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wma" ContentType="audio/x-ms-wma"/>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698" r:id="rId3"/>
    <p:sldMasterId id="2147483710" r:id="rId4"/>
  </p:sldMasterIdLst>
  <p:notesMasterIdLst>
    <p:notesMasterId r:id="rId235"/>
  </p:notesMasterIdLst>
  <p:handoutMasterIdLst>
    <p:handoutMasterId r:id="rId236"/>
  </p:handoutMasterIdLst>
  <p:sldIdLst>
    <p:sldId id="302" r:id="rId5"/>
    <p:sldId id="541" r:id="rId6"/>
    <p:sldId id="542" r:id="rId7"/>
    <p:sldId id="257" r:id="rId8"/>
    <p:sldId id="258" r:id="rId9"/>
    <p:sldId id="259" r:id="rId10"/>
    <p:sldId id="260" r:id="rId11"/>
    <p:sldId id="261" r:id="rId12"/>
    <p:sldId id="543" r:id="rId13"/>
    <p:sldId id="262" r:id="rId14"/>
    <p:sldId id="545" r:id="rId15"/>
    <p:sldId id="267" r:id="rId16"/>
    <p:sldId id="268" r:id="rId17"/>
    <p:sldId id="270" r:id="rId18"/>
    <p:sldId id="547" r:id="rId19"/>
    <p:sldId id="548" r:id="rId20"/>
    <p:sldId id="549" r:id="rId21"/>
    <p:sldId id="272" r:id="rId22"/>
    <p:sldId id="553" r:id="rId23"/>
    <p:sldId id="550" r:id="rId24"/>
    <p:sldId id="281" r:id="rId25"/>
    <p:sldId id="294" r:id="rId26"/>
    <p:sldId id="531" r:id="rId27"/>
    <p:sldId id="540" r:id="rId28"/>
    <p:sldId id="532" r:id="rId29"/>
    <p:sldId id="539" r:id="rId30"/>
    <p:sldId id="298" r:id="rId31"/>
    <p:sldId id="296" r:id="rId32"/>
    <p:sldId id="299" r:id="rId33"/>
    <p:sldId id="551" r:id="rId34"/>
    <p:sldId id="552" r:id="rId35"/>
    <p:sldId id="276" r:id="rId36"/>
    <p:sldId id="278" r:id="rId37"/>
    <p:sldId id="749" r:id="rId38"/>
    <p:sldId id="750" r:id="rId39"/>
    <p:sldId id="751" r:id="rId40"/>
    <p:sldId id="752" r:id="rId41"/>
    <p:sldId id="557" r:id="rId42"/>
    <p:sldId id="753" r:id="rId43"/>
    <p:sldId id="754" r:id="rId44"/>
    <p:sldId id="755" r:id="rId45"/>
    <p:sldId id="756" r:id="rId46"/>
    <p:sldId id="757" r:id="rId47"/>
    <p:sldId id="758" r:id="rId48"/>
    <p:sldId id="759" r:id="rId49"/>
    <p:sldId id="760" r:id="rId50"/>
    <p:sldId id="761" r:id="rId51"/>
    <p:sldId id="762" r:id="rId52"/>
    <p:sldId id="763" r:id="rId53"/>
    <p:sldId id="764" r:id="rId54"/>
    <p:sldId id="765" r:id="rId55"/>
    <p:sldId id="766" r:id="rId56"/>
    <p:sldId id="767" r:id="rId57"/>
    <p:sldId id="768" r:id="rId58"/>
    <p:sldId id="769" r:id="rId59"/>
    <p:sldId id="770" r:id="rId60"/>
    <p:sldId id="771" r:id="rId61"/>
    <p:sldId id="772" r:id="rId62"/>
    <p:sldId id="773" r:id="rId63"/>
    <p:sldId id="774" r:id="rId64"/>
    <p:sldId id="775" r:id="rId65"/>
    <p:sldId id="776" r:id="rId66"/>
    <p:sldId id="777" r:id="rId67"/>
    <p:sldId id="778" r:id="rId68"/>
    <p:sldId id="779" r:id="rId69"/>
    <p:sldId id="780" r:id="rId70"/>
    <p:sldId id="781" r:id="rId71"/>
    <p:sldId id="782" r:id="rId72"/>
    <p:sldId id="783" r:id="rId73"/>
    <p:sldId id="784" r:id="rId74"/>
    <p:sldId id="785" r:id="rId75"/>
    <p:sldId id="786" r:id="rId76"/>
    <p:sldId id="787" r:id="rId77"/>
    <p:sldId id="788" r:id="rId78"/>
    <p:sldId id="789" r:id="rId79"/>
    <p:sldId id="790" r:id="rId80"/>
    <p:sldId id="791" r:id="rId81"/>
    <p:sldId id="792" r:id="rId82"/>
    <p:sldId id="793" r:id="rId83"/>
    <p:sldId id="794" r:id="rId84"/>
    <p:sldId id="795" r:id="rId85"/>
    <p:sldId id="796" r:id="rId86"/>
    <p:sldId id="797" r:id="rId87"/>
    <p:sldId id="798" r:id="rId88"/>
    <p:sldId id="799" r:id="rId89"/>
    <p:sldId id="800" r:id="rId90"/>
    <p:sldId id="801" r:id="rId91"/>
    <p:sldId id="802" r:id="rId92"/>
    <p:sldId id="803" r:id="rId93"/>
    <p:sldId id="804" r:id="rId94"/>
    <p:sldId id="805" r:id="rId95"/>
    <p:sldId id="806" r:id="rId96"/>
    <p:sldId id="807" r:id="rId97"/>
    <p:sldId id="808" r:id="rId98"/>
    <p:sldId id="809" r:id="rId99"/>
    <p:sldId id="810" r:id="rId100"/>
    <p:sldId id="811" r:id="rId101"/>
    <p:sldId id="812" r:id="rId102"/>
    <p:sldId id="813" r:id="rId103"/>
    <p:sldId id="814" r:id="rId104"/>
    <p:sldId id="815" r:id="rId105"/>
    <p:sldId id="816" r:id="rId106"/>
    <p:sldId id="817" r:id="rId107"/>
    <p:sldId id="818" r:id="rId108"/>
    <p:sldId id="819" r:id="rId109"/>
    <p:sldId id="820" r:id="rId110"/>
    <p:sldId id="821" r:id="rId111"/>
    <p:sldId id="822" r:id="rId112"/>
    <p:sldId id="823" r:id="rId113"/>
    <p:sldId id="824" r:id="rId114"/>
    <p:sldId id="825" r:id="rId115"/>
    <p:sldId id="826" r:id="rId116"/>
    <p:sldId id="827" r:id="rId117"/>
    <p:sldId id="828" r:id="rId118"/>
    <p:sldId id="829" r:id="rId119"/>
    <p:sldId id="830" r:id="rId120"/>
    <p:sldId id="831" r:id="rId121"/>
    <p:sldId id="832" r:id="rId122"/>
    <p:sldId id="833" r:id="rId123"/>
    <p:sldId id="834" r:id="rId124"/>
    <p:sldId id="835" r:id="rId125"/>
    <p:sldId id="836" r:id="rId126"/>
    <p:sldId id="837" r:id="rId127"/>
    <p:sldId id="838" r:id="rId128"/>
    <p:sldId id="839" r:id="rId129"/>
    <p:sldId id="840" r:id="rId130"/>
    <p:sldId id="841" r:id="rId131"/>
    <p:sldId id="842" r:id="rId132"/>
    <p:sldId id="843" r:id="rId133"/>
    <p:sldId id="844" r:id="rId134"/>
    <p:sldId id="845" r:id="rId135"/>
    <p:sldId id="846" r:id="rId136"/>
    <p:sldId id="847" r:id="rId137"/>
    <p:sldId id="848" r:id="rId138"/>
    <p:sldId id="849" r:id="rId139"/>
    <p:sldId id="850" r:id="rId140"/>
    <p:sldId id="851" r:id="rId141"/>
    <p:sldId id="852" r:id="rId142"/>
    <p:sldId id="853" r:id="rId143"/>
    <p:sldId id="854" r:id="rId144"/>
    <p:sldId id="855" r:id="rId145"/>
    <p:sldId id="856" r:id="rId146"/>
    <p:sldId id="857" r:id="rId147"/>
    <p:sldId id="858" r:id="rId148"/>
    <p:sldId id="859" r:id="rId149"/>
    <p:sldId id="860" r:id="rId150"/>
    <p:sldId id="861" r:id="rId151"/>
    <p:sldId id="862" r:id="rId152"/>
    <p:sldId id="863" r:id="rId153"/>
    <p:sldId id="864" r:id="rId154"/>
    <p:sldId id="865" r:id="rId155"/>
    <p:sldId id="866" r:id="rId156"/>
    <p:sldId id="867" r:id="rId157"/>
    <p:sldId id="868" r:id="rId158"/>
    <p:sldId id="869" r:id="rId159"/>
    <p:sldId id="870" r:id="rId160"/>
    <p:sldId id="871" r:id="rId161"/>
    <p:sldId id="872" r:id="rId162"/>
    <p:sldId id="873" r:id="rId163"/>
    <p:sldId id="874" r:id="rId164"/>
    <p:sldId id="875" r:id="rId165"/>
    <p:sldId id="876" r:id="rId166"/>
    <p:sldId id="877" r:id="rId167"/>
    <p:sldId id="878" r:id="rId168"/>
    <p:sldId id="879" r:id="rId169"/>
    <p:sldId id="880" r:id="rId170"/>
    <p:sldId id="881" r:id="rId171"/>
    <p:sldId id="882" r:id="rId172"/>
    <p:sldId id="883" r:id="rId173"/>
    <p:sldId id="884" r:id="rId174"/>
    <p:sldId id="885" r:id="rId175"/>
    <p:sldId id="886" r:id="rId176"/>
    <p:sldId id="887" r:id="rId177"/>
    <p:sldId id="888" r:id="rId178"/>
    <p:sldId id="889" r:id="rId179"/>
    <p:sldId id="890" r:id="rId180"/>
    <p:sldId id="891" r:id="rId181"/>
    <p:sldId id="892" r:id="rId182"/>
    <p:sldId id="893" r:id="rId183"/>
    <p:sldId id="894" r:id="rId184"/>
    <p:sldId id="944" r:id="rId185"/>
    <p:sldId id="895" r:id="rId186"/>
    <p:sldId id="896" r:id="rId187"/>
    <p:sldId id="897" r:id="rId188"/>
    <p:sldId id="898" r:id="rId189"/>
    <p:sldId id="899" r:id="rId190"/>
    <p:sldId id="900" r:id="rId191"/>
    <p:sldId id="901" r:id="rId192"/>
    <p:sldId id="902" r:id="rId193"/>
    <p:sldId id="903" r:id="rId194"/>
    <p:sldId id="904" r:id="rId195"/>
    <p:sldId id="905" r:id="rId196"/>
    <p:sldId id="906" r:id="rId197"/>
    <p:sldId id="907" r:id="rId198"/>
    <p:sldId id="908" r:id="rId199"/>
    <p:sldId id="909" r:id="rId200"/>
    <p:sldId id="910" r:id="rId201"/>
    <p:sldId id="911" r:id="rId202"/>
    <p:sldId id="912" r:id="rId203"/>
    <p:sldId id="913" r:id="rId204"/>
    <p:sldId id="914" r:id="rId205"/>
    <p:sldId id="915" r:id="rId206"/>
    <p:sldId id="916" r:id="rId207"/>
    <p:sldId id="917" r:id="rId208"/>
    <p:sldId id="918" r:id="rId209"/>
    <p:sldId id="919" r:id="rId210"/>
    <p:sldId id="920" r:id="rId211"/>
    <p:sldId id="921" r:id="rId212"/>
    <p:sldId id="922" r:id="rId213"/>
    <p:sldId id="923" r:id="rId214"/>
    <p:sldId id="924" r:id="rId215"/>
    <p:sldId id="925" r:id="rId216"/>
    <p:sldId id="926" r:id="rId217"/>
    <p:sldId id="927" r:id="rId218"/>
    <p:sldId id="928" r:id="rId219"/>
    <p:sldId id="929" r:id="rId220"/>
    <p:sldId id="930" r:id="rId221"/>
    <p:sldId id="931" r:id="rId222"/>
    <p:sldId id="932" r:id="rId223"/>
    <p:sldId id="933" r:id="rId224"/>
    <p:sldId id="934" r:id="rId225"/>
    <p:sldId id="935" r:id="rId226"/>
    <p:sldId id="936" r:id="rId227"/>
    <p:sldId id="937" r:id="rId228"/>
    <p:sldId id="938" r:id="rId229"/>
    <p:sldId id="939" r:id="rId230"/>
    <p:sldId id="940" r:id="rId231"/>
    <p:sldId id="941" r:id="rId232"/>
    <p:sldId id="942" r:id="rId233"/>
    <p:sldId id="943" r:id="rId234"/>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59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27" Type="http://schemas.openxmlformats.org/officeDocument/2006/relationships/slide" Target="slides/slide223.xml"/><Relationship Id="rId201" Type="http://schemas.openxmlformats.org/officeDocument/2006/relationships/slide" Target="slides/slide197.xml"/><Relationship Id="rId222" Type="http://schemas.openxmlformats.org/officeDocument/2006/relationships/slide" Target="slides/slide218.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slideMaster" Target="slideMasters/slideMaster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slide" Target="slides/slide229.xml"/><Relationship Id="rId238" Type="http://schemas.openxmlformats.org/officeDocument/2006/relationships/viewProps" Target="viewProps.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tableStyles" Target="tableStyles.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notesMaster" Target="notesMasters/notes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handoutMaster" Target="handoutMasters/handoutMaster1.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CC840-DAD8-4A01-BBCE-66A6F98B3CE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44F3895-A4A4-4F81-84D0-FBAE0F2D4AB6}">
      <dgm:prSet phldrT="[Text]"/>
      <dgm:spPr/>
      <dgm:t>
        <a:bodyPr/>
        <a:lstStyle/>
        <a:p>
          <a:r>
            <a:rPr lang="en-US" dirty="0" smtClean="0"/>
            <a:t>Outer or External Ear</a:t>
          </a:r>
          <a:endParaRPr lang="en-US" dirty="0"/>
        </a:p>
      </dgm:t>
    </dgm:pt>
    <dgm:pt modelId="{65574BE4-9D59-4158-BB78-A7ED4BB22AC3}" type="parTrans" cxnId="{5DC27FD3-2F41-42F0-BE9B-91BEA84D0239}">
      <dgm:prSet/>
      <dgm:spPr/>
      <dgm:t>
        <a:bodyPr/>
        <a:lstStyle/>
        <a:p>
          <a:endParaRPr lang="en-US"/>
        </a:p>
      </dgm:t>
    </dgm:pt>
    <dgm:pt modelId="{A47137DA-81F3-4FF6-9C45-90D3581628CB}" type="sibTrans" cxnId="{5DC27FD3-2F41-42F0-BE9B-91BEA84D0239}">
      <dgm:prSet/>
      <dgm:spPr/>
      <dgm:t>
        <a:bodyPr/>
        <a:lstStyle/>
        <a:p>
          <a:endParaRPr lang="en-US"/>
        </a:p>
      </dgm:t>
    </dgm:pt>
    <dgm:pt modelId="{2571E744-4E6B-4387-8E7B-7B228AC117CA}">
      <dgm:prSet phldrT="[Text]"/>
      <dgm:spPr/>
      <dgm:t>
        <a:bodyPr/>
        <a:lstStyle/>
        <a:p>
          <a:r>
            <a:rPr lang="en-US" dirty="0" smtClean="0"/>
            <a:t>Middle Ear</a:t>
          </a:r>
          <a:endParaRPr lang="en-US" dirty="0"/>
        </a:p>
      </dgm:t>
    </dgm:pt>
    <dgm:pt modelId="{FB821E46-826B-45A3-A502-54029FC7C5F7}" type="parTrans" cxnId="{3EC48BB8-095C-4C32-BB89-A49E4783C6D8}">
      <dgm:prSet/>
      <dgm:spPr/>
      <dgm:t>
        <a:bodyPr/>
        <a:lstStyle/>
        <a:p>
          <a:endParaRPr lang="en-US"/>
        </a:p>
      </dgm:t>
    </dgm:pt>
    <dgm:pt modelId="{A7FC7CBC-AE7F-4DA8-A2E6-1C232FAE004E}" type="sibTrans" cxnId="{3EC48BB8-095C-4C32-BB89-A49E4783C6D8}">
      <dgm:prSet/>
      <dgm:spPr/>
      <dgm:t>
        <a:bodyPr/>
        <a:lstStyle/>
        <a:p>
          <a:endParaRPr lang="en-US"/>
        </a:p>
      </dgm:t>
    </dgm:pt>
    <dgm:pt modelId="{C044BA76-BEB7-4A25-99E9-FF95CE303959}">
      <dgm:prSet phldrT="[Text]"/>
      <dgm:spPr/>
      <dgm:t>
        <a:bodyPr/>
        <a:lstStyle/>
        <a:p>
          <a:r>
            <a:rPr lang="en-US" dirty="0" smtClean="0"/>
            <a:t>Inner Ear</a:t>
          </a:r>
          <a:endParaRPr lang="en-US" dirty="0"/>
        </a:p>
      </dgm:t>
    </dgm:pt>
    <dgm:pt modelId="{EC2C560E-0650-43D8-B80D-047E45D415FC}" type="parTrans" cxnId="{B1DD3DAF-D6B0-4DC4-8311-927151414E72}">
      <dgm:prSet/>
      <dgm:spPr/>
      <dgm:t>
        <a:bodyPr/>
        <a:lstStyle/>
        <a:p>
          <a:endParaRPr lang="en-US"/>
        </a:p>
      </dgm:t>
    </dgm:pt>
    <dgm:pt modelId="{5C0356C8-1857-403F-9067-FA774B65B05F}" type="sibTrans" cxnId="{B1DD3DAF-D6B0-4DC4-8311-927151414E72}">
      <dgm:prSet/>
      <dgm:spPr/>
      <dgm:t>
        <a:bodyPr/>
        <a:lstStyle/>
        <a:p>
          <a:endParaRPr lang="en-US"/>
        </a:p>
      </dgm:t>
    </dgm:pt>
    <dgm:pt modelId="{71A8FCE9-DCE9-4F9F-914A-8A1784A58277}">
      <dgm:prSet phldrT="[Text]"/>
      <dgm:spPr/>
      <dgm:t>
        <a:bodyPr/>
        <a:lstStyle/>
        <a:p>
          <a:r>
            <a:rPr lang="en-US" dirty="0" smtClean="0"/>
            <a:t>Central Auditory System</a:t>
          </a:r>
          <a:endParaRPr lang="en-US" dirty="0"/>
        </a:p>
      </dgm:t>
    </dgm:pt>
    <dgm:pt modelId="{0B9BA82E-EB6C-4F53-954E-20108E9A84D7}" type="parTrans" cxnId="{6605BBBB-477B-4694-ADF7-A476D9FCE0F9}">
      <dgm:prSet/>
      <dgm:spPr/>
      <dgm:t>
        <a:bodyPr/>
        <a:lstStyle/>
        <a:p>
          <a:endParaRPr lang="en-US"/>
        </a:p>
      </dgm:t>
    </dgm:pt>
    <dgm:pt modelId="{D57D999F-2D18-49DD-9ECE-CB9B48047649}" type="sibTrans" cxnId="{6605BBBB-477B-4694-ADF7-A476D9FCE0F9}">
      <dgm:prSet/>
      <dgm:spPr/>
      <dgm:t>
        <a:bodyPr/>
        <a:lstStyle/>
        <a:p>
          <a:endParaRPr lang="en-US"/>
        </a:p>
      </dgm:t>
    </dgm:pt>
    <dgm:pt modelId="{D28AC0A2-2850-4E07-94FF-3784DB171A5A}" type="pres">
      <dgm:prSet presAssocID="{63CCC840-DAD8-4A01-BBCE-66A6F98B3CE5}" presName="linear" presStyleCnt="0">
        <dgm:presLayoutVars>
          <dgm:dir/>
          <dgm:animLvl val="lvl"/>
          <dgm:resizeHandles val="exact"/>
        </dgm:presLayoutVars>
      </dgm:prSet>
      <dgm:spPr/>
      <dgm:t>
        <a:bodyPr/>
        <a:lstStyle/>
        <a:p>
          <a:endParaRPr lang="en-US"/>
        </a:p>
      </dgm:t>
    </dgm:pt>
    <dgm:pt modelId="{6EBE3AC2-8E3D-4EFD-A7A4-72A37FCDE824}" type="pres">
      <dgm:prSet presAssocID="{C44F3895-A4A4-4F81-84D0-FBAE0F2D4AB6}" presName="parentLin" presStyleCnt="0"/>
      <dgm:spPr/>
    </dgm:pt>
    <dgm:pt modelId="{5450F832-773C-4845-87DF-74D3D9159C78}" type="pres">
      <dgm:prSet presAssocID="{C44F3895-A4A4-4F81-84D0-FBAE0F2D4AB6}" presName="parentLeftMargin" presStyleLbl="node1" presStyleIdx="0" presStyleCnt="4"/>
      <dgm:spPr/>
      <dgm:t>
        <a:bodyPr/>
        <a:lstStyle/>
        <a:p>
          <a:endParaRPr lang="en-US"/>
        </a:p>
      </dgm:t>
    </dgm:pt>
    <dgm:pt modelId="{58F0F2E6-D2FF-444B-A8BC-FBFC8F357512}" type="pres">
      <dgm:prSet presAssocID="{C44F3895-A4A4-4F81-84D0-FBAE0F2D4AB6}" presName="parentText" presStyleLbl="node1" presStyleIdx="0" presStyleCnt="4">
        <dgm:presLayoutVars>
          <dgm:chMax val="0"/>
          <dgm:bulletEnabled val="1"/>
        </dgm:presLayoutVars>
      </dgm:prSet>
      <dgm:spPr/>
      <dgm:t>
        <a:bodyPr/>
        <a:lstStyle/>
        <a:p>
          <a:endParaRPr lang="en-US"/>
        </a:p>
      </dgm:t>
    </dgm:pt>
    <dgm:pt modelId="{2FB5A411-0077-44D6-A335-360740FD7487}" type="pres">
      <dgm:prSet presAssocID="{C44F3895-A4A4-4F81-84D0-FBAE0F2D4AB6}" presName="negativeSpace" presStyleCnt="0"/>
      <dgm:spPr/>
    </dgm:pt>
    <dgm:pt modelId="{ABB0D221-FCBA-4D45-A460-3EE03CE59A74}" type="pres">
      <dgm:prSet presAssocID="{C44F3895-A4A4-4F81-84D0-FBAE0F2D4AB6}" presName="childText" presStyleLbl="conFgAcc1" presStyleIdx="0" presStyleCnt="4">
        <dgm:presLayoutVars>
          <dgm:bulletEnabled val="1"/>
        </dgm:presLayoutVars>
      </dgm:prSet>
      <dgm:spPr/>
    </dgm:pt>
    <dgm:pt modelId="{C468957D-6458-47C6-B848-CDBE198C6F2E}" type="pres">
      <dgm:prSet presAssocID="{A47137DA-81F3-4FF6-9C45-90D3581628CB}" presName="spaceBetweenRectangles" presStyleCnt="0"/>
      <dgm:spPr/>
    </dgm:pt>
    <dgm:pt modelId="{3897D706-0760-40D0-8E7E-3648586977B2}" type="pres">
      <dgm:prSet presAssocID="{2571E744-4E6B-4387-8E7B-7B228AC117CA}" presName="parentLin" presStyleCnt="0"/>
      <dgm:spPr/>
    </dgm:pt>
    <dgm:pt modelId="{18B0D2DA-1323-476C-A3CF-9004DFF367A1}" type="pres">
      <dgm:prSet presAssocID="{2571E744-4E6B-4387-8E7B-7B228AC117CA}" presName="parentLeftMargin" presStyleLbl="node1" presStyleIdx="0" presStyleCnt="4"/>
      <dgm:spPr/>
      <dgm:t>
        <a:bodyPr/>
        <a:lstStyle/>
        <a:p>
          <a:endParaRPr lang="en-US"/>
        </a:p>
      </dgm:t>
    </dgm:pt>
    <dgm:pt modelId="{F29D06C6-76EA-439F-B1E5-1E9A86B8E7A0}" type="pres">
      <dgm:prSet presAssocID="{2571E744-4E6B-4387-8E7B-7B228AC117CA}" presName="parentText" presStyleLbl="node1" presStyleIdx="1" presStyleCnt="4">
        <dgm:presLayoutVars>
          <dgm:chMax val="0"/>
          <dgm:bulletEnabled val="1"/>
        </dgm:presLayoutVars>
      </dgm:prSet>
      <dgm:spPr/>
      <dgm:t>
        <a:bodyPr/>
        <a:lstStyle/>
        <a:p>
          <a:endParaRPr lang="en-US"/>
        </a:p>
      </dgm:t>
    </dgm:pt>
    <dgm:pt modelId="{FF3F90FB-9D59-4E10-9AFC-0EFB908719F6}" type="pres">
      <dgm:prSet presAssocID="{2571E744-4E6B-4387-8E7B-7B228AC117CA}" presName="negativeSpace" presStyleCnt="0"/>
      <dgm:spPr/>
    </dgm:pt>
    <dgm:pt modelId="{D2FF31A0-16EF-4587-A391-80E3855A2F7F}" type="pres">
      <dgm:prSet presAssocID="{2571E744-4E6B-4387-8E7B-7B228AC117CA}" presName="childText" presStyleLbl="conFgAcc1" presStyleIdx="1" presStyleCnt="4" custLinFactNeighborX="1250" custLinFactNeighborY="5628">
        <dgm:presLayoutVars>
          <dgm:bulletEnabled val="1"/>
        </dgm:presLayoutVars>
      </dgm:prSet>
      <dgm:spPr/>
    </dgm:pt>
    <dgm:pt modelId="{63E7C7DD-0519-434F-9311-FD4AC80EAF7A}" type="pres">
      <dgm:prSet presAssocID="{A7FC7CBC-AE7F-4DA8-A2E6-1C232FAE004E}" presName="spaceBetweenRectangles" presStyleCnt="0"/>
      <dgm:spPr/>
    </dgm:pt>
    <dgm:pt modelId="{045E8844-EE13-47C2-8B5F-C44A7AB7D8A8}" type="pres">
      <dgm:prSet presAssocID="{C044BA76-BEB7-4A25-99E9-FF95CE303959}" presName="parentLin" presStyleCnt="0"/>
      <dgm:spPr/>
    </dgm:pt>
    <dgm:pt modelId="{0519517E-34F7-4E3D-BE30-5F82B8B3D08C}" type="pres">
      <dgm:prSet presAssocID="{C044BA76-BEB7-4A25-99E9-FF95CE303959}" presName="parentLeftMargin" presStyleLbl="node1" presStyleIdx="1" presStyleCnt="4"/>
      <dgm:spPr/>
      <dgm:t>
        <a:bodyPr/>
        <a:lstStyle/>
        <a:p>
          <a:endParaRPr lang="en-US"/>
        </a:p>
      </dgm:t>
    </dgm:pt>
    <dgm:pt modelId="{D3F1BEE5-E129-48D3-83C4-3A2AC2366E98}" type="pres">
      <dgm:prSet presAssocID="{C044BA76-BEB7-4A25-99E9-FF95CE303959}" presName="parentText" presStyleLbl="node1" presStyleIdx="2" presStyleCnt="4">
        <dgm:presLayoutVars>
          <dgm:chMax val="0"/>
          <dgm:bulletEnabled val="1"/>
        </dgm:presLayoutVars>
      </dgm:prSet>
      <dgm:spPr/>
      <dgm:t>
        <a:bodyPr/>
        <a:lstStyle/>
        <a:p>
          <a:endParaRPr lang="en-US"/>
        </a:p>
      </dgm:t>
    </dgm:pt>
    <dgm:pt modelId="{629407B3-963F-48AC-BF00-E3DD83A44B94}" type="pres">
      <dgm:prSet presAssocID="{C044BA76-BEB7-4A25-99E9-FF95CE303959}" presName="negativeSpace" presStyleCnt="0"/>
      <dgm:spPr/>
    </dgm:pt>
    <dgm:pt modelId="{9449F0B5-7598-4E40-AD4B-71684800A889}" type="pres">
      <dgm:prSet presAssocID="{C044BA76-BEB7-4A25-99E9-FF95CE303959}" presName="childText" presStyleLbl="conFgAcc1" presStyleIdx="2" presStyleCnt="4">
        <dgm:presLayoutVars>
          <dgm:bulletEnabled val="1"/>
        </dgm:presLayoutVars>
      </dgm:prSet>
      <dgm:spPr/>
    </dgm:pt>
    <dgm:pt modelId="{384470F7-7523-4F64-B854-A91B32308420}" type="pres">
      <dgm:prSet presAssocID="{5C0356C8-1857-403F-9067-FA774B65B05F}" presName="spaceBetweenRectangles" presStyleCnt="0"/>
      <dgm:spPr/>
    </dgm:pt>
    <dgm:pt modelId="{ECC08BBF-A469-4C55-8ABA-77462A1AA0EC}" type="pres">
      <dgm:prSet presAssocID="{71A8FCE9-DCE9-4F9F-914A-8A1784A58277}" presName="parentLin" presStyleCnt="0"/>
      <dgm:spPr/>
    </dgm:pt>
    <dgm:pt modelId="{062DAAD9-408C-4116-BFDE-3B442935A99D}" type="pres">
      <dgm:prSet presAssocID="{71A8FCE9-DCE9-4F9F-914A-8A1784A58277}" presName="parentLeftMargin" presStyleLbl="node1" presStyleIdx="2" presStyleCnt="4"/>
      <dgm:spPr/>
      <dgm:t>
        <a:bodyPr/>
        <a:lstStyle/>
        <a:p>
          <a:endParaRPr lang="en-US"/>
        </a:p>
      </dgm:t>
    </dgm:pt>
    <dgm:pt modelId="{B6ABEDEE-7217-4F21-BA85-DABC078D7B6A}" type="pres">
      <dgm:prSet presAssocID="{71A8FCE9-DCE9-4F9F-914A-8A1784A58277}" presName="parentText" presStyleLbl="node1" presStyleIdx="3" presStyleCnt="4">
        <dgm:presLayoutVars>
          <dgm:chMax val="0"/>
          <dgm:bulletEnabled val="1"/>
        </dgm:presLayoutVars>
      </dgm:prSet>
      <dgm:spPr/>
      <dgm:t>
        <a:bodyPr/>
        <a:lstStyle/>
        <a:p>
          <a:endParaRPr lang="en-US"/>
        </a:p>
      </dgm:t>
    </dgm:pt>
    <dgm:pt modelId="{D5F76551-DFAC-4BBF-AC63-C4401F5862BA}" type="pres">
      <dgm:prSet presAssocID="{71A8FCE9-DCE9-4F9F-914A-8A1784A58277}" presName="negativeSpace" presStyleCnt="0"/>
      <dgm:spPr/>
    </dgm:pt>
    <dgm:pt modelId="{DF7F324A-3017-42B1-8C3B-A9F41228B159}" type="pres">
      <dgm:prSet presAssocID="{71A8FCE9-DCE9-4F9F-914A-8A1784A58277}" presName="childText" presStyleLbl="conFgAcc1" presStyleIdx="3" presStyleCnt="4">
        <dgm:presLayoutVars>
          <dgm:bulletEnabled val="1"/>
        </dgm:presLayoutVars>
      </dgm:prSet>
      <dgm:spPr/>
    </dgm:pt>
  </dgm:ptLst>
  <dgm:cxnLst>
    <dgm:cxn modelId="{E9317331-81F3-443F-89AC-5AD3607DA191}" type="presOf" srcId="{2571E744-4E6B-4387-8E7B-7B228AC117CA}" destId="{18B0D2DA-1323-476C-A3CF-9004DFF367A1}" srcOrd="0" destOrd="0" presId="urn:microsoft.com/office/officeart/2005/8/layout/list1"/>
    <dgm:cxn modelId="{6605BBBB-477B-4694-ADF7-A476D9FCE0F9}" srcId="{63CCC840-DAD8-4A01-BBCE-66A6F98B3CE5}" destId="{71A8FCE9-DCE9-4F9F-914A-8A1784A58277}" srcOrd="3" destOrd="0" parTransId="{0B9BA82E-EB6C-4F53-954E-20108E9A84D7}" sibTransId="{D57D999F-2D18-49DD-9ECE-CB9B48047649}"/>
    <dgm:cxn modelId="{B461A393-EFB0-4B8B-99CF-321AC717D802}" type="presOf" srcId="{63CCC840-DAD8-4A01-BBCE-66A6F98B3CE5}" destId="{D28AC0A2-2850-4E07-94FF-3784DB171A5A}" srcOrd="0" destOrd="0" presId="urn:microsoft.com/office/officeart/2005/8/layout/list1"/>
    <dgm:cxn modelId="{D86AD722-47B2-43BE-89E5-BE10356A2DED}" type="presOf" srcId="{C044BA76-BEB7-4A25-99E9-FF95CE303959}" destId="{0519517E-34F7-4E3D-BE30-5F82B8B3D08C}" srcOrd="0" destOrd="0" presId="urn:microsoft.com/office/officeart/2005/8/layout/list1"/>
    <dgm:cxn modelId="{3EC48BB8-095C-4C32-BB89-A49E4783C6D8}" srcId="{63CCC840-DAD8-4A01-BBCE-66A6F98B3CE5}" destId="{2571E744-4E6B-4387-8E7B-7B228AC117CA}" srcOrd="1" destOrd="0" parTransId="{FB821E46-826B-45A3-A502-54029FC7C5F7}" sibTransId="{A7FC7CBC-AE7F-4DA8-A2E6-1C232FAE004E}"/>
    <dgm:cxn modelId="{816CD76A-99A1-4BD8-A345-AF6C6E6C6427}" type="presOf" srcId="{71A8FCE9-DCE9-4F9F-914A-8A1784A58277}" destId="{B6ABEDEE-7217-4F21-BA85-DABC078D7B6A}" srcOrd="1" destOrd="0" presId="urn:microsoft.com/office/officeart/2005/8/layout/list1"/>
    <dgm:cxn modelId="{5DC27FD3-2F41-42F0-BE9B-91BEA84D0239}" srcId="{63CCC840-DAD8-4A01-BBCE-66A6F98B3CE5}" destId="{C44F3895-A4A4-4F81-84D0-FBAE0F2D4AB6}" srcOrd="0" destOrd="0" parTransId="{65574BE4-9D59-4158-BB78-A7ED4BB22AC3}" sibTransId="{A47137DA-81F3-4FF6-9C45-90D3581628CB}"/>
    <dgm:cxn modelId="{6A660C43-A2C7-47A1-95FB-46491337A0F4}" type="presOf" srcId="{C44F3895-A4A4-4F81-84D0-FBAE0F2D4AB6}" destId="{58F0F2E6-D2FF-444B-A8BC-FBFC8F357512}" srcOrd="1" destOrd="0" presId="urn:microsoft.com/office/officeart/2005/8/layout/list1"/>
    <dgm:cxn modelId="{5856B498-78E5-411B-90AC-FBEABF76F0A2}" type="presOf" srcId="{C044BA76-BEB7-4A25-99E9-FF95CE303959}" destId="{D3F1BEE5-E129-48D3-83C4-3A2AC2366E98}" srcOrd="1" destOrd="0" presId="urn:microsoft.com/office/officeart/2005/8/layout/list1"/>
    <dgm:cxn modelId="{A849502C-3552-4E1F-88FB-646E66E79E56}" type="presOf" srcId="{2571E744-4E6B-4387-8E7B-7B228AC117CA}" destId="{F29D06C6-76EA-439F-B1E5-1E9A86B8E7A0}" srcOrd="1" destOrd="0" presId="urn:microsoft.com/office/officeart/2005/8/layout/list1"/>
    <dgm:cxn modelId="{BF4638EB-15F2-4E04-A4E1-A870D5E06F81}" type="presOf" srcId="{C44F3895-A4A4-4F81-84D0-FBAE0F2D4AB6}" destId="{5450F832-773C-4845-87DF-74D3D9159C78}" srcOrd="0" destOrd="0" presId="urn:microsoft.com/office/officeart/2005/8/layout/list1"/>
    <dgm:cxn modelId="{B1DD3DAF-D6B0-4DC4-8311-927151414E72}" srcId="{63CCC840-DAD8-4A01-BBCE-66A6F98B3CE5}" destId="{C044BA76-BEB7-4A25-99E9-FF95CE303959}" srcOrd="2" destOrd="0" parTransId="{EC2C560E-0650-43D8-B80D-047E45D415FC}" sibTransId="{5C0356C8-1857-403F-9067-FA774B65B05F}"/>
    <dgm:cxn modelId="{1CB43320-BB49-48AD-87A8-F9B0D5EB54D1}" type="presOf" srcId="{71A8FCE9-DCE9-4F9F-914A-8A1784A58277}" destId="{062DAAD9-408C-4116-BFDE-3B442935A99D}" srcOrd="0" destOrd="0" presId="urn:microsoft.com/office/officeart/2005/8/layout/list1"/>
    <dgm:cxn modelId="{972D7B1E-4CA5-4236-B7A9-CB6BCCA1312B}" type="presParOf" srcId="{D28AC0A2-2850-4E07-94FF-3784DB171A5A}" destId="{6EBE3AC2-8E3D-4EFD-A7A4-72A37FCDE824}" srcOrd="0" destOrd="0" presId="urn:microsoft.com/office/officeart/2005/8/layout/list1"/>
    <dgm:cxn modelId="{9C51969A-2A19-4E07-8BC7-D91888530465}" type="presParOf" srcId="{6EBE3AC2-8E3D-4EFD-A7A4-72A37FCDE824}" destId="{5450F832-773C-4845-87DF-74D3D9159C78}" srcOrd="0" destOrd="0" presId="urn:microsoft.com/office/officeart/2005/8/layout/list1"/>
    <dgm:cxn modelId="{265C7E94-A96F-4D98-B7BC-4D36B44F6FC5}" type="presParOf" srcId="{6EBE3AC2-8E3D-4EFD-A7A4-72A37FCDE824}" destId="{58F0F2E6-D2FF-444B-A8BC-FBFC8F357512}" srcOrd="1" destOrd="0" presId="urn:microsoft.com/office/officeart/2005/8/layout/list1"/>
    <dgm:cxn modelId="{DFA681B0-357A-4CD6-A049-0C52297AEA29}" type="presParOf" srcId="{D28AC0A2-2850-4E07-94FF-3784DB171A5A}" destId="{2FB5A411-0077-44D6-A335-360740FD7487}" srcOrd="1" destOrd="0" presId="urn:microsoft.com/office/officeart/2005/8/layout/list1"/>
    <dgm:cxn modelId="{66118039-7667-4BF4-B1F9-CB361C48487F}" type="presParOf" srcId="{D28AC0A2-2850-4E07-94FF-3784DB171A5A}" destId="{ABB0D221-FCBA-4D45-A460-3EE03CE59A74}" srcOrd="2" destOrd="0" presId="urn:microsoft.com/office/officeart/2005/8/layout/list1"/>
    <dgm:cxn modelId="{A22D9F5E-1471-4F99-930B-AB136FB39909}" type="presParOf" srcId="{D28AC0A2-2850-4E07-94FF-3784DB171A5A}" destId="{C468957D-6458-47C6-B848-CDBE198C6F2E}" srcOrd="3" destOrd="0" presId="urn:microsoft.com/office/officeart/2005/8/layout/list1"/>
    <dgm:cxn modelId="{8843B0EC-A1C4-4A43-88FE-FA7AD56B4E8C}" type="presParOf" srcId="{D28AC0A2-2850-4E07-94FF-3784DB171A5A}" destId="{3897D706-0760-40D0-8E7E-3648586977B2}" srcOrd="4" destOrd="0" presId="urn:microsoft.com/office/officeart/2005/8/layout/list1"/>
    <dgm:cxn modelId="{801A4AF7-5523-459F-BD92-899E29E30595}" type="presParOf" srcId="{3897D706-0760-40D0-8E7E-3648586977B2}" destId="{18B0D2DA-1323-476C-A3CF-9004DFF367A1}" srcOrd="0" destOrd="0" presId="urn:microsoft.com/office/officeart/2005/8/layout/list1"/>
    <dgm:cxn modelId="{9ABAC011-F1BE-4E0C-BBC6-0A15D344864F}" type="presParOf" srcId="{3897D706-0760-40D0-8E7E-3648586977B2}" destId="{F29D06C6-76EA-439F-B1E5-1E9A86B8E7A0}" srcOrd="1" destOrd="0" presId="urn:microsoft.com/office/officeart/2005/8/layout/list1"/>
    <dgm:cxn modelId="{8DF82055-F0BB-4863-9390-A41E912C9399}" type="presParOf" srcId="{D28AC0A2-2850-4E07-94FF-3784DB171A5A}" destId="{FF3F90FB-9D59-4E10-9AFC-0EFB908719F6}" srcOrd="5" destOrd="0" presId="urn:microsoft.com/office/officeart/2005/8/layout/list1"/>
    <dgm:cxn modelId="{D37988C9-AEF8-44DF-BEB3-6398C5754116}" type="presParOf" srcId="{D28AC0A2-2850-4E07-94FF-3784DB171A5A}" destId="{D2FF31A0-16EF-4587-A391-80E3855A2F7F}" srcOrd="6" destOrd="0" presId="urn:microsoft.com/office/officeart/2005/8/layout/list1"/>
    <dgm:cxn modelId="{1C47CB2C-55EA-4072-BE03-7903410FB7F8}" type="presParOf" srcId="{D28AC0A2-2850-4E07-94FF-3784DB171A5A}" destId="{63E7C7DD-0519-434F-9311-FD4AC80EAF7A}" srcOrd="7" destOrd="0" presId="urn:microsoft.com/office/officeart/2005/8/layout/list1"/>
    <dgm:cxn modelId="{A87C091C-5FB0-4248-AF3C-33607E8490CB}" type="presParOf" srcId="{D28AC0A2-2850-4E07-94FF-3784DB171A5A}" destId="{045E8844-EE13-47C2-8B5F-C44A7AB7D8A8}" srcOrd="8" destOrd="0" presId="urn:microsoft.com/office/officeart/2005/8/layout/list1"/>
    <dgm:cxn modelId="{C4322ACC-03D5-4989-91E2-5808872C8412}" type="presParOf" srcId="{045E8844-EE13-47C2-8B5F-C44A7AB7D8A8}" destId="{0519517E-34F7-4E3D-BE30-5F82B8B3D08C}" srcOrd="0" destOrd="0" presId="urn:microsoft.com/office/officeart/2005/8/layout/list1"/>
    <dgm:cxn modelId="{EF9D91BC-D6CB-4997-9F49-ADBB32608C1E}" type="presParOf" srcId="{045E8844-EE13-47C2-8B5F-C44A7AB7D8A8}" destId="{D3F1BEE5-E129-48D3-83C4-3A2AC2366E98}" srcOrd="1" destOrd="0" presId="urn:microsoft.com/office/officeart/2005/8/layout/list1"/>
    <dgm:cxn modelId="{720F541F-3C9D-4110-B6A5-46E7D642D373}" type="presParOf" srcId="{D28AC0A2-2850-4E07-94FF-3784DB171A5A}" destId="{629407B3-963F-48AC-BF00-E3DD83A44B94}" srcOrd="9" destOrd="0" presId="urn:microsoft.com/office/officeart/2005/8/layout/list1"/>
    <dgm:cxn modelId="{99B86400-91D0-4246-80B2-6EB7F4FED9D5}" type="presParOf" srcId="{D28AC0A2-2850-4E07-94FF-3784DB171A5A}" destId="{9449F0B5-7598-4E40-AD4B-71684800A889}" srcOrd="10" destOrd="0" presId="urn:microsoft.com/office/officeart/2005/8/layout/list1"/>
    <dgm:cxn modelId="{8FB57F1C-07AD-4419-9390-3414D1AEBD48}" type="presParOf" srcId="{D28AC0A2-2850-4E07-94FF-3784DB171A5A}" destId="{384470F7-7523-4F64-B854-A91B32308420}" srcOrd="11" destOrd="0" presId="urn:microsoft.com/office/officeart/2005/8/layout/list1"/>
    <dgm:cxn modelId="{1A809C7D-6E2C-4542-8CC5-D47583E80AD5}" type="presParOf" srcId="{D28AC0A2-2850-4E07-94FF-3784DB171A5A}" destId="{ECC08BBF-A469-4C55-8ABA-77462A1AA0EC}" srcOrd="12" destOrd="0" presId="urn:microsoft.com/office/officeart/2005/8/layout/list1"/>
    <dgm:cxn modelId="{C23458DA-D26F-4775-A65C-820E8E80DFBD}" type="presParOf" srcId="{ECC08BBF-A469-4C55-8ABA-77462A1AA0EC}" destId="{062DAAD9-408C-4116-BFDE-3B442935A99D}" srcOrd="0" destOrd="0" presId="urn:microsoft.com/office/officeart/2005/8/layout/list1"/>
    <dgm:cxn modelId="{2EB5D2C8-83C5-4CE8-A5CB-70A496DA195D}" type="presParOf" srcId="{ECC08BBF-A469-4C55-8ABA-77462A1AA0EC}" destId="{B6ABEDEE-7217-4F21-BA85-DABC078D7B6A}" srcOrd="1" destOrd="0" presId="urn:microsoft.com/office/officeart/2005/8/layout/list1"/>
    <dgm:cxn modelId="{331A61F6-EDB6-483B-8294-143FCACFD53A}" type="presParOf" srcId="{D28AC0A2-2850-4E07-94FF-3784DB171A5A}" destId="{D5F76551-DFAC-4BBF-AC63-C4401F5862BA}" srcOrd="13" destOrd="0" presId="urn:microsoft.com/office/officeart/2005/8/layout/list1"/>
    <dgm:cxn modelId="{59D7DEED-2C20-4238-A5FA-6F19938BBDB5}" type="presParOf" srcId="{D28AC0A2-2850-4E07-94FF-3784DB171A5A}" destId="{DF7F324A-3017-42B1-8C3B-A9F41228B15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99D906-A140-45E5-870A-A7A0CD63EE6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9F8FACE-63AF-45C5-A2DC-6B19D81078EE}">
      <dgm:prSet phldrT="[Text]"/>
      <dgm:spPr/>
      <dgm:t>
        <a:bodyPr/>
        <a:lstStyle/>
        <a:p>
          <a:r>
            <a:rPr lang="en-US" dirty="0" smtClean="0"/>
            <a:t>Conductive</a:t>
          </a:r>
          <a:endParaRPr lang="en-US" dirty="0"/>
        </a:p>
      </dgm:t>
    </dgm:pt>
    <dgm:pt modelId="{61DFB04E-E7F5-4809-96EB-28228A3ABA0B}" type="parTrans" cxnId="{93237DBC-F441-4A53-BB21-C46654780815}">
      <dgm:prSet/>
      <dgm:spPr/>
      <dgm:t>
        <a:bodyPr/>
        <a:lstStyle/>
        <a:p>
          <a:endParaRPr lang="en-US"/>
        </a:p>
      </dgm:t>
    </dgm:pt>
    <dgm:pt modelId="{CE5396DC-5ADD-4075-BFF3-13D72E9B984A}" type="sibTrans" cxnId="{93237DBC-F441-4A53-BB21-C46654780815}">
      <dgm:prSet/>
      <dgm:spPr/>
      <dgm:t>
        <a:bodyPr/>
        <a:lstStyle/>
        <a:p>
          <a:endParaRPr lang="en-US"/>
        </a:p>
      </dgm:t>
    </dgm:pt>
    <dgm:pt modelId="{0DD1E1CF-6B0F-47E1-806B-CE1631D55D92}">
      <dgm:prSet phldrT="[Text]"/>
      <dgm:spPr/>
      <dgm:t>
        <a:bodyPr/>
        <a:lstStyle/>
        <a:p>
          <a:r>
            <a:rPr lang="en-US" dirty="0" smtClean="0"/>
            <a:t>Sensorineural</a:t>
          </a:r>
          <a:endParaRPr lang="en-US" dirty="0"/>
        </a:p>
      </dgm:t>
    </dgm:pt>
    <dgm:pt modelId="{36A2B2A7-B7A2-4BA1-8AE3-1F6FBE855309}" type="parTrans" cxnId="{FB01E5BA-9BCD-49A3-81BB-1EA830B5126C}">
      <dgm:prSet/>
      <dgm:spPr/>
      <dgm:t>
        <a:bodyPr/>
        <a:lstStyle/>
        <a:p>
          <a:endParaRPr lang="en-US"/>
        </a:p>
      </dgm:t>
    </dgm:pt>
    <dgm:pt modelId="{30500D0C-2171-43C0-BAD0-4E35467332EC}" type="sibTrans" cxnId="{FB01E5BA-9BCD-49A3-81BB-1EA830B5126C}">
      <dgm:prSet/>
      <dgm:spPr/>
      <dgm:t>
        <a:bodyPr/>
        <a:lstStyle/>
        <a:p>
          <a:endParaRPr lang="en-US"/>
        </a:p>
      </dgm:t>
    </dgm:pt>
    <dgm:pt modelId="{A1DC1EAF-1752-4D75-929E-12F9F908FE77}">
      <dgm:prSet phldrT="[Text]"/>
      <dgm:spPr/>
      <dgm:t>
        <a:bodyPr/>
        <a:lstStyle/>
        <a:p>
          <a:r>
            <a:rPr lang="en-US" dirty="0" smtClean="0"/>
            <a:t>Mixed</a:t>
          </a:r>
          <a:endParaRPr lang="en-US" dirty="0"/>
        </a:p>
      </dgm:t>
    </dgm:pt>
    <dgm:pt modelId="{D57413E5-3EC8-404B-B21C-26BE120054DE}" type="parTrans" cxnId="{5F85A845-85E4-4FF2-82D1-F92E8589653E}">
      <dgm:prSet/>
      <dgm:spPr/>
      <dgm:t>
        <a:bodyPr/>
        <a:lstStyle/>
        <a:p>
          <a:endParaRPr lang="en-US"/>
        </a:p>
      </dgm:t>
    </dgm:pt>
    <dgm:pt modelId="{AAA13D12-1955-4AEF-BB2D-0CFB6DB1A6C0}" type="sibTrans" cxnId="{5F85A845-85E4-4FF2-82D1-F92E8589653E}">
      <dgm:prSet/>
      <dgm:spPr/>
      <dgm:t>
        <a:bodyPr/>
        <a:lstStyle/>
        <a:p>
          <a:endParaRPr lang="en-US"/>
        </a:p>
      </dgm:t>
    </dgm:pt>
    <dgm:pt modelId="{E9DB5162-1038-49CB-85F5-CD5E3B2E59FB}" type="pres">
      <dgm:prSet presAssocID="{0E99D906-A140-45E5-870A-A7A0CD63EE62}" presName="linear" presStyleCnt="0">
        <dgm:presLayoutVars>
          <dgm:dir/>
          <dgm:animLvl val="lvl"/>
          <dgm:resizeHandles val="exact"/>
        </dgm:presLayoutVars>
      </dgm:prSet>
      <dgm:spPr/>
      <dgm:t>
        <a:bodyPr/>
        <a:lstStyle/>
        <a:p>
          <a:endParaRPr lang="en-US"/>
        </a:p>
      </dgm:t>
    </dgm:pt>
    <dgm:pt modelId="{EA890FEF-5C58-4A3D-87EE-730A384FBF4C}" type="pres">
      <dgm:prSet presAssocID="{89F8FACE-63AF-45C5-A2DC-6B19D81078EE}" presName="parentLin" presStyleCnt="0"/>
      <dgm:spPr/>
    </dgm:pt>
    <dgm:pt modelId="{0D50602B-4CA3-4200-9901-D41C7D583151}" type="pres">
      <dgm:prSet presAssocID="{89F8FACE-63AF-45C5-A2DC-6B19D81078EE}" presName="parentLeftMargin" presStyleLbl="node1" presStyleIdx="0" presStyleCnt="3"/>
      <dgm:spPr/>
      <dgm:t>
        <a:bodyPr/>
        <a:lstStyle/>
        <a:p>
          <a:endParaRPr lang="en-US"/>
        </a:p>
      </dgm:t>
    </dgm:pt>
    <dgm:pt modelId="{8D641217-98EE-45D3-BEF9-38ADFFA07DA9}" type="pres">
      <dgm:prSet presAssocID="{89F8FACE-63AF-45C5-A2DC-6B19D81078EE}" presName="parentText" presStyleLbl="node1" presStyleIdx="0" presStyleCnt="3">
        <dgm:presLayoutVars>
          <dgm:chMax val="0"/>
          <dgm:bulletEnabled val="1"/>
        </dgm:presLayoutVars>
      </dgm:prSet>
      <dgm:spPr/>
      <dgm:t>
        <a:bodyPr/>
        <a:lstStyle/>
        <a:p>
          <a:endParaRPr lang="en-US"/>
        </a:p>
      </dgm:t>
    </dgm:pt>
    <dgm:pt modelId="{134A67C1-E327-4104-B9C8-E706F70E7F02}" type="pres">
      <dgm:prSet presAssocID="{89F8FACE-63AF-45C5-A2DC-6B19D81078EE}" presName="negativeSpace" presStyleCnt="0"/>
      <dgm:spPr/>
    </dgm:pt>
    <dgm:pt modelId="{169C68C3-BD60-425C-B543-C9D75D2A78F9}" type="pres">
      <dgm:prSet presAssocID="{89F8FACE-63AF-45C5-A2DC-6B19D81078EE}" presName="childText" presStyleLbl="conFgAcc1" presStyleIdx="0" presStyleCnt="3">
        <dgm:presLayoutVars>
          <dgm:bulletEnabled val="1"/>
        </dgm:presLayoutVars>
      </dgm:prSet>
      <dgm:spPr/>
    </dgm:pt>
    <dgm:pt modelId="{B566139C-0B48-41DC-9805-B4F6F8525272}" type="pres">
      <dgm:prSet presAssocID="{CE5396DC-5ADD-4075-BFF3-13D72E9B984A}" presName="spaceBetweenRectangles" presStyleCnt="0"/>
      <dgm:spPr/>
    </dgm:pt>
    <dgm:pt modelId="{11771CE8-AB48-463A-937E-29EA88E927B4}" type="pres">
      <dgm:prSet presAssocID="{0DD1E1CF-6B0F-47E1-806B-CE1631D55D92}" presName="parentLin" presStyleCnt="0"/>
      <dgm:spPr/>
    </dgm:pt>
    <dgm:pt modelId="{29A289A8-2DF1-438C-BE27-AFE0E177FC34}" type="pres">
      <dgm:prSet presAssocID="{0DD1E1CF-6B0F-47E1-806B-CE1631D55D92}" presName="parentLeftMargin" presStyleLbl="node1" presStyleIdx="0" presStyleCnt="3"/>
      <dgm:spPr/>
      <dgm:t>
        <a:bodyPr/>
        <a:lstStyle/>
        <a:p>
          <a:endParaRPr lang="en-US"/>
        </a:p>
      </dgm:t>
    </dgm:pt>
    <dgm:pt modelId="{F4A0333F-28D5-46C1-A122-F23A9D1EE740}" type="pres">
      <dgm:prSet presAssocID="{0DD1E1CF-6B0F-47E1-806B-CE1631D55D92}" presName="parentText" presStyleLbl="node1" presStyleIdx="1" presStyleCnt="3">
        <dgm:presLayoutVars>
          <dgm:chMax val="0"/>
          <dgm:bulletEnabled val="1"/>
        </dgm:presLayoutVars>
      </dgm:prSet>
      <dgm:spPr/>
      <dgm:t>
        <a:bodyPr/>
        <a:lstStyle/>
        <a:p>
          <a:endParaRPr lang="en-US"/>
        </a:p>
      </dgm:t>
    </dgm:pt>
    <dgm:pt modelId="{66C96BF9-D66E-4686-9C98-745CDAFD1086}" type="pres">
      <dgm:prSet presAssocID="{0DD1E1CF-6B0F-47E1-806B-CE1631D55D92}" presName="negativeSpace" presStyleCnt="0"/>
      <dgm:spPr/>
    </dgm:pt>
    <dgm:pt modelId="{23FCA88F-5B89-4F2B-A20C-22E5B23B81AC}" type="pres">
      <dgm:prSet presAssocID="{0DD1E1CF-6B0F-47E1-806B-CE1631D55D92}" presName="childText" presStyleLbl="conFgAcc1" presStyleIdx="1" presStyleCnt="3">
        <dgm:presLayoutVars>
          <dgm:bulletEnabled val="1"/>
        </dgm:presLayoutVars>
      </dgm:prSet>
      <dgm:spPr/>
    </dgm:pt>
    <dgm:pt modelId="{F4331096-2D89-4DD1-A06F-63888F06C4FD}" type="pres">
      <dgm:prSet presAssocID="{30500D0C-2171-43C0-BAD0-4E35467332EC}" presName="spaceBetweenRectangles" presStyleCnt="0"/>
      <dgm:spPr/>
    </dgm:pt>
    <dgm:pt modelId="{3D661C12-5703-44D9-8E76-3427A4A17384}" type="pres">
      <dgm:prSet presAssocID="{A1DC1EAF-1752-4D75-929E-12F9F908FE77}" presName="parentLin" presStyleCnt="0"/>
      <dgm:spPr/>
    </dgm:pt>
    <dgm:pt modelId="{3CD66A3C-4F49-462E-A71D-FA96CE663303}" type="pres">
      <dgm:prSet presAssocID="{A1DC1EAF-1752-4D75-929E-12F9F908FE77}" presName="parentLeftMargin" presStyleLbl="node1" presStyleIdx="1" presStyleCnt="3"/>
      <dgm:spPr/>
      <dgm:t>
        <a:bodyPr/>
        <a:lstStyle/>
        <a:p>
          <a:endParaRPr lang="en-US"/>
        </a:p>
      </dgm:t>
    </dgm:pt>
    <dgm:pt modelId="{B3D7A351-9EF3-441B-BA72-D2C1BC332490}" type="pres">
      <dgm:prSet presAssocID="{A1DC1EAF-1752-4D75-929E-12F9F908FE77}" presName="parentText" presStyleLbl="node1" presStyleIdx="2" presStyleCnt="3">
        <dgm:presLayoutVars>
          <dgm:chMax val="0"/>
          <dgm:bulletEnabled val="1"/>
        </dgm:presLayoutVars>
      </dgm:prSet>
      <dgm:spPr/>
      <dgm:t>
        <a:bodyPr/>
        <a:lstStyle/>
        <a:p>
          <a:endParaRPr lang="en-US"/>
        </a:p>
      </dgm:t>
    </dgm:pt>
    <dgm:pt modelId="{04D5D0DC-7925-4EBB-9451-0E3B5B6ABAE8}" type="pres">
      <dgm:prSet presAssocID="{A1DC1EAF-1752-4D75-929E-12F9F908FE77}" presName="negativeSpace" presStyleCnt="0"/>
      <dgm:spPr/>
    </dgm:pt>
    <dgm:pt modelId="{1332982D-E8A8-4614-BE0D-1FAF43F15F99}" type="pres">
      <dgm:prSet presAssocID="{A1DC1EAF-1752-4D75-929E-12F9F908FE77}" presName="childText" presStyleLbl="conFgAcc1" presStyleIdx="2" presStyleCnt="3">
        <dgm:presLayoutVars>
          <dgm:bulletEnabled val="1"/>
        </dgm:presLayoutVars>
      </dgm:prSet>
      <dgm:spPr/>
    </dgm:pt>
  </dgm:ptLst>
  <dgm:cxnLst>
    <dgm:cxn modelId="{59542063-7997-4847-9960-E9354C626D5F}" type="presOf" srcId="{0DD1E1CF-6B0F-47E1-806B-CE1631D55D92}" destId="{F4A0333F-28D5-46C1-A122-F23A9D1EE740}" srcOrd="1" destOrd="0" presId="urn:microsoft.com/office/officeart/2005/8/layout/list1"/>
    <dgm:cxn modelId="{FB01E5BA-9BCD-49A3-81BB-1EA830B5126C}" srcId="{0E99D906-A140-45E5-870A-A7A0CD63EE62}" destId="{0DD1E1CF-6B0F-47E1-806B-CE1631D55D92}" srcOrd="1" destOrd="0" parTransId="{36A2B2A7-B7A2-4BA1-8AE3-1F6FBE855309}" sibTransId="{30500D0C-2171-43C0-BAD0-4E35467332EC}"/>
    <dgm:cxn modelId="{D48C900E-E770-4D36-AAFA-51AD8D1F99D1}" type="presOf" srcId="{A1DC1EAF-1752-4D75-929E-12F9F908FE77}" destId="{3CD66A3C-4F49-462E-A71D-FA96CE663303}" srcOrd="0" destOrd="0" presId="urn:microsoft.com/office/officeart/2005/8/layout/list1"/>
    <dgm:cxn modelId="{8E9DA7A5-B52E-4931-B0B9-A59D8F0DA9B8}" type="presOf" srcId="{89F8FACE-63AF-45C5-A2DC-6B19D81078EE}" destId="{0D50602B-4CA3-4200-9901-D41C7D583151}" srcOrd="0" destOrd="0" presId="urn:microsoft.com/office/officeart/2005/8/layout/list1"/>
    <dgm:cxn modelId="{7F3C3BD9-7E07-4731-B708-8452E6AD7785}" type="presOf" srcId="{89F8FACE-63AF-45C5-A2DC-6B19D81078EE}" destId="{8D641217-98EE-45D3-BEF9-38ADFFA07DA9}" srcOrd="1" destOrd="0" presId="urn:microsoft.com/office/officeart/2005/8/layout/list1"/>
    <dgm:cxn modelId="{93237DBC-F441-4A53-BB21-C46654780815}" srcId="{0E99D906-A140-45E5-870A-A7A0CD63EE62}" destId="{89F8FACE-63AF-45C5-A2DC-6B19D81078EE}" srcOrd="0" destOrd="0" parTransId="{61DFB04E-E7F5-4809-96EB-28228A3ABA0B}" sibTransId="{CE5396DC-5ADD-4075-BFF3-13D72E9B984A}"/>
    <dgm:cxn modelId="{5F85A845-85E4-4FF2-82D1-F92E8589653E}" srcId="{0E99D906-A140-45E5-870A-A7A0CD63EE62}" destId="{A1DC1EAF-1752-4D75-929E-12F9F908FE77}" srcOrd="2" destOrd="0" parTransId="{D57413E5-3EC8-404B-B21C-26BE120054DE}" sibTransId="{AAA13D12-1955-4AEF-BB2D-0CFB6DB1A6C0}"/>
    <dgm:cxn modelId="{E64E8F4C-84A1-489E-B499-CEED51CC6043}" type="presOf" srcId="{0E99D906-A140-45E5-870A-A7A0CD63EE62}" destId="{E9DB5162-1038-49CB-85F5-CD5E3B2E59FB}" srcOrd="0" destOrd="0" presId="urn:microsoft.com/office/officeart/2005/8/layout/list1"/>
    <dgm:cxn modelId="{1382B212-45A6-4F55-BCB3-40E64D2166D0}" type="presOf" srcId="{A1DC1EAF-1752-4D75-929E-12F9F908FE77}" destId="{B3D7A351-9EF3-441B-BA72-D2C1BC332490}" srcOrd="1" destOrd="0" presId="urn:microsoft.com/office/officeart/2005/8/layout/list1"/>
    <dgm:cxn modelId="{A4CE9B62-23C6-4CE6-B911-1F82D821F957}" type="presOf" srcId="{0DD1E1CF-6B0F-47E1-806B-CE1631D55D92}" destId="{29A289A8-2DF1-438C-BE27-AFE0E177FC34}" srcOrd="0" destOrd="0" presId="urn:microsoft.com/office/officeart/2005/8/layout/list1"/>
    <dgm:cxn modelId="{FE9A01F1-D7F8-4B20-9829-F6CADF41323E}" type="presParOf" srcId="{E9DB5162-1038-49CB-85F5-CD5E3B2E59FB}" destId="{EA890FEF-5C58-4A3D-87EE-730A384FBF4C}" srcOrd="0" destOrd="0" presId="urn:microsoft.com/office/officeart/2005/8/layout/list1"/>
    <dgm:cxn modelId="{D7AF40FD-1E2E-4783-BE93-C5EA56148A7E}" type="presParOf" srcId="{EA890FEF-5C58-4A3D-87EE-730A384FBF4C}" destId="{0D50602B-4CA3-4200-9901-D41C7D583151}" srcOrd="0" destOrd="0" presId="urn:microsoft.com/office/officeart/2005/8/layout/list1"/>
    <dgm:cxn modelId="{C2DB3E65-AB1F-466B-A4F2-C589C6CE0793}" type="presParOf" srcId="{EA890FEF-5C58-4A3D-87EE-730A384FBF4C}" destId="{8D641217-98EE-45D3-BEF9-38ADFFA07DA9}" srcOrd="1" destOrd="0" presId="urn:microsoft.com/office/officeart/2005/8/layout/list1"/>
    <dgm:cxn modelId="{360A3D8E-7165-44D8-9D02-EC041B14348C}" type="presParOf" srcId="{E9DB5162-1038-49CB-85F5-CD5E3B2E59FB}" destId="{134A67C1-E327-4104-B9C8-E706F70E7F02}" srcOrd="1" destOrd="0" presId="urn:microsoft.com/office/officeart/2005/8/layout/list1"/>
    <dgm:cxn modelId="{BD91F609-C540-4613-8F14-1F2F96805575}" type="presParOf" srcId="{E9DB5162-1038-49CB-85F5-CD5E3B2E59FB}" destId="{169C68C3-BD60-425C-B543-C9D75D2A78F9}" srcOrd="2" destOrd="0" presId="urn:microsoft.com/office/officeart/2005/8/layout/list1"/>
    <dgm:cxn modelId="{1B89D59C-1555-461E-B891-F1F268BE2013}" type="presParOf" srcId="{E9DB5162-1038-49CB-85F5-CD5E3B2E59FB}" destId="{B566139C-0B48-41DC-9805-B4F6F8525272}" srcOrd="3" destOrd="0" presId="urn:microsoft.com/office/officeart/2005/8/layout/list1"/>
    <dgm:cxn modelId="{BDCCF12C-F7C7-4F97-93C0-2C3201C675E6}" type="presParOf" srcId="{E9DB5162-1038-49CB-85F5-CD5E3B2E59FB}" destId="{11771CE8-AB48-463A-937E-29EA88E927B4}" srcOrd="4" destOrd="0" presId="urn:microsoft.com/office/officeart/2005/8/layout/list1"/>
    <dgm:cxn modelId="{81FF3AB3-DF41-45B4-8EE8-A847E414C0EB}" type="presParOf" srcId="{11771CE8-AB48-463A-937E-29EA88E927B4}" destId="{29A289A8-2DF1-438C-BE27-AFE0E177FC34}" srcOrd="0" destOrd="0" presId="urn:microsoft.com/office/officeart/2005/8/layout/list1"/>
    <dgm:cxn modelId="{443B322E-BD01-429A-9B33-50A3F252AF2A}" type="presParOf" srcId="{11771CE8-AB48-463A-937E-29EA88E927B4}" destId="{F4A0333F-28D5-46C1-A122-F23A9D1EE740}" srcOrd="1" destOrd="0" presId="urn:microsoft.com/office/officeart/2005/8/layout/list1"/>
    <dgm:cxn modelId="{B45258D2-081C-44D1-BE0F-BE402219F543}" type="presParOf" srcId="{E9DB5162-1038-49CB-85F5-CD5E3B2E59FB}" destId="{66C96BF9-D66E-4686-9C98-745CDAFD1086}" srcOrd="5" destOrd="0" presId="urn:microsoft.com/office/officeart/2005/8/layout/list1"/>
    <dgm:cxn modelId="{628CA598-70DF-4528-9021-8B4D18A1A8F4}" type="presParOf" srcId="{E9DB5162-1038-49CB-85F5-CD5E3B2E59FB}" destId="{23FCA88F-5B89-4F2B-A20C-22E5B23B81AC}" srcOrd="6" destOrd="0" presId="urn:microsoft.com/office/officeart/2005/8/layout/list1"/>
    <dgm:cxn modelId="{E20B2DC9-DC80-49E3-A500-F117FF358B62}" type="presParOf" srcId="{E9DB5162-1038-49CB-85F5-CD5E3B2E59FB}" destId="{F4331096-2D89-4DD1-A06F-63888F06C4FD}" srcOrd="7" destOrd="0" presId="urn:microsoft.com/office/officeart/2005/8/layout/list1"/>
    <dgm:cxn modelId="{68602CC3-7267-4746-8BC7-9F8D509EE5B7}" type="presParOf" srcId="{E9DB5162-1038-49CB-85F5-CD5E3B2E59FB}" destId="{3D661C12-5703-44D9-8E76-3427A4A17384}" srcOrd="8" destOrd="0" presId="urn:microsoft.com/office/officeart/2005/8/layout/list1"/>
    <dgm:cxn modelId="{D6683416-A571-4FE9-9510-E3235FAB2652}" type="presParOf" srcId="{3D661C12-5703-44D9-8E76-3427A4A17384}" destId="{3CD66A3C-4F49-462E-A71D-FA96CE663303}" srcOrd="0" destOrd="0" presId="urn:microsoft.com/office/officeart/2005/8/layout/list1"/>
    <dgm:cxn modelId="{50BD6566-C1F8-46CB-A310-4A5141A503F5}" type="presParOf" srcId="{3D661C12-5703-44D9-8E76-3427A4A17384}" destId="{B3D7A351-9EF3-441B-BA72-D2C1BC332490}" srcOrd="1" destOrd="0" presId="urn:microsoft.com/office/officeart/2005/8/layout/list1"/>
    <dgm:cxn modelId="{EF3199EB-A70C-4B4F-AF74-3328D4303AE2}" type="presParOf" srcId="{E9DB5162-1038-49CB-85F5-CD5E3B2E59FB}" destId="{04D5D0DC-7925-4EBB-9451-0E3B5B6ABAE8}" srcOrd="9" destOrd="0" presId="urn:microsoft.com/office/officeart/2005/8/layout/list1"/>
    <dgm:cxn modelId="{080DB7FC-B79D-412F-8A5B-175ADBFD85E7}" type="presParOf" srcId="{E9DB5162-1038-49CB-85F5-CD5E3B2E59FB}" destId="{1332982D-E8A8-4614-BE0D-1FAF43F15F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97A57A-FE52-45F0-8446-02D8EA0E628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625519B-1739-4017-897D-BF3EFFD61995}">
      <dgm:prSet phldrT="[Text]"/>
      <dgm:spPr/>
      <dgm:t>
        <a:bodyPr/>
        <a:lstStyle/>
        <a:p>
          <a:r>
            <a:rPr lang="en-US" dirty="0" smtClean="0"/>
            <a:t>Otoscopic Inspection</a:t>
          </a:r>
          <a:endParaRPr lang="en-US" dirty="0"/>
        </a:p>
      </dgm:t>
    </dgm:pt>
    <dgm:pt modelId="{5E08550C-0B09-46F2-AF2F-6FAFEC0CBA05}" type="parTrans" cxnId="{C852E8F6-7B78-45FC-B74A-4B1AACF598D9}">
      <dgm:prSet/>
      <dgm:spPr/>
      <dgm:t>
        <a:bodyPr/>
        <a:lstStyle/>
        <a:p>
          <a:endParaRPr lang="en-US"/>
        </a:p>
      </dgm:t>
    </dgm:pt>
    <dgm:pt modelId="{A564FFCD-AA57-47B5-8152-4FB0E6333801}" type="sibTrans" cxnId="{C852E8F6-7B78-45FC-B74A-4B1AACF598D9}">
      <dgm:prSet/>
      <dgm:spPr/>
      <dgm:t>
        <a:bodyPr/>
        <a:lstStyle/>
        <a:p>
          <a:endParaRPr lang="en-US"/>
        </a:p>
      </dgm:t>
    </dgm:pt>
    <dgm:pt modelId="{7C2EB7B4-90FB-47D8-9364-148D39DC2DD3}">
      <dgm:prSet phldrT="[Text]"/>
      <dgm:spPr/>
      <dgm:t>
        <a:bodyPr/>
        <a:lstStyle/>
        <a:p>
          <a:r>
            <a:rPr lang="en-US" dirty="0" smtClean="0"/>
            <a:t>Outer Ear</a:t>
          </a:r>
          <a:endParaRPr lang="en-US" dirty="0"/>
        </a:p>
      </dgm:t>
    </dgm:pt>
    <dgm:pt modelId="{89E29EC7-1D3C-4CAD-8568-BA0E8AB47327}" type="parTrans" cxnId="{1C632036-4B80-4857-AF12-EF3951C840CE}">
      <dgm:prSet/>
      <dgm:spPr/>
      <dgm:t>
        <a:bodyPr/>
        <a:lstStyle/>
        <a:p>
          <a:endParaRPr lang="en-US"/>
        </a:p>
      </dgm:t>
    </dgm:pt>
    <dgm:pt modelId="{63640DE0-96AD-4B49-92FD-4DED73FA2831}" type="sibTrans" cxnId="{1C632036-4B80-4857-AF12-EF3951C840CE}">
      <dgm:prSet/>
      <dgm:spPr/>
      <dgm:t>
        <a:bodyPr/>
        <a:lstStyle/>
        <a:p>
          <a:endParaRPr lang="en-US"/>
        </a:p>
      </dgm:t>
    </dgm:pt>
    <dgm:pt modelId="{48E8062E-51BA-44BD-9634-B4E8CAA1E216}">
      <dgm:prSet phldrT="[Text]"/>
      <dgm:spPr/>
      <dgm:t>
        <a:bodyPr/>
        <a:lstStyle/>
        <a:p>
          <a:r>
            <a:rPr lang="en-US" dirty="0" smtClean="0"/>
            <a:t>Conductive Hearing  Loss</a:t>
          </a:r>
          <a:endParaRPr lang="en-US" dirty="0"/>
        </a:p>
      </dgm:t>
    </dgm:pt>
    <dgm:pt modelId="{FABE8DD5-1CEF-4646-980E-830B160C33ED}" type="parTrans" cxnId="{23FE42F0-4C77-438C-A6A9-6452E9A2FB9E}">
      <dgm:prSet/>
      <dgm:spPr/>
      <dgm:t>
        <a:bodyPr/>
        <a:lstStyle/>
        <a:p>
          <a:endParaRPr lang="en-US"/>
        </a:p>
      </dgm:t>
    </dgm:pt>
    <dgm:pt modelId="{472894F1-7DC6-4440-8CA2-37B7B859C9EB}" type="sibTrans" cxnId="{23FE42F0-4C77-438C-A6A9-6452E9A2FB9E}">
      <dgm:prSet/>
      <dgm:spPr/>
      <dgm:t>
        <a:bodyPr/>
        <a:lstStyle/>
        <a:p>
          <a:endParaRPr lang="en-US"/>
        </a:p>
      </dgm:t>
    </dgm:pt>
    <dgm:pt modelId="{960BEEEE-D4C2-4FF7-A1DF-A76E5FFCE8AA}">
      <dgm:prSet phldrT="[Text]"/>
      <dgm:spPr/>
      <dgm:t>
        <a:bodyPr/>
        <a:lstStyle/>
        <a:p>
          <a:r>
            <a:rPr lang="en-US" dirty="0" smtClean="0"/>
            <a:t>Pure Tones/ OAEs</a:t>
          </a:r>
          <a:endParaRPr lang="en-US" dirty="0"/>
        </a:p>
      </dgm:t>
    </dgm:pt>
    <dgm:pt modelId="{83E02D89-229E-4A28-87AF-0BDBF48AC760}" type="parTrans" cxnId="{23FB7CA5-11E6-4F5E-AC13-C512A17FD185}">
      <dgm:prSet/>
      <dgm:spPr/>
      <dgm:t>
        <a:bodyPr/>
        <a:lstStyle/>
        <a:p>
          <a:endParaRPr lang="en-US"/>
        </a:p>
      </dgm:t>
    </dgm:pt>
    <dgm:pt modelId="{2D4D6255-407F-4834-8151-0C483D82E8E5}" type="sibTrans" cxnId="{23FB7CA5-11E6-4F5E-AC13-C512A17FD185}">
      <dgm:prSet/>
      <dgm:spPr/>
      <dgm:t>
        <a:bodyPr/>
        <a:lstStyle/>
        <a:p>
          <a:endParaRPr lang="en-US"/>
        </a:p>
      </dgm:t>
    </dgm:pt>
    <dgm:pt modelId="{786F5F49-205F-4D5D-AF1E-D5B37811C771}">
      <dgm:prSet phldrT="[Text]"/>
      <dgm:spPr/>
      <dgm:t>
        <a:bodyPr/>
        <a:lstStyle/>
        <a:p>
          <a:r>
            <a:rPr lang="en-US" dirty="0" smtClean="0"/>
            <a:t>Outer, Middle, and Inner Ear</a:t>
          </a:r>
          <a:endParaRPr lang="en-US" dirty="0"/>
        </a:p>
      </dgm:t>
    </dgm:pt>
    <dgm:pt modelId="{C7441E9E-E9A9-4F18-8B50-5A21518EF67A}" type="parTrans" cxnId="{76711AF7-DE8C-4B4A-A894-72CF596DB0CC}">
      <dgm:prSet/>
      <dgm:spPr/>
      <dgm:t>
        <a:bodyPr/>
        <a:lstStyle/>
        <a:p>
          <a:endParaRPr lang="en-US"/>
        </a:p>
      </dgm:t>
    </dgm:pt>
    <dgm:pt modelId="{8CA7AD02-8409-4A3B-A196-D2CA8A736D4F}" type="sibTrans" cxnId="{76711AF7-DE8C-4B4A-A894-72CF596DB0CC}">
      <dgm:prSet/>
      <dgm:spPr/>
      <dgm:t>
        <a:bodyPr/>
        <a:lstStyle/>
        <a:p>
          <a:endParaRPr lang="en-US"/>
        </a:p>
      </dgm:t>
    </dgm:pt>
    <dgm:pt modelId="{16770AA9-9174-4B77-A611-84ED5536CE93}">
      <dgm:prSet phldrT="[Text]"/>
      <dgm:spPr/>
      <dgm:t>
        <a:bodyPr/>
        <a:lstStyle/>
        <a:p>
          <a:r>
            <a:rPr lang="en-US" dirty="0" smtClean="0"/>
            <a:t>Sensorineural Hearing Loss</a:t>
          </a:r>
          <a:endParaRPr lang="en-US" dirty="0"/>
        </a:p>
      </dgm:t>
    </dgm:pt>
    <dgm:pt modelId="{6D851AF2-9793-417C-8FB5-A859C6C0845C}" type="parTrans" cxnId="{04F24265-023D-43CD-93FC-18EABD659B6D}">
      <dgm:prSet/>
      <dgm:spPr/>
      <dgm:t>
        <a:bodyPr/>
        <a:lstStyle/>
        <a:p>
          <a:endParaRPr lang="en-US"/>
        </a:p>
      </dgm:t>
    </dgm:pt>
    <dgm:pt modelId="{BBD2FCA2-1CD0-4E7A-8C4F-168003C8A553}" type="sibTrans" cxnId="{04F24265-023D-43CD-93FC-18EABD659B6D}">
      <dgm:prSet/>
      <dgm:spPr/>
      <dgm:t>
        <a:bodyPr/>
        <a:lstStyle/>
        <a:p>
          <a:endParaRPr lang="en-US"/>
        </a:p>
      </dgm:t>
    </dgm:pt>
    <dgm:pt modelId="{4FE239F5-21AC-4B54-A1E7-C53066D127F6}">
      <dgm:prSet phldrT="[Text]"/>
      <dgm:spPr/>
      <dgm:t>
        <a:bodyPr/>
        <a:lstStyle/>
        <a:p>
          <a:r>
            <a:rPr lang="en-US" dirty="0" smtClean="0"/>
            <a:t>Immittance</a:t>
          </a:r>
          <a:endParaRPr lang="en-US" dirty="0"/>
        </a:p>
      </dgm:t>
    </dgm:pt>
    <dgm:pt modelId="{341F4197-826E-4D2B-9DA1-600659C7FD71}" type="parTrans" cxnId="{1175E7C0-9089-45FA-8673-58863C746165}">
      <dgm:prSet/>
      <dgm:spPr/>
      <dgm:t>
        <a:bodyPr/>
        <a:lstStyle/>
        <a:p>
          <a:endParaRPr lang="en-US"/>
        </a:p>
      </dgm:t>
    </dgm:pt>
    <dgm:pt modelId="{3DE80741-FC5E-4F4E-B1CE-BDFB74B78568}" type="sibTrans" cxnId="{1175E7C0-9089-45FA-8673-58863C746165}">
      <dgm:prSet/>
      <dgm:spPr/>
      <dgm:t>
        <a:bodyPr/>
        <a:lstStyle/>
        <a:p>
          <a:endParaRPr lang="en-US"/>
        </a:p>
      </dgm:t>
    </dgm:pt>
    <dgm:pt modelId="{35BD0335-E6ED-4FD4-9BAA-C5B743379590}">
      <dgm:prSet phldrT="[Text]"/>
      <dgm:spPr/>
      <dgm:t>
        <a:bodyPr/>
        <a:lstStyle/>
        <a:p>
          <a:r>
            <a:rPr lang="en-US" dirty="0" smtClean="0"/>
            <a:t>Outer and Middle Ear</a:t>
          </a:r>
          <a:endParaRPr lang="en-US" dirty="0"/>
        </a:p>
      </dgm:t>
    </dgm:pt>
    <dgm:pt modelId="{DB4146D4-4860-4D62-8B33-4FAE9D54B222}" type="parTrans" cxnId="{1B0CEB48-9301-4BE2-8CE4-D7741979F535}">
      <dgm:prSet/>
      <dgm:spPr/>
      <dgm:t>
        <a:bodyPr/>
        <a:lstStyle/>
        <a:p>
          <a:endParaRPr lang="en-US"/>
        </a:p>
      </dgm:t>
    </dgm:pt>
    <dgm:pt modelId="{BD6917F3-E72A-4EF0-8807-E3E286416E9B}" type="sibTrans" cxnId="{1B0CEB48-9301-4BE2-8CE4-D7741979F535}">
      <dgm:prSet/>
      <dgm:spPr/>
      <dgm:t>
        <a:bodyPr/>
        <a:lstStyle/>
        <a:p>
          <a:endParaRPr lang="en-US"/>
        </a:p>
      </dgm:t>
    </dgm:pt>
    <dgm:pt modelId="{4DC055B4-0BA5-4A06-93AC-5C79A173731D}">
      <dgm:prSet phldrT="[Text]"/>
      <dgm:spPr/>
      <dgm:t>
        <a:bodyPr/>
        <a:lstStyle/>
        <a:p>
          <a:r>
            <a:rPr lang="en-US" dirty="0" smtClean="0"/>
            <a:t>Conductive Hearing Loss</a:t>
          </a:r>
          <a:endParaRPr lang="en-US" dirty="0"/>
        </a:p>
      </dgm:t>
    </dgm:pt>
    <dgm:pt modelId="{0BD0FFFA-01D4-47BA-ABFA-6E80A52C925B}" type="parTrans" cxnId="{6E2705B2-3E70-4E3D-B5D6-A5781FF6542E}">
      <dgm:prSet/>
      <dgm:spPr/>
      <dgm:t>
        <a:bodyPr/>
        <a:lstStyle/>
        <a:p>
          <a:endParaRPr lang="en-US"/>
        </a:p>
      </dgm:t>
    </dgm:pt>
    <dgm:pt modelId="{9EFEB546-0133-419C-AE2E-E8216092AA92}" type="sibTrans" cxnId="{6E2705B2-3E70-4E3D-B5D6-A5781FF6542E}">
      <dgm:prSet/>
      <dgm:spPr/>
      <dgm:t>
        <a:bodyPr/>
        <a:lstStyle/>
        <a:p>
          <a:endParaRPr lang="en-US"/>
        </a:p>
      </dgm:t>
    </dgm:pt>
    <dgm:pt modelId="{69987B83-D022-4B66-9A32-E6ACC15C4F4F}" type="pres">
      <dgm:prSet presAssocID="{0797A57A-FE52-45F0-8446-02D8EA0E6287}" presName="Name0" presStyleCnt="0">
        <dgm:presLayoutVars>
          <dgm:dir/>
          <dgm:resizeHandles val="exact"/>
        </dgm:presLayoutVars>
      </dgm:prSet>
      <dgm:spPr/>
      <dgm:t>
        <a:bodyPr/>
        <a:lstStyle/>
        <a:p>
          <a:endParaRPr lang="en-US"/>
        </a:p>
      </dgm:t>
    </dgm:pt>
    <dgm:pt modelId="{9F76EB4E-BFE6-425D-922A-FB2270C9E39E}" type="pres">
      <dgm:prSet presAssocID="{B625519B-1739-4017-897D-BF3EFFD61995}" presName="node" presStyleLbl="node1" presStyleIdx="0" presStyleCnt="3" custLinFactNeighborX="42355" custLinFactNeighborY="0">
        <dgm:presLayoutVars>
          <dgm:bulletEnabled val="1"/>
        </dgm:presLayoutVars>
      </dgm:prSet>
      <dgm:spPr/>
      <dgm:t>
        <a:bodyPr/>
        <a:lstStyle/>
        <a:p>
          <a:endParaRPr lang="en-US"/>
        </a:p>
      </dgm:t>
    </dgm:pt>
    <dgm:pt modelId="{CF1E8D9E-621F-4EAF-AF7B-1E67EABF2EF1}" type="pres">
      <dgm:prSet presAssocID="{A564FFCD-AA57-47B5-8152-4FB0E6333801}" presName="sibTrans" presStyleCnt="0"/>
      <dgm:spPr/>
    </dgm:pt>
    <dgm:pt modelId="{97D9C8B0-F25B-4DBF-81BF-E23FBC2D31F1}" type="pres">
      <dgm:prSet presAssocID="{960BEEEE-D4C2-4FF7-A1DF-A76E5FFCE8AA}" presName="node" presStyleLbl="node1" presStyleIdx="1" presStyleCnt="3" custLinFactX="100000" custLinFactNeighborX="104950" custLinFactNeighborY="0">
        <dgm:presLayoutVars>
          <dgm:bulletEnabled val="1"/>
        </dgm:presLayoutVars>
      </dgm:prSet>
      <dgm:spPr/>
      <dgm:t>
        <a:bodyPr/>
        <a:lstStyle/>
        <a:p>
          <a:endParaRPr lang="en-US"/>
        </a:p>
      </dgm:t>
    </dgm:pt>
    <dgm:pt modelId="{44A8978F-BD03-468F-BCD1-D6EC2F80DE2E}" type="pres">
      <dgm:prSet presAssocID="{2D4D6255-407F-4834-8151-0C483D82E8E5}" presName="sibTrans" presStyleCnt="0"/>
      <dgm:spPr/>
    </dgm:pt>
    <dgm:pt modelId="{AAF1725B-0987-4935-9D52-A45F415C8DD6}" type="pres">
      <dgm:prSet presAssocID="{4FE239F5-21AC-4B54-A1E7-C53066D127F6}" presName="node" presStyleLbl="node1" presStyleIdx="2" presStyleCnt="3" custLinFactX="-100000" custLinFactNeighborX="-119215" custLinFactNeighborY="0">
        <dgm:presLayoutVars>
          <dgm:bulletEnabled val="1"/>
        </dgm:presLayoutVars>
      </dgm:prSet>
      <dgm:spPr/>
      <dgm:t>
        <a:bodyPr/>
        <a:lstStyle/>
        <a:p>
          <a:endParaRPr lang="en-US"/>
        </a:p>
      </dgm:t>
    </dgm:pt>
  </dgm:ptLst>
  <dgm:cxnLst>
    <dgm:cxn modelId="{04F24265-023D-43CD-93FC-18EABD659B6D}" srcId="{960BEEEE-D4C2-4FF7-A1DF-A76E5FFCE8AA}" destId="{16770AA9-9174-4B77-A611-84ED5536CE93}" srcOrd="1" destOrd="0" parTransId="{6D851AF2-9793-417C-8FB5-A859C6C0845C}" sibTransId="{BBD2FCA2-1CD0-4E7A-8C4F-168003C8A553}"/>
    <dgm:cxn modelId="{6E2705B2-3E70-4E3D-B5D6-A5781FF6542E}" srcId="{4FE239F5-21AC-4B54-A1E7-C53066D127F6}" destId="{4DC055B4-0BA5-4A06-93AC-5C79A173731D}" srcOrd="1" destOrd="0" parTransId="{0BD0FFFA-01D4-47BA-ABFA-6E80A52C925B}" sibTransId="{9EFEB546-0133-419C-AE2E-E8216092AA92}"/>
    <dgm:cxn modelId="{76711AF7-DE8C-4B4A-A894-72CF596DB0CC}" srcId="{960BEEEE-D4C2-4FF7-A1DF-A76E5FFCE8AA}" destId="{786F5F49-205F-4D5D-AF1E-D5B37811C771}" srcOrd="0" destOrd="0" parTransId="{C7441E9E-E9A9-4F18-8B50-5A21518EF67A}" sibTransId="{8CA7AD02-8409-4A3B-A196-D2CA8A736D4F}"/>
    <dgm:cxn modelId="{60E4F0D7-EB4E-40E6-8FA4-093F82C1DC65}" type="presOf" srcId="{960BEEEE-D4C2-4FF7-A1DF-A76E5FFCE8AA}" destId="{97D9C8B0-F25B-4DBF-81BF-E23FBC2D31F1}" srcOrd="0" destOrd="0" presId="urn:microsoft.com/office/officeart/2005/8/layout/hList6"/>
    <dgm:cxn modelId="{0867E3F7-B3E7-4EBA-A430-4411383C676F}" type="presOf" srcId="{4DC055B4-0BA5-4A06-93AC-5C79A173731D}" destId="{AAF1725B-0987-4935-9D52-A45F415C8DD6}" srcOrd="0" destOrd="2" presId="urn:microsoft.com/office/officeart/2005/8/layout/hList6"/>
    <dgm:cxn modelId="{69618AE1-661A-49DD-89FD-5AA658D4F9B9}" type="presOf" srcId="{7C2EB7B4-90FB-47D8-9364-148D39DC2DD3}" destId="{9F76EB4E-BFE6-425D-922A-FB2270C9E39E}" srcOrd="0" destOrd="1" presId="urn:microsoft.com/office/officeart/2005/8/layout/hList6"/>
    <dgm:cxn modelId="{C7F3D16A-9567-446B-84F4-DA8C4A53CA13}" type="presOf" srcId="{4FE239F5-21AC-4B54-A1E7-C53066D127F6}" destId="{AAF1725B-0987-4935-9D52-A45F415C8DD6}" srcOrd="0" destOrd="0" presId="urn:microsoft.com/office/officeart/2005/8/layout/hList6"/>
    <dgm:cxn modelId="{C852E8F6-7B78-45FC-B74A-4B1AACF598D9}" srcId="{0797A57A-FE52-45F0-8446-02D8EA0E6287}" destId="{B625519B-1739-4017-897D-BF3EFFD61995}" srcOrd="0" destOrd="0" parTransId="{5E08550C-0B09-46F2-AF2F-6FAFEC0CBA05}" sibTransId="{A564FFCD-AA57-47B5-8152-4FB0E6333801}"/>
    <dgm:cxn modelId="{1175E7C0-9089-45FA-8673-58863C746165}" srcId="{0797A57A-FE52-45F0-8446-02D8EA0E6287}" destId="{4FE239F5-21AC-4B54-A1E7-C53066D127F6}" srcOrd="2" destOrd="0" parTransId="{341F4197-826E-4D2B-9DA1-600659C7FD71}" sibTransId="{3DE80741-FC5E-4F4E-B1CE-BDFB74B78568}"/>
    <dgm:cxn modelId="{81B5169C-1764-45BB-A987-2E23B7DD387B}" type="presOf" srcId="{35BD0335-E6ED-4FD4-9BAA-C5B743379590}" destId="{AAF1725B-0987-4935-9D52-A45F415C8DD6}" srcOrd="0" destOrd="1" presId="urn:microsoft.com/office/officeart/2005/8/layout/hList6"/>
    <dgm:cxn modelId="{CFCFE569-9C17-42B1-B6DA-32D89A4B1205}" type="presOf" srcId="{786F5F49-205F-4D5D-AF1E-D5B37811C771}" destId="{97D9C8B0-F25B-4DBF-81BF-E23FBC2D31F1}" srcOrd="0" destOrd="1" presId="urn:microsoft.com/office/officeart/2005/8/layout/hList6"/>
    <dgm:cxn modelId="{23FE42F0-4C77-438C-A6A9-6452E9A2FB9E}" srcId="{B625519B-1739-4017-897D-BF3EFFD61995}" destId="{48E8062E-51BA-44BD-9634-B4E8CAA1E216}" srcOrd="1" destOrd="0" parTransId="{FABE8DD5-1CEF-4646-980E-830B160C33ED}" sibTransId="{472894F1-7DC6-4440-8CA2-37B7B859C9EB}"/>
    <dgm:cxn modelId="{AEEF04AB-E10B-409C-8FCF-81BB30B3A02C}" type="presOf" srcId="{48E8062E-51BA-44BD-9634-B4E8CAA1E216}" destId="{9F76EB4E-BFE6-425D-922A-FB2270C9E39E}" srcOrd="0" destOrd="2" presId="urn:microsoft.com/office/officeart/2005/8/layout/hList6"/>
    <dgm:cxn modelId="{FC8576CB-7847-4495-9184-FDBA6DE3211A}" type="presOf" srcId="{0797A57A-FE52-45F0-8446-02D8EA0E6287}" destId="{69987B83-D022-4B66-9A32-E6ACC15C4F4F}" srcOrd="0" destOrd="0" presId="urn:microsoft.com/office/officeart/2005/8/layout/hList6"/>
    <dgm:cxn modelId="{1C632036-4B80-4857-AF12-EF3951C840CE}" srcId="{B625519B-1739-4017-897D-BF3EFFD61995}" destId="{7C2EB7B4-90FB-47D8-9364-148D39DC2DD3}" srcOrd="0" destOrd="0" parTransId="{89E29EC7-1D3C-4CAD-8568-BA0E8AB47327}" sibTransId="{63640DE0-96AD-4B49-92FD-4DED73FA2831}"/>
    <dgm:cxn modelId="{2F0A7C10-3DDA-4E82-AE7D-1A93A499E0B9}" type="presOf" srcId="{16770AA9-9174-4B77-A611-84ED5536CE93}" destId="{97D9C8B0-F25B-4DBF-81BF-E23FBC2D31F1}" srcOrd="0" destOrd="2" presId="urn:microsoft.com/office/officeart/2005/8/layout/hList6"/>
    <dgm:cxn modelId="{1B0CEB48-9301-4BE2-8CE4-D7741979F535}" srcId="{4FE239F5-21AC-4B54-A1E7-C53066D127F6}" destId="{35BD0335-E6ED-4FD4-9BAA-C5B743379590}" srcOrd="0" destOrd="0" parTransId="{DB4146D4-4860-4D62-8B33-4FAE9D54B222}" sibTransId="{BD6917F3-E72A-4EF0-8807-E3E286416E9B}"/>
    <dgm:cxn modelId="{8E7BEBA2-C0E1-40D2-8ED9-2FF8C61D7430}" type="presOf" srcId="{B625519B-1739-4017-897D-BF3EFFD61995}" destId="{9F76EB4E-BFE6-425D-922A-FB2270C9E39E}" srcOrd="0" destOrd="0" presId="urn:microsoft.com/office/officeart/2005/8/layout/hList6"/>
    <dgm:cxn modelId="{23FB7CA5-11E6-4F5E-AC13-C512A17FD185}" srcId="{0797A57A-FE52-45F0-8446-02D8EA0E6287}" destId="{960BEEEE-D4C2-4FF7-A1DF-A76E5FFCE8AA}" srcOrd="1" destOrd="0" parTransId="{83E02D89-229E-4A28-87AF-0BDBF48AC760}" sibTransId="{2D4D6255-407F-4834-8151-0C483D82E8E5}"/>
    <dgm:cxn modelId="{5A649C23-A5D8-4CA1-9336-CD0B7B7407DB}" type="presParOf" srcId="{69987B83-D022-4B66-9A32-E6ACC15C4F4F}" destId="{9F76EB4E-BFE6-425D-922A-FB2270C9E39E}" srcOrd="0" destOrd="0" presId="urn:microsoft.com/office/officeart/2005/8/layout/hList6"/>
    <dgm:cxn modelId="{A1FADEC9-1598-4348-B6EE-47EC3FC0B937}" type="presParOf" srcId="{69987B83-D022-4B66-9A32-E6ACC15C4F4F}" destId="{CF1E8D9E-621F-4EAF-AF7B-1E67EABF2EF1}" srcOrd="1" destOrd="0" presId="urn:microsoft.com/office/officeart/2005/8/layout/hList6"/>
    <dgm:cxn modelId="{FBFF172D-6EB6-43D0-BEA3-915BE8E47617}" type="presParOf" srcId="{69987B83-D022-4B66-9A32-E6ACC15C4F4F}" destId="{97D9C8B0-F25B-4DBF-81BF-E23FBC2D31F1}" srcOrd="2" destOrd="0" presId="urn:microsoft.com/office/officeart/2005/8/layout/hList6"/>
    <dgm:cxn modelId="{2D177A65-FCD6-47C5-A983-E4828D5E3C05}" type="presParOf" srcId="{69987B83-D022-4B66-9A32-E6ACC15C4F4F}" destId="{44A8978F-BD03-468F-BCD1-D6EC2F80DE2E}" srcOrd="3" destOrd="0" presId="urn:microsoft.com/office/officeart/2005/8/layout/hList6"/>
    <dgm:cxn modelId="{980D52AB-F541-439E-B500-B58EB122D06A}" type="presParOf" srcId="{69987B83-D022-4B66-9A32-E6ACC15C4F4F}" destId="{AAF1725B-0987-4935-9D52-A45F415C8DD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31DF1EA9-11CD-4B99-A962-AB0855C5AF24}" type="datetimeFigureOut">
              <a:rPr lang="en-US" smtClean="0"/>
              <a:t>12/18/2013</a:t>
            </a:fld>
            <a:endParaRPr lang="en-US"/>
          </a:p>
        </p:txBody>
      </p:sp>
      <p:sp>
        <p:nvSpPr>
          <p:cNvPr id="4" name="Footer Placeholder 3"/>
          <p:cNvSpPr>
            <a:spLocks noGrp="1"/>
          </p:cNvSpPr>
          <p:nvPr>
            <p:ph type="ftr" sz="quarter" idx="2"/>
          </p:nvPr>
        </p:nvSpPr>
        <p:spPr>
          <a:xfrm>
            <a:off x="1" y="6658443"/>
            <a:ext cx="4029282" cy="3507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550F7B89-216A-4105-8A98-4282BB4CBCCB}" type="slidenum">
              <a:rPr lang="en-US" smtClean="0"/>
              <a:t>‹#›</a:t>
            </a:fld>
            <a:endParaRPr lang="en-US"/>
          </a:p>
        </p:txBody>
      </p:sp>
    </p:spTree>
    <p:extLst>
      <p:ext uri="{BB962C8B-B14F-4D97-AF65-F5344CB8AC3E}">
        <p14:creationId xmlns:p14="http://schemas.microsoft.com/office/powerpoint/2010/main" val="4045002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A8E0BC96-7103-476B-9AD7-E4096DA5DFD1}" type="datetimeFigureOut">
              <a:rPr lang="en-US" smtClean="0"/>
              <a:pPr/>
              <a:t>12/18/2013</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12D1538B-A668-4508-A692-B5FCC6BAFC5D}" type="slidenum">
              <a:rPr lang="en-US" smtClean="0"/>
              <a:pPr/>
              <a:t>‹#›</a:t>
            </a:fld>
            <a:endParaRPr lang="en-US"/>
          </a:p>
        </p:txBody>
      </p:sp>
    </p:spTree>
    <p:extLst>
      <p:ext uri="{BB962C8B-B14F-4D97-AF65-F5344CB8AC3E}">
        <p14:creationId xmlns:p14="http://schemas.microsoft.com/office/powerpoint/2010/main" val="207585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p:spPr>
      </p:sp>
      <p:sp>
        <p:nvSpPr>
          <p:cNvPr id="303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 didn’t make any changes to these next few slides so please update/change as needed.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29D953-7B75-47EC-AC32-332D5A786BAD}" type="slidenum">
              <a:rPr lang="en-US" smtClean="0"/>
              <a:t>17</a:t>
            </a:fld>
            <a:endParaRPr lang="en-US"/>
          </a:p>
        </p:txBody>
      </p:sp>
    </p:spTree>
    <p:extLst>
      <p:ext uri="{BB962C8B-B14F-4D97-AF65-F5344CB8AC3E}">
        <p14:creationId xmlns:p14="http://schemas.microsoft.com/office/powerpoint/2010/main" val="36732533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animated</a:t>
            </a:r>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0F517D-C2CD-400E-843A-342B80EAF63B}" type="slidenum">
              <a:rPr lang="en-US" smtClean="0"/>
              <a:pPr/>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6B539EC-A0FE-4B87-A09F-D6449C75848C}" type="slidenum">
              <a:rPr lang="en-US" smtClean="0"/>
              <a:pPr/>
              <a:t>27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Animated</a:t>
            </a:r>
            <a:endParaRPr lang="en-US" dirty="0"/>
          </a:p>
        </p:txBody>
      </p:sp>
      <p:sp>
        <p:nvSpPr>
          <p:cNvPr id="4" name="Slide Number Placeholder 3"/>
          <p:cNvSpPr>
            <a:spLocks noGrp="1"/>
          </p:cNvSpPr>
          <p:nvPr>
            <p:ph type="sldNum" sz="quarter" idx="10"/>
          </p:nvPr>
        </p:nvSpPr>
        <p:spPr/>
        <p:txBody>
          <a:bodyPr/>
          <a:lstStyle/>
          <a:p>
            <a:fld id="{16B539EC-A0FE-4B87-A09F-D6449C75848C}" type="slidenum">
              <a:rPr lang="en-US" smtClean="0"/>
              <a:pPr/>
              <a:t>29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Animated</a:t>
            </a:r>
            <a:endParaRPr lang="en-US" dirty="0"/>
          </a:p>
        </p:txBody>
      </p:sp>
      <p:sp>
        <p:nvSpPr>
          <p:cNvPr id="4" name="Slide Number Placeholder 3"/>
          <p:cNvSpPr>
            <a:spLocks noGrp="1"/>
          </p:cNvSpPr>
          <p:nvPr>
            <p:ph type="sldNum" sz="quarter" idx="10"/>
          </p:nvPr>
        </p:nvSpPr>
        <p:spPr/>
        <p:txBody>
          <a:bodyPr/>
          <a:lstStyle/>
          <a:p>
            <a:fld id="{16B539EC-A0FE-4B87-A09F-D6449C75848C}"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0F517D-C2CD-400E-843A-342B80EAF63B}"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1DDD5D-A12E-4FD8-B63E-9E09A8F6D647}" type="slidenum">
              <a:rPr lang="en-US">
                <a:solidFill>
                  <a:prstClr val="black"/>
                </a:solidFill>
              </a:rPr>
              <a:pPr fontAlgn="base">
                <a:spcBef>
                  <a:spcPct val="0"/>
                </a:spcBef>
                <a:spcAft>
                  <a:spcPct val="0"/>
                </a:spcAft>
              </a:pPr>
              <a:t>50</a:t>
            </a:fld>
            <a:endParaRPr lang="en-US" dirty="0">
              <a:solidFill>
                <a:prstClr val="black"/>
              </a:solidFill>
            </a:endParaRPr>
          </a:p>
        </p:txBody>
      </p:sp>
      <p:sp>
        <p:nvSpPr>
          <p:cNvPr id="249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9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6B539EC-A0FE-4B87-A09F-D6449C75848C}" type="slidenum">
              <a:rPr lang="en-US" smtClean="0">
                <a:solidFill>
                  <a:prstClr val="black"/>
                </a:solidFill>
              </a:rPr>
              <a:pPr/>
              <a:t>51</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E8DEAA6-AF6B-46DE-8935-8B2ED8B38106}" type="slidenum">
              <a:rPr lang="en-US" smtClean="0">
                <a:solidFill>
                  <a:prstClr val="black"/>
                </a:solidFill>
              </a:rPr>
              <a:pPr/>
              <a:t>53</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821166-0E05-40A4-A6A0-76BB0C9288DD}" type="slidenum">
              <a:rPr lang="en-US">
                <a:solidFill>
                  <a:prstClr val="black"/>
                </a:solidFill>
              </a:rPr>
              <a:pPr fontAlgn="base">
                <a:spcBef>
                  <a:spcPct val="0"/>
                </a:spcBef>
                <a:spcAft>
                  <a:spcPct val="0"/>
                </a:spcAft>
              </a:pPr>
              <a:t>54</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69C1C7-B16D-48C9-9AA0-B971CBCDE940}" type="slidenum">
              <a:rPr lang="en-US">
                <a:solidFill>
                  <a:prstClr val="black"/>
                </a:solidFill>
              </a:rPr>
              <a:pPr fontAlgn="base">
                <a:spcBef>
                  <a:spcPct val="0"/>
                </a:spcBef>
                <a:spcAft>
                  <a:spcPct val="0"/>
                </a:spcAft>
              </a:pPr>
              <a:t>55</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AE471C-3433-47EC-A90D-2C891314AC6F}" type="slidenum">
              <a:rPr lang="en-US">
                <a:solidFill>
                  <a:prstClr val="black"/>
                </a:solidFill>
              </a:rPr>
              <a:pPr fontAlgn="base">
                <a:spcBef>
                  <a:spcPct val="0"/>
                </a:spcBef>
                <a:spcAft>
                  <a:spcPct val="0"/>
                </a:spcAft>
              </a:pPr>
              <a:t>56</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03260C-9303-4457-861E-DE5255AF0BC3}" type="slidenum">
              <a:rPr lang="en-US">
                <a:solidFill>
                  <a:prstClr val="black"/>
                </a:solidFill>
              </a:rPr>
              <a:pPr fontAlgn="base">
                <a:spcBef>
                  <a:spcPct val="0"/>
                </a:spcBef>
                <a:spcAft>
                  <a:spcPct val="0"/>
                </a:spcAft>
              </a:pPr>
              <a:t>57</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774033-0848-40AC-AE9B-FFF174CC700E}" type="slidenum">
              <a:rPr lang="en-US">
                <a:solidFill>
                  <a:prstClr val="black"/>
                </a:solidFill>
              </a:rPr>
              <a:pPr fontAlgn="base">
                <a:spcBef>
                  <a:spcPct val="0"/>
                </a:spcBef>
                <a:spcAft>
                  <a:spcPct val="0"/>
                </a:spcAft>
              </a:pPr>
              <a:t>58</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9347FB-A812-48B4-9DF3-E266F0F18B9A}" type="slidenum">
              <a:rPr lang="en-US">
                <a:solidFill>
                  <a:prstClr val="black"/>
                </a:solidFill>
              </a:rPr>
              <a:pPr fontAlgn="base">
                <a:spcBef>
                  <a:spcPct val="0"/>
                </a:spcBef>
                <a:spcAft>
                  <a:spcPct val="0"/>
                </a:spcAft>
              </a:pPr>
              <a:t>59</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F0D2C9-6376-4DDE-8B28-F2B0FED893D5}" type="slidenum">
              <a:rPr lang="en-US">
                <a:solidFill>
                  <a:prstClr val="black"/>
                </a:solidFill>
              </a:rPr>
              <a:pPr fontAlgn="base">
                <a:spcBef>
                  <a:spcPct val="0"/>
                </a:spcBef>
                <a:spcAft>
                  <a:spcPct val="0"/>
                </a:spcAft>
              </a:pPr>
              <a:t>60</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D53B2B-781B-48A3-B701-ABE5A9C1BD90}" type="slidenum">
              <a:rPr lang="en-US">
                <a:solidFill>
                  <a:prstClr val="black"/>
                </a:solidFill>
              </a:rPr>
              <a:pPr fontAlgn="base">
                <a:spcBef>
                  <a:spcPct val="0"/>
                </a:spcBef>
                <a:spcAft>
                  <a:spcPct val="0"/>
                </a:spcAft>
              </a:pPr>
              <a:t>61</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E7C686-5DE1-4D22-9297-E700C9AAE020}" type="slidenum">
              <a:rPr lang="en-US">
                <a:solidFill>
                  <a:prstClr val="black"/>
                </a:solidFill>
              </a:rPr>
              <a:pPr fontAlgn="base">
                <a:spcBef>
                  <a:spcPct val="0"/>
                </a:spcBef>
                <a:spcAft>
                  <a:spcPct val="0"/>
                </a:spcAft>
              </a:pPr>
              <a:t>62</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F2DBF8-78CD-4131-A91E-1F7467C69CE4}" type="slidenum">
              <a:rPr lang="en-US">
                <a:solidFill>
                  <a:prstClr val="black"/>
                </a:solidFill>
              </a:rPr>
              <a:pPr fontAlgn="base">
                <a:spcBef>
                  <a:spcPct val="0"/>
                </a:spcBef>
                <a:spcAft>
                  <a:spcPct val="0"/>
                </a:spcAft>
              </a:pPr>
              <a:t>63</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FC638F-5FA7-4989-895F-129DECED2AC6}" type="slidenum">
              <a:rPr lang="en-US">
                <a:solidFill>
                  <a:prstClr val="black"/>
                </a:solidFill>
              </a:rPr>
              <a:pPr fontAlgn="base">
                <a:spcBef>
                  <a:spcPct val="0"/>
                </a:spcBef>
                <a:spcAft>
                  <a:spcPct val="0"/>
                </a:spcAft>
              </a:pPr>
              <a:t>64</a:t>
            </a:fld>
            <a:endParaRPr 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Could this be set up as a link too?</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D8A41464-DBCF-4259-B27F-43D030E7A5E7}" type="slidenum">
              <a:rPr lang="en-US" smtClean="0">
                <a:solidFill>
                  <a:prstClr val="black"/>
                </a:solidFill>
              </a:rPr>
              <a:pPr/>
              <a:t>71</a:t>
            </a:fld>
            <a:endParaRPr lang="en-US" dirty="0" smtClean="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3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animated</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I know we have this slide but this is nice cuz it is animated.</a:t>
            </a:r>
          </a:p>
          <a:p>
            <a:endParaRPr lang="en-US" dirty="0"/>
          </a:p>
        </p:txBody>
      </p:sp>
      <p:sp>
        <p:nvSpPr>
          <p:cNvPr id="4" name="Slide Number Placeholder 3"/>
          <p:cNvSpPr>
            <a:spLocks noGrp="1"/>
          </p:cNvSpPr>
          <p:nvPr>
            <p:ph type="sldNum" sz="quarter" idx="10"/>
          </p:nvPr>
        </p:nvSpPr>
        <p:spPr/>
        <p:txBody>
          <a:bodyPr/>
          <a:lstStyle/>
          <a:p>
            <a:fld id="{AE8DEAA6-AF6B-46DE-8935-8B2ED8B38106}" type="slidenum">
              <a:rPr lang="en-US" smtClean="0">
                <a:solidFill>
                  <a:prstClr val="black"/>
                </a:solidFill>
              </a:rPr>
              <a:pPr/>
              <a:t>75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animated</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7571" name="Rectangle 3"/>
          <p:cNvSpPr>
            <a:spLocks noGrp="1" noChangeArrowheads="1"/>
          </p:cNvSpPr>
          <p:nvPr>
            <p:ph type="body" idx="1"/>
          </p:nvPr>
        </p:nvSpPr>
        <p:spPr bwMode="auto">
          <a:xfrm>
            <a:off x="1238716" y="3330173"/>
            <a:ext cx="6818974" cy="3155144"/>
          </a:xfrm>
          <a:noFill/>
        </p:spPr>
        <p:txBody>
          <a:bodyPr wrap="square" numCol="1" anchor="t" anchorCtr="0" compatLnSpc="1">
            <a:prstTxWarp prst="textNoShape">
              <a:avLst/>
            </a:prstTxWarp>
          </a:bodyPr>
          <a:lstStyle/>
          <a:p>
            <a:pPr>
              <a:spcBef>
                <a:spcPct val="0"/>
              </a:spcBef>
            </a:pPr>
            <a:r>
              <a:rPr lang="en-US" dirty="0" smtClean="0"/>
              <a:t>Abbie, be sure to hide this slide in the handout—don’t want them to have</a:t>
            </a:r>
            <a:r>
              <a:rPr lang="en-US" baseline="0" dirty="0" smtClean="0"/>
              <a:t> the answers!</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Animated</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 recap of previous</a:t>
            </a:r>
            <a:r>
              <a:rPr lang="en-US" baseline="0" dirty="0" smtClean="0"/>
              <a:t> points and an intro to this section</a:t>
            </a:r>
            <a:endParaRPr lang="en-US" dirty="0"/>
          </a:p>
        </p:txBody>
      </p:sp>
      <p:sp>
        <p:nvSpPr>
          <p:cNvPr id="4" name="Slide Number Placeholder 3"/>
          <p:cNvSpPr>
            <a:spLocks noGrp="1"/>
          </p:cNvSpPr>
          <p:nvPr>
            <p:ph type="sldNum" sz="quarter" idx="10"/>
          </p:nvPr>
        </p:nvSpPr>
        <p:spPr/>
        <p:txBody>
          <a:bodyPr/>
          <a:lstStyle/>
          <a:p>
            <a:fld id="{A3BC3D5C-F4CA-4392-BED7-0D33C0FDB31A}" type="slidenum">
              <a:rPr lang="en-US" smtClean="0">
                <a:solidFill>
                  <a:prstClr val="black"/>
                </a:solidFill>
              </a:rPr>
              <a:pPr/>
              <a:t>91</a:t>
            </a:fld>
            <a:endParaRPr 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BC3D5C-F4CA-4392-BED7-0D33C0FDB31A}" type="slidenum">
              <a:rPr lang="en-US" smtClean="0">
                <a:solidFill>
                  <a:prstClr val="black"/>
                </a:solidFill>
              </a:rPr>
              <a:pPr/>
              <a:t>96</a:t>
            </a:fld>
            <a:endParaRPr lang="en-US"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3A6C35-68AC-47A6-AD61-51EBCCDDC896}" type="slidenum">
              <a:rPr lang="en-US" smtClean="0">
                <a:solidFill>
                  <a:prstClr val="black"/>
                </a:solidFill>
              </a:rPr>
              <a:pPr/>
              <a:t>103</a:t>
            </a:fld>
            <a:endParaRPr lang="en-US" dirty="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3A6C35-68AC-47A6-AD61-51EBCCDDC896}" type="slidenum">
              <a:rPr lang="en-US" smtClean="0">
                <a:solidFill>
                  <a:prstClr val="black"/>
                </a:solidFill>
              </a:rPr>
              <a:pPr/>
              <a:t>105</a:t>
            </a:fld>
            <a:endParaRPr lang="en-US" dirty="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3A6C35-68AC-47A6-AD61-51EBCCDDC896}" type="slidenum">
              <a:rPr lang="en-US" smtClean="0">
                <a:solidFill>
                  <a:prstClr val="black"/>
                </a:solidFill>
              </a:rPr>
              <a:pPr/>
              <a:t>107</a:t>
            </a:fld>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3A6C35-68AC-47A6-AD61-51EBCCDDC896}" type="slidenum">
              <a:rPr lang="en-US" smtClean="0">
                <a:solidFill>
                  <a:prstClr val="black"/>
                </a:solidFill>
              </a:rPr>
              <a:pPr/>
              <a:t>111</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B9CFA9-5D09-4EF1-B33F-81A41B0EF231}" type="slidenum">
              <a:rPr lang="en-US" smtClean="0">
                <a:solidFill>
                  <a:prstClr val="black"/>
                </a:solidFill>
              </a:rPr>
              <a:pPr/>
              <a:t>124</a:t>
            </a:fld>
            <a:endParaRPr lang="en-US" dirty="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B9CFA9-5D09-4EF1-B33F-81A41B0EF231}" type="slidenum">
              <a:rPr lang="en-US" smtClean="0">
                <a:solidFill>
                  <a:prstClr val="black"/>
                </a:solidFill>
              </a:rPr>
              <a:pPr/>
              <a:t>127</a:t>
            </a:fld>
            <a:endParaRPr lang="en-US" dirty="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B9CFA9-5D09-4EF1-B33F-81A41B0EF231}" type="slidenum">
              <a:rPr lang="en-US" smtClean="0">
                <a:solidFill>
                  <a:prstClr val="black"/>
                </a:solidFill>
              </a:rPr>
              <a:pPr/>
              <a:t>135</a:t>
            </a:fld>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271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p:spPr>
      </p:sp>
      <p:sp>
        <p:nvSpPr>
          <p:cNvPr id="272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7B9CFA9-5D09-4EF1-B33F-81A41B0EF231}" type="slidenum">
              <a:rPr lang="en-US" smtClean="0">
                <a:solidFill>
                  <a:prstClr val="black"/>
                </a:solidFill>
              </a:rPr>
              <a:pPr/>
              <a:t>147</a:t>
            </a:fld>
            <a:endParaRPr lang="en-US" dirty="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271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p:spPr>
      </p:sp>
      <p:sp>
        <p:nvSpPr>
          <p:cNvPr id="276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Animated</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B9CFA9-5D09-4EF1-B33F-81A41B0EF231}" type="slidenum">
              <a:rPr lang="en-US" smtClean="0">
                <a:solidFill>
                  <a:prstClr val="black"/>
                </a:solidFill>
              </a:rPr>
              <a:pPr/>
              <a:t>161</a:t>
            </a:fld>
            <a:endParaRPr lang="en-US" dirty="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endParaRPr lang="en-US" dirty="0" smtClean="0"/>
          </a:p>
          <a:p>
            <a:pPr>
              <a:spcBef>
                <a:spcPct val="0"/>
              </a:spcBef>
            </a:pPr>
            <a:endParaRPr 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29D953-7B75-47EC-AC32-332D5A786BAD}" type="slidenum">
              <a:rPr lang="en-US" smtClean="0"/>
              <a:t>15</a:t>
            </a:fld>
            <a:endParaRPr lang="en-US"/>
          </a:p>
        </p:txBody>
      </p:sp>
    </p:spTree>
    <p:extLst>
      <p:ext uri="{BB962C8B-B14F-4D97-AF65-F5344CB8AC3E}">
        <p14:creationId xmlns:p14="http://schemas.microsoft.com/office/powerpoint/2010/main" val="3643809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p:spPr>
      </p:sp>
      <p:sp>
        <p:nvSpPr>
          <p:cNvPr id="266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p:spPr>
      </p:sp>
      <p:sp>
        <p:nvSpPr>
          <p:cNvPr id="301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3185240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892007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5587062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581799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093993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5051714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398285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414433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27387385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441125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4925290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590850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733534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458941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872996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5090891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376425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9934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7193750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60843128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64797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4172695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EF551F2-7538-4A8D-B035-1A69F4017FD0}" type="datetimeFigureOut">
              <a:rPr lang="en-US" smtClean="0"/>
              <a:pPr/>
              <a:t>12/18/2013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F07F09">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34F2F98-8378-438A-BF70-62FF3B164CD9}" type="slidenum">
              <a:rPr lang="en-US" smtClean="0"/>
              <a:pPr/>
              <a:t>‹#›</a:t>
            </a:fld>
            <a:endParaRPr lang="en-US"/>
          </a:p>
        </p:txBody>
      </p:sp>
    </p:spTree>
    <p:extLst>
      <p:ext uri="{BB962C8B-B14F-4D97-AF65-F5344CB8AC3E}">
        <p14:creationId xmlns:p14="http://schemas.microsoft.com/office/powerpoint/2010/main" val="1310911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EF551F2-7538-4A8D-B035-1A69F4017FD0}" type="datetimeFigureOut">
              <a:rPr lang="en-US" smtClean="0">
                <a:solidFill>
                  <a:prstClr val="black"/>
                </a:solidFill>
              </a:rPr>
              <a:pPr/>
              <a:t>12/18/2013</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34F2F98-8378-438A-BF70-62FF3B164CD9}"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976911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EF551F2-7538-4A8D-B035-1A69F4017FD0}" type="datetimeFigureOut">
              <a:rPr lang="en-US" smtClean="0">
                <a:solidFill>
                  <a:prstClr val="white"/>
                </a:solidFill>
              </a:rPr>
              <a:pPr/>
              <a:t>12/18/2013</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B34F2F98-8378-438A-BF70-62FF3B164CD9}"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82492113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EF551F2-7538-4A8D-B035-1A69F4017FD0}" type="datetimeFigureOut">
              <a:rPr lang="en-US" smtClean="0">
                <a:solidFill>
                  <a:prstClr val="white"/>
                </a:solidFill>
              </a:rPr>
              <a:pPr/>
              <a:t>12/18/2013</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B34F2F98-8378-438A-BF70-62FF3B164CD9}"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54310143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EF551F2-7538-4A8D-B035-1A69F4017FD0}" type="datetimeFigureOut">
              <a:rPr lang="en-US" smtClean="0">
                <a:solidFill>
                  <a:prstClr val="black"/>
                </a:solidFill>
              </a:rPr>
              <a:pPr/>
              <a:t>12/18/2013</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B34F2F98-8378-438A-BF70-62FF3B164C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131858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EF551F2-7538-4A8D-B035-1A69F4017FD0}" type="datetimeFigureOut">
              <a:rPr lang="en-US" smtClean="0">
                <a:solidFill>
                  <a:prstClr val="white"/>
                </a:solidFill>
              </a:rPr>
              <a:pPr/>
              <a:t>12/18/2013</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B34F2F98-8378-438A-BF70-62FF3B164CD9}"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9965025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EF551F2-7538-4A8D-B035-1A69F4017FD0}" type="datetimeFigureOut">
              <a:rPr lang="en-US" smtClean="0">
                <a:solidFill>
                  <a:prstClr val="black"/>
                </a:solidFill>
              </a:rPr>
              <a:pPr/>
              <a:t>12/18/2013</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B34F2F98-8378-438A-BF70-62FF3B164C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2138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7EF551F2-7538-4A8D-B035-1A69F4017FD0}" type="datetimeFigureOut">
              <a:rPr lang="en-US" smtClean="0">
                <a:solidFill>
                  <a:prstClr val="black"/>
                </a:solidFill>
              </a:rPr>
              <a:pPr/>
              <a:t>12/18/2013</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B34F2F98-8378-438A-BF70-62FF3B164C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3911175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EF551F2-7538-4A8D-B035-1A69F4017FD0}" type="datetimeFigureOut">
              <a:rPr lang="en-US" smtClean="0">
                <a:solidFill>
                  <a:prstClr val="white"/>
                </a:solidFill>
              </a:rPr>
              <a:pPr/>
              <a:t>12/18/2013</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34F2F98-8378-438A-BF70-62FF3B164CD9}"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2239137519"/>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EF551F2-7538-4A8D-B035-1A69F4017FD0}" type="datetimeFigureOut">
              <a:rPr lang="en-US" smtClean="0">
                <a:solidFill>
                  <a:prstClr val="black"/>
                </a:solidFill>
              </a:rPr>
              <a:pPr/>
              <a:t>12/18/2013</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34F2F98-8378-438A-BF70-62FF3B164C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89532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EF551F2-7538-4A8D-B035-1A69F4017FD0}" type="datetimeFigureOut">
              <a:rPr lang="en-US" smtClean="0">
                <a:solidFill>
                  <a:prstClr val="black"/>
                </a:solidFill>
              </a:rPr>
              <a:pPr/>
              <a:t>12/18/2013</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34F2F98-8378-438A-BF70-62FF3B164C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4643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51575"/>
            <a:ext cx="1981200" cy="457200"/>
          </a:xfrm>
        </p:spPr>
        <p:txBody>
          <a:bodyPr/>
          <a:lstStyle>
            <a:lvl1pPr>
              <a:defRPr/>
            </a:lvl1pPr>
          </a:lstStyle>
          <a:p>
            <a:pPr>
              <a:defRPr/>
            </a:pPr>
            <a:endParaRPr lang="en-US" dirty="0">
              <a:solidFill>
                <a:prstClr val="black"/>
              </a:solidFill>
            </a:endParaRPr>
          </a:p>
        </p:txBody>
      </p:sp>
      <p:sp>
        <p:nvSpPr>
          <p:cNvPr id="6" name="Footer Placeholder 5"/>
          <p:cNvSpPr>
            <a:spLocks noGrp="1"/>
          </p:cNvSpPr>
          <p:nvPr>
            <p:ph type="ftr" sz="quarter" idx="11"/>
          </p:nvPr>
        </p:nvSpPr>
        <p:spPr>
          <a:xfrm>
            <a:off x="3352800" y="6248400"/>
            <a:ext cx="2971800" cy="457200"/>
          </a:xfrm>
        </p:spPr>
        <p:txBody>
          <a:bodyPr/>
          <a:lstStyle>
            <a:lvl1pPr>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7C37187C-BF2F-4DE5-BB55-9E703E0ADD5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813278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F2F98-8378-438A-BF70-62FF3B164CD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F551F2-7538-4A8D-B035-1A69F4017FD0}" type="datetimeFigureOut">
              <a:rPr lang="en-US" smtClean="0"/>
              <a:pPr/>
              <a:t>12/18/2013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F2F98-8378-438A-BF70-62FF3B164CD9}" type="slidenum">
              <a:rPr lang="en-US" smtClean="0"/>
              <a:pPr/>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7EF551F2-7538-4A8D-B035-1A69F4017FD0}" type="datetimeFigureOut">
              <a:rPr lang="en-US" smtClean="0"/>
              <a:pPr/>
              <a:t>12/18/2013</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B34F2F98-8378-438A-BF70-62FF3B164CD9}" type="slidenum">
              <a:rPr lang="en-US" smtClean="0"/>
              <a:pPr/>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7955917"/>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7EF551F2-7538-4A8D-B035-1A69F4017FD0}" type="datetimeFigureOut">
              <a:rPr lang="en-US" smtClean="0">
                <a:solidFill>
                  <a:prstClr val="white">
                    <a:tint val="75000"/>
                  </a:prstClr>
                </a:solidFill>
              </a:rPr>
              <a:pPr/>
              <a:t>12/18/2013</a:t>
            </a:fld>
            <a:endParaRPr lang="en-US">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B34F2F98-8378-438A-BF70-62FF3B164CD9}" type="slidenum">
              <a:rPr lang="en-US" smtClean="0">
                <a:solidFill>
                  <a:prstClr val="white">
                    <a:tint val="75000"/>
                  </a:prstClr>
                </a:solidFill>
              </a:rPr>
              <a:pPr/>
              <a:t>‹#›</a:t>
            </a:fld>
            <a:endParaRPr lang="en-US">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24010499"/>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EF551F2-7538-4A8D-B035-1A69F4017FD0}" type="datetimeFigureOut">
              <a:rPr lang="en-US" smtClean="0">
                <a:solidFill>
                  <a:prstClr val="black"/>
                </a:solidFill>
              </a:rPr>
              <a:pPr/>
              <a:t>12/18/2013</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34F2F98-8378-438A-BF70-62FF3B164C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770047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hyperlink" Target="http://www.wyomingehdi.org/" TargetMode="External"/><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file:///C:\Users\EHDI\Desktop\Evanston%202012\Inner_Ear-Outer_Ear.wmv" TargetMode="External"/><Relationship Id="rId1" Type="http://schemas.microsoft.com/office/2007/relationships/media" Target="file:///C:\Users\EHDI\Desktop\Evanston%202012\Inner_Ear-Outer_Ear.wmv" TargetMode="External"/><Relationship Id="rId4" Type="http://schemas.openxmlformats.org/officeDocument/2006/relationships/image" Target="../media/image69.png"/></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4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4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40.xml"/></Relationships>
</file>

<file path=ppt/slides/_rels/slide1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8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5.xml"/></Relationships>
</file>

<file path=ppt/slides/_rels/slide1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9.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35.xml"/></Relationships>
</file>

<file path=ppt/slides/_rels/slide18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35.xml"/></Relationships>
</file>

<file path=ppt/slides/_rels/slide1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5.xml"/></Relationships>
</file>

<file path=ppt/slides/_rels/slide18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5.xml"/></Relationships>
</file>

<file path=ppt/slides/_rels/slide18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5.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5.xml"/></Relationships>
</file>

<file path=ppt/slides/_rels/slide1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0.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5.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5.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5.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5.xml.rels><?xml version="1.0" encoding="UTF-8" standalone="yes"?>
<Relationships xmlns="http://schemas.openxmlformats.org/package/2006/relationships"><Relationship Id="rId3" Type="http://schemas.openxmlformats.org/officeDocument/2006/relationships/hyperlink" Target="http://www.wyomingehdi.org/" TargetMode="External"/><Relationship Id="rId2" Type="http://schemas.openxmlformats.org/officeDocument/2006/relationships/notesSlide" Target="../notesSlides/notesSlide105.xml"/><Relationship Id="rId1" Type="http://schemas.openxmlformats.org/officeDocument/2006/relationships/slideLayout" Target="../slideLayouts/slideLayout35.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5.xml"/></Relationships>
</file>

<file path=ppt/slides/_rels/slide20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3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5.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3.xml"/><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7.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2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5.xml"/><Relationship Id="rId5" Type="http://schemas.openxmlformats.org/officeDocument/2006/relationships/image" Target="../media/image99.jpeg"/><Relationship Id="rId4" Type="http://schemas.openxmlformats.org/officeDocument/2006/relationships/image" Target="../media/image98.jpeg"/></Relationships>
</file>

<file path=ppt/slides/_rels/slide22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5.xml"/></Relationships>
</file>

<file path=ppt/slides/_rels/slide22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5.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5.xml"/></Relationships>
</file>

<file path=ppt/slides/_rels/slide224.xml.rels><?xml version="1.0" encoding="UTF-8" standalone="yes"?>
<Relationships xmlns="http://schemas.openxmlformats.org/package/2006/relationships"><Relationship Id="rId3" Type="http://schemas.openxmlformats.org/officeDocument/2006/relationships/hyperlink" Target="http://www.mmsmedical.com/" TargetMode="External"/><Relationship Id="rId2" Type="http://schemas.openxmlformats.org/officeDocument/2006/relationships/notesSlide" Target="../notesSlides/notesSlide117.xml"/><Relationship Id="rId1" Type="http://schemas.openxmlformats.org/officeDocument/2006/relationships/slideLayout" Target="../slideLayouts/slideLayout3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5.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0.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TD5E88fFnxE&amp;feature=player_detailpage" TargetMode="External"/><Relationship Id="rId2" Type="http://schemas.openxmlformats.org/officeDocument/2006/relationships/notesSlide" Target="../notesSlides/notesSlide31.xml"/><Relationship Id="rId1" Type="http://schemas.openxmlformats.org/officeDocument/2006/relationships/slideLayout" Target="../slideLayouts/slideLayout45.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hyperlink" Target="http://www.betterhearing.org/" TargetMode="External"/><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4.xml"/><Relationship Id="rId1" Type="http://schemas.openxmlformats.org/officeDocument/2006/relationships/slideLayout" Target="../slideLayouts/slideLayout40.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1.xml"/><Relationship Id="rId7" Type="http://schemas.openxmlformats.org/officeDocument/2006/relationships/hyperlink" Target="Unfair_spelling_test.wav" TargetMode="External"/><Relationship Id="rId2" Type="http://schemas.openxmlformats.org/officeDocument/2006/relationships/slideLayout" Target="../slideLayouts/slideLayout4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9.wmf"/><Relationship Id="rId4" Type="http://schemas.openxmlformats.org/officeDocument/2006/relationships/oleObject" Target="../embeddings/oleObject1.bin"/><Relationship Id="rId9" Type="http://schemas.openxmlformats.org/officeDocument/2006/relationships/image" Target="../media/image60.wmf"/></Relationships>
</file>

<file path=ppt/slides/_rels/slide7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52.xml"/><Relationship Id="rId1" Type="http://schemas.openxmlformats.org/officeDocument/2006/relationships/slideLayout" Target="../slideLayouts/slideLayout40.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79.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hyperlink" Target="http://www.usatoday.com/news/health/2010-08-18-hearing18_st_N.htm?csp=34news" TargetMode="Externa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1371600"/>
          </a:xfrm>
        </p:spPr>
        <p:txBody>
          <a:bodyPr>
            <a:noAutofit/>
          </a:bodyPr>
          <a:lstStyle/>
          <a:p>
            <a:pPr algn="ctr" fontAlgn="auto">
              <a:spcAft>
                <a:spcPts val="0"/>
              </a:spcAft>
              <a:defRPr/>
            </a:pPr>
            <a:r>
              <a:rPr lang="en-US" sz="3600" dirty="0" smtClean="0">
                <a:latin typeface="Garamond" pitchFamily="18" charset="0"/>
              </a:rPr>
              <a:t>Hear This, Wyoming!</a:t>
            </a:r>
            <a:br>
              <a:rPr lang="en-US" sz="3600" dirty="0" smtClean="0">
                <a:latin typeface="Garamond" pitchFamily="18" charset="0"/>
              </a:rPr>
            </a:br>
            <a:r>
              <a:rPr lang="en-US" sz="2400" dirty="0" smtClean="0">
                <a:latin typeface="Garamond" pitchFamily="18" charset="0"/>
              </a:rPr>
              <a:t>Obtaining, Interpreting, Referring, and Following-up on Hearing Screening Results for Wyoming Infants, Toddlers, and Preschoolers </a:t>
            </a:r>
            <a:endParaRPr lang="en-US" sz="2400" dirty="0">
              <a:latin typeface="Garamond"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0940"/>
            <a:ext cx="9144001" cy="4366260"/>
          </a:xfrm>
          <a:prstGeom prst="rect">
            <a:avLst/>
          </a:prstGeom>
        </p:spPr>
      </p:pic>
      <p:sp>
        <p:nvSpPr>
          <p:cNvPr id="8" name="Subtitle 2"/>
          <p:cNvSpPr txBox="1">
            <a:spLocks/>
          </p:cNvSpPr>
          <p:nvPr/>
        </p:nvSpPr>
        <p:spPr>
          <a:xfrm>
            <a:off x="0" y="3019585"/>
            <a:ext cx="9144000" cy="485615"/>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2"/>
              </a:buClr>
              <a:buFont typeface="Wingdings 2" charset="2"/>
              <a:buNone/>
              <a:defRPr sz="2000" kern="1200">
                <a:solidFill>
                  <a:schemeClr val="tx2"/>
                </a:solidFill>
                <a:latin typeface="+mn-lt"/>
                <a:ea typeface="+mn-ea"/>
                <a:cs typeface="+mn-cs"/>
              </a:defRPr>
            </a:lvl1pPr>
            <a:lvl2pPr marL="457200" indent="0" algn="ctr" defTabSz="457200" rtl="0" eaLnBrk="1" latinLnBrk="0" hangingPunct="1">
              <a:spcBef>
                <a:spcPct val="20000"/>
              </a:spcBef>
              <a:spcAft>
                <a:spcPts val="600"/>
              </a:spcAft>
              <a:buClr>
                <a:schemeClr val="tx2"/>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tx2"/>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tx2"/>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tx2"/>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2200" b="1" dirty="0" smtClean="0">
                <a:solidFill>
                  <a:schemeClr val="accent6">
                    <a:lumMod val="50000"/>
                  </a:schemeClr>
                </a:solidFill>
                <a:latin typeface="Garamond" pitchFamily="18" charset="0"/>
              </a:rPr>
              <a:t>Wyoming Early Hearing Detection and Intervention (EHDI) Program</a:t>
            </a:r>
          </a:p>
        </p:txBody>
      </p:sp>
      <p:sp>
        <p:nvSpPr>
          <p:cNvPr id="3" name="TextBox 2"/>
          <p:cNvSpPr txBox="1"/>
          <p:nvPr/>
        </p:nvSpPr>
        <p:spPr>
          <a:xfrm>
            <a:off x="1" y="1863804"/>
            <a:ext cx="9143999" cy="738664"/>
          </a:xfrm>
          <a:prstGeom prst="rect">
            <a:avLst/>
          </a:prstGeom>
          <a:noFill/>
        </p:spPr>
        <p:txBody>
          <a:bodyPr wrap="square" rtlCol="0">
            <a:spAutoFit/>
          </a:bodyPr>
          <a:lstStyle/>
          <a:p>
            <a:pPr algn="ctr"/>
            <a:r>
              <a:rPr lang="en-US" sz="2400" b="1" dirty="0" smtClean="0">
                <a:solidFill>
                  <a:schemeClr val="accent1">
                    <a:lumMod val="50000"/>
                  </a:schemeClr>
                </a:solidFill>
                <a:latin typeface="Garamond" pitchFamily="18" charset="0"/>
              </a:rPr>
              <a:t>2013</a:t>
            </a:r>
            <a:endParaRPr lang="en-US" sz="2400" b="1" dirty="0">
              <a:solidFill>
                <a:schemeClr val="accent1">
                  <a:lumMod val="50000"/>
                </a:schemeClr>
              </a:solidFill>
              <a:latin typeface="Garamond" pitchFamily="18" charset="0"/>
            </a:endParaRPr>
          </a:p>
          <a:p>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38200" y="0"/>
            <a:ext cx="5181600" cy="838200"/>
          </a:xfrm>
        </p:spPr>
        <p:txBody>
          <a:bodyPr/>
          <a:lstStyle/>
          <a:p>
            <a:pPr algn="ctr"/>
            <a:r>
              <a:rPr lang="en-US" b="1" dirty="0" smtClean="0">
                <a:solidFill>
                  <a:schemeClr val="accent6">
                    <a:lumMod val="50000"/>
                  </a:schemeClr>
                </a:solidFill>
                <a:latin typeface="Garamond" pitchFamily="18" charset="0"/>
              </a:rPr>
              <a:t>Purpose of This Training</a:t>
            </a:r>
          </a:p>
        </p:txBody>
      </p:sp>
      <p:sp>
        <p:nvSpPr>
          <p:cNvPr id="11267" name="Content Placeholder 2"/>
          <p:cNvSpPr>
            <a:spLocks noGrp="1"/>
          </p:cNvSpPr>
          <p:nvPr>
            <p:ph idx="1"/>
          </p:nvPr>
        </p:nvSpPr>
        <p:spPr>
          <a:xfrm>
            <a:off x="0" y="990600"/>
            <a:ext cx="9144000" cy="5257800"/>
          </a:xfrm>
        </p:spPr>
        <p:txBody>
          <a:bodyPr>
            <a:normAutofit/>
          </a:bodyPr>
          <a:lstStyle/>
          <a:p>
            <a:pPr marL="0" indent="0">
              <a:buNone/>
            </a:pPr>
            <a:r>
              <a:rPr lang="en-US" sz="2400" dirty="0" smtClean="0">
                <a:latin typeface="Garamond" pitchFamily="18" charset="0"/>
              </a:rPr>
              <a:t>- </a:t>
            </a:r>
            <a:r>
              <a:rPr lang="en-US" sz="2400" b="1" dirty="0" smtClean="0">
                <a:latin typeface="Garamond" pitchFamily="18" charset="0"/>
              </a:rPr>
              <a:t>Understanding the who, when, why, and how of the hearing </a:t>
            </a:r>
          </a:p>
          <a:p>
            <a:pPr marL="0" indent="0">
              <a:buNone/>
            </a:pPr>
            <a:r>
              <a:rPr lang="en-US" sz="2400" b="1" dirty="0" smtClean="0">
                <a:latin typeface="Garamond" pitchFamily="18" charset="0"/>
              </a:rPr>
              <a:t>	screening </a:t>
            </a:r>
            <a:r>
              <a:rPr lang="en-US" sz="2200" b="1" dirty="0" smtClean="0">
                <a:latin typeface="Garamond" pitchFamily="18" charset="0"/>
              </a:rPr>
              <a:t>process in Wyoming for kids from birth to start of 	kindergarten.</a:t>
            </a:r>
          </a:p>
          <a:p>
            <a:pPr marL="0" indent="0">
              <a:buNone/>
            </a:pPr>
            <a:r>
              <a:rPr lang="en-US" sz="2400" b="1" dirty="0" smtClean="0">
                <a:latin typeface="Garamond" pitchFamily="18" charset="0"/>
              </a:rPr>
              <a:t>- The role of hearing in learning and development.</a:t>
            </a:r>
          </a:p>
          <a:p>
            <a:pPr marL="0" indent="0">
              <a:buNone/>
            </a:pPr>
            <a:r>
              <a:rPr lang="en-US" sz="2400" b="1" dirty="0" smtClean="0">
                <a:latin typeface="Garamond" pitchFamily="18" charset="0"/>
              </a:rPr>
              <a:t>- Hearing screening components (</a:t>
            </a:r>
            <a:r>
              <a:rPr lang="en-US" sz="2400" b="1" i="1" dirty="0" smtClean="0">
                <a:latin typeface="Garamond" pitchFamily="18" charset="0"/>
              </a:rPr>
              <a:t>i.e.</a:t>
            </a:r>
            <a:r>
              <a:rPr lang="en-US" sz="2400" b="1" dirty="0" smtClean="0">
                <a:latin typeface="Garamond" pitchFamily="18" charset="0"/>
              </a:rPr>
              <a:t>, </a:t>
            </a:r>
            <a:r>
              <a:rPr lang="en-US" sz="2400" b="1" dirty="0" err="1" smtClean="0">
                <a:latin typeface="Garamond" pitchFamily="18" charset="0"/>
              </a:rPr>
              <a:t>otoscopic</a:t>
            </a:r>
            <a:r>
              <a:rPr lang="en-US" sz="2400" b="1" dirty="0" smtClean="0">
                <a:latin typeface="Garamond" pitchFamily="18" charset="0"/>
              </a:rPr>
              <a:t> inspection, pure </a:t>
            </a:r>
          </a:p>
          <a:p>
            <a:pPr marL="0" indent="0">
              <a:buNone/>
            </a:pPr>
            <a:r>
              <a:rPr lang="en-US" sz="2400" b="1" dirty="0" smtClean="0">
                <a:latin typeface="Garamond" pitchFamily="18" charset="0"/>
              </a:rPr>
              <a:t>	tones, </a:t>
            </a:r>
            <a:r>
              <a:rPr lang="en-US" sz="2400" b="1" dirty="0" err="1" smtClean="0">
                <a:latin typeface="Garamond" pitchFamily="18" charset="0"/>
              </a:rPr>
              <a:t>otoacoustic</a:t>
            </a:r>
            <a:r>
              <a:rPr lang="en-US" sz="2400" b="1" dirty="0" smtClean="0">
                <a:latin typeface="Garamond" pitchFamily="18" charset="0"/>
              </a:rPr>
              <a:t> emissions [OAE], and immittance).</a:t>
            </a:r>
          </a:p>
          <a:p>
            <a:pPr marL="0" indent="0">
              <a:buNone/>
            </a:pPr>
            <a:r>
              <a:rPr lang="en-US" sz="2400" b="1" dirty="0" smtClean="0">
                <a:latin typeface="Garamond" pitchFamily="18" charset="0"/>
              </a:rPr>
              <a:t>- Rescreening and referrals.</a:t>
            </a:r>
          </a:p>
          <a:p>
            <a:pPr marL="0" indent="0">
              <a:buNone/>
            </a:pPr>
            <a:r>
              <a:rPr lang="en-US" sz="2400" b="1" dirty="0" smtClean="0">
                <a:latin typeface="Garamond" pitchFamily="18" charset="0"/>
              </a:rPr>
              <a:t>- Role play and practice.</a:t>
            </a:r>
          </a:p>
          <a:p>
            <a:pPr marL="0" indent="0">
              <a:buNone/>
            </a:pPr>
            <a:r>
              <a:rPr lang="en-US" sz="2400" b="1" dirty="0" smtClean="0">
                <a:latin typeface="Garamond" pitchFamily="18" charset="0"/>
              </a:rPr>
              <a:t>- Any and all questions.  Of course!</a:t>
            </a:r>
          </a:p>
          <a:p>
            <a:pPr>
              <a:buFont typeface="Courier New" pitchFamily="49" charset="0"/>
              <a:buChar char="o"/>
            </a:pPr>
            <a:endParaRPr lang="en-US" sz="2400" dirty="0" smtClean="0">
              <a:latin typeface="Garamond"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458987"/>
            <a:ext cx="3339101" cy="2228850"/>
          </a:xfrm>
          <a:prstGeom prst="rect">
            <a:avLst/>
          </a:prstGeom>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p:cNvSpPr>
            <a:spLocks noGrp="1"/>
          </p:cNvSpPr>
          <p:nvPr>
            <p:ph idx="1"/>
          </p:nvPr>
        </p:nvSpPr>
        <p:spPr>
          <a:xfrm>
            <a:off x="408709" y="2362200"/>
            <a:ext cx="8763000" cy="1600200"/>
          </a:xfrm>
        </p:spPr>
        <p:txBody>
          <a:bodyPr>
            <a:normAutofit/>
          </a:bodyPr>
          <a:lstStyle/>
          <a:p>
            <a:pPr marL="109728" indent="0">
              <a:buNone/>
            </a:pPr>
            <a:r>
              <a:rPr lang="en-US" sz="2400" dirty="0" smtClean="0"/>
              <a:t>1) </a:t>
            </a:r>
            <a:r>
              <a:rPr lang="en-US" sz="2400" dirty="0" err="1" smtClean="0"/>
              <a:t>Otoscopic</a:t>
            </a:r>
            <a:r>
              <a:rPr lang="en-US" sz="2400" dirty="0" smtClean="0"/>
              <a:t> inspection;</a:t>
            </a:r>
          </a:p>
          <a:p>
            <a:pPr marL="109728" indent="0">
              <a:buNone/>
            </a:pPr>
            <a:r>
              <a:rPr lang="en-US" sz="2400" dirty="0" smtClean="0"/>
              <a:t>2) Pure </a:t>
            </a:r>
            <a:r>
              <a:rPr lang="en-US" sz="2400" dirty="0"/>
              <a:t>t</a:t>
            </a:r>
            <a:r>
              <a:rPr lang="en-US" sz="2400" dirty="0" smtClean="0"/>
              <a:t>ones or </a:t>
            </a:r>
            <a:r>
              <a:rPr lang="en-US" sz="2400" dirty="0" err="1" smtClean="0"/>
              <a:t>otoacoustic</a:t>
            </a:r>
            <a:r>
              <a:rPr lang="en-US" sz="2400" dirty="0" smtClean="0"/>
              <a:t> emissions (OAE); and</a:t>
            </a:r>
          </a:p>
          <a:p>
            <a:pPr marL="109728" indent="0">
              <a:buNone/>
            </a:pPr>
            <a:r>
              <a:rPr lang="en-US" sz="2400" dirty="0" smtClean="0"/>
              <a:t>3) </a:t>
            </a:r>
            <a:r>
              <a:rPr lang="en-US" sz="2400" dirty="0" err="1" smtClean="0"/>
              <a:t>Immittance</a:t>
            </a:r>
            <a:r>
              <a:rPr lang="en-US" sz="2400" dirty="0" smtClean="0"/>
              <a:t>.</a:t>
            </a:r>
          </a:p>
        </p:txBody>
      </p:sp>
      <p:sp>
        <p:nvSpPr>
          <p:cNvPr id="94210" name="Title 1"/>
          <p:cNvSpPr>
            <a:spLocks noGrp="1"/>
          </p:cNvSpPr>
          <p:nvPr>
            <p:ph type="title"/>
          </p:nvPr>
        </p:nvSpPr>
        <p:spPr>
          <a:xfrm>
            <a:off x="457200" y="533400"/>
            <a:ext cx="8229600" cy="1143000"/>
          </a:xfrm>
        </p:spPr>
        <p:txBody>
          <a:bodyPr/>
          <a:lstStyle/>
          <a:p>
            <a:r>
              <a:rPr lang="en-US" dirty="0" smtClean="0"/>
              <a:t>Hearing Screening Procedures</a:t>
            </a:r>
          </a:p>
        </p:txBody>
      </p:sp>
    </p:spTree>
    <p:extLst>
      <p:ext uri="{BB962C8B-B14F-4D97-AF65-F5344CB8AC3E}">
        <p14:creationId xmlns:p14="http://schemas.microsoft.com/office/powerpoint/2010/main" val="1964503251"/>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dirty="0" smtClean="0"/>
              <a:t> </a:t>
            </a:r>
            <a:r>
              <a:rPr lang="en-US" b="1" dirty="0" smtClean="0"/>
              <a:t>Available at </a:t>
            </a:r>
          </a:p>
          <a:p>
            <a:pPr algn="ctr">
              <a:buNone/>
            </a:pPr>
            <a:r>
              <a:rPr lang="en-US" dirty="0" smtClean="0">
                <a:solidFill>
                  <a:srgbClr val="0070C0"/>
                </a:solidFill>
                <a:hlinkClick r:id="rId2"/>
              </a:rPr>
              <a:t>www.wyomingehdi.org</a:t>
            </a:r>
            <a:r>
              <a:rPr lang="en-US" dirty="0" smtClean="0">
                <a:solidFill>
                  <a:srgbClr val="0070C0"/>
                </a:solidFill>
              </a:rPr>
              <a:t> </a:t>
            </a:r>
            <a:endParaRPr lang="en-US" dirty="0">
              <a:solidFill>
                <a:srgbClr val="0070C0"/>
              </a:solidFill>
            </a:endParaRPr>
          </a:p>
        </p:txBody>
      </p:sp>
      <p:sp>
        <p:nvSpPr>
          <p:cNvPr id="2" name="Title 1"/>
          <p:cNvSpPr>
            <a:spLocks noGrp="1"/>
          </p:cNvSpPr>
          <p:nvPr>
            <p:ph type="title"/>
          </p:nvPr>
        </p:nvSpPr>
        <p:spPr/>
        <p:txBody>
          <a:bodyPr>
            <a:normAutofit/>
          </a:bodyPr>
          <a:lstStyle/>
          <a:p>
            <a:r>
              <a:rPr lang="en-US" sz="5400" dirty="0" smtClean="0">
                <a:solidFill>
                  <a:schemeClr val="tx1"/>
                </a:solidFill>
              </a:rPr>
              <a:t>Screening Manual</a:t>
            </a:r>
            <a:endParaRPr lang="en-US" sz="5400" dirty="0">
              <a:solidFill>
                <a:schemeClr val="tx1"/>
              </a:solidFill>
            </a:endParaRPr>
          </a:p>
        </p:txBody>
      </p:sp>
      <p:pic>
        <p:nvPicPr>
          <p:cNvPr id="4" name="Picture 3" descr="Ali.gif"/>
          <p:cNvPicPr>
            <a:picLocks noChangeAspect="1"/>
          </p:cNvPicPr>
          <p:nvPr/>
        </p:nvPicPr>
        <p:blipFill>
          <a:blip r:embed="rId3" cstate="print"/>
          <a:stretch>
            <a:fillRect/>
          </a:stretch>
        </p:blipFill>
        <p:spPr>
          <a:xfrm>
            <a:off x="2895600" y="2457032"/>
            <a:ext cx="3505200" cy="3105568"/>
          </a:xfrm>
          <a:prstGeom prst="rect">
            <a:avLst/>
          </a:prstGeom>
        </p:spPr>
      </p:pic>
      <p:sp>
        <p:nvSpPr>
          <p:cNvPr id="5" name="TextBox 4"/>
          <p:cNvSpPr txBox="1"/>
          <p:nvPr/>
        </p:nvSpPr>
        <p:spPr>
          <a:xfrm>
            <a:off x="1600200" y="5638800"/>
            <a:ext cx="6248400" cy="523220"/>
          </a:xfrm>
          <a:prstGeom prst="rect">
            <a:avLst/>
          </a:prstGeom>
          <a:noFill/>
        </p:spPr>
        <p:txBody>
          <a:bodyPr wrap="square" rtlCol="0">
            <a:spAutoFit/>
          </a:bodyPr>
          <a:lstStyle/>
          <a:p>
            <a:pPr algn="ctr"/>
            <a:r>
              <a:rPr lang="en-US" sz="2800" dirty="0" smtClean="0">
                <a:solidFill>
                  <a:prstClr val="black"/>
                </a:solidFill>
              </a:rPr>
              <a:t>Materials -&gt; Download Materials</a:t>
            </a:r>
            <a:endParaRPr lang="en-US" sz="2800" dirty="0">
              <a:solidFill>
                <a:prstClr val="black"/>
              </a:solidFill>
            </a:endParaRPr>
          </a:p>
        </p:txBody>
      </p:sp>
    </p:spTree>
    <p:extLst>
      <p:ext uri="{BB962C8B-B14F-4D97-AF65-F5344CB8AC3E}">
        <p14:creationId xmlns:p14="http://schemas.microsoft.com/office/powerpoint/2010/main" val="356750897"/>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2201"/>
            <a:ext cx="8229600" cy="3200400"/>
          </a:xfrm>
        </p:spPr>
        <p:txBody>
          <a:bodyPr/>
          <a:lstStyle/>
          <a:p>
            <a:r>
              <a:rPr lang="en-US" dirty="0" smtClean="0"/>
              <a:t>Disorders or problems in the outer, middle, or inner ear can prevent sound from reaching the brain.</a:t>
            </a:r>
          </a:p>
          <a:p>
            <a:pPr>
              <a:buNone/>
            </a:pPr>
            <a:endParaRPr lang="en-US" dirty="0" smtClean="0"/>
          </a:p>
          <a:p>
            <a:r>
              <a:rPr lang="en-US" dirty="0" smtClean="0"/>
              <a:t>Good hearing screening programs allow us to identify these problems and initiate intervention.</a:t>
            </a:r>
            <a:endParaRPr lang="en-US" dirty="0"/>
          </a:p>
        </p:txBody>
      </p:sp>
      <p:sp>
        <p:nvSpPr>
          <p:cNvPr id="4" name="Title 1"/>
          <p:cNvSpPr>
            <a:spLocks noGrp="1"/>
          </p:cNvSpPr>
          <p:nvPr>
            <p:ph type="title"/>
          </p:nvPr>
        </p:nvSpPr>
        <p:spPr>
          <a:xfrm>
            <a:off x="1143000" y="533400"/>
            <a:ext cx="7010400" cy="1143000"/>
          </a:xfrm>
        </p:spPr>
        <p:txBody>
          <a:bodyPr>
            <a:normAutofit fontScale="90000"/>
          </a:bodyPr>
          <a:lstStyle/>
          <a:p>
            <a:pPr algn="ctr"/>
            <a:r>
              <a:rPr lang="en-US" dirty="0" smtClean="0"/>
              <a:t>What are we looking (screening) for?</a:t>
            </a:r>
          </a:p>
        </p:txBody>
      </p:sp>
    </p:spTree>
    <p:extLst>
      <p:ext uri="{BB962C8B-B14F-4D97-AF65-F5344CB8AC3E}">
        <p14:creationId xmlns:p14="http://schemas.microsoft.com/office/powerpoint/2010/main" val="3722128799"/>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7" name="Picture 35" descr="ear03pc.tif                                                    0000E1D8Wenster                        ABA78158:"/>
          <p:cNvPicPr>
            <a:picLocks noChangeAspect="1" noChangeArrowheads="1"/>
          </p:cNvPicPr>
          <p:nvPr/>
        </p:nvPicPr>
        <p:blipFill>
          <a:blip r:embed="rId3" cstate="print"/>
          <a:srcRect/>
          <a:stretch>
            <a:fillRect/>
          </a:stretch>
        </p:blipFill>
        <p:spPr bwMode="auto">
          <a:xfrm>
            <a:off x="685800" y="533400"/>
            <a:ext cx="7913687" cy="5386387"/>
          </a:xfrm>
          <a:prstGeom prst="rect">
            <a:avLst/>
          </a:prstGeom>
          <a:noFill/>
        </p:spPr>
      </p:pic>
    </p:spTree>
    <p:extLst>
      <p:ext uri="{BB962C8B-B14F-4D97-AF65-F5344CB8AC3E}">
        <p14:creationId xmlns:p14="http://schemas.microsoft.com/office/powerpoint/2010/main" val="3056106044"/>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The auditory system consists of four parts:</a:t>
            </a:r>
          </a:p>
          <a:p>
            <a:pPr lvl="1">
              <a:buNone/>
            </a:pPr>
            <a:endParaRPr lang="en-US" sz="3200" dirty="0" smtClean="0"/>
          </a:p>
        </p:txBody>
      </p:sp>
      <p:sp>
        <p:nvSpPr>
          <p:cNvPr id="2" name="Title 1"/>
          <p:cNvSpPr>
            <a:spLocks noGrp="1"/>
          </p:cNvSpPr>
          <p:nvPr>
            <p:ph type="title"/>
          </p:nvPr>
        </p:nvSpPr>
        <p:spPr/>
        <p:txBody>
          <a:bodyPr/>
          <a:lstStyle/>
          <a:p>
            <a:r>
              <a:rPr lang="en-US" dirty="0" smtClean="0"/>
              <a:t>Anatomy</a:t>
            </a:r>
            <a:endParaRPr lang="en-US" dirty="0"/>
          </a:p>
        </p:txBody>
      </p:sp>
      <p:graphicFrame>
        <p:nvGraphicFramePr>
          <p:cNvPr id="6" name="Diagram 5"/>
          <p:cNvGraphicFramePr/>
          <p:nvPr>
            <p:extLst>
              <p:ext uri="{D42A27DB-BD31-4B8C-83A1-F6EECF244321}">
                <p14:modId xmlns:p14="http://schemas.microsoft.com/office/powerpoint/2010/main" val="1259544531"/>
              </p:ext>
            </p:extLst>
          </p:nvPr>
        </p:nvGraphicFramePr>
        <p:xfrm>
          <a:off x="1524000" y="2362200"/>
          <a:ext cx="6019800" cy="317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7010688"/>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scan0017"/>
          <p:cNvPicPr>
            <a:picLocks noGrp="1" noChangeAspect="1" noChangeArrowheads="1"/>
          </p:cNvPicPr>
          <p:nvPr>
            <p:ph idx="1"/>
          </p:nvPr>
        </p:nvPicPr>
        <p:blipFill>
          <a:blip r:embed="rId3" cstate="print"/>
          <a:srcRect/>
          <a:stretch>
            <a:fillRect/>
          </a:stretch>
        </p:blipFill>
        <p:spPr>
          <a:xfrm>
            <a:off x="685800" y="533400"/>
            <a:ext cx="7848600" cy="6080125"/>
          </a:xfrm>
        </p:spPr>
      </p:pic>
      <p:sp>
        <p:nvSpPr>
          <p:cNvPr id="7" name="Freeform 6"/>
          <p:cNvSpPr/>
          <p:nvPr/>
        </p:nvSpPr>
        <p:spPr>
          <a:xfrm>
            <a:off x="1191491" y="1191491"/>
            <a:ext cx="3450032" cy="3694545"/>
          </a:xfrm>
          <a:custGeom>
            <a:avLst/>
            <a:gdLst>
              <a:gd name="connsiteX0" fmla="*/ 3288145 w 3450032"/>
              <a:gd name="connsiteY0" fmla="*/ 1874982 h 3694545"/>
              <a:gd name="connsiteX1" fmla="*/ 3278909 w 3450032"/>
              <a:gd name="connsiteY1" fmla="*/ 2041236 h 3694545"/>
              <a:gd name="connsiteX2" fmla="*/ 3297382 w 3450032"/>
              <a:gd name="connsiteY2" fmla="*/ 2133600 h 3694545"/>
              <a:gd name="connsiteX3" fmla="*/ 3306618 w 3450032"/>
              <a:gd name="connsiteY3" fmla="*/ 2170545 h 3694545"/>
              <a:gd name="connsiteX4" fmla="*/ 3371273 w 3450032"/>
              <a:gd name="connsiteY4" fmla="*/ 2253673 h 3694545"/>
              <a:gd name="connsiteX5" fmla="*/ 3408218 w 3450032"/>
              <a:gd name="connsiteY5" fmla="*/ 2309091 h 3694545"/>
              <a:gd name="connsiteX6" fmla="*/ 3417454 w 3450032"/>
              <a:gd name="connsiteY6" fmla="*/ 2336800 h 3694545"/>
              <a:gd name="connsiteX7" fmla="*/ 3445164 w 3450032"/>
              <a:gd name="connsiteY7" fmla="*/ 2355273 h 3694545"/>
              <a:gd name="connsiteX8" fmla="*/ 3435927 w 3450032"/>
              <a:gd name="connsiteY8" fmla="*/ 2429164 h 3694545"/>
              <a:gd name="connsiteX9" fmla="*/ 3380509 w 3450032"/>
              <a:gd name="connsiteY9" fmla="*/ 2410691 h 3694545"/>
              <a:gd name="connsiteX10" fmla="*/ 3297382 w 3450032"/>
              <a:gd name="connsiteY10" fmla="*/ 2392218 h 3694545"/>
              <a:gd name="connsiteX11" fmla="*/ 3140364 w 3450032"/>
              <a:gd name="connsiteY11" fmla="*/ 2373745 h 3694545"/>
              <a:gd name="connsiteX12" fmla="*/ 3103418 w 3450032"/>
              <a:gd name="connsiteY12" fmla="*/ 2364509 h 3694545"/>
              <a:gd name="connsiteX13" fmla="*/ 2964873 w 3450032"/>
              <a:gd name="connsiteY13" fmla="*/ 2346036 h 3694545"/>
              <a:gd name="connsiteX14" fmla="*/ 2733964 w 3450032"/>
              <a:gd name="connsiteY14" fmla="*/ 2336800 h 3694545"/>
              <a:gd name="connsiteX15" fmla="*/ 2586182 w 3450032"/>
              <a:gd name="connsiteY15" fmla="*/ 2318327 h 3694545"/>
              <a:gd name="connsiteX16" fmla="*/ 2475345 w 3450032"/>
              <a:gd name="connsiteY16" fmla="*/ 2309091 h 3694545"/>
              <a:gd name="connsiteX17" fmla="*/ 1948873 w 3450032"/>
              <a:gd name="connsiteY17" fmla="*/ 2318327 h 3694545"/>
              <a:gd name="connsiteX18" fmla="*/ 1847273 w 3450032"/>
              <a:gd name="connsiteY18" fmla="*/ 2364509 h 3694545"/>
              <a:gd name="connsiteX19" fmla="*/ 1819564 w 3450032"/>
              <a:gd name="connsiteY19" fmla="*/ 2382982 h 3694545"/>
              <a:gd name="connsiteX20" fmla="*/ 1782618 w 3450032"/>
              <a:gd name="connsiteY20" fmla="*/ 2438400 h 3694545"/>
              <a:gd name="connsiteX21" fmla="*/ 1764145 w 3450032"/>
              <a:gd name="connsiteY21" fmla="*/ 2466109 h 3694545"/>
              <a:gd name="connsiteX22" fmla="*/ 1736436 w 3450032"/>
              <a:gd name="connsiteY22" fmla="*/ 2549236 h 3694545"/>
              <a:gd name="connsiteX23" fmla="*/ 1727200 w 3450032"/>
              <a:gd name="connsiteY23" fmla="*/ 2576945 h 3694545"/>
              <a:gd name="connsiteX24" fmla="*/ 1717964 w 3450032"/>
              <a:gd name="connsiteY24" fmla="*/ 2826327 h 3694545"/>
              <a:gd name="connsiteX25" fmla="*/ 1708727 w 3450032"/>
              <a:gd name="connsiteY25" fmla="*/ 2854036 h 3694545"/>
              <a:gd name="connsiteX26" fmla="*/ 1690254 w 3450032"/>
              <a:gd name="connsiteY26" fmla="*/ 2974109 h 3694545"/>
              <a:gd name="connsiteX27" fmla="*/ 1681018 w 3450032"/>
              <a:gd name="connsiteY27" fmla="*/ 3094182 h 3694545"/>
              <a:gd name="connsiteX28" fmla="*/ 1653309 w 3450032"/>
              <a:gd name="connsiteY28" fmla="*/ 3205018 h 3694545"/>
              <a:gd name="connsiteX29" fmla="*/ 1625600 w 3450032"/>
              <a:gd name="connsiteY29" fmla="*/ 3315854 h 3694545"/>
              <a:gd name="connsiteX30" fmla="*/ 1616364 w 3450032"/>
              <a:gd name="connsiteY30" fmla="*/ 3343564 h 3694545"/>
              <a:gd name="connsiteX31" fmla="*/ 1597891 w 3450032"/>
              <a:gd name="connsiteY31" fmla="*/ 3371273 h 3694545"/>
              <a:gd name="connsiteX32" fmla="*/ 1588654 w 3450032"/>
              <a:gd name="connsiteY32" fmla="*/ 3398982 h 3694545"/>
              <a:gd name="connsiteX33" fmla="*/ 1560945 w 3450032"/>
              <a:gd name="connsiteY33" fmla="*/ 3417454 h 3694545"/>
              <a:gd name="connsiteX34" fmla="*/ 1514764 w 3450032"/>
              <a:gd name="connsiteY34" fmla="*/ 3463636 h 3694545"/>
              <a:gd name="connsiteX35" fmla="*/ 1487054 w 3450032"/>
              <a:gd name="connsiteY35" fmla="*/ 3519054 h 3694545"/>
              <a:gd name="connsiteX36" fmla="*/ 1450109 w 3450032"/>
              <a:gd name="connsiteY36" fmla="*/ 3574473 h 3694545"/>
              <a:gd name="connsiteX37" fmla="*/ 1422400 w 3450032"/>
              <a:gd name="connsiteY37" fmla="*/ 3583709 h 3694545"/>
              <a:gd name="connsiteX38" fmla="*/ 1385454 w 3450032"/>
              <a:gd name="connsiteY38" fmla="*/ 3620654 h 3694545"/>
              <a:gd name="connsiteX39" fmla="*/ 1366982 w 3450032"/>
              <a:gd name="connsiteY39" fmla="*/ 3648364 h 3694545"/>
              <a:gd name="connsiteX40" fmla="*/ 1311564 w 3450032"/>
              <a:gd name="connsiteY40" fmla="*/ 3666836 h 3694545"/>
              <a:gd name="connsiteX41" fmla="*/ 1256145 w 3450032"/>
              <a:gd name="connsiteY41" fmla="*/ 3685309 h 3694545"/>
              <a:gd name="connsiteX42" fmla="*/ 1228436 w 3450032"/>
              <a:gd name="connsiteY42" fmla="*/ 3694545 h 3694545"/>
              <a:gd name="connsiteX43" fmla="*/ 960582 w 3450032"/>
              <a:gd name="connsiteY43" fmla="*/ 3685309 h 3694545"/>
              <a:gd name="connsiteX44" fmla="*/ 905164 w 3450032"/>
              <a:gd name="connsiteY44" fmla="*/ 3676073 h 3694545"/>
              <a:gd name="connsiteX45" fmla="*/ 812800 w 3450032"/>
              <a:gd name="connsiteY45" fmla="*/ 3666836 h 3694545"/>
              <a:gd name="connsiteX46" fmla="*/ 701964 w 3450032"/>
              <a:gd name="connsiteY46" fmla="*/ 3648364 h 3694545"/>
              <a:gd name="connsiteX47" fmla="*/ 665018 w 3450032"/>
              <a:gd name="connsiteY47" fmla="*/ 3639127 h 3694545"/>
              <a:gd name="connsiteX48" fmla="*/ 618836 w 3450032"/>
              <a:gd name="connsiteY48" fmla="*/ 3629891 h 3694545"/>
              <a:gd name="connsiteX49" fmla="*/ 563418 w 3450032"/>
              <a:gd name="connsiteY49" fmla="*/ 3602182 h 3694545"/>
              <a:gd name="connsiteX50" fmla="*/ 535709 w 3450032"/>
              <a:gd name="connsiteY50" fmla="*/ 3592945 h 3694545"/>
              <a:gd name="connsiteX51" fmla="*/ 508000 w 3450032"/>
              <a:gd name="connsiteY51" fmla="*/ 3565236 h 3694545"/>
              <a:gd name="connsiteX52" fmla="*/ 480291 w 3450032"/>
              <a:gd name="connsiteY52" fmla="*/ 3556000 h 3694545"/>
              <a:gd name="connsiteX53" fmla="*/ 443345 w 3450032"/>
              <a:gd name="connsiteY53" fmla="*/ 3500582 h 3694545"/>
              <a:gd name="connsiteX54" fmla="*/ 415636 w 3450032"/>
              <a:gd name="connsiteY54" fmla="*/ 3472873 h 3694545"/>
              <a:gd name="connsiteX55" fmla="*/ 406400 w 3450032"/>
              <a:gd name="connsiteY55" fmla="*/ 3445164 h 3694545"/>
              <a:gd name="connsiteX56" fmla="*/ 387927 w 3450032"/>
              <a:gd name="connsiteY56" fmla="*/ 3417454 h 3694545"/>
              <a:gd name="connsiteX57" fmla="*/ 369454 w 3450032"/>
              <a:gd name="connsiteY57" fmla="*/ 3362036 h 3694545"/>
              <a:gd name="connsiteX58" fmla="*/ 360218 w 3450032"/>
              <a:gd name="connsiteY58" fmla="*/ 3306618 h 3694545"/>
              <a:gd name="connsiteX59" fmla="*/ 350982 w 3450032"/>
              <a:gd name="connsiteY59" fmla="*/ 3241964 h 3694545"/>
              <a:gd name="connsiteX60" fmla="*/ 341745 w 3450032"/>
              <a:gd name="connsiteY60" fmla="*/ 3195782 h 3694545"/>
              <a:gd name="connsiteX61" fmla="*/ 323273 w 3450032"/>
              <a:gd name="connsiteY61" fmla="*/ 3066473 h 3694545"/>
              <a:gd name="connsiteX62" fmla="*/ 314036 w 3450032"/>
              <a:gd name="connsiteY62" fmla="*/ 3001818 h 3694545"/>
              <a:gd name="connsiteX63" fmla="*/ 304800 w 3450032"/>
              <a:gd name="connsiteY63" fmla="*/ 2964873 h 3694545"/>
              <a:gd name="connsiteX64" fmla="*/ 286327 w 3450032"/>
              <a:gd name="connsiteY64" fmla="*/ 2863273 h 3694545"/>
              <a:gd name="connsiteX65" fmla="*/ 267854 w 3450032"/>
              <a:gd name="connsiteY65" fmla="*/ 2807854 h 3694545"/>
              <a:gd name="connsiteX66" fmla="*/ 258618 w 3450032"/>
              <a:gd name="connsiteY66" fmla="*/ 2770909 h 3694545"/>
              <a:gd name="connsiteX67" fmla="*/ 240145 w 3450032"/>
              <a:gd name="connsiteY67" fmla="*/ 2687782 h 3694545"/>
              <a:gd name="connsiteX68" fmla="*/ 221673 w 3450032"/>
              <a:gd name="connsiteY68" fmla="*/ 2632364 h 3694545"/>
              <a:gd name="connsiteX69" fmla="*/ 212436 w 3450032"/>
              <a:gd name="connsiteY69" fmla="*/ 2604654 h 3694545"/>
              <a:gd name="connsiteX70" fmla="*/ 184727 w 3450032"/>
              <a:gd name="connsiteY70" fmla="*/ 2512291 h 3694545"/>
              <a:gd name="connsiteX71" fmla="*/ 175491 w 3450032"/>
              <a:gd name="connsiteY71" fmla="*/ 2484582 h 3694545"/>
              <a:gd name="connsiteX72" fmla="*/ 157018 w 3450032"/>
              <a:gd name="connsiteY72" fmla="*/ 2447636 h 3694545"/>
              <a:gd name="connsiteX73" fmla="*/ 138545 w 3450032"/>
              <a:gd name="connsiteY73" fmla="*/ 2392218 h 3694545"/>
              <a:gd name="connsiteX74" fmla="*/ 120073 w 3450032"/>
              <a:gd name="connsiteY74" fmla="*/ 2336800 h 3694545"/>
              <a:gd name="connsiteX75" fmla="*/ 101600 w 3450032"/>
              <a:gd name="connsiteY75" fmla="*/ 2281382 h 3694545"/>
              <a:gd name="connsiteX76" fmla="*/ 92364 w 3450032"/>
              <a:gd name="connsiteY76" fmla="*/ 2253673 h 3694545"/>
              <a:gd name="connsiteX77" fmla="*/ 64654 w 3450032"/>
              <a:gd name="connsiteY77" fmla="*/ 2124364 h 3694545"/>
              <a:gd name="connsiteX78" fmla="*/ 46182 w 3450032"/>
              <a:gd name="connsiteY78" fmla="*/ 2059709 h 3694545"/>
              <a:gd name="connsiteX79" fmla="*/ 27709 w 3450032"/>
              <a:gd name="connsiteY79" fmla="*/ 1967345 h 3694545"/>
              <a:gd name="connsiteX80" fmla="*/ 18473 w 3450032"/>
              <a:gd name="connsiteY80" fmla="*/ 1939636 h 3694545"/>
              <a:gd name="connsiteX81" fmla="*/ 9236 w 3450032"/>
              <a:gd name="connsiteY81" fmla="*/ 1884218 h 3694545"/>
              <a:gd name="connsiteX82" fmla="*/ 0 w 3450032"/>
              <a:gd name="connsiteY82" fmla="*/ 1838036 h 3694545"/>
              <a:gd name="connsiteX83" fmla="*/ 9236 w 3450032"/>
              <a:gd name="connsiteY83" fmla="*/ 1209964 h 3694545"/>
              <a:gd name="connsiteX84" fmla="*/ 27709 w 3450032"/>
              <a:gd name="connsiteY84" fmla="*/ 1071418 h 3694545"/>
              <a:gd name="connsiteX85" fmla="*/ 36945 w 3450032"/>
              <a:gd name="connsiteY85" fmla="*/ 1043709 h 3694545"/>
              <a:gd name="connsiteX86" fmla="*/ 73891 w 3450032"/>
              <a:gd name="connsiteY86" fmla="*/ 942109 h 3694545"/>
              <a:gd name="connsiteX87" fmla="*/ 92364 w 3450032"/>
              <a:gd name="connsiteY87" fmla="*/ 877454 h 3694545"/>
              <a:gd name="connsiteX88" fmla="*/ 101600 w 3450032"/>
              <a:gd name="connsiteY88" fmla="*/ 849745 h 3694545"/>
              <a:gd name="connsiteX89" fmla="*/ 110836 w 3450032"/>
              <a:gd name="connsiteY89" fmla="*/ 812800 h 3694545"/>
              <a:gd name="connsiteX90" fmla="*/ 120073 w 3450032"/>
              <a:gd name="connsiteY90" fmla="*/ 785091 h 3694545"/>
              <a:gd name="connsiteX91" fmla="*/ 129309 w 3450032"/>
              <a:gd name="connsiteY91" fmla="*/ 748145 h 3694545"/>
              <a:gd name="connsiteX92" fmla="*/ 147782 w 3450032"/>
              <a:gd name="connsiteY92" fmla="*/ 692727 h 3694545"/>
              <a:gd name="connsiteX93" fmla="*/ 166254 w 3450032"/>
              <a:gd name="connsiteY93" fmla="*/ 655782 h 3694545"/>
              <a:gd name="connsiteX94" fmla="*/ 175491 w 3450032"/>
              <a:gd name="connsiteY94" fmla="*/ 618836 h 3694545"/>
              <a:gd name="connsiteX95" fmla="*/ 212436 w 3450032"/>
              <a:gd name="connsiteY95" fmla="*/ 554182 h 3694545"/>
              <a:gd name="connsiteX96" fmla="*/ 221673 w 3450032"/>
              <a:gd name="connsiteY96" fmla="*/ 526473 h 3694545"/>
              <a:gd name="connsiteX97" fmla="*/ 240145 w 3450032"/>
              <a:gd name="connsiteY97" fmla="*/ 489527 h 3694545"/>
              <a:gd name="connsiteX98" fmla="*/ 249382 w 3450032"/>
              <a:gd name="connsiteY98" fmla="*/ 461818 h 3694545"/>
              <a:gd name="connsiteX99" fmla="*/ 286327 w 3450032"/>
              <a:gd name="connsiteY99" fmla="*/ 406400 h 3694545"/>
              <a:gd name="connsiteX100" fmla="*/ 332509 w 3450032"/>
              <a:gd name="connsiteY100" fmla="*/ 323273 h 3694545"/>
              <a:gd name="connsiteX101" fmla="*/ 360218 w 3450032"/>
              <a:gd name="connsiteY101" fmla="*/ 267854 h 3694545"/>
              <a:gd name="connsiteX102" fmla="*/ 406400 w 3450032"/>
              <a:gd name="connsiteY102" fmla="*/ 184727 h 3694545"/>
              <a:gd name="connsiteX103" fmla="*/ 517236 w 3450032"/>
              <a:gd name="connsiteY103" fmla="*/ 110836 h 3694545"/>
              <a:gd name="connsiteX104" fmla="*/ 572654 w 3450032"/>
              <a:gd name="connsiteY104" fmla="*/ 73891 h 3694545"/>
              <a:gd name="connsiteX105" fmla="*/ 600364 w 3450032"/>
              <a:gd name="connsiteY105" fmla="*/ 55418 h 3694545"/>
              <a:gd name="connsiteX106" fmla="*/ 628073 w 3450032"/>
              <a:gd name="connsiteY106" fmla="*/ 46182 h 3694545"/>
              <a:gd name="connsiteX107" fmla="*/ 711200 w 3450032"/>
              <a:gd name="connsiteY107" fmla="*/ 0 h 3694545"/>
              <a:gd name="connsiteX108" fmla="*/ 942109 w 3450032"/>
              <a:gd name="connsiteY108" fmla="*/ 18473 h 3694545"/>
              <a:gd name="connsiteX109" fmla="*/ 1025236 w 3450032"/>
              <a:gd name="connsiteY109" fmla="*/ 46182 h 3694545"/>
              <a:gd name="connsiteX110" fmla="*/ 1052945 w 3450032"/>
              <a:gd name="connsiteY110" fmla="*/ 55418 h 3694545"/>
              <a:gd name="connsiteX111" fmla="*/ 1136073 w 3450032"/>
              <a:gd name="connsiteY111" fmla="*/ 92364 h 3694545"/>
              <a:gd name="connsiteX112" fmla="*/ 1163782 w 3450032"/>
              <a:gd name="connsiteY112" fmla="*/ 101600 h 3694545"/>
              <a:gd name="connsiteX113" fmla="*/ 1182254 w 3450032"/>
              <a:gd name="connsiteY113" fmla="*/ 129309 h 3694545"/>
              <a:gd name="connsiteX114" fmla="*/ 1265382 w 3450032"/>
              <a:gd name="connsiteY114" fmla="*/ 203200 h 3694545"/>
              <a:gd name="connsiteX115" fmla="*/ 1330036 w 3450032"/>
              <a:gd name="connsiteY115" fmla="*/ 286327 h 3694545"/>
              <a:gd name="connsiteX116" fmla="*/ 1348509 w 3450032"/>
              <a:gd name="connsiteY116" fmla="*/ 341745 h 3694545"/>
              <a:gd name="connsiteX117" fmla="*/ 1385454 w 3450032"/>
              <a:gd name="connsiteY117" fmla="*/ 397164 h 3694545"/>
              <a:gd name="connsiteX118" fmla="*/ 1403927 w 3450032"/>
              <a:gd name="connsiteY118" fmla="*/ 452582 h 3694545"/>
              <a:gd name="connsiteX119" fmla="*/ 1413164 w 3450032"/>
              <a:gd name="connsiteY119" fmla="*/ 480291 h 3694545"/>
              <a:gd name="connsiteX120" fmla="*/ 1422400 w 3450032"/>
              <a:gd name="connsiteY120" fmla="*/ 508000 h 3694545"/>
              <a:gd name="connsiteX121" fmla="*/ 1394691 w 3450032"/>
              <a:gd name="connsiteY121" fmla="*/ 665018 h 3694545"/>
              <a:gd name="connsiteX122" fmla="*/ 1385454 w 3450032"/>
              <a:gd name="connsiteY122" fmla="*/ 692727 h 3694545"/>
              <a:gd name="connsiteX123" fmla="*/ 1376218 w 3450032"/>
              <a:gd name="connsiteY123" fmla="*/ 720436 h 3694545"/>
              <a:gd name="connsiteX124" fmla="*/ 1320800 w 3450032"/>
              <a:gd name="connsiteY124" fmla="*/ 803564 h 3694545"/>
              <a:gd name="connsiteX125" fmla="*/ 1302327 w 3450032"/>
              <a:gd name="connsiteY125" fmla="*/ 831273 h 3694545"/>
              <a:gd name="connsiteX126" fmla="*/ 1274618 w 3450032"/>
              <a:gd name="connsiteY126" fmla="*/ 886691 h 3694545"/>
              <a:gd name="connsiteX127" fmla="*/ 1246909 w 3450032"/>
              <a:gd name="connsiteY127" fmla="*/ 942109 h 3694545"/>
              <a:gd name="connsiteX128" fmla="*/ 1228436 w 3450032"/>
              <a:gd name="connsiteY128" fmla="*/ 997527 h 3694545"/>
              <a:gd name="connsiteX129" fmla="*/ 1209964 w 3450032"/>
              <a:gd name="connsiteY129" fmla="*/ 1062182 h 3694545"/>
              <a:gd name="connsiteX130" fmla="*/ 1191491 w 3450032"/>
              <a:gd name="connsiteY130" fmla="*/ 1173018 h 3694545"/>
              <a:gd name="connsiteX131" fmla="*/ 1182254 w 3450032"/>
              <a:gd name="connsiteY131" fmla="*/ 1219200 h 3694545"/>
              <a:gd name="connsiteX132" fmla="*/ 1182254 w 3450032"/>
              <a:gd name="connsiteY132" fmla="*/ 1597891 h 3694545"/>
              <a:gd name="connsiteX133" fmla="*/ 1191491 w 3450032"/>
              <a:gd name="connsiteY133" fmla="*/ 1634836 h 3694545"/>
              <a:gd name="connsiteX134" fmla="*/ 1228436 w 3450032"/>
              <a:gd name="connsiteY134" fmla="*/ 1717964 h 3694545"/>
              <a:gd name="connsiteX135" fmla="*/ 1256145 w 3450032"/>
              <a:gd name="connsiteY135" fmla="*/ 1727200 h 3694545"/>
              <a:gd name="connsiteX136" fmla="*/ 1311564 w 3450032"/>
              <a:gd name="connsiteY136" fmla="*/ 1764145 h 3694545"/>
              <a:gd name="connsiteX137" fmla="*/ 1394691 w 3450032"/>
              <a:gd name="connsiteY137" fmla="*/ 1791854 h 3694545"/>
              <a:gd name="connsiteX138" fmla="*/ 1422400 w 3450032"/>
              <a:gd name="connsiteY138" fmla="*/ 1801091 h 3694545"/>
              <a:gd name="connsiteX139" fmla="*/ 1468582 w 3450032"/>
              <a:gd name="connsiteY139" fmla="*/ 1810327 h 3694545"/>
              <a:gd name="connsiteX140" fmla="*/ 1542473 w 3450032"/>
              <a:gd name="connsiteY140" fmla="*/ 1828800 h 3694545"/>
              <a:gd name="connsiteX141" fmla="*/ 1625600 w 3450032"/>
              <a:gd name="connsiteY141" fmla="*/ 1838036 h 3694545"/>
              <a:gd name="connsiteX142" fmla="*/ 1745673 w 3450032"/>
              <a:gd name="connsiteY142" fmla="*/ 1838036 h 3694545"/>
              <a:gd name="connsiteX143" fmla="*/ 1810327 w 3450032"/>
              <a:gd name="connsiteY143" fmla="*/ 1819564 h 3694545"/>
              <a:gd name="connsiteX144" fmla="*/ 2022764 w 3450032"/>
              <a:gd name="connsiteY144" fmla="*/ 1810327 h 3694545"/>
              <a:gd name="connsiteX145" fmla="*/ 2309091 w 3450032"/>
              <a:gd name="connsiteY145" fmla="*/ 1782618 h 3694545"/>
              <a:gd name="connsiteX146" fmla="*/ 2567709 w 3450032"/>
              <a:gd name="connsiteY146" fmla="*/ 1764145 h 3694545"/>
              <a:gd name="connsiteX147" fmla="*/ 2770909 w 3450032"/>
              <a:gd name="connsiteY147" fmla="*/ 1745673 h 3694545"/>
              <a:gd name="connsiteX148" fmla="*/ 3048000 w 3450032"/>
              <a:gd name="connsiteY148" fmla="*/ 1754909 h 3694545"/>
              <a:gd name="connsiteX149" fmla="*/ 3149600 w 3450032"/>
              <a:gd name="connsiteY149" fmla="*/ 1782618 h 3694545"/>
              <a:gd name="connsiteX150" fmla="*/ 3177309 w 3450032"/>
              <a:gd name="connsiteY150" fmla="*/ 1801091 h 3694545"/>
              <a:gd name="connsiteX151" fmla="*/ 3205018 w 3450032"/>
              <a:gd name="connsiteY151" fmla="*/ 1828800 h 3694545"/>
              <a:gd name="connsiteX152" fmla="*/ 3232727 w 3450032"/>
              <a:gd name="connsiteY152" fmla="*/ 1838036 h 3694545"/>
              <a:gd name="connsiteX153" fmla="*/ 3288145 w 3450032"/>
              <a:gd name="connsiteY153" fmla="*/ 1874982 h 369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450032" h="3694545">
                <a:moveTo>
                  <a:pt x="3288145" y="1874982"/>
                </a:moveTo>
                <a:cubicBezTo>
                  <a:pt x="3295842" y="1908849"/>
                  <a:pt x="3263154" y="1925701"/>
                  <a:pt x="3278909" y="2041236"/>
                </a:cubicBezTo>
                <a:cubicBezTo>
                  <a:pt x="3283151" y="2072346"/>
                  <a:pt x="3289767" y="2103140"/>
                  <a:pt x="3297382" y="2133600"/>
                </a:cubicBezTo>
                <a:cubicBezTo>
                  <a:pt x="3300461" y="2145915"/>
                  <a:pt x="3300941" y="2159191"/>
                  <a:pt x="3306618" y="2170545"/>
                </a:cubicBezTo>
                <a:cubicBezTo>
                  <a:pt x="3349388" y="2256086"/>
                  <a:pt x="3328701" y="2198937"/>
                  <a:pt x="3371273" y="2253673"/>
                </a:cubicBezTo>
                <a:cubicBezTo>
                  <a:pt x="3384903" y="2271198"/>
                  <a:pt x="3408218" y="2309091"/>
                  <a:pt x="3408218" y="2309091"/>
                </a:cubicBezTo>
                <a:cubicBezTo>
                  <a:pt x="3411297" y="2318327"/>
                  <a:pt x="3411372" y="2329198"/>
                  <a:pt x="3417454" y="2336800"/>
                </a:cubicBezTo>
                <a:cubicBezTo>
                  <a:pt x="3424389" y="2345468"/>
                  <a:pt x="3442987" y="2344388"/>
                  <a:pt x="3445164" y="2355273"/>
                </a:cubicBezTo>
                <a:cubicBezTo>
                  <a:pt x="3450032" y="2379613"/>
                  <a:pt x="3439006" y="2404534"/>
                  <a:pt x="3435927" y="2429164"/>
                </a:cubicBezTo>
                <a:cubicBezTo>
                  <a:pt x="3417454" y="2423006"/>
                  <a:pt x="3399399" y="2415414"/>
                  <a:pt x="3380509" y="2410691"/>
                </a:cubicBezTo>
                <a:cubicBezTo>
                  <a:pt x="3355417" y="2404417"/>
                  <a:pt x="3322518" y="2395569"/>
                  <a:pt x="3297382" y="2392218"/>
                </a:cubicBezTo>
                <a:cubicBezTo>
                  <a:pt x="3213762" y="2381069"/>
                  <a:pt x="3214255" y="2387180"/>
                  <a:pt x="3140364" y="2373745"/>
                </a:cubicBezTo>
                <a:cubicBezTo>
                  <a:pt x="3127874" y="2371474"/>
                  <a:pt x="3115866" y="2366998"/>
                  <a:pt x="3103418" y="2364509"/>
                </a:cubicBezTo>
                <a:cubicBezTo>
                  <a:pt x="3065394" y="2356905"/>
                  <a:pt x="2999778" y="2348089"/>
                  <a:pt x="2964873" y="2346036"/>
                </a:cubicBezTo>
                <a:cubicBezTo>
                  <a:pt x="2887975" y="2341512"/>
                  <a:pt x="2810934" y="2339879"/>
                  <a:pt x="2733964" y="2336800"/>
                </a:cubicBezTo>
                <a:cubicBezTo>
                  <a:pt x="2668995" y="2327519"/>
                  <a:pt x="2656004" y="2324977"/>
                  <a:pt x="2586182" y="2318327"/>
                </a:cubicBezTo>
                <a:cubicBezTo>
                  <a:pt x="2549275" y="2314812"/>
                  <a:pt x="2512291" y="2312170"/>
                  <a:pt x="2475345" y="2309091"/>
                </a:cubicBezTo>
                <a:lnTo>
                  <a:pt x="1948873" y="2318327"/>
                </a:lnTo>
                <a:cubicBezTo>
                  <a:pt x="1898890" y="2319939"/>
                  <a:pt x="1890342" y="2335796"/>
                  <a:pt x="1847273" y="2364509"/>
                </a:cubicBezTo>
                <a:lnTo>
                  <a:pt x="1819564" y="2382982"/>
                </a:lnTo>
                <a:lnTo>
                  <a:pt x="1782618" y="2438400"/>
                </a:lnTo>
                <a:lnTo>
                  <a:pt x="1764145" y="2466109"/>
                </a:lnTo>
                <a:lnTo>
                  <a:pt x="1736436" y="2549236"/>
                </a:lnTo>
                <a:lnTo>
                  <a:pt x="1727200" y="2576945"/>
                </a:lnTo>
                <a:cubicBezTo>
                  <a:pt x="1724121" y="2660072"/>
                  <a:pt x="1723497" y="2743327"/>
                  <a:pt x="1717964" y="2826327"/>
                </a:cubicBezTo>
                <a:cubicBezTo>
                  <a:pt x="1717316" y="2836041"/>
                  <a:pt x="1710839" y="2844532"/>
                  <a:pt x="1708727" y="2854036"/>
                </a:cubicBezTo>
                <a:cubicBezTo>
                  <a:pt x="1704985" y="2870873"/>
                  <a:pt x="1691592" y="2960728"/>
                  <a:pt x="1690254" y="2974109"/>
                </a:cubicBezTo>
                <a:cubicBezTo>
                  <a:pt x="1686260" y="3014052"/>
                  <a:pt x="1686695" y="3054443"/>
                  <a:pt x="1681018" y="3094182"/>
                </a:cubicBezTo>
                <a:cubicBezTo>
                  <a:pt x="1662546" y="3223486"/>
                  <a:pt x="1667163" y="3121894"/>
                  <a:pt x="1653309" y="3205018"/>
                </a:cubicBezTo>
                <a:cubicBezTo>
                  <a:pt x="1640871" y="3279647"/>
                  <a:pt x="1649996" y="3242665"/>
                  <a:pt x="1625600" y="3315854"/>
                </a:cubicBezTo>
                <a:cubicBezTo>
                  <a:pt x="1622521" y="3325091"/>
                  <a:pt x="1621765" y="3335463"/>
                  <a:pt x="1616364" y="3343564"/>
                </a:cubicBezTo>
                <a:cubicBezTo>
                  <a:pt x="1610206" y="3352800"/>
                  <a:pt x="1602856" y="3361344"/>
                  <a:pt x="1597891" y="3371273"/>
                </a:cubicBezTo>
                <a:cubicBezTo>
                  <a:pt x="1593537" y="3379981"/>
                  <a:pt x="1594736" y="3391380"/>
                  <a:pt x="1588654" y="3398982"/>
                </a:cubicBezTo>
                <a:cubicBezTo>
                  <a:pt x="1581719" y="3407650"/>
                  <a:pt x="1570181" y="3411297"/>
                  <a:pt x="1560945" y="3417454"/>
                </a:cubicBezTo>
                <a:cubicBezTo>
                  <a:pt x="1511691" y="3491340"/>
                  <a:pt x="1576334" y="3402068"/>
                  <a:pt x="1514764" y="3463636"/>
                </a:cubicBezTo>
                <a:cubicBezTo>
                  <a:pt x="1484014" y="3494385"/>
                  <a:pt x="1505833" y="3485252"/>
                  <a:pt x="1487054" y="3519054"/>
                </a:cubicBezTo>
                <a:cubicBezTo>
                  <a:pt x="1476272" y="3538462"/>
                  <a:pt x="1471171" y="3567452"/>
                  <a:pt x="1450109" y="3574473"/>
                </a:cubicBezTo>
                <a:lnTo>
                  <a:pt x="1422400" y="3583709"/>
                </a:lnTo>
                <a:cubicBezTo>
                  <a:pt x="1402248" y="3644167"/>
                  <a:pt x="1430238" y="3584827"/>
                  <a:pt x="1385454" y="3620654"/>
                </a:cubicBezTo>
                <a:cubicBezTo>
                  <a:pt x="1376786" y="3627589"/>
                  <a:pt x="1376395" y="3642480"/>
                  <a:pt x="1366982" y="3648364"/>
                </a:cubicBezTo>
                <a:cubicBezTo>
                  <a:pt x="1350470" y="3658684"/>
                  <a:pt x="1330037" y="3660679"/>
                  <a:pt x="1311564" y="3666836"/>
                </a:cubicBezTo>
                <a:lnTo>
                  <a:pt x="1256145" y="3685309"/>
                </a:lnTo>
                <a:lnTo>
                  <a:pt x="1228436" y="3694545"/>
                </a:lnTo>
                <a:cubicBezTo>
                  <a:pt x="1139151" y="3691466"/>
                  <a:pt x="1049774" y="3690406"/>
                  <a:pt x="960582" y="3685309"/>
                </a:cubicBezTo>
                <a:cubicBezTo>
                  <a:pt x="941885" y="3684241"/>
                  <a:pt x="923747" y="3678396"/>
                  <a:pt x="905164" y="3676073"/>
                </a:cubicBezTo>
                <a:cubicBezTo>
                  <a:pt x="874461" y="3672235"/>
                  <a:pt x="843530" y="3670451"/>
                  <a:pt x="812800" y="3666836"/>
                </a:cubicBezTo>
                <a:cubicBezTo>
                  <a:pt x="771838" y="3662017"/>
                  <a:pt x="741202" y="3657084"/>
                  <a:pt x="701964" y="3648364"/>
                </a:cubicBezTo>
                <a:cubicBezTo>
                  <a:pt x="689572" y="3645610"/>
                  <a:pt x="677410" y="3641881"/>
                  <a:pt x="665018" y="3639127"/>
                </a:cubicBezTo>
                <a:cubicBezTo>
                  <a:pt x="649693" y="3635721"/>
                  <a:pt x="634066" y="3633699"/>
                  <a:pt x="618836" y="3629891"/>
                </a:cubicBezTo>
                <a:cubicBezTo>
                  <a:pt x="572410" y="3618284"/>
                  <a:pt x="608561" y="3624754"/>
                  <a:pt x="563418" y="3602182"/>
                </a:cubicBezTo>
                <a:cubicBezTo>
                  <a:pt x="554710" y="3597828"/>
                  <a:pt x="544945" y="3596024"/>
                  <a:pt x="535709" y="3592945"/>
                </a:cubicBezTo>
                <a:cubicBezTo>
                  <a:pt x="526473" y="3583709"/>
                  <a:pt x="518868" y="3572482"/>
                  <a:pt x="508000" y="3565236"/>
                </a:cubicBezTo>
                <a:cubicBezTo>
                  <a:pt x="499899" y="3559836"/>
                  <a:pt x="487175" y="3562884"/>
                  <a:pt x="480291" y="3556000"/>
                </a:cubicBezTo>
                <a:cubicBezTo>
                  <a:pt x="464592" y="3540301"/>
                  <a:pt x="459044" y="3516281"/>
                  <a:pt x="443345" y="3500582"/>
                </a:cubicBezTo>
                <a:lnTo>
                  <a:pt x="415636" y="3472873"/>
                </a:lnTo>
                <a:cubicBezTo>
                  <a:pt x="412557" y="3463637"/>
                  <a:pt x="410754" y="3453872"/>
                  <a:pt x="406400" y="3445164"/>
                </a:cubicBezTo>
                <a:cubicBezTo>
                  <a:pt x="401436" y="3435235"/>
                  <a:pt x="392436" y="3427598"/>
                  <a:pt x="387927" y="3417454"/>
                </a:cubicBezTo>
                <a:cubicBezTo>
                  <a:pt x="380019" y="3399660"/>
                  <a:pt x="369454" y="3362036"/>
                  <a:pt x="369454" y="3362036"/>
                </a:cubicBezTo>
                <a:cubicBezTo>
                  <a:pt x="366375" y="3343563"/>
                  <a:pt x="363066" y="3325128"/>
                  <a:pt x="360218" y="3306618"/>
                </a:cubicBezTo>
                <a:cubicBezTo>
                  <a:pt x="356908" y="3285101"/>
                  <a:pt x="354561" y="3263438"/>
                  <a:pt x="350982" y="3241964"/>
                </a:cubicBezTo>
                <a:cubicBezTo>
                  <a:pt x="348401" y="3226479"/>
                  <a:pt x="344193" y="3211289"/>
                  <a:pt x="341745" y="3195782"/>
                </a:cubicBezTo>
                <a:cubicBezTo>
                  <a:pt x="334954" y="3152774"/>
                  <a:pt x="329431" y="3109576"/>
                  <a:pt x="323273" y="3066473"/>
                </a:cubicBezTo>
                <a:cubicBezTo>
                  <a:pt x="320194" y="3044921"/>
                  <a:pt x="319316" y="3022939"/>
                  <a:pt x="314036" y="3001818"/>
                </a:cubicBezTo>
                <a:cubicBezTo>
                  <a:pt x="310957" y="2989503"/>
                  <a:pt x="307289" y="2977321"/>
                  <a:pt x="304800" y="2964873"/>
                </a:cubicBezTo>
                <a:cubicBezTo>
                  <a:pt x="299516" y="2938451"/>
                  <a:pt x="293761" y="2890531"/>
                  <a:pt x="286327" y="2863273"/>
                </a:cubicBezTo>
                <a:cubicBezTo>
                  <a:pt x="281203" y="2844487"/>
                  <a:pt x="272577" y="2826745"/>
                  <a:pt x="267854" y="2807854"/>
                </a:cubicBezTo>
                <a:cubicBezTo>
                  <a:pt x="264775" y="2795539"/>
                  <a:pt x="261372" y="2783301"/>
                  <a:pt x="258618" y="2770909"/>
                </a:cubicBezTo>
                <a:cubicBezTo>
                  <a:pt x="251081" y="2736989"/>
                  <a:pt x="249803" y="2719977"/>
                  <a:pt x="240145" y="2687782"/>
                </a:cubicBezTo>
                <a:cubicBezTo>
                  <a:pt x="234550" y="2669131"/>
                  <a:pt x="227830" y="2650837"/>
                  <a:pt x="221673" y="2632364"/>
                </a:cubicBezTo>
                <a:cubicBezTo>
                  <a:pt x="218594" y="2623127"/>
                  <a:pt x="214797" y="2614100"/>
                  <a:pt x="212436" y="2604654"/>
                </a:cubicBezTo>
                <a:cubicBezTo>
                  <a:pt x="198477" y="2548815"/>
                  <a:pt x="207215" y="2579756"/>
                  <a:pt x="184727" y="2512291"/>
                </a:cubicBezTo>
                <a:cubicBezTo>
                  <a:pt x="181648" y="2503055"/>
                  <a:pt x="179845" y="2493290"/>
                  <a:pt x="175491" y="2484582"/>
                </a:cubicBezTo>
                <a:cubicBezTo>
                  <a:pt x="169333" y="2472267"/>
                  <a:pt x="162132" y="2460420"/>
                  <a:pt x="157018" y="2447636"/>
                </a:cubicBezTo>
                <a:cubicBezTo>
                  <a:pt x="149786" y="2429557"/>
                  <a:pt x="144703" y="2410691"/>
                  <a:pt x="138545" y="2392218"/>
                </a:cubicBezTo>
                <a:lnTo>
                  <a:pt x="120073" y="2336800"/>
                </a:lnTo>
                <a:lnTo>
                  <a:pt x="101600" y="2281382"/>
                </a:lnTo>
                <a:cubicBezTo>
                  <a:pt x="98521" y="2272146"/>
                  <a:pt x="93965" y="2263276"/>
                  <a:pt x="92364" y="2253673"/>
                </a:cubicBezTo>
                <a:cubicBezTo>
                  <a:pt x="84611" y="2207160"/>
                  <a:pt x="79999" y="2170401"/>
                  <a:pt x="64654" y="2124364"/>
                </a:cubicBezTo>
                <a:cubicBezTo>
                  <a:pt x="54962" y="2095286"/>
                  <a:pt x="53140" y="2092182"/>
                  <a:pt x="46182" y="2059709"/>
                </a:cubicBezTo>
                <a:cubicBezTo>
                  <a:pt x="39603" y="2029008"/>
                  <a:pt x="37638" y="1997132"/>
                  <a:pt x="27709" y="1967345"/>
                </a:cubicBezTo>
                <a:cubicBezTo>
                  <a:pt x="24630" y="1958109"/>
                  <a:pt x="20585" y="1949140"/>
                  <a:pt x="18473" y="1939636"/>
                </a:cubicBezTo>
                <a:cubicBezTo>
                  <a:pt x="14410" y="1921354"/>
                  <a:pt x="12586" y="1902643"/>
                  <a:pt x="9236" y="1884218"/>
                </a:cubicBezTo>
                <a:cubicBezTo>
                  <a:pt x="6428" y="1868772"/>
                  <a:pt x="3079" y="1853430"/>
                  <a:pt x="0" y="1838036"/>
                </a:cubicBezTo>
                <a:cubicBezTo>
                  <a:pt x="3079" y="1628679"/>
                  <a:pt x="3799" y="1419273"/>
                  <a:pt x="9236" y="1209964"/>
                </a:cubicBezTo>
                <a:cubicBezTo>
                  <a:pt x="9824" y="1187311"/>
                  <a:pt x="21088" y="1101212"/>
                  <a:pt x="27709" y="1071418"/>
                </a:cubicBezTo>
                <a:cubicBezTo>
                  <a:pt x="29821" y="1061914"/>
                  <a:pt x="34383" y="1053102"/>
                  <a:pt x="36945" y="1043709"/>
                </a:cubicBezTo>
                <a:cubicBezTo>
                  <a:pt x="61366" y="954166"/>
                  <a:pt x="39911" y="993077"/>
                  <a:pt x="73891" y="942109"/>
                </a:cubicBezTo>
                <a:cubicBezTo>
                  <a:pt x="96036" y="875673"/>
                  <a:pt x="69168" y="958638"/>
                  <a:pt x="92364" y="877454"/>
                </a:cubicBezTo>
                <a:cubicBezTo>
                  <a:pt x="95039" y="868093"/>
                  <a:pt x="98925" y="859106"/>
                  <a:pt x="101600" y="849745"/>
                </a:cubicBezTo>
                <a:cubicBezTo>
                  <a:pt x="105087" y="837539"/>
                  <a:pt x="107349" y="825006"/>
                  <a:pt x="110836" y="812800"/>
                </a:cubicBezTo>
                <a:cubicBezTo>
                  <a:pt x="113511" y="803439"/>
                  <a:pt x="117398" y="794452"/>
                  <a:pt x="120073" y="785091"/>
                </a:cubicBezTo>
                <a:cubicBezTo>
                  <a:pt x="123560" y="772885"/>
                  <a:pt x="125661" y="760304"/>
                  <a:pt x="129309" y="748145"/>
                </a:cubicBezTo>
                <a:cubicBezTo>
                  <a:pt x="134904" y="729494"/>
                  <a:pt x="139074" y="710143"/>
                  <a:pt x="147782" y="692727"/>
                </a:cubicBezTo>
                <a:cubicBezTo>
                  <a:pt x="153939" y="680412"/>
                  <a:pt x="161420" y="668674"/>
                  <a:pt x="166254" y="655782"/>
                </a:cubicBezTo>
                <a:cubicBezTo>
                  <a:pt x="170711" y="643896"/>
                  <a:pt x="171034" y="630722"/>
                  <a:pt x="175491" y="618836"/>
                </a:cubicBezTo>
                <a:cubicBezTo>
                  <a:pt x="199778" y="554072"/>
                  <a:pt x="185642" y="607771"/>
                  <a:pt x="212436" y="554182"/>
                </a:cubicBezTo>
                <a:cubicBezTo>
                  <a:pt x="216790" y="545474"/>
                  <a:pt x="217838" y="535422"/>
                  <a:pt x="221673" y="526473"/>
                </a:cubicBezTo>
                <a:cubicBezTo>
                  <a:pt x="227097" y="513817"/>
                  <a:pt x="234721" y="502183"/>
                  <a:pt x="240145" y="489527"/>
                </a:cubicBezTo>
                <a:cubicBezTo>
                  <a:pt x="243980" y="480578"/>
                  <a:pt x="244654" y="470329"/>
                  <a:pt x="249382" y="461818"/>
                </a:cubicBezTo>
                <a:cubicBezTo>
                  <a:pt x="260164" y="442411"/>
                  <a:pt x="279306" y="427462"/>
                  <a:pt x="286327" y="406400"/>
                </a:cubicBezTo>
                <a:cubicBezTo>
                  <a:pt x="308931" y="338590"/>
                  <a:pt x="291031" y="364751"/>
                  <a:pt x="332509" y="323273"/>
                </a:cubicBezTo>
                <a:cubicBezTo>
                  <a:pt x="355724" y="253627"/>
                  <a:pt x="324408" y="339474"/>
                  <a:pt x="360218" y="267854"/>
                </a:cubicBezTo>
                <a:cubicBezTo>
                  <a:pt x="377062" y="234166"/>
                  <a:pt x="362714" y="213851"/>
                  <a:pt x="406400" y="184727"/>
                </a:cubicBezTo>
                <a:lnTo>
                  <a:pt x="517236" y="110836"/>
                </a:lnTo>
                <a:lnTo>
                  <a:pt x="572654" y="73891"/>
                </a:lnTo>
                <a:cubicBezTo>
                  <a:pt x="581891" y="67733"/>
                  <a:pt x="589833" y="58928"/>
                  <a:pt x="600364" y="55418"/>
                </a:cubicBezTo>
                <a:lnTo>
                  <a:pt x="628073" y="46182"/>
                </a:lnTo>
                <a:cubicBezTo>
                  <a:pt x="691592" y="3835"/>
                  <a:pt x="662429" y="16257"/>
                  <a:pt x="711200" y="0"/>
                </a:cubicBezTo>
                <a:cubicBezTo>
                  <a:pt x="735545" y="1522"/>
                  <a:pt x="895369" y="9125"/>
                  <a:pt x="942109" y="18473"/>
                </a:cubicBezTo>
                <a:cubicBezTo>
                  <a:pt x="942130" y="18477"/>
                  <a:pt x="1011371" y="41560"/>
                  <a:pt x="1025236" y="46182"/>
                </a:cubicBezTo>
                <a:lnTo>
                  <a:pt x="1052945" y="55418"/>
                </a:lnTo>
                <a:cubicBezTo>
                  <a:pt x="1096855" y="84692"/>
                  <a:pt x="1070124" y="70381"/>
                  <a:pt x="1136073" y="92364"/>
                </a:cubicBezTo>
                <a:lnTo>
                  <a:pt x="1163782" y="101600"/>
                </a:lnTo>
                <a:cubicBezTo>
                  <a:pt x="1169939" y="110836"/>
                  <a:pt x="1174879" y="121012"/>
                  <a:pt x="1182254" y="129309"/>
                </a:cubicBezTo>
                <a:cubicBezTo>
                  <a:pt x="1228265" y="181071"/>
                  <a:pt x="1223269" y="175124"/>
                  <a:pt x="1265382" y="203200"/>
                </a:cubicBezTo>
                <a:cubicBezTo>
                  <a:pt x="1309573" y="269486"/>
                  <a:pt x="1286628" y="242919"/>
                  <a:pt x="1330036" y="286327"/>
                </a:cubicBezTo>
                <a:cubicBezTo>
                  <a:pt x="1336194" y="304800"/>
                  <a:pt x="1337708" y="325543"/>
                  <a:pt x="1348509" y="341745"/>
                </a:cubicBezTo>
                <a:cubicBezTo>
                  <a:pt x="1360824" y="360218"/>
                  <a:pt x="1378433" y="376102"/>
                  <a:pt x="1385454" y="397164"/>
                </a:cubicBezTo>
                <a:lnTo>
                  <a:pt x="1403927" y="452582"/>
                </a:lnTo>
                <a:lnTo>
                  <a:pt x="1413164" y="480291"/>
                </a:lnTo>
                <a:lnTo>
                  <a:pt x="1422400" y="508000"/>
                </a:lnTo>
                <a:cubicBezTo>
                  <a:pt x="1411402" y="628988"/>
                  <a:pt x="1423918" y="577341"/>
                  <a:pt x="1394691" y="665018"/>
                </a:cubicBezTo>
                <a:lnTo>
                  <a:pt x="1385454" y="692727"/>
                </a:lnTo>
                <a:cubicBezTo>
                  <a:pt x="1382375" y="701963"/>
                  <a:pt x="1381618" y="712335"/>
                  <a:pt x="1376218" y="720436"/>
                </a:cubicBezTo>
                <a:lnTo>
                  <a:pt x="1320800" y="803564"/>
                </a:lnTo>
                <a:lnTo>
                  <a:pt x="1302327" y="831273"/>
                </a:lnTo>
                <a:cubicBezTo>
                  <a:pt x="1279112" y="900920"/>
                  <a:pt x="1310428" y="815072"/>
                  <a:pt x="1274618" y="886691"/>
                </a:cubicBezTo>
                <a:cubicBezTo>
                  <a:pt x="1236378" y="963171"/>
                  <a:pt x="1299850" y="862698"/>
                  <a:pt x="1246909" y="942109"/>
                </a:cubicBezTo>
                <a:lnTo>
                  <a:pt x="1228436" y="997527"/>
                </a:lnTo>
                <a:cubicBezTo>
                  <a:pt x="1220268" y="1022030"/>
                  <a:pt x="1214934" y="1035673"/>
                  <a:pt x="1209964" y="1062182"/>
                </a:cubicBezTo>
                <a:cubicBezTo>
                  <a:pt x="1203062" y="1098995"/>
                  <a:pt x="1198837" y="1136290"/>
                  <a:pt x="1191491" y="1173018"/>
                </a:cubicBezTo>
                <a:lnTo>
                  <a:pt x="1182254" y="1219200"/>
                </a:lnTo>
                <a:cubicBezTo>
                  <a:pt x="1165145" y="1390302"/>
                  <a:pt x="1166996" y="1330883"/>
                  <a:pt x="1182254" y="1597891"/>
                </a:cubicBezTo>
                <a:cubicBezTo>
                  <a:pt x="1182978" y="1610564"/>
                  <a:pt x="1187843" y="1622677"/>
                  <a:pt x="1191491" y="1634836"/>
                </a:cubicBezTo>
                <a:cubicBezTo>
                  <a:pt x="1196392" y="1651172"/>
                  <a:pt x="1208902" y="1702336"/>
                  <a:pt x="1228436" y="1717964"/>
                </a:cubicBezTo>
                <a:cubicBezTo>
                  <a:pt x="1236038" y="1724046"/>
                  <a:pt x="1246909" y="1724121"/>
                  <a:pt x="1256145" y="1727200"/>
                </a:cubicBezTo>
                <a:cubicBezTo>
                  <a:pt x="1274618" y="1739515"/>
                  <a:pt x="1290502" y="1757124"/>
                  <a:pt x="1311564" y="1764145"/>
                </a:cubicBezTo>
                <a:lnTo>
                  <a:pt x="1394691" y="1791854"/>
                </a:lnTo>
                <a:cubicBezTo>
                  <a:pt x="1403927" y="1794933"/>
                  <a:pt x="1412853" y="1799182"/>
                  <a:pt x="1422400" y="1801091"/>
                </a:cubicBezTo>
                <a:cubicBezTo>
                  <a:pt x="1437794" y="1804170"/>
                  <a:pt x="1453352" y="1806519"/>
                  <a:pt x="1468582" y="1810327"/>
                </a:cubicBezTo>
                <a:cubicBezTo>
                  <a:pt x="1525894" y="1824655"/>
                  <a:pt x="1463025" y="1817451"/>
                  <a:pt x="1542473" y="1828800"/>
                </a:cubicBezTo>
                <a:cubicBezTo>
                  <a:pt x="1570072" y="1832743"/>
                  <a:pt x="1597891" y="1834957"/>
                  <a:pt x="1625600" y="1838036"/>
                </a:cubicBezTo>
                <a:cubicBezTo>
                  <a:pt x="1683781" y="1852582"/>
                  <a:pt x="1662693" y="1851866"/>
                  <a:pt x="1745673" y="1838036"/>
                </a:cubicBezTo>
                <a:cubicBezTo>
                  <a:pt x="1789373" y="1830753"/>
                  <a:pt x="1758789" y="1823382"/>
                  <a:pt x="1810327" y="1819564"/>
                </a:cubicBezTo>
                <a:cubicBezTo>
                  <a:pt x="1881013" y="1814328"/>
                  <a:pt x="1951952" y="1813406"/>
                  <a:pt x="2022764" y="1810327"/>
                </a:cubicBezTo>
                <a:cubicBezTo>
                  <a:pt x="2164563" y="1792603"/>
                  <a:pt x="2079434" y="1802303"/>
                  <a:pt x="2309091" y="1782618"/>
                </a:cubicBezTo>
                <a:cubicBezTo>
                  <a:pt x="2452679" y="1770310"/>
                  <a:pt x="2404805" y="1774327"/>
                  <a:pt x="2567709" y="1764145"/>
                </a:cubicBezTo>
                <a:cubicBezTo>
                  <a:pt x="2649407" y="1743721"/>
                  <a:pt x="2631741" y="1745673"/>
                  <a:pt x="2770909" y="1745673"/>
                </a:cubicBezTo>
                <a:cubicBezTo>
                  <a:pt x="2863324" y="1745673"/>
                  <a:pt x="2955636" y="1751830"/>
                  <a:pt x="3048000" y="1754909"/>
                </a:cubicBezTo>
                <a:cubicBezTo>
                  <a:pt x="3131336" y="1775743"/>
                  <a:pt x="3097805" y="1765354"/>
                  <a:pt x="3149600" y="1782618"/>
                </a:cubicBezTo>
                <a:cubicBezTo>
                  <a:pt x="3158836" y="1788776"/>
                  <a:pt x="3168781" y="1793984"/>
                  <a:pt x="3177309" y="1801091"/>
                </a:cubicBezTo>
                <a:cubicBezTo>
                  <a:pt x="3187344" y="1809453"/>
                  <a:pt x="3194150" y="1821554"/>
                  <a:pt x="3205018" y="1828800"/>
                </a:cubicBezTo>
                <a:cubicBezTo>
                  <a:pt x="3213119" y="1834200"/>
                  <a:pt x="3223491" y="1834957"/>
                  <a:pt x="3232727" y="1838036"/>
                </a:cubicBezTo>
                <a:cubicBezTo>
                  <a:pt x="3266164" y="1860328"/>
                  <a:pt x="3280448" y="1841115"/>
                  <a:pt x="3288145" y="1874982"/>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2286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254691"/>
          </a:xfrm>
        </p:spPr>
        <p:txBody>
          <a:bodyPr/>
          <a:lstStyle/>
          <a:p>
            <a:r>
              <a:rPr lang="en-US" dirty="0" smtClean="0"/>
              <a:t>Also called the external </a:t>
            </a:r>
            <a:r>
              <a:rPr lang="en-US" dirty="0"/>
              <a:t>e</a:t>
            </a:r>
            <a:r>
              <a:rPr lang="en-US" dirty="0" smtClean="0"/>
              <a:t>ar</a:t>
            </a:r>
          </a:p>
          <a:p>
            <a:r>
              <a:rPr lang="en-US" dirty="0" smtClean="0"/>
              <a:t>Includes the outer ear canal and the pinna</a:t>
            </a:r>
          </a:p>
          <a:p>
            <a:r>
              <a:rPr lang="en-US" dirty="0" smtClean="0"/>
              <a:t>Main purpose is to funnel sound</a:t>
            </a:r>
          </a:p>
          <a:p>
            <a:r>
              <a:rPr lang="en-US" dirty="0" smtClean="0"/>
              <a:t>Sound is air-borne energy</a:t>
            </a:r>
          </a:p>
          <a:p>
            <a:r>
              <a:rPr lang="en-US" dirty="0" smtClean="0"/>
              <a:t>Disorders</a:t>
            </a:r>
          </a:p>
          <a:p>
            <a:pPr lvl="1"/>
            <a:r>
              <a:rPr lang="en-US" dirty="0" smtClean="0"/>
              <a:t>Wax (cerumen) impaction - most common</a:t>
            </a:r>
          </a:p>
          <a:p>
            <a:pPr lvl="1"/>
            <a:r>
              <a:rPr lang="en-US" dirty="0" smtClean="0"/>
              <a:t>External otitis or “swimmer’s ear”</a:t>
            </a:r>
          </a:p>
          <a:p>
            <a:pPr lvl="1"/>
            <a:r>
              <a:rPr lang="en-US" dirty="0" smtClean="0"/>
              <a:t>Foreign objects</a:t>
            </a:r>
            <a:endParaRPr lang="en-US" dirty="0"/>
          </a:p>
        </p:txBody>
      </p:sp>
      <p:sp>
        <p:nvSpPr>
          <p:cNvPr id="2" name="Title 1"/>
          <p:cNvSpPr>
            <a:spLocks noGrp="1"/>
          </p:cNvSpPr>
          <p:nvPr>
            <p:ph type="title"/>
          </p:nvPr>
        </p:nvSpPr>
        <p:spPr/>
        <p:txBody>
          <a:bodyPr/>
          <a:lstStyle/>
          <a:p>
            <a:r>
              <a:rPr lang="en-US" dirty="0" smtClean="0"/>
              <a:t>Outer Ear</a:t>
            </a:r>
            <a:endParaRPr lang="en-US" dirty="0"/>
          </a:p>
        </p:txBody>
      </p:sp>
    </p:spTree>
    <p:extLst>
      <p:ext uri="{BB962C8B-B14F-4D97-AF65-F5344CB8AC3E}">
        <p14:creationId xmlns:p14="http://schemas.microsoft.com/office/powerpoint/2010/main" val="234369510"/>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scan0017"/>
          <p:cNvPicPr>
            <a:picLocks noGrp="1" noChangeAspect="1" noChangeArrowheads="1"/>
          </p:cNvPicPr>
          <p:nvPr>
            <p:ph idx="1"/>
          </p:nvPr>
        </p:nvPicPr>
        <p:blipFill>
          <a:blip r:embed="rId3" cstate="print"/>
          <a:srcRect/>
          <a:stretch>
            <a:fillRect/>
          </a:stretch>
        </p:blipFill>
        <p:spPr>
          <a:xfrm>
            <a:off x="685800" y="533400"/>
            <a:ext cx="7848600" cy="6080125"/>
          </a:xfrm>
        </p:spPr>
      </p:pic>
      <p:sp>
        <p:nvSpPr>
          <p:cNvPr id="8" name="Freeform 7"/>
          <p:cNvSpPr/>
          <p:nvPr/>
        </p:nvSpPr>
        <p:spPr>
          <a:xfrm>
            <a:off x="4479636" y="2613891"/>
            <a:ext cx="3011055" cy="2309091"/>
          </a:xfrm>
          <a:custGeom>
            <a:avLst/>
            <a:gdLst>
              <a:gd name="connsiteX0" fmla="*/ 471055 w 3011055"/>
              <a:gd name="connsiteY0" fmla="*/ 27709 h 2309091"/>
              <a:gd name="connsiteX1" fmla="*/ 341746 w 3011055"/>
              <a:gd name="connsiteY1" fmla="*/ 36945 h 2309091"/>
              <a:gd name="connsiteX2" fmla="*/ 277091 w 3011055"/>
              <a:gd name="connsiteY2" fmla="*/ 55418 h 2309091"/>
              <a:gd name="connsiteX3" fmla="*/ 249382 w 3011055"/>
              <a:gd name="connsiteY3" fmla="*/ 73891 h 2309091"/>
              <a:gd name="connsiteX4" fmla="*/ 221673 w 3011055"/>
              <a:gd name="connsiteY4" fmla="*/ 83127 h 2309091"/>
              <a:gd name="connsiteX5" fmla="*/ 203200 w 3011055"/>
              <a:gd name="connsiteY5" fmla="*/ 110836 h 2309091"/>
              <a:gd name="connsiteX6" fmla="*/ 175491 w 3011055"/>
              <a:gd name="connsiteY6" fmla="*/ 129309 h 2309091"/>
              <a:gd name="connsiteX7" fmla="*/ 129309 w 3011055"/>
              <a:gd name="connsiteY7" fmla="*/ 212436 h 2309091"/>
              <a:gd name="connsiteX8" fmla="*/ 101600 w 3011055"/>
              <a:gd name="connsiteY8" fmla="*/ 230909 h 2309091"/>
              <a:gd name="connsiteX9" fmla="*/ 92364 w 3011055"/>
              <a:gd name="connsiteY9" fmla="*/ 258618 h 2309091"/>
              <a:gd name="connsiteX10" fmla="*/ 55419 w 3011055"/>
              <a:gd name="connsiteY10" fmla="*/ 314036 h 2309091"/>
              <a:gd name="connsiteX11" fmla="*/ 27709 w 3011055"/>
              <a:gd name="connsiteY11" fmla="*/ 369454 h 2309091"/>
              <a:gd name="connsiteX12" fmla="*/ 9237 w 3011055"/>
              <a:gd name="connsiteY12" fmla="*/ 424873 h 2309091"/>
              <a:gd name="connsiteX13" fmla="*/ 0 w 3011055"/>
              <a:gd name="connsiteY13" fmla="*/ 452582 h 2309091"/>
              <a:gd name="connsiteX14" fmla="*/ 18473 w 3011055"/>
              <a:gd name="connsiteY14" fmla="*/ 692727 h 2309091"/>
              <a:gd name="connsiteX15" fmla="*/ 27709 w 3011055"/>
              <a:gd name="connsiteY15" fmla="*/ 720436 h 2309091"/>
              <a:gd name="connsiteX16" fmla="*/ 36946 w 3011055"/>
              <a:gd name="connsiteY16" fmla="*/ 757382 h 2309091"/>
              <a:gd name="connsiteX17" fmla="*/ 55419 w 3011055"/>
              <a:gd name="connsiteY17" fmla="*/ 785091 h 2309091"/>
              <a:gd name="connsiteX18" fmla="*/ 101600 w 3011055"/>
              <a:gd name="connsiteY18" fmla="*/ 868218 h 2309091"/>
              <a:gd name="connsiteX19" fmla="*/ 129309 w 3011055"/>
              <a:gd name="connsiteY19" fmla="*/ 886691 h 2309091"/>
              <a:gd name="connsiteX20" fmla="*/ 138546 w 3011055"/>
              <a:gd name="connsiteY20" fmla="*/ 914400 h 2309091"/>
              <a:gd name="connsiteX21" fmla="*/ 193964 w 3011055"/>
              <a:gd name="connsiteY21" fmla="*/ 951345 h 2309091"/>
              <a:gd name="connsiteX22" fmla="*/ 221673 w 3011055"/>
              <a:gd name="connsiteY22" fmla="*/ 969818 h 2309091"/>
              <a:gd name="connsiteX23" fmla="*/ 249382 w 3011055"/>
              <a:gd name="connsiteY23" fmla="*/ 988291 h 2309091"/>
              <a:gd name="connsiteX24" fmla="*/ 277091 w 3011055"/>
              <a:gd name="connsiteY24" fmla="*/ 997527 h 2309091"/>
              <a:gd name="connsiteX25" fmla="*/ 304800 w 3011055"/>
              <a:gd name="connsiteY25" fmla="*/ 1016000 h 2309091"/>
              <a:gd name="connsiteX26" fmla="*/ 397164 w 3011055"/>
              <a:gd name="connsiteY26" fmla="*/ 1034473 h 2309091"/>
              <a:gd name="connsiteX27" fmla="*/ 526473 w 3011055"/>
              <a:gd name="connsiteY27" fmla="*/ 1025236 h 2309091"/>
              <a:gd name="connsiteX28" fmla="*/ 591128 w 3011055"/>
              <a:gd name="connsiteY28" fmla="*/ 1016000 h 2309091"/>
              <a:gd name="connsiteX29" fmla="*/ 1025237 w 3011055"/>
              <a:gd name="connsiteY29" fmla="*/ 1025236 h 2309091"/>
              <a:gd name="connsiteX30" fmla="*/ 1108364 w 3011055"/>
              <a:gd name="connsiteY30" fmla="*/ 1043709 h 2309091"/>
              <a:gd name="connsiteX31" fmla="*/ 1163782 w 3011055"/>
              <a:gd name="connsiteY31" fmla="*/ 1062182 h 2309091"/>
              <a:gd name="connsiteX32" fmla="*/ 1191491 w 3011055"/>
              <a:gd name="connsiteY32" fmla="*/ 1080654 h 2309091"/>
              <a:gd name="connsiteX33" fmla="*/ 1237673 w 3011055"/>
              <a:gd name="connsiteY33" fmla="*/ 1145309 h 2309091"/>
              <a:gd name="connsiteX34" fmla="*/ 1274619 w 3011055"/>
              <a:gd name="connsiteY34" fmla="*/ 1182254 h 2309091"/>
              <a:gd name="connsiteX35" fmla="*/ 1311564 w 3011055"/>
              <a:gd name="connsiteY35" fmla="*/ 1219200 h 2309091"/>
              <a:gd name="connsiteX36" fmla="*/ 1357746 w 3011055"/>
              <a:gd name="connsiteY36" fmla="*/ 1265382 h 2309091"/>
              <a:gd name="connsiteX37" fmla="*/ 1403928 w 3011055"/>
              <a:gd name="connsiteY37" fmla="*/ 1311564 h 2309091"/>
              <a:gd name="connsiteX38" fmla="*/ 1468582 w 3011055"/>
              <a:gd name="connsiteY38" fmla="*/ 1385454 h 2309091"/>
              <a:gd name="connsiteX39" fmla="*/ 1533237 w 3011055"/>
              <a:gd name="connsiteY39" fmla="*/ 1459345 h 2309091"/>
              <a:gd name="connsiteX40" fmla="*/ 1570182 w 3011055"/>
              <a:gd name="connsiteY40" fmla="*/ 1496291 h 2309091"/>
              <a:gd name="connsiteX41" fmla="*/ 1607128 w 3011055"/>
              <a:gd name="connsiteY41" fmla="*/ 1533236 h 2309091"/>
              <a:gd name="connsiteX42" fmla="*/ 1644073 w 3011055"/>
              <a:gd name="connsiteY42" fmla="*/ 1570182 h 2309091"/>
              <a:gd name="connsiteX43" fmla="*/ 1690255 w 3011055"/>
              <a:gd name="connsiteY43" fmla="*/ 1607127 h 2309091"/>
              <a:gd name="connsiteX44" fmla="*/ 1764146 w 3011055"/>
              <a:gd name="connsiteY44" fmla="*/ 1671782 h 2309091"/>
              <a:gd name="connsiteX45" fmla="*/ 1791855 w 3011055"/>
              <a:gd name="connsiteY45" fmla="*/ 1690254 h 2309091"/>
              <a:gd name="connsiteX46" fmla="*/ 1828800 w 3011055"/>
              <a:gd name="connsiteY46" fmla="*/ 1727200 h 2309091"/>
              <a:gd name="connsiteX47" fmla="*/ 1874982 w 3011055"/>
              <a:gd name="connsiteY47" fmla="*/ 1764145 h 2309091"/>
              <a:gd name="connsiteX48" fmla="*/ 1921164 w 3011055"/>
              <a:gd name="connsiteY48" fmla="*/ 1801091 h 2309091"/>
              <a:gd name="connsiteX49" fmla="*/ 1967346 w 3011055"/>
              <a:gd name="connsiteY49" fmla="*/ 1838036 h 2309091"/>
              <a:gd name="connsiteX50" fmla="*/ 1985819 w 3011055"/>
              <a:gd name="connsiteY50" fmla="*/ 1865745 h 2309091"/>
              <a:gd name="connsiteX51" fmla="*/ 2041237 w 3011055"/>
              <a:gd name="connsiteY51" fmla="*/ 1902691 h 2309091"/>
              <a:gd name="connsiteX52" fmla="*/ 2115128 w 3011055"/>
              <a:gd name="connsiteY52" fmla="*/ 1967345 h 2309091"/>
              <a:gd name="connsiteX53" fmla="*/ 2142837 w 3011055"/>
              <a:gd name="connsiteY53" fmla="*/ 1985818 h 2309091"/>
              <a:gd name="connsiteX54" fmla="*/ 2189019 w 3011055"/>
              <a:gd name="connsiteY54" fmla="*/ 2022764 h 2309091"/>
              <a:gd name="connsiteX55" fmla="*/ 2235200 w 3011055"/>
              <a:gd name="connsiteY55" fmla="*/ 2059709 h 2309091"/>
              <a:gd name="connsiteX56" fmla="*/ 2262909 w 3011055"/>
              <a:gd name="connsiteY56" fmla="*/ 2087418 h 2309091"/>
              <a:gd name="connsiteX57" fmla="*/ 2290619 w 3011055"/>
              <a:gd name="connsiteY57" fmla="*/ 2096654 h 2309091"/>
              <a:gd name="connsiteX58" fmla="*/ 2309091 w 3011055"/>
              <a:gd name="connsiteY58" fmla="*/ 2124364 h 2309091"/>
              <a:gd name="connsiteX59" fmla="*/ 2364509 w 3011055"/>
              <a:gd name="connsiteY59" fmla="*/ 2142836 h 2309091"/>
              <a:gd name="connsiteX60" fmla="*/ 2392219 w 3011055"/>
              <a:gd name="connsiteY60" fmla="*/ 2161309 h 2309091"/>
              <a:gd name="connsiteX61" fmla="*/ 2447637 w 3011055"/>
              <a:gd name="connsiteY61" fmla="*/ 2179782 h 2309091"/>
              <a:gd name="connsiteX62" fmla="*/ 2475346 w 3011055"/>
              <a:gd name="connsiteY62" fmla="*/ 2198254 h 2309091"/>
              <a:gd name="connsiteX63" fmla="*/ 2604655 w 3011055"/>
              <a:gd name="connsiteY63" fmla="*/ 2235200 h 2309091"/>
              <a:gd name="connsiteX64" fmla="*/ 2715491 w 3011055"/>
              <a:gd name="connsiteY64" fmla="*/ 2272145 h 2309091"/>
              <a:gd name="connsiteX65" fmla="*/ 2770909 w 3011055"/>
              <a:gd name="connsiteY65" fmla="*/ 2290618 h 2309091"/>
              <a:gd name="connsiteX66" fmla="*/ 2798619 w 3011055"/>
              <a:gd name="connsiteY66" fmla="*/ 2299854 h 2309091"/>
              <a:gd name="connsiteX67" fmla="*/ 2835564 w 3011055"/>
              <a:gd name="connsiteY67" fmla="*/ 2309091 h 2309091"/>
              <a:gd name="connsiteX68" fmla="*/ 2835564 w 3011055"/>
              <a:gd name="connsiteY68" fmla="*/ 2225964 h 2309091"/>
              <a:gd name="connsiteX69" fmla="*/ 2826328 w 3011055"/>
              <a:gd name="connsiteY69" fmla="*/ 2198254 h 2309091"/>
              <a:gd name="connsiteX70" fmla="*/ 2817091 w 3011055"/>
              <a:gd name="connsiteY70" fmla="*/ 2170545 h 2309091"/>
              <a:gd name="connsiteX71" fmla="*/ 2826328 w 3011055"/>
              <a:gd name="connsiteY71" fmla="*/ 2124364 h 2309091"/>
              <a:gd name="connsiteX72" fmla="*/ 2983346 w 3011055"/>
              <a:gd name="connsiteY72" fmla="*/ 2087418 h 2309091"/>
              <a:gd name="connsiteX73" fmla="*/ 3011055 w 3011055"/>
              <a:gd name="connsiteY73" fmla="*/ 2078182 h 2309091"/>
              <a:gd name="connsiteX74" fmla="*/ 2983346 w 3011055"/>
              <a:gd name="connsiteY74" fmla="*/ 2068945 h 2309091"/>
              <a:gd name="connsiteX75" fmla="*/ 2946400 w 3011055"/>
              <a:gd name="connsiteY75" fmla="*/ 2059709 h 2309091"/>
              <a:gd name="connsiteX76" fmla="*/ 2733964 w 3011055"/>
              <a:gd name="connsiteY76" fmla="*/ 2041236 h 2309091"/>
              <a:gd name="connsiteX77" fmla="*/ 2641600 w 3011055"/>
              <a:gd name="connsiteY77" fmla="*/ 2013527 h 2309091"/>
              <a:gd name="connsiteX78" fmla="*/ 2595419 w 3011055"/>
              <a:gd name="connsiteY78" fmla="*/ 2004291 h 2309091"/>
              <a:gd name="connsiteX79" fmla="*/ 2540000 w 3011055"/>
              <a:gd name="connsiteY79" fmla="*/ 1985818 h 2309091"/>
              <a:gd name="connsiteX80" fmla="*/ 2512291 w 3011055"/>
              <a:gd name="connsiteY80" fmla="*/ 1976582 h 2309091"/>
              <a:gd name="connsiteX81" fmla="*/ 2484582 w 3011055"/>
              <a:gd name="connsiteY81" fmla="*/ 1967345 h 2309091"/>
              <a:gd name="connsiteX82" fmla="*/ 2429164 w 3011055"/>
              <a:gd name="connsiteY82" fmla="*/ 1930400 h 2309091"/>
              <a:gd name="connsiteX83" fmla="*/ 2410691 w 3011055"/>
              <a:gd name="connsiteY83" fmla="*/ 1902691 h 2309091"/>
              <a:gd name="connsiteX84" fmla="*/ 2355273 w 3011055"/>
              <a:gd name="connsiteY84" fmla="*/ 1865745 h 2309091"/>
              <a:gd name="connsiteX85" fmla="*/ 2327564 w 3011055"/>
              <a:gd name="connsiteY85" fmla="*/ 1847273 h 2309091"/>
              <a:gd name="connsiteX86" fmla="*/ 2299855 w 3011055"/>
              <a:gd name="connsiteY86" fmla="*/ 1819564 h 2309091"/>
              <a:gd name="connsiteX87" fmla="*/ 2244437 w 3011055"/>
              <a:gd name="connsiteY87" fmla="*/ 1782618 h 2309091"/>
              <a:gd name="connsiteX88" fmla="*/ 2207491 w 3011055"/>
              <a:gd name="connsiteY88" fmla="*/ 1745673 h 2309091"/>
              <a:gd name="connsiteX89" fmla="*/ 2189019 w 3011055"/>
              <a:gd name="connsiteY89" fmla="*/ 1717964 h 2309091"/>
              <a:gd name="connsiteX90" fmla="*/ 2161309 w 3011055"/>
              <a:gd name="connsiteY90" fmla="*/ 1699491 h 2309091"/>
              <a:gd name="connsiteX91" fmla="*/ 2142837 w 3011055"/>
              <a:gd name="connsiteY91" fmla="*/ 1671782 h 2309091"/>
              <a:gd name="connsiteX92" fmla="*/ 2115128 w 3011055"/>
              <a:gd name="connsiteY92" fmla="*/ 1653309 h 2309091"/>
              <a:gd name="connsiteX93" fmla="*/ 2087419 w 3011055"/>
              <a:gd name="connsiteY93" fmla="*/ 1625600 h 2309091"/>
              <a:gd name="connsiteX94" fmla="*/ 2059709 w 3011055"/>
              <a:gd name="connsiteY94" fmla="*/ 1607127 h 2309091"/>
              <a:gd name="connsiteX95" fmla="*/ 2032000 w 3011055"/>
              <a:gd name="connsiteY95" fmla="*/ 1579418 h 2309091"/>
              <a:gd name="connsiteX96" fmla="*/ 1976582 w 3011055"/>
              <a:gd name="connsiteY96" fmla="*/ 1542473 h 2309091"/>
              <a:gd name="connsiteX97" fmla="*/ 1930400 w 3011055"/>
              <a:gd name="connsiteY97" fmla="*/ 1505527 h 2309091"/>
              <a:gd name="connsiteX98" fmla="*/ 1911928 w 3011055"/>
              <a:gd name="connsiteY98" fmla="*/ 1477818 h 2309091"/>
              <a:gd name="connsiteX99" fmla="*/ 1884219 w 3011055"/>
              <a:gd name="connsiteY99" fmla="*/ 1459345 h 2309091"/>
              <a:gd name="connsiteX100" fmla="*/ 1856509 w 3011055"/>
              <a:gd name="connsiteY100" fmla="*/ 1431636 h 2309091"/>
              <a:gd name="connsiteX101" fmla="*/ 1801091 w 3011055"/>
              <a:gd name="connsiteY101" fmla="*/ 1394691 h 2309091"/>
              <a:gd name="connsiteX102" fmla="*/ 1782619 w 3011055"/>
              <a:gd name="connsiteY102" fmla="*/ 1366982 h 2309091"/>
              <a:gd name="connsiteX103" fmla="*/ 1727200 w 3011055"/>
              <a:gd name="connsiteY103" fmla="*/ 1330036 h 2309091"/>
              <a:gd name="connsiteX104" fmla="*/ 1708728 w 3011055"/>
              <a:gd name="connsiteY104" fmla="*/ 1302327 h 2309091"/>
              <a:gd name="connsiteX105" fmla="*/ 1653309 w 3011055"/>
              <a:gd name="connsiteY105" fmla="*/ 1265382 h 2309091"/>
              <a:gd name="connsiteX106" fmla="*/ 1625600 w 3011055"/>
              <a:gd name="connsiteY106" fmla="*/ 1246909 h 2309091"/>
              <a:gd name="connsiteX107" fmla="*/ 1597891 w 3011055"/>
              <a:gd name="connsiteY107" fmla="*/ 1219200 h 2309091"/>
              <a:gd name="connsiteX108" fmla="*/ 1542473 w 3011055"/>
              <a:gd name="connsiteY108" fmla="*/ 1200727 h 2309091"/>
              <a:gd name="connsiteX109" fmla="*/ 1487055 w 3011055"/>
              <a:gd name="connsiteY109" fmla="*/ 1163782 h 2309091"/>
              <a:gd name="connsiteX110" fmla="*/ 1459346 w 3011055"/>
              <a:gd name="connsiteY110" fmla="*/ 1145309 h 2309091"/>
              <a:gd name="connsiteX111" fmla="*/ 1431637 w 3011055"/>
              <a:gd name="connsiteY111" fmla="*/ 1136073 h 2309091"/>
              <a:gd name="connsiteX112" fmla="*/ 1403928 w 3011055"/>
              <a:gd name="connsiteY112" fmla="*/ 1117600 h 2309091"/>
              <a:gd name="connsiteX113" fmla="*/ 1348509 w 3011055"/>
              <a:gd name="connsiteY113" fmla="*/ 1099127 h 2309091"/>
              <a:gd name="connsiteX114" fmla="*/ 1293091 w 3011055"/>
              <a:gd name="connsiteY114" fmla="*/ 1071418 h 2309091"/>
              <a:gd name="connsiteX115" fmla="*/ 1265382 w 3011055"/>
              <a:gd name="connsiteY115" fmla="*/ 1052945 h 2309091"/>
              <a:gd name="connsiteX116" fmla="*/ 1237673 w 3011055"/>
              <a:gd name="connsiteY116" fmla="*/ 1043709 h 2309091"/>
              <a:gd name="connsiteX117" fmla="*/ 1182255 w 3011055"/>
              <a:gd name="connsiteY117" fmla="*/ 1006764 h 2309091"/>
              <a:gd name="connsiteX118" fmla="*/ 1099128 w 3011055"/>
              <a:gd name="connsiteY118" fmla="*/ 951345 h 2309091"/>
              <a:gd name="connsiteX119" fmla="*/ 1043709 w 3011055"/>
              <a:gd name="connsiteY119" fmla="*/ 914400 h 2309091"/>
              <a:gd name="connsiteX120" fmla="*/ 1016000 w 3011055"/>
              <a:gd name="connsiteY120" fmla="*/ 895927 h 2309091"/>
              <a:gd name="connsiteX121" fmla="*/ 960582 w 3011055"/>
              <a:gd name="connsiteY121" fmla="*/ 849745 h 2309091"/>
              <a:gd name="connsiteX122" fmla="*/ 923637 w 3011055"/>
              <a:gd name="connsiteY122" fmla="*/ 812800 h 2309091"/>
              <a:gd name="connsiteX123" fmla="*/ 858982 w 3011055"/>
              <a:gd name="connsiteY123" fmla="*/ 738909 h 2309091"/>
              <a:gd name="connsiteX124" fmla="*/ 812800 w 3011055"/>
              <a:gd name="connsiteY124" fmla="*/ 683491 h 2309091"/>
              <a:gd name="connsiteX125" fmla="*/ 775855 w 3011055"/>
              <a:gd name="connsiteY125" fmla="*/ 628073 h 2309091"/>
              <a:gd name="connsiteX126" fmla="*/ 757382 w 3011055"/>
              <a:gd name="connsiteY126" fmla="*/ 600364 h 2309091"/>
              <a:gd name="connsiteX127" fmla="*/ 729673 w 3011055"/>
              <a:gd name="connsiteY127" fmla="*/ 581891 h 2309091"/>
              <a:gd name="connsiteX128" fmla="*/ 711200 w 3011055"/>
              <a:gd name="connsiteY128" fmla="*/ 526473 h 2309091"/>
              <a:gd name="connsiteX129" fmla="*/ 701964 w 3011055"/>
              <a:gd name="connsiteY129" fmla="*/ 498764 h 2309091"/>
              <a:gd name="connsiteX130" fmla="*/ 720437 w 3011055"/>
              <a:gd name="connsiteY130" fmla="*/ 249382 h 2309091"/>
              <a:gd name="connsiteX131" fmla="*/ 729673 w 3011055"/>
              <a:gd name="connsiteY131" fmla="*/ 221673 h 2309091"/>
              <a:gd name="connsiteX132" fmla="*/ 748146 w 3011055"/>
              <a:gd name="connsiteY132" fmla="*/ 193964 h 2309091"/>
              <a:gd name="connsiteX133" fmla="*/ 766619 w 3011055"/>
              <a:gd name="connsiteY133" fmla="*/ 138545 h 2309091"/>
              <a:gd name="connsiteX134" fmla="*/ 729673 w 3011055"/>
              <a:gd name="connsiteY134" fmla="*/ 55418 h 2309091"/>
              <a:gd name="connsiteX135" fmla="*/ 674255 w 3011055"/>
              <a:gd name="connsiteY135" fmla="*/ 18473 h 2309091"/>
              <a:gd name="connsiteX136" fmla="*/ 646546 w 3011055"/>
              <a:gd name="connsiteY136" fmla="*/ 0 h 2309091"/>
              <a:gd name="connsiteX137" fmla="*/ 434109 w 3011055"/>
              <a:gd name="connsiteY137" fmla="*/ 18473 h 2309091"/>
              <a:gd name="connsiteX138" fmla="*/ 323273 w 3011055"/>
              <a:gd name="connsiteY138" fmla="*/ 27709 h 230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3011055" h="2309091">
                <a:moveTo>
                  <a:pt x="471055" y="27709"/>
                </a:moveTo>
                <a:cubicBezTo>
                  <a:pt x="427952" y="30788"/>
                  <a:pt x="384695" y="32173"/>
                  <a:pt x="341746" y="36945"/>
                </a:cubicBezTo>
                <a:cubicBezTo>
                  <a:pt x="324354" y="38878"/>
                  <a:pt x="294603" y="49581"/>
                  <a:pt x="277091" y="55418"/>
                </a:cubicBezTo>
                <a:cubicBezTo>
                  <a:pt x="267855" y="61576"/>
                  <a:pt x="259311" y="68927"/>
                  <a:pt x="249382" y="73891"/>
                </a:cubicBezTo>
                <a:cubicBezTo>
                  <a:pt x="240674" y="78245"/>
                  <a:pt x="229276" y="77045"/>
                  <a:pt x="221673" y="83127"/>
                </a:cubicBezTo>
                <a:cubicBezTo>
                  <a:pt x="213005" y="90062"/>
                  <a:pt x="211049" y="102987"/>
                  <a:pt x="203200" y="110836"/>
                </a:cubicBezTo>
                <a:cubicBezTo>
                  <a:pt x="195351" y="118685"/>
                  <a:pt x="184727" y="123151"/>
                  <a:pt x="175491" y="129309"/>
                </a:cubicBezTo>
                <a:cubicBezTo>
                  <a:pt x="165866" y="158185"/>
                  <a:pt x="156533" y="194286"/>
                  <a:pt x="129309" y="212436"/>
                </a:cubicBezTo>
                <a:lnTo>
                  <a:pt x="101600" y="230909"/>
                </a:lnTo>
                <a:cubicBezTo>
                  <a:pt x="98521" y="240145"/>
                  <a:pt x="97092" y="250107"/>
                  <a:pt x="92364" y="258618"/>
                </a:cubicBezTo>
                <a:cubicBezTo>
                  <a:pt x="81582" y="278026"/>
                  <a:pt x="62440" y="292974"/>
                  <a:pt x="55419" y="314036"/>
                </a:cubicBezTo>
                <a:cubicBezTo>
                  <a:pt x="42671" y="352276"/>
                  <a:pt x="51583" y="333644"/>
                  <a:pt x="27709" y="369454"/>
                </a:cubicBezTo>
                <a:lnTo>
                  <a:pt x="9237" y="424873"/>
                </a:lnTo>
                <a:lnTo>
                  <a:pt x="0" y="452582"/>
                </a:lnTo>
                <a:cubicBezTo>
                  <a:pt x="4000" y="532575"/>
                  <a:pt x="977" y="613990"/>
                  <a:pt x="18473" y="692727"/>
                </a:cubicBezTo>
                <a:cubicBezTo>
                  <a:pt x="20585" y="702231"/>
                  <a:pt x="25034" y="711075"/>
                  <a:pt x="27709" y="720436"/>
                </a:cubicBezTo>
                <a:cubicBezTo>
                  <a:pt x="31196" y="732642"/>
                  <a:pt x="31945" y="745714"/>
                  <a:pt x="36946" y="757382"/>
                </a:cubicBezTo>
                <a:cubicBezTo>
                  <a:pt x="41319" y="767585"/>
                  <a:pt x="49261" y="775855"/>
                  <a:pt x="55419" y="785091"/>
                </a:cubicBezTo>
                <a:cubicBezTo>
                  <a:pt x="65044" y="813966"/>
                  <a:pt x="74377" y="850069"/>
                  <a:pt x="101600" y="868218"/>
                </a:cubicBezTo>
                <a:lnTo>
                  <a:pt x="129309" y="886691"/>
                </a:lnTo>
                <a:cubicBezTo>
                  <a:pt x="132388" y="895927"/>
                  <a:pt x="131662" y="907516"/>
                  <a:pt x="138546" y="914400"/>
                </a:cubicBezTo>
                <a:cubicBezTo>
                  <a:pt x="154245" y="930099"/>
                  <a:pt x="175491" y="939030"/>
                  <a:pt x="193964" y="951345"/>
                </a:cubicBezTo>
                <a:lnTo>
                  <a:pt x="221673" y="969818"/>
                </a:lnTo>
                <a:cubicBezTo>
                  <a:pt x="230909" y="975976"/>
                  <a:pt x="238851" y="984781"/>
                  <a:pt x="249382" y="988291"/>
                </a:cubicBezTo>
                <a:lnTo>
                  <a:pt x="277091" y="997527"/>
                </a:lnTo>
                <a:cubicBezTo>
                  <a:pt x="286327" y="1003685"/>
                  <a:pt x="294871" y="1011036"/>
                  <a:pt x="304800" y="1016000"/>
                </a:cubicBezTo>
                <a:cubicBezTo>
                  <a:pt x="330591" y="1028896"/>
                  <a:pt x="373343" y="1031070"/>
                  <a:pt x="397164" y="1034473"/>
                </a:cubicBezTo>
                <a:cubicBezTo>
                  <a:pt x="440267" y="1031394"/>
                  <a:pt x="483455" y="1029333"/>
                  <a:pt x="526473" y="1025236"/>
                </a:cubicBezTo>
                <a:cubicBezTo>
                  <a:pt x="548145" y="1023172"/>
                  <a:pt x="569358" y="1016000"/>
                  <a:pt x="591128" y="1016000"/>
                </a:cubicBezTo>
                <a:cubicBezTo>
                  <a:pt x="735864" y="1016000"/>
                  <a:pt x="880534" y="1022157"/>
                  <a:pt x="1025237" y="1025236"/>
                </a:cubicBezTo>
                <a:cubicBezTo>
                  <a:pt x="1051595" y="1030508"/>
                  <a:pt x="1082284" y="1035885"/>
                  <a:pt x="1108364" y="1043709"/>
                </a:cubicBezTo>
                <a:cubicBezTo>
                  <a:pt x="1127015" y="1049304"/>
                  <a:pt x="1147580" y="1051381"/>
                  <a:pt x="1163782" y="1062182"/>
                </a:cubicBezTo>
                <a:lnTo>
                  <a:pt x="1191491" y="1080654"/>
                </a:lnTo>
                <a:cubicBezTo>
                  <a:pt x="1213043" y="1145309"/>
                  <a:pt x="1191491" y="1129916"/>
                  <a:pt x="1237673" y="1145309"/>
                </a:cubicBezTo>
                <a:cubicBezTo>
                  <a:pt x="1262303" y="1219200"/>
                  <a:pt x="1225357" y="1132992"/>
                  <a:pt x="1274619" y="1182254"/>
                </a:cubicBezTo>
                <a:cubicBezTo>
                  <a:pt x="1323881" y="1231516"/>
                  <a:pt x="1237673" y="1194570"/>
                  <a:pt x="1311564" y="1219200"/>
                </a:cubicBezTo>
                <a:cubicBezTo>
                  <a:pt x="1360825" y="1293091"/>
                  <a:pt x="1296170" y="1203806"/>
                  <a:pt x="1357746" y="1265382"/>
                </a:cubicBezTo>
                <a:cubicBezTo>
                  <a:pt x="1419322" y="1326958"/>
                  <a:pt x="1330037" y="1262303"/>
                  <a:pt x="1403928" y="1311564"/>
                </a:cubicBezTo>
                <a:cubicBezTo>
                  <a:pt x="1447030" y="1376218"/>
                  <a:pt x="1422400" y="1354667"/>
                  <a:pt x="1468582" y="1385454"/>
                </a:cubicBezTo>
                <a:cubicBezTo>
                  <a:pt x="1511685" y="1450109"/>
                  <a:pt x="1487055" y="1428558"/>
                  <a:pt x="1533237" y="1459345"/>
                </a:cubicBezTo>
                <a:cubicBezTo>
                  <a:pt x="1557866" y="1533233"/>
                  <a:pt x="1520923" y="1447032"/>
                  <a:pt x="1570182" y="1496291"/>
                </a:cubicBezTo>
                <a:cubicBezTo>
                  <a:pt x="1619441" y="1545550"/>
                  <a:pt x="1533240" y="1508607"/>
                  <a:pt x="1607128" y="1533236"/>
                </a:cubicBezTo>
                <a:cubicBezTo>
                  <a:pt x="1627279" y="1593691"/>
                  <a:pt x="1599292" y="1534356"/>
                  <a:pt x="1644073" y="1570182"/>
                </a:cubicBezTo>
                <a:cubicBezTo>
                  <a:pt x="1703754" y="1617927"/>
                  <a:pt x="1620610" y="1583913"/>
                  <a:pt x="1690255" y="1607127"/>
                </a:cubicBezTo>
                <a:cubicBezTo>
                  <a:pt x="1721043" y="1653308"/>
                  <a:pt x="1699493" y="1628680"/>
                  <a:pt x="1764146" y="1671782"/>
                </a:cubicBezTo>
                <a:lnTo>
                  <a:pt x="1791855" y="1690254"/>
                </a:lnTo>
                <a:cubicBezTo>
                  <a:pt x="1812006" y="1750711"/>
                  <a:pt x="1784018" y="1691375"/>
                  <a:pt x="1828800" y="1727200"/>
                </a:cubicBezTo>
                <a:cubicBezTo>
                  <a:pt x="1888483" y="1774946"/>
                  <a:pt x="1805335" y="1740930"/>
                  <a:pt x="1874982" y="1764145"/>
                </a:cubicBezTo>
                <a:cubicBezTo>
                  <a:pt x="1927923" y="1843555"/>
                  <a:pt x="1857430" y="1750103"/>
                  <a:pt x="1921164" y="1801091"/>
                </a:cubicBezTo>
                <a:cubicBezTo>
                  <a:pt x="1980845" y="1848836"/>
                  <a:pt x="1897701" y="1814822"/>
                  <a:pt x="1967346" y="1838036"/>
                </a:cubicBezTo>
                <a:cubicBezTo>
                  <a:pt x="1973504" y="1847272"/>
                  <a:pt x="1977465" y="1858435"/>
                  <a:pt x="1985819" y="1865745"/>
                </a:cubicBezTo>
                <a:cubicBezTo>
                  <a:pt x="2002527" y="1880365"/>
                  <a:pt x="2041237" y="1902691"/>
                  <a:pt x="2041237" y="1902691"/>
                </a:cubicBezTo>
                <a:cubicBezTo>
                  <a:pt x="2072024" y="1948874"/>
                  <a:pt x="2050472" y="1924241"/>
                  <a:pt x="2115128" y="1967345"/>
                </a:cubicBezTo>
                <a:lnTo>
                  <a:pt x="2142837" y="1985818"/>
                </a:lnTo>
                <a:cubicBezTo>
                  <a:pt x="2195774" y="2065226"/>
                  <a:pt x="2125286" y="1971777"/>
                  <a:pt x="2189019" y="2022764"/>
                </a:cubicBezTo>
                <a:cubicBezTo>
                  <a:pt x="2248701" y="2070510"/>
                  <a:pt x="2165553" y="2036494"/>
                  <a:pt x="2235200" y="2059709"/>
                </a:cubicBezTo>
                <a:cubicBezTo>
                  <a:pt x="2244436" y="2068945"/>
                  <a:pt x="2252041" y="2080173"/>
                  <a:pt x="2262909" y="2087418"/>
                </a:cubicBezTo>
                <a:cubicBezTo>
                  <a:pt x="2271010" y="2092819"/>
                  <a:pt x="2283016" y="2090572"/>
                  <a:pt x="2290619" y="2096654"/>
                </a:cubicBezTo>
                <a:cubicBezTo>
                  <a:pt x="2299287" y="2103589"/>
                  <a:pt x="2299678" y="2118480"/>
                  <a:pt x="2309091" y="2124364"/>
                </a:cubicBezTo>
                <a:cubicBezTo>
                  <a:pt x="2325603" y="2134684"/>
                  <a:pt x="2364509" y="2142836"/>
                  <a:pt x="2364509" y="2142836"/>
                </a:cubicBezTo>
                <a:cubicBezTo>
                  <a:pt x="2373746" y="2148994"/>
                  <a:pt x="2382075" y="2156800"/>
                  <a:pt x="2392219" y="2161309"/>
                </a:cubicBezTo>
                <a:cubicBezTo>
                  <a:pt x="2410013" y="2169217"/>
                  <a:pt x="2431435" y="2168981"/>
                  <a:pt x="2447637" y="2179782"/>
                </a:cubicBezTo>
                <a:cubicBezTo>
                  <a:pt x="2456873" y="2185939"/>
                  <a:pt x="2465202" y="2193746"/>
                  <a:pt x="2475346" y="2198254"/>
                </a:cubicBezTo>
                <a:cubicBezTo>
                  <a:pt x="2528722" y="2221977"/>
                  <a:pt x="2545939" y="2215628"/>
                  <a:pt x="2604655" y="2235200"/>
                </a:cubicBezTo>
                <a:lnTo>
                  <a:pt x="2715491" y="2272145"/>
                </a:lnTo>
                <a:lnTo>
                  <a:pt x="2770909" y="2290618"/>
                </a:lnTo>
                <a:cubicBezTo>
                  <a:pt x="2780146" y="2293697"/>
                  <a:pt x="2789174" y="2297492"/>
                  <a:pt x="2798619" y="2299854"/>
                </a:cubicBezTo>
                <a:lnTo>
                  <a:pt x="2835564" y="2309091"/>
                </a:lnTo>
                <a:cubicBezTo>
                  <a:pt x="2864838" y="2265180"/>
                  <a:pt x="2857547" y="2291914"/>
                  <a:pt x="2835564" y="2225964"/>
                </a:cubicBezTo>
                <a:lnTo>
                  <a:pt x="2826328" y="2198254"/>
                </a:lnTo>
                <a:lnTo>
                  <a:pt x="2817091" y="2170545"/>
                </a:lnTo>
                <a:cubicBezTo>
                  <a:pt x="2820170" y="2155151"/>
                  <a:pt x="2822520" y="2139594"/>
                  <a:pt x="2826328" y="2124364"/>
                </a:cubicBezTo>
                <a:cubicBezTo>
                  <a:pt x="2844863" y="2050224"/>
                  <a:pt x="2857823" y="2095263"/>
                  <a:pt x="2983346" y="2087418"/>
                </a:cubicBezTo>
                <a:cubicBezTo>
                  <a:pt x="2992582" y="2084339"/>
                  <a:pt x="3011055" y="2087918"/>
                  <a:pt x="3011055" y="2078182"/>
                </a:cubicBezTo>
                <a:cubicBezTo>
                  <a:pt x="3011055" y="2068446"/>
                  <a:pt x="2992707" y="2071620"/>
                  <a:pt x="2983346" y="2068945"/>
                </a:cubicBezTo>
                <a:cubicBezTo>
                  <a:pt x="2971140" y="2065458"/>
                  <a:pt x="2959017" y="2061111"/>
                  <a:pt x="2946400" y="2059709"/>
                </a:cubicBezTo>
                <a:cubicBezTo>
                  <a:pt x="2875756" y="2051860"/>
                  <a:pt x="2733964" y="2041236"/>
                  <a:pt x="2733964" y="2041236"/>
                </a:cubicBezTo>
                <a:cubicBezTo>
                  <a:pt x="2687925" y="2025890"/>
                  <a:pt x="2683470" y="2022832"/>
                  <a:pt x="2641600" y="2013527"/>
                </a:cubicBezTo>
                <a:cubicBezTo>
                  <a:pt x="2626275" y="2010121"/>
                  <a:pt x="2610564" y="2008422"/>
                  <a:pt x="2595419" y="2004291"/>
                </a:cubicBezTo>
                <a:cubicBezTo>
                  <a:pt x="2576633" y="1999168"/>
                  <a:pt x="2558473" y="1991976"/>
                  <a:pt x="2540000" y="1985818"/>
                </a:cubicBezTo>
                <a:lnTo>
                  <a:pt x="2512291" y="1976582"/>
                </a:lnTo>
                <a:cubicBezTo>
                  <a:pt x="2503055" y="1973503"/>
                  <a:pt x="2492683" y="1972746"/>
                  <a:pt x="2484582" y="1967345"/>
                </a:cubicBezTo>
                <a:lnTo>
                  <a:pt x="2429164" y="1930400"/>
                </a:lnTo>
                <a:cubicBezTo>
                  <a:pt x="2423006" y="1921164"/>
                  <a:pt x="2419045" y="1910001"/>
                  <a:pt x="2410691" y="1902691"/>
                </a:cubicBezTo>
                <a:cubicBezTo>
                  <a:pt x="2393983" y="1888071"/>
                  <a:pt x="2373746" y="1878060"/>
                  <a:pt x="2355273" y="1865745"/>
                </a:cubicBezTo>
                <a:cubicBezTo>
                  <a:pt x="2346037" y="1859588"/>
                  <a:pt x="2335413" y="1855122"/>
                  <a:pt x="2327564" y="1847273"/>
                </a:cubicBezTo>
                <a:cubicBezTo>
                  <a:pt x="2318328" y="1838037"/>
                  <a:pt x="2310166" y="1827583"/>
                  <a:pt x="2299855" y="1819564"/>
                </a:cubicBezTo>
                <a:cubicBezTo>
                  <a:pt x="2282330" y="1805934"/>
                  <a:pt x="2244437" y="1782618"/>
                  <a:pt x="2244437" y="1782618"/>
                </a:cubicBezTo>
                <a:cubicBezTo>
                  <a:pt x="2224283" y="1722160"/>
                  <a:pt x="2252274" y="1781500"/>
                  <a:pt x="2207491" y="1745673"/>
                </a:cubicBezTo>
                <a:cubicBezTo>
                  <a:pt x="2198823" y="1738739"/>
                  <a:pt x="2196868" y="1725813"/>
                  <a:pt x="2189019" y="1717964"/>
                </a:cubicBezTo>
                <a:cubicBezTo>
                  <a:pt x="2181169" y="1710114"/>
                  <a:pt x="2170546" y="1705649"/>
                  <a:pt x="2161309" y="1699491"/>
                </a:cubicBezTo>
                <a:cubicBezTo>
                  <a:pt x="2155152" y="1690255"/>
                  <a:pt x="2150686" y="1679631"/>
                  <a:pt x="2142837" y="1671782"/>
                </a:cubicBezTo>
                <a:cubicBezTo>
                  <a:pt x="2134988" y="1663932"/>
                  <a:pt x="2123656" y="1660416"/>
                  <a:pt x="2115128" y="1653309"/>
                </a:cubicBezTo>
                <a:cubicBezTo>
                  <a:pt x="2105093" y="1644947"/>
                  <a:pt x="2097454" y="1633962"/>
                  <a:pt x="2087419" y="1625600"/>
                </a:cubicBezTo>
                <a:cubicBezTo>
                  <a:pt x="2078891" y="1618493"/>
                  <a:pt x="2068237" y="1614234"/>
                  <a:pt x="2059709" y="1607127"/>
                </a:cubicBezTo>
                <a:cubicBezTo>
                  <a:pt x="2049674" y="1598765"/>
                  <a:pt x="2042311" y="1587437"/>
                  <a:pt x="2032000" y="1579418"/>
                </a:cubicBezTo>
                <a:cubicBezTo>
                  <a:pt x="2014475" y="1565788"/>
                  <a:pt x="1976582" y="1542473"/>
                  <a:pt x="1976582" y="1542473"/>
                </a:cubicBezTo>
                <a:cubicBezTo>
                  <a:pt x="1923639" y="1463060"/>
                  <a:pt x="1994135" y="1556517"/>
                  <a:pt x="1930400" y="1505527"/>
                </a:cubicBezTo>
                <a:cubicBezTo>
                  <a:pt x="1921732" y="1498592"/>
                  <a:pt x="1919777" y="1485667"/>
                  <a:pt x="1911928" y="1477818"/>
                </a:cubicBezTo>
                <a:cubicBezTo>
                  <a:pt x="1904079" y="1469968"/>
                  <a:pt x="1892747" y="1466451"/>
                  <a:pt x="1884219" y="1459345"/>
                </a:cubicBezTo>
                <a:cubicBezTo>
                  <a:pt x="1874184" y="1450983"/>
                  <a:pt x="1866820" y="1439655"/>
                  <a:pt x="1856509" y="1431636"/>
                </a:cubicBezTo>
                <a:cubicBezTo>
                  <a:pt x="1838984" y="1418006"/>
                  <a:pt x="1801091" y="1394691"/>
                  <a:pt x="1801091" y="1394691"/>
                </a:cubicBezTo>
                <a:cubicBezTo>
                  <a:pt x="1794934" y="1385455"/>
                  <a:pt x="1790973" y="1374292"/>
                  <a:pt x="1782619" y="1366982"/>
                </a:cubicBezTo>
                <a:cubicBezTo>
                  <a:pt x="1765910" y="1352362"/>
                  <a:pt x="1727200" y="1330036"/>
                  <a:pt x="1727200" y="1330036"/>
                </a:cubicBezTo>
                <a:cubicBezTo>
                  <a:pt x="1721043" y="1320800"/>
                  <a:pt x="1717082" y="1309637"/>
                  <a:pt x="1708728" y="1302327"/>
                </a:cubicBezTo>
                <a:cubicBezTo>
                  <a:pt x="1692020" y="1287707"/>
                  <a:pt x="1671782" y="1277697"/>
                  <a:pt x="1653309" y="1265382"/>
                </a:cubicBezTo>
                <a:cubicBezTo>
                  <a:pt x="1644073" y="1259224"/>
                  <a:pt x="1633449" y="1254758"/>
                  <a:pt x="1625600" y="1246909"/>
                </a:cubicBezTo>
                <a:cubicBezTo>
                  <a:pt x="1616364" y="1237673"/>
                  <a:pt x="1609309" y="1225544"/>
                  <a:pt x="1597891" y="1219200"/>
                </a:cubicBezTo>
                <a:cubicBezTo>
                  <a:pt x="1580869" y="1209744"/>
                  <a:pt x="1558675" y="1211528"/>
                  <a:pt x="1542473" y="1200727"/>
                </a:cubicBezTo>
                <a:lnTo>
                  <a:pt x="1487055" y="1163782"/>
                </a:lnTo>
                <a:cubicBezTo>
                  <a:pt x="1477819" y="1157624"/>
                  <a:pt x="1469877" y="1148819"/>
                  <a:pt x="1459346" y="1145309"/>
                </a:cubicBezTo>
                <a:lnTo>
                  <a:pt x="1431637" y="1136073"/>
                </a:lnTo>
                <a:cubicBezTo>
                  <a:pt x="1422401" y="1129915"/>
                  <a:pt x="1414072" y="1122108"/>
                  <a:pt x="1403928" y="1117600"/>
                </a:cubicBezTo>
                <a:cubicBezTo>
                  <a:pt x="1386134" y="1109692"/>
                  <a:pt x="1364711" y="1109928"/>
                  <a:pt x="1348509" y="1099127"/>
                </a:cubicBezTo>
                <a:cubicBezTo>
                  <a:pt x="1312699" y="1075253"/>
                  <a:pt x="1331331" y="1084164"/>
                  <a:pt x="1293091" y="1071418"/>
                </a:cubicBezTo>
                <a:cubicBezTo>
                  <a:pt x="1283855" y="1065260"/>
                  <a:pt x="1275311" y="1057909"/>
                  <a:pt x="1265382" y="1052945"/>
                </a:cubicBezTo>
                <a:cubicBezTo>
                  <a:pt x="1256674" y="1048591"/>
                  <a:pt x="1246184" y="1048437"/>
                  <a:pt x="1237673" y="1043709"/>
                </a:cubicBezTo>
                <a:cubicBezTo>
                  <a:pt x="1218265" y="1032927"/>
                  <a:pt x="1200728" y="1019079"/>
                  <a:pt x="1182255" y="1006764"/>
                </a:cubicBezTo>
                <a:lnTo>
                  <a:pt x="1099128" y="951345"/>
                </a:lnTo>
                <a:lnTo>
                  <a:pt x="1043709" y="914400"/>
                </a:lnTo>
                <a:cubicBezTo>
                  <a:pt x="1034473" y="908242"/>
                  <a:pt x="1023849" y="903776"/>
                  <a:pt x="1016000" y="895927"/>
                </a:cubicBezTo>
                <a:cubicBezTo>
                  <a:pt x="980442" y="860369"/>
                  <a:pt x="999159" y="875464"/>
                  <a:pt x="960582" y="849745"/>
                </a:cubicBezTo>
                <a:cubicBezTo>
                  <a:pt x="935953" y="775855"/>
                  <a:pt x="972897" y="862059"/>
                  <a:pt x="923637" y="812800"/>
                </a:cubicBezTo>
                <a:cubicBezTo>
                  <a:pt x="815874" y="705039"/>
                  <a:pt x="937493" y="791251"/>
                  <a:pt x="858982" y="738909"/>
                </a:cubicBezTo>
                <a:cubicBezTo>
                  <a:pt x="792964" y="639884"/>
                  <a:pt x="895778" y="790178"/>
                  <a:pt x="812800" y="683491"/>
                </a:cubicBezTo>
                <a:cubicBezTo>
                  <a:pt x="799170" y="665966"/>
                  <a:pt x="788170" y="646546"/>
                  <a:pt x="775855" y="628073"/>
                </a:cubicBezTo>
                <a:cubicBezTo>
                  <a:pt x="769697" y="618837"/>
                  <a:pt x="766618" y="606522"/>
                  <a:pt x="757382" y="600364"/>
                </a:cubicBezTo>
                <a:lnTo>
                  <a:pt x="729673" y="581891"/>
                </a:lnTo>
                <a:lnTo>
                  <a:pt x="711200" y="526473"/>
                </a:lnTo>
                <a:lnTo>
                  <a:pt x="701964" y="498764"/>
                </a:lnTo>
                <a:cubicBezTo>
                  <a:pt x="706507" y="398805"/>
                  <a:pt x="699153" y="334515"/>
                  <a:pt x="720437" y="249382"/>
                </a:cubicBezTo>
                <a:cubicBezTo>
                  <a:pt x="722798" y="239937"/>
                  <a:pt x="725319" y="230381"/>
                  <a:pt x="729673" y="221673"/>
                </a:cubicBezTo>
                <a:cubicBezTo>
                  <a:pt x="734637" y="211744"/>
                  <a:pt x="741988" y="203200"/>
                  <a:pt x="748146" y="193964"/>
                </a:cubicBezTo>
                <a:cubicBezTo>
                  <a:pt x="754304" y="175491"/>
                  <a:pt x="772777" y="157018"/>
                  <a:pt x="766619" y="138545"/>
                </a:cubicBezTo>
                <a:cubicBezTo>
                  <a:pt x="759738" y="117904"/>
                  <a:pt x="750337" y="73499"/>
                  <a:pt x="729673" y="55418"/>
                </a:cubicBezTo>
                <a:cubicBezTo>
                  <a:pt x="712965" y="40798"/>
                  <a:pt x="692728" y="30788"/>
                  <a:pt x="674255" y="18473"/>
                </a:cubicBezTo>
                <a:lnTo>
                  <a:pt x="646546" y="0"/>
                </a:lnTo>
                <a:cubicBezTo>
                  <a:pt x="575734" y="6158"/>
                  <a:pt x="504754" y="10624"/>
                  <a:pt x="434109" y="18473"/>
                </a:cubicBezTo>
                <a:cubicBezTo>
                  <a:pt x="341802" y="28729"/>
                  <a:pt x="378862" y="27709"/>
                  <a:pt x="323273" y="27709"/>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533924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07091"/>
          </a:xfrm>
        </p:spPr>
        <p:txBody>
          <a:bodyPr/>
          <a:lstStyle/>
          <a:p>
            <a:r>
              <a:rPr lang="en-US" dirty="0" smtClean="0"/>
              <a:t>The area between the external ear and inner ear.  Includes:</a:t>
            </a:r>
          </a:p>
          <a:p>
            <a:pPr lvl="1"/>
            <a:r>
              <a:rPr lang="en-US" dirty="0" smtClean="0"/>
              <a:t>Tympanic membrane</a:t>
            </a:r>
          </a:p>
          <a:p>
            <a:pPr lvl="1"/>
            <a:r>
              <a:rPr lang="en-US" dirty="0" smtClean="0"/>
              <a:t>Ossicles (small bones that transmit information from the eardrum to the cochlea)</a:t>
            </a:r>
          </a:p>
          <a:p>
            <a:pPr lvl="1"/>
            <a:r>
              <a:rPr lang="en-US" dirty="0" smtClean="0"/>
              <a:t>Opening to the Eustachian tube</a:t>
            </a:r>
          </a:p>
          <a:p>
            <a:r>
              <a:rPr lang="en-US" dirty="0" smtClean="0"/>
              <a:t>About the size of the end of your little finger or the size of an aspirin</a:t>
            </a:r>
          </a:p>
          <a:p>
            <a:endParaRPr lang="en-US" dirty="0"/>
          </a:p>
        </p:txBody>
      </p:sp>
      <p:sp>
        <p:nvSpPr>
          <p:cNvPr id="2" name="Title 1"/>
          <p:cNvSpPr>
            <a:spLocks noGrp="1"/>
          </p:cNvSpPr>
          <p:nvPr>
            <p:ph type="title"/>
          </p:nvPr>
        </p:nvSpPr>
        <p:spPr/>
        <p:txBody>
          <a:bodyPr/>
          <a:lstStyle/>
          <a:p>
            <a:r>
              <a:rPr lang="en-US" dirty="0" smtClean="0"/>
              <a:t>Middle Ear</a:t>
            </a:r>
            <a:endParaRPr lang="en-US" dirty="0"/>
          </a:p>
        </p:txBody>
      </p:sp>
    </p:spTree>
    <p:extLst>
      <p:ext uri="{BB962C8B-B14F-4D97-AF65-F5344CB8AC3E}">
        <p14:creationId xmlns:p14="http://schemas.microsoft.com/office/powerpoint/2010/main" val="3516941718"/>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buNone/>
            </a:pPr>
            <a:endParaRPr lang="en-US" sz="2000" dirty="0" smtClean="0"/>
          </a:p>
          <a:p>
            <a:pPr algn="ctr">
              <a:buNone/>
            </a:pPr>
            <a:endParaRPr lang="en-US" sz="2000" dirty="0" smtClean="0"/>
          </a:p>
          <a:p>
            <a:pPr algn="ctr">
              <a:buNone/>
            </a:pPr>
            <a:r>
              <a:rPr lang="en-US" sz="2000" dirty="0" smtClean="0">
                <a:solidFill>
                  <a:schemeClr val="tx2"/>
                </a:solidFill>
              </a:rPr>
              <a:t>http://www.entusa.com/eardrum_and_middle_ear.htm</a:t>
            </a:r>
          </a:p>
        </p:txBody>
      </p:sp>
      <p:sp>
        <p:nvSpPr>
          <p:cNvPr id="3" name="Title 2"/>
          <p:cNvSpPr>
            <a:spLocks noGrp="1"/>
          </p:cNvSpPr>
          <p:nvPr>
            <p:ph type="title"/>
          </p:nvPr>
        </p:nvSpPr>
        <p:spPr/>
        <p:txBody>
          <a:bodyPr>
            <a:normAutofit fontScale="90000"/>
          </a:bodyPr>
          <a:lstStyle/>
          <a:p>
            <a:r>
              <a:rPr lang="en-US" dirty="0" smtClean="0"/>
              <a:t>Normal Eardrum (Tympanic Membrane)</a:t>
            </a:r>
            <a:endParaRPr lang="en-US" dirty="0"/>
          </a:p>
        </p:txBody>
      </p:sp>
      <p:pic>
        <p:nvPicPr>
          <p:cNvPr id="4" name="Picture 3" descr="normal eardrm.jpg"/>
          <p:cNvPicPr>
            <a:picLocks noChangeAspect="1"/>
          </p:cNvPicPr>
          <p:nvPr/>
        </p:nvPicPr>
        <p:blipFill>
          <a:blip r:embed="rId2" cstate="print"/>
          <a:stretch>
            <a:fillRect/>
          </a:stretch>
        </p:blipFill>
        <p:spPr>
          <a:xfrm>
            <a:off x="2514600" y="1447800"/>
            <a:ext cx="4267200" cy="3675707"/>
          </a:xfrm>
          <a:prstGeom prst="rect">
            <a:avLst/>
          </a:prstGeom>
        </p:spPr>
      </p:pic>
    </p:spTree>
    <p:extLst>
      <p:ext uri="{BB962C8B-B14F-4D97-AF65-F5344CB8AC3E}">
        <p14:creationId xmlns:p14="http://schemas.microsoft.com/office/powerpoint/2010/main" val="232074023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152400"/>
            <a:ext cx="5410200" cy="990600"/>
          </a:xfrm>
        </p:spPr>
        <p:txBody>
          <a:bodyPr/>
          <a:lstStyle/>
          <a:p>
            <a:r>
              <a:rPr lang="en-US" sz="3600" b="1" dirty="0" smtClean="0">
                <a:solidFill>
                  <a:schemeClr val="accent6">
                    <a:lumMod val="50000"/>
                  </a:schemeClr>
                </a:solidFill>
                <a:latin typeface="Garamond" pitchFamily="18" charset="0"/>
              </a:rPr>
              <a:t>Purpose of This </a:t>
            </a:r>
            <a:r>
              <a:rPr lang="en-US" sz="3600" b="1" dirty="0">
                <a:solidFill>
                  <a:schemeClr val="accent6">
                    <a:lumMod val="50000"/>
                  </a:schemeClr>
                </a:solidFill>
                <a:latin typeface="Garamond" pitchFamily="18" charset="0"/>
              </a:rPr>
              <a:t>T</a:t>
            </a:r>
            <a:r>
              <a:rPr lang="en-US" sz="3600" b="1" dirty="0" smtClean="0">
                <a:solidFill>
                  <a:schemeClr val="accent6">
                    <a:lumMod val="50000"/>
                  </a:schemeClr>
                </a:solidFill>
                <a:latin typeface="Garamond" pitchFamily="18" charset="0"/>
              </a:rPr>
              <a:t>raining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6440" y="152400"/>
            <a:ext cx="3108960" cy="2438400"/>
          </a:xfrm>
          <a:prstGeom prst="rect">
            <a:avLst/>
          </a:prstGeom>
        </p:spPr>
      </p:pic>
      <p:sp>
        <p:nvSpPr>
          <p:cNvPr id="6" name="Content Placeholder 2"/>
          <p:cNvSpPr>
            <a:spLocks noGrp="1"/>
          </p:cNvSpPr>
          <p:nvPr>
            <p:ph idx="1"/>
          </p:nvPr>
        </p:nvSpPr>
        <p:spPr>
          <a:xfrm>
            <a:off x="228600" y="1143000"/>
            <a:ext cx="5181600" cy="1215928"/>
          </a:xfrm>
        </p:spPr>
        <p:txBody>
          <a:bodyPr>
            <a:normAutofit fontScale="92500"/>
          </a:bodyPr>
          <a:lstStyle/>
          <a:p>
            <a:pPr marL="0" indent="0">
              <a:buNone/>
            </a:pPr>
            <a:r>
              <a:rPr lang="en-US" sz="2400" b="1" dirty="0" smtClean="0">
                <a:latin typeface="Garamond" pitchFamily="18" charset="0"/>
              </a:rPr>
              <a:t>A continuation of the ongoing effort to inform, update, and answer questions about Wyoming’s EHDI program.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87" y="3124200"/>
            <a:ext cx="4856713" cy="3586642"/>
          </a:xfrm>
          <a:prstGeom prst="rect">
            <a:avLst/>
          </a:prstGeom>
        </p:spPr>
      </p:pic>
      <p:sp>
        <p:nvSpPr>
          <p:cNvPr id="7" name="Content Placeholder 2"/>
          <p:cNvSpPr txBox="1">
            <a:spLocks/>
          </p:cNvSpPr>
          <p:nvPr/>
        </p:nvSpPr>
        <p:spPr>
          <a:xfrm>
            <a:off x="5181600" y="4309557"/>
            <a:ext cx="4038599" cy="1215928"/>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en-US" sz="2800" b="1" dirty="0" smtClean="0">
                <a:latin typeface="Garamond" pitchFamily="18" charset="0"/>
              </a:rPr>
              <a:t>To help you help kids…</a:t>
            </a:r>
          </a:p>
          <a:p>
            <a:pPr marL="0" indent="0">
              <a:buFont typeface="Wingdings 2" charset="2"/>
              <a:buNone/>
            </a:pPr>
            <a:r>
              <a:rPr lang="en-US" sz="2800" b="1" dirty="0" smtClean="0">
                <a:latin typeface="Garamond" pitchFamily="18" charset="0"/>
              </a:rPr>
              <a:t>Grow from the roots up.</a:t>
            </a:r>
          </a:p>
        </p:txBody>
      </p:sp>
    </p:spTree>
    <p:extLst>
      <p:ext uri="{BB962C8B-B14F-4D97-AF65-F5344CB8AC3E}">
        <p14:creationId xmlns:p14="http://schemas.microsoft.com/office/powerpoint/2010/main" val="34852341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254691"/>
          </a:xfrm>
        </p:spPr>
        <p:txBody>
          <a:bodyPr/>
          <a:lstStyle/>
          <a:p>
            <a:r>
              <a:rPr lang="en-US" dirty="0" smtClean="0"/>
              <a:t>Air-filled space</a:t>
            </a:r>
          </a:p>
          <a:p>
            <a:r>
              <a:rPr lang="en-US" dirty="0" smtClean="0"/>
              <a:t>Air-borne energy becomes mechanical energy in the middle ear</a:t>
            </a:r>
          </a:p>
          <a:p>
            <a:r>
              <a:rPr lang="en-US" dirty="0" smtClean="0"/>
              <a:t>Some disorders</a:t>
            </a:r>
          </a:p>
          <a:p>
            <a:pPr lvl="1"/>
            <a:r>
              <a:rPr lang="en-US" dirty="0" smtClean="0"/>
              <a:t>Otitis media; fluid; effusion (OME)</a:t>
            </a:r>
          </a:p>
          <a:p>
            <a:pPr lvl="1"/>
            <a:r>
              <a:rPr lang="en-US" dirty="0" smtClean="0"/>
              <a:t>Negative middle ear pressure</a:t>
            </a:r>
          </a:p>
          <a:p>
            <a:pPr lvl="1"/>
            <a:r>
              <a:rPr lang="en-US" dirty="0" smtClean="0"/>
              <a:t>The Eustachian tube is most likely the </a:t>
            </a:r>
            <a:r>
              <a:rPr lang="en-US" u="sng" dirty="0" smtClean="0"/>
              <a:t>culprit</a:t>
            </a:r>
          </a:p>
        </p:txBody>
      </p:sp>
      <p:sp>
        <p:nvSpPr>
          <p:cNvPr id="2" name="Title 1"/>
          <p:cNvSpPr>
            <a:spLocks noGrp="1"/>
          </p:cNvSpPr>
          <p:nvPr>
            <p:ph type="title"/>
          </p:nvPr>
        </p:nvSpPr>
        <p:spPr/>
        <p:txBody>
          <a:bodyPr/>
          <a:lstStyle/>
          <a:p>
            <a:r>
              <a:rPr lang="en-US" dirty="0" smtClean="0"/>
              <a:t>Middle Ear</a:t>
            </a:r>
            <a:endParaRPr lang="en-US" dirty="0"/>
          </a:p>
        </p:txBody>
      </p:sp>
    </p:spTree>
    <p:extLst>
      <p:ext uri="{BB962C8B-B14F-4D97-AF65-F5344CB8AC3E}">
        <p14:creationId xmlns:p14="http://schemas.microsoft.com/office/powerpoint/2010/main" val="1032988348"/>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scan0017"/>
          <p:cNvPicPr>
            <a:picLocks noGrp="1" noChangeAspect="1" noChangeArrowheads="1"/>
          </p:cNvPicPr>
          <p:nvPr>
            <p:ph idx="1"/>
          </p:nvPr>
        </p:nvPicPr>
        <p:blipFill>
          <a:blip r:embed="rId3" cstate="print"/>
          <a:srcRect/>
          <a:stretch>
            <a:fillRect/>
          </a:stretch>
        </p:blipFill>
        <p:spPr>
          <a:xfrm>
            <a:off x="685800" y="533400"/>
            <a:ext cx="7848600" cy="6080125"/>
          </a:xfrm>
        </p:spPr>
      </p:pic>
      <p:sp>
        <p:nvSpPr>
          <p:cNvPr id="3" name="Freeform 2"/>
          <p:cNvSpPr/>
          <p:nvPr/>
        </p:nvSpPr>
        <p:spPr>
          <a:xfrm>
            <a:off x="4943047" y="1995055"/>
            <a:ext cx="1771789" cy="1597890"/>
          </a:xfrm>
          <a:custGeom>
            <a:avLst/>
            <a:gdLst>
              <a:gd name="connsiteX0" fmla="*/ 635717 w 1771789"/>
              <a:gd name="connsiteY0" fmla="*/ 0 h 1597890"/>
              <a:gd name="connsiteX1" fmla="*/ 608008 w 1771789"/>
              <a:gd name="connsiteY1" fmla="*/ 18472 h 1597890"/>
              <a:gd name="connsiteX2" fmla="*/ 589535 w 1771789"/>
              <a:gd name="connsiteY2" fmla="*/ 46181 h 1597890"/>
              <a:gd name="connsiteX3" fmla="*/ 561826 w 1771789"/>
              <a:gd name="connsiteY3" fmla="*/ 55418 h 1597890"/>
              <a:gd name="connsiteX4" fmla="*/ 534117 w 1771789"/>
              <a:gd name="connsiteY4" fmla="*/ 73890 h 1597890"/>
              <a:gd name="connsiteX5" fmla="*/ 506408 w 1771789"/>
              <a:gd name="connsiteY5" fmla="*/ 83127 h 1597890"/>
              <a:gd name="connsiteX6" fmla="*/ 450989 w 1771789"/>
              <a:gd name="connsiteY6" fmla="*/ 120072 h 1597890"/>
              <a:gd name="connsiteX7" fmla="*/ 367862 w 1771789"/>
              <a:gd name="connsiteY7" fmla="*/ 166254 h 1597890"/>
              <a:gd name="connsiteX8" fmla="*/ 340153 w 1771789"/>
              <a:gd name="connsiteY8" fmla="*/ 184727 h 1597890"/>
              <a:gd name="connsiteX9" fmla="*/ 321680 w 1771789"/>
              <a:gd name="connsiteY9" fmla="*/ 212436 h 1597890"/>
              <a:gd name="connsiteX10" fmla="*/ 266262 w 1771789"/>
              <a:gd name="connsiteY10" fmla="*/ 249381 h 1597890"/>
              <a:gd name="connsiteX11" fmla="*/ 220080 w 1771789"/>
              <a:gd name="connsiteY11" fmla="*/ 286327 h 1597890"/>
              <a:gd name="connsiteX12" fmla="*/ 192371 w 1771789"/>
              <a:gd name="connsiteY12" fmla="*/ 314036 h 1597890"/>
              <a:gd name="connsiteX13" fmla="*/ 173898 w 1771789"/>
              <a:gd name="connsiteY13" fmla="*/ 341745 h 1597890"/>
              <a:gd name="connsiteX14" fmla="*/ 146189 w 1771789"/>
              <a:gd name="connsiteY14" fmla="*/ 350981 h 1597890"/>
              <a:gd name="connsiteX15" fmla="*/ 100008 w 1771789"/>
              <a:gd name="connsiteY15" fmla="*/ 397163 h 1597890"/>
              <a:gd name="connsiteX16" fmla="*/ 53826 w 1771789"/>
              <a:gd name="connsiteY16" fmla="*/ 443345 h 1597890"/>
              <a:gd name="connsiteX17" fmla="*/ 16880 w 1771789"/>
              <a:gd name="connsiteY17" fmla="*/ 526472 h 1597890"/>
              <a:gd name="connsiteX18" fmla="*/ 16880 w 1771789"/>
              <a:gd name="connsiteY18" fmla="*/ 748145 h 1597890"/>
              <a:gd name="connsiteX19" fmla="*/ 63062 w 1771789"/>
              <a:gd name="connsiteY19" fmla="*/ 822036 h 1597890"/>
              <a:gd name="connsiteX20" fmla="*/ 81535 w 1771789"/>
              <a:gd name="connsiteY20" fmla="*/ 849745 h 1597890"/>
              <a:gd name="connsiteX21" fmla="*/ 136953 w 1771789"/>
              <a:gd name="connsiteY21" fmla="*/ 886690 h 1597890"/>
              <a:gd name="connsiteX22" fmla="*/ 155426 w 1771789"/>
              <a:gd name="connsiteY22" fmla="*/ 914400 h 1597890"/>
              <a:gd name="connsiteX23" fmla="*/ 201608 w 1771789"/>
              <a:gd name="connsiteY23" fmla="*/ 960581 h 1597890"/>
              <a:gd name="connsiteX24" fmla="*/ 220080 w 1771789"/>
              <a:gd name="connsiteY24" fmla="*/ 1016000 h 1597890"/>
              <a:gd name="connsiteX25" fmla="*/ 238553 w 1771789"/>
              <a:gd name="connsiteY25" fmla="*/ 1071418 h 1597890"/>
              <a:gd name="connsiteX26" fmla="*/ 247789 w 1771789"/>
              <a:gd name="connsiteY26" fmla="*/ 1108363 h 1597890"/>
              <a:gd name="connsiteX27" fmla="*/ 275498 w 1771789"/>
              <a:gd name="connsiteY27" fmla="*/ 1209963 h 1597890"/>
              <a:gd name="connsiteX28" fmla="*/ 284735 w 1771789"/>
              <a:gd name="connsiteY28" fmla="*/ 1237672 h 1597890"/>
              <a:gd name="connsiteX29" fmla="*/ 321680 w 1771789"/>
              <a:gd name="connsiteY29" fmla="*/ 1293090 h 1597890"/>
              <a:gd name="connsiteX30" fmla="*/ 367862 w 1771789"/>
              <a:gd name="connsiteY30" fmla="*/ 1376218 h 1597890"/>
              <a:gd name="connsiteX31" fmla="*/ 395571 w 1771789"/>
              <a:gd name="connsiteY31" fmla="*/ 1394690 h 1597890"/>
              <a:gd name="connsiteX32" fmla="*/ 414044 w 1771789"/>
              <a:gd name="connsiteY32" fmla="*/ 1422400 h 1597890"/>
              <a:gd name="connsiteX33" fmla="*/ 524880 w 1771789"/>
              <a:gd name="connsiteY33" fmla="*/ 1477818 h 1597890"/>
              <a:gd name="connsiteX34" fmla="*/ 552589 w 1771789"/>
              <a:gd name="connsiteY34" fmla="*/ 1487054 h 1597890"/>
              <a:gd name="connsiteX35" fmla="*/ 580298 w 1771789"/>
              <a:gd name="connsiteY35" fmla="*/ 1496290 h 1597890"/>
              <a:gd name="connsiteX36" fmla="*/ 635717 w 1771789"/>
              <a:gd name="connsiteY36" fmla="*/ 1505527 h 1597890"/>
              <a:gd name="connsiteX37" fmla="*/ 663426 w 1771789"/>
              <a:gd name="connsiteY37" fmla="*/ 1514763 h 1597890"/>
              <a:gd name="connsiteX38" fmla="*/ 718844 w 1771789"/>
              <a:gd name="connsiteY38" fmla="*/ 1524000 h 1597890"/>
              <a:gd name="connsiteX39" fmla="*/ 866626 w 1771789"/>
              <a:gd name="connsiteY39" fmla="*/ 1542472 h 1597890"/>
              <a:gd name="connsiteX40" fmla="*/ 949753 w 1771789"/>
              <a:gd name="connsiteY40" fmla="*/ 1560945 h 1597890"/>
              <a:gd name="connsiteX41" fmla="*/ 1125244 w 1771789"/>
              <a:gd name="connsiteY41" fmla="*/ 1579418 h 1597890"/>
              <a:gd name="connsiteX42" fmla="*/ 1245317 w 1771789"/>
              <a:gd name="connsiteY42" fmla="*/ 1597890 h 1597890"/>
              <a:gd name="connsiteX43" fmla="*/ 1430044 w 1771789"/>
              <a:gd name="connsiteY43" fmla="*/ 1588654 h 1597890"/>
              <a:gd name="connsiteX44" fmla="*/ 1485462 w 1771789"/>
              <a:gd name="connsiteY44" fmla="*/ 1570181 h 1597890"/>
              <a:gd name="connsiteX45" fmla="*/ 1513171 w 1771789"/>
              <a:gd name="connsiteY45" fmla="*/ 1560945 h 1597890"/>
              <a:gd name="connsiteX46" fmla="*/ 1540880 w 1771789"/>
              <a:gd name="connsiteY46" fmla="*/ 1542472 h 1597890"/>
              <a:gd name="connsiteX47" fmla="*/ 1568589 w 1771789"/>
              <a:gd name="connsiteY47" fmla="*/ 1533236 h 1597890"/>
              <a:gd name="connsiteX48" fmla="*/ 1587062 w 1771789"/>
              <a:gd name="connsiteY48" fmla="*/ 1505527 h 1597890"/>
              <a:gd name="connsiteX49" fmla="*/ 1642480 w 1771789"/>
              <a:gd name="connsiteY49" fmla="*/ 1487054 h 1597890"/>
              <a:gd name="connsiteX50" fmla="*/ 1688662 w 1771789"/>
              <a:gd name="connsiteY50" fmla="*/ 1440872 h 1597890"/>
              <a:gd name="connsiteX51" fmla="*/ 1734844 w 1771789"/>
              <a:gd name="connsiteY51" fmla="*/ 1394690 h 1597890"/>
              <a:gd name="connsiteX52" fmla="*/ 1762553 w 1771789"/>
              <a:gd name="connsiteY52" fmla="*/ 1311563 h 1597890"/>
              <a:gd name="connsiteX53" fmla="*/ 1771789 w 1771789"/>
              <a:gd name="connsiteY53" fmla="*/ 1283854 h 1597890"/>
              <a:gd name="connsiteX54" fmla="*/ 1762553 w 1771789"/>
              <a:gd name="connsiteY54" fmla="*/ 1191490 h 1597890"/>
              <a:gd name="connsiteX55" fmla="*/ 1744080 w 1771789"/>
              <a:gd name="connsiteY55" fmla="*/ 1136072 h 1597890"/>
              <a:gd name="connsiteX56" fmla="*/ 1734844 w 1771789"/>
              <a:gd name="connsiteY56" fmla="*/ 1108363 h 1597890"/>
              <a:gd name="connsiteX57" fmla="*/ 1707135 w 1771789"/>
              <a:gd name="connsiteY57" fmla="*/ 1025236 h 1597890"/>
              <a:gd name="connsiteX58" fmla="*/ 1697898 w 1771789"/>
              <a:gd name="connsiteY58" fmla="*/ 997527 h 1597890"/>
              <a:gd name="connsiteX59" fmla="*/ 1679426 w 1771789"/>
              <a:gd name="connsiteY59" fmla="*/ 969818 h 1597890"/>
              <a:gd name="connsiteX60" fmla="*/ 1651717 w 1771789"/>
              <a:gd name="connsiteY60" fmla="*/ 914400 h 1597890"/>
              <a:gd name="connsiteX61" fmla="*/ 1568589 w 1771789"/>
              <a:gd name="connsiteY61" fmla="*/ 868218 h 1597890"/>
              <a:gd name="connsiteX62" fmla="*/ 1540880 w 1771789"/>
              <a:gd name="connsiteY62" fmla="*/ 849745 h 1597890"/>
              <a:gd name="connsiteX63" fmla="*/ 1485462 w 1771789"/>
              <a:gd name="connsiteY63" fmla="*/ 831272 h 1597890"/>
              <a:gd name="connsiteX64" fmla="*/ 1411571 w 1771789"/>
              <a:gd name="connsiteY64" fmla="*/ 812800 h 1597890"/>
              <a:gd name="connsiteX65" fmla="*/ 1346917 w 1771789"/>
              <a:gd name="connsiteY65" fmla="*/ 803563 h 1597890"/>
              <a:gd name="connsiteX66" fmla="*/ 1309971 w 1771789"/>
              <a:gd name="connsiteY66" fmla="*/ 794327 h 1597890"/>
              <a:gd name="connsiteX67" fmla="*/ 1254553 w 1771789"/>
              <a:gd name="connsiteY67" fmla="*/ 775854 h 1597890"/>
              <a:gd name="connsiteX68" fmla="*/ 1199135 w 1771789"/>
              <a:gd name="connsiteY68" fmla="*/ 738909 h 1597890"/>
              <a:gd name="connsiteX69" fmla="*/ 1171426 w 1771789"/>
              <a:gd name="connsiteY69" fmla="*/ 683490 h 1597890"/>
              <a:gd name="connsiteX70" fmla="*/ 1152953 w 1771789"/>
              <a:gd name="connsiteY70" fmla="*/ 609600 h 1597890"/>
              <a:gd name="connsiteX71" fmla="*/ 1143717 w 1771789"/>
              <a:gd name="connsiteY71" fmla="*/ 581890 h 1597890"/>
              <a:gd name="connsiteX72" fmla="*/ 1134480 w 1771789"/>
              <a:gd name="connsiteY72" fmla="*/ 498763 h 1597890"/>
              <a:gd name="connsiteX73" fmla="*/ 1125244 w 1771789"/>
              <a:gd name="connsiteY73" fmla="*/ 452581 h 1597890"/>
              <a:gd name="connsiteX74" fmla="*/ 1116008 w 1771789"/>
              <a:gd name="connsiteY74" fmla="*/ 369454 h 1597890"/>
              <a:gd name="connsiteX75" fmla="*/ 1106771 w 1771789"/>
              <a:gd name="connsiteY75" fmla="*/ 332509 h 1597890"/>
              <a:gd name="connsiteX76" fmla="*/ 1097535 w 1771789"/>
              <a:gd name="connsiteY76" fmla="*/ 277090 h 1597890"/>
              <a:gd name="connsiteX77" fmla="*/ 1079062 w 1771789"/>
              <a:gd name="connsiteY77" fmla="*/ 203200 h 1597890"/>
              <a:gd name="connsiteX78" fmla="*/ 1060589 w 1771789"/>
              <a:gd name="connsiteY78" fmla="*/ 147781 h 1597890"/>
              <a:gd name="connsiteX79" fmla="*/ 1032880 w 1771789"/>
              <a:gd name="connsiteY79" fmla="*/ 129309 h 1597890"/>
              <a:gd name="connsiteX80" fmla="*/ 986698 w 1771789"/>
              <a:gd name="connsiteY80" fmla="*/ 92363 h 1597890"/>
              <a:gd name="connsiteX81" fmla="*/ 903571 w 1771789"/>
              <a:gd name="connsiteY81" fmla="*/ 46181 h 1597890"/>
              <a:gd name="connsiteX82" fmla="*/ 848153 w 1771789"/>
              <a:gd name="connsiteY82" fmla="*/ 36945 h 1597890"/>
              <a:gd name="connsiteX83" fmla="*/ 543353 w 1771789"/>
              <a:gd name="connsiteY83" fmla="*/ 46181 h 159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771789" h="1597890">
                <a:moveTo>
                  <a:pt x="635717" y="0"/>
                </a:moveTo>
                <a:cubicBezTo>
                  <a:pt x="626481" y="6157"/>
                  <a:pt x="615857" y="10623"/>
                  <a:pt x="608008" y="18472"/>
                </a:cubicBezTo>
                <a:cubicBezTo>
                  <a:pt x="600158" y="26321"/>
                  <a:pt x="598203" y="39246"/>
                  <a:pt x="589535" y="46181"/>
                </a:cubicBezTo>
                <a:cubicBezTo>
                  <a:pt x="581932" y="52263"/>
                  <a:pt x="570534" y="51064"/>
                  <a:pt x="561826" y="55418"/>
                </a:cubicBezTo>
                <a:cubicBezTo>
                  <a:pt x="551897" y="60382"/>
                  <a:pt x="544046" y="68926"/>
                  <a:pt x="534117" y="73890"/>
                </a:cubicBezTo>
                <a:cubicBezTo>
                  <a:pt x="525409" y="78244"/>
                  <a:pt x="514919" y="78399"/>
                  <a:pt x="506408" y="83127"/>
                </a:cubicBezTo>
                <a:cubicBezTo>
                  <a:pt x="487000" y="93909"/>
                  <a:pt x="472051" y="113051"/>
                  <a:pt x="450989" y="120072"/>
                </a:cubicBezTo>
                <a:cubicBezTo>
                  <a:pt x="402219" y="136330"/>
                  <a:pt x="431380" y="123909"/>
                  <a:pt x="367862" y="166254"/>
                </a:cubicBezTo>
                <a:lnTo>
                  <a:pt x="340153" y="184727"/>
                </a:lnTo>
                <a:cubicBezTo>
                  <a:pt x="333995" y="193963"/>
                  <a:pt x="330034" y="205126"/>
                  <a:pt x="321680" y="212436"/>
                </a:cubicBezTo>
                <a:cubicBezTo>
                  <a:pt x="304972" y="227056"/>
                  <a:pt x="266262" y="249381"/>
                  <a:pt x="266262" y="249381"/>
                </a:cubicBezTo>
                <a:cubicBezTo>
                  <a:pt x="224948" y="311351"/>
                  <a:pt x="273616" y="250636"/>
                  <a:pt x="220080" y="286327"/>
                </a:cubicBezTo>
                <a:cubicBezTo>
                  <a:pt x="209212" y="293573"/>
                  <a:pt x="200733" y="304001"/>
                  <a:pt x="192371" y="314036"/>
                </a:cubicBezTo>
                <a:cubicBezTo>
                  <a:pt x="185264" y="322564"/>
                  <a:pt x="182566" y="334810"/>
                  <a:pt x="173898" y="341745"/>
                </a:cubicBezTo>
                <a:cubicBezTo>
                  <a:pt x="166295" y="347827"/>
                  <a:pt x="155425" y="347902"/>
                  <a:pt x="146189" y="350981"/>
                </a:cubicBezTo>
                <a:cubicBezTo>
                  <a:pt x="96933" y="424867"/>
                  <a:pt x="161580" y="335591"/>
                  <a:pt x="100008" y="397163"/>
                </a:cubicBezTo>
                <a:cubicBezTo>
                  <a:pt x="38432" y="458739"/>
                  <a:pt x="127717" y="394084"/>
                  <a:pt x="53826" y="443345"/>
                </a:cubicBezTo>
                <a:cubicBezTo>
                  <a:pt x="31843" y="509294"/>
                  <a:pt x="46154" y="482561"/>
                  <a:pt x="16880" y="526472"/>
                </a:cubicBezTo>
                <a:cubicBezTo>
                  <a:pt x="4588" y="624813"/>
                  <a:pt x="0" y="624357"/>
                  <a:pt x="16880" y="748145"/>
                </a:cubicBezTo>
                <a:cubicBezTo>
                  <a:pt x="24574" y="804568"/>
                  <a:pt x="27298" y="798193"/>
                  <a:pt x="63062" y="822036"/>
                </a:cubicBezTo>
                <a:cubicBezTo>
                  <a:pt x="69220" y="831272"/>
                  <a:pt x="73181" y="842435"/>
                  <a:pt x="81535" y="849745"/>
                </a:cubicBezTo>
                <a:cubicBezTo>
                  <a:pt x="98243" y="864365"/>
                  <a:pt x="136953" y="886690"/>
                  <a:pt x="136953" y="886690"/>
                </a:cubicBezTo>
                <a:cubicBezTo>
                  <a:pt x="143111" y="895927"/>
                  <a:pt x="147576" y="906550"/>
                  <a:pt x="155426" y="914400"/>
                </a:cubicBezTo>
                <a:cubicBezTo>
                  <a:pt x="217005" y="975979"/>
                  <a:pt x="152344" y="886686"/>
                  <a:pt x="201608" y="960581"/>
                </a:cubicBezTo>
                <a:lnTo>
                  <a:pt x="220080" y="1016000"/>
                </a:lnTo>
                <a:lnTo>
                  <a:pt x="238553" y="1071418"/>
                </a:lnTo>
                <a:cubicBezTo>
                  <a:pt x="241632" y="1083733"/>
                  <a:pt x="245035" y="1095971"/>
                  <a:pt x="247789" y="1108363"/>
                </a:cubicBezTo>
                <a:cubicBezTo>
                  <a:pt x="265194" y="1186683"/>
                  <a:pt x="246668" y="1123473"/>
                  <a:pt x="275498" y="1209963"/>
                </a:cubicBezTo>
                <a:cubicBezTo>
                  <a:pt x="278577" y="1219199"/>
                  <a:pt x="279334" y="1229571"/>
                  <a:pt x="284735" y="1237672"/>
                </a:cubicBezTo>
                <a:cubicBezTo>
                  <a:pt x="297050" y="1256145"/>
                  <a:pt x="314659" y="1272028"/>
                  <a:pt x="321680" y="1293090"/>
                </a:cubicBezTo>
                <a:cubicBezTo>
                  <a:pt x="331305" y="1321964"/>
                  <a:pt x="340641" y="1358071"/>
                  <a:pt x="367862" y="1376218"/>
                </a:cubicBezTo>
                <a:lnTo>
                  <a:pt x="395571" y="1394690"/>
                </a:lnTo>
                <a:cubicBezTo>
                  <a:pt x="401729" y="1403927"/>
                  <a:pt x="405690" y="1415090"/>
                  <a:pt x="414044" y="1422400"/>
                </a:cubicBezTo>
                <a:cubicBezTo>
                  <a:pt x="458115" y="1460963"/>
                  <a:pt x="472562" y="1460379"/>
                  <a:pt x="524880" y="1477818"/>
                </a:cubicBezTo>
                <a:lnTo>
                  <a:pt x="552589" y="1487054"/>
                </a:lnTo>
                <a:cubicBezTo>
                  <a:pt x="561825" y="1490133"/>
                  <a:pt x="570695" y="1494689"/>
                  <a:pt x="580298" y="1496290"/>
                </a:cubicBezTo>
                <a:cubicBezTo>
                  <a:pt x="598771" y="1499369"/>
                  <a:pt x="617435" y="1501464"/>
                  <a:pt x="635717" y="1505527"/>
                </a:cubicBezTo>
                <a:cubicBezTo>
                  <a:pt x="645221" y="1507639"/>
                  <a:pt x="653922" y="1512651"/>
                  <a:pt x="663426" y="1514763"/>
                </a:cubicBezTo>
                <a:cubicBezTo>
                  <a:pt x="681708" y="1518826"/>
                  <a:pt x="700334" y="1521152"/>
                  <a:pt x="718844" y="1524000"/>
                </a:cubicBezTo>
                <a:cubicBezTo>
                  <a:pt x="787364" y="1534542"/>
                  <a:pt x="792256" y="1534209"/>
                  <a:pt x="866626" y="1542472"/>
                </a:cubicBezTo>
                <a:cubicBezTo>
                  <a:pt x="909687" y="1556827"/>
                  <a:pt x="889375" y="1551656"/>
                  <a:pt x="949753" y="1560945"/>
                </a:cubicBezTo>
                <a:cubicBezTo>
                  <a:pt x="1035310" y="1574107"/>
                  <a:pt x="1019617" y="1570615"/>
                  <a:pt x="1125244" y="1579418"/>
                </a:cubicBezTo>
                <a:cubicBezTo>
                  <a:pt x="1160400" y="1586449"/>
                  <a:pt x="1211766" y="1597890"/>
                  <a:pt x="1245317" y="1597890"/>
                </a:cubicBezTo>
                <a:cubicBezTo>
                  <a:pt x="1306970" y="1597890"/>
                  <a:pt x="1368468" y="1591733"/>
                  <a:pt x="1430044" y="1588654"/>
                </a:cubicBezTo>
                <a:lnTo>
                  <a:pt x="1485462" y="1570181"/>
                </a:lnTo>
                <a:lnTo>
                  <a:pt x="1513171" y="1560945"/>
                </a:lnTo>
                <a:cubicBezTo>
                  <a:pt x="1522407" y="1554787"/>
                  <a:pt x="1530951" y="1547436"/>
                  <a:pt x="1540880" y="1542472"/>
                </a:cubicBezTo>
                <a:cubicBezTo>
                  <a:pt x="1549588" y="1538118"/>
                  <a:pt x="1560986" y="1539318"/>
                  <a:pt x="1568589" y="1533236"/>
                </a:cubicBezTo>
                <a:cubicBezTo>
                  <a:pt x="1577257" y="1526301"/>
                  <a:pt x="1577649" y="1511410"/>
                  <a:pt x="1587062" y="1505527"/>
                </a:cubicBezTo>
                <a:cubicBezTo>
                  <a:pt x="1603574" y="1495207"/>
                  <a:pt x="1642480" y="1487054"/>
                  <a:pt x="1642480" y="1487054"/>
                </a:cubicBezTo>
                <a:cubicBezTo>
                  <a:pt x="1691741" y="1413163"/>
                  <a:pt x="1627086" y="1502448"/>
                  <a:pt x="1688662" y="1440872"/>
                </a:cubicBezTo>
                <a:cubicBezTo>
                  <a:pt x="1750238" y="1379296"/>
                  <a:pt x="1660953" y="1443951"/>
                  <a:pt x="1734844" y="1394690"/>
                </a:cubicBezTo>
                <a:lnTo>
                  <a:pt x="1762553" y="1311563"/>
                </a:lnTo>
                <a:lnTo>
                  <a:pt x="1771789" y="1283854"/>
                </a:lnTo>
                <a:cubicBezTo>
                  <a:pt x="1768710" y="1253066"/>
                  <a:pt x="1768255" y="1221902"/>
                  <a:pt x="1762553" y="1191490"/>
                </a:cubicBezTo>
                <a:cubicBezTo>
                  <a:pt x="1758965" y="1172352"/>
                  <a:pt x="1750238" y="1154545"/>
                  <a:pt x="1744080" y="1136072"/>
                </a:cubicBezTo>
                <a:lnTo>
                  <a:pt x="1734844" y="1108363"/>
                </a:lnTo>
                <a:lnTo>
                  <a:pt x="1707135" y="1025236"/>
                </a:lnTo>
                <a:cubicBezTo>
                  <a:pt x="1704056" y="1016000"/>
                  <a:pt x="1703298" y="1005628"/>
                  <a:pt x="1697898" y="997527"/>
                </a:cubicBezTo>
                <a:cubicBezTo>
                  <a:pt x="1691741" y="988291"/>
                  <a:pt x="1684390" y="979747"/>
                  <a:pt x="1679426" y="969818"/>
                </a:cubicBezTo>
                <a:cubicBezTo>
                  <a:pt x="1666983" y="944932"/>
                  <a:pt x="1675242" y="934985"/>
                  <a:pt x="1651717" y="914400"/>
                </a:cubicBezTo>
                <a:cubicBezTo>
                  <a:pt x="1612628" y="880197"/>
                  <a:pt x="1606647" y="880904"/>
                  <a:pt x="1568589" y="868218"/>
                </a:cubicBezTo>
                <a:cubicBezTo>
                  <a:pt x="1559353" y="862060"/>
                  <a:pt x="1551024" y="854254"/>
                  <a:pt x="1540880" y="849745"/>
                </a:cubicBezTo>
                <a:cubicBezTo>
                  <a:pt x="1523086" y="841837"/>
                  <a:pt x="1503935" y="837430"/>
                  <a:pt x="1485462" y="831272"/>
                </a:cubicBezTo>
                <a:cubicBezTo>
                  <a:pt x="1449773" y="819376"/>
                  <a:pt x="1456153" y="820230"/>
                  <a:pt x="1411571" y="812800"/>
                </a:cubicBezTo>
                <a:cubicBezTo>
                  <a:pt x="1390097" y="809221"/>
                  <a:pt x="1368336" y="807457"/>
                  <a:pt x="1346917" y="803563"/>
                </a:cubicBezTo>
                <a:cubicBezTo>
                  <a:pt x="1334427" y="801292"/>
                  <a:pt x="1322130" y="797975"/>
                  <a:pt x="1309971" y="794327"/>
                </a:cubicBezTo>
                <a:cubicBezTo>
                  <a:pt x="1291320" y="788732"/>
                  <a:pt x="1254553" y="775854"/>
                  <a:pt x="1254553" y="775854"/>
                </a:cubicBezTo>
                <a:cubicBezTo>
                  <a:pt x="1236080" y="763539"/>
                  <a:pt x="1206156" y="759971"/>
                  <a:pt x="1199135" y="738909"/>
                </a:cubicBezTo>
                <a:cubicBezTo>
                  <a:pt x="1175918" y="669262"/>
                  <a:pt x="1207236" y="755111"/>
                  <a:pt x="1171426" y="683490"/>
                </a:cubicBezTo>
                <a:cubicBezTo>
                  <a:pt x="1160867" y="662372"/>
                  <a:pt x="1158225" y="630687"/>
                  <a:pt x="1152953" y="609600"/>
                </a:cubicBezTo>
                <a:cubicBezTo>
                  <a:pt x="1150592" y="600154"/>
                  <a:pt x="1146796" y="591127"/>
                  <a:pt x="1143717" y="581890"/>
                </a:cubicBezTo>
                <a:cubicBezTo>
                  <a:pt x="1140638" y="554181"/>
                  <a:pt x="1138423" y="526362"/>
                  <a:pt x="1134480" y="498763"/>
                </a:cubicBezTo>
                <a:cubicBezTo>
                  <a:pt x="1132260" y="483222"/>
                  <a:pt x="1127464" y="468122"/>
                  <a:pt x="1125244" y="452581"/>
                </a:cubicBezTo>
                <a:cubicBezTo>
                  <a:pt x="1121301" y="424982"/>
                  <a:pt x="1120247" y="397009"/>
                  <a:pt x="1116008" y="369454"/>
                </a:cubicBezTo>
                <a:cubicBezTo>
                  <a:pt x="1114078" y="356908"/>
                  <a:pt x="1109261" y="344957"/>
                  <a:pt x="1106771" y="332509"/>
                </a:cubicBezTo>
                <a:cubicBezTo>
                  <a:pt x="1103098" y="314145"/>
                  <a:pt x="1101459" y="295402"/>
                  <a:pt x="1097535" y="277090"/>
                </a:cubicBezTo>
                <a:cubicBezTo>
                  <a:pt x="1092215" y="252265"/>
                  <a:pt x="1087090" y="227285"/>
                  <a:pt x="1079062" y="203200"/>
                </a:cubicBezTo>
                <a:cubicBezTo>
                  <a:pt x="1072904" y="184727"/>
                  <a:pt x="1076791" y="158582"/>
                  <a:pt x="1060589" y="147781"/>
                </a:cubicBezTo>
                <a:lnTo>
                  <a:pt x="1032880" y="129309"/>
                </a:lnTo>
                <a:cubicBezTo>
                  <a:pt x="998750" y="78112"/>
                  <a:pt x="1033936" y="118606"/>
                  <a:pt x="986698" y="92363"/>
                </a:cubicBezTo>
                <a:cubicBezTo>
                  <a:pt x="939085" y="65911"/>
                  <a:pt x="945367" y="55469"/>
                  <a:pt x="903571" y="46181"/>
                </a:cubicBezTo>
                <a:cubicBezTo>
                  <a:pt x="885290" y="42118"/>
                  <a:pt x="866626" y="40024"/>
                  <a:pt x="848153" y="36945"/>
                </a:cubicBezTo>
                <a:cubicBezTo>
                  <a:pt x="567990" y="46605"/>
                  <a:pt x="669636" y="46181"/>
                  <a:pt x="543353" y="46181"/>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61694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026091"/>
          </a:xfrm>
        </p:spPr>
        <p:txBody>
          <a:bodyPr/>
          <a:lstStyle/>
          <a:p>
            <a:r>
              <a:rPr lang="en-US" dirty="0" smtClean="0"/>
              <a:t>Consists of the cochlea (snail-shaped) which has thousands of tiny hair cells</a:t>
            </a:r>
          </a:p>
          <a:p>
            <a:r>
              <a:rPr lang="en-US" dirty="0" smtClean="0"/>
              <a:t>Cochlea is fluid filled</a:t>
            </a:r>
          </a:p>
          <a:p>
            <a:r>
              <a:rPr lang="en-US" dirty="0" smtClean="0"/>
              <a:t>Invisible with otoscopy</a:t>
            </a:r>
          </a:p>
          <a:p>
            <a:r>
              <a:rPr lang="en-US" dirty="0" smtClean="0"/>
              <a:t>Sound reaching the inner ear becomes hydraulic energy</a:t>
            </a:r>
            <a:endParaRPr lang="en-US" dirty="0"/>
          </a:p>
        </p:txBody>
      </p:sp>
      <p:sp>
        <p:nvSpPr>
          <p:cNvPr id="2" name="Title 1"/>
          <p:cNvSpPr>
            <a:spLocks noGrp="1"/>
          </p:cNvSpPr>
          <p:nvPr>
            <p:ph type="title"/>
          </p:nvPr>
        </p:nvSpPr>
        <p:spPr/>
        <p:txBody>
          <a:bodyPr/>
          <a:lstStyle/>
          <a:p>
            <a:r>
              <a:rPr lang="en-US" dirty="0" smtClean="0"/>
              <a:t>Inner Ear</a:t>
            </a:r>
            <a:endParaRPr lang="en-US" dirty="0"/>
          </a:p>
        </p:txBody>
      </p:sp>
    </p:spTree>
    <p:extLst>
      <p:ext uri="{BB962C8B-B14F-4D97-AF65-F5344CB8AC3E}">
        <p14:creationId xmlns:p14="http://schemas.microsoft.com/office/powerpoint/2010/main" val="839985584"/>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r>
              <a:rPr lang="en-US" sz="3600" dirty="0" smtClean="0"/>
              <a:t>What separates your outer ear </a:t>
            </a:r>
          </a:p>
          <a:p>
            <a:pPr algn="ctr">
              <a:buNone/>
            </a:pPr>
            <a:r>
              <a:rPr lang="en-US" sz="3600" dirty="0" smtClean="0"/>
              <a:t>from your inner ear?</a:t>
            </a:r>
          </a:p>
          <a:p>
            <a:pPr algn="ctr">
              <a:buNone/>
            </a:pPr>
            <a:endParaRPr lang="en-US" sz="3600" dirty="0"/>
          </a:p>
          <a:p>
            <a:pPr marL="566928" indent="-457200">
              <a:buAutoNum type="arabicPeriod"/>
            </a:pPr>
            <a:r>
              <a:rPr lang="en-US" sz="2400" dirty="0" smtClean="0"/>
              <a:t>Panama Canal</a:t>
            </a:r>
          </a:p>
          <a:p>
            <a:pPr marL="566928" indent="-457200">
              <a:buAutoNum type="arabicPeriod"/>
            </a:pPr>
            <a:r>
              <a:rPr lang="en-US" sz="2400" dirty="0" smtClean="0"/>
              <a:t>Cochlea</a:t>
            </a:r>
          </a:p>
          <a:p>
            <a:pPr marL="566928" indent="-457200">
              <a:buAutoNum type="arabicPeriod"/>
            </a:pPr>
            <a:r>
              <a:rPr lang="en-US" sz="2400" dirty="0" smtClean="0"/>
              <a:t>Middle ear</a:t>
            </a:r>
          </a:p>
          <a:p>
            <a:pPr marL="566928" indent="-457200">
              <a:buAutoNum type="arabicPeriod"/>
            </a:pPr>
            <a:r>
              <a:rPr lang="en-US" sz="2400" dirty="0" smtClean="0"/>
              <a:t>Eustachian tube</a:t>
            </a:r>
            <a:endParaRPr lang="en-US" sz="2400" dirty="0"/>
          </a:p>
        </p:txBody>
      </p:sp>
      <p:sp>
        <p:nvSpPr>
          <p:cNvPr id="3" name="Title 2"/>
          <p:cNvSpPr>
            <a:spLocks noGrp="1"/>
          </p:cNvSpPr>
          <p:nvPr>
            <p:ph type="title"/>
          </p:nvPr>
        </p:nvSpPr>
        <p:spPr/>
        <p:txBody>
          <a:bodyPr/>
          <a:lstStyle/>
          <a:p>
            <a:r>
              <a:rPr lang="en-US" dirty="0"/>
              <a:t>CLICKER TIME!</a:t>
            </a:r>
          </a:p>
        </p:txBody>
      </p:sp>
    </p:spTree>
    <p:extLst>
      <p:ext uri="{BB962C8B-B14F-4D97-AF65-F5344CB8AC3E}">
        <p14:creationId xmlns:p14="http://schemas.microsoft.com/office/powerpoint/2010/main" val="2165686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5" end="5"/>
                                            </p:txEl>
                                          </p:spTgt>
                                        </p:tgtEl>
                                        <p:attrNameLst>
                                          <p:attrName>ppt_x</p:attrName>
                                          <p:attrName>ppt_y</p:attrName>
                                        </p:attrNameLst>
                                      </p:cBhvr>
                                    </p:animMotion>
                                    <p:animRot by="1500000">
                                      <p:cBhvr>
                                        <p:cTn id="7" dur="125" fill="hold">
                                          <p:stCondLst>
                                            <p:cond delay="0"/>
                                          </p:stCondLst>
                                        </p:cTn>
                                        <p:tgtEl>
                                          <p:spTgt spid="2">
                                            <p:txEl>
                                              <p:pRg st="5" end="5"/>
                                            </p:txEl>
                                          </p:spTgt>
                                        </p:tgtEl>
                                        <p:attrNameLst>
                                          <p:attrName>r</p:attrName>
                                        </p:attrNameLst>
                                      </p:cBhvr>
                                    </p:animRot>
                                    <p:animRot by="-1500000">
                                      <p:cBhvr>
                                        <p:cTn id="8" dur="125" fill="hold">
                                          <p:stCondLst>
                                            <p:cond delay="125"/>
                                          </p:stCondLst>
                                        </p:cTn>
                                        <p:tgtEl>
                                          <p:spTgt spid="2">
                                            <p:txEl>
                                              <p:pRg st="5" end="5"/>
                                            </p:txEl>
                                          </p:spTgt>
                                        </p:tgtEl>
                                        <p:attrNameLst>
                                          <p:attrName>r</p:attrName>
                                        </p:attrNameLst>
                                      </p:cBhvr>
                                    </p:animRot>
                                    <p:animRot by="-1500000">
                                      <p:cBhvr>
                                        <p:cTn id="9" dur="125" fill="hold">
                                          <p:stCondLst>
                                            <p:cond delay="250"/>
                                          </p:stCondLst>
                                        </p:cTn>
                                        <p:tgtEl>
                                          <p:spTgt spid="2">
                                            <p:txEl>
                                              <p:pRg st="5" end="5"/>
                                            </p:txEl>
                                          </p:spTgt>
                                        </p:tgtEl>
                                        <p:attrNameLst>
                                          <p:attrName>r</p:attrName>
                                        </p:attrNameLst>
                                      </p:cBhvr>
                                    </p:animRot>
                                    <p:animRot by="1500000">
                                      <p:cBhvr>
                                        <p:cTn id="10" dur="125" fill="hold">
                                          <p:stCondLst>
                                            <p:cond delay="375"/>
                                          </p:stCondLst>
                                        </p:cTn>
                                        <p:tgtEl>
                                          <p:spTgt spid="2">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nner_Ear-Outer_Ear.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609600" y="533400"/>
            <a:ext cx="7620000" cy="5715000"/>
          </a:xfrm>
          <a:prstGeom prst="rect">
            <a:avLst/>
          </a:prstGeom>
        </p:spPr>
      </p:pic>
    </p:spTree>
    <p:extLst>
      <p:ext uri="{BB962C8B-B14F-4D97-AF65-F5344CB8AC3E}">
        <p14:creationId xmlns:p14="http://schemas.microsoft.com/office/powerpoint/2010/main" val="87289910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14400" y="1828800"/>
          <a:ext cx="7391400" cy="3840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57200" y="609600"/>
            <a:ext cx="8229600" cy="1066800"/>
          </a:xfrm>
        </p:spPr>
        <p:txBody>
          <a:bodyPr>
            <a:normAutofit fontScale="90000"/>
          </a:bodyPr>
          <a:lstStyle/>
          <a:p>
            <a:r>
              <a:rPr lang="en-US" dirty="0" smtClean="0"/>
              <a:t>Types of Peripheral Hearing Loss</a:t>
            </a:r>
            <a:endParaRPr lang="en-US" dirty="0"/>
          </a:p>
        </p:txBody>
      </p:sp>
    </p:spTree>
    <p:extLst>
      <p:ext uri="{BB962C8B-B14F-4D97-AF65-F5344CB8AC3E}">
        <p14:creationId xmlns:p14="http://schemas.microsoft.com/office/powerpoint/2010/main" val="48250362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254691"/>
          </a:xfrm>
        </p:spPr>
        <p:txBody>
          <a:bodyPr/>
          <a:lstStyle/>
          <a:p>
            <a:r>
              <a:rPr lang="en-US" dirty="0" smtClean="0"/>
              <a:t>Occurs when the sound is not ‘conducted’ through the external ear or the middle ear</a:t>
            </a:r>
          </a:p>
          <a:p>
            <a:r>
              <a:rPr lang="en-US" dirty="0" smtClean="0"/>
              <a:t>Typically improves with treatment</a:t>
            </a:r>
          </a:p>
          <a:p>
            <a:r>
              <a:rPr lang="en-US" dirty="0" smtClean="0"/>
              <a:t>Most common hearing loss in children</a:t>
            </a:r>
          </a:p>
          <a:p>
            <a:pPr lvl="1"/>
            <a:r>
              <a:rPr lang="en-US" dirty="0" smtClean="0"/>
              <a:t>Developmental concerns</a:t>
            </a:r>
          </a:p>
          <a:p>
            <a:pPr lvl="1"/>
            <a:r>
              <a:rPr lang="en-US" dirty="0" smtClean="0"/>
              <a:t>Health issue</a:t>
            </a:r>
          </a:p>
          <a:p>
            <a:r>
              <a:rPr lang="en-US" dirty="0" smtClean="0"/>
              <a:t>Mild to moderate degree of hearing loss</a:t>
            </a:r>
          </a:p>
          <a:p>
            <a:r>
              <a:rPr lang="en-US" dirty="0" smtClean="0"/>
              <a:t>Fluctuations in hearing status</a:t>
            </a:r>
            <a:endParaRPr lang="en-US" dirty="0"/>
          </a:p>
        </p:txBody>
      </p:sp>
      <p:sp>
        <p:nvSpPr>
          <p:cNvPr id="2" name="Title 1"/>
          <p:cNvSpPr>
            <a:spLocks noGrp="1"/>
          </p:cNvSpPr>
          <p:nvPr>
            <p:ph type="title"/>
          </p:nvPr>
        </p:nvSpPr>
        <p:spPr/>
        <p:txBody>
          <a:bodyPr/>
          <a:lstStyle/>
          <a:p>
            <a:r>
              <a:rPr lang="en-US" dirty="0" smtClean="0"/>
              <a:t>Conductive Hearing Loss</a:t>
            </a:r>
            <a:endParaRPr lang="en-US" dirty="0"/>
          </a:p>
        </p:txBody>
      </p:sp>
    </p:spTree>
    <p:extLst>
      <p:ext uri="{BB962C8B-B14F-4D97-AF65-F5344CB8AC3E}">
        <p14:creationId xmlns:p14="http://schemas.microsoft.com/office/powerpoint/2010/main" val="2813886876"/>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178491"/>
          </a:xfrm>
        </p:spPr>
        <p:txBody>
          <a:bodyPr>
            <a:normAutofit/>
          </a:bodyPr>
          <a:lstStyle/>
          <a:p>
            <a:r>
              <a:rPr lang="en-US" dirty="0" smtClean="0"/>
              <a:t>Abnormalities causing conductive hearing loss may be visible</a:t>
            </a:r>
          </a:p>
          <a:p>
            <a:r>
              <a:rPr lang="en-US" dirty="0" smtClean="0"/>
              <a:t>Causes of conductive hearing loss</a:t>
            </a:r>
          </a:p>
          <a:p>
            <a:pPr lvl="1"/>
            <a:r>
              <a:rPr lang="en-US" dirty="0" smtClean="0"/>
              <a:t>Malformed ear canal</a:t>
            </a:r>
          </a:p>
          <a:p>
            <a:pPr lvl="1"/>
            <a:r>
              <a:rPr lang="en-US" dirty="0" smtClean="0"/>
              <a:t>Fluid in the middle ear</a:t>
            </a:r>
          </a:p>
          <a:p>
            <a:pPr lvl="1"/>
            <a:r>
              <a:rPr lang="en-US" dirty="0" smtClean="0"/>
              <a:t>Problem with the ossicles</a:t>
            </a:r>
          </a:p>
          <a:p>
            <a:pPr lvl="1"/>
            <a:r>
              <a:rPr lang="en-US" dirty="0" smtClean="0"/>
              <a:t>Eustachian tube dysfunction</a:t>
            </a:r>
          </a:p>
          <a:p>
            <a:pPr lvl="1"/>
            <a:r>
              <a:rPr lang="en-US" dirty="0" smtClean="0"/>
              <a:t>Wax (cerumen) impaction</a:t>
            </a:r>
          </a:p>
          <a:p>
            <a:pPr lvl="1"/>
            <a:r>
              <a:rPr lang="en-US" dirty="0" smtClean="0"/>
              <a:t>Perforated tympanic membrane</a:t>
            </a:r>
            <a:endParaRPr lang="en-US" dirty="0"/>
          </a:p>
        </p:txBody>
      </p:sp>
      <p:sp>
        <p:nvSpPr>
          <p:cNvPr id="2" name="Title 1"/>
          <p:cNvSpPr>
            <a:spLocks noGrp="1"/>
          </p:cNvSpPr>
          <p:nvPr>
            <p:ph type="title"/>
          </p:nvPr>
        </p:nvSpPr>
        <p:spPr/>
        <p:txBody>
          <a:bodyPr/>
          <a:lstStyle/>
          <a:p>
            <a:r>
              <a:rPr lang="en-US" dirty="0" smtClean="0"/>
              <a:t>Conductive Hearing Loss</a:t>
            </a:r>
            <a:endParaRPr lang="en-US" dirty="0"/>
          </a:p>
        </p:txBody>
      </p:sp>
    </p:spTree>
    <p:extLst>
      <p:ext uri="{BB962C8B-B14F-4D97-AF65-F5344CB8AC3E}">
        <p14:creationId xmlns:p14="http://schemas.microsoft.com/office/powerpoint/2010/main" val="1009450697"/>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178491"/>
          </a:xfrm>
        </p:spPr>
        <p:txBody>
          <a:bodyPr/>
          <a:lstStyle/>
          <a:p>
            <a:r>
              <a:rPr lang="en-US" dirty="0" smtClean="0"/>
              <a:t>Occurs in the inner ear (either in the cochlea or nerve of hearing)</a:t>
            </a:r>
          </a:p>
          <a:p>
            <a:r>
              <a:rPr lang="en-US" dirty="0" smtClean="0"/>
              <a:t>Typically permanent and non-fluctuating</a:t>
            </a:r>
          </a:p>
          <a:p>
            <a:r>
              <a:rPr lang="en-US" dirty="0" smtClean="0"/>
              <a:t>‘Invisible’ to otoscopic examination making hearing screening critical to its identification</a:t>
            </a:r>
          </a:p>
          <a:p>
            <a:r>
              <a:rPr lang="en-US" dirty="0" smtClean="0"/>
              <a:t>Degree of hearing loss may be mild to profound</a:t>
            </a:r>
            <a:endParaRPr lang="en-US" dirty="0"/>
          </a:p>
        </p:txBody>
      </p:sp>
      <p:sp>
        <p:nvSpPr>
          <p:cNvPr id="2" name="Title 1"/>
          <p:cNvSpPr>
            <a:spLocks noGrp="1"/>
          </p:cNvSpPr>
          <p:nvPr>
            <p:ph type="title"/>
          </p:nvPr>
        </p:nvSpPr>
        <p:spPr/>
        <p:txBody>
          <a:bodyPr/>
          <a:lstStyle/>
          <a:p>
            <a:r>
              <a:rPr lang="en-US" dirty="0" smtClean="0"/>
              <a:t>Sensorineural Hearing Loss</a:t>
            </a:r>
            <a:endParaRPr lang="en-US" dirty="0"/>
          </a:p>
        </p:txBody>
      </p:sp>
    </p:spTree>
    <p:extLst>
      <p:ext uri="{BB962C8B-B14F-4D97-AF65-F5344CB8AC3E}">
        <p14:creationId xmlns:p14="http://schemas.microsoft.com/office/powerpoint/2010/main" val="4215208519"/>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30891"/>
          </a:xfrm>
        </p:spPr>
        <p:txBody>
          <a:bodyPr/>
          <a:lstStyle/>
          <a:p>
            <a:r>
              <a:rPr lang="en-US" dirty="0" smtClean="0"/>
              <a:t>Congenital causes may include</a:t>
            </a:r>
          </a:p>
          <a:p>
            <a:pPr lvl="1"/>
            <a:r>
              <a:rPr lang="en-US" dirty="0" smtClean="0"/>
              <a:t>Heredity (recessive); genetics</a:t>
            </a:r>
          </a:p>
          <a:p>
            <a:pPr lvl="1"/>
            <a:r>
              <a:rPr lang="en-US" dirty="0" smtClean="0"/>
              <a:t>Maternal infections</a:t>
            </a:r>
          </a:p>
          <a:p>
            <a:pPr lvl="1"/>
            <a:endParaRPr lang="en-US" dirty="0" smtClean="0"/>
          </a:p>
          <a:p>
            <a:r>
              <a:rPr lang="en-US" dirty="0" smtClean="0"/>
              <a:t>Acquired causes may include</a:t>
            </a:r>
          </a:p>
          <a:p>
            <a:pPr lvl="1"/>
            <a:r>
              <a:rPr lang="en-US" dirty="0" smtClean="0"/>
              <a:t>Childhood infections; e.g., meningitis</a:t>
            </a:r>
          </a:p>
          <a:p>
            <a:pPr lvl="1"/>
            <a:r>
              <a:rPr lang="en-US" dirty="0" smtClean="0"/>
              <a:t>Skull fracture</a:t>
            </a:r>
          </a:p>
          <a:p>
            <a:pPr lvl="1"/>
            <a:r>
              <a:rPr lang="en-US" dirty="0" smtClean="0"/>
              <a:t>Drugs (-mycin; chemo)</a:t>
            </a:r>
          </a:p>
          <a:p>
            <a:pPr lvl="1"/>
            <a:r>
              <a:rPr lang="en-US" dirty="0" smtClean="0"/>
              <a:t>Noise</a:t>
            </a:r>
          </a:p>
          <a:p>
            <a:endParaRPr lang="en-US" dirty="0"/>
          </a:p>
        </p:txBody>
      </p:sp>
      <p:sp>
        <p:nvSpPr>
          <p:cNvPr id="2" name="Title 1"/>
          <p:cNvSpPr>
            <a:spLocks noGrp="1"/>
          </p:cNvSpPr>
          <p:nvPr>
            <p:ph type="title"/>
          </p:nvPr>
        </p:nvSpPr>
        <p:spPr/>
        <p:txBody>
          <a:bodyPr/>
          <a:lstStyle/>
          <a:p>
            <a:r>
              <a:rPr lang="en-US" dirty="0" smtClean="0"/>
              <a:t>Sensorineural Hearing Loss</a:t>
            </a:r>
            <a:endParaRPr lang="en-US" dirty="0"/>
          </a:p>
        </p:txBody>
      </p:sp>
    </p:spTree>
    <p:extLst>
      <p:ext uri="{BB962C8B-B14F-4D97-AF65-F5344CB8AC3E}">
        <p14:creationId xmlns:p14="http://schemas.microsoft.com/office/powerpoint/2010/main" val="267802923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685800" y="381000"/>
            <a:ext cx="7772400" cy="1676400"/>
          </a:xfrm>
        </p:spPr>
        <p:txBody>
          <a:bodyPr>
            <a:normAutofit/>
          </a:bodyPr>
          <a:lstStyle/>
          <a:p>
            <a:pPr algn="ctr">
              <a:buFont typeface="Wingdings 2" pitchFamily="18" charset="2"/>
              <a:buNone/>
            </a:pPr>
            <a:r>
              <a:rPr lang="en-US" sz="4000" b="1" dirty="0" smtClean="0">
                <a:solidFill>
                  <a:schemeClr val="accent1">
                    <a:lumMod val="50000"/>
                  </a:schemeClr>
                </a:solidFill>
                <a:latin typeface="Garamond" pitchFamily="18" charset="0"/>
              </a:rPr>
              <a:t>Please complete the pre-test.  When finished, pass it to Bradley.</a:t>
            </a:r>
          </a:p>
        </p:txBody>
      </p:sp>
      <p:sp>
        <p:nvSpPr>
          <p:cNvPr id="2" name="TextBox 1"/>
          <p:cNvSpPr txBox="1"/>
          <p:nvPr/>
        </p:nvSpPr>
        <p:spPr>
          <a:xfrm>
            <a:off x="2373851" y="2551093"/>
            <a:ext cx="4179349" cy="954107"/>
          </a:xfrm>
          <a:prstGeom prst="rect">
            <a:avLst/>
          </a:prstGeom>
          <a:noFill/>
        </p:spPr>
        <p:txBody>
          <a:bodyPr wrap="none" rtlCol="0">
            <a:spAutoFit/>
          </a:bodyPr>
          <a:lstStyle/>
          <a:p>
            <a:r>
              <a:rPr lang="en-US" sz="4800" dirty="0" smtClean="0">
                <a:solidFill>
                  <a:srgbClr val="7030A0"/>
                </a:solidFill>
                <a:latin typeface="Garamond" pitchFamily="18" charset="0"/>
                <a:sym typeface="Wingdings" pitchFamily="2" charset="2"/>
              </a:rPr>
              <a:t> </a:t>
            </a:r>
            <a:r>
              <a:rPr lang="en-US" sz="5600" u="sng" dirty="0" smtClean="0">
                <a:solidFill>
                  <a:srgbClr val="7030A0"/>
                </a:solidFill>
                <a:latin typeface="Garamond" pitchFamily="18" charset="0"/>
              </a:rPr>
              <a:t>PURPLE</a:t>
            </a:r>
            <a:r>
              <a:rPr lang="en-US" sz="4800" dirty="0" smtClean="0">
                <a:solidFill>
                  <a:srgbClr val="7030A0"/>
                </a:solidFill>
                <a:latin typeface="Garamond" pitchFamily="18" charset="0"/>
              </a:rPr>
              <a:t> </a:t>
            </a:r>
            <a:r>
              <a:rPr lang="en-US" sz="4800" dirty="0" smtClean="0">
                <a:solidFill>
                  <a:srgbClr val="7030A0"/>
                </a:solidFill>
                <a:latin typeface="Garamond" pitchFamily="18" charset="0"/>
                <a:sym typeface="Wingdings" pitchFamily="2" charset="2"/>
              </a:rPr>
              <a:t></a:t>
            </a:r>
            <a:endParaRPr lang="en-US" sz="4800" dirty="0">
              <a:solidFill>
                <a:srgbClr val="7030A0"/>
              </a:solidFill>
              <a:latin typeface="Garamond" pitchFamily="18" charset="0"/>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178491"/>
          </a:xfrm>
        </p:spPr>
        <p:txBody>
          <a:bodyPr/>
          <a:lstStyle/>
          <a:p>
            <a:r>
              <a:rPr lang="en-US" dirty="0" smtClean="0"/>
              <a:t>Sensorineural and conductive hearing loss existing simultaneously</a:t>
            </a:r>
          </a:p>
          <a:p>
            <a:endParaRPr lang="en-US" dirty="0" smtClean="0"/>
          </a:p>
          <a:p>
            <a:r>
              <a:rPr lang="en-US" dirty="0" smtClean="0"/>
              <a:t>May include the outer, middle, and inner ear</a:t>
            </a:r>
          </a:p>
          <a:p>
            <a:endParaRPr lang="en-US" dirty="0" smtClean="0"/>
          </a:p>
          <a:p>
            <a:r>
              <a:rPr lang="en-US" dirty="0" smtClean="0"/>
              <a:t>Fluctuations in hearing status</a:t>
            </a:r>
          </a:p>
          <a:p>
            <a:pPr>
              <a:buNone/>
            </a:pPr>
            <a:endParaRPr lang="en-US" dirty="0"/>
          </a:p>
        </p:txBody>
      </p:sp>
      <p:sp>
        <p:nvSpPr>
          <p:cNvPr id="2" name="Title 1"/>
          <p:cNvSpPr>
            <a:spLocks noGrp="1"/>
          </p:cNvSpPr>
          <p:nvPr>
            <p:ph type="title"/>
          </p:nvPr>
        </p:nvSpPr>
        <p:spPr/>
        <p:txBody>
          <a:bodyPr/>
          <a:lstStyle/>
          <a:p>
            <a:r>
              <a:rPr lang="en-US" dirty="0" smtClean="0"/>
              <a:t>Mixed Hearing Loss</a:t>
            </a:r>
            <a:endParaRPr lang="en-US" dirty="0"/>
          </a:p>
        </p:txBody>
      </p:sp>
    </p:spTree>
    <p:extLst>
      <p:ext uri="{BB962C8B-B14F-4D97-AF65-F5344CB8AC3E}">
        <p14:creationId xmlns:p14="http://schemas.microsoft.com/office/powerpoint/2010/main" val="4218901743"/>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14600"/>
            <a:ext cx="8229600" cy="4178491"/>
          </a:xfrm>
        </p:spPr>
        <p:txBody>
          <a:bodyPr>
            <a:normAutofit/>
          </a:bodyPr>
          <a:lstStyle/>
          <a:p>
            <a:r>
              <a:rPr lang="en-US" dirty="0" smtClean="0"/>
              <a:t>Otoscopic Inspection (not examination)</a:t>
            </a:r>
          </a:p>
          <a:p>
            <a:pPr lvl="1"/>
            <a:r>
              <a:rPr lang="en-US" dirty="0" smtClean="0"/>
              <a:t>Looks at the outer ear</a:t>
            </a:r>
          </a:p>
          <a:p>
            <a:r>
              <a:rPr lang="en-US" dirty="0" smtClean="0"/>
              <a:t>Pure tones/</a:t>
            </a:r>
            <a:r>
              <a:rPr lang="en-US" dirty="0" err="1" smtClean="0"/>
              <a:t>otoacoustic</a:t>
            </a:r>
            <a:r>
              <a:rPr lang="en-US" dirty="0" smtClean="0"/>
              <a:t> emissions (OAEs)	</a:t>
            </a:r>
          </a:p>
          <a:p>
            <a:pPr lvl="1"/>
            <a:r>
              <a:rPr lang="en-US" dirty="0" smtClean="0"/>
              <a:t>Looks at the inner, middle, and inner ear  </a:t>
            </a:r>
          </a:p>
          <a:p>
            <a:r>
              <a:rPr lang="en-US" dirty="0" smtClean="0"/>
              <a:t>Immittance </a:t>
            </a:r>
          </a:p>
          <a:p>
            <a:pPr lvl="1"/>
            <a:r>
              <a:rPr lang="en-US" dirty="0" smtClean="0"/>
              <a:t>Looks at the outer and middle ear </a:t>
            </a:r>
          </a:p>
          <a:p>
            <a:pPr lvl="1"/>
            <a:endParaRPr lang="en-US" dirty="0"/>
          </a:p>
        </p:txBody>
      </p:sp>
      <p:sp>
        <p:nvSpPr>
          <p:cNvPr id="2" name="Title 1"/>
          <p:cNvSpPr>
            <a:spLocks noGrp="1"/>
          </p:cNvSpPr>
          <p:nvPr>
            <p:ph type="title"/>
          </p:nvPr>
        </p:nvSpPr>
        <p:spPr>
          <a:xfrm>
            <a:off x="457200" y="685800"/>
            <a:ext cx="8229600" cy="1143000"/>
          </a:xfrm>
        </p:spPr>
        <p:txBody>
          <a:bodyPr>
            <a:normAutofit fontScale="90000"/>
          </a:bodyPr>
          <a:lstStyle/>
          <a:p>
            <a:r>
              <a:rPr lang="en-US" dirty="0" smtClean="0"/>
              <a:t>Screening tools look at different sections of the ear. </a:t>
            </a:r>
            <a:endParaRPr lang="en-US" dirty="0"/>
          </a:p>
        </p:txBody>
      </p:sp>
    </p:spTree>
    <p:extLst>
      <p:ext uri="{BB962C8B-B14F-4D97-AF65-F5344CB8AC3E}">
        <p14:creationId xmlns:p14="http://schemas.microsoft.com/office/powerpoint/2010/main" val="4025617944"/>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28346250"/>
              </p:ext>
            </p:extLst>
          </p:nvPr>
        </p:nvGraphicFramePr>
        <p:xfrm>
          <a:off x="1066800" y="1524000"/>
          <a:ext cx="7467600" cy="41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57200" y="609600"/>
            <a:ext cx="8229600" cy="1066800"/>
          </a:xfrm>
        </p:spPr>
        <p:txBody>
          <a:bodyPr/>
          <a:lstStyle/>
          <a:p>
            <a:r>
              <a:rPr lang="en-US" dirty="0" smtClean="0"/>
              <a:t>Summary</a:t>
            </a:r>
            <a:endParaRPr lang="en-US" dirty="0"/>
          </a:p>
        </p:txBody>
      </p:sp>
    </p:spTree>
    <p:extLst>
      <p:ext uri="{BB962C8B-B14F-4D97-AF65-F5344CB8AC3E}">
        <p14:creationId xmlns:p14="http://schemas.microsoft.com/office/powerpoint/2010/main" val="232226773"/>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76400"/>
            <a:ext cx="8229600" cy="4330891"/>
          </a:xfrm>
        </p:spPr>
        <p:txBody>
          <a:bodyPr/>
          <a:lstStyle/>
          <a:p>
            <a:r>
              <a:rPr lang="en-US" dirty="0" smtClean="0"/>
              <a:t>Evaluates the function of the middle ear (ME) system and the ME space which is an air-filled cavity about the size of an aspirin</a:t>
            </a:r>
          </a:p>
          <a:p>
            <a:r>
              <a:rPr lang="en-US" dirty="0" smtClean="0"/>
              <a:t>Screens for health issues, NOT hearing acuity</a:t>
            </a:r>
          </a:p>
          <a:p>
            <a:r>
              <a:rPr lang="en-US" dirty="0" smtClean="0"/>
              <a:t>Objective measurement</a:t>
            </a:r>
          </a:p>
          <a:p>
            <a:r>
              <a:rPr lang="en-US" dirty="0" smtClean="0"/>
              <a:t>Appropriate for Wyoming children 9 months of age and older</a:t>
            </a:r>
          </a:p>
          <a:p>
            <a:r>
              <a:rPr lang="en-US" dirty="0" smtClean="0"/>
              <a:t>Not done if there is a foreign object in the ear canal</a:t>
            </a:r>
            <a:endParaRPr lang="en-US" dirty="0"/>
          </a:p>
        </p:txBody>
      </p:sp>
      <p:sp>
        <p:nvSpPr>
          <p:cNvPr id="4" name="Title 3"/>
          <p:cNvSpPr>
            <a:spLocks noGrp="1"/>
          </p:cNvSpPr>
          <p:nvPr>
            <p:ph type="title"/>
          </p:nvPr>
        </p:nvSpPr>
        <p:spPr/>
        <p:txBody>
          <a:bodyPr/>
          <a:lstStyle/>
          <a:p>
            <a:r>
              <a:rPr lang="en-US" dirty="0" smtClean="0"/>
              <a:t>Immittance</a:t>
            </a:r>
            <a:endParaRPr lang="en-US" dirty="0"/>
          </a:p>
        </p:txBody>
      </p:sp>
    </p:spTree>
    <p:extLst>
      <p:ext uri="{BB962C8B-B14F-4D97-AF65-F5344CB8AC3E}">
        <p14:creationId xmlns:p14="http://schemas.microsoft.com/office/powerpoint/2010/main" val="3890638028"/>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30891"/>
          </a:xfrm>
        </p:spPr>
        <p:txBody>
          <a:bodyPr/>
          <a:lstStyle/>
          <a:p>
            <a:r>
              <a:rPr lang="en-US" dirty="0" smtClean="0"/>
              <a:t>Probe assembly has 3 openings</a:t>
            </a:r>
          </a:p>
          <a:p>
            <a:pPr lvl="1"/>
            <a:r>
              <a:rPr lang="en-US" dirty="0" smtClean="0"/>
              <a:t>Microphone</a:t>
            </a:r>
          </a:p>
          <a:p>
            <a:pPr lvl="1"/>
            <a:r>
              <a:rPr lang="en-US" dirty="0" smtClean="0"/>
              <a:t>Tone</a:t>
            </a:r>
          </a:p>
          <a:p>
            <a:pPr lvl="1"/>
            <a:r>
              <a:rPr lang="en-US" dirty="0" smtClean="0"/>
              <a:t>Air</a:t>
            </a:r>
          </a:p>
          <a:p>
            <a:r>
              <a:rPr lang="en-US" dirty="0" smtClean="0"/>
              <a:t>The tympanic membrane (TM) is moved by the air and the microphone measures the reflection of sound (tone) from the TM</a:t>
            </a:r>
          </a:p>
          <a:p>
            <a:r>
              <a:rPr lang="en-US" dirty="0" smtClean="0"/>
              <a:t>Similar to pneumatic otoscopy</a:t>
            </a:r>
          </a:p>
          <a:p>
            <a:pPr lvl="1"/>
            <a:r>
              <a:rPr lang="en-US" dirty="0" smtClean="0"/>
              <a:t>Pneumo = air</a:t>
            </a:r>
          </a:p>
        </p:txBody>
      </p:sp>
      <p:sp>
        <p:nvSpPr>
          <p:cNvPr id="2" name="Title 1"/>
          <p:cNvSpPr>
            <a:spLocks noGrp="1"/>
          </p:cNvSpPr>
          <p:nvPr>
            <p:ph type="title"/>
          </p:nvPr>
        </p:nvSpPr>
        <p:spPr/>
        <p:txBody>
          <a:bodyPr/>
          <a:lstStyle/>
          <a:p>
            <a:r>
              <a:rPr lang="en-US" dirty="0" smtClean="0"/>
              <a:t>Immittance – How It ‘Works’</a:t>
            </a:r>
            <a:endParaRPr lang="en-US" dirty="0"/>
          </a:p>
        </p:txBody>
      </p:sp>
    </p:spTree>
    <p:extLst>
      <p:ext uri="{BB962C8B-B14F-4D97-AF65-F5344CB8AC3E}">
        <p14:creationId xmlns:p14="http://schemas.microsoft.com/office/powerpoint/2010/main" val="515566852"/>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2590799"/>
          </a:xfrm>
        </p:spPr>
        <p:txBody>
          <a:bodyPr>
            <a:normAutofit/>
          </a:bodyPr>
          <a:lstStyle/>
          <a:p>
            <a:r>
              <a:rPr lang="en-US" u="sng" dirty="0" smtClean="0"/>
              <a:t>Tymp</a:t>
            </a:r>
            <a:r>
              <a:rPr lang="en-US" dirty="0" smtClean="0"/>
              <a:t>ano</a:t>
            </a:r>
            <a:r>
              <a:rPr lang="en-US" u="sng" dirty="0" smtClean="0"/>
              <a:t>metry </a:t>
            </a:r>
            <a:r>
              <a:rPr lang="en-US" dirty="0" smtClean="0"/>
              <a:t>(eardrum; measurement)</a:t>
            </a:r>
          </a:p>
          <a:p>
            <a:endParaRPr lang="en-US" dirty="0" smtClean="0"/>
          </a:p>
          <a:p>
            <a:r>
              <a:rPr lang="en-US" u="sng" dirty="0" smtClean="0"/>
              <a:t>Tymp</a:t>
            </a:r>
            <a:r>
              <a:rPr lang="en-US" dirty="0" smtClean="0"/>
              <a:t>ano</a:t>
            </a:r>
            <a:r>
              <a:rPr lang="en-US" u="sng" dirty="0" smtClean="0"/>
              <a:t>meter</a:t>
            </a:r>
            <a:r>
              <a:rPr lang="en-US" dirty="0" smtClean="0"/>
              <a:t> (eardrum; instrumentation)</a:t>
            </a:r>
          </a:p>
          <a:p>
            <a:endParaRPr lang="en-US" dirty="0"/>
          </a:p>
          <a:p>
            <a:r>
              <a:rPr lang="en-US" u="sng" dirty="0" err="1"/>
              <a:t>Tymp</a:t>
            </a:r>
            <a:r>
              <a:rPr lang="en-US" dirty="0" err="1"/>
              <a:t>ano</a:t>
            </a:r>
            <a:r>
              <a:rPr lang="en-US" u="sng" dirty="0" err="1"/>
              <a:t>gram</a:t>
            </a:r>
            <a:r>
              <a:rPr lang="en-US" dirty="0"/>
              <a:t> (eardrum; graph)</a:t>
            </a:r>
          </a:p>
          <a:p>
            <a:endParaRPr lang="en-US" dirty="0" smtClean="0"/>
          </a:p>
        </p:txBody>
      </p:sp>
      <p:sp>
        <p:nvSpPr>
          <p:cNvPr id="2" name="Title 1"/>
          <p:cNvSpPr>
            <a:spLocks noGrp="1"/>
          </p:cNvSpPr>
          <p:nvPr>
            <p:ph type="title"/>
          </p:nvPr>
        </p:nvSpPr>
        <p:spPr/>
        <p:txBody>
          <a:bodyPr/>
          <a:lstStyle/>
          <a:p>
            <a:r>
              <a:rPr lang="en-US" dirty="0" smtClean="0"/>
              <a:t>Immittance Terminology</a:t>
            </a:r>
            <a:endParaRPr lang="en-US" dirty="0"/>
          </a:p>
        </p:txBody>
      </p:sp>
    </p:spTree>
    <p:extLst>
      <p:ext uri="{BB962C8B-B14F-4D97-AF65-F5344CB8AC3E}">
        <p14:creationId xmlns:p14="http://schemas.microsoft.com/office/powerpoint/2010/main" val="3422119108"/>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endParaRPr lang="en-US" dirty="0"/>
          </a:p>
          <a:p>
            <a:pPr lvl="1"/>
            <a:r>
              <a:rPr lang="en-US" dirty="0"/>
              <a:t>Ear Canal Volume (ECV); Physical Volume (PV</a:t>
            </a:r>
            <a:r>
              <a:rPr lang="en-US" dirty="0" smtClean="0"/>
              <a:t>)</a:t>
            </a:r>
            <a:endParaRPr lang="en-US" dirty="0"/>
          </a:p>
          <a:p>
            <a:pPr lvl="1"/>
            <a:r>
              <a:rPr lang="en-US" dirty="0"/>
              <a:t>Tympanic Membrane </a:t>
            </a:r>
            <a:r>
              <a:rPr lang="en-US" dirty="0" smtClean="0"/>
              <a:t>Compliance (TMC)</a:t>
            </a:r>
            <a:endParaRPr lang="en-US" dirty="0"/>
          </a:p>
          <a:p>
            <a:pPr lvl="1"/>
            <a:r>
              <a:rPr lang="en-US" dirty="0"/>
              <a:t>Middle Ear Pressure (MEP)</a:t>
            </a:r>
          </a:p>
          <a:p>
            <a:pPr lvl="1"/>
            <a:r>
              <a:rPr lang="en-US" dirty="0" err="1"/>
              <a:t>Tympanometric</a:t>
            </a:r>
            <a:r>
              <a:rPr lang="en-US" dirty="0"/>
              <a:t> Width (TW); </a:t>
            </a:r>
            <a:r>
              <a:rPr lang="en-US" dirty="0" smtClean="0"/>
              <a:t>Gradient</a:t>
            </a:r>
          </a:p>
          <a:p>
            <a:pPr lvl="3"/>
            <a:r>
              <a:rPr lang="en-US" dirty="0" smtClean="0"/>
              <a:t>(not currently using)</a:t>
            </a:r>
          </a:p>
          <a:p>
            <a:pPr lvl="1"/>
            <a:endParaRPr lang="en-US" dirty="0"/>
          </a:p>
          <a:p>
            <a:r>
              <a:rPr lang="en-US" dirty="0"/>
              <a:t>Acoustic Reflex (AR) or </a:t>
            </a:r>
            <a:r>
              <a:rPr lang="en-US" dirty="0" err="1"/>
              <a:t>Stapedial</a:t>
            </a:r>
            <a:r>
              <a:rPr lang="en-US" dirty="0"/>
              <a:t> Reflex</a:t>
            </a:r>
          </a:p>
          <a:p>
            <a:endParaRPr lang="en-US" dirty="0"/>
          </a:p>
        </p:txBody>
      </p:sp>
      <p:sp>
        <p:nvSpPr>
          <p:cNvPr id="3" name="Title 2"/>
          <p:cNvSpPr>
            <a:spLocks noGrp="1"/>
          </p:cNvSpPr>
          <p:nvPr>
            <p:ph type="title"/>
          </p:nvPr>
        </p:nvSpPr>
        <p:spPr/>
        <p:txBody>
          <a:bodyPr/>
          <a:lstStyle/>
          <a:p>
            <a:r>
              <a:rPr lang="en-US" dirty="0" smtClean="0"/>
              <a:t>Immittance Technology</a:t>
            </a:r>
            <a:endParaRPr lang="en-US" dirty="0"/>
          </a:p>
        </p:txBody>
      </p:sp>
    </p:spTree>
    <p:extLst>
      <p:ext uri="{BB962C8B-B14F-4D97-AF65-F5344CB8AC3E}">
        <p14:creationId xmlns:p14="http://schemas.microsoft.com/office/powerpoint/2010/main" val="331469538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178491"/>
          </a:xfrm>
        </p:spPr>
        <p:txBody>
          <a:bodyPr/>
          <a:lstStyle/>
          <a:p>
            <a:r>
              <a:rPr lang="en-US" dirty="0" smtClean="0"/>
              <a:t>Tympanometry is </a:t>
            </a:r>
            <a:r>
              <a:rPr lang="en-US" u="sng" dirty="0" smtClean="0"/>
              <a:t>not</a:t>
            </a:r>
            <a:r>
              <a:rPr lang="en-US" dirty="0" smtClean="0"/>
              <a:t> dependent upon hearing</a:t>
            </a:r>
          </a:p>
          <a:p>
            <a:pPr lvl="1"/>
            <a:r>
              <a:rPr lang="en-US" dirty="0" smtClean="0"/>
              <a:t>In the presence of permanent sensorineural hearing loss, if the mechanical system is intact and functioning normally, tympanograms that are within normal limits can be expected</a:t>
            </a:r>
          </a:p>
          <a:p>
            <a:r>
              <a:rPr lang="en-US" dirty="0" smtClean="0"/>
              <a:t>Remember: children with sensorineural hearing loss </a:t>
            </a:r>
            <a:r>
              <a:rPr lang="en-US" u="sng" dirty="0" smtClean="0"/>
              <a:t>can</a:t>
            </a:r>
            <a:r>
              <a:rPr lang="en-US" dirty="0" smtClean="0"/>
              <a:t> have middle ear problems</a:t>
            </a:r>
          </a:p>
        </p:txBody>
      </p:sp>
      <p:sp>
        <p:nvSpPr>
          <p:cNvPr id="2" name="Title 1"/>
          <p:cNvSpPr>
            <a:spLocks noGrp="1"/>
          </p:cNvSpPr>
          <p:nvPr>
            <p:ph type="title"/>
          </p:nvPr>
        </p:nvSpPr>
        <p:spPr/>
        <p:txBody>
          <a:bodyPr/>
          <a:lstStyle/>
          <a:p>
            <a:r>
              <a:rPr lang="en-US" dirty="0" smtClean="0"/>
              <a:t>Tympano</a:t>
            </a:r>
            <a:r>
              <a:rPr lang="en-US" u="sng" dirty="0" smtClean="0"/>
              <a:t>metry</a:t>
            </a:r>
            <a:endParaRPr lang="en-US" u="sng" dirty="0"/>
          </a:p>
        </p:txBody>
      </p:sp>
    </p:spTree>
    <p:extLst>
      <p:ext uri="{BB962C8B-B14F-4D97-AF65-F5344CB8AC3E}">
        <p14:creationId xmlns:p14="http://schemas.microsoft.com/office/powerpoint/2010/main" val="1555320324"/>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p:cNvSpPr>
            <a:spLocks noGrp="1"/>
          </p:cNvSpPr>
          <p:nvPr>
            <p:ph idx="1"/>
          </p:nvPr>
        </p:nvSpPr>
        <p:spPr>
          <a:xfrm>
            <a:off x="457200" y="1905000"/>
            <a:ext cx="8229600" cy="4419600"/>
          </a:xfrm>
        </p:spPr>
        <p:txBody>
          <a:bodyPr/>
          <a:lstStyle/>
          <a:p>
            <a:r>
              <a:rPr lang="en-US" dirty="0" smtClean="0"/>
              <a:t>Tells us whether a child needs to be referred for medical evaluation and/or treatment.</a:t>
            </a:r>
          </a:p>
          <a:p>
            <a:r>
              <a:rPr lang="en-US" dirty="0" smtClean="0"/>
              <a:t>Provides a very quick, very accurate, physiologic measurement that helps us understand the condition of the middle ear.</a:t>
            </a:r>
          </a:p>
          <a:p>
            <a:r>
              <a:rPr lang="en-US" dirty="0" smtClean="0"/>
              <a:t>Can provide information to assist the physician in the appropriate management of children with middle ear problems.</a:t>
            </a:r>
          </a:p>
        </p:txBody>
      </p:sp>
      <p:sp>
        <p:nvSpPr>
          <p:cNvPr id="146434" name="Title 1"/>
          <p:cNvSpPr>
            <a:spLocks noGrp="1"/>
          </p:cNvSpPr>
          <p:nvPr>
            <p:ph type="title"/>
          </p:nvPr>
        </p:nvSpPr>
        <p:spPr/>
        <p:txBody>
          <a:bodyPr/>
          <a:lstStyle/>
          <a:p>
            <a:r>
              <a:rPr lang="en-US" dirty="0" smtClean="0"/>
              <a:t>Tympano</a:t>
            </a:r>
            <a:r>
              <a:rPr lang="en-US" u="sng" dirty="0" smtClean="0"/>
              <a:t>metry</a:t>
            </a:r>
            <a:r>
              <a:rPr lang="en-US" dirty="0" smtClean="0"/>
              <a:t>…</a:t>
            </a:r>
          </a:p>
        </p:txBody>
      </p:sp>
    </p:spTree>
    <p:extLst>
      <p:ext uri="{BB962C8B-B14F-4D97-AF65-F5344CB8AC3E}">
        <p14:creationId xmlns:p14="http://schemas.microsoft.com/office/powerpoint/2010/main" val="2699846530"/>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instrument used to obtain immittance measurements.</a:t>
            </a:r>
          </a:p>
          <a:p>
            <a:r>
              <a:rPr lang="en-US" dirty="0" smtClean="0"/>
              <a:t>Also known as an immittance bridge.</a:t>
            </a:r>
          </a:p>
          <a:p>
            <a:r>
              <a:rPr lang="en-US" dirty="0" smtClean="0"/>
              <a:t>Screening tympanometers are automatic and provide a reading for each component of the </a:t>
            </a:r>
            <a:r>
              <a:rPr lang="en-US" dirty="0" err="1" smtClean="0"/>
              <a:t>tympanogram</a:t>
            </a:r>
            <a:r>
              <a:rPr lang="en-US" dirty="0" smtClean="0"/>
              <a:t>.</a:t>
            </a:r>
          </a:p>
          <a:p>
            <a:r>
              <a:rPr lang="en-US" dirty="0" smtClean="0"/>
              <a:t>Should be serviced/calibrated at least annually.</a:t>
            </a:r>
          </a:p>
          <a:p>
            <a:r>
              <a:rPr lang="en-US" dirty="0" smtClean="0"/>
              <a:t>Consult the user’s manual about care of the instrument.</a:t>
            </a:r>
            <a:endParaRPr lang="en-US" dirty="0"/>
          </a:p>
        </p:txBody>
      </p:sp>
      <p:sp>
        <p:nvSpPr>
          <p:cNvPr id="2" name="Title 1"/>
          <p:cNvSpPr>
            <a:spLocks noGrp="1"/>
          </p:cNvSpPr>
          <p:nvPr>
            <p:ph type="title"/>
          </p:nvPr>
        </p:nvSpPr>
        <p:spPr/>
        <p:txBody>
          <a:bodyPr/>
          <a:lstStyle/>
          <a:p>
            <a:r>
              <a:rPr lang="en-US" dirty="0" smtClean="0"/>
              <a:t>Tympano</a:t>
            </a:r>
            <a:r>
              <a:rPr lang="en-US" u="sng" dirty="0" smtClean="0"/>
              <a:t>meter</a:t>
            </a:r>
            <a:r>
              <a:rPr lang="en-US" dirty="0" smtClean="0"/>
              <a:t>	</a:t>
            </a:r>
            <a:endParaRPr lang="en-US" dirty="0"/>
          </a:p>
        </p:txBody>
      </p:sp>
    </p:spTree>
    <p:extLst>
      <p:ext uri="{BB962C8B-B14F-4D97-AF65-F5344CB8AC3E}">
        <p14:creationId xmlns:p14="http://schemas.microsoft.com/office/powerpoint/2010/main" val="6809750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3325"/>
            <a:ext cx="9144000" cy="6931325"/>
          </a:xfrm>
          <a:prstGeom prst="rect">
            <a:avLst/>
          </a:prstGeom>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334000"/>
          </a:xfrm>
        </p:spPr>
        <p:txBody>
          <a:bodyPr/>
          <a:lstStyle/>
          <a:p>
            <a:r>
              <a:rPr lang="en-US" sz="2400" dirty="0" smtClean="0"/>
              <a:t>A graphic representation of tympanometric  measurements.  The components of the tympanogram are:</a:t>
            </a:r>
          </a:p>
          <a:p>
            <a:endParaRPr lang="en-US" dirty="0" smtClean="0"/>
          </a:p>
          <a:p>
            <a:pPr marL="393192" lvl="1" indent="0">
              <a:buNone/>
            </a:pPr>
            <a:r>
              <a:rPr lang="en-US" b="1" dirty="0" smtClean="0"/>
              <a:t>1) Ear Canal Volume (ECV)</a:t>
            </a:r>
            <a:r>
              <a:rPr lang="en-US" dirty="0" smtClean="0"/>
              <a:t>—the amount of space between the probe tip and wherever the air can’t get any farther.</a:t>
            </a:r>
          </a:p>
          <a:p>
            <a:pPr lvl="2"/>
            <a:r>
              <a:rPr lang="en-US" dirty="0" smtClean="0"/>
              <a:t>Useful in estimating P.E. tube status; identifying possible perforations or wax occlusions.</a:t>
            </a:r>
          </a:p>
          <a:p>
            <a:pPr lvl="2"/>
            <a:r>
              <a:rPr lang="en-US" dirty="0" smtClean="0"/>
              <a:t>Important for you to compare the ears.</a:t>
            </a:r>
          </a:p>
          <a:p>
            <a:pPr lvl="2"/>
            <a:r>
              <a:rPr lang="en-US" dirty="0" smtClean="0"/>
              <a:t>Typical ECV by age:</a:t>
            </a:r>
          </a:p>
          <a:p>
            <a:pPr lvl="5"/>
            <a:r>
              <a:rPr lang="en-US" dirty="0" smtClean="0"/>
              <a:t>7-24 months: &lt;0.8 mL</a:t>
            </a:r>
          </a:p>
          <a:p>
            <a:pPr lvl="5"/>
            <a:r>
              <a:rPr lang="en-US" dirty="0" smtClean="0"/>
              <a:t>2-6 years: &lt;1.0 mL</a:t>
            </a:r>
          </a:p>
          <a:p>
            <a:pPr lvl="5"/>
            <a:r>
              <a:rPr lang="en-US" dirty="0" smtClean="0"/>
              <a:t>Older children: 0.4-1.5 mL</a:t>
            </a:r>
          </a:p>
        </p:txBody>
      </p:sp>
      <p:sp>
        <p:nvSpPr>
          <p:cNvPr id="2" name="Title 1"/>
          <p:cNvSpPr>
            <a:spLocks noGrp="1"/>
          </p:cNvSpPr>
          <p:nvPr>
            <p:ph type="title"/>
          </p:nvPr>
        </p:nvSpPr>
        <p:spPr>
          <a:xfrm>
            <a:off x="457200" y="152400"/>
            <a:ext cx="4419600" cy="944562"/>
          </a:xfrm>
        </p:spPr>
        <p:txBody>
          <a:bodyPr>
            <a:normAutofit/>
          </a:bodyPr>
          <a:lstStyle/>
          <a:p>
            <a:r>
              <a:rPr lang="en-US" sz="3600" dirty="0" err="1" smtClean="0"/>
              <a:t>Tympano</a:t>
            </a:r>
            <a:r>
              <a:rPr lang="en-US" sz="3600" u="sng" dirty="0" err="1" smtClean="0"/>
              <a:t>gram</a:t>
            </a:r>
            <a:r>
              <a:rPr lang="en-US" sz="3600" dirty="0" smtClean="0"/>
              <a:t>…</a:t>
            </a:r>
            <a:endParaRPr lang="en-US" sz="3600" dirty="0"/>
          </a:p>
        </p:txBody>
      </p:sp>
    </p:spTree>
    <p:extLst>
      <p:ext uri="{BB962C8B-B14F-4D97-AF65-F5344CB8AC3E}">
        <p14:creationId xmlns:p14="http://schemas.microsoft.com/office/powerpoint/2010/main" val="3102781206"/>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93192" lvl="1" indent="0">
              <a:buNone/>
            </a:pPr>
            <a:r>
              <a:rPr lang="en-US" b="1" dirty="0" smtClean="0"/>
              <a:t>2) Tympanic Membrane (TM) Compliance</a:t>
            </a:r>
            <a:r>
              <a:rPr lang="en-US" dirty="0" smtClean="0"/>
              <a:t> - How much did the TM move in response to the changing air pressure introduced in the ear canal?</a:t>
            </a:r>
          </a:p>
          <a:p>
            <a:pPr lvl="2"/>
            <a:r>
              <a:rPr lang="en-US" dirty="0" smtClean="0"/>
              <a:t>If there is something behind the TM (such as fluid or in front of the TM such as impacted wax) the movement or compliance of the TM will be reduced</a:t>
            </a:r>
          </a:p>
          <a:p>
            <a:pPr lvl="2"/>
            <a:r>
              <a:rPr lang="en-US" dirty="0" smtClean="0"/>
              <a:t>Also known as static compliance (SC)</a:t>
            </a:r>
          </a:p>
          <a:p>
            <a:pPr lvl="1">
              <a:buNone/>
            </a:pPr>
            <a:r>
              <a:rPr lang="en-US" dirty="0" smtClean="0"/>
              <a:t>	</a:t>
            </a:r>
          </a:p>
          <a:p>
            <a:pPr marL="393192" lvl="1" indent="0">
              <a:buNone/>
            </a:pPr>
            <a:r>
              <a:rPr lang="en-US" b="1" dirty="0" smtClean="0"/>
              <a:t>3) Middle Ear Pressure (MEP) - </a:t>
            </a:r>
            <a:r>
              <a:rPr lang="en-US" dirty="0" smtClean="0"/>
              <a:t>Air pressure at which the TM moves the most.</a:t>
            </a:r>
          </a:p>
          <a:p>
            <a:pPr lvl="2"/>
            <a:r>
              <a:rPr lang="en-US" dirty="0" smtClean="0"/>
              <a:t>Also known as the point of maximum compliance or the peak of the </a:t>
            </a:r>
            <a:r>
              <a:rPr lang="en-US" dirty="0" err="1" smtClean="0"/>
              <a:t>tympanogram</a:t>
            </a:r>
            <a:r>
              <a:rPr lang="en-US" dirty="0" smtClean="0"/>
              <a:t>. </a:t>
            </a:r>
          </a:p>
          <a:p>
            <a:pPr lvl="2">
              <a:buNone/>
            </a:pPr>
            <a:endParaRPr lang="en-US" dirty="0" smtClean="0"/>
          </a:p>
        </p:txBody>
      </p:sp>
      <p:sp>
        <p:nvSpPr>
          <p:cNvPr id="2" name="Title 1"/>
          <p:cNvSpPr>
            <a:spLocks noGrp="1"/>
          </p:cNvSpPr>
          <p:nvPr>
            <p:ph type="title"/>
          </p:nvPr>
        </p:nvSpPr>
        <p:spPr/>
        <p:txBody>
          <a:bodyPr/>
          <a:lstStyle/>
          <a:p>
            <a:r>
              <a:rPr lang="en-US" dirty="0" err="1" smtClean="0"/>
              <a:t>Tympano</a:t>
            </a:r>
            <a:r>
              <a:rPr lang="en-US" u="sng" dirty="0" err="1" smtClean="0"/>
              <a:t>gram</a:t>
            </a:r>
            <a:endParaRPr lang="en-US" u="sng" dirty="0"/>
          </a:p>
        </p:txBody>
      </p:sp>
    </p:spTree>
    <p:extLst>
      <p:ext uri="{BB962C8B-B14F-4D97-AF65-F5344CB8AC3E}">
        <p14:creationId xmlns:p14="http://schemas.microsoft.com/office/powerpoint/2010/main" val="3526607789"/>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Content Placeholder 2"/>
          <p:cNvSpPr>
            <a:spLocks noGrp="1"/>
          </p:cNvSpPr>
          <p:nvPr>
            <p:ph idx="1"/>
          </p:nvPr>
        </p:nvSpPr>
        <p:spPr>
          <a:xfrm>
            <a:off x="457200" y="1905000"/>
            <a:ext cx="8229600" cy="4102291"/>
          </a:xfrm>
        </p:spPr>
        <p:txBody>
          <a:bodyPr>
            <a:normAutofit/>
          </a:bodyPr>
          <a:lstStyle/>
          <a:p>
            <a:pPr marL="365760" indent="-256032" fontAlgn="auto">
              <a:spcAft>
                <a:spcPts val="0"/>
              </a:spcAft>
              <a:buClr>
                <a:schemeClr val="accent3"/>
              </a:buClr>
              <a:buFont typeface="Georgia"/>
              <a:buChar char="•"/>
              <a:defRPr/>
            </a:pPr>
            <a:r>
              <a:rPr lang="en-US" dirty="0" smtClean="0"/>
              <a:t>In a normal middle ear, if a loud sound is introduced, the middle ear muscles will contract causing stiffness.</a:t>
            </a:r>
          </a:p>
          <a:p>
            <a:pPr marL="365760" indent="-256032" fontAlgn="auto">
              <a:spcAft>
                <a:spcPts val="0"/>
              </a:spcAft>
              <a:buClr>
                <a:schemeClr val="accent3"/>
              </a:buClr>
              <a:buFont typeface="Georgia"/>
              <a:buChar char="•"/>
              <a:defRPr/>
            </a:pPr>
            <a:r>
              <a:rPr lang="en-US" dirty="0" smtClean="0"/>
              <a:t>Most immittance equipment provides a graphic representation of that contraction; this is a present AR.</a:t>
            </a:r>
          </a:p>
          <a:p>
            <a:pPr marL="365760" indent="-256032" fontAlgn="auto">
              <a:spcAft>
                <a:spcPts val="0"/>
              </a:spcAft>
              <a:buClr>
                <a:schemeClr val="accent3"/>
              </a:buClr>
              <a:buFont typeface="Georgia"/>
              <a:buChar char="•"/>
              <a:defRPr/>
            </a:pPr>
            <a:r>
              <a:rPr lang="en-US" dirty="0" smtClean="0"/>
              <a:t>Value: helps you interpret questionable (low compliance) </a:t>
            </a:r>
            <a:r>
              <a:rPr lang="en-US" dirty="0" err="1" smtClean="0"/>
              <a:t>tympanograms</a:t>
            </a:r>
            <a:r>
              <a:rPr lang="en-US" dirty="0" smtClean="0"/>
              <a:t>.</a:t>
            </a:r>
          </a:p>
        </p:txBody>
      </p:sp>
      <p:sp>
        <p:nvSpPr>
          <p:cNvPr id="2" name="Title 1"/>
          <p:cNvSpPr>
            <a:spLocks noGrp="1"/>
          </p:cNvSpPr>
          <p:nvPr>
            <p:ph type="title"/>
          </p:nvPr>
        </p:nvSpPr>
        <p:spPr>
          <a:xfrm>
            <a:off x="0" y="457200"/>
            <a:ext cx="9144000" cy="1066800"/>
          </a:xfrm>
        </p:spPr>
        <p:txBody>
          <a:bodyPr>
            <a:normAutofit/>
          </a:bodyPr>
          <a:lstStyle/>
          <a:p>
            <a:pPr algn="ctr" fontAlgn="auto">
              <a:spcAft>
                <a:spcPts val="0"/>
              </a:spcAft>
              <a:defRPr/>
            </a:pPr>
            <a:r>
              <a:rPr lang="en-US" sz="3600" dirty="0" smtClean="0"/>
              <a:t>Acoustic Reflex (AR) or Stapedial Reflex</a:t>
            </a:r>
            <a:endParaRPr lang="en-US" sz="3600" dirty="0"/>
          </a:p>
        </p:txBody>
      </p:sp>
    </p:spTree>
    <p:extLst>
      <p:ext uri="{BB962C8B-B14F-4D97-AF65-F5344CB8AC3E}">
        <p14:creationId xmlns:p14="http://schemas.microsoft.com/office/powerpoint/2010/main" val="3266623590"/>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686800" cy="4477512"/>
          </a:xfrm>
        </p:spPr>
        <p:txBody>
          <a:bodyPr/>
          <a:lstStyle/>
          <a:p>
            <a:endParaRPr lang="en-US" dirty="0" smtClean="0"/>
          </a:p>
          <a:p>
            <a:endParaRPr lang="en-US" dirty="0" smtClean="0"/>
          </a:p>
          <a:p>
            <a:pPr algn="ctr">
              <a:buNone/>
            </a:pPr>
            <a:r>
              <a:rPr lang="en-US" sz="3200" i="1" dirty="0" smtClean="0"/>
              <a:t>An acoustic reflex may not be present in a normal ear, but…</a:t>
            </a:r>
          </a:p>
          <a:p>
            <a:pPr algn="ctr">
              <a:buNone/>
            </a:pPr>
            <a:r>
              <a:rPr lang="en-US" sz="3200" i="1" dirty="0" smtClean="0"/>
              <a:t>it is </a:t>
            </a:r>
            <a:r>
              <a:rPr lang="en-US" sz="3200" i="1" u="sng" dirty="0" smtClean="0"/>
              <a:t>not</a:t>
            </a:r>
            <a:r>
              <a:rPr lang="en-US" sz="3200" i="1" dirty="0" smtClean="0"/>
              <a:t> present in an abnormal ear.</a:t>
            </a:r>
          </a:p>
          <a:p>
            <a:pPr algn="ctr">
              <a:buNone/>
            </a:pPr>
            <a:endParaRPr lang="en-US" dirty="0"/>
          </a:p>
        </p:txBody>
      </p:sp>
    </p:spTree>
    <p:extLst>
      <p:ext uri="{BB962C8B-B14F-4D97-AF65-F5344CB8AC3E}">
        <p14:creationId xmlns:p14="http://schemas.microsoft.com/office/powerpoint/2010/main" val="3137640696"/>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38400" y="2514600"/>
            <a:ext cx="8229600" cy="3949891"/>
          </a:xfrm>
        </p:spPr>
        <p:txBody>
          <a:bodyPr/>
          <a:lstStyle/>
          <a:p>
            <a:pPr marL="624078" indent="-514350">
              <a:lnSpc>
                <a:spcPct val="150000"/>
              </a:lnSpc>
              <a:buFont typeface="+mj-lt"/>
              <a:buAutoNum type="alphaUcPeriod"/>
            </a:pPr>
            <a:r>
              <a:rPr lang="en-US" dirty="0" smtClean="0"/>
              <a:t>The outer ear only</a:t>
            </a:r>
          </a:p>
          <a:p>
            <a:pPr marL="624078" indent="-514350">
              <a:lnSpc>
                <a:spcPct val="150000"/>
              </a:lnSpc>
              <a:buFont typeface="+mj-lt"/>
              <a:buAutoNum type="alphaUcPeriod"/>
            </a:pPr>
            <a:r>
              <a:rPr lang="en-US" dirty="0" smtClean="0"/>
              <a:t>The outer and middle ear</a:t>
            </a:r>
          </a:p>
          <a:p>
            <a:pPr marL="624078" indent="-514350">
              <a:lnSpc>
                <a:spcPct val="150000"/>
              </a:lnSpc>
              <a:buFont typeface="+mj-lt"/>
              <a:buAutoNum type="alphaUcPeriod"/>
            </a:pPr>
            <a:r>
              <a:rPr lang="en-US" dirty="0" smtClean="0"/>
              <a:t>The middle ear only</a:t>
            </a:r>
          </a:p>
          <a:p>
            <a:pPr marL="624078" indent="-514350">
              <a:lnSpc>
                <a:spcPct val="150000"/>
              </a:lnSpc>
              <a:buFont typeface="+mj-lt"/>
              <a:buAutoNum type="alphaUcPeriod"/>
            </a:pPr>
            <a:r>
              <a:rPr lang="en-US" dirty="0" smtClean="0"/>
              <a:t>The middle and inner ear</a:t>
            </a:r>
          </a:p>
          <a:p>
            <a:pPr marL="624078" indent="-514350">
              <a:lnSpc>
                <a:spcPct val="150000"/>
              </a:lnSpc>
              <a:buFont typeface="+mj-lt"/>
              <a:buAutoNum type="alphaUcPeriod"/>
            </a:pPr>
            <a:r>
              <a:rPr lang="en-US" dirty="0" smtClean="0"/>
              <a:t>The inner ear only</a:t>
            </a:r>
            <a:endParaRPr lang="en-US" dirty="0"/>
          </a:p>
        </p:txBody>
      </p:sp>
      <p:sp>
        <p:nvSpPr>
          <p:cNvPr id="3" name="Title 2"/>
          <p:cNvSpPr>
            <a:spLocks noGrp="1"/>
          </p:cNvSpPr>
          <p:nvPr>
            <p:ph type="title"/>
          </p:nvPr>
        </p:nvSpPr>
        <p:spPr>
          <a:xfrm>
            <a:off x="457200" y="685800"/>
            <a:ext cx="8229600" cy="1524000"/>
          </a:xfrm>
        </p:spPr>
        <p:txBody>
          <a:bodyPr>
            <a:noAutofit/>
          </a:bodyPr>
          <a:lstStyle/>
          <a:p>
            <a:r>
              <a:rPr lang="en-US" sz="3600" dirty="0" smtClean="0"/>
              <a:t>CLICKER TIME!</a:t>
            </a:r>
            <a:r>
              <a:rPr lang="en-US" sz="3200" dirty="0" smtClean="0"/>
              <a:t/>
            </a:r>
            <a:br>
              <a:rPr lang="en-US" sz="3200" dirty="0" smtClean="0"/>
            </a:br>
            <a:r>
              <a:rPr lang="en-US" sz="3200" dirty="0"/>
              <a:t/>
            </a:r>
            <a:br>
              <a:rPr lang="en-US" sz="3200" dirty="0"/>
            </a:br>
            <a:r>
              <a:rPr lang="en-US" sz="3200" dirty="0" smtClean="0"/>
              <a:t>What part(s) of the ear does the tympanometer/immittance bridge screen?</a:t>
            </a:r>
            <a:endParaRPr lang="en-US" sz="3200" dirty="0"/>
          </a:p>
        </p:txBody>
      </p:sp>
    </p:spTree>
    <p:extLst>
      <p:ext uri="{BB962C8B-B14F-4D97-AF65-F5344CB8AC3E}">
        <p14:creationId xmlns:p14="http://schemas.microsoft.com/office/powerpoint/2010/main" val="324244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1" end="1"/>
                                            </p:txEl>
                                          </p:spTgt>
                                        </p:tgtEl>
                                        <p:attrNameLst>
                                          <p:attrName>ppt_x</p:attrName>
                                          <p:attrName>ppt_y</p:attrName>
                                        </p:attrNameLst>
                                      </p:cBhvr>
                                    </p:animMotion>
                                    <p:animRot by="1500000">
                                      <p:cBhvr>
                                        <p:cTn id="7" dur="125" fill="hold">
                                          <p:stCondLst>
                                            <p:cond delay="0"/>
                                          </p:stCondLst>
                                        </p:cTn>
                                        <p:tgtEl>
                                          <p:spTgt spid="2">
                                            <p:txEl>
                                              <p:pRg st="1" end="1"/>
                                            </p:txEl>
                                          </p:spTgt>
                                        </p:tgtEl>
                                        <p:attrNameLst>
                                          <p:attrName>r</p:attrName>
                                        </p:attrNameLst>
                                      </p:cBhvr>
                                    </p:animRot>
                                    <p:animRot by="-1500000">
                                      <p:cBhvr>
                                        <p:cTn id="8" dur="125" fill="hold">
                                          <p:stCondLst>
                                            <p:cond delay="125"/>
                                          </p:stCondLst>
                                        </p:cTn>
                                        <p:tgtEl>
                                          <p:spTgt spid="2">
                                            <p:txEl>
                                              <p:pRg st="1" end="1"/>
                                            </p:txEl>
                                          </p:spTgt>
                                        </p:tgtEl>
                                        <p:attrNameLst>
                                          <p:attrName>r</p:attrName>
                                        </p:attrNameLst>
                                      </p:cBhvr>
                                    </p:animRot>
                                    <p:animRot by="-1500000">
                                      <p:cBhvr>
                                        <p:cTn id="9" dur="125" fill="hold">
                                          <p:stCondLst>
                                            <p:cond delay="250"/>
                                          </p:stCondLst>
                                        </p:cTn>
                                        <p:tgtEl>
                                          <p:spTgt spid="2">
                                            <p:txEl>
                                              <p:pRg st="1" end="1"/>
                                            </p:txEl>
                                          </p:spTgt>
                                        </p:tgtEl>
                                        <p:attrNameLst>
                                          <p:attrName>r</p:attrName>
                                        </p:attrNameLst>
                                      </p:cBhvr>
                                    </p:animRot>
                                    <p:animRot by="1500000">
                                      <p:cBhvr>
                                        <p:cTn id="10" dur="125" fill="hold">
                                          <p:stCondLst>
                                            <p:cond delay="375"/>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07091"/>
          </a:xfrm>
        </p:spPr>
        <p:txBody>
          <a:bodyPr>
            <a:normAutofit lnSpcReduction="10000"/>
          </a:bodyPr>
          <a:lstStyle/>
          <a:p>
            <a:r>
              <a:rPr lang="en-US" dirty="0" smtClean="0"/>
              <a:t>Otoscopic inspection will reveal the size and direction of the ear canal.</a:t>
            </a:r>
          </a:p>
          <a:p>
            <a:r>
              <a:rPr lang="en-US" dirty="0" smtClean="0"/>
              <a:t>Probe tip selected should be larger than the canal opening.</a:t>
            </a:r>
          </a:p>
          <a:p>
            <a:pPr lvl="1"/>
            <a:r>
              <a:rPr lang="en-US" dirty="0" smtClean="0"/>
              <a:t>The intent is to obtain an airtight seal at the canal opening; the tip is not inserted into the ear canal itself.</a:t>
            </a:r>
          </a:p>
          <a:p>
            <a:r>
              <a:rPr lang="en-US" dirty="0" smtClean="0"/>
              <a:t>Fit the base of the rubber tip over the end of the metal or plastic probe stem assembly on the tympanometer so that it goes completely over the probe stem.</a:t>
            </a:r>
            <a:endParaRPr lang="en-US" dirty="0"/>
          </a:p>
        </p:txBody>
      </p:sp>
      <p:sp>
        <p:nvSpPr>
          <p:cNvPr id="2" name="Title 1"/>
          <p:cNvSpPr>
            <a:spLocks noGrp="1"/>
          </p:cNvSpPr>
          <p:nvPr>
            <p:ph type="title"/>
          </p:nvPr>
        </p:nvSpPr>
        <p:spPr/>
        <p:txBody>
          <a:bodyPr>
            <a:noAutofit/>
          </a:bodyPr>
          <a:lstStyle/>
          <a:p>
            <a:r>
              <a:rPr lang="en-US" sz="3200" dirty="0" smtClean="0"/>
              <a:t>Performing Immittance Measurements</a:t>
            </a:r>
            <a:endParaRPr lang="en-US" sz="3200" dirty="0"/>
          </a:p>
        </p:txBody>
      </p:sp>
    </p:spTree>
    <p:extLst>
      <p:ext uri="{BB962C8B-B14F-4D97-AF65-F5344CB8AC3E}">
        <p14:creationId xmlns:p14="http://schemas.microsoft.com/office/powerpoint/2010/main" val="3739429008"/>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3928871"/>
          </a:xfrm>
        </p:spPr>
        <p:txBody>
          <a:bodyPr>
            <a:normAutofit fontScale="92500" lnSpcReduction="10000"/>
          </a:bodyPr>
          <a:lstStyle/>
          <a:p>
            <a:pPr marL="109728" indent="0" algn="ctr">
              <a:buNone/>
            </a:pPr>
            <a:r>
              <a:rPr lang="en-US" sz="3200" i="1" dirty="0" smtClean="0"/>
              <a:t>!!!!!!!!!!!!!</a:t>
            </a:r>
          </a:p>
          <a:p>
            <a:pPr marL="109728" indent="0" algn="ctr">
              <a:buNone/>
            </a:pPr>
            <a:endParaRPr lang="en-US" sz="3200" i="1" dirty="0"/>
          </a:p>
          <a:p>
            <a:pPr marL="109728" indent="0" algn="ctr">
              <a:buNone/>
            </a:pPr>
            <a:r>
              <a:rPr lang="en-US" sz="3200" i="1" dirty="0" smtClean="0"/>
              <a:t>Getting </a:t>
            </a:r>
            <a:r>
              <a:rPr lang="en-US" sz="3200" i="1" dirty="0"/>
              <a:t>and maintaining a good seal at the canal opening is the most important variable to obtaining accurate and reliable immittance </a:t>
            </a:r>
            <a:r>
              <a:rPr lang="en-US" sz="3200" i="1" dirty="0" smtClean="0"/>
              <a:t>measurements.</a:t>
            </a:r>
          </a:p>
          <a:p>
            <a:pPr marL="109728" indent="0" algn="ctr">
              <a:buNone/>
            </a:pPr>
            <a:endParaRPr lang="en-US" sz="3200" i="1" dirty="0"/>
          </a:p>
          <a:p>
            <a:pPr marL="109728" indent="0" algn="ctr">
              <a:buNone/>
            </a:pPr>
            <a:r>
              <a:rPr lang="en-US" sz="3200" i="1" dirty="0" smtClean="0"/>
              <a:t>!!!!!!!!!!!!!!!!!!!!!</a:t>
            </a:r>
            <a:endParaRPr lang="en-US" sz="3200" i="1" dirty="0"/>
          </a:p>
        </p:txBody>
      </p:sp>
    </p:spTree>
    <p:extLst>
      <p:ext uri="{BB962C8B-B14F-4D97-AF65-F5344CB8AC3E}">
        <p14:creationId xmlns:p14="http://schemas.microsoft.com/office/powerpoint/2010/main" val="168220150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81200"/>
            <a:ext cx="8229600" cy="3657600"/>
          </a:xfrm>
        </p:spPr>
        <p:txBody>
          <a:bodyPr>
            <a:normAutofit/>
          </a:bodyPr>
          <a:lstStyle/>
          <a:p>
            <a:r>
              <a:rPr lang="en-US" dirty="0" smtClean="0"/>
              <a:t>Gently pull the top of the test ear up and back to straighten the canal.</a:t>
            </a:r>
          </a:p>
          <a:p>
            <a:r>
              <a:rPr lang="en-US" dirty="0" smtClean="0"/>
              <a:t>Apply the probe tip firmly to the canal opening.</a:t>
            </a:r>
          </a:p>
          <a:p>
            <a:r>
              <a:rPr lang="en-US" dirty="0" smtClean="0"/>
              <a:t>If you have difficulty maintaining a seal, remove the probe, reexamine the direction of the canal and try again.</a:t>
            </a:r>
          </a:p>
          <a:p>
            <a:pPr lvl="1"/>
            <a:r>
              <a:rPr lang="en-US" dirty="0" smtClean="0"/>
              <a:t>Changing the size of the probe tip may be helpful.</a:t>
            </a:r>
            <a:endParaRPr lang="en-US" dirty="0"/>
          </a:p>
        </p:txBody>
      </p:sp>
      <p:sp>
        <p:nvSpPr>
          <p:cNvPr id="4" name="Title 1"/>
          <p:cNvSpPr>
            <a:spLocks noGrp="1"/>
          </p:cNvSpPr>
          <p:nvPr>
            <p:ph type="title"/>
          </p:nvPr>
        </p:nvSpPr>
        <p:spPr>
          <a:xfrm>
            <a:off x="457200" y="274638"/>
            <a:ext cx="8229600" cy="1143000"/>
          </a:xfrm>
        </p:spPr>
        <p:txBody>
          <a:bodyPr>
            <a:noAutofit/>
          </a:bodyPr>
          <a:lstStyle/>
          <a:p>
            <a:r>
              <a:rPr lang="en-US" sz="3200" dirty="0" smtClean="0"/>
              <a:t>Performing Immittance Measurements</a:t>
            </a:r>
            <a:endParaRPr lang="en-US" sz="3200" dirty="0"/>
          </a:p>
        </p:txBody>
      </p:sp>
    </p:spTree>
    <p:extLst>
      <p:ext uri="{BB962C8B-B14F-4D97-AF65-F5344CB8AC3E}">
        <p14:creationId xmlns:p14="http://schemas.microsoft.com/office/powerpoint/2010/main" val="2282263027"/>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325112"/>
          </a:xfrm>
        </p:spPr>
        <p:txBody>
          <a:bodyPr>
            <a:normAutofit lnSpcReduction="10000"/>
          </a:bodyPr>
          <a:lstStyle/>
          <a:p>
            <a:r>
              <a:rPr lang="en-US" dirty="0" smtClean="0"/>
              <a:t>Most tympanometers have a light indicating that the test is in progress as well as a light indicating the completion of the measurement. </a:t>
            </a:r>
          </a:p>
          <a:p>
            <a:r>
              <a:rPr lang="en-US" dirty="0" smtClean="0"/>
              <a:t>When you are finished you’ll have a tympanogram and </a:t>
            </a:r>
            <a:r>
              <a:rPr lang="en-US" u="sng" dirty="0" smtClean="0"/>
              <a:t>if the option was selected</a:t>
            </a:r>
            <a:r>
              <a:rPr lang="en-US" dirty="0" smtClean="0"/>
              <a:t>, an indication of whether or not an acoustic reflex was present.</a:t>
            </a:r>
          </a:p>
          <a:p>
            <a:r>
              <a:rPr lang="en-US" dirty="0" smtClean="0"/>
              <a:t>If the ear fails, immediately repeat the measurement being sure that you have a good probe fit.</a:t>
            </a:r>
            <a:endParaRPr lang="en-US" dirty="0"/>
          </a:p>
        </p:txBody>
      </p:sp>
      <p:sp>
        <p:nvSpPr>
          <p:cNvPr id="4" name="Title 1"/>
          <p:cNvSpPr>
            <a:spLocks noGrp="1"/>
          </p:cNvSpPr>
          <p:nvPr>
            <p:ph type="title"/>
          </p:nvPr>
        </p:nvSpPr>
        <p:spPr>
          <a:xfrm>
            <a:off x="457200" y="274638"/>
            <a:ext cx="8229600" cy="1143000"/>
          </a:xfrm>
        </p:spPr>
        <p:txBody>
          <a:bodyPr>
            <a:noAutofit/>
          </a:bodyPr>
          <a:lstStyle/>
          <a:p>
            <a:r>
              <a:rPr lang="en-US" sz="3200" dirty="0" smtClean="0"/>
              <a:t>Performing Immittance Measurements</a:t>
            </a:r>
            <a:endParaRPr lang="en-US" sz="3200" dirty="0"/>
          </a:p>
        </p:txBody>
      </p:sp>
    </p:spTree>
    <p:extLst>
      <p:ext uri="{BB962C8B-B14F-4D97-AF65-F5344CB8AC3E}">
        <p14:creationId xmlns:p14="http://schemas.microsoft.com/office/powerpoint/2010/main" val="1084044314"/>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102291"/>
          </a:xfrm>
        </p:spPr>
        <p:txBody>
          <a:bodyPr/>
          <a:lstStyle/>
          <a:p>
            <a:r>
              <a:rPr lang="en-US" dirty="0" smtClean="0"/>
              <a:t>Few, if any, directions are needed - the child simply needs to sit or stand quietly.</a:t>
            </a:r>
          </a:p>
          <a:p>
            <a:pPr lvl="1"/>
            <a:r>
              <a:rPr lang="en-US" dirty="0" smtClean="0"/>
              <a:t>Infants and toddlers on a familiar lap.</a:t>
            </a:r>
          </a:p>
          <a:p>
            <a:pPr lvl="1"/>
            <a:r>
              <a:rPr lang="en-US" dirty="0" smtClean="0"/>
              <a:t>Having preschoolers stand is a good option.</a:t>
            </a:r>
          </a:p>
          <a:p>
            <a:r>
              <a:rPr lang="en-US" dirty="0" smtClean="0"/>
              <a:t>Don’t ask permission.  Instead, something like “This looks in your ear like I did” or “This checks your eardrum” is adequate.</a:t>
            </a:r>
            <a:endParaRPr lang="en-US" dirty="0"/>
          </a:p>
        </p:txBody>
      </p:sp>
      <p:sp>
        <p:nvSpPr>
          <p:cNvPr id="2" name="Title 1"/>
          <p:cNvSpPr>
            <a:spLocks noGrp="1"/>
          </p:cNvSpPr>
          <p:nvPr>
            <p:ph type="title"/>
          </p:nvPr>
        </p:nvSpPr>
        <p:spPr/>
        <p:txBody>
          <a:bodyPr/>
          <a:lstStyle/>
          <a:p>
            <a:r>
              <a:rPr lang="en-US" dirty="0" smtClean="0"/>
              <a:t>Directions to the Child</a:t>
            </a:r>
            <a:endParaRPr lang="en-US" dirty="0"/>
          </a:p>
        </p:txBody>
      </p:sp>
    </p:spTree>
    <p:extLst>
      <p:ext uri="{BB962C8B-B14F-4D97-AF65-F5344CB8AC3E}">
        <p14:creationId xmlns:p14="http://schemas.microsoft.com/office/powerpoint/2010/main" val="33586494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5351" y="1905000"/>
            <a:ext cx="4495800" cy="990600"/>
          </a:xfrm>
        </p:spPr>
        <p:txBody>
          <a:bodyPr/>
          <a:lstStyle/>
          <a:p>
            <a:r>
              <a:rPr lang="en-US" sz="4000" b="1" dirty="0" smtClean="0">
                <a:solidFill>
                  <a:schemeClr val="accent6">
                    <a:lumMod val="50000"/>
                  </a:schemeClr>
                </a:solidFill>
                <a:latin typeface="Garamond" pitchFamily="18" charset="0"/>
              </a:rPr>
              <a:t>EHDI’s 1-3-6 goal:</a:t>
            </a:r>
          </a:p>
        </p:txBody>
      </p:sp>
      <p:sp>
        <p:nvSpPr>
          <p:cNvPr id="6" name="Content Placeholder 2"/>
          <p:cNvSpPr txBox="1">
            <a:spLocks/>
          </p:cNvSpPr>
          <p:nvPr/>
        </p:nvSpPr>
        <p:spPr>
          <a:xfrm>
            <a:off x="228600" y="2819400"/>
            <a:ext cx="7848600" cy="1215928"/>
          </a:xfrm>
          <a:prstGeom prst="rect">
            <a:avLst/>
          </a:prstGeom>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en-US" sz="2400" b="1" dirty="0" smtClean="0">
                <a:latin typeface="Garamond" pitchFamily="18" charset="0"/>
              </a:rPr>
              <a:t>Screened by </a:t>
            </a:r>
            <a:r>
              <a:rPr lang="en-US" sz="2400" b="1" dirty="0" smtClean="0">
                <a:solidFill>
                  <a:schemeClr val="accent6">
                    <a:lumMod val="50000"/>
                  </a:schemeClr>
                </a:solidFill>
                <a:latin typeface="Garamond" pitchFamily="18" charset="0"/>
              </a:rPr>
              <a:t>1</a:t>
            </a:r>
            <a:r>
              <a:rPr lang="en-US" sz="2400" b="1" dirty="0" smtClean="0">
                <a:latin typeface="Garamond" pitchFamily="18" charset="0"/>
              </a:rPr>
              <a:t> month of age.</a:t>
            </a:r>
          </a:p>
          <a:p>
            <a:pPr marL="0" indent="0">
              <a:buFont typeface="Wingdings 2" charset="2"/>
              <a:buNone/>
            </a:pPr>
            <a:r>
              <a:rPr lang="en-US" sz="2400" b="1" dirty="0" smtClean="0">
                <a:latin typeface="Garamond" pitchFamily="18" charset="0"/>
              </a:rPr>
              <a:t>Diagnosed by </a:t>
            </a:r>
            <a:r>
              <a:rPr lang="en-US" sz="2400" b="1" dirty="0" smtClean="0">
                <a:solidFill>
                  <a:schemeClr val="accent6">
                    <a:lumMod val="50000"/>
                  </a:schemeClr>
                </a:solidFill>
                <a:latin typeface="Garamond" pitchFamily="18" charset="0"/>
              </a:rPr>
              <a:t>3</a:t>
            </a:r>
            <a:r>
              <a:rPr lang="en-US" sz="2400" b="1" dirty="0" smtClean="0">
                <a:latin typeface="Garamond" pitchFamily="18" charset="0"/>
              </a:rPr>
              <a:t> months of age.</a:t>
            </a:r>
          </a:p>
          <a:p>
            <a:pPr marL="0" indent="0">
              <a:buFont typeface="Wingdings 2" charset="2"/>
              <a:buNone/>
            </a:pPr>
            <a:r>
              <a:rPr lang="en-US" sz="2400" b="1" dirty="0" smtClean="0">
                <a:latin typeface="Garamond" pitchFamily="18" charset="0"/>
              </a:rPr>
              <a:t>In appropriate intervention by </a:t>
            </a:r>
            <a:r>
              <a:rPr lang="en-US" sz="2400" b="1" dirty="0" smtClean="0">
                <a:solidFill>
                  <a:schemeClr val="accent6">
                    <a:lumMod val="50000"/>
                  </a:schemeClr>
                </a:solidFill>
                <a:latin typeface="Garamond" pitchFamily="18" charset="0"/>
              </a:rPr>
              <a:t>6</a:t>
            </a:r>
            <a:r>
              <a:rPr lang="en-US" sz="2400" b="1" dirty="0" smtClean="0">
                <a:latin typeface="Garamond" pitchFamily="18" charset="0"/>
              </a:rPr>
              <a:t> months of age.</a:t>
            </a:r>
          </a:p>
        </p:txBody>
      </p:sp>
      <p:sp>
        <p:nvSpPr>
          <p:cNvPr id="8" name="Title 1"/>
          <p:cNvSpPr txBox="1">
            <a:spLocks/>
          </p:cNvSpPr>
          <p:nvPr/>
        </p:nvSpPr>
        <p:spPr>
          <a:xfrm>
            <a:off x="0" y="0"/>
            <a:ext cx="4724400" cy="990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000" b="1" i="1" dirty="0" smtClean="0">
                <a:solidFill>
                  <a:schemeClr val="accent6">
                    <a:lumMod val="50000"/>
                  </a:schemeClr>
                </a:solidFill>
                <a:latin typeface="Garamond" pitchFamily="18" charset="0"/>
              </a:rPr>
              <a:t>EHDI has two parts</a:t>
            </a:r>
          </a:p>
        </p:txBody>
      </p:sp>
      <p:sp>
        <p:nvSpPr>
          <p:cNvPr id="9" name="Title 1"/>
          <p:cNvSpPr txBox="1">
            <a:spLocks/>
          </p:cNvSpPr>
          <p:nvPr/>
        </p:nvSpPr>
        <p:spPr>
          <a:xfrm>
            <a:off x="185351" y="745524"/>
            <a:ext cx="1676400" cy="990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i="1" dirty="0" smtClean="0">
                <a:solidFill>
                  <a:schemeClr val="accent6">
                    <a:lumMod val="50000"/>
                  </a:schemeClr>
                </a:solidFill>
                <a:latin typeface="Garamond" pitchFamily="18" charset="0"/>
              </a:rPr>
              <a:t>Part 1</a:t>
            </a:r>
          </a:p>
        </p:txBody>
      </p:sp>
      <p:sp>
        <p:nvSpPr>
          <p:cNvPr id="10" name="Title 1"/>
          <p:cNvSpPr txBox="1">
            <a:spLocks/>
          </p:cNvSpPr>
          <p:nvPr/>
        </p:nvSpPr>
        <p:spPr>
          <a:xfrm>
            <a:off x="228600" y="4191000"/>
            <a:ext cx="6477000" cy="990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smtClean="0">
                <a:solidFill>
                  <a:schemeClr val="accent6">
                    <a:lumMod val="50000"/>
                  </a:schemeClr>
                </a:solidFill>
                <a:latin typeface="Garamond" pitchFamily="18" charset="0"/>
              </a:rPr>
              <a:t>Newborn hearing screening:</a:t>
            </a:r>
          </a:p>
        </p:txBody>
      </p:sp>
      <p:sp>
        <p:nvSpPr>
          <p:cNvPr id="11" name="Content Placeholder 2"/>
          <p:cNvSpPr txBox="1">
            <a:spLocks/>
          </p:cNvSpPr>
          <p:nvPr/>
        </p:nvSpPr>
        <p:spPr>
          <a:xfrm>
            <a:off x="304800" y="5108672"/>
            <a:ext cx="8534400" cy="1215928"/>
          </a:xfrm>
          <a:prstGeom prst="rect">
            <a:avLst/>
          </a:prstGeom>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en-US" sz="2400" b="1" dirty="0" smtClean="0">
                <a:latin typeface="Garamond" pitchFamily="18" charset="0"/>
              </a:rPr>
              <a:t>98% of Wyoming’s newborns are screened in the hospital</a:t>
            </a:r>
          </a:p>
          <a:p>
            <a:pPr marL="0" indent="0">
              <a:buFont typeface="Wingdings 2" charset="2"/>
              <a:buNone/>
            </a:pPr>
            <a:r>
              <a:rPr lang="en-US" sz="2400" b="1" dirty="0">
                <a:latin typeface="Garamond" pitchFamily="18" charset="0"/>
              </a:rPr>
              <a:t>	</a:t>
            </a:r>
            <a:r>
              <a:rPr lang="en-US" sz="2400" b="1" dirty="0" smtClean="0">
                <a:latin typeface="Garamond" pitchFamily="18" charset="0"/>
              </a:rPr>
              <a:t>prior to discharge.</a:t>
            </a:r>
          </a:p>
          <a:p>
            <a:pPr marL="0" indent="0">
              <a:buFont typeface="Wingdings 2" charset="2"/>
              <a:buNone/>
            </a:pPr>
            <a:r>
              <a:rPr lang="en-US" sz="2400" b="1" dirty="0" smtClean="0">
                <a:latin typeface="Garamond" pitchFamily="18" charset="0"/>
              </a:rPr>
              <a:t>We catch up with border and transfer babies as soon as we can.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240824"/>
            <a:ext cx="3181350" cy="2120900"/>
          </a:xfrm>
          <a:prstGeom prst="rect">
            <a:avLst/>
          </a:prstGeom>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102291"/>
          </a:xfrm>
        </p:spPr>
        <p:txBody>
          <a:bodyPr/>
          <a:lstStyle/>
          <a:p>
            <a:r>
              <a:rPr lang="en-US" dirty="0" smtClean="0"/>
              <a:t>Useful diversions for young children:</a:t>
            </a:r>
          </a:p>
          <a:p>
            <a:pPr lvl="1"/>
            <a:r>
              <a:rPr lang="en-US" dirty="0" smtClean="0"/>
              <a:t>Have a mirror for them to look into.</a:t>
            </a:r>
          </a:p>
          <a:p>
            <a:pPr lvl="1"/>
            <a:r>
              <a:rPr lang="en-US" dirty="0" smtClean="0"/>
              <a:t>They can watch the lights on the equipment.</a:t>
            </a:r>
          </a:p>
          <a:p>
            <a:pPr lvl="1"/>
            <a:r>
              <a:rPr lang="en-US" dirty="0" smtClean="0"/>
              <a:t>Having them watch the trace develop may keep them occupied while the measurement is completed.</a:t>
            </a:r>
          </a:p>
          <a:p>
            <a:pPr lvl="1"/>
            <a:r>
              <a:rPr lang="en-US" dirty="0" smtClean="0"/>
              <a:t>Talking to them as the measurement is being done will also help them be still.</a:t>
            </a:r>
            <a:endParaRPr lang="en-US" dirty="0"/>
          </a:p>
        </p:txBody>
      </p:sp>
      <p:sp>
        <p:nvSpPr>
          <p:cNvPr id="2" name="Title 1"/>
          <p:cNvSpPr>
            <a:spLocks noGrp="1"/>
          </p:cNvSpPr>
          <p:nvPr>
            <p:ph type="title"/>
          </p:nvPr>
        </p:nvSpPr>
        <p:spPr/>
        <p:txBody>
          <a:bodyPr/>
          <a:lstStyle/>
          <a:p>
            <a:r>
              <a:rPr lang="en-US" dirty="0" smtClean="0"/>
              <a:t>Directions to the Child</a:t>
            </a:r>
            <a:endParaRPr lang="en-US" dirty="0"/>
          </a:p>
        </p:txBody>
      </p:sp>
    </p:spTree>
    <p:extLst>
      <p:ext uri="{BB962C8B-B14F-4D97-AF65-F5344CB8AC3E}">
        <p14:creationId xmlns:p14="http://schemas.microsoft.com/office/powerpoint/2010/main" val="3688590259"/>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325112"/>
          </a:xfrm>
        </p:spPr>
        <p:txBody>
          <a:bodyPr/>
          <a:lstStyle/>
          <a:p>
            <a:endParaRPr lang="en-US" dirty="0" smtClean="0"/>
          </a:p>
          <a:p>
            <a:pPr algn="ctr">
              <a:buNone/>
            </a:pPr>
            <a:r>
              <a:rPr lang="en-US" sz="3200" dirty="0" smtClean="0"/>
              <a:t>We’ve completed an overview of</a:t>
            </a:r>
          </a:p>
          <a:p>
            <a:pPr algn="ctr">
              <a:buNone/>
            </a:pPr>
            <a:r>
              <a:rPr lang="en-US" sz="3200" dirty="0" smtClean="0"/>
              <a:t>immittance measures and how they are performed.  Now, lets take a </a:t>
            </a:r>
          </a:p>
          <a:p>
            <a:pPr algn="ctr">
              <a:buNone/>
            </a:pPr>
            <a:r>
              <a:rPr lang="en-US" sz="3200" dirty="0" smtClean="0"/>
              <a:t>closer look at the components of the </a:t>
            </a:r>
            <a:r>
              <a:rPr lang="en-US" sz="3200" dirty="0" err="1" smtClean="0"/>
              <a:t>tympanogram</a:t>
            </a:r>
            <a:r>
              <a:rPr lang="en-US" sz="3200" dirty="0" smtClean="0"/>
              <a:t>.</a:t>
            </a:r>
            <a:endParaRPr lang="en-US" sz="3200" dirty="0"/>
          </a:p>
        </p:txBody>
      </p:sp>
    </p:spTree>
    <p:extLst>
      <p:ext uri="{BB962C8B-B14F-4D97-AF65-F5344CB8AC3E}">
        <p14:creationId xmlns:p14="http://schemas.microsoft.com/office/powerpoint/2010/main" val="2264100634"/>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a:xfrm>
            <a:off x="457200" y="457200"/>
            <a:ext cx="7772400" cy="1143000"/>
          </a:xfrm>
        </p:spPr>
        <p:txBody>
          <a:bodyPr/>
          <a:lstStyle/>
          <a:p>
            <a:r>
              <a:rPr lang="en-US" dirty="0" smtClean="0"/>
              <a:t>Normal Tympanogram</a:t>
            </a:r>
          </a:p>
        </p:txBody>
      </p:sp>
      <p:sp>
        <p:nvSpPr>
          <p:cNvPr id="150531" name="Rectangle 4"/>
          <p:cNvSpPr>
            <a:spLocks noChangeArrowheads="1"/>
          </p:cNvSpPr>
          <p:nvPr/>
        </p:nvSpPr>
        <p:spPr bwMode="auto">
          <a:xfrm>
            <a:off x="914400" y="277813"/>
            <a:ext cx="7772400" cy="1143000"/>
          </a:xfrm>
          <a:prstGeom prst="rect">
            <a:avLst/>
          </a:prstGeom>
          <a:noFill/>
          <a:ln w="9525">
            <a:noFill/>
            <a:miter lim="800000"/>
            <a:headEnd/>
            <a:tailEnd/>
          </a:ln>
        </p:spPr>
        <p:txBody>
          <a:bodyPr anchor="ctr"/>
          <a:lstStyle/>
          <a:p>
            <a:endParaRPr lang="en-US" sz="4200" dirty="0">
              <a:solidFill>
                <a:srgbClr val="323232"/>
              </a:solidFill>
              <a:latin typeface="Times New Roman" pitchFamily="18" charset="0"/>
            </a:endParaRPr>
          </a:p>
        </p:txBody>
      </p:sp>
      <p:sp>
        <p:nvSpPr>
          <p:cNvPr id="150532" name="Rectangle 6"/>
          <p:cNvSpPr>
            <a:spLocks noChangeArrowheads="1"/>
          </p:cNvSpPr>
          <p:nvPr/>
        </p:nvSpPr>
        <p:spPr bwMode="auto">
          <a:xfrm>
            <a:off x="6096000" y="1600200"/>
            <a:ext cx="2819400" cy="4530725"/>
          </a:xfrm>
          <a:prstGeom prst="rect">
            <a:avLst/>
          </a:prstGeom>
          <a:noFill/>
          <a:ln w="9525">
            <a:noFill/>
            <a:miter lim="800000"/>
            <a:headEnd/>
            <a:tailEnd/>
          </a:ln>
        </p:spPr>
        <p:txBody>
          <a:bodyPr/>
          <a:lstStyle/>
          <a:p>
            <a:pPr marL="342900" indent="-342900">
              <a:spcBef>
                <a:spcPct val="20000"/>
              </a:spcBef>
              <a:buClr>
                <a:srgbClr val="B26B02"/>
              </a:buClr>
              <a:buSzPct val="90000"/>
              <a:buFont typeface="Wingdings" pitchFamily="2" charset="2"/>
              <a:buChar char="n"/>
            </a:pPr>
            <a:r>
              <a:rPr lang="en-US" sz="2400" dirty="0">
                <a:solidFill>
                  <a:prstClr val="black"/>
                </a:solidFill>
                <a:latin typeface="Constantia" pitchFamily="18" charset="0"/>
              </a:rPr>
              <a:t>A = </a:t>
            </a:r>
            <a:r>
              <a:rPr lang="en-US" sz="2400" b="1" dirty="0">
                <a:solidFill>
                  <a:prstClr val="black"/>
                </a:solidFill>
                <a:latin typeface="Constantia" pitchFamily="18" charset="0"/>
              </a:rPr>
              <a:t>VOLUME </a:t>
            </a:r>
            <a:r>
              <a:rPr lang="en-US" sz="2400" dirty="0">
                <a:solidFill>
                  <a:prstClr val="black"/>
                </a:solidFill>
                <a:latin typeface="Constantia" pitchFamily="18" charset="0"/>
              </a:rPr>
              <a:t>measurement</a:t>
            </a:r>
          </a:p>
          <a:p>
            <a:pPr marL="342900" indent="-342900">
              <a:spcBef>
                <a:spcPct val="20000"/>
              </a:spcBef>
              <a:buClr>
                <a:srgbClr val="B26B02"/>
              </a:buClr>
              <a:buSzPct val="90000"/>
              <a:buFont typeface="Wingdings" pitchFamily="2" charset="2"/>
              <a:buChar char="n"/>
            </a:pPr>
            <a:r>
              <a:rPr lang="en-US" sz="2400" dirty="0">
                <a:solidFill>
                  <a:prstClr val="black"/>
                </a:solidFill>
                <a:latin typeface="Constantia" pitchFamily="18" charset="0"/>
              </a:rPr>
              <a:t>Positive air pressure is introduced which increases stiffness and decreases compliance </a:t>
            </a:r>
          </a:p>
          <a:p>
            <a:pPr marL="342900" indent="-342900">
              <a:spcBef>
                <a:spcPct val="20000"/>
              </a:spcBef>
              <a:buClr>
                <a:srgbClr val="B26B02"/>
              </a:buClr>
              <a:buSzPct val="90000"/>
              <a:buFont typeface="Wingdings" pitchFamily="2" charset="2"/>
              <a:buNone/>
            </a:pPr>
            <a:endParaRPr lang="en-US" sz="2400" dirty="0">
              <a:solidFill>
                <a:prstClr val="black"/>
              </a:solidFill>
              <a:latin typeface="Constantia" pitchFamily="18" charset="0"/>
            </a:endParaRPr>
          </a:p>
          <a:p>
            <a:pPr marL="342900" indent="-342900">
              <a:spcBef>
                <a:spcPct val="20000"/>
              </a:spcBef>
              <a:buClr>
                <a:srgbClr val="B26B02"/>
              </a:buClr>
              <a:buSzPct val="90000"/>
              <a:buFont typeface="Wingdings" pitchFamily="2" charset="2"/>
              <a:buNone/>
            </a:pPr>
            <a:endParaRPr lang="en-US" sz="2400" dirty="0">
              <a:solidFill>
                <a:prstClr val="black"/>
              </a:solidFill>
              <a:latin typeface="Constantia" pitchFamily="18" charset="0"/>
            </a:endParaRPr>
          </a:p>
        </p:txBody>
      </p:sp>
      <p:pic>
        <p:nvPicPr>
          <p:cNvPr id="150533" name="Picture 7" descr="scan00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0" y="1600200"/>
            <a:ext cx="5410200" cy="4089400"/>
          </a:xfrm>
          <a:prstGeom prst="rect">
            <a:avLst/>
          </a:prstGeom>
          <a:noFill/>
          <a:ln w="9525">
            <a:noFill/>
            <a:miter lim="800000"/>
            <a:headEnd/>
            <a:tailEnd/>
          </a:ln>
        </p:spPr>
      </p:pic>
      <p:sp>
        <p:nvSpPr>
          <p:cNvPr id="7" name="Left Arrow 6"/>
          <p:cNvSpPr/>
          <p:nvPr/>
        </p:nvSpPr>
        <p:spPr>
          <a:xfrm rot="1584714">
            <a:off x="5302769" y="4645392"/>
            <a:ext cx="7620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170579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457200" y="457200"/>
            <a:ext cx="7772400" cy="1143000"/>
          </a:xfrm>
        </p:spPr>
        <p:txBody>
          <a:bodyPr/>
          <a:lstStyle/>
          <a:p>
            <a:r>
              <a:rPr lang="en-US" dirty="0" smtClean="0"/>
              <a:t>Normal Tympanogram</a:t>
            </a:r>
          </a:p>
        </p:txBody>
      </p:sp>
      <p:sp>
        <p:nvSpPr>
          <p:cNvPr id="151555" name="Rectangle 4"/>
          <p:cNvSpPr>
            <a:spLocks noChangeArrowheads="1"/>
          </p:cNvSpPr>
          <p:nvPr/>
        </p:nvSpPr>
        <p:spPr bwMode="auto">
          <a:xfrm>
            <a:off x="914400" y="277813"/>
            <a:ext cx="7772400" cy="1143000"/>
          </a:xfrm>
          <a:prstGeom prst="rect">
            <a:avLst/>
          </a:prstGeom>
          <a:noFill/>
          <a:ln w="9525">
            <a:noFill/>
            <a:miter lim="800000"/>
            <a:headEnd/>
            <a:tailEnd/>
          </a:ln>
        </p:spPr>
        <p:txBody>
          <a:bodyPr anchor="ctr"/>
          <a:lstStyle/>
          <a:p>
            <a:endParaRPr lang="en-US" sz="4200" dirty="0">
              <a:solidFill>
                <a:srgbClr val="323232"/>
              </a:solidFill>
              <a:latin typeface="Times New Roman" pitchFamily="18" charset="0"/>
            </a:endParaRPr>
          </a:p>
        </p:txBody>
      </p:sp>
      <p:sp>
        <p:nvSpPr>
          <p:cNvPr id="151556" name="Rectangle 6"/>
          <p:cNvSpPr>
            <a:spLocks noChangeArrowheads="1"/>
          </p:cNvSpPr>
          <p:nvPr/>
        </p:nvSpPr>
        <p:spPr bwMode="auto">
          <a:xfrm>
            <a:off x="5867400" y="1600200"/>
            <a:ext cx="3124200" cy="4530725"/>
          </a:xfrm>
          <a:prstGeom prst="rect">
            <a:avLst/>
          </a:prstGeom>
          <a:noFill/>
          <a:ln w="9525">
            <a:noFill/>
            <a:miter lim="800000"/>
            <a:headEnd/>
            <a:tailEnd/>
          </a:ln>
        </p:spPr>
        <p:txBody>
          <a:bodyPr/>
          <a:lstStyle/>
          <a:p>
            <a:pPr marL="342900" indent="-342900">
              <a:spcBef>
                <a:spcPct val="20000"/>
              </a:spcBef>
              <a:buClr>
                <a:srgbClr val="B26B02"/>
              </a:buClr>
              <a:buSzPct val="90000"/>
              <a:buFont typeface="Wingdings" pitchFamily="2" charset="2"/>
              <a:buNone/>
            </a:pPr>
            <a:endParaRPr lang="en-US" sz="500" dirty="0">
              <a:solidFill>
                <a:prstClr val="black"/>
              </a:solidFill>
              <a:latin typeface="Constantia" pitchFamily="18" charset="0"/>
            </a:endParaRPr>
          </a:p>
          <a:p>
            <a:pPr marL="342900" indent="-342900">
              <a:spcBef>
                <a:spcPct val="20000"/>
              </a:spcBef>
              <a:buClr>
                <a:srgbClr val="B26B02"/>
              </a:buClr>
              <a:buSzPct val="90000"/>
              <a:buFont typeface="Wingdings" pitchFamily="2" charset="2"/>
              <a:buChar char="n"/>
            </a:pPr>
            <a:r>
              <a:rPr lang="en-US" sz="2000" dirty="0">
                <a:solidFill>
                  <a:prstClr val="black"/>
                </a:solidFill>
                <a:latin typeface="Constantia" pitchFamily="18" charset="0"/>
              </a:rPr>
              <a:t>B = </a:t>
            </a:r>
            <a:r>
              <a:rPr lang="en-US" sz="2000" b="1" dirty="0">
                <a:solidFill>
                  <a:prstClr val="black"/>
                </a:solidFill>
                <a:latin typeface="Constantia" pitchFamily="18" charset="0"/>
              </a:rPr>
              <a:t>MEP </a:t>
            </a:r>
            <a:r>
              <a:rPr lang="en-US" sz="2000" dirty="0">
                <a:solidFill>
                  <a:prstClr val="black"/>
                </a:solidFill>
                <a:latin typeface="Constantia" pitchFamily="18" charset="0"/>
              </a:rPr>
              <a:t>measurement</a:t>
            </a:r>
          </a:p>
          <a:p>
            <a:pPr marL="342900" indent="-342900">
              <a:spcBef>
                <a:spcPct val="20000"/>
              </a:spcBef>
              <a:buClr>
                <a:srgbClr val="B26B02"/>
              </a:buClr>
              <a:buSzPct val="90000"/>
              <a:buFont typeface="Wingdings" pitchFamily="2" charset="2"/>
              <a:buChar char="n"/>
            </a:pPr>
            <a:r>
              <a:rPr lang="en-US" sz="2000" dirty="0">
                <a:solidFill>
                  <a:prstClr val="black"/>
                </a:solidFill>
                <a:latin typeface="Constantia" pitchFamily="18" charset="0"/>
              </a:rPr>
              <a:t>Eustachian tube function</a:t>
            </a:r>
          </a:p>
          <a:p>
            <a:pPr marL="342900" indent="-342900">
              <a:spcBef>
                <a:spcPct val="20000"/>
              </a:spcBef>
              <a:buClr>
                <a:srgbClr val="B26B02"/>
              </a:buClr>
              <a:buSzPct val="90000"/>
              <a:buFont typeface="Wingdings" pitchFamily="2" charset="2"/>
              <a:buChar char="n"/>
            </a:pPr>
            <a:r>
              <a:rPr lang="en-US" sz="2000" dirty="0">
                <a:solidFill>
                  <a:prstClr val="black"/>
                </a:solidFill>
                <a:latin typeface="Constantia" pitchFamily="18" charset="0"/>
              </a:rPr>
              <a:t>When the air pressure on both sides of the TM is =, a peak on the tympanogram will occur</a:t>
            </a:r>
          </a:p>
          <a:p>
            <a:pPr marL="742950" lvl="1" indent="-285750">
              <a:spcBef>
                <a:spcPct val="20000"/>
              </a:spcBef>
              <a:buClr>
                <a:srgbClr val="F07F09"/>
              </a:buClr>
              <a:buSzPct val="75000"/>
              <a:buFont typeface="Wingdings" pitchFamily="2" charset="2"/>
              <a:buChar char="n"/>
            </a:pPr>
            <a:r>
              <a:rPr lang="en-US" sz="2000" dirty="0">
                <a:solidFill>
                  <a:prstClr val="black"/>
                </a:solidFill>
                <a:latin typeface="Constantia" pitchFamily="18" charset="0"/>
              </a:rPr>
              <a:t>Point of maximum compliance</a:t>
            </a:r>
          </a:p>
          <a:p>
            <a:pPr marL="742950" lvl="1" indent="-285750">
              <a:spcBef>
                <a:spcPct val="20000"/>
              </a:spcBef>
              <a:buClr>
                <a:srgbClr val="F07F09"/>
              </a:buClr>
              <a:buSzPct val="75000"/>
              <a:buFont typeface="Wingdings" pitchFamily="2" charset="2"/>
              <a:buChar char="n"/>
            </a:pPr>
            <a:r>
              <a:rPr lang="en-US" sz="2000" dirty="0">
                <a:solidFill>
                  <a:prstClr val="black"/>
                </a:solidFill>
                <a:latin typeface="Constantia" pitchFamily="18" charset="0"/>
              </a:rPr>
              <a:t>Compliance peak</a:t>
            </a:r>
          </a:p>
          <a:p>
            <a:pPr marL="742950" lvl="1" indent="-285750">
              <a:spcBef>
                <a:spcPct val="20000"/>
              </a:spcBef>
              <a:buClr>
                <a:srgbClr val="F07F09"/>
              </a:buClr>
              <a:buSzPct val="75000"/>
              <a:buFont typeface="Wingdings" pitchFamily="2" charset="2"/>
              <a:buNone/>
            </a:pPr>
            <a:endParaRPr lang="en-US" sz="2200" dirty="0">
              <a:solidFill>
                <a:prstClr val="black"/>
              </a:solidFill>
              <a:latin typeface="Constantia" pitchFamily="18" charset="0"/>
            </a:endParaRPr>
          </a:p>
          <a:p>
            <a:pPr marL="342900" indent="-342900">
              <a:spcBef>
                <a:spcPct val="20000"/>
              </a:spcBef>
              <a:buClr>
                <a:srgbClr val="B26B02"/>
              </a:buClr>
              <a:buSzPct val="90000"/>
              <a:buFont typeface="Wingdings" pitchFamily="2" charset="2"/>
              <a:buNone/>
            </a:pPr>
            <a:endParaRPr lang="en-US" sz="2400" dirty="0">
              <a:solidFill>
                <a:prstClr val="black"/>
              </a:solidFill>
              <a:latin typeface="Constantia" pitchFamily="18" charset="0"/>
            </a:endParaRPr>
          </a:p>
          <a:p>
            <a:pPr marL="342900" indent="-342900">
              <a:spcBef>
                <a:spcPct val="20000"/>
              </a:spcBef>
              <a:buClr>
                <a:srgbClr val="B26B02"/>
              </a:buClr>
              <a:buSzPct val="90000"/>
              <a:buFont typeface="Wingdings" pitchFamily="2" charset="2"/>
              <a:buNone/>
            </a:pPr>
            <a:endParaRPr lang="en-US" sz="2400" dirty="0">
              <a:solidFill>
                <a:prstClr val="black"/>
              </a:solidFill>
              <a:latin typeface="Constantia" pitchFamily="18" charset="0"/>
            </a:endParaRPr>
          </a:p>
        </p:txBody>
      </p:sp>
      <p:pic>
        <p:nvPicPr>
          <p:cNvPr id="151557" name="Picture 7" descr="scan00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9600" y="1600200"/>
            <a:ext cx="5256213" cy="3971925"/>
          </a:xfrm>
          <a:prstGeom prst="rect">
            <a:avLst/>
          </a:prstGeom>
          <a:noFill/>
          <a:ln w="9525">
            <a:noFill/>
            <a:miter lim="800000"/>
            <a:headEnd/>
            <a:tailEnd/>
          </a:ln>
        </p:spPr>
      </p:pic>
      <p:sp>
        <p:nvSpPr>
          <p:cNvPr id="6" name="Left Arrow 5"/>
          <p:cNvSpPr/>
          <p:nvPr/>
        </p:nvSpPr>
        <p:spPr>
          <a:xfrm rot="9141192">
            <a:off x="2254694" y="2060041"/>
            <a:ext cx="7620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98943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4"/>
          <p:cNvSpPr>
            <a:spLocks noChangeArrowheads="1"/>
          </p:cNvSpPr>
          <p:nvPr/>
        </p:nvSpPr>
        <p:spPr bwMode="auto">
          <a:xfrm>
            <a:off x="914400" y="277813"/>
            <a:ext cx="7772400" cy="1143000"/>
          </a:xfrm>
          <a:prstGeom prst="rect">
            <a:avLst/>
          </a:prstGeom>
          <a:noFill/>
          <a:ln w="9525">
            <a:noFill/>
            <a:miter lim="800000"/>
            <a:headEnd/>
            <a:tailEnd/>
          </a:ln>
        </p:spPr>
        <p:txBody>
          <a:bodyPr anchor="ctr"/>
          <a:lstStyle/>
          <a:p>
            <a:r>
              <a:rPr lang="en-US" sz="4200" dirty="0">
                <a:solidFill>
                  <a:srgbClr val="323232"/>
                </a:solidFill>
                <a:latin typeface="Times New Roman" pitchFamily="18" charset="0"/>
              </a:rPr>
              <a:t/>
            </a:r>
            <a:br>
              <a:rPr lang="en-US" sz="4200" dirty="0">
                <a:solidFill>
                  <a:srgbClr val="323232"/>
                </a:solidFill>
                <a:latin typeface="Times New Roman" pitchFamily="18" charset="0"/>
              </a:rPr>
            </a:br>
            <a:endParaRPr lang="en-US" sz="4200" dirty="0">
              <a:solidFill>
                <a:srgbClr val="323232"/>
              </a:solidFill>
              <a:latin typeface="Times New Roman" pitchFamily="18" charset="0"/>
            </a:endParaRPr>
          </a:p>
        </p:txBody>
      </p:sp>
      <p:sp>
        <p:nvSpPr>
          <p:cNvPr id="152580" name="Rectangle 6"/>
          <p:cNvSpPr>
            <a:spLocks noChangeArrowheads="1"/>
          </p:cNvSpPr>
          <p:nvPr/>
        </p:nvSpPr>
        <p:spPr bwMode="auto">
          <a:xfrm>
            <a:off x="5791200" y="1600200"/>
            <a:ext cx="3124200" cy="4530725"/>
          </a:xfrm>
          <a:prstGeom prst="rect">
            <a:avLst/>
          </a:prstGeom>
          <a:noFill/>
          <a:ln w="9525">
            <a:noFill/>
            <a:miter lim="800000"/>
            <a:headEnd/>
            <a:tailEnd/>
          </a:ln>
        </p:spPr>
        <p:txBody>
          <a:bodyPr/>
          <a:lstStyle/>
          <a:p>
            <a:pPr marL="342900" indent="-342900">
              <a:spcBef>
                <a:spcPct val="20000"/>
              </a:spcBef>
              <a:buClr>
                <a:srgbClr val="B26B02"/>
              </a:buClr>
              <a:buSzPct val="90000"/>
              <a:buFont typeface="Wingdings" pitchFamily="2" charset="2"/>
              <a:buNone/>
            </a:pPr>
            <a:endParaRPr lang="en-US" sz="500" dirty="0">
              <a:solidFill>
                <a:prstClr val="black"/>
              </a:solidFill>
              <a:latin typeface="Constantia" pitchFamily="18" charset="0"/>
            </a:endParaRPr>
          </a:p>
          <a:p>
            <a:pPr marL="342900" indent="-342900">
              <a:spcBef>
                <a:spcPct val="20000"/>
              </a:spcBef>
              <a:buClr>
                <a:srgbClr val="B26B02"/>
              </a:buClr>
              <a:buSzPct val="90000"/>
              <a:buFont typeface="Wingdings" pitchFamily="2" charset="2"/>
              <a:buChar char="n"/>
            </a:pPr>
            <a:r>
              <a:rPr lang="en-US" sz="2000" b="1" dirty="0">
                <a:solidFill>
                  <a:prstClr val="black"/>
                </a:solidFill>
                <a:latin typeface="Constantia" pitchFamily="18" charset="0"/>
              </a:rPr>
              <a:t>COMPLIANCE</a:t>
            </a:r>
            <a:r>
              <a:rPr lang="en-US" sz="2000" dirty="0">
                <a:solidFill>
                  <a:prstClr val="black"/>
                </a:solidFill>
                <a:latin typeface="Constantia" pitchFamily="18" charset="0"/>
              </a:rPr>
              <a:t> is the difference between A and B</a:t>
            </a:r>
          </a:p>
          <a:p>
            <a:pPr marL="742950" lvl="1" indent="-285750">
              <a:spcBef>
                <a:spcPct val="20000"/>
              </a:spcBef>
              <a:buClr>
                <a:srgbClr val="F07F09"/>
              </a:buClr>
              <a:buSzPct val="75000"/>
              <a:buFont typeface="Wingdings" pitchFamily="2" charset="2"/>
              <a:buChar char="n"/>
            </a:pPr>
            <a:r>
              <a:rPr lang="en-US" sz="2000" dirty="0">
                <a:solidFill>
                  <a:prstClr val="black"/>
                </a:solidFill>
                <a:latin typeface="Constantia" pitchFamily="18" charset="0"/>
              </a:rPr>
              <a:t>The difference between the stiffest point and the most compliant point</a:t>
            </a:r>
          </a:p>
          <a:p>
            <a:pPr marL="742950" lvl="1" indent="-285750">
              <a:spcBef>
                <a:spcPct val="20000"/>
              </a:spcBef>
              <a:buClr>
                <a:srgbClr val="F07F09"/>
              </a:buClr>
              <a:buSzPct val="75000"/>
              <a:buFont typeface="Wingdings" pitchFamily="2" charset="2"/>
              <a:buChar char="n"/>
            </a:pPr>
            <a:r>
              <a:rPr lang="en-US" sz="2000" dirty="0">
                <a:solidFill>
                  <a:prstClr val="black"/>
                </a:solidFill>
                <a:latin typeface="Constantia" pitchFamily="18" charset="0"/>
              </a:rPr>
              <a:t>How much did the TM move?</a:t>
            </a:r>
          </a:p>
          <a:p>
            <a:pPr marL="742950" lvl="1" indent="-285750">
              <a:spcBef>
                <a:spcPct val="20000"/>
              </a:spcBef>
              <a:buClr>
                <a:srgbClr val="F07F09"/>
              </a:buClr>
              <a:buSzPct val="75000"/>
              <a:buFont typeface="Wingdings" pitchFamily="2" charset="2"/>
              <a:buChar char="n"/>
            </a:pPr>
            <a:r>
              <a:rPr lang="en-US" sz="2000" dirty="0">
                <a:solidFill>
                  <a:prstClr val="black"/>
                </a:solidFill>
                <a:latin typeface="Constantia" pitchFamily="18" charset="0"/>
              </a:rPr>
              <a:t>Sometimes called static compliance</a:t>
            </a:r>
          </a:p>
        </p:txBody>
      </p:sp>
      <p:pic>
        <p:nvPicPr>
          <p:cNvPr id="152581" name="Picture 7" descr="scan00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9600" y="1600200"/>
            <a:ext cx="5410200" cy="4087813"/>
          </a:xfrm>
          <a:prstGeom prst="rect">
            <a:avLst/>
          </a:prstGeom>
          <a:noFill/>
          <a:ln w="9525">
            <a:noFill/>
            <a:miter lim="800000"/>
            <a:headEnd/>
            <a:tailEnd/>
          </a:ln>
        </p:spPr>
      </p:pic>
      <p:sp>
        <p:nvSpPr>
          <p:cNvPr id="6" name="Freeform 5"/>
          <p:cNvSpPr/>
          <p:nvPr/>
        </p:nvSpPr>
        <p:spPr>
          <a:xfrm>
            <a:off x="3315855" y="2863273"/>
            <a:ext cx="1560945" cy="1784927"/>
          </a:xfrm>
          <a:custGeom>
            <a:avLst/>
            <a:gdLst>
              <a:gd name="connsiteX0" fmla="*/ 0 w 1634836"/>
              <a:gd name="connsiteY0" fmla="*/ 0 h 1884218"/>
              <a:gd name="connsiteX1" fmla="*/ 36945 w 1634836"/>
              <a:gd name="connsiteY1" fmla="*/ 147782 h 1884218"/>
              <a:gd name="connsiteX2" fmla="*/ 55418 w 1634836"/>
              <a:gd name="connsiteY2" fmla="*/ 203200 h 1884218"/>
              <a:gd name="connsiteX3" fmla="*/ 73890 w 1634836"/>
              <a:gd name="connsiteY3" fmla="*/ 230909 h 1884218"/>
              <a:gd name="connsiteX4" fmla="*/ 101600 w 1634836"/>
              <a:gd name="connsiteY4" fmla="*/ 323272 h 1884218"/>
              <a:gd name="connsiteX5" fmla="*/ 120072 w 1634836"/>
              <a:gd name="connsiteY5" fmla="*/ 378691 h 1884218"/>
              <a:gd name="connsiteX6" fmla="*/ 138545 w 1634836"/>
              <a:gd name="connsiteY6" fmla="*/ 434109 h 1884218"/>
              <a:gd name="connsiteX7" fmla="*/ 184727 w 1634836"/>
              <a:gd name="connsiteY7" fmla="*/ 572654 h 1884218"/>
              <a:gd name="connsiteX8" fmla="*/ 203200 w 1634836"/>
              <a:gd name="connsiteY8" fmla="*/ 628072 h 1884218"/>
              <a:gd name="connsiteX9" fmla="*/ 212436 w 1634836"/>
              <a:gd name="connsiteY9" fmla="*/ 655782 h 1884218"/>
              <a:gd name="connsiteX10" fmla="*/ 230909 w 1634836"/>
              <a:gd name="connsiteY10" fmla="*/ 683491 h 1884218"/>
              <a:gd name="connsiteX11" fmla="*/ 249381 w 1634836"/>
              <a:gd name="connsiteY11" fmla="*/ 738909 h 1884218"/>
              <a:gd name="connsiteX12" fmla="*/ 277090 w 1634836"/>
              <a:gd name="connsiteY12" fmla="*/ 831272 h 1884218"/>
              <a:gd name="connsiteX13" fmla="*/ 286327 w 1634836"/>
              <a:gd name="connsiteY13" fmla="*/ 858982 h 1884218"/>
              <a:gd name="connsiteX14" fmla="*/ 295563 w 1634836"/>
              <a:gd name="connsiteY14" fmla="*/ 886691 h 1884218"/>
              <a:gd name="connsiteX15" fmla="*/ 323272 w 1634836"/>
              <a:gd name="connsiteY15" fmla="*/ 905163 h 1884218"/>
              <a:gd name="connsiteX16" fmla="*/ 350981 w 1634836"/>
              <a:gd name="connsiteY16" fmla="*/ 960582 h 1884218"/>
              <a:gd name="connsiteX17" fmla="*/ 360218 w 1634836"/>
              <a:gd name="connsiteY17" fmla="*/ 988291 h 1884218"/>
              <a:gd name="connsiteX18" fmla="*/ 424872 w 1634836"/>
              <a:gd name="connsiteY18" fmla="*/ 1062182 h 1884218"/>
              <a:gd name="connsiteX19" fmla="*/ 461818 w 1634836"/>
              <a:gd name="connsiteY19" fmla="*/ 1117600 h 1884218"/>
              <a:gd name="connsiteX20" fmla="*/ 480290 w 1634836"/>
              <a:gd name="connsiteY20" fmla="*/ 1145309 h 1884218"/>
              <a:gd name="connsiteX21" fmla="*/ 508000 w 1634836"/>
              <a:gd name="connsiteY21" fmla="*/ 1163782 h 1884218"/>
              <a:gd name="connsiteX22" fmla="*/ 544945 w 1634836"/>
              <a:gd name="connsiteY22" fmla="*/ 1209963 h 1884218"/>
              <a:gd name="connsiteX23" fmla="*/ 581890 w 1634836"/>
              <a:gd name="connsiteY23" fmla="*/ 1246909 h 1884218"/>
              <a:gd name="connsiteX24" fmla="*/ 609600 w 1634836"/>
              <a:gd name="connsiteY24" fmla="*/ 1302327 h 1884218"/>
              <a:gd name="connsiteX25" fmla="*/ 637309 w 1634836"/>
              <a:gd name="connsiteY25" fmla="*/ 1320800 h 1884218"/>
              <a:gd name="connsiteX26" fmla="*/ 683490 w 1634836"/>
              <a:gd name="connsiteY26" fmla="*/ 1357745 h 1884218"/>
              <a:gd name="connsiteX27" fmla="*/ 738909 w 1634836"/>
              <a:gd name="connsiteY27" fmla="*/ 1394691 h 1884218"/>
              <a:gd name="connsiteX28" fmla="*/ 766618 w 1634836"/>
              <a:gd name="connsiteY28" fmla="*/ 1413163 h 1884218"/>
              <a:gd name="connsiteX29" fmla="*/ 822036 w 1634836"/>
              <a:gd name="connsiteY29" fmla="*/ 1450109 h 1884218"/>
              <a:gd name="connsiteX30" fmla="*/ 849745 w 1634836"/>
              <a:gd name="connsiteY30" fmla="*/ 1468582 h 1884218"/>
              <a:gd name="connsiteX31" fmla="*/ 868218 w 1634836"/>
              <a:gd name="connsiteY31" fmla="*/ 1496291 h 1884218"/>
              <a:gd name="connsiteX32" fmla="*/ 923636 w 1634836"/>
              <a:gd name="connsiteY32" fmla="*/ 1533236 h 1884218"/>
              <a:gd name="connsiteX33" fmla="*/ 942109 w 1634836"/>
              <a:gd name="connsiteY33" fmla="*/ 1560945 h 1884218"/>
              <a:gd name="connsiteX34" fmla="*/ 997527 w 1634836"/>
              <a:gd name="connsiteY34" fmla="*/ 1588654 h 1884218"/>
              <a:gd name="connsiteX35" fmla="*/ 1025236 w 1634836"/>
              <a:gd name="connsiteY35" fmla="*/ 1607127 h 1884218"/>
              <a:gd name="connsiteX36" fmla="*/ 1080654 w 1634836"/>
              <a:gd name="connsiteY36" fmla="*/ 1625600 h 1884218"/>
              <a:gd name="connsiteX37" fmla="*/ 1136072 w 1634836"/>
              <a:gd name="connsiteY37" fmla="*/ 1644072 h 1884218"/>
              <a:gd name="connsiteX38" fmla="*/ 1163781 w 1634836"/>
              <a:gd name="connsiteY38" fmla="*/ 1653309 h 1884218"/>
              <a:gd name="connsiteX39" fmla="*/ 1191490 w 1634836"/>
              <a:gd name="connsiteY39" fmla="*/ 1662545 h 1884218"/>
              <a:gd name="connsiteX40" fmla="*/ 1219200 w 1634836"/>
              <a:gd name="connsiteY40" fmla="*/ 1681018 h 1884218"/>
              <a:gd name="connsiteX41" fmla="*/ 1246909 w 1634836"/>
              <a:gd name="connsiteY41" fmla="*/ 1690254 h 1884218"/>
              <a:gd name="connsiteX42" fmla="*/ 1330036 w 1634836"/>
              <a:gd name="connsiteY42" fmla="*/ 1736436 h 1884218"/>
              <a:gd name="connsiteX43" fmla="*/ 1357745 w 1634836"/>
              <a:gd name="connsiteY43" fmla="*/ 1754909 h 1884218"/>
              <a:gd name="connsiteX44" fmla="*/ 1413163 w 1634836"/>
              <a:gd name="connsiteY44" fmla="*/ 1773382 h 1884218"/>
              <a:gd name="connsiteX45" fmla="*/ 1440872 w 1634836"/>
              <a:gd name="connsiteY45" fmla="*/ 1791854 h 1884218"/>
              <a:gd name="connsiteX46" fmla="*/ 1496290 w 1634836"/>
              <a:gd name="connsiteY46" fmla="*/ 1810327 h 1884218"/>
              <a:gd name="connsiteX47" fmla="*/ 1551709 w 1634836"/>
              <a:gd name="connsiteY47" fmla="*/ 1847272 h 1884218"/>
              <a:gd name="connsiteX48" fmla="*/ 1607127 w 1634836"/>
              <a:gd name="connsiteY48" fmla="*/ 1865745 h 1884218"/>
              <a:gd name="connsiteX49" fmla="*/ 1634836 w 1634836"/>
              <a:gd name="connsiteY49" fmla="*/ 1884218 h 188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4836" h="1884218">
                <a:moveTo>
                  <a:pt x="0" y="0"/>
                </a:moveTo>
                <a:cubicBezTo>
                  <a:pt x="22292" y="111461"/>
                  <a:pt x="8543" y="62574"/>
                  <a:pt x="36945" y="147782"/>
                </a:cubicBezTo>
                <a:cubicBezTo>
                  <a:pt x="36947" y="147787"/>
                  <a:pt x="55415" y="203196"/>
                  <a:pt x="55418" y="203200"/>
                </a:cubicBezTo>
                <a:cubicBezTo>
                  <a:pt x="61575" y="212436"/>
                  <a:pt x="69382" y="220765"/>
                  <a:pt x="73890" y="230909"/>
                </a:cubicBezTo>
                <a:cubicBezTo>
                  <a:pt x="93982" y="276115"/>
                  <a:pt x="89202" y="281944"/>
                  <a:pt x="101600" y="323272"/>
                </a:cubicBezTo>
                <a:cubicBezTo>
                  <a:pt x="107195" y="341923"/>
                  <a:pt x="113914" y="360218"/>
                  <a:pt x="120072" y="378691"/>
                </a:cubicBezTo>
                <a:lnTo>
                  <a:pt x="138545" y="434109"/>
                </a:lnTo>
                <a:lnTo>
                  <a:pt x="184727" y="572654"/>
                </a:lnTo>
                <a:lnTo>
                  <a:pt x="203200" y="628072"/>
                </a:lnTo>
                <a:cubicBezTo>
                  <a:pt x="206279" y="637309"/>
                  <a:pt x="207035" y="647681"/>
                  <a:pt x="212436" y="655782"/>
                </a:cubicBezTo>
                <a:lnTo>
                  <a:pt x="230909" y="683491"/>
                </a:lnTo>
                <a:cubicBezTo>
                  <a:pt x="237066" y="701964"/>
                  <a:pt x="244658" y="720019"/>
                  <a:pt x="249381" y="738909"/>
                </a:cubicBezTo>
                <a:cubicBezTo>
                  <a:pt x="263340" y="794740"/>
                  <a:pt x="254606" y="763818"/>
                  <a:pt x="277090" y="831272"/>
                </a:cubicBezTo>
                <a:lnTo>
                  <a:pt x="286327" y="858982"/>
                </a:lnTo>
                <a:cubicBezTo>
                  <a:pt x="289406" y="868218"/>
                  <a:pt x="287462" y="881291"/>
                  <a:pt x="295563" y="886691"/>
                </a:cubicBezTo>
                <a:lnTo>
                  <a:pt x="323272" y="905163"/>
                </a:lnTo>
                <a:cubicBezTo>
                  <a:pt x="346489" y="974810"/>
                  <a:pt x="315171" y="888961"/>
                  <a:pt x="350981" y="960582"/>
                </a:cubicBezTo>
                <a:cubicBezTo>
                  <a:pt x="355335" y="969290"/>
                  <a:pt x="355490" y="979780"/>
                  <a:pt x="360218" y="988291"/>
                </a:cubicBezTo>
                <a:cubicBezTo>
                  <a:pt x="391912" y="1045339"/>
                  <a:pt x="384395" y="1035197"/>
                  <a:pt x="424872" y="1062182"/>
                </a:cubicBezTo>
                <a:lnTo>
                  <a:pt x="461818" y="1117600"/>
                </a:lnTo>
                <a:cubicBezTo>
                  <a:pt x="467975" y="1126836"/>
                  <a:pt x="471054" y="1139152"/>
                  <a:pt x="480290" y="1145309"/>
                </a:cubicBezTo>
                <a:lnTo>
                  <a:pt x="508000" y="1163782"/>
                </a:lnTo>
                <a:cubicBezTo>
                  <a:pt x="531215" y="1233430"/>
                  <a:pt x="497199" y="1150281"/>
                  <a:pt x="544945" y="1209963"/>
                </a:cubicBezTo>
                <a:cubicBezTo>
                  <a:pt x="580772" y="1254746"/>
                  <a:pt x="521432" y="1226755"/>
                  <a:pt x="581890" y="1246909"/>
                </a:cubicBezTo>
                <a:cubicBezTo>
                  <a:pt x="589403" y="1269445"/>
                  <a:pt x="591695" y="1284422"/>
                  <a:pt x="609600" y="1302327"/>
                </a:cubicBezTo>
                <a:cubicBezTo>
                  <a:pt x="617449" y="1310176"/>
                  <a:pt x="628073" y="1314642"/>
                  <a:pt x="637309" y="1320800"/>
                </a:cubicBezTo>
                <a:cubicBezTo>
                  <a:pt x="671440" y="1371998"/>
                  <a:pt x="636253" y="1331502"/>
                  <a:pt x="683490" y="1357745"/>
                </a:cubicBezTo>
                <a:cubicBezTo>
                  <a:pt x="702898" y="1368527"/>
                  <a:pt x="720436" y="1382376"/>
                  <a:pt x="738909" y="1394691"/>
                </a:cubicBezTo>
                <a:lnTo>
                  <a:pt x="766618" y="1413163"/>
                </a:lnTo>
                <a:lnTo>
                  <a:pt x="822036" y="1450109"/>
                </a:lnTo>
                <a:lnTo>
                  <a:pt x="849745" y="1468582"/>
                </a:lnTo>
                <a:cubicBezTo>
                  <a:pt x="855903" y="1477818"/>
                  <a:pt x="859864" y="1488981"/>
                  <a:pt x="868218" y="1496291"/>
                </a:cubicBezTo>
                <a:cubicBezTo>
                  <a:pt x="884926" y="1510911"/>
                  <a:pt x="923636" y="1533236"/>
                  <a:pt x="923636" y="1533236"/>
                </a:cubicBezTo>
                <a:cubicBezTo>
                  <a:pt x="929794" y="1542472"/>
                  <a:pt x="934260" y="1553096"/>
                  <a:pt x="942109" y="1560945"/>
                </a:cubicBezTo>
                <a:cubicBezTo>
                  <a:pt x="960015" y="1578851"/>
                  <a:pt x="974989" y="1581142"/>
                  <a:pt x="997527" y="1588654"/>
                </a:cubicBezTo>
                <a:cubicBezTo>
                  <a:pt x="1006763" y="1594812"/>
                  <a:pt x="1015092" y="1602618"/>
                  <a:pt x="1025236" y="1607127"/>
                </a:cubicBezTo>
                <a:cubicBezTo>
                  <a:pt x="1043030" y="1615035"/>
                  <a:pt x="1062181" y="1619442"/>
                  <a:pt x="1080654" y="1625600"/>
                </a:cubicBezTo>
                <a:lnTo>
                  <a:pt x="1136072" y="1644072"/>
                </a:lnTo>
                <a:lnTo>
                  <a:pt x="1163781" y="1653309"/>
                </a:lnTo>
                <a:lnTo>
                  <a:pt x="1191490" y="1662545"/>
                </a:lnTo>
                <a:cubicBezTo>
                  <a:pt x="1200727" y="1668703"/>
                  <a:pt x="1209271" y="1676054"/>
                  <a:pt x="1219200" y="1681018"/>
                </a:cubicBezTo>
                <a:cubicBezTo>
                  <a:pt x="1227908" y="1685372"/>
                  <a:pt x="1238398" y="1685526"/>
                  <a:pt x="1246909" y="1690254"/>
                </a:cubicBezTo>
                <a:cubicBezTo>
                  <a:pt x="1342187" y="1743187"/>
                  <a:pt x="1267337" y="1715537"/>
                  <a:pt x="1330036" y="1736436"/>
                </a:cubicBezTo>
                <a:cubicBezTo>
                  <a:pt x="1339272" y="1742594"/>
                  <a:pt x="1347601" y="1750400"/>
                  <a:pt x="1357745" y="1754909"/>
                </a:cubicBezTo>
                <a:cubicBezTo>
                  <a:pt x="1375539" y="1762817"/>
                  <a:pt x="1396961" y="1762581"/>
                  <a:pt x="1413163" y="1773382"/>
                </a:cubicBezTo>
                <a:cubicBezTo>
                  <a:pt x="1422399" y="1779539"/>
                  <a:pt x="1430728" y="1787346"/>
                  <a:pt x="1440872" y="1791854"/>
                </a:cubicBezTo>
                <a:cubicBezTo>
                  <a:pt x="1458666" y="1799762"/>
                  <a:pt x="1496290" y="1810327"/>
                  <a:pt x="1496290" y="1810327"/>
                </a:cubicBezTo>
                <a:cubicBezTo>
                  <a:pt x="1514763" y="1822642"/>
                  <a:pt x="1530647" y="1840251"/>
                  <a:pt x="1551709" y="1847272"/>
                </a:cubicBezTo>
                <a:lnTo>
                  <a:pt x="1607127" y="1865745"/>
                </a:lnTo>
                <a:lnTo>
                  <a:pt x="1634836" y="1884218"/>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7" name="Rectangle 2"/>
          <p:cNvSpPr txBox="1">
            <a:spLocks noChangeArrowheads="1"/>
          </p:cNvSpPr>
          <p:nvPr/>
        </p:nvSpPr>
        <p:spPr>
          <a:xfrm>
            <a:off x="533400" y="457200"/>
            <a:ext cx="7772400" cy="1143000"/>
          </a:xfrm>
          <a:prstGeom prst="rect">
            <a:avLst/>
          </a:prstGeom>
        </p:spPr>
        <p:txBody>
          <a:bodyPr vert="horz" anchor="ctr">
            <a:normAutofit/>
          </a:bodyPr>
          <a:lstStyle/>
          <a:p>
            <a:pPr>
              <a:spcBef>
                <a:spcPct val="0"/>
              </a:spcBef>
              <a:defRPr/>
            </a:pPr>
            <a:r>
              <a:rPr lang="en-US" sz="4000" dirty="0" smtClean="0">
                <a:solidFill>
                  <a:srgbClr val="323232"/>
                </a:solidFill>
              </a:rPr>
              <a:t>Normal Tympanogram</a:t>
            </a:r>
          </a:p>
        </p:txBody>
      </p:sp>
    </p:spTree>
    <p:extLst>
      <p:ext uri="{BB962C8B-B14F-4D97-AF65-F5344CB8AC3E}">
        <p14:creationId xmlns:p14="http://schemas.microsoft.com/office/powerpoint/2010/main" val="1155096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4"/>
          <p:cNvSpPr>
            <a:spLocks noChangeArrowheads="1"/>
          </p:cNvSpPr>
          <p:nvPr/>
        </p:nvSpPr>
        <p:spPr bwMode="auto">
          <a:xfrm>
            <a:off x="914400" y="277813"/>
            <a:ext cx="7772400" cy="1143000"/>
          </a:xfrm>
          <a:prstGeom prst="rect">
            <a:avLst/>
          </a:prstGeom>
          <a:noFill/>
          <a:ln w="9525">
            <a:noFill/>
            <a:miter lim="800000"/>
            <a:headEnd/>
            <a:tailEnd/>
          </a:ln>
        </p:spPr>
        <p:txBody>
          <a:bodyPr anchor="ctr"/>
          <a:lstStyle/>
          <a:p>
            <a:endParaRPr lang="en-US" sz="4200" dirty="0">
              <a:solidFill>
                <a:srgbClr val="323232"/>
              </a:solidFill>
              <a:latin typeface="Times New Roman" pitchFamily="18" charset="0"/>
            </a:endParaRPr>
          </a:p>
        </p:txBody>
      </p:sp>
      <p:sp>
        <p:nvSpPr>
          <p:cNvPr id="153604" name="Rectangle 6"/>
          <p:cNvSpPr>
            <a:spLocks noChangeArrowheads="1"/>
          </p:cNvSpPr>
          <p:nvPr/>
        </p:nvSpPr>
        <p:spPr bwMode="auto">
          <a:xfrm>
            <a:off x="6019800" y="1600200"/>
            <a:ext cx="2819400" cy="4530725"/>
          </a:xfrm>
          <a:prstGeom prst="rect">
            <a:avLst/>
          </a:prstGeom>
          <a:noFill/>
          <a:ln w="9525">
            <a:noFill/>
            <a:miter lim="800000"/>
            <a:headEnd/>
            <a:tailEnd/>
          </a:ln>
        </p:spPr>
        <p:txBody>
          <a:bodyPr/>
          <a:lstStyle/>
          <a:p>
            <a:pPr marL="342900" indent="-342900">
              <a:spcBef>
                <a:spcPct val="20000"/>
              </a:spcBef>
              <a:buClr>
                <a:srgbClr val="B26B02"/>
              </a:buClr>
              <a:buSzPct val="90000"/>
              <a:buFont typeface="Wingdings" pitchFamily="2" charset="2"/>
              <a:buNone/>
            </a:pPr>
            <a:endParaRPr lang="en-US" sz="2400" dirty="0">
              <a:solidFill>
                <a:prstClr val="black"/>
              </a:solidFill>
              <a:latin typeface="Constantia" pitchFamily="18" charset="0"/>
            </a:endParaRPr>
          </a:p>
          <a:p>
            <a:pPr marL="342900" indent="-342900">
              <a:spcBef>
                <a:spcPct val="20000"/>
              </a:spcBef>
              <a:buClr>
                <a:srgbClr val="B26B02"/>
              </a:buClr>
              <a:buSzPct val="90000"/>
              <a:buFont typeface="Wingdings" pitchFamily="2" charset="2"/>
              <a:buChar char="n"/>
            </a:pPr>
            <a:r>
              <a:rPr lang="en-US" sz="2400" dirty="0">
                <a:solidFill>
                  <a:prstClr val="black"/>
                </a:solidFill>
                <a:latin typeface="Constantia" pitchFamily="18" charset="0"/>
              </a:rPr>
              <a:t>As the pressure is lowered, the TM is again stiffened; point C</a:t>
            </a:r>
          </a:p>
        </p:txBody>
      </p:sp>
      <p:pic>
        <p:nvPicPr>
          <p:cNvPr id="153605" name="Picture 7" descr="scan00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9600" y="1600200"/>
            <a:ext cx="5638800" cy="4262438"/>
          </a:xfrm>
          <a:prstGeom prst="rect">
            <a:avLst/>
          </a:prstGeom>
          <a:noFill/>
          <a:ln w="9525">
            <a:noFill/>
            <a:miter lim="800000"/>
            <a:headEnd/>
            <a:tailEnd/>
          </a:ln>
        </p:spPr>
      </p:pic>
      <p:sp>
        <p:nvSpPr>
          <p:cNvPr id="6" name="Left Arrow 5"/>
          <p:cNvSpPr/>
          <p:nvPr/>
        </p:nvSpPr>
        <p:spPr>
          <a:xfrm rot="2086863">
            <a:off x="1107398" y="4907702"/>
            <a:ext cx="7620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2"/>
          <p:cNvSpPr txBox="1">
            <a:spLocks noChangeArrowheads="1"/>
          </p:cNvSpPr>
          <p:nvPr/>
        </p:nvSpPr>
        <p:spPr>
          <a:xfrm>
            <a:off x="533400" y="457200"/>
            <a:ext cx="7772400" cy="1143000"/>
          </a:xfrm>
          <a:prstGeom prst="rect">
            <a:avLst/>
          </a:prstGeom>
        </p:spPr>
        <p:txBody>
          <a:bodyPr vert="horz" anchor="ctr">
            <a:normAutofit/>
          </a:bodyPr>
          <a:lstStyle/>
          <a:p>
            <a:pPr>
              <a:spcBef>
                <a:spcPct val="0"/>
              </a:spcBef>
              <a:defRPr/>
            </a:pPr>
            <a:r>
              <a:rPr lang="en-US" sz="4000" dirty="0" smtClean="0">
                <a:solidFill>
                  <a:srgbClr val="323232"/>
                </a:solidFill>
              </a:rPr>
              <a:t>Normal Tympanogram</a:t>
            </a:r>
          </a:p>
        </p:txBody>
      </p:sp>
    </p:spTree>
    <p:extLst>
      <p:ext uri="{BB962C8B-B14F-4D97-AF65-F5344CB8AC3E}">
        <p14:creationId xmlns:p14="http://schemas.microsoft.com/office/powerpoint/2010/main" val="3301625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4" descr="scan00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1000" y="1814513"/>
            <a:ext cx="8763000" cy="3987800"/>
          </a:xfrm>
          <a:prstGeom prst="rect">
            <a:avLst/>
          </a:prstGeom>
          <a:noFill/>
          <a:ln w="9525">
            <a:noFill/>
            <a:miter lim="800000"/>
            <a:headEnd/>
            <a:tailEnd/>
          </a:ln>
        </p:spPr>
      </p:pic>
      <p:sp>
        <p:nvSpPr>
          <p:cNvPr id="4" name="Rectangle 2"/>
          <p:cNvSpPr txBox="1">
            <a:spLocks noChangeArrowheads="1"/>
          </p:cNvSpPr>
          <p:nvPr/>
        </p:nvSpPr>
        <p:spPr>
          <a:xfrm>
            <a:off x="533400" y="457200"/>
            <a:ext cx="7772400" cy="1143000"/>
          </a:xfrm>
          <a:prstGeom prst="rect">
            <a:avLst/>
          </a:prstGeom>
        </p:spPr>
        <p:txBody>
          <a:bodyPr vert="horz" anchor="ctr">
            <a:normAutofit/>
          </a:bodyPr>
          <a:lstStyle/>
          <a:p>
            <a:pPr>
              <a:spcBef>
                <a:spcPct val="0"/>
              </a:spcBef>
              <a:defRPr/>
            </a:pPr>
            <a:r>
              <a:rPr lang="en-US" sz="4000" dirty="0" smtClean="0">
                <a:solidFill>
                  <a:srgbClr val="323232"/>
                </a:solidFill>
              </a:rPr>
              <a:t>Normal Tympanogram</a:t>
            </a:r>
          </a:p>
        </p:txBody>
      </p:sp>
    </p:spTree>
    <p:extLst>
      <p:ext uri="{BB962C8B-B14F-4D97-AF65-F5344CB8AC3E}">
        <p14:creationId xmlns:p14="http://schemas.microsoft.com/office/powerpoint/2010/main" val="430338154"/>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254691"/>
          </a:xfrm>
        </p:spPr>
        <p:txBody>
          <a:bodyPr>
            <a:normAutofit lnSpcReduction="10000"/>
          </a:bodyPr>
          <a:lstStyle/>
          <a:p>
            <a:r>
              <a:rPr lang="en-US" dirty="0" smtClean="0"/>
              <a:t>We’re now going to take a look at each of the components of the </a:t>
            </a:r>
            <a:r>
              <a:rPr lang="en-US" dirty="0" err="1" smtClean="0"/>
              <a:t>tympanogram</a:t>
            </a:r>
            <a:r>
              <a:rPr lang="en-US" dirty="0" smtClean="0"/>
              <a:t> - their significance and how they’re related to each other.</a:t>
            </a:r>
          </a:p>
          <a:p>
            <a:r>
              <a:rPr lang="en-US" dirty="0" smtClean="0"/>
              <a:t>Middle ear pressure, ear canal volume, and tympanic membrane compliance are very much related, and understanding that relationship will help you judge the validity of the numbers and to determine if it is a pass or fail.</a:t>
            </a:r>
            <a:endParaRPr lang="en-US" dirty="0"/>
          </a:p>
        </p:txBody>
      </p:sp>
      <p:sp>
        <p:nvSpPr>
          <p:cNvPr id="2" name="Title 1"/>
          <p:cNvSpPr>
            <a:spLocks noGrp="1"/>
          </p:cNvSpPr>
          <p:nvPr>
            <p:ph type="title"/>
          </p:nvPr>
        </p:nvSpPr>
        <p:spPr>
          <a:xfrm>
            <a:off x="228600" y="533400"/>
            <a:ext cx="8686800" cy="1066800"/>
          </a:xfrm>
        </p:spPr>
        <p:txBody>
          <a:bodyPr>
            <a:noAutofit/>
          </a:bodyPr>
          <a:lstStyle/>
          <a:p>
            <a:pPr algn="ctr"/>
            <a:r>
              <a:rPr lang="en-US" sz="3400" dirty="0" smtClean="0"/>
              <a:t>“You Can’t Have One Without the Other”</a:t>
            </a:r>
            <a:endParaRPr lang="en-US" sz="3400" dirty="0"/>
          </a:p>
        </p:txBody>
      </p:sp>
    </p:spTree>
    <p:extLst>
      <p:ext uri="{BB962C8B-B14F-4D97-AF65-F5344CB8AC3E}">
        <p14:creationId xmlns:p14="http://schemas.microsoft.com/office/powerpoint/2010/main" val="2759816236"/>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Provides information about the integrity of the tympanic volume; is it intact?</a:t>
            </a:r>
          </a:p>
          <a:p>
            <a:r>
              <a:rPr lang="en-US" dirty="0" smtClean="0"/>
              <a:t>Large volumes are indicative of a hole or perforation in the tympanic membrane.</a:t>
            </a:r>
          </a:p>
          <a:p>
            <a:pPr lvl="1"/>
            <a:r>
              <a:rPr lang="en-US" dirty="0" smtClean="0"/>
              <a:t>Injury</a:t>
            </a:r>
          </a:p>
          <a:p>
            <a:pPr lvl="1"/>
            <a:r>
              <a:rPr lang="en-US" dirty="0" smtClean="0"/>
              <a:t>Effusion bursts the TM</a:t>
            </a:r>
          </a:p>
          <a:p>
            <a:pPr lvl="1"/>
            <a:r>
              <a:rPr lang="en-US" dirty="0" smtClean="0"/>
              <a:t>Tube has fallen out leaving a hole</a:t>
            </a:r>
          </a:p>
          <a:p>
            <a:r>
              <a:rPr lang="en-US" dirty="0" smtClean="0"/>
              <a:t>You may not see a hole otoscopically but the air will find a hole you can’t see</a:t>
            </a:r>
            <a:endParaRPr lang="en-US" dirty="0"/>
          </a:p>
        </p:txBody>
      </p:sp>
      <p:sp>
        <p:nvSpPr>
          <p:cNvPr id="2" name="Title 1"/>
          <p:cNvSpPr>
            <a:spLocks noGrp="1"/>
          </p:cNvSpPr>
          <p:nvPr>
            <p:ph type="title"/>
          </p:nvPr>
        </p:nvSpPr>
        <p:spPr/>
        <p:txBody>
          <a:bodyPr>
            <a:normAutofit/>
          </a:bodyPr>
          <a:lstStyle/>
          <a:p>
            <a:r>
              <a:rPr lang="en-US" dirty="0" smtClean="0"/>
              <a:t>Ear Canal Volume</a:t>
            </a:r>
            <a:endParaRPr lang="en-US" dirty="0"/>
          </a:p>
        </p:txBody>
      </p:sp>
    </p:spTree>
    <p:extLst>
      <p:ext uri="{BB962C8B-B14F-4D97-AF65-F5344CB8AC3E}">
        <p14:creationId xmlns:p14="http://schemas.microsoft.com/office/powerpoint/2010/main" val="3258499732"/>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181600"/>
          </a:xfrm>
        </p:spPr>
        <p:txBody>
          <a:bodyPr>
            <a:normAutofit lnSpcReduction="10000"/>
          </a:bodyPr>
          <a:lstStyle/>
          <a:p>
            <a:r>
              <a:rPr lang="en-US" dirty="0" smtClean="0"/>
              <a:t>A large volume measurement in the presence of tubes suggests that the tube(s) is open or patent </a:t>
            </a:r>
            <a:r>
              <a:rPr lang="en-US" i="1" dirty="0" smtClean="0"/>
              <a:t>or</a:t>
            </a:r>
            <a:r>
              <a:rPr lang="en-US" dirty="0" smtClean="0"/>
              <a:t> that the tube has fallen out leaving a perforation.</a:t>
            </a:r>
          </a:p>
          <a:p>
            <a:r>
              <a:rPr lang="en-US" dirty="0" smtClean="0"/>
              <a:t>Small volumes are indicative of something in front of the tympanic membrane which is blocking or occluding the canal.</a:t>
            </a:r>
          </a:p>
          <a:p>
            <a:pPr lvl="1"/>
            <a:r>
              <a:rPr lang="en-US" dirty="0" smtClean="0"/>
              <a:t>Most common cause for small ECV is wax.  You may not be able to see the tympanic membrane due to wax, but that doesn’t mean its occluded; the air can find a passage you can’t see.</a:t>
            </a:r>
          </a:p>
          <a:p>
            <a:pPr lvl="1"/>
            <a:r>
              <a:rPr lang="en-US" dirty="0" smtClean="0"/>
              <a:t>OR… you may be holding the probe tip against the wall of the ear canal.</a:t>
            </a:r>
            <a:endParaRPr lang="en-US" dirty="0"/>
          </a:p>
        </p:txBody>
      </p:sp>
    </p:spTree>
    <p:extLst>
      <p:ext uri="{BB962C8B-B14F-4D97-AF65-F5344CB8AC3E}">
        <p14:creationId xmlns:p14="http://schemas.microsoft.com/office/powerpoint/2010/main" val="105948740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solidFill>
                  <a:schemeClr val="accent6">
                    <a:lumMod val="50000"/>
                  </a:schemeClr>
                </a:solidFill>
                <a:latin typeface="Garamond" pitchFamily="18" charset="0"/>
              </a:rPr>
              <a:t>Wyoming’s 21 birthing hospitals</a:t>
            </a:r>
            <a:endParaRPr lang="en-US" b="1" dirty="0">
              <a:solidFill>
                <a:schemeClr val="accent6">
                  <a:lumMod val="50000"/>
                </a:schemeClr>
              </a:solidFill>
              <a:latin typeface="Garamond"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79" y="1066800"/>
            <a:ext cx="6853236" cy="5388422"/>
          </a:xfrm>
          <a:prstGeom prst="rect">
            <a:avLst/>
          </a:prstGeom>
        </p:spPr>
      </p:pic>
    </p:spTree>
    <p:extLst>
      <p:ext uri="{BB962C8B-B14F-4D97-AF65-F5344CB8AC3E}">
        <p14:creationId xmlns:p14="http://schemas.microsoft.com/office/powerpoint/2010/main" val="269174497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a:xfrm>
            <a:off x="0" y="457200"/>
            <a:ext cx="7772400" cy="1143000"/>
          </a:xfrm>
        </p:spPr>
        <p:txBody>
          <a:bodyPr/>
          <a:lstStyle/>
          <a:p>
            <a:r>
              <a:rPr lang="en-US" dirty="0" smtClean="0"/>
              <a:t>Normal Tympanogram</a:t>
            </a:r>
          </a:p>
        </p:txBody>
      </p:sp>
      <p:sp>
        <p:nvSpPr>
          <p:cNvPr id="150531" name="Rectangle 4"/>
          <p:cNvSpPr>
            <a:spLocks noChangeArrowheads="1"/>
          </p:cNvSpPr>
          <p:nvPr/>
        </p:nvSpPr>
        <p:spPr bwMode="auto">
          <a:xfrm>
            <a:off x="914400" y="277813"/>
            <a:ext cx="7772400" cy="1143000"/>
          </a:xfrm>
          <a:prstGeom prst="rect">
            <a:avLst/>
          </a:prstGeom>
          <a:noFill/>
          <a:ln w="9525">
            <a:noFill/>
            <a:miter lim="800000"/>
            <a:headEnd/>
            <a:tailEnd/>
          </a:ln>
        </p:spPr>
        <p:txBody>
          <a:bodyPr anchor="ctr"/>
          <a:lstStyle/>
          <a:p>
            <a:endParaRPr lang="en-US" sz="4200" dirty="0">
              <a:solidFill>
                <a:srgbClr val="323232"/>
              </a:solidFill>
              <a:latin typeface="Times New Roman" pitchFamily="18" charset="0"/>
            </a:endParaRPr>
          </a:p>
        </p:txBody>
      </p:sp>
      <p:sp>
        <p:nvSpPr>
          <p:cNvPr id="150532" name="Rectangle 6"/>
          <p:cNvSpPr>
            <a:spLocks noChangeArrowheads="1"/>
          </p:cNvSpPr>
          <p:nvPr/>
        </p:nvSpPr>
        <p:spPr bwMode="auto">
          <a:xfrm>
            <a:off x="6172200" y="1371600"/>
            <a:ext cx="2743200" cy="5181600"/>
          </a:xfrm>
          <a:prstGeom prst="rect">
            <a:avLst/>
          </a:prstGeom>
          <a:noFill/>
          <a:ln w="9525">
            <a:noFill/>
            <a:miter lim="800000"/>
            <a:headEnd/>
            <a:tailEnd/>
          </a:ln>
        </p:spPr>
        <p:txBody>
          <a:bodyPr/>
          <a:lstStyle/>
          <a:p>
            <a:pPr marL="342900" indent="-342900">
              <a:spcBef>
                <a:spcPct val="20000"/>
              </a:spcBef>
              <a:buClr>
                <a:srgbClr val="B26B02"/>
              </a:buClr>
              <a:buSzPct val="90000"/>
              <a:buFont typeface="Wingdings" pitchFamily="2" charset="2"/>
              <a:buChar char="n"/>
            </a:pPr>
            <a:r>
              <a:rPr lang="en-US" sz="2000" dirty="0">
                <a:solidFill>
                  <a:prstClr val="black"/>
                </a:solidFill>
                <a:latin typeface="Constantia" pitchFamily="18" charset="0"/>
              </a:rPr>
              <a:t>A = </a:t>
            </a:r>
            <a:r>
              <a:rPr lang="en-US" sz="2000" b="1" dirty="0">
                <a:solidFill>
                  <a:prstClr val="black"/>
                </a:solidFill>
                <a:latin typeface="Constantia" pitchFamily="18" charset="0"/>
              </a:rPr>
              <a:t>VOLUME </a:t>
            </a:r>
            <a:r>
              <a:rPr lang="en-US" sz="2000" dirty="0">
                <a:solidFill>
                  <a:prstClr val="black"/>
                </a:solidFill>
                <a:latin typeface="Constantia" pitchFamily="18" charset="0"/>
              </a:rPr>
              <a:t>measurement</a:t>
            </a:r>
          </a:p>
          <a:p>
            <a:pPr marL="342900" indent="-342900">
              <a:spcBef>
                <a:spcPct val="20000"/>
              </a:spcBef>
              <a:buClr>
                <a:srgbClr val="B26B02"/>
              </a:buClr>
              <a:buSzPct val="90000"/>
              <a:buFont typeface="Wingdings" pitchFamily="2" charset="2"/>
              <a:buChar char="n"/>
            </a:pPr>
            <a:r>
              <a:rPr lang="en-US" sz="2000" dirty="0" smtClean="0">
                <a:solidFill>
                  <a:prstClr val="black"/>
                </a:solidFill>
                <a:latin typeface="Constantia" pitchFamily="18" charset="0"/>
              </a:rPr>
              <a:t>At point A, positive air pressure is introduced to the external ear canal which stiffens and decreases compliance of the TM.  (No manipulation of the TM has occurred to obtain MEP and comp.  values)</a:t>
            </a:r>
            <a:endParaRPr lang="en-US" sz="2000" dirty="0">
              <a:solidFill>
                <a:prstClr val="black"/>
              </a:solidFill>
              <a:latin typeface="Constantia" pitchFamily="18" charset="0"/>
            </a:endParaRPr>
          </a:p>
          <a:p>
            <a:pPr marL="342900" indent="-342900">
              <a:spcBef>
                <a:spcPct val="20000"/>
              </a:spcBef>
              <a:buClr>
                <a:srgbClr val="B26B02"/>
              </a:buClr>
              <a:buSzPct val="90000"/>
              <a:buFont typeface="Wingdings" pitchFamily="2" charset="2"/>
              <a:buNone/>
            </a:pPr>
            <a:endParaRPr lang="en-US" sz="2000" dirty="0">
              <a:solidFill>
                <a:prstClr val="black"/>
              </a:solidFill>
              <a:latin typeface="Constantia" pitchFamily="18" charset="0"/>
            </a:endParaRPr>
          </a:p>
          <a:p>
            <a:pPr marL="342900" indent="-342900">
              <a:spcBef>
                <a:spcPct val="20000"/>
              </a:spcBef>
              <a:buClr>
                <a:srgbClr val="B26B02"/>
              </a:buClr>
              <a:buSzPct val="90000"/>
              <a:buFont typeface="Wingdings" pitchFamily="2" charset="2"/>
              <a:buNone/>
            </a:pPr>
            <a:endParaRPr lang="en-US" sz="2000" dirty="0">
              <a:solidFill>
                <a:prstClr val="black"/>
              </a:solidFill>
              <a:latin typeface="Constantia" pitchFamily="18" charset="0"/>
            </a:endParaRPr>
          </a:p>
        </p:txBody>
      </p:sp>
      <p:pic>
        <p:nvPicPr>
          <p:cNvPr id="150533" name="Picture 7" descr="scan00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0" y="1600200"/>
            <a:ext cx="5410200" cy="4089400"/>
          </a:xfrm>
          <a:prstGeom prst="rect">
            <a:avLst/>
          </a:prstGeom>
          <a:noFill/>
          <a:ln w="9525">
            <a:noFill/>
            <a:miter lim="800000"/>
            <a:headEnd/>
            <a:tailEnd/>
          </a:ln>
        </p:spPr>
      </p:pic>
    </p:spTree>
    <p:extLst>
      <p:ext uri="{BB962C8B-B14F-4D97-AF65-F5344CB8AC3E}">
        <p14:creationId xmlns:p14="http://schemas.microsoft.com/office/powerpoint/2010/main" val="2696687475"/>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TM compliance values represent the ability of the TM to move; a normal, healthy TM moves back and forth—it is compliant or mobile</a:t>
            </a:r>
          </a:p>
          <a:p>
            <a:r>
              <a:rPr lang="en-US" dirty="0" smtClean="0"/>
              <a:t>Anything </a:t>
            </a:r>
            <a:r>
              <a:rPr lang="en-US" i="1" dirty="0" smtClean="0"/>
              <a:t>behind</a:t>
            </a:r>
            <a:r>
              <a:rPr lang="en-US" dirty="0" smtClean="0"/>
              <a:t> the TM (other than air) reduces the compliance or movement of the TM</a:t>
            </a:r>
          </a:p>
          <a:p>
            <a:pPr lvl="1"/>
            <a:r>
              <a:rPr lang="en-US" dirty="0" smtClean="0"/>
              <a:t>Fluid or effusion is the most common cause</a:t>
            </a:r>
          </a:p>
          <a:p>
            <a:r>
              <a:rPr lang="en-US" dirty="0" smtClean="0"/>
              <a:t>Anything </a:t>
            </a:r>
            <a:r>
              <a:rPr lang="en-US" i="1" dirty="0" smtClean="0"/>
              <a:t>in front of </a:t>
            </a:r>
            <a:r>
              <a:rPr lang="en-US" dirty="0" smtClean="0"/>
              <a:t>the TM that is blocking the ear canal will produce a low compliance value</a:t>
            </a:r>
          </a:p>
          <a:p>
            <a:pPr lvl="1"/>
            <a:r>
              <a:rPr lang="en-US" dirty="0" smtClean="0"/>
              <a:t>Impacted wax is the most common cause</a:t>
            </a:r>
          </a:p>
          <a:p>
            <a:r>
              <a:rPr lang="en-US" dirty="0" smtClean="0"/>
              <a:t>Reduced compliance may result in a flat tympanogram</a:t>
            </a:r>
            <a:endParaRPr lang="en-US" dirty="0"/>
          </a:p>
        </p:txBody>
      </p:sp>
      <p:sp>
        <p:nvSpPr>
          <p:cNvPr id="2" name="Title 1"/>
          <p:cNvSpPr>
            <a:spLocks noGrp="1"/>
          </p:cNvSpPr>
          <p:nvPr>
            <p:ph type="title"/>
          </p:nvPr>
        </p:nvSpPr>
        <p:spPr/>
        <p:txBody>
          <a:bodyPr>
            <a:normAutofit/>
          </a:bodyPr>
          <a:lstStyle/>
          <a:p>
            <a:r>
              <a:rPr lang="en-US" sz="3200" dirty="0" smtClean="0"/>
              <a:t>Tympanic Membrane (TM) Compliance</a:t>
            </a:r>
            <a:endParaRPr lang="en-US" sz="3200" dirty="0"/>
          </a:p>
        </p:txBody>
      </p:sp>
    </p:spTree>
    <p:extLst>
      <p:ext uri="{BB962C8B-B14F-4D97-AF65-F5344CB8AC3E}">
        <p14:creationId xmlns:p14="http://schemas.microsoft.com/office/powerpoint/2010/main" val="425521597"/>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0" y="609600"/>
            <a:ext cx="8229600" cy="1143000"/>
          </a:xfrm>
        </p:spPr>
        <p:txBody>
          <a:bodyPr>
            <a:normAutofit fontScale="90000"/>
          </a:bodyPr>
          <a:lstStyle/>
          <a:p>
            <a:pPr fontAlgn="auto">
              <a:spcAft>
                <a:spcPts val="0"/>
              </a:spcAft>
              <a:defRPr/>
            </a:pPr>
            <a:r>
              <a:rPr lang="en-US" sz="3800" dirty="0" smtClean="0"/>
              <a:t>Flat Tympanogram, Low Compliance</a:t>
            </a:r>
          </a:p>
        </p:txBody>
      </p:sp>
      <p:pic>
        <p:nvPicPr>
          <p:cNvPr id="156675" name="Picture 4" descr="scan001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1905000"/>
            <a:ext cx="8610600" cy="3995738"/>
          </a:xfrm>
          <a:prstGeom prst="rect">
            <a:avLst/>
          </a:prstGeom>
          <a:noFill/>
          <a:ln w="9525">
            <a:noFill/>
            <a:miter lim="800000"/>
            <a:headEnd/>
            <a:tailEnd/>
          </a:ln>
        </p:spPr>
      </p:pic>
    </p:spTree>
    <p:extLst>
      <p:ext uri="{BB962C8B-B14F-4D97-AF65-F5344CB8AC3E}">
        <p14:creationId xmlns:p14="http://schemas.microsoft.com/office/powerpoint/2010/main" val="1347863863"/>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t="5556"/>
          <a:stretch>
            <a:fillRect/>
          </a:stretch>
        </p:blipFill>
        <p:spPr bwMode="auto">
          <a:xfrm>
            <a:off x="1143000" y="0"/>
            <a:ext cx="6781800" cy="6858000"/>
          </a:xfrm>
          <a:prstGeom prst="rect">
            <a:avLst/>
          </a:prstGeom>
          <a:noFill/>
          <a:ln w="9525">
            <a:noFill/>
            <a:miter lim="800000"/>
            <a:headEnd/>
            <a:tailEnd/>
          </a:ln>
        </p:spPr>
      </p:pic>
    </p:spTree>
    <p:extLst>
      <p:ext uri="{BB962C8B-B14F-4D97-AF65-F5344CB8AC3E}">
        <p14:creationId xmlns:p14="http://schemas.microsoft.com/office/powerpoint/2010/main" val="462139844"/>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The MEP value is the point at which the air pressure on both sides of the tympanic membrane is equal.</a:t>
            </a:r>
          </a:p>
          <a:p>
            <a:r>
              <a:rPr lang="en-US" dirty="0" smtClean="0"/>
              <a:t>Synonymous terms (dependent upon your </a:t>
            </a:r>
            <a:r>
              <a:rPr lang="en-US" dirty="0" err="1" smtClean="0"/>
              <a:t>tympanometer</a:t>
            </a:r>
            <a:r>
              <a:rPr lang="en-US" dirty="0" smtClean="0"/>
              <a:t>).</a:t>
            </a:r>
          </a:p>
          <a:p>
            <a:pPr lvl="1"/>
            <a:r>
              <a:rPr lang="en-US" dirty="0" smtClean="0"/>
              <a:t>Compliance peak or Peak.</a:t>
            </a:r>
          </a:p>
          <a:p>
            <a:pPr lvl="1"/>
            <a:r>
              <a:rPr lang="en-US" dirty="0" smtClean="0"/>
              <a:t>Point of maximum compliance.</a:t>
            </a:r>
          </a:p>
          <a:p>
            <a:r>
              <a:rPr lang="en-US" dirty="0" smtClean="0"/>
              <a:t>Normal MEP is O </a:t>
            </a:r>
            <a:r>
              <a:rPr lang="en-US" dirty="0" err="1" smtClean="0"/>
              <a:t>daPa</a:t>
            </a:r>
            <a:r>
              <a:rPr lang="en-US" dirty="0" smtClean="0"/>
              <a:t>.</a:t>
            </a:r>
          </a:p>
          <a:p>
            <a:r>
              <a:rPr lang="en-US" dirty="0" smtClean="0"/>
              <a:t>Screening </a:t>
            </a:r>
            <a:r>
              <a:rPr lang="en-US" dirty="0" err="1" smtClean="0"/>
              <a:t>tympanometers</a:t>
            </a:r>
            <a:r>
              <a:rPr lang="en-US" dirty="0" smtClean="0"/>
              <a:t> usually a sweep from +200 to  -300 or -400 daPa to determine the MEP value.</a:t>
            </a:r>
            <a:endParaRPr lang="en-US" dirty="0"/>
          </a:p>
        </p:txBody>
      </p:sp>
      <p:sp>
        <p:nvSpPr>
          <p:cNvPr id="2" name="Title 1"/>
          <p:cNvSpPr>
            <a:spLocks noGrp="1"/>
          </p:cNvSpPr>
          <p:nvPr>
            <p:ph type="title"/>
          </p:nvPr>
        </p:nvSpPr>
        <p:spPr/>
        <p:txBody>
          <a:bodyPr>
            <a:normAutofit/>
          </a:bodyPr>
          <a:lstStyle/>
          <a:p>
            <a:r>
              <a:rPr lang="en-US" dirty="0" smtClean="0"/>
              <a:t>Middle Ear Pressure (MEP)</a:t>
            </a:r>
            <a:endParaRPr lang="en-US" dirty="0"/>
          </a:p>
        </p:txBody>
      </p:sp>
    </p:spTree>
    <p:extLst>
      <p:ext uri="{BB962C8B-B14F-4D97-AF65-F5344CB8AC3E}">
        <p14:creationId xmlns:p14="http://schemas.microsoft.com/office/powerpoint/2010/main" val="1642848374"/>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Abnormal MEP is typically in the negative direction.</a:t>
            </a:r>
          </a:p>
          <a:p>
            <a:r>
              <a:rPr lang="en-US" dirty="0" smtClean="0"/>
              <a:t>Negative MEP indicates a poorly functioning Eustachian tube.</a:t>
            </a:r>
          </a:p>
          <a:p>
            <a:r>
              <a:rPr lang="en-US" dirty="0" smtClean="0"/>
              <a:t>Seldom see MEP &gt;+50 though it may occur in the beginning stages of otitis media.</a:t>
            </a:r>
          </a:p>
          <a:p>
            <a:r>
              <a:rPr lang="en-US" dirty="0" smtClean="0"/>
              <a:t>The significance of negative MEP is that it </a:t>
            </a:r>
            <a:r>
              <a:rPr lang="en-US" smtClean="0"/>
              <a:t>occurs </a:t>
            </a:r>
            <a:r>
              <a:rPr lang="en-US" u="sng" smtClean="0"/>
              <a:t>before and after</a:t>
            </a:r>
            <a:r>
              <a:rPr lang="en-US" smtClean="0"/>
              <a:t> </a:t>
            </a:r>
            <a:r>
              <a:rPr lang="en-US" dirty="0" smtClean="0"/>
              <a:t>effusion.</a:t>
            </a:r>
          </a:p>
          <a:p>
            <a:r>
              <a:rPr lang="en-US" dirty="0" smtClean="0"/>
              <a:t>As negative MEP increases, the TM becomes retracted and less compliant.</a:t>
            </a:r>
            <a:endParaRPr lang="en-US" dirty="0"/>
          </a:p>
        </p:txBody>
      </p:sp>
      <p:sp>
        <p:nvSpPr>
          <p:cNvPr id="4" name="Title 1"/>
          <p:cNvSpPr txBox="1">
            <a:spLocks/>
          </p:cNvSpPr>
          <p:nvPr/>
        </p:nvSpPr>
        <p:spPr>
          <a:xfrm>
            <a:off x="457200" y="609600"/>
            <a:ext cx="8229600" cy="1066800"/>
          </a:xfrm>
          <a:prstGeom prst="rect">
            <a:avLst/>
          </a:prstGeom>
        </p:spPr>
        <p:txBody>
          <a:bodyPr vert="horz" anchor="ctr">
            <a:normAutofit/>
          </a:bodyPr>
          <a:lstStyle/>
          <a:p>
            <a:pPr>
              <a:spcBef>
                <a:spcPct val="0"/>
              </a:spcBef>
              <a:defRPr/>
            </a:pPr>
            <a:r>
              <a:rPr lang="en-US" sz="4000" dirty="0" smtClean="0">
                <a:solidFill>
                  <a:srgbClr val="323232"/>
                </a:solidFill>
              </a:rPr>
              <a:t>Middle Ear Pressure (MEP)</a:t>
            </a:r>
            <a:endParaRPr lang="en-US" sz="4000" dirty="0">
              <a:solidFill>
                <a:srgbClr val="323232"/>
              </a:solidFill>
            </a:endParaRPr>
          </a:p>
        </p:txBody>
      </p:sp>
    </p:spTree>
    <p:extLst>
      <p:ext uri="{BB962C8B-B14F-4D97-AF65-F5344CB8AC3E}">
        <p14:creationId xmlns:p14="http://schemas.microsoft.com/office/powerpoint/2010/main" val="3908350095"/>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a:xfrm>
            <a:off x="609600" y="609600"/>
            <a:ext cx="7772400" cy="1143000"/>
          </a:xfrm>
        </p:spPr>
        <p:txBody>
          <a:bodyPr>
            <a:normAutofit/>
          </a:bodyPr>
          <a:lstStyle/>
          <a:p>
            <a:pPr fontAlgn="auto">
              <a:spcAft>
                <a:spcPts val="0"/>
              </a:spcAft>
              <a:defRPr/>
            </a:pPr>
            <a:r>
              <a:rPr lang="en-US" sz="3800" dirty="0" smtClean="0"/>
              <a:t>Negative Pressure</a:t>
            </a:r>
          </a:p>
        </p:txBody>
      </p:sp>
      <p:pic>
        <p:nvPicPr>
          <p:cNvPr id="155651" name="Picture 5" descr="scan0016"/>
          <p:cNvPicPr>
            <a:picLocks noChangeAspect="1" noChangeArrowheads="1"/>
          </p:cNvPicPr>
          <p:nvPr/>
        </p:nvPicPr>
        <p:blipFill>
          <a:blip r:embed="rId3" cstate="print">
            <a:clrChange>
              <a:clrFrom>
                <a:srgbClr val="FFFFFF"/>
              </a:clrFrom>
              <a:clrTo>
                <a:srgbClr val="FFFFFF">
                  <a:alpha val="0"/>
                </a:srgbClr>
              </a:clrTo>
            </a:clrChange>
          </a:blip>
          <a:srcRect t="5665"/>
          <a:stretch>
            <a:fillRect/>
          </a:stretch>
        </p:blipFill>
        <p:spPr bwMode="auto">
          <a:xfrm>
            <a:off x="381000" y="1905000"/>
            <a:ext cx="8534400" cy="3806825"/>
          </a:xfrm>
          <a:prstGeom prst="rect">
            <a:avLst/>
          </a:prstGeom>
          <a:noFill/>
          <a:ln w="9525">
            <a:noFill/>
            <a:miter lim="800000"/>
            <a:headEnd/>
            <a:tailEnd/>
          </a:ln>
        </p:spPr>
      </p:pic>
    </p:spTree>
    <p:extLst>
      <p:ext uri="{BB962C8B-B14F-4D97-AF65-F5344CB8AC3E}">
        <p14:creationId xmlns:p14="http://schemas.microsoft.com/office/powerpoint/2010/main" val="3332448829"/>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4444"/>
          <a:stretch>
            <a:fillRect/>
          </a:stretch>
        </p:blipFill>
        <p:spPr bwMode="auto">
          <a:xfrm>
            <a:off x="1143000" y="0"/>
            <a:ext cx="6553200" cy="6858000"/>
          </a:xfrm>
          <a:prstGeom prst="rect">
            <a:avLst/>
          </a:prstGeom>
          <a:noFill/>
          <a:ln w="9525">
            <a:noFill/>
            <a:miter lim="800000"/>
            <a:headEnd/>
            <a:tailEnd/>
          </a:ln>
        </p:spPr>
      </p:pic>
    </p:spTree>
    <p:extLst>
      <p:ext uri="{BB962C8B-B14F-4D97-AF65-F5344CB8AC3E}">
        <p14:creationId xmlns:p14="http://schemas.microsoft.com/office/powerpoint/2010/main" val="2114386929"/>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1782762"/>
          </a:xfrm>
        </p:spPr>
        <p:txBody>
          <a:bodyPr>
            <a:normAutofit fontScale="90000"/>
          </a:bodyPr>
          <a:lstStyle/>
          <a:p>
            <a:r>
              <a:rPr lang="en-US" sz="3600" dirty="0" smtClean="0"/>
              <a:t>CLICKER TIME!</a:t>
            </a:r>
            <a:br>
              <a:rPr lang="en-US" sz="3600" dirty="0" smtClean="0"/>
            </a:br>
            <a:r>
              <a:rPr lang="en-US" sz="3600" dirty="0"/>
              <a:t/>
            </a:r>
            <a:br>
              <a:rPr lang="en-US" sz="3600" dirty="0"/>
            </a:br>
            <a:r>
              <a:rPr lang="en-US" sz="3600" dirty="0" smtClean="0"/>
              <a:t>Which of the following Middle Ear Pressures would cause the ear to fail the screening?</a:t>
            </a:r>
            <a:endParaRPr lang="en-US" sz="3600" dirty="0"/>
          </a:p>
        </p:txBody>
      </p:sp>
      <p:sp>
        <p:nvSpPr>
          <p:cNvPr id="3" name="Content Placeholder 2"/>
          <p:cNvSpPr>
            <a:spLocks noGrp="1"/>
          </p:cNvSpPr>
          <p:nvPr>
            <p:ph idx="1"/>
          </p:nvPr>
        </p:nvSpPr>
        <p:spPr>
          <a:xfrm>
            <a:off x="3657600" y="2667000"/>
            <a:ext cx="8229600" cy="3873691"/>
          </a:xfrm>
        </p:spPr>
        <p:txBody>
          <a:bodyPr/>
          <a:lstStyle/>
          <a:p>
            <a:pPr marL="624078" indent="-514350">
              <a:lnSpc>
                <a:spcPct val="150000"/>
              </a:lnSpc>
              <a:buFont typeface="+mj-lt"/>
              <a:buAutoNum type="alphaUcPeriod"/>
            </a:pPr>
            <a:r>
              <a:rPr lang="en-US" dirty="0" smtClean="0"/>
              <a:t>+98 DaPa</a:t>
            </a:r>
          </a:p>
          <a:p>
            <a:pPr marL="624078" indent="-514350">
              <a:lnSpc>
                <a:spcPct val="150000"/>
              </a:lnSpc>
              <a:buFont typeface="+mj-lt"/>
              <a:buAutoNum type="alphaUcPeriod"/>
            </a:pPr>
            <a:r>
              <a:rPr lang="en-US" dirty="0" smtClean="0"/>
              <a:t>+40 DaPa</a:t>
            </a:r>
          </a:p>
          <a:p>
            <a:pPr marL="624078" indent="-514350">
              <a:lnSpc>
                <a:spcPct val="150000"/>
              </a:lnSpc>
              <a:buFont typeface="+mj-lt"/>
              <a:buAutoNum type="alphaUcPeriod"/>
            </a:pPr>
            <a:r>
              <a:rPr lang="en-US" dirty="0" smtClean="0"/>
              <a:t>0 DaPa</a:t>
            </a:r>
          </a:p>
          <a:p>
            <a:pPr marL="624078" indent="-514350">
              <a:lnSpc>
                <a:spcPct val="150000"/>
              </a:lnSpc>
              <a:buFont typeface="+mj-lt"/>
              <a:buAutoNum type="alphaUcPeriod"/>
            </a:pPr>
            <a:r>
              <a:rPr lang="en-US" dirty="0" smtClean="0"/>
              <a:t>-75 DaPa</a:t>
            </a:r>
          </a:p>
          <a:p>
            <a:pPr marL="624078" indent="-514350">
              <a:lnSpc>
                <a:spcPct val="150000"/>
              </a:lnSpc>
              <a:buFont typeface="+mj-lt"/>
              <a:buAutoNum type="alphaUcPeriod"/>
            </a:pPr>
            <a:r>
              <a:rPr lang="en-US" dirty="0" smtClean="0"/>
              <a:t>-251 DaPa</a:t>
            </a:r>
            <a:endParaRPr lang="en-US" dirty="0"/>
          </a:p>
        </p:txBody>
      </p:sp>
    </p:spTree>
    <p:extLst>
      <p:ext uri="{BB962C8B-B14F-4D97-AF65-F5344CB8AC3E}">
        <p14:creationId xmlns:p14="http://schemas.microsoft.com/office/powerpoint/2010/main" val="300472080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lvl="8"/>
            <a:endParaRPr lang="en-US" dirty="0"/>
          </a:p>
        </p:txBody>
      </p:sp>
      <p:sp>
        <p:nvSpPr>
          <p:cNvPr id="3" name="Title 2"/>
          <p:cNvSpPr>
            <a:spLocks noGrp="1"/>
          </p:cNvSpPr>
          <p:nvPr>
            <p:ph type="title"/>
          </p:nvPr>
        </p:nvSpPr>
        <p:spPr/>
        <p:txBody>
          <a:bodyPr/>
          <a:lstStyle/>
          <a:p>
            <a:r>
              <a:rPr lang="en-US" dirty="0" smtClean="0"/>
              <a:t>Doin’ OK?...Hang in There…</a:t>
            </a:r>
            <a:endParaRPr lang="en-US" dirty="0"/>
          </a:p>
        </p:txBody>
      </p:sp>
      <p:pic>
        <p:nvPicPr>
          <p:cNvPr id="4" name="Picture 3" descr="!aaaccckk.gif"/>
          <p:cNvPicPr>
            <a:picLocks noChangeAspect="1"/>
          </p:cNvPicPr>
          <p:nvPr/>
        </p:nvPicPr>
        <p:blipFill>
          <a:blip r:embed="rId3" cstate="print"/>
          <a:stretch>
            <a:fillRect/>
          </a:stretch>
        </p:blipFill>
        <p:spPr>
          <a:xfrm>
            <a:off x="3276600" y="1295400"/>
            <a:ext cx="3200400" cy="5172165"/>
          </a:xfrm>
          <a:prstGeom prst="rect">
            <a:avLst/>
          </a:prstGeom>
        </p:spPr>
      </p:pic>
    </p:spTree>
    <p:extLst>
      <p:ext uri="{BB962C8B-B14F-4D97-AF65-F5344CB8AC3E}">
        <p14:creationId xmlns:p14="http://schemas.microsoft.com/office/powerpoint/2010/main" val="294637295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905000"/>
            <a:ext cx="9144000" cy="990600"/>
          </a:xfrm>
        </p:spPr>
        <p:txBody>
          <a:bodyPr/>
          <a:lstStyle/>
          <a:p>
            <a:pPr algn="r"/>
            <a:r>
              <a:rPr lang="en-US" sz="4000" b="1" dirty="0" smtClean="0">
                <a:solidFill>
                  <a:schemeClr val="accent6">
                    <a:lumMod val="50000"/>
                  </a:schemeClr>
                </a:solidFill>
                <a:latin typeface="Garamond" pitchFamily="18" charset="0"/>
              </a:rPr>
              <a:t>Late onset hearing loss (LOHL):</a:t>
            </a:r>
          </a:p>
        </p:txBody>
      </p:sp>
      <p:sp>
        <p:nvSpPr>
          <p:cNvPr id="8" name="Title 1"/>
          <p:cNvSpPr txBox="1">
            <a:spLocks/>
          </p:cNvSpPr>
          <p:nvPr/>
        </p:nvSpPr>
        <p:spPr>
          <a:xfrm>
            <a:off x="0" y="0"/>
            <a:ext cx="4724400" cy="990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000" b="1" i="1" dirty="0" smtClean="0">
                <a:solidFill>
                  <a:schemeClr val="accent6">
                    <a:lumMod val="50000"/>
                  </a:schemeClr>
                </a:solidFill>
                <a:latin typeface="Garamond" pitchFamily="18" charset="0"/>
              </a:rPr>
              <a:t>EHDI has two parts</a:t>
            </a:r>
          </a:p>
        </p:txBody>
      </p:sp>
      <p:sp>
        <p:nvSpPr>
          <p:cNvPr id="9" name="Title 1"/>
          <p:cNvSpPr txBox="1">
            <a:spLocks/>
          </p:cNvSpPr>
          <p:nvPr/>
        </p:nvSpPr>
        <p:spPr>
          <a:xfrm>
            <a:off x="185351" y="745524"/>
            <a:ext cx="1676400" cy="9906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i="1" dirty="0" smtClean="0">
                <a:solidFill>
                  <a:schemeClr val="accent6">
                    <a:lumMod val="50000"/>
                  </a:schemeClr>
                </a:solidFill>
                <a:latin typeface="Garamond" pitchFamily="18" charset="0"/>
              </a:rPr>
              <a:t>Part 2</a:t>
            </a:r>
          </a:p>
        </p:txBody>
      </p:sp>
      <p:sp>
        <p:nvSpPr>
          <p:cNvPr id="11" name="Content Placeholder 2"/>
          <p:cNvSpPr txBox="1">
            <a:spLocks/>
          </p:cNvSpPr>
          <p:nvPr/>
        </p:nvSpPr>
        <p:spPr>
          <a:xfrm>
            <a:off x="185351" y="2971800"/>
            <a:ext cx="8534400" cy="1215928"/>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en-US" sz="2400" b="1" dirty="0" smtClean="0">
                <a:latin typeface="Garamond" pitchFamily="18" charset="0"/>
              </a:rPr>
              <a:t>After the child leaves the hospital and before s/he enters kindergarten.</a:t>
            </a:r>
          </a:p>
          <a:p>
            <a:pPr marL="0" indent="0">
              <a:buFont typeface="Wingdings 2" charset="2"/>
              <a:buNone/>
            </a:pPr>
            <a:r>
              <a:rPr lang="en-US" sz="2400" b="1" dirty="0" smtClean="0">
                <a:latin typeface="Garamond" pitchFamily="18" charset="0"/>
              </a:rPr>
              <a:t>Periodic/annual  LOHL hearing screenings.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212" y="4419600"/>
            <a:ext cx="3080484" cy="2049922"/>
          </a:xfrm>
          <a:prstGeom prst="rect">
            <a:avLst/>
          </a:prstGeom>
        </p:spPr>
      </p:pic>
    </p:spTree>
    <p:extLst>
      <p:ext uri="{BB962C8B-B14F-4D97-AF65-F5344CB8AC3E}">
        <p14:creationId xmlns:p14="http://schemas.microsoft.com/office/powerpoint/2010/main" val="848897886"/>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325112"/>
          </a:xfrm>
        </p:spPr>
        <p:txBody>
          <a:bodyPr/>
          <a:lstStyle/>
          <a:p>
            <a:pPr algn="ctr">
              <a:buNone/>
            </a:pPr>
            <a:endParaRPr lang="en-US" dirty="0" smtClean="0"/>
          </a:p>
          <a:p>
            <a:pPr algn="ctr">
              <a:buNone/>
            </a:pPr>
            <a:r>
              <a:rPr lang="en-US" sz="3600" dirty="0" smtClean="0"/>
              <a:t>For practice, lets go through some</a:t>
            </a:r>
          </a:p>
          <a:p>
            <a:pPr algn="ctr">
              <a:buNone/>
            </a:pPr>
            <a:r>
              <a:rPr lang="en-US" sz="3600" dirty="0" smtClean="0"/>
              <a:t>different scenarios and consider the immittance results, what they may be indicating, and why!</a:t>
            </a:r>
            <a:endParaRPr lang="en-US" sz="3600" dirty="0"/>
          </a:p>
        </p:txBody>
      </p:sp>
    </p:spTree>
    <p:extLst>
      <p:ext uri="{BB962C8B-B14F-4D97-AF65-F5344CB8AC3E}">
        <p14:creationId xmlns:p14="http://schemas.microsoft.com/office/powerpoint/2010/main" val="3473630702"/>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57400"/>
            <a:ext cx="3200400" cy="2847929"/>
          </a:xfrm>
        </p:spPr>
        <p:txBody>
          <a:bodyPr/>
          <a:lstStyle/>
          <a:p>
            <a:r>
              <a:rPr lang="en-US" dirty="0" smtClean="0"/>
              <a:t>Results</a:t>
            </a:r>
          </a:p>
          <a:p>
            <a:pPr lvl="1"/>
            <a:r>
              <a:rPr lang="en-US" dirty="0" smtClean="0"/>
              <a:t>Visible P.E. tube</a:t>
            </a:r>
          </a:p>
          <a:p>
            <a:pPr lvl="1"/>
            <a:r>
              <a:rPr lang="en-US" dirty="0" smtClean="0"/>
              <a:t>Large ECV</a:t>
            </a:r>
          </a:p>
          <a:p>
            <a:pPr lvl="1"/>
            <a:r>
              <a:rPr lang="en-US" dirty="0" smtClean="0"/>
              <a:t>Low compliance (or no value)</a:t>
            </a:r>
          </a:p>
          <a:p>
            <a:pPr lvl="1"/>
            <a:r>
              <a:rPr lang="en-US" dirty="0" smtClean="0"/>
              <a:t>No value for MEP</a:t>
            </a:r>
          </a:p>
          <a:p>
            <a:pPr lvl="1"/>
            <a:r>
              <a:rPr lang="en-US" dirty="0" smtClean="0"/>
              <a:t>AR absent</a:t>
            </a:r>
          </a:p>
          <a:p>
            <a:pPr>
              <a:buNone/>
            </a:pPr>
            <a:endParaRPr lang="en-US" dirty="0"/>
          </a:p>
        </p:txBody>
      </p:sp>
      <p:sp>
        <p:nvSpPr>
          <p:cNvPr id="2" name="Title 1"/>
          <p:cNvSpPr>
            <a:spLocks noGrp="1"/>
          </p:cNvSpPr>
          <p:nvPr>
            <p:ph type="title"/>
          </p:nvPr>
        </p:nvSpPr>
        <p:spPr>
          <a:xfrm>
            <a:off x="152400" y="129989"/>
            <a:ext cx="3352800" cy="1143000"/>
          </a:xfrm>
        </p:spPr>
        <p:txBody>
          <a:bodyPr/>
          <a:lstStyle/>
          <a:p>
            <a:pPr algn="ctr"/>
            <a:r>
              <a:rPr lang="en-US" dirty="0" smtClean="0"/>
              <a:t>Scenario 1</a:t>
            </a:r>
            <a:endParaRPr lang="en-US" dirty="0"/>
          </a:p>
        </p:txBody>
      </p:sp>
      <p:pic>
        <p:nvPicPr>
          <p:cNvPr id="4" name="Picture 2"/>
          <p:cNvPicPr>
            <a:picLocks noChangeAspect="1" noChangeArrowheads="1"/>
          </p:cNvPicPr>
          <p:nvPr/>
        </p:nvPicPr>
        <p:blipFill>
          <a:blip r:embed="rId3" cstate="print"/>
          <a:srcRect t="4444"/>
          <a:stretch>
            <a:fillRect/>
          </a:stretch>
        </p:blipFill>
        <p:spPr bwMode="auto">
          <a:xfrm>
            <a:off x="3756212" y="457200"/>
            <a:ext cx="5270500" cy="5580529"/>
          </a:xfrm>
          <a:prstGeom prst="rect">
            <a:avLst/>
          </a:prstGeom>
          <a:noFill/>
          <a:ln w="9525">
            <a:noFill/>
            <a:miter lim="800000"/>
            <a:headEnd/>
            <a:tailEnd/>
          </a:ln>
        </p:spPr>
      </p:pic>
      <p:sp>
        <p:nvSpPr>
          <p:cNvPr id="5" name="Flowchart: Alternate Process 4"/>
          <p:cNvSpPr/>
          <p:nvPr/>
        </p:nvSpPr>
        <p:spPr>
          <a:xfrm>
            <a:off x="3505200" y="3429000"/>
            <a:ext cx="5521512" cy="2895600"/>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756212" y="3048000"/>
            <a:ext cx="127298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46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Suggest</a:t>
            </a:r>
          </a:p>
          <a:p>
            <a:pPr lvl="1"/>
            <a:r>
              <a:rPr lang="en-US" dirty="0" smtClean="0"/>
              <a:t>Open (patent) tube OR the tube has fallen out leaving a perforation.</a:t>
            </a:r>
          </a:p>
          <a:p>
            <a:r>
              <a:rPr lang="en-US" dirty="0" smtClean="0"/>
              <a:t>Why</a:t>
            </a:r>
          </a:p>
          <a:p>
            <a:pPr lvl="1"/>
            <a:r>
              <a:rPr lang="en-US" dirty="0" smtClean="0"/>
              <a:t>ECV large because the air went through the TM and included the ME space in the measurement.</a:t>
            </a:r>
          </a:p>
          <a:p>
            <a:pPr lvl="1"/>
            <a:r>
              <a:rPr lang="en-US" dirty="0" smtClean="0"/>
              <a:t>Compliance and MEP unavailable because both are dependent upon </a:t>
            </a:r>
            <a:r>
              <a:rPr lang="en-US" b="1" i="1" dirty="0" smtClean="0"/>
              <a:t>movement</a:t>
            </a:r>
            <a:r>
              <a:rPr lang="en-US" dirty="0" smtClean="0"/>
              <a:t> of the TM.</a:t>
            </a:r>
          </a:p>
          <a:p>
            <a:pPr lvl="2"/>
            <a:r>
              <a:rPr lang="en-US" dirty="0" smtClean="0"/>
              <a:t>TM must be intact to get those measurements.</a:t>
            </a:r>
          </a:p>
          <a:p>
            <a:r>
              <a:rPr lang="en-US" dirty="0" smtClean="0"/>
              <a:t>Action</a:t>
            </a:r>
          </a:p>
          <a:p>
            <a:pPr lvl="1"/>
            <a:r>
              <a:rPr lang="en-US" dirty="0" smtClean="0"/>
              <a:t>Provide this information to the managing physician.</a:t>
            </a:r>
          </a:p>
          <a:p>
            <a:pPr lvl="1"/>
            <a:r>
              <a:rPr lang="en-US" dirty="0" smtClean="0"/>
              <a:t>Student back into the screening schedule.</a:t>
            </a:r>
          </a:p>
          <a:p>
            <a:endParaRPr lang="en-US" dirty="0"/>
          </a:p>
        </p:txBody>
      </p:sp>
      <p:sp>
        <p:nvSpPr>
          <p:cNvPr id="2" name="Title 1"/>
          <p:cNvSpPr>
            <a:spLocks noGrp="1"/>
          </p:cNvSpPr>
          <p:nvPr>
            <p:ph type="title"/>
          </p:nvPr>
        </p:nvSpPr>
        <p:spPr/>
        <p:txBody>
          <a:bodyPr/>
          <a:lstStyle/>
          <a:p>
            <a:pPr algn="ctr"/>
            <a:r>
              <a:rPr lang="en-US" dirty="0" smtClean="0"/>
              <a:t>Scenario 1 (continued)</a:t>
            </a:r>
            <a:endParaRPr lang="en-US" dirty="0"/>
          </a:p>
        </p:txBody>
      </p:sp>
    </p:spTree>
    <p:extLst>
      <p:ext uri="{BB962C8B-B14F-4D97-AF65-F5344CB8AC3E}">
        <p14:creationId xmlns:p14="http://schemas.microsoft.com/office/powerpoint/2010/main" val="3859051811"/>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3352800" cy="4525963"/>
          </a:xfrm>
        </p:spPr>
        <p:txBody>
          <a:bodyPr>
            <a:normAutofit/>
          </a:bodyPr>
          <a:lstStyle/>
          <a:p>
            <a:r>
              <a:rPr lang="en-US" dirty="0" smtClean="0"/>
              <a:t>Results</a:t>
            </a:r>
          </a:p>
          <a:p>
            <a:pPr lvl="1"/>
            <a:r>
              <a:rPr lang="en-US" dirty="0" smtClean="0"/>
              <a:t>Visible P.E. tubes</a:t>
            </a:r>
          </a:p>
          <a:p>
            <a:pPr lvl="1"/>
            <a:r>
              <a:rPr lang="en-US" dirty="0" smtClean="0"/>
              <a:t>Normal ECV</a:t>
            </a:r>
          </a:p>
          <a:p>
            <a:pPr lvl="1"/>
            <a:r>
              <a:rPr lang="en-US" dirty="0" smtClean="0"/>
              <a:t>Low compliance (or no value)</a:t>
            </a:r>
          </a:p>
          <a:p>
            <a:pPr lvl="1"/>
            <a:r>
              <a:rPr lang="en-US" dirty="0" smtClean="0"/>
              <a:t>No value for MEP</a:t>
            </a:r>
          </a:p>
          <a:p>
            <a:pPr lvl="1"/>
            <a:r>
              <a:rPr lang="en-US" dirty="0" smtClean="0"/>
              <a:t>AR is absent</a:t>
            </a:r>
          </a:p>
          <a:p>
            <a:endParaRPr lang="en-US" dirty="0" smtClean="0"/>
          </a:p>
          <a:p>
            <a:pPr lvl="1">
              <a:buNone/>
            </a:pPr>
            <a:endParaRPr lang="en-US" dirty="0"/>
          </a:p>
        </p:txBody>
      </p:sp>
      <p:sp>
        <p:nvSpPr>
          <p:cNvPr id="2" name="Title 1"/>
          <p:cNvSpPr>
            <a:spLocks noGrp="1"/>
          </p:cNvSpPr>
          <p:nvPr>
            <p:ph type="title"/>
          </p:nvPr>
        </p:nvSpPr>
        <p:spPr>
          <a:xfrm>
            <a:off x="0" y="0"/>
            <a:ext cx="4191000" cy="1143000"/>
          </a:xfrm>
        </p:spPr>
        <p:txBody>
          <a:bodyPr/>
          <a:lstStyle/>
          <a:p>
            <a:pPr algn="ctr"/>
            <a:r>
              <a:rPr lang="en-US" dirty="0" smtClean="0"/>
              <a:t>Scenario 2</a:t>
            </a:r>
            <a:endParaRPr lang="en-US" dirty="0"/>
          </a:p>
        </p:txBody>
      </p:sp>
      <p:pic>
        <p:nvPicPr>
          <p:cNvPr id="4" name="Picture 2"/>
          <p:cNvPicPr>
            <a:picLocks noChangeAspect="1" noChangeArrowheads="1"/>
          </p:cNvPicPr>
          <p:nvPr/>
        </p:nvPicPr>
        <p:blipFill>
          <a:blip r:embed="rId2" cstate="print"/>
          <a:srcRect t="3333"/>
          <a:stretch>
            <a:fillRect/>
          </a:stretch>
        </p:blipFill>
        <p:spPr bwMode="auto">
          <a:xfrm>
            <a:off x="3352800" y="762000"/>
            <a:ext cx="5659456" cy="5867400"/>
          </a:xfrm>
          <a:prstGeom prst="rect">
            <a:avLst/>
          </a:prstGeom>
          <a:noFill/>
          <a:ln w="9525">
            <a:noFill/>
            <a:miter lim="800000"/>
            <a:headEnd/>
            <a:tailEnd/>
          </a:ln>
        </p:spPr>
      </p:pic>
      <p:sp>
        <p:nvSpPr>
          <p:cNvPr id="5" name="Flowchart: Alternate Process 4"/>
          <p:cNvSpPr/>
          <p:nvPr/>
        </p:nvSpPr>
        <p:spPr>
          <a:xfrm>
            <a:off x="3200400" y="609600"/>
            <a:ext cx="5811856" cy="3276600"/>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429000" y="3484548"/>
            <a:ext cx="1143000" cy="249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53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Suggest</a:t>
            </a:r>
          </a:p>
          <a:p>
            <a:pPr lvl="1"/>
            <a:r>
              <a:rPr lang="en-US" dirty="0" smtClean="0"/>
              <a:t>Plugged tube</a:t>
            </a:r>
          </a:p>
          <a:p>
            <a:pPr lvl="1"/>
            <a:r>
              <a:rPr lang="en-US" dirty="0" smtClean="0"/>
              <a:t>Effusion may be present</a:t>
            </a:r>
          </a:p>
          <a:p>
            <a:pPr>
              <a:buNone/>
            </a:pPr>
            <a:r>
              <a:rPr lang="en-US" dirty="0" smtClean="0"/>
              <a:t>		</a:t>
            </a:r>
          </a:p>
          <a:p>
            <a:r>
              <a:rPr lang="en-US" dirty="0" smtClean="0"/>
              <a:t>Why</a:t>
            </a:r>
          </a:p>
          <a:p>
            <a:pPr lvl="1"/>
            <a:r>
              <a:rPr lang="en-US" dirty="0" smtClean="0"/>
              <a:t>Plugged tube caused the ECV to be normal</a:t>
            </a:r>
          </a:p>
          <a:p>
            <a:pPr lvl="1"/>
            <a:r>
              <a:rPr lang="en-US" dirty="0" smtClean="0"/>
              <a:t>Weight of the tube in the TM prevents movement of TM</a:t>
            </a:r>
          </a:p>
          <a:p>
            <a:pPr lvl="1"/>
            <a:r>
              <a:rPr lang="en-US" dirty="0" smtClean="0"/>
              <a:t>MEP can’t be obtained without movement of the TM	</a:t>
            </a:r>
          </a:p>
          <a:p>
            <a:r>
              <a:rPr lang="en-US" dirty="0" smtClean="0"/>
              <a:t>Action</a:t>
            </a:r>
          </a:p>
          <a:p>
            <a:pPr lvl="1"/>
            <a:r>
              <a:rPr lang="en-US" dirty="0" smtClean="0"/>
              <a:t>Medical referral</a:t>
            </a:r>
          </a:p>
          <a:p>
            <a:pPr lvl="1"/>
            <a:r>
              <a:rPr lang="en-US" dirty="0" smtClean="0"/>
              <a:t>Rescreen 4-6 weeks</a:t>
            </a:r>
            <a:endParaRPr lang="en-US" dirty="0"/>
          </a:p>
        </p:txBody>
      </p:sp>
      <p:sp>
        <p:nvSpPr>
          <p:cNvPr id="2" name="Title 1"/>
          <p:cNvSpPr>
            <a:spLocks noGrp="1"/>
          </p:cNvSpPr>
          <p:nvPr>
            <p:ph type="title"/>
          </p:nvPr>
        </p:nvSpPr>
        <p:spPr/>
        <p:txBody>
          <a:bodyPr/>
          <a:lstStyle/>
          <a:p>
            <a:pPr algn="ctr"/>
            <a:r>
              <a:rPr lang="en-US" dirty="0" smtClean="0"/>
              <a:t>Scenario 2 (continued)</a:t>
            </a:r>
            <a:endParaRPr lang="en-US" dirty="0"/>
          </a:p>
        </p:txBody>
      </p:sp>
    </p:spTree>
    <p:extLst>
      <p:ext uri="{BB962C8B-B14F-4D97-AF65-F5344CB8AC3E}">
        <p14:creationId xmlns:p14="http://schemas.microsoft.com/office/powerpoint/2010/main" val="964000121"/>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3200400" cy="4525963"/>
          </a:xfrm>
        </p:spPr>
        <p:txBody>
          <a:bodyPr/>
          <a:lstStyle/>
          <a:p>
            <a:r>
              <a:rPr lang="en-US" dirty="0" smtClean="0"/>
              <a:t>Results</a:t>
            </a:r>
          </a:p>
          <a:p>
            <a:pPr lvl="1"/>
            <a:r>
              <a:rPr lang="en-US" dirty="0" smtClean="0"/>
              <a:t>Visible P.E. tubes</a:t>
            </a:r>
          </a:p>
          <a:p>
            <a:pPr lvl="1"/>
            <a:r>
              <a:rPr lang="en-US" dirty="0" smtClean="0"/>
              <a:t>Normal ECV</a:t>
            </a:r>
          </a:p>
          <a:p>
            <a:pPr lvl="1"/>
            <a:r>
              <a:rPr lang="en-US" dirty="0" smtClean="0"/>
              <a:t>Normal compliance and MEP</a:t>
            </a:r>
          </a:p>
          <a:p>
            <a:pPr lvl="1"/>
            <a:r>
              <a:rPr lang="en-US" dirty="0" smtClean="0"/>
              <a:t>AR is absent</a:t>
            </a:r>
          </a:p>
          <a:p>
            <a:endParaRPr lang="en-US" dirty="0"/>
          </a:p>
        </p:txBody>
      </p:sp>
      <p:sp>
        <p:nvSpPr>
          <p:cNvPr id="2" name="Title 1"/>
          <p:cNvSpPr>
            <a:spLocks noGrp="1"/>
          </p:cNvSpPr>
          <p:nvPr>
            <p:ph type="title"/>
          </p:nvPr>
        </p:nvSpPr>
        <p:spPr>
          <a:xfrm>
            <a:off x="457200" y="274638"/>
            <a:ext cx="2590800" cy="1143000"/>
          </a:xfrm>
        </p:spPr>
        <p:txBody>
          <a:bodyPr>
            <a:normAutofit fontScale="90000"/>
          </a:bodyPr>
          <a:lstStyle/>
          <a:p>
            <a:pPr algn="ctr"/>
            <a:r>
              <a:rPr lang="en-US" dirty="0" smtClean="0"/>
              <a:t>Scenario 3</a:t>
            </a:r>
            <a:endParaRPr lang="en-US" dirty="0"/>
          </a:p>
        </p:txBody>
      </p:sp>
      <p:pic>
        <p:nvPicPr>
          <p:cNvPr id="4" name="Picture 2"/>
          <p:cNvPicPr>
            <a:picLocks noChangeAspect="1" noChangeArrowheads="1"/>
          </p:cNvPicPr>
          <p:nvPr/>
        </p:nvPicPr>
        <p:blipFill>
          <a:blip r:embed="rId2" cstate="print"/>
          <a:srcRect t="4444"/>
          <a:stretch>
            <a:fillRect/>
          </a:stretch>
        </p:blipFill>
        <p:spPr bwMode="auto">
          <a:xfrm>
            <a:off x="3886200" y="762000"/>
            <a:ext cx="4983273" cy="5181600"/>
          </a:xfrm>
          <a:prstGeom prst="rect">
            <a:avLst/>
          </a:prstGeom>
          <a:noFill/>
          <a:ln w="9525">
            <a:noFill/>
            <a:miter lim="800000"/>
            <a:headEnd/>
            <a:tailEnd/>
          </a:ln>
        </p:spPr>
      </p:pic>
      <p:sp>
        <p:nvSpPr>
          <p:cNvPr id="5" name="Flowchart: Alternate Process 4"/>
          <p:cNvSpPr/>
          <p:nvPr/>
        </p:nvSpPr>
        <p:spPr>
          <a:xfrm>
            <a:off x="3733799" y="398929"/>
            <a:ext cx="5135673" cy="3124200"/>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984812" y="3124200"/>
            <a:ext cx="112058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631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Suggest</a:t>
            </a:r>
          </a:p>
          <a:p>
            <a:pPr lvl="1"/>
            <a:r>
              <a:rPr lang="en-US" dirty="0" smtClean="0"/>
              <a:t>Tube has fallen out of TM	</a:t>
            </a:r>
          </a:p>
          <a:p>
            <a:pPr lvl="1"/>
            <a:r>
              <a:rPr lang="en-US" dirty="0" smtClean="0"/>
              <a:t>TM has healed</a:t>
            </a:r>
          </a:p>
          <a:p>
            <a:pPr lvl="1"/>
            <a:r>
              <a:rPr lang="en-US" dirty="0" smtClean="0"/>
              <a:t>ME function is within normal limits</a:t>
            </a:r>
          </a:p>
          <a:p>
            <a:r>
              <a:rPr lang="en-US" dirty="0" smtClean="0"/>
              <a:t>Why</a:t>
            </a:r>
          </a:p>
          <a:p>
            <a:pPr lvl="1"/>
            <a:r>
              <a:rPr lang="en-US" dirty="0" smtClean="0"/>
              <a:t>Normal ECV suggests TM is intact</a:t>
            </a:r>
          </a:p>
          <a:p>
            <a:pPr lvl="1"/>
            <a:r>
              <a:rPr lang="en-US" dirty="0" smtClean="0"/>
              <a:t>Normal compliance and MEP possible only when TM is intact and ME function is normal</a:t>
            </a:r>
          </a:p>
          <a:p>
            <a:pPr lvl="1"/>
            <a:r>
              <a:rPr lang="en-US" dirty="0" smtClean="0"/>
              <a:t>It is OK that the AR is absent</a:t>
            </a:r>
          </a:p>
          <a:p>
            <a:r>
              <a:rPr lang="en-US" dirty="0" smtClean="0"/>
              <a:t>Action</a:t>
            </a:r>
          </a:p>
          <a:p>
            <a:pPr lvl="1"/>
            <a:r>
              <a:rPr lang="en-US" dirty="0" smtClean="0"/>
              <a:t>Provide this information to the managing physician</a:t>
            </a:r>
          </a:p>
          <a:p>
            <a:pPr lvl="1"/>
            <a:r>
              <a:rPr lang="en-US" dirty="0" smtClean="0"/>
              <a:t>Student back into screening schedule</a:t>
            </a:r>
          </a:p>
          <a:p>
            <a:pPr lvl="1"/>
            <a:endParaRPr lang="en-US" dirty="0"/>
          </a:p>
        </p:txBody>
      </p:sp>
      <p:sp>
        <p:nvSpPr>
          <p:cNvPr id="2" name="Title 1"/>
          <p:cNvSpPr>
            <a:spLocks noGrp="1"/>
          </p:cNvSpPr>
          <p:nvPr>
            <p:ph type="title"/>
          </p:nvPr>
        </p:nvSpPr>
        <p:spPr/>
        <p:txBody>
          <a:bodyPr/>
          <a:lstStyle/>
          <a:p>
            <a:pPr algn="ctr"/>
            <a:r>
              <a:rPr lang="en-US" dirty="0" smtClean="0"/>
              <a:t>Scenario 3 (continued)</a:t>
            </a:r>
            <a:endParaRPr lang="en-US" dirty="0"/>
          </a:p>
        </p:txBody>
      </p:sp>
    </p:spTree>
    <p:extLst>
      <p:ext uri="{BB962C8B-B14F-4D97-AF65-F5344CB8AC3E}">
        <p14:creationId xmlns:p14="http://schemas.microsoft.com/office/powerpoint/2010/main" val="2401964763"/>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629912"/>
          </a:xfrm>
        </p:spPr>
        <p:txBody>
          <a:bodyPr>
            <a:normAutofit/>
          </a:bodyPr>
          <a:lstStyle/>
          <a:p>
            <a:pPr>
              <a:buNone/>
            </a:pPr>
            <a:endParaRPr lang="en-US" dirty="0" smtClean="0"/>
          </a:p>
          <a:p>
            <a:pPr algn="ctr">
              <a:buNone/>
            </a:pPr>
            <a:r>
              <a:rPr lang="en-US" dirty="0" smtClean="0"/>
              <a:t>REMEMBER:</a:t>
            </a:r>
          </a:p>
          <a:p>
            <a:pPr algn="ctr">
              <a:buNone/>
            </a:pPr>
            <a:endParaRPr lang="en-US" dirty="0" smtClean="0"/>
          </a:p>
          <a:p>
            <a:pPr algn="ctr">
              <a:buNone/>
            </a:pPr>
            <a:r>
              <a:rPr lang="en-US" dirty="0" smtClean="0"/>
              <a:t>Viewing with an otoscope is one-dimensional.</a:t>
            </a:r>
          </a:p>
          <a:p>
            <a:pPr algn="ctr">
              <a:buNone/>
            </a:pPr>
            <a:r>
              <a:rPr lang="en-US" dirty="0" smtClean="0"/>
              <a:t>It is therefore difficult to know if the tube is open (patent) or if it has fallen out of the tympanic membrane.</a:t>
            </a:r>
          </a:p>
          <a:p>
            <a:pPr algn="ctr">
              <a:buNone/>
            </a:pPr>
            <a:endParaRPr lang="en-US" dirty="0" smtClean="0"/>
          </a:p>
          <a:p>
            <a:pPr algn="ctr">
              <a:buNone/>
            </a:pPr>
            <a:r>
              <a:rPr lang="en-US" dirty="0" smtClean="0"/>
              <a:t>Your immittance results provide valuable information.</a:t>
            </a:r>
          </a:p>
        </p:txBody>
      </p:sp>
    </p:spTree>
    <p:extLst>
      <p:ext uri="{BB962C8B-B14F-4D97-AF65-F5344CB8AC3E}">
        <p14:creationId xmlns:p14="http://schemas.microsoft.com/office/powerpoint/2010/main" val="2906219760"/>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1"/>
            <a:ext cx="3352800" cy="2438400"/>
          </a:xfrm>
        </p:spPr>
        <p:txBody>
          <a:bodyPr>
            <a:normAutofit lnSpcReduction="10000"/>
          </a:bodyPr>
          <a:lstStyle/>
          <a:p>
            <a:r>
              <a:rPr lang="en-US" dirty="0" smtClean="0"/>
              <a:t>Results</a:t>
            </a:r>
          </a:p>
          <a:p>
            <a:endParaRPr lang="en-US" dirty="0" smtClean="0"/>
          </a:p>
          <a:p>
            <a:pPr lvl="1"/>
            <a:r>
              <a:rPr lang="en-US" dirty="0" smtClean="0"/>
              <a:t>ECV </a:t>
            </a:r>
            <a:r>
              <a:rPr lang="en-US" b="1" i="1" dirty="0" smtClean="0"/>
              <a:t>seems</a:t>
            </a:r>
            <a:r>
              <a:rPr lang="en-US" dirty="0" smtClean="0"/>
              <a:t>  large	</a:t>
            </a:r>
          </a:p>
          <a:p>
            <a:pPr lvl="1"/>
            <a:r>
              <a:rPr lang="en-US" dirty="0" smtClean="0"/>
              <a:t>Compliance and MEP are normal</a:t>
            </a:r>
          </a:p>
          <a:p>
            <a:pPr>
              <a:buNone/>
            </a:pPr>
            <a:endParaRPr lang="en-US" dirty="0"/>
          </a:p>
        </p:txBody>
      </p:sp>
      <p:sp>
        <p:nvSpPr>
          <p:cNvPr id="2" name="Title 1"/>
          <p:cNvSpPr>
            <a:spLocks noGrp="1"/>
          </p:cNvSpPr>
          <p:nvPr>
            <p:ph type="title"/>
          </p:nvPr>
        </p:nvSpPr>
        <p:spPr>
          <a:xfrm>
            <a:off x="457200" y="274638"/>
            <a:ext cx="2819400" cy="1143000"/>
          </a:xfrm>
        </p:spPr>
        <p:txBody>
          <a:bodyPr/>
          <a:lstStyle/>
          <a:p>
            <a:pPr algn="ctr"/>
            <a:r>
              <a:rPr lang="en-US" dirty="0" smtClean="0"/>
              <a:t>Scenario 4</a:t>
            </a:r>
            <a:endParaRPr lang="en-US" dirty="0"/>
          </a:p>
        </p:txBody>
      </p:sp>
      <p:pic>
        <p:nvPicPr>
          <p:cNvPr id="4" name="Picture 1" descr="C:\Users\Matt\Pictures\2009-10-12\001.jpg"/>
          <p:cNvPicPr>
            <a:picLocks noChangeAspect="1" noChangeArrowheads="1"/>
          </p:cNvPicPr>
          <p:nvPr/>
        </p:nvPicPr>
        <p:blipFill>
          <a:blip r:embed="rId2" cstate="print"/>
          <a:srcRect l="46944" t="57777" r="5685" b="10001"/>
          <a:stretch>
            <a:fillRect/>
          </a:stretch>
        </p:blipFill>
        <p:spPr bwMode="auto">
          <a:xfrm>
            <a:off x="3581400" y="914400"/>
            <a:ext cx="5562600" cy="5562600"/>
          </a:xfrm>
          <a:prstGeom prst="rect">
            <a:avLst/>
          </a:prstGeom>
          <a:noFill/>
          <a:ln w="9525">
            <a:noFill/>
            <a:miter lim="800000"/>
            <a:headEnd/>
            <a:tailEnd/>
          </a:ln>
        </p:spPr>
      </p:pic>
      <p:sp>
        <p:nvSpPr>
          <p:cNvPr id="5" name="Flowchart: Alternate Process 4"/>
          <p:cNvSpPr/>
          <p:nvPr/>
        </p:nvSpPr>
        <p:spPr>
          <a:xfrm>
            <a:off x="3657600" y="3771900"/>
            <a:ext cx="5334000" cy="2324100"/>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962400" y="1524000"/>
            <a:ext cx="1828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187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Suggest</a:t>
            </a:r>
          </a:p>
          <a:p>
            <a:pPr lvl="1"/>
            <a:r>
              <a:rPr lang="en-US" dirty="0" smtClean="0"/>
              <a:t>ME function is normal</a:t>
            </a:r>
          </a:p>
          <a:p>
            <a:endParaRPr lang="en-US" dirty="0" smtClean="0"/>
          </a:p>
          <a:p>
            <a:r>
              <a:rPr lang="en-US" dirty="0" smtClean="0"/>
              <a:t>Why</a:t>
            </a:r>
          </a:p>
          <a:p>
            <a:pPr lvl="1"/>
            <a:r>
              <a:rPr lang="en-US" dirty="0" smtClean="0"/>
              <a:t>ECV is not suggesting a perforation because compliance and MEP are normal: normal compliance and MEP are not possible with a perforation</a:t>
            </a:r>
            <a:endParaRPr lang="en-US" dirty="0"/>
          </a:p>
        </p:txBody>
      </p:sp>
      <p:sp>
        <p:nvSpPr>
          <p:cNvPr id="2" name="Title 1"/>
          <p:cNvSpPr>
            <a:spLocks noGrp="1"/>
          </p:cNvSpPr>
          <p:nvPr>
            <p:ph type="title"/>
          </p:nvPr>
        </p:nvSpPr>
        <p:spPr/>
        <p:txBody>
          <a:bodyPr/>
          <a:lstStyle/>
          <a:p>
            <a:pPr algn="ctr"/>
            <a:r>
              <a:rPr lang="en-US" dirty="0" smtClean="0"/>
              <a:t>Scenario 4 (continued)</a:t>
            </a:r>
            <a:endParaRPr lang="en-US" dirty="0"/>
          </a:p>
        </p:txBody>
      </p:sp>
    </p:spTree>
    <p:extLst>
      <p:ext uri="{BB962C8B-B14F-4D97-AF65-F5344CB8AC3E}">
        <p14:creationId xmlns:p14="http://schemas.microsoft.com/office/powerpoint/2010/main" val="377613817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04800"/>
            <a:ext cx="9144000" cy="924475"/>
          </a:xfrm>
        </p:spPr>
        <p:txBody>
          <a:bodyPr/>
          <a:lstStyle/>
          <a:p>
            <a:pPr algn="ctr"/>
            <a:r>
              <a:rPr lang="en-US" b="1" dirty="0" smtClean="0">
                <a:solidFill>
                  <a:schemeClr val="accent6">
                    <a:lumMod val="50000"/>
                  </a:schemeClr>
                </a:solidFill>
                <a:latin typeface="Garamond" pitchFamily="18" charset="0"/>
              </a:rPr>
              <a:t>Wyoming’s 42 child development centers</a:t>
            </a:r>
            <a:r>
              <a:rPr lang="en-US" sz="2800" b="1" dirty="0" smtClean="0">
                <a:solidFill>
                  <a:schemeClr val="accent6">
                    <a:lumMod val="50000"/>
                  </a:schemeClr>
                </a:solidFill>
                <a:latin typeface="Garamond" pitchFamily="18" charset="0"/>
              </a:rPr>
              <a:t/>
            </a:r>
            <a:br>
              <a:rPr lang="en-US" sz="2800" b="1" dirty="0" smtClean="0">
                <a:solidFill>
                  <a:schemeClr val="accent6">
                    <a:lumMod val="50000"/>
                  </a:schemeClr>
                </a:solidFill>
                <a:latin typeface="Garamond" pitchFamily="18" charset="0"/>
              </a:rPr>
            </a:br>
            <a:r>
              <a:rPr lang="en-US" sz="2400" b="1" dirty="0" smtClean="0">
                <a:solidFill>
                  <a:schemeClr val="accent6">
                    <a:lumMod val="50000"/>
                  </a:schemeClr>
                </a:solidFill>
                <a:latin typeface="Garamond" pitchFamily="18" charset="0"/>
              </a:rPr>
              <a:t>LOHL/periodic childhood screening sites</a:t>
            </a:r>
            <a:endParaRPr lang="en-US" sz="2400" b="1" dirty="0">
              <a:solidFill>
                <a:schemeClr val="accent6">
                  <a:lumMod val="50000"/>
                </a:schemeClr>
              </a:solidFill>
              <a:latin typeface="Garamond"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666" y="1604319"/>
            <a:ext cx="5724525" cy="4457700"/>
          </a:xfrm>
          <a:prstGeom prst="rect">
            <a:avLst/>
          </a:prstGeom>
        </p:spPr>
      </p:pic>
    </p:spTree>
    <p:extLst>
      <p:ext uri="{BB962C8B-B14F-4D97-AF65-F5344CB8AC3E}">
        <p14:creationId xmlns:p14="http://schemas.microsoft.com/office/powerpoint/2010/main" val="214655394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52600"/>
            <a:ext cx="3276600" cy="2709672"/>
          </a:xfrm>
        </p:spPr>
        <p:txBody>
          <a:bodyPr/>
          <a:lstStyle/>
          <a:p>
            <a:r>
              <a:rPr lang="en-US" dirty="0" smtClean="0"/>
              <a:t>Results</a:t>
            </a:r>
          </a:p>
          <a:p>
            <a:pPr lvl="1"/>
            <a:r>
              <a:rPr lang="en-US" dirty="0" smtClean="0"/>
              <a:t>Small ECV</a:t>
            </a:r>
          </a:p>
          <a:p>
            <a:pPr lvl="1"/>
            <a:r>
              <a:rPr lang="en-US" dirty="0" smtClean="0"/>
              <a:t>Low compliance (or no value)</a:t>
            </a:r>
          </a:p>
          <a:p>
            <a:pPr lvl="1"/>
            <a:r>
              <a:rPr lang="en-US" dirty="0" smtClean="0"/>
              <a:t>No value for MEP</a:t>
            </a:r>
          </a:p>
          <a:p>
            <a:pPr lvl="1"/>
            <a:r>
              <a:rPr lang="en-US" dirty="0" smtClean="0"/>
              <a:t>AR is absent</a:t>
            </a:r>
          </a:p>
          <a:p>
            <a:pPr>
              <a:buNone/>
            </a:pPr>
            <a:endParaRPr lang="en-US" dirty="0"/>
          </a:p>
        </p:txBody>
      </p:sp>
      <p:sp>
        <p:nvSpPr>
          <p:cNvPr id="2" name="Title 1"/>
          <p:cNvSpPr>
            <a:spLocks noGrp="1"/>
          </p:cNvSpPr>
          <p:nvPr>
            <p:ph type="title"/>
          </p:nvPr>
        </p:nvSpPr>
        <p:spPr>
          <a:xfrm>
            <a:off x="228600" y="304800"/>
            <a:ext cx="3657600" cy="1143000"/>
          </a:xfrm>
        </p:spPr>
        <p:txBody>
          <a:bodyPr/>
          <a:lstStyle/>
          <a:p>
            <a:pPr algn="ctr"/>
            <a:r>
              <a:rPr lang="en-US" dirty="0" smtClean="0"/>
              <a:t>Scenario 5</a:t>
            </a:r>
            <a:endParaRPr lang="en-US" dirty="0"/>
          </a:p>
        </p:txBody>
      </p:sp>
      <p:pic>
        <p:nvPicPr>
          <p:cNvPr id="4" name="Picture 1" descr="C:\Users\Matt\Pictures\2009-10-12\001.jpg"/>
          <p:cNvPicPr>
            <a:picLocks noChangeAspect="1" noChangeArrowheads="1"/>
          </p:cNvPicPr>
          <p:nvPr/>
        </p:nvPicPr>
        <p:blipFill>
          <a:blip r:embed="rId2" cstate="print"/>
          <a:srcRect l="46944" t="57777" r="5685" b="10001"/>
          <a:stretch>
            <a:fillRect/>
          </a:stretch>
        </p:blipFill>
        <p:spPr bwMode="auto">
          <a:xfrm>
            <a:off x="3505200" y="304800"/>
            <a:ext cx="5855547" cy="5791200"/>
          </a:xfrm>
          <a:prstGeom prst="rect">
            <a:avLst/>
          </a:prstGeom>
          <a:noFill/>
          <a:ln w="9525">
            <a:noFill/>
            <a:miter lim="800000"/>
            <a:headEnd/>
            <a:tailEnd/>
          </a:ln>
        </p:spPr>
      </p:pic>
      <p:sp>
        <p:nvSpPr>
          <p:cNvPr id="5" name="Flowchart: Alternate Process 4"/>
          <p:cNvSpPr/>
          <p:nvPr/>
        </p:nvSpPr>
        <p:spPr>
          <a:xfrm>
            <a:off x="3657600" y="838200"/>
            <a:ext cx="5334000" cy="2590800"/>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4038600" y="9906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049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p:spPr>
        <p:txBody>
          <a:bodyPr>
            <a:normAutofit fontScale="92500" lnSpcReduction="20000"/>
          </a:bodyPr>
          <a:lstStyle/>
          <a:p>
            <a:r>
              <a:rPr lang="en-US" sz="2000" dirty="0" smtClean="0"/>
              <a:t>Suggest</a:t>
            </a:r>
          </a:p>
          <a:p>
            <a:pPr lvl="1"/>
            <a:r>
              <a:rPr lang="en-US" sz="2000" dirty="0" smtClean="0"/>
              <a:t>Small ECV suggests canal is occluded.</a:t>
            </a:r>
          </a:p>
          <a:p>
            <a:pPr lvl="1"/>
            <a:r>
              <a:rPr lang="en-US" sz="2000" dirty="0" smtClean="0"/>
              <a:t>Possible wax impaction.</a:t>
            </a:r>
          </a:p>
          <a:p>
            <a:pPr lvl="1"/>
            <a:endParaRPr lang="en-US" sz="2000" dirty="0" smtClean="0"/>
          </a:p>
          <a:p>
            <a:r>
              <a:rPr lang="en-US" sz="2000" dirty="0" smtClean="0"/>
              <a:t>Why</a:t>
            </a:r>
          </a:p>
          <a:p>
            <a:pPr lvl="1"/>
            <a:r>
              <a:rPr lang="en-US" sz="2000" dirty="0" smtClean="0"/>
              <a:t>Small ECV indicates something (wax) is “taking up space” and blocking the ear canal making it impossible for the air to move the TM.</a:t>
            </a:r>
          </a:p>
          <a:p>
            <a:pPr lvl="2"/>
            <a:r>
              <a:rPr lang="en-US" sz="2000" dirty="0" smtClean="0"/>
              <a:t>Low compliance (or no value) reflects the TM’s lack of movement.</a:t>
            </a:r>
          </a:p>
          <a:p>
            <a:pPr lvl="1"/>
            <a:r>
              <a:rPr lang="en-US" sz="2000" dirty="0" smtClean="0"/>
              <a:t>MEP unavailable because the TM couldn’t be moved in order to identify a point of maximum compliance.</a:t>
            </a:r>
          </a:p>
          <a:p>
            <a:pPr lvl="1"/>
            <a:endParaRPr lang="en-US" sz="2000" dirty="0"/>
          </a:p>
          <a:p>
            <a:r>
              <a:rPr lang="en-US" sz="2000" dirty="0"/>
              <a:t>Action</a:t>
            </a:r>
          </a:p>
          <a:p>
            <a:pPr lvl="1"/>
            <a:r>
              <a:rPr lang="en-US" sz="2000" dirty="0"/>
              <a:t>Medical </a:t>
            </a:r>
            <a:r>
              <a:rPr lang="en-US" sz="2000" dirty="0" smtClean="0"/>
              <a:t>referral.</a:t>
            </a:r>
            <a:endParaRPr lang="en-US" sz="2000" dirty="0"/>
          </a:p>
          <a:p>
            <a:pPr lvl="1"/>
            <a:r>
              <a:rPr lang="en-US" sz="2000" dirty="0"/>
              <a:t>Rescreen 4-6 </a:t>
            </a:r>
            <a:r>
              <a:rPr lang="en-US" sz="2000" dirty="0" smtClean="0"/>
              <a:t>weeks.</a:t>
            </a:r>
            <a:endParaRPr lang="en-US" sz="2000" dirty="0"/>
          </a:p>
          <a:p>
            <a:pPr lvl="1"/>
            <a:endParaRPr lang="en-US" sz="2000" dirty="0" smtClean="0"/>
          </a:p>
        </p:txBody>
      </p:sp>
      <p:sp>
        <p:nvSpPr>
          <p:cNvPr id="2" name="Title 1"/>
          <p:cNvSpPr>
            <a:spLocks noGrp="1"/>
          </p:cNvSpPr>
          <p:nvPr>
            <p:ph type="title"/>
          </p:nvPr>
        </p:nvSpPr>
        <p:spPr>
          <a:xfrm>
            <a:off x="457200" y="76200"/>
            <a:ext cx="8229600" cy="1143000"/>
          </a:xfrm>
        </p:spPr>
        <p:txBody>
          <a:bodyPr/>
          <a:lstStyle/>
          <a:p>
            <a:pPr algn="ctr"/>
            <a:r>
              <a:rPr lang="en-US" dirty="0" smtClean="0"/>
              <a:t>Scenario 5 (continued)</a:t>
            </a:r>
            <a:endParaRPr lang="en-US" dirty="0"/>
          </a:p>
        </p:txBody>
      </p:sp>
    </p:spTree>
    <p:extLst>
      <p:ext uri="{BB962C8B-B14F-4D97-AF65-F5344CB8AC3E}">
        <p14:creationId xmlns:p14="http://schemas.microsoft.com/office/powerpoint/2010/main" val="3604994025"/>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76" y="1295400"/>
            <a:ext cx="3352800" cy="4525963"/>
          </a:xfrm>
        </p:spPr>
        <p:txBody>
          <a:bodyPr/>
          <a:lstStyle/>
          <a:p>
            <a:r>
              <a:rPr lang="en-US" dirty="0" smtClean="0"/>
              <a:t>Results</a:t>
            </a:r>
          </a:p>
          <a:p>
            <a:pPr lvl="1"/>
            <a:r>
              <a:rPr lang="en-US" dirty="0" smtClean="0"/>
              <a:t>Otoscopic inspection, unremarkable</a:t>
            </a:r>
          </a:p>
          <a:p>
            <a:pPr lvl="1"/>
            <a:r>
              <a:rPr lang="en-US" dirty="0" smtClean="0"/>
              <a:t>Large ECV</a:t>
            </a:r>
          </a:p>
          <a:p>
            <a:pPr lvl="1"/>
            <a:r>
              <a:rPr lang="en-US" dirty="0" smtClean="0"/>
              <a:t>Low compliance (or no value)</a:t>
            </a:r>
          </a:p>
          <a:p>
            <a:pPr lvl="1"/>
            <a:r>
              <a:rPr lang="en-US" dirty="0" smtClean="0"/>
              <a:t>No value for MEP</a:t>
            </a:r>
          </a:p>
          <a:p>
            <a:pPr lvl="1"/>
            <a:r>
              <a:rPr lang="en-US" dirty="0" smtClean="0"/>
              <a:t>Absent AR</a:t>
            </a:r>
          </a:p>
          <a:p>
            <a:pPr>
              <a:buNone/>
            </a:pPr>
            <a:endParaRPr lang="en-US" dirty="0" smtClean="0"/>
          </a:p>
        </p:txBody>
      </p:sp>
      <p:sp>
        <p:nvSpPr>
          <p:cNvPr id="2" name="Title 1"/>
          <p:cNvSpPr>
            <a:spLocks noGrp="1"/>
          </p:cNvSpPr>
          <p:nvPr>
            <p:ph type="title"/>
          </p:nvPr>
        </p:nvSpPr>
        <p:spPr>
          <a:xfrm>
            <a:off x="152400" y="152400"/>
            <a:ext cx="3276600" cy="1143000"/>
          </a:xfrm>
        </p:spPr>
        <p:txBody>
          <a:bodyPr/>
          <a:lstStyle/>
          <a:p>
            <a:pPr algn="ctr"/>
            <a:r>
              <a:rPr lang="en-US" dirty="0" smtClean="0"/>
              <a:t>Scenario 6</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4191000" y="304800"/>
            <a:ext cx="4427220" cy="6324600"/>
          </a:xfrm>
          <a:prstGeom prst="rect">
            <a:avLst/>
          </a:prstGeom>
          <a:noFill/>
          <a:ln w="9525">
            <a:noFill/>
            <a:miter lim="800000"/>
            <a:headEnd/>
            <a:tailEnd/>
          </a:ln>
        </p:spPr>
      </p:pic>
      <p:sp>
        <p:nvSpPr>
          <p:cNvPr id="5" name="Rounded Rectangle 4"/>
          <p:cNvSpPr/>
          <p:nvPr/>
        </p:nvSpPr>
        <p:spPr>
          <a:xfrm>
            <a:off x="3810000" y="3657600"/>
            <a:ext cx="5029200" cy="2971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14464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cstate="print"/>
          <a:srcRect/>
          <a:stretch>
            <a:fillRect/>
          </a:stretch>
        </p:blipFill>
        <p:spPr bwMode="auto">
          <a:xfrm>
            <a:off x="1828800" y="0"/>
            <a:ext cx="4800600" cy="6858000"/>
          </a:xfrm>
          <a:prstGeom prst="rect">
            <a:avLst/>
          </a:prstGeom>
          <a:noFill/>
          <a:ln w="9525">
            <a:noFill/>
            <a:miter lim="800000"/>
            <a:headEnd/>
            <a:tailEnd/>
          </a:ln>
        </p:spPr>
      </p:pic>
      <p:sp>
        <p:nvSpPr>
          <p:cNvPr id="3" name="Rounded Rectangle 2"/>
          <p:cNvSpPr/>
          <p:nvPr/>
        </p:nvSpPr>
        <p:spPr>
          <a:xfrm>
            <a:off x="1371600" y="3886200"/>
            <a:ext cx="5486400" cy="2971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470587440"/>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Suggest</a:t>
            </a:r>
          </a:p>
          <a:p>
            <a:pPr lvl="1"/>
            <a:r>
              <a:rPr lang="en-US" dirty="0" smtClean="0"/>
              <a:t>Perforation.</a:t>
            </a:r>
          </a:p>
          <a:p>
            <a:endParaRPr lang="en-US" dirty="0" smtClean="0"/>
          </a:p>
          <a:p>
            <a:r>
              <a:rPr lang="en-US" dirty="0" smtClean="0"/>
              <a:t>Why</a:t>
            </a:r>
          </a:p>
          <a:p>
            <a:pPr lvl="1"/>
            <a:r>
              <a:rPr lang="en-US" dirty="0" smtClean="0"/>
              <a:t>Large ECV due to air filling the ear canal and the ME space.</a:t>
            </a:r>
          </a:p>
          <a:p>
            <a:pPr lvl="1"/>
            <a:r>
              <a:rPr lang="en-US" dirty="0" smtClean="0"/>
              <a:t>Compliance and MEP values unavailable because an intact TM is necessary in order to obtain those values.</a:t>
            </a:r>
          </a:p>
          <a:p>
            <a:pPr marL="393192" lvl="1" indent="0">
              <a:buNone/>
            </a:pPr>
            <a:endParaRPr lang="en-US" dirty="0"/>
          </a:p>
          <a:p>
            <a:r>
              <a:rPr lang="en-US" dirty="0"/>
              <a:t>Action</a:t>
            </a:r>
          </a:p>
          <a:p>
            <a:pPr lvl="1"/>
            <a:r>
              <a:rPr lang="en-US" dirty="0"/>
              <a:t>Medical </a:t>
            </a:r>
            <a:r>
              <a:rPr lang="en-US" dirty="0" smtClean="0"/>
              <a:t>referral.</a:t>
            </a:r>
            <a:endParaRPr lang="en-US" dirty="0"/>
          </a:p>
          <a:p>
            <a:pPr lvl="1"/>
            <a:r>
              <a:rPr lang="en-US" dirty="0"/>
              <a:t>Rescreen 4-6 </a:t>
            </a:r>
            <a:r>
              <a:rPr lang="en-US" dirty="0" smtClean="0"/>
              <a:t>weeks.</a:t>
            </a:r>
            <a:endParaRPr lang="en-US" dirty="0"/>
          </a:p>
          <a:p>
            <a:pPr lvl="1">
              <a:buNone/>
            </a:pPr>
            <a:endParaRPr lang="en-US" dirty="0"/>
          </a:p>
          <a:p>
            <a:pPr lvl="1" algn="ctr">
              <a:buNone/>
            </a:pPr>
            <a:r>
              <a:rPr lang="en-US" dirty="0"/>
              <a:t>Remember:  </a:t>
            </a:r>
            <a:r>
              <a:rPr lang="en-US" dirty="0" smtClean="0"/>
              <a:t>air  </a:t>
            </a:r>
            <a:r>
              <a:rPr lang="en-US" dirty="0"/>
              <a:t>will find a hole you can’t </a:t>
            </a:r>
            <a:r>
              <a:rPr lang="en-US" dirty="0" smtClean="0"/>
              <a:t>see.</a:t>
            </a:r>
            <a:endParaRPr lang="en-US" dirty="0"/>
          </a:p>
          <a:p>
            <a:pPr marL="393192" lvl="1" indent="0">
              <a:buNone/>
            </a:pPr>
            <a:endParaRPr lang="en-US" dirty="0" smtClean="0"/>
          </a:p>
        </p:txBody>
      </p:sp>
      <p:sp>
        <p:nvSpPr>
          <p:cNvPr id="2" name="Title 1"/>
          <p:cNvSpPr>
            <a:spLocks noGrp="1"/>
          </p:cNvSpPr>
          <p:nvPr>
            <p:ph type="title"/>
          </p:nvPr>
        </p:nvSpPr>
        <p:spPr/>
        <p:txBody>
          <a:bodyPr/>
          <a:lstStyle/>
          <a:p>
            <a:pPr algn="ctr"/>
            <a:r>
              <a:rPr lang="en-US" dirty="0" smtClean="0"/>
              <a:t>Scenario 6 (continued)</a:t>
            </a:r>
            <a:endParaRPr lang="en-US" dirty="0"/>
          </a:p>
        </p:txBody>
      </p:sp>
    </p:spTree>
    <p:extLst>
      <p:ext uri="{BB962C8B-B14F-4D97-AF65-F5344CB8AC3E}">
        <p14:creationId xmlns:p14="http://schemas.microsoft.com/office/powerpoint/2010/main" val="474683045"/>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0"/>
            <a:ext cx="2819400" cy="3319272"/>
          </a:xfrm>
        </p:spPr>
        <p:txBody>
          <a:bodyPr/>
          <a:lstStyle/>
          <a:p>
            <a:r>
              <a:rPr lang="en-US" dirty="0" smtClean="0"/>
              <a:t>Results</a:t>
            </a:r>
          </a:p>
          <a:p>
            <a:pPr lvl="1"/>
            <a:r>
              <a:rPr lang="en-US" dirty="0" smtClean="0"/>
              <a:t>Normal ECV</a:t>
            </a:r>
          </a:p>
          <a:p>
            <a:pPr lvl="1"/>
            <a:r>
              <a:rPr lang="en-US" dirty="0" smtClean="0"/>
              <a:t>Low compliance (or no value)</a:t>
            </a:r>
          </a:p>
          <a:p>
            <a:pPr lvl="1"/>
            <a:r>
              <a:rPr lang="en-US" dirty="0" smtClean="0"/>
              <a:t>No value for MEP</a:t>
            </a:r>
          </a:p>
          <a:p>
            <a:pPr lvl="1"/>
            <a:r>
              <a:rPr lang="en-US" dirty="0" smtClean="0"/>
              <a:t>Absent AR</a:t>
            </a:r>
          </a:p>
          <a:p>
            <a:endParaRPr lang="en-US" dirty="0" smtClean="0"/>
          </a:p>
        </p:txBody>
      </p:sp>
      <p:sp>
        <p:nvSpPr>
          <p:cNvPr id="2" name="Title 1"/>
          <p:cNvSpPr>
            <a:spLocks noGrp="1"/>
          </p:cNvSpPr>
          <p:nvPr>
            <p:ph type="title"/>
          </p:nvPr>
        </p:nvSpPr>
        <p:spPr>
          <a:xfrm>
            <a:off x="457200" y="274638"/>
            <a:ext cx="2743200" cy="1143000"/>
          </a:xfrm>
        </p:spPr>
        <p:txBody>
          <a:bodyPr>
            <a:normAutofit fontScale="90000"/>
          </a:bodyPr>
          <a:lstStyle/>
          <a:p>
            <a:pPr algn="ctr"/>
            <a:r>
              <a:rPr lang="en-US" dirty="0" smtClean="0"/>
              <a:t>Scenario 7</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810000" y="381000"/>
            <a:ext cx="5469467" cy="5791200"/>
          </a:xfrm>
          <a:prstGeom prst="rect">
            <a:avLst/>
          </a:prstGeom>
          <a:noFill/>
          <a:ln w="9525">
            <a:noFill/>
            <a:miter lim="800000"/>
            <a:headEnd/>
            <a:tailEnd/>
          </a:ln>
        </p:spPr>
      </p:pic>
      <p:sp>
        <p:nvSpPr>
          <p:cNvPr id="5" name="Rectangle 4"/>
          <p:cNvSpPr/>
          <p:nvPr/>
        </p:nvSpPr>
        <p:spPr>
          <a:xfrm>
            <a:off x="3756212" y="3048000"/>
            <a:ext cx="1425388"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450482"/>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Suggest</a:t>
            </a:r>
          </a:p>
          <a:p>
            <a:pPr lvl="1"/>
            <a:r>
              <a:rPr lang="en-US" dirty="0" smtClean="0"/>
              <a:t>ME effusion</a:t>
            </a:r>
          </a:p>
          <a:p>
            <a:r>
              <a:rPr lang="en-US" dirty="0" smtClean="0"/>
              <a:t>Why</a:t>
            </a:r>
          </a:p>
          <a:p>
            <a:pPr lvl="1"/>
            <a:r>
              <a:rPr lang="en-US" dirty="0" smtClean="0"/>
              <a:t>Presence of effusion (fluid) rather than air behind the TM prevents movement of the TM</a:t>
            </a:r>
          </a:p>
          <a:p>
            <a:pPr lvl="1"/>
            <a:r>
              <a:rPr lang="en-US" dirty="0" smtClean="0"/>
              <a:t>MEP unavailable without TM movement</a:t>
            </a:r>
          </a:p>
          <a:p>
            <a:pPr lvl="1"/>
            <a:r>
              <a:rPr lang="en-US" dirty="0" smtClean="0"/>
              <a:t>Normal ECV suggests results not due to wax impaction</a:t>
            </a:r>
          </a:p>
          <a:p>
            <a:r>
              <a:rPr lang="en-US" dirty="0" smtClean="0"/>
              <a:t>Action</a:t>
            </a:r>
          </a:p>
          <a:p>
            <a:pPr lvl="1"/>
            <a:r>
              <a:rPr lang="en-US" dirty="0" smtClean="0"/>
              <a:t>Medical referral</a:t>
            </a:r>
          </a:p>
          <a:p>
            <a:pPr lvl="1"/>
            <a:r>
              <a:rPr lang="en-US" dirty="0" smtClean="0"/>
              <a:t>Rescreen 4-6 weeks </a:t>
            </a:r>
            <a:endParaRPr lang="en-US" dirty="0"/>
          </a:p>
        </p:txBody>
      </p:sp>
      <p:sp>
        <p:nvSpPr>
          <p:cNvPr id="2" name="Title 1"/>
          <p:cNvSpPr>
            <a:spLocks noGrp="1"/>
          </p:cNvSpPr>
          <p:nvPr>
            <p:ph type="title"/>
          </p:nvPr>
        </p:nvSpPr>
        <p:spPr/>
        <p:txBody>
          <a:bodyPr/>
          <a:lstStyle/>
          <a:p>
            <a:pPr algn="ctr"/>
            <a:r>
              <a:rPr lang="en-US" dirty="0" smtClean="0"/>
              <a:t>Scenario 7 (continued)</a:t>
            </a:r>
            <a:endParaRPr lang="en-US" dirty="0"/>
          </a:p>
        </p:txBody>
      </p:sp>
    </p:spTree>
    <p:extLst>
      <p:ext uri="{BB962C8B-B14F-4D97-AF65-F5344CB8AC3E}">
        <p14:creationId xmlns:p14="http://schemas.microsoft.com/office/powerpoint/2010/main" val="1984256705"/>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81200"/>
            <a:ext cx="3200400" cy="2709672"/>
          </a:xfrm>
        </p:spPr>
        <p:txBody>
          <a:bodyPr>
            <a:normAutofit/>
          </a:bodyPr>
          <a:lstStyle/>
          <a:p>
            <a:r>
              <a:rPr lang="en-US" dirty="0" smtClean="0"/>
              <a:t>Results</a:t>
            </a:r>
          </a:p>
          <a:p>
            <a:pPr lvl="1"/>
            <a:r>
              <a:rPr lang="en-US" dirty="0" smtClean="0"/>
              <a:t>ECV normal</a:t>
            </a:r>
          </a:p>
          <a:p>
            <a:pPr lvl="1"/>
            <a:r>
              <a:rPr lang="en-US" dirty="0" smtClean="0"/>
              <a:t>Compliance </a:t>
            </a:r>
            <a:r>
              <a:rPr lang="en-US" b="1" i="1" dirty="0" smtClean="0"/>
              <a:t>seems  </a:t>
            </a:r>
            <a:r>
              <a:rPr lang="en-US" dirty="0" smtClean="0"/>
              <a:t>low</a:t>
            </a:r>
          </a:p>
          <a:p>
            <a:pPr lvl="1"/>
            <a:r>
              <a:rPr lang="en-US" dirty="0" smtClean="0"/>
              <a:t>MEP is normal</a:t>
            </a:r>
          </a:p>
          <a:p>
            <a:pPr lvl="1"/>
            <a:r>
              <a:rPr lang="en-US" dirty="0" smtClean="0"/>
              <a:t>AR is present</a:t>
            </a:r>
          </a:p>
        </p:txBody>
      </p:sp>
      <p:sp>
        <p:nvSpPr>
          <p:cNvPr id="2" name="Title 1"/>
          <p:cNvSpPr>
            <a:spLocks noGrp="1"/>
          </p:cNvSpPr>
          <p:nvPr>
            <p:ph type="title"/>
          </p:nvPr>
        </p:nvSpPr>
        <p:spPr>
          <a:xfrm>
            <a:off x="457200" y="274638"/>
            <a:ext cx="3581400" cy="1143000"/>
          </a:xfrm>
        </p:spPr>
        <p:txBody>
          <a:bodyPr/>
          <a:lstStyle/>
          <a:p>
            <a:pPr algn="ctr"/>
            <a:r>
              <a:rPr lang="en-US" dirty="0" smtClean="0"/>
              <a:t>Scenario 8</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581400" y="869576"/>
            <a:ext cx="5334000" cy="5378824"/>
          </a:xfrm>
          <a:prstGeom prst="rect">
            <a:avLst/>
          </a:prstGeom>
          <a:noFill/>
          <a:ln w="9525">
            <a:noFill/>
            <a:miter lim="800000"/>
            <a:headEnd/>
            <a:tailEnd/>
          </a:ln>
        </p:spPr>
      </p:pic>
      <p:sp>
        <p:nvSpPr>
          <p:cNvPr id="5" name="Flowchart: Alternate Process 4"/>
          <p:cNvSpPr/>
          <p:nvPr/>
        </p:nvSpPr>
        <p:spPr>
          <a:xfrm>
            <a:off x="3429000" y="878541"/>
            <a:ext cx="5562600" cy="2931459"/>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756212" y="3406588"/>
            <a:ext cx="127298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705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1"/>
            <a:ext cx="8229600" cy="2743200"/>
          </a:xfrm>
        </p:spPr>
        <p:txBody>
          <a:bodyPr/>
          <a:lstStyle/>
          <a:p>
            <a:r>
              <a:rPr lang="en-US" dirty="0" smtClean="0"/>
              <a:t>Suggest</a:t>
            </a:r>
          </a:p>
          <a:p>
            <a:pPr lvl="1"/>
            <a:r>
              <a:rPr lang="en-US" dirty="0" smtClean="0"/>
              <a:t>Normal middle ear function.</a:t>
            </a:r>
          </a:p>
          <a:p>
            <a:pPr lvl="1"/>
            <a:endParaRPr lang="en-US" dirty="0" smtClean="0"/>
          </a:p>
          <a:p>
            <a:r>
              <a:rPr lang="en-US" dirty="0" smtClean="0"/>
              <a:t>Why</a:t>
            </a:r>
          </a:p>
          <a:p>
            <a:pPr lvl="1"/>
            <a:r>
              <a:rPr lang="en-US" dirty="0" smtClean="0"/>
              <a:t>Although compliance is somewhat low, a peak is noted AND an acoustic reflex is present.</a:t>
            </a:r>
          </a:p>
          <a:p>
            <a:endParaRPr lang="en-US" dirty="0"/>
          </a:p>
        </p:txBody>
      </p:sp>
      <p:sp>
        <p:nvSpPr>
          <p:cNvPr id="2" name="Title 1"/>
          <p:cNvSpPr>
            <a:spLocks noGrp="1"/>
          </p:cNvSpPr>
          <p:nvPr>
            <p:ph type="title"/>
          </p:nvPr>
        </p:nvSpPr>
        <p:spPr/>
        <p:txBody>
          <a:bodyPr/>
          <a:lstStyle/>
          <a:p>
            <a:pPr algn="ctr"/>
            <a:r>
              <a:rPr lang="en-US" dirty="0" smtClean="0"/>
              <a:t>Scenario 8 (continued)</a:t>
            </a:r>
            <a:endParaRPr lang="en-US" dirty="0"/>
          </a:p>
        </p:txBody>
      </p:sp>
    </p:spTree>
    <p:extLst>
      <p:ext uri="{BB962C8B-B14F-4D97-AF65-F5344CB8AC3E}">
        <p14:creationId xmlns:p14="http://schemas.microsoft.com/office/powerpoint/2010/main" val="521402944"/>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Adapted from ASHA Guidelines</a:t>
            </a:r>
          </a:p>
          <a:p>
            <a:pPr lvl="1"/>
            <a:r>
              <a:rPr lang="en-US" dirty="0" smtClean="0"/>
              <a:t>Both ASHA and AAA are reviewing guidelines for hearing screening.</a:t>
            </a:r>
          </a:p>
          <a:p>
            <a:pPr lvl="1"/>
            <a:r>
              <a:rPr lang="en-US" dirty="0" smtClean="0"/>
              <a:t>Negative MEP will be critically reexamined because it is seldom treated unless other concerns are noted.</a:t>
            </a:r>
          </a:p>
          <a:p>
            <a:pPr lvl="1"/>
            <a:r>
              <a:rPr lang="en-US" dirty="0" smtClean="0"/>
              <a:t>Screening failure criteria likely to be influenced by American Academy of Pediatrics guidelines which, to a significant degree, take a “wait and see” approach to ME problems.</a:t>
            </a:r>
          </a:p>
        </p:txBody>
      </p:sp>
      <p:sp>
        <p:nvSpPr>
          <p:cNvPr id="2" name="Title 1"/>
          <p:cNvSpPr>
            <a:spLocks noGrp="1"/>
          </p:cNvSpPr>
          <p:nvPr>
            <p:ph type="title"/>
          </p:nvPr>
        </p:nvSpPr>
        <p:spPr/>
        <p:txBody>
          <a:bodyPr/>
          <a:lstStyle/>
          <a:p>
            <a:r>
              <a:rPr lang="en-US" dirty="0" smtClean="0"/>
              <a:t>Immittance Failure Criteria</a:t>
            </a:r>
            <a:endParaRPr lang="en-US" dirty="0"/>
          </a:p>
        </p:txBody>
      </p:sp>
      <p:pic>
        <p:nvPicPr>
          <p:cNvPr id="2051" name="Picture 3" descr="C:\Users\EHDI Admin Asst\Desktop\targe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969248"/>
            <a:ext cx="1797050"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6383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371600"/>
            <a:ext cx="8839200" cy="3657600"/>
          </a:xfrm>
        </p:spPr>
        <p:txBody>
          <a:bodyPr>
            <a:normAutofit/>
          </a:bodyPr>
          <a:lstStyle/>
          <a:p>
            <a:pPr marL="0" indent="0" algn="r">
              <a:buNone/>
            </a:pPr>
            <a:r>
              <a:rPr lang="en-US" sz="2200" b="1" dirty="0" smtClean="0">
                <a:solidFill>
                  <a:schemeClr val="accent6">
                    <a:lumMod val="50000"/>
                  </a:schemeClr>
                </a:solidFill>
                <a:latin typeface="Garamond" pitchFamily="18" charset="0"/>
              </a:rPr>
              <a:t>All newborn hearing screening data are entered.</a:t>
            </a:r>
          </a:p>
          <a:p>
            <a:pPr marL="0" indent="0" algn="r">
              <a:buNone/>
            </a:pPr>
            <a:r>
              <a:rPr lang="en-US" sz="2200" b="1" dirty="0" smtClean="0">
                <a:solidFill>
                  <a:schemeClr val="accent6">
                    <a:lumMod val="50000"/>
                  </a:schemeClr>
                </a:solidFill>
                <a:latin typeface="Garamond" pitchFamily="18" charset="0"/>
              </a:rPr>
              <a:t>All hearing screening data from Wyoming’s 42 child development centers are entered.</a:t>
            </a:r>
          </a:p>
          <a:p>
            <a:pPr marL="0" indent="0" algn="r">
              <a:buNone/>
            </a:pPr>
            <a:r>
              <a:rPr lang="en-US" sz="2200" b="1" dirty="0" smtClean="0">
                <a:solidFill>
                  <a:schemeClr val="accent6">
                    <a:lumMod val="50000"/>
                  </a:schemeClr>
                </a:solidFill>
                <a:latin typeface="Garamond" pitchFamily="18" charset="0"/>
              </a:rPr>
              <a:t>Educational and medical personnel will be able to access the information via the Total Health Record (THR)… When?</a:t>
            </a:r>
          </a:p>
          <a:p>
            <a:pPr marL="0" indent="0" algn="r">
              <a:buNone/>
            </a:pPr>
            <a:r>
              <a:rPr lang="en-US" sz="2200" b="1" dirty="0" smtClean="0">
                <a:solidFill>
                  <a:schemeClr val="accent6">
                    <a:lumMod val="50000"/>
                  </a:schemeClr>
                </a:solidFill>
                <a:latin typeface="Garamond" pitchFamily="18" charset="0"/>
              </a:rPr>
              <a:t>Built upon </a:t>
            </a:r>
            <a:r>
              <a:rPr lang="en-US" sz="2200" b="1" u="sng" dirty="0" smtClean="0">
                <a:solidFill>
                  <a:schemeClr val="accent6">
                    <a:lumMod val="50000"/>
                  </a:schemeClr>
                </a:solidFill>
                <a:latin typeface="Garamond" pitchFamily="18" charset="0"/>
              </a:rPr>
              <a:t>standardized</a:t>
            </a:r>
            <a:r>
              <a:rPr lang="en-US" sz="2200" b="1" dirty="0" smtClean="0">
                <a:solidFill>
                  <a:schemeClr val="accent6">
                    <a:lumMod val="50000"/>
                  </a:schemeClr>
                </a:solidFill>
                <a:latin typeface="Garamond" pitchFamily="18" charset="0"/>
              </a:rPr>
              <a:t> hearing screening procedures for the birth to 5 years-old population.</a:t>
            </a:r>
          </a:p>
          <a:p>
            <a:pPr algn="r">
              <a:buNone/>
            </a:pPr>
            <a:r>
              <a:rPr lang="en-US" sz="2200" b="1" dirty="0" smtClean="0">
                <a:solidFill>
                  <a:schemeClr val="accent6">
                    <a:lumMod val="50000"/>
                  </a:schemeClr>
                </a:solidFill>
                <a:latin typeface="Garamond" pitchFamily="18" charset="0"/>
              </a:rPr>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267200"/>
            <a:ext cx="3630706" cy="2161404"/>
          </a:xfrm>
          <a:prstGeom prst="rect">
            <a:avLst/>
          </a:prstGeom>
        </p:spPr>
      </p:pic>
      <p:sp>
        <p:nvSpPr>
          <p:cNvPr id="5" name="Title 1"/>
          <p:cNvSpPr>
            <a:spLocks noGrp="1"/>
          </p:cNvSpPr>
          <p:nvPr>
            <p:ph type="title"/>
          </p:nvPr>
        </p:nvSpPr>
        <p:spPr>
          <a:xfrm>
            <a:off x="2057400" y="234779"/>
            <a:ext cx="6961094" cy="1060621"/>
          </a:xfrm>
        </p:spPr>
        <p:txBody>
          <a:bodyPr/>
          <a:lstStyle/>
          <a:p>
            <a:pPr algn="r"/>
            <a:r>
              <a:rPr lang="en-US" sz="4800" b="1" dirty="0" smtClean="0">
                <a:solidFill>
                  <a:schemeClr val="accent6">
                    <a:lumMod val="50000"/>
                  </a:schemeClr>
                </a:solidFill>
                <a:latin typeface="Garamond" pitchFamily="18" charset="0"/>
              </a:rPr>
              <a:t>Wyoming’s HHH System</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lvl="2" algn="ctr" rtl="0">
              <a:spcBef>
                <a:spcPct val="0"/>
              </a:spcBef>
            </a:pPr>
            <a:r>
              <a:rPr lang="en-US" sz="3600" dirty="0" smtClean="0">
                <a:latin typeface="+mj-lt"/>
              </a:rPr>
              <a:t>Educational vs. medical concerns</a:t>
            </a:r>
            <a:endParaRPr lang="en-US" sz="3600" dirty="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752600"/>
            <a:ext cx="4165600" cy="3124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362200"/>
            <a:ext cx="3810000" cy="1905000"/>
          </a:xfrm>
          <a:prstGeom prst="rect">
            <a:avLst/>
          </a:prstGeom>
        </p:spPr>
      </p:pic>
    </p:spTree>
    <p:extLst>
      <p:ext uri="{BB962C8B-B14F-4D97-AF65-F5344CB8AC3E}">
        <p14:creationId xmlns:p14="http://schemas.microsoft.com/office/powerpoint/2010/main" val="93911549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685800" y="457200"/>
            <a:ext cx="6477000" cy="1143000"/>
          </a:xfrm>
        </p:spPr>
        <p:txBody>
          <a:bodyPr>
            <a:noAutofit/>
          </a:bodyPr>
          <a:lstStyle/>
          <a:p>
            <a:pPr lvl="2" algn="l" rtl="0">
              <a:spcBef>
                <a:spcPct val="0"/>
              </a:spcBef>
            </a:pPr>
            <a:r>
              <a:rPr lang="en-US" sz="3600" dirty="0" smtClean="0">
                <a:latin typeface="+mj-lt"/>
              </a:rPr>
              <a:t>Practice Interpreting Results</a:t>
            </a:r>
            <a:endParaRPr lang="en-US" sz="3600" dirty="0">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877197"/>
            <a:ext cx="3877678" cy="24662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800" y="3810000"/>
            <a:ext cx="3860800" cy="2895600"/>
          </a:xfrm>
          <a:prstGeom prst="rect">
            <a:avLst/>
          </a:prstGeom>
        </p:spPr>
      </p:pic>
    </p:spTree>
    <p:extLst>
      <p:ext uri="{BB962C8B-B14F-4D97-AF65-F5344CB8AC3E}">
        <p14:creationId xmlns:p14="http://schemas.microsoft.com/office/powerpoint/2010/main" val="73945654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483291"/>
          </a:xfrm>
        </p:spPr>
        <p:txBody>
          <a:bodyPr/>
          <a:lstStyle/>
          <a:p>
            <a:r>
              <a:rPr lang="en-US" b="1" dirty="0" smtClean="0"/>
              <a:t>ECV Failure Criteria</a:t>
            </a:r>
            <a:r>
              <a:rPr lang="en-US" dirty="0" smtClean="0"/>
              <a:t> (Ranges only; ECV must be viewed in relationship to compliance and MEP)</a:t>
            </a:r>
          </a:p>
          <a:p>
            <a:endParaRPr lang="en-US" dirty="0" smtClean="0"/>
          </a:p>
          <a:p>
            <a:r>
              <a:rPr lang="en-US" dirty="0" smtClean="0"/>
              <a:t>Preschoolers</a:t>
            </a:r>
          </a:p>
          <a:p>
            <a:pPr lvl="1"/>
            <a:r>
              <a:rPr lang="en-US" dirty="0" smtClean="0"/>
              <a:t>.3-.9 (without tubes)</a:t>
            </a:r>
          </a:p>
          <a:p>
            <a:pPr lvl="1"/>
            <a:r>
              <a:rPr lang="en-US" dirty="0" smtClean="0"/>
              <a:t>1.2-5.5 (with tubes)</a:t>
            </a:r>
          </a:p>
          <a:p>
            <a:pPr lvl="1"/>
            <a:endParaRPr lang="en-US" dirty="0" smtClean="0"/>
          </a:p>
          <a:p>
            <a:r>
              <a:rPr lang="en-US" dirty="0" smtClean="0"/>
              <a:t>Elementary students (1</a:t>
            </a:r>
            <a:r>
              <a:rPr lang="en-US" baseline="30000" dirty="0" smtClean="0"/>
              <a:t>st</a:t>
            </a:r>
            <a:r>
              <a:rPr lang="en-US" dirty="0" smtClean="0"/>
              <a:t>-5</a:t>
            </a:r>
            <a:r>
              <a:rPr lang="en-US" baseline="30000" dirty="0" smtClean="0"/>
              <a:t>th</a:t>
            </a:r>
            <a:r>
              <a:rPr lang="en-US" dirty="0" smtClean="0"/>
              <a:t> )</a:t>
            </a:r>
          </a:p>
          <a:p>
            <a:pPr lvl="1"/>
            <a:r>
              <a:rPr lang="en-US" dirty="0" smtClean="0"/>
              <a:t>1.1-2.1</a:t>
            </a:r>
          </a:p>
        </p:txBody>
      </p:sp>
      <p:sp>
        <p:nvSpPr>
          <p:cNvPr id="2" name="Title 1"/>
          <p:cNvSpPr>
            <a:spLocks noGrp="1"/>
          </p:cNvSpPr>
          <p:nvPr>
            <p:ph type="title"/>
          </p:nvPr>
        </p:nvSpPr>
        <p:spPr/>
        <p:txBody>
          <a:bodyPr/>
          <a:lstStyle/>
          <a:p>
            <a:r>
              <a:rPr lang="en-US" dirty="0" smtClean="0"/>
              <a:t>Immittance Failure Criteria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2743200"/>
            <a:ext cx="3048000" cy="1938528"/>
          </a:xfrm>
          <a:prstGeom prst="rect">
            <a:avLst/>
          </a:prstGeom>
        </p:spPr>
      </p:pic>
      <p:sp>
        <p:nvSpPr>
          <p:cNvPr id="5" name="TextBox 4"/>
          <p:cNvSpPr txBox="1"/>
          <p:nvPr/>
        </p:nvSpPr>
        <p:spPr>
          <a:xfrm>
            <a:off x="6271312" y="3962400"/>
            <a:ext cx="1630575" cy="369332"/>
          </a:xfrm>
          <a:prstGeom prst="rect">
            <a:avLst/>
          </a:prstGeom>
          <a:noFill/>
        </p:spPr>
        <p:txBody>
          <a:bodyPr wrap="none" rtlCol="0">
            <a:spAutoFit/>
          </a:bodyPr>
          <a:lstStyle/>
          <a:p>
            <a:r>
              <a:rPr lang="en-US" dirty="0" smtClean="0">
                <a:solidFill>
                  <a:prstClr val="black"/>
                </a:solidFill>
              </a:rPr>
              <a:t>Add one EVC</a:t>
            </a:r>
            <a:endParaRPr lang="en-US" dirty="0">
              <a:solidFill>
                <a:prstClr val="black"/>
              </a:solidFill>
            </a:endParaRPr>
          </a:p>
        </p:txBody>
      </p:sp>
    </p:spTree>
    <p:extLst>
      <p:ext uri="{BB962C8B-B14F-4D97-AF65-F5344CB8AC3E}">
        <p14:creationId xmlns:p14="http://schemas.microsoft.com/office/powerpoint/2010/main" val="2029202557"/>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30891"/>
          </a:xfrm>
        </p:spPr>
        <p:txBody>
          <a:bodyPr/>
          <a:lstStyle/>
          <a:p>
            <a:r>
              <a:rPr lang="en-US" b="1" dirty="0" smtClean="0"/>
              <a:t>Compliance Failure Criteria</a:t>
            </a:r>
          </a:p>
          <a:p>
            <a:pPr lvl="1"/>
            <a:r>
              <a:rPr lang="en-US" dirty="0" smtClean="0"/>
              <a:t>&lt;.2 ml; however, if the compliance is .1 AND a peak is observed AND an AR is present, it is a pass</a:t>
            </a:r>
          </a:p>
          <a:p>
            <a:endParaRPr lang="en-US" b="1" dirty="0" smtClean="0"/>
          </a:p>
          <a:p>
            <a:r>
              <a:rPr lang="en-US" b="1" dirty="0" smtClean="0"/>
              <a:t>MEP Failure Criteria</a:t>
            </a:r>
          </a:p>
          <a:p>
            <a:pPr lvl="1"/>
            <a:r>
              <a:rPr lang="en-US" dirty="0" smtClean="0"/>
              <a:t>+100 to -250 </a:t>
            </a:r>
            <a:r>
              <a:rPr lang="en-US" dirty="0" err="1" smtClean="0"/>
              <a:t>daPa</a:t>
            </a:r>
            <a:endParaRPr lang="en-US" dirty="0" smtClean="0"/>
          </a:p>
        </p:txBody>
      </p:sp>
      <p:sp>
        <p:nvSpPr>
          <p:cNvPr id="2" name="Title 1"/>
          <p:cNvSpPr>
            <a:spLocks noGrp="1"/>
          </p:cNvSpPr>
          <p:nvPr>
            <p:ph type="title"/>
          </p:nvPr>
        </p:nvSpPr>
        <p:spPr/>
        <p:txBody>
          <a:bodyPr/>
          <a:lstStyle/>
          <a:p>
            <a:r>
              <a:rPr lang="en-US" dirty="0" smtClean="0"/>
              <a:t>Immittance Failure Criteria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1" y="3796589"/>
            <a:ext cx="4267200" cy="2713939"/>
          </a:xfrm>
          <a:prstGeom prst="rect">
            <a:avLst/>
          </a:prstGeom>
        </p:spPr>
      </p:pic>
      <p:sp>
        <p:nvSpPr>
          <p:cNvPr id="5" name="TextBox 4"/>
          <p:cNvSpPr txBox="1"/>
          <p:nvPr/>
        </p:nvSpPr>
        <p:spPr>
          <a:xfrm>
            <a:off x="5231157" y="5449669"/>
            <a:ext cx="3101287" cy="646331"/>
          </a:xfrm>
          <a:prstGeom prst="rect">
            <a:avLst/>
          </a:prstGeom>
          <a:noFill/>
        </p:spPr>
        <p:txBody>
          <a:bodyPr wrap="square" rtlCol="0">
            <a:spAutoFit/>
          </a:bodyPr>
          <a:lstStyle/>
          <a:p>
            <a:pPr algn="ctr"/>
            <a:r>
              <a:rPr lang="en-US" dirty="0" smtClean="0">
                <a:solidFill>
                  <a:prstClr val="black"/>
                </a:solidFill>
              </a:rPr>
              <a:t>Add one TM compliance</a:t>
            </a:r>
          </a:p>
          <a:p>
            <a:pPr algn="ctr"/>
            <a:r>
              <a:rPr lang="en-US" dirty="0" smtClean="0">
                <a:solidFill>
                  <a:prstClr val="black"/>
                </a:solidFill>
              </a:rPr>
              <a:t>Add one MEP</a:t>
            </a:r>
            <a:endParaRPr lang="en-US" dirty="0">
              <a:solidFill>
                <a:prstClr val="black"/>
              </a:solidFill>
            </a:endParaRPr>
          </a:p>
        </p:txBody>
      </p:sp>
    </p:spTree>
    <p:extLst>
      <p:ext uri="{BB962C8B-B14F-4D97-AF65-F5344CB8AC3E}">
        <p14:creationId xmlns:p14="http://schemas.microsoft.com/office/powerpoint/2010/main" val="3850151871"/>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7536037" cy="3662541"/>
          </a:xfrm>
          <a:prstGeom prst="rect">
            <a:avLst/>
          </a:prstGeom>
          <a:noFill/>
        </p:spPr>
        <p:txBody>
          <a:bodyPr wrap="none" rtlCol="0">
            <a:spAutoFit/>
          </a:bodyPr>
          <a:lstStyle/>
          <a:p>
            <a:r>
              <a:rPr lang="en-US" sz="3200" dirty="0" smtClean="0">
                <a:solidFill>
                  <a:prstClr val="black"/>
                </a:solidFill>
              </a:rPr>
              <a:t>The Wyoming Hearing Health History</a:t>
            </a:r>
          </a:p>
          <a:p>
            <a:r>
              <a:rPr lang="en-US" sz="3200" dirty="0" smtClean="0">
                <a:solidFill>
                  <a:prstClr val="black"/>
                </a:solidFill>
              </a:rPr>
              <a:t>(HHH) System…</a:t>
            </a:r>
          </a:p>
          <a:p>
            <a:endParaRPr lang="en-US" sz="3200" dirty="0">
              <a:solidFill>
                <a:prstClr val="black"/>
              </a:solidFill>
            </a:endParaRPr>
          </a:p>
          <a:p>
            <a:endParaRPr lang="en-US" sz="3200" dirty="0" smtClean="0">
              <a:solidFill>
                <a:prstClr val="black"/>
              </a:solidFill>
            </a:endParaRPr>
          </a:p>
          <a:p>
            <a:r>
              <a:rPr lang="en-US" sz="2800" dirty="0" smtClean="0">
                <a:solidFill>
                  <a:prstClr val="black"/>
                </a:solidFill>
              </a:rPr>
              <a:t>…has a verification tool for </a:t>
            </a:r>
            <a:r>
              <a:rPr lang="en-US" sz="2800" dirty="0" err="1" smtClean="0">
                <a:solidFill>
                  <a:prstClr val="black"/>
                </a:solidFill>
              </a:rPr>
              <a:t>immittance</a:t>
            </a:r>
            <a:r>
              <a:rPr lang="en-US" sz="2800" dirty="0" smtClean="0">
                <a:solidFill>
                  <a:prstClr val="black"/>
                </a:solidFill>
              </a:rPr>
              <a:t>.</a:t>
            </a:r>
          </a:p>
          <a:p>
            <a:endParaRPr lang="en-US" sz="2800" dirty="0">
              <a:solidFill>
                <a:prstClr val="black"/>
              </a:solidFill>
            </a:endParaRPr>
          </a:p>
          <a:p>
            <a:r>
              <a:rPr lang="en-US" sz="2400" i="1" dirty="0" smtClean="0">
                <a:solidFill>
                  <a:prstClr val="black"/>
                </a:solidFill>
              </a:rPr>
              <a:t>	</a:t>
            </a:r>
          </a:p>
          <a:p>
            <a:r>
              <a:rPr lang="en-US" sz="2400" i="1" dirty="0" smtClean="0">
                <a:solidFill>
                  <a:prstClr val="black"/>
                </a:solidFill>
              </a:rPr>
              <a:t>More on this tomorrow…</a:t>
            </a:r>
            <a:endParaRPr lang="en-US" sz="2400" i="1" dirty="0">
              <a:solidFill>
                <a:prstClr val="black"/>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3810000"/>
            <a:ext cx="3898323" cy="2313005"/>
          </a:xfrm>
          <a:prstGeom prst="rect">
            <a:avLst/>
          </a:prstGeom>
        </p:spPr>
      </p:pic>
    </p:spTree>
    <p:extLst>
      <p:ext uri="{BB962C8B-B14F-4D97-AF65-F5344CB8AC3E}">
        <p14:creationId xmlns:p14="http://schemas.microsoft.com/office/powerpoint/2010/main" val="363693686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 COMMENTS, CONCERNS?</a:t>
            </a:r>
            <a:endParaRPr lang="en-US" dirty="0"/>
          </a:p>
        </p:txBody>
      </p:sp>
      <p:pic>
        <p:nvPicPr>
          <p:cNvPr id="4" name="Content Placeholder 3" descr="you thing you understand....jpg"/>
          <p:cNvPicPr>
            <a:picLocks noGrp="1" noChangeAspect="1"/>
          </p:cNvPicPr>
          <p:nvPr>
            <p:ph idx="1"/>
          </p:nvPr>
        </p:nvPicPr>
        <p:blipFill>
          <a:blip r:embed="rId2" cstate="print"/>
          <a:stretch>
            <a:fillRect/>
          </a:stretch>
        </p:blipFill>
        <p:spPr>
          <a:xfrm>
            <a:off x="1185862" y="1677194"/>
            <a:ext cx="6772275" cy="4371975"/>
          </a:xfrm>
        </p:spPr>
      </p:pic>
    </p:spTree>
    <p:extLst>
      <p:ext uri="{BB962C8B-B14F-4D97-AF65-F5344CB8AC3E}">
        <p14:creationId xmlns:p14="http://schemas.microsoft.com/office/powerpoint/2010/main" val="3345492031"/>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Content Placeholder 2"/>
          <p:cNvSpPr>
            <a:spLocks noGrp="1"/>
          </p:cNvSpPr>
          <p:nvPr>
            <p:ph idx="1"/>
          </p:nvPr>
        </p:nvSpPr>
        <p:spPr>
          <a:xfrm>
            <a:off x="457200" y="2057400"/>
            <a:ext cx="8229600" cy="3949891"/>
          </a:xfrm>
        </p:spPr>
        <p:txBody>
          <a:bodyPr/>
          <a:lstStyle/>
          <a:p>
            <a:r>
              <a:rPr lang="en-US" dirty="0" smtClean="0"/>
              <a:t>A cursory view of the external ear</a:t>
            </a:r>
          </a:p>
          <a:p>
            <a:r>
              <a:rPr lang="en-US" dirty="0" smtClean="0"/>
              <a:t>The otoscope is not a hammer</a:t>
            </a:r>
          </a:p>
          <a:p>
            <a:r>
              <a:rPr lang="en-US" dirty="0" smtClean="0"/>
              <a:t>As a safety measure, have your hand touch the child’s head before the otoscope</a:t>
            </a:r>
          </a:p>
          <a:p>
            <a:r>
              <a:rPr lang="en-US" dirty="0" smtClean="0"/>
              <a:t>Only fail when foreign object or drainage is present</a:t>
            </a:r>
          </a:p>
          <a:p>
            <a:r>
              <a:rPr lang="en-US" dirty="0" smtClean="0"/>
              <a:t>Don’t ask permission</a:t>
            </a:r>
          </a:p>
        </p:txBody>
      </p:sp>
      <p:sp>
        <p:nvSpPr>
          <p:cNvPr id="95234" name="Title 1"/>
          <p:cNvSpPr>
            <a:spLocks noGrp="1"/>
          </p:cNvSpPr>
          <p:nvPr>
            <p:ph type="title"/>
          </p:nvPr>
        </p:nvSpPr>
        <p:spPr>
          <a:xfrm>
            <a:off x="457200" y="533400"/>
            <a:ext cx="8229600" cy="1085850"/>
          </a:xfrm>
        </p:spPr>
        <p:txBody>
          <a:bodyPr/>
          <a:lstStyle/>
          <a:p>
            <a:r>
              <a:rPr lang="en-US" dirty="0" smtClean="0"/>
              <a:t>Otoscopic Inspection</a:t>
            </a:r>
          </a:p>
        </p:txBody>
      </p:sp>
    </p:spTree>
    <p:extLst>
      <p:ext uri="{BB962C8B-B14F-4D97-AF65-F5344CB8AC3E}">
        <p14:creationId xmlns:p14="http://schemas.microsoft.com/office/powerpoint/2010/main" val="1374020787"/>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Content Placeholder 2"/>
          <p:cNvSpPr>
            <a:spLocks noGrp="1"/>
          </p:cNvSpPr>
          <p:nvPr>
            <p:ph idx="1"/>
          </p:nvPr>
        </p:nvSpPr>
        <p:spPr>
          <a:xfrm>
            <a:off x="457200" y="1981201"/>
            <a:ext cx="8229600" cy="3505200"/>
          </a:xfrm>
        </p:spPr>
        <p:txBody>
          <a:bodyPr/>
          <a:lstStyle/>
          <a:p>
            <a:r>
              <a:rPr lang="en-US" dirty="0" smtClean="0"/>
              <a:t>It is </a:t>
            </a:r>
            <a:r>
              <a:rPr lang="en-US" u="sng" dirty="0" smtClean="0"/>
              <a:t>not</a:t>
            </a:r>
            <a:r>
              <a:rPr lang="en-US" dirty="0" smtClean="0"/>
              <a:t> a </a:t>
            </a:r>
            <a:r>
              <a:rPr lang="en-US" u="sng" dirty="0" smtClean="0"/>
              <a:t>hearing</a:t>
            </a:r>
            <a:r>
              <a:rPr lang="en-US" dirty="0" smtClean="0"/>
              <a:t> screen</a:t>
            </a:r>
          </a:p>
          <a:p>
            <a:r>
              <a:rPr lang="en-US" dirty="0" smtClean="0"/>
              <a:t>It is a screen of cochlear function</a:t>
            </a:r>
          </a:p>
          <a:p>
            <a:r>
              <a:rPr lang="en-US" dirty="0" smtClean="0"/>
              <a:t>Screens </a:t>
            </a:r>
            <a:r>
              <a:rPr lang="en-US" u="sng" dirty="0" smtClean="0"/>
              <a:t>through</a:t>
            </a:r>
            <a:r>
              <a:rPr lang="en-US" dirty="0" smtClean="0"/>
              <a:t> the cochlea, but not </a:t>
            </a:r>
            <a:r>
              <a:rPr lang="en-US" u="sng" dirty="0" smtClean="0"/>
              <a:t>beyond</a:t>
            </a:r>
            <a:r>
              <a:rPr lang="en-US" dirty="0" smtClean="0"/>
              <a:t> the cochlea</a:t>
            </a:r>
          </a:p>
          <a:p>
            <a:r>
              <a:rPr lang="en-US" dirty="0" smtClean="0"/>
              <a:t>Objective; requires no response from the child</a:t>
            </a:r>
          </a:p>
          <a:p>
            <a:r>
              <a:rPr lang="en-US" dirty="0" smtClean="0"/>
              <a:t>Equipment is expensive </a:t>
            </a:r>
            <a:r>
              <a:rPr lang="en-US" u="sng" dirty="0" smtClean="0"/>
              <a:t>and</a:t>
            </a:r>
            <a:r>
              <a:rPr lang="en-US" dirty="0" smtClean="0"/>
              <a:t> fragile</a:t>
            </a:r>
          </a:p>
        </p:txBody>
      </p:sp>
      <p:sp>
        <p:nvSpPr>
          <p:cNvPr id="96258" name="Title 1"/>
          <p:cNvSpPr>
            <a:spLocks noGrp="1"/>
          </p:cNvSpPr>
          <p:nvPr>
            <p:ph type="title"/>
          </p:nvPr>
        </p:nvSpPr>
        <p:spPr>
          <a:xfrm>
            <a:off x="457200" y="381000"/>
            <a:ext cx="8229600" cy="1143000"/>
          </a:xfrm>
        </p:spPr>
        <p:txBody>
          <a:bodyPr/>
          <a:lstStyle/>
          <a:p>
            <a:r>
              <a:rPr lang="en-US" dirty="0" smtClean="0"/>
              <a:t>Otoacoustic Emissions (OAEs)</a:t>
            </a:r>
          </a:p>
        </p:txBody>
      </p:sp>
    </p:spTree>
    <p:extLst>
      <p:ext uri="{BB962C8B-B14F-4D97-AF65-F5344CB8AC3E}">
        <p14:creationId xmlns:p14="http://schemas.microsoft.com/office/powerpoint/2010/main" val="594822845"/>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Content Placeholder 2"/>
          <p:cNvSpPr>
            <a:spLocks noGrp="1"/>
          </p:cNvSpPr>
          <p:nvPr>
            <p:ph idx="1"/>
          </p:nvPr>
        </p:nvSpPr>
        <p:spPr>
          <a:xfrm>
            <a:off x="457200" y="1676400"/>
            <a:ext cx="8229600" cy="4330891"/>
          </a:xfrm>
        </p:spPr>
        <p:txBody>
          <a:bodyPr>
            <a:normAutofit/>
          </a:bodyPr>
          <a:lstStyle/>
          <a:p>
            <a:r>
              <a:rPr lang="en-US" dirty="0" smtClean="0"/>
              <a:t>Otoacoustic Emissions (OAEs) are acoustic responses associated with the normal hearing process. If the emissions are present, then the cochlea is functioning normally, which means that the hearing is most likely normal. It the emissions are absent, and there are no other medical contraindications (i.e. tubes or otitis media) then the cochlea is not responding typically and there </a:t>
            </a:r>
            <a:r>
              <a:rPr lang="en-US" b="1" dirty="0" smtClean="0"/>
              <a:t>may </a:t>
            </a:r>
            <a:r>
              <a:rPr lang="en-US" dirty="0" smtClean="0"/>
              <a:t>be a hearing loss present.</a:t>
            </a:r>
          </a:p>
        </p:txBody>
      </p:sp>
      <p:sp>
        <p:nvSpPr>
          <p:cNvPr id="2" name="Title 1"/>
          <p:cNvSpPr>
            <a:spLocks noGrp="1"/>
          </p:cNvSpPr>
          <p:nvPr>
            <p:ph type="title"/>
          </p:nvPr>
        </p:nvSpPr>
        <p:spPr>
          <a:xfrm>
            <a:off x="457200" y="457200"/>
            <a:ext cx="8229600" cy="1143000"/>
          </a:xfrm>
        </p:spPr>
        <p:txBody>
          <a:bodyPr>
            <a:normAutofit/>
          </a:bodyPr>
          <a:lstStyle/>
          <a:p>
            <a:pPr fontAlgn="auto">
              <a:spcAft>
                <a:spcPts val="0"/>
              </a:spcAft>
              <a:defRPr/>
            </a:pPr>
            <a:r>
              <a:rPr lang="en-US" dirty="0" smtClean="0"/>
              <a:t>What are Otoacoustic Emissions</a:t>
            </a:r>
            <a:endParaRPr lang="en-US" dirty="0"/>
          </a:p>
        </p:txBody>
      </p:sp>
    </p:spTree>
    <p:extLst>
      <p:ext uri="{BB962C8B-B14F-4D97-AF65-F5344CB8AC3E}">
        <p14:creationId xmlns:p14="http://schemas.microsoft.com/office/powerpoint/2010/main" val="898886633"/>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Content Placeholder 2"/>
          <p:cNvSpPr>
            <a:spLocks noGrp="1"/>
          </p:cNvSpPr>
          <p:nvPr>
            <p:ph idx="1"/>
          </p:nvPr>
        </p:nvSpPr>
        <p:spPr>
          <a:xfrm>
            <a:off x="457200" y="1981201"/>
            <a:ext cx="8229600" cy="2209800"/>
          </a:xfrm>
        </p:spPr>
        <p:txBody>
          <a:bodyPr>
            <a:normAutofit lnSpcReduction="10000"/>
          </a:bodyPr>
          <a:lstStyle/>
          <a:p>
            <a:r>
              <a:rPr lang="en-US" dirty="0" smtClean="0"/>
              <a:t>Pure tone screening screens at </a:t>
            </a:r>
            <a:r>
              <a:rPr lang="en-US" u="sng" dirty="0" smtClean="0"/>
              <a:t>lower</a:t>
            </a:r>
            <a:r>
              <a:rPr lang="en-US" dirty="0" smtClean="0"/>
              <a:t> decibel levels than OAEs</a:t>
            </a:r>
          </a:p>
          <a:p>
            <a:endParaRPr lang="en-US" dirty="0" smtClean="0"/>
          </a:p>
          <a:p>
            <a:r>
              <a:rPr lang="en-US" dirty="0" smtClean="0"/>
              <a:t>Appropriate when a child reaches a developmental age of approximately 3 years</a:t>
            </a:r>
          </a:p>
        </p:txBody>
      </p:sp>
      <p:sp>
        <p:nvSpPr>
          <p:cNvPr id="99330" name="Title 1"/>
          <p:cNvSpPr>
            <a:spLocks noGrp="1"/>
          </p:cNvSpPr>
          <p:nvPr>
            <p:ph type="title"/>
          </p:nvPr>
        </p:nvSpPr>
        <p:spPr/>
        <p:txBody>
          <a:bodyPr/>
          <a:lstStyle/>
          <a:p>
            <a:r>
              <a:rPr lang="en-US" dirty="0" smtClean="0"/>
              <a:t>Pure Tones</a:t>
            </a:r>
          </a:p>
        </p:txBody>
      </p:sp>
    </p:spTree>
    <p:extLst>
      <p:ext uri="{BB962C8B-B14F-4D97-AF65-F5344CB8AC3E}">
        <p14:creationId xmlns:p14="http://schemas.microsoft.com/office/powerpoint/2010/main" val="363080048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2951"/>
            <a:ext cx="9144000"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solidFill>
                  <a:srgbClr val="C62D03">
                    <a:lumMod val="50000"/>
                  </a:srgbClr>
                </a:solidFill>
                <a:latin typeface="Garamond" pitchFamily="18" charset="0"/>
              </a:rPr>
              <a:t>The EHDI System in Wyoming</a:t>
            </a:r>
            <a:endParaRPr lang="en-US" sz="2400" b="1" dirty="0">
              <a:solidFill>
                <a:srgbClr val="C62D03">
                  <a:lumMod val="50000"/>
                </a:srgbClr>
              </a:solidFill>
              <a:latin typeface="Garamond" pitchFamily="18" charset="0"/>
            </a:endParaRPr>
          </a:p>
        </p:txBody>
      </p:sp>
      <p:sp>
        <p:nvSpPr>
          <p:cNvPr id="5" name="Title 1"/>
          <p:cNvSpPr txBox="1">
            <a:spLocks/>
          </p:cNvSpPr>
          <p:nvPr/>
        </p:nvSpPr>
        <p:spPr>
          <a:xfrm>
            <a:off x="0" y="975739"/>
            <a:ext cx="9144000" cy="23521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2800" b="1" dirty="0" smtClean="0">
                <a:solidFill>
                  <a:prstClr val="white"/>
                </a:solidFill>
                <a:latin typeface="Garamond" pitchFamily="18" charset="0"/>
              </a:rPr>
              <a:t>Brief history of EHDI</a:t>
            </a:r>
            <a:endParaRPr lang="en-US" sz="2800" b="1" dirty="0">
              <a:solidFill>
                <a:prstClr val="white"/>
              </a:solidFill>
              <a:latin typeface="Garamond" pitchFamily="18" charset="0"/>
            </a:endParaRPr>
          </a:p>
          <a:p>
            <a:pPr algn="ctr">
              <a:lnSpc>
                <a:spcPct val="150000"/>
              </a:lnSpc>
            </a:pPr>
            <a:r>
              <a:rPr lang="en-US" sz="2800" b="1" dirty="0" smtClean="0">
                <a:solidFill>
                  <a:prstClr val="white"/>
                </a:solidFill>
                <a:latin typeface="Garamond" pitchFamily="18" charset="0"/>
              </a:rPr>
              <a:t>1992 National Institutes of Health (NIH) study</a:t>
            </a:r>
            <a:endParaRPr lang="en-US" sz="2800" b="1" dirty="0">
              <a:solidFill>
                <a:prstClr val="white"/>
              </a:solidFill>
              <a:latin typeface="Garamond" pitchFamily="18" charset="0"/>
            </a:endParaRPr>
          </a:p>
          <a:p>
            <a:pPr algn="ctr">
              <a:lnSpc>
                <a:spcPct val="150000"/>
              </a:lnSpc>
            </a:pPr>
            <a:r>
              <a:rPr lang="en-US" sz="2800" b="1" dirty="0" smtClean="0">
                <a:solidFill>
                  <a:prstClr val="white"/>
                </a:solidFill>
                <a:latin typeface="Garamond" pitchFamily="18" charset="0"/>
              </a:rPr>
              <a:t>1999 legislation in Wyoming</a:t>
            </a:r>
            <a:endParaRPr lang="en-US" sz="2800" b="1" dirty="0">
              <a:solidFill>
                <a:prstClr val="white"/>
              </a:solidFill>
              <a:latin typeface="Garamond" pitchFamily="18" charset="0"/>
            </a:endParaRPr>
          </a:p>
          <a:p>
            <a:pPr algn="ctr">
              <a:lnSpc>
                <a:spcPct val="150000"/>
              </a:lnSpc>
            </a:pPr>
            <a:r>
              <a:rPr lang="en-US" sz="2800" b="1" dirty="0" smtClean="0">
                <a:solidFill>
                  <a:prstClr val="white"/>
                </a:solidFill>
                <a:latin typeface="Garamond" pitchFamily="18" charset="0"/>
              </a:rPr>
              <a:t>Select data for newborns in Wyoming</a:t>
            </a:r>
            <a:endParaRPr lang="en-US" sz="2800" b="1" dirty="0">
              <a:solidFill>
                <a:prstClr val="white"/>
              </a:solidFill>
              <a:latin typeface="Garamond"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9490" y="4362450"/>
            <a:ext cx="3124200" cy="23431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090" y="3905250"/>
            <a:ext cx="2325910" cy="24104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090" y="3676650"/>
            <a:ext cx="1628433" cy="2371725"/>
          </a:xfrm>
          <a:prstGeom prst="rect">
            <a:avLst/>
          </a:prstGeom>
        </p:spPr>
      </p:pic>
    </p:spTree>
    <p:extLst>
      <p:ext uri="{BB962C8B-B14F-4D97-AF65-F5344CB8AC3E}">
        <p14:creationId xmlns:p14="http://schemas.microsoft.com/office/powerpoint/2010/main" val="18978451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Content Placeholder 2"/>
          <p:cNvSpPr>
            <a:spLocks noGrp="1"/>
          </p:cNvSpPr>
          <p:nvPr>
            <p:ph idx="1"/>
          </p:nvPr>
        </p:nvSpPr>
        <p:spPr>
          <a:xfrm>
            <a:off x="457200" y="1752600"/>
            <a:ext cx="8229600" cy="4254691"/>
          </a:xfrm>
        </p:spPr>
        <p:txBody>
          <a:bodyPr/>
          <a:lstStyle/>
          <a:p>
            <a:r>
              <a:rPr lang="en-US" dirty="0" smtClean="0"/>
              <a:t>1,000 Hz</a:t>
            </a:r>
          </a:p>
          <a:p>
            <a:endParaRPr lang="en-US" dirty="0" smtClean="0"/>
          </a:p>
          <a:p>
            <a:r>
              <a:rPr lang="en-US" dirty="0" smtClean="0"/>
              <a:t>2,000 Hz</a:t>
            </a:r>
          </a:p>
          <a:p>
            <a:endParaRPr lang="en-US" dirty="0" smtClean="0"/>
          </a:p>
          <a:p>
            <a:r>
              <a:rPr lang="en-US" dirty="0" smtClean="0"/>
              <a:t>4,000 Hz</a:t>
            </a:r>
          </a:p>
          <a:p>
            <a:endParaRPr lang="en-US" dirty="0" smtClean="0"/>
          </a:p>
          <a:p>
            <a:r>
              <a:rPr lang="en-US" dirty="0" smtClean="0"/>
              <a:t>@ 20 dBHL</a:t>
            </a:r>
          </a:p>
        </p:txBody>
      </p:sp>
      <p:sp>
        <p:nvSpPr>
          <p:cNvPr id="100354" name="Title 1"/>
          <p:cNvSpPr>
            <a:spLocks noGrp="1"/>
          </p:cNvSpPr>
          <p:nvPr>
            <p:ph type="title"/>
          </p:nvPr>
        </p:nvSpPr>
        <p:spPr/>
        <p:txBody>
          <a:bodyPr/>
          <a:lstStyle/>
          <a:p>
            <a:r>
              <a:rPr lang="en-US" dirty="0" smtClean="0"/>
              <a:t>Pure Tones to Screen:</a:t>
            </a:r>
          </a:p>
        </p:txBody>
      </p:sp>
      <p:sp>
        <p:nvSpPr>
          <p:cNvPr id="2" name="TextBox 1"/>
          <p:cNvSpPr txBox="1"/>
          <p:nvPr/>
        </p:nvSpPr>
        <p:spPr>
          <a:xfrm>
            <a:off x="5181600" y="5562600"/>
            <a:ext cx="3573414" cy="584775"/>
          </a:xfrm>
          <a:prstGeom prst="rect">
            <a:avLst/>
          </a:prstGeom>
          <a:noFill/>
        </p:spPr>
        <p:txBody>
          <a:bodyPr wrap="none" rtlCol="0">
            <a:spAutoFit/>
          </a:bodyPr>
          <a:lstStyle/>
          <a:p>
            <a:r>
              <a:rPr lang="en-US" sz="3200" dirty="0" smtClean="0">
                <a:solidFill>
                  <a:prstClr val="black"/>
                </a:solidFill>
                <a:sym typeface="Wingdings" pitchFamily="2" charset="2"/>
              </a:rPr>
              <a:t> </a:t>
            </a:r>
            <a:r>
              <a:rPr lang="en-US" sz="3200" dirty="0" smtClean="0">
                <a:solidFill>
                  <a:prstClr val="black"/>
                </a:solidFill>
              </a:rPr>
              <a:t>In each ear!! </a:t>
            </a:r>
            <a:r>
              <a:rPr lang="en-US" sz="3200" dirty="0" smtClean="0">
                <a:solidFill>
                  <a:prstClr val="black"/>
                </a:solidFill>
                <a:sym typeface="Wingdings" pitchFamily="2" charset="2"/>
              </a:rPr>
              <a:t></a:t>
            </a:r>
            <a:endParaRPr lang="en-US" sz="3200" dirty="0">
              <a:solidFill>
                <a:prstClr val="black"/>
              </a:solidFill>
            </a:endParaRPr>
          </a:p>
        </p:txBody>
      </p:sp>
    </p:spTree>
    <p:extLst>
      <p:ext uri="{BB962C8B-B14F-4D97-AF65-F5344CB8AC3E}">
        <p14:creationId xmlns:p14="http://schemas.microsoft.com/office/powerpoint/2010/main" val="1281580557"/>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p:cNvSpPr>
            <a:spLocks noGrp="1"/>
          </p:cNvSpPr>
          <p:nvPr>
            <p:ph idx="1"/>
          </p:nvPr>
        </p:nvSpPr>
        <p:spPr>
          <a:xfrm>
            <a:off x="457200" y="1752600"/>
            <a:ext cx="8229600" cy="4254691"/>
          </a:xfrm>
        </p:spPr>
        <p:txBody>
          <a:bodyPr/>
          <a:lstStyle/>
          <a:p>
            <a:r>
              <a:rPr lang="en-US" dirty="0" smtClean="0"/>
              <a:t>Help us identify hearing loss in the frequencies critical for understanding speech</a:t>
            </a:r>
          </a:p>
          <a:p>
            <a:r>
              <a:rPr lang="en-US" dirty="0" smtClean="0"/>
              <a:t>Lower frequencies such as 250 and 500 Hz are problematic due to room noise</a:t>
            </a:r>
          </a:p>
          <a:p>
            <a:r>
              <a:rPr lang="en-US" dirty="0" smtClean="0"/>
              <a:t>20 dB can identify mild/moderate hearing loss and is appropriate for screening outside a sound booth</a:t>
            </a:r>
          </a:p>
          <a:p>
            <a:r>
              <a:rPr lang="en-US" dirty="0" smtClean="0"/>
              <a:t>Recommended by ASHA</a:t>
            </a:r>
          </a:p>
        </p:txBody>
      </p:sp>
      <p:sp>
        <p:nvSpPr>
          <p:cNvPr id="2" name="Title 1"/>
          <p:cNvSpPr>
            <a:spLocks noGrp="1"/>
          </p:cNvSpPr>
          <p:nvPr>
            <p:ph type="title"/>
          </p:nvPr>
        </p:nvSpPr>
        <p:spPr>
          <a:xfrm>
            <a:off x="0" y="533400"/>
            <a:ext cx="9144000" cy="857250"/>
          </a:xfrm>
        </p:spPr>
        <p:txBody>
          <a:bodyPr>
            <a:normAutofit fontScale="90000"/>
          </a:bodyPr>
          <a:lstStyle/>
          <a:p>
            <a:pPr algn="ctr" fontAlgn="auto">
              <a:spcAft>
                <a:spcPts val="0"/>
              </a:spcAft>
              <a:defRPr/>
            </a:pPr>
            <a:r>
              <a:rPr lang="en-US" dirty="0" smtClean="0"/>
              <a:t>Why these frequencies and this level?</a:t>
            </a:r>
            <a:endParaRPr lang="en-US" dirty="0"/>
          </a:p>
        </p:txBody>
      </p:sp>
    </p:spTree>
    <p:extLst>
      <p:ext uri="{BB962C8B-B14F-4D97-AF65-F5344CB8AC3E}">
        <p14:creationId xmlns:p14="http://schemas.microsoft.com/office/powerpoint/2010/main" val="4048536791"/>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Content Placeholder 2"/>
          <p:cNvSpPr>
            <a:spLocks noGrp="1"/>
          </p:cNvSpPr>
          <p:nvPr>
            <p:ph idx="1"/>
          </p:nvPr>
        </p:nvSpPr>
        <p:spPr>
          <a:xfrm>
            <a:off x="457200" y="1828800"/>
            <a:ext cx="8229600" cy="4178491"/>
          </a:xfrm>
        </p:spPr>
        <p:txBody>
          <a:bodyPr/>
          <a:lstStyle/>
          <a:p>
            <a:r>
              <a:rPr lang="en-US" dirty="0" smtClean="0"/>
              <a:t>Don’t present tones in a rhythmic pattern</a:t>
            </a:r>
          </a:p>
          <a:p>
            <a:r>
              <a:rPr lang="en-US" dirty="0" smtClean="0"/>
              <a:t>Cuing; looking up when you present a tone</a:t>
            </a:r>
          </a:p>
          <a:p>
            <a:r>
              <a:rPr lang="en-US" dirty="0" smtClean="0"/>
              <a:t>Avoid long directions; ‘less is more’</a:t>
            </a:r>
          </a:p>
          <a:p>
            <a:pPr lvl="1"/>
            <a:r>
              <a:rPr lang="en-US" dirty="0" smtClean="0"/>
              <a:t>Not necessary; can pantomime; i.e. ESL child</a:t>
            </a:r>
          </a:p>
          <a:p>
            <a:r>
              <a:rPr lang="en-US" dirty="0" smtClean="0"/>
              <a:t>Proper earphone placement</a:t>
            </a:r>
          </a:p>
          <a:p>
            <a:pPr lvl="1"/>
            <a:r>
              <a:rPr lang="en-US" dirty="0" smtClean="0"/>
              <a:t>The “earring thing”</a:t>
            </a:r>
          </a:p>
          <a:p>
            <a:pPr lvl="1"/>
            <a:r>
              <a:rPr lang="en-US" dirty="0" smtClean="0"/>
              <a:t>Collapsing ear canals</a:t>
            </a:r>
          </a:p>
          <a:p>
            <a:pPr lvl="1"/>
            <a:r>
              <a:rPr lang="en-US" b="1" dirty="0" smtClean="0">
                <a:solidFill>
                  <a:srgbClr val="FF0000"/>
                </a:solidFill>
              </a:rPr>
              <a:t>Red</a:t>
            </a:r>
            <a:r>
              <a:rPr lang="en-US" dirty="0" smtClean="0"/>
              <a:t> phone, </a:t>
            </a:r>
            <a:r>
              <a:rPr lang="en-US" b="1" dirty="0" smtClean="0">
                <a:solidFill>
                  <a:srgbClr val="FF0000"/>
                </a:solidFill>
              </a:rPr>
              <a:t>right</a:t>
            </a:r>
            <a:r>
              <a:rPr lang="en-US" dirty="0" smtClean="0"/>
              <a:t> ear; </a:t>
            </a:r>
            <a:r>
              <a:rPr lang="en-US" b="1" dirty="0" smtClean="0">
                <a:solidFill>
                  <a:srgbClr val="0070C0"/>
                </a:solidFill>
              </a:rPr>
              <a:t>blue</a:t>
            </a:r>
            <a:r>
              <a:rPr lang="en-US" dirty="0" smtClean="0"/>
              <a:t> phone, </a:t>
            </a:r>
            <a:r>
              <a:rPr lang="en-US" b="1" dirty="0" smtClean="0">
                <a:solidFill>
                  <a:srgbClr val="0070C0"/>
                </a:solidFill>
              </a:rPr>
              <a:t>left</a:t>
            </a:r>
            <a:r>
              <a:rPr lang="en-US" dirty="0" smtClean="0"/>
              <a:t> ear</a:t>
            </a:r>
          </a:p>
        </p:txBody>
      </p:sp>
      <p:sp>
        <p:nvSpPr>
          <p:cNvPr id="102402" name="Title 1"/>
          <p:cNvSpPr>
            <a:spLocks noGrp="1"/>
          </p:cNvSpPr>
          <p:nvPr>
            <p:ph type="title"/>
          </p:nvPr>
        </p:nvSpPr>
        <p:spPr/>
        <p:txBody>
          <a:bodyPr/>
          <a:lstStyle/>
          <a:p>
            <a:r>
              <a:rPr lang="en-US" dirty="0" smtClean="0"/>
              <a:t>Pure Tone Screening</a:t>
            </a:r>
          </a:p>
        </p:txBody>
      </p:sp>
    </p:spTree>
    <p:extLst>
      <p:ext uri="{BB962C8B-B14F-4D97-AF65-F5344CB8AC3E}">
        <p14:creationId xmlns:p14="http://schemas.microsoft.com/office/powerpoint/2010/main" val="3482352243"/>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ob of a toddler.jpg"/>
          <p:cNvPicPr>
            <a:picLocks noGrp="1" noChangeAspect="1"/>
          </p:cNvPicPr>
          <p:nvPr>
            <p:ph idx="4294967295"/>
          </p:nvPr>
        </p:nvPicPr>
        <p:blipFill>
          <a:blip r:embed="rId2" cstate="print"/>
          <a:srcRect l="3158" t="3765" r="3158" b="3897"/>
          <a:stretch>
            <a:fillRect/>
          </a:stretch>
        </p:blipFill>
        <p:spPr>
          <a:xfrm>
            <a:off x="1219200" y="381000"/>
            <a:ext cx="6781800" cy="5638800"/>
          </a:xfrm>
        </p:spPr>
      </p:pic>
    </p:spTree>
    <p:extLst>
      <p:ext uri="{BB962C8B-B14F-4D97-AF65-F5344CB8AC3E}">
        <p14:creationId xmlns:p14="http://schemas.microsoft.com/office/powerpoint/2010/main" val="2436601404"/>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p:cNvSpPr>
            <a:spLocks noGrp="1"/>
          </p:cNvSpPr>
          <p:nvPr>
            <p:ph idx="1"/>
          </p:nvPr>
        </p:nvSpPr>
        <p:spPr>
          <a:xfrm>
            <a:off x="457200" y="2057400"/>
            <a:ext cx="8229600" cy="3949891"/>
          </a:xfrm>
        </p:spPr>
        <p:txBody>
          <a:bodyPr/>
          <a:lstStyle/>
          <a:p>
            <a:r>
              <a:rPr lang="en-US" dirty="0" smtClean="0"/>
              <a:t>Appropriate for children at a developmental age of approximately 3 years</a:t>
            </a:r>
          </a:p>
          <a:p>
            <a:r>
              <a:rPr lang="en-US" dirty="0" smtClean="0"/>
              <a:t>Seldom necessary in the k-12 population though appropriate for children with developmental disabilities</a:t>
            </a:r>
          </a:p>
          <a:p>
            <a:r>
              <a:rPr lang="en-US" dirty="0" smtClean="0"/>
              <a:t>Try traditional technique (hand-raising) first</a:t>
            </a:r>
          </a:p>
        </p:txBody>
      </p:sp>
      <p:sp>
        <p:nvSpPr>
          <p:cNvPr id="2" name="Title 1"/>
          <p:cNvSpPr>
            <a:spLocks noGrp="1"/>
          </p:cNvSpPr>
          <p:nvPr>
            <p:ph type="title"/>
          </p:nvPr>
        </p:nvSpPr>
        <p:spPr/>
        <p:txBody>
          <a:bodyPr>
            <a:normAutofit fontScale="90000"/>
          </a:bodyPr>
          <a:lstStyle/>
          <a:p>
            <a:pPr algn="ctr" fontAlgn="auto">
              <a:spcAft>
                <a:spcPts val="0"/>
              </a:spcAft>
              <a:defRPr/>
            </a:pPr>
            <a:r>
              <a:rPr lang="en-US" dirty="0" smtClean="0"/>
              <a:t>Conditioned Play Audiometry (CPA)</a:t>
            </a:r>
            <a:br>
              <a:rPr lang="en-US" dirty="0" smtClean="0"/>
            </a:br>
            <a:r>
              <a:rPr lang="en-US" dirty="0" smtClean="0"/>
              <a:t>Using Pure Tones</a:t>
            </a:r>
            <a:endParaRPr lang="en-US" dirty="0"/>
          </a:p>
        </p:txBody>
      </p:sp>
    </p:spTree>
    <p:extLst>
      <p:ext uri="{BB962C8B-B14F-4D97-AF65-F5344CB8AC3E}">
        <p14:creationId xmlns:p14="http://schemas.microsoft.com/office/powerpoint/2010/main" val="639824205"/>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457200" y="1752600"/>
            <a:ext cx="8229600" cy="4572000"/>
          </a:xfrm>
        </p:spPr>
        <p:txBody>
          <a:bodyPr/>
          <a:lstStyle/>
          <a:p>
            <a:r>
              <a:rPr lang="en-US" dirty="0" smtClean="0"/>
              <a:t>Test your own hearing in the room </a:t>
            </a:r>
            <a:r>
              <a:rPr lang="en-US" u="sng" dirty="0" smtClean="0"/>
              <a:t>before</a:t>
            </a:r>
            <a:r>
              <a:rPr lang="en-US" dirty="0" smtClean="0"/>
              <a:t> beginning screening</a:t>
            </a:r>
          </a:p>
          <a:p>
            <a:pPr lvl="1"/>
            <a:r>
              <a:rPr lang="en-US" dirty="0" smtClean="0"/>
              <a:t>If you can’t hear the tones, you need to find another location</a:t>
            </a:r>
          </a:p>
          <a:p>
            <a:pPr lvl="1"/>
            <a:r>
              <a:rPr lang="en-US" dirty="0" smtClean="0"/>
              <a:t>NEVER increase the presentation level to ‘accommodate’ a noisy environment</a:t>
            </a:r>
          </a:p>
          <a:p>
            <a:endParaRPr lang="en-US" dirty="0" smtClean="0"/>
          </a:p>
          <a:p>
            <a:r>
              <a:rPr lang="en-US" dirty="0" smtClean="0"/>
              <a:t>Calibration – needed annually!</a:t>
            </a:r>
          </a:p>
        </p:txBody>
      </p:sp>
      <p:sp>
        <p:nvSpPr>
          <p:cNvPr id="104450" name="Title 1"/>
          <p:cNvSpPr>
            <a:spLocks noGrp="1"/>
          </p:cNvSpPr>
          <p:nvPr>
            <p:ph type="title"/>
          </p:nvPr>
        </p:nvSpPr>
        <p:spPr/>
        <p:txBody>
          <a:bodyPr/>
          <a:lstStyle/>
          <a:p>
            <a:r>
              <a:rPr lang="en-US" dirty="0" smtClean="0"/>
              <a:t>Pure Tones</a:t>
            </a:r>
          </a:p>
        </p:txBody>
      </p:sp>
    </p:spTree>
    <p:extLst>
      <p:ext uri="{BB962C8B-B14F-4D97-AF65-F5344CB8AC3E}">
        <p14:creationId xmlns:p14="http://schemas.microsoft.com/office/powerpoint/2010/main" val="3236157622"/>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4114800"/>
          </a:xfrm>
        </p:spPr>
        <p:txBody>
          <a:bodyPr>
            <a:normAutofit/>
          </a:bodyPr>
          <a:lstStyle/>
          <a:p>
            <a:pPr marL="274320" indent="-274320" algn="ctr" fontAlgn="auto">
              <a:spcAft>
                <a:spcPts val="0"/>
              </a:spcAft>
              <a:buClr>
                <a:schemeClr val="accent3"/>
              </a:buClr>
              <a:buFont typeface="Wingdings 2"/>
              <a:buNone/>
              <a:defRPr/>
            </a:pPr>
            <a:r>
              <a:rPr lang="en-US" sz="4800" b="1" dirty="0" smtClean="0"/>
              <a:t>Rescreening and Referrals</a:t>
            </a:r>
            <a:endParaRPr lang="en-US" sz="4800" b="1" dirty="0"/>
          </a:p>
        </p:txBody>
      </p:sp>
    </p:spTree>
    <p:extLst>
      <p:ext uri="{BB962C8B-B14F-4D97-AF65-F5344CB8AC3E}">
        <p14:creationId xmlns:p14="http://schemas.microsoft.com/office/powerpoint/2010/main" val="1105857794"/>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Content Placeholder 2"/>
          <p:cNvSpPr>
            <a:spLocks noGrp="1"/>
          </p:cNvSpPr>
          <p:nvPr>
            <p:ph idx="1"/>
          </p:nvPr>
        </p:nvSpPr>
        <p:spPr>
          <a:xfrm>
            <a:off x="685800" y="1295400"/>
            <a:ext cx="8229600" cy="4800600"/>
          </a:xfrm>
        </p:spPr>
        <p:txBody>
          <a:bodyPr/>
          <a:lstStyle/>
          <a:p>
            <a:r>
              <a:rPr lang="en-US" dirty="0" smtClean="0"/>
              <a:t>All children failing any portion of PT/OAE, </a:t>
            </a:r>
            <a:r>
              <a:rPr lang="en-US" dirty="0" err="1" smtClean="0"/>
              <a:t>immittance</a:t>
            </a:r>
            <a:r>
              <a:rPr lang="en-US" dirty="0" smtClean="0"/>
              <a:t>, or </a:t>
            </a:r>
            <a:r>
              <a:rPr lang="en-US" dirty="0" err="1" smtClean="0"/>
              <a:t>otoscopic</a:t>
            </a:r>
            <a:r>
              <a:rPr lang="en-US" dirty="0" smtClean="0"/>
              <a:t> screening are rescreened in 4-6 weeks</a:t>
            </a:r>
          </a:p>
          <a:p>
            <a:pPr>
              <a:buNone/>
            </a:pPr>
            <a:r>
              <a:rPr lang="en-US" dirty="0" smtClean="0"/>
              <a:t> </a:t>
            </a:r>
          </a:p>
          <a:p>
            <a:pPr lvl="1"/>
            <a:r>
              <a:rPr lang="en-US" dirty="0" smtClean="0"/>
              <a:t>Pure tones (one frequency in one ear)</a:t>
            </a:r>
          </a:p>
          <a:p>
            <a:pPr lvl="1">
              <a:buNone/>
            </a:pPr>
            <a:endParaRPr lang="en-US" dirty="0" smtClean="0"/>
          </a:p>
          <a:p>
            <a:pPr lvl="1"/>
            <a:r>
              <a:rPr lang="en-US" dirty="0" smtClean="0"/>
              <a:t>OAE screening equipment identifies “pass vs. refer”</a:t>
            </a:r>
          </a:p>
          <a:p>
            <a:pPr lvl="1">
              <a:buNone/>
            </a:pPr>
            <a:endParaRPr lang="en-US" dirty="0" smtClean="0"/>
          </a:p>
          <a:p>
            <a:pPr lvl="1"/>
            <a:r>
              <a:rPr lang="en-US" dirty="0" smtClean="0"/>
              <a:t>Immittance (compliance, MEP, volume)</a:t>
            </a:r>
          </a:p>
          <a:p>
            <a:pPr lvl="1"/>
            <a:endParaRPr lang="en-US" dirty="0"/>
          </a:p>
          <a:p>
            <a:pPr lvl="1"/>
            <a:r>
              <a:rPr lang="en-US" dirty="0" err="1" smtClean="0"/>
              <a:t>Otoscopic</a:t>
            </a:r>
            <a:r>
              <a:rPr lang="en-US" dirty="0" smtClean="0"/>
              <a:t> (foreign object, draining ear)</a:t>
            </a:r>
          </a:p>
        </p:txBody>
      </p:sp>
      <p:sp>
        <p:nvSpPr>
          <p:cNvPr id="138242" name="Title 1"/>
          <p:cNvSpPr>
            <a:spLocks noGrp="1"/>
          </p:cNvSpPr>
          <p:nvPr>
            <p:ph type="title"/>
          </p:nvPr>
        </p:nvSpPr>
        <p:spPr/>
        <p:txBody>
          <a:bodyPr/>
          <a:lstStyle/>
          <a:p>
            <a:r>
              <a:rPr lang="en-US" dirty="0" smtClean="0"/>
              <a:t>Rescreening</a:t>
            </a:r>
          </a:p>
        </p:txBody>
      </p:sp>
    </p:spTree>
    <p:extLst>
      <p:ext uri="{BB962C8B-B14F-4D97-AF65-F5344CB8AC3E}">
        <p14:creationId xmlns:p14="http://schemas.microsoft.com/office/powerpoint/2010/main" val="171442610"/>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Content Placeholder 2"/>
          <p:cNvSpPr>
            <a:spLocks noGrp="1"/>
          </p:cNvSpPr>
          <p:nvPr>
            <p:ph idx="1"/>
          </p:nvPr>
        </p:nvSpPr>
        <p:spPr/>
        <p:txBody>
          <a:bodyPr>
            <a:normAutofit/>
          </a:bodyPr>
          <a:lstStyle/>
          <a:p>
            <a:r>
              <a:rPr lang="en-US" dirty="0" smtClean="0"/>
              <a:t>4-6 weeks allows for problems (middle ear) to resolve on their own </a:t>
            </a:r>
            <a:r>
              <a:rPr lang="en-US" u="sng" dirty="0" smtClean="0"/>
              <a:t>if they are going to</a:t>
            </a:r>
          </a:p>
          <a:p>
            <a:r>
              <a:rPr lang="en-US" dirty="0" smtClean="0"/>
              <a:t>60-70% of students who fail the first screening will pass the rescreen (for whatever reason)</a:t>
            </a:r>
          </a:p>
          <a:p>
            <a:r>
              <a:rPr lang="en-US" dirty="0" smtClean="0"/>
              <a:t>Not rescreening will result in over-referrals which is ultimately detrimental to the screening program!</a:t>
            </a:r>
          </a:p>
          <a:p>
            <a:pPr lvl="1"/>
            <a:r>
              <a:rPr lang="en-US" dirty="0" smtClean="0"/>
              <a:t>Lacks specificity</a:t>
            </a:r>
          </a:p>
        </p:txBody>
      </p:sp>
      <p:sp>
        <p:nvSpPr>
          <p:cNvPr id="139266" name="Title 1"/>
          <p:cNvSpPr>
            <a:spLocks noGrp="1"/>
          </p:cNvSpPr>
          <p:nvPr>
            <p:ph type="title"/>
          </p:nvPr>
        </p:nvSpPr>
        <p:spPr/>
        <p:txBody>
          <a:bodyPr/>
          <a:lstStyle/>
          <a:p>
            <a:r>
              <a:rPr lang="en-US" dirty="0" smtClean="0"/>
              <a:t>Rescreening</a:t>
            </a:r>
          </a:p>
        </p:txBody>
      </p:sp>
    </p:spTree>
    <p:extLst>
      <p:ext uri="{BB962C8B-B14F-4D97-AF65-F5344CB8AC3E}">
        <p14:creationId xmlns:p14="http://schemas.microsoft.com/office/powerpoint/2010/main" val="3749601139"/>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Content Placeholder 2"/>
          <p:cNvSpPr>
            <a:spLocks noGrp="1"/>
          </p:cNvSpPr>
          <p:nvPr>
            <p:ph idx="1"/>
          </p:nvPr>
        </p:nvSpPr>
        <p:spPr/>
        <p:txBody>
          <a:bodyPr/>
          <a:lstStyle/>
          <a:p>
            <a:r>
              <a:rPr lang="en-US" dirty="0" smtClean="0"/>
              <a:t>Rescreening consists of performing otoscopic inspections, PT/OAE screening, and immittance measures on </a:t>
            </a:r>
            <a:r>
              <a:rPr lang="en-US" u="sng" dirty="0" smtClean="0"/>
              <a:t>both ears</a:t>
            </a:r>
          </a:p>
          <a:p>
            <a:endParaRPr lang="en-US" dirty="0" smtClean="0"/>
          </a:p>
          <a:p>
            <a:pPr lvl="1"/>
            <a:r>
              <a:rPr lang="en-US" dirty="0" smtClean="0"/>
              <a:t>Everybody gets everything</a:t>
            </a:r>
          </a:p>
          <a:p>
            <a:pPr lvl="1">
              <a:buNone/>
            </a:pPr>
            <a:endParaRPr lang="en-US" dirty="0" smtClean="0"/>
          </a:p>
          <a:p>
            <a:pPr lvl="1"/>
            <a:r>
              <a:rPr lang="en-US" dirty="0" smtClean="0"/>
              <a:t>May help provide a ‘history’ which is useful to the person getting the referral</a:t>
            </a:r>
          </a:p>
        </p:txBody>
      </p:sp>
      <p:sp>
        <p:nvSpPr>
          <p:cNvPr id="140290" name="Title 1"/>
          <p:cNvSpPr>
            <a:spLocks noGrp="1"/>
          </p:cNvSpPr>
          <p:nvPr>
            <p:ph type="title"/>
          </p:nvPr>
        </p:nvSpPr>
        <p:spPr/>
        <p:txBody>
          <a:bodyPr/>
          <a:lstStyle/>
          <a:p>
            <a:r>
              <a:rPr lang="en-US" dirty="0" smtClean="0"/>
              <a:t>Rescreening</a:t>
            </a:r>
          </a:p>
        </p:txBody>
      </p:sp>
    </p:spTree>
    <p:extLst>
      <p:ext uri="{BB962C8B-B14F-4D97-AF65-F5344CB8AC3E}">
        <p14:creationId xmlns:p14="http://schemas.microsoft.com/office/powerpoint/2010/main" val="111496395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2743200"/>
            <a:ext cx="7416800" cy="5562600"/>
          </a:xfrm>
          <a:prstGeom prst="rect">
            <a:avLst/>
          </a:prstGeom>
        </p:spPr>
      </p:pic>
      <p:sp>
        <p:nvSpPr>
          <p:cNvPr id="5" name="Title 1"/>
          <p:cNvSpPr txBox="1">
            <a:spLocks/>
          </p:cNvSpPr>
          <p:nvPr/>
        </p:nvSpPr>
        <p:spPr>
          <a:xfrm>
            <a:off x="0" y="628135"/>
            <a:ext cx="9144000" cy="11821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b="1" dirty="0" smtClean="0">
                <a:solidFill>
                  <a:schemeClr val="accent6">
                    <a:lumMod val="50000"/>
                  </a:schemeClr>
                </a:solidFill>
                <a:latin typeface="Garamond" pitchFamily="18" charset="0"/>
              </a:rPr>
              <a:t>Thank you </a:t>
            </a:r>
            <a:r>
              <a:rPr lang="en-US" b="1" i="1" dirty="0" smtClean="0">
                <a:solidFill>
                  <a:schemeClr val="accent6">
                    <a:lumMod val="50000"/>
                  </a:schemeClr>
                </a:solidFill>
                <a:latin typeface="Garamond" pitchFamily="18" charset="0"/>
              </a:rPr>
              <a:t>so</a:t>
            </a:r>
            <a:r>
              <a:rPr lang="en-US" b="1" dirty="0" smtClean="0">
                <a:solidFill>
                  <a:schemeClr val="accent6">
                    <a:lumMod val="50000"/>
                  </a:schemeClr>
                </a:solidFill>
                <a:latin typeface="Garamond" pitchFamily="18" charset="0"/>
              </a:rPr>
              <a:t> much for taking the time to be here.</a:t>
            </a:r>
            <a:endParaRPr lang="en-US" b="1" dirty="0">
              <a:solidFill>
                <a:schemeClr val="accent6">
                  <a:lumMod val="50000"/>
                </a:schemeClr>
              </a:solidFill>
              <a:latin typeface="Garamond" pitchFamily="18" charset="0"/>
            </a:endParaRPr>
          </a:p>
        </p:txBody>
      </p:sp>
    </p:spTree>
    <p:extLst>
      <p:ext uri="{BB962C8B-B14F-4D97-AF65-F5344CB8AC3E}">
        <p14:creationId xmlns:p14="http://schemas.microsoft.com/office/powerpoint/2010/main" val="640402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914400"/>
            <a:ext cx="9144000" cy="1060621"/>
          </a:xfrm>
        </p:spPr>
        <p:txBody>
          <a:bodyPr/>
          <a:lstStyle/>
          <a:p>
            <a:pPr algn="ctr"/>
            <a:r>
              <a:rPr lang="en-US" sz="4800" b="1" dirty="0" smtClean="0">
                <a:solidFill>
                  <a:schemeClr val="accent1">
                    <a:lumMod val="50000"/>
                  </a:schemeClr>
                </a:solidFill>
                <a:latin typeface="Garamond" pitchFamily="18" charset="0"/>
              </a:rPr>
              <a:t>Why all this fuss about hearing?</a:t>
            </a:r>
          </a:p>
        </p:txBody>
      </p:sp>
      <p:grpSp>
        <p:nvGrpSpPr>
          <p:cNvPr id="7" name="Group 6"/>
          <p:cNvGrpSpPr/>
          <p:nvPr/>
        </p:nvGrpSpPr>
        <p:grpSpPr>
          <a:xfrm>
            <a:off x="0" y="2971800"/>
            <a:ext cx="9144000" cy="3276600"/>
            <a:chOff x="0" y="1981200"/>
            <a:chExt cx="9144000" cy="32766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81200"/>
              <a:ext cx="8305800" cy="2036375"/>
            </a:xfrm>
            <a:prstGeom prst="rect">
              <a:avLst/>
            </a:prstGeom>
          </p:spPr>
        </p:pic>
        <p:sp>
          <p:nvSpPr>
            <p:cNvPr id="6" name="Title 1"/>
            <p:cNvSpPr txBox="1">
              <a:spLocks/>
            </p:cNvSpPr>
            <p:nvPr/>
          </p:nvSpPr>
          <p:spPr>
            <a:xfrm>
              <a:off x="0" y="4197179"/>
              <a:ext cx="9144000" cy="106062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smtClean="0">
                  <a:solidFill>
                    <a:schemeClr val="accent3">
                      <a:lumMod val="75000"/>
                    </a:schemeClr>
                  </a:solidFill>
                  <a:latin typeface="Garamond" pitchFamily="18" charset="0"/>
                </a:rPr>
                <a:t>Literacy!  Literacy!!  Literacy!!!</a:t>
              </a:r>
            </a:p>
          </p:txBody>
        </p:sp>
      </p:grpSp>
    </p:spTree>
    <p:extLst>
      <p:ext uri="{BB962C8B-B14F-4D97-AF65-F5344CB8AC3E}">
        <p14:creationId xmlns:p14="http://schemas.microsoft.com/office/powerpoint/2010/main" val="225598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Content Placeholder 2"/>
          <p:cNvSpPr>
            <a:spLocks noGrp="1"/>
          </p:cNvSpPr>
          <p:nvPr>
            <p:ph idx="1"/>
          </p:nvPr>
        </p:nvSpPr>
        <p:spPr>
          <a:xfrm>
            <a:off x="152400" y="1905000"/>
            <a:ext cx="8839200" cy="4102291"/>
          </a:xfrm>
        </p:spPr>
        <p:txBody>
          <a:bodyPr/>
          <a:lstStyle/>
          <a:p>
            <a:endParaRPr lang="en-US" sz="2800" dirty="0" smtClean="0"/>
          </a:p>
          <a:p>
            <a:pPr>
              <a:buNone/>
            </a:pPr>
            <a:r>
              <a:rPr lang="en-US" sz="2800" dirty="0" smtClean="0"/>
              <a:t>Immittance failures           Primary Care Physician</a:t>
            </a:r>
          </a:p>
          <a:p>
            <a:endParaRPr lang="en-US" sz="2800" dirty="0" smtClean="0"/>
          </a:p>
          <a:p>
            <a:endParaRPr lang="en-US" sz="2800" dirty="0" smtClean="0"/>
          </a:p>
          <a:p>
            <a:pPr algn="ctr">
              <a:buNone/>
            </a:pPr>
            <a:r>
              <a:rPr lang="en-US" sz="2800" dirty="0" smtClean="0"/>
              <a:t>PT/OAE failures	  Audiologist</a:t>
            </a:r>
          </a:p>
        </p:txBody>
      </p:sp>
      <p:sp>
        <p:nvSpPr>
          <p:cNvPr id="2" name="Title 1"/>
          <p:cNvSpPr>
            <a:spLocks noGrp="1"/>
          </p:cNvSpPr>
          <p:nvPr>
            <p:ph type="title"/>
          </p:nvPr>
        </p:nvSpPr>
        <p:spPr>
          <a:xfrm>
            <a:off x="304800" y="533400"/>
            <a:ext cx="8610600" cy="1009650"/>
          </a:xfrm>
        </p:spPr>
        <p:txBody>
          <a:bodyPr>
            <a:normAutofit fontScale="90000"/>
          </a:bodyPr>
          <a:lstStyle/>
          <a:p>
            <a:pPr fontAlgn="auto">
              <a:spcAft>
                <a:spcPts val="0"/>
              </a:spcAft>
              <a:defRPr/>
            </a:pPr>
            <a:r>
              <a:rPr lang="en-US" dirty="0" smtClean="0"/>
              <a:t>Referrals: Getting Bang for the Buck</a:t>
            </a:r>
            <a:endParaRPr lang="en-US" dirty="0"/>
          </a:p>
        </p:txBody>
      </p:sp>
      <p:sp>
        <p:nvSpPr>
          <p:cNvPr id="4" name="Right Arrow 3"/>
          <p:cNvSpPr/>
          <p:nvPr/>
        </p:nvSpPr>
        <p:spPr>
          <a:xfrm>
            <a:off x="4572000" y="3962400"/>
            <a:ext cx="838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ight Arrow 4"/>
          <p:cNvSpPr/>
          <p:nvPr/>
        </p:nvSpPr>
        <p:spPr>
          <a:xfrm>
            <a:off x="3962400" y="25146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1926522432"/>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Content Placeholder 2"/>
          <p:cNvSpPr>
            <a:spLocks noGrp="1"/>
          </p:cNvSpPr>
          <p:nvPr>
            <p:ph idx="1"/>
          </p:nvPr>
        </p:nvSpPr>
        <p:spPr/>
        <p:txBody>
          <a:bodyPr/>
          <a:lstStyle/>
          <a:p>
            <a:r>
              <a:rPr lang="en-US" dirty="0" smtClean="0"/>
              <a:t>Whether you are referring to a physician or to an audiologist it will be helpful if they have the screening results (DATA system will generate)</a:t>
            </a:r>
          </a:p>
          <a:p>
            <a:pPr lvl="1"/>
            <a:r>
              <a:rPr lang="en-US" dirty="0" smtClean="0"/>
              <a:t>Tells them the “what, when, and how long”</a:t>
            </a:r>
          </a:p>
          <a:p>
            <a:pPr lvl="1"/>
            <a:r>
              <a:rPr lang="en-US" dirty="0" smtClean="0"/>
              <a:t>Faxing/Mailing often better than sending with parents</a:t>
            </a:r>
          </a:p>
          <a:p>
            <a:pPr lvl="2"/>
            <a:r>
              <a:rPr lang="en-US" dirty="0" smtClean="0"/>
              <a:t>This requires parent permission</a:t>
            </a:r>
          </a:p>
        </p:txBody>
      </p:sp>
      <p:sp>
        <p:nvSpPr>
          <p:cNvPr id="144386" name="Title 1"/>
          <p:cNvSpPr>
            <a:spLocks noGrp="1"/>
          </p:cNvSpPr>
          <p:nvPr>
            <p:ph type="title"/>
          </p:nvPr>
        </p:nvSpPr>
        <p:spPr/>
        <p:txBody>
          <a:bodyPr/>
          <a:lstStyle/>
          <a:p>
            <a:r>
              <a:rPr lang="en-US" dirty="0" smtClean="0"/>
              <a:t>Referrals</a:t>
            </a:r>
          </a:p>
        </p:txBody>
      </p:sp>
    </p:spTree>
    <p:extLst>
      <p:ext uri="{BB962C8B-B14F-4D97-AF65-F5344CB8AC3E}">
        <p14:creationId xmlns:p14="http://schemas.microsoft.com/office/powerpoint/2010/main" val="2919726410"/>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Wingdings 2"/>
              <a:buChar char=""/>
              <a:defRPr/>
            </a:pPr>
            <a:r>
              <a:rPr lang="en-US" dirty="0" smtClean="0"/>
              <a:t>Ensuring that children who do not pass the screening test receive appropriate follow-up almost always requires coordination with other state and private agencies, which often requires sharing of data</a:t>
            </a:r>
          </a:p>
          <a:p>
            <a:pPr marL="274320" indent="-274320" fontAlgn="auto">
              <a:spcAft>
                <a:spcPts val="0"/>
              </a:spcAft>
              <a:buClr>
                <a:schemeClr val="accent3"/>
              </a:buClr>
              <a:buFont typeface="Wingdings 2"/>
              <a:buChar char=""/>
              <a:defRPr/>
            </a:pPr>
            <a:r>
              <a:rPr lang="en-US" dirty="0" smtClean="0">
                <a:solidFill>
                  <a:schemeClr val="tx2">
                    <a:lumMod val="60000"/>
                    <a:lumOff val="40000"/>
                  </a:schemeClr>
                </a:solidFill>
              </a:rPr>
              <a:t>HIPAA</a:t>
            </a:r>
            <a:r>
              <a:rPr lang="en-US" dirty="0" smtClean="0"/>
              <a:t> </a:t>
            </a:r>
            <a:r>
              <a:rPr lang="en-US" sz="2000" dirty="0" smtClean="0"/>
              <a:t>(Health Insurance Portability and Accountability Act)</a:t>
            </a:r>
          </a:p>
          <a:p>
            <a:pPr marL="274320" indent="-274320" fontAlgn="auto">
              <a:spcAft>
                <a:spcPts val="0"/>
              </a:spcAft>
              <a:buClr>
                <a:schemeClr val="accent3"/>
              </a:buClr>
              <a:buFont typeface="Wingdings 2"/>
              <a:buChar char=""/>
              <a:defRPr/>
            </a:pPr>
            <a:r>
              <a:rPr lang="en-US" dirty="0" smtClean="0">
                <a:solidFill>
                  <a:schemeClr val="tx2">
                    <a:lumMod val="60000"/>
                    <a:lumOff val="40000"/>
                  </a:schemeClr>
                </a:solidFill>
              </a:rPr>
              <a:t>FERPA</a:t>
            </a:r>
            <a:r>
              <a:rPr lang="en-US" dirty="0" smtClean="0"/>
              <a:t> </a:t>
            </a:r>
            <a:r>
              <a:rPr lang="en-US" sz="2000" dirty="0" smtClean="0"/>
              <a:t>(Family Educational Rights and Privacy Act)</a:t>
            </a:r>
            <a:endParaRPr lang="en-US" dirty="0"/>
          </a:p>
        </p:txBody>
      </p:sp>
      <p:sp>
        <p:nvSpPr>
          <p:cNvPr id="145410" name="Title 1"/>
          <p:cNvSpPr>
            <a:spLocks noGrp="1"/>
          </p:cNvSpPr>
          <p:nvPr>
            <p:ph type="title"/>
          </p:nvPr>
        </p:nvSpPr>
        <p:spPr/>
        <p:txBody>
          <a:bodyPr/>
          <a:lstStyle/>
          <a:p>
            <a:r>
              <a:rPr lang="en-US" dirty="0" smtClean="0"/>
              <a:t>HIPAA and FERPA</a:t>
            </a:r>
          </a:p>
        </p:txBody>
      </p:sp>
    </p:spTree>
    <p:extLst>
      <p:ext uri="{BB962C8B-B14F-4D97-AF65-F5344CB8AC3E}">
        <p14:creationId xmlns:p14="http://schemas.microsoft.com/office/powerpoint/2010/main" val="3515609035"/>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Content Placeholder 2"/>
          <p:cNvSpPr>
            <a:spLocks noGrp="1"/>
          </p:cNvSpPr>
          <p:nvPr>
            <p:ph idx="1"/>
          </p:nvPr>
        </p:nvSpPr>
        <p:spPr>
          <a:xfrm>
            <a:off x="457200" y="2209800"/>
            <a:ext cx="8229600" cy="4160838"/>
          </a:xfrm>
        </p:spPr>
        <p:txBody>
          <a:bodyPr/>
          <a:lstStyle/>
          <a:p>
            <a:r>
              <a:rPr lang="en-US" dirty="0" smtClean="0"/>
              <a:t>Child Development Centers are responsible for audiological evaluations when indicated from hearing screening.</a:t>
            </a:r>
          </a:p>
          <a:p>
            <a:endParaRPr lang="en-US" dirty="0" smtClean="0"/>
          </a:p>
          <a:p>
            <a:pPr lvl="1"/>
            <a:r>
              <a:rPr lang="en-US" dirty="0" smtClean="0"/>
              <a:t>Private insurance and Medicaid can be used</a:t>
            </a:r>
          </a:p>
        </p:txBody>
      </p:sp>
      <p:sp>
        <p:nvSpPr>
          <p:cNvPr id="147458" name="Title 1"/>
          <p:cNvSpPr>
            <a:spLocks noGrp="1"/>
          </p:cNvSpPr>
          <p:nvPr>
            <p:ph type="title"/>
          </p:nvPr>
        </p:nvSpPr>
        <p:spPr/>
        <p:txBody>
          <a:bodyPr/>
          <a:lstStyle/>
          <a:p>
            <a:r>
              <a:rPr lang="en-US" dirty="0" smtClean="0"/>
              <a:t>Hearing Evaluations</a:t>
            </a:r>
          </a:p>
        </p:txBody>
      </p:sp>
    </p:spTree>
    <p:extLst>
      <p:ext uri="{BB962C8B-B14F-4D97-AF65-F5344CB8AC3E}">
        <p14:creationId xmlns:p14="http://schemas.microsoft.com/office/powerpoint/2010/main" val="2008000940"/>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76400"/>
            <a:ext cx="8458200" cy="4330891"/>
          </a:xfrm>
        </p:spPr>
        <p:txBody>
          <a:bodyPr>
            <a:normAutofit/>
          </a:bodyPr>
          <a:lstStyle/>
          <a:p>
            <a:pPr algn="ctr">
              <a:buNone/>
            </a:pPr>
            <a:r>
              <a:rPr lang="en-US" dirty="0" smtClean="0"/>
              <a:t>	An audiologist will need a referral from the child’s </a:t>
            </a:r>
            <a:r>
              <a:rPr lang="en-US" b="1" dirty="0" smtClean="0"/>
              <a:t>Primary Care Physician </a:t>
            </a:r>
            <a:r>
              <a:rPr lang="en-US" dirty="0" smtClean="0"/>
              <a:t>to be able to bill insurance and Medicaid.</a:t>
            </a:r>
            <a:endParaRPr lang="en-US" dirty="0" smtClean="0">
              <a:solidFill>
                <a:srgbClr val="00B0F0"/>
              </a:solidFill>
            </a:endParaRPr>
          </a:p>
          <a:p>
            <a:pPr algn="ctr">
              <a:buNone/>
            </a:pPr>
            <a:endParaRPr lang="en-US" dirty="0" smtClean="0">
              <a:solidFill>
                <a:srgbClr val="00B0F0"/>
              </a:solidFill>
            </a:endParaRPr>
          </a:p>
          <a:p>
            <a:pPr algn="ctr">
              <a:buNone/>
            </a:pPr>
            <a:r>
              <a:rPr lang="en-US" dirty="0" smtClean="0"/>
              <a:t>Parents should have primary care physician make the prescription out for hearing evaluation </a:t>
            </a:r>
            <a:r>
              <a:rPr lang="en-US" u="sng" dirty="0" smtClean="0"/>
              <a:t>and treatment</a:t>
            </a:r>
            <a:r>
              <a:rPr lang="en-US" dirty="0" smtClean="0"/>
              <a:t>. If the child has a hearing loss, the parent won’t have to get a second referral for hearing aids.</a:t>
            </a:r>
          </a:p>
        </p:txBody>
      </p:sp>
      <p:sp>
        <p:nvSpPr>
          <p:cNvPr id="3" name="Title 2"/>
          <p:cNvSpPr>
            <a:spLocks noGrp="1"/>
          </p:cNvSpPr>
          <p:nvPr>
            <p:ph type="title"/>
          </p:nvPr>
        </p:nvSpPr>
        <p:spPr/>
        <p:txBody>
          <a:bodyPr/>
          <a:lstStyle/>
          <a:p>
            <a:r>
              <a:rPr lang="en-US" dirty="0" smtClean="0"/>
              <a:t>Referrals</a:t>
            </a:r>
            <a:endParaRPr lang="en-US" dirty="0"/>
          </a:p>
        </p:txBody>
      </p:sp>
    </p:spTree>
    <p:extLst>
      <p:ext uri="{BB962C8B-B14F-4D97-AF65-F5344CB8AC3E}">
        <p14:creationId xmlns:p14="http://schemas.microsoft.com/office/powerpoint/2010/main" val="3587932083"/>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Content Placeholder 2"/>
          <p:cNvSpPr>
            <a:spLocks noGrp="1"/>
          </p:cNvSpPr>
          <p:nvPr>
            <p:ph idx="1"/>
          </p:nvPr>
        </p:nvSpPr>
        <p:spPr/>
        <p:txBody>
          <a:bodyPr/>
          <a:lstStyle/>
          <a:p>
            <a:r>
              <a:rPr lang="en-US" dirty="0" smtClean="0"/>
              <a:t>You should receive a written report from the audiologist</a:t>
            </a:r>
          </a:p>
          <a:p>
            <a:pPr>
              <a:buNone/>
            </a:pPr>
            <a:endParaRPr lang="en-US" dirty="0" smtClean="0"/>
          </a:p>
          <a:p>
            <a:pPr lvl="1"/>
            <a:r>
              <a:rPr lang="en-US" dirty="0" smtClean="0"/>
              <a:t>Description of type and degree of hearing loss</a:t>
            </a:r>
          </a:p>
          <a:p>
            <a:pPr lvl="1">
              <a:buNone/>
            </a:pPr>
            <a:endParaRPr lang="en-US" dirty="0" smtClean="0"/>
          </a:p>
          <a:p>
            <a:pPr lvl="1"/>
            <a:r>
              <a:rPr lang="en-US" dirty="0" smtClean="0"/>
              <a:t>How the hearing loss might impact performance</a:t>
            </a:r>
          </a:p>
          <a:p>
            <a:pPr lvl="1">
              <a:buNone/>
            </a:pPr>
            <a:endParaRPr lang="en-US" dirty="0" smtClean="0"/>
          </a:p>
          <a:p>
            <a:pPr lvl="1"/>
            <a:r>
              <a:rPr lang="en-US" dirty="0" smtClean="0"/>
              <a:t>Recommendations (including when/if to return for next audiological evaluation)</a:t>
            </a:r>
          </a:p>
        </p:txBody>
      </p:sp>
      <p:sp>
        <p:nvSpPr>
          <p:cNvPr id="143362" name="Title 1"/>
          <p:cNvSpPr>
            <a:spLocks noGrp="1"/>
          </p:cNvSpPr>
          <p:nvPr>
            <p:ph type="title"/>
          </p:nvPr>
        </p:nvSpPr>
        <p:spPr/>
        <p:txBody>
          <a:bodyPr/>
          <a:lstStyle/>
          <a:p>
            <a:r>
              <a:rPr lang="en-US" dirty="0" smtClean="0"/>
              <a:t>Referral to an Audiologist</a:t>
            </a:r>
          </a:p>
        </p:txBody>
      </p:sp>
      <p:sp>
        <p:nvSpPr>
          <p:cNvPr id="2" name="TextBox 1"/>
          <p:cNvSpPr txBox="1"/>
          <p:nvPr/>
        </p:nvSpPr>
        <p:spPr>
          <a:xfrm>
            <a:off x="3581400" y="5467290"/>
            <a:ext cx="5370381" cy="800219"/>
          </a:xfrm>
          <a:prstGeom prst="rect">
            <a:avLst/>
          </a:prstGeom>
          <a:noFill/>
        </p:spPr>
        <p:txBody>
          <a:bodyPr wrap="none" rtlCol="0">
            <a:spAutoFit/>
          </a:bodyPr>
          <a:lstStyle/>
          <a:p>
            <a:r>
              <a:rPr lang="en-US" sz="2800" dirty="0" smtClean="0">
                <a:solidFill>
                  <a:prstClr val="black"/>
                </a:solidFill>
                <a:hlinkClick r:id="rId3"/>
              </a:rPr>
              <a:t>http://www.wyomingehdi.org</a:t>
            </a:r>
            <a:endParaRPr lang="en-US" sz="2800" dirty="0" smtClean="0">
              <a:solidFill>
                <a:prstClr val="black"/>
              </a:solidFill>
            </a:endParaRPr>
          </a:p>
          <a:p>
            <a:endParaRPr lang="en-US" dirty="0" smtClean="0">
              <a:solidFill>
                <a:prstClr val="black"/>
              </a:solidFill>
            </a:endParaRPr>
          </a:p>
        </p:txBody>
      </p:sp>
    </p:spTree>
    <p:extLst>
      <p:ext uri="{BB962C8B-B14F-4D97-AF65-F5344CB8AC3E}">
        <p14:creationId xmlns:p14="http://schemas.microsoft.com/office/powerpoint/2010/main" val="1546598306"/>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Content Placeholder 2"/>
          <p:cNvSpPr>
            <a:spLocks noGrp="1"/>
          </p:cNvSpPr>
          <p:nvPr>
            <p:ph idx="1"/>
          </p:nvPr>
        </p:nvSpPr>
        <p:spPr>
          <a:xfrm>
            <a:off x="457200" y="1752600"/>
            <a:ext cx="8229600" cy="4254691"/>
          </a:xfrm>
        </p:spPr>
        <p:txBody>
          <a:bodyPr/>
          <a:lstStyle/>
          <a:p>
            <a:r>
              <a:rPr lang="en-US" dirty="0" smtClean="0"/>
              <a:t>Fail PT and immittance</a:t>
            </a:r>
          </a:p>
          <a:p>
            <a:pPr lvl="1"/>
            <a:r>
              <a:rPr lang="en-US" dirty="0" smtClean="0"/>
              <a:t>PCP &gt; Rescreen &gt; Audiologist if PTs still failed</a:t>
            </a:r>
          </a:p>
          <a:p>
            <a:r>
              <a:rPr lang="en-US" dirty="0" smtClean="0"/>
              <a:t>Tubes are noted; PTs are passed; immittance suggests tubes are patent</a:t>
            </a:r>
          </a:p>
          <a:p>
            <a:pPr lvl="1"/>
            <a:r>
              <a:rPr lang="en-US" dirty="0" smtClean="0"/>
              <a:t>Results to physician &gt; Rescreen in 3 months</a:t>
            </a:r>
          </a:p>
          <a:p>
            <a:r>
              <a:rPr lang="en-US" dirty="0" smtClean="0"/>
              <a:t>Tubes are noted; PTs not passed; immittance suggests tubes are patent</a:t>
            </a:r>
          </a:p>
          <a:p>
            <a:pPr lvl="1"/>
            <a:r>
              <a:rPr lang="en-US" dirty="0" smtClean="0"/>
              <a:t>Audiologist </a:t>
            </a:r>
          </a:p>
        </p:txBody>
      </p:sp>
      <p:sp>
        <p:nvSpPr>
          <p:cNvPr id="142338" name="Title 1"/>
          <p:cNvSpPr>
            <a:spLocks noGrp="1"/>
          </p:cNvSpPr>
          <p:nvPr>
            <p:ph type="title"/>
          </p:nvPr>
        </p:nvSpPr>
        <p:spPr/>
        <p:txBody>
          <a:bodyPr/>
          <a:lstStyle/>
          <a:p>
            <a:r>
              <a:rPr lang="en-US" dirty="0" smtClean="0"/>
              <a:t>Referrals: Examples</a:t>
            </a:r>
          </a:p>
        </p:txBody>
      </p:sp>
    </p:spTree>
    <p:extLst>
      <p:ext uri="{BB962C8B-B14F-4D97-AF65-F5344CB8AC3E}">
        <p14:creationId xmlns:p14="http://schemas.microsoft.com/office/powerpoint/2010/main" val="3923879039"/>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EHDI Admin Asst\Desktop\LOHL_flow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1"/>
            <a:ext cx="7205662" cy="71613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580693"/>
            <a:ext cx="2819400" cy="2114550"/>
          </a:xfrm>
          <a:prstGeom prst="rect">
            <a:avLst/>
          </a:prstGeom>
        </p:spPr>
      </p:pic>
      <p:sp>
        <p:nvSpPr>
          <p:cNvPr id="3" name="TextBox 2"/>
          <p:cNvSpPr txBox="1"/>
          <p:nvPr/>
        </p:nvSpPr>
        <p:spPr>
          <a:xfrm>
            <a:off x="6172200" y="5955268"/>
            <a:ext cx="2735044" cy="461665"/>
          </a:xfrm>
          <a:prstGeom prst="rect">
            <a:avLst/>
          </a:prstGeom>
          <a:noFill/>
        </p:spPr>
        <p:txBody>
          <a:bodyPr wrap="none" rtlCol="0">
            <a:spAutoFit/>
          </a:bodyPr>
          <a:lstStyle/>
          <a:p>
            <a:r>
              <a:rPr lang="en-US" sz="2400" i="1" dirty="0" smtClean="0">
                <a:solidFill>
                  <a:prstClr val="black"/>
                </a:solidFill>
              </a:rPr>
              <a:t>Flow as the river!</a:t>
            </a:r>
            <a:endParaRPr lang="en-US" sz="2400" i="1" dirty="0">
              <a:solidFill>
                <a:prstClr val="black"/>
              </a:solidFill>
            </a:endParaRPr>
          </a:p>
        </p:txBody>
      </p:sp>
    </p:spTree>
    <p:extLst>
      <p:ext uri="{BB962C8B-B14F-4D97-AF65-F5344CB8AC3E}">
        <p14:creationId xmlns:p14="http://schemas.microsoft.com/office/powerpoint/2010/main" val="2370013580"/>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Content Placeholder 2"/>
          <p:cNvSpPr>
            <a:spLocks noGrp="1"/>
          </p:cNvSpPr>
          <p:nvPr>
            <p:ph idx="1"/>
          </p:nvPr>
        </p:nvSpPr>
        <p:spPr/>
        <p:txBody>
          <a:bodyPr/>
          <a:lstStyle/>
          <a:p>
            <a:endParaRPr lang="en-US" dirty="0" smtClean="0"/>
          </a:p>
          <a:p>
            <a:endParaRPr lang="en-US" dirty="0" smtClean="0"/>
          </a:p>
          <a:p>
            <a:r>
              <a:rPr lang="en-US" dirty="0" smtClean="0"/>
              <a:t>Diagnosis is in the physician’s realm</a:t>
            </a:r>
          </a:p>
          <a:p>
            <a:endParaRPr lang="en-US" dirty="0"/>
          </a:p>
          <a:p>
            <a:r>
              <a:rPr lang="en-US" dirty="0" smtClean="0"/>
              <a:t>“Screening results were consistent with; support the presence of…”</a:t>
            </a:r>
          </a:p>
        </p:txBody>
      </p:sp>
      <p:sp>
        <p:nvSpPr>
          <p:cNvPr id="2" name="Title 1"/>
          <p:cNvSpPr>
            <a:spLocks noGrp="1"/>
          </p:cNvSpPr>
          <p:nvPr>
            <p:ph type="title"/>
          </p:nvPr>
        </p:nvSpPr>
        <p:spPr>
          <a:xfrm>
            <a:off x="533400" y="838200"/>
            <a:ext cx="8229600" cy="1143000"/>
          </a:xfrm>
        </p:spPr>
        <p:txBody>
          <a:bodyPr>
            <a:normAutofit fontScale="90000"/>
          </a:bodyPr>
          <a:lstStyle/>
          <a:p>
            <a:pPr fontAlgn="auto">
              <a:spcAft>
                <a:spcPts val="0"/>
              </a:spcAft>
              <a:defRPr/>
            </a:pPr>
            <a:r>
              <a:rPr lang="en-US" dirty="0" smtClean="0"/>
              <a:t>Communicating Results to Parents/Physicians</a:t>
            </a:r>
            <a:endParaRPr lang="en-US" dirty="0"/>
          </a:p>
        </p:txBody>
      </p:sp>
    </p:spTree>
    <p:extLst>
      <p:ext uri="{BB962C8B-B14F-4D97-AF65-F5344CB8AC3E}">
        <p14:creationId xmlns:p14="http://schemas.microsoft.com/office/powerpoint/2010/main" val="3250721862"/>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Content Placeholder 2"/>
          <p:cNvSpPr>
            <a:spLocks noGrp="1"/>
          </p:cNvSpPr>
          <p:nvPr>
            <p:ph idx="1"/>
          </p:nvPr>
        </p:nvSpPr>
        <p:spPr>
          <a:xfrm>
            <a:off x="457200" y="1447800"/>
            <a:ext cx="8229600" cy="4389438"/>
          </a:xfrm>
        </p:spPr>
        <p:txBody>
          <a:bodyPr/>
          <a:lstStyle/>
          <a:p>
            <a:r>
              <a:rPr lang="en-US" dirty="0" smtClean="0"/>
              <a:t>Phone call typically helps to support the form letter</a:t>
            </a:r>
          </a:p>
          <a:p>
            <a:endParaRPr lang="en-US" dirty="0" smtClean="0"/>
          </a:p>
          <a:p>
            <a:r>
              <a:rPr lang="en-US" dirty="0" smtClean="0"/>
              <a:t>Keep it simple</a:t>
            </a:r>
          </a:p>
          <a:p>
            <a:pPr lvl="1"/>
            <a:r>
              <a:rPr lang="en-US" dirty="0" smtClean="0"/>
              <a:t>Terms such as immittance and pure tones probably won’t be understood</a:t>
            </a:r>
          </a:p>
          <a:p>
            <a:endParaRPr lang="en-US" dirty="0" smtClean="0"/>
          </a:p>
          <a:p>
            <a:r>
              <a:rPr lang="en-US" dirty="0" smtClean="0"/>
              <a:t>Ask questions about recent colds, allergies, history of ear problems, etc.</a:t>
            </a:r>
          </a:p>
        </p:txBody>
      </p:sp>
      <p:sp>
        <p:nvSpPr>
          <p:cNvPr id="149506" name="Title 1"/>
          <p:cNvSpPr>
            <a:spLocks noGrp="1"/>
          </p:cNvSpPr>
          <p:nvPr>
            <p:ph type="title"/>
          </p:nvPr>
        </p:nvSpPr>
        <p:spPr/>
        <p:txBody>
          <a:bodyPr/>
          <a:lstStyle/>
          <a:p>
            <a:r>
              <a:rPr lang="en-US" dirty="0" smtClean="0"/>
              <a:t>Contacting Parents</a:t>
            </a:r>
          </a:p>
        </p:txBody>
      </p:sp>
    </p:spTree>
    <p:extLst>
      <p:ext uri="{BB962C8B-B14F-4D97-AF65-F5344CB8AC3E}">
        <p14:creationId xmlns:p14="http://schemas.microsoft.com/office/powerpoint/2010/main" val="60198215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381000"/>
            <a:ext cx="9144000" cy="924475"/>
          </a:xfrm>
        </p:spPr>
        <p:txBody>
          <a:bodyPr/>
          <a:lstStyle/>
          <a:p>
            <a:pPr algn="ctr"/>
            <a:r>
              <a:rPr lang="en-US" sz="4000" b="1" dirty="0" smtClean="0">
                <a:solidFill>
                  <a:schemeClr val="accent6">
                    <a:lumMod val="50000"/>
                  </a:schemeClr>
                </a:solidFill>
                <a:latin typeface="Garamond" pitchFamily="18" charset="0"/>
              </a:rPr>
              <a:t>Hearing, Learning, and Reading</a:t>
            </a:r>
          </a:p>
        </p:txBody>
      </p:sp>
      <p:sp>
        <p:nvSpPr>
          <p:cNvPr id="3" name="Content Placeholder 2"/>
          <p:cNvSpPr>
            <a:spLocks noGrp="1"/>
          </p:cNvSpPr>
          <p:nvPr>
            <p:ph idx="1"/>
          </p:nvPr>
        </p:nvSpPr>
        <p:spPr>
          <a:xfrm>
            <a:off x="152400" y="1524000"/>
            <a:ext cx="8839200" cy="2743200"/>
          </a:xfrm>
        </p:spPr>
        <p:txBody>
          <a:bodyPr>
            <a:normAutofit/>
          </a:bodyPr>
          <a:lstStyle/>
          <a:p>
            <a:pPr marL="274320" indent="-274320" algn="ctr">
              <a:buClr>
                <a:schemeClr val="accent3"/>
              </a:buClr>
              <a:buNone/>
              <a:defRPr/>
            </a:pPr>
            <a:r>
              <a:rPr lang="en-US" sz="3200" b="1" dirty="0" smtClean="0">
                <a:solidFill>
                  <a:schemeClr val="accent1">
                    <a:lumMod val="50000"/>
                  </a:schemeClr>
                </a:solidFill>
                <a:latin typeface="Garamond" pitchFamily="18" charset="0"/>
              </a:rPr>
              <a:t>Auditory cortex development plays a pivotal role in the acquisition of spoken communication, reading, and academic skills in children with </a:t>
            </a:r>
            <a:r>
              <a:rPr lang="en-US" sz="3200" b="1" dirty="0" smtClean="0">
                <a:latin typeface="Garamond" pitchFamily="18" charset="0"/>
              </a:rPr>
              <a:t>typical hearing</a:t>
            </a:r>
            <a:r>
              <a:rPr lang="en-US" sz="3200" b="1" dirty="0" smtClean="0">
                <a:solidFill>
                  <a:schemeClr val="accent1">
                    <a:lumMod val="50000"/>
                  </a:schemeClr>
                </a:solidFill>
                <a:latin typeface="Garamond" pitchFamily="18" charset="0"/>
              </a:rPr>
              <a:t> as well as in children with all degrees of </a:t>
            </a:r>
            <a:r>
              <a:rPr lang="en-US" sz="3200" b="1" dirty="0" smtClean="0">
                <a:latin typeface="Garamond" pitchFamily="18" charset="0"/>
              </a:rPr>
              <a:t>hearing loss</a:t>
            </a:r>
            <a:r>
              <a:rPr lang="en-US" sz="3200" b="1" dirty="0" smtClean="0">
                <a:solidFill>
                  <a:schemeClr val="accent1">
                    <a:lumMod val="50000"/>
                  </a:schemeClr>
                </a:solidFill>
                <a:latin typeface="Garamond" pitchFamily="18" charset="0"/>
              </a:rPr>
              <a:t>.</a:t>
            </a:r>
            <a:endParaRPr lang="en-US" sz="3200" b="1" dirty="0">
              <a:solidFill>
                <a:schemeClr val="accent1">
                  <a:lumMod val="50000"/>
                </a:schemeClr>
              </a:solidFill>
              <a:latin typeface="Garamond"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4800600"/>
            <a:ext cx="5791200" cy="1419858"/>
          </a:xfrm>
          <a:prstGeom prst="rect">
            <a:avLst/>
          </a:prstGeom>
        </p:spPr>
      </p:pic>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908109"/>
            <a:ext cx="8229600" cy="3873691"/>
          </a:xfrm>
        </p:spPr>
        <p:txBody>
          <a:bodyPr/>
          <a:lstStyle/>
          <a:p>
            <a:pPr marL="624078" indent="-514350">
              <a:lnSpc>
                <a:spcPct val="150000"/>
              </a:lnSpc>
              <a:buFont typeface="+mj-lt"/>
              <a:buAutoNum type="alphaUcPeriod"/>
            </a:pPr>
            <a:r>
              <a:rPr lang="en-US" dirty="0" smtClean="0"/>
              <a:t>Audiologist</a:t>
            </a:r>
          </a:p>
          <a:p>
            <a:pPr marL="624078" indent="-514350">
              <a:lnSpc>
                <a:spcPct val="150000"/>
              </a:lnSpc>
              <a:buFont typeface="+mj-lt"/>
              <a:buAutoNum type="alphaUcPeriod"/>
            </a:pPr>
            <a:r>
              <a:rPr lang="en-US" dirty="0" smtClean="0"/>
              <a:t>Medical Doctor (Primary Care Physician/ENT)</a:t>
            </a:r>
          </a:p>
          <a:p>
            <a:pPr marL="624078" indent="-514350">
              <a:lnSpc>
                <a:spcPct val="150000"/>
              </a:lnSpc>
              <a:buFont typeface="+mj-lt"/>
              <a:buAutoNum type="alphaUcPeriod"/>
            </a:pPr>
            <a:r>
              <a:rPr lang="en-US" dirty="0" smtClean="0"/>
              <a:t>No Referral is needed after two screens</a:t>
            </a:r>
            <a:endParaRPr lang="en-US" dirty="0"/>
          </a:p>
        </p:txBody>
      </p:sp>
      <p:sp>
        <p:nvSpPr>
          <p:cNvPr id="3" name="Title 2"/>
          <p:cNvSpPr>
            <a:spLocks noGrp="1"/>
          </p:cNvSpPr>
          <p:nvPr>
            <p:ph type="title"/>
          </p:nvPr>
        </p:nvSpPr>
        <p:spPr>
          <a:xfrm>
            <a:off x="457200" y="0"/>
            <a:ext cx="8229600" cy="2819400"/>
          </a:xfrm>
        </p:spPr>
        <p:txBody>
          <a:bodyPr>
            <a:noAutofit/>
          </a:bodyPr>
          <a:lstStyle/>
          <a:p>
            <a:r>
              <a:rPr lang="en-US" sz="2800" dirty="0" smtClean="0"/>
              <a:t>CLICKER TIME!</a:t>
            </a:r>
            <a:br>
              <a:rPr lang="en-US" sz="2800" dirty="0" smtClean="0"/>
            </a:br>
            <a:r>
              <a:rPr lang="en-US" sz="2800" dirty="0"/>
              <a:t/>
            </a:r>
            <a:br>
              <a:rPr lang="en-US" sz="2800" dirty="0"/>
            </a:br>
            <a:r>
              <a:rPr lang="en-US" sz="2800" dirty="0" smtClean="0"/>
              <a:t>When a child fails both immittance screenings and pure tone/OAE screenings two times, to whom do you refer the child?</a:t>
            </a:r>
            <a:endParaRPr lang="en-US" sz="2800" dirty="0"/>
          </a:p>
        </p:txBody>
      </p:sp>
    </p:spTree>
    <p:extLst>
      <p:ext uri="{BB962C8B-B14F-4D97-AF65-F5344CB8AC3E}">
        <p14:creationId xmlns:p14="http://schemas.microsoft.com/office/powerpoint/2010/main" val="398329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1" end="1"/>
                                            </p:txEl>
                                          </p:spTgt>
                                        </p:tgtEl>
                                        <p:attrNameLst>
                                          <p:attrName>ppt_x</p:attrName>
                                          <p:attrName>ppt_y</p:attrName>
                                        </p:attrNameLst>
                                      </p:cBhvr>
                                    </p:animMotion>
                                    <p:animRot by="1500000">
                                      <p:cBhvr>
                                        <p:cTn id="7" dur="125" fill="hold">
                                          <p:stCondLst>
                                            <p:cond delay="0"/>
                                          </p:stCondLst>
                                        </p:cTn>
                                        <p:tgtEl>
                                          <p:spTgt spid="2">
                                            <p:txEl>
                                              <p:pRg st="1" end="1"/>
                                            </p:txEl>
                                          </p:spTgt>
                                        </p:tgtEl>
                                        <p:attrNameLst>
                                          <p:attrName>r</p:attrName>
                                        </p:attrNameLst>
                                      </p:cBhvr>
                                    </p:animRot>
                                    <p:animRot by="-1500000">
                                      <p:cBhvr>
                                        <p:cTn id="8" dur="125" fill="hold">
                                          <p:stCondLst>
                                            <p:cond delay="125"/>
                                          </p:stCondLst>
                                        </p:cTn>
                                        <p:tgtEl>
                                          <p:spTgt spid="2">
                                            <p:txEl>
                                              <p:pRg st="1" end="1"/>
                                            </p:txEl>
                                          </p:spTgt>
                                        </p:tgtEl>
                                        <p:attrNameLst>
                                          <p:attrName>r</p:attrName>
                                        </p:attrNameLst>
                                      </p:cBhvr>
                                    </p:animRot>
                                    <p:animRot by="-1500000">
                                      <p:cBhvr>
                                        <p:cTn id="9" dur="125" fill="hold">
                                          <p:stCondLst>
                                            <p:cond delay="250"/>
                                          </p:stCondLst>
                                        </p:cTn>
                                        <p:tgtEl>
                                          <p:spTgt spid="2">
                                            <p:txEl>
                                              <p:pRg st="1" end="1"/>
                                            </p:txEl>
                                          </p:spTgt>
                                        </p:tgtEl>
                                        <p:attrNameLst>
                                          <p:attrName>r</p:attrName>
                                        </p:attrNameLst>
                                      </p:cBhvr>
                                    </p:animRot>
                                    <p:animRot by="1500000">
                                      <p:cBhvr>
                                        <p:cTn id="10" dur="125" fill="hold">
                                          <p:stCondLst>
                                            <p:cond delay="375"/>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Content Placeholder 2"/>
          <p:cNvSpPr>
            <a:spLocks noGrp="1"/>
          </p:cNvSpPr>
          <p:nvPr>
            <p:ph idx="1"/>
          </p:nvPr>
        </p:nvSpPr>
        <p:spPr>
          <a:xfrm>
            <a:off x="381000" y="1752600"/>
            <a:ext cx="8229600" cy="4325112"/>
          </a:xfrm>
        </p:spPr>
        <p:txBody>
          <a:bodyPr>
            <a:normAutofit fontScale="92500" lnSpcReduction="10000"/>
          </a:bodyPr>
          <a:lstStyle/>
          <a:p>
            <a:pPr algn="ctr">
              <a:buFont typeface="Wingdings 2" pitchFamily="18" charset="2"/>
              <a:buNone/>
            </a:pPr>
            <a:endParaRPr lang="en-US" dirty="0" smtClean="0"/>
          </a:p>
          <a:p>
            <a:pPr algn="ctr">
              <a:buFont typeface="Wingdings 2" pitchFamily="18" charset="2"/>
              <a:buNone/>
            </a:pPr>
            <a:r>
              <a:rPr lang="en-US" dirty="0" smtClean="0"/>
              <a:t>Comprehensive audiologic evaluation of young infants is a very specialized task and a </a:t>
            </a:r>
            <a:r>
              <a:rPr lang="en-US" u="sng" dirty="0" smtClean="0"/>
              <a:t>difficult task</a:t>
            </a:r>
            <a:r>
              <a:rPr lang="en-US" dirty="0" smtClean="0"/>
              <a:t>, requiring special </a:t>
            </a:r>
            <a:r>
              <a:rPr lang="en-US" u="sng" dirty="0" smtClean="0"/>
              <a:t>equipment</a:t>
            </a:r>
            <a:r>
              <a:rPr lang="en-US" dirty="0" smtClean="0"/>
              <a:t>, multiple visits, commitment of </a:t>
            </a:r>
            <a:r>
              <a:rPr lang="en-US" u="sng" dirty="0" smtClean="0"/>
              <a:t>considerable time</a:t>
            </a:r>
            <a:r>
              <a:rPr lang="en-US" dirty="0" smtClean="0"/>
              <a:t>, and clinician </a:t>
            </a:r>
            <a:r>
              <a:rPr lang="en-US" u="sng" dirty="0" smtClean="0"/>
              <a:t>expertise</a:t>
            </a:r>
            <a:r>
              <a:rPr lang="en-US" dirty="0" smtClean="0"/>
              <a:t> with this age group. As a result of the low volume of infant audiologic assessments, care of infants may occur in facilities designed primarily for evaluation of adults and older children or take place outside of the state of Wyoming.</a:t>
            </a:r>
          </a:p>
          <a:p>
            <a:endParaRPr lang="en-US" dirty="0" smtClean="0"/>
          </a:p>
        </p:txBody>
      </p:sp>
      <p:sp>
        <p:nvSpPr>
          <p:cNvPr id="2" name="Title 1"/>
          <p:cNvSpPr>
            <a:spLocks noGrp="1"/>
          </p:cNvSpPr>
          <p:nvPr>
            <p:ph type="title"/>
          </p:nvPr>
        </p:nvSpPr>
        <p:spPr>
          <a:xfrm>
            <a:off x="457200" y="304800"/>
            <a:ext cx="8229600" cy="1143000"/>
          </a:xfrm>
        </p:spPr>
        <p:txBody>
          <a:bodyPr>
            <a:normAutofit fontScale="90000"/>
          </a:bodyPr>
          <a:lstStyle/>
          <a:p>
            <a:pPr algn="ctr" fontAlgn="auto">
              <a:spcAft>
                <a:spcPts val="0"/>
              </a:spcAft>
              <a:defRPr/>
            </a:pPr>
            <a:r>
              <a:rPr lang="en-US" dirty="0" smtClean="0"/>
              <a:t>Wyoming Pediatric Audiology Specialty Clinic</a:t>
            </a:r>
            <a:endParaRPr lang="en-US" dirty="0"/>
          </a:p>
        </p:txBody>
      </p:sp>
    </p:spTree>
    <p:extLst>
      <p:ext uri="{BB962C8B-B14F-4D97-AF65-F5344CB8AC3E}">
        <p14:creationId xmlns:p14="http://schemas.microsoft.com/office/powerpoint/2010/main" val="2368887557"/>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Content Placeholder 1"/>
          <p:cNvSpPr>
            <a:spLocks noGrp="1"/>
          </p:cNvSpPr>
          <p:nvPr>
            <p:ph idx="1"/>
          </p:nvPr>
        </p:nvSpPr>
        <p:spPr>
          <a:xfrm>
            <a:off x="457200" y="2438400"/>
            <a:ext cx="8229600" cy="3657600"/>
          </a:xfrm>
        </p:spPr>
        <p:txBody>
          <a:bodyPr/>
          <a:lstStyle/>
          <a:p>
            <a:pPr algn="ctr">
              <a:buFont typeface="Wingdings 2" pitchFamily="18" charset="2"/>
              <a:buNone/>
            </a:pPr>
            <a:r>
              <a:rPr lang="en-US" sz="2800" dirty="0" smtClean="0"/>
              <a:t>The Wyoming Pediatric Audiology Specialty Clinic is designed to provide age appropriate and timely evaluation for infants and young children who fail their newborn and/or late onset hearing screenings. A speech/language assessment may also be completed to assess any speech/language delays that may exist.</a:t>
            </a:r>
          </a:p>
        </p:txBody>
      </p:sp>
      <p:sp>
        <p:nvSpPr>
          <p:cNvPr id="3" name="Title 2"/>
          <p:cNvSpPr>
            <a:spLocks noGrp="1"/>
          </p:cNvSpPr>
          <p:nvPr>
            <p:ph type="title"/>
          </p:nvPr>
        </p:nvSpPr>
        <p:spPr>
          <a:xfrm>
            <a:off x="457200" y="838200"/>
            <a:ext cx="8229600" cy="1143000"/>
          </a:xfrm>
        </p:spPr>
        <p:txBody>
          <a:bodyPr>
            <a:normAutofit fontScale="90000"/>
          </a:bodyPr>
          <a:lstStyle/>
          <a:p>
            <a:pPr algn="ctr" fontAlgn="auto">
              <a:spcAft>
                <a:spcPts val="0"/>
              </a:spcAft>
              <a:defRPr/>
            </a:pPr>
            <a:r>
              <a:rPr lang="en-US" dirty="0" smtClean="0"/>
              <a:t>Wyoming Pediatric Audiology Specialty Clinic</a:t>
            </a:r>
            <a:endParaRPr lang="en-US" dirty="0"/>
          </a:p>
        </p:txBody>
      </p:sp>
    </p:spTree>
    <p:extLst>
      <p:ext uri="{BB962C8B-B14F-4D97-AF65-F5344CB8AC3E}">
        <p14:creationId xmlns:p14="http://schemas.microsoft.com/office/powerpoint/2010/main" val="1539667754"/>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Content Placeholder 1"/>
          <p:cNvSpPr>
            <a:spLocks noGrp="1"/>
          </p:cNvSpPr>
          <p:nvPr>
            <p:ph idx="1"/>
          </p:nvPr>
        </p:nvSpPr>
        <p:spPr>
          <a:xfrm>
            <a:off x="457200" y="2057400"/>
            <a:ext cx="8229600" cy="4495800"/>
          </a:xfrm>
        </p:spPr>
        <p:txBody>
          <a:bodyPr>
            <a:normAutofit/>
          </a:bodyPr>
          <a:lstStyle/>
          <a:p>
            <a:pPr algn="ctr">
              <a:buFont typeface="Wingdings 2" pitchFamily="18" charset="2"/>
              <a:buNone/>
            </a:pPr>
            <a:r>
              <a:rPr lang="en-US" sz="2800" dirty="0" smtClean="0"/>
              <a:t>The Clinic is held at two locations</a:t>
            </a:r>
          </a:p>
          <a:p>
            <a:pPr algn="ctr">
              <a:buFont typeface="Wingdings 2" pitchFamily="18" charset="2"/>
              <a:buNone/>
            </a:pPr>
            <a:endParaRPr lang="en-US" sz="2400" u="sng" dirty="0" smtClean="0"/>
          </a:p>
          <a:p>
            <a:pPr algn="ctr">
              <a:buFont typeface="Wingdings 2" pitchFamily="18" charset="2"/>
              <a:buNone/>
            </a:pPr>
            <a:r>
              <a:rPr lang="en-US" sz="2400" b="1" u="sng" dirty="0" smtClean="0"/>
              <a:t>University of Wyoming</a:t>
            </a:r>
          </a:p>
          <a:p>
            <a:pPr algn="ctr">
              <a:buFont typeface="Wingdings 2" pitchFamily="18" charset="2"/>
              <a:buNone/>
            </a:pPr>
            <a:r>
              <a:rPr lang="en-US" sz="2400" b="1" u="sng" dirty="0" smtClean="0"/>
              <a:t>Speech &amp; Hearing Clinic</a:t>
            </a:r>
          </a:p>
          <a:p>
            <a:pPr algn="ctr">
              <a:buFont typeface="Wingdings 2" pitchFamily="18" charset="2"/>
              <a:buNone/>
            </a:pPr>
            <a:r>
              <a:rPr lang="en-US" sz="2400" dirty="0" smtClean="0"/>
              <a:t>9</a:t>
            </a:r>
            <a:r>
              <a:rPr lang="en-US" sz="2400" baseline="30000" dirty="0" smtClean="0"/>
              <a:t>th</a:t>
            </a:r>
            <a:r>
              <a:rPr lang="en-US" sz="2400" dirty="0" smtClean="0"/>
              <a:t> and Clark Street</a:t>
            </a:r>
          </a:p>
          <a:p>
            <a:pPr algn="ctr">
              <a:buFont typeface="Wingdings 2" pitchFamily="18" charset="2"/>
              <a:buNone/>
            </a:pPr>
            <a:r>
              <a:rPr lang="en-US" sz="2400" dirty="0" smtClean="0"/>
              <a:t>Laramie, Wyoming 82071</a:t>
            </a:r>
          </a:p>
          <a:p>
            <a:pPr algn="ctr">
              <a:buFont typeface="Wingdings 2" pitchFamily="18" charset="2"/>
              <a:buNone/>
            </a:pPr>
            <a:endParaRPr lang="en-US" sz="2400" dirty="0" smtClean="0"/>
          </a:p>
          <a:p>
            <a:pPr algn="ctr">
              <a:buFont typeface="Wingdings 2" pitchFamily="18" charset="2"/>
              <a:buNone/>
            </a:pPr>
            <a:r>
              <a:rPr lang="en-US" sz="2400" b="1" u="sng" dirty="0" smtClean="0"/>
              <a:t>Child Development Services of Natrona County</a:t>
            </a:r>
          </a:p>
          <a:p>
            <a:pPr algn="ctr">
              <a:buFont typeface="Wingdings 2" pitchFamily="18" charset="2"/>
              <a:buNone/>
            </a:pPr>
            <a:r>
              <a:rPr lang="en-US" sz="2400" dirty="0" smtClean="0"/>
              <a:t>2020 East 12</a:t>
            </a:r>
            <a:r>
              <a:rPr lang="en-US" sz="2400" baseline="30000" dirty="0" smtClean="0"/>
              <a:t>th</a:t>
            </a:r>
            <a:r>
              <a:rPr lang="en-US" sz="2400" dirty="0" smtClean="0"/>
              <a:t> Street</a:t>
            </a:r>
          </a:p>
          <a:p>
            <a:pPr algn="ctr">
              <a:buFont typeface="Wingdings 2" pitchFamily="18" charset="2"/>
              <a:buNone/>
            </a:pPr>
            <a:r>
              <a:rPr lang="en-US" sz="2400" dirty="0" smtClean="0"/>
              <a:t>Casper, Wyoming 82601</a:t>
            </a:r>
          </a:p>
          <a:p>
            <a:endParaRPr lang="en-US" dirty="0" smtClean="0"/>
          </a:p>
        </p:txBody>
      </p:sp>
      <p:sp>
        <p:nvSpPr>
          <p:cNvPr id="3" name="Title 2"/>
          <p:cNvSpPr>
            <a:spLocks noGrp="1"/>
          </p:cNvSpPr>
          <p:nvPr>
            <p:ph type="title"/>
          </p:nvPr>
        </p:nvSpPr>
        <p:spPr>
          <a:xfrm>
            <a:off x="457200" y="457200"/>
            <a:ext cx="8229600" cy="1143000"/>
          </a:xfrm>
        </p:spPr>
        <p:txBody>
          <a:bodyPr>
            <a:normAutofit fontScale="90000"/>
          </a:bodyPr>
          <a:lstStyle/>
          <a:p>
            <a:pPr algn="ctr" fontAlgn="auto">
              <a:spcAft>
                <a:spcPts val="0"/>
              </a:spcAft>
              <a:defRPr/>
            </a:pPr>
            <a:r>
              <a:rPr lang="en-US" dirty="0" smtClean="0"/>
              <a:t>Wyoming Pediatric Audiology Specialty Clinic</a:t>
            </a:r>
            <a:endParaRPr lang="en-US" dirty="0"/>
          </a:p>
        </p:txBody>
      </p:sp>
    </p:spTree>
    <p:extLst>
      <p:ext uri="{BB962C8B-B14F-4D97-AF65-F5344CB8AC3E}">
        <p14:creationId xmlns:p14="http://schemas.microsoft.com/office/powerpoint/2010/main" val="1360172306"/>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057400"/>
            <a:ext cx="8610600" cy="3505200"/>
          </a:xfrm>
        </p:spPr>
        <p:txBody>
          <a:bodyPr numCol="2">
            <a:normAutofit/>
          </a:bodyPr>
          <a:lstStyle/>
          <a:p>
            <a:pPr marL="274320" indent="-274320" algn="ctr">
              <a:buClr>
                <a:schemeClr val="accent3"/>
              </a:buClr>
              <a:buNone/>
              <a:defRPr/>
            </a:pPr>
            <a:r>
              <a:rPr lang="en-US" sz="2000" b="1" u="sng" dirty="0" smtClean="0"/>
              <a:t>Susan Fischer</a:t>
            </a:r>
            <a:r>
              <a:rPr lang="en-US" sz="2000" dirty="0" smtClean="0"/>
              <a:t>, M.S., CCC-SLP</a:t>
            </a:r>
          </a:p>
          <a:p>
            <a:pPr marL="274320" indent="-274320" algn="ctr">
              <a:buClr>
                <a:schemeClr val="accent3"/>
              </a:buClr>
              <a:buNone/>
              <a:defRPr/>
            </a:pPr>
            <a:r>
              <a:rPr lang="en-US" sz="2000" dirty="0" smtClean="0"/>
              <a:t>Speech Language Therapist</a:t>
            </a:r>
          </a:p>
          <a:p>
            <a:pPr marL="274320" indent="-274320" algn="ctr">
              <a:buClr>
                <a:schemeClr val="accent3"/>
              </a:buClr>
              <a:buNone/>
              <a:defRPr/>
            </a:pPr>
            <a:r>
              <a:rPr lang="en-US" sz="2000" dirty="0" smtClean="0"/>
              <a:t>Clinic Coordinator</a:t>
            </a:r>
          </a:p>
          <a:p>
            <a:pPr marL="274320" indent="-274320" algn="ctr" fontAlgn="auto">
              <a:spcAft>
                <a:spcPts val="0"/>
              </a:spcAft>
              <a:buClr>
                <a:schemeClr val="accent3"/>
              </a:buClr>
              <a:buFont typeface="Wingdings 2"/>
              <a:buNone/>
              <a:defRPr/>
            </a:pPr>
            <a:endParaRPr lang="en-US" sz="2000" b="1" u="sng" dirty="0" smtClean="0"/>
          </a:p>
          <a:p>
            <a:pPr marL="274320" indent="-274320" algn="ctr" fontAlgn="auto">
              <a:spcAft>
                <a:spcPts val="0"/>
              </a:spcAft>
              <a:buClr>
                <a:schemeClr val="accent3"/>
              </a:buClr>
              <a:buFont typeface="Wingdings 2"/>
              <a:buNone/>
              <a:defRPr/>
            </a:pPr>
            <a:r>
              <a:rPr lang="en-US" sz="2000" b="1" u="sng" dirty="0" smtClean="0"/>
              <a:t>Teresa Garcia</a:t>
            </a:r>
            <a:r>
              <a:rPr lang="en-US" sz="2000" dirty="0" smtClean="0"/>
              <a:t>, M.S., CCC-A</a:t>
            </a:r>
          </a:p>
          <a:p>
            <a:pPr marL="274320" indent="-274320" algn="ctr" fontAlgn="auto">
              <a:spcAft>
                <a:spcPts val="0"/>
              </a:spcAft>
              <a:buClr>
                <a:schemeClr val="accent3"/>
              </a:buClr>
              <a:buFont typeface="Wingdings 2"/>
              <a:buNone/>
              <a:defRPr/>
            </a:pPr>
            <a:r>
              <a:rPr lang="en-US" sz="2000" dirty="0" smtClean="0"/>
              <a:t>Clinical Audiologist</a:t>
            </a:r>
          </a:p>
          <a:p>
            <a:pPr marL="274320" indent="-274320" algn="ctr" fontAlgn="auto">
              <a:spcAft>
                <a:spcPts val="0"/>
              </a:spcAft>
              <a:buClr>
                <a:schemeClr val="accent3"/>
              </a:buClr>
              <a:buFont typeface="Wingdings 2"/>
              <a:buNone/>
              <a:defRPr/>
            </a:pPr>
            <a:endParaRPr lang="en-US" sz="2000" dirty="0" smtClean="0"/>
          </a:p>
          <a:p>
            <a:pPr marL="274320" indent="-274320" algn="ctr">
              <a:buClr>
                <a:schemeClr val="accent3"/>
              </a:buClr>
              <a:buNone/>
              <a:defRPr/>
            </a:pPr>
            <a:r>
              <a:rPr lang="en-US" sz="2000" b="1" u="sng" dirty="0" smtClean="0"/>
              <a:t>Nancy </a:t>
            </a:r>
            <a:r>
              <a:rPr lang="en-US" sz="2000" b="1" u="sng" dirty="0"/>
              <a:t>Pajak</a:t>
            </a:r>
            <a:r>
              <a:rPr lang="en-US" sz="2000" dirty="0"/>
              <a:t>, M.S., CCC-A</a:t>
            </a:r>
          </a:p>
          <a:p>
            <a:pPr marL="274320" indent="-274320" algn="ctr">
              <a:buClr>
                <a:schemeClr val="accent3"/>
              </a:buClr>
              <a:buNone/>
              <a:defRPr/>
            </a:pPr>
            <a:r>
              <a:rPr lang="en-US" sz="2000" dirty="0"/>
              <a:t>Educational </a:t>
            </a:r>
            <a:r>
              <a:rPr lang="en-US" sz="2000" dirty="0" smtClean="0"/>
              <a:t>Audiologist</a:t>
            </a:r>
          </a:p>
          <a:p>
            <a:pPr marL="274320" indent="-274320" algn="ctr">
              <a:buClr>
                <a:schemeClr val="accent3"/>
              </a:buClr>
              <a:buNone/>
              <a:defRPr/>
            </a:pPr>
            <a:r>
              <a:rPr lang="en-US" sz="2000" b="1" u="sng" dirty="0"/>
              <a:t>Kim </a:t>
            </a:r>
            <a:r>
              <a:rPr lang="en-US" sz="2000" b="1" u="sng" dirty="0" err="1"/>
              <a:t>Reimann</a:t>
            </a:r>
            <a:endParaRPr lang="en-US" sz="2000" dirty="0"/>
          </a:p>
          <a:p>
            <a:pPr marL="274320" indent="-274320" algn="ctr">
              <a:buClr>
                <a:schemeClr val="accent3"/>
              </a:buClr>
              <a:buNone/>
              <a:defRPr/>
            </a:pPr>
            <a:r>
              <a:rPr lang="en-US" sz="2000" dirty="0"/>
              <a:t>Parent Advocate</a:t>
            </a:r>
          </a:p>
          <a:p>
            <a:pPr marL="274320" indent="-274320" algn="ctr">
              <a:buClr>
                <a:schemeClr val="accent3"/>
              </a:buClr>
              <a:buNone/>
              <a:defRPr/>
            </a:pPr>
            <a:endParaRPr lang="en-US" sz="2000" b="1" u="sng" dirty="0"/>
          </a:p>
          <a:p>
            <a:pPr marL="274320" indent="-274320" algn="ctr" fontAlgn="auto">
              <a:spcAft>
                <a:spcPts val="0"/>
              </a:spcAft>
              <a:buClr>
                <a:schemeClr val="accent3"/>
              </a:buClr>
              <a:buFont typeface="Wingdings 2"/>
              <a:buNone/>
              <a:defRPr/>
            </a:pPr>
            <a:endParaRPr lang="en-US" sz="2000" dirty="0" smtClean="0"/>
          </a:p>
          <a:p>
            <a:pPr marL="274320" indent="-274320" algn="ctr" fontAlgn="auto">
              <a:spcAft>
                <a:spcPts val="0"/>
              </a:spcAft>
              <a:buClr>
                <a:schemeClr val="accent3"/>
              </a:buClr>
              <a:buFont typeface="Wingdings 2"/>
              <a:buNone/>
              <a:defRPr/>
            </a:pPr>
            <a:r>
              <a:rPr lang="en-US" sz="2000" b="1" u="sng" dirty="0" smtClean="0"/>
              <a:t>Bradley H. </a:t>
            </a:r>
            <a:r>
              <a:rPr lang="en-US" sz="2000" b="1" u="sng" dirty="0" err="1" smtClean="0"/>
              <a:t>Bakken</a:t>
            </a:r>
            <a:endParaRPr lang="en-US" sz="2000" dirty="0" smtClean="0"/>
          </a:p>
          <a:p>
            <a:pPr marL="274320" indent="-274320" algn="ctr" fontAlgn="auto">
              <a:spcAft>
                <a:spcPts val="0"/>
              </a:spcAft>
              <a:buClr>
                <a:schemeClr val="accent3"/>
              </a:buClr>
              <a:buFont typeface="Wingdings 2"/>
              <a:buNone/>
              <a:defRPr/>
            </a:pPr>
            <a:r>
              <a:rPr lang="en-US" sz="2000" dirty="0" smtClean="0"/>
              <a:t>Administrative Assistant</a:t>
            </a:r>
            <a:endParaRPr lang="en-US" sz="2000" b="1" u="sng" dirty="0" smtClean="0"/>
          </a:p>
          <a:p>
            <a:pPr marL="274320" indent="-274320" algn="ctr" fontAlgn="auto">
              <a:spcAft>
                <a:spcPts val="0"/>
              </a:spcAft>
              <a:buClr>
                <a:schemeClr val="accent3"/>
              </a:buClr>
              <a:buFont typeface="Wingdings 2"/>
              <a:buNone/>
              <a:defRPr/>
            </a:pPr>
            <a:endParaRPr lang="en-US" sz="2000" dirty="0" smtClean="0"/>
          </a:p>
          <a:p>
            <a:pPr marL="274320" indent="-274320" fontAlgn="auto">
              <a:spcAft>
                <a:spcPts val="0"/>
              </a:spcAft>
              <a:buClr>
                <a:schemeClr val="accent3"/>
              </a:buClr>
              <a:buFont typeface="Wingdings 2"/>
              <a:buChar char=""/>
              <a:defRPr/>
            </a:pPr>
            <a:endParaRPr lang="en-US" sz="2400" dirty="0"/>
          </a:p>
        </p:txBody>
      </p:sp>
      <p:sp>
        <p:nvSpPr>
          <p:cNvPr id="154627" name="Title 2"/>
          <p:cNvSpPr>
            <a:spLocks noGrp="1"/>
          </p:cNvSpPr>
          <p:nvPr>
            <p:ph type="title"/>
          </p:nvPr>
        </p:nvSpPr>
        <p:spPr>
          <a:xfrm>
            <a:off x="457200" y="304800"/>
            <a:ext cx="8229600" cy="1143000"/>
          </a:xfrm>
        </p:spPr>
        <p:txBody>
          <a:bodyPr>
            <a:normAutofit fontScale="90000"/>
          </a:bodyPr>
          <a:lstStyle/>
          <a:p>
            <a:pPr algn="ctr"/>
            <a:r>
              <a:rPr lang="en-US" sz="4400" dirty="0" smtClean="0"/>
              <a:t>Wyoming Pediatric Audiology Specialty Clinic Staff</a:t>
            </a:r>
          </a:p>
        </p:txBody>
      </p:sp>
    </p:spTree>
    <p:extLst>
      <p:ext uri="{BB962C8B-B14F-4D97-AF65-F5344CB8AC3E}">
        <p14:creationId xmlns:p14="http://schemas.microsoft.com/office/powerpoint/2010/main" val="3571938324"/>
      </p:ext>
    </p:extLst>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90800" y="1828800"/>
            <a:ext cx="6096000" cy="4038600"/>
          </a:xfrm>
        </p:spPr>
        <p:txBody>
          <a:bodyPr>
            <a:normAutofit fontScale="77500" lnSpcReduction="20000"/>
          </a:bodyPr>
          <a:lstStyle/>
          <a:p>
            <a:pPr marL="109728" indent="0">
              <a:buNone/>
            </a:pPr>
            <a:r>
              <a:rPr lang="en-US" sz="2400" dirty="0" smtClean="0"/>
              <a:t>BRC Family Hearing Solutions</a:t>
            </a:r>
          </a:p>
          <a:p>
            <a:pPr marL="109728" indent="0">
              <a:buNone/>
            </a:pPr>
            <a:r>
              <a:rPr lang="en-US" sz="2400" dirty="0" smtClean="0"/>
              <a:t>Rebecca Price</a:t>
            </a:r>
          </a:p>
          <a:p>
            <a:pPr marL="109728" indent="0">
              <a:buNone/>
            </a:pPr>
            <a:r>
              <a:rPr lang="en-US" sz="2400" dirty="0" smtClean="0"/>
              <a:t>(307) 875-1460</a:t>
            </a:r>
          </a:p>
          <a:p>
            <a:pPr marL="109728" indent="0">
              <a:buNone/>
            </a:pPr>
            <a:r>
              <a:rPr lang="en-US" sz="2400" dirty="0" smtClean="0"/>
              <a:t>Green River</a:t>
            </a:r>
          </a:p>
          <a:p>
            <a:pPr marL="109728" indent="0">
              <a:buNone/>
            </a:pPr>
            <a:endParaRPr lang="en-US" sz="2400" dirty="0"/>
          </a:p>
          <a:p>
            <a:pPr marL="109728" indent="0">
              <a:buNone/>
            </a:pPr>
            <a:r>
              <a:rPr lang="en-US" sz="2400" dirty="0" smtClean="0"/>
              <a:t>Fremont Ear, Nose, &amp; Throat</a:t>
            </a:r>
          </a:p>
          <a:p>
            <a:pPr marL="109728" indent="0">
              <a:buNone/>
            </a:pPr>
            <a:r>
              <a:rPr lang="en-US" sz="2400" dirty="0" smtClean="0"/>
              <a:t>Rebecca Price</a:t>
            </a:r>
          </a:p>
          <a:p>
            <a:pPr marL="109728" indent="0">
              <a:buNone/>
            </a:pPr>
            <a:r>
              <a:rPr lang="en-US" sz="2400" dirty="0"/>
              <a:t>(307) </a:t>
            </a:r>
            <a:r>
              <a:rPr lang="en-US" sz="2400" dirty="0" smtClean="0"/>
              <a:t>875-1460</a:t>
            </a:r>
          </a:p>
          <a:p>
            <a:pPr marL="109728" indent="0">
              <a:buNone/>
            </a:pPr>
            <a:r>
              <a:rPr lang="en-US" sz="2400" dirty="0" smtClean="0"/>
              <a:t>Lander</a:t>
            </a:r>
          </a:p>
          <a:p>
            <a:pPr marL="109728" indent="0">
              <a:buNone/>
            </a:pPr>
            <a:endParaRPr lang="en-US" sz="2400" dirty="0"/>
          </a:p>
          <a:p>
            <a:pPr marL="109728" indent="0">
              <a:buNone/>
            </a:pPr>
            <a:r>
              <a:rPr lang="en-US" sz="2400" dirty="0" smtClean="0"/>
              <a:t>Audiology and Tinnitus Center of Cheyenne</a:t>
            </a:r>
          </a:p>
          <a:p>
            <a:pPr marL="109728" indent="0">
              <a:buNone/>
            </a:pPr>
            <a:r>
              <a:rPr lang="en-US" sz="2400" dirty="0" smtClean="0"/>
              <a:t>Ruby </a:t>
            </a:r>
            <a:r>
              <a:rPr lang="en-US" sz="2400" dirty="0" err="1" smtClean="0"/>
              <a:t>Zubrod</a:t>
            </a:r>
            <a:endParaRPr lang="en-US" sz="2400" dirty="0" smtClean="0"/>
          </a:p>
          <a:p>
            <a:pPr marL="109728" indent="0">
              <a:buNone/>
            </a:pPr>
            <a:r>
              <a:rPr lang="en-US" sz="2400" dirty="0" smtClean="0"/>
              <a:t>(307) 514-0292</a:t>
            </a:r>
          </a:p>
          <a:p>
            <a:pPr marL="109728" indent="0">
              <a:buNone/>
            </a:pPr>
            <a:r>
              <a:rPr lang="en-US" sz="2400" dirty="0" smtClean="0"/>
              <a:t>Cheyenne</a:t>
            </a:r>
            <a:endParaRPr lang="en-US" sz="2400" dirty="0"/>
          </a:p>
        </p:txBody>
      </p:sp>
      <p:sp>
        <p:nvSpPr>
          <p:cNvPr id="3" name="Title 2"/>
          <p:cNvSpPr>
            <a:spLocks noGrp="1"/>
          </p:cNvSpPr>
          <p:nvPr>
            <p:ph type="title"/>
          </p:nvPr>
        </p:nvSpPr>
        <p:spPr/>
        <p:txBody>
          <a:bodyPr/>
          <a:lstStyle/>
          <a:p>
            <a:r>
              <a:rPr lang="en-US" dirty="0" smtClean="0"/>
              <a:t>Affiliate Clinics</a:t>
            </a:r>
            <a:endParaRPr lang="en-US" dirty="0"/>
          </a:p>
        </p:txBody>
      </p:sp>
    </p:spTree>
    <p:extLst>
      <p:ext uri="{BB962C8B-B14F-4D97-AF65-F5344CB8AC3E}">
        <p14:creationId xmlns:p14="http://schemas.microsoft.com/office/powerpoint/2010/main" val="3557331268"/>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4525963"/>
          </a:xfrm>
        </p:spPr>
        <p:txBody>
          <a:bodyPr/>
          <a:lstStyle/>
          <a:p>
            <a:pPr algn="ctr">
              <a:buNone/>
            </a:pPr>
            <a:endParaRPr lang="en-US" dirty="0" smtClean="0"/>
          </a:p>
          <a:p>
            <a:pPr algn="ctr">
              <a:buNone/>
            </a:pPr>
            <a:endParaRPr lang="en-US" dirty="0" smtClean="0"/>
          </a:p>
          <a:p>
            <a:pPr algn="ctr">
              <a:buNone/>
            </a:pPr>
            <a:r>
              <a:rPr lang="en-US" sz="4000" b="1" dirty="0" smtClean="0"/>
              <a:t>Putting It All Together </a:t>
            </a:r>
          </a:p>
          <a:p>
            <a:pPr algn="ctr">
              <a:buNone/>
            </a:pPr>
            <a:endParaRPr lang="en-US" dirty="0" smtClean="0"/>
          </a:p>
          <a:p>
            <a:pPr algn="ctr">
              <a:buNone/>
            </a:pPr>
            <a:endParaRPr lang="en-US" dirty="0"/>
          </a:p>
        </p:txBody>
      </p:sp>
      <p:pic>
        <p:nvPicPr>
          <p:cNvPr id="4" name="Picture 3" descr="puzzle pieces.jpg"/>
          <p:cNvPicPr>
            <a:picLocks noChangeAspect="1"/>
          </p:cNvPicPr>
          <p:nvPr/>
        </p:nvPicPr>
        <p:blipFill>
          <a:blip r:embed="rId3" cstate="print"/>
          <a:srcRect b="49395"/>
          <a:stretch>
            <a:fillRect/>
          </a:stretch>
        </p:blipFill>
        <p:spPr>
          <a:xfrm>
            <a:off x="3124200" y="3200400"/>
            <a:ext cx="3048000" cy="1981200"/>
          </a:xfrm>
          <a:prstGeom prst="rect">
            <a:avLst/>
          </a:prstGeom>
        </p:spPr>
      </p:pic>
    </p:spTree>
    <p:extLst>
      <p:ext uri="{BB962C8B-B14F-4D97-AF65-F5344CB8AC3E}">
        <p14:creationId xmlns:p14="http://schemas.microsoft.com/office/powerpoint/2010/main" val="3563848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Content Placeholder 2"/>
          <p:cNvSpPr>
            <a:spLocks noGrp="1"/>
          </p:cNvSpPr>
          <p:nvPr>
            <p:ph idx="1"/>
          </p:nvPr>
        </p:nvSpPr>
        <p:spPr>
          <a:xfrm>
            <a:off x="457200" y="1935163"/>
            <a:ext cx="8534400" cy="4389437"/>
          </a:xfrm>
        </p:spPr>
        <p:txBody>
          <a:bodyPr/>
          <a:lstStyle/>
          <a:p>
            <a:r>
              <a:rPr lang="en-US" b="1" dirty="0" smtClean="0"/>
              <a:t>Otoscopic Inspection</a:t>
            </a:r>
          </a:p>
          <a:p>
            <a:r>
              <a:rPr lang="en-US" b="1" dirty="0" smtClean="0"/>
              <a:t>Pure Tone Screening </a:t>
            </a:r>
            <a:r>
              <a:rPr lang="en-US" dirty="0" smtClean="0"/>
              <a:t>(20 dB at 1,000, 2,000, and 4,000 Hz)</a:t>
            </a:r>
          </a:p>
          <a:p>
            <a:pPr lvl="1"/>
            <a:r>
              <a:rPr lang="en-US" dirty="0" smtClean="0"/>
              <a:t>Failure to respond to at least one tone in at least one ear </a:t>
            </a:r>
          </a:p>
          <a:p>
            <a:pPr lvl="2">
              <a:buFont typeface="Wingdings 2" pitchFamily="18" charset="2"/>
              <a:buNone/>
            </a:pPr>
            <a:r>
              <a:rPr lang="en-US" dirty="0" smtClean="0"/>
              <a:t>     -OR-</a:t>
            </a:r>
          </a:p>
          <a:p>
            <a:r>
              <a:rPr lang="en-US" b="1" dirty="0" smtClean="0"/>
              <a:t>OAE Screening</a:t>
            </a:r>
          </a:p>
          <a:p>
            <a:pPr lvl="1"/>
            <a:r>
              <a:rPr lang="en-US" dirty="0" smtClean="0"/>
              <a:t>Refer or Test Invalid</a:t>
            </a:r>
          </a:p>
        </p:txBody>
      </p:sp>
      <p:sp>
        <p:nvSpPr>
          <p:cNvPr id="155650" name="Title 1"/>
          <p:cNvSpPr>
            <a:spLocks noGrp="1"/>
          </p:cNvSpPr>
          <p:nvPr>
            <p:ph type="title"/>
          </p:nvPr>
        </p:nvSpPr>
        <p:spPr>
          <a:xfrm>
            <a:off x="457200" y="457200"/>
            <a:ext cx="8229600" cy="1447800"/>
          </a:xfrm>
        </p:spPr>
        <p:txBody>
          <a:bodyPr>
            <a:normAutofit fontScale="90000"/>
          </a:bodyPr>
          <a:lstStyle/>
          <a:p>
            <a:r>
              <a:rPr lang="en-US" dirty="0" smtClean="0"/>
              <a:t>Components of Hearing Screening and the Criteria for Failure</a:t>
            </a:r>
            <a:br>
              <a:rPr lang="en-US" dirty="0" smtClean="0"/>
            </a:br>
            <a:endParaRPr lang="en-US" dirty="0" smtClean="0"/>
          </a:p>
        </p:txBody>
      </p:sp>
    </p:spTree>
    <p:extLst>
      <p:ext uri="{BB962C8B-B14F-4D97-AF65-F5344CB8AC3E}">
        <p14:creationId xmlns:p14="http://schemas.microsoft.com/office/powerpoint/2010/main" val="3350669582"/>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Content Placeholder 2"/>
          <p:cNvSpPr>
            <a:spLocks noGrp="1"/>
          </p:cNvSpPr>
          <p:nvPr>
            <p:ph idx="1"/>
          </p:nvPr>
        </p:nvSpPr>
        <p:spPr>
          <a:xfrm>
            <a:off x="457200" y="1905000"/>
            <a:ext cx="8229600" cy="4419600"/>
          </a:xfrm>
        </p:spPr>
        <p:txBody>
          <a:bodyPr/>
          <a:lstStyle/>
          <a:p>
            <a:r>
              <a:rPr lang="en-US" b="1" dirty="0" smtClean="0"/>
              <a:t>Immittance Screening</a:t>
            </a:r>
          </a:p>
          <a:p>
            <a:pPr lvl="1"/>
            <a:r>
              <a:rPr lang="en-US" dirty="0" smtClean="0"/>
              <a:t>+100 to -250 MEP</a:t>
            </a:r>
          </a:p>
          <a:p>
            <a:pPr lvl="1"/>
            <a:r>
              <a:rPr lang="en-US" dirty="0" smtClean="0"/>
              <a:t>Compliance &lt; .2 (note: if the compliance is .1 AND a peak is observed AND an AR is present, it is a pass)</a:t>
            </a:r>
          </a:p>
        </p:txBody>
      </p:sp>
      <p:sp>
        <p:nvSpPr>
          <p:cNvPr id="156674" name="Title 1"/>
          <p:cNvSpPr>
            <a:spLocks noGrp="1"/>
          </p:cNvSpPr>
          <p:nvPr>
            <p:ph type="title"/>
          </p:nvPr>
        </p:nvSpPr>
        <p:spPr/>
        <p:txBody>
          <a:bodyPr>
            <a:normAutofit fontScale="90000"/>
          </a:bodyPr>
          <a:lstStyle/>
          <a:p>
            <a:r>
              <a:rPr lang="en-US" dirty="0" smtClean="0"/>
              <a:t>Components of Hearing Screening and the Criteria for Failure</a:t>
            </a:r>
          </a:p>
        </p:txBody>
      </p:sp>
    </p:spTree>
    <p:extLst>
      <p:ext uri="{BB962C8B-B14F-4D97-AF65-F5344CB8AC3E}">
        <p14:creationId xmlns:p14="http://schemas.microsoft.com/office/powerpoint/2010/main" val="538806791"/>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2971800"/>
            <a:ext cx="7086600" cy="3721291"/>
          </a:xfrm>
        </p:spPr>
        <p:txBody>
          <a:bodyPr/>
          <a:lstStyle/>
          <a:p>
            <a:pPr marL="624078" indent="-514350">
              <a:lnSpc>
                <a:spcPct val="150000"/>
              </a:lnSpc>
              <a:buFont typeface="+mj-lt"/>
              <a:buAutoNum type="alphaUcPeriod"/>
            </a:pPr>
            <a:r>
              <a:rPr lang="en-US" dirty="0" smtClean="0"/>
              <a:t>True</a:t>
            </a:r>
          </a:p>
          <a:p>
            <a:pPr marL="624078" indent="-514350">
              <a:lnSpc>
                <a:spcPct val="150000"/>
              </a:lnSpc>
              <a:buFont typeface="+mj-lt"/>
              <a:buAutoNum type="alphaUcPeriod"/>
            </a:pPr>
            <a:r>
              <a:rPr lang="en-US" dirty="0" smtClean="0"/>
              <a:t>False</a:t>
            </a:r>
          </a:p>
          <a:p>
            <a:pPr marL="624078" indent="-514350">
              <a:lnSpc>
                <a:spcPct val="150000"/>
              </a:lnSpc>
              <a:buFont typeface="+mj-lt"/>
              <a:buAutoNum type="alphaUcPeriod"/>
            </a:pPr>
            <a:r>
              <a:rPr lang="en-US" dirty="0" smtClean="0"/>
              <a:t>Only if the physical education teacher is in the building</a:t>
            </a:r>
            <a:endParaRPr lang="en-US" dirty="0"/>
          </a:p>
        </p:txBody>
      </p:sp>
      <p:sp>
        <p:nvSpPr>
          <p:cNvPr id="3" name="Title 2"/>
          <p:cNvSpPr>
            <a:spLocks noGrp="1"/>
          </p:cNvSpPr>
          <p:nvPr>
            <p:ph type="title"/>
          </p:nvPr>
        </p:nvSpPr>
        <p:spPr>
          <a:xfrm>
            <a:off x="304800" y="655638"/>
            <a:ext cx="8229600" cy="1706562"/>
          </a:xfrm>
        </p:spPr>
        <p:txBody>
          <a:bodyPr>
            <a:noAutofit/>
          </a:bodyPr>
          <a:lstStyle/>
          <a:p>
            <a:r>
              <a:rPr lang="en-US" sz="3200" dirty="0" smtClean="0"/>
              <a:t>CLICKER TIME!</a:t>
            </a:r>
            <a:br>
              <a:rPr lang="en-US" sz="3200" dirty="0" smtClean="0"/>
            </a:br>
            <a:r>
              <a:rPr lang="en-US" sz="3200" dirty="0"/>
              <a:t/>
            </a:r>
            <a:br>
              <a:rPr lang="en-US" sz="3200" dirty="0"/>
            </a:br>
            <a:r>
              <a:rPr lang="en-US" sz="3200" dirty="0" smtClean="0"/>
              <a:t>It is okay to screen at 25 </a:t>
            </a:r>
            <a:r>
              <a:rPr lang="en-US" sz="3200" dirty="0" err="1" smtClean="0"/>
              <a:t>dBHL</a:t>
            </a:r>
            <a:r>
              <a:rPr lang="en-US" sz="3200" dirty="0" smtClean="0"/>
              <a:t> if the room is noisy and the child can’t hear the tone at 20 dBHL.</a:t>
            </a:r>
            <a:endParaRPr lang="en-US" sz="3200" dirty="0"/>
          </a:p>
        </p:txBody>
      </p:sp>
    </p:spTree>
    <p:extLst>
      <p:ext uri="{BB962C8B-B14F-4D97-AF65-F5344CB8AC3E}">
        <p14:creationId xmlns:p14="http://schemas.microsoft.com/office/powerpoint/2010/main" val="10453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1" end="1"/>
                                            </p:txEl>
                                          </p:spTgt>
                                        </p:tgtEl>
                                        <p:attrNameLst>
                                          <p:attrName>ppt_x</p:attrName>
                                          <p:attrName>ppt_y</p:attrName>
                                        </p:attrNameLst>
                                      </p:cBhvr>
                                    </p:animMotion>
                                    <p:animRot by="1500000">
                                      <p:cBhvr>
                                        <p:cTn id="7" dur="125" fill="hold">
                                          <p:stCondLst>
                                            <p:cond delay="0"/>
                                          </p:stCondLst>
                                        </p:cTn>
                                        <p:tgtEl>
                                          <p:spTgt spid="2">
                                            <p:txEl>
                                              <p:pRg st="1" end="1"/>
                                            </p:txEl>
                                          </p:spTgt>
                                        </p:tgtEl>
                                        <p:attrNameLst>
                                          <p:attrName>r</p:attrName>
                                        </p:attrNameLst>
                                      </p:cBhvr>
                                    </p:animRot>
                                    <p:animRot by="-1500000">
                                      <p:cBhvr>
                                        <p:cTn id="8" dur="125" fill="hold">
                                          <p:stCondLst>
                                            <p:cond delay="125"/>
                                          </p:stCondLst>
                                        </p:cTn>
                                        <p:tgtEl>
                                          <p:spTgt spid="2">
                                            <p:txEl>
                                              <p:pRg st="1" end="1"/>
                                            </p:txEl>
                                          </p:spTgt>
                                        </p:tgtEl>
                                        <p:attrNameLst>
                                          <p:attrName>r</p:attrName>
                                        </p:attrNameLst>
                                      </p:cBhvr>
                                    </p:animRot>
                                    <p:animRot by="-1500000">
                                      <p:cBhvr>
                                        <p:cTn id="9" dur="125" fill="hold">
                                          <p:stCondLst>
                                            <p:cond delay="250"/>
                                          </p:stCondLst>
                                        </p:cTn>
                                        <p:tgtEl>
                                          <p:spTgt spid="2">
                                            <p:txEl>
                                              <p:pRg st="1" end="1"/>
                                            </p:txEl>
                                          </p:spTgt>
                                        </p:tgtEl>
                                        <p:attrNameLst>
                                          <p:attrName>r</p:attrName>
                                        </p:attrNameLst>
                                      </p:cBhvr>
                                    </p:animRot>
                                    <p:animRot by="1500000">
                                      <p:cBhvr>
                                        <p:cTn id="10" dur="125" fill="hold">
                                          <p:stCondLst>
                                            <p:cond delay="375"/>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5715000"/>
            <a:ext cx="3962400" cy="935839"/>
          </a:xfrm>
        </p:spPr>
        <p:txBody>
          <a:bodyPr>
            <a:normAutofit fontScale="92500"/>
          </a:bodyPr>
          <a:lstStyle/>
          <a:p>
            <a:pPr lvl="2" algn="r">
              <a:buNone/>
            </a:pPr>
            <a:r>
              <a:rPr lang="en-US" sz="3200" b="1" i="1" dirty="0" smtClean="0">
                <a:latin typeface="Garamond" pitchFamily="18" charset="0"/>
              </a:rPr>
              <a:t>It’s all auditory!!!</a:t>
            </a:r>
          </a:p>
        </p:txBody>
      </p:sp>
      <p:sp>
        <p:nvSpPr>
          <p:cNvPr id="2" name="TextBox 1"/>
          <p:cNvSpPr txBox="1"/>
          <p:nvPr/>
        </p:nvSpPr>
        <p:spPr>
          <a:xfrm>
            <a:off x="914400" y="1371599"/>
            <a:ext cx="7708557" cy="3323987"/>
          </a:xfrm>
          <a:prstGeom prst="rect">
            <a:avLst/>
          </a:prstGeom>
          <a:noFill/>
        </p:spPr>
        <p:txBody>
          <a:bodyPr wrap="square" rtlCol="0">
            <a:spAutoFit/>
          </a:bodyPr>
          <a:lstStyle/>
          <a:p>
            <a:r>
              <a:rPr lang="en-US" sz="2400" dirty="0">
                <a:solidFill>
                  <a:schemeClr val="accent6">
                    <a:lumMod val="50000"/>
                  </a:schemeClr>
                </a:solidFill>
              </a:rPr>
              <a:t>Children need 200 exposures to a new word in context for that word to become a part of their vocabulary</a:t>
            </a:r>
            <a:r>
              <a:rPr lang="en-US" sz="2400" dirty="0" smtClean="0">
                <a:solidFill>
                  <a:schemeClr val="accent6">
                    <a:lumMod val="50000"/>
                  </a:schemeClr>
                </a:solidFill>
              </a:rPr>
              <a:t>.</a:t>
            </a:r>
          </a:p>
          <a:p>
            <a:endParaRPr lang="en-US" sz="2400" dirty="0">
              <a:solidFill>
                <a:schemeClr val="accent6">
                  <a:lumMod val="50000"/>
                </a:schemeClr>
              </a:solidFill>
            </a:endParaRPr>
          </a:p>
          <a:p>
            <a:endParaRPr lang="en-US" sz="2400" dirty="0" smtClean="0">
              <a:solidFill>
                <a:schemeClr val="accent6">
                  <a:lumMod val="50000"/>
                </a:schemeClr>
              </a:solidFill>
            </a:endParaRPr>
          </a:p>
          <a:p>
            <a:r>
              <a:rPr lang="en-US" sz="2400" dirty="0" smtClean="0">
                <a:solidFill>
                  <a:schemeClr val="accent6">
                    <a:lumMod val="50000"/>
                  </a:schemeClr>
                </a:solidFill>
              </a:rPr>
              <a:t>90% of a young child’s knowledge is from the incidental reception of conversations around them – overhearing conversation.</a:t>
            </a:r>
            <a:endParaRPr lang="en-US" sz="2400" dirty="0">
              <a:solidFill>
                <a:schemeClr val="accent6">
                  <a:lumMod val="50000"/>
                </a:schemeClr>
              </a:solidFill>
            </a:endParaRPr>
          </a:p>
          <a:p>
            <a:endParaRPr lang="en-US" dirty="0"/>
          </a:p>
        </p:txBody>
      </p:sp>
      <p:pic>
        <p:nvPicPr>
          <p:cNvPr id="4" name="Hanky_Panky_-_Tommy_James_and_the_Shondels.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381000"/>
            <a:ext cx="609600" cy="609600"/>
          </a:xfrm>
          <a:prstGeom prst="rect">
            <a:avLst/>
          </a:prstGeom>
        </p:spPr>
      </p:pic>
      <p:pic>
        <p:nvPicPr>
          <p:cNvPr id="5" name="I Heard It Through The Grapevin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2443" y="48006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656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4876800" cy="1554162"/>
          </a:xfrm>
        </p:spPr>
        <p:txBody>
          <a:bodyPr>
            <a:normAutofit/>
          </a:bodyPr>
          <a:lstStyle/>
          <a:p>
            <a:r>
              <a:rPr lang="en-US" dirty="0" smtClean="0"/>
              <a:t>It Takes A Village?</a:t>
            </a:r>
            <a:r>
              <a:rPr lang="en-US" dirty="0"/>
              <a:t/>
            </a:r>
            <a:br>
              <a:rPr lang="en-US" dirty="0"/>
            </a:br>
            <a:r>
              <a:rPr lang="en-US" sz="2800" dirty="0" smtClean="0"/>
              <a:t>And then some!!!</a:t>
            </a:r>
            <a:endParaRPr lang="en-US"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3276600"/>
            <a:ext cx="4876800" cy="324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56519"/>
            <a:ext cx="2614613" cy="392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9405" y="1585617"/>
            <a:ext cx="2458995" cy="161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590800"/>
            <a:ext cx="3121025"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59734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2500" y="-25400"/>
            <a:ext cx="10325100" cy="6883400"/>
            <a:chOff x="-952500" y="-25400"/>
            <a:chExt cx="10325100" cy="688340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25400"/>
              <a:ext cx="103251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2"/>
            <p:cNvSpPr txBox="1">
              <a:spLocks/>
            </p:cNvSpPr>
            <p:nvPr/>
          </p:nvSpPr>
          <p:spPr>
            <a:xfrm>
              <a:off x="3429000" y="4572000"/>
              <a:ext cx="4267200" cy="1143000"/>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solidFill>
                    <a:srgbClr val="323232"/>
                  </a:solidFill>
                </a:rPr>
                <a:t>a</a:t>
              </a:r>
              <a:r>
                <a:rPr lang="en-US" dirty="0" smtClean="0">
                  <a:solidFill>
                    <a:srgbClr val="323232"/>
                  </a:solidFill>
                </a:rPr>
                <a:t>nd an air traffic controller!</a:t>
              </a:r>
              <a:endParaRPr lang="en-US" dirty="0">
                <a:solidFill>
                  <a:srgbClr val="323232"/>
                </a:solidFill>
              </a:endParaRPr>
            </a:p>
          </p:txBody>
        </p:sp>
      </p:grpSp>
      <p:sp>
        <p:nvSpPr>
          <p:cNvPr id="3" name="Title 2"/>
          <p:cNvSpPr>
            <a:spLocks noGrp="1"/>
          </p:cNvSpPr>
          <p:nvPr>
            <p:ph type="title"/>
          </p:nvPr>
        </p:nvSpPr>
        <p:spPr/>
        <p:txBody>
          <a:bodyPr>
            <a:normAutofit fontScale="90000"/>
          </a:bodyPr>
          <a:lstStyle/>
          <a:p>
            <a:r>
              <a:rPr lang="en-US" dirty="0" smtClean="0"/>
              <a:t>Coordinating care takes a CEO…</a:t>
            </a:r>
            <a:endParaRPr lang="en-US" dirty="0"/>
          </a:p>
        </p:txBody>
      </p:sp>
    </p:spTree>
    <p:extLst>
      <p:ext uri="{BB962C8B-B14F-4D97-AF65-F5344CB8AC3E}">
        <p14:creationId xmlns:p14="http://schemas.microsoft.com/office/powerpoint/2010/main" val="346550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HDI Admin Asst\Desktop\sea_of_peo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90500"/>
            <a:ext cx="11046805" cy="71247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66800" y="1981200"/>
            <a:ext cx="7010400" cy="4184235"/>
          </a:xfrm>
          <a:prstGeom prst="roundRect">
            <a:avLst/>
          </a:prstGeom>
          <a:solidFill>
            <a:schemeClr val="bg1"/>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idx="1"/>
          </p:nvPr>
        </p:nvSpPr>
        <p:spPr>
          <a:xfrm>
            <a:off x="1066800" y="2286000"/>
            <a:ext cx="6934200" cy="3810000"/>
          </a:xfrm>
        </p:spPr>
        <p:txBody>
          <a:bodyPr>
            <a:normAutofit fontScale="85000" lnSpcReduction="20000"/>
          </a:bodyPr>
          <a:lstStyle/>
          <a:p>
            <a:pPr marL="109728" indent="0" algn="ctr">
              <a:buNone/>
            </a:pPr>
            <a:r>
              <a:rPr lang="en-US" dirty="0" smtClean="0"/>
              <a:t>Parent(s), child, siblings, grandparents, aunts, uncles, child care provider, primary care physician, audiologist, ENT, family service coordinator, early interventionist, speech language pathologist, occupational therapist, physical therapist, teacher of the deaf/hard of hearing, second audiologist (fitting hearing aids, making </a:t>
            </a:r>
            <a:r>
              <a:rPr lang="en-US" dirty="0" err="1" smtClean="0"/>
              <a:t>earmolds</a:t>
            </a:r>
            <a:r>
              <a:rPr lang="en-US" dirty="0" smtClean="0"/>
              <a:t>), CI center audiologist, case manager, waiver manager, children with special healthcare staff, public health nurse, Medicaid/Kid Care staff, medical insurance company staff, home owners insurance staff, </a:t>
            </a:r>
            <a:r>
              <a:rPr lang="en-US" i="1" dirty="0" smtClean="0"/>
              <a:t>et cetera</a:t>
            </a:r>
            <a:r>
              <a:rPr lang="en-US" dirty="0" smtClean="0"/>
              <a:t>…</a:t>
            </a:r>
            <a:endParaRPr lang="en-US" dirty="0"/>
          </a:p>
        </p:txBody>
      </p:sp>
      <p:sp>
        <p:nvSpPr>
          <p:cNvPr id="4" name="Rounded Rectangle 3"/>
          <p:cNvSpPr/>
          <p:nvPr/>
        </p:nvSpPr>
        <p:spPr>
          <a:xfrm>
            <a:off x="609600" y="381000"/>
            <a:ext cx="7848600" cy="609600"/>
          </a:xfrm>
          <a:prstGeom prst="roundRect">
            <a:avLst/>
          </a:prstGeom>
          <a:solidFill>
            <a:schemeClr val="bg1"/>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a:xfrm>
            <a:off x="152400" y="274638"/>
            <a:ext cx="8763000" cy="868362"/>
          </a:xfrm>
        </p:spPr>
        <p:txBody>
          <a:bodyPr>
            <a:noAutofit/>
          </a:bodyPr>
          <a:lstStyle/>
          <a:p>
            <a:pPr algn="ctr"/>
            <a:r>
              <a:rPr lang="en-US" sz="3200" dirty="0" smtClean="0">
                <a:solidFill>
                  <a:schemeClr val="tx1"/>
                </a:solidFill>
              </a:rPr>
              <a:t>Our Village is Called a “Medical Home</a:t>
            </a:r>
            <a:r>
              <a:rPr lang="en-US" sz="3600" dirty="0" smtClean="0">
                <a:solidFill>
                  <a:schemeClr val="tx1"/>
                </a:solidFill>
              </a:rPr>
              <a:t>”</a:t>
            </a:r>
            <a:endParaRPr lang="en-US" sz="3600" dirty="0">
              <a:solidFill>
                <a:schemeClr val="tx1"/>
              </a:solidFill>
            </a:endParaRPr>
          </a:p>
        </p:txBody>
      </p:sp>
    </p:spTree>
    <p:extLst>
      <p:ext uri="{BB962C8B-B14F-4D97-AF65-F5344CB8AC3E}">
        <p14:creationId xmlns:p14="http://schemas.microsoft.com/office/powerpoint/2010/main" val="268932662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Content Placeholder 2"/>
          <p:cNvSpPr>
            <a:spLocks noGrp="1"/>
          </p:cNvSpPr>
          <p:nvPr>
            <p:ph idx="1"/>
          </p:nvPr>
        </p:nvSpPr>
        <p:spPr>
          <a:xfrm>
            <a:off x="457200" y="1981200"/>
            <a:ext cx="8229600" cy="3428999"/>
          </a:xfrm>
        </p:spPr>
        <p:txBody>
          <a:bodyPr>
            <a:normAutofit/>
          </a:bodyPr>
          <a:lstStyle/>
          <a:p>
            <a:r>
              <a:rPr lang="en-US" dirty="0" smtClean="0"/>
              <a:t>MSR West; 1-800-777-4130</a:t>
            </a:r>
          </a:p>
          <a:p>
            <a:endParaRPr lang="en-US" dirty="0" smtClean="0"/>
          </a:p>
          <a:p>
            <a:pPr lvl="1"/>
            <a:r>
              <a:rPr lang="en-US" dirty="0" smtClean="0"/>
              <a:t>Calibration must be done annually.</a:t>
            </a:r>
          </a:p>
          <a:p>
            <a:pPr lvl="1"/>
            <a:endParaRPr lang="en-US" dirty="0" smtClean="0"/>
          </a:p>
          <a:p>
            <a:pPr marL="603504" lvl="2" indent="-256032">
              <a:spcBef>
                <a:spcPts val="400"/>
              </a:spcBef>
              <a:buSzPct val="68000"/>
              <a:buFont typeface="Courier New" pitchFamily="49" charset="0"/>
              <a:buChar char="o"/>
            </a:pPr>
            <a:r>
              <a:rPr lang="en-US" dirty="0" smtClean="0"/>
              <a:t>Contact MSR West in the late spring, if someone is in the ‘hood, they may be able to pick it up and save you shipping.</a:t>
            </a:r>
          </a:p>
          <a:p>
            <a:endParaRPr lang="en-US" dirty="0" smtClean="0"/>
          </a:p>
        </p:txBody>
      </p:sp>
      <p:sp>
        <p:nvSpPr>
          <p:cNvPr id="158722" name="Title 1"/>
          <p:cNvSpPr>
            <a:spLocks noGrp="1"/>
          </p:cNvSpPr>
          <p:nvPr>
            <p:ph type="title"/>
          </p:nvPr>
        </p:nvSpPr>
        <p:spPr/>
        <p:txBody>
          <a:bodyPr/>
          <a:lstStyle/>
          <a:p>
            <a:r>
              <a:rPr lang="en-US" dirty="0" smtClean="0"/>
              <a:t>Equipment</a:t>
            </a:r>
          </a:p>
        </p:txBody>
      </p:sp>
    </p:spTree>
    <p:extLst>
      <p:ext uri="{BB962C8B-B14F-4D97-AF65-F5344CB8AC3E}">
        <p14:creationId xmlns:p14="http://schemas.microsoft.com/office/powerpoint/2010/main" val="1249539546"/>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Content Placeholder 2"/>
          <p:cNvSpPr>
            <a:spLocks noGrp="1"/>
          </p:cNvSpPr>
          <p:nvPr>
            <p:ph idx="1"/>
          </p:nvPr>
        </p:nvSpPr>
        <p:spPr>
          <a:xfrm>
            <a:off x="457200" y="1600200"/>
            <a:ext cx="8229600" cy="4407091"/>
          </a:xfrm>
        </p:spPr>
        <p:txBody>
          <a:bodyPr/>
          <a:lstStyle/>
          <a:p>
            <a:r>
              <a:rPr lang="en-US" dirty="0" smtClean="0"/>
              <a:t>Disposable specula is great</a:t>
            </a:r>
          </a:p>
          <a:p>
            <a:pPr lvl="1"/>
            <a:r>
              <a:rPr lang="en-US" dirty="0" smtClean="0"/>
              <a:t>Adult specula; 4.25mm</a:t>
            </a:r>
          </a:p>
          <a:p>
            <a:pPr lvl="1"/>
            <a:r>
              <a:rPr lang="en-US" dirty="0" smtClean="0"/>
              <a:t>MMS Medical Supply Co.</a:t>
            </a:r>
          </a:p>
          <a:p>
            <a:pPr lvl="1"/>
            <a:r>
              <a:rPr lang="en-US" dirty="0" smtClean="0"/>
              <a:t>Approximately $33.00 for a bag of 850</a:t>
            </a:r>
          </a:p>
          <a:p>
            <a:pPr lvl="1"/>
            <a:r>
              <a:rPr lang="en-US" dirty="0" smtClean="0"/>
              <a:t>1-800-777-2634</a:t>
            </a:r>
          </a:p>
          <a:p>
            <a:pPr lvl="1"/>
            <a:r>
              <a:rPr lang="en-US" dirty="0" smtClean="0">
                <a:hlinkClick r:id="rId3"/>
              </a:rPr>
              <a:t>www.mmsmedical.com</a:t>
            </a:r>
            <a:endParaRPr lang="en-US" dirty="0" smtClean="0"/>
          </a:p>
          <a:p>
            <a:r>
              <a:rPr lang="en-US" dirty="0" smtClean="0"/>
              <a:t>Germicidal wipes</a:t>
            </a:r>
          </a:p>
          <a:p>
            <a:r>
              <a:rPr lang="en-US" dirty="0" smtClean="0"/>
              <a:t>Surge protector</a:t>
            </a:r>
          </a:p>
          <a:p>
            <a:r>
              <a:rPr lang="en-US" dirty="0" smtClean="0"/>
              <a:t>Electrical adaptor</a:t>
            </a:r>
          </a:p>
        </p:txBody>
      </p:sp>
      <p:sp>
        <p:nvSpPr>
          <p:cNvPr id="159746" name="Title 1"/>
          <p:cNvSpPr>
            <a:spLocks noGrp="1"/>
          </p:cNvSpPr>
          <p:nvPr>
            <p:ph type="title"/>
          </p:nvPr>
        </p:nvSpPr>
        <p:spPr/>
        <p:txBody>
          <a:bodyPr/>
          <a:lstStyle/>
          <a:p>
            <a:r>
              <a:rPr lang="en-US" dirty="0" smtClean="0"/>
              <a:t>Supplies</a:t>
            </a:r>
          </a:p>
        </p:txBody>
      </p:sp>
    </p:spTree>
    <p:extLst>
      <p:ext uri="{BB962C8B-B14F-4D97-AF65-F5344CB8AC3E}">
        <p14:creationId xmlns:p14="http://schemas.microsoft.com/office/powerpoint/2010/main" val="832197817"/>
      </p:ext>
    </p:ext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2743200"/>
            <a:ext cx="8229600" cy="3949891"/>
          </a:xfrm>
        </p:spPr>
        <p:txBody>
          <a:bodyPr/>
          <a:lstStyle/>
          <a:p>
            <a:pPr marL="624078" indent="-514350">
              <a:lnSpc>
                <a:spcPct val="150000"/>
              </a:lnSpc>
              <a:buFont typeface="+mj-lt"/>
              <a:buAutoNum type="alphaUcPeriod"/>
            </a:pPr>
            <a:r>
              <a:rPr lang="en-US" dirty="0" smtClean="0"/>
              <a:t>Every Week</a:t>
            </a:r>
          </a:p>
          <a:p>
            <a:pPr marL="624078" indent="-514350">
              <a:lnSpc>
                <a:spcPct val="150000"/>
              </a:lnSpc>
              <a:buFont typeface="+mj-lt"/>
              <a:buAutoNum type="alphaUcPeriod"/>
            </a:pPr>
            <a:r>
              <a:rPr lang="en-US" dirty="0" smtClean="0"/>
              <a:t>Annually</a:t>
            </a:r>
          </a:p>
          <a:p>
            <a:pPr marL="624078" indent="-514350">
              <a:lnSpc>
                <a:spcPct val="150000"/>
              </a:lnSpc>
              <a:buFont typeface="+mj-lt"/>
              <a:buAutoNum type="alphaUcPeriod"/>
            </a:pPr>
            <a:r>
              <a:rPr lang="en-US" dirty="0" smtClean="0"/>
              <a:t>When the moon is in Aquarius</a:t>
            </a:r>
            <a:endParaRPr lang="en-US" dirty="0"/>
          </a:p>
        </p:txBody>
      </p:sp>
      <p:sp>
        <p:nvSpPr>
          <p:cNvPr id="3" name="Title 2"/>
          <p:cNvSpPr>
            <a:spLocks noGrp="1"/>
          </p:cNvSpPr>
          <p:nvPr>
            <p:ph type="title"/>
          </p:nvPr>
        </p:nvSpPr>
        <p:spPr>
          <a:xfrm>
            <a:off x="457200" y="-228600"/>
            <a:ext cx="8458200" cy="3276600"/>
          </a:xfrm>
        </p:spPr>
        <p:txBody>
          <a:bodyPr>
            <a:normAutofit/>
          </a:bodyPr>
          <a:lstStyle/>
          <a:p>
            <a:r>
              <a:rPr lang="en-US" sz="3200" dirty="0" smtClean="0"/>
              <a:t>CLICKER TIME!</a:t>
            </a:r>
            <a:br>
              <a:rPr lang="en-US" sz="3200" dirty="0" smtClean="0"/>
            </a:br>
            <a:r>
              <a:rPr lang="en-US" sz="3200" dirty="0"/>
              <a:t/>
            </a:r>
            <a:br>
              <a:rPr lang="en-US" sz="3200" dirty="0"/>
            </a:br>
            <a:r>
              <a:rPr lang="en-US" sz="3200" dirty="0" smtClean="0"/>
              <a:t>How often should your hearing screening equipment be calibrated?</a:t>
            </a:r>
            <a:endParaRPr lang="en-US" sz="3200" dirty="0"/>
          </a:p>
        </p:txBody>
      </p:sp>
    </p:spTree>
    <p:extLst>
      <p:ext uri="{BB962C8B-B14F-4D97-AF65-F5344CB8AC3E}">
        <p14:creationId xmlns:p14="http://schemas.microsoft.com/office/powerpoint/2010/main" val="261746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1" end="1"/>
                                            </p:txEl>
                                          </p:spTgt>
                                        </p:tgtEl>
                                        <p:attrNameLst>
                                          <p:attrName>ppt_x</p:attrName>
                                          <p:attrName>ppt_y</p:attrName>
                                        </p:attrNameLst>
                                      </p:cBhvr>
                                    </p:animMotion>
                                    <p:animRot by="1500000">
                                      <p:cBhvr>
                                        <p:cTn id="7" dur="125" fill="hold">
                                          <p:stCondLst>
                                            <p:cond delay="0"/>
                                          </p:stCondLst>
                                        </p:cTn>
                                        <p:tgtEl>
                                          <p:spTgt spid="2">
                                            <p:txEl>
                                              <p:pRg st="1" end="1"/>
                                            </p:txEl>
                                          </p:spTgt>
                                        </p:tgtEl>
                                        <p:attrNameLst>
                                          <p:attrName>r</p:attrName>
                                        </p:attrNameLst>
                                      </p:cBhvr>
                                    </p:animRot>
                                    <p:animRot by="-1500000">
                                      <p:cBhvr>
                                        <p:cTn id="8" dur="125" fill="hold">
                                          <p:stCondLst>
                                            <p:cond delay="125"/>
                                          </p:stCondLst>
                                        </p:cTn>
                                        <p:tgtEl>
                                          <p:spTgt spid="2">
                                            <p:txEl>
                                              <p:pRg st="1" end="1"/>
                                            </p:txEl>
                                          </p:spTgt>
                                        </p:tgtEl>
                                        <p:attrNameLst>
                                          <p:attrName>r</p:attrName>
                                        </p:attrNameLst>
                                      </p:cBhvr>
                                    </p:animRot>
                                    <p:animRot by="-1500000">
                                      <p:cBhvr>
                                        <p:cTn id="9" dur="125" fill="hold">
                                          <p:stCondLst>
                                            <p:cond delay="250"/>
                                          </p:stCondLst>
                                        </p:cTn>
                                        <p:tgtEl>
                                          <p:spTgt spid="2">
                                            <p:txEl>
                                              <p:pRg st="1" end="1"/>
                                            </p:txEl>
                                          </p:spTgt>
                                        </p:tgtEl>
                                        <p:attrNameLst>
                                          <p:attrName>r</p:attrName>
                                        </p:attrNameLst>
                                      </p:cBhvr>
                                    </p:animRot>
                                    <p:animRot by="1500000">
                                      <p:cBhvr>
                                        <p:cTn id="10" dur="125" fill="hold">
                                          <p:stCondLst>
                                            <p:cond delay="375"/>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2755709"/>
            <a:ext cx="8229600" cy="4254691"/>
          </a:xfrm>
        </p:spPr>
        <p:txBody>
          <a:bodyPr/>
          <a:lstStyle/>
          <a:p>
            <a:pPr>
              <a:lnSpc>
                <a:spcPct val="150000"/>
              </a:lnSpc>
            </a:pPr>
            <a:r>
              <a:rPr lang="en-US" dirty="0" smtClean="0"/>
              <a:t>Great record-keeper!</a:t>
            </a:r>
          </a:p>
          <a:p>
            <a:pPr>
              <a:lnSpc>
                <a:spcPct val="150000"/>
              </a:lnSpc>
            </a:pPr>
            <a:r>
              <a:rPr lang="en-US" dirty="0" smtClean="0"/>
              <a:t>Will generate referral letters</a:t>
            </a:r>
          </a:p>
          <a:p>
            <a:pPr>
              <a:lnSpc>
                <a:spcPct val="150000"/>
              </a:lnSpc>
            </a:pPr>
            <a:r>
              <a:rPr lang="en-US" dirty="0" smtClean="0"/>
              <a:t>Keeps track of pending screenings</a:t>
            </a:r>
          </a:p>
          <a:p>
            <a:pPr>
              <a:lnSpc>
                <a:spcPct val="150000"/>
              </a:lnSpc>
            </a:pPr>
            <a:r>
              <a:rPr lang="en-US" dirty="0" smtClean="0"/>
              <a:t>Will tabulate reports</a:t>
            </a:r>
          </a:p>
          <a:p>
            <a:pPr algn="ctr">
              <a:lnSpc>
                <a:spcPct val="150000"/>
              </a:lnSpc>
              <a:buNone/>
            </a:pPr>
            <a:r>
              <a:rPr lang="en-US" dirty="0" smtClean="0"/>
              <a:t>More tomorrow…</a:t>
            </a:r>
          </a:p>
        </p:txBody>
      </p:sp>
      <p:sp>
        <p:nvSpPr>
          <p:cNvPr id="3" name="Title 2"/>
          <p:cNvSpPr>
            <a:spLocks noGrp="1"/>
          </p:cNvSpPr>
          <p:nvPr>
            <p:ph type="title"/>
          </p:nvPr>
        </p:nvSpPr>
        <p:spPr>
          <a:xfrm>
            <a:off x="381000" y="274638"/>
            <a:ext cx="8229600" cy="1143000"/>
          </a:xfrm>
        </p:spPr>
        <p:txBody>
          <a:bodyPr>
            <a:normAutofit fontScale="90000"/>
          </a:bodyPr>
          <a:lstStyle/>
          <a:p>
            <a:r>
              <a:rPr lang="en-US" dirty="0" smtClean="0"/>
              <a:t>Wyoming Hearing Health History (HHH) System</a:t>
            </a:r>
            <a:endParaRPr lang="en-US" dirty="0"/>
          </a:p>
        </p:txBody>
      </p:sp>
      <p:pic>
        <p:nvPicPr>
          <p:cNvPr id="7170" name="Picture 2" descr="C:\Users\EHDI Admin Asst\Documents\Bucking Horse &amp; Rider\HHH_logo_light_salmo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526" y="1066800"/>
            <a:ext cx="4095999" cy="243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331850"/>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33600"/>
            <a:ext cx="8686800" cy="4191000"/>
          </a:xfrm>
        </p:spPr>
        <p:txBody>
          <a:bodyPr>
            <a:normAutofit/>
          </a:bodyPr>
          <a:lstStyle/>
          <a:p>
            <a:pPr marL="274320" indent="0" algn="ctr" fontAlgn="auto">
              <a:spcAft>
                <a:spcPts val="0"/>
              </a:spcAft>
              <a:buClr>
                <a:schemeClr val="accent3"/>
              </a:buClr>
              <a:buFont typeface="Wingdings 2"/>
              <a:buNone/>
              <a:defRPr/>
            </a:pPr>
            <a:r>
              <a:rPr lang="en-US" sz="4800" b="1" dirty="0" smtClean="0">
                <a:solidFill>
                  <a:schemeClr val="tx2"/>
                </a:solidFill>
                <a:effectLst>
                  <a:outerShdw blurRad="38100" dist="38100" dir="2700000" algn="tl">
                    <a:srgbClr val="000000">
                      <a:alpha val="43137"/>
                    </a:srgbClr>
                  </a:outerShdw>
                </a:effectLst>
              </a:rPr>
              <a:t>Prior and Proper Planning</a:t>
            </a:r>
          </a:p>
          <a:p>
            <a:pPr marL="274320" indent="0" algn="ctr" fontAlgn="auto">
              <a:spcAft>
                <a:spcPts val="0"/>
              </a:spcAft>
              <a:buClr>
                <a:schemeClr val="accent3"/>
              </a:buClr>
              <a:buFont typeface="Wingdings 2"/>
              <a:buNone/>
              <a:defRPr/>
            </a:pPr>
            <a:r>
              <a:rPr lang="en-US" sz="4800" b="1" dirty="0" smtClean="0">
                <a:solidFill>
                  <a:schemeClr val="tx2"/>
                </a:solidFill>
                <a:effectLst>
                  <a:outerShdw blurRad="38100" dist="38100" dir="2700000" algn="tl">
                    <a:srgbClr val="000000">
                      <a:alpha val="43137"/>
                    </a:srgbClr>
                  </a:outerShdw>
                </a:effectLst>
              </a:rPr>
              <a:t>Prevents</a:t>
            </a:r>
          </a:p>
          <a:p>
            <a:pPr marL="274320" indent="0" algn="ctr" fontAlgn="auto">
              <a:spcAft>
                <a:spcPts val="0"/>
              </a:spcAft>
              <a:buClr>
                <a:schemeClr val="accent3"/>
              </a:buClr>
              <a:buFont typeface="Wingdings 2"/>
              <a:buNone/>
              <a:defRPr/>
            </a:pPr>
            <a:r>
              <a:rPr lang="en-US" sz="4800" b="1" dirty="0" smtClean="0">
                <a:solidFill>
                  <a:schemeClr val="tx2"/>
                </a:solidFill>
                <a:effectLst>
                  <a:outerShdw blurRad="38100" dist="38100" dir="2700000" algn="tl">
                    <a:srgbClr val="000000">
                      <a:alpha val="43137"/>
                    </a:srgbClr>
                  </a:outerShdw>
                </a:effectLst>
              </a:rPr>
              <a:t>Poor Performance</a:t>
            </a:r>
          </a:p>
        </p:txBody>
      </p:sp>
      <p:sp>
        <p:nvSpPr>
          <p:cNvPr id="162818" name="Title 1"/>
          <p:cNvSpPr>
            <a:spLocks noGrp="1"/>
          </p:cNvSpPr>
          <p:nvPr>
            <p:ph type="title"/>
          </p:nvPr>
        </p:nvSpPr>
        <p:spPr/>
        <p:txBody>
          <a:bodyPr/>
          <a:lstStyle/>
          <a:p>
            <a:r>
              <a:rPr lang="en-US" dirty="0" smtClean="0"/>
              <a:t>Remember…</a:t>
            </a:r>
          </a:p>
        </p:txBody>
      </p:sp>
    </p:spTree>
    <p:extLst>
      <p:ext uri="{BB962C8B-B14F-4D97-AF65-F5344CB8AC3E}">
        <p14:creationId xmlns:p14="http://schemas.microsoft.com/office/powerpoint/2010/main" val="3213059903"/>
      </p:ext>
    </p:extLst>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685800" y="381000"/>
            <a:ext cx="7772400" cy="1676400"/>
          </a:xfrm>
        </p:spPr>
        <p:txBody>
          <a:bodyPr>
            <a:normAutofit/>
          </a:bodyPr>
          <a:lstStyle/>
          <a:p>
            <a:pPr algn="ctr">
              <a:buFont typeface="Wingdings 2" pitchFamily="18" charset="2"/>
              <a:buNone/>
            </a:pPr>
            <a:r>
              <a:rPr lang="en-US" sz="4000" b="1" dirty="0" smtClean="0">
                <a:latin typeface="Garamond" pitchFamily="18" charset="0"/>
              </a:rPr>
              <a:t>Please complete the post-test.  When finished, pass it to Bradley.</a:t>
            </a:r>
          </a:p>
        </p:txBody>
      </p:sp>
      <p:sp>
        <p:nvSpPr>
          <p:cNvPr id="3" name="TextBox 2"/>
          <p:cNvSpPr txBox="1"/>
          <p:nvPr/>
        </p:nvSpPr>
        <p:spPr>
          <a:xfrm>
            <a:off x="2373851" y="2551093"/>
            <a:ext cx="4028667" cy="954107"/>
          </a:xfrm>
          <a:prstGeom prst="rect">
            <a:avLst/>
          </a:prstGeom>
          <a:noFill/>
        </p:spPr>
        <p:txBody>
          <a:bodyPr wrap="none" rtlCol="0">
            <a:spAutoFit/>
          </a:bodyPr>
          <a:lstStyle/>
          <a:p>
            <a:r>
              <a:rPr lang="en-US" sz="4800" dirty="0" smtClean="0">
                <a:solidFill>
                  <a:schemeClr val="accent1">
                    <a:lumMod val="50000"/>
                  </a:schemeClr>
                </a:solidFill>
                <a:latin typeface="Garamond" pitchFamily="18" charset="0"/>
                <a:sym typeface="Wingdings" pitchFamily="2" charset="2"/>
              </a:rPr>
              <a:t> </a:t>
            </a:r>
            <a:r>
              <a:rPr lang="en-US" sz="5600" u="sng" dirty="0" smtClean="0">
                <a:solidFill>
                  <a:schemeClr val="accent1">
                    <a:lumMod val="50000"/>
                  </a:schemeClr>
                </a:solidFill>
                <a:latin typeface="Garamond" pitchFamily="18" charset="0"/>
              </a:rPr>
              <a:t>GREEN</a:t>
            </a:r>
            <a:r>
              <a:rPr lang="en-US" sz="4800" dirty="0" smtClean="0">
                <a:solidFill>
                  <a:schemeClr val="accent1">
                    <a:lumMod val="50000"/>
                  </a:schemeClr>
                </a:solidFill>
                <a:latin typeface="Garamond" pitchFamily="18" charset="0"/>
              </a:rPr>
              <a:t> </a:t>
            </a:r>
            <a:r>
              <a:rPr lang="en-US" sz="4800" dirty="0" smtClean="0">
                <a:solidFill>
                  <a:schemeClr val="accent1">
                    <a:lumMod val="50000"/>
                  </a:schemeClr>
                </a:solidFill>
                <a:latin typeface="Garamond" pitchFamily="18" charset="0"/>
                <a:sym typeface="Wingdings" pitchFamily="2" charset="2"/>
              </a:rPr>
              <a:t></a:t>
            </a:r>
            <a:endParaRPr lang="en-US" sz="4800" dirty="0">
              <a:solidFill>
                <a:schemeClr val="accent1">
                  <a:lumMod val="50000"/>
                </a:schemeClr>
              </a:solidFill>
              <a:latin typeface="Garamond" pitchFamily="18" charset="0"/>
            </a:endParaRPr>
          </a:p>
        </p:txBody>
      </p:sp>
    </p:spTree>
    <p:extLst>
      <p:ext uri="{BB962C8B-B14F-4D97-AF65-F5344CB8AC3E}">
        <p14:creationId xmlns:p14="http://schemas.microsoft.com/office/powerpoint/2010/main" val="1444492073"/>
      </p:ext>
    </p:extLst>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Y EHDI billboard.jpg"/>
          <p:cNvPicPr>
            <a:picLocks noGrp="1" noChangeAspect="1"/>
          </p:cNvPicPr>
          <p:nvPr>
            <p:ph idx="1"/>
          </p:nvPr>
        </p:nvPicPr>
        <p:blipFill>
          <a:blip r:embed="rId2" cstate="print"/>
          <a:stretch>
            <a:fillRect/>
          </a:stretch>
        </p:blipFill>
        <p:spPr>
          <a:xfrm>
            <a:off x="0" y="685800"/>
            <a:ext cx="9164506" cy="4385548"/>
          </a:xfrm>
        </p:spPr>
      </p:pic>
    </p:spTree>
    <p:extLst>
      <p:ext uri="{BB962C8B-B14F-4D97-AF65-F5344CB8AC3E}">
        <p14:creationId xmlns:p14="http://schemas.microsoft.com/office/powerpoint/2010/main" val="215061202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832" y="2971800"/>
            <a:ext cx="2819400" cy="289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962400"/>
            <a:ext cx="3429000" cy="270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7948" y="684910"/>
            <a:ext cx="253445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 name="Oval Callout 10"/>
          <p:cNvSpPr/>
          <p:nvPr/>
        </p:nvSpPr>
        <p:spPr>
          <a:xfrm>
            <a:off x="6553200" y="2514600"/>
            <a:ext cx="2212737" cy="1283305"/>
          </a:xfrm>
          <a:prstGeom prst="wedgeEllipseCallout">
            <a:avLst>
              <a:gd name="adj1" fmla="val 13821"/>
              <a:gd name="adj2" fmla="val 86485"/>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OMG!</a:t>
            </a:r>
            <a:endParaRPr lang="en-US" dirty="0"/>
          </a:p>
        </p:txBody>
      </p:sp>
      <p:sp>
        <p:nvSpPr>
          <p:cNvPr id="10" name="TextBox 9"/>
          <p:cNvSpPr txBox="1"/>
          <p:nvPr/>
        </p:nvSpPr>
        <p:spPr>
          <a:xfrm>
            <a:off x="6553200" y="2743200"/>
            <a:ext cx="2233332" cy="923330"/>
          </a:xfrm>
          <a:prstGeom prst="rect">
            <a:avLst/>
          </a:prstGeom>
          <a:noFill/>
        </p:spPr>
        <p:txBody>
          <a:bodyPr wrap="square" rtlCol="0">
            <a:spAutoFit/>
          </a:bodyPr>
          <a:lstStyle/>
          <a:p>
            <a:pPr algn="ctr"/>
            <a:r>
              <a:rPr lang="en-US" dirty="0" smtClean="0">
                <a:solidFill>
                  <a:srgbClr val="0070C0"/>
                </a:solidFill>
              </a:rPr>
              <a:t>OMG!  What are you feeding him?!</a:t>
            </a:r>
            <a:endParaRPr lang="en-US" dirty="0">
              <a:solidFill>
                <a:srgbClr val="0070C0"/>
              </a:solidFill>
            </a:endParaRPr>
          </a:p>
        </p:txBody>
      </p:sp>
      <p:sp>
        <p:nvSpPr>
          <p:cNvPr id="17" name="Cloud Callout 16"/>
          <p:cNvSpPr/>
          <p:nvPr/>
        </p:nvSpPr>
        <p:spPr>
          <a:xfrm>
            <a:off x="3330748" y="2843163"/>
            <a:ext cx="914400" cy="612648"/>
          </a:xfrm>
          <a:prstGeom prst="cloudCallout">
            <a:avLst>
              <a:gd name="adj1" fmla="val -131127"/>
              <a:gd name="adj2" fmla="val 4494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Callout 14"/>
          <p:cNvSpPr/>
          <p:nvPr/>
        </p:nvSpPr>
        <p:spPr>
          <a:xfrm>
            <a:off x="6781800" y="279885"/>
            <a:ext cx="914400" cy="612648"/>
          </a:xfrm>
          <a:prstGeom prst="cloudCallout">
            <a:avLst>
              <a:gd name="adj1" fmla="val -131127"/>
              <a:gd name="adj2" fmla="val 4494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a:off x="838200" y="2052828"/>
            <a:ext cx="914400" cy="612648"/>
          </a:xfrm>
          <a:prstGeom prst="cloudCallout">
            <a:avLst>
              <a:gd name="adj1" fmla="val 6128"/>
              <a:gd name="adj2" fmla="val 112251"/>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00600" y="3797904"/>
            <a:ext cx="4280647" cy="3007659"/>
          </a:xfrm>
          <a:prstGeom prst="ellipse">
            <a:avLst/>
          </a:prstGeom>
          <a:noFill/>
          <a:ln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04942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74638"/>
            <a:ext cx="8229600" cy="1143000"/>
          </a:xfrm>
        </p:spPr>
        <p:txBody>
          <a:bodyPr/>
          <a:lstStyle/>
          <a:p>
            <a:pPr algn="ctr"/>
            <a:r>
              <a:rPr lang="en-US" dirty="0" smtClean="0"/>
              <a:t>	Thank You for Coming!!!</a:t>
            </a:r>
            <a:endParaRPr lang="en-US" dirty="0"/>
          </a:p>
        </p:txBody>
      </p:sp>
      <p:pic>
        <p:nvPicPr>
          <p:cNvPr id="5" name="Picture 4" descr="big eared dog.jpg"/>
          <p:cNvPicPr>
            <a:picLocks noChangeAspect="1"/>
          </p:cNvPicPr>
          <p:nvPr/>
        </p:nvPicPr>
        <p:blipFill>
          <a:blip r:embed="rId3" cstate="print"/>
          <a:srcRect b="50000"/>
          <a:stretch>
            <a:fillRect/>
          </a:stretch>
        </p:blipFill>
        <p:spPr>
          <a:xfrm>
            <a:off x="2667000" y="1524000"/>
            <a:ext cx="3389381" cy="3429000"/>
          </a:xfrm>
          <a:prstGeom prst="rect">
            <a:avLst/>
          </a:prstGeom>
        </p:spPr>
      </p:pic>
      <p:sp>
        <p:nvSpPr>
          <p:cNvPr id="6" name="TextBox 5"/>
          <p:cNvSpPr txBox="1"/>
          <p:nvPr/>
        </p:nvSpPr>
        <p:spPr>
          <a:xfrm>
            <a:off x="1600200" y="5486400"/>
            <a:ext cx="6096000" cy="646331"/>
          </a:xfrm>
          <a:prstGeom prst="rect">
            <a:avLst/>
          </a:prstGeom>
          <a:noFill/>
        </p:spPr>
        <p:txBody>
          <a:bodyPr wrap="square" rtlCol="0">
            <a:spAutoFit/>
          </a:bodyPr>
          <a:lstStyle/>
          <a:p>
            <a:pPr algn="ctr"/>
            <a:r>
              <a:rPr lang="en-US" sz="3600" b="1" dirty="0" smtClean="0">
                <a:solidFill>
                  <a:srgbClr val="F07F09"/>
                </a:solidFill>
                <a:effectLst>
                  <a:outerShdw blurRad="38100" dist="38100" dir="2700000" algn="tl">
                    <a:srgbClr val="000000">
                      <a:alpha val="43137"/>
                    </a:srgbClr>
                  </a:outerShdw>
                </a:effectLst>
              </a:rPr>
              <a:t>Its All About the Ears….</a:t>
            </a:r>
            <a:endParaRPr lang="en-US" sz="3600" b="1" dirty="0">
              <a:solidFill>
                <a:srgbClr val="F07F0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872986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832" y="2971800"/>
            <a:ext cx="2819400" cy="289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962400"/>
            <a:ext cx="3429000" cy="270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7948" y="684910"/>
            <a:ext cx="253445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 name="Cloud Callout 16"/>
          <p:cNvSpPr/>
          <p:nvPr/>
        </p:nvSpPr>
        <p:spPr>
          <a:xfrm>
            <a:off x="6629400" y="127485"/>
            <a:ext cx="914400" cy="612648"/>
          </a:xfrm>
          <a:prstGeom prst="cloudCallout">
            <a:avLst>
              <a:gd name="adj1" fmla="val -131127"/>
              <a:gd name="adj2" fmla="val 4494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28600" y="2266239"/>
            <a:ext cx="8686800" cy="4245589"/>
          </a:xfrm>
          <a:prstGeom prst="ellipse">
            <a:avLst/>
          </a:prstGeom>
          <a:noFill/>
          <a:ln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Callout 14"/>
          <p:cNvSpPr/>
          <p:nvPr/>
        </p:nvSpPr>
        <p:spPr>
          <a:xfrm>
            <a:off x="6553200" y="2362200"/>
            <a:ext cx="2212737" cy="1283305"/>
          </a:xfrm>
          <a:prstGeom prst="wedgeEllipseCallout">
            <a:avLst>
              <a:gd name="adj1" fmla="val 13821"/>
              <a:gd name="adj2" fmla="val 86485"/>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OMG!</a:t>
            </a:r>
            <a:endParaRPr lang="en-US" dirty="0"/>
          </a:p>
        </p:txBody>
      </p:sp>
      <p:sp>
        <p:nvSpPr>
          <p:cNvPr id="19" name="TextBox 18"/>
          <p:cNvSpPr txBox="1"/>
          <p:nvPr/>
        </p:nvSpPr>
        <p:spPr>
          <a:xfrm>
            <a:off x="6553200" y="2590800"/>
            <a:ext cx="2233332" cy="923330"/>
          </a:xfrm>
          <a:prstGeom prst="rect">
            <a:avLst/>
          </a:prstGeom>
          <a:noFill/>
        </p:spPr>
        <p:txBody>
          <a:bodyPr wrap="square" rtlCol="0">
            <a:spAutoFit/>
          </a:bodyPr>
          <a:lstStyle/>
          <a:p>
            <a:pPr algn="ctr"/>
            <a:r>
              <a:rPr lang="en-US" dirty="0" smtClean="0">
                <a:solidFill>
                  <a:srgbClr val="0070C0"/>
                </a:solidFill>
              </a:rPr>
              <a:t>OMG!  What are you feeding him?!</a:t>
            </a:r>
            <a:endParaRPr lang="en-US" dirty="0">
              <a:solidFill>
                <a:srgbClr val="0070C0"/>
              </a:solidFill>
            </a:endParaRPr>
          </a:p>
        </p:txBody>
      </p:sp>
      <p:sp>
        <p:nvSpPr>
          <p:cNvPr id="21" name="Oval Callout 20"/>
          <p:cNvSpPr/>
          <p:nvPr/>
        </p:nvSpPr>
        <p:spPr>
          <a:xfrm>
            <a:off x="2228335" y="2266239"/>
            <a:ext cx="2212737" cy="902305"/>
          </a:xfrm>
          <a:prstGeom prst="wedgeEllipseCallout">
            <a:avLst>
              <a:gd name="adj1" fmla="val -36438"/>
              <a:gd name="adj2" fmla="val 68682"/>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OMG!</a:t>
            </a:r>
            <a:endParaRPr lang="en-US" dirty="0"/>
          </a:p>
        </p:txBody>
      </p:sp>
      <p:sp>
        <p:nvSpPr>
          <p:cNvPr id="22" name="TextBox 21"/>
          <p:cNvSpPr txBox="1"/>
          <p:nvPr/>
        </p:nvSpPr>
        <p:spPr>
          <a:xfrm>
            <a:off x="2209800" y="2532725"/>
            <a:ext cx="2233332" cy="369332"/>
          </a:xfrm>
          <a:prstGeom prst="rect">
            <a:avLst/>
          </a:prstGeom>
          <a:noFill/>
        </p:spPr>
        <p:txBody>
          <a:bodyPr wrap="square" rtlCol="0">
            <a:spAutoFit/>
          </a:bodyPr>
          <a:lstStyle/>
          <a:p>
            <a:pPr algn="ctr"/>
            <a:r>
              <a:rPr lang="en-US" dirty="0" smtClean="0">
                <a:solidFill>
                  <a:srgbClr val="0070C0"/>
                </a:solidFill>
              </a:rPr>
              <a:t>Thanks, babe.</a:t>
            </a:r>
            <a:endParaRPr lang="en-US" dirty="0">
              <a:solidFill>
                <a:srgbClr val="0070C0"/>
              </a:solidFill>
            </a:endParaRPr>
          </a:p>
        </p:txBody>
      </p:sp>
      <p:sp>
        <p:nvSpPr>
          <p:cNvPr id="23" name="Oval Callout 22"/>
          <p:cNvSpPr/>
          <p:nvPr/>
        </p:nvSpPr>
        <p:spPr>
          <a:xfrm>
            <a:off x="118571" y="1248442"/>
            <a:ext cx="2212737" cy="1418558"/>
          </a:xfrm>
          <a:prstGeom prst="wedgeEllipseCallout">
            <a:avLst>
              <a:gd name="adj1" fmla="val -5166"/>
              <a:gd name="adj2" fmla="val 85614"/>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OMG!</a:t>
            </a:r>
            <a:endParaRPr lang="en-US" dirty="0"/>
          </a:p>
        </p:txBody>
      </p:sp>
      <p:sp>
        <p:nvSpPr>
          <p:cNvPr id="24" name="TextBox 23"/>
          <p:cNvSpPr txBox="1"/>
          <p:nvPr/>
        </p:nvSpPr>
        <p:spPr>
          <a:xfrm>
            <a:off x="128868" y="1667470"/>
            <a:ext cx="2233332" cy="923330"/>
          </a:xfrm>
          <a:prstGeom prst="rect">
            <a:avLst/>
          </a:prstGeom>
          <a:noFill/>
        </p:spPr>
        <p:txBody>
          <a:bodyPr wrap="square" rtlCol="0">
            <a:spAutoFit/>
          </a:bodyPr>
          <a:lstStyle/>
          <a:p>
            <a:pPr algn="ctr"/>
            <a:r>
              <a:rPr lang="en-US" dirty="0" smtClean="0">
                <a:solidFill>
                  <a:srgbClr val="0070C0"/>
                </a:solidFill>
              </a:rPr>
              <a:t>Your new cut and color looks really nice.</a:t>
            </a:r>
            <a:endParaRPr lang="en-US" dirty="0">
              <a:solidFill>
                <a:srgbClr val="0070C0"/>
              </a:solidFill>
            </a:endParaRPr>
          </a:p>
        </p:txBody>
      </p:sp>
    </p:spTree>
    <p:extLst>
      <p:ext uri="{BB962C8B-B14F-4D97-AF65-F5344CB8AC3E}">
        <p14:creationId xmlns:p14="http://schemas.microsoft.com/office/powerpoint/2010/main" val="3592938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832" y="2971800"/>
            <a:ext cx="2819400" cy="289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962400"/>
            <a:ext cx="3429000" cy="270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7948" y="684910"/>
            <a:ext cx="253445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 name="TextBox 15"/>
          <p:cNvSpPr txBox="1"/>
          <p:nvPr/>
        </p:nvSpPr>
        <p:spPr>
          <a:xfrm>
            <a:off x="2446846" y="2554069"/>
            <a:ext cx="1341102" cy="646331"/>
          </a:xfrm>
          <a:prstGeom prst="rect">
            <a:avLst/>
          </a:prstGeom>
          <a:noFill/>
        </p:spPr>
        <p:txBody>
          <a:bodyPr wrap="square" rtlCol="0">
            <a:spAutoFit/>
          </a:bodyPr>
          <a:lstStyle/>
          <a:p>
            <a:pPr algn="ctr"/>
            <a:r>
              <a:rPr lang="en-US" dirty="0" smtClean="0"/>
              <a:t>Thanks, babe!</a:t>
            </a:r>
            <a:endParaRPr lang="en-US" dirty="0"/>
          </a:p>
        </p:txBody>
      </p:sp>
      <p:sp>
        <p:nvSpPr>
          <p:cNvPr id="10" name="TextBox 9"/>
          <p:cNvSpPr txBox="1"/>
          <p:nvPr/>
        </p:nvSpPr>
        <p:spPr>
          <a:xfrm>
            <a:off x="6934201" y="2997367"/>
            <a:ext cx="1852331" cy="646331"/>
          </a:xfrm>
          <a:prstGeom prst="rect">
            <a:avLst/>
          </a:prstGeom>
          <a:noFill/>
        </p:spPr>
        <p:txBody>
          <a:bodyPr wrap="square" rtlCol="0">
            <a:spAutoFit/>
          </a:bodyPr>
          <a:lstStyle/>
          <a:p>
            <a:pPr algn="ctr"/>
            <a:r>
              <a:rPr lang="en-US" dirty="0" smtClean="0"/>
              <a:t>What are you feeding him?!</a:t>
            </a:r>
            <a:endParaRPr lang="en-US" dirty="0"/>
          </a:p>
        </p:txBody>
      </p:sp>
      <p:sp>
        <p:nvSpPr>
          <p:cNvPr id="18" name="Oval 17"/>
          <p:cNvSpPr/>
          <p:nvPr/>
        </p:nvSpPr>
        <p:spPr>
          <a:xfrm>
            <a:off x="-533400" y="127485"/>
            <a:ext cx="9982200" cy="6425715"/>
          </a:xfrm>
          <a:prstGeom prst="ellipse">
            <a:avLst/>
          </a:prstGeom>
          <a:noFill/>
          <a:ln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Callout 19"/>
          <p:cNvSpPr/>
          <p:nvPr/>
        </p:nvSpPr>
        <p:spPr>
          <a:xfrm>
            <a:off x="6553200" y="2362200"/>
            <a:ext cx="2212737" cy="1283305"/>
          </a:xfrm>
          <a:prstGeom prst="wedgeEllipseCallout">
            <a:avLst>
              <a:gd name="adj1" fmla="val 13821"/>
              <a:gd name="adj2" fmla="val 86485"/>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OMG!</a:t>
            </a:r>
            <a:endParaRPr lang="en-US" dirty="0"/>
          </a:p>
        </p:txBody>
      </p:sp>
      <p:sp>
        <p:nvSpPr>
          <p:cNvPr id="21" name="TextBox 20"/>
          <p:cNvSpPr txBox="1"/>
          <p:nvPr/>
        </p:nvSpPr>
        <p:spPr>
          <a:xfrm>
            <a:off x="6553200" y="2590800"/>
            <a:ext cx="2233332" cy="923330"/>
          </a:xfrm>
          <a:prstGeom prst="rect">
            <a:avLst/>
          </a:prstGeom>
          <a:noFill/>
        </p:spPr>
        <p:txBody>
          <a:bodyPr wrap="square" rtlCol="0">
            <a:spAutoFit/>
          </a:bodyPr>
          <a:lstStyle/>
          <a:p>
            <a:pPr algn="ctr"/>
            <a:r>
              <a:rPr lang="en-US" dirty="0" smtClean="0">
                <a:solidFill>
                  <a:srgbClr val="0070C0"/>
                </a:solidFill>
              </a:rPr>
              <a:t>OMG!  What are you feeding him?!</a:t>
            </a:r>
            <a:endParaRPr lang="en-US" dirty="0">
              <a:solidFill>
                <a:srgbClr val="0070C0"/>
              </a:solidFill>
            </a:endParaRPr>
          </a:p>
        </p:txBody>
      </p:sp>
      <p:sp>
        <p:nvSpPr>
          <p:cNvPr id="22" name="Oval Callout 21"/>
          <p:cNvSpPr/>
          <p:nvPr/>
        </p:nvSpPr>
        <p:spPr>
          <a:xfrm>
            <a:off x="2204803" y="2266239"/>
            <a:ext cx="2212737" cy="902305"/>
          </a:xfrm>
          <a:prstGeom prst="wedgeEllipseCallout">
            <a:avLst>
              <a:gd name="adj1" fmla="val -36438"/>
              <a:gd name="adj2" fmla="val 68682"/>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OMG!</a:t>
            </a:r>
            <a:endParaRPr lang="en-US" dirty="0"/>
          </a:p>
        </p:txBody>
      </p:sp>
      <p:sp>
        <p:nvSpPr>
          <p:cNvPr id="23" name="TextBox 22"/>
          <p:cNvSpPr txBox="1"/>
          <p:nvPr/>
        </p:nvSpPr>
        <p:spPr>
          <a:xfrm>
            <a:off x="2186268" y="2532725"/>
            <a:ext cx="2233332" cy="369332"/>
          </a:xfrm>
          <a:prstGeom prst="rect">
            <a:avLst/>
          </a:prstGeom>
          <a:noFill/>
        </p:spPr>
        <p:txBody>
          <a:bodyPr wrap="square" rtlCol="0">
            <a:spAutoFit/>
          </a:bodyPr>
          <a:lstStyle/>
          <a:p>
            <a:pPr algn="ctr"/>
            <a:r>
              <a:rPr lang="en-US" dirty="0" smtClean="0">
                <a:solidFill>
                  <a:srgbClr val="0070C0"/>
                </a:solidFill>
              </a:rPr>
              <a:t>Thanks, babe.</a:t>
            </a:r>
            <a:endParaRPr lang="en-US" dirty="0">
              <a:solidFill>
                <a:srgbClr val="0070C0"/>
              </a:solidFill>
            </a:endParaRPr>
          </a:p>
        </p:txBody>
      </p:sp>
      <p:sp>
        <p:nvSpPr>
          <p:cNvPr id="24" name="Oval Callout 23"/>
          <p:cNvSpPr/>
          <p:nvPr/>
        </p:nvSpPr>
        <p:spPr>
          <a:xfrm>
            <a:off x="118571" y="1248442"/>
            <a:ext cx="2212737" cy="1418558"/>
          </a:xfrm>
          <a:prstGeom prst="wedgeEllipseCallout">
            <a:avLst>
              <a:gd name="adj1" fmla="val -5166"/>
              <a:gd name="adj2" fmla="val 85614"/>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OMG!</a:t>
            </a:r>
            <a:endParaRPr lang="en-US" dirty="0"/>
          </a:p>
        </p:txBody>
      </p:sp>
      <p:sp>
        <p:nvSpPr>
          <p:cNvPr id="25" name="TextBox 24"/>
          <p:cNvSpPr txBox="1"/>
          <p:nvPr/>
        </p:nvSpPr>
        <p:spPr>
          <a:xfrm>
            <a:off x="128868" y="1544312"/>
            <a:ext cx="2233332" cy="923330"/>
          </a:xfrm>
          <a:prstGeom prst="rect">
            <a:avLst/>
          </a:prstGeom>
          <a:noFill/>
        </p:spPr>
        <p:txBody>
          <a:bodyPr wrap="square" rtlCol="0">
            <a:spAutoFit/>
          </a:bodyPr>
          <a:lstStyle/>
          <a:p>
            <a:pPr algn="ctr"/>
            <a:r>
              <a:rPr lang="en-US" dirty="0" smtClean="0">
                <a:solidFill>
                  <a:srgbClr val="0070C0"/>
                </a:solidFill>
              </a:rPr>
              <a:t>Your new color and cut looks really nice.</a:t>
            </a:r>
            <a:endParaRPr lang="en-US" dirty="0">
              <a:solidFill>
                <a:srgbClr val="0070C0"/>
              </a:solidFill>
            </a:endParaRPr>
          </a:p>
        </p:txBody>
      </p:sp>
      <p:sp>
        <p:nvSpPr>
          <p:cNvPr id="26" name="Oval Callout 25"/>
          <p:cNvSpPr/>
          <p:nvPr/>
        </p:nvSpPr>
        <p:spPr>
          <a:xfrm>
            <a:off x="6226927" y="152400"/>
            <a:ext cx="2693469" cy="1391912"/>
          </a:xfrm>
          <a:prstGeom prst="wedgeEllipseCallout">
            <a:avLst>
              <a:gd name="adj1" fmla="val -58138"/>
              <a:gd name="adj2" fmla="val 15457"/>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OMG!</a:t>
            </a:r>
            <a:endParaRPr lang="en-US" dirty="0"/>
          </a:p>
        </p:txBody>
      </p:sp>
      <p:sp>
        <p:nvSpPr>
          <p:cNvPr id="27" name="TextBox 26"/>
          <p:cNvSpPr txBox="1"/>
          <p:nvPr/>
        </p:nvSpPr>
        <p:spPr>
          <a:xfrm>
            <a:off x="6456995" y="381000"/>
            <a:ext cx="2233332" cy="923330"/>
          </a:xfrm>
          <a:prstGeom prst="rect">
            <a:avLst/>
          </a:prstGeom>
          <a:noFill/>
        </p:spPr>
        <p:txBody>
          <a:bodyPr wrap="square" rtlCol="0">
            <a:spAutoFit/>
          </a:bodyPr>
          <a:lstStyle/>
          <a:p>
            <a:pPr algn="ctr"/>
            <a:r>
              <a:rPr lang="en-US" dirty="0" smtClean="0">
                <a:solidFill>
                  <a:srgbClr val="0070C0"/>
                </a:solidFill>
              </a:rPr>
              <a:t>Your father and I think it’s time for you to move out.</a:t>
            </a:r>
            <a:endParaRPr lang="en-US" dirty="0">
              <a:solidFill>
                <a:srgbClr val="0070C0"/>
              </a:solidFill>
            </a:endParaRPr>
          </a:p>
        </p:txBody>
      </p:sp>
    </p:spTree>
    <p:extLst>
      <p:ext uri="{BB962C8B-B14F-4D97-AF65-F5344CB8AC3E}">
        <p14:creationId xmlns:p14="http://schemas.microsoft.com/office/powerpoint/2010/main" val="1507523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8839200" cy="5872219"/>
          </a:xfrm>
          <a:prstGeom prst="rect">
            <a:avLst/>
          </a:prstGeom>
        </p:spPr>
      </p:pic>
      <p:sp>
        <p:nvSpPr>
          <p:cNvPr id="3" name="Title 1"/>
          <p:cNvSpPr>
            <a:spLocks noGrp="1"/>
          </p:cNvSpPr>
          <p:nvPr>
            <p:ph type="title"/>
          </p:nvPr>
        </p:nvSpPr>
        <p:spPr>
          <a:xfrm>
            <a:off x="0" y="5933525"/>
            <a:ext cx="9144000" cy="924475"/>
          </a:xfrm>
        </p:spPr>
        <p:txBody>
          <a:bodyPr/>
          <a:lstStyle/>
          <a:p>
            <a:pPr algn="ctr"/>
            <a:r>
              <a:rPr lang="en-US" sz="2800" b="1" dirty="0" smtClean="0">
                <a:latin typeface="Garamond" pitchFamily="18" charset="0"/>
              </a:rPr>
              <a:t>“Now it’s time for your hearing lesson”.</a:t>
            </a:r>
          </a:p>
        </p:txBody>
      </p:sp>
    </p:spTree>
    <p:extLst>
      <p:ext uri="{BB962C8B-B14F-4D97-AF65-F5344CB8AC3E}">
        <p14:creationId xmlns:p14="http://schemas.microsoft.com/office/powerpoint/2010/main" val="2422340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www.jesslaccetti.co.uk/uploaded_images/brain---hearing-words-731273.jpg"/>
          <p:cNvPicPr>
            <a:picLocks noChangeAspect="1" noChangeArrowheads="1"/>
          </p:cNvPicPr>
          <p:nvPr/>
        </p:nvPicPr>
        <p:blipFill>
          <a:blip r:embed="rId3" cstate="print"/>
          <a:srcRect/>
          <a:stretch>
            <a:fillRect/>
          </a:stretch>
        </p:blipFill>
        <p:spPr bwMode="auto">
          <a:xfrm>
            <a:off x="228600" y="381000"/>
            <a:ext cx="4141694" cy="3429000"/>
          </a:xfrm>
          <a:prstGeom prst="rect">
            <a:avLst/>
          </a:prstGeom>
          <a:noFill/>
        </p:spPr>
      </p:pic>
      <p:pic>
        <p:nvPicPr>
          <p:cNvPr id="265220" name="Picture 4" descr="http://www.jesslaccetti.co.uk/uploaded_images/brain---reading_words-731278.jpg"/>
          <p:cNvPicPr>
            <a:picLocks noChangeAspect="1" noChangeArrowheads="1"/>
          </p:cNvPicPr>
          <p:nvPr/>
        </p:nvPicPr>
        <p:blipFill>
          <a:blip r:embed="rId4" cstate="print"/>
          <a:srcRect/>
          <a:stretch>
            <a:fillRect/>
          </a:stretch>
        </p:blipFill>
        <p:spPr bwMode="auto">
          <a:xfrm>
            <a:off x="4737279" y="381000"/>
            <a:ext cx="4101921" cy="3429000"/>
          </a:xfrm>
          <a:prstGeom prst="rect">
            <a:avLst/>
          </a:prstGeom>
          <a:noFill/>
        </p:spPr>
      </p:pic>
      <p:sp>
        <p:nvSpPr>
          <p:cNvPr id="7" name="TextBox 6"/>
          <p:cNvSpPr txBox="1"/>
          <p:nvPr/>
        </p:nvSpPr>
        <p:spPr>
          <a:xfrm>
            <a:off x="257432" y="3962400"/>
            <a:ext cx="2514600" cy="1077218"/>
          </a:xfrm>
          <a:prstGeom prst="rect">
            <a:avLst/>
          </a:prstGeom>
          <a:noFill/>
        </p:spPr>
        <p:txBody>
          <a:bodyPr wrap="square" rtlCol="0">
            <a:spAutoFit/>
          </a:bodyPr>
          <a:lstStyle/>
          <a:p>
            <a:r>
              <a:rPr lang="en-US" sz="3200" b="1" dirty="0" smtClean="0">
                <a:latin typeface="Garamond" pitchFamily="18" charset="0"/>
              </a:rPr>
              <a:t>Brain</a:t>
            </a:r>
          </a:p>
          <a:p>
            <a:r>
              <a:rPr lang="en-US" sz="3200" b="1" dirty="0" smtClean="0">
                <a:latin typeface="Garamond" pitchFamily="18" charset="0"/>
              </a:rPr>
              <a:t>Hearing</a:t>
            </a:r>
            <a:r>
              <a:rPr lang="en-US" sz="2400" dirty="0" smtClean="0"/>
              <a:t> </a:t>
            </a:r>
            <a:endParaRPr lang="en-US" sz="2400" dirty="0"/>
          </a:p>
        </p:txBody>
      </p:sp>
      <p:sp>
        <p:nvSpPr>
          <p:cNvPr id="8" name="TextBox 7"/>
          <p:cNvSpPr txBox="1"/>
          <p:nvPr/>
        </p:nvSpPr>
        <p:spPr>
          <a:xfrm>
            <a:off x="6324600" y="3999470"/>
            <a:ext cx="2514600" cy="1077218"/>
          </a:xfrm>
          <a:prstGeom prst="rect">
            <a:avLst/>
          </a:prstGeom>
          <a:noFill/>
        </p:spPr>
        <p:txBody>
          <a:bodyPr wrap="square" rtlCol="0">
            <a:spAutoFit/>
          </a:bodyPr>
          <a:lstStyle/>
          <a:p>
            <a:pPr algn="r"/>
            <a:r>
              <a:rPr lang="en-US" sz="3200" b="1" dirty="0" smtClean="0">
                <a:latin typeface="Garamond" pitchFamily="18" charset="0"/>
              </a:rPr>
              <a:t>Brain</a:t>
            </a:r>
          </a:p>
          <a:p>
            <a:pPr algn="r"/>
            <a:r>
              <a:rPr lang="en-US" sz="3200" b="1" dirty="0" smtClean="0">
                <a:latin typeface="Garamond" pitchFamily="18" charset="0"/>
              </a:rPr>
              <a:t>Reading</a:t>
            </a:r>
            <a:r>
              <a:rPr lang="en-US" sz="2400" dirty="0" smtClean="0"/>
              <a:t> </a:t>
            </a:r>
            <a:endParaRPr lang="en-US" sz="24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39700" y="152400"/>
            <a:ext cx="8839200" cy="924475"/>
          </a:xfrm>
        </p:spPr>
        <p:txBody>
          <a:bodyPr/>
          <a:lstStyle/>
          <a:p>
            <a:r>
              <a:rPr lang="en-US" b="1" dirty="0" smtClean="0">
                <a:solidFill>
                  <a:schemeClr val="accent6">
                    <a:lumMod val="50000"/>
                  </a:schemeClr>
                </a:solidFill>
                <a:latin typeface="Garamond" pitchFamily="18" charset="0"/>
              </a:rPr>
              <a:t>The connection between hearing and reading…</a:t>
            </a:r>
          </a:p>
        </p:txBody>
      </p:sp>
      <p:sp>
        <p:nvSpPr>
          <p:cNvPr id="37891" name="Content Placeholder 2"/>
          <p:cNvSpPr>
            <a:spLocks noGrp="1"/>
          </p:cNvSpPr>
          <p:nvPr>
            <p:ph idx="1"/>
          </p:nvPr>
        </p:nvSpPr>
        <p:spPr>
          <a:xfrm>
            <a:off x="207335" y="1143000"/>
            <a:ext cx="8229600" cy="3048000"/>
          </a:xfrm>
        </p:spPr>
        <p:txBody>
          <a:bodyPr>
            <a:normAutofit/>
          </a:bodyPr>
          <a:lstStyle/>
          <a:p>
            <a:pPr marL="0" indent="0">
              <a:buNone/>
            </a:pPr>
            <a:r>
              <a:rPr lang="en-US" sz="2800" b="1" dirty="0" smtClean="0">
                <a:latin typeface="Garamond" pitchFamily="18" charset="0"/>
              </a:rPr>
              <a:t>We are neurologically programmed to process spoken language and reading through the auditory centers of the brain.</a:t>
            </a:r>
          </a:p>
          <a:p>
            <a:pPr marL="457200" lvl="1" indent="0">
              <a:buNone/>
            </a:pPr>
            <a:r>
              <a:rPr lang="en-US" sz="2800" b="1" dirty="0" smtClean="0">
                <a:latin typeface="Garamond" pitchFamily="18" charset="0"/>
              </a:rPr>
              <a:t>- Confirmed by brain mapping</a:t>
            </a:r>
          </a:p>
          <a:p>
            <a:pPr marL="457200" lvl="1" indent="0">
              <a:buNone/>
            </a:pPr>
            <a:r>
              <a:rPr lang="en-US" sz="2800" b="1" dirty="0" smtClean="0">
                <a:latin typeface="Garamond" pitchFamily="18" charset="0"/>
              </a:rPr>
              <a:t>- Reading is auditory not simply visual</a:t>
            </a:r>
          </a:p>
        </p:txBody>
      </p:sp>
      <p:pic>
        <p:nvPicPr>
          <p:cNvPr id="4" name="Picture 2" descr="http://www.jesslaccetti.co.uk/uploaded_images/brain---hearing-words-731273.jpg"/>
          <p:cNvPicPr>
            <a:picLocks noChangeAspect="1" noChangeArrowheads="1"/>
          </p:cNvPicPr>
          <p:nvPr/>
        </p:nvPicPr>
        <p:blipFill>
          <a:blip r:embed="rId3" cstate="print"/>
          <a:srcRect/>
          <a:stretch>
            <a:fillRect/>
          </a:stretch>
        </p:blipFill>
        <p:spPr bwMode="auto">
          <a:xfrm>
            <a:off x="215573" y="4419600"/>
            <a:ext cx="2577054" cy="2133600"/>
          </a:xfrm>
          <a:prstGeom prst="rect">
            <a:avLst/>
          </a:prstGeom>
          <a:noFill/>
        </p:spPr>
      </p:pic>
      <p:pic>
        <p:nvPicPr>
          <p:cNvPr id="5" name="Picture 4" descr="http://www.jesslaccetti.co.uk/uploaded_images/brain---reading_words-731278.jpg"/>
          <p:cNvPicPr>
            <a:picLocks noChangeAspect="1" noChangeArrowheads="1"/>
          </p:cNvPicPr>
          <p:nvPr/>
        </p:nvPicPr>
        <p:blipFill>
          <a:blip r:embed="rId4" cstate="print"/>
          <a:srcRect/>
          <a:stretch>
            <a:fillRect/>
          </a:stretch>
        </p:blipFill>
        <p:spPr bwMode="auto">
          <a:xfrm>
            <a:off x="6286894" y="4419600"/>
            <a:ext cx="2552306" cy="2133600"/>
          </a:xfrm>
          <a:prstGeom prst="rect">
            <a:avLst/>
          </a:prstGeom>
          <a:noFill/>
        </p:spPr>
      </p:pic>
      <p:pic>
        <p:nvPicPr>
          <p:cNvPr id="6" name="Picture 2" descr="http://www.widexconnect.ca/dexi/style/reading-child-lg.jpg"/>
          <p:cNvPicPr>
            <a:picLocks noChangeAspect="1" noChangeArrowheads="1"/>
          </p:cNvPicPr>
          <p:nvPr/>
        </p:nvPicPr>
        <p:blipFill>
          <a:blip r:embed="rId5" cstate="print"/>
          <a:srcRect/>
          <a:stretch>
            <a:fillRect/>
          </a:stretch>
        </p:blipFill>
        <p:spPr bwMode="auto">
          <a:xfrm>
            <a:off x="3124200" y="4410075"/>
            <a:ext cx="2870200" cy="215265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rot="18278693">
            <a:off x="1742247" y="3052190"/>
            <a:ext cx="3021981" cy="83099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Hearing</a:t>
            </a:r>
            <a:endParaRPr lang="en-US" sz="4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9" name="Rectangle 8"/>
          <p:cNvSpPr/>
          <p:nvPr/>
        </p:nvSpPr>
        <p:spPr>
          <a:xfrm rot="3514017">
            <a:off x="4146522" y="3087153"/>
            <a:ext cx="3398686" cy="83099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Learning</a:t>
            </a:r>
            <a:endParaRPr lang="en-US" sz="4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0" name="Rectangle 9"/>
          <p:cNvSpPr/>
          <p:nvPr/>
        </p:nvSpPr>
        <p:spPr>
          <a:xfrm>
            <a:off x="2662030" y="5036403"/>
            <a:ext cx="3733800" cy="83099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Literacy</a:t>
            </a:r>
            <a:endParaRPr lang="en-US" sz="4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1" name="Rectangle 10"/>
          <p:cNvSpPr/>
          <p:nvPr/>
        </p:nvSpPr>
        <p:spPr>
          <a:xfrm>
            <a:off x="919397" y="219670"/>
            <a:ext cx="730520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Connecting the Dots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Flowchart: Connector 11"/>
          <p:cNvSpPr/>
          <p:nvPr/>
        </p:nvSpPr>
        <p:spPr>
          <a:xfrm>
            <a:off x="1976230" y="5188803"/>
            <a:ext cx="609600" cy="533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p:cNvSpPr/>
          <p:nvPr/>
        </p:nvSpPr>
        <p:spPr>
          <a:xfrm>
            <a:off x="6357730" y="5188803"/>
            <a:ext cx="609600" cy="533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Connector 13"/>
          <p:cNvSpPr/>
          <p:nvPr/>
        </p:nvSpPr>
        <p:spPr>
          <a:xfrm>
            <a:off x="4262230" y="1607403"/>
            <a:ext cx="609600" cy="533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9"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HDI Admin Asst\Desktop\Wyoming_roadtrip_boots_windsh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643"/>
            <a:ext cx="11049000" cy="68766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807676" y="838200"/>
            <a:ext cx="3352800" cy="11244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b="1" i="1" dirty="0" smtClean="0">
                <a:solidFill>
                  <a:schemeClr val="accent6">
                    <a:lumMod val="50000"/>
                  </a:schemeClr>
                </a:solidFill>
                <a:latin typeface="Garamond" pitchFamily="18" charset="0"/>
              </a:rPr>
              <a:t>“Hear” We Go!</a:t>
            </a:r>
          </a:p>
        </p:txBody>
      </p:sp>
      <p:sp>
        <p:nvSpPr>
          <p:cNvPr id="6" name="Content Placeholder 2"/>
          <p:cNvSpPr>
            <a:spLocks noGrp="1"/>
          </p:cNvSpPr>
          <p:nvPr>
            <p:ph idx="1"/>
          </p:nvPr>
        </p:nvSpPr>
        <p:spPr>
          <a:xfrm>
            <a:off x="152400" y="158575"/>
            <a:ext cx="3886200" cy="4565825"/>
          </a:xfrm>
        </p:spPr>
        <p:txBody>
          <a:bodyPr>
            <a:noAutofit/>
          </a:bodyPr>
          <a:lstStyle/>
          <a:p>
            <a:r>
              <a:rPr lang="en-US" sz="2000" b="1" dirty="0" smtClean="0">
                <a:solidFill>
                  <a:schemeClr val="accent5">
                    <a:lumMod val="50000"/>
                  </a:schemeClr>
                </a:solidFill>
                <a:latin typeface="Garamond" pitchFamily="18" charset="0"/>
              </a:rPr>
              <a:t>Introductions, information, and our itinerary</a:t>
            </a:r>
          </a:p>
          <a:p>
            <a:r>
              <a:rPr lang="en-US" sz="2000" b="1" dirty="0" smtClean="0">
                <a:solidFill>
                  <a:schemeClr val="accent5">
                    <a:lumMod val="50000"/>
                  </a:schemeClr>
                </a:solidFill>
                <a:latin typeface="Garamond" pitchFamily="18" charset="0"/>
              </a:rPr>
              <a:t>The hearing screening system in Wyoming</a:t>
            </a:r>
          </a:p>
          <a:p>
            <a:r>
              <a:rPr lang="en-US" sz="2000" b="1" dirty="0" smtClean="0">
                <a:solidFill>
                  <a:schemeClr val="accent5">
                    <a:lumMod val="50000"/>
                  </a:schemeClr>
                </a:solidFill>
                <a:latin typeface="Garamond" pitchFamily="18" charset="0"/>
              </a:rPr>
              <a:t>Hearing, learning, and development</a:t>
            </a:r>
          </a:p>
          <a:p>
            <a:r>
              <a:rPr lang="en-US" sz="2000" b="1" dirty="0" smtClean="0">
                <a:solidFill>
                  <a:schemeClr val="accent5">
                    <a:lumMod val="50000"/>
                  </a:schemeClr>
                </a:solidFill>
                <a:latin typeface="Garamond" pitchFamily="18" charset="0"/>
              </a:rPr>
              <a:t>Hearing </a:t>
            </a:r>
            <a:r>
              <a:rPr lang="en-US" sz="2000" b="1" dirty="0">
                <a:solidFill>
                  <a:schemeClr val="accent5">
                    <a:lumMod val="50000"/>
                  </a:schemeClr>
                </a:solidFill>
                <a:latin typeface="Garamond" pitchFamily="18" charset="0"/>
              </a:rPr>
              <a:t>screening </a:t>
            </a:r>
            <a:r>
              <a:rPr lang="en-US" sz="2000" b="1" dirty="0" smtClean="0">
                <a:solidFill>
                  <a:schemeClr val="accent5">
                    <a:lumMod val="50000"/>
                  </a:schemeClr>
                </a:solidFill>
                <a:latin typeface="Garamond" pitchFamily="18" charset="0"/>
              </a:rPr>
              <a:t>components</a:t>
            </a:r>
          </a:p>
          <a:p>
            <a:r>
              <a:rPr lang="en-US" sz="2000" b="1" dirty="0" smtClean="0">
                <a:solidFill>
                  <a:schemeClr val="accent5">
                    <a:lumMod val="50000"/>
                  </a:schemeClr>
                </a:solidFill>
                <a:latin typeface="Garamond" pitchFamily="18" charset="0"/>
              </a:rPr>
              <a:t>Rescreening and referrals</a:t>
            </a:r>
          </a:p>
          <a:p>
            <a:r>
              <a:rPr lang="en-US" sz="2000" b="1" dirty="0" smtClean="0">
                <a:solidFill>
                  <a:schemeClr val="accent5">
                    <a:lumMod val="50000"/>
                  </a:schemeClr>
                </a:solidFill>
                <a:latin typeface="Garamond" pitchFamily="18" charset="0"/>
              </a:rPr>
              <a:t>Role play and practice</a:t>
            </a:r>
          </a:p>
        </p:txBody>
      </p:sp>
    </p:spTree>
    <p:extLst>
      <p:ext uri="{BB962C8B-B14F-4D97-AF65-F5344CB8AC3E}">
        <p14:creationId xmlns:p14="http://schemas.microsoft.com/office/powerpoint/2010/main" val="629702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67"/>
          <p:cNvPicPr>
            <a:picLocks noGrp="1" noChangeAspect="1" noChangeArrowheads="1"/>
          </p:cNvPicPr>
          <p:nvPr>
            <p:ph idx="1"/>
          </p:nvPr>
        </p:nvPicPr>
        <p:blipFill>
          <a:blip r:embed="rId2" cstate="print"/>
          <a:stretch>
            <a:fillRect/>
          </a:stretch>
        </p:blipFill>
        <p:spPr>
          <a:xfrm>
            <a:off x="2590800" y="2819400"/>
            <a:ext cx="3657600" cy="2444496"/>
          </a:xfrm>
        </p:spPr>
      </p:pic>
      <p:sp>
        <p:nvSpPr>
          <p:cNvPr id="5" name="AutoShape 2057"/>
          <p:cNvSpPr>
            <a:spLocks noChangeArrowheads="1"/>
          </p:cNvSpPr>
          <p:nvPr/>
        </p:nvSpPr>
        <p:spPr bwMode="auto">
          <a:xfrm>
            <a:off x="1752600" y="1981200"/>
            <a:ext cx="5410200" cy="4038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25" y="3131"/>
                </a:moveTo>
                <a:cubicBezTo>
                  <a:pt x="15826" y="1416"/>
                  <a:pt x="13358" y="467"/>
                  <a:pt x="10800" y="467"/>
                </a:cubicBezTo>
                <a:cubicBezTo>
                  <a:pt x="5093" y="467"/>
                  <a:pt x="467" y="5093"/>
                  <a:pt x="467" y="10800"/>
                </a:cubicBezTo>
                <a:cubicBezTo>
                  <a:pt x="467" y="16506"/>
                  <a:pt x="5093" y="21133"/>
                  <a:pt x="10800" y="21133"/>
                </a:cubicBezTo>
                <a:cubicBezTo>
                  <a:pt x="16506" y="21133"/>
                  <a:pt x="21133" y="16506"/>
                  <a:pt x="21133" y="10800"/>
                </a:cubicBezTo>
                <a:cubicBezTo>
                  <a:pt x="21133" y="8760"/>
                  <a:pt x="20529" y="6766"/>
                  <a:pt x="19398" y="5069"/>
                </a:cubicBezTo>
                <a:lnTo>
                  <a:pt x="19787" y="4810"/>
                </a:lnTo>
                <a:cubicBezTo>
                  <a:pt x="20969" y="6584"/>
                  <a:pt x="21600" y="8668"/>
                  <a:pt x="21600" y="10800"/>
                </a:cubicBezTo>
                <a:cubicBezTo>
                  <a:pt x="21600" y="16764"/>
                  <a:pt x="16764" y="21600"/>
                  <a:pt x="10800" y="21600"/>
                </a:cubicBezTo>
                <a:cubicBezTo>
                  <a:pt x="4835" y="21600"/>
                  <a:pt x="0" y="16764"/>
                  <a:pt x="0" y="10800"/>
                </a:cubicBezTo>
                <a:cubicBezTo>
                  <a:pt x="0" y="4835"/>
                  <a:pt x="4835" y="0"/>
                  <a:pt x="10800" y="0"/>
                </a:cubicBezTo>
                <a:cubicBezTo>
                  <a:pt x="13474" y="-1"/>
                  <a:pt x="16053" y="992"/>
                  <a:pt x="18038" y="2784"/>
                </a:cubicBezTo>
                <a:lnTo>
                  <a:pt x="19848" y="781"/>
                </a:lnTo>
                <a:lnTo>
                  <a:pt x="20060" y="4924"/>
                </a:lnTo>
                <a:lnTo>
                  <a:pt x="15915" y="5135"/>
                </a:lnTo>
                <a:lnTo>
                  <a:pt x="17725" y="3131"/>
                </a:lnTo>
                <a:close/>
              </a:path>
            </a:pathLst>
          </a:custGeom>
          <a:solidFill>
            <a:schemeClr val="tx1"/>
          </a:solidFill>
          <a:ln w="9525">
            <a:solidFill>
              <a:schemeClr val="tx1"/>
            </a:solidFill>
            <a:miter lim="800000"/>
            <a:headEnd/>
            <a:tailEnd/>
          </a:ln>
        </p:spPr>
        <p:txBody>
          <a:bodyPr wrap="none" anchor="ctr"/>
          <a:lstStyle/>
          <a:p>
            <a:endParaRPr lang="en-US" dirty="0"/>
          </a:p>
        </p:txBody>
      </p:sp>
      <p:sp>
        <p:nvSpPr>
          <p:cNvPr id="6" name="Text Box 2058"/>
          <p:cNvSpPr txBox="1">
            <a:spLocks noChangeArrowheads="1"/>
          </p:cNvSpPr>
          <p:nvPr/>
        </p:nvSpPr>
        <p:spPr bwMode="auto">
          <a:xfrm>
            <a:off x="1143000" y="2743200"/>
            <a:ext cx="1790700" cy="519113"/>
          </a:xfrm>
          <a:prstGeom prst="rect">
            <a:avLst/>
          </a:prstGeom>
          <a:noFill/>
          <a:ln w="9525">
            <a:noFill/>
            <a:miter lim="800000"/>
            <a:headEnd/>
            <a:tailEnd/>
          </a:ln>
        </p:spPr>
        <p:txBody>
          <a:bodyPr>
            <a:spAutoFit/>
          </a:bodyPr>
          <a:lstStyle/>
          <a:p>
            <a:r>
              <a:rPr lang="en-US" b="1" dirty="0">
                <a:latin typeface="Calibri" pitchFamily="34" charset="0"/>
              </a:rPr>
              <a:t>Writing</a:t>
            </a:r>
          </a:p>
        </p:txBody>
      </p:sp>
      <p:sp>
        <p:nvSpPr>
          <p:cNvPr id="7" name="Text Box 2059"/>
          <p:cNvSpPr txBox="1">
            <a:spLocks noChangeArrowheads="1"/>
          </p:cNvSpPr>
          <p:nvPr/>
        </p:nvSpPr>
        <p:spPr bwMode="auto">
          <a:xfrm>
            <a:off x="7162800" y="3810000"/>
            <a:ext cx="2136775" cy="519113"/>
          </a:xfrm>
          <a:prstGeom prst="rect">
            <a:avLst/>
          </a:prstGeom>
          <a:noFill/>
          <a:ln w="9525">
            <a:noFill/>
            <a:miter lim="800000"/>
            <a:headEnd/>
            <a:tailEnd/>
          </a:ln>
        </p:spPr>
        <p:txBody>
          <a:bodyPr>
            <a:spAutoFit/>
          </a:bodyPr>
          <a:lstStyle/>
          <a:p>
            <a:r>
              <a:rPr lang="en-US" b="1" dirty="0">
                <a:latin typeface="Calibri" pitchFamily="34" charset="0"/>
              </a:rPr>
              <a:t>Listening</a:t>
            </a:r>
          </a:p>
        </p:txBody>
      </p:sp>
      <p:sp>
        <p:nvSpPr>
          <p:cNvPr id="8" name="Text Box 2060"/>
          <p:cNvSpPr txBox="1">
            <a:spLocks noChangeArrowheads="1"/>
          </p:cNvSpPr>
          <p:nvPr/>
        </p:nvSpPr>
        <p:spPr bwMode="auto">
          <a:xfrm>
            <a:off x="6172200" y="5562600"/>
            <a:ext cx="1495425" cy="523875"/>
          </a:xfrm>
          <a:prstGeom prst="rect">
            <a:avLst/>
          </a:prstGeom>
          <a:noFill/>
          <a:ln w="9525">
            <a:noFill/>
            <a:miter lim="800000"/>
            <a:headEnd/>
            <a:tailEnd/>
          </a:ln>
        </p:spPr>
        <p:txBody>
          <a:bodyPr>
            <a:spAutoFit/>
          </a:bodyPr>
          <a:lstStyle/>
          <a:p>
            <a:r>
              <a:rPr lang="en-US" b="1" dirty="0">
                <a:latin typeface="Calibri" pitchFamily="34" charset="0"/>
              </a:rPr>
              <a:t>Talking</a:t>
            </a:r>
          </a:p>
        </p:txBody>
      </p:sp>
      <p:sp>
        <p:nvSpPr>
          <p:cNvPr id="9" name="Text Box 2062"/>
          <p:cNvSpPr txBox="1">
            <a:spLocks noChangeArrowheads="1"/>
          </p:cNvSpPr>
          <p:nvPr/>
        </p:nvSpPr>
        <p:spPr bwMode="auto">
          <a:xfrm>
            <a:off x="1676400" y="5334000"/>
            <a:ext cx="1649413" cy="519113"/>
          </a:xfrm>
          <a:prstGeom prst="rect">
            <a:avLst/>
          </a:prstGeom>
          <a:noFill/>
          <a:ln w="9525">
            <a:noFill/>
            <a:miter lim="800000"/>
            <a:headEnd/>
            <a:tailEnd/>
          </a:ln>
        </p:spPr>
        <p:txBody>
          <a:bodyPr wrap="none">
            <a:spAutoFit/>
          </a:bodyPr>
          <a:lstStyle/>
          <a:p>
            <a:r>
              <a:rPr lang="en-US" b="1" dirty="0">
                <a:latin typeface="Calibri" pitchFamily="34" charset="0"/>
              </a:rPr>
              <a:t>Reading</a:t>
            </a:r>
          </a:p>
        </p:txBody>
      </p:sp>
      <p:sp>
        <p:nvSpPr>
          <p:cNvPr id="10" name="Text Box 2068"/>
          <p:cNvSpPr txBox="1">
            <a:spLocks noChangeArrowheads="1"/>
          </p:cNvSpPr>
          <p:nvPr/>
        </p:nvSpPr>
        <p:spPr bwMode="auto">
          <a:xfrm>
            <a:off x="2743200" y="1676400"/>
            <a:ext cx="3276600" cy="369332"/>
          </a:xfrm>
          <a:prstGeom prst="rect">
            <a:avLst/>
          </a:prstGeom>
          <a:noFill/>
          <a:ln w="9525">
            <a:noFill/>
            <a:miter lim="800000"/>
            <a:headEnd/>
            <a:tailEnd/>
          </a:ln>
        </p:spPr>
        <p:txBody>
          <a:bodyPr>
            <a:spAutoFit/>
          </a:bodyPr>
          <a:lstStyle/>
          <a:p>
            <a:pPr algn="ctr"/>
            <a:r>
              <a:rPr lang="en-US" b="1" dirty="0">
                <a:latin typeface="Calibri" pitchFamily="34" charset="0"/>
              </a:rPr>
              <a:t>     Communication</a:t>
            </a:r>
          </a:p>
        </p:txBody>
      </p:sp>
      <p:sp>
        <p:nvSpPr>
          <p:cNvPr id="11" name="TextBox 10"/>
          <p:cNvSpPr txBox="1"/>
          <p:nvPr/>
        </p:nvSpPr>
        <p:spPr>
          <a:xfrm rot="18998832">
            <a:off x="5800071" y="2268852"/>
            <a:ext cx="1428834" cy="369332"/>
          </a:xfrm>
          <a:prstGeom prst="rect">
            <a:avLst/>
          </a:prstGeom>
          <a:noFill/>
        </p:spPr>
        <p:txBody>
          <a:bodyPr wrap="square" rtlCol="0">
            <a:spAutoFit/>
          </a:bodyPr>
          <a:lstStyle/>
          <a:p>
            <a:r>
              <a:rPr lang="en-US" b="1" dirty="0" smtClean="0">
                <a:solidFill>
                  <a:schemeClr val="accent6">
                    <a:lumMod val="50000"/>
                  </a:schemeClr>
                </a:solidFill>
                <a:latin typeface="Calibri" pitchFamily="34" charset="0"/>
              </a:rPr>
              <a:t>Hearing</a:t>
            </a:r>
            <a:endParaRPr lang="en-US" b="1" dirty="0">
              <a:solidFill>
                <a:schemeClr val="accent6">
                  <a:lumMod val="50000"/>
                </a:schemeClr>
              </a:solidFill>
              <a:latin typeface="Calibri" pitchFamily="34" charset="0"/>
            </a:endParaRPr>
          </a:p>
        </p:txBody>
      </p:sp>
      <p:sp>
        <p:nvSpPr>
          <p:cNvPr id="12" name="Title 1"/>
          <p:cNvSpPr>
            <a:spLocks noGrp="1"/>
          </p:cNvSpPr>
          <p:nvPr>
            <p:ph type="title"/>
          </p:nvPr>
        </p:nvSpPr>
        <p:spPr>
          <a:xfrm>
            <a:off x="0" y="152400"/>
            <a:ext cx="9144000" cy="924475"/>
          </a:xfrm>
        </p:spPr>
        <p:txBody>
          <a:bodyPr/>
          <a:lstStyle/>
          <a:p>
            <a:pPr algn="ctr"/>
            <a:r>
              <a:rPr lang="en-US" sz="3600" b="1" dirty="0" smtClean="0">
                <a:solidFill>
                  <a:schemeClr val="accent6">
                    <a:lumMod val="50000"/>
                  </a:schemeClr>
                </a:solidFill>
                <a:latin typeface="Garamond" pitchFamily="18" charset="0"/>
              </a:rPr>
              <a:t>Hearing begins the process of:</a:t>
            </a:r>
          </a:p>
        </p:txBody>
      </p:sp>
    </p:spTree>
    <p:extLst>
      <p:ext uri="{BB962C8B-B14F-4D97-AF65-F5344CB8AC3E}">
        <p14:creationId xmlns:p14="http://schemas.microsoft.com/office/powerpoint/2010/main" val="3133317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6961094" cy="1060621"/>
          </a:xfrm>
        </p:spPr>
        <p:txBody>
          <a:bodyPr/>
          <a:lstStyle/>
          <a:p>
            <a:r>
              <a:rPr lang="en-US" sz="4800" b="1" dirty="0" smtClean="0">
                <a:solidFill>
                  <a:schemeClr val="accent6">
                    <a:lumMod val="50000"/>
                  </a:schemeClr>
                </a:solidFill>
                <a:latin typeface="Garamond" pitchFamily="18" charset="0"/>
              </a:rPr>
              <a:t>In the beginning…</a:t>
            </a:r>
          </a:p>
        </p:txBody>
      </p:sp>
      <p:sp>
        <p:nvSpPr>
          <p:cNvPr id="5" name="Content Placeholder 2"/>
          <p:cNvSpPr>
            <a:spLocks noGrp="1"/>
          </p:cNvSpPr>
          <p:nvPr>
            <p:ph idx="1"/>
          </p:nvPr>
        </p:nvSpPr>
        <p:spPr>
          <a:xfrm>
            <a:off x="2057400" y="838200"/>
            <a:ext cx="6934200" cy="1295400"/>
          </a:xfrm>
        </p:spPr>
        <p:txBody>
          <a:bodyPr>
            <a:normAutofit/>
          </a:bodyPr>
          <a:lstStyle/>
          <a:p>
            <a:pPr marL="0" indent="0" algn="r">
              <a:buNone/>
            </a:pPr>
            <a:r>
              <a:rPr lang="en-US" sz="2800" b="1" dirty="0" smtClean="0">
                <a:solidFill>
                  <a:schemeClr val="accent6">
                    <a:lumMod val="50000"/>
                  </a:schemeClr>
                </a:solidFill>
                <a:latin typeface="Garamond" pitchFamily="18" charset="0"/>
              </a:rPr>
              <a:t>The ear is formed and functional by the 5</a:t>
            </a:r>
            <a:r>
              <a:rPr lang="en-US" sz="2800" b="1" baseline="30000" dirty="0" smtClean="0">
                <a:solidFill>
                  <a:schemeClr val="accent6">
                    <a:lumMod val="50000"/>
                  </a:schemeClr>
                </a:solidFill>
                <a:latin typeface="Garamond" pitchFamily="18" charset="0"/>
              </a:rPr>
              <a:t>th</a:t>
            </a:r>
            <a:r>
              <a:rPr lang="en-US" sz="2800" b="1" dirty="0" smtClean="0">
                <a:solidFill>
                  <a:schemeClr val="accent6">
                    <a:lumMod val="50000"/>
                  </a:schemeClr>
                </a:solidFill>
                <a:latin typeface="Garamond" pitchFamily="18" charset="0"/>
              </a:rPr>
              <a:t> month of gestation.</a:t>
            </a:r>
          </a:p>
        </p:txBody>
      </p:sp>
      <p:pic>
        <p:nvPicPr>
          <p:cNvPr id="6" name="Content Placeholder 3" descr="surprised baby.JPG"/>
          <p:cNvPicPr>
            <a:picLocks noChangeAspect="1"/>
          </p:cNvPicPr>
          <p:nvPr/>
        </p:nvPicPr>
        <p:blipFill>
          <a:blip r:embed="rId2" cstate="print"/>
          <a:stretch>
            <a:fillRect/>
          </a:stretch>
        </p:blipFill>
        <p:spPr>
          <a:xfrm>
            <a:off x="152400" y="1624913"/>
            <a:ext cx="4114800" cy="5004487"/>
          </a:xfrm>
          <a:prstGeom prst="rect">
            <a:avLst/>
          </a:prstGeom>
        </p:spPr>
      </p:pic>
      <p:sp>
        <p:nvSpPr>
          <p:cNvPr id="7" name="Rectangle 6"/>
          <p:cNvSpPr/>
          <p:nvPr/>
        </p:nvSpPr>
        <p:spPr>
          <a:xfrm>
            <a:off x="4343400" y="2758857"/>
            <a:ext cx="4572000" cy="3108543"/>
          </a:xfrm>
          <a:prstGeom prst="rect">
            <a:avLst/>
          </a:prstGeom>
        </p:spPr>
        <p:txBody>
          <a:bodyPr>
            <a:spAutoFit/>
          </a:bodyPr>
          <a:lstStyle/>
          <a:p>
            <a:pPr algn="r"/>
            <a:r>
              <a:rPr lang="en-US" sz="2800" dirty="0">
                <a:latin typeface="Garamond" pitchFamily="18" charset="0"/>
              </a:rPr>
              <a:t>During the first year of life, a baby hears words over and over – a redundant signal.</a:t>
            </a:r>
          </a:p>
          <a:p>
            <a:pPr algn="r"/>
            <a:endParaRPr lang="en-US" sz="2800" dirty="0" smtClean="0">
              <a:latin typeface="Garamond" pitchFamily="18" charset="0"/>
            </a:endParaRPr>
          </a:p>
          <a:p>
            <a:pPr algn="r"/>
            <a:r>
              <a:rPr lang="en-US" sz="2800" dirty="0" smtClean="0">
                <a:latin typeface="Garamond" pitchFamily="18" charset="0"/>
              </a:rPr>
              <a:t>It </a:t>
            </a:r>
            <a:r>
              <a:rPr lang="en-US" sz="2800" dirty="0">
                <a:latin typeface="Garamond" pitchFamily="18" charset="0"/>
              </a:rPr>
              <a:t>takes a great deal of hearing and listening before verbal language forms.</a:t>
            </a:r>
          </a:p>
        </p:txBody>
      </p:sp>
    </p:spTree>
    <p:extLst>
      <p:ext uri="{BB962C8B-B14F-4D97-AF65-F5344CB8AC3E}">
        <p14:creationId xmlns:p14="http://schemas.microsoft.com/office/powerpoint/2010/main" val="1538525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 y="1033187"/>
            <a:ext cx="4572000" cy="924475"/>
          </a:xfrm>
        </p:spPr>
        <p:txBody>
          <a:bodyPr/>
          <a:lstStyle/>
          <a:p>
            <a:pPr algn="ctr"/>
            <a:r>
              <a:rPr lang="en-US" sz="4000" b="1" dirty="0" smtClean="0">
                <a:solidFill>
                  <a:schemeClr val="accent6">
                    <a:lumMod val="50000"/>
                  </a:schemeClr>
                </a:solidFill>
                <a:latin typeface="Garamond" pitchFamily="18" charset="0"/>
              </a:rPr>
              <a:t>Baby’s First Words</a:t>
            </a:r>
          </a:p>
        </p:txBody>
      </p:sp>
      <p:sp>
        <p:nvSpPr>
          <p:cNvPr id="18435" name="Content Placeholder 2"/>
          <p:cNvSpPr>
            <a:spLocks noGrp="1"/>
          </p:cNvSpPr>
          <p:nvPr>
            <p:ph idx="1"/>
          </p:nvPr>
        </p:nvSpPr>
        <p:spPr>
          <a:xfrm>
            <a:off x="457200" y="3352800"/>
            <a:ext cx="8305800" cy="2743200"/>
          </a:xfrm>
        </p:spPr>
        <p:txBody>
          <a:bodyPr>
            <a:normAutofit/>
          </a:bodyPr>
          <a:lstStyle/>
          <a:p>
            <a:r>
              <a:rPr lang="en-US" sz="2800" b="1" dirty="0" smtClean="0">
                <a:latin typeface="Garamond" pitchFamily="18" charset="0"/>
              </a:rPr>
              <a:t>First word occurs at approximately 12 months of age.  That’s 16 months after hearing began (4 gestational, 12 after birth).</a:t>
            </a:r>
          </a:p>
          <a:p>
            <a:r>
              <a:rPr lang="en-US" sz="2800" b="1" dirty="0" smtClean="0">
                <a:latin typeface="Garamond" pitchFamily="18" charset="0"/>
              </a:rPr>
              <a:t>Speech develops naturally because we hear.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52400"/>
            <a:ext cx="4048125" cy="268605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304800"/>
            <a:ext cx="6705600" cy="715962"/>
          </a:xfrm>
        </p:spPr>
        <p:txBody>
          <a:bodyPr>
            <a:noAutofit/>
          </a:bodyPr>
          <a:lstStyle/>
          <a:p>
            <a:r>
              <a:rPr lang="en-US" sz="3600" b="1" dirty="0" smtClean="0">
                <a:solidFill>
                  <a:schemeClr val="accent1">
                    <a:lumMod val="50000"/>
                  </a:schemeClr>
                </a:solidFill>
                <a:latin typeface="Garamond" pitchFamily="18" charset="0"/>
              </a:rPr>
              <a:t>What happened that first </a:t>
            </a:r>
            <a:r>
              <a:rPr lang="en-US" sz="3600" b="1" dirty="0">
                <a:solidFill>
                  <a:schemeClr val="accent1">
                    <a:lumMod val="50000"/>
                  </a:schemeClr>
                </a:solidFill>
                <a:latin typeface="Garamond" pitchFamily="18" charset="0"/>
              </a:rPr>
              <a:t>y</a:t>
            </a:r>
            <a:r>
              <a:rPr lang="en-US" sz="3600" b="1" dirty="0" smtClean="0">
                <a:solidFill>
                  <a:schemeClr val="accent1">
                    <a:lumMod val="50000"/>
                  </a:schemeClr>
                </a:solidFill>
                <a:latin typeface="Garamond" pitchFamily="18" charset="0"/>
              </a:rPr>
              <a:t>ear?</a:t>
            </a:r>
            <a:r>
              <a:rPr lang="en-US" sz="3600" dirty="0" smtClean="0"/>
              <a:t> </a:t>
            </a:r>
          </a:p>
        </p:txBody>
      </p:sp>
      <p:sp>
        <p:nvSpPr>
          <p:cNvPr id="2" name="Rectangle 1"/>
          <p:cNvSpPr/>
          <p:nvPr/>
        </p:nvSpPr>
        <p:spPr>
          <a:xfrm>
            <a:off x="228600" y="1227438"/>
            <a:ext cx="8458200" cy="5386090"/>
          </a:xfrm>
          <a:prstGeom prst="rect">
            <a:avLst/>
          </a:prstGeom>
        </p:spPr>
        <p:txBody>
          <a:bodyPr wrap="square">
            <a:spAutoFit/>
          </a:bodyPr>
          <a:lstStyle/>
          <a:p>
            <a:r>
              <a:rPr lang="en-US" sz="3200" b="1" dirty="0" smtClean="0">
                <a:solidFill>
                  <a:schemeClr val="accent1">
                    <a:lumMod val="50000"/>
                  </a:schemeClr>
                </a:solidFill>
                <a:latin typeface="Garamond" pitchFamily="18" charset="0"/>
              </a:rPr>
              <a:t>Good example </a:t>
            </a:r>
            <a:r>
              <a:rPr lang="en-US" sz="3200" b="1" dirty="0">
                <a:solidFill>
                  <a:schemeClr val="accent1">
                    <a:lumMod val="50000"/>
                  </a:schemeClr>
                </a:solidFill>
                <a:latin typeface="Garamond" pitchFamily="18" charset="0"/>
              </a:rPr>
              <a:t>of </a:t>
            </a:r>
            <a:r>
              <a:rPr lang="en-US" sz="3200" b="1" dirty="0" smtClean="0">
                <a:solidFill>
                  <a:schemeClr val="accent1">
                    <a:lumMod val="50000"/>
                  </a:schemeClr>
                </a:solidFill>
                <a:latin typeface="Garamond" pitchFamily="18" charset="0"/>
              </a:rPr>
              <a:t>data input preceding data processing.</a:t>
            </a:r>
            <a:endParaRPr lang="en-US" sz="3200" b="1" dirty="0">
              <a:solidFill>
                <a:schemeClr val="accent1">
                  <a:lumMod val="50000"/>
                </a:schemeClr>
              </a:solidFill>
              <a:latin typeface="Garamond" pitchFamily="18" charset="0"/>
            </a:endParaRPr>
          </a:p>
          <a:p>
            <a:endParaRPr lang="en-US" sz="3200" b="1" dirty="0" smtClean="0">
              <a:solidFill>
                <a:schemeClr val="accent6">
                  <a:lumMod val="50000"/>
                </a:schemeClr>
              </a:solidFill>
              <a:latin typeface="Garamond" pitchFamily="18" charset="0"/>
            </a:endParaRPr>
          </a:p>
          <a:p>
            <a:endParaRPr lang="en-US" sz="3200" b="1" dirty="0" smtClean="0">
              <a:solidFill>
                <a:schemeClr val="accent6">
                  <a:lumMod val="50000"/>
                </a:schemeClr>
              </a:solidFill>
              <a:latin typeface="Garamond" pitchFamily="18" charset="0"/>
            </a:endParaRPr>
          </a:p>
          <a:p>
            <a:endParaRPr lang="en-US" sz="3200" b="1" dirty="0">
              <a:solidFill>
                <a:schemeClr val="accent6">
                  <a:lumMod val="50000"/>
                </a:schemeClr>
              </a:solidFill>
              <a:latin typeface="Garamond" pitchFamily="18" charset="0"/>
            </a:endParaRPr>
          </a:p>
          <a:p>
            <a:endParaRPr lang="en-US" sz="3200" b="1" dirty="0" smtClean="0">
              <a:solidFill>
                <a:schemeClr val="accent6">
                  <a:lumMod val="50000"/>
                </a:schemeClr>
              </a:solidFill>
              <a:latin typeface="Garamond" pitchFamily="18" charset="0"/>
            </a:endParaRPr>
          </a:p>
          <a:p>
            <a:endParaRPr lang="en-US" sz="3200" b="1" dirty="0">
              <a:solidFill>
                <a:schemeClr val="accent6">
                  <a:lumMod val="50000"/>
                </a:schemeClr>
              </a:solidFill>
              <a:latin typeface="Garamond" pitchFamily="18" charset="0"/>
            </a:endParaRPr>
          </a:p>
          <a:p>
            <a:pPr marL="0" lvl="1"/>
            <a:r>
              <a:rPr lang="en-US" sz="3200" b="1" dirty="0">
                <a:solidFill>
                  <a:schemeClr val="accent4">
                    <a:lumMod val="60000"/>
                    <a:lumOff val="40000"/>
                  </a:schemeClr>
                </a:solidFill>
                <a:latin typeface="Garamond" pitchFamily="18" charset="0"/>
              </a:rPr>
              <a:t>Data is entered in the auditory cortex portion of the brain via audition (just as you would enter data into a computer via the keyboard).</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2286000"/>
            <a:ext cx="3248025" cy="213948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7314" y="2552980"/>
            <a:ext cx="1956001" cy="1605523"/>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Grp="1" noChangeAspect="1" noChangeArrowheads="1"/>
          </p:cNvPicPr>
          <p:nvPr>
            <p:ph idx="1"/>
          </p:nvPr>
        </p:nvPicPr>
        <p:blipFill>
          <a:blip r:embed="rId2" cstate="print"/>
          <a:srcRect/>
          <a:stretch>
            <a:fillRect/>
          </a:stretch>
        </p:blipFill>
        <p:spPr bwMode="auto">
          <a:xfrm>
            <a:off x="975517" y="1047750"/>
            <a:ext cx="2894587" cy="1451153"/>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r="22231"/>
          <a:stretch>
            <a:fillRect/>
          </a:stretch>
        </p:blipFill>
        <p:spPr bwMode="auto">
          <a:xfrm>
            <a:off x="5699917" y="666750"/>
            <a:ext cx="2377283" cy="2117070"/>
          </a:xfrm>
          <a:prstGeom prst="rect">
            <a:avLst/>
          </a:prstGeom>
          <a:noFill/>
          <a:ln w="9525">
            <a:noFill/>
            <a:miter lim="800000"/>
            <a:headEnd/>
            <a:tailEnd/>
          </a:ln>
        </p:spPr>
      </p:pic>
      <p:pic>
        <p:nvPicPr>
          <p:cNvPr id="48132" name="Picture 4"/>
          <p:cNvPicPr>
            <a:picLocks noChangeAspect="1" noChangeArrowheads="1"/>
          </p:cNvPicPr>
          <p:nvPr/>
        </p:nvPicPr>
        <p:blipFill>
          <a:blip r:embed="rId4" cstate="print"/>
          <a:srcRect/>
          <a:stretch>
            <a:fillRect/>
          </a:stretch>
        </p:blipFill>
        <p:spPr bwMode="auto">
          <a:xfrm>
            <a:off x="5699917" y="3105150"/>
            <a:ext cx="2276475" cy="2000250"/>
          </a:xfrm>
          <a:prstGeom prst="rect">
            <a:avLst/>
          </a:prstGeom>
          <a:noFill/>
          <a:ln w="9525">
            <a:noFill/>
            <a:miter lim="800000"/>
            <a:headEnd/>
            <a:tailEnd/>
          </a:ln>
        </p:spPr>
      </p:pic>
      <p:pic>
        <p:nvPicPr>
          <p:cNvPr id="48133" name="Picture 5"/>
          <p:cNvPicPr>
            <a:picLocks noChangeAspect="1" noChangeArrowheads="1"/>
          </p:cNvPicPr>
          <p:nvPr/>
        </p:nvPicPr>
        <p:blipFill>
          <a:blip r:embed="rId5" cstate="print"/>
          <a:srcRect l="4167" r="6250" b="28642"/>
          <a:stretch>
            <a:fillRect/>
          </a:stretch>
        </p:blipFill>
        <p:spPr bwMode="auto">
          <a:xfrm>
            <a:off x="823117" y="2800350"/>
            <a:ext cx="3276600" cy="2209800"/>
          </a:xfrm>
          <a:prstGeom prst="rect">
            <a:avLst/>
          </a:prstGeom>
          <a:noFill/>
          <a:ln w="9525">
            <a:noFill/>
            <a:miter lim="800000"/>
            <a:headEnd/>
            <a:tailEnd/>
          </a:ln>
        </p:spPr>
      </p:pic>
      <p:sp>
        <p:nvSpPr>
          <p:cNvPr id="8" name="Equal 7"/>
          <p:cNvSpPr/>
          <p:nvPr/>
        </p:nvSpPr>
        <p:spPr>
          <a:xfrm>
            <a:off x="4480717" y="1428750"/>
            <a:ext cx="838200" cy="6858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Equal 8"/>
          <p:cNvSpPr/>
          <p:nvPr/>
        </p:nvSpPr>
        <p:spPr>
          <a:xfrm>
            <a:off x="4556917" y="3562350"/>
            <a:ext cx="838200" cy="6858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p:cNvSpPr/>
          <p:nvPr/>
        </p:nvSpPr>
        <p:spPr>
          <a:xfrm>
            <a:off x="1900881" y="5334000"/>
            <a:ext cx="7086600" cy="1200329"/>
          </a:xfrm>
          <a:prstGeom prst="rect">
            <a:avLst/>
          </a:prstGeom>
        </p:spPr>
        <p:txBody>
          <a:bodyPr wrap="square">
            <a:spAutoFit/>
          </a:bodyPr>
          <a:lstStyle/>
          <a:p>
            <a:pPr marL="109728" indent="0" algn="r">
              <a:buNone/>
            </a:pPr>
            <a:r>
              <a:rPr lang="en-US" sz="3600" b="1" i="1" dirty="0" smtClean="0">
                <a:latin typeface="Garamond" pitchFamily="18" charset="0"/>
              </a:rPr>
              <a:t>…the ears </a:t>
            </a:r>
            <a:r>
              <a:rPr lang="en-US" sz="3600" b="1" i="1" dirty="0">
                <a:latin typeface="Garamond" pitchFamily="18" charset="0"/>
              </a:rPr>
              <a:t>are the keyboard;</a:t>
            </a:r>
          </a:p>
          <a:p>
            <a:pPr marL="109728" indent="0" algn="r">
              <a:buNone/>
            </a:pPr>
            <a:r>
              <a:rPr lang="en-US" sz="3600" b="1" i="1" dirty="0">
                <a:latin typeface="Garamond" pitchFamily="18" charset="0"/>
              </a:rPr>
              <a:t>the brain is the hard </a:t>
            </a:r>
            <a:r>
              <a:rPr lang="en-US" sz="3600" b="1" i="1" dirty="0" smtClean="0">
                <a:latin typeface="Garamond" pitchFamily="18" charset="0"/>
              </a:rPr>
              <a:t>drive/CPU.</a:t>
            </a:r>
            <a:endParaRPr lang="en-US" sz="3600" b="1" i="1" dirty="0">
              <a:latin typeface="Garamond" pitchFamily="18" charset="0"/>
            </a:endParaRPr>
          </a:p>
        </p:txBody>
      </p:sp>
      <p:sp>
        <p:nvSpPr>
          <p:cNvPr id="11" name="Rectangle 10"/>
          <p:cNvSpPr/>
          <p:nvPr/>
        </p:nvSpPr>
        <p:spPr>
          <a:xfrm>
            <a:off x="80320" y="191869"/>
            <a:ext cx="2129480" cy="646331"/>
          </a:xfrm>
          <a:prstGeom prst="rect">
            <a:avLst/>
          </a:prstGeom>
        </p:spPr>
        <p:txBody>
          <a:bodyPr wrap="square">
            <a:spAutoFit/>
          </a:bodyPr>
          <a:lstStyle/>
          <a:p>
            <a:pPr marL="109728" indent="0">
              <a:buNone/>
            </a:pPr>
            <a:r>
              <a:rPr lang="en-US" sz="3600" b="1" i="1" dirty="0" smtClean="0">
                <a:latin typeface="Garamond" pitchFamily="18" charset="0"/>
              </a:rPr>
              <a:t>Think...</a:t>
            </a:r>
            <a:endParaRPr lang="en-US" sz="3600" b="1" i="1" dirty="0">
              <a:latin typeface="Garamond" pitchFamily="18" charset="0"/>
            </a:endParaRPr>
          </a:p>
        </p:txBody>
      </p:sp>
    </p:spTree>
    <p:extLst>
      <p:ext uri="{BB962C8B-B14F-4D97-AF65-F5344CB8AC3E}">
        <p14:creationId xmlns:p14="http://schemas.microsoft.com/office/powerpoint/2010/main" val="113790019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990600" y="76200"/>
            <a:ext cx="7125113" cy="924475"/>
          </a:xfrm>
        </p:spPr>
        <p:txBody>
          <a:bodyPr/>
          <a:lstStyle/>
          <a:p>
            <a:pPr algn="ctr"/>
            <a:r>
              <a:rPr lang="en-US" b="1" dirty="0" smtClean="0">
                <a:solidFill>
                  <a:schemeClr val="accent6">
                    <a:lumMod val="50000"/>
                  </a:schemeClr>
                </a:solidFill>
                <a:latin typeface="Garamond" pitchFamily="18" charset="0"/>
              </a:rPr>
              <a:t>Hearing, learning, and reading</a:t>
            </a:r>
            <a:endParaRPr lang="en-US" b="1" dirty="0">
              <a:solidFill>
                <a:schemeClr val="accent6">
                  <a:lumMod val="50000"/>
                </a:schemeClr>
              </a:solidFill>
              <a:latin typeface="Garamond" pitchFamily="18" charset="0"/>
            </a:endParaRPr>
          </a:p>
        </p:txBody>
      </p:sp>
      <p:sp>
        <p:nvSpPr>
          <p:cNvPr id="3" name="Content Placeholder 2"/>
          <p:cNvSpPr>
            <a:spLocks noGrp="1"/>
          </p:cNvSpPr>
          <p:nvPr>
            <p:ph idx="1"/>
          </p:nvPr>
        </p:nvSpPr>
        <p:spPr>
          <a:xfrm>
            <a:off x="0" y="990600"/>
            <a:ext cx="9144000" cy="5562600"/>
          </a:xfrm>
        </p:spPr>
        <p:txBody>
          <a:bodyPr>
            <a:noAutofit/>
          </a:bodyPr>
          <a:lstStyle/>
          <a:p>
            <a:pPr marL="274320" indent="-274320" algn="ctr">
              <a:lnSpc>
                <a:spcPct val="110000"/>
              </a:lnSpc>
              <a:spcAft>
                <a:spcPts val="0"/>
              </a:spcAft>
              <a:buClr>
                <a:schemeClr val="accent3"/>
              </a:buClr>
              <a:buNone/>
              <a:defRPr/>
            </a:pPr>
            <a:r>
              <a:rPr lang="en-US" sz="2800" dirty="0">
                <a:solidFill>
                  <a:schemeClr val="accent6">
                    <a:lumMod val="50000"/>
                  </a:schemeClr>
                </a:solidFill>
                <a:latin typeface="Garamond" pitchFamily="18" charset="0"/>
              </a:rPr>
              <a:t>If “data” are entered inaccurately, incompletely, or inconsistently, (analogous to using a malfunctioning keyboard), the child will have incomplete and/or inaccurate auditory information to process.</a:t>
            </a:r>
          </a:p>
          <a:p>
            <a:pPr marL="274320" indent="-274320" algn="ctr" fontAlgn="auto">
              <a:lnSpc>
                <a:spcPct val="110000"/>
              </a:lnSpc>
              <a:spcAft>
                <a:spcPts val="0"/>
              </a:spcAft>
              <a:buClr>
                <a:schemeClr val="accent3"/>
              </a:buClr>
              <a:buFont typeface="Wingdings 2"/>
              <a:buNone/>
              <a:defRPr/>
            </a:pPr>
            <a:endParaRPr lang="en-US" sz="2800" dirty="0" smtClean="0">
              <a:latin typeface="Garamond" pitchFamily="18" charset="0"/>
            </a:endParaRPr>
          </a:p>
          <a:p>
            <a:pPr marL="274320" indent="-274320" algn="ctr" fontAlgn="auto">
              <a:lnSpc>
                <a:spcPct val="110000"/>
              </a:lnSpc>
              <a:spcAft>
                <a:spcPts val="0"/>
              </a:spcAft>
              <a:buClr>
                <a:schemeClr val="accent3"/>
              </a:buClr>
              <a:buFont typeface="Wingdings 2"/>
              <a:buNone/>
              <a:defRPr/>
            </a:pPr>
            <a:r>
              <a:rPr lang="en-US" sz="2800" dirty="0" smtClean="0">
                <a:latin typeface="Garamond" pitchFamily="18" charset="0"/>
              </a:rPr>
              <a:t>How can we expect a child to learn well when the auditory information that reaches his/her auditory cortex is not complete (as is the case for a child with hearing loss)?</a:t>
            </a:r>
          </a:p>
          <a:p>
            <a:pPr marL="274320" indent="-274320" algn="ctr" fontAlgn="auto">
              <a:lnSpc>
                <a:spcPct val="110000"/>
              </a:lnSpc>
              <a:spcAft>
                <a:spcPts val="0"/>
              </a:spcAft>
              <a:buClr>
                <a:schemeClr val="accent3"/>
              </a:buClr>
              <a:buFont typeface="Wingdings 2"/>
              <a:buNone/>
              <a:defRPr/>
            </a:pPr>
            <a:endParaRPr lang="en-US" sz="2800" dirty="0" smtClean="0">
              <a:latin typeface="Garamond" pitchFamily="18" charset="0"/>
            </a:endParaRPr>
          </a:p>
          <a:p>
            <a:pPr marL="274320" indent="-274320" algn="ctr" fontAlgn="auto">
              <a:lnSpc>
                <a:spcPct val="110000"/>
              </a:lnSpc>
              <a:spcAft>
                <a:spcPts val="0"/>
              </a:spcAft>
              <a:buClr>
                <a:schemeClr val="accent3"/>
              </a:buClr>
              <a:buFont typeface="Wingdings 2"/>
              <a:buNone/>
              <a:defRPr/>
            </a:pPr>
            <a:r>
              <a:rPr lang="en-US" sz="2800" b="1" i="1" dirty="0" smtClean="0">
                <a:latin typeface="Garamond" pitchFamily="18" charset="0"/>
              </a:rPr>
              <a:t>We hear with the brain.  The ears are just the way in!</a:t>
            </a:r>
          </a:p>
        </p:txBody>
      </p:sp>
    </p:spTree>
    <p:extLst>
      <p:ext uri="{BB962C8B-B14F-4D97-AF65-F5344CB8AC3E}">
        <p14:creationId xmlns:p14="http://schemas.microsoft.com/office/powerpoint/2010/main" val="132923458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52400" y="914400"/>
            <a:ext cx="8839200" cy="5562600"/>
          </a:xfrm>
        </p:spPr>
        <p:txBody>
          <a:bodyPr>
            <a:normAutofit fontScale="92500" lnSpcReduction="20000"/>
          </a:bodyPr>
          <a:lstStyle/>
          <a:p>
            <a:pPr indent="0" algn="ctr">
              <a:buNone/>
            </a:pPr>
            <a:r>
              <a:rPr lang="en-US" sz="2800" dirty="0" smtClean="0">
                <a:latin typeface="Garamond" pitchFamily="18" charset="0"/>
              </a:rPr>
              <a:t>Once the keyboard is repaired, allowing data to be entered accurately (analogous to the child’s hearing loss being managed), what happens to all the previously entered inaccurate and incomplete information?</a:t>
            </a:r>
          </a:p>
          <a:p>
            <a:pPr indent="0" algn="ctr">
              <a:buNone/>
            </a:pPr>
            <a:endParaRPr lang="en-US" sz="2800" dirty="0">
              <a:latin typeface="Garamond" pitchFamily="18" charset="0"/>
            </a:endParaRPr>
          </a:p>
          <a:p>
            <a:pPr indent="0" algn="ctr">
              <a:buNone/>
            </a:pPr>
            <a:r>
              <a:rPr lang="en-US" sz="2800" dirty="0" smtClean="0">
                <a:latin typeface="Garamond" pitchFamily="18" charset="0"/>
              </a:rPr>
              <a:t>Unfortunately, the correct data needs to be </a:t>
            </a:r>
            <a:r>
              <a:rPr lang="en-US" sz="2800" u="sng" dirty="0" smtClean="0">
                <a:latin typeface="Garamond" pitchFamily="18" charset="0"/>
              </a:rPr>
              <a:t>re-entered</a:t>
            </a:r>
            <a:r>
              <a:rPr lang="en-US" sz="2800" dirty="0" smtClean="0">
                <a:latin typeface="Garamond" pitchFamily="18" charset="0"/>
              </a:rPr>
              <a:t>.  That is, </a:t>
            </a:r>
            <a:r>
              <a:rPr lang="en-US" sz="2800" b="1" dirty="0" smtClean="0">
                <a:solidFill>
                  <a:schemeClr val="accent6">
                    <a:lumMod val="50000"/>
                  </a:schemeClr>
                </a:solidFill>
                <a:latin typeface="Garamond" pitchFamily="18" charset="0"/>
              </a:rPr>
              <a:t>reheard and retaught</a:t>
            </a:r>
            <a:r>
              <a:rPr lang="en-US" sz="2800" dirty="0" smtClean="0">
                <a:latin typeface="Garamond" pitchFamily="18" charset="0"/>
              </a:rPr>
              <a:t>.</a:t>
            </a:r>
          </a:p>
          <a:p>
            <a:pPr indent="0" algn="ctr">
              <a:buNone/>
            </a:pPr>
            <a:endParaRPr lang="en-US" sz="2800" dirty="0">
              <a:latin typeface="Garamond" pitchFamily="18" charset="0"/>
            </a:endParaRPr>
          </a:p>
          <a:p>
            <a:pPr indent="0" algn="ctr">
              <a:buNone/>
            </a:pPr>
            <a:r>
              <a:rPr lang="en-US" sz="2800" dirty="0" smtClean="0">
                <a:latin typeface="Garamond" pitchFamily="18" charset="0"/>
              </a:rPr>
              <a:t>There is no “find function” to convert inaccurate data to complete and accurate information.</a:t>
            </a:r>
          </a:p>
          <a:p>
            <a:pPr indent="0" algn="ctr">
              <a:buNone/>
            </a:pPr>
            <a:endParaRPr lang="en-US" sz="2800" dirty="0">
              <a:latin typeface="Garamond" pitchFamily="18" charset="0"/>
            </a:endParaRPr>
          </a:p>
          <a:p>
            <a:pPr indent="0" algn="ctr">
              <a:buNone/>
            </a:pPr>
            <a:r>
              <a:rPr lang="en-US" sz="2800" dirty="0" smtClean="0">
                <a:latin typeface="Garamond" pitchFamily="18" charset="0"/>
              </a:rPr>
              <a:t>Therefore, the </a:t>
            </a:r>
            <a:r>
              <a:rPr lang="en-US" sz="2800" u="sng" dirty="0" smtClean="0">
                <a:latin typeface="Garamond" pitchFamily="18" charset="0"/>
              </a:rPr>
              <a:t>longer</a:t>
            </a:r>
            <a:r>
              <a:rPr lang="en-US" sz="2800" dirty="0" smtClean="0">
                <a:latin typeface="Garamond" pitchFamily="18" charset="0"/>
              </a:rPr>
              <a:t> a child’s hearing remains unrecognized and unmanaged, the more far reaching the effects…</a:t>
            </a:r>
          </a:p>
        </p:txBody>
      </p:sp>
      <p:sp>
        <p:nvSpPr>
          <p:cNvPr id="5" name="Title 3"/>
          <p:cNvSpPr>
            <a:spLocks noGrp="1"/>
          </p:cNvSpPr>
          <p:nvPr>
            <p:ph type="title"/>
          </p:nvPr>
        </p:nvSpPr>
        <p:spPr>
          <a:xfrm>
            <a:off x="990600" y="76200"/>
            <a:ext cx="7125113" cy="924475"/>
          </a:xfrm>
        </p:spPr>
        <p:txBody>
          <a:bodyPr/>
          <a:lstStyle/>
          <a:p>
            <a:pPr algn="ctr"/>
            <a:r>
              <a:rPr lang="en-US" b="1" dirty="0" smtClean="0">
                <a:solidFill>
                  <a:schemeClr val="accent6">
                    <a:lumMod val="50000"/>
                  </a:schemeClr>
                </a:solidFill>
                <a:latin typeface="Garamond" pitchFamily="18" charset="0"/>
              </a:rPr>
              <a:t>Hearing, learning, and reading</a:t>
            </a:r>
            <a:endParaRPr lang="en-US" b="1" dirty="0">
              <a:solidFill>
                <a:schemeClr val="accent6">
                  <a:lumMod val="50000"/>
                </a:schemeClr>
              </a:solidFill>
              <a:latin typeface="Garamond" pitchFamily="18" charset="0"/>
            </a:endParaRPr>
          </a:p>
        </p:txBody>
      </p:sp>
    </p:spTree>
    <p:extLst>
      <p:ext uri="{BB962C8B-B14F-4D97-AF65-F5344CB8AC3E}">
        <p14:creationId xmlns:p14="http://schemas.microsoft.com/office/powerpoint/2010/main" val="368713626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002896" y="20782"/>
            <a:ext cx="7125113" cy="924475"/>
          </a:xfrm>
        </p:spPr>
        <p:txBody>
          <a:bodyPr>
            <a:normAutofit/>
          </a:bodyPr>
          <a:lstStyle/>
          <a:p>
            <a:pPr algn="ctr"/>
            <a:r>
              <a:rPr lang="en-US" sz="3600" b="1" dirty="0">
                <a:solidFill>
                  <a:schemeClr val="accent1">
                    <a:lumMod val="50000"/>
                  </a:schemeClr>
                </a:solidFill>
                <a:latin typeface="Garamond" pitchFamily="18" charset="0"/>
              </a:rPr>
              <a:t>Spiraling Effects of Hearing Loss</a:t>
            </a:r>
          </a:p>
        </p:txBody>
      </p:sp>
      <p:pic>
        <p:nvPicPr>
          <p:cNvPr id="79876" name="Picture 4"/>
          <p:cNvPicPr>
            <a:picLocks noChangeAspect="1" noChangeArrowheads="1"/>
          </p:cNvPicPr>
          <p:nvPr/>
        </p:nvPicPr>
        <p:blipFill>
          <a:blip r:embed="rId3" cstate="print">
            <a:lum bright="18000"/>
          </a:blip>
          <a:srcRect l="11998" t="22083" r="12958" b="18082"/>
          <a:stretch>
            <a:fillRect/>
          </a:stretch>
        </p:blipFill>
        <p:spPr bwMode="auto">
          <a:xfrm>
            <a:off x="-13094" y="1066800"/>
            <a:ext cx="9157094" cy="5791200"/>
          </a:xfrm>
          <a:prstGeom prst="rect">
            <a:avLst/>
          </a:prstGeom>
          <a:solidFill>
            <a:srgbClr val="FFCC99"/>
          </a:solidFill>
          <a:ln w="9525" algn="ctr">
            <a:noFill/>
            <a:miter lim="800000"/>
            <a:headEnd/>
            <a:tailEnd/>
          </a:ln>
          <a:effectLst/>
        </p:spPr>
      </p:pic>
    </p:spTree>
    <p:extLst>
      <p:ext uri="{BB962C8B-B14F-4D97-AF65-F5344CB8AC3E}">
        <p14:creationId xmlns:p14="http://schemas.microsoft.com/office/powerpoint/2010/main" val="107066630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3276600"/>
          </a:xfrm>
        </p:spPr>
        <p:txBody>
          <a:bodyPr>
            <a:normAutofit/>
          </a:bodyPr>
          <a:lstStyle/>
          <a:p>
            <a:pPr marL="274320" indent="0" algn="ctr" fontAlgn="auto">
              <a:spcAft>
                <a:spcPts val="0"/>
              </a:spcAft>
              <a:buClr>
                <a:schemeClr val="accent3"/>
              </a:buClr>
              <a:buFont typeface="Wingdings 2"/>
              <a:buNone/>
              <a:defRPr/>
            </a:pPr>
            <a:r>
              <a:rPr lang="en-US" sz="2800" dirty="0" smtClean="0">
                <a:latin typeface="Garamond" pitchFamily="18" charset="0"/>
              </a:rPr>
              <a:t>The exciting news is: </a:t>
            </a:r>
            <a:r>
              <a:rPr lang="en-US" sz="2800" b="1" dirty="0" smtClean="0">
                <a:solidFill>
                  <a:schemeClr val="accent6">
                    <a:lumMod val="50000"/>
                  </a:schemeClr>
                </a:solidFill>
                <a:latin typeface="Garamond" pitchFamily="18" charset="0"/>
              </a:rPr>
              <a:t>timely, appropriate management and intervention</a:t>
            </a:r>
            <a:r>
              <a:rPr lang="en-US" sz="2800" b="1" dirty="0" smtClean="0">
                <a:latin typeface="Garamond" pitchFamily="18" charset="0"/>
              </a:rPr>
              <a:t> </a:t>
            </a:r>
            <a:r>
              <a:rPr lang="en-US" sz="2800" dirty="0" smtClean="0">
                <a:latin typeface="Garamond" pitchFamily="18" charset="0"/>
              </a:rPr>
              <a:t>that capitalizes on brain neuroplasticity allows for </a:t>
            </a:r>
            <a:r>
              <a:rPr lang="en-US" sz="2800" b="1" u="sng" dirty="0" smtClean="0">
                <a:latin typeface="Garamond" pitchFamily="18" charset="0"/>
              </a:rPr>
              <a:t>spoken language and literacy</a:t>
            </a:r>
            <a:r>
              <a:rPr lang="en-US" sz="2800" dirty="0" smtClean="0">
                <a:solidFill>
                  <a:schemeClr val="accent1"/>
                </a:solidFill>
                <a:latin typeface="Garamond" pitchFamily="18" charset="0"/>
              </a:rPr>
              <a:t> </a:t>
            </a:r>
            <a:r>
              <a:rPr lang="en-US" sz="2800" dirty="0" smtClean="0">
                <a:latin typeface="Garamond" pitchFamily="18" charset="0"/>
              </a:rPr>
              <a:t>outcomes never before imagined for those with all degrees of hearing loss.</a:t>
            </a:r>
          </a:p>
          <a:p>
            <a:pPr marL="274320" indent="0" algn="ctr" fontAlgn="auto">
              <a:spcAft>
                <a:spcPts val="0"/>
              </a:spcAft>
              <a:buClr>
                <a:schemeClr val="accent3"/>
              </a:buClr>
              <a:buFont typeface="Wingdings 2"/>
              <a:buNone/>
              <a:defRPr/>
            </a:pPr>
            <a:endParaRPr lang="en-US" sz="2800" dirty="0" smtClean="0">
              <a:latin typeface="Garamond" pitchFamily="18" charset="0"/>
            </a:endParaRPr>
          </a:p>
          <a:p>
            <a:pPr marL="274320" indent="0" algn="ctr" fontAlgn="auto">
              <a:spcAft>
                <a:spcPts val="0"/>
              </a:spcAft>
              <a:buClr>
                <a:schemeClr val="accent3"/>
              </a:buClr>
              <a:buFont typeface="Wingdings 2"/>
              <a:buNone/>
              <a:defRPr/>
            </a:pPr>
            <a:r>
              <a:rPr lang="en-US" sz="2800" b="1" dirty="0" smtClean="0">
                <a:solidFill>
                  <a:schemeClr val="accent6">
                    <a:lumMod val="50000"/>
                  </a:schemeClr>
                </a:solidFill>
                <a:latin typeface="Garamond" pitchFamily="18" charset="0"/>
              </a:rPr>
              <a:t>Time is of the utmost importance!</a:t>
            </a:r>
            <a:endParaRPr lang="en-US" sz="2800" b="1" dirty="0">
              <a:solidFill>
                <a:schemeClr val="accent6">
                  <a:lumMod val="50000"/>
                </a:schemeClr>
              </a:solidFill>
              <a:latin typeface="Garamond" pitchFamily="18" charset="0"/>
            </a:endParaRPr>
          </a:p>
        </p:txBody>
      </p:sp>
      <p:sp>
        <p:nvSpPr>
          <p:cNvPr id="5" name="Title 3"/>
          <p:cNvSpPr>
            <a:spLocks noGrp="1"/>
          </p:cNvSpPr>
          <p:nvPr>
            <p:ph type="title"/>
          </p:nvPr>
        </p:nvSpPr>
        <p:spPr>
          <a:xfrm>
            <a:off x="990600" y="76200"/>
            <a:ext cx="7125113" cy="924475"/>
          </a:xfrm>
        </p:spPr>
        <p:txBody>
          <a:bodyPr/>
          <a:lstStyle/>
          <a:p>
            <a:pPr algn="ctr"/>
            <a:r>
              <a:rPr lang="en-US" b="1" dirty="0" smtClean="0">
                <a:solidFill>
                  <a:schemeClr val="accent6">
                    <a:lumMod val="50000"/>
                  </a:schemeClr>
                </a:solidFill>
                <a:latin typeface="Garamond" pitchFamily="18" charset="0"/>
              </a:rPr>
              <a:t>Hearing, learning, and reading</a:t>
            </a:r>
            <a:endParaRPr lang="en-US" b="1" dirty="0">
              <a:solidFill>
                <a:schemeClr val="accent6">
                  <a:lumMod val="50000"/>
                </a:schemeClr>
              </a:solidFill>
              <a:latin typeface="Garamond"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5838" y="4648200"/>
            <a:ext cx="1828800" cy="1898904"/>
          </a:xfrm>
          <a:prstGeom prst="rect">
            <a:avLst/>
          </a:prstGeom>
        </p:spPr>
      </p:pic>
    </p:spTree>
    <p:extLst>
      <p:ext uri="{BB962C8B-B14F-4D97-AF65-F5344CB8AC3E}">
        <p14:creationId xmlns:p14="http://schemas.microsoft.com/office/powerpoint/2010/main" val="294635001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2514600"/>
          </a:xfrm>
        </p:spPr>
        <p:txBody>
          <a:bodyPr>
            <a:noAutofit/>
          </a:bodyPr>
          <a:lstStyle/>
          <a:p>
            <a:r>
              <a:rPr lang="en-US" sz="3200" b="1" dirty="0" smtClean="0">
                <a:solidFill>
                  <a:schemeClr val="accent6">
                    <a:lumMod val="50000"/>
                  </a:schemeClr>
                </a:solidFill>
                <a:latin typeface="Garamond" pitchFamily="18" charset="0"/>
              </a:rPr>
              <a:t>Quiz/Clicker Time!</a:t>
            </a:r>
            <a:br>
              <a:rPr lang="en-US" sz="3200" b="1" dirty="0" smtClean="0">
                <a:solidFill>
                  <a:schemeClr val="accent6">
                    <a:lumMod val="50000"/>
                  </a:schemeClr>
                </a:solidFill>
                <a:latin typeface="Garamond" pitchFamily="18" charset="0"/>
              </a:rPr>
            </a:br>
            <a:r>
              <a:rPr lang="en-US" sz="3200" b="1" dirty="0">
                <a:solidFill>
                  <a:schemeClr val="accent6">
                    <a:lumMod val="50000"/>
                  </a:schemeClr>
                </a:solidFill>
                <a:latin typeface="Garamond" pitchFamily="18" charset="0"/>
              </a:rPr>
              <a:t/>
            </a:r>
            <a:br>
              <a:rPr lang="en-US" sz="3200" b="1" dirty="0">
                <a:solidFill>
                  <a:schemeClr val="accent6">
                    <a:lumMod val="50000"/>
                  </a:schemeClr>
                </a:solidFill>
                <a:latin typeface="Garamond" pitchFamily="18" charset="0"/>
              </a:rPr>
            </a:br>
            <a:r>
              <a:rPr lang="en-US" sz="3200" b="1" dirty="0" smtClean="0">
                <a:solidFill>
                  <a:schemeClr val="accent6">
                    <a:lumMod val="50000"/>
                  </a:schemeClr>
                </a:solidFill>
                <a:latin typeface="Garamond" pitchFamily="18" charset="0"/>
              </a:rPr>
              <a:t>A child with hearing loss may have developmental delays in which areas of his/her life?</a:t>
            </a:r>
            <a:endParaRPr lang="en-US" sz="3200" b="1" dirty="0">
              <a:solidFill>
                <a:schemeClr val="accent6">
                  <a:lumMod val="50000"/>
                </a:schemeClr>
              </a:solidFill>
              <a:latin typeface="Garamond" pitchFamily="18" charset="0"/>
            </a:endParaRPr>
          </a:p>
        </p:txBody>
      </p:sp>
      <p:sp>
        <p:nvSpPr>
          <p:cNvPr id="2" name="Content Placeholder 1"/>
          <p:cNvSpPr>
            <a:spLocks noGrp="1"/>
          </p:cNvSpPr>
          <p:nvPr>
            <p:ph idx="1"/>
          </p:nvPr>
        </p:nvSpPr>
        <p:spPr>
          <a:xfrm>
            <a:off x="609600" y="2971800"/>
            <a:ext cx="8229600" cy="3568891"/>
          </a:xfrm>
        </p:spPr>
        <p:txBody>
          <a:bodyPr>
            <a:normAutofit/>
          </a:bodyPr>
          <a:lstStyle/>
          <a:p>
            <a:pPr marL="624078" indent="-514350">
              <a:lnSpc>
                <a:spcPct val="150000"/>
              </a:lnSpc>
              <a:buFont typeface="+mj-lt"/>
              <a:buAutoNum type="alphaUcPeriod"/>
            </a:pPr>
            <a:r>
              <a:rPr lang="en-US" sz="2400" b="1" dirty="0" smtClean="0">
                <a:latin typeface="Garamond" pitchFamily="18" charset="0"/>
              </a:rPr>
              <a:t>Speech/Language</a:t>
            </a:r>
          </a:p>
          <a:p>
            <a:pPr marL="624078" indent="-514350">
              <a:lnSpc>
                <a:spcPct val="150000"/>
              </a:lnSpc>
              <a:buFont typeface="+mj-lt"/>
              <a:buAutoNum type="alphaUcPeriod"/>
            </a:pPr>
            <a:r>
              <a:rPr lang="en-US" sz="2400" b="1" dirty="0" smtClean="0">
                <a:latin typeface="Garamond" pitchFamily="18" charset="0"/>
              </a:rPr>
              <a:t>Cognitive</a:t>
            </a:r>
          </a:p>
          <a:p>
            <a:pPr marL="624078" indent="-514350">
              <a:lnSpc>
                <a:spcPct val="150000"/>
              </a:lnSpc>
              <a:buFont typeface="+mj-lt"/>
              <a:buAutoNum type="alphaUcPeriod"/>
            </a:pPr>
            <a:r>
              <a:rPr lang="en-US" sz="2400" b="1" dirty="0" smtClean="0">
                <a:latin typeface="Garamond" pitchFamily="18" charset="0"/>
              </a:rPr>
              <a:t>Social</a:t>
            </a:r>
          </a:p>
          <a:p>
            <a:pPr marL="624078" indent="-514350">
              <a:lnSpc>
                <a:spcPct val="150000"/>
              </a:lnSpc>
              <a:buFont typeface="+mj-lt"/>
              <a:buAutoNum type="alphaUcPeriod"/>
            </a:pPr>
            <a:r>
              <a:rPr lang="en-US" sz="2400" b="1" dirty="0" smtClean="0">
                <a:latin typeface="Garamond" pitchFamily="18" charset="0"/>
              </a:rPr>
              <a:t>All of the Above</a:t>
            </a:r>
            <a:endParaRPr lang="en-US" sz="2400" b="1" dirty="0">
              <a:latin typeface="Garamond" pitchFamily="18" charset="0"/>
            </a:endParaRPr>
          </a:p>
        </p:txBody>
      </p:sp>
    </p:spTree>
    <p:extLst>
      <p:ext uri="{BB962C8B-B14F-4D97-AF65-F5344CB8AC3E}">
        <p14:creationId xmlns:p14="http://schemas.microsoft.com/office/powerpoint/2010/main" val="120219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11225"/>
          </a:xfrm>
        </p:spPr>
        <p:txBody>
          <a:bodyPr>
            <a:noAutofit/>
          </a:bodyPr>
          <a:lstStyle/>
          <a:p>
            <a:pPr algn="ctr" fontAlgn="auto">
              <a:spcAft>
                <a:spcPts val="0"/>
              </a:spcAft>
              <a:defRPr/>
            </a:pPr>
            <a:r>
              <a:rPr lang="en-US" sz="3600" dirty="0" smtClean="0">
                <a:latin typeface="Garamond" pitchFamily="18" charset="0"/>
              </a:rPr>
              <a:t>Wyoming Early Hearing Detection and Intervention (EHDI) Program</a:t>
            </a:r>
            <a:endParaRPr lang="en-US" sz="3600" dirty="0">
              <a:latin typeface="Garamond" pitchFamily="18" charset="0"/>
            </a:endParaRPr>
          </a:p>
        </p:txBody>
      </p:sp>
      <p:sp>
        <p:nvSpPr>
          <p:cNvPr id="7171" name="Content Placeholder 2"/>
          <p:cNvSpPr>
            <a:spLocks noGrp="1"/>
          </p:cNvSpPr>
          <p:nvPr>
            <p:ph idx="1"/>
          </p:nvPr>
        </p:nvSpPr>
        <p:spPr>
          <a:xfrm>
            <a:off x="889747" y="3799703"/>
            <a:ext cx="7467600" cy="2590800"/>
          </a:xfrm>
        </p:spPr>
        <p:txBody>
          <a:bodyPr>
            <a:normAutofit fontScale="32500" lnSpcReduction="20000"/>
          </a:bodyPr>
          <a:lstStyle/>
          <a:p>
            <a:pPr algn="ctr">
              <a:buFont typeface="Wingdings 2" pitchFamily="18" charset="2"/>
              <a:buNone/>
            </a:pPr>
            <a:r>
              <a:rPr lang="en-US" sz="9600" dirty="0" smtClean="0">
                <a:latin typeface="Garamond" pitchFamily="18" charset="0"/>
              </a:rPr>
              <a:t>Early Intervention &amp; Education Services</a:t>
            </a:r>
          </a:p>
          <a:p>
            <a:pPr algn="ctr">
              <a:buFont typeface="Wingdings 2" pitchFamily="18" charset="2"/>
              <a:buNone/>
            </a:pPr>
            <a:r>
              <a:rPr lang="en-US" sz="9600" dirty="0" smtClean="0">
                <a:latin typeface="Garamond" pitchFamily="18" charset="0"/>
              </a:rPr>
              <a:t>Developmental Disabilities Section</a:t>
            </a:r>
          </a:p>
          <a:p>
            <a:pPr algn="ctr">
              <a:buFont typeface="Wingdings 2" pitchFamily="18" charset="2"/>
              <a:buNone/>
            </a:pPr>
            <a:r>
              <a:rPr lang="en-US" sz="9600" dirty="0" smtClean="0">
                <a:latin typeface="Garamond" pitchFamily="18" charset="0"/>
              </a:rPr>
              <a:t>Behavioral Health Division</a:t>
            </a:r>
          </a:p>
          <a:p>
            <a:pPr algn="ctr">
              <a:buFont typeface="Wingdings 2" pitchFamily="18" charset="2"/>
              <a:buNone/>
            </a:pPr>
            <a:r>
              <a:rPr lang="en-US" sz="9600" dirty="0" smtClean="0">
                <a:latin typeface="Garamond" pitchFamily="18" charset="0"/>
              </a:rPr>
              <a:t>Wyoming Department of Health </a:t>
            </a:r>
          </a:p>
          <a:p>
            <a:pPr algn="ctr">
              <a:buFont typeface="Wingdings 2" pitchFamily="18" charset="2"/>
              <a:buNone/>
            </a:pPr>
            <a:endParaRPr lang="en-US" sz="1300" dirty="0" smtClean="0"/>
          </a:p>
        </p:txBody>
      </p:sp>
      <p:sp>
        <p:nvSpPr>
          <p:cNvPr id="6" name="Rounded Rectangle 5"/>
          <p:cNvSpPr/>
          <p:nvPr/>
        </p:nvSpPr>
        <p:spPr>
          <a:xfrm>
            <a:off x="1219200" y="3429000"/>
            <a:ext cx="6692153" cy="3124200"/>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723296"/>
            <a:ext cx="2825820" cy="10961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580" y="1723768"/>
            <a:ext cx="2825820" cy="1113912"/>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4525963"/>
          </a:xfrm>
        </p:spPr>
        <p:txBody>
          <a:bodyPr/>
          <a:lstStyle/>
          <a:p>
            <a:pPr>
              <a:buNone/>
            </a:pPr>
            <a:endParaRPr lang="en-US" dirty="0" smtClean="0"/>
          </a:p>
          <a:p>
            <a:pPr>
              <a:buNone/>
            </a:pPr>
            <a:endParaRPr lang="en-US" dirty="0" smtClean="0"/>
          </a:p>
          <a:p>
            <a:pPr>
              <a:buNone/>
            </a:pPr>
            <a:endParaRPr lang="en-US" dirty="0" smtClean="0"/>
          </a:p>
          <a:p>
            <a:pPr algn="ctr">
              <a:buNone/>
            </a:pPr>
            <a:r>
              <a:rPr lang="en-US" sz="4400" b="1" dirty="0" smtClean="0"/>
              <a:t>American Developmental and Educational Systems</a:t>
            </a:r>
            <a:endParaRPr lang="en-US" sz="4400" b="1" dirty="0"/>
          </a:p>
        </p:txBody>
      </p:sp>
    </p:spTree>
    <p:extLst>
      <p:ext uri="{BB962C8B-B14F-4D97-AF65-F5344CB8AC3E}">
        <p14:creationId xmlns:p14="http://schemas.microsoft.com/office/powerpoint/2010/main" val="10695842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4876800"/>
          </a:xfrm>
        </p:spPr>
        <p:txBody>
          <a:bodyPr>
            <a:normAutofit fontScale="90000"/>
          </a:bodyPr>
          <a:lstStyle/>
          <a:p>
            <a:pPr algn="ctr" fontAlgn="auto">
              <a:spcAft>
                <a:spcPts val="0"/>
              </a:spcAft>
              <a:defRPr/>
            </a:pPr>
            <a:r>
              <a:rPr lang="en-US" dirty="0" smtClean="0"/>
              <a:t/>
            </a:r>
            <a:br>
              <a:rPr lang="en-US" dirty="0" smtClean="0"/>
            </a:br>
            <a:r>
              <a:rPr lang="en-US" dirty="0" smtClean="0"/>
              <a:t>The child that begins kindergarten with </a:t>
            </a:r>
            <a:r>
              <a:rPr lang="en-US" dirty="0" smtClean="0">
                <a:solidFill>
                  <a:schemeClr val="accent5">
                    <a:lumMod val="60000"/>
                    <a:lumOff val="40000"/>
                  </a:schemeClr>
                </a:solidFill>
              </a:rPr>
              <a:t>5,000</a:t>
            </a:r>
            <a:r>
              <a:rPr lang="en-US" dirty="0" smtClean="0"/>
              <a:t> words should finish high school knowing </a:t>
            </a:r>
            <a:r>
              <a:rPr lang="en-US" dirty="0" smtClean="0">
                <a:solidFill>
                  <a:schemeClr val="accent5">
                    <a:lumMod val="60000"/>
                    <a:lumOff val="40000"/>
                  </a:schemeClr>
                </a:solidFill>
              </a:rPr>
              <a:t>90,000–100,000 </a:t>
            </a:r>
            <a:r>
              <a:rPr lang="en-US" dirty="0" smtClean="0"/>
              <a:t>words.</a:t>
            </a:r>
            <a:br>
              <a:rPr lang="en-US" dirty="0" smtClean="0"/>
            </a:br>
            <a:r>
              <a:rPr lang="en-US" dirty="0" smtClean="0"/>
              <a:t/>
            </a:r>
            <a:br>
              <a:rPr lang="en-US" dirty="0" smtClean="0"/>
            </a:br>
            <a:r>
              <a:rPr lang="en-US" dirty="0" smtClean="0"/>
              <a:t> </a:t>
            </a:r>
            <a:endParaRPr lang="en-US" dirty="0">
              <a:solidFill>
                <a:srgbClr val="0070C0"/>
              </a:solidFill>
            </a:endParaRPr>
          </a:p>
        </p:txBody>
      </p:sp>
      <p:sp>
        <p:nvSpPr>
          <p:cNvPr id="6" name="TextBox 5"/>
          <p:cNvSpPr txBox="1"/>
          <p:nvPr/>
        </p:nvSpPr>
        <p:spPr>
          <a:xfrm>
            <a:off x="0" y="609600"/>
            <a:ext cx="9144000" cy="646331"/>
          </a:xfrm>
          <a:prstGeom prst="rect">
            <a:avLst/>
          </a:prstGeom>
          <a:noFill/>
        </p:spPr>
        <p:txBody>
          <a:bodyPr wrap="square" rtlCol="0">
            <a:spAutoFit/>
          </a:bodyPr>
          <a:lstStyle/>
          <a:p>
            <a:r>
              <a:rPr lang="en-US" sz="3600" b="1" dirty="0" smtClean="0">
                <a:solidFill>
                  <a:srgbClr val="323232"/>
                </a:solidFill>
                <a:effectLst>
                  <a:outerShdw blurRad="38100" dist="38100" dir="2700000" algn="tl">
                    <a:srgbClr val="000000">
                      <a:alpha val="43137"/>
                    </a:srgbClr>
                  </a:outerShdw>
                </a:effectLst>
              </a:rPr>
              <a:t>500,000 Words in the English Language</a:t>
            </a:r>
            <a:endParaRPr lang="en-US" sz="3600" b="1" dirty="0">
              <a:solidFill>
                <a:srgbClr val="323232"/>
              </a:solidFill>
              <a:effectLst>
                <a:outerShdw blurRad="38100" dist="38100" dir="2700000" algn="tl">
                  <a:srgbClr val="000000">
                    <a:alpha val="43137"/>
                  </a:srgbClr>
                </a:outerShdw>
              </a:effectLst>
            </a:endParaRPr>
          </a:p>
        </p:txBody>
      </p:sp>
      <p:sp>
        <p:nvSpPr>
          <p:cNvPr id="7" name="Rectangle 6"/>
          <p:cNvSpPr/>
          <p:nvPr/>
        </p:nvSpPr>
        <p:spPr>
          <a:xfrm>
            <a:off x="2133600" y="4800600"/>
            <a:ext cx="4572000" cy="954107"/>
          </a:xfrm>
          <a:prstGeom prst="rect">
            <a:avLst/>
          </a:prstGeom>
        </p:spPr>
        <p:txBody>
          <a:bodyPr>
            <a:spAutoFit/>
          </a:bodyPr>
          <a:lstStyle/>
          <a:p>
            <a:pPr marL="274320" indent="-274320" algn="ctr">
              <a:buClr>
                <a:srgbClr val="1B587C"/>
              </a:buClr>
              <a:buFont typeface="Wingdings 2"/>
              <a:buNone/>
              <a:defRPr/>
            </a:pPr>
            <a:r>
              <a:rPr lang="en-US" sz="2800" b="1" dirty="0" smtClean="0">
                <a:solidFill>
                  <a:prstClr val="black"/>
                </a:solidFill>
              </a:rPr>
              <a:t>They get them through audition and reading.</a:t>
            </a:r>
            <a:endParaRPr lang="en-US" sz="2800" b="1" dirty="0">
              <a:solidFill>
                <a:prstClr val="black"/>
              </a:solidFill>
            </a:endParaRPr>
          </a:p>
        </p:txBody>
      </p:sp>
    </p:spTree>
    <p:extLst>
      <p:ext uri="{BB962C8B-B14F-4D97-AF65-F5344CB8AC3E}">
        <p14:creationId xmlns:p14="http://schemas.microsoft.com/office/powerpoint/2010/main" val="34097510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457200" y="2209800"/>
            <a:ext cx="8229600" cy="3017838"/>
          </a:xfrm>
        </p:spPr>
        <p:txBody>
          <a:bodyPr>
            <a:normAutofit lnSpcReduction="10000"/>
          </a:bodyPr>
          <a:lstStyle/>
          <a:p>
            <a:r>
              <a:rPr lang="en-US" sz="3200" dirty="0" smtClean="0"/>
              <a:t>Most likely does not have the 5,000 words his/her kindergarten classmates have (incomplete data)</a:t>
            </a:r>
          </a:p>
          <a:p>
            <a:pPr>
              <a:buNone/>
            </a:pPr>
            <a:endParaRPr lang="en-US" sz="3200" dirty="0" smtClean="0"/>
          </a:p>
          <a:p>
            <a:r>
              <a:rPr lang="en-US" sz="3200" dirty="0" smtClean="0"/>
              <a:t>And may not have the same level of general knowledge.</a:t>
            </a:r>
          </a:p>
          <a:p>
            <a:endParaRPr lang="en-US" sz="3200" dirty="0" smtClean="0"/>
          </a:p>
        </p:txBody>
      </p:sp>
      <p:sp>
        <p:nvSpPr>
          <p:cNvPr id="32770" name="Title 1"/>
          <p:cNvSpPr>
            <a:spLocks noGrp="1"/>
          </p:cNvSpPr>
          <p:nvPr>
            <p:ph type="title"/>
          </p:nvPr>
        </p:nvSpPr>
        <p:spPr/>
        <p:txBody>
          <a:bodyPr>
            <a:normAutofit/>
          </a:bodyPr>
          <a:lstStyle/>
          <a:p>
            <a:r>
              <a:rPr lang="en-US" dirty="0" smtClean="0"/>
              <a:t>The Child with Hearing Loss…</a:t>
            </a:r>
          </a:p>
        </p:txBody>
      </p:sp>
    </p:spTree>
    <p:extLst>
      <p:ext uri="{BB962C8B-B14F-4D97-AF65-F5344CB8AC3E}">
        <p14:creationId xmlns:p14="http://schemas.microsoft.com/office/powerpoint/2010/main" val="166336619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a:xfrm>
            <a:off x="457200" y="1828800"/>
            <a:ext cx="8229600" cy="4495800"/>
          </a:xfrm>
        </p:spPr>
        <p:txBody>
          <a:bodyPr/>
          <a:lstStyle/>
          <a:p>
            <a:r>
              <a:rPr lang="en-US" sz="3200" dirty="0" smtClean="0"/>
              <a:t>We are neurologically programmed to process spoken language and reading through the auditory centers of the brain</a:t>
            </a:r>
          </a:p>
          <a:p>
            <a:pPr lvl="1"/>
            <a:r>
              <a:rPr lang="en-US" sz="3200" dirty="0" smtClean="0"/>
              <a:t>Confirmed by brain mapping</a:t>
            </a:r>
          </a:p>
          <a:p>
            <a:pPr lvl="1"/>
            <a:r>
              <a:rPr lang="en-US" sz="3200" dirty="0" smtClean="0"/>
              <a:t>Reading is auditory rather than visual</a:t>
            </a:r>
          </a:p>
        </p:txBody>
      </p:sp>
      <p:sp>
        <p:nvSpPr>
          <p:cNvPr id="37890" name="Title 1"/>
          <p:cNvSpPr>
            <a:spLocks noGrp="1"/>
          </p:cNvSpPr>
          <p:nvPr>
            <p:ph type="title"/>
          </p:nvPr>
        </p:nvSpPr>
        <p:spPr/>
        <p:txBody>
          <a:bodyPr/>
          <a:lstStyle/>
          <a:p>
            <a:r>
              <a:rPr lang="en-US" dirty="0" smtClean="0"/>
              <a:t>Language and Literacy</a:t>
            </a:r>
          </a:p>
        </p:txBody>
      </p:sp>
    </p:spTree>
    <p:extLst>
      <p:ext uri="{BB962C8B-B14F-4D97-AF65-F5344CB8AC3E}">
        <p14:creationId xmlns:p14="http://schemas.microsoft.com/office/powerpoint/2010/main" val="406134764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a:xfrm>
            <a:off x="457200" y="1752600"/>
            <a:ext cx="8458200" cy="4572000"/>
          </a:xfrm>
        </p:spPr>
        <p:txBody>
          <a:bodyPr>
            <a:normAutofit/>
          </a:bodyPr>
          <a:lstStyle/>
          <a:p>
            <a:r>
              <a:rPr lang="en-US" sz="3200" dirty="0" smtClean="0"/>
              <a:t>Listening is the classroom cornerstone:</a:t>
            </a:r>
          </a:p>
          <a:p>
            <a:pPr lvl="1"/>
            <a:r>
              <a:rPr lang="en-US" sz="3200" dirty="0" smtClean="0"/>
              <a:t>45% of a student’s day is spent in listening activities.</a:t>
            </a:r>
          </a:p>
          <a:p>
            <a:pPr lvl="1">
              <a:buNone/>
            </a:pPr>
            <a:endParaRPr lang="en-US" sz="3200" dirty="0" smtClean="0"/>
          </a:p>
          <a:p>
            <a:r>
              <a:rPr lang="en-US" sz="3200" dirty="0" smtClean="0"/>
              <a:t>Hearing is the Velcro™ to which other skills such as attention, spoken language, reading, and academic competencies are attached.</a:t>
            </a:r>
          </a:p>
        </p:txBody>
      </p:sp>
      <p:sp>
        <p:nvSpPr>
          <p:cNvPr id="38914" name="Title 1"/>
          <p:cNvSpPr>
            <a:spLocks noGrp="1"/>
          </p:cNvSpPr>
          <p:nvPr>
            <p:ph type="title"/>
          </p:nvPr>
        </p:nvSpPr>
        <p:spPr/>
        <p:txBody>
          <a:bodyPr>
            <a:normAutofit fontScale="90000"/>
          </a:bodyPr>
          <a:lstStyle/>
          <a:p>
            <a:pPr algn="ctr"/>
            <a:r>
              <a:rPr lang="en-US" dirty="0" smtClean="0"/>
              <a:t>Educational and Developmental Systems are Auditory</a:t>
            </a:r>
          </a:p>
        </p:txBody>
      </p:sp>
    </p:spTree>
    <p:extLst>
      <p:ext uri="{BB962C8B-B14F-4D97-AF65-F5344CB8AC3E}">
        <p14:creationId xmlns:p14="http://schemas.microsoft.com/office/powerpoint/2010/main" val="365871298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1"/>
            <a:ext cx="8229600" cy="990600"/>
          </a:xfrm>
        </p:spPr>
        <p:txBody>
          <a:bodyPr/>
          <a:lstStyle/>
          <a:p>
            <a:r>
              <a:rPr lang="en-US" dirty="0" smtClean="0"/>
              <a:t>Studies show that 80-90% of students who struggle with learning to read have weak......</a:t>
            </a:r>
          </a:p>
          <a:p>
            <a:pPr algn="ctr">
              <a:buNone/>
            </a:pPr>
            <a:endParaRPr lang="en-US" dirty="0" smtClean="0"/>
          </a:p>
          <a:p>
            <a:pPr algn="ctr">
              <a:buNone/>
            </a:pPr>
            <a:endParaRPr lang="en-US" sz="4000" b="1" dirty="0" smtClean="0">
              <a:solidFill>
                <a:srgbClr val="FF0000"/>
              </a:solidFill>
            </a:endParaRPr>
          </a:p>
          <a:p>
            <a:pPr algn="ctr">
              <a:buNone/>
            </a:pPr>
            <a:endParaRPr lang="en-US" dirty="0" smtClean="0"/>
          </a:p>
        </p:txBody>
      </p:sp>
      <p:sp>
        <p:nvSpPr>
          <p:cNvPr id="2" name="Title 1"/>
          <p:cNvSpPr>
            <a:spLocks noGrp="1"/>
          </p:cNvSpPr>
          <p:nvPr>
            <p:ph type="title"/>
          </p:nvPr>
        </p:nvSpPr>
        <p:spPr/>
        <p:txBody>
          <a:bodyPr>
            <a:normAutofit/>
          </a:bodyPr>
          <a:lstStyle/>
          <a:p>
            <a:pPr algn="ctr"/>
            <a:r>
              <a:rPr lang="en-US" dirty="0" smtClean="0"/>
              <a:t>Do you Know the Answer?</a:t>
            </a:r>
            <a:endParaRPr lang="en-US" dirty="0"/>
          </a:p>
        </p:txBody>
      </p:sp>
      <p:sp>
        <p:nvSpPr>
          <p:cNvPr id="4" name="TextBox 3"/>
          <p:cNvSpPr txBox="1"/>
          <p:nvPr/>
        </p:nvSpPr>
        <p:spPr>
          <a:xfrm>
            <a:off x="2057400" y="3810000"/>
            <a:ext cx="5210589" cy="800219"/>
          </a:xfrm>
          <a:prstGeom prst="rect">
            <a:avLst/>
          </a:prstGeom>
          <a:noFill/>
        </p:spPr>
        <p:txBody>
          <a:bodyPr wrap="square" rtlCol="0">
            <a:spAutoFit/>
          </a:bodyPr>
          <a:lstStyle/>
          <a:p>
            <a:pPr algn="ctr"/>
            <a:r>
              <a:rPr lang="en-US" sz="2800" b="1" dirty="0">
                <a:solidFill>
                  <a:srgbClr val="FF0000"/>
                </a:solidFill>
              </a:rPr>
              <a:t>Phonological Awareness</a:t>
            </a:r>
          </a:p>
          <a:p>
            <a:endParaRPr lang="en-US" dirty="0">
              <a:solidFill>
                <a:prstClr val="black"/>
              </a:solidFill>
            </a:endParaRPr>
          </a:p>
        </p:txBody>
      </p:sp>
    </p:spTree>
    <p:extLst>
      <p:ext uri="{BB962C8B-B14F-4D97-AF65-F5344CB8AC3E}">
        <p14:creationId xmlns:p14="http://schemas.microsoft.com/office/powerpoint/2010/main" val="2125540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1"/>
            <a:ext cx="8229600" cy="1295400"/>
          </a:xfrm>
        </p:spPr>
        <p:txBody>
          <a:bodyPr>
            <a:normAutofit/>
          </a:bodyPr>
          <a:lstStyle/>
          <a:p>
            <a:pPr marL="109728" indent="0">
              <a:buNone/>
            </a:pPr>
            <a:r>
              <a:rPr lang="en-US" sz="2400" dirty="0" smtClean="0"/>
              <a:t>Children must have access to sound (hear) in order to develop phonological awareness, grammar, syntax, semantics, and pragmatics.</a:t>
            </a:r>
          </a:p>
          <a:p>
            <a:pPr>
              <a:buNone/>
            </a:pPr>
            <a:endParaRPr lang="en-US" sz="2400" dirty="0" smtClean="0"/>
          </a:p>
        </p:txBody>
      </p:sp>
      <p:sp>
        <p:nvSpPr>
          <p:cNvPr id="3" name="Title 1"/>
          <p:cNvSpPr>
            <a:spLocks noGrp="1"/>
          </p:cNvSpPr>
          <p:nvPr>
            <p:ph type="title"/>
          </p:nvPr>
        </p:nvSpPr>
        <p:spPr>
          <a:xfrm>
            <a:off x="457200" y="274638"/>
            <a:ext cx="8229600" cy="1143000"/>
          </a:xfrm>
        </p:spPr>
        <p:txBody>
          <a:bodyPr>
            <a:normAutofit/>
          </a:bodyPr>
          <a:lstStyle/>
          <a:p>
            <a:pPr algn="ctr"/>
            <a:r>
              <a:rPr lang="en-US" dirty="0" smtClean="0"/>
              <a:t>Hearing and Reading</a:t>
            </a:r>
          </a:p>
        </p:txBody>
      </p:sp>
      <p:sp>
        <p:nvSpPr>
          <p:cNvPr id="4" name="Rectangle 3"/>
          <p:cNvSpPr/>
          <p:nvPr/>
        </p:nvSpPr>
        <p:spPr>
          <a:xfrm>
            <a:off x="609600" y="2895600"/>
            <a:ext cx="7467600" cy="1200329"/>
          </a:xfrm>
          <a:prstGeom prst="rect">
            <a:avLst/>
          </a:prstGeom>
        </p:spPr>
        <p:txBody>
          <a:bodyPr wrap="square">
            <a:spAutoFit/>
          </a:bodyPr>
          <a:lstStyle/>
          <a:p>
            <a:r>
              <a:rPr lang="en-US" sz="2400" dirty="0">
                <a:solidFill>
                  <a:prstClr val="black"/>
                </a:solidFill>
              </a:rPr>
              <a:t>Good </a:t>
            </a:r>
            <a:r>
              <a:rPr lang="en-US" sz="2400" u="sng" dirty="0">
                <a:solidFill>
                  <a:prstClr val="black"/>
                </a:solidFill>
              </a:rPr>
              <a:t>hearing screening programs</a:t>
            </a:r>
            <a:r>
              <a:rPr lang="en-US" sz="2400" dirty="0">
                <a:solidFill>
                  <a:prstClr val="black"/>
                </a:solidFill>
              </a:rPr>
              <a:t> will start the identification process of those who do </a:t>
            </a:r>
            <a:r>
              <a:rPr lang="en-US" sz="2400" u="sng" dirty="0">
                <a:solidFill>
                  <a:prstClr val="black"/>
                </a:solidFill>
              </a:rPr>
              <a:t>not</a:t>
            </a:r>
            <a:r>
              <a:rPr lang="en-US" sz="2400" dirty="0">
                <a:solidFill>
                  <a:prstClr val="black"/>
                </a:solidFill>
              </a:rPr>
              <a:t> have adequate access to sound (hearing</a:t>
            </a:r>
            <a:r>
              <a:rPr lang="en-US" sz="2400" dirty="0" smtClean="0">
                <a:solidFill>
                  <a:prstClr val="black"/>
                </a:solidFill>
              </a:rPr>
              <a:t>).</a:t>
            </a:r>
            <a:endParaRPr lang="en-US" sz="2400" dirty="0">
              <a:solidFill>
                <a:prstClr val="black"/>
              </a:solidFill>
            </a:endParaRPr>
          </a:p>
        </p:txBody>
      </p:sp>
      <p:sp>
        <p:nvSpPr>
          <p:cNvPr id="5" name="Rectangle 4"/>
          <p:cNvSpPr/>
          <p:nvPr/>
        </p:nvSpPr>
        <p:spPr>
          <a:xfrm>
            <a:off x="609600" y="4274403"/>
            <a:ext cx="7467600" cy="830997"/>
          </a:xfrm>
          <a:prstGeom prst="rect">
            <a:avLst/>
          </a:prstGeom>
        </p:spPr>
        <p:txBody>
          <a:bodyPr wrap="square">
            <a:spAutoFit/>
          </a:bodyPr>
          <a:lstStyle/>
          <a:p>
            <a:r>
              <a:rPr lang="en-US" sz="2400" b="1" dirty="0">
                <a:solidFill>
                  <a:prstClr val="black"/>
                </a:solidFill>
              </a:rPr>
              <a:t>Screening is the critical, beginning step</a:t>
            </a:r>
          </a:p>
          <a:p>
            <a:r>
              <a:rPr lang="en-US" sz="2400" b="1" dirty="0">
                <a:solidFill>
                  <a:prstClr val="black"/>
                </a:solidFill>
              </a:rPr>
              <a:t>to facilitate literacy development!</a:t>
            </a:r>
            <a:endParaRPr lang="en-US" sz="2400" dirty="0">
              <a:solidFill>
                <a:prstClr val="black"/>
              </a:solidFill>
            </a:endParaRPr>
          </a:p>
        </p:txBody>
      </p:sp>
    </p:spTree>
    <p:extLst>
      <p:ext uri="{BB962C8B-B14F-4D97-AF65-F5344CB8AC3E}">
        <p14:creationId xmlns:p14="http://schemas.microsoft.com/office/powerpoint/2010/main" val="3072368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51037"/>
            <a:ext cx="8229600" cy="4525963"/>
          </a:xfrm>
        </p:spPr>
        <p:txBody>
          <a:bodyPr/>
          <a:lstStyle/>
          <a:p>
            <a:r>
              <a:rPr lang="en-US" dirty="0" smtClean="0"/>
              <a:t>In the beginning, we provide a redundant signal to kids in many modes (</a:t>
            </a:r>
            <a:r>
              <a:rPr lang="en-US" i="1" dirty="0" smtClean="0"/>
              <a:t>e.g.</a:t>
            </a:r>
            <a:r>
              <a:rPr lang="en-US" dirty="0" smtClean="0"/>
              <a:t>, get out your yellow crayon…)</a:t>
            </a:r>
          </a:p>
          <a:p>
            <a:pPr lvl="1"/>
            <a:r>
              <a:rPr lang="en-US" dirty="0" smtClean="0"/>
              <a:t>We talk about it</a:t>
            </a:r>
          </a:p>
          <a:p>
            <a:pPr lvl="1"/>
            <a:r>
              <a:rPr lang="en-US" dirty="0" smtClean="0"/>
              <a:t>We show it</a:t>
            </a:r>
          </a:p>
          <a:p>
            <a:pPr lvl="1"/>
            <a:r>
              <a:rPr lang="en-US" dirty="0" smtClean="0"/>
              <a:t>And we even help them find the yellow crayon</a:t>
            </a:r>
          </a:p>
          <a:p>
            <a:pPr lvl="1">
              <a:buNone/>
            </a:pPr>
            <a:r>
              <a:rPr lang="en-US" dirty="0" smtClean="0"/>
              <a:t> </a:t>
            </a:r>
          </a:p>
          <a:p>
            <a:r>
              <a:rPr lang="en-US" dirty="0" smtClean="0"/>
              <a:t>Around 3</a:t>
            </a:r>
            <a:r>
              <a:rPr lang="en-US" baseline="30000" dirty="0" smtClean="0"/>
              <a:t>rd</a:t>
            </a:r>
            <a:r>
              <a:rPr lang="en-US" dirty="0" smtClean="0"/>
              <a:t> grade we change things…it gets more complicated…</a:t>
            </a:r>
            <a:endParaRPr lang="en-US" dirty="0"/>
          </a:p>
        </p:txBody>
      </p:sp>
      <p:sp>
        <p:nvSpPr>
          <p:cNvPr id="2" name="Title 1"/>
          <p:cNvSpPr>
            <a:spLocks noGrp="1"/>
          </p:cNvSpPr>
          <p:nvPr>
            <p:ph type="title"/>
          </p:nvPr>
        </p:nvSpPr>
        <p:spPr>
          <a:xfrm>
            <a:off x="990600" y="304800"/>
            <a:ext cx="7315200" cy="1143000"/>
          </a:xfrm>
        </p:spPr>
        <p:txBody>
          <a:bodyPr>
            <a:normAutofit fontScale="90000"/>
          </a:bodyPr>
          <a:lstStyle/>
          <a:p>
            <a:pPr algn="ctr"/>
            <a:r>
              <a:rPr lang="en-US" b="1" dirty="0" smtClean="0">
                <a:effectLst>
                  <a:outerShdw blurRad="38100" dist="38100" dir="2700000" algn="tl">
                    <a:srgbClr val="000000">
                      <a:alpha val="43137"/>
                    </a:srgbClr>
                  </a:outerShdw>
                </a:effectLst>
              </a:rPr>
              <a:t>Typical Preschool Classroom Scenario</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685844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english.gif"/>
          <p:cNvPicPr>
            <a:picLocks noGrp="1" noChangeAspect="1"/>
          </p:cNvPicPr>
          <p:nvPr>
            <p:ph idx="1"/>
          </p:nvPr>
        </p:nvPicPr>
        <p:blipFill>
          <a:blip r:embed="rId2" cstate="print"/>
          <a:stretch>
            <a:fillRect/>
          </a:stretch>
        </p:blipFill>
        <p:spPr>
          <a:xfrm>
            <a:off x="1389683" y="1481138"/>
            <a:ext cx="6364634" cy="4525962"/>
          </a:xfrm>
        </p:spPr>
      </p:pic>
      <p:sp>
        <p:nvSpPr>
          <p:cNvPr id="4" name="Title 1"/>
          <p:cNvSpPr>
            <a:spLocks noGrp="1"/>
          </p:cNvSpPr>
          <p:nvPr>
            <p:ph type="title"/>
          </p:nvPr>
        </p:nvSpPr>
        <p:spPr>
          <a:xfrm>
            <a:off x="685800" y="152400"/>
            <a:ext cx="8229600" cy="1399032"/>
          </a:xfrm>
        </p:spPr>
        <p:txBody>
          <a:bodyPr/>
          <a:lstStyle/>
          <a:p>
            <a:r>
              <a:rPr lang="en-US" dirty="0" smtClean="0"/>
              <a:t>English Language</a:t>
            </a:r>
            <a:endParaRPr lang="en-US" dirty="0"/>
          </a:p>
        </p:txBody>
      </p:sp>
    </p:spTree>
    <p:extLst>
      <p:ext uri="{BB962C8B-B14F-4D97-AF65-F5344CB8AC3E}">
        <p14:creationId xmlns:p14="http://schemas.microsoft.com/office/powerpoint/2010/main" val="145445409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we do not identify and properly manage ear/hearing problems….</a:t>
            </a:r>
            <a:endParaRPr lang="en-US" dirty="0"/>
          </a:p>
        </p:txBody>
      </p:sp>
      <p:pic>
        <p:nvPicPr>
          <p:cNvPr id="4" name="Content Placeholder 3" descr="Play Dough.png"/>
          <p:cNvPicPr>
            <a:picLocks noGrp="1" noChangeAspect="1"/>
          </p:cNvPicPr>
          <p:nvPr>
            <p:ph idx="1"/>
          </p:nvPr>
        </p:nvPicPr>
        <p:blipFill>
          <a:blip r:embed="rId2" cstate="print"/>
          <a:stretch>
            <a:fillRect/>
          </a:stretch>
        </p:blipFill>
        <p:spPr>
          <a:xfrm>
            <a:off x="2286000" y="1524000"/>
            <a:ext cx="5749881" cy="3752955"/>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410200"/>
            <a:ext cx="8998857" cy="381000"/>
          </a:xfrm>
          <a:prstGeom prst="rect">
            <a:avLst/>
          </a:prstGeom>
        </p:spPr>
      </p:pic>
    </p:spTree>
    <p:extLst>
      <p:ext uri="{BB962C8B-B14F-4D97-AF65-F5344CB8AC3E}">
        <p14:creationId xmlns:p14="http://schemas.microsoft.com/office/powerpoint/2010/main" val="408444244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52889" y="1200887"/>
            <a:ext cx="2952958" cy="924475"/>
          </a:xfrm>
        </p:spPr>
        <p:txBody>
          <a:bodyPr/>
          <a:lstStyle/>
          <a:p>
            <a:pPr algn="ctr"/>
            <a:r>
              <a:rPr lang="en-US" sz="3600" b="1" dirty="0" smtClean="0">
                <a:solidFill>
                  <a:schemeClr val="accent6">
                    <a:lumMod val="50000"/>
                  </a:schemeClr>
                </a:solidFill>
                <a:latin typeface="Garamond" pitchFamily="18" charset="0"/>
              </a:rPr>
              <a:t>Who We Are</a:t>
            </a:r>
            <a:endParaRPr lang="en-US" sz="3600" b="1" dirty="0">
              <a:solidFill>
                <a:schemeClr val="accent6">
                  <a:lumMod val="50000"/>
                </a:schemeClr>
              </a:solidFill>
              <a:latin typeface="Garamond" pitchFamily="18" charset="0"/>
            </a:endParaRPr>
          </a:p>
        </p:txBody>
      </p:sp>
      <p:sp>
        <p:nvSpPr>
          <p:cNvPr id="2" name="Content Placeholder 1"/>
          <p:cNvSpPr>
            <a:spLocks noGrp="1"/>
          </p:cNvSpPr>
          <p:nvPr>
            <p:ph idx="1"/>
          </p:nvPr>
        </p:nvSpPr>
        <p:spPr>
          <a:xfrm>
            <a:off x="228600" y="228600"/>
            <a:ext cx="5261919" cy="5943600"/>
          </a:xfrm>
        </p:spPr>
        <p:txBody>
          <a:bodyPr>
            <a:normAutofit/>
          </a:bodyPr>
          <a:lstStyle/>
          <a:p>
            <a:pPr marL="0" indent="0">
              <a:buNone/>
            </a:pPr>
            <a:r>
              <a:rPr lang="en-US" dirty="0" smtClean="0">
                <a:solidFill>
                  <a:schemeClr val="accent2">
                    <a:lumMod val="50000"/>
                  </a:schemeClr>
                </a:solidFill>
              </a:rPr>
              <a:t>Nancy Pajak, MS, CCC-A</a:t>
            </a:r>
          </a:p>
          <a:p>
            <a:pPr marL="109728" indent="0">
              <a:buNone/>
            </a:pPr>
            <a:r>
              <a:rPr lang="en-US" dirty="0">
                <a:solidFill>
                  <a:schemeClr val="accent2">
                    <a:lumMod val="50000"/>
                  </a:schemeClr>
                </a:solidFill>
              </a:rPr>
              <a:t>	</a:t>
            </a:r>
            <a:r>
              <a:rPr lang="en-US" dirty="0" smtClean="0">
                <a:solidFill>
                  <a:schemeClr val="accent2">
                    <a:lumMod val="50000"/>
                  </a:schemeClr>
                </a:solidFill>
              </a:rPr>
              <a:t>Wyoming EHDI Coordinator</a:t>
            </a:r>
            <a:endParaRPr lang="en-US" dirty="0">
              <a:solidFill>
                <a:schemeClr val="accent2">
                  <a:lumMod val="50000"/>
                </a:schemeClr>
              </a:solidFill>
            </a:endParaRPr>
          </a:p>
          <a:p>
            <a:pPr marL="109728" indent="0">
              <a:buNone/>
            </a:pPr>
            <a:r>
              <a:rPr lang="en-US" dirty="0" smtClean="0">
                <a:solidFill>
                  <a:schemeClr val="accent2">
                    <a:lumMod val="50000"/>
                  </a:schemeClr>
                </a:solidFill>
              </a:rPr>
              <a:t>	Email: nanpajak@aol.com</a:t>
            </a:r>
          </a:p>
          <a:p>
            <a:pPr marL="109728" indent="0">
              <a:buNone/>
            </a:pPr>
            <a:r>
              <a:rPr lang="en-US" dirty="0">
                <a:solidFill>
                  <a:schemeClr val="accent2">
                    <a:lumMod val="50000"/>
                  </a:schemeClr>
                </a:solidFill>
              </a:rPr>
              <a:t>	</a:t>
            </a:r>
            <a:r>
              <a:rPr lang="en-US" dirty="0" smtClean="0">
                <a:solidFill>
                  <a:schemeClr val="accent2">
                    <a:lumMod val="50000"/>
                  </a:schemeClr>
                </a:solidFill>
              </a:rPr>
              <a:t>Phone: 307.721.6212</a:t>
            </a:r>
          </a:p>
          <a:p>
            <a:pPr marL="109728" indent="0">
              <a:buNone/>
            </a:pPr>
            <a:endParaRPr lang="en-US" dirty="0">
              <a:solidFill>
                <a:schemeClr val="accent2">
                  <a:lumMod val="50000"/>
                </a:schemeClr>
              </a:solidFill>
            </a:endParaRPr>
          </a:p>
          <a:p>
            <a:pPr marL="0" indent="0">
              <a:buNone/>
            </a:pPr>
            <a:r>
              <a:rPr lang="en-US" dirty="0">
                <a:solidFill>
                  <a:schemeClr val="accent6">
                    <a:lumMod val="50000"/>
                  </a:schemeClr>
                </a:solidFill>
              </a:rPr>
              <a:t>Bradley H. </a:t>
            </a:r>
            <a:r>
              <a:rPr lang="en-US" dirty="0" err="1">
                <a:solidFill>
                  <a:schemeClr val="accent6">
                    <a:lumMod val="50000"/>
                  </a:schemeClr>
                </a:solidFill>
              </a:rPr>
              <a:t>Bakken</a:t>
            </a:r>
            <a:r>
              <a:rPr lang="en-US" dirty="0">
                <a:solidFill>
                  <a:schemeClr val="accent6">
                    <a:lumMod val="50000"/>
                  </a:schemeClr>
                </a:solidFill>
              </a:rPr>
              <a:t>, PhD</a:t>
            </a:r>
          </a:p>
          <a:p>
            <a:pPr marL="109728" indent="0">
              <a:buNone/>
            </a:pPr>
            <a:r>
              <a:rPr lang="en-US" dirty="0">
                <a:solidFill>
                  <a:schemeClr val="accent6">
                    <a:lumMod val="50000"/>
                  </a:schemeClr>
                </a:solidFill>
              </a:rPr>
              <a:t>	Wyoming EHDI Administrative Assistant</a:t>
            </a:r>
          </a:p>
          <a:p>
            <a:pPr marL="109728" indent="0">
              <a:buNone/>
            </a:pPr>
            <a:r>
              <a:rPr lang="en-US" dirty="0">
                <a:solidFill>
                  <a:schemeClr val="accent6">
                    <a:lumMod val="50000"/>
                  </a:schemeClr>
                </a:solidFill>
              </a:rPr>
              <a:t>	Email: nanpajak@aol.com</a:t>
            </a:r>
          </a:p>
          <a:p>
            <a:pPr marL="109728" indent="0">
              <a:buNone/>
            </a:pPr>
            <a:r>
              <a:rPr lang="en-US" dirty="0">
                <a:solidFill>
                  <a:schemeClr val="accent6">
                    <a:lumMod val="50000"/>
                  </a:schemeClr>
                </a:solidFill>
              </a:rPr>
              <a:t>	Phone: </a:t>
            </a:r>
            <a:r>
              <a:rPr lang="en-US" dirty="0" smtClean="0">
                <a:solidFill>
                  <a:schemeClr val="accent6">
                    <a:lumMod val="50000"/>
                  </a:schemeClr>
                </a:solidFill>
              </a:rPr>
              <a:t>307.721.6212</a:t>
            </a:r>
            <a:endParaRPr lang="en-US" dirty="0" smtClean="0">
              <a:solidFill>
                <a:schemeClr val="accent2">
                  <a:lumMod val="50000"/>
                </a:schemeClr>
              </a:solidFill>
            </a:endParaRPr>
          </a:p>
          <a:p>
            <a:pPr marL="109728" indent="0">
              <a:buNone/>
            </a:pPr>
            <a:endParaRPr lang="en-US" dirty="0"/>
          </a:p>
          <a:p>
            <a:pPr marL="52578" indent="0">
              <a:buNone/>
            </a:pPr>
            <a:r>
              <a:rPr lang="en-US" dirty="0" smtClean="0">
                <a:solidFill>
                  <a:schemeClr val="accent3">
                    <a:lumMod val="60000"/>
                    <a:lumOff val="40000"/>
                  </a:schemeClr>
                </a:solidFill>
              </a:rPr>
              <a:t>Susan Fischer, MS, CCC-SLP</a:t>
            </a:r>
          </a:p>
          <a:p>
            <a:pPr marL="52578" indent="0">
              <a:buNone/>
            </a:pPr>
            <a:r>
              <a:rPr lang="en-US" dirty="0" smtClean="0">
                <a:solidFill>
                  <a:schemeClr val="accent3">
                    <a:lumMod val="60000"/>
                    <a:lumOff val="40000"/>
                  </a:schemeClr>
                </a:solidFill>
              </a:rPr>
              <a:t>	Wyoming EHDI Clinic Coordinator</a:t>
            </a:r>
          </a:p>
          <a:p>
            <a:pPr marL="52578" indent="0">
              <a:buNone/>
            </a:pPr>
            <a:r>
              <a:rPr lang="en-US" dirty="0">
                <a:solidFill>
                  <a:schemeClr val="accent3">
                    <a:lumMod val="60000"/>
                    <a:lumOff val="40000"/>
                  </a:schemeClr>
                </a:solidFill>
              </a:rPr>
              <a:t>	</a:t>
            </a:r>
            <a:r>
              <a:rPr lang="en-US" dirty="0" smtClean="0">
                <a:solidFill>
                  <a:schemeClr val="accent3">
                    <a:lumMod val="60000"/>
                    <a:lumOff val="40000"/>
                  </a:schemeClr>
                </a:solidFill>
              </a:rPr>
              <a:t>Email: susan.fischer@wyo.gov</a:t>
            </a:r>
          </a:p>
          <a:p>
            <a:pPr marL="52578" indent="0">
              <a:buNone/>
            </a:pPr>
            <a:r>
              <a:rPr lang="en-US" dirty="0">
                <a:solidFill>
                  <a:schemeClr val="accent3">
                    <a:lumMod val="60000"/>
                    <a:lumOff val="40000"/>
                  </a:schemeClr>
                </a:solidFill>
              </a:rPr>
              <a:t>	</a:t>
            </a:r>
            <a:r>
              <a:rPr lang="en-US" dirty="0" smtClean="0">
                <a:solidFill>
                  <a:schemeClr val="accent3">
                    <a:lumMod val="60000"/>
                    <a:lumOff val="40000"/>
                  </a:schemeClr>
                </a:solidFill>
              </a:rPr>
              <a:t>Phone: 307.760.7931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2133600"/>
            <a:ext cx="3123936" cy="4541520"/>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6"/>
          <p:cNvSpPr>
            <a:spLocks noGrp="1" noChangeArrowheads="1"/>
          </p:cNvSpPr>
          <p:nvPr>
            <p:ph idx="1"/>
          </p:nvPr>
        </p:nvSpPr>
        <p:spPr>
          <a:xfrm>
            <a:off x="685800" y="4929935"/>
            <a:ext cx="8153400" cy="1295400"/>
          </a:xfrm>
        </p:spPr>
        <p:txBody>
          <a:bodyPr>
            <a:normAutofit/>
          </a:bodyPr>
          <a:lstStyle/>
          <a:p>
            <a:pPr algn="r">
              <a:spcBef>
                <a:spcPct val="0"/>
              </a:spcBef>
              <a:buFontTx/>
              <a:buNone/>
            </a:pPr>
            <a:r>
              <a:rPr lang="en-US" sz="3600" b="1" dirty="0" smtClean="0"/>
              <a:t>And that gives one a lifetime of opportunities and possibilities.</a:t>
            </a:r>
          </a:p>
          <a:p>
            <a:pPr algn="ctr">
              <a:spcBef>
                <a:spcPct val="0"/>
              </a:spcBef>
              <a:buFontTx/>
              <a:buNone/>
            </a:pPr>
            <a:endParaRPr lang="en-US" sz="3600" b="1" dirty="0" smtClean="0"/>
          </a:p>
          <a:p>
            <a:pPr algn="ctr">
              <a:spcBef>
                <a:spcPct val="0"/>
              </a:spcBef>
              <a:buFontTx/>
              <a:buNone/>
            </a:pPr>
            <a:endParaRPr lang="en-US" sz="3600" b="1" dirty="0" smtClean="0"/>
          </a:p>
          <a:p>
            <a:pPr algn="ctr">
              <a:spcBef>
                <a:spcPct val="0"/>
              </a:spcBef>
              <a:buFontTx/>
              <a:buNone/>
            </a:pPr>
            <a:endParaRPr lang="en-US" sz="3600" b="1" dirty="0" smtClean="0"/>
          </a:p>
          <a:p>
            <a:pPr algn="ctr">
              <a:spcBef>
                <a:spcPct val="0"/>
              </a:spcBef>
              <a:buFontTx/>
              <a:buNone/>
            </a:pPr>
            <a:endParaRPr lang="en-US" sz="3600" b="1" dirty="0" smtClean="0"/>
          </a:p>
          <a:p>
            <a:pPr algn="ctr">
              <a:spcBef>
                <a:spcPct val="0"/>
              </a:spcBef>
              <a:buFontTx/>
              <a:buNone/>
            </a:pPr>
            <a:endParaRPr lang="en-US" sz="3600" b="1" dirty="0" smtClean="0"/>
          </a:p>
          <a:p>
            <a:pPr algn="ctr">
              <a:spcBef>
                <a:spcPct val="0"/>
              </a:spcBef>
              <a:buFontTx/>
              <a:buNone/>
            </a:pPr>
            <a:endParaRPr lang="en-US" sz="3600" b="1" dirty="0" smtClean="0"/>
          </a:p>
          <a:p>
            <a:pPr algn="ctr">
              <a:spcBef>
                <a:spcPct val="0"/>
              </a:spcBef>
              <a:buFontTx/>
              <a:buNone/>
            </a:pPr>
            <a:endParaRPr lang="en-US" sz="3600" b="1" dirty="0" smtClean="0"/>
          </a:p>
        </p:txBody>
      </p:sp>
      <p:sp>
        <p:nvSpPr>
          <p:cNvPr id="69634" name="Rectangle 2"/>
          <p:cNvSpPr>
            <a:spLocks noGrp="1" noChangeArrowheads="1"/>
          </p:cNvSpPr>
          <p:nvPr>
            <p:ph type="title"/>
          </p:nvPr>
        </p:nvSpPr>
        <p:spPr>
          <a:xfrm>
            <a:off x="609600" y="457200"/>
            <a:ext cx="8153400" cy="1905000"/>
          </a:xfrm>
        </p:spPr>
        <p:txBody>
          <a:bodyPr>
            <a:normAutofit/>
          </a:bodyPr>
          <a:lstStyle/>
          <a:p>
            <a:r>
              <a:rPr lang="en-US" dirty="0" smtClean="0"/>
              <a:t>So... hearing </a:t>
            </a:r>
            <a:r>
              <a:rPr lang="en-US" dirty="0"/>
              <a:t>l</a:t>
            </a:r>
            <a:r>
              <a:rPr lang="en-US" dirty="0" smtClean="0"/>
              <a:t>eads to language communication and reading</a:t>
            </a:r>
          </a:p>
        </p:txBody>
      </p:sp>
      <p:pic>
        <p:nvPicPr>
          <p:cNvPr id="69636" name="Picture 7" descr="C:\Program Files\Common Files\Microsoft Shared\Clipart\cagcat50\BS00554_.wmf"/>
          <p:cNvPicPr>
            <a:picLocks noChangeAspect="1" noChangeArrowheads="1"/>
          </p:cNvPicPr>
          <p:nvPr/>
        </p:nvPicPr>
        <p:blipFill>
          <a:blip r:embed="rId3" cstate="print"/>
          <a:srcRect/>
          <a:stretch>
            <a:fillRect/>
          </a:stretch>
        </p:blipFill>
        <p:spPr bwMode="auto">
          <a:xfrm>
            <a:off x="3505200" y="2362200"/>
            <a:ext cx="2667000" cy="2327235"/>
          </a:xfrm>
          <a:prstGeom prst="rect">
            <a:avLst/>
          </a:prstGeom>
          <a:noFill/>
          <a:ln w="9525">
            <a:noFill/>
            <a:miter lim="800000"/>
            <a:headEnd/>
            <a:tailEnd/>
          </a:ln>
        </p:spPr>
      </p:pic>
    </p:spTree>
    <p:extLst>
      <p:ext uri="{BB962C8B-B14F-4D97-AF65-F5344CB8AC3E}">
        <p14:creationId xmlns:p14="http://schemas.microsoft.com/office/powerpoint/2010/main" val="93179103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Hearing Loss……… </a:t>
            </a:r>
            <a:endParaRPr lang="en-US" dirty="0"/>
          </a:p>
        </p:txBody>
      </p:sp>
      <p:pic>
        <p:nvPicPr>
          <p:cNvPr id="143362" name="Picture 2" descr="http://www.pedipartners.com/Portals/0/pictures/hearing-loss.jpg"/>
          <p:cNvPicPr>
            <a:picLocks noChangeAspect="1" noChangeArrowheads="1"/>
          </p:cNvPicPr>
          <p:nvPr/>
        </p:nvPicPr>
        <p:blipFill>
          <a:blip r:embed="rId3" cstate="print"/>
          <a:srcRect/>
          <a:stretch>
            <a:fillRect/>
          </a:stretch>
        </p:blipFill>
        <p:spPr bwMode="auto">
          <a:xfrm>
            <a:off x="990600" y="1447800"/>
            <a:ext cx="5561949" cy="3718560"/>
          </a:xfrm>
          <a:prstGeom prst="rect">
            <a:avLst/>
          </a:prstGeom>
          <a:ln>
            <a:noFill/>
          </a:ln>
          <a:effectLst>
            <a:softEdge rad="112500"/>
          </a:effectLst>
        </p:spPr>
      </p:pic>
      <p:sp>
        <p:nvSpPr>
          <p:cNvPr id="6" name="TextBox 5"/>
          <p:cNvSpPr txBox="1"/>
          <p:nvPr/>
        </p:nvSpPr>
        <p:spPr>
          <a:xfrm>
            <a:off x="1219200" y="5334000"/>
            <a:ext cx="6553200" cy="646331"/>
          </a:xfrm>
          <a:prstGeom prst="rect">
            <a:avLst/>
          </a:prstGeom>
          <a:noFill/>
        </p:spPr>
        <p:txBody>
          <a:bodyPr wrap="square" rtlCol="0">
            <a:spAutoFit/>
          </a:bodyPr>
          <a:lstStyle/>
          <a:p>
            <a:pPr algn="ctr"/>
            <a:r>
              <a:rPr lang="en-US" sz="3600" dirty="0" smtClean="0">
                <a:solidFill>
                  <a:prstClr val="black"/>
                </a:solidFill>
              </a:rPr>
              <a:t>What does it “sound” like?</a:t>
            </a:r>
            <a:endParaRPr lang="en-US" sz="3600" dirty="0">
              <a:solidFill>
                <a:prstClr val="black"/>
              </a:solidFill>
            </a:endParaRPr>
          </a:p>
        </p:txBody>
      </p:sp>
    </p:spTree>
    <p:extLst>
      <p:ext uri="{BB962C8B-B14F-4D97-AF65-F5344CB8AC3E}">
        <p14:creationId xmlns:p14="http://schemas.microsoft.com/office/powerpoint/2010/main" val="75906973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2"/>
          <p:cNvSpPr>
            <a:spLocks noGrp="1"/>
          </p:cNvSpPr>
          <p:nvPr>
            <p:ph idx="1"/>
          </p:nvPr>
        </p:nvSpPr>
        <p:spPr>
          <a:xfrm>
            <a:off x="304800" y="2209800"/>
            <a:ext cx="8534400" cy="4102291"/>
          </a:xfrm>
        </p:spPr>
        <p:txBody>
          <a:bodyPr/>
          <a:lstStyle/>
          <a:p>
            <a:r>
              <a:rPr lang="en-US" dirty="0" smtClean="0"/>
              <a:t>People with hearing loss simply hear things softer. </a:t>
            </a:r>
            <a:r>
              <a:rPr lang="en-US" b="1" dirty="0" smtClean="0"/>
              <a:t>MISCONCEPTION!</a:t>
            </a:r>
            <a:endParaRPr lang="en-US" dirty="0" smtClean="0"/>
          </a:p>
          <a:p>
            <a:r>
              <a:rPr lang="en-US" dirty="0" smtClean="0"/>
              <a:t>Hearing loss filters speech; some sounds are heard more clearly than others. </a:t>
            </a:r>
            <a:r>
              <a:rPr lang="en-US" b="1" dirty="0" smtClean="0"/>
              <a:t>FACT!</a:t>
            </a:r>
            <a:endParaRPr lang="en-US" dirty="0" smtClean="0"/>
          </a:p>
          <a:p>
            <a:r>
              <a:rPr lang="en-US" dirty="0" smtClean="0"/>
              <a:t>People are deaf or hearing. </a:t>
            </a:r>
            <a:r>
              <a:rPr lang="en-US" b="1" dirty="0" smtClean="0"/>
              <a:t>MISCONCEPTION!</a:t>
            </a:r>
            <a:endParaRPr lang="en-US" dirty="0" smtClean="0"/>
          </a:p>
          <a:p>
            <a:pPr lvl="1"/>
            <a:r>
              <a:rPr lang="en-US" dirty="0" smtClean="0"/>
              <a:t>Less than 5% of individuals with hearing loss are deaf.</a:t>
            </a:r>
          </a:p>
          <a:p>
            <a:r>
              <a:rPr lang="en-US" dirty="0" smtClean="0"/>
              <a:t>Hearing loss is a continuum of gray, not all or nothing – not on/off, not black/white. </a:t>
            </a:r>
            <a:r>
              <a:rPr lang="en-US" b="1" dirty="0"/>
              <a:t>FACT!</a:t>
            </a:r>
            <a:endParaRPr lang="en-US" dirty="0" smtClean="0"/>
          </a:p>
        </p:txBody>
      </p:sp>
      <p:sp>
        <p:nvSpPr>
          <p:cNvPr id="2" name="Title 1"/>
          <p:cNvSpPr>
            <a:spLocks noGrp="1"/>
          </p:cNvSpPr>
          <p:nvPr>
            <p:ph type="title"/>
          </p:nvPr>
        </p:nvSpPr>
        <p:spPr>
          <a:xfrm>
            <a:off x="228600" y="533400"/>
            <a:ext cx="8763000" cy="1295400"/>
          </a:xfrm>
        </p:spPr>
        <p:txBody>
          <a:bodyPr>
            <a:normAutofit fontScale="90000"/>
          </a:bodyPr>
          <a:lstStyle/>
          <a:p>
            <a:pPr fontAlgn="auto">
              <a:spcAft>
                <a:spcPts val="0"/>
              </a:spcAft>
              <a:defRPr/>
            </a:pPr>
            <a:r>
              <a:rPr lang="en-US" dirty="0" smtClean="0"/>
              <a:t>FACTS/Misconceptions About Hearing Loss:</a:t>
            </a:r>
            <a:endParaRPr lang="en-US" dirty="0"/>
          </a:p>
        </p:txBody>
      </p:sp>
    </p:spTree>
    <p:extLst>
      <p:ext uri="{BB962C8B-B14F-4D97-AF65-F5344CB8AC3E}">
        <p14:creationId xmlns:p14="http://schemas.microsoft.com/office/powerpoint/2010/main" val="364432705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normAutofit fontScale="90000"/>
          </a:bodyPr>
          <a:lstStyle/>
          <a:p>
            <a:r>
              <a:rPr lang="en-US" b="1" dirty="0" smtClean="0"/>
              <a:t/>
            </a:r>
            <a:br>
              <a:rPr lang="en-US" b="1" dirty="0" smtClean="0"/>
            </a:br>
            <a:r>
              <a:rPr lang="en-US" b="1" dirty="0" smtClean="0"/>
              <a:t>Hearing Loss Simulation</a:t>
            </a:r>
            <a:br>
              <a:rPr lang="en-US" b="1" dirty="0" smtClean="0"/>
            </a:br>
            <a:endParaRPr lang="en-US" b="1" dirty="0"/>
          </a:p>
        </p:txBody>
      </p:sp>
      <p:sp>
        <p:nvSpPr>
          <p:cNvPr id="3" name="Rectangle 2">
            <a:hlinkClick r:id="" action="ppaction://noaction"/>
          </p:cNvPr>
          <p:cNvSpPr/>
          <p:nvPr/>
        </p:nvSpPr>
        <p:spPr>
          <a:xfrm>
            <a:off x="1828800" y="4876800"/>
            <a:ext cx="5715000" cy="646331"/>
          </a:xfrm>
          <a:prstGeom prst="rect">
            <a:avLst/>
          </a:prstGeom>
        </p:spPr>
        <p:txBody>
          <a:bodyPr wrap="square">
            <a:spAutoFit/>
          </a:bodyPr>
          <a:lstStyle/>
          <a:p>
            <a:pPr algn="ctr"/>
            <a:r>
              <a:rPr lang="en-US" dirty="0" smtClean="0">
                <a:solidFill>
                  <a:prstClr val="black"/>
                </a:solidFill>
                <a:hlinkClick r:id="rId3"/>
              </a:rPr>
              <a:t>Flintstones</a:t>
            </a:r>
            <a:endParaRPr lang="en-US" dirty="0" smtClean="0">
              <a:solidFill>
                <a:prstClr val="black"/>
              </a:solidFill>
            </a:endParaRPr>
          </a:p>
          <a:p>
            <a:endParaRPr lang="en-US" dirty="0">
              <a:solidFill>
                <a:prstClr val="black"/>
              </a:solidFill>
            </a:endParaRPr>
          </a:p>
        </p:txBody>
      </p:sp>
      <p:pic>
        <p:nvPicPr>
          <p:cNvPr id="148482" name="Picture 2" descr="http://snarkerati.com/movie-news/files/2011/05/the-flintstones.jpg"/>
          <p:cNvPicPr>
            <a:picLocks noChangeAspect="1" noChangeArrowheads="1"/>
          </p:cNvPicPr>
          <p:nvPr/>
        </p:nvPicPr>
        <p:blipFill>
          <a:blip r:embed="rId4" cstate="print"/>
          <a:srcRect/>
          <a:stretch>
            <a:fillRect/>
          </a:stretch>
        </p:blipFill>
        <p:spPr bwMode="auto">
          <a:xfrm>
            <a:off x="2362200" y="1828800"/>
            <a:ext cx="4476750" cy="2686051"/>
          </a:xfrm>
          <a:prstGeom prst="rect">
            <a:avLst/>
          </a:prstGeom>
          <a:noFill/>
        </p:spPr>
      </p:pic>
    </p:spTree>
    <p:extLst>
      <p:ext uri="{BB962C8B-B14F-4D97-AF65-F5344CB8AC3E}">
        <p14:creationId xmlns:p14="http://schemas.microsoft.com/office/powerpoint/2010/main" val="8981457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1143000"/>
          </a:xfrm>
        </p:spPr>
        <p:txBody>
          <a:bodyPr>
            <a:normAutofit/>
          </a:bodyPr>
          <a:lstStyle/>
          <a:p>
            <a:pPr algn="ctr" fontAlgn="auto">
              <a:spcAft>
                <a:spcPts val="0"/>
              </a:spcAft>
              <a:defRPr/>
            </a:pPr>
            <a:r>
              <a:rPr lang="en-US" sz="3200" dirty="0" smtClean="0"/>
              <a:t>Visual Analogy of Understanding Speech When Hearing is Within “</a:t>
            </a:r>
            <a:r>
              <a:rPr lang="en-US" sz="3200" dirty="0" smtClean="0">
                <a:solidFill>
                  <a:schemeClr val="accent1"/>
                </a:solidFill>
              </a:rPr>
              <a:t>Normal</a:t>
            </a:r>
            <a:r>
              <a:rPr lang="en-US" sz="3200" dirty="0" smtClean="0"/>
              <a:t>” Limits</a:t>
            </a:r>
            <a:endParaRPr lang="en-US" sz="3200" dirty="0"/>
          </a:p>
        </p:txBody>
      </p:sp>
      <p:pic>
        <p:nvPicPr>
          <p:cNvPr id="19459" name="Content Placeholder 5"/>
          <p:cNvPicPr>
            <a:picLocks noGrp="1"/>
          </p:cNvPicPr>
          <p:nvPr>
            <p:ph idx="1"/>
          </p:nvPr>
        </p:nvPicPr>
        <p:blipFill>
          <a:blip r:embed="rId3" cstate="print"/>
          <a:srcRect l="38905" t="19186" r="37143" b="52145"/>
          <a:stretch>
            <a:fillRect/>
          </a:stretch>
        </p:blipFill>
        <p:spPr>
          <a:xfrm>
            <a:off x="1981200" y="1905000"/>
            <a:ext cx="5257800" cy="4111625"/>
          </a:xfrm>
        </p:spPr>
      </p:pic>
    </p:spTree>
    <p:extLst>
      <p:ext uri="{BB962C8B-B14F-4D97-AF65-F5344CB8AC3E}">
        <p14:creationId xmlns:p14="http://schemas.microsoft.com/office/powerpoint/2010/main" val="94465855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325562"/>
          </a:xfrm>
        </p:spPr>
        <p:txBody>
          <a:bodyPr>
            <a:normAutofit fontScale="90000"/>
          </a:bodyPr>
          <a:lstStyle/>
          <a:p>
            <a:pPr algn="ctr" fontAlgn="auto">
              <a:spcAft>
                <a:spcPts val="0"/>
              </a:spcAft>
              <a:defRPr/>
            </a:pPr>
            <a:r>
              <a:rPr lang="en-US" sz="3200" dirty="0" smtClean="0"/>
              <a:t>Visual Analogy of Understanding Speech With a “</a:t>
            </a:r>
            <a:r>
              <a:rPr lang="en-US" sz="3200" dirty="0" smtClean="0">
                <a:solidFill>
                  <a:schemeClr val="accent1"/>
                </a:solidFill>
              </a:rPr>
              <a:t>Minimal</a:t>
            </a:r>
            <a:r>
              <a:rPr lang="en-US" sz="3200" dirty="0" smtClean="0"/>
              <a:t>” (25 dB HL) Hearing Loss</a:t>
            </a:r>
            <a:endParaRPr lang="en-US" sz="3200" dirty="0"/>
          </a:p>
        </p:txBody>
      </p:sp>
      <p:pic>
        <p:nvPicPr>
          <p:cNvPr id="20483" name="Content Placeholder 4"/>
          <p:cNvPicPr>
            <a:picLocks noGrp="1"/>
          </p:cNvPicPr>
          <p:nvPr>
            <p:ph idx="1"/>
          </p:nvPr>
        </p:nvPicPr>
        <p:blipFill>
          <a:blip r:embed="rId3" cstate="print"/>
          <a:srcRect l="38763" t="18962" r="37308" b="51868"/>
          <a:stretch>
            <a:fillRect/>
          </a:stretch>
        </p:blipFill>
        <p:spPr>
          <a:xfrm>
            <a:off x="1905000" y="1828800"/>
            <a:ext cx="5181600" cy="4114800"/>
          </a:xfrm>
        </p:spPr>
      </p:pic>
    </p:spTree>
    <p:extLst>
      <p:ext uri="{BB962C8B-B14F-4D97-AF65-F5344CB8AC3E}">
        <p14:creationId xmlns:p14="http://schemas.microsoft.com/office/powerpoint/2010/main" val="257265853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7"/>
          <p:cNvPicPr>
            <a:picLocks noGrp="1"/>
          </p:cNvPicPr>
          <p:nvPr>
            <p:ph idx="1"/>
          </p:nvPr>
        </p:nvPicPr>
        <p:blipFill>
          <a:blip r:embed="rId3" cstate="print"/>
          <a:srcRect l="38905" t="19186" r="37109" b="51920"/>
          <a:stretch>
            <a:fillRect/>
          </a:stretch>
        </p:blipFill>
        <p:spPr>
          <a:xfrm>
            <a:off x="1828800" y="1905000"/>
            <a:ext cx="5410200" cy="4267200"/>
          </a:xfrm>
        </p:spPr>
      </p:pic>
      <p:sp>
        <p:nvSpPr>
          <p:cNvPr id="3" name="Title 2"/>
          <p:cNvSpPr>
            <a:spLocks noGrp="1"/>
          </p:cNvSpPr>
          <p:nvPr>
            <p:ph type="title"/>
          </p:nvPr>
        </p:nvSpPr>
        <p:spPr>
          <a:xfrm>
            <a:off x="457200" y="381000"/>
            <a:ext cx="8229600" cy="1477962"/>
          </a:xfrm>
        </p:spPr>
        <p:txBody>
          <a:bodyPr>
            <a:normAutofit/>
          </a:bodyPr>
          <a:lstStyle/>
          <a:p>
            <a:pPr algn="ctr" fontAlgn="auto">
              <a:spcAft>
                <a:spcPts val="0"/>
              </a:spcAft>
              <a:defRPr/>
            </a:pPr>
            <a:r>
              <a:rPr lang="en-US" sz="3200" dirty="0" smtClean="0"/>
              <a:t>Visual Analogy of Understanding Speech With a “</a:t>
            </a:r>
            <a:r>
              <a:rPr lang="en-US" sz="3200" dirty="0" smtClean="0">
                <a:solidFill>
                  <a:schemeClr val="accent1"/>
                </a:solidFill>
              </a:rPr>
              <a:t>Mild</a:t>
            </a:r>
            <a:r>
              <a:rPr lang="en-US" sz="3200" dirty="0" smtClean="0"/>
              <a:t>” (40dB HL) Hearing Loss</a:t>
            </a:r>
            <a:endParaRPr lang="en-US" sz="3200" dirty="0"/>
          </a:p>
        </p:txBody>
      </p:sp>
    </p:spTree>
    <p:extLst>
      <p:ext uri="{BB962C8B-B14F-4D97-AF65-F5344CB8AC3E}">
        <p14:creationId xmlns:p14="http://schemas.microsoft.com/office/powerpoint/2010/main" val="102187746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normAutofit fontScale="90000"/>
          </a:bodyPr>
          <a:lstStyle/>
          <a:p>
            <a:pPr algn="ctr" fontAlgn="auto">
              <a:spcAft>
                <a:spcPts val="0"/>
              </a:spcAft>
              <a:defRPr/>
            </a:pPr>
            <a:r>
              <a:rPr lang="en-US" sz="3200" dirty="0" smtClean="0"/>
              <a:t>Visual Analogy of Understanding Speech With a “</a:t>
            </a:r>
            <a:r>
              <a:rPr lang="en-US" sz="3200" dirty="0" smtClean="0">
                <a:solidFill>
                  <a:schemeClr val="accent1"/>
                </a:solidFill>
              </a:rPr>
              <a:t>Moderate</a:t>
            </a:r>
            <a:r>
              <a:rPr lang="en-US" sz="3200" dirty="0" smtClean="0"/>
              <a:t>” (60 dB HL) Hearing Loss</a:t>
            </a:r>
            <a:endParaRPr lang="en-US" sz="3200" dirty="0"/>
          </a:p>
        </p:txBody>
      </p:sp>
      <p:pic>
        <p:nvPicPr>
          <p:cNvPr id="22531" name="Content Placeholder 3"/>
          <p:cNvPicPr>
            <a:picLocks noGrp="1"/>
          </p:cNvPicPr>
          <p:nvPr>
            <p:ph idx="1"/>
          </p:nvPr>
        </p:nvPicPr>
        <p:blipFill>
          <a:blip r:embed="rId3" cstate="print"/>
          <a:srcRect l="40033" t="18962" r="36121" b="52014"/>
          <a:stretch>
            <a:fillRect/>
          </a:stretch>
        </p:blipFill>
        <p:spPr>
          <a:xfrm>
            <a:off x="1905000" y="1981200"/>
            <a:ext cx="5638800" cy="4052888"/>
          </a:xfrm>
        </p:spPr>
      </p:pic>
    </p:spTree>
    <p:extLst>
      <p:ext uri="{BB962C8B-B14F-4D97-AF65-F5344CB8AC3E}">
        <p14:creationId xmlns:p14="http://schemas.microsoft.com/office/powerpoint/2010/main" val="103403259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43000"/>
          </a:xfrm>
        </p:spPr>
        <p:txBody>
          <a:bodyPr>
            <a:normAutofit/>
          </a:bodyPr>
          <a:lstStyle/>
          <a:p>
            <a:pPr algn="ctr" fontAlgn="auto">
              <a:spcAft>
                <a:spcPts val="0"/>
              </a:spcAft>
              <a:defRPr/>
            </a:pPr>
            <a:r>
              <a:rPr lang="en-US" sz="3200" dirty="0" smtClean="0"/>
              <a:t>Visual Analogy of Understanding Speech With a “</a:t>
            </a:r>
            <a:r>
              <a:rPr lang="en-US" sz="3200" dirty="0" smtClean="0">
                <a:solidFill>
                  <a:schemeClr val="accent1"/>
                </a:solidFill>
              </a:rPr>
              <a:t>Severe</a:t>
            </a:r>
            <a:r>
              <a:rPr lang="en-US" sz="3200" dirty="0" smtClean="0"/>
              <a:t>” (80 dB HL) Hearing Loss</a:t>
            </a:r>
            <a:endParaRPr lang="en-US" sz="3200" dirty="0"/>
          </a:p>
        </p:txBody>
      </p:sp>
      <p:pic>
        <p:nvPicPr>
          <p:cNvPr id="23555" name="Content Placeholder 3"/>
          <p:cNvPicPr>
            <a:picLocks noGrp="1"/>
          </p:cNvPicPr>
          <p:nvPr>
            <p:ph idx="1"/>
          </p:nvPr>
        </p:nvPicPr>
        <p:blipFill>
          <a:blip r:embed="rId3" cstate="print"/>
          <a:srcRect l="40175" t="19186" r="35730" b="51694"/>
          <a:stretch>
            <a:fillRect/>
          </a:stretch>
        </p:blipFill>
        <p:spPr>
          <a:xfrm>
            <a:off x="2209800" y="1981200"/>
            <a:ext cx="4876800" cy="3886200"/>
          </a:xfrm>
        </p:spPr>
      </p:pic>
    </p:spTree>
    <p:extLst>
      <p:ext uri="{BB962C8B-B14F-4D97-AF65-F5344CB8AC3E}">
        <p14:creationId xmlns:p14="http://schemas.microsoft.com/office/powerpoint/2010/main" val="79924821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Content Placeholder 3"/>
          <p:cNvPicPr>
            <a:picLocks noGrp="1"/>
          </p:cNvPicPr>
          <p:nvPr>
            <p:ph idx="1"/>
          </p:nvPr>
        </p:nvPicPr>
        <p:blipFill>
          <a:blip r:embed="rId3" cstate="print"/>
          <a:srcRect l="40027" t="19865" r="35980" b="52821"/>
          <a:stretch>
            <a:fillRect/>
          </a:stretch>
        </p:blipFill>
        <p:spPr>
          <a:xfrm>
            <a:off x="2209800" y="2209800"/>
            <a:ext cx="4586288" cy="3509963"/>
          </a:xfrm>
        </p:spPr>
      </p:pic>
      <p:sp>
        <p:nvSpPr>
          <p:cNvPr id="3" name="Title 2"/>
          <p:cNvSpPr>
            <a:spLocks noGrp="1"/>
          </p:cNvSpPr>
          <p:nvPr>
            <p:ph type="title"/>
          </p:nvPr>
        </p:nvSpPr>
        <p:spPr>
          <a:xfrm>
            <a:off x="304800" y="609600"/>
            <a:ext cx="8534400" cy="1143000"/>
          </a:xfrm>
        </p:spPr>
        <p:txBody>
          <a:bodyPr>
            <a:normAutofit fontScale="90000"/>
          </a:bodyPr>
          <a:lstStyle/>
          <a:p>
            <a:pPr algn="ctr" fontAlgn="auto">
              <a:spcAft>
                <a:spcPts val="0"/>
              </a:spcAft>
              <a:defRPr/>
            </a:pPr>
            <a:r>
              <a:rPr lang="en-US" sz="3200" dirty="0" smtClean="0"/>
              <a:t>Visual Analogy of Understanding Speech With a “</a:t>
            </a:r>
            <a:r>
              <a:rPr lang="en-US" sz="3200" dirty="0" smtClean="0">
                <a:solidFill>
                  <a:schemeClr val="accent1"/>
                </a:solidFill>
              </a:rPr>
              <a:t>Profound</a:t>
            </a:r>
            <a:r>
              <a:rPr lang="en-US" sz="3200" dirty="0" smtClean="0"/>
              <a:t>” (95 dB HL) Hearing Loss (deaf)</a:t>
            </a:r>
            <a:endParaRPr lang="en-US" sz="3200" dirty="0"/>
          </a:p>
        </p:txBody>
      </p:sp>
    </p:spTree>
    <p:extLst>
      <p:ext uri="{BB962C8B-B14F-4D97-AF65-F5344CB8AC3E}">
        <p14:creationId xmlns:p14="http://schemas.microsoft.com/office/powerpoint/2010/main" val="169910900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14800"/>
            <a:ext cx="9144000" cy="3280558"/>
          </a:xfrm>
          <a:prstGeom prst="rect">
            <a:avLst/>
          </a:prstGeom>
        </p:spPr>
      </p:pic>
      <p:sp>
        <p:nvSpPr>
          <p:cNvPr id="9218" name="Title 1"/>
          <p:cNvSpPr>
            <a:spLocks noGrp="1"/>
          </p:cNvSpPr>
          <p:nvPr>
            <p:ph type="title"/>
          </p:nvPr>
        </p:nvSpPr>
        <p:spPr>
          <a:xfrm>
            <a:off x="5410200" y="381000"/>
            <a:ext cx="2971800" cy="1143000"/>
          </a:xfrm>
        </p:spPr>
        <p:txBody>
          <a:bodyPr/>
          <a:lstStyle/>
          <a:p>
            <a:pPr algn="ctr"/>
            <a:r>
              <a:rPr lang="en-US" sz="3600" b="1" dirty="0" smtClean="0">
                <a:solidFill>
                  <a:schemeClr val="accent2">
                    <a:lumMod val="50000"/>
                  </a:schemeClr>
                </a:solidFill>
                <a:latin typeface="Garamond" pitchFamily="18" charset="0"/>
              </a:rPr>
              <a:t>Who Are You?</a:t>
            </a:r>
          </a:p>
        </p:txBody>
      </p:sp>
      <p:sp>
        <p:nvSpPr>
          <p:cNvPr id="9219" name="Content Placeholder 2"/>
          <p:cNvSpPr>
            <a:spLocks noGrp="1"/>
          </p:cNvSpPr>
          <p:nvPr>
            <p:ph idx="1"/>
          </p:nvPr>
        </p:nvSpPr>
        <p:spPr>
          <a:xfrm>
            <a:off x="685800" y="685800"/>
            <a:ext cx="4419600" cy="3200400"/>
          </a:xfrm>
        </p:spPr>
        <p:txBody>
          <a:bodyPr>
            <a:normAutofit/>
          </a:bodyPr>
          <a:lstStyle/>
          <a:p>
            <a:r>
              <a:rPr lang="en-US" sz="2400" b="1" dirty="0" smtClean="0">
                <a:solidFill>
                  <a:schemeClr val="accent6">
                    <a:lumMod val="50000"/>
                  </a:schemeClr>
                </a:solidFill>
                <a:latin typeface="Garamond" pitchFamily="18" charset="0"/>
              </a:rPr>
              <a:t>What’s your name?</a:t>
            </a:r>
          </a:p>
          <a:p>
            <a:r>
              <a:rPr lang="en-US" sz="2400" b="1" dirty="0" smtClean="0">
                <a:solidFill>
                  <a:schemeClr val="accent6">
                    <a:lumMod val="50000"/>
                  </a:schemeClr>
                </a:solidFill>
                <a:latin typeface="Garamond" pitchFamily="18" charset="0"/>
              </a:rPr>
              <a:t>Where do you live/work?</a:t>
            </a:r>
          </a:p>
          <a:p>
            <a:r>
              <a:rPr lang="en-US" sz="2400" b="1" dirty="0" smtClean="0">
                <a:solidFill>
                  <a:schemeClr val="accent6">
                    <a:lumMod val="50000"/>
                  </a:schemeClr>
                </a:solidFill>
                <a:latin typeface="Garamond" pitchFamily="18" charset="0"/>
              </a:rPr>
              <a:t>Where were you born?</a:t>
            </a:r>
          </a:p>
          <a:p>
            <a:r>
              <a:rPr lang="en-US" sz="2400" b="1" dirty="0" smtClean="0">
                <a:solidFill>
                  <a:schemeClr val="accent6">
                    <a:lumMod val="50000"/>
                  </a:schemeClr>
                </a:solidFill>
                <a:latin typeface="Garamond" pitchFamily="18" charset="0"/>
              </a:rPr>
              <a:t>Favorite part of fall?</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normAutofit/>
          </a:bodyPr>
          <a:lstStyle/>
          <a:p>
            <a:pPr algn="ctr" fontAlgn="auto">
              <a:spcAft>
                <a:spcPts val="0"/>
              </a:spcAft>
              <a:defRPr/>
            </a:pPr>
            <a:r>
              <a:rPr lang="en-US" sz="3200" dirty="0" smtClean="0"/>
              <a:t>Visual Analogy of Understanding Speech With a “</a:t>
            </a:r>
            <a:r>
              <a:rPr lang="en-US" sz="3200" dirty="0" smtClean="0">
                <a:solidFill>
                  <a:schemeClr val="accent1"/>
                </a:solidFill>
              </a:rPr>
              <a:t>Severe</a:t>
            </a:r>
            <a:r>
              <a:rPr lang="en-US" sz="3200" dirty="0" smtClean="0"/>
              <a:t>” (80 dB HL) Hearing Loss</a:t>
            </a:r>
            <a:endParaRPr lang="en-US" sz="3200" dirty="0"/>
          </a:p>
        </p:txBody>
      </p:sp>
      <p:pic>
        <p:nvPicPr>
          <p:cNvPr id="25603" name="Content Placeholder 3"/>
          <p:cNvPicPr>
            <a:picLocks noGrp="1"/>
          </p:cNvPicPr>
          <p:nvPr>
            <p:ph idx="1"/>
          </p:nvPr>
        </p:nvPicPr>
        <p:blipFill>
          <a:blip r:embed="rId3" cstate="print"/>
          <a:srcRect l="40175" t="19186" r="35730" b="51694"/>
          <a:stretch>
            <a:fillRect/>
          </a:stretch>
        </p:blipFill>
        <p:spPr>
          <a:xfrm>
            <a:off x="2209800" y="1905000"/>
            <a:ext cx="4876800" cy="3886200"/>
          </a:xfrm>
        </p:spPr>
      </p:pic>
    </p:spTree>
    <p:extLst>
      <p:ext uri="{BB962C8B-B14F-4D97-AF65-F5344CB8AC3E}">
        <p14:creationId xmlns:p14="http://schemas.microsoft.com/office/powerpoint/2010/main" val="371527816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normAutofit fontScale="90000"/>
          </a:bodyPr>
          <a:lstStyle/>
          <a:p>
            <a:pPr algn="ctr" fontAlgn="auto">
              <a:spcAft>
                <a:spcPts val="0"/>
              </a:spcAft>
              <a:defRPr/>
            </a:pPr>
            <a:r>
              <a:rPr lang="en-US" sz="3200" dirty="0" smtClean="0"/>
              <a:t>Visual Analogy of Understanding Speech With a “</a:t>
            </a:r>
            <a:r>
              <a:rPr lang="en-US" sz="3200" dirty="0" smtClean="0">
                <a:solidFill>
                  <a:schemeClr val="accent1"/>
                </a:solidFill>
              </a:rPr>
              <a:t>Moderate</a:t>
            </a:r>
            <a:r>
              <a:rPr lang="en-US" sz="3200" dirty="0" smtClean="0"/>
              <a:t>” (60 dB HL) Hearing Loss</a:t>
            </a:r>
            <a:endParaRPr lang="en-US" sz="3200" dirty="0"/>
          </a:p>
        </p:txBody>
      </p:sp>
      <p:pic>
        <p:nvPicPr>
          <p:cNvPr id="26627" name="Content Placeholder 3"/>
          <p:cNvPicPr>
            <a:picLocks noGrp="1"/>
          </p:cNvPicPr>
          <p:nvPr>
            <p:ph idx="1"/>
          </p:nvPr>
        </p:nvPicPr>
        <p:blipFill>
          <a:blip r:embed="rId3" cstate="print"/>
          <a:srcRect l="40033" t="18962" r="36121" b="52014"/>
          <a:stretch>
            <a:fillRect/>
          </a:stretch>
        </p:blipFill>
        <p:spPr>
          <a:xfrm>
            <a:off x="1905000" y="1981200"/>
            <a:ext cx="5638800" cy="4052888"/>
          </a:xfrm>
        </p:spPr>
      </p:pic>
    </p:spTree>
    <p:extLst>
      <p:ext uri="{BB962C8B-B14F-4D97-AF65-F5344CB8AC3E}">
        <p14:creationId xmlns:p14="http://schemas.microsoft.com/office/powerpoint/2010/main" val="361093869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Content Placeholder 7"/>
          <p:cNvPicPr>
            <a:picLocks noGrp="1"/>
          </p:cNvPicPr>
          <p:nvPr>
            <p:ph idx="1"/>
          </p:nvPr>
        </p:nvPicPr>
        <p:blipFill>
          <a:blip r:embed="rId3" cstate="print"/>
          <a:srcRect l="38905" t="19186" r="37109" b="51920"/>
          <a:stretch>
            <a:fillRect/>
          </a:stretch>
        </p:blipFill>
        <p:spPr>
          <a:xfrm>
            <a:off x="1828800" y="1905000"/>
            <a:ext cx="5410200" cy="4267200"/>
          </a:xfrm>
        </p:spPr>
      </p:pic>
      <p:sp>
        <p:nvSpPr>
          <p:cNvPr id="3" name="Title 2"/>
          <p:cNvSpPr>
            <a:spLocks noGrp="1"/>
          </p:cNvSpPr>
          <p:nvPr>
            <p:ph type="title"/>
          </p:nvPr>
        </p:nvSpPr>
        <p:spPr>
          <a:xfrm>
            <a:off x="457200" y="304800"/>
            <a:ext cx="8229600" cy="1477962"/>
          </a:xfrm>
        </p:spPr>
        <p:txBody>
          <a:bodyPr>
            <a:normAutofit/>
          </a:bodyPr>
          <a:lstStyle/>
          <a:p>
            <a:pPr algn="ctr" fontAlgn="auto">
              <a:spcAft>
                <a:spcPts val="0"/>
              </a:spcAft>
              <a:defRPr/>
            </a:pPr>
            <a:r>
              <a:rPr lang="en-US" sz="3200" dirty="0" smtClean="0"/>
              <a:t>Visual Analogy of Understanding Speech With a “</a:t>
            </a:r>
            <a:r>
              <a:rPr lang="en-US" sz="3200" dirty="0" smtClean="0">
                <a:solidFill>
                  <a:schemeClr val="accent1"/>
                </a:solidFill>
              </a:rPr>
              <a:t>Mild</a:t>
            </a:r>
            <a:r>
              <a:rPr lang="en-US" sz="3200" dirty="0" smtClean="0"/>
              <a:t>” (40dB HL) Hearing Loss</a:t>
            </a:r>
            <a:endParaRPr lang="en-US" sz="3200" dirty="0"/>
          </a:p>
        </p:txBody>
      </p:sp>
    </p:spTree>
    <p:extLst>
      <p:ext uri="{BB962C8B-B14F-4D97-AF65-F5344CB8AC3E}">
        <p14:creationId xmlns:p14="http://schemas.microsoft.com/office/powerpoint/2010/main" val="233200642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325562"/>
          </a:xfrm>
        </p:spPr>
        <p:txBody>
          <a:bodyPr>
            <a:normAutofit fontScale="90000"/>
          </a:bodyPr>
          <a:lstStyle/>
          <a:p>
            <a:pPr algn="ctr" fontAlgn="auto">
              <a:spcAft>
                <a:spcPts val="0"/>
              </a:spcAft>
              <a:defRPr/>
            </a:pPr>
            <a:r>
              <a:rPr lang="en-US" sz="3200" dirty="0" smtClean="0"/>
              <a:t>Visual Analogy of Understanding Speech With a “</a:t>
            </a:r>
            <a:r>
              <a:rPr lang="en-US" sz="3200" dirty="0" smtClean="0">
                <a:solidFill>
                  <a:schemeClr val="accent1"/>
                </a:solidFill>
              </a:rPr>
              <a:t>Minimal</a:t>
            </a:r>
            <a:r>
              <a:rPr lang="en-US" sz="3200" dirty="0" smtClean="0"/>
              <a:t>” (25 dB HL) Hearing Loss</a:t>
            </a:r>
            <a:endParaRPr lang="en-US" sz="3200" dirty="0"/>
          </a:p>
        </p:txBody>
      </p:sp>
      <p:pic>
        <p:nvPicPr>
          <p:cNvPr id="28675" name="Content Placeholder 4"/>
          <p:cNvPicPr>
            <a:picLocks noGrp="1"/>
          </p:cNvPicPr>
          <p:nvPr>
            <p:ph idx="1"/>
          </p:nvPr>
        </p:nvPicPr>
        <p:blipFill>
          <a:blip r:embed="rId3" cstate="print"/>
          <a:srcRect l="38763" t="18962" r="37308" b="51868"/>
          <a:stretch>
            <a:fillRect/>
          </a:stretch>
        </p:blipFill>
        <p:spPr>
          <a:xfrm>
            <a:off x="1905000" y="1828800"/>
            <a:ext cx="5334000" cy="4287838"/>
          </a:xfrm>
        </p:spPr>
      </p:pic>
    </p:spTree>
    <p:extLst>
      <p:ext uri="{BB962C8B-B14F-4D97-AF65-F5344CB8AC3E}">
        <p14:creationId xmlns:p14="http://schemas.microsoft.com/office/powerpoint/2010/main" val="353759026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04800"/>
            <a:ext cx="8229600" cy="1447800"/>
          </a:xfrm>
        </p:spPr>
        <p:txBody>
          <a:bodyPr>
            <a:normAutofit/>
          </a:bodyPr>
          <a:lstStyle/>
          <a:p>
            <a:pPr algn="ctr" fontAlgn="auto">
              <a:spcAft>
                <a:spcPts val="0"/>
              </a:spcAft>
              <a:defRPr/>
            </a:pPr>
            <a:r>
              <a:rPr lang="en-US" sz="3200" dirty="0" smtClean="0"/>
              <a:t>Visual Analogy of Understanding Speech When Hearing is Within “</a:t>
            </a:r>
            <a:r>
              <a:rPr lang="en-US" sz="3200" dirty="0" smtClean="0">
                <a:solidFill>
                  <a:schemeClr val="accent1"/>
                </a:solidFill>
              </a:rPr>
              <a:t>Normal</a:t>
            </a:r>
            <a:r>
              <a:rPr lang="en-US" sz="3200" dirty="0" smtClean="0"/>
              <a:t>” Limits</a:t>
            </a:r>
            <a:endParaRPr lang="en-US" sz="3200" dirty="0"/>
          </a:p>
        </p:txBody>
      </p:sp>
      <p:pic>
        <p:nvPicPr>
          <p:cNvPr id="29699" name="Content Placeholder 5"/>
          <p:cNvPicPr>
            <a:picLocks noGrp="1"/>
          </p:cNvPicPr>
          <p:nvPr>
            <p:ph idx="1"/>
          </p:nvPr>
        </p:nvPicPr>
        <p:blipFill>
          <a:blip r:embed="rId3" cstate="print"/>
          <a:srcRect l="38905" t="19186" r="37143" b="52145"/>
          <a:stretch>
            <a:fillRect/>
          </a:stretch>
        </p:blipFill>
        <p:spPr>
          <a:xfrm>
            <a:off x="2057400" y="2057400"/>
            <a:ext cx="5257800" cy="4111625"/>
          </a:xfrm>
        </p:spPr>
      </p:pic>
    </p:spTree>
    <p:extLst>
      <p:ext uri="{BB962C8B-B14F-4D97-AF65-F5344CB8AC3E}">
        <p14:creationId xmlns:p14="http://schemas.microsoft.com/office/powerpoint/2010/main" val="227367856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p:cNvSpPr>
            <a:spLocks noGrp="1"/>
          </p:cNvSpPr>
          <p:nvPr>
            <p:ph idx="1"/>
          </p:nvPr>
        </p:nvSpPr>
        <p:spPr>
          <a:xfrm>
            <a:off x="457200" y="2362200"/>
            <a:ext cx="8229600" cy="2743200"/>
          </a:xfrm>
        </p:spPr>
        <p:txBody>
          <a:bodyPr/>
          <a:lstStyle/>
          <a:p>
            <a:pPr algn="ctr">
              <a:buFont typeface="Wingdings 2" pitchFamily="18" charset="2"/>
              <a:buNone/>
            </a:pPr>
            <a:r>
              <a:rPr lang="en-US" sz="5400" dirty="0" smtClean="0">
                <a:hlinkClick r:id="rId3"/>
              </a:rPr>
              <a:t>www.betterhearing.org</a:t>
            </a:r>
            <a:endParaRPr lang="en-US" sz="5400" dirty="0" smtClean="0"/>
          </a:p>
          <a:p>
            <a:pPr algn="ctr">
              <a:buFont typeface="Wingdings 2" pitchFamily="18" charset="2"/>
              <a:buNone/>
            </a:pPr>
            <a:endParaRPr lang="en-US" sz="3200" dirty="0" smtClean="0">
              <a:solidFill>
                <a:srgbClr val="00B0F0"/>
              </a:solidFill>
            </a:endParaRPr>
          </a:p>
          <a:p>
            <a:pPr algn="ctr">
              <a:buFont typeface="Wingdings 2" pitchFamily="18" charset="2"/>
              <a:buNone/>
            </a:pPr>
            <a:r>
              <a:rPr lang="en-US" sz="3200" dirty="0" smtClean="0">
                <a:solidFill>
                  <a:schemeClr val="accent1"/>
                </a:solidFill>
              </a:rPr>
              <a:t>“Hearing Loss”</a:t>
            </a:r>
          </a:p>
          <a:p>
            <a:pPr algn="ctr">
              <a:buFont typeface="Wingdings 2" pitchFamily="18" charset="2"/>
              <a:buNone/>
            </a:pPr>
            <a:r>
              <a:rPr lang="en-US" sz="3200" dirty="0" smtClean="0">
                <a:solidFill>
                  <a:schemeClr val="accent1"/>
                </a:solidFill>
              </a:rPr>
              <a:t>“Hearing Loss Simulator”</a:t>
            </a:r>
          </a:p>
        </p:txBody>
      </p:sp>
      <p:sp>
        <p:nvSpPr>
          <p:cNvPr id="58370" name="Title 1"/>
          <p:cNvSpPr>
            <a:spLocks noGrp="1"/>
          </p:cNvSpPr>
          <p:nvPr>
            <p:ph type="title"/>
          </p:nvPr>
        </p:nvSpPr>
        <p:spPr>
          <a:xfrm>
            <a:off x="152400" y="274638"/>
            <a:ext cx="8839200" cy="1143000"/>
          </a:xfrm>
        </p:spPr>
        <p:txBody>
          <a:bodyPr>
            <a:normAutofit/>
          </a:bodyPr>
          <a:lstStyle/>
          <a:p>
            <a:pPr algn="ctr"/>
            <a:r>
              <a:rPr lang="en-US" sz="3200" dirty="0" smtClean="0"/>
              <a:t>Good examples of hearing loss simulations can be found here:</a:t>
            </a:r>
          </a:p>
        </p:txBody>
      </p:sp>
    </p:spTree>
    <p:extLst>
      <p:ext uri="{BB962C8B-B14F-4D97-AF65-F5344CB8AC3E}">
        <p14:creationId xmlns:p14="http://schemas.microsoft.com/office/powerpoint/2010/main" val="202167893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362200"/>
            <a:ext cx="8229600" cy="3352800"/>
          </a:xfrm>
        </p:spPr>
        <p:txBody>
          <a:bodyPr/>
          <a:lstStyle/>
          <a:p>
            <a:pPr marL="624078" indent="-514350">
              <a:lnSpc>
                <a:spcPct val="150000"/>
              </a:lnSpc>
              <a:buFont typeface="+mj-lt"/>
              <a:buAutoNum type="alphaUcPeriod"/>
            </a:pPr>
            <a:r>
              <a:rPr lang="en-US" dirty="0" smtClean="0"/>
              <a:t>People are deaf or hearing.</a:t>
            </a:r>
          </a:p>
          <a:p>
            <a:pPr marL="624078" indent="-514350">
              <a:lnSpc>
                <a:spcPct val="150000"/>
              </a:lnSpc>
              <a:buFont typeface="+mj-lt"/>
              <a:buAutoNum type="alphaUcPeriod"/>
            </a:pPr>
            <a:r>
              <a:rPr lang="en-US" dirty="0" smtClean="0"/>
              <a:t>Hearing loss filters speech so that some sounds are heard more clearly than others.</a:t>
            </a:r>
          </a:p>
          <a:p>
            <a:pPr marL="624078" indent="-514350">
              <a:lnSpc>
                <a:spcPct val="150000"/>
              </a:lnSpc>
              <a:buFont typeface="+mj-lt"/>
              <a:buAutoNum type="alphaUcPeriod"/>
            </a:pPr>
            <a:r>
              <a:rPr lang="en-US" dirty="0" smtClean="0"/>
              <a:t>People with hearing loss simply hear things softer.</a:t>
            </a:r>
            <a:endParaRPr lang="en-US" dirty="0"/>
          </a:p>
        </p:txBody>
      </p:sp>
      <p:sp>
        <p:nvSpPr>
          <p:cNvPr id="3" name="Title 2"/>
          <p:cNvSpPr>
            <a:spLocks noGrp="1"/>
          </p:cNvSpPr>
          <p:nvPr>
            <p:ph type="title"/>
          </p:nvPr>
        </p:nvSpPr>
        <p:spPr>
          <a:xfrm>
            <a:off x="457200" y="609600"/>
            <a:ext cx="8458200" cy="1143000"/>
          </a:xfrm>
        </p:spPr>
        <p:txBody>
          <a:bodyPr>
            <a:normAutofit fontScale="90000"/>
          </a:bodyPr>
          <a:lstStyle/>
          <a:p>
            <a:r>
              <a:rPr lang="en-US" dirty="0" smtClean="0"/>
              <a:t>CLICKER TIME!</a:t>
            </a:r>
            <a:br>
              <a:rPr lang="en-US" dirty="0" smtClean="0"/>
            </a:br>
            <a:r>
              <a:rPr lang="en-US" dirty="0"/>
              <a:t/>
            </a:r>
            <a:br>
              <a:rPr lang="en-US" dirty="0"/>
            </a:br>
            <a:r>
              <a:rPr lang="en-US" dirty="0" smtClean="0"/>
              <a:t>Which is </a:t>
            </a:r>
            <a:r>
              <a:rPr lang="en-US" u="sng" dirty="0" smtClean="0"/>
              <a:t>true</a:t>
            </a:r>
            <a:r>
              <a:rPr lang="en-US" dirty="0" smtClean="0"/>
              <a:t> about hearing loss?</a:t>
            </a:r>
            <a:endParaRPr lang="en-US" dirty="0"/>
          </a:p>
        </p:txBody>
      </p:sp>
    </p:spTree>
    <p:extLst>
      <p:ext uri="{BB962C8B-B14F-4D97-AF65-F5344CB8AC3E}">
        <p14:creationId xmlns:p14="http://schemas.microsoft.com/office/powerpoint/2010/main" val="368458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1" end="1"/>
                                            </p:txEl>
                                          </p:spTgt>
                                        </p:tgtEl>
                                        <p:attrNameLst>
                                          <p:attrName>ppt_x</p:attrName>
                                          <p:attrName>ppt_y</p:attrName>
                                        </p:attrNameLst>
                                      </p:cBhvr>
                                    </p:animMotion>
                                    <p:animRot by="1500000">
                                      <p:cBhvr>
                                        <p:cTn id="7" dur="125" fill="hold">
                                          <p:stCondLst>
                                            <p:cond delay="0"/>
                                          </p:stCondLst>
                                        </p:cTn>
                                        <p:tgtEl>
                                          <p:spTgt spid="2">
                                            <p:txEl>
                                              <p:pRg st="1" end="1"/>
                                            </p:txEl>
                                          </p:spTgt>
                                        </p:tgtEl>
                                        <p:attrNameLst>
                                          <p:attrName>r</p:attrName>
                                        </p:attrNameLst>
                                      </p:cBhvr>
                                    </p:animRot>
                                    <p:animRot by="-1500000">
                                      <p:cBhvr>
                                        <p:cTn id="8" dur="125" fill="hold">
                                          <p:stCondLst>
                                            <p:cond delay="125"/>
                                          </p:stCondLst>
                                        </p:cTn>
                                        <p:tgtEl>
                                          <p:spTgt spid="2">
                                            <p:txEl>
                                              <p:pRg st="1" end="1"/>
                                            </p:txEl>
                                          </p:spTgt>
                                        </p:tgtEl>
                                        <p:attrNameLst>
                                          <p:attrName>r</p:attrName>
                                        </p:attrNameLst>
                                      </p:cBhvr>
                                    </p:animRot>
                                    <p:animRot by="-1500000">
                                      <p:cBhvr>
                                        <p:cTn id="9" dur="125" fill="hold">
                                          <p:stCondLst>
                                            <p:cond delay="250"/>
                                          </p:stCondLst>
                                        </p:cTn>
                                        <p:tgtEl>
                                          <p:spTgt spid="2">
                                            <p:txEl>
                                              <p:pRg st="1" end="1"/>
                                            </p:txEl>
                                          </p:spTgt>
                                        </p:tgtEl>
                                        <p:attrNameLst>
                                          <p:attrName>r</p:attrName>
                                        </p:attrNameLst>
                                      </p:cBhvr>
                                    </p:animRot>
                                    <p:animRot by="1500000">
                                      <p:cBhvr>
                                        <p:cTn id="10" dur="125" fill="hold">
                                          <p:stCondLst>
                                            <p:cond delay="375"/>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1"/>
            <a:ext cx="8229600" cy="2819400"/>
          </a:xfrm>
        </p:spPr>
        <p:txBody>
          <a:bodyPr>
            <a:normAutofit/>
          </a:bodyPr>
          <a:lstStyle/>
          <a:p>
            <a:pPr algn="ctr">
              <a:buNone/>
            </a:pPr>
            <a:r>
              <a:rPr lang="en-US" sz="5400" b="1" dirty="0" smtClean="0"/>
              <a:t>Hearing</a:t>
            </a:r>
          </a:p>
          <a:p>
            <a:pPr algn="ctr">
              <a:buNone/>
            </a:pPr>
            <a:r>
              <a:rPr lang="en-US" sz="4800" b="1" dirty="0" smtClean="0"/>
              <a:t>versus</a:t>
            </a:r>
          </a:p>
          <a:p>
            <a:pPr algn="ctr">
              <a:buNone/>
            </a:pPr>
            <a:r>
              <a:rPr lang="en-US" sz="5400" b="1" dirty="0" smtClean="0"/>
              <a:t>Understanding</a:t>
            </a:r>
            <a:endParaRPr lang="en-US" sz="5400" b="1" dirty="0"/>
          </a:p>
        </p:txBody>
      </p:sp>
    </p:spTree>
    <p:extLst>
      <p:ext uri="{BB962C8B-B14F-4D97-AF65-F5344CB8AC3E}">
        <p14:creationId xmlns:p14="http://schemas.microsoft.com/office/powerpoint/2010/main" val="301035492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FAMILIAR SOUNDS AUDIOGRAM</a:t>
            </a:r>
            <a:endParaRPr lang="en-US" b="1" dirty="0">
              <a:effectLst>
                <a:outerShdw blurRad="38100" dist="38100" dir="2700000" algn="tl">
                  <a:srgbClr val="000000">
                    <a:alpha val="43137"/>
                  </a:srgbClr>
                </a:outerShdw>
              </a:effectLst>
            </a:endParaRPr>
          </a:p>
        </p:txBody>
      </p:sp>
      <p:pic>
        <p:nvPicPr>
          <p:cNvPr id="5" name="Content Placeholder 4" descr="aud, sp banana.gif"/>
          <p:cNvPicPr>
            <a:picLocks noGrp="1" noChangeAspect="1"/>
          </p:cNvPicPr>
          <p:nvPr>
            <p:ph sz="half" idx="1"/>
          </p:nvPr>
        </p:nvPicPr>
        <p:blipFill>
          <a:blip r:embed="rId2" cstate="print"/>
          <a:stretch>
            <a:fillRect/>
          </a:stretch>
        </p:blipFill>
        <p:spPr>
          <a:xfrm>
            <a:off x="1066800" y="1447801"/>
            <a:ext cx="4486276" cy="4576372"/>
          </a:xfrm>
        </p:spPr>
      </p:pic>
      <p:sp>
        <p:nvSpPr>
          <p:cNvPr id="4" name="Text Placeholder 3"/>
          <p:cNvSpPr>
            <a:spLocks noGrp="1"/>
          </p:cNvSpPr>
          <p:nvPr>
            <p:ph type="body" sz="half" idx="2"/>
          </p:nvPr>
        </p:nvSpPr>
        <p:spPr>
          <a:xfrm>
            <a:off x="5562600" y="1524000"/>
            <a:ext cx="3124200" cy="4606925"/>
          </a:xfrm>
        </p:spPr>
        <p:txBody>
          <a:bodyPr/>
          <a:lstStyle/>
          <a:p>
            <a:r>
              <a:rPr lang="en-US" sz="2400" b="1" dirty="0" smtClean="0"/>
              <a:t>Frequency; Pitch; Hertz (Hz)</a:t>
            </a:r>
          </a:p>
          <a:p>
            <a:pPr lvl="1"/>
            <a:r>
              <a:rPr lang="en-US" sz="2200" dirty="0" smtClean="0"/>
              <a:t>Low frequency-vowels</a:t>
            </a:r>
          </a:p>
          <a:p>
            <a:pPr lvl="1"/>
            <a:r>
              <a:rPr lang="en-US" sz="2200" dirty="0" smtClean="0"/>
              <a:t>High frequency-consonants</a:t>
            </a:r>
          </a:p>
          <a:p>
            <a:pPr lvl="1"/>
            <a:r>
              <a:rPr lang="en-US" sz="2200" dirty="0" smtClean="0"/>
              <a:t>‘Power’ vs. understanding</a:t>
            </a:r>
          </a:p>
          <a:p>
            <a:pPr lvl="1"/>
            <a:r>
              <a:rPr lang="en-US" sz="2200" dirty="0" smtClean="0"/>
              <a:t>300-4000 Hz most critical for understanding speech</a:t>
            </a:r>
          </a:p>
        </p:txBody>
      </p:sp>
    </p:spTree>
    <p:extLst>
      <p:ext uri="{BB962C8B-B14F-4D97-AF65-F5344CB8AC3E}">
        <p14:creationId xmlns:p14="http://schemas.microsoft.com/office/powerpoint/2010/main" val="12093014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924050" y="361950"/>
            <a:ext cx="485775" cy="274638"/>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265219" name="Rectangle 3"/>
          <p:cNvSpPr>
            <a:spLocks noChangeArrowheads="1"/>
          </p:cNvSpPr>
          <p:nvPr/>
        </p:nvSpPr>
        <p:spPr bwMode="auto">
          <a:xfrm>
            <a:off x="1981200" y="5334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125</a:t>
            </a:r>
            <a:endParaRPr lang="en-US" sz="1600" b="1" dirty="0">
              <a:solidFill>
                <a:prstClr val="black"/>
              </a:solidFill>
              <a:latin typeface="Times New Roman" pitchFamily="18" charset="0"/>
            </a:endParaRPr>
          </a:p>
        </p:txBody>
      </p:sp>
      <p:sp>
        <p:nvSpPr>
          <p:cNvPr id="67588" name="Rectangle 4"/>
          <p:cNvSpPr>
            <a:spLocks noChangeArrowheads="1"/>
          </p:cNvSpPr>
          <p:nvPr/>
        </p:nvSpPr>
        <p:spPr bwMode="auto">
          <a:xfrm>
            <a:off x="2705100" y="361950"/>
            <a:ext cx="487363" cy="274638"/>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265221" name="Rectangle 5"/>
          <p:cNvSpPr>
            <a:spLocks noChangeArrowheads="1"/>
          </p:cNvSpPr>
          <p:nvPr/>
        </p:nvSpPr>
        <p:spPr bwMode="auto">
          <a:xfrm>
            <a:off x="2819400" y="5334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250</a:t>
            </a:r>
            <a:endParaRPr lang="en-US" sz="1600" b="1" dirty="0">
              <a:solidFill>
                <a:prstClr val="black"/>
              </a:solidFill>
              <a:latin typeface="Times New Roman" pitchFamily="18" charset="0"/>
            </a:endParaRPr>
          </a:p>
        </p:txBody>
      </p:sp>
      <p:sp>
        <p:nvSpPr>
          <p:cNvPr id="67590" name="Rectangle 6"/>
          <p:cNvSpPr>
            <a:spLocks noChangeArrowheads="1"/>
          </p:cNvSpPr>
          <p:nvPr/>
        </p:nvSpPr>
        <p:spPr bwMode="auto">
          <a:xfrm>
            <a:off x="3533775" y="361950"/>
            <a:ext cx="488950" cy="274638"/>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265223" name="Rectangle 7"/>
          <p:cNvSpPr>
            <a:spLocks noChangeArrowheads="1"/>
          </p:cNvSpPr>
          <p:nvPr/>
        </p:nvSpPr>
        <p:spPr bwMode="auto">
          <a:xfrm>
            <a:off x="3657600" y="5334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500</a:t>
            </a:r>
            <a:endParaRPr lang="en-US" sz="1600" b="1" dirty="0">
              <a:solidFill>
                <a:prstClr val="black"/>
              </a:solidFill>
              <a:latin typeface="Times New Roman" pitchFamily="18" charset="0"/>
            </a:endParaRPr>
          </a:p>
        </p:txBody>
      </p:sp>
      <p:sp>
        <p:nvSpPr>
          <p:cNvPr id="67592" name="Rectangle 8"/>
          <p:cNvSpPr>
            <a:spLocks noChangeArrowheads="1"/>
          </p:cNvSpPr>
          <p:nvPr/>
        </p:nvSpPr>
        <p:spPr bwMode="auto">
          <a:xfrm>
            <a:off x="4305300" y="361950"/>
            <a:ext cx="609600" cy="274638"/>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265225" name="Rectangle 9"/>
          <p:cNvSpPr>
            <a:spLocks noChangeArrowheads="1"/>
          </p:cNvSpPr>
          <p:nvPr/>
        </p:nvSpPr>
        <p:spPr bwMode="auto">
          <a:xfrm>
            <a:off x="4343400" y="5334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1000</a:t>
            </a:r>
            <a:endParaRPr lang="en-US" sz="1600" b="1" dirty="0">
              <a:solidFill>
                <a:prstClr val="black"/>
              </a:solidFill>
              <a:latin typeface="Times New Roman" pitchFamily="18" charset="0"/>
            </a:endParaRPr>
          </a:p>
        </p:txBody>
      </p:sp>
      <p:sp>
        <p:nvSpPr>
          <p:cNvPr id="67594" name="Rectangle 10"/>
          <p:cNvSpPr>
            <a:spLocks noChangeArrowheads="1"/>
          </p:cNvSpPr>
          <p:nvPr/>
        </p:nvSpPr>
        <p:spPr bwMode="auto">
          <a:xfrm>
            <a:off x="5153025" y="361950"/>
            <a:ext cx="573088" cy="274638"/>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265227" name="Rectangle 11"/>
          <p:cNvSpPr>
            <a:spLocks noChangeArrowheads="1"/>
          </p:cNvSpPr>
          <p:nvPr/>
        </p:nvSpPr>
        <p:spPr bwMode="auto">
          <a:xfrm>
            <a:off x="5257800" y="5334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2000</a:t>
            </a:r>
            <a:endParaRPr lang="en-US" sz="1600" b="1" dirty="0">
              <a:solidFill>
                <a:prstClr val="black"/>
              </a:solidFill>
              <a:latin typeface="Times New Roman" pitchFamily="18" charset="0"/>
            </a:endParaRPr>
          </a:p>
        </p:txBody>
      </p:sp>
      <p:sp>
        <p:nvSpPr>
          <p:cNvPr id="67596" name="Rectangle 12"/>
          <p:cNvSpPr>
            <a:spLocks noChangeArrowheads="1"/>
          </p:cNvSpPr>
          <p:nvPr/>
        </p:nvSpPr>
        <p:spPr bwMode="auto">
          <a:xfrm>
            <a:off x="5964238" y="361950"/>
            <a:ext cx="638175" cy="274638"/>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265229" name="Rectangle 13"/>
          <p:cNvSpPr>
            <a:spLocks noChangeArrowheads="1"/>
          </p:cNvSpPr>
          <p:nvPr/>
        </p:nvSpPr>
        <p:spPr bwMode="auto">
          <a:xfrm>
            <a:off x="6019800" y="5334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4000</a:t>
            </a:r>
            <a:endParaRPr lang="en-US" sz="1600" b="1" dirty="0">
              <a:solidFill>
                <a:prstClr val="black"/>
              </a:solidFill>
              <a:latin typeface="Times New Roman" pitchFamily="18" charset="0"/>
            </a:endParaRPr>
          </a:p>
        </p:txBody>
      </p:sp>
      <p:sp>
        <p:nvSpPr>
          <p:cNvPr id="67598" name="Rectangle 14"/>
          <p:cNvSpPr>
            <a:spLocks noChangeArrowheads="1"/>
          </p:cNvSpPr>
          <p:nvPr/>
        </p:nvSpPr>
        <p:spPr bwMode="auto">
          <a:xfrm>
            <a:off x="6754813" y="361950"/>
            <a:ext cx="639762" cy="274638"/>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265231" name="Rectangle 15"/>
          <p:cNvSpPr>
            <a:spLocks noChangeArrowheads="1"/>
          </p:cNvSpPr>
          <p:nvPr/>
        </p:nvSpPr>
        <p:spPr bwMode="auto">
          <a:xfrm>
            <a:off x="6858000" y="5334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8000</a:t>
            </a:r>
            <a:endParaRPr lang="en-US" sz="1600" b="1" dirty="0">
              <a:solidFill>
                <a:prstClr val="black"/>
              </a:solidFill>
              <a:latin typeface="Times New Roman" pitchFamily="18" charset="0"/>
            </a:endParaRPr>
          </a:p>
        </p:txBody>
      </p:sp>
      <p:grpSp>
        <p:nvGrpSpPr>
          <p:cNvPr id="2" name="Group 16"/>
          <p:cNvGrpSpPr>
            <a:grpSpLocks/>
          </p:cNvGrpSpPr>
          <p:nvPr/>
        </p:nvGrpSpPr>
        <p:grpSpPr bwMode="auto">
          <a:xfrm>
            <a:off x="2133600" y="762000"/>
            <a:ext cx="4954587" cy="5429250"/>
            <a:chOff x="1331" y="300"/>
            <a:chExt cx="3121" cy="3420"/>
          </a:xfrm>
        </p:grpSpPr>
        <p:sp>
          <p:nvSpPr>
            <p:cNvPr id="67607" name="Line 17"/>
            <p:cNvSpPr>
              <a:spLocks noChangeShapeType="1"/>
            </p:cNvSpPr>
            <p:nvPr/>
          </p:nvSpPr>
          <p:spPr bwMode="auto">
            <a:xfrm>
              <a:off x="1331" y="552"/>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08" name="Line 18"/>
            <p:cNvSpPr>
              <a:spLocks noChangeShapeType="1"/>
            </p:cNvSpPr>
            <p:nvPr/>
          </p:nvSpPr>
          <p:spPr bwMode="auto">
            <a:xfrm>
              <a:off x="1331" y="804"/>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09" name="Line 19"/>
            <p:cNvSpPr>
              <a:spLocks noChangeShapeType="1"/>
            </p:cNvSpPr>
            <p:nvPr/>
          </p:nvSpPr>
          <p:spPr bwMode="auto">
            <a:xfrm>
              <a:off x="1331" y="108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0" name="Line 20"/>
            <p:cNvSpPr>
              <a:spLocks noChangeShapeType="1"/>
            </p:cNvSpPr>
            <p:nvPr/>
          </p:nvSpPr>
          <p:spPr bwMode="auto">
            <a:xfrm>
              <a:off x="1331" y="132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1" name="Line 21"/>
            <p:cNvSpPr>
              <a:spLocks noChangeShapeType="1"/>
            </p:cNvSpPr>
            <p:nvPr/>
          </p:nvSpPr>
          <p:spPr bwMode="auto">
            <a:xfrm>
              <a:off x="1331" y="1608"/>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2" name="Line 22"/>
            <p:cNvSpPr>
              <a:spLocks noChangeShapeType="1"/>
            </p:cNvSpPr>
            <p:nvPr/>
          </p:nvSpPr>
          <p:spPr bwMode="auto">
            <a:xfrm>
              <a:off x="1331" y="1896"/>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3" name="Line 23"/>
            <p:cNvSpPr>
              <a:spLocks noChangeShapeType="1"/>
            </p:cNvSpPr>
            <p:nvPr/>
          </p:nvSpPr>
          <p:spPr bwMode="auto">
            <a:xfrm>
              <a:off x="1331" y="2184"/>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4" name="Line 24"/>
            <p:cNvSpPr>
              <a:spLocks noChangeShapeType="1"/>
            </p:cNvSpPr>
            <p:nvPr/>
          </p:nvSpPr>
          <p:spPr bwMode="auto">
            <a:xfrm>
              <a:off x="1331" y="2424"/>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5" name="Line 25"/>
            <p:cNvSpPr>
              <a:spLocks noChangeShapeType="1"/>
            </p:cNvSpPr>
            <p:nvPr/>
          </p:nvSpPr>
          <p:spPr bwMode="auto">
            <a:xfrm>
              <a:off x="1331" y="270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6" name="Line 26"/>
            <p:cNvSpPr>
              <a:spLocks noChangeShapeType="1"/>
            </p:cNvSpPr>
            <p:nvPr/>
          </p:nvSpPr>
          <p:spPr bwMode="auto">
            <a:xfrm>
              <a:off x="1331" y="2952"/>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7" name="Line 27"/>
            <p:cNvSpPr>
              <a:spLocks noChangeShapeType="1"/>
            </p:cNvSpPr>
            <p:nvPr/>
          </p:nvSpPr>
          <p:spPr bwMode="auto">
            <a:xfrm>
              <a:off x="1331" y="3216"/>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8" name="Line 28"/>
            <p:cNvSpPr>
              <a:spLocks noChangeShapeType="1"/>
            </p:cNvSpPr>
            <p:nvPr/>
          </p:nvSpPr>
          <p:spPr bwMode="auto">
            <a:xfrm>
              <a:off x="1331" y="348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19" name="Line 29"/>
            <p:cNvSpPr>
              <a:spLocks noChangeShapeType="1"/>
            </p:cNvSpPr>
            <p:nvPr/>
          </p:nvSpPr>
          <p:spPr bwMode="auto">
            <a:xfrm>
              <a:off x="1331" y="372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20" name="Line 30"/>
            <p:cNvSpPr>
              <a:spLocks noChangeShapeType="1"/>
            </p:cNvSpPr>
            <p:nvPr/>
          </p:nvSpPr>
          <p:spPr bwMode="auto">
            <a:xfrm flipV="1">
              <a:off x="1331" y="304"/>
              <a:ext cx="0" cy="3416"/>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21" name="Line 31"/>
            <p:cNvSpPr>
              <a:spLocks noChangeShapeType="1"/>
            </p:cNvSpPr>
            <p:nvPr/>
          </p:nvSpPr>
          <p:spPr bwMode="auto">
            <a:xfrm flipV="1">
              <a:off x="1859"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22" name="Line 32"/>
            <p:cNvSpPr>
              <a:spLocks noChangeShapeType="1"/>
            </p:cNvSpPr>
            <p:nvPr/>
          </p:nvSpPr>
          <p:spPr bwMode="auto">
            <a:xfrm flipV="1">
              <a:off x="2387" y="300"/>
              <a:ext cx="0" cy="342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23" name="Line 33"/>
            <p:cNvSpPr>
              <a:spLocks noChangeShapeType="1"/>
            </p:cNvSpPr>
            <p:nvPr/>
          </p:nvSpPr>
          <p:spPr bwMode="auto">
            <a:xfrm flipV="1">
              <a:off x="2867"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24" name="Line 34"/>
            <p:cNvSpPr>
              <a:spLocks noChangeShapeType="1"/>
            </p:cNvSpPr>
            <p:nvPr/>
          </p:nvSpPr>
          <p:spPr bwMode="auto">
            <a:xfrm flipV="1">
              <a:off x="3395"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25" name="Line 35"/>
            <p:cNvSpPr>
              <a:spLocks noChangeShapeType="1"/>
            </p:cNvSpPr>
            <p:nvPr/>
          </p:nvSpPr>
          <p:spPr bwMode="auto">
            <a:xfrm flipV="1">
              <a:off x="3923"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26" name="Line 36"/>
            <p:cNvSpPr>
              <a:spLocks noChangeShapeType="1"/>
            </p:cNvSpPr>
            <p:nvPr/>
          </p:nvSpPr>
          <p:spPr bwMode="auto">
            <a:xfrm flipV="1">
              <a:off x="4451"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67627" name="Line 37"/>
            <p:cNvSpPr>
              <a:spLocks noChangeShapeType="1"/>
            </p:cNvSpPr>
            <p:nvPr/>
          </p:nvSpPr>
          <p:spPr bwMode="auto">
            <a:xfrm>
              <a:off x="1332" y="30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grpSp>
      <p:grpSp>
        <p:nvGrpSpPr>
          <p:cNvPr id="3" name="Group 38"/>
          <p:cNvGrpSpPr>
            <a:grpSpLocks/>
          </p:cNvGrpSpPr>
          <p:nvPr/>
        </p:nvGrpSpPr>
        <p:grpSpPr bwMode="auto">
          <a:xfrm>
            <a:off x="1295401" y="152400"/>
            <a:ext cx="6415087" cy="6086475"/>
            <a:chOff x="816" y="264"/>
            <a:chExt cx="4041" cy="3834"/>
          </a:xfrm>
        </p:grpSpPr>
        <p:sp>
          <p:nvSpPr>
            <p:cNvPr id="67605" name="Rectangle 39"/>
            <p:cNvSpPr>
              <a:spLocks noChangeArrowheads="1"/>
            </p:cNvSpPr>
            <p:nvPr/>
          </p:nvSpPr>
          <p:spPr bwMode="auto">
            <a:xfrm>
              <a:off x="2871" y="3868"/>
              <a:ext cx="0" cy="230"/>
            </a:xfrm>
            <a:prstGeom prst="rect">
              <a:avLst/>
            </a:prstGeom>
            <a:noFill/>
            <a:ln w="9525">
              <a:noFill/>
              <a:miter lim="800000"/>
              <a:headEnd/>
              <a:tailEnd/>
            </a:ln>
          </p:spPr>
          <p:txBody>
            <a:bodyPr wrap="none" lIns="0" tIns="0" rIns="0" bIns="0">
              <a:spAutoFit/>
            </a:bodyPr>
            <a:lstStyle/>
            <a:p>
              <a:pPr algn="ctr"/>
              <a:endParaRPr lang="en-US" sz="2400" b="1" dirty="0">
                <a:solidFill>
                  <a:prstClr val="black"/>
                </a:solidFill>
                <a:latin typeface="Times New Roman" pitchFamily="18" charset="0"/>
              </a:endParaRPr>
            </a:p>
          </p:txBody>
        </p:sp>
        <p:sp>
          <p:nvSpPr>
            <p:cNvPr id="67606" name="Rectangle 40"/>
            <p:cNvSpPr>
              <a:spLocks noChangeArrowheads="1"/>
            </p:cNvSpPr>
            <p:nvPr/>
          </p:nvSpPr>
          <p:spPr bwMode="auto">
            <a:xfrm>
              <a:off x="816" y="264"/>
              <a:ext cx="4041" cy="230"/>
            </a:xfrm>
            <a:prstGeom prst="rect">
              <a:avLst/>
            </a:prstGeom>
            <a:noFill/>
            <a:ln w="9525">
              <a:noFill/>
              <a:miter lim="800000"/>
              <a:headEnd/>
              <a:tailEnd/>
            </a:ln>
          </p:spPr>
          <p:txBody>
            <a:bodyPr wrap="none" lIns="0" tIns="0" rIns="0" bIns="0">
              <a:spAutoFit/>
            </a:bodyPr>
            <a:lstStyle/>
            <a:p>
              <a:pPr algn="ctr"/>
              <a:r>
                <a:rPr lang="en-US" sz="2400" b="1" dirty="0">
                  <a:solidFill>
                    <a:srgbClr val="000000"/>
                  </a:solidFill>
                  <a:latin typeface="Times New Roman" pitchFamily="18" charset="0"/>
                </a:rPr>
                <a:t>FREQUENCY IN CYCLES PER SECOND (HZ)</a:t>
              </a:r>
              <a:endParaRPr lang="en-US" sz="2400" b="1" dirty="0">
                <a:solidFill>
                  <a:prstClr val="black"/>
                </a:solidFill>
                <a:latin typeface="Times New Roman" pitchFamily="18" charset="0"/>
              </a:endParaRPr>
            </a:p>
          </p:txBody>
        </p:sp>
      </p:grpSp>
      <p:sp>
        <p:nvSpPr>
          <p:cNvPr id="265257" name="Text Box 41"/>
          <p:cNvSpPr txBox="1">
            <a:spLocks noChangeArrowheads="1"/>
          </p:cNvSpPr>
          <p:nvPr/>
        </p:nvSpPr>
        <p:spPr bwMode="auto">
          <a:xfrm rot="-5391758">
            <a:off x="-88900" y="2744788"/>
            <a:ext cx="5365750" cy="914400"/>
          </a:xfrm>
          <a:prstGeom prst="rect">
            <a:avLst/>
          </a:prstGeom>
          <a:noFill/>
          <a:ln w="9525">
            <a:noFill/>
            <a:miter lim="800000"/>
            <a:headEnd/>
            <a:tailEnd/>
          </a:ln>
          <a:effectLst/>
        </p:spPr>
        <p:txBody>
          <a:bodyPr>
            <a:spAutoFit/>
          </a:bodyPr>
          <a:lstStyle/>
          <a:p>
            <a:pPr algn="ctr">
              <a:defRPr/>
            </a:pPr>
            <a:r>
              <a:rPr lang="en-US" sz="5400" b="1" dirty="0">
                <a:solidFill>
                  <a:srgbClr val="FF0066"/>
                </a:solidFill>
                <a:effectLst>
                  <a:outerShdw blurRad="38100" dist="38100" dir="2700000" algn="tl">
                    <a:srgbClr val="000000"/>
                  </a:outerShdw>
                </a:effectLst>
                <a:latin typeface="Times New Roman" pitchFamily="18" charset="0"/>
              </a:rPr>
              <a:t>LOW PITCH</a:t>
            </a:r>
            <a:endParaRPr lang="en-US" sz="3600" dirty="0">
              <a:solidFill>
                <a:srgbClr val="FF0066"/>
              </a:solidFill>
              <a:latin typeface="Times New Roman" pitchFamily="18" charset="0"/>
            </a:endParaRPr>
          </a:p>
        </p:txBody>
      </p:sp>
      <p:sp>
        <p:nvSpPr>
          <p:cNvPr id="265258" name="Text Box 42"/>
          <p:cNvSpPr txBox="1">
            <a:spLocks noChangeArrowheads="1"/>
          </p:cNvSpPr>
          <p:nvPr/>
        </p:nvSpPr>
        <p:spPr bwMode="auto">
          <a:xfrm rot="-5400000">
            <a:off x="3962400" y="2747963"/>
            <a:ext cx="5365750" cy="914400"/>
          </a:xfrm>
          <a:prstGeom prst="rect">
            <a:avLst/>
          </a:prstGeom>
          <a:noFill/>
          <a:ln w="9525">
            <a:noFill/>
            <a:miter lim="800000"/>
            <a:headEnd/>
            <a:tailEnd/>
          </a:ln>
          <a:effectLst/>
        </p:spPr>
        <p:txBody>
          <a:bodyPr>
            <a:spAutoFit/>
          </a:bodyPr>
          <a:lstStyle/>
          <a:p>
            <a:pPr algn="ctr">
              <a:defRPr/>
            </a:pPr>
            <a:r>
              <a:rPr lang="en-US" sz="5400" b="1" dirty="0">
                <a:solidFill>
                  <a:srgbClr val="FF0066"/>
                </a:solidFill>
                <a:effectLst>
                  <a:outerShdw blurRad="38100" dist="38100" dir="2700000" algn="tl">
                    <a:srgbClr val="000000"/>
                  </a:outerShdw>
                </a:effectLst>
                <a:latin typeface="Times New Roman" pitchFamily="18" charset="0"/>
              </a:rPr>
              <a:t>HIGH PITCH</a:t>
            </a:r>
            <a:endParaRPr lang="en-US" sz="3600" dirty="0">
              <a:solidFill>
                <a:srgbClr val="FF0066"/>
              </a:solidFill>
              <a:latin typeface="Times New Roman" pitchFamily="18" charset="0"/>
            </a:endParaRPr>
          </a:p>
        </p:txBody>
      </p:sp>
      <p:sp>
        <p:nvSpPr>
          <p:cNvPr id="265259" name="Line 43"/>
          <p:cNvSpPr>
            <a:spLocks noChangeShapeType="1"/>
          </p:cNvSpPr>
          <p:nvPr/>
        </p:nvSpPr>
        <p:spPr bwMode="auto">
          <a:xfrm>
            <a:off x="3021013" y="3217863"/>
            <a:ext cx="3206750" cy="0"/>
          </a:xfrm>
          <a:prstGeom prst="line">
            <a:avLst/>
          </a:prstGeom>
          <a:noFill/>
          <a:ln w="76200">
            <a:solidFill>
              <a:srgbClr val="FF0066"/>
            </a:solidFill>
            <a:round/>
            <a:headEnd/>
            <a:tailEnd type="triangle" w="med" len="med"/>
          </a:ln>
        </p:spPr>
        <p:txBody>
          <a:bodyPr wrap="none" anchor="ctr"/>
          <a:lstStyle/>
          <a:p>
            <a:endParaRPr lang="en-US" dirty="0">
              <a:solidFill>
                <a:prstClr val="black"/>
              </a:solidFill>
            </a:endParaRPr>
          </a:p>
        </p:txBody>
      </p:sp>
    </p:spTree>
    <p:extLst>
      <p:ext uri="{BB962C8B-B14F-4D97-AF65-F5344CB8AC3E}">
        <p14:creationId xmlns:p14="http://schemas.microsoft.com/office/powerpoint/2010/main" val="990305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65219"/>
                                        </p:tgtEl>
                                        <p:attrNameLst>
                                          <p:attrName>style.visibility</p:attrName>
                                        </p:attrNameLst>
                                      </p:cBhvr>
                                      <p:to>
                                        <p:strVal val="visible"/>
                                      </p:to>
                                    </p:set>
                                    <p:anim calcmode="lin" valueType="num">
                                      <p:cBhvr additive="base">
                                        <p:cTn id="7" dur="500" fill="hold"/>
                                        <p:tgtEl>
                                          <p:spTgt spid="265219"/>
                                        </p:tgtEl>
                                        <p:attrNameLst>
                                          <p:attrName>ppt_x</p:attrName>
                                        </p:attrNameLst>
                                      </p:cBhvr>
                                      <p:tavLst>
                                        <p:tav tm="0">
                                          <p:val>
                                            <p:strVal val="1+#ppt_w/2"/>
                                          </p:val>
                                        </p:tav>
                                        <p:tav tm="100000">
                                          <p:val>
                                            <p:strVal val="#ppt_x"/>
                                          </p:val>
                                        </p:tav>
                                      </p:tavLst>
                                    </p:anim>
                                    <p:anim calcmode="lin" valueType="num">
                                      <p:cBhvr additive="base">
                                        <p:cTn id="8" dur="500" fill="hold"/>
                                        <p:tgtEl>
                                          <p:spTgt spid="2652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25pt.wav"/>
                                        </p:tgtEl>
                                      </p:cMediaNode>
                                    </p:audio>
                                  </p:sub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65221"/>
                                        </p:tgtEl>
                                        <p:attrNameLst>
                                          <p:attrName>style.visibility</p:attrName>
                                        </p:attrNameLst>
                                      </p:cBhvr>
                                      <p:to>
                                        <p:strVal val="visible"/>
                                      </p:to>
                                    </p:set>
                                    <p:anim calcmode="lin" valueType="num">
                                      <p:cBhvr additive="base">
                                        <p:cTn id="12" dur="500" fill="hold"/>
                                        <p:tgtEl>
                                          <p:spTgt spid="265221"/>
                                        </p:tgtEl>
                                        <p:attrNameLst>
                                          <p:attrName>ppt_x</p:attrName>
                                        </p:attrNameLst>
                                      </p:cBhvr>
                                      <p:tavLst>
                                        <p:tav tm="0">
                                          <p:val>
                                            <p:strVal val="1+#ppt_w/2"/>
                                          </p:val>
                                        </p:tav>
                                        <p:tav tm="100000">
                                          <p:val>
                                            <p:strVal val="#ppt_x"/>
                                          </p:val>
                                        </p:tav>
                                      </p:tavLst>
                                    </p:anim>
                                    <p:anim calcmode="lin" valueType="num">
                                      <p:cBhvr additive="base">
                                        <p:cTn id="13" dur="500" fill="hold"/>
                                        <p:tgtEl>
                                          <p:spTgt spid="2652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250pt.wav"/>
                                        </p:tgtEl>
                                      </p:cMediaNode>
                                    </p:audio>
                                  </p:sub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65223"/>
                                        </p:tgtEl>
                                        <p:attrNameLst>
                                          <p:attrName>style.visibility</p:attrName>
                                        </p:attrNameLst>
                                      </p:cBhvr>
                                      <p:to>
                                        <p:strVal val="visible"/>
                                      </p:to>
                                    </p:set>
                                    <p:anim calcmode="lin" valueType="num">
                                      <p:cBhvr additive="base">
                                        <p:cTn id="17" dur="500" fill="hold"/>
                                        <p:tgtEl>
                                          <p:spTgt spid="265223"/>
                                        </p:tgtEl>
                                        <p:attrNameLst>
                                          <p:attrName>ppt_x</p:attrName>
                                        </p:attrNameLst>
                                      </p:cBhvr>
                                      <p:tavLst>
                                        <p:tav tm="0">
                                          <p:val>
                                            <p:strVal val="1+#ppt_w/2"/>
                                          </p:val>
                                        </p:tav>
                                        <p:tav tm="100000">
                                          <p:val>
                                            <p:strVal val="#ppt_x"/>
                                          </p:val>
                                        </p:tav>
                                      </p:tavLst>
                                    </p:anim>
                                    <p:anim calcmode="lin" valueType="num">
                                      <p:cBhvr additive="base">
                                        <p:cTn id="18" dur="500" fill="hold"/>
                                        <p:tgtEl>
                                          <p:spTgt spid="2652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500pt.wav"/>
                                        </p:tgtEl>
                                      </p:cMediaNode>
                                    </p:audio>
                                  </p:sub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65225"/>
                                        </p:tgtEl>
                                        <p:attrNameLst>
                                          <p:attrName>style.visibility</p:attrName>
                                        </p:attrNameLst>
                                      </p:cBhvr>
                                      <p:to>
                                        <p:strVal val="visible"/>
                                      </p:to>
                                    </p:set>
                                    <p:anim calcmode="lin" valueType="num">
                                      <p:cBhvr additive="base">
                                        <p:cTn id="22" dur="500" fill="hold"/>
                                        <p:tgtEl>
                                          <p:spTgt spid="265225"/>
                                        </p:tgtEl>
                                        <p:attrNameLst>
                                          <p:attrName>ppt_x</p:attrName>
                                        </p:attrNameLst>
                                      </p:cBhvr>
                                      <p:tavLst>
                                        <p:tav tm="0">
                                          <p:val>
                                            <p:strVal val="1+#ppt_w/2"/>
                                          </p:val>
                                        </p:tav>
                                        <p:tav tm="100000">
                                          <p:val>
                                            <p:strVal val="#ppt_x"/>
                                          </p:val>
                                        </p:tav>
                                      </p:tavLst>
                                    </p:anim>
                                    <p:anim calcmode="lin" valueType="num">
                                      <p:cBhvr additive="base">
                                        <p:cTn id="23" dur="500" fill="hold"/>
                                        <p:tgtEl>
                                          <p:spTgt spid="2652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1000pt.wav"/>
                                        </p:tgtEl>
                                      </p:cMediaNode>
                                    </p:audio>
                                  </p:sub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265227"/>
                                        </p:tgtEl>
                                        <p:attrNameLst>
                                          <p:attrName>style.visibility</p:attrName>
                                        </p:attrNameLst>
                                      </p:cBhvr>
                                      <p:to>
                                        <p:strVal val="visible"/>
                                      </p:to>
                                    </p:set>
                                    <p:anim calcmode="lin" valueType="num">
                                      <p:cBhvr additive="base">
                                        <p:cTn id="27" dur="500" fill="hold"/>
                                        <p:tgtEl>
                                          <p:spTgt spid="265227"/>
                                        </p:tgtEl>
                                        <p:attrNameLst>
                                          <p:attrName>ppt_x</p:attrName>
                                        </p:attrNameLst>
                                      </p:cBhvr>
                                      <p:tavLst>
                                        <p:tav tm="0">
                                          <p:val>
                                            <p:strVal val="1+#ppt_w/2"/>
                                          </p:val>
                                        </p:tav>
                                        <p:tav tm="100000">
                                          <p:val>
                                            <p:strVal val="#ppt_x"/>
                                          </p:val>
                                        </p:tav>
                                      </p:tavLst>
                                    </p:anim>
                                    <p:anim calcmode="lin" valueType="num">
                                      <p:cBhvr additive="base">
                                        <p:cTn id="28" dur="500" fill="hold"/>
                                        <p:tgtEl>
                                          <p:spTgt spid="2652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2000pt.wav"/>
                                        </p:tgtEl>
                                      </p:cMediaNode>
                                    </p:audio>
                                  </p:sub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265229"/>
                                        </p:tgtEl>
                                        <p:attrNameLst>
                                          <p:attrName>style.visibility</p:attrName>
                                        </p:attrNameLst>
                                      </p:cBhvr>
                                      <p:to>
                                        <p:strVal val="visible"/>
                                      </p:to>
                                    </p:set>
                                    <p:anim calcmode="lin" valueType="num">
                                      <p:cBhvr additive="base">
                                        <p:cTn id="32" dur="500" fill="hold"/>
                                        <p:tgtEl>
                                          <p:spTgt spid="265229"/>
                                        </p:tgtEl>
                                        <p:attrNameLst>
                                          <p:attrName>ppt_x</p:attrName>
                                        </p:attrNameLst>
                                      </p:cBhvr>
                                      <p:tavLst>
                                        <p:tav tm="0">
                                          <p:val>
                                            <p:strVal val="1+#ppt_w/2"/>
                                          </p:val>
                                        </p:tav>
                                        <p:tav tm="100000">
                                          <p:val>
                                            <p:strVal val="#ppt_x"/>
                                          </p:val>
                                        </p:tav>
                                      </p:tavLst>
                                    </p:anim>
                                    <p:anim calcmode="lin" valueType="num">
                                      <p:cBhvr additive="base">
                                        <p:cTn id="33" dur="500" fill="hold"/>
                                        <p:tgtEl>
                                          <p:spTgt spid="2652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4000pt.wav"/>
                                        </p:tgtEl>
                                      </p:cMediaNode>
                                    </p:audio>
                                  </p:sub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265231"/>
                                        </p:tgtEl>
                                        <p:attrNameLst>
                                          <p:attrName>style.visibility</p:attrName>
                                        </p:attrNameLst>
                                      </p:cBhvr>
                                      <p:to>
                                        <p:strVal val="visible"/>
                                      </p:to>
                                    </p:set>
                                    <p:anim calcmode="lin" valueType="num">
                                      <p:cBhvr additive="base">
                                        <p:cTn id="37" dur="500" fill="hold"/>
                                        <p:tgtEl>
                                          <p:spTgt spid="265231"/>
                                        </p:tgtEl>
                                        <p:attrNameLst>
                                          <p:attrName>ppt_x</p:attrName>
                                        </p:attrNameLst>
                                      </p:cBhvr>
                                      <p:tavLst>
                                        <p:tav tm="0">
                                          <p:val>
                                            <p:strVal val="1+#ppt_w/2"/>
                                          </p:val>
                                        </p:tav>
                                        <p:tav tm="100000">
                                          <p:val>
                                            <p:strVal val="#ppt_x"/>
                                          </p:val>
                                        </p:tav>
                                      </p:tavLst>
                                    </p:anim>
                                    <p:anim calcmode="lin" valueType="num">
                                      <p:cBhvr additive="base">
                                        <p:cTn id="38" dur="500" fill="hold"/>
                                        <p:tgtEl>
                                          <p:spTgt spid="2652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9" name="8000pt.wav"/>
                                        </p:tgtEl>
                                      </p:cMediaNode>
                                    </p:audio>
                                  </p:sub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1+#ppt_w/2"/>
                                          </p:val>
                                        </p:tav>
                                        <p:tav tm="100000">
                                          <p:val>
                                            <p:strVal val="#ppt_x"/>
                                          </p:val>
                                        </p:tav>
                                      </p:tavLst>
                                    </p:anim>
                                    <p:anim calcmode="lin" valueType="num">
                                      <p:cBhvr additive="base">
                                        <p:cTn id="43" dur="500" fill="hold"/>
                                        <p:tgtEl>
                                          <p:spTgt spid="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265257"/>
                                        </p:tgtEl>
                                        <p:attrNameLst>
                                          <p:attrName>style.visibility</p:attrName>
                                        </p:attrNameLst>
                                      </p:cBhvr>
                                      <p:to>
                                        <p:strVal val="visible"/>
                                      </p:to>
                                    </p:set>
                                    <p:animEffect transition="in" filter="wipe(left)">
                                      <p:cBhvr>
                                        <p:cTn id="47" dur="500"/>
                                        <p:tgtEl>
                                          <p:spTgt spid="265257"/>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265259"/>
                                        </p:tgtEl>
                                        <p:attrNameLst>
                                          <p:attrName>style.visibility</p:attrName>
                                        </p:attrNameLst>
                                      </p:cBhvr>
                                      <p:to>
                                        <p:strVal val="visible"/>
                                      </p:to>
                                    </p:set>
                                    <p:animEffect transition="in" filter="wipe(left)">
                                      <p:cBhvr>
                                        <p:cTn id="51" dur="500"/>
                                        <p:tgtEl>
                                          <p:spTgt spid="265259"/>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265258"/>
                                        </p:tgtEl>
                                        <p:attrNameLst>
                                          <p:attrName>style.visibility</p:attrName>
                                        </p:attrNameLst>
                                      </p:cBhvr>
                                      <p:to>
                                        <p:strVal val="visible"/>
                                      </p:to>
                                    </p:set>
                                    <p:animEffect transition="in" filter="wipe(left)">
                                      <p:cBhvr>
                                        <p:cTn id="55" dur="500"/>
                                        <p:tgtEl>
                                          <p:spTgt spid="265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autoUpdateAnimBg="0"/>
      <p:bldP spid="265221" grpId="0" autoUpdateAnimBg="0"/>
      <p:bldP spid="265223" grpId="0" autoUpdateAnimBg="0"/>
      <p:bldP spid="265225" grpId="0" autoUpdateAnimBg="0"/>
      <p:bldP spid="265227" grpId="0" autoUpdateAnimBg="0"/>
      <p:bldP spid="265229" grpId="0" autoUpdateAnimBg="0"/>
      <p:bldP spid="265231" grpId="0" autoUpdateAnimBg="0"/>
      <p:bldP spid="265257" grpId="0" autoUpdateAnimBg="0"/>
      <p:bldP spid="265258" grpId="0" autoUpdateAnimBg="0"/>
      <p:bldP spid="2652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304800" y="1981200"/>
            <a:ext cx="8229600" cy="4343400"/>
          </a:xfrm>
        </p:spPr>
        <p:txBody>
          <a:bodyPr>
            <a:noAutofit/>
          </a:bodyPr>
          <a:lstStyle/>
          <a:p>
            <a:pPr>
              <a:buFont typeface="Courier New" pitchFamily="49" charset="0"/>
              <a:buChar char="o"/>
            </a:pPr>
            <a:r>
              <a:rPr lang="en-US" sz="2400" b="1" dirty="0" smtClean="0">
                <a:latin typeface="Garamond" pitchFamily="18" charset="0"/>
              </a:rPr>
              <a:t>Sign-in sheets</a:t>
            </a:r>
            <a:endParaRPr lang="en-US" sz="2400" b="1" dirty="0">
              <a:latin typeface="Garamond" pitchFamily="18" charset="0"/>
            </a:endParaRPr>
          </a:p>
          <a:p>
            <a:pPr>
              <a:buFont typeface="Courier New" pitchFamily="49" charset="0"/>
              <a:buChar char="o"/>
            </a:pPr>
            <a:r>
              <a:rPr lang="en-US" sz="2400" b="1" dirty="0" smtClean="0">
                <a:latin typeface="Garamond" pitchFamily="18" charset="0"/>
              </a:rPr>
              <a:t>Handouts</a:t>
            </a:r>
          </a:p>
          <a:p>
            <a:pPr>
              <a:buFont typeface="Courier New" pitchFamily="49" charset="0"/>
              <a:buChar char="o"/>
            </a:pPr>
            <a:r>
              <a:rPr lang="en-US" sz="2400" b="1" dirty="0" smtClean="0">
                <a:latin typeface="Garamond" pitchFamily="18" charset="0"/>
              </a:rPr>
              <a:t>Continuing education credit</a:t>
            </a:r>
          </a:p>
          <a:p>
            <a:pPr lvl="1">
              <a:buFont typeface="Courier New" pitchFamily="49" charset="0"/>
              <a:buChar char="o"/>
            </a:pPr>
            <a:r>
              <a:rPr lang="en-US" sz="2200" b="1" dirty="0" smtClean="0">
                <a:latin typeface="Garamond" pitchFamily="18" charset="0"/>
              </a:rPr>
              <a:t>PTSB (sign-in sheet)</a:t>
            </a:r>
            <a:endParaRPr lang="en-US" sz="2200" b="1" dirty="0">
              <a:latin typeface="Garamond" pitchFamily="18" charset="0"/>
            </a:endParaRPr>
          </a:p>
          <a:p>
            <a:pPr lvl="1">
              <a:buFont typeface="Courier New" pitchFamily="49" charset="0"/>
              <a:buChar char="o"/>
            </a:pPr>
            <a:r>
              <a:rPr lang="en-US" sz="2400" b="1" dirty="0" smtClean="0">
                <a:latin typeface="Garamond" pitchFamily="18" charset="0"/>
              </a:rPr>
              <a:t>STARS (sign-in sheet)</a:t>
            </a:r>
            <a:endParaRPr lang="en-US" sz="2400" b="1" dirty="0">
              <a:latin typeface="Garamond" pitchFamily="18" charset="0"/>
            </a:endParaRPr>
          </a:p>
          <a:p>
            <a:pPr lvl="1">
              <a:buFont typeface="Courier New" pitchFamily="49" charset="0"/>
              <a:buChar char="o"/>
            </a:pPr>
            <a:r>
              <a:rPr lang="en-US" sz="2400" b="1" dirty="0" smtClean="0">
                <a:latin typeface="Garamond" pitchFamily="18" charset="0"/>
              </a:rPr>
              <a:t>Wyoming Board of Speech Pathology and Audiology (see us)</a:t>
            </a:r>
          </a:p>
          <a:p>
            <a:pPr>
              <a:buFont typeface="Courier New" pitchFamily="49" charset="0"/>
              <a:buChar char="o"/>
            </a:pPr>
            <a:r>
              <a:rPr lang="en-US" sz="2600" b="1" dirty="0" smtClean="0">
                <a:latin typeface="Garamond" pitchFamily="18" charset="0"/>
              </a:rPr>
              <a:t>Your </a:t>
            </a:r>
            <a:r>
              <a:rPr lang="en-US" sz="2600" b="1" dirty="0">
                <a:latin typeface="Garamond" pitchFamily="18" charset="0"/>
              </a:rPr>
              <a:t>evaluations are </a:t>
            </a:r>
            <a:r>
              <a:rPr lang="en-US" sz="2600" b="1" dirty="0" smtClean="0">
                <a:latin typeface="Garamond" pitchFamily="18" charset="0"/>
              </a:rPr>
              <a:t>very important </a:t>
            </a:r>
            <a:r>
              <a:rPr lang="en-US" sz="2600" b="1" dirty="0">
                <a:latin typeface="Garamond" pitchFamily="18" charset="0"/>
              </a:rPr>
              <a:t>to </a:t>
            </a:r>
            <a:r>
              <a:rPr lang="en-US" sz="2600" b="1" dirty="0" smtClean="0">
                <a:latin typeface="Garamond" pitchFamily="18" charset="0"/>
              </a:rPr>
              <a:t>us!</a:t>
            </a:r>
            <a:endParaRPr lang="en-US" sz="2600" b="1" dirty="0">
              <a:latin typeface="Garamond"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00" y="304800"/>
            <a:ext cx="3479800" cy="1948688"/>
          </a:xfrm>
          <a:prstGeom prst="rect">
            <a:avLst/>
          </a:prstGeo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normAutofit/>
          </a:bodyPr>
          <a:lstStyle/>
          <a:p>
            <a:pPr>
              <a:lnSpc>
                <a:spcPct val="150000"/>
              </a:lnSpc>
            </a:pPr>
            <a:r>
              <a:rPr lang="en-US" dirty="0" smtClean="0"/>
              <a:t>Human:  20-20,000 Hz</a:t>
            </a:r>
          </a:p>
          <a:p>
            <a:pPr>
              <a:lnSpc>
                <a:spcPct val="150000"/>
              </a:lnSpc>
            </a:pPr>
            <a:r>
              <a:rPr lang="en-US" dirty="0" smtClean="0"/>
              <a:t>Dog:  60-45,000 Hz</a:t>
            </a:r>
          </a:p>
          <a:p>
            <a:pPr>
              <a:lnSpc>
                <a:spcPct val="150000"/>
              </a:lnSpc>
            </a:pPr>
            <a:r>
              <a:rPr lang="en-US" dirty="0" smtClean="0"/>
              <a:t>Bat:  2000-110,000 Hz</a:t>
            </a:r>
          </a:p>
          <a:p>
            <a:pPr>
              <a:lnSpc>
                <a:spcPct val="150000"/>
              </a:lnSpc>
            </a:pPr>
            <a:r>
              <a:rPr lang="en-US" dirty="0" smtClean="0"/>
              <a:t>Porpoise:  75-150,000 Hz</a:t>
            </a:r>
          </a:p>
          <a:p>
            <a:pPr>
              <a:lnSpc>
                <a:spcPct val="150000"/>
              </a:lnSpc>
            </a:pPr>
            <a:r>
              <a:rPr lang="en-US" dirty="0" smtClean="0"/>
              <a:t>Mouse:  1000-91,000 Hz</a:t>
            </a:r>
          </a:p>
          <a:p>
            <a:pPr>
              <a:lnSpc>
                <a:spcPct val="150000"/>
              </a:lnSpc>
            </a:pPr>
            <a:r>
              <a:rPr lang="en-US" dirty="0" smtClean="0"/>
              <a:t>Tuna:  50-1100 Hz</a:t>
            </a:r>
          </a:p>
        </p:txBody>
      </p:sp>
      <p:sp>
        <p:nvSpPr>
          <p:cNvPr id="23554" name="Title 1"/>
          <p:cNvSpPr>
            <a:spLocks noGrp="1"/>
          </p:cNvSpPr>
          <p:nvPr>
            <p:ph type="title"/>
          </p:nvPr>
        </p:nvSpPr>
        <p:spPr/>
        <p:txBody>
          <a:bodyPr/>
          <a:lstStyle/>
          <a:p>
            <a:r>
              <a:rPr lang="en-US" dirty="0" smtClean="0"/>
              <a:t>JUST INTERESTING….</a:t>
            </a:r>
          </a:p>
        </p:txBody>
      </p:sp>
    </p:spTree>
    <p:extLst>
      <p:ext uri="{BB962C8B-B14F-4D97-AF65-F5344CB8AC3E}">
        <p14:creationId xmlns:p14="http://schemas.microsoft.com/office/powerpoint/2010/main" val="41644429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t>Familiar Sounds Audiogram</a:t>
            </a:r>
          </a:p>
        </p:txBody>
      </p:sp>
      <p:sp>
        <p:nvSpPr>
          <p:cNvPr id="24580" name="Rectangle 3"/>
          <p:cNvSpPr>
            <a:spLocks noGrp="1" noChangeArrowheads="1"/>
          </p:cNvSpPr>
          <p:nvPr>
            <p:ph type="body" sz="half" idx="2"/>
          </p:nvPr>
        </p:nvSpPr>
        <p:spPr>
          <a:xfrm>
            <a:off x="5257800" y="1600200"/>
            <a:ext cx="3657600" cy="4530725"/>
          </a:xfrm>
        </p:spPr>
        <p:txBody>
          <a:bodyPr/>
          <a:lstStyle/>
          <a:p>
            <a:pPr eaLnBrk="1" hangingPunct="1"/>
            <a:r>
              <a:rPr lang="en-US" sz="2400" b="1" dirty="0" smtClean="0"/>
              <a:t>Loudness; decibel (dB)</a:t>
            </a:r>
          </a:p>
          <a:p>
            <a:pPr lvl="1" eaLnBrk="1" hangingPunct="1"/>
            <a:r>
              <a:rPr lang="en-US" sz="2200" dirty="0" smtClean="0"/>
              <a:t>Normal conversation is about 50 dB HL</a:t>
            </a:r>
          </a:p>
        </p:txBody>
      </p:sp>
      <p:pic>
        <p:nvPicPr>
          <p:cNvPr id="6" name="Content Placeholder 4" descr="aud, sp banana.gif"/>
          <p:cNvPicPr>
            <a:picLocks noGrp="1" noChangeAspect="1"/>
          </p:cNvPicPr>
          <p:nvPr>
            <p:ph sz="half" idx="1"/>
          </p:nvPr>
        </p:nvPicPr>
        <p:blipFill>
          <a:blip r:embed="rId3" cstate="print"/>
          <a:stretch>
            <a:fillRect/>
          </a:stretch>
        </p:blipFill>
        <p:spPr>
          <a:xfrm>
            <a:off x="1066800" y="1219200"/>
            <a:ext cx="4293252" cy="4789456"/>
          </a:xfrm>
        </p:spPr>
      </p:pic>
    </p:spTree>
    <p:extLst>
      <p:ext uri="{BB962C8B-B14F-4D97-AF65-F5344CB8AC3E}">
        <p14:creationId xmlns:p14="http://schemas.microsoft.com/office/powerpoint/2010/main" val="36863458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ChangeArrowheads="1"/>
          </p:cNvSpPr>
          <p:nvPr/>
        </p:nvSpPr>
        <p:spPr bwMode="auto">
          <a:xfrm>
            <a:off x="2438400" y="13716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a:t>
            </a:r>
            <a:endParaRPr lang="en-US" sz="1600" b="1" dirty="0">
              <a:solidFill>
                <a:prstClr val="black"/>
              </a:solidFill>
              <a:latin typeface="Times New Roman" pitchFamily="18" charset="0"/>
            </a:endParaRPr>
          </a:p>
        </p:txBody>
      </p:sp>
      <p:sp>
        <p:nvSpPr>
          <p:cNvPr id="266243" name="Rectangle 3"/>
          <p:cNvSpPr>
            <a:spLocks noChangeArrowheads="1"/>
          </p:cNvSpPr>
          <p:nvPr/>
        </p:nvSpPr>
        <p:spPr bwMode="auto">
          <a:xfrm>
            <a:off x="2514600" y="990600"/>
            <a:ext cx="117475" cy="244475"/>
          </a:xfrm>
          <a:prstGeom prst="rect">
            <a:avLst/>
          </a:prstGeom>
          <a:noFill/>
          <a:ln w="9525">
            <a:noFill/>
            <a:miter lim="800000"/>
            <a:headEnd/>
            <a:tailEnd/>
          </a:ln>
        </p:spPr>
        <p:txBody>
          <a:bodyPr lIns="0" tIns="0" rIns="0" bIns="0">
            <a:spAutoFit/>
          </a:bodyPr>
          <a:lstStyle/>
          <a:p>
            <a:r>
              <a:rPr lang="en-US" sz="1600" b="1" dirty="0">
                <a:solidFill>
                  <a:srgbClr val="000000"/>
                </a:solidFill>
                <a:latin typeface="Times New Roman" pitchFamily="18" charset="0"/>
              </a:rPr>
              <a:t>0</a:t>
            </a:r>
            <a:endParaRPr lang="en-US" sz="1600" b="1" dirty="0">
              <a:solidFill>
                <a:prstClr val="black"/>
              </a:solidFill>
              <a:latin typeface="Times New Roman" pitchFamily="18" charset="0"/>
            </a:endParaRPr>
          </a:p>
        </p:txBody>
      </p:sp>
      <p:sp>
        <p:nvSpPr>
          <p:cNvPr id="266244" name="Rectangle 4"/>
          <p:cNvSpPr>
            <a:spLocks noChangeArrowheads="1"/>
          </p:cNvSpPr>
          <p:nvPr/>
        </p:nvSpPr>
        <p:spPr bwMode="auto">
          <a:xfrm>
            <a:off x="2438400" y="18288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20</a:t>
            </a:r>
            <a:endParaRPr lang="en-US" sz="1600" b="1" dirty="0">
              <a:solidFill>
                <a:prstClr val="black"/>
              </a:solidFill>
              <a:latin typeface="Times New Roman" pitchFamily="18" charset="0"/>
            </a:endParaRPr>
          </a:p>
        </p:txBody>
      </p:sp>
      <p:sp>
        <p:nvSpPr>
          <p:cNvPr id="266245" name="Rectangle 5"/>
          <p:cNvSpPr>
            <a:spLocks noChangeArrowheads="1"/>
          </p:cNvSpPr>
          <p:nvPr/>
        </p:nvSpPr>
        <p:spPr bwMode="auto">
          <a:xfrm>
            <a:off x="2438400" y="22098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30</a:t>
            </a:r>
            <a:endParaRPr lang="en-US" sz="1600" b="1" dirty="0">
              <a:solidFill>
                <a:prstClr val="black"/>
              </a:solidFill>
              <a:latin typeface="Times New Roman" pitchFamily="18" charset="0"/>
            </a:endParaRPr>
          </a:p>
        </p:txBody>
      </p:sp>
      <p:sp>
        <p:nvSpPr>
          <p:cNvPr id="266246" name="Rectangle 6"/>
          <p:cNvSpPr>
            <a:spLocks noChangeArrowheads="1"/>
          </p:cNvSpPr>
          <p:nvPr/>
        </p:nvSpPr>
        <p:spPr bwMode="auto">
          <a:xfrm>
            <a:off x="2438400" y="26670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40</a:t>
            </a:r>
            <a:endParaRPr lang="en-US" sz="1600" b="1" dirty="0">
              <a:solidFill>
                <a:prstClr val="black"/>
              </a:solidFill>
              <a:latin typeface="Times New Roman" pitchFamily="18" charset="0"/>
            </a:endParaRPr>
          </a:p>
        </p:txBody>
      </p:sp>
      <p:sp>
        <p:nvSpPr>
          <p:cNvPr id="266247" name="Rectangle 7"/>
          <p:cNvSpPr>
            <a:spLocks noChangeArrowheads="1"/>
          </p:cNvSpPr>
          <p:nvPr/>
        </p:nvSpPr>
        <p:spPr bwMode="auto">
          <a:xfrm>
            <a:off x="2438400" y="31242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50</a:t>
            </a:r>
            <a:endParaRPr lang="en-US" sz="1600" b="1" dirty="0">
              <a:solidFill>
                <a:prstClr val="black"/>
              </a:solidFill>
              <a:latin typeface="Times New Roman" pitchFamily="18" charset="0"/>
            </a:endParaRPr>
          </a:p>
        </p:txBody>
      </p:sp>
      <p:sp>
        <p:nvSpPr>
          <p:cNvPr id="266248" name="Rectangle 8"/>
          <p:cNvSpPr>
            <a:spLocks noChangeArrowheads="1"/>
          </p:cNvSpPr>
          <p:nvPr/>
        </p:nvSpPr>
        <p:spPr bwMode="auto">
          <a:xfrm>
            <a:off x="2438400" y="35052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60</a:t>
            </a:r>
            <a:endParaRPr lang="en-US" sz="1600" b="1" dirty="0">
              <a:solidFill>
                <a:prstClr val="black"/>
              </a:solidFill>
              <a:latin typeface="Times New Roman" pitchFamily="18" charset="0"/>
            </a:endParaRPr>
          </a:p>
        </p:txBody>
      </p:sp>
      <p:sp>
        <p:nvSpPr>
          <p:cNvPr id="266249" name="Rectangle 9"/>
          <p:cNvSpPr>
            <a:spLocks noChangeArrowheads="1"/>
          </p:cNvSpPr>
          <p:nvPr/>
        </p:nvSpPr>
        <p:spPr bwMode="auto">
          <a:xfrm>
            <a:off x="2438400" y="38862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70</a:t>
            </a:r>
            <a:endParaRPr lang="en-US" sz="1600" b="1" dirty="0">
              <a:solidFill>
                <a:prstClr val="black"/>
              </a:solidFill>
              <a:latin typeface="Times New Roman" pitchFamily="18" charset="0"/>
            </a:endParaRPr>
          </a:p>
        </p:txBody>
      </p:sp>
      <p:sp>
        <p:nvSpPr>
          <p:cNvPr id="266250" name="Rectangle 10"/>
          <p:cNvSpPr>
            <a:spLocks noChangeArrowheads="1"/>
          </p:cNvSpPr>
          <p:nvPr/>
        </p:nvSpPr>
        <p:spPr bwMode="auto">
          <a:xfrm>
            <a:off x="2438400" y="43434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80</a:t>
            </a:r>
            <a:endParaRPr lang="en-US" sz="1600" b="1" dirty="0">
              <a:solidFill>
                <a:prstClr val="black"/>
              </a:solidFill>
              <a:latin typeface="Times New Roman" pitchFamily="18" charset="0"/>
            </a:endParaRPr>
          </a:p>
        </p:txBody>
      </p:sp>
      <p:sp>
        <p:nvSpPr>
          <p:cNvPr id="266251" name="Rectangle 11"/>
          <p:cNvSpPr>
            <a:spLocks noChangeArrowheads="1"/>
          </p:cNvSpPr>
          <p:nvPr/>
        </p:nvSpPr>
        <p:spPr bwMode="auto">
          <a:xfrm>
            <a:off x="2438400" y="48006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90</a:t>
            </a:r>
            <a:endParaRPr lang="en-US" sz="1600" b="1" dirty="0">
              <a:solidFill>
                <a:prstClr val="black"/>
              </a:solidFill>
              <a:latin typeface="Times New Roman" pitchFamily="18" charset="0"/>
            </a:endParaRPr>
          </a:p>
        </p:txBody>
      </p:sp>
      <p:sp>
        <p:nvSpPr>
          <p:cNvPr id="266252" name="Rectangle 12"/>
          <p:cNvSpPr>
            <a:spLocks noChangeArrowheads="1"/>
          </p:cNvSpPr>
          <p:nvPr/>
        </p:nvSpPr>
        <p:spPr bwMode="auto">
          <a:xfrm>
            <a:off x="2362200" y="51816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100</a:t>
            </a:r>
            <a:endParaRPr lang="en-US" sz="1600" b="1" dirty="0">
              <a:solidFill>
                <a:prstClr val="black"/>
              </a:solidFill>
              <a:latin typeface="Times New Roman" pitchFamily="18" charset="0"/>
            </a:endParaRPr>
          </a:p>
        </p:txBody>
      </p:sp>
      <p:sp>
        <p:nvSpPr>
          <p:cNvPr id="266253" name="Rectangle 13"/>
          <p:cNvSpPr>
            <a:spLocks noChangeArrowheads="1"/>
          </p:cNvSpPr>
          <p:nvPr/>
        </p:nvSpPr>
        <p:spPr bwMode="auto">
          <a:xfrm>
            <a:off x="2362200" y="56388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110</a:t>
            </a:r>
            <a:endParaRPr lang="en-US" sz="1600" b="1" dirty="0">
              <a:solidFill>
                <a:prstClr val="black"/>
              </a:solidFill>
              <a:latin typeface="Times New Roman" pitchFamily="18" charset="0"/>
            </a:endParaRPr>
          </a:p>
        </p:txBody>
      </p:sp>
      <p:sp>
        <p:nvSpPr>
          <p:cNvPr id="266254" name="Rectangle 14"/>
          <p:cNvSpPr>
            <a:spLocks noChangeArrowheads="1"/>
          </p:cNvSpPr>
          <p:nvPr/>
        </p:nvSpPr>
        <p:spPr bwMode="auto">
          <a:xfrm>
            <a:off x="2362200" y="60198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120</a:t>
            </a:r>
            <a:endParaRPr lang="en-US" sz="1600" b="1" dirty="0">
              <a:solidFill>
                <a:prstClr val="black"/>
              </a:solidFill>
              <a:latin typeface="Times New Roman" pitchFamily="18" charset="0"/>
            </a:endParaRPr>
          </a:p>
        </p:txBody>
      </p:sp>
      <p:grpSp>
        <p:nvGrpSpPr>
          <p:cNvPr id="2" name="Group 15"/>
          <p:cNvGrpSpPr>
            <a:grpSpLocks/>
          </p:cNvGrpSpPr>
          <p:nvPr/>
        </p:nvGrpSpPr>
        <p:grpSpPr bwMode="auto">
          <a:xfrm>
            <a:off x="2743200" y="685800"/>
            <a:ext cx="4954588" cy="5429250"/>
            <a:chOff x="1331" y="300"/>
            <a:chExt cx="3121" cy="3420"/>
          </a:xfrm>
        </p:grpSpPr>
        <p:sp>
          <p:nvSpPr>
            <p:cNvPr id="71700" name="Line 16"/>
            <p:cNvSpPr>
              <a:spLocks noChangeShapeType="1"/>
            </p:cNvSpPr>
            <p:nvPr/>
          </p:nvSpPr>
          <p:spPr bwMode="auto">
            <a:xfrm>
              <a:off x="1331" y="552"/>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01" name="Line 17"/>
            <p:cNvSpPr>
              <a:spLocks noChangeShapeType="1"/>
            </p:cNvSpPr>
            <p:nvPr/>
          </p:nvSpPr>
          <p:spPr bwMode="auto">
            <a:xfrm>
              <a:off x="1331" y="804"/>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02" name="Line 18"/>
            <p:cNvSpPr>
              <a:spLocks noChangeShapeType="1"/>
            </p:cNvSpPr>
            <p:nvPr/>
          </p:nvSpPr>
          <p:spPr bwMode="auto">
            <a:xfrm>
              <a:off x="1331" y="108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03" name="Line 19"/>
            <p:cNvSpPr>
              <a:spLocks noChangeShapeType="1"/>
            </p:cNvSpPr>
            <p:nvPr/>
          </p:nvSpPr>
          <p:spPr bwMode="auto">
            <a:xfrm>
              <a:off x="1331" y="132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04" name="Line 20"/>
            <p:cNvSpPr>
              <a:spLocks noChangeShapeType="1"/>
            </p:cNvSpPr>
            <p:nvPr/>
          </p:nvSpPr>
          <p:spPr bwMode="auto">
            <a:xfrm>
              <a:off x="1331" y="1608"/>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05" name="Line 21"/>
            <p:cNvSpPr>
              <a:spLocks noChangeShapeType="1"/>
            </p:cNvSpPr>
            <p:nvPr/>
          </p:nvSpPr>
          <p:spPr bwMode="auto">
            <a:xfrm>
              <a:off x="1331" y="1896"/>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06" name="Line 22"/>
            <p:cNvSpPr>
              <a:spLocks noChangeShapeType="1"/>
            </p:cNvSpPr>
            <p:nvPr/>
          </p:nvSpPr>
          <p:spPr bwMode="auto">
            <a:xfrm>
              <a:off x="1331" y="2184"/>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07" name="Line 23"/>
            <p:cNvSpPr>
              <a:spLocks noChangeShapeType="1"/>
            </p:cNvSpPr>
            <p:nvPr/>
          </p:nvSpPr>
          <p:spPr bwMode="auto">
            <a:xfrm>
              <a:off x="1331" y="2424"/>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08" name="Line 24"/>
            <p:cNvSpPr>
              <a:spLocks noChangeShapeType="1"/>
            </p:cNvSpPr>
            <p:nvPr/>
          </p:nvSpPr>
          <p:spPr bwMode="auto">
            <a:xfrm>
              <a:off x="1331" y="270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09" name="Line 25"/>
            <p:cNvSpPr>
              <a:spLocks noChangeShapeType="1"/>
            </p:cNvSpPr>
            <p:nvPr/>
          </p:nvSpPr>
          <p:spPr bwMode="auto">
            <a:xfrm>
              <a:off x="1331" y="2952"/>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0" name="Line 26"/>
            <p:cNvSpPr>
              <a:spLocks noChangeShapeType="1"/>
            </p:cNvSpPr>
            <p:nvPr/>
          </p:nvSpPr>
          <p:spPr bwMode="auto">
            <a:xfrm>
              <a:off x="1331" y="3216"/>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1" name="Line 27"/>
            <p:cNvSpPr>
              <a:spLocks noChangeShapeType="1"/>
            </p:cNvSpPr>
            <p:nvPr/>
          </p:nvSpPr>
          <p:spPr bwMode="auto">
            <a:xfrm>
              <a:off x="1331" y="348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2" name="Line 28"/>
            <p:cNvSpPr>
              <a:spLocks noChangeShapeType="1"/>
            </p:cNvSpPr>
            <p:nvPr/>
          </p:nvSpPr>
          <p:spPr bwMode="auto">
            <a:xfrm>
              <a:off x="1331" y="372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3" name="Line 29"/>
            <p:cNvSpPr>
              <a:spLocks noChangeShapeType="1"/>
            </p:cNvSpPr>
            <p:nvPr/>
          </p:nvSpPr>
          <p:spPr bwMode="auto">
            <a:xfrm flipV="1">
              <a:off x="1331" y="304"/>
              <a:ext cx="0" cy="3416"/>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4" name="Line 30"/>
            <p:cNvSpPr>
              <a:spLocks noChangeShapeType="1"/>
            </p:cNvSpPr>
            <p:nvPr/>
          </p:nvSpPr>
          <p:spPr bwMode="auto">
            <a:xfrm flipV="1">
              <a:off x="1859"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5" name="Line 31"/>
            <p:cNvSpPr>
              <a:spLocks noChangeShapeType="1"/>
            </p:cNvSpPr>
            <p:nvPr/>
          </p:nvSpPr>
          <p:spPr bwMode="auto">
            <a:xfrm flipV="1">
              <a:off x="2387" y="300"/>
              <a:ext cx="0" cy="342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6" name="Line 32"/>
            <p:cNvSpPr>
              <a:spLocks noChangeShapeType="1"/>
            </p:cNvSpPr>
            <p:nvPr/>
          </p:nvSpPr>
          <p:spPr bwMode="auto">
            <a:xfrm flipV="1">
              <a:off x="2867"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7" name="Line 33"/>
            <p:cNvSpPr>
              <a:spLocks noChangeShapeType="1"/>
            </p:cNvSpPr>
            <p:nvPr/>
          </p:nvSpPr>
          <p:spPr bwMode="auto">
            <a:xfrm flipV="1">
              <a:off x="3395"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8" name="Line 34"/>
            <p:cNvSpPr>
              <a:spLocks noChangeShapeType="1"/>
            </p:cNvSpPr>
            <p:nvPr/>
          </p:nvSpPr>
          <p:spPr bwMode="auto">
            <a:xfrm flipV="1">
              <a:off x="3923"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19" name="Line 35"/>
            <p:cNvSpPr>
              <a:spLocks noChangeShapeType="1"/>
            </p:cNvSpPr>
            <p:nvPr/>
          </p:nvSpPr>
          <p:spPr bwMode="auto">
            <a:xfrm flipV="1">
              <a:off x="4451"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1720" name="Line 36"/>
            <p:cNvSpPr>
              <a:spLocks noChangeShapeType="1"/>
            </p:cNvSpPr>
            <p:nvPr/>
          </p:nvSpPr>
          <p:spPr bwMode="auto">
            <a:xfrm>
              <a:off x="1332" y="30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grpSp>
      <p:sp>
        <p:nvSpPr>
          <p:cNvPr id="266277" name="Text Box 37"/>
          <p:cNvSpPr txBox="1">
            <a:spLocks noChangeArrowheads="1"/>
          </p:cNvSpPr>
          <p:nvPr/>
        </p:nvSpPr>
        <p:spPr bwMode="auto">
          <a:xfrm rot="-5400000">
            <a:off x="-740569" y="3636169"/>
            <a:ext cx="3919538" cy="457200"/>
          </a:xfrm>
          <a:prstGeom prst="rect">
            <a:avLst/>
          </a:prstGeom>
          <a:noFill/>
          <a:ln w="9525">
            <a:noFill/>
            <a:miter lim="800000"/>
            <a:headEnd/>
            <a:tailEnd/>
          </a:ln>
        </p:spPr>
        <p:txBody>
          <a:bodyPr wrap="none">
            <a:spAutoFit/>
          </a:bodyPr>
          <a:lstStyle/>
          <a:p>
            <a:r>
              <a:rPr lang="en-US" sz="2400" b="1" dirty="0">
                <a:solidFill>
                  <a:prstClr val="black"/>
                </a:solidFill>
                <a:latin typeface="Times New Roman" pitchFamily="18" charset="0"/>
              </a:rPr>
              <a:t>HEARING LEVEL (dB HL)</a:t>
            </a:r>
          </a:p>
        </p:txBody>
      </p:sp>
      <p:sp>
        <p:nvSpPr>
          <p:cNvPr id="266278" name="Text Box 38"/>
          <p:cNvSpPr txBox="1">
            <a:spLocks noChangeArrowheads="1"/>
          </p:cNvSpPr>
          <p:nvPr/>
        </p:nvSpPr>
        <p:spPr bwMode="auto">
          <a:xfrm>
            <a:off x="2514600" y="5257800"/>
            <a:ext cx="5365750" cy="914400"/>
          </a:xfrm>
          <a:prstGeom prst="rect">
            <a:avLst/>
          </a:prstGeom>
          <a:noFill/>
          <a:ln w="9525">
            <a:noFill/>
            <a:miter lim="800000"/>
            <a:headEnd/>
            <a:tailEnd/>
          </a:ln>
          <a:effectLst/>
        </p:spPr>
        <p:txBody>
          <a:bodyPr>
            <a:spAutoFit/>
          </a:bodyPr>
          <a:lstStyle/>
          <a:p>
            <a:pPr algn="ctr">
              <a:defRPr/>
            </a:pPr>
            <a:r>
              <a:rPr lang="en-US" sz="5400" b="1" dirty="0">
                <a:solidFill>
                  <a:srgbClr val="FF0066"/>
                </a:solidFill>
                <a:effectLst>
                  <a:outerShdw blurRad="38100" dist="38100" dir="2700000" algn="tl">
                    <a:srgbClr val="000000"/>
                  </a:outerShdw>
                </a:effectLst>
                <a:latin typeface="Times New Roman" pitchFamily="18" charset="0"/>
              </a:rPr>
              <a:t>LOUD</a:t>
            </a:r>
            <a:endParaRPr lang="en-US" sz="3600" dirty="0">
              <a:solidFill>
                <a:srgbClr val="FF0066"/>
              </a:solidFill>
              <a:latin typeface="Times New Roman" pitchFamily="18" charset="0"/>
            </a:endParaRPr>
          </a:p>
        </p:txBody>
      </p:sp>
      <p:sp>
        <p:nvSpPr>
          <p:cNvPr id="266279" name="Text Box 39"/>
          <p:cNvSpPr txBox="1">
            <a:spLocks noChangeArrowheads="1"/>
          </p:cNvSpPr>
          <p:nvPr/>
        </p:nvSpPr>
        <p:spPr bwMode="auto">
          <a:xfrm>
            <a:off x="2590800" y="762000"/>
            <a:ext cx="5232400" cy="914400"/>
          </a:xfrm>
          <a:prstGeom prst="rect">
            <a:avLst/>
          </a:prstGeom>
          <a:noFill/>
          <a:ln w="9525">
            <a:noFill/>
            <a:miter lim="800000"/>
            <a:headEnd/>
            <a:tailEnd/>
          </a:ln>
          <a:effectLst/>
        </p:spPr>
        <p:txBody>
          <a:bodyPr>
            <a:spAutoFit/>
          </a:bodyPr>
          <a:lstStyle/>
          <a:p>
            <a:pPr algn="ctr">
              <a:defRPr/>
            </a:pPr>
            <a:r>
              <a:rPr lang="en-US" sz="5400" b="1" dirty="0">
                <a:solidFill>
                  <a:srgbClr val="FF0066"/>
                </a:solidFill>
                <a:effectLst>
                  <a:outerShdw blurRad="38100" dist="38100" dir="2700000" algn="tl">
                    <a:srgbClr val="000000"/>
                  </a:outerShdw>
                </a:effectLst>
                <a:latin typeface="Times New Roman" pitchFamily="18" charset="0"/>
              </a:rPr>
              <a:t>SOFT</a:t>
            </a:r>
            <a:endParaRPr lang="en-US" sz="3600" dirty="0">
              <a:solidFill>
                <a:srgbClr val="FF0066"/>
              </a:solidFill>
              <a:latin typeface="Times New Roman" pitchFamily="18" charset="0"/>
            </a:endParaRPr>
          </a:p>
        </p:txBody>
      </p:sp>
      <p:sp>
        <p:nvSpPr>
          <p:cNvPr id="266280" name="Line 40"/>
          <p:cNvSpPr>
            <a:spLocks noChangeShapeType="1"/>
          </p:cNvSpPr>
          <p:nvPr/>
        </p:nvSpPr>
        <p:spPr bwMode="auto">
          <a:xfrm>
            <a:off x="5181600" y="1600200"/>
            <a:ext cx="0" cy="3708400"/>
          </a:xfrm>
          <a:prstGeom prst="line">
            <a:avLst/>
          </a:prstGeom>
          <a:noFill/>
          <a:ln w="76200">
            <a:solidFill>
              <a:srgbClr val="FF0066"/>
            </a:solidFill>
            <a:round/>
            <a:headEnd/>
            <a:tailEnd type="triangle" w="med" len="med"/>
          </a:ln>
        </p:spPr>
        <p:txBody>
          <a:bodyPr wrap="none" anchor="ctr"/>
          <a:lstStyle/>
          <a:p>
            <a:endParaRPr lang="en-US" dirty="0">
              <a:solidFill>
                <a:prstClr val="black"/>
              </a:solidFill>
            </a:endParaRPr>
          </a:p>
        </p:txBody>
      </p:sp>
    </p:spTree>
    <p:extLst>
      <p:ext uri="{BB962C8B-B14F-4D97-AF65-F5344CB8AC3E}">
        <p14:creationId xmlns:p14="http://schemas.microsoft.com/office/powerpoint/2010/main" val="683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243"/>
                                        </p:tgtEl>
                                        <p:attrNameLst>
                                          <p:attrName>style.visibility</p:attrName>
                                        </p:attrNameLst>
                                      </p:cBhvr>
                                      <p:to>
                                        <p:strVal val="visible"/>
                                      </p:to>
                                    </p:set>
                                    <p:anim calcmode="lin" valueType="num">
                                      <p:cBhvr additive="base">
                                        <p:cTn id="7" dur="500" fill="hold"/>
                                        <p:tgtEl>
                                          <p:spTgt spid="266243"/>
                                        </p:tgtEl>
                                        <p:attrNameLst>
                                          <p:attrName>ppt_x</p:attrName>
                                        </p:attrNameLst>
                                      </p:cBhvr>
                                      <p:tavLst>
                                        <p:tav tm="0">
                                          <p:val>
                                            <p:strVal val="0-#ppt_w/2"/>
                                          </p:val>
                                        </p:tav>
                                        <p:tav tm="100000">
                                          <p:val>
                                            <p:strVal val="#ppt_x"/>
                                          </p:val>
                                        </p:tav>
                                      </p:tavLst>
                                    </p:anim>
                                    <p:anim calcmode="lin" valueType="num">
                                      <p:cBhvr additive="base">
                                        <p:cTn id="8" dur="500" fill="hold"/>
                                        <p:tgtEl>
                                          <p:spTgt spid="2662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one_soft_loud2.wav"/>
                                        </p:tgtEl>
                                      </p:cMediaNode>
                                    </p:audio>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66242"/>
                                        </p:tgtEl>
                                        <p:attrNameLst>
                                          <p:attrName>style.visibility</p:attrName>
                                        </p:attrNameLst>
                                      </p:cBhvr>
                                      <p:to>
                                        <p:strVal val="visible"/>
                                      </p:to>
                                    </p:set>
                                    <p:anim calcmode="lin" valueType="num">
                                      <p:cBhvr additive="base">
                                        <p:cTn id="12" dur="500" fill="hold"/>
                                        <p:tgtEl>
                                          <p:spTgt spid="266242"/>
                                        </p:tgtEl>
                                        <p:attrNameLst>
                                          <p:attrName>ppt_x</p:attrName>
                                        </p:attrNameLst>
                                      </p:cBhvr>
                                      <p:tavLst>
                                        <p:tav tm="0">
                                          <p:val>
                                            <p:strVal val="0-#ppt_w/2"/>
                                          </p:val>
                                        </p:tav>
                                        <p:tav tm="100000">
                                          <p:val>
                                            <p:strVal val="#ppt_x"/>
                                          </p:val>
                                        </p:tav>
                                      </p:tavLst>
                                    </p:anim>
                                    <p:anim calcmode="lin" valueType="num">
                                      <p:cBhvr additive="base">
                                        <p:cTn id="13" dur="500" fill="hold"/>
                                        <p:tgtEl>
                                          <p:spTgt spid="2662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66244"/>
                                        </p:tgtEl>
                                        <p:attrNameLst>
                                          <p:attrName>style.visibility</p:attrName>
                                        </p:attrNameLst>
                                      </p:cBhvr>
                                      <p:to>
                                        <p:strVal val="visible"/>
                                      </p:to>
                                    </p:set>
                                    <p:anim calcmode="lin" valueType="num">
                                      <p:cBhvr additive="base">
                                        <p:cTn id="17" dur="500" fill="hold"/>
                                        <p:tgtEl>
                                          <p:spTgt spid="266244"/>
                                        </p:tgtEl>
                                        <p:attrNameLst>
                                          <p:attrName>ppt_x</p:attrName>
                                        </p:attrNameLst>
                                      </p:cBhvr>
                                      <p:tavLst>
                                        <p:tav tm="0">
                                          <p:val>
                                            <p:strVal val="0-#ppt_w/2"/>
                                          </p:val>
                                        </p:tav>
                                        <p:tav tm="100000">
                                          <p:val>
                                            <p:strVal val="#ppt_x"/>
                                          </p:val>
                                        </p:tav>
                                      </p:tavLst>
                                    </p:anim>
                                    <p:anim calcmode="lin" valueType="num">
                                      <p:cBhvr additive="base">
                                        <p:cTn id="18" dur="500" fill="hold"/>
                                        <p:tgtEl>
                                          <p:spTgt spid="26624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66245"/>
                                        </p:tgtEl>
                                        <p:attrNameLst>
                                          <p:attrName>style.visibility</p:attrName>
                                        </p:attrNameLst>
                                      </p:cBhvr>
                                      <p:to>
                                        <p:strVal val="visible"/>
                                      </p:to>
                                    </p:set>
                                    <p:anim calcmode="lin" valueType="num">
                                      <p:cBhvr additive="base">
                                        <p:cTn id="22" dur="500" fill="hold"/>
                                        <p:tgtEl>
                                          <p:spTgt spid="266245"/>
                                        </p:tgtEl>
                                        <p:attrNameLst>
                                          <p:attrName>ppt_x</p:attrName>
                                        </p:attrNameLst>
                                      </p:cBhvr>
                                      <p:tavLst>
                                        <p:tav tm="0">
                                          <p:val>
                                            <p:strVal val="0-#ppt_w/2"/>
                                          </p:val>
                                        </p:tav>
                                        <p:tav tm="100000">
                                          <p:val>
                                            <p:strVal val="#ppt_x"/>
                                          </p:val>
                                        </p:tav>
                                      </p:tavLst>
                                    </p:anim>
                                    <p:anim calcmode="lin" valueType="num">
                                      <p:cBhvr additive="base">
                                        <p:cTn id="23" dur="500" fill="hold"/>
                                        <p:tgtEl>
                                          <p:spTgt spid="26624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66246"/>
                                        </p:tgtEl>
                                        <p:attrNameLst>
                                          <p:attrName>style.visibility</p:attrName>
                                        </p:attrNameLst>
                                      </p:cBhvr>
                                      <p:to>
                                        <p:strVal val="visible"/>
                                      </p:to>
                                    </p:set>
                                    <p:anim calcmode="lin" valueType="num">
                                      <p:cBhvr additive="base">
                                        <p:cTn id="27" dur="500" fill="hold"/>
                                        <p:tgtEl>
                                          <p:spTgt spid="266246"/>
                                        </p:tgtEl>
                                        <p:attrNameLst>
                                          <p:attrName>ppt_x</p:attrName>
                                        </p:attrNameLst>
                                      </p:cBhvr>
                                      <p:tavLst>
                                        <p:tav tm="0">
                                          <p:val>
                                            <p:strVal val="0-#ppt_w/2"/>
                                          </p:val>
                                        </p:tav>
                                        <p:tav tm="100000">
                                          <p:val>
                                            <p:strVal val="#ppt_x"/>
                                          </p:val>
                                        </p:tav>
                                      </p:tavLst>
                                    </p:anim>
                                    <p:anim calcmode="lin" valueType="num">
                                      <p:cBhvr additive="base">
                                        <p:cTn id="28" dur="500" fill="hold"/>
                                        <p:tgtEl>
                                          <p:spTgt spid="26624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66247"/>
                                        </p:tgtEl>
                                        <p:attrNameLst>
                                          <p:attrName>style.visibility</p:attrName>
                                        </p:attrNameLst>
                                      </p:cBhvr>
                                      <p:to>
                                        <p:strVal val="visible"/>
                                      </p:to>
                                    </p:set>
                                    <p:anim calcmode="lin" valueType="num">
                                      <p:cBhvr additive="base">
                                        <p:cTn id="32" dur="500" fill="hold"/>
                                        <p:tgtEl>
                                          <p:spTgt spid="266247"/>
                                        </p:tgtEl>
                                        <p:attrNameLst>
                                          <p:attrName>ppt_x</p:attrName>
                                        </p:attrNameLst>
                                      </p:cBhvr>
                                      <p:tavLst>
                                        <p:tav tm="0">
                                          <p:val>
                                            <p:strVal val="0-#ppt_w/2"/>
                                          </p:val>
                                        </p:tav>
                                        <p:tav tm="100000">
                                          <p:val>
                                            <p:strVal val="#ppt_x"/>
                                          </p:val>
                                        </p:tav>
                                      </p:tavLst>
                                    </p:anim>
                                    <p:anim calcmode="lin" valueType="num">
                                      <p:cBhvr additive="base">
                                        <p:cTn id="33" dur="500" fill="hold"/>
                                        <p:tgtEl>
                                          <p:spTgt spid="26624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266248"/>
                                        </p:tgtEl>
                                        <p:attrNameLst>
                                          <p:attrName>style.visibility</p:attrName>
                                        </p:attrNameLst>
                                      </p:cBhvr>
                                      <p:to>
                                        <p:strVal val="visible"/>
                                      </p:to>
                                    </p:set>
                                    <p:anim calcmode="lin" valueType="num">
                                      <p:cBhvr additive="base">
                                        <p:cTn id="37" dur="500" fill="hold"/>
                                        <p:tgtEl>
                                          <p:spTgt spid="266248"/>
                                        </p:tgtEl>
                                        <p:attrNameLst>
                                          <p:attrName>ppt_x</p:attrName>
                                        </p:attrNameLst>
                                      </p:cBhvr>
                                      <p:tavLst>
                                        <p:tav tm="0">
                                          <p:val>
                                            <p:strVal val="0-#ppt_w/2"/>
                                          </p:val>
                                        </p:tav>
                                        <p:tav tm="100000">
                                          <p:val>
                                            <p:strVal val="#ppt_x"/>
                                          </p:val>
                                        </p:tav>
                                      </p:tavLst>
                                    </p:anim>
                                    <p:anim calcmode="lin" valueType="num">
                                      <p:cBhvr additive="base">
                                        <p:cTn id="38" dur="500" fill="hold"/>
                                        <p:tgtEl>
                                          <p:spTgt spid="266248"/>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266249"/>
                                        </p:tgtEl>
                                        <p:attrNameLst>
                                          <p:attrName>style.visibility</p:attrName>
                                        </p:attrNameLst>
                                      </p:cBhvr>
                                      <p:to>
                                        <p:strVal val="visible"/>
                                      </p:to>
                                    </p:set>
                                    <p:anim calcmode="lin" valueType="num">
                                      <p:cBhvr additive="base">
                                        <p:cTn id="42" dur="500" fill="hold"/>
                                        <p:tgtEl>
                                          <p:spTgt spid="266249"/>
                                        </p:tgtEl>
                                        <p:attrNameLst>
                                          <p:attrName>ppt_x</p:attrName>
                                        </p:attrNameLst>
                                      </p:cBhvr>
                                      <p:tavLst>
                                        <p:tav tm="0">
                                          <p:val>
                                            <p:strVal val="0-#ppt_w/2"/>
                                          </p:val>
                                        </p:tav>
                                        <p:tav tm="100000">
                                          <p:val>
                                            <p:strVal val="#ppt_x"/>
                                          </p:val>
                                        </p:tav>
                                      </p:tavLst>
                                    </p:anim>
                                    <p:anim calcmode="lin" valueType="num">
                                      <p:cBhvr additive="base">
                                        <p:cTn id="43" dur="500" fill="hold"/>
                                        <p:tgtEl>
                                          <p:spTgt spid="266249"/>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266250"/>
                                        </p:tgtEl>
                                        <p:attrNameLst>
                                          <p:attrName>style.visibility</p:attrName>
                                        </p:attrNameLst>
                                      </p:cBhvr>
                                      <p:to>
                                        <p:strVal val="visible"/>
                                      </p:to>
                                    </p:set>
                                    <p:anim calcmode="lin" valueType="num">
                                      <p:cBhvr additive="base">
                                        <p:cTn id="47" dur="500" fill="hold"/>
                                        <p:tgtEl>
                                          <p:spTgt spid="266250"/>
                                        </p:tgtEl>
                                        <p:attrNameLst>
                                          <p:attrName>ppt_x</p:attrName>
                                        </p:attrNameLst>
                                      </p:cBhvr>
                                      <p:tavLst>
                                        <p:tav tm="0">
                                          <p:val>
                                            <p:strVal val="0-#ppt_w/2"/>
                                          </p:val>
                                        </p:tav>
                                        <p:tav tm="100000">
                                          <p:val>
                                            <p:strVal val="#ppt_x"/>
                                          </p:val>
                                        </p:tav>
                                      </p:tavLst>
                                    </p:anim>
                                    <p:anim calcmode="lin" valueType="num">
                                      <p:cBhvr additive="base">
                                        <p:cTn id="48" dur="500" fill="hold"/>
                                        <p:tgtEl>
                                          <p:spTgt spid="266250"/>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266251"/>
                                        </p:tgtEl>
                                        <p:attrNameLst>
                                          <p:attrName>style.visibility</p:attrName>
                                        </p:attrNameLst>
                                      </p:cBhvr>
                                      <p:to>
                                        <p:strVal val="visible"/>
                                      </p:to>
                                    </p:set>
                                    <p:anim calcmode="lin" valueType="num">
                                      <p:cBhvr additive="base">
                                        <p:cTn id="52" dur="500" fill="hold"/>
                                        <p:tgtEl>
                                          <p:spTgt spid="266251"/>
                                        </p:tgtEl>
                                        <p:attrNameLst>
                                          <p:attrName>ppt_x</p:attrName>
                                        </p:attrNameLst>
                                      </p:cBhvr>
                                      <p:tavLst>
                                        <p:tav tm="0">
                                          <p:val>
                                            <p:strVal val="0-#ppt_w/2"/>
                                          </p:val>
                                        </p:tav>
                                        <p:tav tm="100000">
                                          <p:val>
                                            <p:strVal val="#ppt_x"/>
                                          </p:val>
                                        </p:tav>
                                      </p:tavLst>
                                    </p:anim>
                                    <p:anim calcmode="lin" valueType="num">
                                      <p:cBhvr additive="base">
                                        <p:cTn id="53" dur="500" fill="hold"/>
                                        <p:tgtEl>
                                          <p:spTgt spid="266251"/>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266252"/>
                                        </p:tgtEl>
                                        <p:attrNameLst>
                                          <p:attrName>style.visibility</p:attrName>
                                        </p:attrNameLst>
                                      </p:cBhvr>
                                      <p:to>
                                        <p:strVal val="visible"/>
                                      </p:to>
                                    </p:set>
                                    <p:anim calcmode="lin" valueType="num">
                                      <p:cBhvr additive="base">
                                        <p:cTn id="57" dur="500" fill="hold"/>
                                        <p:tgtEl>
                                          <p:spTgt spid="266252"/>
                                        </p:tgtEl>
                                        <p:attrNameLst>
                                          <p:attrName>ppt_x</p:attrName>
                                        </p:attrNameLst>
                                      </p:cBhvr>
                                      <p:tavLst>
                                        <p:tav tm="0">
                                          <p:val>
                                            <p:strVal val="0-#ppt_w/2"/>
                                          </p:val>
                                        </p:tav>
                                        <p:tav tm="100000">
                                          <p:val>
                                            <p:strVal val="#ppt_x"/>
                                          </p:val>
                                        </p:tav>
                                      </p:tavLst>
                                    </p:anim>
                                    <p:anim calcmode="lin" valueType="num">
                                      <p:cBhvr additive="base">
                                        <p:cTn id="58" dur="500" fill="hold"/>
                                        <p:tgtEl>
                                          <p:spTgt spid="266252"/>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266253"/>
                                        </p:tgtEl>
                                        <p:attrNameLst>
                                          <p:attrName>style.visibility</p:attrName>
                                        </p:attrNameLst>
                                      </p:cBhvr>
                                      <p:to>
                                        <p:strVal val="visible"/>
                                      </p:to>
                                    </p:set>
                                    <p:anim calcmode="lin" valueType="num">
                                      <p:cBhvr additive="base">
                                        <p:cTn id="62" dur="500" fill="hold"/>
                                        <p:tgtEl>
                                          <p:spTgt spid="266253"/>
                                        </p:tgtEl>
                                        <p:attrNameLst>
                                          <p:attrName>ppt_x</p:attrName>
                                        </p:attrNameLst>
                                      </p:cBhvr>
                                      <p:tavLst>
                                        <p:tav tm="0">
                                          <p:val>
                                            <p:strVal val="0-#ppt_w/2"/>
                                          </p:val>
                                        </p:tav>
                                        <p:tav tm="100000">
                                          <p:val>
                                            <p:strVal val="#ppt_x"/>
                                          </p:val>
                                        </p:tav>
                                      </p:tavLst>
                                    </p:anim>
                                    <p:anim calcmode="lin" valueType="num">
                                      <p:cBhvr additive="base">
                                        <p:cTn id="63" dur="500" fill="hold"/>
                                        <p:tgtEl>
                                          <p:spTgt spid="266253"/>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266254"/>
                                        </p:tgtEl>
                                        <p:attrNameLst>
                                          <p:attrName>style.visibility</p:attrName>
                                        </p:attrNameLst>
                                      </p:cBhvr>
                                      <p:to>
                                        <p:strVal val="visible"/>
                                      </p:to>
                                    </p:set>
                                    <p:anim calcmode="lin" valueType="num">
                                      <p:cBhvr additive="base">
                                        <p:cTn id="67" dur="500" fill="hold"/>
                                        <p:tgtEl>
                                          <p:spTgt spid="266254"/>
                                        </p:tgtEl>
                                        <p:attrNameLst>
                                          <p:attrName>ppt_x</p:attrName>
                                        </p:attrNameLst>
                                      </p:cBhvr>
                                      <p:tavLst>
                                        <p:tav tm="0">
                                          <p:val>
                                            <p:strVal val="0-#ppt_w/2"/>
                                          </p:val>
                                        </p:tav>
                                        <p:tav tm="100000">
                                          <p:val>
                                            <p:strVal val="#ppt_x"/>
                                          </p:val>
                                        </p:tav>
                                      </p:tavLst>
                                    </p:anim>
                                    <p:anim calcmode="lin" valueType="num">
                                      <p:cBhvr additive="base">
                                        <p:cTn id="68" dur="500" fill="hold"/>
                                        <p:tgtEl>
                                          <p:spTgt spid="266254"/>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266277"/>
                                        </p:tgtEl>
                                        <p:attrNameLst>
                                          <p:attrName>style.visibility</p:attrName>
                                        </p:attrNameLst>
                                      </p:cBhvr>
                                      <p:to>
                                        <p:strVal val="visible"/>
                                      </p:to>
                                    </p:set>
                                    <p:anim calcmode="lin" valueType="num">
                                      <p:cBhvr additive="base">
                                        <p:cTn id="72" dur="500" fill="hold"/>
                                        <p:tgtEl>
                                          <p:spTgt spid="266277"/>
                                        </p:tgtEl>
                                        <p:attrNameLst>
                                          <p:attrName>ppt_x</p:attrName>
                                        </p:attrNameLst>
                                      </p:cBhvr>
                                      <p:tavLst>
                                        <p:tav tm="0">
                                          <p:val>
                                            <p:strVal val="0-#ppt_w/2"/>
                                          </p:val>
                                        </p:tav>
                                        <p:tav tm="100000">
                                          <p:val>
                                            <p:strVal val="#ppt_x"/>
                                          </p:val>
                                        </p:tav>
                                      </p:tavLst>
                                    </p:anim>
                                    <p:anim calcmode="lin" valueType="num">
                                      <p:cBhvr additive="base">
                                        <p:cTn id="73" dur="500" fill="hold"/>
                                        <p:tgtEl>
                                          <p:spTgt spid="26627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66279"/>
                                        </p:tgtEl>
                                        <p:attrNameLst>
                                          <p:attrName>style.visibility</p:attrName>
                                        </p:attrNameLst>
                                      </p:cBhvr>
                                      <p:to>
                                        <p:strVal val="visible"/>
                                      </p:to>
                                    </p:set>
                                    <p:animEffect transition="in" filter="wipe(up)">
                                      <p:cBhvr>
                                        <p:cTn id="77" dur="500"/>
                                        <p:tgtEl>
                                          <p:spTgt spid="266279"/>
                                        </p:tgtEl>
                                      </p:cBhvr>
                                    </p:animEffect>
                                  </p:childTnLst>
                                </p:cTn>
                              </p:par>
                            </p:childTnLst>
                          </p:cTn>
                        </p:par>
                        <p:par>
                          <p:cTn id="78" fill="hold">
                            <p:stCondLst>
                              <p:cond delay="7500"/>
                            </p:stCondLst>
                            <p:childTnLst>
                              <p:par>
                                <p:cTn id="79" presetID="22" presetClass="entr" presetSubtype="1" fill="hold" grpId="0" nodeType="afterEffect">
                                  <p:stCondLst>
                                    <p:cond delay="0"/>
                                  </p:stCondLst>
                                  <p:childTnLst>
                                    <p:set>
                                      <p:cBhvr>
                                        <p:cTn id="80" dur="1" fill="hold">
                                          <p:stCondLst>
                                            <p:cond delay="0"/>
                                          </p:stCondLst>
                                        </p:cTn>
                                        <p:tgtEl>
                                          <p:spTgt spid="266280"/>
                                        </p:tgtEl>
                                        <p:attrNameLst>
                                          <p:attrName>style.visibility</p:attrName>
                                        </p:attrNameLst>
                                      </p:cBhvr>
                                      <p:to>
                                        <p:strVal val="visible"/>
                                      </p:to>
                                    </p:set>
                                    <p:animEffect transition="in" filter="wipe(up)">
                                      <p:cBhvr>
                                        <p:cTn id="81" dur="500"/>
                                        <p:tgtEl>
                                          <p:spTgt spid="266280"/>
                                        </p:tgtEl>
                                      </p:cBhvr>
                                    </p:animEffect>
                                  </p:childTnLst>
                                </p:cTn>
                              </p:par>
                            </p:childTnLst>
                          </p:cTn>
                        </p:par>
                        <p:par>
                          <p:cTn id="82" fill="hold">
                            <p:stCondLst>
                              <p:cond delay="8000"/>
                            </p:stCondLst>
                            <p:childTnLst>
                              <p:par>
                                <p:cTn id="83" presetID="22" presetClass="entr" presetSubtype="1" fill="hold" grpId="0" nodeType="afterEffect">
                                  <p:stCondLst>
                                    <p:cond delay="0"/>
                                  </p:stCondLst>
                                  <p:childTnLst>
                                    <p:set>
                                      <p:cBhvr>
                                        <p:cTn id="84" dur="1" fill="hold">
                                          <p:stCondLst>
                                            <p:cond delay="0"/>
                                          </p:stCondLst>
                                        </p:cTn>
                                        <p:tgtEl>
                                          <p:spTgt spid="266278"/>
                                        </p:tgtEl>
                                        <p:attrNameLst>
                                          <p:attrName>style.visibility</p:attrName>
                                        </p:attrNameLst>
                                      </p:cBhvr>
                                      <p:to>
                                        <p:strVal val="visible"/>
                                      </p:to>
                                    </p:set>
                                    <p:animEffect transition="in" filter="wipe(up)">
                                      <p:cBhvr>
                                        <p:cTn id="85" dur="500"/>
                                        <p:tgtEl>
                                          <p:spTgt spid="266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2" grpId="0" autoUpdateAnimBg="0"/>
      <p:bldP spid="266243" grpId="0" autoUpdateAnimBg="0"/>
      <p:bldP spid="266244" grpId="0" autoUpdateAnimBg="0"/>
      <p:bldP spid="266245" grpId="0" autoUpdateAnimBg="0"/>
      <p:bldP spid="266246" grpId="0" autoUpdateAnimBg="0"/>
      <p:bldP spid="266247" grpId="0" autoUpdateAnimBg="0"/>
      <p:bldP spid="266248" grpId="0" autoUpdateAnimBg="0"/>
      <p:bldP spid="266249" grpId="0" autoUpdateAnimBg="0"/>
      <p:bldP spid="266250" grpId="0" autoUpdateAnimBg="0"/>
      <p:bldP spid="266251" grpId="0" autoUpdateAnimBg="0"/>
      <p:bldP spid="266252" grpId="0" autoUpdateAnimBg="0"/>
      <p:bldP spid="266253" grpId="0" autoUpdateAnimBg="0"/>
      <p:bldP spid="266254" grpId="0" autoUpdateAnimBg="0"/>
      <p:bldP spid="266277" grpId="0" autoUpdateAnimBg="0"/>
      <p:bldP spid="266278" grpId="0" autoUpdateAnimBg="0"/>
      <p:bldP spid="266279" grpId="0" autoUpdateAnimBg="0"/>
      <p:bldP spid="26628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nvPr>
        </p:nvSpPr>
        <p:spPr>
          <a:xfrm>
            <a:off x="457200" y="2743200"/>
            <a:ext cx="8229600" cy="3581400"/>
          </a:xfrm>
        </p:spPr>
        <p:txBody>
          <a:bodyPr/>
          <a:lstStyle/>
          <a:p>
            <a:pPr algn="ctr">
              <a:buFont typeface="Wingdings 2" pitchFamily="18" charset="2"/>
              <a:buNone/>
            </a:pPr>
            <a:r>
              <a:rPr lang="en-US" sz="4400" dirty="0" smtClean="0"/>
              <a:t>_ _ </a:t>
            </a:r>
            <a:r>
              <a:rPr lang="en-US" sz="4400" u="sng" dirty="0" smtClean="0"/>
              <a:t>O</a:t>
            </a:r>
            <a:r>
              <a:rPr lang="en-US" sz="4400" dirty="0" smtClean="0"/>
              <a:t> _ _</a:t>
            </a:r>
          </a:p>
        </p:txBody>
      </p:sp>
      <p:sp>
        <p:nvSpPr>
          <p:cNvPr id="68610" name="Title 1"/>
          <p:cNvSpPr>
            <a:spLocks noGrp="1"/>
          </p:cNvSpPr>
          <p:nvPr>
            <p:ph type="title"/>
          </p:nvPr>
        </p:nvSpPr>
        <p:spPr/>
        <p:txBody>
          <a:bodyPr/>
          <a:lstStyle/>
          <a:p>
            <a:pPr algn="ctr"/>
            <a:r>
              <a:rPr lang="en-US" dirty="0" smtClean="0"/>
              <a:t>Vowels vs. Consonants</a:t>
            </a:r>
          </a:p>
        </p:txBody>
      </p:sp>
    </p:spTree>
    <p:extLst>
      <p:ext uri="{BB962C8B-B14F-4D97-AF65-F5344CB8AC3E}">
        <p14:creationId xmlns:p14="http://schemas.microsoft.com/office/powerpoint/2010/main" val="188123613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457200" y="2743200"/>
            <a:ext cx="8229600" cy="3581400"/>
          </a:xfrm>
        </p:spPr>
        <p:txBody>
          <a:bodyPr/>
          <a:lstStyle/>
          <a:p>
            <a:pPr algn="ctr">
              <a:buFont typeface="Wingdings 2" pitchFamily="18" charset="2"/>
              <a:buNone/>
            </a:pPr>
            <a:r>
              <a:rPr lang="en-US" sz="4400" u="sng" dirty="0" smtClean="0"/>
              <a:t>C</a:t>
            </a:r>
            <a:r>
              <a:rPr lang="en-US" sz="4400" dirty="0" smtClean="0"/>
              <a:t> </a:t>
            </a:r>
            <a:r>
              <a:rPr lang="en-US" sz="4400" u="sng" dirty="0" smtClean="0"/>
              <a:t>L</a:t>
            </a:r>
            <a:r>
              <a:rPr lang="en-US" sz="4400" dirty="0" smtClean="0"/>
              <a:t> </a:t>
            </a:r>
            <a:r>
              <a:rPr lang="en-US" sz="4400" u="sng" dirty="0" smtClean="0"/>
              <a:t>_</a:t>
            </a:r>
            <a:r>
              <a:rPr lang="en-US" sz="4400" dirty="0" smtClean="0"/>
              <a:t> </a:t>
            </a:r>
            <a:r>
              <a:rPr lang="en-US" sz="4400" u="sng" dirty="0" smtClean="0"/>
              <a:t>C</a:t>
            </a:r>
            <a:r>
              <a:rPr lang="en-US" sz="4400" dirty="0" smtClean="0"/>
              <a:t> </a:t>
            </a:r>
            <a:r>
              <a:rPr lang="en-US" sz="4400" u="sng" dirty="0" smtClean="0"/>
              <a:t>K</a:t>
            </a:r>
          </a:p>
        </p:txBody>
      </p:sp>
      <p:sp>
        <p:nvSpPr>
          <p:cNvPr id="69634" name="Title 1"/>
          <p:cNvSpPr>
            <a:spLocks noGrp="1"/>
          </p:cNvSpPr>
          <p:nvPr>
            <p:ph type="title"/>
          </p:nvPr>
        </p:nvSpPr>
        <p:spPr/>
        <p:txBody>
          <a:bodyPr/>
          <a:lstStyle/>
          <a:p>
            <a:pPr algn="ctr"/>
            <a:r>
              <a:rPr lang="en-US" dirty="0" smtClean="0"/>
              <a:t>Vowels vs. Consonants</a:t>
            </a:r>
          </a:p>
        </p:txBody>
      </p:sp>
    </p:spTree>
    <p:extLst>
      <p:ext uri="{BB962C8B-B14F-4D97-AF65-F5344CB8AC3E}">
        <p14:creationId xmlns:p14="http://schemas.microsoft.com/office/powerpoint/2010/main" val="128985732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066800"/>
            <a:ext cx="7772400" cy="990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0" y="685800"/>
            <a:ext cx="8915400" cy="4832092"/>
          </a:xfrm>
          <a:prstGeom prst="rect">
            <a:avLst/>
          </a:prstGeom>
        </p:spPr>
        <p:txBody>
          <a:bodyPr wrap="square">
            <a:spAutoFit/>
          </a:bodyPr>
          <a:lstStyle/>
          <a:p>
            <a:endParaRPr lang="en-US" sz="2800" dirty="0" smtClean="0">
              <a:solidFill>
                <a:srgbClr val="000000"/>
              </a:solidFill>
              <a:latin typeface="Arial"/>
            </a:endParaRPr>
          </a:p>
          <a:p>
            <a:r>
              <a:rPr lang="en-US" sz="2800" dirty="0" smtClean="0">
                <a:solidFill>
                  <a:srgbClr val="000000"/>
                </a:solidFill>
                <a:latin typeface="Arial"/>
              </a:rPr>
              <a:t>	</a:t>
            </a:r>
            <a:r>
              <a:rPr lang="en-US" sz="2800" b="1" dirty="0" smtClean="0">
                <a:solidFill>
                  <a:srgbClr val="000000"/>
                </a:solidFill>
                <a:latin typeface="Arial"/>
              </a:rPr>
              <a:t>     </a:t>
            </a:r>
            <a:r>
              <a:rPr lang="en-US" sz="2400" b="1" dirty="0" smtClean="0">
                <a:solidFill>
                  <a:srgbClr val="000000"/>
                </a:solidFill>
                <a:latin typeface="Arial"/>
              </a:rPr>
              <a:t>         AN EXAMPLE OF THE ABILITY TO </a:t>
            </a:r>
          </a:p>
          <a:p>
            <a:r>
              <a:rPr lang="en-US" sz="2400" b="1" dirty="0" smtClean="0">
                <a:solidFill>
                  <a:srgbClr val="000000"/>
                </a:solidFill>
                <a:latin typeface="Arial"/>
              </a:rPr>
              <a:t>                      HEAR SPEECH WITH A HEARNG LOSS </a:t>
            </a:r>
          </a:p>
          <a:p>
            <a:endParaRPr lang="en-US" sz="2400" dirty="0" smtClean="0">
              <a:solidFill>
                <a:srgbClr val="000000"/>
              </a:solidFill>
              <a:latin typeface="Arial"/>
            </a:endParaRPr>
          </a:p>
          <a:p>
            <a:endParaRPr lang="en-US" sz="2400" dirty="0" smtClean="0">
              <a:solidFill>
                <a:srgbClr val="000000"/>
              </a:solidFill>
              <a:latin typeface="Arial"/>
            </a:endParaRPr>
          </a:p>
          <a:p>
            <a:r>
              <a:rPr lang="en-US" sz="2000" b="1" u="sng" dirty="0" smtClean="0">
                <a:solidFill>
                  <a:srgbClr val="000000"/>
                </a:solidFill>
                <a:latin typeface="Arial"/>
              </a:rPr>
              <a:t>NORMAL HEARING: </a:t>
            </a:r>
            <a:r>
              <a:rPr lang="en-US" sz="2000" dirty="0" smtClean="0">
                <a:solidFill>
                  <a:srgbClr val="000000"/>
                </a:solidFill>
                <a:latin typeface="Arial"/>
              </a:rPr>
              <a:t>	                Freddie thought he should find a whistle.</a:t>
            </a:r>
          </a:p>
          <a:p>
            <a:r>
              <a:rPr lang="en-US" sz="2000" dirty="0" smtClean="0">
                <a:solidFill>
                  <a:srgbClr val="000000"/>
                </a:solidFill>
                <a:latin typeface="Arial"/>
              </a:rPr>
              <a:t> </a:t>
            </a:r>
          </a:p>
          <a:p>
            <a:r>
              <a:rPr lang="en-US" sz="2000" b="1" u="sng" dirty="0" smtClean="0">
                <a:solidFill>
                  <a:srgbClr val="000000"/>
                </a:solidFill>
                <a:latin typeface="Arial"/>
              </a:rPr>
              <a:t>MILD HEARING LOSS </a:t>
            </a:r>
            <a:r>
              <a:rPr lang="en-US" sz="2000" b="1" dirty="0" smtClean="0">
                <a:solidFill>
                  <a:srgbClr val="000000"/>
                </a:solidFill>
                <a:latin typeface="Arial"/>
              </a:rPr>
              <a:t>                 </a:t>
            </a:r>
            <a:r>
              <a:rPr lang="en-US" sz="2000" dirty="0" smtClean="0">
                <a:solidFill>
                  <a:srgbClr val="000000"/>
                </a:solidFill>
                <a:latin typeface="Arial"/>
              </a:rPr>
              <a:t>Freddie though- -e --ould -ind a whi—e. </a:t>
            </a:r>
          </a:p>
          <a:p>
            <a:endParaRPr lang="en-US" sz="2000" dirty="0" smtClean="0">
              <a:solidFill>
                <a:srgbClr val="000000"/>
              </a:solidFill>
              <a:latin typeface="Arial"/>
            </a:endParaRPr>
          </a:p>
          <a:p>
            <a:r>
              <a:rPr lang="en-US" sz="2000" b="1" u="sng" dirty="0" smtClean="0">
                <a:solidFill>
                  <a:srgbClr val="000000"/>
                </a:solidFill>
                <a:latin typeface="Arial"/>
              </a:rPr>
              <a:t>MODERATE HEARING LOSS:</a:t>
            </a:r>
            <a:r>
              <a:rPr lang="en-US" sz="2000" b="1" dirty="0" smtClean="0">
                <a:solidFill>
                  <a:srgbClr val="000000"/>
                </a:solidFill>
                <a:latin typeface="Arial"/>
              </a:rPr>
              <a:t>     </a:t>
            </a:r>
            <a:r>
              <a:rPr lang="en-US" sz="2000" dirty="0" smtClean="0">
                <a:solidFill>
                  <a:srgbClr val="000000"/>
                </a:solidFill>
                <a:latin typeface="Arial"/>
              </a:rPr>
              <a:t>-reddie --ough- -e --ould -i-- a --i—le. </a:t>
            </a:r>
          </a:p>
          <a:p>
            <a:endParaRPr lang="en-US" sz="2000" dirty="0" smtClean="0">
              <a:solidFill>
                <a:srgbClr val="000000"/>
              </a:solidFill>
              <a:latin typeface="Arial"/>
            </a:endParaRPr>
          </a:p>
          <a:p>
            <a:r>
              <a:rPr lang="pt-BR" sz="2000" b="1" u="sng" dirty="0" smtClean="0">
                <a:solidFill>
                  <a:srgbClr val="000000"/>
                </a:solidFill>
                <a:latin typeface="Arial"/>
              </a:rPr>
              <a:t>SEVERE HEARING LOSS</a:t>
            </a:r>
            <a:r>
              <a:rPr lang="pt-BR" sz="2000" dirty="0" smtClean="0">
                <a:solidFill>
                  <a:srgbClr val="000000"/>
                </a:solidFill>
                <a:latin typeface="Arial"/>
              </a:rPr>
              <a:t>           --e—ie --ou--- -e --ou-- -i-- a --i—le. </a:t>
            </a:r>
          </a:p>
          <a:p>
            <a:endParaRPr lang="pt-BR" sz="2000" b="1" u="sng" dirty="0" smtClean="0">
              <a:solidFill>
                <a:srgbClr val="000000"/>
              </a:solidFill>
              <a:latin typeface="Arial"/>
            </a:endParaRPr>
          </a:p>
          <a:p>
            <a:r>
              <a:rPr lang="en-US" sz="2000" b="1" u="sng" dirty="0" smtClean="0">
                <a:solidFill>
                  <a:srgbClr val="000000"/>
                </a:solidFill>
                <a:latin typeface="Arial"/>
              </a:rPr>
              <a:t>PROFOUND HEARING LOSS </a:t>
            </a:r>
            <a:r>
              <a:rPr lang="en-US" sz="2000" dirty="0" smtClean="0">
                <a:solidFill>
                  <a:srgbClr val="000000"/>
                </a:solidFill>
                <a:latin typeface="Arial"/>
              </a:rPr>
              <a:t>    LOUDsoft LOUD soft soft LOUD soft…….</a:t>
            </a:r>
            <a:endParaRPr lang="en-US" sz="2000" dirty="0">
              <a:solidFill>
                <a:prstClr val="black"/>
              </a:solidFill>
            </a:endParaRPr>
          </a:p>
        </p:txBody>
      </p:sp>
    </p:spTree>
    <p:extLst>
      <p:ext uri="{BB962C8B-B14F-4D97-AF65-F5344CB8AC3E}">
        <p14:creationId xmlns:p14="http://schemas.microsoft.com/office/powerpoint/2010/main" val="535784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diamond(in)">
                                      <p:cBhvr>
                                        <p:cTn id="7" dur="10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diamond(in)">
                                      <p:cBhvr>
                                        <p:cTn id="12" dur="1000"/>
                                        <p:tgtEl>
                                          <p:spTgt spid="2">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diamond(in)">
                                      <p:cBhvr>
                                        <p:cTn id="17" dur="1000"/>
                                        <p:tgtEl>
                                          <p:spTgt spid="2">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
                                            <p:txEl>
                                              <p:pRg st="11" end="11"/>
                                            </p:txEl>
                                          </p:spTgt>
                                        </p:tgtEl>
                                        <p:attrNameLst>
                                          <p:attrName>style.visibility</p:attrName>
                                        </p:attrNameLst>
                                      </p:cBhvr>
                                      <p:to>
                                        <p:strVal val="visible"/>
                                      </p:to>
                                    </p:set>
                                    <p:animEffect transition="in" filter="diamond(in)">
                                      <p:cBhvr>
                                        <p:cTn id="22" dur="1000"/>
                                        <p:tgtEl>
                                          <p:spTgt spid="2">
                                            <p:txEl>
                                              <p:pRg st="11" end="1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Effect transition="in" filter="diamond(in)">
                                      <p:cBhvr>
                                        <p:cTn id="27" dur="10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4"/>
          <p:cNvSpPr>
            <a:spLocks noGrp="1"/>
          </p:cNvSpPr>
          <p:nvPr>
            <p:ph idx="1"/>
          </p:nvPr>
        </p:nvSpPr>
        <p:spPr>
          <a:xfrm>
            <a:off x="0" y="685800"/>
            <a:ext cx="9144000" cy="5029200"/>
          </a:xfrm>
        </p:spPr>
        <p:txBody>
          <a:bodyPr>
            <a:normAutofit/>
          </a:bodyPr>
          <a:lstStyle/>
          <a:p>
            <a:pPr algn="ctr" eaLnBrk="1" hangingPunct="1">
              <a:buFont typeface="Arial" charset="0"/>
              <a:buNone/>
            </a:pPr>
            <a:r>
              <a:rPr lang="en-US" sz="2800" dirty="0" smtClean="0"/>
              <a:t>Milder degrees of hearing loss may not be</a:t>
            </a:r>
          </a:p>
          <a:p>
            <a:pPr algn="ctr" eaLnBrk="1" hangingPunct="1">
              <a:buFont typeface="Arial" charset="0"/>
              <a:buNone/>
            </a:pPr>
            <a:r>
              <a:rPr lang="en-US" sz="2800" dirty="0" smtClean="0"/>
              <a:t>problematic for a </a:t>
            </a:r>
            <a:r>
              <a:rPr lang="en-US" sz="2800" b="1" dirty="0" smtClean="0"/>
              <a:t>linguistically mature </a:t>
            </a:r>
            <a:r>
              <a:rPr lang="en-US" sz="2800" dirty="0" smtClean="0"/>
              <a:t>person (i.e., an adult</a:t>
            </a:r>
            <a:r>
              <a:rPr lang="en-US" sz="2800" dirty="0"/>
              <a:t> </a:t>
            </a:r>
            <a:r>
              <a:rPr lang="en-US" sz="2800" dirty="0" smtClean="0"/>
              <a:t>with </a:t>
            </a:r>
            <a:r>
              <a:rPr lang="en-US" sz="2800" b="1" dirty="0" smtClean="0"/>
              <a:t>good attending skills </a:t>
            </a:r>
            <a:r>
              <a:rPr lang="en-US" sz="2800" dirty="0" smtClean="0"/>
              <a:t>and someone who</a:t>
            </a:r>
            <a:r>
              <a:rPr lang="en-US" sz="2800" dirty="0"/>
              <a:t> </a:t>
            </a:r>
            <a:r>
              <a:rPr lang="en-US" sz="2800" dirty="0" smtClean="0"/>
              <a:t>is </a:t>
            </a:r>
            <a:r>
              <a:rPr lang="en-US" sz="2800" b="1" dirty="0" smtClean="0"/>
              <a:t>wanting to communicate</a:t>
            </a:r>
            <a:r>
              <a:rPr lang="en-US" sz="2800" dirty="0" smtClean="0"/>
              <a:t>),</a:t>
            </a:r>
          </a:p>
          <a:p>
            <a:pPr algn="ctr" eaLnBrk="1" hangingPunct="1">
              <a:buFont typeface="Arial" charset="0"/>
              <a:buNone/>
            </a:pPr>
            <a:r>
              <a:rPr lang="en-US" sz="2800" dirty="0" smtClean="0"/>
              <a:t> </a:t>
            </a:r>
          </a:p>
          <a:p>
            <a:pPr algn="ctr" eaLnBrk="1" hangingPunct="1">
              <a:buFont typeface="Arial" charset="0"/>
              <a:buNone/>
            </a:pPr>
            <a:r>
              <a:rPr lang="en-US" sz="2800" i="1" dirty="0" smtClean="0"/>
              <a:t>BUT</a:t>
            </a:r>
          </a:p>
          <a:p>
            <a:pPr algn="ctr" eaLnBrk="1" hangingPunct="1">
              <a:buFont typeface="Arial" charset="0"/>
              <a:buNone/>
            </a:pPr>
            <a:endParaRPr lang="en-US" sz="2800" dirty="0" smtClean="0"/>
          </a:p>
          <a:p>
            <a:pPr algn="ctr" eaLnBrk="1" hangingPunct="1">
              <a:buFont typeface="Arial" charset="0"/>
              <a:buNone/>
            </a:pPr>
            <a:r>
              <a:rPr lang="en-US" sz="2800" dirty="0" smtClean="0"/>
              <a:t>a ‘minimal’ hearing loss can sabotage</a:t>
            </a:r>
          </a:p>
          <a:p>
            <a:pPr algn="ctr" eaLnBrk="1" hangingPunct="1">
              <a:buFont typeface="Arial" charset="0"/>
              <a:buNone/>
            </a:pPr>
            <a:r>
              <a:rPr lang="en-US" sz="2800" dirty="0" smtClean="0"/>
              <a:t>the overall development of a </a:t>
            </a:r>
            <a:r>
              <a:rPr lang="en-US" sz="2800" u="sng" dirty="0" smtClean="0"/>
              <a:t>child</a:t>
            </a:r>
            <a:r>
              <a:rPr lang="en-US" sz="2800" dirty="0" smtClean="0"/>
              <a:t> who is</a:t>
            </a:r>
          </a:p>
          <a:p>
            <a:pPr algn="ctr" eaLnBrk="1" hangingPunct="1">
              <a:buFont typeface="Arial" charset="0"/>
              <a:buNone/>
            </a:pPr>
            <a:r>
              <a:rPr lang="en-US" sz="2800" dirty="0" smtClean="0"/>
              <a:t>in the process of </a:t>
            </a:r>
            <a:r>
              <a:rPr lang="en-US" sz="2800" u="sng" dirty="0" smtClean="0"/>
              <a:t>learning</a:t>
            </a:r>
            <a:r>
              <a:rPr lang="en-US" sz="2800" dirty="0" smtClean="0"/>
              <a:t> language.</a:t>
            </a:r>
          </a:p>
        </p:txBody>
      </p:sp>
    </p:spTree>
    <p:extLst>
      <p:ext uri="{BB962C8B-B14F-4D97-AF65-F5344CB8AC3E}">
        <p14:creationId xmlns:p14="http://schemas.microsoft.com/office/powerpoint/2010/main" val="248933103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7696200" y="361950"/>
          <a:ext cx="928688" cy="1751013"/>
        </p:xfrm>
        <a:graphic>
          <a:graphicData uri="http://schemas.openxmlformats.org/presentationml/2006/ole">
            <mc:AlternateContent xmlns:mc="http://schemas.openxmlformats.org/markup-compatibility/2006">
              <mc:Choice xmlns:v="urn:schemas-microsoft-com:vml" Requires="v">
                <p:oleObj spid="_x0000_s3167" name="Clip" r:id="rId4" imgW="1857600" imgH="3995640" progId="">
                  <p:embed/>
                </p:oleObj>
              </mc:Choice>
              <mc:Fallback>
                <p:oleObj name="Clip" r:id="rId4" imgW="1857600" imgH="3995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361950"/>
                        <a:ext cx="928688" cy="175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WordArt 3"/>
          <p:cNvSpPr>
            <a:spLocks noChangeArrowheads="1" noChangeShapeType="1" noTextEdit="1"/>
          </p:cNvSpPr>
          <p:nvPr/>
        </p:nvSpPr>
        <p:spPr bwMode="auto">
          <a:xfrm>
            <a:off x="2014538" y="881063"/>
            <a:ext cx="5305425" cy="714375"/>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solidFill>
                  <a:srgbClr val="336699"/>
                </a:solidFill>
                <a:latin typeface="Times New Roman"/>
                <a:cs typeface="Times New Roman"/>
              </a:rPr>
              <a:t>Spelling Test</a:t>
            </a:r>
          </a:p>
        </p:txBody>
      </p:sp>
      <p:graphicFrame>
        <p:nvGraphicFramePr>
          <p:cNvPr id="1027" name="Object 14"/>
          <p:cNvGraphicFramePr>
            <a:graphicFrameLocks noChangeAspect="1"/>
          </p:cNvGraphicFramePr>
          <p:nvPr/>
        </p:nvGraphicFramePr>
        <p:xfrm>
          <a:off x="704850" y="361950"/>
          <a:ext cx="928688" cy="1751013"/>
        </p:xfrm>
        <a:graphic>
          <a:graphicData uri="http://schemas.openxmlformats.org/presentationml/2006/ole">
            <mc:AlternateContent xmlns:mc="http://schemas.openxmlformats.org/markup-compatibility/2006">
              <mc:Choice xmlns:v="urn:schemas-microsoft-com:vml" Requires="v">
                <p:oleObj spid="_x0000_s3168" name="Clip" r:id="rId6" imgW="1857600" imgH="3995640" progId="">
                  <p:embed/>
                </p:oleObj>
              </mc:Choice>
              <mc:Fallback>
                <p:oleObj name="Clip" r:id="rId6" imgW="1857600" imgH="3995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361950"/>
                        <a:ext cx="928688" cy="175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9" name="Text Box 15"/>
          <p:cNvSpPr txBox="1">
            <a:spLocks noChangeArrowheads="1"/>
          </p:cNvSpPr>
          <p:nvPr/>
        </p:nvSpPr>
        <p:spPr bwMode="auto">
          <a:xfrm>
            <a:off x="2225675" y="1852613"/>
            <a:ext cx="4832350" cy="457200"/>
          </a:xfrm>
          <a:prstGeom prst="rect">
            <a:avLst/>
          </a:prstGeom>
          <a:noFill/>
          <a:ln w="9525">
            <a:noFill/>
            <a:miter lim="800000"/>
            <a:headEnd/>
            <a:tailEnd/>
          </a:ln>
        </p:spPr>
        <p:txBody>
          <a:bodyPr wrap="none">
            <a:spAutoFit/>
          </a:bodyPr>
          <a:lstStyle/>
          <a:p>
            <a:r>
              <a:rPr lang="en-US" sz="2400" b="1" dirty="0">
                <a:solidFill>
                  <a:srgbClr val="9F2936"/>
                </a:solidFill>
                <a:latin typeface="Times New Roman" pitchFamily="18" charset="0"/>
              </a:rPr>
              <a:t>“Number your paper from 1 to 10.”</a:t>
            </a:r>
          </a:p>
        </p:txBody>
      </p:sp>
      <p:sp>
        <p:nvSpPr>
          <p:cNvPr id="3" name="TextBox 2"/>
          <p:cNvSpPr txBox="1"/>
          <p:nvPr/>
        </p:nvSpPr>
        <p:spPr>
          <a:xfrm>
            <a:off x="914400" y="2895600"/>
            <a:ext cx="550151" cy="2862322"/>
          </a:xfrm>
          <a:prstGeom prst="rect">
            <a:avLst/>
          </a:prstGeom>
          <a:noFill/>
        </p:spPr>
        <p:txBody>
          <a:bodyPr wrap="none" rtlCol="0">
            <a:spAutoFit/>
          </a:bodyPr>
          <a:lstStyle/>
          <a:p>
            <a:r>
              <a:rPr lang="en-US" dirty="0" smtClean="0">
                <a:solidFill>
                  <a:prstClr val="black"/>
                </a:solidFill>
              </a:rPr>
              <a:t>1.</a:t>
            </a:r>
          </a:p>
          <a:p>
            <a:r>
              <a:rPr lang="en-US" dirty="0" smtClean="0">
                <a:solidFill>
                  <a:prstClr val="black"/>
                </a:solidFill>
              </a:rPr>
              <a:t>2.</a:t>
            </a:r>
          </a:p>
          <a:p>
            <a:r>
              <a:rPr lang="en-US" dirty="0" smtClean="0">
                <a:solidFill>
                  <a:prstClr val="black"/>
                </a:solidFill>
              </a:rPr>
              <a:t>3.</a:t>
            </a:r>
          </a:p>
          <a:p>
            <a:r>
              <a:rPr lang="en-US" dirty="0" smtClean="0">
                <a:solidFill>
                  <a:prstClr val="black"/>
                </a:solidFill>
              </a:rPr>
              <a:t>4.</a:t>
            </a:r>
          </a:p>
          <a:p>
            <a:r>
              <a:rPr lang="en-US" dirty="0" smtClean="0">
                <a:solidFill>
                  <a:prstClr val="black"/>
                </a:solidFill>
              </a:rPr>
              <a:t>5.</a:t>
            </a:r>
          </a:p>
          <a:p>
            <a:r>
              <a:rPr lang="en-US" dirty="0" smtClean="0">
                <a:solidFill>
                  <a:prstClr val="black"/>
                </a:solidFill>
              </a:rPr>
              <a:t>6.</a:t>
            </a:r>
          </a:p>
          <a:p>
            <a:r>
              <a:rPr lang="en-US" dirty="0" smtClean="0">
                <a:solidFill>
                  <a:prstClr val="black"/>
                </a:solidFill>
              </a:rPr>
              <a:t>7.</a:t>
            </a:r>
          </a:p>
          <a:p>
            <a:r>
              <a:rPr lang="en-US" dirty="0" smtClean="0">
                <a:solidFill>
                  <a:prstClr val="black"/>
                </a:solidFill>
              </a:rPr>
              <a:t>8.</a:t>
            </a:r>
          </a:p>
          <a:p>
            <a:r>
              <a:rPr lang="en-US" dirty="0" smtClean="0">
                <a:solidFill>
                  <a:prstClr val="black"/>
                </a:solidFill>
              </a:rPr>
              <a:t>9.</a:t>
            </a:r>
          </a:p>
          <a:p>
            <a:r>
              <a:rPr lang="en-US" dirty="0" smtClean="0">
                <a:solidFill>
                  <a:prstClr val="black"/>
                </a:solidFill>
              </a:rPr>
              <a:t>10.</a:t>
            </a:r>
            <a:endParaRPr lang="en-US" dirty="0">
              <a:solidFill>
                <a:prstClr val="black"/>
              </a:solidFill>
            </a:endParaRPr>
          </a:p>
        </p:txBody>
      </p:sp>
      <p:sp>
        <p:nvSpPr>
          <p:cNvPr id="18" name="TextBox 17"/>
          <p:cNvSpPr txBox="1"/>
          <p:nvPr/>
        </p:nvSpPr>
        <p:spPr>
          <a:xfrm>
            <a:off x="3412249" y="2895600"/>
            <a:ext cx="550151" cy="2862322"/>
          </a:xfrm>
          <a:prstGeom prst="rect">
            <a:avLst/>
          </a:prstGeom>
          <a:noFill/>
        </p:spPr>
        <p:txBody>
          <a:bodyPr wrap="none" rtlCol="0">
            <a:spAutoFit/>
          </a:bodyPr>
          <a:lstStyle/>
          <a:p>
            <a:r>
              <a:rPr lang="en-US" dirty="0" smtClean="0">
                <a:solidFill>
                  <a:prstClr val="black"/>
                </a:solidFill>
              </a:rPr>
              <a:t>1.</a:t>
            </a:r>
          </a:p>
          <a:p>
            <a:r>
              <a:rPr lang="en-US" dirty="0" smtClean="0">
                <a:solidFill>
                  <a:prstClr val="black"/>
                </a:solidFill>
              </a:rPr>
              <a:t>2.</a:t>
            </a:r>
          </a:p>
          <a:p>
            <a:r>
              <a:rPr lang="en-US" dirty="0" smtClean="0">
                <a:solidFill>
                  <a:prstClr val="black"/>
                </a:solidFill>
              </a:rPr>
              <a:t>3.</a:t>
            </a:r>
          </a:p>
          <a:p>
            <a:r>
              <a:rPr lang="en-US" dirty="0" smtClean="0">
                <a:solidFill>
                  <a:prstClr val="black"/>
                </a:solidFill>
              </a:rPr>
              <a:t>4.</a:t>
            </a:r>
          </a:p>
          <a:p>
            <a:r>
              <a:rPr lang="en-US" dirty="0" smtClean="0">
                <a:solidFill>
                  <a:prstClr val="black"/>
                </a:solidFill>
              </a:rPr>
              <a:t>5.</a:t>
            </a:r>
          </a:p>
          <a:p>
            <a:r>
              <a:rPr lang="en-US" dirty="0" smtClean="0">
                <a:solidFill>
                  <a:prstClr val="black"/>
                </a:solidFill>
              </a:rPr>
              <a:t>6.</a:t>
            </a:r>
          </a:p>
          <a:p>
            <a:r>
              <a:rPr lang="en-US" dirty="0" smtClean="0">
                <a:solidFill>
                  <a:prstClr val="black"/>
                </a:solidFill>
              </a:rPr>
              <a:t>7.</a:t>
            </a:r>
          </a:p>
          <a:p>
            <a:r>
              <a:rPr lang="en-US" dirty="0" smtClean="0">
                <a:solidFill>
                  <a:prstClr val="black"/>
                </a:solidFill>
              </a:rPr>
              <a:t>8.</a:t>
            </a:r>
          </a:p>
          <a:p>
            <a:r>
              <a:rPr lang="en-US" dirty="0" smtClean="0">
                <a:solidFill>
                  <a:prstClr val="black"/>
                </a:solidFill>
              </a:rPr>
              <a:t>9.</a:t>
            </a:r>
          </a:p>
          <a:p>
            <a:r>
              <a:rPr lang="en-US" dirty="0" smtClean="0">
                <a:solidFill>
                  <a:prstClr val="black"/>
                </a:solidFill>
              </a:rPr>
              <a:t>10.</a:t>
            </a:r>
            <a:endParaRPr lang="en-US" dirty="0">
              <a:solidFill>
                <a:prstClr val="black"/>
              </a:solidFill>
            </a:endParaRPr>
          </a:p>
        </p:txBody>
      </p:sp>
      <p:sp>
        <p:nvSpPr>
          <p:cNvPr id="19" name="TextBox 18"/>
          <p:cNvSpPr txBox="1"/>
          <p:nvPr/>
        </p:nvSpPr>
        <p:spPr>
          <a:xfrm>
            <a:off x="6079249" y="2895600"/>
            <a:ext cx="550151" cy="2862322"/>
          </a:xfrm>
          <a:prstGeom prst="rect">
            <a:avLst/>
          </a:prstGeom>
          <a:noFill/>
        </p:spPr>
        <p:txBody>
          <a:bodyPr wrap="none" rtlCol="0">
            <a:spAutoFit/>
          </a:bodyPr>
          <a:lstStyle/>
          <a:p>
            <a:r>
              <a:rPr lang="en-US" dirty="0" smtClean="0">
                <a:solidFill>
                  <a:prstClr val="black"/>
                </a:solidFill>
              </a:rPr>
              <a:t>1.</a:t>
            </a:r>
          </a:p>
          <a:p>
            <a:r>
              <a:rPr lang="en-US" dirty="0" smtClean="0">
                <a:solidFill>
                  <a:prstClr val="black"/>
                </a:solidFill>
              </a:rPr>
              <a:t>2.</a:t>
            </a:r>
          </a:p>
          <a:p>
            <a:r>
              <a:rPr lang="en-US" dirty="0" smtClean="0">
                <a:solidFill>
                  <a:prstClr val="black"/>
                </a:solidFill>
              </a:rPr>
              <a:t>3.</a:t>
            </a:r>
          </a:p>
          <a:p>
            <a:r>
              <a:rPr lang="en-US" dirty="0" smtClean="0">
                <a:solidFill>
                  <a:prstClr val="black"/>
                </a:solidFill>
              </a:rPr>
              <a:t>4.</a:t>
            </a:r>
          </a:p>
          <a:p>
            <a:r>
              <a:rPr lang="en-US" dirty="0" smtClean="0">
                <a:solidFill>
                  <a:prstClr val="black"/>
                </a:solidFill>
              </a:rPr>
              <a:t>5.</a:t>
            </a:r>
          </a:p>
          <a:p>
            <a:r>
              <a:rPr lang="en-US" dirty="0" smtClean="0">
                <a:solidFill>
                  <a:prstClr val="black"/>
                </a:solidFill>
              </a:rPr>
              <a:t>6.</a:t>
            </a:r>
          </a:p>
          <a:p>
            <a:r>
              <a:rPr lang="en-US" dirty="0" smtClean="0">
                <a:solidFill>
                  <a:prstClr val="black"/>
                </a:solidFill>
              </a:rPr>
              <a:t>7.</a:t>
            </a:r>
          </a:p>
          <a:p>
            <a:r>
              <a:rPr lang="en-US" dirty="0" smtClean="0">
                <a:solidFill>
                  <a:prstClr val="black"/>
                </a:solidFill>
              </a:rPr>
              <a:t>8.</a:t>
            </a:r>
          </a:p>
          <a:p>
            <a:r>
              <a:rPr lang="en-US" dirty="0" smtClean="0">
                <a:solidFill>
                  <a:prstClr val="black"/>
                </a:solidFill>
              </a:rPr>
              <a:t>9.</a:t>
            </a:r>
          </a:p>
          <a:p>
            <a:r>
              <a:rPr lang="en-US" dirty="0" smtClean="0">
                <a:solidFill>
                  <a:prstClr val="black"/>
                </a:solidFill>
              </a:rPr>
              <a:t>10.</a:t>
            </a:r>
            <a:endParaRPr lang="en-US" dirty="0">
              <a:solidFill>
                <a:prstClr val="black"/>
              </a:solidFill>
            </a:endParaRPr>
          </a:p>
        </p:txBody>
      </p:sp>
      <p:graphicFrame>
        <p:nvGraphicFramePr>
          <p:cNvPr id="4" name="Object 3">
            <a:hlinkClick r:id="rId7" action="ppaction://hlinkfile"/>
          </p:cNvPr>
          <p:cNvGraphicFramePr>
            <a:graphicFrameLocks noChangeAspect="1"/>
          </p:cNvGraphicFramePr>
          <p:nvPr>
            <p:extLst>
              <p:ext uri="{D42A27DB-BD31-4B8C-83A1-F6EECF244321}">
                <p14:modId xmlns:p14="http://schemas.microsoft.com/office/powerpoint/2010/main" val="1285898278"/>
              </p:ext>
            </p:extLst>
          </p:nvPr>
        </p:nvGraphicFramePr>
        <p:xfrm>
          <a:off x="6858000" y="5943600"/>
          <a:ext cx="2006600" cy="685800"/>
        </p:xfrm>
        <a:graphic>
          <a:graphicData uri="http://schemas.openxmlformats.org/presentationml/2006/ole">
            <mc:AlternateContent xmlns:mc="http://schemas.openxmlformats.org/markup-compatibility/2006">
              <mc:Choice xmlns:v="urn:schemas-microsoft-com:vml" Requires="v">
                <p:oleObj spid="_x0000_s3169" name="Packager Shell Object" showAsIcon="1" r:id="rId8" imgW="2007000" imgH="685800" progId="Package">
                  <p:embed/>
                </p:oleObj>
              </mc:Choice>
              <mc:Fallback>
                <p:oleObj name="Packager Shell Object" showAsIcon="1" r:id="rId8" imgW="2007000" imgH="685800" progId="Package">
                  <p:embed/>
                  <p:pic>
                    <p:nvPicPr>
                      <p:cNvPr id="0" name=""/>
                      <p:cNvPicPr/>
                      <p:nvPr/>
                    </p:nvPicPr>
                    <p:blipFill>
                      <a:blip r:embed="rId9"/>
                      <a:stretch>
                        <a:fillRect/>
                      </a:stretch>
                    </p:blipFill>
                    <p:spPr>
                      <a:xfrm>
                        <a:off x="6858000" y="5943600"/>
                        <a:ext cx="2006600" cy="685800"/>
                      </a:xfrm>
                      <a:prstGeom prst="rect">
                        <a:avLst/>
                      </a:prstGeom>
                    </p:spPr>
                  </p:pic>
                </p:oleObj>
              </mc:Fallback>
            </mc:AlternateContent>
          </a:graphicData>
        </a:graphic>
      </p:graphicFrame>
    </p:spTree>
    <p:extLst>
      <p:ext uri="{BB962C8B-B14F-4D97-AF65-F5344CB8AC3E}">
        <p14:creationId xmlns:p14="http://schemas.microsoft.com/office/powerpoint/2010/main" val="351444007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749425" y="11176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a:t>
            </a:r>
            <a:endParaRPr lang="en-US" sz="1600" b="1" dirty="0">
              <a:solidFill>
                <a:prstClr val="black"/>
              </a:solidFill>
              <a:latin typeface="Times New Roman" pitchFamily="18" charset="0"/>
            </a:endParaRPr>
          </a:p>
        </p:txBody>
      </p:sp>
      <p:grpSp>
        <p:nvGrpSpPr>
          <p:cNvPr id="2" name="Group 3"/>
          <p:cNvGrpSpPr>
            <a:grpSpLocks/>
          </p:cNvGrpSpPr>
          <p:nvPr/>
        </p:nvGrpSpPr>
        <p:grpSpPr bwMode="auto">
          <a:xfrm>
            <a:off x="2178050" y="6140450"/>
            <a:ext cx="4759325" cy="552450"/>
            <a:chOff x="1372" y="3868"/>
            <a:chExt cx="2998" cy="348"/>
          </a:xfrm>
        </p:grpSpPr>
        <p:sp>
          <p:nvSpPr>
            <p:cNvPr id="76138" name="Rectangle 4"/>
            <p:cNvSpPr>
              <a:spLocks noChangeArrowheads="1"/>
            </p:cNvSpPr>
            <p:nvPr/>
          </p:nvSpPr>
          <p:spPr bwMode="auto">
            <a:xfrm>
              <a:off x="1372" y="3868"/>
              <a:ext cx="2998" cy="202"/>
            </a:xfrm>
            <a:prstGeom prst="rect">
              <a:avLst/>
            </a:prstGeom>
            <a:noFill/>
            <a:ln w="9525">
              <a:noFill/>
              <a:miter lim="800000"/>
              <a:headEnd/>
              <a:tailEnd/>
            </a:ln>
          </p:spPr>
          <p:txBody>
            <a:bodyPr wrap="none" lIns="0" tIns="0" rIns="0" bIns="0">
              <a:spAutoFit/>
            </a:bodyPr>
            <a:lstStyle/>
            <a:p>
              <a:pPr algn="ctr"/>
              <a:r>
                <a:rPr lang="en-US" sz="2100" b="1" dirty="0">
                  <a:solidFill>
                    <a:srgbClr val="000000"/>
                  </a:solidFill>
                  <a:latin typeface="Times New Roman" pitchFamily="18" charset="0"/>
                </a:rPr>
                <a:t>AUDIOGRAM OF FAMILIAR SOUNDS</a:t>
              </a:r>
              <a:endParaRPr lang="en-US" sz="2400" b="1" dirty="0">
                <a:solidFill>
                  <a:prstClr val="black"/>
                </a:solidFill>
                <a:latin typeface="Times New Roman" pitchFamily="18" charset="0"/>
              </a:endParaRPr>
            </a:p>
          </p:txBody>
        </p:sp>
        <p:sp>
          <p:nvSpPr>
            <p:cNvPr id="76139" name="Rectangle 5"/>
            <p:cNvSpPr>
              <a:spLocks noChangeArrowheads="1"/>
            </p:cNvSpPr>
            <p:nvPr/>
          </p:nvSpPr>
          <p:spPr bwMode="auto">
            <a:xfrm>
              <a:off x="1761" y="4082"/>
              <a:ext cx="2357"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FREQUENCY IN CYCLES PER SECOND (HZ)</a:t>
              </a:r>
              <a:endParaRPr lang="en-US" sz="2400" b="1" dirty="0">
                <a:solidFill>
                  <a:prstClr val="black"/>
                </a:solidFill>
                <a:latin typeface="Times New Roman" pitchFamily="18" charset="0"/>
              </a:endParaRPr>
            </a:p>
          </p:txBody>
        </p:sp>
      </p:grpSp>
      <p:sp>
        <p:nvSpPr>
          <p:cNvPr id="74756" name="Rectangle 6"/>
          <p:cNvSpPr>
            <a:spLocks noChangeArrowheads="1"/>
          </p:cNvSpPr>
          <p:nvPr/>
        </p:nvSpPr>
        <p:spPr bwMode="auto">
          <a:xfrm>
            <a:off x="1749425" y="679450"/>
            <a:ext cx="1016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0</a:t>
            </a:r>
            <a:endParaRPr lang="en-US" sz="1600" b="1" dirty="0">
              <a:solidFill>
                <a:prstClr val="black"/>
              </a:solidFill>
              <a:latin typeface="Times New Roman" pitchFamily="18" charset="0"/>
            </a:endParaRPr>
          </a:p>
        </p:txBody>
      </p:sp>
      <p:sp>
        <p:nvSpPr>
          <p:cNvPr id="74757" name="Rectangle 7"/>
          <p:cNvSpPr>
            <a:spLocks noChangeArrowheads="1"/>
          </p:cNvSpPr>
          <p:nvPr/>
        </p:nvSpPr>
        <p:spPr bwMode="auto">
          <a:xfrm>
            <a:off x="1758950" y="15557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20</a:t>
            </a:r>
            <a:endParaRPr lang="en-US" sz="1600" b="1" dirty="0">
              <a:solidFill>
                <a:prstClr val="black"/>
              </a:solidFill>
              <a:latin typeface="Times New Roman" pitchFamily="18" charset="0"/>
            </a:endParaRPr>
          </a:p>
        </p:txBody>
      </p:sp>
      <p:sp>
        <p:nvSpPr>
          <p:cNvPr id="74758" name="Rectangle 8"/>
          <p:cNvSpPr>
            <a:spLocks noChangeArrowheads="1"/>
          </p:cNvSpPr>
          <p:nvPr/>
        </p:nvSpPr>
        <p:spPr bwMode="auto">
          <a:xfrm>
            <a:off x="1749425" y="19558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30</a:t>
            </a:r>
            <a:endParaRPr lang="en-US" sz="1600" b="1" dirty="0">
              <a:solidFill>
                <a:prstClr val="black"/>
              </a:solidFill>
              <a:latin typeface="Times New Roman" pitchFamily="18" charset="0"/>
            </a:endParaRPr>
          </a:p>
        </p:txBody>
      </p:sp>
      <p:sp>
        <p:nvSpPr>
          <p:cNvPr id="74759" name="Rectangle 9"/>
          <p:cNvSpPr>
            <a:spLocks noChangeArrowheads="1"/>
          </p:cNvSpPr>
          <p:nvPr/>
        </p:nvSpPr>
        <p:spPr bwMode="auto">
          <a:xfrm>
            <a:off x="1749425" y="24130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40</a:t>
            </a:r>
            <a:endParaRPr lang="en-US" sz="1600" b="1" dirty="0">
              <a:solidFill>
                <a:prstClr val="black"/>
              </a:solidFill>
              <a:latin typeface="Times New Roman" pitchFamily="18" charset="0"/>
            </a:endParaRPr>
          </a:p>
        </p:txBody>
      </p:sp>
      <p:sp>
        <p:nvSpPr>
          <p:cNvPr id="74760" name="Rectangle 10"/>
          <p:cNvSpPr>
            <a:spLocks noChangeArrowheads="1"/>
          </p:cNvSpPr>
          <p:nvPr/>
        </p:nvSpPr>
        <p:spPr bwMode="auto">
          <a:xfrm>
            <a:off x="1749425" y="28892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50</a:t>
            </a:r>
            <a:endParaRPr lang="en-US" sz="1600" b="1" dirty="0">
              <a:solidFill>
                <a:prstClr val="black"/>
              </a:solidFill>
              <a:latin typeface="Times New Roman" pitchFamily="18" charset="0"/>
            </a:endParaRPr>
          </a:p>
        </p:txBody>
      </p:sp>
      <p:sp>
        <p:nvSpPr>
          <p:cNvPr id="74761" name="Rectangle 11"/>
          <p:cNvSpPr>
            <a:spLocks noChangeArrowheads="1"/>
          </p:cNvSpPr>
          <p:nvPr/>
        </p:nvSpPr>
        <p:spPr bwMode="auto">
          <a:xfrm>
            <a:off x="1749425" y="32702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60</a:t>
            </a:r>
            <a:endParaRPr lang="en-US" sz="1600" b="1" dirty="0">
              <a:solidFill>
                <a:prstClr val="black"/>
              </a:solidFill>
              <a:latin typeface="Times New Roman" pitchFamily="18" charset="0"/>
            </a:endParaRPr>
          </a:p>
        </p:txBody>
      </p:sp>
      <p:sp>
        <p:nvSpPr>
          <p:cNvPr id="74762" name="Rectangle 12"/>
          <p:cNvSpPr>
            <a:spLocks noChangeArrowheads="1"/>
          </p:cNvSpPr>
          <p:nvPr/>
        </p:nvSpPr>
        <p:spPr bwMode="auto">
          <a:xfrm>
            <a:off x="1749425" y="36893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70</a:t>
            </a:r>
            <a:endParaRPr lang="en-US" sz="1600" b="1" dirty="0">
              <a:solidFill>
                <a:prstClr val="black"/>
              </a:solidFill>
              <a:latin typeface="Times New Roman" pitchFamily="18" charset="0"/>
            </a:endParaRPr>
          </a:p>
        </p:txBody>
      </p:sp>
      <p:sp>
        <p:nvSpPr>
          <p:cNvPr id="74763" name="Rectangle 13"/>
          <p:cNvSpPr>
            <a:spLocks noChangeArrowheads="1"/>
          </p:cNvSpPr>
          <p:nvPr/>
        </p:nvSpPr>
        <p:spPr bwMode="auto">
          <a:xfrm>
            <a:off x="1749425" y="410845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80</a:t>
            </a:r>
            <a:endParaRPr lang="en-US" sz="1600" b="1" dirty="0">
              <a:solidFill>
                <a:prstClr val="black"/>
              </a:solidFill>
              <a:latin typeface="Times New Roman" pitchFamily="18" charset="0"/>
            </a:endParaRPr>
          </a:p>
        </p:txBody>
      </p:sp>
      <p:sp>
        <p:nvSpPr>
          <p:cNvPr id="74764" name="Rectangle 14"/>
          <p:cNvSpPr>
            <a:spLocks noChangeArrowheads="1"/>
          </p:cNvSpPr>
          <p:nvPr/>
        </p:nvSpPr>
        <p:spPr bwMode="auto">
          <a:xfrm>
            <a:off x="1749425" y="4508500"/>
            <a:ext cx="2032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90</a:t>
            </a:r>
            <a:endParaRPr lang="en-US" sz="1600" b="1" dirty="0">
              <a:solidFill>
                <a:prstClr val="black"/>
              </a:solidFill>
              <a:latin typeface="Times New Roman" pitchFamily="18" charset="0"/>
            </a:endParaRPr>
          </a:p>
        </p:txBody>
      </p:sp>
      <p:sp>
        <p:nvSpPr>
          <p:cNvPr id="74765" name="Rectangle 15"/>
          <p:cNvSpPr>
            <a:spLocks noChangeArrowheads="1"/>
          </p:cNvSpPr>
          <p:nvPr/>
        </p:nvSpPr>
        <p:spPr bwMode="auto">
          <a:xfrm>
            <a:off x="1749425" y="49276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100</a:t>
            </a:r>
            <a:endParaRPr lang="en-US" sz="1600" b="1" dirty="0">
              <a:solidFill>
                <a:prstClr val="black"/>
              </a:solidFill>
              <a:latin typeface="Times New Roman" pitchFamily="18" charset="0"/>
            </a:endParaRPr>
          </a:p>
        </p:txBody>
      </p:sp>
      <p:sp>
        <p:nvSpPr>
          <p:cNvPr id="74766" name="Rectangle 16"/>
          <p:cNvSpPr>
            <a:spLocks noChangeArrowheads="1"/>
          </p:cNvSpPr>
          <p:nvPr/>
        </p:nvSpPr>
        <p:spPr bwMode="auto">
          <a:xfrm>
            <a:off x="1749425" y="532765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110</a:t>
            </a:r>
            <a:endParaRPr lang="en-US" sz="1600" b="1" dirty="0">
              <a:solidFill>
                <a:prstClr val="black"/>
              </a:solidFill>
              <a:latin typeface="Times New Roman" pitchFamily="18" charset="0"/>
            </a:endParaRPr>
          </a:p>
        </p:txBody>
      </p:sp>
      <p:sp>
        <p:nvSpPr>
          <p:cNvPr id="74767" name="Rectangle 17"/>
          <p:cNvSpPr>
            <a:spLocks noChangeArrowheads="1"/>
          </p:cNvSpPr>
          <p:nvPr/>
        </p:nvSpPr>
        <p:spPr bwMode="auto">
          <a:xfrm>
            <a:off x="1749425" y="57277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120</a:t>
            </a:r>
            <a:endParaRPr lang="en-US" sz="1600" b="1" dirty="0">
              <a:solidFill>
                <a:prstClr val="black"/>
              </a:solidFill>
              <a:latin typeface="Times New Roman" pitchFamily="18" charset="0"/>
            </a:endParaRPr>
          </a:p>
        </p:txBody>
      </p:sp>
      <p:grpSp>
        <p:nvGrpSpPr>
          <p:cNvPr id="3" name="Group 18"/>
          <p:cNvGrpSpPr>
            <a:grpSpLocks/>
          </p:cNvGrpSpPr>
          <p:nvPr/>
        </p:nvGrpSpPr>
        <p:grpSpPr bwMode="auto">
          <a:xfrm>
            <a:off x="2112963" y="476250"/>
            <a:ext cx="4954587" cy="5429250"/>
            <a:chOff x="1331" y="300"/>
            <a:chExt cx="3121" cy="3420"/>
          </a:xfrm>
        </p:grpSpPr>
        <p:sp>
          <p:nvSpPr>
            <p:cNvPr id="76117" name="Line 19"/>
            <p:cNvSpPr>
              <a:spLocks noChangeShapeType="1"/>
            </p:cNvSpPr>
            <p:nvPr/>
          </p:nvSpPr>
          <p:spPr bwMode="auto">
            <a:xfrm>
              <a:off x="1331" y="552"/>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18" name="Line 20"/>
            <p:cNvSpPr>
              <a:spLocks noChangeShapeType="1"/>
            </p:cNvSpPr>
            <p:nvPr/>
          </p:nvSpPr>
          <p:spPr bwMode="auto">
            <a:xfrm>
              <a:off x="1331" y="804"/>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19" name="Line 21"/>
            <p:cNvSpPr>
              <a:spLocks noChangeShapeType="1"/>
            </p:cNvSpPr>
            <p:nvPr/>
          </p:nvSpPr>
          <p:spPr bwMode="auto">
            <a:xfrm>
              <a:off x="1331" y="108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0" name="Line 22"/>
            <p:cNvSpPr>
              <a:spLocks noChangeShapeType="1"/>
            </p:cNvSpPr>
            <p:nvPr/>
          </p:nvSpPr>
          <p:spPr bwMode="auto">
            <a:xfrm>
              <a:off x="1331" y="132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1" name="Line 23"/>
            <p:cNvSpPr>
              <a:spLocks noChangeShapeType="1"/>
            </p:cNvSpPr>
            <p:nvPr/>
          </p:nvSpPr>
          <p:spPr bwMode="auto">
            <a:xfrm>
              <a:off x="1331" y="1608"/>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2" name="Line 24"/>
            <p:cNvSpPr>
              <a:spLocks noChangeShapeType="1"/>
            </p:cNvSpPr>
            <p:nvPr/>
          </p:nvSpPr>
          <p:spPr bwMode="auto">
            <a:xfrm>
              <a:off x="1331" y="1896"/>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3" name="Line 25"/>
            <p:cNvSpPr>
              <a:spLocks noChangeShapeType="1"/>
            </p:cNvSpPr>
            <p:nvPr/>
          </p:nvSpPr>
          <p:spPr bwMode="auto">
            <a:xfrm>
              <a:off x="1331" y="2184"/>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4" name="Line 26"/>
            <p:cNvSpPr>
              <a:spLocks noChangeShapeType="1"/>
            </p:cNvSpPr>
            <p:nvPr/>
          </p:nvSpPr>
          <p:spPr bwMode="auto">
            <a:xfrm>
              <a:off x="1331" y="2424"/>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5" name="Line 27"/>
            <p:cNvSpPr>
              <a:spLocks noChangeShapeType="1"/>
            </p:cNvSpPr>
            <p:nvPr/>
          </p:nvSpPr>
          <p:spPr bwMode="auto">
            <a:xfrm>
              <a:off x="1331" y="270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6" name="Line 28"/>
            <p:cNvSpPr>
              <a:spLocks noChangeShapeType="1"/>
            </p:cNvSpPr>
            <p:nvPr/>
          </p:nvSpPr>
          <p:spPr bwMode="auto">
            <a:xfrm>
              <a:off x="1331" y="2952"/>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7" name="Line 29"/>
            <p:cNvSpPr>
              <a:spLocks noChangeShapeType="1"/>
            </p:cNvSpPr>
            <p:nvPr/>
          </p:nvSpPr>
          <p:spPr bwMode="auto">
            <a:xfrm>
              <a:off x="1331" y="3216"/>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8" name="Line 30"/>
            <p:cNvSpPr>
              <a:spLocks noChangeShapeType="1"/>
            </p:cNvSpPr>
            <p:nvPr/>
          </p:nvSpPr>
          <p:spPr bwMode="auto">
            <a:xfrm>
              <a:off x="1331" y="348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29" name="Line 31"/>
            <p:cNvSpPr>
              <a:spLocks noChangeShapeType="1"/>
            </p:cNvSpPr>
            <p:nvPr/>
          </p:nvSpPr>
          <p:spPr bwMode="auto">
            <a:xfrm>
              <a:off x="1331" y="372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30" name="Line 32"/>
            <p:cNvSpPr>
              <a:spLocks noChangeShapeType="1"/>
            </p:cNvSpPr>
            <p:nvPr/>
          </p:nvSpPr>
          <p:spPr bwMode="auto">
            <a:xfrm flipV="1">
              <a:off x="1331" y="304"/>
              <a:ext cx="0" cy="3416"/>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31" name="Line 33"/>
            <p:cNvSpPr>
              <a:spLocks noChangeShapeType="1"/>
            </p:cNvSpPr>
            <p:nvPr/>
          </p:nvSpPr>
          <p:spPr bwMode="auto">
            <a:xfrm flipV="1">
              <a:off x="1859"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32" name="Line 34"/>
            <p:cNvSpPr>
              <a:spLocks noChangeShapeType="1"/>
            </p:cNvSpPr>
            <p:nvPr/>
          </p:nvSpPr>
          <p:spPr bwMode="auto">
            <a:xfrm flipV="1">
              <a:off x="2387" y="300"/>
              <a:ext cx="0" cy="342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33" name="Line 35"/>
            <p:cNvSpPr>
              <a:spLocks noChangeShapeType="1"/>
            </p:cNvSpPr>
            <p:nvPr/>
          </p:nvSpPr>
          <p:spPr bwMode="auto">
            <a:xfrm flipV="1">
              <a:off x="2867"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34" name="Line 36"/>
            <p:cNvSpPr>
              <a:spLocks noChangeShapeType="1"/>
            </p:cNvSpPr>
            <p:nvPr/>
          </p:nvSpPr>
          <p:spPr bwMode="auto">
            <a:xfrm flipV="1">
              <a:off x="3395"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35" name="Line 37"/>
            <p:cNvSpPr>
              <a:spLocks noChangeShapeType="1"/>
            </p:cNvSpPr>
            <p:nvPr/>
          </p:nvSpPr>
          <p:spPr bwMode="auto">
            <a:xfrm flipV="1">
              <a:off x="3923"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36" name="Line 38"/>
            <p:cNvSpPr>
              <a:spLocks noChangeShapeType="1"/>
            </p:cNvSpPr>
            <p:nvPr/>
          </p:nvSpPr>
          <p:spPr bwMode="auto">
            <a:xfrm flipV="1">
              <a:off x="4451" y="306"/>
              <a:ext cx="0" cy="3414"/>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sp>
          <p:nvSpPr>
            <p:cNvPr id="76137" name="Line 39"/>
            <p:cNvSpPr>
              <a:spLocks noChangeShapeType="1"/>
            </p:cNvSpPr>
            <p:nvPr/>
          </p:nvSpPr>
          <p:spPr bwMode="auto">
            <a:xfrm>
              <a:off x="1332" y="300"/>
              <a:ext cx="3120" cy="0"/>
            </a:xfrm>
            <a:prstGeom prst="line">
              <a:avLst/>
            </a:prstGeom>
            <a:noFill/>
            <a:ln w="9525">
              <a:solidFill>
                <a:schemeClr val="tx1"/>
              </a:solidFill>
              <a:round/>
              <a:headEnd/>
              <a:tailEnd/>
            </a:ln>
          </p:spPr>
          <p:txBody>
            <a:bodyPr wrap="none" anchor="ctr"/>
            <a:lstStyle/>
            <a:p>
              <a:endParaRPr lang="en-US" dirty="0">
                <a:solidFill>
                  <a:prstClr val="black"/>
                </a:solidFill>
              </a:endParaRPr>
            </a:p>
          </p:txBody>
        </p:sp>
      </p:grpSp>
      <p:sp>
        <p:nvSpPr>
          <p:cNvPr id="74769" name="Rectangle 40"/>
          <p:cNvSpPr>
            <a:spLocks noChangeArrowheads="1"/>
          </p:cNvSpPr>
          <p:nvPr/>
        </p:nvSpPr>
        <p:spPr bwMode="auto">
          <a:xfrm>
            <a:off x="4600575" y="5130800"/>
            <a:ext cx="4763" cy="6350"/>
          </a:xfrm>
          <a:prstGeom prst="rect">
            <a:avLst/>
          </a:prstGeom>
          <a:solidFill>
            <a:srgbClr val="000000"/>
          </a:solidFill>
          <a:ln w="9525">
            <a:noFill/>
            <a:miter lim="800000"/>
            <a:headEnd/>
            <a:tailEnd/>
          </a:ln>
        </p:spPr>
        <p:txBody>
          <a:bodyPr/>
          <a:lstStyle/>
          <a:p>
            <a:endParaRPr lang="en-US" dirty="0">
              <a:solidFill>
                <a:prstClr val="black"/>
              </a:solidFill>
              <a:latin typeface="Constantia" pitchFamily="18" charset="0"/>
            </a:endParaRPr>
          </a:p>
        </p:txBody>
      </p:sp>
      <p:sp>
        <p:nvSpPr>
          <p:cNvPr id="74770" name="Rectangle 41"/>
          <p:cNvSpPr>
            <a:spLocks noChangeArrowheads="1"/>
          </p:cNvSpPr>
          <p:nvPr/>
        </p:nvSpPr>
        <p:spPr bwMode="auto">
          <a:xfrm>
            <a:off x="6886575" y="5130800"/>
            <a:ext cx="4763" cy="6350"/>
          </a:xfrm>
          <a:prstGeom prst="rect">
            <a:avLst/>
          </a:prstGeom>
          <a:solidFill>
            <a:srgbClr val="000000"/>
          </a:solidFill>
          <a:ln w="9525">
            <a:noFill/>
            <a:miter lim="800000"/>
            <a:headEnd/>
            <a:tailEnd/>
          </a:ln>
        </p:spPr>
        <p:txBody>
          <a:bodyPr/>
          <a:lstStyle/>
          <a:p>
            <a:endParaRPr lang="en-US" dirty="0">
              <a:solidFill>
                <a:prstClr val="black"/>
              </a:solidFill>
              <a:latin typeface="Constantia" pitchFamily="18" charset="0"/>
            </a:endParaRPr>
          </a:p>
        </p:txBody>
      </p:sp>
      <p:grpSp>
        <p:nvGrpSpPr>
          <p:cNvPr id="4" name="Group 42"/>
          <p:cNvGrpSpPr>
            <a:grpSpLocks/>
          </p:cNvGrpSpPr>
          <p:nvPr/>
        </p:nvGrpSpPr>
        <p:grpSpPr bwMode="auto">
          <a:xfrm>
            <a:off x="2371725" y="4886325"/>
            <a:ext cx="628650" cy="428625"/>
            <a:chOff x="1248" y="2481"/>
            <a:chExt cx="396" cy="270"/>
          </a:xfrm>
        </p:grpSpPr>
        <p:sp>
          <p:nvSpPr>
            <p:cNvPr id="76075" name="Freeform 43"/>
            <p:cNvSpPr>
              <a:spLocks/>
            </p:cNvSpPr>
            <p:nvPr/>
          </p:nvSpPr>
          <p:spPr bwMode="auto">
            <a:xfrm>
              <a:off x="1417" y="2481"/>
              <a:ext cx="226" cy="243"/>
            </a:xfrm>
            <a:custGeom>
              <a:avLst/>
              <a:gdLst>
                <a:gd name="T0" fmla="*/ 159 w 226"/>
                <a:gd name="T1" fmla="*/ 12 h 243"/>
                <a:gd name="T2" fmla="*/ 156 w 226"/>
                <a:gd name="T3" fmla="*/ 12 h 243"/>
                <a:gd name="T4" fmla="*/ 153 w 226"/>
                <a:gd name="T5" fmla="*/ 1 h 243"/>
                <a:gd name="T6" fmla="*/ 149 w 226"/>
                <a:gd name="T7" fmla="*/ 0 h 243"/>
                <a:gd name="T8" fmla="*/ 149 w 226"/>
                <a:gd name="T9" fmla="*/ 12 h 243"/>
                <a:gd name="T10" fmla="*/ 3 w 226"/>
                <a:gd name="T11" fmla="*/ 7 h 243"/>
                <a:gd name="T12" fmla="*/ 0 w 226"/>
                <a:gd name="T13" fmla="*/ 196 h 243"/>
                <a:gd name="T14" fmla="*/ 34 w 226"/>
                <a:gd name="T15" fmla="*/ 243 h 243"/>
                <a:gd name="T16" fmla="*/ 221 w 226"/>
                <a:gd name="T17" fmla="*/ 223 h 243"/>
                <a:gd name="T18" fmla="*/ 226 w 226"/>
                <a:gd name="T19" fmla="*/ 209 h 243"/>
                <a:gd name="T20" fmla="*/ 223 w 226"/>
                <a:gd name="T21" fmla="*/ 201 h 243"/>
                <a:gd name="T22" fmla="*/ 218 w 226"/>
                <a:gd name="T23" fmla="*/ 199 h 243"/>
                <a:gd name="T24" fmla="*/ 223 w 226"/>
                <a:gd name="T25" fmla="*/ 193 h 243"/>
                <a:gd name="T26" fmla="*/ 223 w 226"/>
                <a:gd name="T27" fmla="*/ 165 h 243"/>
                <a:gd name="T28" fmla="*/ 198 w 226"/>
                <a:gd name="T29" fmla="*/ 154 h 243"/>
                <a:gd name="T30" fmla="*/ 190 w 226"/>
                <a:gd name="T31" fmla="*/ 126 h 243"/>
                <a:gd name="T32" fmla="*/ 178 w 226"/>
                <a:gd name="T33" fmla="*/ 120 h 243"/>
                <a:gd name="T34" fmla="*/ 168 w 226"/>
                <a:gd name="T35" fmla="*/ 26 h 243"/>
                <a:gd name="T36" fmla="*/ 160 w 226"/>
                <a:gd name="T37" fmla="*/ 20 h 243"/>
                <a:gd name="T38" fmla="*/ 159 w 226"/>
                <a:gd name="T39" fmla="*/ 12 h 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6"/>
                <a:gd name="T61" fmla="*/ 0 h 243"/>
                <a:gd name="T62" fmla="*/ 226 w 226"/>
                <a:gd name="T63" fmla="*/ 243 h 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6" h="243">
                  <a:moveTo>
                    <a:pt x="159" y="12"/>
                  </a:moveTo>
                  <a:lnTo>
                    <a:pt x="156" y="12"/>
                  </a:lnTo>
                  <a:lnTo>
                    <a:pt x="153" y="1"/>
                  </a:lnTo>
                  <a:lnTo>
                    <a:pt x="149" y="0"/>
                  </a:lnTo>
                  <a:lnTo>
                    <a:pt x="149" y="12"/>
                  </a:lnTo>
                  <a:lnTo>
                    <a:pt x="3" y="7"/>
                  </a:lnTo>
                  <a:lnTo>
                    <a:pt x="0" y="196"/>
                  </a:lnTo>
                  <a:lnTo>
                    <a:pt x="34" y="243"/>
                  </a:lnTo>
                  <a:lnTo>
                    <a:pt x="221" y="223"/>
                  </a:lnTo>
                  <a:lnTo>
                    <a:pt x="226" y="209"/>
                  </a:lnTo>
                  <a:lnTo>
                    <a:pt x="223" y="201"/>
                  </a:lnTo>
                  <a:lnTo>
                    <a:pt x="218" y="199"/>
                  </a:lnTo>
                  <a:lnTo>
                    <a:pt x="223" y="193"/>
                  </a:lnTo>
                  <a:lnTo>
                    <a:pt x="223" y="165"/>
                  </a:lnTo>
                  <a:lnTo>
                    <a:pt x="198" y="154"/>
                  </a:lnTo>
                  <a:lnTo>
                    <a:pt x="190" y="126"/>
                  </a:lnTo>
                  <a:lnTo>
                    <a:pt x="178" y="120"/>
                  </a:lnTo>
                  <a:lnTo>
                    <a:pt x="168" y="26"/>
                  </a:lnTo>
                  <a:lnTo>
                    <a:pt x="160" y="20"/>
                  </a:lnTo>
                  <a:lnTo>
                    <a:pt x="159" y="12"/>
                  </a:lnTo>
                  <a:close/>
                </a:path>
              </a:pathLst>
            </a:custGeom>
            <a:solidFill>
              <a:srgbClr val="DCDCFF"/>
            </a:solidFill>
            <a:ln w="9525">
              <a:noFill/>
              <a:round/>
              <a:headEnd/>
              <a:tailEnd/>
            </a:ln>
          </p:spPr>
          <p:txBody>
            <a:bodyPr/>
            <a:lstStyle/>
            <a:p>
              <a:endParaRPr lang="en-US" dirty="0">
                <a:solidFill>
                  <a:prstClr val="black"/>
                </a:solidFill>
              </a:endParaRPr>
            </a:p>
          </p:txBody>
        </p:sp>
        <p:sp>
          <p:nvSpPr>
            <p:cNvPr id="76076" name="Freeform 44"/>
            <p:cNvSpPr>
              <a:spLocks/>
            </p:cNvSpPr>
            <p:nvPr/>
          </p:nvSpPr>
          <p:spPr bwMode="auto">
            <a:xfrm>
              <a:off x="1565" y="2507"/>
              <a:ext cx="12" cy="53"/>
            </a:xfrm>
            <a:custGeom>
              <a:avLst/>
              <a:gdLst>
                <a:gd name="T0" fmla="*/ 0 w 12"/>
                <a:gd name="T1" fmla="*/ 0 h 53"/>
                <a:gd name="T2" fmla="*/ 6 w 12"/>
                <a:gd name="T3" fmla="*/ 52 h 53"/>
                <a:gd name="T4" fmla="*/ 12 w 12"/>
                <a:gd name="T5" fmla="*/ 53 h 53"/>
                <a:gd name="T6" fmla="*/ 0 w 12"/>
                <a:gd name="T7" fmla="*/ 0 h 53"/>
                <a:gd name="T8" fmla="*/ 0 60000 65536"/>
                <a:gd name="T9" fmla="*/ 0 60000 65536"/>
                <a:gd name="T10" fmla="*/ 0 60000 65536"/>
                <a:gd name="T11" fmla="*/ 0 60000 65536"/>
                <a:gd name="T12" fmla="*/ 0 w 12"/>
                <a:gd name="T13" fmla="*/ 0 h 53"/>
                <a:gd name="T14" fmla="*/ 12 w 12"/>
                <a:gd name="T15" fmla="*/ 53 h 53"/>
              </a:gdLst>
              <a:ahLst/>
              <a:cxnLst>
                <a:cxn ang="T8">
                  <a:pos x="T0" y="T1"/>
                </a:cxn>
                <a:cxn ang="T9">
                  <a:pos x="T2" y="T3"/>
                </a:cxn>
                <a:cxn ang="T10">
                  <a:pos x="T4" y="T5"/>
                </a:cxn>
                <a:cxn ang="T11">
                  <a:pos x="T6" y="T7"/>
                </a:cxn>
              </a:cxnLst>
              <a:rect l="T12" t="T13" r="T14" b="T15"/>
              <a:pathLst>
                <a:path w="12" h="53">
                  <a:moveTo>
                    <a:pt x="0" y="0"/>
                  </a:moveTo>
                  <a:lnTo>
                    <a:pt x="6" y="52"/>
                  </a:lnTo>
                  <a:lnTo>
                    <a:pt x="12" y="53"/>
                  </a:lnTo>
                  <a:lnTo>
                    <a:pt x="0"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6077" name="Freeform 45"/>
            <p:cNvSpPr>
              <a:spLocks/>
            </p:cNvSpPr>
            <p:nvPr/>
          </p:nvSpPr>
          <p:spPr bwMode="auto">
            <a:xfrm>
              <a:off x="1442" y="2676"/>
              <a:ext cx="195" cy="9"/>
            </a:xfrm>
            <a:custGeom>
              <a:avLst/>
              <a:gdLst>
                <a:gd name="T0" fmla="*/ 195 w 195"/>
                <a:gd name="T1" fmla="*/ 0 h 9"/>
                <a:gd name="T2" fmla="*/ 0 w 195"/>
                <a:gd name="T3" fmla="*/ 4 h 9"/>
                <a:gd name="T4" fmla="*/ 3 w 195"/>
                <a:gd name="T5" fmla="*/ 9 h 9"/>
                <a:gd name="T6" fmla="*/ 193 w 195"/>
                <a:gd name="T7" fmla="*/ 4 h 9"/>
                <a:gd name="T8" fmla="*/ 195 w 195"/>
                <a:gd name="T9" fmla="*/ 0 h 9"/>
                <a:gd name="T10" fmla="*/ 0 60000 65536"/>
                <a:gd name="T11" fmla="*/ 0 60000 65536"/>
                <a:gd name="T12" fmla="*/ 0 60000 65536"/>
                <a:gd name="T13" fmla="*/ 0 60000 65536"/>
                <a:gd name="T14" fmla="*/ 0 60000 65536"/>
                <a:gd name="T15" fmla="*/ 0 w 195"/>
                <a:gd name="T16" fmla="*/ 0 h 9"/>
                <a:gd name="T17" fmla="*/ 195 w 195"/>
                <a:gd name="T18" fmla="*/ 9 h 9"/>
              </a:gdLst>
              <a:ahLst/>
              <a:cxnLst>
                <a:cxn ang="T10">
                  <a:pos x="T0" y="T1"/>
                </a:cxn>
                <a:cxn ang="T11">
                  <a:pos x="T2" y="T3"/>
                </a:cxn>
                <a:cxn ang="T12">
                  <a:pos x="T4" y="T5"/>
                </a:cxn>
                <a:cxn ang="T13">
                  <a:pos x="T6" y="T7"/>
                </a:cxn>
                <a:cxn ang="T14">
                  <a:pos x="T8" y="T9"/>
                </a:cxn>
              </a:cxnLst>
              <a:rect l="T15" t="T16" r="T17" b="T18"/>
              <a:pathLst>
                <a:path w="195" h="9">
                  <a:moveTo>
                    <a:pt x="195" y="0"/>
                  </a:moveTo>
                  <a:lnTo>
                    <a:pt x="0" y="4"/>
                  </a:lnTo>
                  <a:lnTo>
                    <a:pt x="3" y="9"/>
                  </a:lnTo>
                  <a:lnTo>
                    <a:pt x="193" y="4"/>
                  </a:lnTo>
                  <a:lnTo>
                    <a:pt x="195" y="0"/>
                  </a:lnTo>
                  <a:close/>
                </a:path>
              </a:pathLst>
            </a:custGeom>
            <a:solidFill>
              <a:srgbClr val="8E8EB4"/>
            </a:solidFill>
            <a:ln w="9525">
              <a:noFill/>
              <a:round/>
              <a:headEnd/>
              <a:tailEnd/>
            </a:ln>
          </p:spPr>
          <p:txBody>
            <a:bodyPr/>
            <a:lstStyle/>
            <a:p>
              <a:endParaRPr lang="en-US" dirty="0">
                <a:solidFill>
                  <a:prstClr val="black"/>
                </a:solidFill>
              </a:endParaRPr>
            </a:p>
          </p:txBody>
        </p:sp>
        <p:sp>
          <p:nvSpPr>
            <p:cNvPr id="76078" name="Freeform 46"/>
            <p:cNvSpPr>
              <a:spLocks/>
            </p:cNvSpPr>
            <p:nvPr/>
          </p:nvSpPr>
          <p:spPr bwMode="auto">
            <a:xfrm>
              <a:off x="1451" y="2701"/>
              <a:ext cx="190" cy="39"/>
            </a:xfrm>
            <a:custGeom>
              <a:avLst/>
              <a:gdLst>
                <a:gd name="T0" fmla="*/ 190 w 190"/>
                <a:gd name="T1" fmla="*/ 0 h 39"/>
                <a:gd name="T2" fmla="*/ 5 w 190"/>
                <a:gd name="T3" fmla="*/ 3 h 39"/>
                <a:gd name="T4" fmla="*/ 8 w 190"/>
                <a:gd name="T5" fmla="*/ 15 h 39"/>
                <a:gd name="T6" fmla="*/ 0 w 190"/>
                <a:gd name="T7" fmla="*/ 39 h 39"/>
                <a:gd name="T8" fmla="*/ 9 w 190"/>
                <a:gd name="T9" fmla="*/ 39 h 39"/>
                <a:gd name="T10" fmla="*/ 13 w 190"/>
                <a:gd name="T11" fmla="*/ 25 h 39"/>
                <a:gd name="T12" fmla="*/ 128 w 190"/>
                <a:gd name="T13" fmla="*/ 23 h 39"/>
                <a:gd name="T14" fmla="*/ 153 w 190"/>
                <a:gd name="T15" fmla="*/ 25 h 39"/>
                <a:gd name="T16" fmla="*/ 184 w 190"/>
                <a:gd name="T17" fmla="*/ 21 h 39"/>
                <a:gd name="T18" fmla="*/ 190 w 190"/>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39"/>
                <a:gd name="T32" fmla="*/ 190 w 190"/>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39">
                  <a:moveTo>
                    <a:pt x="190" y="0"/>
                  </a:moveTo>
                  <a:lnTo>
                    <a:pt x="5" y="3"/>
                  </a:lnTo>
                  <a:lnTo>
                    <a:pt x="8" y="15"/>
                  </a:lnTo>
                  <a:lnTo>
                    <a:pt x="0" y="39"/>
                  </a:lnTo>
                  <a:lnTo>
                    <a:pt x="9" y="39"/>
                  </a:lnTo>
                  <a:lnTo>
                    <a:pt x="13" y="25"/>
                  </a:lnTo>
                  <a:lnTo>
                    <a:pt x="128" y="23"/>
                  </a:lnTo>
                  <a:lnTo>
                    <a:pt x="153" y="25"/>
                  </a:lnTo>
                  <a:lnTo>
                    <a:pt x="184" y="21"/>
                  </a:lnTo>
                  <a:lnTo>
                    <a:pt x="190" y="0"/>
                  </a:lnTo>
                  <a:close/>
                </a:path>
              </a:pathLst>
            </a:custGeom>
            <a:solidFill>
              <a:srgbClr val="8E8EB4"/>
            </a:solidFill>
            <a:ln w="9525">
              <a:noFill/>
              <a:round/>
              <a:headEnd/>
              <a:tailEnd/>
            </a:ln>
          </p:spPr>
          <p:txBody>
            <a:bodyPr/>
            <a:lstStyle/>
            <a:p>
              <a:endParaRPr lang="en-US" dirty="0">
                <a:solidFill>
                  <a:prstClr val="black"/>
                </a:solidFill>
              </a:endParaRPr>
            </a:p>
          </p:txBody>
        </p:sp>
        <p:sp>
          <p:nvSpPr>
            <p:cNvPr id="76079" name="Freeform 47"/>
            <p:cNvSpPr>
              <a:spLocks/>
            </p:cNvSpPr>
            <p:nvPr/>
          </p:nvSpPr>
          <p:spPr bwMode="auto">
            <a:xfrm>
              <a:off x="1470" y="2574"/>
              <a:ext cx="90" cy="30"/>
            </a:xfrm>
            <a:custGeom>
              <a:avLst/>
              <a:gdLst>
                <a:gd name="T0" fmla="*/ 75 w 90"/>
                <a:gd name="T1" fmla="*/ 0 h 30"/>
                <a:gd name="T2" fmla="*/ 0 w 90"/>
                <a:gd name="T3" fmla="*/ 2 h 30"/>
                <a:gd name="T4" fmla="*/ 33 w 90"/>
                <a:gd name="T5" fmla="*/ 27 h 30"/>
                <a:gd name="T6" fmla="*/ 75 w 90"/>
                <a:gd name="T7" fmla="*/ 30 h 30"/>
                <a:gd name="T8" fmla="*/ 90 w 90"/>
                <a:gd name="T9" fmla="*/ 22 h 30"/>
                <a:gd name="T10" fmla="*/ 75 w 90"/>
                <a:gd name="T11" fmla="*/ 0 h 30"/>
                <a:gd name="T12" fmla="*/ 0 60000 65536"/>
                <a:gd name="T13" fmla="*/ 0 60000 65536"/>
                <a:gd name="T14" fmla="*/ 0 60000 65536"/>
                <a:gd name="T15" fmla="*/ 0 60000 65536"/>
                <a:gd name="T16" fmla="*/ 0 60000 65536"/>
                <a:gd name="T17" fmla="*/ 0 60000 65536"/>
                <a:gd name="T18" fmla="*/ 0 w 90"/>
                <a:gd name="T19" fmla="*/ 0 h 30"/>
                <a:gd name="T20" fmla="*/ 90 w 9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90" h="30">
                  <a:moveTo>
                    <a:pt x="75" y="0"/>
                  </a:moveTo>
                  <a:lnTo>
                    <a:pt x="0" y="2"/>
                  </a:lnTo>
                  <a:lnTo>
                    <a:pt x="33" y="27"/>
                  </a:lnTo>
                  <a:lnTo>
                    <a:pt x="75" y="30"/>
                  </a:lnTo>
                  <a:lnTo>
                    <a:pt x="90" y="22"/>
                  </a:lnTo>
                  <a:lnTo>
                    <a:pt x="75" y="0"/>
                  </a:lnTo>
                  <a:close/>
                </a:path>
              </a:pathLst>
            </a:custGeom>
            <a:solidFill>
              <a:srgbClr val="8E8EB4"/>
            </a:solidFill>
            <a:ln w="9525">
              <a:noFill/>
              <a:round/>
              <a:headEnd/>
              <a:tailEnd/>
            </a:ln>
          </p:spPr>
          <p:txBody>
            <a:bodyPr/>
            <a:lstStyle/>
            <a:p>
              <a:endParaRPr lang="en-US" dirty="0">
                <a:solidFill>
                  <a:prstClr val="black"/>
                </a:solidFill>
              </a:endParaRPr>
            </a:p>
          </p:txBody>
        </p:sp>
        <p:sp>
          <p:nvSpPr>
            <p:cNvPr id="76080" name="Freeform 48"/>
            <p:cNvSpPr>
              <a:spLocks/>
            </p:cNvSpPr>
            <p:nvPr/>
          </p:nvSpPr>
          <p:spPr bwMode="auto">
            <a:xfrm>
              <a:off x="1250" y="2490"/>
              <a:ext cx="203" cy="246"/>
            </a:xfrm>
            <a:custGeom>
              <a:avLst/>
              <a:gdLst>
                <a:gd name="T0" fmla="*/ 170 w 203"/>
                <a:gd name="T1" fmla="*/ 0 h 246"/>
                <a:gd name="T2" fmla="*/ 0 w 203"/>
                <a:gd name="T3" fmla="*/ 106 h 246"/>
                <a:gd name="T4" fmla="*/ 1 w 203"/>
                <a:gd name="T5" fmla="*/ 207 h 246"/>
                <a:gd name="T6" fmla="*/ 148 w 203"/>
                <a:gd name="T7" fmla="*/ 195 h 246"/>
                <a:gd name="T8" fmla="*/ 156 w 203"/>
                <a:gd name="T9" fmla="*/ 206 h 246"/>
                <a:gd name="T10" fmla="*/ 154 w 203"/>
                <a:gd name="T11" fmla="*/ 236 h 246"/>
                <a:gd name="T12" fmla="*/ 182 w 203"/>
                <a:gd name="T13" fmla="*/ 246 h 246"/>
                <a:gd name="T14" fmla="*/ 203 w 203"/>
                <a:gd name="T15" fmla="*/ 223 h 246"/>
                <a:gd name="T16" fmla="*/ 190 w 203"/>
                <a:gd name="T17" fmla="*/ 207 h 246"/>
                <a:gd name="T18" fmla="*/ 195 w 203"/>
                <a:gd name="T19" fmla="*/ 195 h 246"/>
                <a:gd name="T20" fmla="*/ 184 w 203"/>
                <a:gd name="T21" fmla="*/ 165 h 246"/>
                <a:gd name="T22" fmla="*/ 184 w 203"/>
                <a:gd name="T23" fmla="*/ 153 h 246"/>
                <a:gd name="T24" fmla="*/ 178 w 203"/>
                <a:gd name="T25" fmla="*/ 145 h 246"/>
                <a:gd name="T26" fmla="*/ 184 w 203"/>
                <a:gd name="T27" fmla="*/ 140 h 246"/>
                <a:gd name="T28" fmla="*/ 201 w 203"/>
                <a:gd name="T29" fmla="*/ 78 h 246"/>
                <a:gd name="T30" fmla="*/ 192 w 203"/>
                <a:gd name="T31" fmla="*/ 81 h 246"/>
                <a:gd name="T32" fmla="*/ 195 w 203"/>
                <a:gd name="T33" fmla="*/ 5 h 246"/>
                <a:gd name="T34" fmla="*/ 170 w 203"/>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
                <a:gd name="T55" fmla="*/ 0 h 246"/>
                <a:gd name="T56" fmla="*/ 203 w 203"/>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 h="246">
                  <a:moveTo>
                    <a:pt x="170" y="0"/>
                  </a:moveTo>
                  <a:lnTo>
                    <a:pt x="0" y="106"/>
                  </a:lnTo>
                  <a:lnTo>
                    <a:pt x="1" y="207"/>
                  </a:lnTo>
                  <a:lnTo>
                    <a:pt x="148" y="195"/>
                  </a:lnTo>
                  <a:lnTo>
                    <a:pt x="156" y="206"/>
                  </a:lnTo>
                  <a:lnTo>
                    <a:pt x="154" y="236"/>
                  </a:lnTo>
                  <a:lnTo>
                    <a:pt x="182" y="246"/>
                  </a:lnTo>
                  <a:lnTo>
                    <a:pt x="203" y="223"/>
                  </a:lnTo>
                  <a:lnTo>
                    <a:pt x="190" y="207"/>
                  </a:lnTo>
                  <a:lnTo>
                    <a:pt x="195" y="195"/>
                  </a:lnTo>
                  <a:lnTo>
                    <a:pt x="184" y="165"/>
                  </a:lnTo>
                  <a:lnTo>
                    <a:pt x="184" y="153"/>
                  </a:lnTo>
                  <a:lnTo>
                    <a:pt x="178" y="145"/>
                  </a:lnTo>
                  <a:lnTo>
                    <a:pt x="184" y="140"/>
                  </a:lnTo>
                  <a:lnTo>
                    <a:pt x="201" y="78"/>
                  </a:lnTo>
                  <a:lnTo>
                    <a:pt x="192" y="81"/>
                  </a:lnTo>
                  <a:lnTo>
                    <a:pt x="195" y="5"/>
                  </a:lnTo>
                  <a:lnTo>
                    <a:pt x="170" y="0"/>
                  </a:lnTo>
                  <a:close/>
                </a:path>
              </a:pathLst>
            </a:custGeom>
            <a:solidFill>
              <a:srgbClr val="8E8EB4"/>
            </a:solidFill>
            <a:ln w="9525">
              <a:noFill/>
              <a:round/>
              <a:headEnd/>
              <a:tailEnd/>
            </a:ln>
          </p:spPr>
          <p:txBody>
            <a:bodyPr/>
            <a:lstStyle/>
            <a:p>
              <a:endParaRPr lang="en-US" dirty="0">
                <a:solidFill>
                  <a:prstClr val="black"/>
                </a:solidFill>
              </a:endParaRPr>
            </a:p>
          </p:txBody>
        </p:sp>
        <p:sp>
          <p:nvSpPr>
            <p:cNvPr id="76081" name="Freeform 49"/>
            <p:cNvSpPr>
              <a:spLocks/>
            </p:cNvSpPr>
            <p:nvPr/>
          </p:nvSpPr>
          <p:spPr bwMode="auto">
            <a:xfrm>
              <a:off x="1498" y="2609"/>
              <a:ext cx="107" cy="60"/>
            </a:xfrm>
            <a:custGeom>
              <a:avLst/>
              <a:gdLst>
                <a:gd name="T0" fmla="*/ 100 w 107"/>
                <a:gd name="T1" fmla="*/ 0 h 60"/>
                <a:gd name="T2" fmla="*/ 107 w 107"/>
                <a:gd name="T3" fmla="*/ 29 h 60"/>
                <a:gd name="T4" fmla="*/ 75 w 107"/>
                <a:gd name="T5" fmla="*/ 60 h 60"/>
                <a:gd name="T6" fmla="*/ 3 w 107"/>
                <a:gd name="T7" fmla="*/ 60 h 60"/>
                <a:gd name="T8" fmla="*/ 51 w 107"/>
                <a:gd name="T9" fmla="*/ 6 h 60"/>
                <a:gd name="T10" fmla="*/ 3 w 107"/>
                <a:gd name="T11" fmla="*/ 6 h 60"/>
                <a:gd name="T12" fmla="*/ 0 w 107"/>
                <a:gd name="T13" fmla="*/ 1 h 60"/>
                <a:gd name="T14" fmla="*/ 97 w 107"/>
                <a:gd name="T15" fmla="*/ 3 h 60"/>
                <a:gd name="T16" fmla="*/ 100 w 107"/>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60"/>
                <a:gd name="T29" fmla="*/ 107 w 107"/>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60">
                  <a:moveTo>
                    <a:pt x="100" y="0"/>
                  </a:moveTo>
                  <a:lnTo>
                    <a:pt x="107" y="29"/>
                  </a:lnTo>
                  <a:lnTo>
                    <a:pt x="75" y="60"/>
                  </a:lnTo>
                  <a:lnTo>
                    <a:pt x="3" y="60"/>
                  </a:lnTo>
                  <a:lnTo>
                    <a:pt x="51" y="6"/>
                  </a:lnTo>
                  <a:lnTo>
                    <a:pt x="3" y="6"/>
                  </a:lnTo>
                  <a:lnTo>
                    <a:pt x="0" y="1"/>
                  </a:lnTo>
                  <a:lnTo>
                    <a:pt x="97" y="3"/>
                  </a:lnTo>
                  <a:lnTo>
                    <a:pt x="100"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6082" name="Freeform 50"/>
            <p:cNvSpPr>
              <a:spLocks/>
            </p:cNvSpPr>
            <p:nvPr/>
          </p:nvSpPr>
          <p:spPr bwMode="auto">
            <a:xfrm>
              <a:off x="1619" y="2652"/>
              <a:ext cx="21" cy="13"/>
            </a:xfrm>
            <a:custGeom>
              <a:avLst/>
              <a:gdLst>
                <a:gd name="T0" fmla="*/ 18 w 21"/>
                <a:gd name="T1" fmla="*/ 0 h 13"/>
                <a:gd name="T2" fmla="*/ 0 w 21"/>
                <a:gd name="T3" fmla="*/ 0 h 13"/>
                <a:gd name="T4" fmla="*/ 0 w 21"/>
                <a:gd name="T5" fmla="*/ 13 h 13"/>
                <a:gd name="T6" fmla="*/ 21 w 21"/>
                <a:gd name="T7" fmla="*/ 10 h 13"/>
                <a:gd name="T8" fmla="*/ 18 w 21"/>
                <a:gd name="T9" fmla="*/ 0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18" y="0"/>
                  </a:moveTo>
                  <a:lnTo>
                    <a:pt x="0" y="0"/>
                  </a:lnTo>
                  <a:lnTo>
                    <a:pt x="0" y="13"/>
                  </a:lnTo>
                  <a:lnTo>
                    <a:pt x="21" y="10"/>
                  </a:lnTo>
                  <a:lnTo>
                    <a:pt x="18" y="0"/>
                  </a:lnTo>
                  <a:close/>
                </a:path>
              </a:pathLst>
            </a:custGeom>
            <a:solidFill>
              <a:srgbClr val="FFF27F"/>
            </a:solidFill>
            <a:ln w="9525">
              <a:noFill/>
              <a:round/>
              <a:headEnd/>
              <a:tailEnd/>
            </a:ln>
          </p:spPr>
          <p:txBody>
            <a:bodyPr/>
            <a:lstStyle/>
            <a:p>
              <a:endParaRPr lang="en-US" dirty="0">
                <a:solidFill>
                  <a:prstClr val="black"/>
                </a:solidFill>
              </a:endParaRPr>
            </a:p>
          </p:txBody>
        </p:sp>
        <p:sp>
          <p:nvSpPr>
            <p:cNvPr id="76083" name="Freeform 51"/>
            <p:cNvSpPr>
              <a:spLocks/>
            </p:cNvSpPr>
            <p:nvPr/>
          </p:nvSpPr>
          <p:spPr bwMode="auto">
            <a:xfrm>
              <a:off x="1439" y="2652"/>
              <a:ext cx="32" cy="13"/>
            </a:xfrm>
            <a:custGeom>
              <a:avLst/>
              <a:gdLst>
                <a:gd name="T0" fmla="*/ 31 w 32"/>
                <a:gd name="T1" fmla="*/ 0 h 13"/>
                <a:gd name="T2" fmla="*/ 0 w 32"/>
                <a:gd name="T3" fmla="*/ 0 h 13"/>
                <a:gd name="T4" fmla="*/ 0 w 32"/>
                <a:gd name="T5" fmla="*/ 13 h 13"/>
                <a:gd name="T6" fmla="*/ 32 w 32"/>
                <a:gd name="T7" fmla="*/ 13 h 13"/>
                <a:gd name="T8" fmla="*/ 31 w 32"/>
                <a:gd name="T9" fmla="*/ 0 h 13"/>
                <a:gd name="T10" fmla="*/ 0 60000 65536"/>
                <a:gd name="T11" fmla="*/ 0 60000 65536"/>
                <a:gd name="T12" fmla="*/ 0 60000 65536"/>
                <a:gd name="T13" fmla="*/ 0 60000 65536"/>
                <a:gd name="T14" fmla="*/ 0 60000 65536"/>
                <a:gd name="T15" fmla="*/ 0 w 32"/>
                <a:gd name="T16" fmla="*/ 0 h 13"/>
                <a:gd name="T17" fmla="*/ 32 w 32"/>
                <a:gd name="T18" fmla="*/ 13 h 13"/>
              </a:gdLst>
              <a:ahLst/>
              <a:cxnLst>
                <a:cxn ang="T10">
                  <a:pos x="T0" y="T1"/>
                </a:cxn>
                <a:cxn ang="T11">
                  <a:pos x="T2" y="T3"/>
                </a:cxn>
                <a:cxn ang="T12">
                  <a:pos x="T4" y="T5"/>
                </a:cxn>
                <a:cxn ang="T13">
                  <a:pos x="T6" y="T7"/>
                </a:cxn>
                <a:cxn ang="T14">
                  <a:pos x="T8" y="T9"/>
                </a:cxn>
              </a:cxnLst>
              <a:rect l="T15" t="T16" r="T17" b="T18"/>
              <a:pathLst>
                <a:path w="32" h="13">
                  <a:moveTo>
                    <a:pt x="31" y="0"/>
                  </a:moveTo>
                  <a:lnTo>
                    <a:pt x="0" y="0"/>
                  </a:lnTo>
                  <a:lnTo>
                    <a:pt x="0" y="13"/>
                  </a:lnTo>
                  <a:lnTo>
                    <a:pt x="32" y="13"/>
                  </a:lnTo>
                  <a:lnTo>
                    <a:pt x="31" y="0"/>
                  </a:lnTo>
                  <a:close/>
                </a:path>
              </a:pathLst>
            </a:custGeom>
            <a:solidFill>
              <a:srgbClr val="FFF27F"/>
            </a:solidFill>
            <a:ln w="9525">
              <a:noFill/>
              <a:round/>
              <a:headEnd/>
              <a:tailEnd/>
            </a:ln>
          </p:spPr>
          <p:txBody>
            <a:bodyPr/>
            <a:lstStyle/>
            <a:p>
              <a:endParaRPr lang="en-US" dirty="0">
                <a:solidFill>
                  <a:prstClr val="black"/>
                </a:solidFill>
              </a:endParaRPr>
            </a:p>
          </p:txBody>
        </p:sp>
        <p:sp>
          <p:nvSpPr>
            <p:cNvPr id="76084" name="Freeform 52"/>
            <p:cNvSpPr>
              <a:spLocks/>
            </p:cNvSpPr>
            <p:nvPr/>
          </p:nvSpPr>
          <p:spPr bwMode="auto">
            <a:xfrm>
              <a:off x="1534" y="2504"/>
              <a:ext cx="28" cy="53"/>
            </a:xfrm>
            <a:custGeom>
              <a:avLst/>
              <a:gdLst>
                <a:gd name="T0" fmla="*/ 22 w 28"/>
                <a:gd name="T1" fmla="*/ 0 h 53"/>
                <a:gd name="T2" fmla="*/ 28 w 28"/>
                <a:gd name="T3" fmla="*/ 51 h 53"/>
                <a:gd name="T4" fmla="*/ 4 w 28"/>
                <a:gd name="T5" fmla="*/ 53 h 53"/>
                <a:gd name="T6" fmla="*/ 0 w 28"/>
                <a:gd name="T7" fmla="*/ 0 h 53"/>
                <a:gd name="T8" fmla="*/ 22 w 28"/>
                <a:gd name="T9" fmla="*/ 0 h 53"/>
                <a:gd name="T10" fmla="*/ 0 60000 65536"/>
                <a:gd name="T11" fmla="*/ 0 60000 65536"/>
                <a:gd name="T12" fmla="*/ 0 60000 65536"/>
                <a:gd name="T13" fmla="*/ 0 60000 65536"/>
                <a:gd name="T14" fmla="*/ 0 60000 65536"/>
                <a:gd name="T15" fmla="*/ 0 w 28"/>
                <a:gd name="T16" fmla="*/ 0 h 53"/>
                <a:gd name="T17" fmla="*/ 28 w 28"/>
                <a:gd name="T18" fmla="*/ 53 h 53"/>
              </a:gdLst>
              <a:ahLst/>
              <a:cxnLst>
                <a:cxn ang="T10">
                  <a:pos x="T0" y="T1"/>
                </a:cxn>
                <a:cxn ang="T11">
                  <a:pos x="T2" y="T3"/>
                </a:cxn>
                <a:cxn ang="T12">
                  <a:pos x="T4" y="T5"/>
                </a:cxn>
                <a:cxn ang="T13">
                  <a:pos x="T6" y="T7"/>
                </a:cxn>
                <a:cxn ang="T14">
                  <a:pos x="T8" y="T9"/>
                </a:cxn>
              </a:cxnLst>
              <a:rect l="T15" t="T16" r="T17" b="T18"/>
              <a:pathLst>
                <a:path w="28" h="53">
                  <a:moveTo>
                    <a:pt x="22" y="0"/>
                  </a:moveTo>
                  <a:lnTo>
                    <a:pt x="28" y="51"/>
                  </a:lnTo>
                  <a:lnTo>
                    <a:pt x="4" y="53"/>
                  </a:lnTo>
                  <a:lnTo>
                    <a:pt x="0" y="0"/>
                  </a:lnTo>
                  <a:lnTo>
                    <a:pt x="22"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6085" name="Freeform 53"/>
            <p:cNvSpPr>
              <a:spLocks/>
            </p:cNvSpPr>
            <p:nvPr/>
          </p:nvSpPr>
          <p:spPr bwMode="auto">
            <a:xfrm>
              <a:off x="1593" y="2605"/>
              <a:ext cx="20" cy="71"/>
            </a:xfrm>
            <a:custGeom>
              <a:avLst/>
              <a:gdLst>
                <a:gd name="T0" fmla="*/ 20 w 20"/>
                <a:gd name="T1" fmla="*/ 32 h 71"/>
                <a:gd name="T2" fmla="*/ 11 w 20"/>
                <a:gd name="T3" fmla="*/ 69 h 71"/>
                <a:gd name="T4" fmla="*/ 0 w 20"/>
                <a:gd name="T5" fmla="*/ 71 h 71"/>
                <a:gd name="T6" fmla="*/ 12 w 20"/>
                <a:gd name="T7" fmla="*/ 33 h 71"/>
                <a:gd name="T8" fmla="*/ 6 w 20"/>
                <a:gd name="T9" fmla="*/ 0 h 71"/>
                <a:gd name="T10" fmla="*/ 20 w 20"/>
                <a:gd name="T11" fmla="*/ 32 h 71"/>
                <a:gd name="T12" fmla="*/ 0 60000 65536"/>
                <a:gd name="T13" fmla="*/ 0 60000 65536"/>
                <a:gd name="T14" fmla="*/ 0 60000 65536"/>
                <a:gd name="T15" fmla="*/ 0 60000 65536"/>
                <a:gd name="T16" fmla="*/ 0 60000 65536"/>
                <a:gd name="T17" fmla="*/ 0 60000 65536"/>
                <a:gd name="T18" fmla="*/ 0 w 20"/>
                <a:gd name="T19" fmla="*/ 0 h 71"/>
                <a:gd name="T20" fmla="*/ 20 w 20"/>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20" h="71">
                  <a:moveTo>
                    <a:pt x="20" y="32"/>
                  </a:moveTo>
                  <a:lnTo>
                    <a:pt x="11" y="69"/>
                  </a:lnTo>
                  <a:lnTo>
                    <a:pt x="0" y="71"/>
                  </a:lnTo>
                  <a:lnTo>
                    <a:pt x="12" y="33"/>
                  </a:lnTo>
                  <a:lnTo>
                    <a:pt x="6" y="0"/>
                  </a:lnTo>
                  <a:lnTo>
                    <a:pt x="20" y="3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6086" name="Freeform 54"/>
            <p:cNvSpPr>
              <a:spLocks/>
            </p:cNvSpPr>
            <p:nvPr/>
          </p:nvSpPr>
          <p:spPr bwMode="auto">
            <a:xfrm>
              <a:off x="1485" y="2613"/>
              <a:ext cx="13" cy="55"/>
            </a:xfrm>
            <a:custGeom>
              <a:avLst/>
              <a:gdLst>
                <a:gd name="T0" fmla="*/ 13 w 13"/>
                <a:gd name="T1" fmla="*/ 2 h 55"/>
                <a:gd name="T2" fmla="*/ 5 w 13"/>
                <a:gd name="T3" fmla="*/ 28 h 55"/>
                <a:gd name="T4" fmla="*/ 11 w 13"/>
                <a:gd name="T5" fmla="*/ 55 h 55"/>
                <a:gd name="T6" fmla="*/ 0 w 13"/>
                <a:gd name="T7" fmla="*/ 30 h 55"/>
                <a:gd name="T8" fmla="*/ 8 w 13"/>
                <a:gd name="T9" fmla="*/ 0 h 55"/>
                <a:gd name="T10" fmla="*/ 13 w 13"/>
                <a:gd name="T11" fmla="*/ 2 h 55"/>
                <a:gd name="T12" fmla="*/ 0 60000 65536"/>
                <a:gd name="T13" fmla="*/ 0 60000 65536"/>
                <a:gd name="T14" fmla="*/ 0 60000 65536"/>
                <a:gd name="T15" fmla="*/ 0 60000 65536"/>
                <a:gd name="T16" fmla="*/ 0 60000 65536"/>
                <a:gd name="T17" fmla="*/ 0 60000 65536"/>
                <a:gd name="T18" fmla="*/ 0 w 13"/>
                <a:gd name="T19" fmla="*/ 0 h 55"/>
                <a:gd name="T20" fmla="*/ 13 w 13"/>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3" h="55">
                  <a:moveTo>
                    <a:pt x="13" y="2"/>
                  </a:moveTo>
                  <a:lnTo>
                    <a:pt x="5" y="28"/>
                  </a:lnTo>
                  <a:lnTo>
                    <a:pt x="11" y="55"/>
                  </a:lnTo>
                  <a:lnTo>
                    <a:pt x="0" y="30"/>
                  </a:lnTo>
                  <a:lnTo>
                    <a:pt x="8" y="0"/>
                  </a:lnTo>
                  <a:lnTo>
                    <a:pt x="13"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6087" name="Freeform 55"/>
            <p:cNvSpPr>
              <a:spLocks/>
            </p:cNvSpPr>
            <p:nvPr/>
          </p:nvSpPr>
          <p:spPr bwMode="auto">
            <a:xfrm>
              <a:off x="1515" y="2559"/>
              <a:ext cx="59" cy="6"/>
            </a:xfrm>
            <a:custGeom>
              <a:avLst/>
              <a:gdLst>
                <a:gd name="T0" fmla="*/ 58 w 59"/>
                <a:gd name="T1" fmla="*/ 1 h 6"/>
                <a:gd name="T2" fmla="*/ 6 w 59"/>
                <a:gd name="T3" fmla="*/ 0 h 6"/>
                <a:gd name="T4" fmla="*/ 0 w 59"/>
                <a:gd name="T5" fmla="*/ 6 h 6"/>
                <a:gd name="T6" fmla="*/ 59 w 59"/>
                <a:gd name="T7" fmla="*/ 6 h 6"/>
                <a:gd name="T8" fmla="*/ 58 w 59"/>
                <a:gd name="T9" fmla="*/ 1 h 6"/>
                <a:gd name="T10" fmla="*/ 0 60000 65536"/>
                <a:gd name="T11" fmla="*/ 0 60000 65536"/>
                <a:gd name="T12" fmla="*/ 0 60000 65536"/>
                <a:gd name="T13" fmla="*/ 0 60000 65536"/>
                <a:gd name="T14" fmla="*/ 0 60000 65536"/>
                <a:gd name="T15" fmla="*/ 0 w 59"/>
                <a:gd name="T16" fmla="*/ 0 h 6"/>
                <a:gd name="T17" fmla="*/ 59 w 59"/>
                <a:gd name="T18" fmla="*/ 6 h 6"/>
              </a:gdLst>
              <a:ahLst/>
              <a:cxnLst>
                <a:cxn ang="T10">
                  <a:pos x="T0" y="T1"/>
                </a:cxn>
                <a:cxn ang="T11">
                  <a:pos x="T2" y="T3"/>
                </a:cxn>
                <a:cxn ang="T12">
                  <a:pos x="T4" y="T5"/>
                </a:cxn>
                <a:cxn ang="T13">
                  <a:pos x="T6" y="T7"/>
                </a:cxn>
                <a:cxn ang="T14">
                  <a:pos x="T8" y="T9"/>
                </a:cxn>
              </a:cxnLst>
              <a:rect l="T15" t="T16" r="T17" b="T18"/>
              <a:pathLst>
                <a:path w="59" h="6">
                  <a:moveTo>
                    <a:pt x="58" y="1"/>
                  </a:moveTo>
                  <a:lnTo>
                    <a:pt x="6" y="0"/>
                  </a:lnTo>
                  <a:lnTo>
                    <a:pt x="0" y="6"/>
                  </a:lnTo>
                  <a:lnTo>
                    <a:pt x="59" y="6"/>
                  </a:lnTo>
                  <a:lnTo>
                    <a:pt x="58" y="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6088" name="Freeform 56"/>
            <p:cNvSpPr>
              <a:spLocks/>
            </p:cNvSpPr>
            <p:nvPr/>
          </p:nvSpPr>
          <p:spPr bwMode="auto">
            <a:xfrm>
              <a:off x="1507" y="2687"/>
              <a:ext cx="97" cy="14"/>
            </a:xfrm>
            <a:custGeom>
              <a:avLst/>
              <a:gdLst>
                <a:gd name="T0" fmla="*/ 97 w 97"/>
                <a:gd name="T1" fmla="*/ 0 h 14"/>
                <a:gd name="T2" fmla="*/ 0 w 97"/>
                <a:gd name="T3" fmla="*/ 0 h 14"/>
                <a:gd name="T4" fmla="*/ 91 w 97"/>
                <a:gd name="T5" fmla="*/ 1 h 14"/>
                <a:gd name="T6" fmla="*/ 2 w 97"/>
                <a:gd name="T7" fmla="*/ 4 h 14"/>
                <a:gd name="T8" fmla="*/ 89 w 97"/>
                <a:gd name="T9" fmla="*/ 6 h 14"/>
                <a:gd name="T10" fmla="*/ 2 w 97"/>
                <a:gd name="T11" fmla="*/ 9 h 14"/>
                <a:gd name="T12" fmla="*/ 86 w 97"/>
                <a:gd name="T13" fmla="*/ 10 h 14"/>
                <a:gd name="T14" fmla="*/ 0 w 97"/>
                <a:gd name="T15" fmla="*/ 14 h 14"/>
                <a:gd name="T16" fmla="*/ 94 w 97"/>
                <a:gd name="T17" fmla="*/ 14 h 14"/>
                <a:gd name="T18" fmla="*/ 97 w 97"/>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4"/>
                <a:gd name="T32" fmla="*/ 97 w 9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4">
                  <a:moveTo>
                    <a:pt x="97" y="0"/>
                  </a:moveTo>
                  <a:lnTo>
                    <a:pt x="0" y="0"/>
                  </a:lnTo>
                  <a:lnTo>
                    <a:pt x="91" y="1"/>
                  </a:lnTo>
                  <a:lnTo>
                    <a:pt x="2" y="4"/>
                  </a:lnTo>
                  <a:lnTo>
                    <a:pt x="89" y="6"/>
                  </a:lnTo>
                  <a:lnTo>
                    <a:pt x="2" y="9"/>
                  </a:lnTo>
                  <a:lnTo>
                    <a:pt x="86" y="10"/>
                  </a:lnTo>
                  <a:lnTo>
                    <a:pt x="0" y="14"/>
                  </a:lnTo>
                  <a:lnTo>
                    <a:pt x="94" y="14"/>
                  </a:lnTo>
                  <a:lnTo>
                    <a:pt x="97"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6089" name="Freeform 57"/>
            <p:cNvSpPr>
              <a:spLocks/>
            </p:cNvSpPr>
            <p:nvPr/>
          </p:nvSpPr>
          <p:spPr bwMode="auto">
            <a:xfrm>
              <a:off x="1248" y="2481"/>
              <a:ext cx="393" cy="270"/>
            </a:xfrm>
            <a:custGeom>
              <a:avLst/>
              <a:gdLst>
                <a:gd name="T0" fmla="*/ 211 w 393"/>
                <a:gd name="T1" fmla="*/ 12 h 270"/>
                <a:gd name="T2" fmla="*/ 183 w 393"/>
                <a:gd name="T3" fmla="*/ 9 h 270"/>
                <a:gd name="T4" fmla="*/ 38 w 393"/>
                <a:gd name="T5" fmla="*/ 92 h 270"/>
                <a:gd name="T6" fmla="*/ 5 w 393"/>
                <a:gd name="T7" fmla="*/ 118 h 270"/>
                <a:gd name="T8" fmla="*/ 170 w 393"/>
                <a:gd name="T9" fmla="*/ 56 h 270"/>
                <a:gd name="T10" fmla="*/ 170 w 393"/>
                <a:gd name="T11" fmla="*/ 71 h 270"/>
                <a:gd name="T12" fmla="*/ 169 w 393"/>
                <a:gd name="T13" fmla="*/ 90 h 270"/>
                <a:gd name="T14" fmla="*/ 177 w 393"/>
                <a:gd name="T15" fmla="*/ 70 h 270"/>
                <a:gd name="T16" fmla="*/ 173 w 393"/>
                <a:gd name="T17" fmla="*/ 56 h 270"/>
                <a:gd name="T18" fmla="*/ 191 w 393"/>
                <a:gd name="T19" fmla="*/ 23 h 270"/>
                <a:gd name="T20" fmla="*/ 184 w 393"/>
                <a:gd name="T21" fmla="*/ 87 h 270"/>
                <a:gd name="T22" fmla="*/ 180 w 393"/>
                <a:gd name="T23" fmla="*/ 117 h 270"/>
                <a:gd name="T24" fmla="*/ 175 w 393"/>
                <a:gd name="T25" fmla="*/ 121 h 270"/>
                <a:gd name="T26" fmla="*/ 163 w 393"/>
                <a:gd name="T27" fmla="*/ 148 h 270"/>
                <a:gd name="T28" fmla="*/ 166 w 393"/>
                <a:gd name="T29" fmla="*/ 221 h 270"/>
                <a:gd name="T30" fmla="*/ 153 w 393"/>
                <a:gd name="T31" fmla="*/ 251 h 270"/>
                <a:gd name="T32" fmla="*/ 124 w 393"/>
                <a:gd name="T33" fmla="*/ 216 h 270"/>
                <a:gd name="T34" fmla="*/ 128 w 393"/>
                <a:gd name="T35" fmla="*/ 216 h 270"/>
                <a:gd name="T36" fmla="*/ 144 w 393"/>
                <a:gd name="T37" fmla="*/ 227 h 270"/>
                <a:gd name="T38" fmla="*/ 155 w 393"/>
                <a:gd name="T39" fmla="*/ 207 h 270"/>
                <a:gd name="T40" fmla="*/ 50 w 393"/>
                <a:gd name="T41" fmla="*/ 206 h 270"/>
                <a:gd name="T42" fmla="*/ 8 w 393"/>
                <a:gd name="T43" fmla="*/ 249 h 270"/>
                <a:gd name="T44" fmla="*/ 46 w 393"/>
                <a:gd name="T45" fmla="*/ 243 h 270"/>
                <a:gd name="T46" fmla="*/ 75 w 393"/>
                <a:gd name="T47" fmla="*/ 237 h 270"/>
                <a:gd name="T48" fmla="*/ 85 w 393"/>
                <a:gd name="T49" fmla="*/ 252 h 270"/>
                <a:gd name="T50" fmla="*/ 136 w 393"/>
                <a:gd name="T51" fmla="*/ 266 h 270"/>
                <a:gd name="T52" fmla="*/ 386 w 393"/>
                <a:gd name="T53" fmla="*/ 262 h 270"/>
                <a:gd name="T54" fmla="*/ 361 w 393"/>
                <a:gd name="T55" fmla="*/ 243 h 270"/>
                <a:gd name="T56" fmla="*/ 343 w 393"/>
                <a:gd name="T57" fmla="*/ 243 h 270"/>
                <a:gd name="T58" fmla="*/ 220 w 393"/>
                <a:gd name="T59" fmla="*/ 248 h 270"/>
                <a:gd name="T60" fmla="*/ 222 w 393"/>
                <a:gd name="T61" fmla="*/ 254 h 270"/>
                <a:gd name="T62" fmla="*/ 225 w 393"/>
                <a:gd name="T63" fmla="*/ 234 h 270"/>
                <a:gd name="T64" fmla="*/ 187 w 393"/>
                <a:gd name="T65" fmla="*/ 243 h 270"/>
                <a:gd name="T66" fmla="*/ 186 w 393"/>
                <a:gd name="T67" fmla="*/ 221 h 270"/>
                <a:gd name="T68" fmla="*/ 247 w 393"/>
                <a:gd name="T69" fmla="*/ 224 h 270"/>
                <a:gd name="T70" fmla="*/ 200 w 393"/>
                <a:gd name="T71" fmla="*/ 206 h 270"/>
                <a:gd name="T72" fmla="*/ 187 w 393"/>
                <a:gd name="T73" fmla="*/ 199 h 270"/>
                <a:gd name="T74" fmla="*/ 192 w 393"/>
                <a:gd name="T75" fmla="*/ 195 h 270"/>
                <a:gd name="T76" fmla="*/ 183 w 393"/>
                <a:gd name="T77" fmla="*/ 160 h 270"/>
                <a:gd name="T78" fmla="*/ 222 w 393"/>
                <a:gd name="T79" fmla="*/ 167 h 270"/>
                <a:gd name="T80" fmla="*/ 392 w 393"/>
                <a:gd name="T81" fmla="*/ 202 h 270"/>
                <a:gd name="T82" fmla="*/ 373 w 393"/>
                <a:gd name="T83" fmla="*/ 167 h 270"/>
                <a:gd name="T84" fmla="*/ 276 w 393"/>
                <a:gd name="T85" fmla="*/ 199 h 270"/>
                <a:gd name="T86" fmla="*/ 245 w 393"/>
                <a:gd name="T87" fmla="*/ 195 h 270"/>
                <a:gd name="T88" fmla="*/ 283 w 393"/>
                <a:gd name="T89" fmla="*/ 124 h 270"/>
                <a:gd name="T90" fmla="*/ 250 w 393"/>
                <a:gd name="T91" fmla="*/ 121 h 270"/>
                <a:gd name="T92" fmla="*/ 255 w 393"/>
                <a:gd name="T93" fmla="*/ 121 h 270"/>
                <a:gd name="T94" fmla="*/ 283 w 393"/>
                <a:gd name="T95" fmla="*/ 117 h 270"/>
                <a:gd name="T96" fmla="*/ 336 w 393"/>
                <a:gd name="T97" fmla="*/ 120 h 270"/>
                <a:gd name="T98" fmla="*/ 206 w 393"/>
                <a:gd name="T99" fmla="*/ 103 h 270"/>
                <a:gd name="T100" fmla="*/ 205 w 393"/>
                <a:gd name="T101" fmla="*/ 101 h 270"/>
                <a:gd name="T102" fmla="*/ 197 w 393"/>
                <a:gd name="T103" fmla="*/ 96 h 270"/>
                <a:gd name="T104" fmla="*/ 194 w 393"/>
                <a:gd name="T105" fmla="*/ 107 h 270"/>
                <a:gd name="T106" fmla="*/ 187 w 393"/>
                <a:gd name="T107" fmla="*/ 110 h 270"/>
                <a:gd name="T108" fmla="*/ 209 w 393"/>
                <a:gd name="T109" fmla="*/ 76 h 270"/>
                <a:gd name="T110" fmla="*/ 219 w 393"/>
                <a:gd name="T111" fmla="*/ 73 h 270"/>
                <a:gd name="T112" fmla="*/ 203 w 393"/>
                <a:gd name="T113" fmla="*/ 65 h 270"/>
                <a:gd name="T114" fmla="*/ 211 w 393"/>
                <a:gd name="T115" fmla="*/ 45 h 270"/>
                <a:gd name="T116" fmla="*/ 309 w 393"/>
                <a:gd name="T117" fmla="*/ 23 h 270"/>
                <a:gd name="T118" fmla="*/ 325 w 393"/>
                <a:gd name="T119" fmla="*/ 12 h 270"/>
                <a:gd name="T120" fmla="*/ 314 w 393"/>
                <a:gd name="T121" fmla="*/ 21 h 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3"/>
                <a:gd name="T184" fmla="*/ 0 h 270"/>
                <a:gd name="T185" fmla="*/ 393 w 393"/>
                <a:gd name="T186" fmla="*/ 270 h 2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3" h="270">
                  <a:moveTo>
                    <a:pt x="317" y="3"/>
                  </a:moveTo>
                  <a:lnTo>
                    <a:pt x="317" y="9"/>
                  </a:lnTo>
                  <a:lnTo>
                    <a:pt x="317" y="11"/>
                  </a:lnTo>
                  <a:lnTo>
                    <a:pt x="315" y="11"/>
                  </a:lnTo>
                  <a:lnTo>
                    <a:pt x="304" y="11"/>
                  </a:lnTo>
                  <a:lnTo>
                    <a:pt x="303" y="14"/>
                  </a:lnTo>
                  <a:lnTo>
                    <a:pt x="309" y="14"/>
                  </a:lnTo>
                  <a:lnTo>
                    <a:pt x="317" y="14"/>
                  </a:lnTo>
                  <a:lnTo>
                    <a:pt x="317" y="15"/>
                  </a:lnTo>
                  <a:lnTo>
                    <a:pt x="317" y="17"/>
                  </a:lnTo>
                  <a:lnTo>
                    <a:pt x="303" y="17"/>
                  </a:lnTo>
                  <a:lnTo>
                    <a:pt x="298" y="21"/>
                  </a:lnTo>
                  <a:lnTo>
                    <a:pt x="295" y="21"/>
                  </a:lnTo>
                  <a:lnTo>
                    <a:pt x="287" y="21"/>
                  </a:lnTo>
                  <a:lnTo>
                    <a:pt x="225" y="21"/>
                  </a:lnTo>
                  <a:lnTo>
                    <a:pt x="216" y="14"/>
                  </a:lnTo>
                  <a:lnTo>
                    <a:pt x="212" y="12"/>
                  </a:lnTo>
                  <a:lnTo>
                    <a:pt x="211" y="12"/>
                  </a:lnTo>
                  <a:lnTo>
                    <a:pt x="209" y="14"/>
                  </a:lnTo>
                  <a:lnTo>
                    <a:pt x="200" y="14"/>
                  </a:lnTo>
                  <a:lnTo>
                    <a:pt x="195" y="12"/>
                  </a:lnTo>
                  <a:lnTo>
                    <a:pt x="186" y="12"/>
                  </a:lnTo>
                  <a:lnTo>
                    <a:pt x="184" y="12"/>
                  </a:lnTo>
                  <a:lnTo>
                    <a:pt x="186" y="11"/>
                  </a:lnTo>
                  <a:lnTo>
                    <a:pt x="183" y="11"/>
                  </a:lnTo>
                  <a:lnTo>
                    <a:pt x="183" y="12"/>
                  </a:lnTo>
                  <a:lnTo>
                    <a:pt x="178" y="12"/>
                  </a:lnTo>
                  <a:lnTo>
                    <a:pt x="177" y="12"/>
                  </a:lnTo>
                  <a:lnTo>
                    <a:pt x="175" y="12"/>
                  </a:lnTo>
                  <a:lnTo>
                    <a:pt x="180" y="11"/>
                  </a:lnTo>
                  <a:lnTo>
                    <a:pt x="181" y="9"/>
                  </a:lnTo>
                  <a:lnTo>
                    <a:pt x="180" y="7"/>
                  </a:lnTo>
                  <a:lnTo>
                    <a:pt x="181" y="6"/>
                  </a:lnTo>
                  <a:lnTo>
                    <a:pt x="183" y="7"/>
                  </a:lnTo>
                  <a:lnTo>
                    <a:pt x="183" y="9"/>
                  </a:lnTo>
                  <a:lnTo>
                    <a:pt x="184" y="9"/>
                  </a:lnTo>
                  <a:lnTo>
                    <a:pt x="194" y="9"/>
                  </a:lnTo>
                  <a:lnTo>
                    <a:pt x="223" y="11"/>
                  </a:lnTo>
                  <a:lnTo>
                    <a:pt x="234" y="11"/>
                  </a:lnTo>
                  <a:lnTo>
                    <a:pt x="269" y="11"/>
                  </a:lnTo>
                  <a:lnTo>
                    <a:pt x="269" y="9"/>
                  </a:lnTo>
                  <a:lnTo>
                    <a:pt x="262" y="9"/>
                  </a:lnTo>
                  <a:lnTo>
                    <a:pt x="255" y="9"/>
                  </a:lnTo>
                  <a:lnTo>
                    <a:pt x="240" y="7"/>
                  </a:lnTo>
                  <a:lnTo>
                    <a:pt x="216" y="7"/>
                  </a:lnTo>
                  <a:lnTo>
                    <a:pt x="202" y="6"/>
                  </a:lnTo>
                  <a:lnTo>
                    <a:pt x="191" y="6"/>
                  </a:lnTo>
                  <a:lnTo>
                    <a:pt x="184" y="4"/>
                  </a:lnTo>
                  <a:lnTo>
                    <a:pt x="173" y="6"/>
                  </a:lnTo>
                  <a:lnTo>
                    <a:pt x="170" y="7"/>
                  </a:lnTo>
                  <a:lnTo>
                    <a:pt x="152" y="20"/>
                  </a:lnTo>
                  <a:lnTo>
                    <a:pt x="116" y="42"/>
                  </a:lnTo>
                  <a:lnTo>
                    <a:pt x="105" y="50"/>
                  </a:lnTo>
                  <a:lnTo>
                    <a:pt x="85" y="60"/>
                  </a:lnTo>
                  <a:lnTo>
                    <a:pt x="83" y="64"/>
                  </a:lnTo>
                  <a:lnTo>
                    <a:pt x="38" y="92"/>
                  </a:lnTo>
                  <a:lnTo>
                    <a:pt x="28" y="98"/>
                  </a:lnTo>
                  <a:lnTo>
                    <a:pt x="10" y="109"/>
                  </a:lnTo>
                  <a:lnTo>
                    <a:pt x="2" y="113"/>
                  </a:lnTo>
                  <a:lnTo>
                    <a:pt x="0" y="115"/>
                  </a:lnTo>
                  <a:lnTo>
                    <a:pt x="0" y="117"/>
                  </a:lnTo>
                  <a:lnTo>
                    <a:pt x="19" y="104"/>
                  </a:lnTo>
                  <a:lnTo>
                    <a:pt x="33" y="96"/>
                  </a:lnTo>
                  <a:lnTo>
                    <a:pt x="72" y="71"/>
                  </a:lnTo>
                  <a:lnTo>
                    <a:pt x="116" y="45"/>
                  </a:lnTo>
                  <a:lnTo>
                    <a:pt x="169" y="12"/>
                  </a:lnTo>
                  <a:lnTo>
                    <a:pt x="170" y="12"/>
                  </a:lnTo>
                  <a:lnTo>
                    <a:pt x="169" y="14"/>
                  </a:lnTo>
                  <a:lnTo>
                    <a:pt x="167" y="15"/>
                  </a:lnTo>
                  <a:lnTo>
                    <a:pt x="169" y="17"/>
                  </a:lnTo>
                  <a:lnTo>
                    <a:pt x="169" y="18"/>
                  </a:lnTo>
                  <a:lnTo>
                    <a:pt x="150" y="29"/>
                  </a:lnTo>
                  <a:lnTo>
                    <a:pt x="120" y="48"/>
                  </a:lnTo>
                  <a:lnTo>
                    <a:pt x="71" y="78"/>
                  </a:lnTo>
                  <a:lnTo>
                    <a:pt x="5" y="118"/>
                  </a:lnTo>
                  <a:lnTo>
                    <a:pt x="3" y="118"/>
                  </a:lnTo>
                  <a:lnTo>
                    <a:pt x="3" y="117"/>
                  </a:lnTo>
                  <a:lnTo>
                    <a:pt x="2" y="118"/>
                  </a:lnTo>
                  <a:lnTo>
                    <a:pt x="2" y="123"/>
                  </a:lnTo>
                  <a:lnTo>
                    <a:pt x="14" y="115"/>
                  </a:lnTo>
                  <a:lnTo>
                    <a:pt x="49" y="95"/>
                  </a:lnTo>
                  <a:lnTo>
                    <a:pt x="158" y="31"/>
                  </a:lnTo>
                  <a:lnTo>
                    <a:pt x="169" y="25"/>
                  </a:lnTo>
                  <a:lnTo>
                    <a:pt x="170" y="25"/>
                  </a:lnTo>
                  <a:lnTo>
                    <a:pt x="169" y="28"/>
                  </a:lnTo>
                  <a:lnTo>
                    <a:pt x="167" y="31"/>
                  </a:lnTo>
                  <a:lnTo>
                    <a:pt x="167" y="37"/>
                  </a:lnTo>
                  <a:lnTo>
                    <a:pt x="167" y="40"/>
                  </a:lnTo>
                  <a:lnTo>
                    <a:pt x="166" y="51"/>
                  </a:lnTo>
                  <a:lnTo>
                    <a:pt x="166" y="56"/>
                  </a:lnTo>
                  <a:lnTo>
                    <a:pt x="169" y="56"/>
                  </a:lnTo>
                  <a:lnTo>
                    <a:pt x="170" y="56"/>
                  </a:lnTo>
                  <a:lnTo>
                    <a:pt x="167" y="57"/>
                  </a:lnTo>
                  <a:lnTo>
                    <a:pt x="166" y="59"/>
                  </a:lnTo>
                  <a:lnTo>
                    <a:pt x="169" y="59"/>
                  </a:lnTo>
                  <a:lnTo>
                    <a:pt x="170" y="59"/>
                  </a:lnTo>
                  <a:lnTo>
                    <a:pt x="166" y="62"/>
                  </a:lnTo>
                  <a:lnTo>
                    <a:pt x="166" y="67"/>
                  </a:lnTo>
                  <a:lnTo>
                    <a:pt x="169" y="65"/>
                  </a:lnTo>
                  <a:lnTo>
                    <a:pt x="170" y="65"/>
                  </a:lnTo>
                  <a:lnTo>
                    <a:pt x="172" y="65"/>
                  </a:lnTo>
                  <a:lnTo>
                    <a:pt x="172" y="67"/>
                  </a:lnTo>
                  <a:lnTo>
                    <a:pt x="169" y="67"/>
                  </a:lnTo>
                  <a:lnTo>
                    <a:pt x="169" y="68"/>
                  </a:lnTo>
                  <a:lnTo>
                    <a:pt x="169" y="70"/>
                  </a:lnTo>
                  <a:lnTo>
                    <a:pt x="169" y="68"/>
                  </a:lnTo>
                  <a:lnTo>
                    <a:pt x="167" y="70"/>
                  </a:lnTo>
                  <a:lnTo>
                    <a:pt x="166" y="71"/>
                  </a:lnTo>
                  <a:lnTo>
                    <a:pt x="170" y="71"/>
                  </a:lnTo>
                  <a:lnTo>
                    <a:pt x="172" y="71"/>
                  </a:lnTo>
                  <a:lnTo>
                    <a:pt x="172" y="73"/>
                  </a:lnTo>
                  <a:lnTo>
                    <a:pt x="169" y="73"/>
                  </a:lnTo>
                  <a:lnTo>
                    <a:pt x="169" y="74"/>
                  </a:lnTo>
                  <a:lnTo>
                    <a:pt x="167" y="76"/>
                  </a:lnTo>
                  <a:lnTo>
                    <a:pt x="166" y="76"/>
                  </a:lnTo>
                  <a:lnTo>
                    <a:pt x="166" y="78"/>
                  </a:lnTo>
                  <a:lnTo>
                    <a:pt x="169" y="78"/>
                  </a:lnTo>
                  <a:lnTo>
                    <a:pt x="170" y="76"/>
                  </a:lnTo>
                  <a:lnTo>
                    <a:pt x="172" y="76"/>
                  </a:lnTo>
                  <a:lnTo>
                    <a:pt x="172" y="78"/>
                  </a:lnTo>
                  <a:lnTo>
                    <a:pt x="170" y="79"/>
                  </a:lnTo>
                  <a:lnTo>
                    <a:pt x="167" y="79"/>
                  </a:lnTo>
                  <a:lnTo>
                    <a:pt x="166" y="81"/>
                  </a:lnTo>
                  <a:lnTo>
                    <a:pt x="166" y="92"/>
                  </a:lnTo>
                  <a:lnTo>
                    <a:pt x="169" y="92"/>
                  </a:lnTo>
                  <a:lnTo>
                    <a:pt x="169" y="90"/>
                  </a:lnTo>
                  <a:lnTo>
                    <a:pt x="170" y="89"/>
                  </a:lnTo>
                  <a:lnTo>
                    <a:pt x="173" y="89"/>
                  </a:lnTo>
                  <a:lnTo>
                    <a:pt x="181" y="87"/>
                  </a:lnTo>
                  <a:lnTo>
                    <a:pt x="183" y="87"/>
                  </a:lnTo>
                  <a:lnTo>
                    <a:pt x="183" y="84"/>
                  </a:lnTo>
                  <a:lnTo>
                    <a:pt x="184" y="82"/>
                  </a:lnTo>
                  <a:lnTo>
                    <a:pt x="184" y="78"/>
                  </a:lnTo>
                  <a:lnTo>
                    <a:pt x="183" y="76"/>
                  </a:lnTo>
                  <a:lnTo>
                    <a:pt x="177" y="78"/>
                  </a:lnTo>
                  <a:lnTo>
                    <a:pt x="175" y="76"/>
                  </a:lnTo>
                  <a:lnTo>
                    <a:pt x="177" y="76"/>
                  </a:lnTo>
                  <a:lnTo>
                    <a:pt x="186" y="74"/>
                  </a:lnTo>
                  <a:lnTo>
                    <a:pt x="186" y="73"/>
                  </a:lnTo>
                  <a:lnTo>
                    <a:pt x="178" y="73"/>
                  </a:lnTo>
                  <a:lnTo>
                    <a:pt x="178" y="71"/>
                  </a:lnTo>
                  <a:lnTo>
                    <a:pt x="180" y="70"/>
                  </a:lnTo>
                  <a:lnTo>
                    <a:pt x="178" y="70"/>
                  </a:lnTo>
                  <a:lnTo>
                    <a:pt x="177" y="70"/>
                  </a:lnTo>
                  <a:lnTo>
                    <a:pt x="178" y="68"/>
                  </a:lnTo>
                  <a:lnTo>
                    <a:pt x="186" y="68"/>
                  </a:lnTo>
                  <a:lnTo>
                    <a:pt x="187" y="65"/>
                  </a:lnTo>
                  <a:lnTo>
                    <a:pt x="178" y="65"/>
                  </a:lnTo>
                  <a:lnTo>
                    <a:pt x="178" y="64"/>
                  </a:lnTo>
                  <a:lnTo>
                    <a:pt x="177" y="64"/>
                  </a:lnTo>
                  <a:lnTo>
                    <a:pt x="173" y="64"/>
                  </a:lnTo>
                  <a:lnTo>
                    <a:pt x="175" y="62"/>
                  </a:lnTo>
                  <a:lnTo>
                    <a:pt x="177" y="62"/>
                  </a:lnTo>
                  <a:lnTo>
                    <a:pt x="187" y="60"/>
                  </a:lnTo>
                  <a:lnTo>
                    <a:pt x="187" y="57"/>
                  </a:lnTo>
                  <a:lnTo>
                    <a:pt x="178" y="57"/>
                  </a:lnTo>
                  <a:lnTo>
                    <a:pt x="177" y="57"/>
                  </a:lnTo>
                  <a:lnTo>
                    <a:pt x="178" y="56"/>
                  </a:lnTo>
                  <a:lnTo>
                    <a:pt x="177" y="56"/>
                  </a:lnTo>
                  <a:lnTo>
                    <a:pt x="175" y="56"/>
                  </a:lnTo>
                  <a:lnTo>
                    <a:pt x="173" y="56"/>
                  </a:lnTo>
                  <a:lnTo>
                    <a:pt x="177" y="54"/>
                  </a:lnTo>
                  <a:lnTo>
                    <a:pt x="181" y="54"/>
                  </a:lnTo>
                  <a:lnTo>
                    <a:pt x="187" y="53"/>
                  </a:lnTo>
                  <a:lnTo>
                    <a:pt x="189" y="53"/>
                  </a:lnTo>
                  <a:lnTo>
                    <a:pt x="189" y="50"/>
                  </a:lnTo>
                  <a:lnTo>
                    <a:pt x="178" y="51"/>
                  </a:lnTo>
                  <a:lnTo>
                    <a:pt x="173" y="54"/>
                  </a:lnTo>
                  <a:lnTo>
                    <a:pt x="172" y="53"/>
                  </a:lnTo>
                  <a:lnTo>
                    <a:pt x="172" y="50"/>
                  </a:lnTo>
                  <a:lnTo>
                    <a:pt x="173" y="48"/>
                  </a:lnTo>
                  <a:lnTo>
                    <a:pt x="175" y="42"/>
                  </a:lnTo>
                  <a:lnTo>
                    <a:pt x="177" y="39"/>
                  </a:lnTo>
                  <a:lnTo>
                    <a:pt x="177" y="37"/>
                  </a:lnTo>
                  <a:lnTo>
                    <a:pt x="177" y="26"/>
                  </a:lnTo>
                  <a:lnTo>
                    <a:pt x="180" y="25"/>
                  </a:lnTo>
                  <a:lnTo>
                    <a:pt x="186" y="23"/>
                  </a:lnTo>
                  <a:lnTo>
                    <a:pt x="189" y="23"/>
                  </a:lnTo>
                  <a:lnTo>
                    <a:pt x="191" y="23"/>
                  </a:lnTo>
                  <a:lnTo>
                    <a:pt x="191" y="21"/>
                  </a:lnTo>
                  <a:lnTo>
                    <a:pt x="183" y="21"/>
                  </a:lnTo>
                  <a:lnTo>
                    <a:pt x="180" y="21"/>
                  </a:lnTo>
                  <a:lnTo>
                    <a:pt x="175" y="23"/>
                  </a:lnTo>
                  <a:lnTo>
                    <a:pt x="175" y="21"/>
                  </a:lnTo>
                  <a:lnTo>
                    <a:pt x="175" y="18"/>
                  </a:lnTo>
                  <a:lnTo>
                    <a:pt x="173" y="18"/>
                  </a:lnTo>
                  <a:lnTo>
                    <a:pt x="173" y="17"/>
                  </a:lnTo>
                  <a:lnTo>
                    <a:pt x="175" y="15"/>
                  </a:lnTo>
                  <a:lnTo>
                    <a:pt x="177" y="17"/>
                  </a:lnTo>
                  <a:lnTo>
                    <a:pt x="177" y="18"/>
                  </a:lnTo>
                  <a:lnTo>
                    <a:pt x="178" y="18"/>
                  </a:lnTo>
                  <a:lnTo>
                    <a:pt x="183" y="18"/>
                  </a:lnTo>
                  <a:lnTo>
                    <a:pt x="189" y="18"/>
                  </a:lnTo>
                  <a:lnTo>
                    <a:pt x="191" y="18"/>
                  </a:lnTo>
                  <a:lnTo>
                    <a:pt x="192" y="20"/>
                  </a:lnTo>
                  <a:lnTo>
                    <a:pt x="192" y="28"/>
                  </a:lnTo>
                  <a:lnTo>
                    <a:pt x="192" y="39"/>
                  </a:lnTo>
                  <a:lnTo>
                    <a:pt x="191" y="57"/>
                  </a:lnTo>
                  <a:lnTo>
                    <a:pt x="187" y="73"/>
                  </a:lnTo>
                  <a:lnTo>
                    <a:pt x="186" y="82"/>
                  </a:lnTo>
                  <a:lnTo>
                    <a:pt x="184" y="87"/>
                  </a:lnTo>
                  <a:lnTo>
                    <a:pt x="192" y="87"/>
                  </a:lnTo>
                  <a:lnTo>
                    <a:pt x="194" y="87"/>
                  </a:lnTo>
                  <a:lnTo>
                    <a:pt x="192" y="89"/>
                  </a:lnTo>
                  <a:lnTo>
                    <a:pt x="175" y="90"/>
                  </a:lnTo>
                  <a:lnTo>
                    <a:pt x="172" y="90"/>
                  </a:lnTo>
                  <a:lnTo>
                    <a:pt x="170" y="92"/>
                  </a:lnTo>
                  <a:lnTo>
                    <a:pt x="172" y="92"/>
                  </a:lnTo>
                  <a:lnTo>
                    <a:pt x="173" y="92"/>
                  </a:lnTo>
                  <a:lnTo>
                    <a:pt x="173" y="93"/>
                  </a:lnTo>
                  <a:lnTo>
                    <a:pt x="173" y="95"/>
                  </a:lnTo>
                  <a:lnTo>
                    <a:pt x="173" y="96"/>
                  </a:lnTo>
                  <a:lnTo>
                    <a:pt x="175" y="101"/>
                  </a:lnTo>
                  <a:lnTo>
                    <a:pt x="175" y="117"/>
                  </a:lnTo>
                  <a:lnTo>
                    <a:pt x="175" y="118"/>
                  </a:lnTo>
                  <a:lnTo>
                    <a:pt x="177" y="118"/>
                  </a:lnTo>
                  <a:lnTo>
                    <a:pt x="180" y="118"/>
                  </a:lnTo>
                  <a:lnTo>
                    <a:pt x="180" y="117"/>
                  </a:lnTo>
                  <a:lnTo>
                    <a:pt x="180" y="107"/>
                  </a:lnTo>
                  <a:lnTo>
                    <a:pt x="181" y="106"/>
                  </a:lnTo>
                  <a:lnTo>
                    <a:pt x="183" y="106"/>
                  </a:lnTo>
                  <a:lnTo>
                    <a:pt x="180" y="135"/>
                  </a:lnTo>
                  <a:lnTo>
                    <a:pt x="181" y="137"/>
                  </a:lnTo>
                  <a:lnTo>
                    <a:pt x="180" y="146"/>
                  </a:lnTo>
                  <a:lnTo>
                    <a:pt x="178" y="148"/>
                  </a:lnTo>
                  <a:lnTo>
                    <a:pt x="177" y="148"/>
                  </a:lnTo>
                  <a:lnTo>
                    <a:pt x="177" y="138"/>
                  </a:lnTo>
                  <a:lnTo>
                    <a:pt x="178" y="137"/>
                  </a:lnTo>
                  <a:lnTo>
                    <a:pt x="178" y="131"/>
                  </a:lnTo>
                  <a:lnTo>
                    <a:pt x="178" y="126"/>
                  </a:lnTo>
                  <a:lnTo>
                    <a:pt x="178" y="123"/>
                  </a:lnTo>
                  <a:lnTo>
                    <a:pt x="178" y="121"/>
                  </a:lnTo>
                  <a:lnTo>
                    <a:pt x="175" y="121"/>
                  </a:lnTo>
                  <a:lnTo>
                    <a:pt x="172" y="121"/>
                  </a:lnTo>
                  <a:lnTo>
                    <a:pt x="166" y="121"/>
                  </a:lnTo>
                  <a:lnTo>
                    <a:pt x="166" y="123"/>
                  </a:lnTo>
                  <a:lnTo>
                    <a:pt x="164" y="124"/>
                  </a:lnTo>
                  <a:lnTo>
                    <a:pt x="163" y="124"/>
                  </a:lnTo>
                  <a:lnTo>
                    <a:pt x="161" y="126"/>
                  </a:lnTo>
                  <a:lnTo>
                    <a:pt x="161" y="129"/>
                  </a:lnTo>
                  <a:lnTo>
                    <a:pt x="164" y="129"/>
                  </a:lnTo>
                  <a:lnTo>
                    <a:pt x="164" y="128"/>
                  </a:lnTo>
                  <a:lnTo>
                    <a:pt x="164" y="129"/>
                  </a:lnTo>
                  <a:lnTo>
                    <a:pt x="166" y="132"/>
                  </a:lnTo>
                  <a:lnTo>
                    <a:pt x="166" y="134"/>
                  </a:lnTo>
                  <a:lnTo>
                    <a:pt x="166" y="148"/>
                  </a:lnTo>
                  <a:lnTo>
                    <a:pt x="164" y="148"/>
                  </a:lnTo>
                  <a:lnTo>
                    <a:pt x="164" y="146"/>
                  </a:lnTo>
                  <a:lnTo>
                    <a:pt x="164" y="137"/>
                  </a:lnTo>
                  <a:lnTo>
                    <a:pt x="164" y="132"/>
                  </a:lnTo>
                  <a:lnTo>
                    <a:pt x="161" y="132"/>
                  </a:lnTo>
                  <a:lnTo>
                    <a:pt x="163" y="148"/>
                  </a:lnTo>
                  <a:lnTo>
                    <a:pt x="164" y="151"/>
                  </a:lnTo>
                  <a:lnTo>
                    <a:pt x="166" y="154"/>
                  </a:lnTo>
                  <a:lnTo>
                    <a:pt x="166" y="177"/>
                  </a:lnTo>
                  <a:lnTo>
                    <a:pt x="166" y="188"/>
                  </a:lnTo>
                  <a:lnTo>
                    <a:pt x="161" y="192"/>
                  </a:lnTo>
                  <a:lnTo>
                    <a:pt x="161" y="193"/>
                  </a:lnTo>
                  <a:lnTo>
                    <a:pt x="159" y="199"/>
                  </a:lnTo>
                  <a:lnTo>
                    <a:pt x="158" y="212"/>
                  </a:lnTo>
                  <a:lnTo>
                    <a:pt x="158" y="215"/>
                  </a:lnTo>
                  <a:lnTo>
                    <a:pt x="156" y="216"/>
                  </a:lnTo>
                  <a:lnTo>
                    <a:pt x="156" y="226"/>
                  </a:lnTo>
                  <a:lnTo>
                    <a:pt x="156" y="234"/>
                  </a:lnTo>
                  <a:lnTo>
                    <a:pt x="158" y="234"/>
                  </a:lnTo>
                  <a:lnTo>
                    <a:pt x="158" y="227"/>
                  </a:lnTo>
                  <a:lnTo>
                    <a:pt x="158" y="226"/>
                  </a:lnTo>
                  <a:lnTo>
                    <a:pt x="159" y="227"/>
                  </a:lnTo>
                  <a:lnTo>
                    <a:pt x="159" y="231"/>
                  </a:lnTo>
                  <a:lnTo>
                    <a:pt x="163" y="231"/>
                  </a:lnTo>
                  <a:lnTo>
                    <a:pt x="163" y="220"/>
                  </a:lnTo>
                  <a:lnTo>
                    <a:pt x="164" y="220"/>
                  </a:lnTo>
                  <a:lnTo>
                    <a:pt x="166" y="221"/>
                  </a:lnTo>
                  <a:lnTo>
                    <a:pt x="166" y="238"/>
                  </a:lnTo>
                  <a:lnTo>
                    <a:pt x="166" y="245"/>
                  </a:lnTo>
                  <a:lnTo>
                    <a:pt x="164" y="245"/>
                  </a:lnTo>
                  <a:lnTo>
                    <a:pt x="164" y="243"/>
                  </a:lnTo>
                  <a:lnTo>
                    <a:pt x="163" y="234"/>
                  </a:lnTo>
                  <a:lnTo>
                    <a:pt x="161" y="234"/>
                  </a:lnTo>
                  <a:lnTo>
                    <a:pt x="159" y="234"/>
                  </a:lnTo>
                  <a:lnTo>
                    <a:pt x="159" y="241"/>
                  </a:lnTo>
                  <a:lnTo>
                    <a:pt x="158" y="241"/>
                  </a:lnTo>
                  <a:lnTo>
                    <a:pt x="158" y="237"/>
                  </a:lnTo>
                  <a:lnTo>
                    <a:pt x="156" y="237"/>
                  </a:lnTo>
                  <a:lnTo>
                    <a:pt x="156" y="248"/>
                  </a:lnTo>
                  <a:lnTo>
                    <a:pt x="156" y="249"/>
                  </a:lnTo>
                  <a:lnTo>
                    <a:pt x="158" y="252"/>
                  </a:lnTo>
                  <a:lnTo>
                    <a:pt x="156" y="254"/>
                  </a:lnTo>
                  <a:lnTo>
                    <a:pt x="153" y="252"/>
                  </a:lnTo>
                  <a:lnTo>
                    <a:pt x="153" y="251"/>
                  </a:lnTo>
                  <a:lnTo>
                    <a:pt x="122" y="249"/>
                  </a:lnTo>
                  <a:lnTo>
                    <a:pt x="119" y="251"/>
                  </a:lnTo>
                  <a:lnTo>
                    <a:pt x="117" y="251"/>
                  </a:lnTo>
                  <a:lnTo>
                    <a:pt x="117" y="249"/>
                  </a:lnTo>
                  <a:lnTo>
                    <a:pt x="119" y="248"/>
                  </a:lnTo>
                  <a:lnTo>
                    <a:pt x="120" y="248"/>
                  </a:lnTo>
                  <a:lnTo>
                    <a:pt x="122" y="248"/>
                  </a:lnTo>
                  <a:lnTo>
                    <a:pt x="122" y="243"/>
                  </a:lnTo>
                  <a:lnTo>
                    <a:pt x="124" y="235"/>
                  </a:lnTo>
                  <a:lnTo>
                    <a:pt x="124" y="224"/>
                  </a:lnTo>
                  <a:lnTo>
                    <a:pt x="124" y="221"/>
                  </a:lnTo>
                  <a:lnTo>
                    <a:pt x="120" y="220"/>
                  </a:lnTo>
                  <a:lnTo>
                    <a:pt x="120" y="218"/>
                  </a:lnTo>
                  <a:lnTo>
                    <a:pt x="120" y="216"/>
                  </a:lnTo>
                  <a:lnTo>
                    <a:pt x="124" y="216"/>
                  </a:lnTo>
                  <a:lnTo>
                    <a:pt x="124" y="218"/>
                  </a:lnTo>
                  <a:lnTo>
                    <a:pt x="124" y="216"/>
                  </a:lnTo>
                  <a:lnTo>
                    <a:pt x="125" y="216"/>
                  </a:lnTo>
                  <a:lnTo>
                    <a:pt x="124" y="216"/>
                  </a:lnTo>
                  <a:lnTo>
                    <a:pt x="122" y="215"/>
                  </a:lnTo>
                  <a:lnTo>
                    <a:pt x="120" y="215"/>
                  </a:lnTo>
                  <a:lnTo>
                    <a:pt x="117" y="212"/>
                  </a:lnTo>
                  <a:lnTo>
                    <a:pt x="117" y="210"/>
                  </a:lnTo>
                  <a:lnTo>
                    <a:pt x="119" y="210"/>
                  </a:lnTo>
                  <a:lnTo>
                    <a:pt x="122" y="213"/>
                  </a:lnTo>
                  <a:lnTo>
                    <a:pt x="124" y="212"/>
                  </a:lnTo>
                  <a:lnTo>
                    <a:pt x="124" y="210"/>
                  </a:lnTo>
                  <a:lnTo>
                    <a:pt x="127" y="210"/>
                  </a:lnTo>
                  <a:lnTo>
                    <a:pt x="127" y="209"/>
                  </a:lnTo>
                  <a:lnTo>
                    <a:pt x="128" y="207"/>
                  </a:lnTo>
                  <a:lnTo>
                    <a:pt x="131" y="207"/>
                  </a:lnTo>
                  <a:lnTo>
                    <a:pt x="133" y="212"/>
                  </a:lnTo>
                  <a:lnTo>
                    <a:pt x="133" y="216"/>
                  </a:lnTo>
                  <a:lnTo>
                    <a:pt x="133" y="218"/>
                  </a:lnTo>
                  <a:lnTo>
                    <a:pt x="128" y="216"/>
                  </a:lnTo>
                  <a:lnTo>
                    <a:pt x="127" y="218"/>
                  </a:lnTo>
                  <a:lnTo>
                    <a:pt x="133" y="221"/>
                  </a:lnTo>
                  <a:lnTo>
                    <a:pt x="134" y="221"/>
                  </a:lnTo>
                  <a:lnTo>
                    <a:pt x="134" y="232"/>
                  </a:lnTo>
                  <a:lnTo>
                    <a:pt x="134" y="234"/>
                  </a:lnTo>
                  <a:lnTo>
                    <a:pt x="136" y="237"/>
                  </a:lnTo>
                  <a:lnTo>
                    <a:pt x="134" y="237"/>
                  </a:lnTo>
                  <a:lnTo>
                    <a:pt x="133" y="237"/>
                  </a:lnTo>
                  <a:lnTo>
                    <a:pt x="130" y="238"/>
                  </a:lnTo>
                  <a:lnTo>
                    <a:pt x="128" y="238"/>
                  </a:lnTo>
                  <a:lnTo>
                    <a:pt x="128" y="240"/>
                  </a:lnTo>
                  <a:lnTo>
                    <a:pt x="130" y="240"/>
                  </a:lnTo>
                  <a:lnTo>
                    <a:pt x="139" y="241"/>
                  </a:lnTo>
                  <a:lnTo>
                    <a:pt x="142" y="241"/>
                  </a:lnTo>
                  <a:lnTo>
                    <a:pt x="145" y="240"/>
                  </a:lnTo>
                  <a:lnTo>
                    <a:pt x="148" y="237"/>
                  </a:lnTo>
                  <a:lnTo>
                    <a:pt x="147" y="237"/>
                  </a:lnTo>
                  <a:lnTo>
                    <a:pt x="142" y="237"/>
                  </a:lnTo>
                  <a:lnTo>
                    <a:pt x="142" y="232"/>
                  </a:lnTo>
                  <a:lnTo>
                    <a:pt x="144" y="227"/>
                  </a:lnTo>
                  <a:lnTo>
                    <a:pt x="144" y="226"/>
                  </a:lnTo>
                  <a:lnTo>
                    <a:pt x="147" y="226"/>
                  </a:lnTo>
                  <a:lnTo>
                    <a:pt x="152" y="226"/>
                  </a:lnTo>
                  <a:lnTo>
                    <a:pt x="153" y="221"/>
                  </a:lnTo>
                  <a:lnTo>
                    <a:pt x="153" y="220"/>
                  </a:lnTo>
                  <a:lnTo>
                    <a:pt x="148" y="220"/>
                  </a:lnTo>
                  <a:lnTo>
                    <a:pt x="147" y="218"/>
                  </a:lnTo>
                  <a:lnTo>
                    <a:pt x="148" y="213"/>
                  </a:lnTo>
                  <a:lnTo>
                    <a:pt x="148" y="212"/>
                  </a:lnTo>
                  <a:lnTo>
                    <a:pt x="145" y="210"/>
                  </a:lnTo>
                  <a:lnTo>
                    <a:pt x="144" y="216"/>
                  </a:lnTo>
                  <a:lnTo>
                    <a:pt x="144" y="210"/>
                  </a:lnTo>
                  <a:lnTo>
                    <a:pt x="144" y="209"/>
                  </a:lnTo>
                  <a:lnTo>
                    <a:pt x="147" y="209"/>
                  </a:lnTo>
                  <a:lnTo>
                    <a:pt x="155" y="213"/>
                  </a:lnTo>
                  <a:lnTo>
                    <a:pt x="155" y="207"/>
                  </a:lnTo>
                  <a:lnTo>
                    <a:pt x="153" y="207"/>
                  </a:lnTo>
                  <a:lnTo>
                    <a:pt x="155" y="201"/>
                  </a:lnTo>
                  <a:lnTo>
                    <a:pt x="155" y="198"/>
                  </a:lnTo>
                  <a:lnTo>
                    <a:pt x="156" y="198"/>
                  </a:lnTo>
                  <a:lnTo>
                    <a:pt x="158" y="196"/>
                  </a:lnTo>
                  <a:lnTo>
                    <a:pt x="159" y="192"/>
                  </a:lnTo>
                  <a:lnTo>
                    <a:pt x="159" y="190"/>
                  </a:lnTo>
                  <a:lnTo>
                    <a:pt x="164" y="188"/>
                  </a:lnTo>
                  <a:lnTo>
                    <a:pt x="164" y="185"/>
                  </a:lnTo>
                  <a:lnTo>
                    <a:pt x="158" y="187"/>
                  </a:lnTo>
                  <a:lnTo>
                    <a:pt x="141" y="188"/>
                  </a:lnTo>
                  <a:lnTo>
                    <a:pt x="128" y="190"/>
                  </a:lnTo>
                  <a:lnTo>
                    <a:pt x="127" y="193"/>
                  </a:lnTo>
                  <a:lnTo>
                    <a:pt x="125" y="193"/>
                  </a:lnTo>
                  <a:lnTo>
                    <a:pt x="116" y="195"/>
                  </a:lnTo>
                  <a:lnTo>
                    <a:pt x="85" y="199"/>
                  </a:lnTo>
                  <a:lnTo>
                    <a:pt x="77" y="201"/>
                  </a:lnTo>
                  <a:lnTo>
                    <a:pt x="53" y="204"/>
                  </a:lnTo>
                  <a:lnTo>
                    <a:pt x="50" y="206"/>
                  </a:lnTo>
                  <a:lnTo>
                    <a:pt x="30" y="207"/>
                  </a:lnTo>
                  <a:lnTo>
                    <a:pt x="13" y="210"/>
                  </a:lnTo>
                  <a:lnTo>
                    <a:pt x="10" y="210"/>
                  </a:lnTo>
                  <a:lnTo>
                    <a:pt x="5" y="212"/>
                  </a:lnTo>
                  <a:lnTo>
                    <a:pt x="3" y="210"/>
                  </a:lnTo>
                  <a:lnTo>
                    <a:pt x="3" y="207"/>
                  </a:lnTo>
                  <a:lnTo>
                    <a:pt x="2" y="209"/>
                  </a:lnTo>
                  <a:lnTo>
                    <a:pt x="2" y="221"/>
                  </a:lnTo>
                  <a:lnTo>
                    <a:pt x="3" y="221"/>
                  </a:lnTo>
                  <a:lnTo>
                    <a:pt x="5" y="221"/>
                  </a:lnTo>
                  <a:lnTo>
                    <a:pt x="5" y="229"/>
                  </a:lnTo>
                  <a:lnTo>
                    <a:pt x="3" y="232"/>
                  </a:lnTo>
                  <a:lnTo>
                    <a:pt x="3" y="237"/>
                  </a:lnTo>
                  <a:lnTo>
                    <a:pt x="5" y="238"/>
                  </a:lnTo>
                  <a:lnTo>
                    <a:pt x="5" y="248"/>
                  </a:lnTo>
                  <a:lnTo>
                    <a:pt x="7" y="248"/>
                  </a:lnTo>
                  <a:lnTo>
                    <a:pt x="8" y="249"/>
                  </a:lnTo>
                  <a:lnTo>
                    <a:pt x="10" y="252"/>
                  </a:lnTo>
                  <a:lnTo>
                    <a:pt x="13" y="255"/>
                  </a:lnTo>
                  <a:lnTo>
                    <a:pt x="16" y="257"/>
                  </a:lnTo>
                  <a:lnTo>
                    <a:pt x="22" y="255"/>
                  </a:lnTo>
                  <a:lnTo>
                    <a:pt x="25" y="254"/>
                  </a:lnTo>
                  <a:lnTo>
                    <a:pt x="27" y="254"/>
                  </a:lnTo>
                  <a:lnTo>
                    <a:pt x="28" y="254"/>
                  </a:lnTo>
                  <a:lnTo>
                    <a:pt x="28" y="255"/>
                  </a:lnTo>
                  <a:lnTo>
                    <a:pt x="38" y="255"/>
                  </a:lnTo>
                  <a:lnTo>
                    <a:pt x="39" y="254"/>
                  </a:lnTo>
                  <a:lnTo>
                    <a:pt x="39" y="252"/>
                  </a:lnTo>
                  <a:lnTo>
                    <a:pt x="41" y="249"/>
                  </a:lnTo>
                  <a:lnTo>
                    <a:pt x="44" y="246"/>
                  </a:lnTo>
                  <a:lnTo>
                    <a:pt x="46" y="243"/>
                  </a:lnTo>
                  <a:lnTo>
                    <a:pt x="46" y="240"/>
                  </a:lnTo>
                  <a:lnTo>
                    <a:pt x="44" y="240"/>
                  </a:lnTo>
                  <a:lnTo>
                    <a:pt x="44" y="234"/>
                  </a:lnTo>
                  <a:lnTo>
                    <a:pt x="46" y="234"/>
                  </a:lnTo>
                  <a:lnTo>
                    <a:pt x="47" y="234"/>
                  </a:lnTo>
                  <a:lnTo>
                    <a:pt x="47" y="237"/>
                  </a:lnTo>
                  <a:lnTo>
                    <a:pt x="49" y="238"/>
                  </a:lnTo>
                  <a:lnTo>
                    <a:pt x="52" y="238"/>
                  </a:lnTo>
                  <a:lnTo>
                    <a:pt x="55" y="237"/>
                  </a:lnTo>
                  <a:lnTo>
                    <a:pt x="55" y="235"/>
                  </a:lnTo>
                  <a:lnTo>
                    <a:pt x="55" y="234"/>
                  </a:lnTo>
                  <a:lnTo>
                    <a:pt x="56" y="234"/>
                  </a:lnTo>
                  <a:lnTo>
                    <a:pt x="58" y="234"/>
                  </a:lnTo>
                  <a:lnTo>
                    <a:pt x="61" y="235"/>
                  </a:lnTo>
                  <a:lnTo>
                    <a:pt x="64" y="235"/>
                  </a:lnTo>
                  <a:lnTo>
                    <a:pt x="69" y="235"/>
                  </a:lnTo>
                  <a:lnTo>
                    <a:pt x="69" y="237"/>
                  </a:lnTo>
                  <a:lnTo>
                    <a:pt x="72" y="237"/>
                  </a:lnTo>
                  <a:lnTo>
                    <a:pt x="75" y="237"/>
                  </a:lnTo>
                  <a:lnTo>
                    <a:pt x="75" y="235"/>
                  </a:lnTo>
                  <a:lnTo>
                    <a:pt x="77" y="235"/>
                  </a:lnTo>
                  <a:lnTo>
                    <a:pt x="77" y="238"/>
                  </a:lnTo>
                  <a:lnTo>
                    <a:pt x="77" y="245"/>
                  </a:lnTo>
                  <a:lnTo>
                    <a:pt x="77" y="246"/>
                  </a:lnTo>
                  <a:lnTo>
                    <a:pt x="80" y="245"/>
                  </a:lnTo>
                  <a:lnTo>
                    <a:pt x="80" y="243"/>
                  </a:lnTo>
                  <a:lnTo>
                    <a:pt x="80" y="241"/>
                  </a:lnTo>
                  <a:lnTo>
                    <a:pt x="80" y="240"/>
                  </a:lnTo>
                  <a:lnTo>
                    <a:pt x="81" y="240"/>
                  </a:lnTo>
                  <a:lnTo>
                    <a:pt x="83" y="245"/>
                  </a:lnTo>
                  <a:lnTo>
                    <a:pt x="83" y="246"/>
                  </a:lnTo>
                  <a:lnTo>
                    <a:pt x="83" y="248"/>
                  </a:lnTo>
                  <a:lnTo>
                    <a:pt x="85" y="248"/>
                  </a:lnTo>
                  <a:lnTo>
                    <a:pt x="88" y="251"/>
                  </a:lnTo>
                  <a:lnTo>
                    <a:pt x="88" y="252"/>
                  </a:lnTo>
                  <a:lnTo>
                    <a:pt x="85" y="252"/>
                  </a:lnTo>
                  <a:lnTo>
                    <a:pt x="83" y="251"/>
                  </a:lnTo>
                  <a:lnTo>
                    <a:pt x="61" y="251"/>
                  </a:lnTo>
                  <a:lnTo>
                    <a:pt x="46" y="251"/>
                  </a:lnTo>
                  <a:lnTo>
                    <a:pt x="44" y="249"/>
                  </a:lnTo>
                  <a:lnTo>
                    <a:pt x="41" y="255"/>
                  </a:lnTo>
                  <a:lnTo>
                    <a:pt x="39" y="255"/>
                  </a:lnTo>
                  <a:lnTo>
                    <a:pt x="41" y="255"/>
                  </a:lnTo>
                  <a:lnTo>
                    <a:pt x="41" y="257"/>
                  </a:lnTo>
                  <a:lnTo>
                    <a:pt x="39" y="257"/>
                  </a:lnTo>
                  <a:lnTo>
                    <a:pt x="49" y="259"/>
                  </a:lnTo>
                  <a:lnTo>
                    <a:pt x="83" y="260"/>
                  </a:lnTo>
                  <a:lnTo>
                    <a:pt x="111" y="260"/>
                  </a:lnTo>
                  <a:lnTo>
                    <a:pt x="117" y="262"/>
                  </a:lnTo>
                  <a:lnTo>
                    <a:pt x="125" y="263"/>
                  </a:lnTo>
                  <a:lnTo>
                    <a:pt x="131" y="263"/>
                  </a:lnTo>
                  <a:lnTo>
                    <a:pt x="136" y="263"/>
                  </a:lnTo>
                  <a:lnTo>
                    <a:pt x="136" y="265"/>
                  </a:lnTo>
                  <a:lnTo>
                    <a:pt x="136" y="266"/>
                  </a:lnTo>
                  <a:lnTo>
                    <a:pt x="139" y="268"/>
                  </a:lnTo>
                  <a:lnTo>
                    <a:pt x="141" y="270"/>
                  </a:lnTo>
                  <a:lnTo>
                    <a:pt x="147" y="268"/>
                  </a:lnTo>
                  <a:lnTo>
                    <a:pt x="158" y="268"/>
                  </a:lnTo>
                  <a:lnTo>
                    <a:pt x="170" y="268"/>
                  </a:lnTo>
                  <a:lnTo>
                    <a:pt x="180" y="268"/>
                  </a:lnTo>
                  <a:lnTo>
                    <a:pt x="197" y="268"/>
                  </a:lnTo>
                  <a:lnTo>
                    <a:pt x="198" y="266"/>
                  </a:lnTo>
                  <a:lnTo>
                    <a:pt x="202" y="263"/>
                  </a:lnTo>
                  <a:lnTo>
                    <a:pt x="203" y="263"/>
                  </a:lnTo>
                  <a:lnTo>
                    <a:pt x="203" y="265"/>
                  </a:lnTo>
                  <a:lnTo>
                    <a:pt x="203" y="266"/>
                  </a:lnTo>
                  <a:lnTo>
                    <a:pt x="208" y="266"/>
                  </a:lnTo>
                  <a:lnTo>
                    <a:pt x="209" y="268"/>
                  </a:lnTo>
                  <a:lnTo>
                    <a:pt x="290" y="266"/>
                  </a:lnTo>
                  <a:lnTo>
                    <a:pt x="295" y="266"/>
                  </a:lnTo>
                  <a:lnTo>
                    <a:pt x="309" y="265"/>
                  </a:lnTo>
                  <a:lnTo>
                    <a:pt x="367" y="263"/>
                  </a:lnTo>
                  <a:lnTo>
                    <a:pt x="381" y="263"/>
                  </a:lnTo>
                  <a:lnTo>
                    <a:pt x="386" y="262"/>
                  </a:lnTo>
                  <a:lnTo>
                    <a:pt x="387" y="262"/>
                  </a:lnTo>
                  <a:lnTo>
                    <a:pt x="386" y="260"/>
                  </a:lnTo>
                  <a:lnTo>
                    <a:pt x="384" y="260"/>
                  </a:lnTo>
                  <a:lnTo>
                    <a:pt x="382" y="260"/>
                  </a:lnTo>
                  <a:lnTo>
                    <a:pt x="384" y="257"/>
                  </a:lnTo>
                  <a:lnTo>
                    <a:pt x="387" y="249"/>
                  </a:lnTo>
                  <a:lnTo>
                    <a:pt x="389" y="243"/>
                  </a:lnTo>
                  <a:lnTo>
                    <a:pt x="389" y="237"/>
                  </a:lnTo>
                  <a:lnTo>
                    <a:pt x="384" y="237"/>
                  </a:lnTo>
                  <a:lnTo>
                    <a:pt x="382" y="237"/>
                  </a:lnTo>
                  <a:lnTo>
                    <a:pt x="382" y="238"/>
                  </a:lnTo>
                  <a:lnTo>
                    <a:pt x="381" y="240"/>
                  </a:lnTo>
                  <a:lnTo>
                    <a:pt x="371" y="240"/>
                  </a:lnTo>
                  <a:lnTo>
                    <a:pt x="371" y="241"/>
                  </a:lnTo>
                  <a:lnTo>
                    <a:pt x="364" y="241"/>
                  </a:lnTo>
                  <a:lnTo>
                    <a:pt x="361" y="243"/>
                  </a:lnTo>
                  <a:lnTo>
                    <a:pt x="353" y="245"/>
                  </a:lnTo>
                  <a:lnTo>
                    <a:pt x="356" y="254"/>
                  </a:lnTo>
                  <a:lnTo>
                    <a:pt x="357" y="257"/>
                  </a:lnTo>
                  <a:lnTo>
                    <a:pt x="359" y="260"/>
                  </a:lnTo>
                  <a:lnTo>
                    <a:pt x="357" y="262"/>
                  </a:lnTo>
                  <a:lnTo>
                    <a:pt x="354" y="259"/>
                  </a:lnTo>
                  <a:lnTo>
                    <a:pt x="345" y="259"/>
                  </a:lnTo>
                  <a:lnTo>
                    <a:pt x="331" y="257"/>
                  </a:lnTo>
                  <a:lnTo>
                    <a:pt x="329" y="259"/>
                  </a:lnTo>
                  <a:lnTo>
                    <a:pt x="328" y="257"/>
                  </a:lnTo>
                  <a:lnTo>
                    <a:pt x="328" y="255"/>
                  </a:lnTo>
                  <a:lnTo>
                    <a:pt x="331" y="254"/>
                  </a:lnTo>
                  <a:lnTo>
                    <a:pt x="332" y="246"/>
                  </a:lnTo>
                  <a:lnTo>
                    <a:pt x="334" y="245"/>
                  </a:lnTo>
                  <a:lnTo>
                    <a:pt x="336" y="245"/>
                  </a:lnTo>
                  <a:lnTo>
                    <a:pt x="336" y="243"/>
                  </a:lnTo>
                  <a:lnTo>
                    <a:pt x="343" y="243"/>
                  </a:lnTo>
                  <a:lnTo>
                    <a:pt x="359" y="241"/>
                  </a:lnTo>
                  <a:lnTo>
                    <a:pt x="362" y="240"/>
                  </a:lnTo>
                  <a:lnTo>
                    <a:pt x="367" y="240"/>
                  </a:lnTo>
                  <a:lnTo>
                    <a:pt x="367" y="238"/>
                  </a:lnTo>
                  <a:lnTo>
                    <a:pt x="356" y="238"/>
                  </a:lnTo>
                  <a:lnTo>
                    <a:pt x="318" y="238"/>
                  </a:lnTo>
                  <a:lnTo>
                    <a:pt x="318" y="240"/>
                  </a:lnTo>
                  <a:lnTo>
                    <a:pt x="315" y="241"/>
                  </a:lnTo>
                  <a:lnTo>
                    <a:pt x="298" y="243"/>
                  </a:lnTo>
                  <a:lnTo>
                    <a:pt x="287" y="243"/>
                  </a:lnTo>
                  <a:lnTo>
                    <a:pt x="281" y="243"/>
                  </a:lnTo>
                  <a:lnTo>
                    <a:pt x="279" y="241"/>
                  </a:lnTo>
                  <a:lnTo>
                    <a:pt x="279" y="240"/>
                  </a:lnTo>
                  <a:lnTo>
                    <a:pt x="269" y="240"/>
                  </a:lnTo>
                  <a:lnTo>
                    <a:pt x="233" y="240"/>
                  </a:lnTo>
                  <a:lnTo>
                    <a:pt x="230" y="241"/>
                  </a:lnTo>
                  <a:lnTo>
                    <a:pt x="217" y="243"/>
                  </a:lnTo>
                  <a:lnTo>
                    <a:pt x="211" y="243"/>
                  </a:lnTo>
                  <a:lnTo>
                    <a:pt x="211" y="246"/>
                  </a:lnTo>
                  <a:lnTo>
                    <a:pt x="216" y="248"/>
                  </a:lnTo>
                  <a:lnTo>
                    <a:pt x="220" y="248"/>
                  </a:lnTo>
                  <a:lnTo>
                    <a:pt x="228" y="248"/>
                  </a:lnTo>
                  <a:lnTo>
                    <a:pt x="231" y="248"/>
                  </a:lnTo>
                  <a:lnTo>
                    <a:pt x="234" y="248"/>
                  </a:lnTo>
                  <a:lnTo>
                    <a:pt x="237" y="248"/>
                  </a:lnTo>
                  <a:lnTo>
                    <a:pt x="248" y="248"/>
                  </a:lnTo>
                  <a:lnTo>
                    <a:pt x="261" y="246"/>
                  </a:lnTo>
                  <a:lnTo>
                    <a:pt x="262" y="248"/>
                  </a:lnTo>
                  <a:lnTo>
                    <a:pt x="265" y="248"/>
                  </a:lnTo>
                  <a:lnTo>
                    <a:pt x="269" y="246"/>
                  </a:lnTo>
                  <a:lnTo>
                    <a:pt x="270" y="248"/>
                  </a:lnTo>
                  <a:lnTo>
                    <a:pt x="270" y="249"/>
                  </a:lnTo>
                  <a:lnTo>
                    <a:pt x="272" y="251"/>
                  </a:lnTo>
                  <a:lnTo>
                    <a:pt x="273" y="252"/>
                  </a:lnTo>
                  <a:lnTo>
                    <a:pt x="273" y="254"/>
                  </a:lnTo>
                  <a:lnTo>
                    <a:pt x="273" y="255"/>
                  </a:lnTo>
                  <a:lnTo>
                    <a:pt x="270" y="255"/>
                  </a:lnTo>
                  <a:lnTo>
                    <a:pt x="270" y="254"/>
                  </a:lnTo>
                  <a:lnTo>
                    <a:pt x="240" y="254"/>
                  </a:lnTo>
                  <a:lnTo>
                    <a:pt x="222" y="254"/>
                  </a:lnTo>
                  <a:lnTo>
                    <a:pt x="217" y="254"/>
                  </a:lnTo>
                  <a:lnTo>
                    <a:pt x="211" y="252"/>
                  </a:lnTo>
                  <a:lnTo>
                    <a:pt x="211" y="255"/>
                  </a:lnTo>
                  <a:lnTo>
                    <a:pt x="211" y="257"/>
                  </a:lnTo>
                  <a:lnTo>
                    <a:pt x="209" y="257"/>
                  </a:lnTo>
                  <a:lnTo>
                    <a:pt x="208" y="257"/>
                  </a:lnTo>
                  <a:lnTo>
                    <a:pt x="208" y="254"/>
                  </a:lnTo>
                  <a:lnTo>
                    <a:pt x="208" y="252"/>
                  </a:lnTo>
                  <a:lnTo>
                    <a:pt x="208" y="251"/>
                  </a:lnTo>
                  <a:lnTo>
                    <a:pt x="209" y="251"/>
                  </a:lnTo>
                  <a:lnTo>
                    <a:pt x="209" y="245"/>
                  </a:lnTo>
                  <a:lnTo>
                    <a:pt x="209" y="243"/>
                  </a:lnTo>
                  <a:lnTo>
                    <a:pt x="209" y="241"/>
                  </a:lnTo>
                  <a:lnTo>
                    <a:pt x="206" y="240"/>
                  </a:lnTo>
                  <a:lnTo>
                    <a:pt x="206" y="237"/>
                  </a:lnTo>
                  <a:lnTo>
                    <a:pt x="208" y="237"/>
                  </a:lnTo>
                  <a:lnTo>
                    <a:pt x="239" y="237"/>
                  </a:lnTo>
                  <a:lnTo>
                    <a:pt x="248" y="237"/>
                  </a:lnTo>
                  <a:lnTo>
                    <a:pt x="248" y="234"/>
                  </a:lnTo>
                  <a:lnTo>
                    <a:pt x="225" y="234"/>
                  </a:lnTo>
                  <a:lnTo>
                    <a:pt x="209" y="234"/>
                  </a:lnTo>
                  <a:lnTo>
                    <a:pt x="208" y="234"/>
                  </a:lnTo>
                  <a:lnTo>
                    <a:pt x="208" y="232"/>
                  </a:lnTo>
                  <a:lnTo>
                    <a:pt x="206" y="231"/>
                  </a:lnTo>
                  <a:lnTo>
                    <a:pt x="206" y="227"/>
                  </a:lnTo>
                  <a:lnTo>
                    <a:pt x="205" y="226"/>
                  </a:lnTo>
                  <a:lnTo>
                    <a:pt x="197" y="227"/>
                  </a:lnTo>
                  <a:lnTo>
                    <a:pt x="195" y="227"/>
                  </a:lnTo>
                  <a:lnTo>
                    <a:pt x="194" y="231"/>
                  </a:lnTo>
                  <a:lnTo>
                    <a:pt x="194" y="232"/>
                  </a:lnTo>
                  <a:lnTo>
                    <a:pt x="192" y="232"/>
                  </a:lnTo>
                  <a:lnTo>
                    <a:pt x="191" y="232"/>
                  </a:lnTo>
                  <a:lnTo>
                    <a:pt x="189" y="231"/>
                  </a:lnTo>
                  <a:lnTo>
                    <a:pt x="187" y="229"/>
                  </a:lnTo>
                  <a:lnTo>
                    <a:pt x="186" y="229"/>
                  </a:lnTo>
                  <a:lnTo>
                    <a:pt x="186" y="232"/>
                  </a:lnTo>
                  <a:lnTo>
                    <a:pt x="187" y="234"/>
                  </a:lnTo>
                  <a:lnTo>
                    <a:pt x="187" y="243"/>
                  </a:lnTo>
                  <a:lnTo>
                    <a:pt x="186" y="243"/>
                  </a:lnTo>
                  <a:lnTo>
                    <a:pt x="184" y="243"/>
                  </a:lnTo>
                  <a:lnTo>
                    <a:pt x="184" y="240"/>
                  </a:lnTo>
                  <a:lnTo>
                    <a:pt x="183" y="241"/>
                  </a:lnTo>
                  <a:lnTo>
                    <a:pt x="183" y="240"/>
                  </a:lnTo>
                  <a:lnTo>
                    <a:pt x="183" y="237"/>
                  </a:lnTo>
                  <a:lnTo>
                    <a:pt x="183" y="234"/>
                  </a:lnTo>
                  <a:lnTo>
                    <a:pt x="183" y="232"/>
                  </a:lnTo>
                  <a:lnTo>
                    <a:pt x="183" y="229"/>
                  </a:lnTo>
                  <a:lnTo>
                    <a:pt x="183" y="227"/>
                  </a:lnTo>
                  <a:lnTo>
                    <a:pt x="183" y="226"/>
                  </a:lnTo>
                  <a:lnTo>
                    <a:pt x="184" y="224"/>
                  </a:lnTo>
                  <a:lnTo>
                    <a:pt x="183" y="215"/>
                  </a:lnTo>
                  <a:lnTo>
                    <a:pt x="183" y="213"/>
                  </a:lnTo>
                  <a:lnTo>
                    <a:pt x="184" y="215"/>
                  </a:lnTo>
                  <a:lnTo>
                    <a:pt x="184" y="218"/>
                  </a:lnTo>
                  <a:lnTo>
                    <a:pt x="186" y="218"/>
                  </a:lnTo>
                  <a:lnTo>
                    <a:pt x="186" y="221"/>
                  </a:lnTo>
                  <a:lnTo>
                    <a:pt x="186" y="223"/>
                  </a:lnTo>
                  <a:lnTo>
                    <a:pt x="187" y="224"/>
                  </a:lnTo>
                  <a:lnTo>
                    <a:pt x="187" y="226"/>
                  </a:lnTo>
                  <a:lnTo>
                    <a:pt x="189" y="226"/>
                  </a:lnTo>
                  <a:lnTo>
                    <a:pt x="189" y="227"/>
                  </a:lnTo>
                  <a:lnTo>
                    <a:pt x="191" y="224"/>
                  </a:lnTo>
                  <a:lnTo>
                    <a:pt x="195" y="223"/>
                  </a:lnTo>
                  <a:lnTo>
                    <a:pt x="197" y="221"/>
                  </a:lnTo>
                  <a:lnTo>
                    <a:pt x="195" y="220"/>
                  </a:lnTo>
                  <a:lnTo>
                    <a:pt x="195" y="215"/>
                  </a:lnTo>
                  <a:lnTo>
                    <a:pt x="197" y="213"/>
                  </a:lnTo>
                  <a:lnTo>
                    <a:pt x="198" y="213"/>
                  </a:lnTo>
                  <a:lnTo>
                    <a:pt x="200" y="213"/>
                  </a:lnTo>
                  <a:lnTo>
                    <a:pt x="200" y="215"/>
                  </a:lnTo>
                  <a:lnTo>
                    <a:pt x="198" y="216"/>
                  </a:lnTo>
                  <a:lnTo>
                    <a:pt x="198" y="220"/>
                  </a:lnTo>
                  <a:lnTo>
                    <a:pt x="200" y="221"/>
                  </a:lnTo>
                  <a:lnTo>
                    <a:pt x="200" y="223"/>
                  </a:lnTo>
                  <a:lnTo>
                    <a:pt x="198" y="224"/>
                  </a:lnTo>
                  <a:lnTo>
                    <a:pt x="206" y="224"/>
                  </a:lnTo>
                  <a:lnTo>
                    <a:pt x="208" y="224"/>
                  </a:lnTo>
                  <a:lnTo>
                    <a:pt x="247" y="224"/>
                  </a:lnTo>
                  <a:lnTo>
                    <a:pt x="261" y="224"/>
                  </a:lnTo>
                  <a:lnTo>
                    <a:pt x="281" y="224"/>
                  </a:lnTo>
                  <a:lnTo>
                    <a:pt x="300" y="223"/>
                  </a:lnTo>
                  <a:lnTo>
                    <a:pt x="301" y="223"/>
                  </a:lnTo>
                  <a:lnTo>
                    <a:pt x="300" y="223"/>
                  </a:lnTo>
                  <a:lnTo>
                    <a:pt x="300" y="221"/>
                  </a:lnTo>
                  <a:lnTo>
                    <a:pt x="284" y="221"/>
                  </a:lnTo>
                  <a:lnTo>
                    <a:pt x="259" y="221"/>
                  </a:lnTo>
                  <a:lnTo>
                    <a:pt x="250" y="221"/>
                  </a:lnTo>
                  <a:lnTo>
                    <a:pt x="248" y="220"/>
                  </a:lnTo>
                  <a:lnTo>
                    <a:pt x="248" y="210"/>
                  </a:lnTo>
                  <a:lnTo>
                    <a:pt x="251" y="207"/>
                  </a:lnTo>
                  <a:lnTo>
                    <a:pt x="223" y="207"/>
                  </a:lnTo>
                  <a:lnTo>
                    <a:pt x="206" y="209"/>
                  </a:lnTo>
                  <a:lnTo>
                    <a:pt x="198" y="209"/>
                  </a:lnTo>
                  <a:lnTo>
                    <a:pt x="198" y="207"/>
                  </a:lnTo>
                  <a:lnTo>
                    <a:pt x="198" y="206"/>
                  </a:lnTo>
                  <a:lnTo>
                    <a:pt x="200" y="204"/>
                  </a:lnTo>
                  <a:lnTo>
                    <a:pt x="200" y="206"/>
                  </a:lnTo>
                  <a:lnTo>
                    <a:pt x="202" y="204"/>
                  </a:lnTo>
                  <a:lnTo>
                    <a:pt x="216" y="204"/>
                  </a:lnTo>
                  <a:lnTo>
                    <a:pt x="214" y="202"/>
                  </a:lnTo>
                  <a:lnTo>
                    <a:pt x="214" y="201"/>
                  </a:lnTo>
                  <a:lnTo>
                    <a:pt x="197" y="201"/>
                  </a:lnTo>
                  <a:lnTo>
                    <a:pt x="192" y="201"/>
                  </a:lnTo>
                  <a:lnTo>
                    <a:pt x="192" y="202"/>
                  </a:lnTo>
                  <a:lnTo>
                    <a:pt x="192" y="204"/>
                  </a:lnTo>
                  <a:lnTo>
                    <a:pt x="195" y="204"/>
                  </a:lnTo>
                  <a:lnTo>
                    <a:pt x="195" y="206"/>
                  </a:lnTo>
                  <a:lnTo>
                    <a:pt x="194" y="209"/>
                  </a:lnTo>
                  <a:lnTo>
                    <a:pt x="192" y="210"/>
                  </a:lnTo>
                  <a:lnTo>
                    <a:pt x="191" y="209"/>
                  </a:lnTo>
                  <a:lnTo>
                    <a:pt x="192" y="207"/>
                  </a:lnTo>
                  <a:lnTo>
                    <a:pt x="191" y="207"/>
                  </a:lnTo>
                  <a:lnTo>
                    <a:pt x="191" y="202"/>
                  </a:lnTo>
                  <a:lnTo>
                    <a:pt x="187" y="199"/>
                  </a:lnTo>
                  <a:lnTo>
                    <a:pt x="186" y="193"/>
                  </a:lnTo>
                  <a:lnTo>
                    <a:pt x="183" y="184"/>
                  </a:lnTo>
                  <a:lnTo>
                    <a:pt x="183" y="181"/>
                  </a:lnTo>
                  <a:lnTo>
                    <a:pt x="181" y="181"/>
                  </a:lnTo>
                  <a:lnTo>
                    <a:pt x="181" y="182"/>
                  </a:lnTo>
                  <a:lnTo>
                    <a:pt x="180" y="190"/>
                  </a:lnTo>
                  <a:lnTo>
                    <a:pt x="180" y="192"/>
                  </a:lnTo>
                  <a:lnTo>
                    <a:pt x="180" y="193"/>
                  </a:lnTo>
                  <a:lnTo>
                    <a:pt x="180" y="182"/>
                  </a:lnTo>
                  <a:lnTo>
                    <a:pt x="180" y="177"/>
                  </a:lnTo>
                  <a:lnTo>
                    <a:pt x="181" y="177"/>
                  </a:lnTo>
                  <a:lnTo>
                    <a:pt x="183" y="179"/>
                  </a:lnTo>
                  <a:lnTo>
                    <a:pt x="184" y="182"/>
                  </a:lnTo>
                  <a:lnTo>
                    <a:pt x="186" y="185"/>
                  </a:lnTo>
                  <a:lnTo>
                    <a:pt x="187" y="192"/>
                  </a:lnTo>
                  <a:lnTo>
                    <a:pt x="189" y="196"/>
                  </a:lnTo>
                  <a:lnTo>
                    <a:pt x="191" y="199"/>
                  </a:lnTo>
                  <a:lnTo>
                    <a:pt x="195" y="199"/>
                  </a:lnTo>
                  <a:lnTo>
                    <a:pt x="194" y="196"/>
                  </a:lnTo>
                  <a:lnTo>
                    <a:pt x="192" y="196"/>
                  </a:lnTo>
                  <a:lnTo>
                    <a:pt x="192" y="195"/>
                  </a:lnTo>
                  <a:lnTo>
                    <a:pt x="194" y="192"/>
                  </a:lnTo>
                  <a:lnTo>
                    <a:pt x="195" y="190"/>
                  </a:lnTo>
                  <a:lnTo>
                    <a:pt x="222" y="190"/>
                  </a:lnTo>
                  <a:lnTo>
                    <a:pt x="223" y="190"/>
                  </a:lnTo>
                  <a:lnTo>
                    <a:pt x="226" y="187"/>
                  </a:lnTo>
                  <a:lnTo>
                    <a:pt x="226" y="185"/>
                  </a:lnTo>
                  <a:lnTo>
                    <a:pt x="223" y="187"/>
                  </a:lnTo>
                  <a:lnTo>
                    <a:pt x="197" y="187"/>
                  </a:lnTo>
                  <a:lnTo>
                    <a:pt x="191" y="187"/>
                  </a:lnTo>
                  <a:lnTo>
                    <a:pt x="189" y="185"/>
                  </a:lnTo>
                  <a:lnTo>
                    <a:pt x="189" y="176"/>
                  </a:lnTo>
                  <a:lnTo>
                    <a:pt x="189" y="171"/>
                  </a:lnTo>
                  <a:lnTo>
                    <a:pt x="191" y="170"/>
                  </a:lnTo>
                  <a:lnTo>
                    <a:pt x="192" y="168"/>
                  </a:lnTo>
                  <a:lnTo>
                    <a:pt x="194" y="168"/>
                  </a:lnTo>
                  <a:lnTo>
                    <a:pt x="194" y="167"/>
                  </a:lnTo>
                  <a:lnTo>
                    <a:pt x="191" y="167"/>
                  </a:lnTo>
                  <a:lnTo>
                    <a:pt x="187" y="165"/>
                  </a:lnTo>
                  <a:lnTo>
                    <a:pt x="187" y="163"/>
                  </a:lnTo>
                  <a:lnTo>
                    <a:pt x="183" y="160"/>
                  </a:lnTo>
                  <a:lnTo>
                    <a:pt x="180" y="162"/>
                  </a:lnTo>
                  <a:lnTo>
                    <a:pt x="178" y="162"/>
                  </a:lnTo>
                  <a:lnTo>
                    <a:pt x="177" y="160"/>
                  </a:lnTo>
                  <a:lnTo>
                    <a:pt x="177" y="159"/>
                  </a:lnTo>
                  <a:lnTo>
                    <a:pt x="180" y="157"/>
                  </a:lnTo>
                  <a:lnTo>
                    <a:pt x="186" y="156"/>
                  </a:lnTo>
                  <a:lnTo>
                    <a:pt x="203" y="156"/>
                  </a:lnTo>
                  <a:lnTo>
                    <a:pt x="214" y="156"/>
                  </a:lnTo>
                  <a:lnTo>
                    <a:pt x="216" y="157"/>
                  </a:lnTo>
                  <a:lnTo>
                    <a:pt x="217" y="159"/>
                  </a:lnTo>
                  <a:lnTo>
                    <a:pt x="217" y="160"/>
                  </a:lnTo>
                  <a:lnTo>
                    <a:pt x="219" y="160"/>
                  </a:lnTo>
                  <a:lnTo>
                    <a:pt x="220" y="160"/>
                  </a:lnTo>
                  <a:lnTo>
                    <a:pt x="223" y="160"/>
                  </a:lnTo>
                  <a:lnTo>
                    <a:pt x="223" y="162"/>
                  </a:lnTo>
                  <a:lnTo>
                    <a:pt x="223" y="163"/>
                  </a:lnTo>
                  <a:lnTo>
                    <a:pt x="222" y="165"/>
                  </a:lnTo>
                  <a:lnTo>
                    <a:pt x="220" y="165"/>
                  </a:lnTo>
                  <a:lnTo>
                    <a:pt x="222" y="167"/>
                  </a:lnTo>
                  <a:lnTo>
                    <a:pt x="220" y="168"/>
                  </a:lnTo>
                  <a:lnTo>
                    <a:pt x="226" y="168"/>
                  </a:lnTo>
                  <a:lnTo>
                    <a:pt x="228" y="170"/>
                  </a:lnTo>
                  <a:lnTo>
                    <a:pt x="228" y="177"/>
                  </a:lnTo>
                  <a:lnTo>
                    <a:pt x="230" y="182"/>
                  </a:lnTo>
                  <a:lnTo>
                    <a:pt x="233" y="187"/>
                  </a:lnTo>
                  <a:lnTo>
                    <a:pt x="234" y="196"/>
                  </a:lnTo>
                  <a:lnTo>
                    <a:pt x="234" y="199"/>
                  </a:lnTo>
                  <a:lnTo>
                    <a:pt x="231" y="201"/>
                  </a:lnTo>
                  <a:lnTo>
                    <a:pt x="222" y="201"/>
                  </a:lnTo>
                  <a:lnTo>
                    <a:pt x="223" y="204"/>
                  </a:lnTo>
                  <a:lnTo>
                    <a:pt x="231" y="204"/>
                  </a:lnTo>
                  <a:lnTo>
                    <a:pt x="245" y="204"/>
                  </a:lnTo>
                  <a:lnTo>
                    <a:pt x="269" y="204"/>
                  </a:lnTo>
                  <a:lnTo>
                    <a:pt x="357" y="202"/>
                  </a:lnTo>
                  <a:lnTo>
                    <a:pt x="386" y="201"/>
                  </a:lnTo>
                  <a:lnTo>
                    <a:pt x="387" y="201"/>
                  </a:lnTo>
                  <a:lnTo>
                    <a:pt x="390" y="202"/>
                  </a:lnTo>
                  <a:lnTo>
                    <a:pt x="392" y="202"/>
                  </a:lnTo>
                  <a:lnTo>
                    <a:pt x="393" y="202"/>
                  </a:lnTo>
                  <a:lnTo>
                    <a:pt x="393" y="201"/>
                  </a:lnTo>
                  <a:lnTo>
                    <a:pt x="392" y="201"/>
                  </a:lnTo>
                  <a:lnTo>
                    <a:pt x="389" y="199"/>
                  </a:lnTo>
                  <a:lnTo>
                    <a:pt x="390" y="198"/>
                  </a:lnTo>
                  <a:lnTo>
                    <a:pt x="392" y="198"/>
                  </a:lnTo>
                  <a:lnTo>
                    <a:pt x="392" y="192"/>
                  </a:lnTo>
                  <a:lnTo>
                    <a:pt x="392" y="187"/>
                  </a:lnTo>
                  <a:lnTo>
                    <a:pt x="392" y="185"/>
                  </a:lnTo>
                  <a:lnTo>
                    <a:pt x="389" y="185"/>
                  </a:lnTo>
                  <a:lnTo>
                    <a:pt x="371" y="185"/>
                  </a:lnTo>
                  <a:lnTo>
                    <a:pt x="370" y="185"/>
                  </a:lnTo>
                  <a:lnTo>
                    <a:pt x="368" y="182"/>
                  </a:lnTo>
                  <a:lnTo>
                    <a:pt x="370" y="173"/>
                  </a:lnTo>
                  <a:lnTo>
                    <a:pt x="370" y="170"/>
                  </a:lnTo>
                  <a:lnTo>
                    <a:pt x="370" y="168"/>
                  </a:lnTo>
                  <a:lnTo>
                    <a:pt x="371" y="167"/>
                  </a:lnTo>
                  <a:lnTo>
                    <a:pt x="373" y="167"/>
                  </a:lnTo>
                  <a:lnTo>
                    <a:pt x="375" y="167"/>
                  </a:lnTo>
                  <a:lnTo>
                    <a:pt x="373" y="167"/>
                  </a:lnTo>
                  <a:lnTo>
                    <a:pt x="370" y="165"/>
                  </a:lnTo>
                  <a:lnTo>
                    <a:pt x="368" y="168"/>
                  </a:lnTo>
                  <a:lnTo>
                    <a:pt x="367" y="170"/>
                  </a:lnTo>
                  <a:lnTo>
                    <a:pt x="365" y="185"/>
                  </a:lnTo>
                  <a:lnTo>
                    <a:pt x="367" y="187"/>
                  </a:lnTo>
                  <a:lnTo>
                    <a:pt x="370" y="188"/>
                  </a:lnTo>
                  <a:lnTo>
                    <a:pt x="386" y="188"/>
                  </a:lnTo>
                  <a:lnTo>
                    <a:pt x="390" y="188"/>
                  </a:lnTo>
                  <a:lnTo>
                    <a:pt x="390" y="190"/>
                  </a:lnTo>
                  <a:lnTo>
                    <a:pt x="390" y="196"/>
                  </a:lnTo>
                  <a:lnTo>
                    <a:pt x="389" y="198"/>
                  </a:lnTo>
                  <a:lnTo>
                    <a:pt x="387" y="196"/>
                  </a:lnTo>
                  <a:lnTo>
                    <a:pt x="382" y="196"/>
                  </a:lnTo>
                  <a:lnTo>
                    <a:pt x="356" y="196"/>
                  </a:lnTo>
                  <a:lnTo>
                    <a:pt x="353" y="198"/>
                  </a:lnTo>
                  <a:lnTo>
                    <a:pt x="337" y="198"/>
                  </a:lnTo>
                  <a:lnTo>
                    <a:pt x="336" y="198"/>
                  </a:lnTo>
                  <a:lnTo>
                    <a:pt x="276" y="199"/>
                  </a:lnTo>
                  <a:lnTo>
                    <a:pt x="265" y="199"/>
                  </a:lnTo>
                  <a:lnTo>
                    <a:pt x="265" y="201"/>
                  </a:lnTo>
                  <a:lnTo>
                    <a:pt x="245" y="201"/>
                  </a:lnTo>
                  <a:lnTo>
                    <a:pt x="245" y="199"/>
                  </a:lnTo>
                  <a:lnTo>
                    <a:pt x="244" y="199"/>
                  </a:lnTo>
                  <a:lnTo>
                    <a:pt x="244" y="198"/>
                  </a:lnTo>
                  <a:lnTo>
                    <a:pt x="245" y="198"/>
                  </a:lnTo>
                  <a:lnTo>
                    <a:pt x="265" y="198"/>
                  </a:lnTo>
                  <a:lnTo>
                    <a:pt x="283" y="198"/>
                  </a:lnTo>
                  <a:lnTo>
                    <a:pt x="336" y="196"/>
                  </a:lnTo>
                  <a:lnTo>
                    <a:pt x="337" y="196"/>
                  </a:lnTo>
                  <a:lnTo>
                    <a:pt x="353" y="196"/>
                  </a:lnTo>
                  <a:lnTo>
                    <a:pt x="354" y="193"/>
                  </a:lnTo>
                  <a:lnTo>
                    <a:pt x="356" y="193"/>
                  </a:lnTo>
                  <a:lnTo>
                    <a:pt x="356" y="192"/>
                  </a:lnTo>
                  <a:lnTo>
                    <a:pt x="354" y="192"/>
                  </a:lnTo>
                  <a:lnTo>
                    <a:pt x="351" y="193"/>
                  </a:lnTo>
                  <a:lnTo>
                    <a:pt x="345" y="195"/>
                  </a:lnTo>
                  <a:lnTo>
                    <a:pt x="323" y="195"/>
                  </a:lnTo>
                  <a:lnTo>
                    <a:pt x="247" y="195"/>
                  </a:lnTo>
                  <a:lnTo>
                    <a:pt x="245" y="195"/>
                  </a:lnTo>
                  <a:lnTo>
                    <a:pt x="242" y="193"/>
                  </a:lnTo>
                  <a:lnTo>
                    <a:pt x="239" y="182"/>
                  </a:lnTo>
                  <a:lnTo>
                    <a:pt x="237" y="179"/>
                  </a:lnTo>
                  <a:lnTo>
                    <a:pt x="236" y="173"/>
                  </a:lnTo>
                  <a:lnTo>
                    <a:pt x="234" y="162"/>
                  </a:lnTo>
                  <a:lnTo>
                    <a:pt x="233" y="160"/>
                  </a:lnTo>
                  <a:lnTo>
                    <a:pt x="237" y="134"/>
                  </a:lnTo>
                  <a:lnTo>
                    <a:pt x="239" y="131"/>
                  </a:lnTo>
                  <a:lnTo>
                    <a:pt x="239" y="128"/>
                  </a:lnTo>
                  <a:lnTo>
                    <a:pt x="237" y="128"/>
                  </a:lnTo>
                  <a:lnTo>
                    <a:pt x="231" y="129"/>
                  </a:lnTo>
                  <a:lnTo>
                    <a:pt x="223" y="129"/>
                  </a:lnTo>
                  <a:lnTo>
                    <a:pt x="222" y="129"/>
                  </a:lnTo>
                  <a:lnTo>
                    <a:pt x="220" y="129"/>
                  </a:lnTo>
                  <a:lnTo>
                    <a:pt x="220" y="128"/>
                  </a:lnTo>
                  <a:lnTo>
                    <a:pt x="222" y="128"/>
                  </a:lnTo>
                  <a:lnTo>
                    <a:pt x="244" y="126"/>
                  </a:lnTo>
                  <a:lnTo>
                    <a:pt x="250" y="126"/>
                  </a:lnTo>
                  <a:lnTo>
                    <a:pt x="258" y="126"/>
                  </a:lnTo>
                  <a:lnTo>
                    <a:pt x="287" y="126"/>
                  </a:lnTo>
                  <a:lnTo>
                    <a:pt x="283" y="124"/>
                  </a:lnTo>
                  <a:lnTo>
                    <a:pt x="272" y="123"/>
                  </a:lnTo>
                  <a:lnTo>
                    <a:pt x="251" y="123"/>
                  </a:lnTo>
                  <a:lnTo>
                    <a:pt x="242" y="124"/>
                  </a:lnTo>
                  <a:lnTo>
                    <a:pt x="228" y="124"/>
                  </a:lnTo>
                  <a:lnTo>
                    <a:pt x="220" y="126"/>
                  </a:lnTo>
                  <a:lnTo>
                    <a:pt x="219" y="128"/>
                  </a:lnTo>
                  <a:lnTo>
                    <a:pt x="211" y="128"/>
                  </a:lnTo>
                  <a:lnTo>
                    <a:pt x="208" y="129"/>
                  </a:lnTo>
                  <a:lnTo>
                    <a:pt x="206" y="129"/>
                  </a:lnTo>
                  <a:lnTo>
                    <a:pt x="206" y="128"/>
                  </a:lnTo>
                  <a:lnTo>
                    <a:pt x="206" y="126"/>
                  </a:lnTo>
                  <a:lnTo>
                    <a:pt x="208" y="126"/>
                  </a:lnTo>
                  <a:lnTo>
                    <a:pt x="220" y="124"/>
                  </a:lnTo>
                  <a:lnTo>
                    <a:pt x="226" y="123"/>
                  </a:lnTo>
                  <a:lnTo>
                    <a:pt x="234" y="123"/>
                  </a:lnTo>
                  <a:lnTo>
                    <a:pt x="250" y="123"/>
                  </a:lnTo>
                  <a:lnTo>
                    <a:pt x="250" y="121"/>
                  </a:lnTo>
                  <a:lnTo>
                    <a:pt x="244" y="120"/>
                  </a:lnTo>
                  <a:lnTo>
                    <a:pt x="240" y="120"/>
                  </a:lnTo>
                  <a:lnTo>
                    <a:pt x="236" y="118"/>
                  </a:lnTo>
                  <a:lnTo>
                    <a:pt x="226" y="118"/>
                  </a:lnTo>
                  <a:lnTo>
                    <a:pt x="225" y="118"/>
                  </a:lnTo>
                  <a:lnTo>
                    <a:pt x="223" y="120"/>
                  </a:lnTo>
                  <a:lnTo>
                    <a:pt x="219" y="118"/>
                  </a:lnTo>
                  <a:lnTo>
                    <a:pt x="217" y="118"/>
                  </a:lnTo>
                  <a:lnTo>
                    <a:pt x="212" y="120"/>
                  </a:lnTo>
                  <a:lnTo>
                    <a:pt x="211" y="120"/>
                  </a:lnTo>
                  <a:lnTo>
                    <a:pt x="211" y="118"/>
                  </a:lnTo>
                  <a:lnTo>
                    <a:pt x="212" y="118"/>
                  </a:lnTo>
                  <a:lnTo>
                    <a:pt x="214" y="118"/>
                  </a:lnTo>
                  <a:lnTo>
                    <a:pt x="219" y="117"/>
                  </a:lnTo>
                  <a:lnTo>
                    <a:pt x="225" y="117"/>
                  </a:lnTo>
                  <a:lnTo>
                    <a:pt x="245" y="118"/>
                  </a:lnTo>
                  <a:lnTo>
                    <a:pt x="248" y="118"/>
                  </a:lnTo>
                  <a:lnTo>
                    <a:pt x="250" y="118"/>
                  </a:lnTo>
                  <a:lnTo>
                    <a:pt x="255" y="121"/>
                  </a:lnTo>
                  <a:lnTo>
                    <a:pt x="253" y="120"/>
                  </a:lnTo>
                  <a:lnTo>
                    <a:pt x="253" y="118"/>
                  </a:lnTo>
                  <a:lnTo>
                    <a:pt x="250" y="113"/>
                  </a:lnTo>
                  <a:lnTo>
                    <a:pt x="248" y="110"/>
                  </a:lnTo>
                  <a:lnTo>
                    <a:pt x="244" y="107"/>
                  </a:lnTo>
                  <a:lnTo>
                    <a:pt x="239" y="106"/>
                  </a:lnTo>
                  <a:lnTo>
                    <a:pt x="237" y="104"/>
                  </a:lnTo>
                  <a:lnTo>
                    <a:pt x="237" y="103"/>
                  </a:lnTo>
                  <a:lnTo>
                    <a:pt x="236" y="99"/>
                  </a:lnTo>
                  <a:lnTo>
                    <a:pt x="236" y="98"/>
                  </a:lnTo>
                  <a:lnTo>
                    <a:pt x="244" y="98"/>
                  </a:lnTo>
                  <a:lnTo>
                    <a:pt x="261" y="98"/>
                  </a:lnTo>
                  <a:lnTo>
                    <a:pt x="287" y="98"/>
                  </a:lnTo>
                  <a:lnTo>
                    <a:pt x="289" y="98"/>
                  </a:lnTo>
                  <a:lnTo>
                    <a:pt x="284" y="101"/>
                  </a:lnTo>
                  <a:lnTo>
                    <a:pt x="284" y="104"/>
                  </a:lnTo>
                  <a:lnTo>
                    <a:pt x="283" y="113"/>
                  </a:lnTo>
                  <a:lnTo>
                    <a:pt x="283" y="115"/>
                  </a:lnTo>
                  <a:lnTo>
                    <a:pt x="283" y="117"/>
                  </a:lnTo>
                  <a:lnTo>
                    <a:pt x="292" y="117"/>
                  </a:lnTo>
                  <a:lnTo>
                    <a:pt x="298" y="117"/>
                  </a:lnTo>
                  <a:lnTo>
                    <a:pt x="301" y="118"/>
                  </a:lnTo>
                  <a:lnTo>
                    <a:pt x="304" y="118"/>
                  </a:lnTo>
                  <a:lnTo>
                    <a:pt x="308" y="118"/>
                  </a:lnTo>
                  <a:lnTo>
                    <a:pt x="309" y="120"/>
                  </a:lnTo>
                  <a:lnTo>
                    <a:pt x="312" y="118"/>
                  </a:lnTo>
                  <a:lnTo>
                    <a:pt x="314" y="118"/>
                  </a:lnTo>
                  <a:lnTo>
                    <a:pt x="315" y="120"/>
                  </a:lnTo>
                  <a:lnTo>
                    <a:pt x="326" y="120"/>
                  </a:lnTo>
                  <a:lnTo>
                    <a:pt x="326" y="118"/>
                  </a:lnTo>
                  <a:lnTo>
                    <a:pt x="325" y="113"/>
                  </a:lnTo>
                  <a:lnTo>
                    <a:pt x="323" y="101"/>
                  </a:lnTo>
                  <a:lnTo>
                    <a:pt x="322" y="99"/>
                  </a:lnTo>
                  <a:lnTo>
                    <a:pt x="322" y="96"/>
                  </a:lnTo>
                  <a:lnTo>
                    <a:pt x="326" y="93"/>
                  </a:lnTo>
                  <a:lnTo>
                    <a:pt x="328" y="92"/>
                  </a:lnTo>
                  <a:lnTo>
                    <a:pt x="329" y="93"/>
                  </a:lnTo>
                  <a:lnTo>
                    <a:pt x="332" y="104"/>
                  </a:lnTo>
                  <a:lnTo>
                    <a:pt x="336" y="113"/>
                  </a:lnTo>
                  <a:lnTo>
                    <a:pt x="336" y="120"/>
                  </a:lnTo>
                  <a:lnTo>
                    <a:pt x="337" y="120"/>
                  </a:lnTo>
                  <a:lnTo>
                    <a:pt x="340" y="120"/>
                  </a:lnTo>
                  <a:lnTo>
                    <a:pt x="342" y="117"/>
                  </a:lnTo>
                  <a:lnTo>
                    <a:pt x="339" y="106"/>
                  </a:lnTo>
                  <a:lnTo>
                    <a:pt x="336" y="96"/>
                  </a:lnTo>
                  <a:lnTo>
                    <a:pt x="332" y="87"/>
                  </a:lnTo>
                  <a:lnTo>
                    <a:pt x="332" y="85"/>
                  </a:lnTo>
                  <a:lnTo>
                    <a:pt x="331" y="84"/>
                  </a:lnTo>
                  <a:lnTo>
                    <a:pt x="325" y="82"/>
                  </a:lnTo>
                  <a:lnTo>
                    <a:pt x="311" y="82"/>
                  </a:lnTo>
                  <a:lnTo>
                    <a:pt x="294" y="82"/>
                  </a:lnTo>
                  <a:lnTo>
                    <a:pt x="283" y="81"/>
                  </a:lnTo>
                  <a:lnTo>
                    <a:pt x="267" y="82"/>
                  </a:lnTo>
                  <a:lnTo>
                    <a:pt x="259" y="81"/>
                  </a:lnTo>
                  <a:lnTo>
                    <a:pt x="228" y="82"/>
                  </a:lnTo>
                  <a:lnTo>
                    <a:pt x="216" y="84"/>
                  </a:lnTo>
                  <a:lnTo>
                    <a:pt x="211" y="85"/>
                  </a:lnTo>
                  <a:lnTo>
                    <a:pt x="209" y="87"/>
                  </a:lnTo>
                  <a:lnTo>
                    <a:pt x="208" y="89"/>
                  </a:lnTo>
                  <a:lnTo>
                    <a:pt x="206" y="103"/>
                  </a:lnTo>
                  <a:lnTo>
                    <a:pt x="203" y="117"/>
                  </a:lnTo>
                  <a:lnTo>
                    <a:pt x="203" y="118"/>
                  </a:lnTo>
                  <a:lnTo>
                    <a:pt x="205" y="120"/>
                  </a:lnTo>
                  <a:lnTo>
                    <a:pt x="203" y="121"/>
                  </a:lnTo>
                  <a:lnTo>
                    <a:pt x="205" y="123"/>
                  </a:lnTo>
                  <a:lnTo>
                    <a:pt x="211" y="121"/>
                  </a:lnTo>
                  <a:lnTo>
                    <a:pt x="219" y="121"/>
                  </a:lnTo>
                  <a:lnTo>
                    <a:pt x="228" y="121"/>
                  </a:lnTo>
                  <a:lnTo>
                    <a:pt x="228" y="123"/>
                  </a:lnTo>
                  <a:lnTo>
                    <a:pt x="208" y="123"/>
                  </a:lnTo>
                  <a:lnTo>
                    <a:pt x="205" y="123"/>
                  </a:lnTo>
                  <a:lnTo>
                    <a:pt x="203" y="123"/>
                  </a:lnTo>
                  <a:lnTo>
                    <a:pt x="202" y="121"/>
                  </a:lnTo>
                  <a:lnTo>
                    <a:pt x="202" y="118"/>
                  </a:lnTo>
                  <a:lnTo>
                    <a:pt x="202" y="113"/>
                  </a:lnTo>
                  <a:lnTo>
                    <a:pt x="203" y="109"/>
                  </a:lnTo>
                  <a:lnTo>
                    <a:pt x="203" y="101"/>
                  </a:lnTo>
                  <a:lnTo>
                    <a:pt x="205" y="101"/>
                  </a:lnTo>
                  <a:lnTo>
                    <a:pt x="206" y="90"/>
                  </a:lnTo>
                  <a:lnTo>
                    <a:pt x="206" y="87"/>
                  </a:lnTo>
                  <a:lnTo>
                    <a:pt x="205" y="89"/>
                  </a:lnTo>
                  <a:lnTo>
                    <a:pt x="203" y="89"/>
                  </a:lnTo>
                  <a:lnTo>
                    <a:pt x="203" y="87"/>
                  </a:lnTo>
                  <a:lnTo>
                    <a:pt x="205" y="85"/>
                  </a:lnTo>
                  <a:lnTo>
                    <a:pt x="205" y="84"/>
                  </a:lnTo>
                  <a:lnTo>
                    <a:pt x="203" y="87"/>
                  </a:lnTo>
                  <a:lnTo>
                    <a:pt x="202" y="87"/>
                  </a:lnTo>
                  <a:lnTo>
                    <a:pt x="200" y="87"/>
                  </a:lnTo>
                  <a:lnTo>
                    <a:pt x="198" y="89"/>
                  </a:lnTo>
                  <a:lnTo>
                    <a:pt x="197" y="90"/>
                  </a:lnTo>
                  <a:lnTo>
                    <a:pt x="198" y="95"/>
                  </a:lnTo>
                  <a:lnTo>
                    <a:pt x="197" y="96"/>
                  </a:lnTo>
                  <a:lnTo>
                    <a:pt x="195" y="93"/>
                  </a:lnTo>
                  <a:lnTo>
                    <a:pt x="195" y="92"/>
                  </a:lnTo>
                  <a:lnTo>
                    <a:pt x="194" y="90"/>
                  </a:lnTo>
                  <a:lnTo>
                    <a:pt x="194" y="92"/>
                  </a:lnTo>
                  <a:lnTo>
                    <a:pt x="191" y="92"/>
                  </a:lnTo>
                  <a:lnTo>
                    <a:pt x="187" y="92"/>
                  </a:lnTo>
                  <a:lnTo>
                    <a:pt x="184" y="92"/>
                  </a:lnTo>
                  <a:lnTo>
                    <a:pt x="183" y="92"/>
                  </a:lnTo>
                  <a:lnTo>
                    <a:pt x="183" y="93"/>
                  </a:lnTo>
                  <a:lnTo>
                    <a:pt x="184" y="93"/>
                  </a:lnTo>
                  <a:lnTo>
                    <a:pt x="187" y="93"/>
                  </a:lnTo>
                  <a:lnTo>
                    <a:pt x="191" y="93"/>
                  </a:lnTo>
                  <a:lnTo>
                    <a:pt x="192" y="93"/>
                  </a:lnTo>
                  <a:lnTo>
                    <a:pt x="194" y="93"/>
                  </a:lnTo>
                  <a:lnTo>
                    <a:pt x="194" y="95"/>
                  </a:lnTo>
                  <a:lnTo>
                    <a:pt x="195" y="96"/>
                  </a:lnTo>
                  <a:lnTo>
                    <a:pt x="194" y="107"/>
                  </a:lnTo>
                  <a:lnTo>
                    <a:pt x="195" y="109"/>
                  </a:lnTo>
                  <a:lnTo>
                    <a:pt x="194" y="113"/>
                  </a:lnTo>
                  <a:lnTo>
                    <a:pt x="191" y="110"/>
                  </a:lnTo>
                  <a:lnTo>
                    <a:pt x="192" y="101"/>
                  </a:lnTo>
                  <a:lnTo>
                    <a:pt x="192" y="99"/>
                  </a:lnTo>
                  <a:lnTo>
                    <a:pt x="191" y="96"/>
                  </a:lnTo>
                  <a:lnTo>
                    <a:pt x="191" y="95"/>
                  </a:lnTo>
                  <a:lnTo>
                    <a:pt x="187" y="96"/>
                  </a:lnTo>
                  <a:lnTo>
                    <a:pt x="183" y="96"/>
                  </a:lnTo>
                  <a:lnTo>
                    <a:pt x="181" y="96"/>
                  </a:lnTo>
                  <a:lnTo>
                    <a:pt x="181" y="98"/>
                  </a:lnTo>
                  <a:lnTo>
                    <a:pt x="183" y="101"/>
                  </a:lnTo>
                  <a:lnTo>
                    <a:pt x="184" y="103"/>
                  </a:lnTo>
                  <a:lnTo>
                    <a:pt x="186" y="104"/>
                  </a:lnTo>
                  <a:lnTo>
                    <a:pt x="186" y="106"/>
                  </a:lnTo>
                  <a:lnTo>
                    <a:pt x="187" y="107"/>
                  </a:lnTo>
                  <a:lnTo>
                    <a:pt x="187" y="109"/>
                  </a:lnTo>
                  <a:lnTo>
                    <a:pt x="187" y="110"/>
                  </a:lnTo>
                  <a:lnTo>
                    <a:pt x="183" y="103"/>
                  </a:lnTo>
                  <a:lnTo>
                    <a:pt x="178" y="98"/>
                  </a:lnTo>
                  <a:lnTo>
                    <a:pt x="180" y="98"/>
                  </a:lnTo>
                  <a:lnTo>
                    <a:pt x="178" y="96"/>
                  </a:lnTo>
                  <a:lnTo>
                    <a:pt x="175" y="96"/>
                  </a:lnTo>
                  <a:lnTo>
                    <a:pt x="175" y="95"/>
                  </a:lnTo>
                  <a:lnTo>
                    <a:pt x="178" y="93"/>
                  </a:lnTo>
                  <a:lnTo>
                    <a:pt x="181" y="93"/>
                  </a:lnTo>
                  <a:lnTo>
                    <a:pt x="181" y="92"/>
                  </a:lnTo>
                  <a:lnTo>
                    <a:pt x="183" y="90"/>
                  </a:lnTo>
                  <a:lnTo>
                    <a:pt x="195" y="89"/>
                  </a:lnTo>
                  <a:lnTo>
                    <a:pt x="195" y="90"/>
                  </a:lnTo>
                  <a:lnTo>
                    <a:pt x="195" y="89"/>
                  </a:lnTo>
                  <a:lnTo>
                    <a:pt x="200" y="84"/>
                  </a:lnTo>
                  <a:lnTo>
                    <a:pt x="206" y="82"/>
                  </a:lnTo>
                  <a:lnTo>
                    <a:pt x="209" y="79"/>
                  </a:lnTo>
                  <a:lnTo>
                    <a:pt x="208" y="76"/>
                  </a:lnTo>
                  <a:lnTo>
                    <a:pt x="209" y="76"/>
                  </a:lnTo>
                  <a:lnTo>
                    <a:pt x="212" y="74"/>
                  </a:lnTo>
                  <a:lnTo>
                    <a:pt x="214" y="74"/>
                  </a:lnTo>
                  <a:lnTo>
                    <a:pt x="214" y="73"/>
                  </a:lnTo>
                  <a:lnTo>
                    <a:pt x="216" y="71"/>
                  </a:lnTo>
                  <a:lnTo>
                    <a:pt x="217" y="71"/>
                  </a:lnTo>
                  <a:lnTo>
                    <a:pt x="217" y="73"/>
                  </a:lnTo>
                  <a:lnTo>
                    <a:pt x="217" y="78"/>
                  </a:lnTo>
                  <a:lnTo>
                    <a:pt x="214" y="79"/>
                  </a:lnTo>
                  <a:lnTo>
                    <a:pt x="214" y="81"/>
                  </a:lnTo>
                  <a:lnTo>
                    <a:pt x="219" y="79"/>
                  </a:lnTo>
                  <a:lnTo>
                    <a:pt x="220" y="79"/>
                  </a:lnTo>
                  <a:lnTo>
                    <a:pt x="222" y="78"/>
                  </a:lnTo>
                  <a:lnTo>
                    <a:pt x="222" y="76"/>
                  </a:lnTo>
                  <a:lnTo>
                    <a:pt x="222" y="74"/>
                  </a:lnTo>
                  <a:lnTo>
                    <a:pt x="220" y="74"/>
                  </a:lnTo>
                  <a:lnTo>
                    <a:pt x="219" y="74"/>
                  </a:lnTo>
                  <a:lnTo>
                    <a:pt x="219" y="73"/>
                  </a:lnTo>
                  <a:lnTo>
                    <a:pt x="220" y="73"/>
                  </a:lnTo>
                  <a:lnTo>
                    <a:pt x="222" y="71"/>
                  </a:lnTo>
                  <a:lnTo>
                    <a:pt x="219" y="71"/>
                  </a:lnTo>
                  <a:lnTo>
                    <a:pt x="217" y="70"/>
                  </a:lnTo>
                  <a:lnTo>
                    <a:pt x="216" y="70"/>
                  </a:lnTo>
                  <a:lnTo>
                    <a:pt x="209" y="71"/>
                  </a:lnTo>
                  <a:lnTo>
                    <a:pt x="208" y="73"/>
                  </a:lnTo>
                  <a:lnTo>
                    <a:pt x="206" y="73"/>
                  </a:lnTo>
                  <a:lnTo>
                    <a:pt x="205" y="71"/>
                  </a:lnTo>
                  <a:lnTo>
                    <a:pt x="205" y="70"/>
                  </a:lnTo>
                  <a:lnTo>
                    <a:pt x="209" y="68"/>
                  </a:lnTo>
                  <a:lnTo>
                    <a:pt x="211" y="68"/>
                  </a:lnTo>
                  <a:lnTo>
                    <a:pt x="211" y="67"/>
                  </a:lnTo>
                  <a:lnTo>
                    <a:pt x="217" y="65"/>
                  </a:lnTo>
                  <a:lnTo>
                    <a:pt x="217" y="64"/>
                  </a:lnTo>
                  <a:lnTo>
                    <a:pt x="216" y="62"/>
                  </a:lnTo>
                  <a:lnTo>
                    <a:pt x="209" y="64"/>
                  </a:lnTo>
                  <a:lnTo>
                    <a:pt x="208" y="64"/>
                  </a:lnTo>
                  <a:lnTo>
                    <a:pt x="205" y="65"/>
                  </a:lnTo>
                  <a:lnTo>
                    <a:pt x="203" y="65"/>
                  </a:lnTo>
                  <a:lnTo>
                    <a:pt x="202" y="65"/>
                  </a:lnTo>
                  <a:lnTo>
                    <a:pt x="203" y="64"/>
                  </a:lnTo>
                  <a:lnTo>
                    <a:pt x="209" y="60"/>
                  </a:lnTo>
                  <a:lnTo>
                    <a:pt x="217" y="59"/>
                  </a:lnTo>
                  <a:lnTo>
                    <a:pt x="217" y="56"/>
                  </a:lnTo>
                  <a:lnTo>
                    <a:pt x="216" y="56"/>
                  </a:lnTo>
                  <a:lnTo>
                    <a:pt x="209" y="56"/>
                  </a:lnTo>
                  <a:lnTo>
                    <a:pt x="203" y="57"/>
                  </a:lnTo>
                  <a:lnTo>
                    <a:pt x="202" y="56"/>
                  </a:lnTo>
                  <a:lnTo>
                    <a:pt x="203" y="54"/>
                  </a:lnTo>
                  <a:lnTo>
                    <a:pt x="212" y="53"/>
                  </a:lnTo>
                  <a:lnTo>
                    <a:pt x="216" y="53"/>
                  </a:lnTo>
                  <a:lnTo>
                    <a:pt x="216" y="48"/>
                  </a:lnTo>
                  <a:lnTo>
                    <a:pt x="214" y="46"/>
                  </a:lnTo>
                  <a:lnTo>
                    <a:pt x="208" y="50"/>
                  </a:lnTo>
                  <a:lnTo>
                    <a:pt x="208" y="48"/>
                  </a:lnTo>
                  <a:lnTo>
                    <a:pt x="206" y="48"/>
                  </a:lnTo>
                  <a:lnTo>
                    <a:pt x="206" y="46"/>
                  </a:lnTo>
                  <a:lnTo>
                    <a:pt x="211" y="45"/>
                  </a:lnTo>
                  <a:lnTo>
                    <a:pt x="209" y="34"/>
                  </a:lnTo>
                  <a:lnTo>
                    <a:pt x="208" y="25"/>
                  </a:lnTo>
                  <a:lnTo>
                    <a:pt x="206" y="23"/>
                  </a:lnTo>
                  <a:lnTo>
                    <a:pt x="208" y="23"/>
                  </a:lnTo>
                  <a:lnTo>
                    <a:pt x="211" y="32"/>
                  </a:lnTo>
                  <a:lnTo>
                    <a:pt x="214" y="43"/>
                  </a:lnTo>
                  <a:lnTo>
                    <a:pt x="216" y="43"/>
                  </a:lnTo>
                  <a:lnTo>
                    <a:pt x="214" y="35"/>
                  </a:lnTo>
                  <a:lnTo>
                    <a:pt x="212" y="25"/>
                  </a:lnTo>
                  <a:lnTo>
                    <a:pt x="217" y="25"/>
                  </a:lnTo>
                  <a:lnTo>
                    <a:pt x="220" y="26"/>
                  </a:lnTo>
                  <a:lnTo>
                    <a:pt x="233" y="25"/>
                  </a:lnTo>
                  <a:lnTo>
                    <a:pt x="297" y="25"/>
                  </a:lnTo>
                  <a:lnTo>
                    <a:pt x="300" y="23"/>
                  </a:lnTo>
                  <a:lnTo>
                    <a:pt x="303" y="20"/>
                  </a:lnTo>
                  <a:lnTo>
                    <a:pt x="306" y="20"/>
                  </a:lnTo>
                  <a:lnTo>
                    <a:pt x="308" y="21"/>
                  </a:lnTo>
                  <a:lnTo>
                    <a:pt x="309" y="23"/>
                  </a:lnTo>
                  <a:lnTo>
                    <a:pt x="311" y="34"/>
                  </a:lnTo>
                  <a:lnTo>
                    <a:pt x="312" y="43"/>
                  </a:lnTo>
                  <a:lnTo>
                    <a:pt x="314" y="45"/>
                  </a:lnTo>
                  <a:lnTo>
                    <a:pt x="318" y="46"/>
                  </a:lnTo>
                  <a:lnTo>
                    <a:pt x="320" y="48"/>
                  </a:lnTo>
                  <a:lnTo>
                    <a:pt x="322" y="50"/>
                  </a:lnTo>
                  <a:lnTo>
                    <a:pt x="337" y="51"/>
                  </a:lnTo>
                  <a:lnTo>
                    <a:pt x="339" y="53"/>
                  </a:lnTo>
                  <a:lnTo>
                    <a:pt x="340" y="53"/>
                  </a:lnTo>
                  <a:lnTo>
                    <a:pt x="340" y="43"/>
                  </a:lnTo>
                  <a:lnTo>
                    <a:pt x="339" y="35"/>
                  </a:lnTo>
                  <a:lnTo>
                    <a:pt x="337" y="25"/>
                  </a:lnTo>
                  <a:lnTo>
                    <a:pt x="334" y="23"/>
                  </a:lnTo>
                  <a:lnTo>
                    <a:pt x="331" y="20"/>
                  </a:lnTo>
                  <a:lnTo>
                    <a:pt x="331" y="18"/>
                  </a:lnTo>
                  <a:lnTo>
                    <a:pt x="331" y="15"/>
                  </a:lnTo>
                  <a:lnTo>
                    <a:pt x="331" y="14"/>
                  </a:lnTo>
                  <a:lnTo>
                    <a:pt x="328" y="12"/>
                  </a:lnTo>
                  <a:lnTo>
                    <a:pt x="325" y="12"/>
                  </a:lnTo>
                  <a:lnTo>
                    <a:pt x="325" y="18"/>
                  </a:lnTo>
                  <a:lnTo>
                    <a:pt x="323" y="18"/>
                  </a:lnTo>
                  <a:lnTo>
                    <a:pt x="322" y="18"/>
                  </a:lnTo>
                  <a:lnTo>
                    <a:pt x="322" y="20"/>
                  </a:lnTo>
                  <a:lnTo>
                    <a:pt x="326" y="20"/>
                  </a:lnTo>
                  <a:lnTo>
                    <a:pt x="329" y="21"/>
                  </a:lnTo>
                  <a:lnTo>
                    <a:pt x="332" y="21"/>
                  </a:lnTo>
                  <a:lnTo>
                    <a:pt x="336" y="25"/>
                  </a:lnTo>
                  <a:lnTo>
                    <a:pt x="337" y="31"/>
                  </a:lnTo>
                  <a:lnTo>
                    <a:pt x="339" y="45"/>
                  </a:lnTo>
                  <a:lnTo>
                    <a:pt x="339" y="48"/>
                  </a:lnTo>
                  <a:lnTo>
                    <a:pt x="339" y="50"/>
                  </a:lnTo>
                  <a:lnTo>
                    <a:pt x="322" y="48"/>
                  </a:lnTo>
                  <a:lnTo>
                    <a:pt x="320" y="46"/>
                  </a:lnTo>
                  <a:lnTo>
                    <a:pt x="320" y="42"/>
                  </a:lnTo>
                  <a:lnTo>
                    <a:pt x="317" y="26"/>
                  </a:lnTo>
                  <a:lnTo>
                    <a:pt x="317" y="25"/>
                  </a:lnTo>
                  <a:lnTo>
                    <a:pt x="314" y="21"/>
                  </a:lnTo>
                  <a:lnTo>
                    <a:pt x="314" y="18"/>
                  </a:lnTo>
                  <a:lnTo>
                    <a:pt x="320" y="18"/>
                  </a:lnTo>
                  <a:lnTo>
                    <a:pt x="320" y="12"/>
                  </a:lnTo>
                  <a:lnTo>
                    <a:pt x="320" y="1"/>
                  </a:lnTo>
                  <a:lnTo>
                    <a:pt x="320" y="0"/>
                  </a:lnTo>
                  <a:lnTo>
                    <a:pt x="318" y="0"/>
                  </a:lnTo>
                  <a:lnTo>
                    <a:pt x="317"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0" name="Freeform 58"/>
            <p:cNvSpPr>
              <a:spLocks/>
            </p:cNvSpPr>
            <p:nvPr/>
          </p:nvSpPr>
          <p:spPr bwMode="auto">
            <a:xfrm>
              <a:off x="1560" y="2529"/>
              <a:ext cx="30" cy="12"/>
            </a:xfrm>
            <a:custGeom>
              <a:avLst/>
              <a:gdLst>
                <a:gd name="T0" fmla="*/ 0 w 30"/>
                <a:gd name="T1" fmla="*/ 5 h 12"/>
                <a:gd name="T2" fmla="*/ 3 w 30"/>
                <a:gd name="T3" fmla="*/ 5 h 12"/>
                <a:gd name="T4" fmla="*/ 6 w 30"/>
                <a:gd name="T5" fmla="*/ 6 h 12"/>
                <a:gd name="T6" fmla="*/ 10 w 30"/>
                <a:gd name="T7" fmla="*/ 9 h 12"/>
                <a:gd name="T8" fmla="*/ 11 w 30"/>
                <a:gd name="T9" fmla="*/ 9 h 12"/>
                <a:gd name="T10" fmla="*/ 19 w 30"/>
                <a:gd name="T11" fmla="*/ 9 h 12"/>
                <a:gd name="T12" fmla="*/ 22 w 30"/>
                <a:gd name="T13" fmla="*/ 11 h 12"/>
                <a:gd name="T14" fmla="*/ 25 w 30"/>
                <a:gd name="T15" fmla="*/ 11 h 12"/>
                <a:gd name="T16" fmla="*/ 27 w 30"/>
                <a:gd name="T17" fmla="*/ 12 h 12"/>
                <a:gd name="T18" fmla="*/ 28 w 30"/>
                <a:gd name="T19" fmla="*/ 12 h 12"/>
                <a:gd name="T20" fmla="*/ 30 w 30"/>
                <a:gd name="T21" fmla="*/ 11 h 12"/>
                <a:gd name="T22" fmla="*/ 28 w 30"/>
                <a:gd name="T23" fmla="*/ 9 h 12"/>
                <a:gd name="T24" fmla="*/ 28 w 30"/>
                <a:gd name="T25" fmla="*/ 8 h 12"/>
                <a:gd name="T26" fmla="*/ 28 w 30"/>
                <a:gd name="T27" fmla="*/ 8 h 12"/>
                <a:gd name="T28" fmla="*/ 28 w 30"/>
                <a:gd name="T29" fmla="*/ 8 h 12"/>
                <a:gd name="T30" fmla="*/ 27 w 30"/>
                <a:gd name="T31" fmla="*/ 9 h 12"/>
                <a:gd name="T32" fmla="*/ 16 w 30"/>
                <a:gd name="T33" fmla="*/ 8 h 12"/>
                <a:gd name="T34" fmla="*/ 11 w 30"/>
                <a:gd name="T35" fmla="*/ 8 h 12"/>
                <a:gd name="T36" fmla="*/ 10 w 30"/>
                <a:gd name="T37" fmla="*/ 6 h 12"/>
                <a:gd name="T38" fmla="*/ 10 w 30"/>
                <a:gd name="T39" fmla="*/ 6 h 12"/>
                <a:gd name="T40" fmla="*/ 10 w 30"/>
                <a:gd name="T41" fmla="*/ 6 h 12"/>
                <a:gd name="T42" fmla="*/ 6 w 30"/>
                <a:gd name="T43" fmla="*/ 2 h 12"/>
                <a:gd name="T44" fmla="*/ 0 w 30"/>
                <a:gd name="T45" fmla="*/ 0 h 12"/>
                <a:gd name="T46" fmla="*/ 0 w 30"/>
                <a:gd name="T47" fmla="*/ 0 h 12"/>
                <a:gd name="T48" fmla="*/ 0 w 30"/>
                <a:gd name="T49" fmla="*/ 5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12"/>
                <a:gd name="T77" fmla="*/ 30 w 30"/>
                <a:gd name="T78" fmla="*/ 12 h 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12">
                  <a:moveTo>
                    <a:pt x="0" y="5"/>
                  </a:moveTo>
                  <a:lnTo>
                    <a:pt x="3" y="5"/>
                  </a:lnTo>
                  <a:lnTo>
                    <a:pt x="6" y="6"/>
                  </a:lnTo>
                  <a:lnTo>
                    <a:pt x="10" y="9"/>
                  </a:lnTo>
                  <a:lnTo>
                    <a:pt x="11" y="9"/>
                  </a:lnTo>
                  <a:lnTo>
                    <a:pt x="19" y="9"/>
                  </a:lnTo>
                  <a:lnTo>
                    <a:pt x="22" y="11"/>
                  </a:lnTo>
                  <a:lnTo>
                    <a:pt x="25" y="11"/>
                  </a:lnTo>
                  <a:lnTo>
                    <a:pt x="27" y="12"/>
                  </a:lnTo>
                  <a:lnTo>
                    <a:pt x="28" y="12"/>
                  </a:lnTo>
                  <a:lnTo>
                    <a:pt x="30" y="11"/>
                  </a:lnTo>
                  <a:lnTo>
                    <a:pt x="28" y="9"/>
                  </a:lnTo>
                  <a:lnTo>
                    <a:pt x="28" y="8"/>
                  </a:lnTo>
                  <a:lnTo>
                    <a:pt x="27" y="9"/>
                  </a:lnTo>
                  <a:lnTo>
                    <a:pt x="16" y="8"/>
                  </a:lnTo>
                  <a:lnTo>
                    <a:pt x="11" y="8"/>
                  </a:lnTo>
                  <a:lnTo>
                    <a:pt x="10" y="6"/>
                  </a:lnTo>
                  <a:lnTo>
                    <a:pt x="6" y="2"/>
                  </a:lnTo>
                  <a:lnTo>
                    <a:pt x="0" y="0"/>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1" name="Freeform 59"/>
            <p:cNvSpPr>
              <a:spLocks/>
            </p:cNvSpPr>
            <p:nvPr/>
          </p:nvSpPr>
          <p:spPr bwMode="auto">
            <a:xfrm>
              <a:off x="1560" y="2537"/>
              <a:ext cx="30" cy="11"/>
            </a:xfrm>
            <a:custGeom>
              <a:avLst/>
              <a:gdLst>
                <a:gd name="T0" fmla="*/ 0 w 30"/>
                <a:gd name="T1" fmla="*/ 3 h 11"/>
                <a:gd name="T2" fmla="*/ 0 w 30"/>
                <a:gd name="T3" fmla="*/ 3 h 11"/>
                <a:gd name="T4" fmla="*/ 5 w 30"/>
                <a:gd name="T5" fmla="*/ 4 h 11"/>
                <a:gd name="T6" fmla="*/ 6 w 30"/>
                <a:gd name="T7" fmla="*/ 4 h 11"/>
                <a:gd name="T8" fmla="*/ 11 w 30"/>
                <a:gd name="T9" fmla="*/ 9 h 11"/>
                <a:gd name="T10" fmla="*/ 11 w 30"/>
                <a:gd name="T11" fmla="*/ 9 h 11"/>
                <a:gd name="T12" fmla="*/ 17 w 30"/>
                <a:gd name="T13" fmla="*/ 9 h 11"/>
                <a:gd name="T14" fmla="*/ 25 w 30"/>
                <a:gd name="T15" fmla="*/ 9 h 11"/>
                <a:gd name="T16" fmla="*/ 27 w 30"/>
                <a:gd name="T17" fmla="*/ 11 h 11"/>
                <a:gd name="T18" fmla="*/ 28 w 30"/>
                <a:gd name="T19" fmla="*/ 11 h 11"/>
                <a:gd name="T20" fmla="*/ 28 w 30"/>
                <a:gd name="T21" fmla="*/ 11 h 11"/>
                <a:gd name="T22" fmla="*/ 30 w 30"/>
                <a:gd name="T23" fmla="*/ 9 h 11"/>
                <a:gd name="T24" fmla="*/ 30 w 30"/>
                <a:gd name="T25" fmla="*/ 8 h 11"/>
                <a:gd name="T26" fmla="*/ 30 w 30"/>
                <a:gd name="T27" fmla="*/ 6 h 11"/>
                <a:gd name="T28" fmla="*/ 28 w 30"/>
                <a:gd name="T29" fmla="*/ 6 h 11"/>
                <a:gd name="T30" fmla="*/ 28 w 30"/>
                <a:gd name="T31" fmla="*/ 6 h 11"/>
                <a:gd name="T32" fmla="*/ 28 w 30"/>
                <a:gd name="T33" fmla="*/ 8 h 11"/>
                <a:gd name="T34" fmla="*/ 25 w 30"/>
                <a:gd name="T35" fmla="*/ 8 h 11"/>
                <a:gd name="T36" fmla="*/ 17 w 30"/>
                <a:gd name="T37" fmla="*/ 6 h 11"/>
                <a:gd name="T38" fmla="*/ 11 w 30"/>
                <a:gd name="T39" fmla="*/ 6 h 11"/>
                <a:gd name="T40" fmla="*/ 10 w 30"/>
                <a:gd name="T41" fmla="*/ 6 h 11"/>
                <a:gd name="T42" fmla="*/ 10 w 30"/>
                <a:gd name="T43" fmla="*/ 3 h 11"/>
                <a:gd name="T44" fmla="*/ 8 w 30"/>
                <a:gd name="T45" fmla="*/ 3 h 11"/>
                <a:gd name="T46" fmla="*/ 6 w 30"/>
                <a:gd name="T47" fmla="*/ 1 h 11"/>
                <a:gd name="T48" fmla="*/ 2 w 30"/>
                <a:gd name="T49" fmla="*/ 0 h 11"/>
                <a:gd name="T50" fmla="*/ 0 w 30"/>
                <a:gd name="T51" fmla="*/ 0 h 11"/>
                <a:gd name="T52" fmla="*/ 0 w 30"/>
                <a:gd name="T53" fmla="*/ 3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11"/>
                <a:gd name="T83" fmla="*/ 30 w 30"/>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11">
                  <a:moveTo>
                    <a:pt x="0" y="3"/>
                  </a:moveTo>
                  <a:lnTo>
                    <a:pt x="0" y="3"/>
                  </a:lnTo>
                  <a:lnTo>
                    <a:pt x="5" y="4"/>
                  </a:lnTo>
                  <a:lnTo>
                    <a:pt x="6" y="4"/>
                  </a:lnTo>
                  <a:lnTo>
                    <a:pt x="11" y="9"/>
                  </a:lnTo>
                  <a:lnTo>
                    <a:pt x="17" y="9"/>
                  </a:lnTo>
                  <a:lnTo>
                    <a:pt x="25" y="9"/>
                  </a:lnTo>
                  <a:lnTo>
                    <a:pt x="27" y="11"/>
                  </a:lnTo>
                  <a:lnTo>
                    <a:pt x="28" y="11"/>
                  </a:lnTo>
                  <a:lnTo>
                    <a:pt x="30" y="9"/>
                  </a:lnTo>
                  <a:lnTo>
                    <a:pt x="30" y="8"/>
                  </a:lnTo>
                  <a:lnTo>
                    <a:pt x="30" y="6"/>
                  </a:lnTo>
                  <a:lnTo>
                    <a:pt x="28" y="6"/>
                  </a:lnTo>
                  <a:lnTo>
                    <a:pt x="28" y="8"/>
                  </a:lnTo>
                  <a:lnTo>
                    <a:pt x="25" y="8"/>
                  </a:lnTo>
                  <a:lnTo>
                    <a:pt x="17" y="6"/>
                  </a:lnTo>
                  <a:lnTo>
                    <a:pt x="11" y="6"/>
                  </a:lnTo>
                  <a:lnTo>
                    <a:pt x="10" y="6"/>
                  </a:lnTo>
                  <a:lnTo>
                    <a:pt x="10" y="3"/>
                  </a:lnTo>
                  <a:lnTo>
                    <a:pt x="8" y="3"/>
                  </a:lnTo>
                  <a:lnTo>
                    <a:pt x="6" y="1"/>
                  </a:lnTo>
                  <a:lnTo>
                    <a:pt x="2" y="0"/>
                  </a:lnTo>
                  <a:lnTo>
                    <a:pt x="0" y="0"/>
                  </a:lnTo>
                  <a:lnTo>
                    <a:pt x="0"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2" name="Freeform 60"/>
            <p:cNvSpPr>
              <a:spLocks/>
            </p:cNvSpPr>
            <p:nvPr/>
          </p:nvSpPr>
          <p:spPr bwMode="auto">
            <a:xfrm>
              <a:off x="1562" y="2543"/>
              <a:ext cx="28" cy="12"/>
            </a:xfrm>
            <a:custGeom>
              <a:avLst/>
              <a:gdLst>
                <a:gd name="T0" fmla="*/ 0 w 28"/>
                <a:gd name="T1" fmla="*/ 3 h 12"/>
                <a:gd name="T2" fmla="*/ 4 w 28"/>
                <a:gd name="T3" fmla="*/ 5 h 12"/>
                <a:gd name="T4" fmla="*/ 4 w 28"/>
                <a:gd name="T5" fmla="*/ 6 h 12"/>
                <a:gd name="T6" fmla="*/ 6 w 28"/>
                <a:gd name="T7" fmla="*/ 6 h 12"/>
                <a:gd name="T8" fmla="*/ 11 w 28"/>
                <a:gd name="T9" fmla="*/ 11 h 12"/>
                <a:gd name="T10" fmla="*/ 23 w 28"/>
                <a:gd name="T11" fmla="*/ 11 h 12"/>
                <a:gd name="T12" fmla="*/ 25 w 28"/>
                <a:gd name="T13" fmla="*/ 11 h 12"/>
                <a:gd name="T14" fmla="*/ 26 w 28"/>
                <a:gd name="T15" fmla="*/ 12 h 12"/>
                <a:gd name="T16" fmla="*/ 26 w 28"/>
                <a:gd name="T17" fmla="*/ 12 h 12"/>
                <a:gd name="T18" fmla="*/ 28 w 28"/>
                <a:gd name="T19" fmla="*/ 12 h 12"/>
                <a:gd name="T20" fmla="*/ 28 w 28"/>
                <a:gd name="T21" fmla="*/ 11 h 12"/>
                <a:gd name="T22" fmla="*/ 28 w 28"/>
                <a:gd name="T23" fmla="*/ 8 h 12"/>
                <a:gd name="T24" fmla="*/ 28 w 28"/>
                <a:gd name="T25" fmla="*/ 8 h 12"/>
                <a:gd name="T26" fmla="*/ 26 w 28"/>
                <a:gd name="T27" fmla="*/ 9 h 12"/>
                <a:gd name="T28" fmla="*/ 25 w 28"/>
                <a:gd name="T29" fmla="*/ 9 h 12"/>
                <a:gd name="T30" fmla="*/ 18 w 28"/>
                <a:gd name="T31" fmla="*/ 8 h 12"/>
                <a:gd name="T32" fmla="*/ 14 w 28"/>
                <a:gd name="T33" fmla="*/ 8 h 12"/>
                <a:gd name="T34" fmla="*/ 9 w 28"/>
                <a:gd name="T35" fmla="*/ 8 h 12"/>
                <a:gd name="T36" fmla="*/ 9 w 28"/>
                <a:gd name="T37" fmla="*/ 8 h 12"/>
                <a:gd name="T38" fmla="*/ 9 w 28"/>
                <a:gd name="T39" fmla="*/ 8 h 12"/>
                <a:gd name="T40" fmla="*/ 9 w 28"/>
                <a:gd name="T41" fmla="*/ 6 h 12"/>
                <a:gd name="T42" fmla="*/ 8 w 28"/>
                <a:gd name="T43" fmla="*/ 6 h 12"/>
                <a:gd name="T44" fmla="*/ 4 w 28"/>
                <a:gd name="T45" fmla="*/ 3 h 12"/>
                <a:gd name="T46" fmla="*/ 3 w 28"/>
                <a:gd name="T47" fmla="*/ 2 h 12"/>
                <a:gd name="T48" fmla="*/ 0 w 28"/>
                <a:gd name="T49" fmla="*/ 0 h 12"/>
                <a:gd name="T50" fmla="*/ 0 w 28"/>
                <a:gd name="T51" fmla="*/ 0 h 12"/>
                <a:gd name="T52" fmla="*/ 0 w 28"/>
                <a:gd name="T53" fmla="*/ 3 h 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
                <a:gd name="T82" fmla="*/ 0 h 12"/>
                <a:gd name="T83" fmla="*/ 28 w 28"/>
                <a:gd name="T84" fmla="*/ 12 h 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 h="12">
                  <a:moveTo>
                    <a:pt x="0" y="3"/>
                  </a:moveTo>
                  <a:lnTo>
                    <a:pt x="4" y="5"/>
                  </a:lnTo>
                  <a:lnTo>
                    <a:pt x="4" y="6"/>
                  </a:lnTo>
                  <a:lnTo>
                    <a:pt x="6" y="6"/>
                  </a:lnTo>
                  <a:lnTo>
                    <a:pt x="11" y="11"/>
                  </a:lnTo>
                  <a:lnTo>
                    <a:pt x="23" y="11"/>
                  </a:lnTo>
                  <a:lnTo>
                    <a:pt x="25" y="11"/>
                  </a:lnTo>
                  <a:lnTo>
                    <a:pt x="26" y="12"/>
                  </a:lnTo>
                  <a:lnTo>
                    <a:pt x="28" y="12"/>
                  </a:lnTo>
                  <a:lnTo>
                    <a:pt x="28" y="11"/>
                  </a:lnTo>
                  <a:lnTo>
                    <a:pt x="28" y="8"/>
                  </a:lnTo>
                  <a:lnTo>
                    <a:pt x="26" y="9"/>
                  </a:lnTo>
                  <a:lnTo>
                    <a:pt x="25" y="9"/>
                  </a:lnTo>
                  <a:lnTo>
                    <a:pt x="18" y="8"/>
                  </a:lnTo>
                  <a:lnTo>
                    <a:pt x="14" y="8"/>
                  </a:lnTo>
                  <a:lnTo>
                    <a:pt x="9" y="8"/>
                  </a:lnTo>
                  <a:lnTo>
                    <a:pt x="9" y="6"/>
                  </a:lnTo>
                  <a:lnTo>
                    <a:pt x="8" y="6"/>
                  </a:lnTo>
                  <a:lnTo>
                    <a:pt x="4" y="3"/>
                  </a:lnTo>
                  <a:lnTo>
                    <a:pt x="3" y="2"/>
                  </a:lnTo>
                  <a:lnTo>
                    <a:pt x="0" y="0"/>
                  </a:lnTo>
                  <a:lnTo>
                    <a:pt x="0"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3" name="Freeform 61"/>
            <p:cNvSpPr>
              <a:spLocks/>
            </p:cNvSpPr>
            <p:nvPr/>
          </p:nvSpPr>
          <p:spPr bwMode="auto">
            <a:xfrm>
              <a:off x="1559" y="2549"/>
              <a:ext cx="12" cy="10"/>
            </a:xfrm>
            <a:custGeom>
              <a:avLst/>
              <a:gdLst>
                <a:gd name="T0" fmla="*/ 3 w 12"/>
                <a:gd name="T1" fmla="*/ 2 h 10"/>
                <a:gd name="T2" fmla="*/ 0 w 12"/>
                <a:gd name="T3" fmla="*/ 3 h 10"/>
                <a:gd name="T4" fmla="*/ 0 w 12"/>
                <a:gd name="T5" fmla="*/ 8 h 10"/>
                <a:gd name="T6" fmla="*/ 0 w 12"/>
                <a:gd name="T7" fmla="*/ 8 h 10"/>
                <a:gd name="T8" fmla="*/ 0 w 12"/>
                <a:gd name="T9" fmla="*/ 10 h 10"/>
                <a:gd name="T10" fmla="*/ 1 w 12"/>
                <a:gd name="T11" fmla="*/ 10 h 10"/>
                <a:gd name="T12" fmla="*/ 12 w 12"/>
                <a:gd name="T13" fmla="*/ 10 h 10"/>
                <a:gd name="T14" fmla="*/ 12 w 12"/>
                <a:gd name="T15" fmla="*/ 6 h 10"/>
                <a:gd name="T16" fmla="*/ 11 w 12"/>
                <a:gd name="T17" fmla="*/ 5 h 10"/>
                <a:gd name="T18" fmla="*/ 7 w 12"/>
                <a:gd name="T19" fmla="*/ 2 h 10"/>
                <a:gd name="T20" fmla="*/ 3 w 12"/>
                <a:gd name="T21" fmla="*/ 0 h 10"/>
                <a:gd name="T22" fmla="*/ 3 w 12"/>
                <a:gd name="T23" fmla="*/ 0 h 10"/>
                <a:gd name="T24" fmla="*/ 3 w 12"/>
                <a:gd name="T25" fmla="*/ 2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
                <a:gd name="T41" fmla="*/ 12 w 12"/>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
                  <a:moveTo>
                    <a:pt x="3" y="2"/>
                  </a:moveTo>
                  <a:lnTo>
                    <a:pt x="0" y="3"/>
                  </a:lnTo>
                  <a:lnTo>
                    <a:pt x="0" y="8"/>
                  </a:lnTo>
                  <a:lnTo>
                    <a:pt x="0" y="10"/>
                  </a:lnTo>
                  <a:lnTo>
                    <a:pt x="1" y="10"/>
                  </a:lnTo>
                  <a:lnTo>
                    <a:pt x="12" y="10"/>
                  </a:lnTo>
                  <a:lnTo>
                    <a:pt x="12" y="6"/>
                  </a:lnTo>
                  <a:lnTo>
                    <a:pt x="11" y="5"/>
                  </a:lnTo>
                  <a:lnTo>
                    <a:pt x="7" y="2"/>
                  </a:lnTo>
                  <a:lnTo>
                    <a:pt x="3" y="0"/>
                  </a:lnTo>
                  <a:lnTo>
                    <a:pt x="3"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4" name="Freeform 62"/>
            <p:cNvSpPr>
              <a:spLocks/>
            </p:cNvSpPr>
            <p:nvPr/>
          </p:nvSpPr>
          <p:spPr bwMode="auto">
            <a:xfrm>
              <a:off x="1549" y="2549"/>
              <a:ext cx="8" cy="10"/>
            </a:xfrm>
            <a:custGeom>
              <a:avLst/>
              <a:gdLst>
                <a:gd name="T0" fmla="*/ 0 w 8"/>
                <a:gd name="T1" fmla="*/ 2 h 10"/>
                <a:gd name="T2" fmla="*/ 0 w 8"/>
                <a:gd name="T3" fmla="*/ 5 h 10"/>
                <a:gd name="T4" fmla="*/ 2 w 8"/>
                <a:gd name="T5" fmla="*/ 6 h 10"/>
                <a:gd name="T6" fmla="*/ 0 w 8"/>
                <a:gd name="T7" fmla="*/ 8 h 10"/>
                <a:gd name="T8" fmla="*/ 0 w 8"/>
                <a:gd name="T9" fmla="*/ 10 h 10"/>
                <a:gd name="T10" fmla="*/ 7 w 8"/>
                <a:gd name="T11" fmla="*/ 10 h 10"/>
                <a:gd name="T12" fmla="*/ 7 w 8"/>
                <a:gd name="T13" fmla="*/ 10 h 10"/>
                <a:gd name="T14" fmla="*/ 8 w 8"/>
                <a:gd name="T15" fmla="*/ 8 h 10"/>
                <a:gd name="T16" fmla="*/ 8 w 8"/>
                <a:gd name="T17" fmla="*/ 8 h 10"/>
                <a:gd name="T18" fmla="*/ 7 w 8"/>
                <a:gd name="T19" fmla="*/ 6 h 10"/>
                <a:gd name="T20" fmla="*/ 7 w 8"/>
                <a:gd name="T21" fmla="*/ 5 h 10"/>
                <a:gd name="T22" fmla="*/ 7 w 8"/>
                <a:gd name="T23" fmla="*/ 5 h 10"/>
                <a:gd name="T24" fmla="*/ 7 w 8"/>
                <a:gd name="T25" fmla="*/ 3 h 10"/>
                <a:gd name="T26" fmla="*/ 3 w 8"/>
                <a:gd name="T27" fmla="*/ 3 h 10"/>
                <a:gd name="T28" fmla="*/ 3 w 8"/>
                <a:gd name="T29" fmla="*/ 3 h 10"/>
                <a:gd name="T30" fmla="*/ 3 w 8"/>
                <a:gd name="T31" fmla="*/ 2 h 10"/>
                <a:gd name="T32" fmla="*/ 5 w 8"/>
                <a:gd name="T33" fmla="*/ 2 h 10"/>
                <a:gd name="T34" fmla="*/ 5 w 8"/>
                <a:gd name="T35" fmla="*/ 2 h 10"/>
                <a:gd name="T36" fmla="*/ 5 w 8"/>
                <a:gd name="T37" fmla="*/ 0 h 10"/>
                <a:gd name="T38" fmla="*/ 2 w 8"/>
                <a:gd name="T39" fmla="*/ 2 h 10"/>
                <a:gd name="T40" fmla="*/ 0 w 8"/>
                <a:gd name="T41" fmla="*/ 2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0"/>
                <a:gd name="T65" fmla="*/ 8 w 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0">
                  <a:moveTo>
                    <a:pt x="0" y="2"/>
                  </a:moveTo>
                  <a:lnTo>
                    <a:pt x="0" y="5"/>
                  </a:lnTo>
                  <a:lnTo>
                    <a:pt x="2" y="6"/>
                  </a:lnTo>
                  <a:lnTo>
                    <a:pt x="0" y="8"/>
                  </a:lnTo>
                  <a:lnTo>
                    <a:pt x="0" y="10"/>
                  </a:lnTo>
                  <a:lnTo>
                    <a:pt x="7" y="10"/>
                  </a:lnTo>
                  <a:lnTo>
                    <a:pt x="8" y="8"/>
                  </a:lnTo>
                  <a:lnTo>
                    <a:pt x="7" y="6"/>
                  </a:lnTo>
                  <a:lnTo>
                    <a:pt x="7" y="5"/>
                  </a:lnTo>
                  <a:lnTo>
                    <a:pt x="7" y="3"/>
                  </a:lnTo>
                  <a:lnTo>
                    <a:pt x="3" y="3"/>
                  </a:lnTo>
                  <a:lnTo>
                    <a:pt x="3" y="2"/>
                  </a:lnTo>
                  <a:lnTo>
                    <a:pt x="5" y="2"/>
                  </a:lnTo>
                  <a:lnTo>
                    <a:pt x="5" y="0"/>
                  </a:lnTo>
                  <a:lnTo>
                    <a:pt x="2" y="2"/>
                  </a:lnTo>
                  <a:lnTo>
                    <a:pt x="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5" name="Freeform 63"/>
            <p:cNvSpPr>
              <a:spLocks/>
            </p:cNvSpPr>
            <p:nvPr/>
          </p:nvSpPr>
          <p:spPr bwMode="auto">
            <a:xfrm>
              <a:off x="1471" y="2551"/>
              <a:ext cx="8" cy="9"/>
            </a:xfrm>
            <a:custGeom>
              <a:avLst/>
              <a:gdLst>
                <a:gd name="T0" fmla="*/ 0 w 8"/>
                <a:gd name="T1" fmla="*/ 3 h 9"/>
                <a:gd name="T2" fmla="*/ 2 w 8"/>
                <a:gd name="T3" fmla="*/ 4 h 9"/>
                <a:gd name="T4" fmla="*/ 2 w 8"/>
                <a:gd name="T5" fmla="*/ 6 h 9"/>
                <a:gd name="T6" fmla="*/ 2 w 8"/>
                <a:gd name="T7" fmla="*/ 6 h 9"/>
                <a:gd name="T8" fmla="*/ 0 w 8"/>
                <a:gd name="T9" fmla="*/ 8 h 9"/>
                <a:gd name="T10" fmla="*/ 0 w 8"/>
                <a:gd name="T11" fmla="*/ 8 h 9"/>
                <a:gd name="T12" fmla="*/ 0 w 8"/>
                <a:gd name="T13" fmla="*/ 9 h 9"/>
                <a:gd name="T14" fmla="*/ 5 w 8"/>
                <a:gd name="T15" fmla="*/ 9 h 9"/>
                <a:gd name="T16" fmla="*/ 8 w 8"/>
                <a:gd name="T17" fmla="*/ 9 h 9"/>
                <a:gd name="T18" fmla="*/ 8 w 8"/>
                <a:gd name="T19" fmla="*/ 8 h 9"/>
                <a:gd name="T20" fmla="*/ 8 w 8"/>
                <a:gd name="T21" fmla="*/ 8 h 9"/>
                <a:gd name="T22" fmla="*/ 7 w 8"/>
                <a:gd name="T23" fmla="*/ 8 h 9"/>
                <a:gd name="T24" fmla="*/ 7 w 8"/>
                <a:gd name="T25" fmla="*/ 8 h 9"/>
                <a:gd name="T26" fmla="*/ 5 w 8"/>
                <a:gd name="T27" fmla="*/ 6 h 9"/>
                <a:gd name="T28" fmla="*/ 8 w 8"/>
                <a:gd name="T29" fmla="*/ 4 h 9"/>
                <a:gd name="T30" fmla="*/ 8 w 8"/>
                <a:gd name="T31" fmla="*/ 3 h 9"/>
                <a:gd name="T32" fmla="*/ 5 w 8"/>
                <a:gd name="T33" fmla="*/ 3 h 9"/>
                <a:gd name="T34" fmla="*/ 5 w 8"/>
                <a:gd name="T35" fmla="*/ 3 h 9"/>
                <a:gd name="T36" fmla="*/ 3 w 8"/>
                <a:gd name="T37" fmla="*/ 1 h 9"/>
                <a:gd name="T38" fmla="*/ 3 w 8"/>
                <a:gd name="T39" fmla="*/ 0 h 9"/>
                <a:gd name="T40" fmla="*/ 2 w 8"/>
                <a:gd name="T41" fmla="*/ 0 h 9"/>
                <a:gd name="T42" fmla="*/ 0 w 8"/>
                <a:gd name="T43" fmla="*/ 3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9"/>
                <a:gd name="T68" fmla="*/ 8 w 8"/>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9">
                  <a:moveTo>
                    <a:pt x="0" y="3"/>
                  </a:moveTo>
                  <a:lnTo>
                    <a:pt x="2" y="4"/>
                  </a:lnTo>
                  <a:lnTo>
                    <a:pt x="2" y="6"/>
                  </a:lnTo>
                  <a:lnTo>
                    <a:pt x="0" y="8"/>
                  </a:lnTo>
                  <a:lnTo>
                    <a:pt x="0" y="9"/>
                  </a:lnTo>
                  <a:lnTo>
                    <a:pt x="5" y="9"/>
                  </a:lnTo>
                  <a:lnTo>
                    <a:pt x="8" y="9"/>
                  </a:lnTo>
                  <a:lnTo>
                    <a:pt x="8" y="8"/>
                  </a:lnTo>
                  <a:lnTo>
                    <a:pt x="7" y="8"/>
                  </a:lnTo>
                  <a:lnTo>
                    <a:pt x="5" y="6"/>
                  </a:lnTo>
                  <a:lnTo>
                    <a:pt x="8" y="4"/>
                  </a:lnTo>
                  <a:lnTo>
                    <a:pt x="8" y="3"/>
                  </a:lnTo>
                  <a:lnTo>
                    <a:pt x="5" y="3"/>
                  </a:lnTo>
                  <a:lnTo>
                    <a:pt x="3" y="1"/>
                  </a:lnTo>
                  <a:lnTo>
                    <a:pt x="3" y="0"/>
                  </a:lnTo>
                  <a:lnTo>
                    <a:pt x="2" y="0"/>
                  </a:lnTo>
                  <a:lnTo>
                    <a:pt x="0"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6" name="Freeform 64"/>
            <p:cNvSpPr>
              <a:spLocks/>
            </p:cNvSpPr>
            <p:nvPr/>
          </p:nvSpPr>
          <p:spPr bwMode="auto">
            <a:xfrm>
              <a:off x="1513" y="2554"/>
              <a:ext cx="8" cy="5"/>
            </a:xfrm>
            <a:custGeom>
              <a:avLst/>
              <a:gdLst>
                <a:gd name="T0" fmla="*/ 0 w 8"/>
                <a:gd name="T1" fmla="*/ 3 h 5"/>
                <a:gd name="T2" fmla="*/ 0 w 8"/>
                <a:gd name="T3" fmla="*/ 3 h 5"/>
                <a:gd name="T4" fmla="*/ 0 w 8"/>
                <a:gd name="T5" fmla="*/ 5 h 5"/>
                <a:gd name="T6" fmla="*/ 2 w 8"/>
                <a:gd name="T7" fmla="*/ 5 h 5"/>
                <a:gd name="T8" fmla="*/ 4 w 8"/>
                <a:gd name="T9" fmla="*/ 5 h 5"/>
                <a:gd name="T10" fmla="*/ 8 w 8"/>
                <a:gd name="T11" fmla="*/ 5 h 5"/>
                <a:gd name="T12" fmla="*/ 8 w 8"/>
                <a:gd name="T13" fmla="*/ 5 h 5"/>
                <a:gd name="T14" fmla="*/ 8 w 8"/>
                <a:gd name="T15" fmla="*/ 3 h 5"/>
                <a:gd name="T16" fmla="*/ 5 w 8"/>
                <a:gd name="T17" fmla="*/ 3 h 5"/>
                <a:gd name="T18" fmla="*/ 4 w 8"/>
                <a:gd name="T19" fmla="*/ 1 h 5"/>
                <a:gd name="T20" fmla="*/ 4 w 8"/>
                <a:gd name="T21" fmla="*/ 1 h 5"/>
                <a:gd name="T22" fmla="*/ 5 w 8"/>
                <a:gd name="T23" fmla="*/ 1 h 5"/>
                <a:gd name="T24" fmla="*/ 8 w 8"/>
                <a:gd name="T25" fmla="*/ 1 h 5"/>
                <a:gd name="T26" fmla="*/ 7 w 8"/>
                <a:gd name="T27" fmla="*/ 0 h 5"/>
                <a:gd name="T28" fmla="*/ 5 w 8"/>
                <a:gd name="T29" fmla="*/ 0 h 5"/>
                <a:gd name="T30" fmla="*/ 2 w 8"/>
                <a:gd name="T31" fmla="*/ 0 h 5"/>
                <a:gd name="T32" fmla="*/ 0 w 8"/>
                <a:gd name="T33" fmla="*/ 3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0" y="3"/>
                  </a:moveTo>
                  <a:lnTo>
                    <a:pt x="0" y="3"/>
                  </a:lnTo>
                  <a:lnTo>
                    <a:pt x="0" y="5"/>
                  </a:lnTo>
                  <a:lnTo>
                    <a:pt x="2" y="5"/>
                  </a:lnTo>
                  <a:lnTo>
                    <a:pt x="4" y="5"/>
                  </a:lnTo>
                  <a:lnTo>
                    <a:pt x="8" y="5"/>
                  </a:lnTo>
                  <a:lnTo>
                    <a:pt x="8" y="3"/>
                  </a:lnTo>
                  <a:lnTo>
                    <a:pt x="5" y="3"/>
                  </a:lnTo>
                  <a:lnTo>
                    <a:pt x="4" y="1"/>
                  </a:lnTo>
                  <a:lnTo>
                    <a:pt x="5" y="1"/>
                  </a:lnTo>
                  <a:lnTo>
                    <a:pt x="8" y="1"/>
                  </a:lnTo>
                  <a:lnTo>
                    <a:pt x="7" y="0"/>
                  </a:lnTo>
                  <a:lnTo>
                    <a:pt x="5" y="0"/>
                  </a:lnTo>
                  <a:lnTo>
                    <a:pt x="2" y="0"/>
                  </a:lnTo>
                  <a:lnTo>
                    <a:pt x="0"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7" name="Freeform 65"/>
            <p:cNvSpPr>
              <a:spLocks/>
            </p:cNvSpPr>
            <p:nvPr/>
          </p:nvSpPr>
          <p:spPr bwMode="auto">
            <a:xfrm>
              <a:off x="1531" y="2554"/>
              <a:ext cx="6" cy="5"/>
            </a:xfrm>
            <a:custGeom>
              <a:avLst/>
              <a:gdLst>
                <a:gd name="T0" fmla="*/ 0 w 6"/>
                <a:gd name="T1" fmla="*/ 0 h 5"/>
                <a:gd name="T2" fmla="*/ 0 w 6"/>
                <a:gd name="T3" fmla="*/ 3 h 5"/>
                <a:gd name="T4" fmla="*/ 0 w 6"/>
                <a:gd name="T5" fmla="*/ 3 h 5"/>
                <a:gd name="T6" fmla="*/ 0 w 6"/>
                <a:gd name="T7" fmla="*/ 5 h 5"/>
                <a:gd name="T8" fmla="*/ 4 w 6"/>
                <a:gd name="T9" fmla="*/ 5 h 5"/>
                <a:gd name="T10" fmla="*/ 6 w 6"/>
                <a:gd name="T11" fmla="*/ 3 h 5"/>
                <a:gd name="T12" fmla="*/ 6 w 6"/>
                <a:gd name="T13" fmla="*/ 3 h 5"/>
                <a:gd name="T14" fmla="*/ 6 w 6"/>
                <a:gd name="T15" fmla="*/ 1 h 5"/>
                <a:gd name="T16" fmla="*/ 4 w 6"/>
                <a:gd name="T17" fmla="*/ 3 h 5"/>
                <a:gd name="T18" fmla="*/ 3 w 6"/>
                <a:gd name="T19" fmla="*/ 3 h 5"/>
                <a:gd name="T20" fmla="*/ 3 w 6"/>
                <a:gd name="T21" fmla="*/ 3 h 5"/>
                <a:gd name="T22" fmla="*/ 3 w 6"/>
                <a:gd name="T23" fmla="*/ 1 h 5"/>
                <a:gd name="T24" fmla="*/ 4 w 6"/>
                <a:gd name="T25" fmla="*/ 0 h 5"/>
                <a:gd name="T26" fmla="*/ 6 w 6"/>
                <a:gd name="T27" fmla="*/ 0 h 5"/>
                <a:gd name="T28" fmla="*/ 4 w 6"/>
                <a:gd name="T29" fmla="*/ 0 h 5"/>
                <a:gd name="T30" fmla="*/ 1 w 6"/>
                <a:gd name="T31" fmla="*/ 0 h 5"/>
                <a:gd name="T32" fmla="*/ 0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0" y="0"/>
                  </a:moveTo>
                  <a:lnTo>
                    <a:pt x="0" y="3"/>
                  </a:lnTo>
                  <a:lnTo>
                    <a:pt x="0" y="5"/>
                  </a:lnTo>
                  <a:lnTo>
                    <a:pt x="4" y="5"/>
                  </a:lnTo>
                  <a:lnTo>
                    <a:pt x="6" y="3"/>
                  </a:lnTo>
                  <a:lnTo>
                    <a:pt x="6" y="1"/>
                  </a:lnTo>
                  <a:lnTo>
                    <a:pt x="4" y="3"/>
                  </a:lnTo>
                  <a:lnTo>
                    <a:pt x="3" y="3"/>
                  </a:lnTo>
                  <a:lnTo>
                    <a:pt x="3" y="1"/>
                  </a:lnTo>
                  <a:lnTo>
                    <a:pt x="4" y="0"/>
                  </a:lnTo>
                  <a:lnTo>
                    <a:pt x="6" y="0"/>
                  </a:lnTo>
                  <a:lnTo>
                    <a:pt x="4" y="0"/>
                  </a:lnTo>
                  <a:lnTo>
                    <a:pt x="1" y="0"/>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8" name="Freeform 66"/>
            <p:cNvSpPr>
              <a:spLocks/>
            </p:cNvSpPr>
            <p:nvPr/>
          </p:nvSpPr>
          <p:spPr bwMode="auto">
            <a:xfrm>
              <a:off x="1498" y="2554"/>
              <a:ext cx="6" cy="5"/>
            </a:xfrm>
            <a:custGeom>
              <a:avLst/>
              <a:gdLst>
                <a:gd name="T0" fmla="*/ 0 w 6"/>
                <a:gd name="T1" fmla="*/ 1 h 5"/>
                <a:gd name="T2" fmla="*/ 0 w 6"/>
                <a:gd name="T3" fmla="*/ 5 h 5"/>
                <a:gd name="T4" fmla="*/ 6 w 6"/>
                <a:gd name="T5" fmla="*/ 5 h 5"/>
                <a:gd name="T6" fmla="*/ 6 w 6"/>
                <a:gd name="T7" fmla="*/ 5 h 5"/>
                <a:gd name="T8" fmla="*/ 6 w 6"/>
                <a:gd name="T9" fmla="*/ 3 h 5"/>
                <a:gd name="T10" fmla="*/ 6 w 6"/>
                <a:gd name="T11" fmla="*/ 3 h 5"/>
                <a:gd name="T12" fmla="*/ 5 w 6"/>
                <a:gd name="T13" fmla="*/ 3 h 5"/>
                <a:gd name="T14" fmla="*/ 3 w 6"/>
                <a:gd name="T15" fmla="*/ 3 h 5"/>
                <a:gd name="T16" fmla="*/ 3 w 6"/>
                <a:gd name="T17" fmla="*/ 1 h 5"/>
                <a:gd name="T18" fmla="*/ 3 w 6"/>
                <a:gd name="T19" fmla="*/ 1 h 5"/>
                <a:gd name="T20" fmla="*/ 5 w 6"/>
                <a:gd name="T21" fmla="*/ 0 h 5"/>
                <a:gd name="T22" fmla="*/ 5 w 6"/>
                <a:gd name="T23" fmla="*/ 0 h 5"/>
                <a:gd name="T24" fmla="*/ 1 w 6"/>
                <a:gd name="T25" fmla="*/ 0 h 5"/>
                <a:gd name="T26" fmla="*/ 0 w 6"/>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0" y="1"/>
                  </a:moveTo>
                  <a:lnTo>
                    <a:pt x="0" y="5"/>
                  </a:lnTo>
                  <a:lnTo>
                    <a:pt x="6" y="5"/>
                  </a:lnTo>
                  <a:lnTo>
                    <a:pt x="6" y="3"/>
                  </a:lnTo>
                  <a:lnTo>
                    <a:pt x="5" y="3"/>
                  </a:lnTo>
                  <a:lnTo>
                    <a:pt x="3" y="3"/>
                  </a:lnTo>
                  <a:lnTo>
                    <a:pt x="3" y="1"/>
                  </a:lnTo>
                  <a:lnTo>
                    <a:pt x="5" y="0"/>
                  </a:lnTo>
                  <a:lnTo>
                    <a:pt x="1" y="0"/>
                  </a:lnTo>
                  <a:lnTo>
                    <a:pt x="0"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99" name="Freeform 67"/>
            <p:cNvSpPr>
              <a:spLocks/>
            </p:cNvSpPr>
            <p:nvPr/>
          </p:nvSpPr>
          <p:spPr bwMode="auto">
            <a:xfrm>
              <a:off x="1590" y="2557"/>
              <a:ext cx="1" cy="9"/>
            </a:xfrm>
            <a:custGeom>
              <a:avLst/>
              <a:gdLst>
                <a:gd name="T0" fmla="*/ 0 w 1"/>
                <a:gd name="T1" fmla="*/ 6 h 9"/>
                <a:gd name="T2" fmla="*/ 0 w 1"/>
                <a:gd name="T3" fmla="*/ 8 h 9"/>
                <a:gd name="T4" fmla="*/ 0 w 1"/>
                <a:gd name="T5" fmla="*/ 8 h 9"/>
                <a:gd name="T6" fmla="*/ 1 w 1"/>
                <a:gd name="T7" fmla="*/ 9 h 9"/>
                <a:gd name="T8" fmla="*/ 1 w 1"/>
                <a:gd name="T9" fmla="*/ 9 h 9"/>
                <a:gd name="T10" fmla="*/ 1 w 1"/>
                <a:gd name="T11" fmla="*/ 0 h 9"/>
                <a:gd name="T12" fmla="*/ 0 w 1"/>
                <a:gd name="T13" fmla="*/ 0 h 9"/>
                <a:gd name="T14" fmla="*/ 0 w 1"/>
                <a:gd name="T15" fmla="*/ 6 h 9"/>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9"/>
                <a:gd name="T26" fmla="*/ 1 w 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9">
                  <a:moveTo>
                    <a:pt x="0" y="6"/>
                  </a:moveTo>
                  <a:lnTo>
                    <a:pt x="0" y="8"/>
                  </a:lnTo>
                  <a:lnTo>
                    <a:pt x="1" y="9"/>
                  </a:lnTo>
                  <a:lnTo>
                    <a:pt x="1" y="0"/>
                  </a:lnTo>
                  <a:lnTo>
                    <a:pt x="0" y="0"/>
                  </a:lnTo>
                  <a:lnTo>
                    <a:pt x="0"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00" name="Freeform 68"/>
            <p:cNvSpPr>
              <a:spLocks/>
            </p:cNvSpPr>
            <p:nvPr/>
          </p:nvSpPr>
          <p:spPr bwMode="auto">
            <a:xfrm>
              <a:off x="1585" y="2566"/>
              <a:ext cx="24" cy="22"/>
            </a:xfrm>
            <a:custGeom>
              <a:avLst/>
              <a:gdLst>
                <a:gd name="T0" fmla="*/ 0 w 24"/>
                <a:gd name="T1" fmla="*/ 2 h 22"/>
                <a:gd name="T2" fmla="*/ 0 w 24"/>
                <a:gd name="T3" fmla="*/ 2 h 22"/>
                <a:gd name="T4" fmla="*/ 5 w 24"/>
                <a:gd name="T5" fmla="*/ 2 h 22"/>
                <a:gd name="T6" fmla="*/ 6 w 24"/>
                <a:gd name="T7" fmla="*/ 4 h 22"/>
                <a:gd name="T8" fmla="*/ 5 w 24"/>
                <a:gd name="T9" fmla="*/ 5 h 22"/>
                <a:gd name="T10" fmla="*/ 5 w 24"/>
                <a:gd name="T11" fmla="*/ 5 h 22"/>
                <a:gd name="T12" fmla="*/ 5 w 24"/>
                <a:gd name="T13" fmla="*/ 7 h 22"/>
                <a:gd name="T14" fmla="*/ 3 w 24"/>
                <a:gd name="T15" fmla="*/ 5 h 22"/>
                <a:gd name="T16" fmla="*/ 2 w 24"/>
                <a:gd name="T17" fmla="*/ 7 h 22"/>
                <a:gd name="T18" fmla="*/ 2 w 24"/>
                <a:gd name="T19" fmla="*/ 7 h 22"/>
                <a:gd name="T20" fmla="*/ 5 w 24"/>
                <a:gd name="T21" fmla="*/ 8 h 22"/>
                <a:gd name="T22" fmla="*/ 5 w 24"/>
                <a:gd name="T23" fmla="*/ 8 h 22"/>
                <a:gd name="T24" fmla="*/ 3 w 24"/>
                <a:gd name="T25" fmla="*/ 10 h 22"/>
                <a:gd name="T26" fmla="*/ 3 w 24"/>
                <a:gd name="T27" fmla="*/ 11 h 22"/>
                <a:gd name="T28" fmla="*/ 5 w 24"/>
                <a:gd name="T29" fmla="*/ 14 h 22"/>
                <a:gd name="T30" fmla="*/ 5 w 24"/>
                <a:gd name="T31" fmla="*/ 19 h 22"/>
                <a:gd name="T32" fmla="*/ 6 w 24"/>
                <a:gd name="T33" fmla="*/ 22 h 22"/>
                <a:gd name="T34" fmla="*/ 8 w 24"/>
                <a:gd name="T35" fmla="*/ 22 h 22"/>
                <a:gd name="T36" fmla="*/ 8 w 24"/>
                <a:gd name="T37" fmla="*/ 22 h 22"/>
                <a:gd name="T38" fmla="*/ 8 w 24"/>
                <a:gd name="T39" fmla="*/ 10 h 22"/>
                <a:gd name="T40" fmla="*/ 6 w 24"/>
                <a:gd name="T41" fmla="*/ 10 h 22"/>
                <a:gd name="T42" fmla="*/ 8 w 24"/>
                <a:gd name="T43" fmla="*/ 8 h 22"/>
                <a:gd name="T44" fmla="*/ 8 w 24"/>
                <a:gd name="T45" fmla="*/ 4 h 22"/>
                <a:gd name="T46" fmla="*/ 8 w 24"/>
                <a:gd name="T47" fmla="*/ 4 h 22"/>
                <a:gd name="T48" fmla="*/ 22 w 24"/>
                <a:gd name="T49" fmla="*/ 4 h 22"/>
                <a:gd name="T50" fmla="*/ 24 w 24"/>
                <a:gd name="T51" fmla="*/ 2 h 22"/>
                <a:gd name="T52" fmla="*/ 24 w 24"/>
                <a:gd name="T53" fmla="*/ 2 h 22"/>
                <a:gd name="T54" fmla="*/ 6 w 24"/>
                <a:gd name="T55" fmla="*/ 0 h 22"/>
                <a:gd name="T56" fmla="*/ 2 w 24"/>
                <a:gd name="T57" fmla="*/ 0 h 22"/>
                <a:gd name="T58" fmla="*/ 0 w 24"/>
                <a:gd name="T59" fmla="*/ 0 h 22"/>
                <a:gd name="T60" fmla="*/ 0 w 24"/>
                <a:gd name="T61" fmla="*/ 2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
                <a:gd name="T94" fmla="*/ 0 h 22"/>
                <a:gd name="T95" fmla="*/ 24 w 24"/>
                <a:gd name="T96" fmla="*/ 22 h 2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 h="22">
                  <a:moveTo>
                    <a:pt x="0" y="2"/>
                  </a:moveTo>
                  <a:lnTo>
                    <a:pt x="0" y="2"/>
                  </a:lnTo>
                  <a:lnTo>
                    <a:pt x="5" y="2"/>
                  </a:lnTo>
                  <a:lnTo>
                    <a:pt x="6" y="4"/>
                  </a:lnTo>
                  <a:lnTo>
                    <a:pt x="5" y="5"/>
                  </a:lnTo>
                  <a:lnTo>
                    <a:pt x="5" y="7"/>
                  </a:lnTo>
                  <a:lnTo>
                    <a:pt x="3" y="5"/>
                  </a:lnTo>
                  <a:lnTo>
                    <a:pt x="2" y="7"/>
                  </a:lnTo>
                  <a:lnTo>
                    <a:pt x="5" y="8"/>
                  </a:lnTo>
                  <a:lnTo>
                    <a:pt x="3" y="10"/>
                  </a:lnTo>
                  <a:lnTo>
                    <a:pt x="3" y="11"/>
                  </a:lnTo>
                  <a:lnTo>
                    <a:pt x="5" y="14"/>
                  </a:lnTo>
                  <a:lnTo>
                    <a:pt x="5" y="19"/>
                  </a:lnTo>
                  <a:lnTo>
                    <a:pt x="6" y="22"/>
                  </a:lnTo>
                  <a:lnTo>
                    <a:pt x="8" y="22"/>
                  </a:lnTo>
                  <a:lnTo>
                    <a:pt x="8" y="10"/>
                  </a:lnTo>
                  <a:lnTo>
                    <a:pt x="6" y="10"/>
                  </a:lnTo>
                  <a:lnTo>
                    <a:pt x="8" y="8"/>
                  </a:lnTo>
                  <a:lnTo>
                    <a:pt x="8" y="4"/>
                  </a:lnTo>
                  <a:lnTo>
                    <a:pt x="22" y="4"/>
                  </a:lnTo>
                  <a:lnTo>
                    <a:pt x="24" y="2"/>
                  </a:lnTo>
                  <a:lnTo>
                    <a:pt x="6" y="0"/>
                  </a:lnTo>
                  <a:lnTo>
                    <a:pt x="2" y="0"/>
                  </a:lnTo>
                  <a:lnTo>
                    <a:pt x="0" y="0"/>
                  </a:lnTo>
                  <a:lnTo>
                    <a:pt x="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01" name="Freeform 69"/>
            <p:cNvSpPr>
              <a:spLocks/>
            </p:cNvSpPr>
            <p:nvPr/>
          </p:nvSpPr>
          <p:spPr bwMode="auto">
            <a:xfrm>
              <a:off x="1595" y="2570"/>
              <a:ext cx="28" cy="62"/>
            </a:xfrm>
            <a:custGeom>
              <a:avLst/>
              <a:gdLst>
                <a:gd name="T0" fmla="*/ 12 w 28"/>
                <a:gd name="T1" fmla="*/ 4 h 62"/>
                <a:gd name="T2" fmla="*/ 4 w 28"/>
                <a:gd name="T3" fmla="*/ 21 h 62"/>
                <a:gd name="T4" fmla="*/ 3 w 28"/>
                <a:gd name="T5" fmla="*/ 32 h 62"/>
                <a:gd name="T6" fmla="*/ 12 w 28"/>
                <a:gd name="T7" fmla="*/ 10 h 62"/>
                <a:gd name="T8" fmla="*/ 14 w 28"/>
                <a:gd name="T9" fmla="*/ 12 h 62"/>
                <a:gd name="T10" fmla="*/ 15 w 28"/>
                <a:gd name="T11" fmla="*/ 26 h 62"/>
                <a:gd name="T12" fmla="*/ 17 w 28"/>
                <a:gd name="T13" fmla="*/ 28 h 62"/>
                <a:gd name="T14" fmla="*/ 15 w 28"/>
                <a:gd name="T15" fmla="*/ 29 h 62"/>
                <a:gd name="T16" fmla="*/ 4 w 28"/>
                <a:gd name="T17" fmla="*/ 34 h 62"/>
                <a:gd name="T18" fmla="*/ 3 w 28"/>
                <a:gd name="T19" fmla="*/ 35 h 62"/>
                <a:gd name="T20" fmla="*/ 6 w 28"/>
                <a:gd name="T21" fmla="*/ 37 h 62"/>
                <a:gd name="T22" fmla="*/ 9 w 28"/>
                <a:gd name="T23" fmla="*/ 40 h 62"/>
                <a:gd name="T24" fmla="*/ 15 w 28"/>
                <a:gd name="T25" fmla="*/ 56 h 62"/>
                <a:gd name="T26" fmla="*/ 18 w 28"/>
                <a:gd name="T27" fmla="*/ 62 h 62"/>
                <a:gd name="T28" fmla="*/ 20 w 28"/>
                <a:gd name="T29" fmla="*/ 62 h 62"/>
                <a:gd name="T30" fmla="*/ 21 w 28"/>
                <a:gd name="T31" fmla="*/ 56 h 62"/>
                <a:gd name="T32" fmla="*/ 20 w 28"/>
                <a:gd name="T33" fmla="*/ 45 h 62"/>
                <a:gd name="T34" fmla="*/ 15 w 28"/>
                <a:gd name="T35" fmla="*/ 45 h 62"/>
                <a:gd name="T36" fmla="*/ 12 w 28"/>
                <a:gd name="T37" fmla="*/ 43 h 62"/>
                <a:gd name="T38" fmla="*/ 17 w 28"/>
                <a:gd name="T39" fmla="*/ 43 h 62"/>
                <a:gd name="T40" fmla="*/ 17 w 28"/>
                <a:gd name="T41" fmla="*/ 40 h 62"/>
                <a:gd name="T42" fmla="*/ 15 w 28"/>
                <a:gd name="T43" fmla="*/ 37 h 62"/>
                <a:gd name="T44" fmla="*/ 6 w 28"/>
                <a:gd name="T45" fmla="*/ 35 h 62"/>
                <a:gd name="T46" fmla="*/ 6 w 28"/>
                <a:gd name="T47" fmla="*/ 34 h 62"/>
                <a:gd name="T48" fmla="*/ 15 w 28"/>
                <a:gd name="T49" fmla="*/ 31 h 62"/>
                <a:gd name="T50" fmla="*/ 23 w 28"/>
                <a:gd name="T51" fmla="*/ 28 h 62"/>
                <a:gd name="T52" fmla="*/ 28 w 28"/>
                <a:gd name="T53" fmla="*/ 24 h 62"/>
                <a:gd name="T54" fmla="*/ 26 w 28"/>
                <a:gd name="T55" fmla="*/ 6 h 62"/>
                <a:gd name="T56" fmla="*/ 21 w 28"/>
                <a:gd name="T57" fmla="*/ 4 h 62"/>
                <a:gd name="T58" fmla="*/ 21 w 28"/>
                <a:gd name="T59" fmla="*/ 6 h 62"/>
                <a:gd name="T60" fmla="*/ 23 w 28"/>
                <a:gd name="T61" fmla="*/ 20 h 62"/>
                <a:gd name="T62" fmla="*/ 21 w 28"/>
                <a:gd name="T63" fmla="*/ 24 h 62"/>
                <a:gd name="T64" fmla="*/ 21 w 28"/>
                <a:gd name="T65" fmla="*/ 24 h 62"/>
                <a:gd name="T66" fmla="*/ 20 w 28"/>
                <a:gd name="T67" fmla="*/ 6 h 62"/>
                <a:gd name="T68" fmla="*/ 15 w 28"/>
                <a:gd name="T69" fmla="*/ 3 h 62"/>
                <a:gd name="T70" fmla="*/ 17 w 28"/>
                <a:gd name="T71" fmla="*/ 1 h 62"/>
                <a:gd name="T72" fmla="*/ 18 w 28"/>
                <a:gd name="T73" fmla="*/ 3 h 62"/>
                <a:gd name="T74" fmla="*/ 21 w 28"/>
                <a:gd name="T75" fmla="*/ 3 h 62"/>
                <a:gd name="T76" fmla="*/ 18 w 28"/>
                <a:gd name="T77" fmla="*/ 0 h 62"/>
                <a:gd name="T78" fmla="*/ 14 w 28"/>
                <a:gd name="T79" fmla="*/ 1 h 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
                <a:gd name="T121" fmla="*/ 0 h 62"/>
                <a:gd name="T122" fmla="*/ 28 w 28"/>
                <a:gd name="T123" fmla="*/ 62 h 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 h="62">
                  <a:moveTo>
                    <a:pt x="14" y="1"/>
                  </a:moveTo>
                  <a:lnTo>
                    <a:pt x="12" y="4"/>
                  </a:lnTo>
                  <a:lnTo>
                    <a:pt x="7" y="14"/>
                  </a:lnTo>
                  <a:lnTo>
                    <a:pt x="4" y="21"/>
                  </a:lnTo>
                  <a:lnTo>
                    <a:pt x="0" y="31"/>
                  </a:lnTo>
                  <a:lnTo>
                    <a:pt x="3" y="32"/>
                  </a:lnTo>
                  <a:lnTo>
                    <a:pt x="12" y="10"/>
                  </a:lnTo>
                  <a:lnTo>
                    <a:pt x="14" y="12"/>
                  </a:lnTo>
                  <a:lnTo>
                    <a:pt x="14" y="20"/>
                  </a:lnTo>
                  <a:lnTo>
                    <a:pt x="15" y="26"/>
                  </a:lnTo>
                  <a:lnTo>
                    <a:pt x="17" y="28"/>
                  </a:lnTo>
                  <a:lnTo>
                    <a:pt x="15" y="29"/>
                  </a:lnTo>
                  <a:lnTo>
                    <a:pt x="12" y="29"/>
                  </a:lnTo>
                  <a:lnTo>
                    <a:pt x="4" y="34"/>
                  </a:lnTo>
                  <a:lnTo>
                    <a:pt x="3" y="34"/>
                  </a:lnTo>
                  <a:lnTo>
                    <a:pt x="3" y="35"/>
                  </a:lnTo>
                  <a:lnTo>
                    <a:pt x="6" y="37"/>
                  </a:lnTo>
                  <a:lnTo>
                    <a:pt x="7" y="39"/>
                  </a:lnTo>
                  <a:lnTo>
                    <a:pt x="9" y="40"/>
                  </a:lnTo>
                  <a:lnTo>
                    <a:pt x="12" y="45"/>
                  </a:lnTo>
                  <a:lnTo>
                    <a:pt x="15" y="56"/>
                  </a:lnTo>
                  <a:lnTo>
                    <a:pt x="17" y="60"/>
                  </a:lnTo>
                  <a:lnTo>
                    <a:pt x="18" y="62"/>
                  </a:lnTo>
                  <a:lnTo>
                    <a:pt x="20" y="62"/>
                  </a:lnTo>
                  <a:lnTo>
                    <a:pt x="20" y="57"/>
                  </a:lnTo>
                  <a:lnTo>
                    <a:pt x="21" y="56"/>
                  </a:lnTo>
                  <a:lnTo>
                    <a:pt x="21" y="49"/>
                  </a:lnTo>
                  <a:lnTo>
                    <a:pt x="20" y="45"/>
                  </a:lnTo>
                  <a:lnTo>
                    <a:pt x="18" y="43"/>
                  </a:lnTo>
                  <a:lnTo>
                    <a:pt x="15" y="45"/>
                  </a:lnTo>
                  <a:lnTo>
                    <a:pt x="14" y="45"/>
                  </a:lnTo>
                  <a:lnTo>
                    <a:pt x="12" y="43"/>
                  </a:lnTo>
                  <a:lnTo>
                    <a:pt x="17" y="43"/>
                  </a:lnTo>
                  <a:lnTo>
                    <a:pt x="18" y="42"/>
                  </a:lnTo>
                  <a:lnTo>
                    <a:pt x="17" y="40"/>
                  </a:lnTo>
                  <a:lnTo>
                    <a:pt x="15" y="37"/>
                  </a:lnTo>
                  <a:lnTo>
                    <a:pt x="9" y="37"/>
                  </a:lnTo>
                  <a:lnTo>
                    <a:pt x="6" y="35"/>
                  </a:lnTo>
                  <a:lnTo>
                    <a:pt x="6" y="34"/>
                  </a:lnTo>
                  <a:lnTo>
                    <a:pt x="9" y="34"/>
                  </a:lnTo>
                  <a:lnTo>
                    <a:pt x="15" y="31"/>
                  </a:lnTo>
                  <a:lnTo>
                    <a:pt x="18" y="31"/>
                  </a:lnTo>
                  <a:lnTo>
                    <a:pt x="23" y="28"/>
                  </a:lnTo>
                  <a:lnTo>
                    <a:pt x="26" y="26"/>
                  </a:lnTo>
                  <a:lnTo>
                    <a:pt x="28" y="24"/>
                  </a:lnTo>
                  <a:lnTo>
                    <a:pt x="28" y="14"/>
                  </a:lnTo>
                  <a:lnTo>
                    <a:pt x="26" y="6"/>
                  </a:lnTo>
                  <a:lnTo>
                    <a:pt x="24" y="4"/>
                  </a:lnTo>
                  <a:lnTo>
                    <a:pt x="21" y="4"/>
                  </a:lnTo>
                  <a:lnTo>
                    <a:pt x="21" y="6"/>
                  </a:lnTo>
                  <a:lnTo>
                    <a:pt x="21" y="12"/>
                  </a:lnTo>
                  <a:lnTo>
                    <a:pt x="23" y="20"/>
                  </a:lnTo>
                  <a:lnTo>
                    <a:pt x="23" y="24"/>
                  </a:lnTo>
                  <a:lnTo>
                    <a:pt x="21" y="24"/>
                  </a:lnTo>
                  <a:lnTo>
                    <a:pt x="20" y="12"/>
                  </a:lnTo>
                  <a:lnTo>
                    <a:pt x="20" y="6"/>
                  </a:lnTo>
                  <a:lnTo>
                    <a:pt x="18" y="4"/>
                  </a:lnTo>
                  <a:lnTo>
                    <a:pt x="15" y="3"/>
                  </a:lnTo>
                  <a:lnTo>
                    <a:pt x="15" y="1"/>
                  </a:lnTo>
                  <a:lnTo>
                    <a:pt x="17" y="1"/>
                  </a:lnTo>
                  <a:lnTo>
                    <a:pt x="18" y="3"/>
                  </a:lnTo>
                  <a:lnTo>
                    <a:pt x="20" y="1"/>
                  </a:lnTo>
                  <a:lnTo>
                    <a:pt x="21" y="3"/>
                  </a:lnTo>
                  <a:lnTo>
                    <a:pt x="20" y="0"/>
                  </a:lnTo>
                  <a:lnTo>
                    <a:pt x="18" y="0"/>
                  </a:lnTo>
                  <a:lnTo>
                    <a:pt x="17" y="0"/>
                  </a:lnTo>
                  <a:lnTo>
                    <a:pt x="14"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02" name="Freeform 70"/>
            <p:cNvSpPr>
              <a:spLocks/>
            </p:cNvSpPr>
            <p:nvPr/>
          </p:nvSpPr>
          <p:spPr bwMode="auto">
            <a:xfrm>
              <a:off x="1409" y="2576"/>
              <a:ext cx="11" cy="23"/>
            </a:xfrm>
            <a:custGeom>
              <a:avLst/>
              <a:gdLst>
                <a:gd name="T0" fmla="*/ 0 w 11"/>
                <a:gd name="T1" fmla="*/ 0 h 23"/>
                <a:gd name="T2" fmla="*/ 0 w 11"/>
                <a:gd name="T3" fmla="*/ 18 h 23"/>
                <a:gd name="T4" fmla="*/ 2 w 11"/>
                <a:gd name="T5" fmla="*/ 23 h 23"/>
                <a:gd name="T6" fmla="*/ 2 w 11"/>
                <a:gd name="T7" fmla="*/ 23 h 23"/>
                <a:gd name="T8" fmla="*/ 9 w 11"/>
                <a:gd name="T9" fmla="*/ 23 h 23"/>
                <a:gd name="T10" fmla="*/ 11 w 11"/>
                <a:gd name="T11" fmla="*/ 23 h 23"/>
                <a:gd name="T12" fmla="*/ 11 w 11"/>
                <a:gd name="T13" fmla="*/ 22 h 23"/>
                <a:gd name="T14" fmla="*/ 11 w 11"/>
                <a:gd name="T15" fmla="*/ 20 h 23"/>
                <a:gd name="T16" fmla="*/ 11 w 11"/>
                <a:gd name="T17" fmla="*/ 9 h 23"/>
                <a:gd name="T18" fmla="*/ 11 w 11"/>
                <a:gd name="T19" fmla="*/ 8 h 23"/>
                <a:gd name="T20" fmla="*/ 11 w 11"/>
                <a:gd name="T21" fmla="*/ 1 h 23"/>
                <a:gd name="T22" fmla="*/ 11 w 11"/>
                <a:gd name="T23" fmla="*/ 1 h 23"/>
                <a:gd name="T24" fmla="*/ 9 w 11"/>
                <a:gd name="T25" fmla="*/ 1 h 23"/>
                <a:gd name="T26" fmla="*/ 8 w 11"/>
                <a:gd name="T27" fmla="*/ 1 h 23"/>
                <a:gd name="T28" fmla="*/ 8 w 11"/>
                <a:gd name="T29" fmla="*/ 11 h 23"/>
                <a:gd name="T30" fmla="*/ 8 w 11"/>
                <a:gd name="T31" fmla="*/ 11 h 23"/>
                <a:gd name="T32" fmla="*/ 6 w 11"/>
                <a:gd name="T33" fmla="*/ 11 h 23"/>
                <a:gd name="T34" fmla="*/ 5 w 11"/>
                <a:gd name="T35" fmla="*/ 11 h 23"/>
                <a:gd name="T36" fmla="*/ 5 w 11"/>
                <a:gd name="T37" fmla="*/ 1 h 23"/>
                <a:gd name="T38" fmla="*/ 6 w 11"/>
                <a:gd name="T39" fmla="*/ 0 h 23"/>
                <a:gd name="T40" fmla="*/ 8 w 11"/>
                <a:gd name="T41" fmla="*/ 0 h 23"/>
                <a:gd name="T42" fmla="*/ 6 w 11"/>
                <a:gd name="T43" fmla="*/ 0 h 23"/>
                <a:gd name="T44" fmla="*/ 0 w 11"/>
                <a:gd name="T45" fmla="*/ 0 h 23"/>
                <a:gd name="T46" fmla="*/ 0 w 11"/>
                <a:gd name="T47" fmla="*/ 0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23"/>
                <a:gd name="T74" fmla="*/ 11 w 11"/>
                <a:gd name="T75" fmla="*/ 23 h 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23">
                  <a:moveTo>
                    <a:pt x="0" y="0"/>
                  </a:moveTo>
                  <a:lnTo>
                    <a:pt x="0" y="18"/>
                  </a:lnTo>
                  <a:lnTo>
                    <a:pt x="2" y="23"/>
                  </a:lnTo>
                  <a:lnTo>
                    <a:pt x="9" y="23"/>
                  </a:lnTo>
                  <a:lnTo>
                    <a:pt x="11" y="23"/>
                  </a:lnTo>
                  <a:lnTo>
                    <a:pt x="11" y="22"/>
                  </a:lnTo>
                  <a:lnTo>
                    <a:pt x="11" y="20"/>
                  </a:lnTo>
                  <a:lnTo>
                    <a:pt x="11" y="9"/>
                  </a:lnTo>
                  <a:lnTo>
                    <a:pt x="11" y="8"/>
                  </a:lnTo>
                  <a:lnTo>
                    <a:pt x="11" y="1"/>
                  </a:lnTo>
                  <a:lnTo>
                    <a:pt x="9" y="1"/>
                  </a:lnTo>
                  <a:lnTo>
                    <a:pt x="8" y="1"/>
                  </a:lnTo>
                  <a:lnTo>
                    <a:pt x="8" y="11"/>
                  </a:lnTo>
                  <a:lnTo>
                    <a:pt x="6" y="11"/>
                  </a:lnTo>
                  <a:lnTo>
                    <a:pt x="5" y="11"/>
                  </a:lnTo>
                  <a:lnTo>
                    <a:pt x="5" y="1"/>
                  </a:lnTo>
                  <a:lnTo>
                    <a:pt x="6" y="0"/>
                  </a:lnTo>
                  <a:lnTo>
                    <a:pt x="8" y="0"/>
                  </a:lnTo>
                  <a:lnTo>
                    <a:pt x="6" y="0"/>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03" name="Freeform 71"/>
            <p:cNvSpPr>
              <a:spLocks/>
            </p:cNvSpPr>
            <p:nvPr/>
          </p:nvSpPr>
          <p:spPr bwMode="auto">
            <a:xfrm>
              <a:off x="1515" y="2580"/>
              <a:ext cx="6" cy="19"/>
            </a:xfrm>
            <a:custGeom>
              <a:avLst/>
              <a:gdLst>
                <a:gd name="T0" fmla="*/ 0 w 6"/>
                <a:gd name="T1" fmla="*/ 2 h 19"/>
                <a:gd name="T2" fmla="*/ 0 w 6"/>
                <a:gd name="T3" fmla="*/ 11 h 19"/>
                <a:gd name="T4" fmla="*/ 0 w 6"/>
                <a:gd name="T5" fmla="*/ 19 h 19"/>
                <a:gd name="T6" fmla="*/ 6 w 6"/>
                <a:gd name="T7" fmla="*/ 18 h 19"/>
                <a:gd name="T8" fmla="*/ 6 w 6"/>
                <a:gd name="T9" fmla="*/ 18 h 19"/>
                <a:gd name="T10" fmla="*/ 5 w 6"/>
                <a:gd name="T11" fmla="*/ 0 h 19"/>
                <a:gd name="T12" fmla="*/ 5 w 6"/>
                <a:gd name="T13" fmla="*/ 0 h 19"/>
                <a:gd name="T14" fmla="*/ 2 w 6"/>
                <a:gd name="T15" fmla="*/ 0 h 19"/>
                <a:gd name="T16" fmla="*/ 0 w 6"/>
                <a:gd name="T17" fmla="*/ 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9"/>
                <a:gd name="T29" fmla="*/ 6 w 6"/>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9">
                  <a:moveTo>
                    <a:pt x="0" y="2"/>
                  </a:moveTo>
                  <a:lnTo>
                    <a:pt x="0" y="11"/>
                  </a:lnTo>
                  <a:lnTo>
                    <a:pt x="0" y="19"/>
                  </a:lnTo>
                  <a:lnTo>
                    <a:pt x="6" y="18"/>
                  </a:lnTo>
                  <a:lnTo>
                    <a:pt x="5" y="0"/>
                  </a:lnTo>
                  <a:lnTo>
                    <a:pt x="2" y="0"/>
                  </a:lnTo>
                  <a:lnTo>
                    <a:pt x="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04" name="Freeform 72"/>
            <p:cNvSpPr>
              <a:spLocks/>
            </p:cNvSpPr>
            <p:nvPr/>
          </p:nvSpPr>
          <p:spPr bwMode="auto">
            <a:xfrm>
              <a:off x="1504" y="2599"/>
              <a:ext cx="89" cy="8"/>
            </a:xfrm>
            <a:custGeom>
              <a:avLst/>
              <a:gdLst>
                <a:gd name="T0" fmla="*/ 22 w 89"/>
                <a:gd name="T1" fmla="*/ 2 h 8"/>
                <a:gd name="T2" fmla="*/ 20 w 89"/>
                <a:gd name="T3" fmla="*/ 2 h 8"/>
                <a:gd name="T4" fmla="*/ 13 w 89"/>
                <a:gd name="T5" fmla="*/ 2 h 8"/>
                <a:gd name="T6" fmla="*/ 8 w 89"/>
                <a:gd name="T7" fmla="*/ 2 h 8"/>
                <a:gd name="T8" fmla="*/ 5 w 89"/>
                <a:gd name="T9" fmla="*/ 2 h 8"/>
                <a:gd name="T10" fmla="*/ 0 w 89"/>
                <a:gd name="T11" fmla="*/ 0 h 8"/>
                <a:gd name="T12" fmla="*/ 2 w 89"/>
                <a:gd name="T13" fmla="*/ 3 h 8"/>
                <a:gd name="T14" fmla="*/ 2 w 89"/>
                <a:gd name="T15" fmla="*/ 3 h 8"/>
                <a:gd name="T16" fmla="*/ 13 w 89"/>
                <a:gd name="T17" fmla="*/ 3 h 8"/>
                <a:gd name="T18" fmla="*/ 13 w 89"/>
                <a:gd name="T19" fmla="*/ 3 h 8"/>
                <a:gd name="T20" fmla="*/ 16 w 89"/>
                <a:gd name="T21" fmla="*/ 3 h 8"/>
                <a:gd name="T22" fmla="*/ 17 w 89"/>
                <a:gd name="T23" fmla="*/ 3 h 8"/>
                <a:gd name="T24" fmla="*/ 22 w 89"/>
                <a:gd name="T25" fmla="*/ 3 h 8"/>
                <a:gd name="T26" fmla="*/ 31 w 89"/>
                <a:gd name="T27" fmla="*/ 6 h 8"/>
                <a:gd name="T28" fmla="*/ 36 w 89"/>
                <a:gd name="T29" fmla="*/ 8 h 8"/>
                <a:gd name="T30" fmla="*/ 56 w 89"/>
                <a:gd name="T31" fmla="*/ 8 h 8"/>
                <a:gd name="T32" fmla="*/ 83 w 89"/>
                <a:gd name="T33" fmla="*/ 8 h 8"/>
                <a:gd name="T34" fmla="*/ 89 w 89"/>
                <a:gd name="T35" fmla="*/ 8 h 8"/>
                <a:gd name="T36" fmla="*/ 89 w 89"/>
                <a:gd name="T37" fmla="*/ 6 h 8"/>
                <a:gd name="T38" fmla="*/ 84 w 89"/>
                <a:gd name="T39" fmla="*/ 5 h 8"/>
                <a:gd name="T40" fmla="*/ 80 w 89"/>
                <a:gd name="T41" fmla="*/ 5 h 8"/>
                <a:gd name="T42" fmla="*/ 72 w 89"/>
                <a:gd name="T43" fmla="*/ 5 h 8"/>
                <a:gd name="T44" fmla="*/ 58 w 89"/>
                <a:gd name="T45" fmla="*/ 5 h 8"/>
                <a:gd name="T46" fmla="*/ 55 w 89"/>
                <a:gd name="T47" fmla="*/ 5 h 8"/>
                <a:gd name="T48" fmla="*/ 52 w 89"/>
                <a:gd name="T49" fmla="*/ 5 h 8"/>
                <a:gd name="T50" fmla="*/ 47 w 89"/>
                <a:gd name="T51" fmla="*/ 6 h 8"/>
                <a:gd name="T52" fmla="*/ 47 w 89"/>
                <a:gd name="T53" fmla="*/ 6 h 8"/>
                <a:gd name="T54" fmla="*/ 45 w 89"/>
                <a:gd name="T55" fmla="*/ 5 h 8"/>
                <a:gd name="T56" fmla="*/ 48 w 89"/>
                <a:gd name="T57" fmla="*/ 2 h 8"/>
                <a:gd name="T58" fmla="*/ 48 w 89"/>
                <a:gd name="T59" fmla="*/ 2 h 8"/>
                <a:gd name="T60" fmla="*/ 48 w 89"/>
                <a:gd name="T61" fmla="*/ 2 h 8"/>
                <a:gd name="T62" fmla="*/ 45 w 89"/>
                <a:gd name="T63" fmla="*/ 2 h 8"/>
                <a:gd name="T64" fmla="*/ 42 w 89"/>
                <a:gd name="T65" fmla="*/ 2 h 8"/>
                <a:gd name="T66" fmla="*/ 39 w 89"/>
                <a:gd name="T67" fmla="*/ 0 h 8"/>
                <a:gd name="T68" fmla="*/ 36 w 89"/>
                <a:gd name="T69" fmla="*/ 2 h 8"/>
                <a:gd name="T70" fmla="*/ 36 w 89"/>
                <a:gd name="T71" fmla="*/ 2 h 8"/>
                <a:gd name="T72" fmla="*/ 34 w 89"/>
                <a:gd name="T73" fmla="*/ 2 h 8"/>
                <a:gd name="T74" fmla="*/ 33 w 89"/>
                <a:gd name="T75" fmla="*/ 0 h 8"/>
                <a:gd name="T76" fmla="*/ 30 w 89"/>
                <a:gd name="T77" fmla="*/ 2 h 8"/>
                <a:gd name="T78" fmla="*/ 22 w 89"/>
                <a:gd name="T79" fmla="*/ 2 h 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
                <a:gd name="T121" fmla="*/ 0 h 8"/>
                <a:gd name="T122" fmla="*/ 89 w 89"/>
                <a:gd name="T123" fmla="*/ 8 h 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 h="8">
                  <a:moveTo>
                    <a:pt x="22" y="2"/>
                  </a:moveTo>
                  <a:lnTo>
                    <a:pt x="20" y="2"/>
                  </a:lnTo>
                  <a:lnTo>
                    <a:pt x="13" y="2"/>
                  </a:lnTo>
                  <a:lnTo>
                    <a:pt x="8" y="2"/>
                  </a:lnTo>
                  <a:lnTo>
                    <a:pt x="5" y="2"/>
                  </a:lnTo>
                  <a:lnTo>
                    <a:pt x="0" y="0"/>
                  </a:lnTo>
                  <a:lnTo>
                    <a:pt x="2" y="3"/>
                  </a:lnTo>
                  <a:lnTo>
                    <a:pt x="13" y="3"/>
                  </a:lnTo>
                  <a:lnTo>
                    <a:pt x="16" y="3"/>
                  </a:lnTo>
                  <a:lnTo>
                    <a:pt x="17" y="3"/>
                  </a:lnTo>
                  <a:lnTo>
                    <a:pt x="22" y="3"/>
                  </a:lnTo>
                  <a:lnTo>
                    <a:pt x="31" y="6"/>
                  </a:lnTo>
                  <a:lnTo>
                    <a:pt x="36" y="8"/>
                  </a:lnTo>
                  <a:lnTo>
                    <a:pt x="56" y="8"/>
                  </a:lnTo>
                  <a:lnTo>
                    <a:pt x="83" y="8"/>
                  </a:lnTo>
                  <a:lnTo>
                    <a:pt x="89" y="8"/>
                  </a:lnTo>
                  <a:lnTo>
                    <a:pt x="89" y="6"/>
                  </a:lnTo>
                  <a:lnTo>
                    <a:pt x="84" y="5"/>
                  </a:lnTo>
                  <a:lnTo>
                    <a:pt x="80" y="5"/>
                  </a:lnTo>
                  <a:lnTo>
                    <a:pt x="72" y="5"/>
                  </a:lnTo>
                  <a:lnTo>
                    <a:pt x="58" y="5"/>
                  </a:lnTo>
                  <a:lnTo>
                    <a:pt x="55" y="5"/>
                  </a:lnTo>
                  <a:lnTo>
                    <a:pt x="52" y="5"/>
                  </a:lnTo>
                  <a:lnTo>
                    <a:pt x="47" y="6"/>
                  </a:lnTo>
                  <a:lnTo>
                    <a:pt x="45" y="5"/>
                  </a:lnTo>
                  <a:lnTo>
                    <a:pt x="48" y="2"/>
                  </a:lnTo>
                  <a:lnTo>
                    <a:pt x="45" y="2"/>
                  </a:lnTo>
                  <a:lnTo>
                    <a:pt x="42" y="2"/>
                  </a:lnTo>
                  <a:lnTo>
                    <a:pt x="39" y="0"/>
                  </a:lnTo>
                  <a:lnTo>
                    <a:pt x="36" y="2"/>
                  </a:lnTo>
                  <a:lnTo>
                    <a:pt x="34" y="2"/>
                  </a:lnTo>
                  <a:lnTo>
                    <a:pt x="33" y="0"/>
                  </a:lnTo>
                  <a:lnTo>
                    <a:pt x="30" y="2"/>
                  </a:lnTo>
                  <a:lnTo>
                    <a:pt x="22"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05" name="Freeform 73"/>
            <p:cNvSpPr>
              <a:spLocks/>
            </p:cNvSpPr>
            <p:nvPr/>
          </p:nvSpPr>
          <p:spPr bwMode="auto">
            <a:xfrm>
              <a:off x="1613" y="2601"/>
              <a:ext cx="10" cy="11"/>
            </a:xfrm>
            <a:custGeom>
              <a:avLst/>
              <a:gdLst>
                <a:gd name="T0" fmla="*/ 0 w 10"/>
                <a:gd name="T1" fmla="*/ 1 h 11"/>
                <a:gd name="T2" fmla="*/ 0 w 10"/>
                <a:gd name="T3" fmla="*/ 1 h 11"/>
                <a:gd name="T4" fmla="*/ 0 w 10"/>
                <a:gd name="T5" fmla="*/ 3 h 11"/>
                <a:gd name="T6" fmla="*/ 0 w 10"/>
                <a:gd name="T7" fmla="*/ 9 h 11"/>
                <a:gd name="T8" fmla="*/ 2 w 10"/>
                <a:gd name="T9" fmla="*/ 11 h 11"/>
                <a:gd name="T10" fmla="*/ 10 w 10"/>
                <a:gd name="T11" fmla="*/ 11 h 11"/>
                <a:gd name="T12" fmla="*/ 10 w 10"/>
                <a:gd name="T13" fmla="*/ 9 h 11"/>
                <a:gd name="T14" fmla="*/ 10 w 10"/>
                <a:gd name="T15" fmla="*/ 1 h 11"/>
                <a:gd name="T16" fmla="*/ 10 w 10"/>
                <a:gd name="T17" fmla="*/ 1 h 11"/>
                <a:gd name="T18" fmla="*/ 8 w 10"/>
                <a:gd name="T19" fmla="*/ 3 h 11"/>
                <a:gd name="T20" fmla="*/ 6 w 10"/>
                <a:gd name="T21" fmla="*/ 3 h 11"/>
                <a:gd name="T22" fmla="*/ 6 w 10"/>
                <a:gd name="T23" fmla="*/ 3 h 11"/>
                <a:gd name="T24" fmla="*/ 6 w 10"/>
                <a:gd name="T25" fmla="*/ 6 h 11"/>
                <a:gd name="T26" fmla="*/ 6 w 10"/>
                <a:gd name="T27" fmla="*/ 8 h 11"/>
                <a:gd name="T28" fmla="*/ 6 w 10"/>
                <a:gd name="T29" fmla="*/ 8 h 11"/>
                <a:gd name="T30" fmla="*/ 5 w 10"/>
                <a:gd name="T31" fmla="*/ 8 h 11"/>
                <a:gd name="T32" fmla="*/ 5 w 10"/>
                <a:gd name="T33" fmla="*/ 8 h 11"/>
                <a:gd name="T34" fmla="*/ 5 w 10"/>
                <a:gd name="T35" fmla="*/ 4 h 11"/>
                <a:gd name="T36" fmla="*/ 5 w 10"/>
                <a:gd name="T37" fmla="*/ 3 h 11"/>
                <a:gd name="T38" fmla="*/ 3 w 10"/>
                <a:gd name="T39" fmla="*/ 3 h 11"/>
                <a:gd name="T40" fmla="*/ 5 w 10"/>
                <a:gd name="T41" fmla="*/ 3 h 11"/>
                <a:gd name="T42" fmla="*/ 5 w 10"/>
                <a:gd name="T43" fmla="*/ 3 h 11"/>
                <a:gd name="T44" fmla="*/ 6 w 10"/>
                <a:gd name="T45" fmla="*/ 1 h 11"/>
                <a:gd name="T46" fmla="*/ 5 w 10"/>
                <a:gd name="T47" fmla="*/ 1 h 11"/>
                <a:gd name="T48" fmla="*/ 3 w 10"/>
                <a:gd name="T49" fmla="*/ 0 h 11"/>
                <a:gd name="T50" fmla="*/ 2 w 10"/>
                <a:gd name="T51" fmla="*/ 0 h 11"/>
                <a:gd name="T52" fmla="*/ 0 w 10"/>
                <a:gd name="T53" fmla="*/ 1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
                <a:gd name="T82" fmla="*/ 0 h 11"/>
                <a:gd name="T83" fmla="*/ 10 w 10"/>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 h="11">
                  <a:moveTo>
                    <a:pt x="0" y="1"/>
                  </a:moveTo>
                  <a:lnTo>
                    <a:pt x="0" y="1"/>
                  </a:lnTo>
                  <a:lnTo>
                    <a:pt x="0" y="3"/>
                  </a:lnTo>
                  <a:lnTo>
                    <a:pt x="0" y="9"/>
                  </a:lnTo>
                  <a:lnTo>
                    <a:pt x="2" y="11"/>
                  </a:lnTo>
                  <a:lnTo>
                    <a:pt x="10" y="11"/>
                  </a:lnTo>
                  <a:lnTo>
                    <a:pt x="10" y="9"/>
                  </a:lnTo>
                  <a:lnTo>
                    <a:pt x="10" y="1"/>
                  </a:lnTo>
                  <a:lnTo>
                    <a:pt x="8" y="3"/>
                  </a:lnTo>
                  <a:lnTo>
                    <a:pt x="6" y="3"/>
                  </a:lnTo>
                  <a:lnTo>
                    <a:pt x="6" y="6"/>
                  </a:lnTo>
                  <a:lnTo>
                    <a:pt x="6" y="8"/>
                  </a:lnTo>
                  <a:lnTo>
                    <a:pt x="5" y="8"/>
                  </a:lnTo>
                  <a:lnTo>
                    <a:pt x="5" y="4"/>
                  </a:lnTo>
                  <a:lnTo>
                    <a:pt x="5" y="3"/>
                  </a:lnTo>
                  <a:lnTo>
                    <a:pt x="3" y="3"/>
                  </a:lnTo>
                  <a:lnTo>
                    <a:pt x="5" y="3"/>
                  </a:lnTo>
                  <a:lnTo>
                    <a:pt x="6" y="1"/>
                  </a:lnTo>
                  <a:lnTo>
                    <a:pt x="5" y="1"/>
                  </a:lnTo>
                  <a:lnTo>
                    <a:pt x="3" y="0"/>
                  </a:lnTo>
                  <a:lnTo>
                    <a:pt x="2" y="0"/>
                  </a:lnTo>
                  <a:lnTo>
                    <a:pt x="0"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06" name="Rectangle 74"/>
            <p:cNvSpPr>
              <a:spLocks noChangeArrowheads="1"/>
            </p:cNvSpPr>
            <p:nvPr/>
          </p:nvSpPr>
          <p:spPr bwMode="auto">
            <a:xfrm>
              <a:off x="1250" y="2607"/>
              <a:ext cx="1" cy="73"/>
            </a:xfrm>
            <a:prstGeom prst="rect">
              <a:avLst/>
            </a:prstGeom>
            <a:solidFill>
              <a:srgbClr val="000000"/>
            </a:solidFill>
            <a:ln w="9525">
              <a:noFill/>
              <a:miter lim="800000"/>
              <a:headEnd/>
              <a:tailEnd/>
            </a:ln>
          </p:spPr>
          <p:txBody>
            <a:bodyPr/>
            <a:lstStyle/>
            <a:p>
              <a:endParaRPr lang="en-US" dirty="0">
                <a:solidFill>
                  <a:prstClr val="black"/>
                </a:solidFill>
                <a:latin typeface="Constantia" pitchFamily="18" charset="0"/>
              </a:endParaRPr>
            </a:p>
          </p:txBody>
        </p:sp>
        <p:sp>
          <p:nvSpPr>
            <p:cNvPr id="76107" name="Freeform 75"/>
            <p:cNvSpPr>
              <a:spLocks/>
            </p:cNvSpPr>
            <p:nvPr/>
          </p:nvSpPr>
          <p:spPr bwMode="auto">
            <a:xfrm>
              <a:off x="1490" y="2612"/>
              <a:ext cx="115" cy="59"/>
            </a:xfrm>
            <a:custGeom>
              <a:avLst/>
              <a:gdLst>
                <a:gd name="T0" fmla="*/ 6 w 115"/>
                <a:gd name="T1" fmla="*/ 3 h 59"/>
                <a:gd name="T2" fmla="*/ 2 w 115"/>
                <a:gd name="T3" fmla="*/ 21 h 59"/>
                <a:gd name="T4" fmla="*/ 2 w 115"/>
                <a:gd name="T5" fmla="*/ 46 h 59"/>
                <a:gd name="T6" fmla="*/ 16 w 115"/>
                <a:gd name="T7" fmla="*/ 59 h 59"/>
                <a:gd name="T8" fmla="*/ 8 w 115"/>
                <a:gd name="T9" fmla="*/ 53 h 59"/>
                <a:gd name="T10" fmla="*/ 8 w 115"/>
                <a:gd name="T11" fmla="*/ 50 h 59"/>
                <a:gd name="T12" fmla="*/ 58 w 115"/>
                <a:gd name="T13" fmla="*/ 46 h 59"/>
                <a:gd name="T14" fmla="*/ 6 w 115"/>
                <a:gd name="T15" fmla="*/ 43 h 59"/>
                <a:gd name="T16" fmla="*/ 59 w 115"/>
                <a:gd name="T17" fmla="*/ 40 h 59"/>
                <a:gd name="T18" fmla="*/ 53 w 115"/>
                <a:gd name="T19" fmla="*/ 39 h 59"/>
                <a:gd name="T20" fmla="*/ 5 w 115"/>
                <a:gd name="T21" fmla="*/ 36 h 59"/>
                <a:gd name="T22" fmla="*/ 53 w 115"/>
                <a:gd name="T23" fmla="*/ 34 h 59"/>
                <a:gd name="T24" fmla="*/ 5 w 115"/>
                <a:gd name="T25" fmla="*/ 31 h 59"/>
                <a:gd name="T26" fmla="*/ 5 w 115"/>
                <a:gd name="T27" fmla="*/ 26 h 59"/>
                <a:gd name="T28" fmla="*/ 53 w 115"/>
                <a:gd name="T29" fmla="*/ 23 h 59"/>
                <a:gd name="T30" fmla="*/ 5 w 115"/>
                <a:gd name="T31" fmla="*/ 23 h 59"/>
                <a:gd name="T32" fmla="*/ 59 w 115"/>
                <a:gd name="T33" fmla="*/ 21 h 59"/>
                <a:gd name="T34" fmla="*/ 6 w 115"/>
                <a:gd name="T35" fmla="*/ 18 h 59"/>
                <a:gd name="T36" fmla="*/ 6 w 115"/>
                <a:gd name="T37" fmla="*/ 14 h 59"/>
                <a:gd name="T38" fmla="*/ 59 w 115"/>
                <a:gd name="T39" fmla="*/ 12 h 59"/>
                <a:gd name="T40" fmla="*/ 8 w 115"/>
                <a:gd name="T41" fmla="*/ 9 h 59"/>
                <a:gd name="T42" fmla="*/ 13 w 115"/>
                <a:gd name="T43" fmla="*/ 6 h 59"/>
                <a:gd name="T44" fmla="*/ 11 w 115"/>
                <a:gd name="T45" fmla="*/ 4 h 59"/>
                <a:gd name="T46" fmla="*/ 108 w 115"/>
                <a:gd name="T47" fmla="*/ 4 h 59"/>
                <a:gd name="T48" fmla="*/ 62 w 115"/>
                <a:gd name="T49" fmla="*/ 6 h 59"/>
                <a:gd name="T50" fmla="*/ 108 w 115"/>
                <a:gd name="T51" fmla="*/ 9 h 59"/>
                <a:gd name="T52" fmla="*/ 62 w 115"/>
                <a:gd name="T53" fmla="*/ 11 h 59"/>
                <a:gd name="T54" fmla="*/ 111 w 115"/>
                <a:gd name="T55" fmla="*/ 14 h 59"/>
                <a:gd name="T56" fmla="*/ 62 w 115"/>
                <a:gd name="T57" fmla="*/ 17 h 59"/>
                <a:gd name="T58" fmla="*/ 111 w 115"/>
                <a:gd name="T59" fmla="*/ 18 h 59"/>
                <a:gd name="T60" fmla="*/ 112 w 115"/>
                <a:gd name="T61" fmla="*/ 21 h 59"/>
                <a:gd name="T62" fmla="*/ 84 w 115"/>
                <a:gd name="T63" fmla="*/ 23 h 59"/>
                <a:gd name="T64" fmla="*/ 72 w 115"/>
                <a:gd name="T65" fmla="*/ 26 h 59"/>
                <a:gd name="T66" fmla="*/ 112 w 115"/>
                <a:gd name="T67" fmla="*/ 29 h 59"/>
                <a:gd name="T68" fmla="*/ 112 w 115"/>
                <a:gd name="T69" fmla="*/ 32 h 59"/>
                <a:gd name="T70" fmla="*/ 95 w 115"/>
                <a:gd name="T71" fmla="*/ 36 h 59"/>
                <a:gd name="T72" fmla="*/ 62 w 115"/>
                <a:gd name="T73" fmla="*/ 36 h 59"/>
                <a:gd name="T74" fmla="*/ 112 w 115"/>
                <a:gd name="T75" fmla="*/ 39 h 59"/>
                <a:gd name="T76" fmla="*/ 62 w 115"/>
                <a:gd name="T77" fmla="*/ 40 h 59"/>
                <a:gd name="T78" fmla="*/ 112 w 115"/>
                <a:gd name="T79" fmla="*/ 42 h 59"/>
                <a:gd name="T80" fmla="*/ 62 w 115"/>
                <a:gd name="T81" fmla="*/ 46 h 59"/>
                <a:gd name="T82" fmla="*/ 111 w 115"/>
                <a:gd name="T83" fmla="*/ 48 h 59"/>
                <a:gd name="T84" fmla="*/ 62 w 115"/>
                <a:gd name="T85" fmla="*/ 50 h 59"/>
                <a:gd name="T86" fmla="*/ 109 w 115"/>
                <a:gd name="T87" fmla="*/ 53 h 59"/>
                <a:gd name="T88" fmla="*/ 62 w 115"/>
                <a:gd name="T89" fmla="*/ 59 h 59"/>
                <a:gd name="T90" fmla="*/ 105 w 115"/>
                <a:gd name="T91" fmla="*/ 57 h 59"/>
                <a:gd name="T92" fmla="*/ 114 w 115"/>
                <a:gd name="T93" fmla="*/ 39 h 59"/>
                <a:gd name="T94" fmla="*/ 112 w 115"/>
                <a:gd name="T95" fmla="*/ 9 h 59"/>
                <a:gd name="T96" fmla="*/ 106 w 115"/>
                <a:gd name="T97" fmla="*/ 1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59"/>
                <a:gd name="T149" fmla="*/ 115 w 115"/>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59">
                  <a:moveTo>
                    <a:pt x="33" y="1"/>
                  </a:moveTo>
                  <a:lnTo>
                    <a:pt x="14" y="1"/>
                  </a:lnTo>
                  <a:lnTo>
                    <a:pt x="8" y="3"/>
                  </a:lnTo>
                  <a:lnTo>
                    <a:pt x="6" y="3"/>
                  </a:lnTo>
                  <a:lnTo>
                    <a:pt x="5" y="6"/>
                  </a:lnTo>
                  <a:lnTo>
                    <a:pt x="3" y="12"/>
                  </a:lnTo>
                  <a:lnTo>
                    <a:pt x="2" y="20"/>
                  </a:lnTo>
                  <a:lnTo>
                    <a:pt x="2" y="21"/>
                  </a:lnTo>
                  <a:lnTo>
                    <a:pt x="0" y="26"/>
                  </a:lnTo>
                  <a:lnTo>
                    <a:pt x="0" y="29"/>
                  </a:lnTo>
                  <a:lnTo>
                    <a:pt x="0" y="34"/>
                  </a:lnTo>
                  <a:lnTo>
                    <a:pt x="2" y="46"/>
                  </a:lnTo>
                  <a:lnTo>
                    <a:pt x="5" y="54"/>
                  </a:lnTo>
                  <a:lnTo>
                    <a:pt x="6" y="57"/>
                  </a:lnTo>
                  <a:lnTo>
                    <a:pt x="8" y="59"/>
                  </a:lnTo>
                  <a:lnTo>
                    <a:pt x="16" y="59"/>
                  </a:lnTo>
                  <a:lnTo>
                    <a:pt x="59" y="59"/>
                  </a:lnTo>
                  <a:lnTo>
                    <a:pt x="59" y="54"/>
                  </a:lnTo>
                  <a:lnTo>
                    <a:pt x="9" y="54"/>
                  </a:lnTo>
                  <a:lnTo>
                    <a:pt x="8" y="53"/>
                  </a:lnTo>
                  <a:lnTo>
                    <a:pt x="9" y="53"/>
                  </a:lnTo>
                  <a:lnTo>
                    <a:pt x="59" y="51"/>
                  </a:lnTo>
                  <a:lnTo>
                    <a:pt x="59" y="50"/>
                  </a:lnTo>
                  <a:lnTo>
                    <a:pt x="8" y="50"/>
                  </a:lnTo>
                  <a:lnTo>
                    <a:pt x="8" y="48"/>
                  </a:lnTo>
                  <a:lnTo>
                    <a:pt x="58" y="46"/>
                  </a:lnTo>
                  <a:lnTo>
                    <a:pt x="59" y="46"/>
                  </a:lnTo>
                  <a:lnTo>
                    <a:pt x="59" y="43"/>
                  </a:lnTo>
                  <a:lnTo>
                    <a:pt x="6" y="43"/>
                  </a:lnTo>
                  <a:lnTo>
                    <a:pt x="6" y="42"/>
                  </a:lnTo>
                  <a:lnTo>
                    <a:pt x="59" y="42"/>
                  </a:lnTo>
                  <a:lnTo>
                    <a:pt x="59" y="40"/>
                  </a:lnTo>
                  <a:lnTo>
                    <a:pt x="6" y="40"/>
                  </a:lnTo>
                  <a:lnTo>
                    <a:pt x="5" y="40"/>
                  </a:lnTo>
                  <a:lnTo>
                    <a:pt x="6" y="39"/>
                  </a:lnTo>
                  <a:lnTo>
                    <a:pt x="53" y="39"/>
                  </a:lnTo>
                  <a:lnTo>
                    <a:pt x="58" y="39"/>
                  </a:lnTo>
                  <a:lnTo>
                    <a:pt x="59" y="39"/>
                  </a:lnTo>
                  <a:lnTo>
                    <a:pt x="59" y="36"/>
                  </a:lnTo>
                  <a:lnTo>
                    <a:pt x="5" y="36"/>
                  </a:lnTo>
                  <a:lnTo>
                    <a:pt x="5" y="34"/>
                  </a:lnTo>
                  <a:lnTo>
                    <a:pt x="52" y="34"/>
                  </a:lnTo>
                  <a:lnTo>
                    <a:pt x="53" y="34"/>
                  </a:lnTo>
                  <a:lnTo>
                    <a:pt x="52" y="32"/>
                  </a:lnTo>
                  <a:lnTo>
                    <a:pt x="50" y="31"/>
                  </a:lnTo>
                  <a:lnTo>
                    <a:pt x="5" y="31"/>
                  </a:lnTo>
                  <a:lnTo>
                    <a:pt x="3" y="29"/>
                  </a:lnTo>
                  <a:lnTo>
                    <a:pt x="5" y="28"/>
                  </a:lnTo>
                  <a:lnTo>
                    <a:pt x="5" y="26"/>
                  </a:lnTo>
                  <a:lnTo>
                    <a:pt x="45" y="26"/>
                  </a:lnTo>
                  <a:lnTo>
                    <a:pt x="50" y="26"/>
                  </a:lnTo>
                  <a:lnTo>
                    <a:pt x="52" y="25"/>
                  </a:lnTo>
                  <a:lnTo>
                    <a:pt x="53" y="23"/>
                  </a:lnTo>
                  <a:lnTo>
                    <a:pt x="6" y="25"/>
                  </a:lnTo>
                  <a:lnTo>
                    <a:pt x="5" y="23"/>
                  </a:lnTo>
                  <a:lnTo>
                    <a:pt x="6" y="21"/>
                  </a:lnTo>
                  <a:lnTo>
                    <a:pt x="48" y="21"/>
                  </a:lnTo>
                  <a:lnTo>
                    <a:pt x="59" y="21"/>
                  </a:lnTo>
                  <a:lnTo>
                    <a:pt x="59" y="18"/>
                  </a:lnTo>
                  <a:lnTo>
                    <a:pt x="6" y="18"/>
                  </a:lnTo>
                  <a:lnTo>
                    <a:pt x="59" y="17"/>
                  </a:lnTo>
                  <a:lnTo>
                    <a:pt x="59" y="15"/>
                  </a:lnTo>
                  <a:lnTo>
                    <a:pt x="8" y="15"/>
                  </a:lnTo>
                  <a:lnTo>
                    <a:pt x="6" y="14"/>
                  </a:lnTo>
                  <a:lnTo>
                    <a:pt x="8" y="14"/>
                  </a:lnTo>
                  <a:lnTo>
                    <a:pt x="58" y="14"/>
                  </a:lnTo>
                  <a:lnTo>
                    <a:pt x="58" y="12"/>
                  </a:lnTo>
                  <a:lnTo>
                    <a:pt x="59" y="12"/>
                  </a:lnTo>
                  <a:lnTo>
                    <a:pt x="59" y="11"/>
                  </a:lnTo>
                  <a:lnTo>
                    <a:pt x="8" y="11"/>
                  </a:lnTo>
                  <a:lnTo>
                    <a:pt x="8" y="9"/>
                  </a:lnTo>
                  <a:lnTo>
                    <a:pt x="59" y="9"/>
                  </a:lnTo>
                  <a:lnTo>
                    <a:pt x="59" y="6"/>
                  </a:lnTo>
                  <a:lnTo>
                    <a:pt x="13" y="6"/>
                  </a:lnTo>
                  <a:lnTo>
                    <a:pt x="9" y="6"/>
                  </a:lnTo>
                  <a:lnTo>
                    <a:pt x="9" y="4"/>
                  </a:lnTo>
                  <a:lnTo>
                    <a:pt x="11" y="4"/>
                  </a:lnTo>
                  <a:lnTo>
                    <a:pt x="69" y="4"/>
                  </a:lnTo>
                  <a:lnTo>
                    <a:pt x="106" y="3"/>
                  </a:lnTo>
                  <a:lnTo>
                    <a:pt x="106" y="4"/>
                  </a:lnTo>
                  <a:lnTo>
                    <a:pt x="108" y="4"/>
                  </a:lnTo>
                  <a:lnTo>
                    <a:pt x="106" y="6"/>
                  </a:lnTo>
                  <a:lnTo>
                    <a:pt x="75" y="6"/>
                  </a:lnTo>
                  <a:lnTo>
                    <a:pt x="62" y="6"/>
                  </a:lnTo>
                  <a:lnTo>
                    <a:pt x="62" y="9"/>
                  </a:lnTo>
                  <a:lnTo>
                    <a:pt x="106" y="7"/>
                  </a:lnTo>
                  <a:lnTo>
                    <a:pt x="108" y="9"/>
                  </a:lnTo>
                  <a:lnTo>
                    <a:pt x="90" y="11"/>
                  </a:lnTo>
                  <a:lnTo>
                    <a:pt x="72" y="11"/>
                  </a:lnTo>
                  <a:lnTo>
                    <a:pt x="62" y="11"/>
                  </a:lnTo>
                  <a:lnTo>
                    <a:pt x="62" y="12"/>
                  </a:lnTo>
                  <a:lnTo>
                    <a:pt x="106" y="12"/>
                  </a:lnTo>
                  <a:lnTo>
                    <a:pt x="109" y="12"/>
                  </a:lnTo>
                  <a:lnTo>
                    <a:pt x="111" y="14"/>
                  </a:lnTo>
                  <a:lnTo>
                    <a:pt x="109" y="14"/>
                  </a:lnTo>
                  <a:lnTo>
                    <a:pt x="66" y="15"/>
                  </a:lnTo>
                  <a:lnTo>
                    <a:pt x="62" y="15"/>
                  </a:lnTo>
                  <a:lnTo>
                    <a:pt x="62" y="17"/>
                  </a:lnTo>
                  <a:lnTo>
                    <a:pt x="109" y="17"/>
                  </a:lnTo>
                  <a:lnTo>
                    <a:pt x="111" y="17"/>
                  </a:lnTo>
                  <a:lnTo>
                    <a:pt x="111" y="18"/>
                  </a:lnTo>
                  <a:lnTo>
                    <a:pt x="62" y="18"/>
                  </a:lnTo>
                  <a:lnTo>
                    <a:pt x="62" y="21"/>
                  </a:lnTo>
                  <a:lnTo>
                    <a:pt x="112" y="21"/>
                  </a:lnTo>
                  <a:lnTo>
                    <a:pt x="112" y="23"/>
                  </a:lnTo>
                  <a:lnTo>
                    <a:pt x="84" y="23"/>
                  </a:lnTo>
                  <a:lnTo>
                    <a:pt x="69" y="23"/>
                  </a:lnTo>
                  <a:lnTo>
                    <a:pt x="70" y="25"/>
                  </a:lnTo>
                  <a:lnTo>
                    <a:pt x="72" y="26"/>
                  </a:lnTo>
                  <a:lnTo>
                    <a:pt x="112" y="26"/>
                  </a:lnTo>
                  <a:lnTo>
                    <a:pt x="114" y="26"/>
                  </a:lnTo>
                  <a:lnTo>
                    <a:pt x="114" y="29"/>
                  </a:lnTo>
                  <a:lnTo>
                    <a:pt x="112" y="29"/>
                  </a:lnTo>
                  <a:lnTo>
                    <a:pt x="81" y="31"/>
                  </a:lnTo>
                  <a:lnTo>
                    <a:pt x="72" y="31"/>
                  </a:lnTo>
                  <a:lnTo>
                    <a:pt x="67" y="34"/>
                  </a:lnTo>
                  <a:lnTo>
                    <a:pt x="112" y="32"/>
                  </a:lnTo>
                  <a:lnTo>
                    <a:pt x="114" y="34"/>
                  </a:lnTo>
                  <a:lnTo>
                    <a:pt x="112" y="34"/>
                  </a:lnTo>
                  <a:lnTo>
                    <a:pt x="95" y="36"/>
                  </a:lnTo>
                  <a:lnTo>
                    <a:pt x="86" y="36"/>
                  </a:lnTo>
                  <a:lnTo>
                    <a:pt x="64" y="36"/>
                  </a:lnTo>
                  <a:lnTo>
                    <a:pt x="62" y="36"/>
                  </a:lnTo>
                  <a:lnTo>
                    <a:pt x="62" y="39"/>
                  </a:lnTo>
                  <a:lnTo>
                    <a:pt x="112" y="39"/>
                  </a:lnTo>
                  <a:lnTo>
                    <a:pt x="111" y="39"/>
                  </a:lnTo>
                  <a:lnTo>
                    <a:pt x="98" y="39"/>
                  </a:lnTo>
                  <a:lnTo>
                    <a:pt x="73" y="40"/>
                  </a:lnTo>
                  <a:lnTo>
                    <a:pt x="62" y="40"/>
                  </a:lnTo>
                  <a:lnTo>
                    <a:pt x="62" y="42"/>
                  </a:lnTo>
                  <a:lnTo>
                    <a:pt x="111" y="42"/>
                  </a:lnTo>
                  <a:lnTo>
                    <a:pt x="112" y="42"/>
                  </a:lnTo>
                  <a:lnTo>
                    <a:pt x="111" y="43"/>
                  </a:lnTo>
                  <a:lnTo>
                    <a:pt x="62" y="43"/>
                  </a:lnTo>
                  <a:lnTo>
                    <a:pt x="62" y="46"/>
                  </a:lnTo>
                  <a:lnTo>
                    <a:pt x="83" y="46"/>
                  </a:lnTo>
                  <a:lnTo>
                    <a:pt x="111" y="46"/>
                  </a:lnTo>
                  <a:lnTo>
                    <a:pt x="111" y="48"/>
                  </a:lnTo>
                  <a:lnTo>
                    <a:pt x="109" y="48"/>
                  </a:lnTo>
                  <a:lnTo>
                    <a:pt x="67" y="48"/>
                  </a:lnTo>
                  <a:lnTo>
                    <a:pt x="62" y="50"/>
                  </a:lnTo>
                  <a:lnTo>
                    <a:pt x="62" y="51"/>
                  </a:lnTo>
                  <a:lnTo>
                    <a:pt x="105" y="51"/>
                  </a:lnTo>
                  <a:lnTo>
                    <a:pt x="109" y="51"/>
                  </a:lnTo>
                  <a:lnTo>
                    <a:pt x="109" y="53"/>
                  </a:lnTo>
                  <a:lnTo>
                    <a:pt x="108" y="54"/>
                  </a:lnTo>
                  <a:lnTo>
                    <a:pt x="62" y="54"/>
                  </a:lnTo>
                  <a:lnTo>
                    <a:pt x="62" y="59"/>
                  </a:lnTo>
                  <a:lnTo>
                    <a:pt x="72" y="59"/>
                  </a:lnTo>
                  <a:lnTo>
                    <a:pt x="97" y="59"/>
                  </a:lnTo>
                  <a:lnTo>
                    <a:pt x="103" y="59"/>
                  </a:lnTo>
                  <a:lnTo>
                    <a:pt x="105" y="57"/>
                  </a:lnTo>
                  <a:lnTo>
                    <a:pt x="109" y="56"/>
                  </a:lnTo>
                  <a:lnTo>
                    <a:pt x="111" y="54"/>
                  </a:lnTo>
                  <a:lnTo>
                    <a:pt x="112" y="50"/>
                  </a:lnTo>
                  <a:lnTo>
                    <a:pt x="114" y="39"/>
                  </a:lnTo>
                  <a:lnTo>
                    <a:pt x="115" y="26"/>
                  </a:lnTo>
                  <a:lnTo>
                    <a:pt x="114" y="20"/>
                  </a:lnTo>
                  <a:lnTo>
                    <a:pt x="114" y="17"/>
                  </a:lnTo>
                  <a:lnTo>
                    <a:pt x="112" y="9"/>
                  </a:lnTo>
                  <a:lnTo>
                    <a:pt x="111" y="9"/>
                  </a:lnTo>
                  <a:lnTo>
                    <a:pt x="111" y="6"/>
                  </a:lnTo>
                  <a:lnTo>
                    <a:pt x="109" y="3"/>
                  </a:lnTo>
                  <a:lnTo>
                    <a:pt x="106" y="1"/>
                  </a:lnTo>
                  <a:lnTo>
                    <a:pt x="89" y="0"/>
                  </a:lnTo>
                  <a:lnTo>
                    <a:pt x="64" y="1"/>
                  </a:lnTo>
                  <a:lnTo>
                    <a:pt x="33"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08" name="Freeform 76"/>
            <p:cNvSpPr>
              <a:spLocks/>
            </p:cNvSpPr>
            <p:nvPr/>
          </p:nvSpPr>
          <p:spPr bwMode="auto">
            <a:xfrm>
              <a:off x="1610" y="2633"/>
              <a:ext cx="30" cy="15"/>
            </a:xfrm>
            <a:custGeom>
              <a:avLst/>
              <a:gdLst>
                <a:gd name="T0" fmla="*/ 0 w 30"/>
                <a:gd name="T1" fmla="*/ 2 h 15"/>
                <a:gd name="T2" fmla="*/ 5 w 30"/>
                <a:gd name="T3" fmla="*/ 4 h 15"/>
                <a:gd name="T4" fmla="*/ 13 w 30"/>
                <a:gd name="T5" fmla="*/ 7 h 15"/>
                <a:gd name="T6" fmla="*/ 16 w 30"/>
                <a:gd name="T7" fmla="*/ 8 h 15"/>
                <a:gd name="T8" fmla="*/ 19 w 30"/>
                <a:gd name="T9" fmla="*/ 11 h 15"/>
                <a:gd name="T10" fmla="*/ 20 w 30"/>
                <a:gd name="T11" fmla="*/ 15 h 15"/>
                <a:gd name="T12" fmla="*/ 30 w 30"/>
                <a:gd name="T13" fmla="*/ 15 h 15"/>
                <a:gd name="T14" fmla="*/ 28 w 30"/>
                <a:gd name="T15" fmla="*/ 15 h 15"/>
                <a:gd name="T16" fmla="*/ 28 w 30"/>
                <a:gd name="T17" fmla="*/ 11 h 15"/>
                <a:gd name="T18" fmla="*/ 25 w 30"/>
                <a:gd name="T19" fmla="*/ 5 h 15"/>
                <a:gd name="T20" fmla="*/ 22 w 30"/>
                <a:gd name="T21" fmla="*/ 2 h 15"/>
                <a:gd name="T22" fmla="*/ 14 w 30"/>
                <a:gd name="T23" fmla="*/ 0 h 15"/>
                <a:gd name="T24" fmla="*/ 3 w 30"/>
                <a:gd name="T25" fmla="*/ 0 h 15"/>
                <a:gd name="T26" fmla="*/ 0 w 30"/>
                <a:gd name="T27" fmla="*/ 0 h 15"/>
                <a:gd name="T28" fmla="*/ 0 w 30"/>
                <a:gd name="T29" fmla="*/ 2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15"/>
                <a:gd name="T47" fmla="*/ 30 w 30"/>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15">
                  <a:moveTo>
                    <a:pt x="0" y="2"/>
                  </a:moveTo>
                  <a:lnTo>
                    <a:pt x="5" y="4"/>
                  </a:lnTo>
                  <a:lnTo>
                    <a:pt x="13" y="7"/>
                  </a:lnTo>
                  <a:lnTo>
                    <a:pt x="16" y="8"/>
                  </a:lnTo>
                  <a:lnTo>
                    <a:pt x="19" y="11"/>
                  </a:lnTo>
                  <a:lnTo>
                    <a:pt x="20" y="15"/>
                  </a:lnTo>
                  <a:lnTo>
                    <a:pt x="30" y="15"/>
                  </a:lnTo>
                  <a:lnTo>
                    <a:pt x="28" y="15"/>
                  </a:lnTo>
                  <a:lnTo>
                    <a:pt x="28" y="11"/>
                  </a:lnTo>
                  <a:lnTo>
                    <a:pt x="25" y="5"/>
                  </a:lnTo>
                  <a:lnTo>
                    <a:pt x="22" y="2"/>
                  </a:lnTo>
                  <a:lnTo>
                    <a:pt x="14" y="0"/>
                  </a:lnTo>
                  <a:lnTo>
                    <a:pt x="3" y="0"/>
                  </a:lnTo>
                  <a:lnTo>
                    <a:pt x="0" y="0"/>
                  </a:lnTo>
                  <a:lnTo>
                    <a:pt x="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09" name="Freeform 77"/>
            <p:cNvSpPr>
              <a:spLocks/>
            </p:cNvSpPr>
            <p:nvPr/>
          </p:nvSpPr>
          <p:spPr bwMode="auto">
            <a:xfrm>
              <a:off x="1439" y="2651"/>
              <a:ext cx="34" cy="15"/>
            </a:xfrm>
            <a:custGeom>
              <a:avLst/>
              <a:gdLst>
                <a:gd name="T0" fmla="*/ 3 w 34"/>
                <a:gd name="T1" fmla="*/ 1 h 15"/>
                <a:gd name="T2" fmla="*/ 1 w 34"/>
                <a:gd name="T3" fmla="*/ 0 h 15"/>
                <a:gd name="T4" fmla="*/ 1 w 34"/>
                <a:gd name="T5" fmla="*/ 0 h 15"/>
                <a:gd name="T6" fmla="*/ 1 w 34"/>
                <a:gd name="T7" fmla="*/ 1 h 15"/>
                <a:gd name="T8" fmla="*/ 1 w 34"/>
                <a:gd name="T9" fmla="*/ 1 h 15"/>
                <a:gd name="T10" fmla="*/ 3 w 34"/>
                <a:gd name="T11" fmla="*/ 3 h 15"/>
                <a:gd name="T12" fmla="*/ 3 w 34"/>
                <a:gd name="T13" fmla="*/ 4 h 15"/>
                <a:gd name="T14" fmla="*/ 3 w 34"/>
                <a:gd name="T15" fmla="*/ 4 h 15"/>
                <a:gd name="T16" fmla="*/ 3 w 34"/>
                <a:gd name="T17" fmla="*/ 6 h 15"/>
                <a:gd name="T18" fmla="*/ 1 w 34"/>
                <a:gd name="T19" fmla="*/ 6 h 15"/>
                <a:gd name="T20" fmla="*/ 0 w 34"/>
                <a:gd name="T21" fmla="*/ 4 h 15"/>
                <a:gd name="T22" fmla="*/ 0 w 34"/>
                <a:gd name="T23" fmla="*/ 15 h 15"/>
                <a:gd name="T24" fmla="*/ 1 w 34"/>
                <a:gd name="T25" fmla="*/ 15 h 15"/>
                <a:gd name="T26" fmla="*/ 1 w 34"/>
                <a:gd name="T27" fmla="*/ 15 h 15"/>
                <a:gd name="T28" fmla="*/ 1 w 34"/>
                <a:gd name="T29" fmla="*/ 14 h 15"/>
                <a:gd name="T30" fmla="*/ 1 w 34"/>
                <a:gd name="T31" fmla="*/ 12 h 15"/>
                <a:gd name="T32" fmla="*/ 3 w 34"/>
                <a:gd name="T33" fmla="*/ 12 h 15"/>
                <a:gd name="T34" fmla="*/ 3 w 34"/>
                <a:gd name="T35" fmla="*/ 12 h 15"/>
                <a:gd name="T36" fmla="*/ 4 w 34"/>
                <a:gd name="T37" fmla="*/ 12 h 15"/>
                <a:gd name="T38" fmla="*/ 4 w 34"/>
                <a:gd name="T39" fmla="*/ 15 h 15"/>
                <a:gd name="T40" fmla="*/ 11 w 34"/>
                <a:gd name="T41" fmla="*/ 15 h 15"/>
                <a:gd name="T42" fmla="*/ 11 w 34"/>
                <a:gd name="T43" fmla="*/ 4 h 15"/>
                <a:gd name="T44" fmla="*/ 12 w 34"/>
                <a:gd name="T45" fmla="*/ 3 h 15"/>
                <a:gd name="T46" fmla="*/ 12 w 34"/>
                <a:gd name="T47" fmla="*/ 3 h 15"/>
                <a:gd name="T48" fmla="*/ 14 w 34"/>
                <a:gd name="T49" fmla="*/ 4 h 15"/>
                <a:gd name="T50" fmla="*/ 14 w 34"/>
                <a:gd name="T51" fmla="*/ 14 h 15"/>
                <a:gd name="T52" fmla="*/ 14 w 34"/>
                <a:gd name="T53" fmla="*/ 14 h 15"/>
                <a:gd name="T54" fmla="*/ 20 w 34"/>
                <a:gd name="T55" fmla="*/ 14 h 15"/>
                <a:gd name="T56" fmla="*/ 21 w 34"/>
                <a:gd name="T57" fmla="*/ 15 h 15"/>
                <a:gd name="T58" fmla="*/ 25 w 34"/>
                <a:gd name="T59" fmla="*/ 15 h 15"/>
                <a:gd name="T60" fmla="*/ 25 w 34"/>
                <a:gd name="T61" fmla="*/ 15 h 15"/>
                <a:gd name="T62" fmla="*/ 23 w 34"/>
                <a:gd name="T63" fmla="*/ 12 h 15"/>
                <a:gd name="T64" fmla="*/ 23 w 34"/>
                <a:gd name="T65" fmla="*/ 12 h 15"/>
                <a:gd name="T66" fmla="*/ 23 w 34"/>
                <a:gd name="T67" fmla="*/ 11 h 15"/>
                <a:gd name="T68" fmla="*/ 28 w 34"/>
                <a:gd name="T69" fmla="*/ 7 h 15"/>
                <a:gd name="T70" fmla="*/ 28 w 34"/>
                <a:gd name="T71" fmla="*/ 7 h 15"/>
                <a:gd name="T72" fmla="*/ 28 w 34"/>
                <a:gd name="T73" fmla="*/ 7 h 15"/>
                <a:gd name="T74" fmla="*/ 23 w 34"/>
                <a:gd name="T75" fmla="*/ 6 h 15"/>
                <a:gd name="T76" fmla="*/ 23 w 34"/>
                <a:gd name="T77" fmla="*/ 4 h 15"/>
                <a:gd name="T78" fmla="*/ 25 w 34"/>
                <a:gd name="T79" fmla="*/ 3 h 15"/>
                <a:gd name="T80" fmla="*/ 26 w 34"/>
                <a:gd name="T81" fmla="*/ 3 h 15"/>
                <a:gd name="T82" fmla="*/ 26 w 34"/>
                <a:gd name="T83" fmla="*/ 3 h 15"/>
                <a:gd name="T84" fmla="*/ 29 w 34"/>
                <a:gd name="T85" fmla="*/ 3 h 15"/>
                <a:gd name="T86" fmla="*/ 31 w 34"/>
                <a:gd name="T87" fmla="*/ 4 h 15"/>
                <a:gd name="T88" fmla="*/ 31 w 34"/>
                <a:gd name="T89" fmla="*/ 12 h 15"/>
                <a:gd name="T90" fmla="*/ 28 w 34"/>
                <a:gd name="T91" fmla="*/ 14 h 15"/>
                <a:gd name="T92" fmla="*/ 28 w 34"/>
                <a:gd name="T93" fmla="*/ 14 h 15"/>
                <a:gd name="T94" fmla="*/ 28 w 34"/>
                <a:gd name="T95" fmla="*/ 14 h 15"/>
                <a:gd name="T96" fmla="*/ 26 w 34"/>
                <a:gd name="T97" fmla="*/ 15 h 15"/>
                <a:gd name="T98" fmla="*/ 32 w 34"/>
                <a:gd name="T99" fmla="*/ 14 h 15"/>
                <a:gd name="T100" fmla="*/ 34 w 34"/>
                <a:gd name="T101" fmla="*/ 14 h 15"/>
                <a:gd name="T102" fmla="*/ 34 w 34"/>
                <a:gd name="T103" fmla="*/ 11 h 15"/>
                <a:gd name="T104" fmla="*/ 32 w 34"/>
                <a:gd name="T105" fmla="*/ 9 h 15"/>
                <a:gd name="T106" fmla="*/ 32 w 34"/>
                <a:gd name="T107" fmla="*/ 0 h 15"/>
                <a:gd name="T108" fmla="*/ 32 w 34"/>
                <a:gd name="T109" fmla="*/ 0 h 15"/>
                <a:gd name="T110" fmla="*/ 18 w 34"/>
                <a:gd name="T111" fmla="*/ 0 h 15"/>
                <a:gd name="T112" fmla="*/ 3 w 34"/>
                <a:gd name="T113" fmla="*/ 1 h 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15"/>
                <a:gd name="T173" fmla="*/ 34 w 34"/>
                <a:gd name="T174" fmla="*/ 15 h 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15">
                  <a:moveTo>
                    <a:pt x="3" y="1"/>
                  </a:moveTo>
                  <a:lnTo>
                    <a:pt x="1" y="0"/>
                  </a:lnTo>
                  <a:lnTo>
                    <a:pt x="1" y="1"/>
                  </a:lnTo>
                  <a:lnTo>
                    <a:pt x="3" y="3"/>
                  </a:lnTo>
                  <a:lnTo>
                    <a:pt x="3" y="4"/>
                  </a:lnTo>
                  <a:lnTo>
                    <a:pt x="3" y="6"/>
                  </a:lnTo>
                  <a:lnTo>
                    <a:pt x="1" y="6"/>
                  </a:lnTo>
                  <a:lnTo>
                    <a:pt x="0" y="4"/>
                  </a:lnTo>
                  <a:lnTo>
                    <a:pt x="0" y="15"/>
                  </a:lnTo>
                  <a:lnTo>
                    <a:pt x="1" y="15"/>
                  </a:lnTo>
                  <a:lnTo>
                    <a:pt x="1" y="14"/>
                  </a:lnTo>
                  <a:lnTo>
                    <a:pt x="1" y="12"/>
                  </a:lnTo>
                  <a:lnTo>
                    <a:pt x="3" y="12"/>
                  </a:lnTo>
                  <a:lnTo>
                    <a:pt x="4" y="12"/>
                  </a:lnTo>
                  <a:lnTo>
                    <a:pt x="4" y="15"/>
                  </a:lnTo>
                  <a:lnTo>
                    <a:pt x="11" y="15"/>
                  </a:lnTo>
                  <a:lnTo>
                    <a:pt x="11" y="4"/>
                  </a:lnTo>
                  <a:lnTo>
                    <a:pt x="12" y="3"/>
                  </a:lnTo>
                  <a:lnTo>
                    <a:pt x="14" y="4"/>
                  </a:lnTo>
                  <a:lnTo>
                    <a:pt x="14" y="14"/>
                  </a:lnTo>
                  <a:lnTo>
                    <a:pt x="20" y="14"/>
                  </a:lnTo>
                  <a:lnTo>
                    <a:pt x="21" y="15"/>
                  </a:lnTo>
                  <a:lnTo>
                    <a:pt x="25" y="15"/>
                  </a:lnTo>
                  <a:lnTo>
                    <a:pt x="23" y="12"/>
                  </a:lnTo>
                  <a:lnTo>
                    <a:pt x="23" y="11"/>
                  </a:lnTo>
                  <a:lnTo>
                    <a:pt x="28" y="7"/>
                  </a:lnTo>
                  <a:lnTo>
                    <a:pt x="23" y="6"/>
                  </a:lnTo>
                  <a:lnTo>
                    <a:pt x="23" y="4"/>
                  </a:lnTo>
                  <a:lnTo>
                    <a:pt x="25" y="3"/>
                  </a:lnTo>
                  <a:lnTo>
                    <a:pt x="26" y="3"/>
                  </a:lnTo>
                  <a:lnTo>
                    <a:pt x="29" y="3"/>
                  </a:lnTo>
                  <a:lnTo>
                    <a:pt x="31" y="4"/>
                  </a:lnTo>
                  <a:lnTo>
                    <a:pt x="31" y="12"/>
                  </a:lnTo>
                  <a:lnTo>
                    <a:pt x="28" y="14"/>
                  </a:lnTo>
                  <a:lnTo>
                    <a:pt x="26" y="15"/>
                  </a:lnTo>
                  <a:lnTo>
                    <a:pt x="32" y="14"/>
                  </a:lnTo>
                  <a:lnTo>
                    <a:pt x="34" y="14"/>
                  </a:lnTo>
                  <a:lnTo>
                    <a:pt x="34" y="11"/>
                  </a:lnTo>
                  <a:lnTo>
                    <a:pt x="32" y="9"/>
                  </a:lnTo>
                  <a:lnTo>
                    <a:pt x="32" y="0"/>
                  </a:lnTo>
                  <a:lnTo>
                    <a:pt x="18" y="0"/>
                  </a:lnTo>
                  <a:lnTo>
                    <a:pt x="3"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10" name="Freeform 78"/>
            <p:cNvSpPr>
              <a:spLocks/>
            </p:cNvSpPr>
            <p:nvPr/>
          </p:nvSpPr>
          <p:spPr bwMode="auto">
            <a:xfrm>
              <a:off x="1618" y="2651"/>
              <a:ext cx="22" cy="14"/>
            </a:xfrm>
            <a:custGeom>
              <a:avLst/>
              <a:gdLst>
                <a:gd name="T0" fmla="*/ 1 w 22"/>
                <a:gd name="T1" fmla="*/ 1 h 14"/>
                <a:gd name="T2" fmla="*/ 1 w 22"/>
                <a:gd name="T3" fmla="*/ 3 h 14"/>
                <a:gd name="T4" fmla="*/ 0 w 22"/>
                <a:gd name="T5" fmla="*/ 11 h 14"/>
                <a:gd name="T6" fmla="*/ 1 w 22"/>
                <a:gd name="T7" fmla="*/ 11 h 14"/>
                <a:gd name="T8" fmla="*/ 8 w 22"/>
                <a:gd name="T9" fmla="*/ 11 h 14"/>
                <a:gd name="T10" fmla="*/ 8 w 22"/>
                <a:gd name="T11" fmla="*/ 11 h 14"/>
                <a:gd name="T12" fmla="*/ 6 w 22"/>
                <a:gd name="T13" fmla="*/ 12 h 14"/>
                <a:gd name="T14" fmla="*/ 3 w 22"/>
                <a:gd name="T15" fmla="*/ 12 h 14"/>
                <a:gd name="T16" fmla="*/ 3 w 22"/>
                <a:gd name="T17" fmla="*/ 12 h 14"/>
                <a:gd name="T18" fmla="*/ 3 w 22"/>
                <a:gd name="T19" fmla="*/ 12 h 14"/>
                <a:gd name="T20" fmla="*/ 3 w 22"/>
                <a:gd name="T21" fmla="*/ 14 h 14"/>
                <a:gd name="T22" fmla="*/ 12 w 22"/>
                <a:gd name="T23" fmla="*/ 14 h 14"/>
                <a:gd name="T24" fmla="*/ 14 w 22"/>
                <a:gd name="T25" fmla="*/ 12 h 14"/>
                <a:gd name="T26" fmla="*/ 14 w 22"/>
                <a:gd name="T27" fmla="*/ 6 h 14"/>
                <a:gd name="T28" fmla="*/ 14 w 22"/>
                <a:gd name="T29" fmla="*/ 6 h 14"/>
                <a:gd name="T30" fmla="*/ 11 w 22"/>
                <a:gd name="T31" fmla="*/ 4 h 14"/>
                <a:gd name="T32" fmla="*/ 9 w 22"/>
                <a:gd name="T33" fmla="*/ 6 h 14"/>
                <a:gd name="T34" fmla="*/ 5 w 22"/>
                <a:gd name="T35" fmla="*/ 6 h 14"/>
                <a:gd name="T36" fmla="*/ 5 w 22"/>
                <a:gd name="T37" fmla="*/ 6 h 14"/>
                <a:gd name="T38" fmla="*/ 3 w 22"/>
                <a:gd name="T39" fmla="*/ 4 h 14"/>
                <a:gd name="T40" fmla="*/ 3 w 22"/>
                <a:gd name="T41" fmla="*/ 3 h 14"/>
                <a:gd name="T42" fmla="*/ 5 w 22"/>
                <a:gd name="T43" fmla="*/ 1 h 14"/>
                <a:gd name="T44" fmla="*/ 11 w 22"/>
                <a:gd name="T45" fmla="*/ 1 h 14"/>
                <a:gd name="T46" fmla="*/ 12 w 22"/>
                <a:gd name="T47" fmla="*/ 3 h 14"/>
                <a:gd name="T48" fmla="*/ 14 w 22"/>
                <a:gd name="T49" fmla="*/ 3 h 14"/>
                <a:gd name="T50" fmla="*/ 14 w 22"/>
                <a:gd name="T51" fmla="*/ 1 h 14"/>
                <a:gd name="T52" fmla="*/ 16 w 22"/>
                <a:gd name="T53" fmla="*/ 1 h 14"/>
                <a:gd name="T54" fmla="*/ 16 w 22"/>
                <a:gd name="T55" fmla="*/ 1 h 14"/>
                <a:gd name="T56" fmla="*/ 17 w 22"/>
                <a:gd name="T57" fmla="*/ 1 h 14"/>
                <a:gd name="T58" fmla="*/ 17 w 22"/>
                <a:gd name="T59" fmla="*/ 4 h 14"/>
                <a:gd name="T60" fmla="*/ 17 w 22"/>
                <a:gd name="T61" fmla="*/ 4 h 14"/>
                <a:gd name="T62" fmla="*/ 19 w 22"/>
                <a:gd name="T63" fmla="*/ 6 h 14"/>
                <a:gd name="T64" fmla="*/ 19 w 22"/>
                <a:gd name="T65" fmla="*/ 7 h 14"/>
                <a:gd name="T66" fmla="*/ 19 w 22"/>
                <a:gd name="T67" fmla="*/ 9 h 14"/>
                <a:gd name="T68" fmla="*/ 19 w 22"/>
                <a:gd name="T69" fmla="*/ 12 h 14"/>
                <a:gd name="T70" fmla="*/ 19 w 22"/>
                <a:gd name="T71" fmla="*/ 12 h 14"/>
                <a:gd name="T72" fmla="*/ 20 w 22"/>
                <a:gd name="T73" fmla="*/ 12 h 14"/>
                <a:gd name="T74" fmla="*/ 22 w 22"/>
                <a:gd name="T75" fmla="*/ 12 h 14"/>
                <a:gd name="T76" fmla="*/ 22 w 22"/>
                <a:gd name="T77" fmla="*/ 11 h 14"/>
                <a:gd name="T78" fmla="*/ 22 w 22"/>
                <a:gd name="T79" fmla="*/ 1 h 14"/>
                <a:gd name="T80" fmla="*/ 22 w 22"/>
                <a:gd name="T81" fmla="*/ 0 h 14"/>
                <a:gd name="T82" fmla="*/ 3 w 22"/>
                <a:gd name="T83" fmla="*/ 0 h 14"/>
                <a:gd name="T84" fmla="*/ 1 w 22"/>
                <a:gd name="T85" fmla="*/ 1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14"/>
                <a:gd name="T131" fmla="*/ 22 w 22"/>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14">
                  <a:moveTo>
                    <a:pt x="1" y="1"/>
                  </a:moveTo>
                  <a:lnTo>
                    <a:pt x="1" y="3"/>
                  </a:lnTo>
                  <a:lnTo>
                    <a:pt x="0" y="11"/>
                  </a:lnTo>
                  <a:lnTo>
                    <a:pt x="1" y="11"/>
                  </a:lnTo>
                  <a:lnTo>
                    <a:pt x="8" y="11"/>
                  </a:lnTo>
                  <a:lnTo>
                    <a:pt x="6" y="12"/>
                  </a:lnTo>
                  <a:lnTo>
                    <a:pt x="3" y="12"/>
                  </a:lnTo>
                  <a:lnTo>
                    <a:pt x="3" y="14"/>
                  </a:lnTo>
                  <a:lnTo>
                    <a:pt x="12" y="14"/>
                  </a:lnTo>
                  <a:lnTo>
                    <a:pt x="14" y="12"/>
                  </a:lnTo>
                  <a:lnTo>
                    <a:pt x="14" y="6"/>
                  </a:lnTo>
                  <a:lnTo>
                    <a:pt x="11" y="4"/>
                  </a:lnTo>
                  <a:lnTo>
                    <a:pt x="9" y="6"/>
                  </a:lnTo>
                  <a:lnTo>
                    <a:pt x="5" y="6"/>
                  </a:lnTo>
                  <a:lnTo>
                    <a:pt x="3" y="4"/>
                  </a:lnTo>
                  <a:lnTo>
                    <a:pt x="3" y="3"/>
                  </a:lnTo>
                  <a:lnTo>
                    <a:pt x="5" y="1"/>
                  </a:lnTo>
                  <a:lnTo>
                    <a:pt x="11" y="1"/>
                  </a:lnTo>
                  <a:lnTo>
                    <a:pt x="12" y="3"/>
                  </a:lnTo>
                  <a:lnTo>
                    <a:pt x="14" y="3"/>
                  </a:lnTo>
                  <a:lnTo>
                    <a:pt x="14" y="1"/>
                  </a:lnTo>
                  <a:lnTo>
                    <a:pt x="16" y="1"/>
                  </a:lnTo>
                  <a:lnTo>
                    <a:pt x="17" y="1"/>
                  </a:lnTo>
                  <a:lnTo>
                    <a:pt x="17" y="4"/>
                  </a:lnTo>
                  <a:lnTo>
                    <a:pt x="19" y="6"/>
                  </a:lnTo>
                  <a:lnTo>
                    <a:pt x="19" y="7"/>
                  </a:lnTo>
                  <a:lnTo>
                    <a:pt x="19" y="9"/>
                  </a:lnTo>
                  <a:lnTo>
                    <a:pt x="19" y="12"/>
                  </a:lnTo>
                  <a:lnTo>
                    <a:pt x="20" y="12"/>
                  </a:lnTo>
                  <a:lnTo>
                    <a:pt x="22" y="12"/>
                  </a:lnTo>
                  <a:lnTo>
                    <a:pt x="22" y="11"/>
                  </a:lnTo>
                  <a:lnTo>
                    <a:pt x="22" y="1"/>
                  </a:lnTo>
                  <a:lnTo>
                    <a:pt x="22" y="0"/>
                  </a:lnTo>
                  <a:lnTo>
                    <a:pt x="3" y="0"/>
                  </a:lnTo>
                  <a:lnTo>
                    <a:pt x="1"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11" name="Freeform 79"/>
            <p:cNvSpPr>
              <a:spLocks/>
            </p:cNvSpPr>
            <p:nvPr/>
          </p:nvSpPr>
          <p:spPr bwMode="auto">
            <a:xfrm>
              <a:off x="1250" y="2654"/>
              <a:ext cx="161" cy="33"/>
            </a:xfrm>
            <a:custGeom>
              <a:avLst/>
              <a:gdLst>
                <a:gd name="T0" fmla="*/ 148 w 161"/>
                <a:gd name="T1" fmla="*/ 3 h 33"/>
                <a:gd name="T2" fmla="*/ 136 w 161"/>
                <a:gd name="T3" fmla="*/ 4 h 33"/>
                <a:gd name="T4" fmla="*/ 128 w 161"/>
                <a:gd name="T5" fmla="*/ 6 h 33"/>
                <a:gd name="T6" fmla="*/ 118 w 161"/>
                <a:gd name="T7" fmla="*/ 8 h 33"/>
                <a:gd name="T8" fmla="*/ 103 w 161"/>
                <a:gd name="T9" fmla="*/ 11 h 33"/>
                <a:gd name="T10" fmla="*/ 95 w 161"/>
                <a:gd name="T11" fmla="*/ 12 h 33"/>
                <a:gd name="T12" fmla="*/ 72 w 161"/>
                <a:gd name="T13" fmla="*/ 17 h 33"/>
                <a:gd name="T14" fmla="*/ 65 w 161"/>
                <a:gd name="T15" fmla="*/ 19 h 33"/>
                <a:gd name="T16" fmla="*/ 44 w 161"/>
                <a:gd name="T17" fmla="*/ 23 h 33"/>
                <a:gd name="T18" fmla="*/ 25 w 161"/>
                <a:gd name="T19" fmla="*/ 26 h 33"/>
                <a:gd name="T20" fmla="*/ 15 w 161"/>
                <a:gd name="T21" fmla="*/ 28 h 33"/>
                <a:gd name="T22" fmla="*/ 6 w 161"/>
                <a:gd name="T23" fmla="*/ 29 h 33"/>
                <a:gd name="T24" fmla="*/ 3 w 161"/>
                <a:gd name="T25" fmla="*/ 29 h 33"/>
                <a:gd name="T26" fmla="*/ 1 w 161"/>
                <a:gd name="T27" fmla="*/ 29 h 33"/>
                <a:gd name="T28" fmla="*/ 0 w 161"/>
                <a:gd name="T29" fmla="*/ 29 h 33"/>
                <a:gd name="T30" fmla="*/ 0 w 161"/>
                <a:gd name="T31" fmla="*/ 33 h 33"/>
                <a:gd name="T32" fmla="*/ 3 w 161"/>
                <a:gd name="T33" fmla="*/ 33 h 33"/>
                <a:gd name="T34" fmla="*/ 15 w 161"/>
                <a:gd name="T35" fmla="*/ 29 h 33"/>
                <a:gd name="T36" fmla="*/ 31 w 161"/>
                <a:gd name="T37" fmla="*/ 26 h 33"/>
                <a:gd name="T38" fmla="*/ 42 w 161"/>
                <a:gd name="T39" fmla="*/ 25 h 33"/>
                <a:gd name="T40" fmla="*/ 51 w 161"/>
                <a:gd name="T41" fmla="*/ 23 h 33"/>
                <a:gd name="T42" fmla="*/ 58 w 161"/>
                <a:gd name="T43" fmla="*/ 22 h 33"/>
                <a:gd name="T44" fmla="*/ 65 w 161"/>
                <a:gd name="T45" fmla="*/ 20 h 33"/>
                <a:gd name="T46" fmla="*/ 75 w 161"/>
                <a:gd name="T47" fmla="*/ 19 h 33"/>
                <a:gd name="T48" fmla="*/ 83 w 161"/>
                <a:gd name="T49" fmla="*/ 17 h 33"/>
                <a:gd name="T50" fmla="*/ 101 w 161"/>
                <a:gd name="T51" fmla="*/ 14 h 33"/>
                <a:gd name="T52" fmla="*/ 115 w 161"/>
                <a:gd name="T53" fmla="*/ 11 h 33"/>
                <a:gd name="T54" fmla="*/ 128 w 161"/>
                <a:gd name="T55" fmla="*/ 9 h 33"/>
                <a:gd name="T56" fmla="*/ 139 w 161"/>
                <a:gd name="T57" fmla="*/ 8 h 33"/>
                <a:gd name="T58" fmla="*/ 150 w 161"/>
                <a:gd name="T59" fmla="*/ 6 h 33"/>
                <a:gd name="T60" fmla="*/ 159 w 161"/>
                <a:gd name="T61" fmla="*/ 3 h 33"/>
                <a:gd name="T62" fmla="*/ 161 w 161"/>
                <a:gd name="T63" fmla="*/ 3 h 33"/>
                <a:gd name="T64" fmla="*/ 161 w 161"/>
                <a:gd name="T65" fmla="*/ 3 h 33"/>
                <a:gd name="T66" fmla="*/ 161 w 161"/>
                <a:gd name="T67" fmla="*/ 0 h 33"/>
                <a:gd name="T68" fmla="*/ 156 w 161"/>
                <a:gd name="T69" fmla="*/ 1 h 33"/>
                <a:gd name="T70" fmla="*/ 148 w 161"/>
                <a:gd name="T71" fmla="*/ 3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1"/>
                <a:gd name="T109" fmla="*/ 0 h 33"/>
                <a:gd name="T110" fmla="*/ 161 w 161"/>
                <a:gd name="T111" fmla="*/ 33 h 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1" h="33">
                  <a:moveTo>
                    <a:pt x="148" y="3"/>
                  </a:moveTo>
                  <a:lnTo>
                    <a:pt x="136" y="4"/>
                  </a:lnTo>
                  <a:lnTo>
                    <a:pt x="128" y="6"/>
                  </a:lnTo>
                  <a:lnTo>
                    <a:pt x="118" y="8"/>
                  </a:lnTo>
                  <a:lnTo>
                    <a:pt x="103" y="11"/>
                  </a:lnTo>
                  <a:lnTo>
                    <a:pt x="95" y="12"/>
                  </a:lnTo>
                  <a:lnTo>
                    <a:pt x="72" y="17"/>
                  </a:lnTo>
                  <a:lnTo>
                    <a:pt x="65" y="19"/>
                  </a:lnTo>
                  <a:lnTo>
                    <a:pt x="44" y="23"/>
                  </a:lnTo>
                  <a:lnTo>
                    <a:pt x="25" y="26"/>
                  </a:lnTo>
                  <a:lnTo>
                    <a:pt x="15" y="28"/>
                  </a:lnTo>
                  <a:lnTo>
                    <a:pt x="6" y="29"/>
                  </a:lnTo>
                  <a:lnTo>
                    <a:pt x="3" y="29"/>
                  </a:lnTo>
                  <a:lnTo>
                    <a:pt x="1" y="29"/>
                  </a:lnTo>
                  <a:lnTo>
                    <a:pt x="0" y="29"/>
                  </a:lnTo>
                  <a:lnTo>
                    <a:pt x="0" y="33"/>
                  </a:lnTo>
                  <a:lnTo>
                    <a:pt x="3" y="33"/>
                  </a:lnTo>
                  <a:lnTo>
                    <a:pt x="15" y="29"/>
                  </a:lnTo>
                  <a:lnTo>
                    <a:pt x="31" y="26"/>
                  </a:lnTo>
                  <a:lnTo>
                    <a:pt x="42" y="25"/>
                  </a:lnTo>
                  <a:lnTo>
                    <a:pt x="51" y="23"/>
                  </a:lnTo>
                  <a:lnTo>
                    <a:pt x="58" y="22"/>
                  </a:lnTo>
                  <a:lnTo>
                    <a:pt x="65" y="20"/>
                  </a:lnTo>
                  <a:lnTo>
                    <a:pt x="75" y="19"/>
                  </a:lnTo>
                  <a:lnTo>
                    <a:pt x="83" y="17"/>
                  </a:lnTo>
                  <a:lnTo>
                    <a:pt x="101" y="14"/>
                  </a:lnTo>
                  <a:lnTo>
                    <a:pt x="115" y="11"/>
                  </a:lnTo>
                  <a:lnTo>
                    <a:pt x="128" y="9"/>
                  </a:lnTo>
                  <a:lnTo>
                    <a:pt x="139" y="8"/>
                  </a:lnTo>
                  <a:lnTo>
                    <a:pt x="150" y="6"/>
                  </a:lnTo>
                  <a:lnTo>
                    <a:pt x="159" y="3"/>
                  </a:lnTo>
                  <a:lnTo>
                    <a:pt x="161" y="3"/>
                  </a:lnTo>
                  <a:lnTo>
                    <a:pt x="161" y="0"/>
                  </a:lnTo>
                  <a:lnTo>
                    <a:pt x="156" y="1"/>
                  </a:lnTo>
                  <a:lnTo>
                    <a:pt x="148"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12" name="Freeform 80"/>
            <p:cNvSpPr>
              <a:spLocks/>
            </p:cNvSpPr>
            <p:nvPr/>
          </p:nvSpPr>
          <p:spPr bwMode="auto">
            <a:xfrm>
              <a:off x="1557" y="2683"/>
              <a:ext cx="87" cy="21"/>
            </a:xfrm>
            <a:custGeom>
              <a:avLst/>
              <a:gdLst>
                <a:gd name="T0" fmla="*/ 53 w 87"/>
                <a:gd name="T1" fmla="*/ 2 h 21"/>
                <a:gd name="T2" fmla="*/ 52 w 87"/>
                <a:gd name="T3" fmla="*/ 2 h 21"/>
                <a:gd name="T4" fmla="*/ 50 w 87"/>
                <a:gd name="T5" fmla="*/ 2 h 21"/>
                <a:gd name="T6" fmla="*/ 50 w 87"/>
                <a:gd name="T7" fmla="*/ 2 h 21"/>
                <a:gd name="T8" fmla="*/ 50 w 87"/>
                <a:gd name="T9" fmla="*/ 2 h 21"/>
                <a:gd name="T10" fmla="*/ 50 w 87"/>
                <a:gd name="T11" fmla="*/ 2 h 21"/>
                <a:gd name="T12" fmla="*/ 50 w 87"/>
                <a:gd name="T13" fmla="*/ 4 h 21"/>
                <a:gd name="T14" fmla="*/ 50 w 87"/>
                <a:gd name="T15" fmla="*/ 11 h 21"/>
                <a:gd name="T16" fmla="*/ 50 w 87"/>
                <a:gd name="T17" fmla="*/ 16 h 21"/>
                <a:gd name="T18" fmla="*/ 50 w 87"/>
                <a:gd name="T19" fmla="*/ 16 h 21"/>
                <a:gd name="T20" fmla="*/ 47 w 87"/>
                <a:gd name="T21" fmla="*/ 18 h 21"/>
                <a:gd name="T22" fmla="*/ 27 w 87"/>
                <a:gd name="T23" fmla="*/ 18 h 21"/>
                <a:gd name="T24" fmla="*/ 0 w 87"/>
                <a:gd name="T25" fmla="*/ 18 h 21"/>
                <a:gd name="T26" fmla="*/ 0 w 87"/>
                <a:gd name="T27" fmla="*/ 21 h 21"/>
                <a:gd name="T28" fmla="*/ 14 w 87"/>
                <a:gd name="T29" fmla="*/ 21 h 21"/>
                <a:gd name="T30" fmla="*/ 20 w 87"/>
                <a:gd name="T31" fmla="*/ 21 h 21"/>
                <a:gd name="T32" fmla="*/ 36 w 87"/>
                <a:gd name="T33" fmla="*/ 21 h 21"/>
                <a:gd name="T34" fmla="*/ 75 w 87"/>
                <a:gd name="T35" fmla="*/ 19 h 21"/>
                <a:gd name="T36" fmla="*/ 84 w 87"/>
                <a:gd name="T37" fmla="*/ 19 h 21"/>
                <a:gd name="T38" fmla="*/ 86 w 87"/>
                <a:gd name="T39" fmla="*/ 18 h 21"/>
                <a:gd name="T40" fmla="*/ 87 w 87"/>
                <a:gd name="T41" fmla="*/ 16 h 21"/>
                <a:gd name="T42" fmla="*/ 87 w 87"/>
                <a:gd name="T43" fmla="*/ 8 h 21"/>
                <a:gd name="T44" fmla="*/ 86 w 87"/>
                <a:gd name="T45" fmla="*/ 5 h 21"/>
                <a:gd name="T46" fmla="*/ 84 w 87"/>
                <a:gd name="T47" fmla="*/ 4 h 21"/>
                <a:gd name="T48" fmla="*/ 83 w 87"/>
                <a:gd name="T49" fmla="*/ 4 h 21"/>
                <a:gd name="T50" fmla="*/ 83 w 87"/>
                <a:gd name="T51" fmla="*/ 11 h 21"/>
                <a:gd name="T52" fmla="*/ 83 w 87"/>
                <a:gd name="T53" fmla="*/ 16 h 21"/>
                <a:gd name="T54" fmla="*/ 81 w 87"/>
                <a:gd name="T55" fmla="*/ 16 h 21"/>
                <a:gd name="T56" fmla="*/ 80 w 87"/>
                <a:gd name="T57" fmla="*/ 18 h 21"/>
                <a:gd name="T58" fmla="*/ 77 w 87"/>
                <a:gd name="T59" fmla="*/ 18 h 21"/>
                <a:gd name="T60" fmla="*/ 75 w 87"/>
                <a:gd name="T61" fmla="*/ 16 h 21"/>
                <a:gd name="T62" fmla="*/ 73 w 87"/>
                <a:gd name="T63" fmla="*/ 14 h 21"/>
                <a:gd name="T64" fmla="*/ 73 w 87"/>
                <a:gd name="T65" fmla="*/ 10 h 21"/>
                <a:gd name="T66" fmla="*/ 73 w 87"/>
                <a:gd name="T67" fmla="*/ 5 h 21"/>
                <a:gd name="T68" fmla="*/ 73 w 87"/>
                <a:gd name="T69" fmla="*/ 4 h 21"/>
                <a:gd name="T70" fmla="*/ 77 w 87"/>
                <a:gd name="T71" fmla="*/ 2 h 21"/>
                <a:gd name="T72" fmla="*/ 77 w 87"/>
                <a:gd name="T73" fmla="*/ 2 h 21"/>
                <a:gd name="T74" fmla="*/ 77 w 87"/>
                <a:gd name="T75" fmla="*/ 0 h 21"/>
                <a:gd name="T76" fmla="*/ 56 w 87"/>
                <a:gd name="T77" fmla="*/ 2 h 21"/>
                <a:gd name="T78" fmla="*/ 53 w 87"/>
                <a:gd name="T79" fmla="*/ 2 h 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7"/>
                <a:gd name="T121" fmla="*/ 0 h 21"/>
                <a:gd name="T122" fmla="*/ 87 w 87"/>
                <a:gd name="T123" fmla="*/ 21 h 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7" h="21">
                  <a:moveTo>
                    <a:pt x="53" y="2"/>
                  </a:moveTo>
                  <a:lnTo>
                    <a:pt x="52" y="2"/>
                  </a:lnTo>
                  <a:lnTo>
                    <a:pt x="50" y="2"/>
                  </a:lnTo>
                  <a:lnTo>
                    <a:pt x="50" y="4"/>
                  </a:lnTo>
                  <a:lnTo>
                    <a:pt x="50" y="11"/>
                  </a:lnTo>
                  <a:lnTo>
                    <a:pt x="50" y="16"/>
                  </a:lnTo>
                  <a:lnTo>
                    <a:pt x="47" y="18"/>
                  </a:lnTo>
                  <a:lnTo>
                    <a:pt x="27" y="18"/>
                  </a:lnTo>
                  <a:lnTo>
                    <a:pt x="0" y="18"/>
                  </a:lnTo>
                  <a:lnTo>
                    <a:pt x="0" y="21"/>
                  </a:lnTo>
                  <a:lnTo>
                    <a:pt x="14" y="21"/>
                  </a:lnTo>
                  <a:lnTo>
                    <a:pt x="20" y="21"/>
                  </a:lnTo>
                  <a:lnTo>
                    <a:pt x="36" y="21"/>
                  </a:lnTo>
                  <a:lnTo>
                    <a:pt x="75" y="19"/>
                  </a:lnTo>
                  <a:lnTo>
                    <a:pt x="84" y="19"/>
                  </a:lnTo>
                  <a:lnTo>
                    <a:pt x="86" y="18"/>
                  </a:lnTo>
                  <a:lnTo>
                    <a:pt x="87" y="16"/>
                  </a:lnTo>
                  <a:lnTo>
                    <a:pt x="87" y="8"/>
                  </a:lnTo>
                  <a:lnTo>
                    <a:pt x="86" y="5"/>
                  </a:lnTo>
                  <a:lnTo>
                    <a:pt x="84" y="4"/>
                  </a:lnTo>
                  <a:lnTo>
                    <a:pt x="83" y="4"/>
                  </a:lnTo>
                  <a:lnTo>
                    <a:pt x="83" y="11"/>
                  </a:lnTo>
                  <a:lnTo>
                    <a:pt x="83" y="16"/>
                  </a:lnTo>
                  <a:lnTo>
                    <a:pt x="81" y="16"/>
                  </a:lnTo>
                  <a:lnTo>
                    <a:pt x="80" y="18"/>
                  </a:lnTo>
                  <a:lnTo>
                    <a:pt x="77" y="18"/>
                  </a:lnTo>
                  <a:lnTo>
                    <a:pt x="75" y="16"/>
                  </a:lnTo>
                  <a:lnTo>
                    <a:pt x="73" y="14"/>
                  </a:lnTo>
                  <a:lnTo>
                    <a:pt x="73" y="10"/>
                  </a:lnTo>
                  <a:lnTo>
                    <a:pt x="73" y="5"/>
                  </a:lnTo>
                  <a:lnTo>
                    <a:pt x="73" y="4"/>
                  </a:lnTo>
                  <a:lnTo>
                    <a:pt x="77" y="2"/>
                  </a:lnTo>
                  <a:lnTo>
                    <a:pt x="77" y="0"/>
                  </a:lnTo>
                  <a:lnTo>
                    <a:pt x="56" y="2"/>
                  </a:lnTo>
                  <a:lnTo>
                    <a:pt x="53"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13" name="Freeform 81"/>
            <p:cNvSpPr>
              <a:spLocks/>
            </p:cNvSpPr>
            <p:nvPr/>
          </p:nvSpPr>
          <p:spPr bwMode="auto">
            <a:xfrm>
              <a:off x="1565" y="2687"/>
              <a:ext cx="19" cy="9"/>
            </a:xfrm>
            <a:custGeom>
              <a:avLst/>
              <a:gdLst>
                <a:gd name="T0" fmla="*/ 0 w 19"/>
                <a:gd name="T1" fmla="*/ 1 h 9"/>
                <a:gd name="T2" fmla="*/ 0 w 19"/>
                <a:gd name="T3" fmla="*/ 6 h 9"/>
                <a:gd name="T4" fmla="*/ 0 w 19"/>
                <a:gd name="T5" fmla="*/ 9 h 9"/>
                <a:gd name="T6" fmla="*/ 17 w 19"/>
                <a:gd name="T7" fmla="*/ 9 h 9"/>
                <a:gd name="T8" fmla="*/ 19 w 19"/>
                <a:gd name="T9" fmla="*/ 6 h 9"/>
                <a:gd name="T10" fmla="*/ 19 w 19"/>
                <a:gd name="T11" fmla="*/ 1 h 9"/>
                <a:gd name="T12" fmla="*/ 17 w 19"/>
                <a:gd name="T13" fmla="*/ 0 h 9"/>
                <a:gd name="T14" fmla="*/ 0 w 19"/>
                <a:gd name="T15" fmla="*/ 1 h 9"/>
                <a:gd name="T16" fmla="*/ 0 w 19"/>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0" y="1"/>
                  </a:moveTo>
                  <a:lnTo>
                    <a:pt x="0" y="6"/>
                  </a:lnTo>
                  <a:lnTo>
                    <a:pt x="0" y="9"/>
                  </a:lnTo>
                  <a:lnTo>
                    <a:pt x="17" y="9"/>
                  </a:lnTo>
                  <a:lnTo>
                    <a:pt x="19" y="6"/>
                  </a:lnTo>
                  <a:lnTo>
                    <a:pt x="19" y="1"/>
                  </a:lnTo>
                  <a:lnTo>
                    <a:pt x="17" y="0"/>
                  </a:lnTo>
                  <a:lnTo>
                    <a:pt x="0"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14" name="Freeform 82"/>
            <p:cNvSpPr>
              <a:spLocks/>
            </p:cNvSpPr>
            <p:nvPr/>
          </p:nvSpPr>
          <p:spPr bwMode="auto">
            <a:xfrm>
              <a:off x="1517" y="2688"/>
              <a:ext cx="18" cy="9"/>
            </a:xfrm>
            <a:custGeom>
              <a:avLst/>
              <a:gdLst>
                <a:gd name="T0" fmla="*/ 0 w 18"/>
                <a:gd name="T1" fmla="*/ 2 h 9"/>
                <a:gd name="T2" fmla="*/ 0 w 18"/>
                <a:gd name="T3" fmla="*/ 6 h 9"/>
                <a:gd name="T4" fmla="*/ 1 w 18"/>
                <a:gd name="T5" fmla="*/ 8 h 9"/>
                <a:gd name="T6" fmla="*/ 3 w 18"/>
                <a:gd name="T7" fmla="*/ 9 h 9"/>
                <a:gd name="T8" fmla="*/ 17 w 18"/>
                <a:gd name="T9" fmla="*/ 8 h 9"/>
                <a:gd name="T10" fmla="*/ 18 w 18"/>
                <a:gd name="T11" fmla="*/ 6 h 9"/>
                <a:gd name="T12" fmla="*/ 18 w 18"/>
                <a:gd name="T13" fmla="*/ 2 h 9"/>
                <a:gd name="T14" fmla="*/ 15 w 18"/>
                <a:gd name="T15" fmla="*/ 0 h 9"/>
                <a:gd name="T16" fmla="*/ 1 w 18"/>
                <a:gd name="T17" fmla="*/ 0 h 9"/>
                <a:gd name="T18" fmla="*/ 0 w 18"/>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9"/>
                <a:gd name="T32" fmla="*/ 18 w 1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9">
                  <a:moveTo>
                    <a:pt x="0" y="2"/>
                  </a:moveTo>
                  <a:lnTo>
                    <a:pt x="0" y="6"/>
                  </a:lnTo>
                  <a:lnTo>
                    <a:pt x="1" y="8"/>
                  </a:lnTo>
                  <a:lnTo>
                    <a:pt x="3" y="9"/>
                  </a:lnTo>
                  <a:lnTo>
                    <a:pt x="17" y="8"/>
                  </a:lnTo>
                  <a:lnTo>
                    <a:pt x="18" y="6"/>
                  </a:lnTo>
                  <a:lnTo>
                    <a:pt x="18" y="2"/>
                  </a:lnTo>
                  <a:lnTo>
                    <a:pt x="15" y="0"/>
                  </a:lnTo>
                  <a:lnTo>
                    <a:pt x="1" y="0"/>
                  </a:lnTo>
                  <a:lnTo>
                    <a:pt x="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15" name="Freeform 83"/>
            <p:cNvSpPr>
              <a:spLocks/>
            </p:cNvSpPr>
            <p:nvPr/>
          </p:nvSpPr>
          <p:spPr bwMode="auto">
            <a:xfrm>
              <a:off x="1609" y="2705"/>
              <a:ext cx="31" cy="11"/>
            </a:xfrm>
            <a:custGeom>
              <a:avLst/>
              <a:gdLst>
                <a:gd name="T0" fmla="*/ 29 w 31"/>
                <a:gd name="T1" fmla="*/ 3 h 11"/>
                <a:gd name="T2" fmla="*/ 26 w 31"/>
                <a:gd name="T3" fmla="*/ 5 h 11"/>
                <a:gd name="T4" fmla="*/ 12 w 31"/>
                <a:gd name="T5" fmla="*/ 7 h 11"/>
                <a:gd name="T6" fmla="*/ 0 w 31"/>
                <a:gd name="T7" fmla="*/ 7 h 11"/>
                <a:gd name="T8" fmla="*/ 0 w 31"/>
                <a:gd name="T9" fmla="*/ 10 h 11"/>
                <a:gd name="T10" fmla="*/ 0 w 31"/>
                <a:gd name="T11" fmla="*/ 10 h 11"/>
                <a:gd name="T12" fmla="*/ 23 w 31"/>
                <a:gd name="T13" fmla="*/ 8 h 11"/>
                <a:gd name="T14" fmla="*/ 25 w 31"/>
                <a:gd name="T15" fmla="*/ 10 h 11"/>
                <a:gd name="T16" fmla="*/ 25 w 31"/>
                <a:gd name="T17" fmla="*/ 11 h 11"/>
                <a:gd name="T18" fmla="*/ 26 w 31"/>
                <a:gd name="T19" fmla="*/ 11 h 11"/>
                <a:gd name="T20" fmla="*/ 29 w 31"/>
                <a:gd name="T21" fmla="*/ 10 h 11"/>
                <a:gd name="T22" fmla="*/ 31 w 31"/>
                <a:gd name="T23" fmla="*/ 5 h 11"/>
                <a:gd name="T24" fmla="*/ 31 w 31"/>
                <a:gd name="T25" fmla="*/ 0 h 11"/>
                <a:gd name="T26" fmla="*/ 29 w 31"/>
                <a:gd name="T27" fmla="*/ 0 h 11"/>
                <a:gd name="T28" fmla="*/ 29 w 31"/>
                <a:gd name="T29" fmla="*/ 3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11"/>
                <a:gd name="T47" fmla="*/ 31 w 31"/>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11">
                  <a:moveTo>
                    <a:pt x="29" y="3"/>
                  </a:moveTo>
                  <a:lnTo>
                    <a:pt x="26" y="5"/>
                  </a:lnTo>
                  <a:lnTo>
                    <a:pt x="12" y="7"/>
                  </a:lnTo>
                  <a:lnTo>
                    <a:pt x="0" y="7"/>
                  </a:lnTo>
                  <a:lnTo>
                    <a:pt x="0" y="10"/>
                  </a:lnTo>
                  <a:lnTo>
                    <a:pt x="23" y="8"/>
                  </a:lnTo>
                  <a:lnTo>
                    <a:pt x="25" y="10"/>
                  </a:lnTo>
                  <a:lnTo>
                    <a:pt x="25" y="11"/>
                  </a:lnTo>
                  <a:lnTo>
                    <a:pt x="26" y="11"/>
                  </a:lnTo>
                  <a:lnTo>
                    <a:pt x="29" y="10"/>
                  </a:lnTo>
                  <a:lnTo>
                    <a:pt x="31" y="5"/>
                  </a:lnTo>
                  <a:lnTo>
                    <a:pt x="31" y="0"/>
                  </a:lnTo>
                  <a:lnTo>
                    <a:pt x="29" y="0"/>
                  </a:lnTo>
                  <a:lnTo>
                    <a:pt x="29"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116" name="Freeform 84"/>
            <p:cNvSpPr>
              <a:spLocks/>
            </p:cNvSpPr>
            <p:nvPr/>
          </p:nvSpPr>
          <p:spPr bwMode="auto">
            <a:xfrm>
              <a:off x="1501" y="2713"/>
              <a:ext cx="104" cy="5"/>
            </a:xfrm>
            <a:custGeom>
              <a:avLst/>
              <a:gdLst>
                <a:gd name="T0" fmla="*/ 2 w 104"/>
                <a:gd name="T1" fmla="*/ 2 h 5"/>
                <a:gd name="T2" fmla="*/ 0 w 104"/>
                <a:gd name="T3" fmla="*/ 3 h 5"/>
                <a:gd name="T4" fmla="*/ 2 w 104"/>
                <a:gd name="T5" fmla="*/ 3 h 5"/>
                <a:gd name="T6" fmla="*/ 2 w 104"/>
                <a:gd name="T7" fmla="*/ 5 h 5"/>
                <a:gd name="T8" fmla="*/ 51 w 104"/>
                <a:gd name="T9" fmla="*/ 3 h 5"/>
                <a:gd name="T10" fmla="*/ 65 w 104"/>
                <a:gd name="T11" fmla="*/ 3 h 5"/>
                <a:gd name="T12" fmla="*/ 75 w 104"/>
                <a:gd name="T13" fmla="*/ 3 h 5"/>
                <a:gd name="T14" fmla="*/ 103 w 104"/>
                <a:gd name="T15" fmla="*/ 2 h 5"/>
                <a:gd name="T16" fmla="*/ 104 w 104"/>
                <a:gd name="T17" fmla="*/ 0 h 5"/>
                <a:gd name="T18" fmla="*/ 65 w 104"/>
                <a:gd name="T19" fmla="*/ 0 h 5"/>
                <a:gd name="T20" fmla="*/ 2 w 104"/>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5"/>
                <a:gd name="T35" fmla="*/ 104 w 10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5">
                  <a:moveTo>
                    <a:pt x="2" y="2"/>
                  </a:moveTo>
                  <a:lnTo>
                    <a:pt x="0" y="3"/>
                  </a:lnTo>
                  <a:lnTo>
                    <a:pt x="2" y="3"/>
                  </a:lnTo>
                  <a:lnTo>
                    <a:pt x="2" y="5"/>
                  </a:lnTo>
                  <a:lnTo>
                    <a:pt x="51" y="3"/>
                  </a:lnTo>
                  <a:lnTo>
                    <a:pt x="65" y="3"/>
                  </a:lnTo>
                  <a:lnTo>
                    <a:pt x="75" y="3"/>
                  </a:lnTo>
                  <a:lnTo>
                    <a:pt x="103" y="2"/>
                  </a:lnTo>
                  <a:lnTo>
                    <a:pt x="104" y="0"/>
                  </a:lnTo>
                  <a:lnTo>
                    <a:pt x="65" y="0"/>
                  </a:lnTo>
                  <a:lnTo>
                    <a:pt x="2" y="2"/>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5" name="Group 85"/>
          <p:cNvGrpSpPr>
            <a:grpSpLocks/>
          </p:cNvGrpSpPr>
          <p:nvPr/>
        </p:nvGrpSpPr>
        <p:grpSpPr bwMode="auto">
          <a:xfrm>
            <a:off x="5994400" y="5743575"/>
            <a:ext cx="738188" cy="285750"/>
            <a:chOff x="3626" y="3018"/>
            <a:chExt cx="465" cy="180"/>
          </a:xfrm>
        </p:grpSpPr>
        <p:sp>
          <p:nvSpPr>
            <p:cNvPr id="75943" name="Freeform 86"/>
            <p:cNvSpPr>
              <a:spLocks/>
            </p:cNvSpPr>
            <p:nvPr/>
          </p:nvSpPr>
          <p:spPr bwMode="auto">
            <a:xfrm>
              <a:off x="3692" y="3107"/>
              <a:ext cx="57" cy="29"/>
            </a:xfrm>
            <a:custGeom>
              <a:avLst/>
              <a:gdLst>
                <a:gd name="T0" fmla="*/ 0 w 398"/>
                <a:gd name="T1" fmla="*/ 0 h 202"/>
                <a:gd name="T2" fmla="*/ 0 w 398"/>
                <a:gd name="T3" fmla="*/ 0 h 202"/>
                <a:gd name="T4" fmla="*/ 0 w 398"/>
                <a:gd name="T5" fmla="*/ 0 h 202"/>
                <a:gd name="T6" fmla="*/ 0 w 398"/>
                <a:gd name="T7" fmla="*/ 0 h 202"/>
                <a:gd name="T8" fmla="*/ 0 w 398"/>
                <a:gd name="T9" fmla="*/ 0 h 202"/>
                <a:gd name="T10" fmla="*/ 0 w 398"/>
                <a:gd name="T11" fmla="*/ 0 h 202"/>
                <a:gd name="T12" fmla="*/ 0 w 398"/>
                <a:gd name="T13" fmla="*/ 0 h 202"/>
                <a:gd name="T14" fmla="*/ 0 w 398"/>
                <a:gd name="T15" fmla="*/ 0 h 202"/>
                <a:gd name="T16" fmla="*/ 0 w 398"/>
                <a:gd name="T17" fmla="*/ 0 h 202"/>
                <a:gd name="T18" fmla="*/ 0 w 398"/>
                <a:gd name="T19" fmla="*/ 0 h 202"/>
                <a:gd name="T20" fmla="*/ 0 w 398"/>
                <a:gd name="T21" fmla="*/ 0 h 202"/>
                <a:gd name="T22" fmla="*/ 0 w 398"/>
                <a:gd name="T23" fmla="*/ 0 h 202"/>
                <a:gd name="T24" fmla="*/ 0 w 398"/>
                <a:gd name="T25" fmla="*/ 0 h 202"/>
                <a:gd name="T26" fmla="*/ 0 w 398"/>
                <a:gd name="T27" fmla="*/ 0 h 202"/>
                <a:gd name="T28" fmla="*/ 0 w 398"/>
                <a:gd name="T29" fmla="*/ 0 h 202"/>
                <a:gd name="T30" fmla="*/ 0 w 398"/>
                <a:gd name="T31" fmla="*/ 0 h 202"/>
                <a:gd name="T32" fmla="*/ 0 w 398"/>
                <a:gd name="T33" fmla="*/ 0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8"/>
                <a:gd name="T52" fmla="*/ 0 h 202"/>
                <a:gd name="T53" fmla="*/ 398 w 398"/>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8" h="202">
                  <a:moveTo>
                    <a:pt x="74" y="6"/>
                  </a:moveTo>
                  <a:lnTo>
                    <a:pt x="42" y="22"/>
                  </a:lnTo>
                  <a:lnTo>
                    <a:pt x="14" y="50"/>
                  </a:lnTo>
                  <a:lnTo>
                    <a:pt x="2" y="85"/>
                  </a:lnTo>
                  <a:lnTo>
                    <a:pt x="0" y="115"/>
                  </a:lnTo>
                  <a:lnTo>
                    <a:pt x="2" y="137"/>
                  </a:lnTo>
                  <a:lnTo>
                    <a:pt x="38" y="188"/>
                  </a:lnTo>
                  <a:lnTo>
                    <a:pt x="90" y="202"/>
                  </a:lnTo>
                  <a:lnTo>
                    <a:pt x="293" y="202"/>
                  </a:lnTo>
                  <a:lnTo>
                    <a:pt x="381" y="141"/>
                  </a:lnTo>
                  <a:lnTo>
                    <a:pt x="398" y="81"/>
                  </a:lnTo>
                  <a:lnTo>
                    <a:pt x="239" y="8"/>
                  </a:lnTo>
                  <a:lnTo>
                    <a:pt x="239" y="50"/>
                  </a:lnTo>
                  <a:lnTo>
                    <a:pt x="185" y="16"/>
                  </a:lnTo>
                  <a:lnTo>
                    <a:pt x="104" y="0"/>
                  </a:lnTo>
                  <a:lnTo>
                    <a:pt x="74" y="6"/>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44" name="Freeform 87"/>
            <p:cNvSpPr>
              <a:spLocks/>
            </p:cNvSpPr>
            <p:nvPr/>
          </p:nvSpPr>
          <p:spPr bwMode="auto">
            <a:xfrm>
              <a:off x="3752" y="3119"/>
              <a:ext cx="53" cy="32"/>
            </a:xfrm>
            <a:custGeom>
              <a:avLst/>
              <a:gdLst>
                <a:gd name="T0" fmla="*/ 0 w 374"/>
                <a:gd name="T1" fmla="*/ 0 h 226"/>
                <a:gd name="T2" fmla="*/ 0 w 374"/>
                <a:gd name="T3" fmla="*/ 0 h 226"/>
                <a:gd name="T4" fmla="*/ 0 w 374"/>
                <a:gd name="T5" fmla="*/ 0 h 226"/>
                <a:gd name="T6" fmla="*/ 0 w 374"/>
                <a:gd name="T7" fmla="*/ 0 h 226"/>
                <a:gd name="T8" fmla="*/ 0 w 374"/>
                <a:gd name="T9" fmla="*/ 0 h 226"/>
                <a:gd name="T10" fmla="*/ 0 w 374"/>
                <a:gd name="T11" fmla="*/ 0 h 226"/>
                <a:gd name="T12" fmla="*/ 0 w 374"/>
                <a:gd name="T13" fmla="*/ 0 h 226"/>
                <a:gd name="T14" fmla="*/ 0 w 374"/>
                <a:gd name="T15" fmla="*/ 0 h 226"/>
                <a:gd name="T16" fmla="*/ 0 w 374"/>
                <a:gd name="T17" fmla="*/ 0 h 226"/>
                <a:gd name="T18" fmla="*/ 0 w 374"/>
                <a:gd name="T19" fmla="*/ 0 h 226"/>
                <a:gd name="T20" fmla="*/ 0 w 374"/>
                <a:gd name="T21" fmla="*/ 0 h 2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4"/>
                <a:gd name="T34" fmla="*/ 0 h 226"/>
                <a:gd name="T35" fmla="*/ 374 w 374"/>
                <a:gd name="T36" fmla="*/ 226 h 2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4" h="226">
                  <a:moveTo>
                    <a:pt x="0" y="0"/>
                  </a:moveTo>
                  <a:lnTo>
                    <a:pt x="0" y="52"/>
                  </a:lnTo>
                  <a:lnTo>
                    <a:pt x="200" y="157"/>
                  </a:lnTo>
                  <a:lnTo>
                    <a:pt x="200" y="210"/>
                  </a:lnTo>
                  <a:lnTo>
                    <a:pt x="231" y="226"/>
                  </a:lnTo>
                  <a:lnTo>
                    <a:pt x="251" y="198"/>
                  </a:lnTo>
                  <a:lnTo>
                    <a:pt x="304" y="194"/>
                  </a:lnTo>
                  <a:lnTo>
                    <a:pt x="374" y="199"/>
                  </a:lnTo>
                  <a:lnTo>
                    <a:pt x="268" y="115"/>
                  </a:lnTo>
                  <a:lnTo>
                    <a:pt x="0" y="0"/>
                  </a:lnTo>
                  <a:close/>
                </a:path>
              </a:pathLst>
            </a:custGeom>
            <a:solidFill>
              <a:srgbClr val="4D4D4D"/>
            </a:solidFill>
            <a:ln w="9525">
              <a:noFill/>
              <a:round/>
              <a:headEnd/>
              <a:tailEnd/>
            </a:ln>
          </p:spPr>
          <p:txBody>
            <a:bodyPr/>
            <a:lstStyle/>
            <a:p>
              <a:endParaRPr lang="en-US" dirty="0">
                <a:solidFill>
                  <a:prstClr val="black"/>
                </a:solidFill>
              </a:endParaRPr>
            </a:p>
          </p:txBody>
        </p:sp>
        <p:sp>
          <p:nvSpPr>
            <p:cNvPr id="75945" name="Freeform 88"/>
            <p:cNvSpPr>
              <a:spLocks/>
            </p:cNvSpPr>
            <p:nvPr/>
          </p:nvSpPr>
          <p:spPr bwMode="auto">
            <a:xfrm>
              <a:off x="3928" y="3082"/>
              <a:ext cx="92" cy="79"/>
            </a:xfrm>
            <a:custGeom>
              <a:avLst/>
              <a:gdLst>
                <a:gd name="T0" fmla="*/ 0 w 638"/>
                <a:gd name="T1" fmla="*/ 0 h 558"/>
                <a:gd name="T2" fmla="*/ 0 w 638"/>
                <a:gd name="T3" fmla="*/ 0 h 558"/>
                <a:gd name="T4" fmla="*/ 0 w 638"/>
                <a:gd name="T5" fmla="*/ 0 h 558"/>
                <a:gd name="T6" fmla="*/ 0 w 638"/>
                <a:gd name="T7" fmla="*/ 0 h 558"/>
                <a:gd name="T8" fmla="*/ 0 w 638"/>
                <a:gd name="T9" fmla="*/ 0 h 558"/>
                <a:gd name="T10" fmla="*/ 0 w 638"/>
                <a:gd name="T11" fmla="*/ 0 h 558"/>
                <a:gd name="T12" fmla="*/ 0 w 638"/>
                <a:gd name="T13" fmla="*/ 0 h 558"/>
                <a:gd name="T14" fmla="*/ 0 60000 65536"/>
                <a:gd name="T15" fmla="*/ 0 60000 65536"/>
                <a:gd name="T16" fmla="*/ 0 60000 65536"/>
                <a:gd name="T17" fmla="*/ 0 60000 65536"/>
                <a:gd name="T18" fmla="*/ 0 60000 65536"/>
                <a:gd name="T19" fmla="*/ 0 60000 65536"/>
                <a:gd name="T20" fmla="*/ 0 60000 65536"/>
                <a:gd name="T21" fmla="*/ 0 w 638"/>
                <a:gd name="T22" fmla="*/ 0 h 558"/>
                <a:gd name="T23" fmla="*/ 638 w 638"/>
                <a:gd name="T24" fmla="*/ 558 h 5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8" h="558">
                  <a:moveTo>
                    <a:pt x="0" y="378"/>
                  </a:moveTo>
                  <a:lnTo>
                    <a:pt x="294" y="226"/>
                  </a:lnTo>
                  <a:lnTo>
                    <a:pt x="543" y="0"/>
                  </a:lnTo>
                  <a:lnTo>
                    <a:pt x="638" y="53"/>
                  </a:lnTo>
                  <a:lnTo>
                    <a:pt x="383" y="558"/>
                  </a:lnTo>
                  <a:lnTo>
                    <a:pt x="0" y="378"/>
                  </a:lnTo>
                  <a:close/>
                </a:path>
              </a:pathLst>
            </a:custGeom>
            <a:solidFill>
              <a:srgbClr val="CCCCCC"/>
            </a:solidFill>
            <a:ln w="9525">
              <a:noFill/>
              <a:round/>
              <a:headEnd/>
              <a:tailEnd/>
            </a:ln>
          </p:spPr>
          <p:txBody>
            <a:bodyPr/>
            <a:lstStyle/>
            <a:p>
              <a:endParaRPr lang="en-US" dirty="0">
                <a:solidFill>
                  <a:prstClr val="black"/>
                </a:solidFill>
              </a:endParaRPr>
            </a:p>
          </p:txBody>
        </p:sp>
        <p:sp>
          <p:nvSpPr>
            <p:cNvPr id="75946" name="Freeform 89"/>
            <p:cNvSpPr>
              <a:spLocks/>
            </p:cNvSpPr>
            <p:nvPr/>
          </p:nvSpPr>
          <p:spPr bwMode="auto">
            <a:xfrm>
              <a:off x="3693" y="3109"/>
              <a:ext cx="10" cy="14"/>
            </a:xfrm>
            <a:custGeom>
              <a:avLst/>
              <a:gdLst>
                <a:gd name="T0" fmla="*/ 0 w 66"/>
                <a:gd name="T1" fmla="*/ 0 h 97"/>
                <a:gd name="T2" fmla="*/ 0 w 66"/>
                <a:gd name="T3" fmla="*/ 0 h 97"/>
                <a:gd name="T4" fmla="*/ 0 w 66"/>
                <a:gd name="T5" fmla="*/ 0 h 97"/>
                <a:gd name="T6" fmla="*/ 0 w 66"/>
                <a:gd name="T7" fmla="*/ 0 h 97"/>
                <a:gd name="T8" fmla="*/ 0 w 66"/>
                <a:gd name="T9" fmla="*/ 0 h 97"/>
                <a:gd name="T10" fmla="*/ 0 w 66"/>
                <a:gd name="T11" fmla="*/ 0 h 97"/>
                <a:gd name="T12" fmla="*/ 0 w 66"/>
                <a:gd name="T13" fmla="*/ 0 h 97"/>
                <a:gd name="T14" fmla="*/ 0 w 66"/>
                <a:gd name="T15" fmla="*/ 0 h 97"/>
                <a:gd name="T16" fmla="*/ 0 w 66"/>
                <a:gd name="T17" fmla="*/ 0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97"/>
                <a:gd name="T29" fmla="*/ 66 w 66"/>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97">
                  <a:moveTo>
                    <a:pt x="66" y="0"/>
                  </a:moveTo>
                  <a:lnTo>
                    <a:pt x="38" y="16"/>
                  </a:lnTo>
                  <a:lnTo>
                    <a:pt x="14" y="43"/>
                  </a:lnTo>
                  <a:lnTo>
                    <a:pt x="0" y="97"/>
                  </a:lnTo>
                  <a:lnTo>
                    <a:pt x="0" y="55"/>
                  </a:lnTo>
                  <a:lnTo>
                    <a:pt x="10" y="25"/>
                  </a:lnTo>
                  <a:lnTo>
                    <a:pt x="34" y="4"/>
                  </a:lnTo>
                  <a:lnTo>
                    <a:pt x="66" y="0"/>
                  </a:lnTo>
                  <a:close/>
                </a:path>
              </a:pathLst>
            </a:custGeom>
            <a:solidFill>
              <a:srgbClr val="E5E5E5"/>
            </a:solidFill>
            <a:ln w="9525">
              <a:noFill/>
              <a:round/>
              <a:headEnd/>
              <a:tailEnd/>
            </a:ln>
          </p:spPr>
          <p:txBody>
            <a:bodyPr/>
            <a:lstStyle/>
            <a:p>
              <a:endParaRPr lang="en-US" dirty="0">
                <a:solidFill>
                  <a:prstClr val="black"/>
                </a:solidFill>
              </a:endParaRPr>
            </a:p>
          </p:txBody>
        </p:sp>
        <p:sp>
          <p:nvSpPr>
            <p:cNvPr id="75947" name="Freeform 90"/>
            <p:cNvSpPr>
              <a:spLocks/>
            </p:cNvSpPr>
            <p:nvPr/>
          </p:nvSpPr>
          <p:spPr bwMode="auto">
            <a:xfrm>
              <a:off x="3939" y="3084"/>
              <a:ext cx="75" cy="66"/>
            </a:xfrm>
            <a:custGeom>
              <a:avLst/>
              <a:gdLst>
                <a:gd name="T0" fmla="*/ 0 w 527"/>
                <a:gd name="T1" fmla="*/ 0 h 465"/>
                <a:gd name="T2" fmla="*/ 0 w 527"/>
                <a:gd name="T3" fmla="*/ 0 h 465"/>
                <a:gd name="T4" fmla="*/ 0 w 527"/>
                <a:gd name="T5" fmla="*/ 0 h 465"/>
                <a:gd name="T6" fmla="*/ 0 w 527"/>
                <a:gd name="T7" fmla="*/ 0 h 465"/>
                <a:gd name="T8" fmla="*/ 0 w 527"/>
                <a:gd name="T9" fmla="*/ 0 h 465"/>
                <a:gd name="T10" fmla="*/ 0 w 527"/>
                <a:gd name="T11" fmla="*/ 0 h 465"/>
                <a:gd name="T12" fmla="*/ 0 w 527"/>
                <a:gd name="T13" fmla="*/ 0 h 465"/>
                <a:gd name="T14" fmla="*/ 0 60000 65536"/>
                <a:gd name="T15" fmla="*/ 0 60000 65536"/>
                <a:gd name="T16" fmla="*/ 0 60000 65536"/>
                <a:gd name="T17" fmla="*/ 0 60000 65536"/>
                <a:gd name="T18" fmla="*/ 0 60000 65536"/>
                <a:gd name="T19" fmla="*/ 0 60000 65536"/>
                <a:gd name="T20" fmla="*/ 0 60000 65536"/>
                <a:gd name="T21" fmla="*/ 0 w 527"/>
                <a:gd name="T22" fmla="*/ 0 h 465"/>
                <a:gd name="T23" fmla="*/ 527 w 527"/>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7" h="465">
                  <a:moveTo>
                    <a:pt x="0" y="387"/>
                  </a:moveTo>
                  <a:lnTo>
                    <a:pt x="239" y="465"/>
                  </a:lnTo>
                  <a:lnTo>
                    <a:pt x="527" y="41"/>
                  </a:lnTo>
                  <a:lnTo>
                    <a:pt x="462" y="0"/>
                  </a:lnTo>
                  <a:lnTo>
                    <a:pt x="76" y="354"/>
                  </a:lnTo>
                  <a:lnTo>
                    <a:pt x="0" y="387"/>
                  </a:lnTo>
                  <a:close/>
                </a:path>
              </a:pathLst>
            </a:custGeom>
            <a:solidFill>
              <a:srgbClr val="E5E5E5"/>
            </a:solidFill>
            <a:ln w="9525">
              <a:noFill/>
              <a:round/>
              <a:headEnd/>
              <a:tailEnd/>
            </a:ln>
          </p:spPr>
          <p:txBody>
            <a:bodyPr/>
            <a:lstStyle/>
            <a:p>
              <a:endParaRPr lang="en-US" dirty="0">
                <a:solidFill>
                  <a:prstClr val="black"/>
                </a:solidFill>
              </a:endParaRPr>
            </a:p>
          </p:txBody>
        </p:sp>
        <p:sp>
          <p:nvSpPr>
            <p:cNvPr id="75948" name="Freeform 91"/>
            <p:cNvSpPr>
              <a:spLocks/>
            </p:cNvSpPr>
            <p:nvPr/>
          </p:nvSpPr>
          <p:spPr bwMode="auto">
            <a:xfrm>
              <a:off x="3633" y="3018"/>
              <a:ext cx="456" cy="169"/>
            </a:xfrm>
            <a:custGeom>
              <a:avLst/>
              <a:gdLst>
                <a:gd name="T0" fmla="*/ 0 w 3194"/>
                <a:gd name="T1" fmla="*/ 0 h 1182"/>
                <a:gd name="T2" fmla="*/ 0 w 3194"/>
                <a:gd name="T3" fmla="*/ 0 h 1182"/>
                <a:gd name="T4" fmla="*/ 0 w 3194"/>
                <a:gd name="T5" fmla="*/ 0 h 1182"/>
                <a:gd name="T6" fmla="*/ 0 w 3194"/>
                <a:gd name="T7" fmla="*/ 0 h 1182"/>
                <a:gd name="T8" fmla="*/ 0 w 3194"/>
                <a:gd name="T9" fmla="*/ 0 h 1182"/>
                <a:gd name="T10" fmla="*/ 0 w 3194"/>
                <a:gd name="T11" fmla="*/ 0 h 1182"/>
                <a:gd name="T12" fmla="*/ 0 w 3194"/>
                <a:gd name="T13" fmla="*/ 0 h 1182"/>
                <a:gd name="T14" fmla="*/ 0 w 3194"/>
                <a:gd name="T15" fmla="*/ 0 h 1182"/>
                <a:gd name="T16" fmla="*/ 0 w 3194"/>
                <a:gd name="T17" fmla="*/ 0 h 1182"/>
                <a:gd name="T18" fmla="*/ 0 w 3194"/>
                <a:gd name="T19" fmla="*/ 0 h 1182"/>
                <a:gd name="T20" fmla="*/ 0 w 3194"/>
                <a:gd name="T21" fmla="*/ 0 h 1182"/>
                <a:gd name="T22" fmla="*/ 0 w 3194"/>
                <a:gd name="T23" fmla="*/ 0 h 1182"/>
                <a:gd name="T24" fmla="*/ 0 w 3194"/>
                <a:gd name="T25" fmla="*/ 0 h 1182"/>
                <a:gd name="T26" fmla="*/ 0 w 3194"/>
                <a:gd name="T27" fmla="*/ 0 h 1182"/>
                <a:gd name="T28" fmla="*/ 0 w 3194"/>
                <a:gd name="T29" fmla="*/ 0 h 1182"/>
                <a:gd name="T30" fmla="*/ 0 w 3194"/>
                <a:gd name="T31" fmla="*/ 0 h 1182"/>
                <a:gd name="T32" fmla="*/ 0 w 3194"/>
                <a:gd name="T33" fmla="*/ 0 h 1182"/>
                <a:gd name="T34" fmla="*/ 0 w 3194"/>
                <a:gd name="T35" fmla="*/ 0 h 1182"/>
                <a:gd name="T36" fmla="*/ 0 w 3194"/>
                <a:gd name="T37" fmla="*/ 0 h 1182"/>
                <a:gd name="T38" fmla="*/ 0 w 3194"/>
                <a:gd name="T39" fmla="*/ 0 h 1182"/>
                <a:gd name="T40" fmla="*/ 0 w 3194"/>
                <a:gd name="T41" fmla="*/ 0 h 1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94"/>
                <a:gd name="T64" fmla="*/ 0 h 1182"/>
                <a:gd name="T65" fmla="*/ 3194 w 3194"/>
                <a:gd name="T66" fmla="*/ 1182 h 1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94" h="1182">
                  <a:moveTo>
                    <a:pt x="197" y="0"/>
                  </a:moveTo>
                  <a:lnTo>
                    <a:pt x="69" y="51"/>
                  </a:lnTo>
                  <a:lnTo>
                    <a:pt x="4" y="96"/>
                  </a:lnTo>
                  <a:lnTo>
                    <a:pt x="0" y="206"/>
                  </a:lnTo>
                  <a:lnTo>
                    <a:pt x="2070" y="1165"/>
                  </a:lnTo>
                  <a:lnTo>
                    <a:pt x="2447" y="1182"/>
                  </a:lnTo>
                  <a:lnTo>
                    <a:pt x="2530" y="1109"/>
                  </a:lnTo>
                  <a:lnTo>
                    <a:pt x="3194" y="1082"/>
                  </a:lnTo>
                  <a:lnTo>
                    <a:pt x="3126" y="1043"/>
                  </a:lnTo>
                  <a:lnTo>
                    <a:pt x="2978" y="1034"/>
                  </a:lnTo>
                  <a:lnTo>
                    <a:pt x="2494" y="1016"/>
                  </a:lnTo>
                  <a:lnTo>
                    <a:pt x="2364" y="951"/>
                  </a:lnTo>
                  <a:lnTo>
                    <a:pt x="2055" y="820"/>
                  </a:lnTo>
                  <a:lnTo>
                    <a:pt x="1818" y="679"/>
                  </a:lnTo>
                  <a:lnTo>
                    <a:pt x="1590" y="578"/>
                  </a:lnTo>
                  <a:lnTo>
                    <a:pt x="851" y="242"/>
                  </a:lnTo>
                  <a:lnTo>
                    <a:pt x="614" y="131"/>
                  </a:lnTo>
                  <a:lnTo>
                    <a:pt x="439" y="60"/>
                  </a:lnTo>
                  <a:lnTo>
                    <a:pt x="309" y="16"/>
                  </a:lnTo>
                  <a:lnTo>
                    <a:pt x="197"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949" name="Freeform 92"/>
            <p:cNvSpPr>
              <a:spLocks/>
            </p:cNvSpPr>
            <p:nvPr/>
          </p:nvSpPr>
          <p:spPr bwMode="auto">
            <a:xfrm>
              <a:off x="3941" y="3085"/>
              <a:ext cx="71" cy="62"/>
            </a:xfrm>
            <a:custGeom>
              <a:avLst/>
              <a:gdLst>
                <a:gd name="T0" fmla="*/ 0 w 496"/>
                <a:gd name="T1" fmla="*/ 0 h 429"/>
                <a:gd name="T2" fmla="*/ 0 w 496"/>
                <a:gd name="T3" fmla="*/ 0 h 429"/>
                <a:gd name="T4" fmla="*/ 0 w 496"/>
                <a:gd name="T5" fmla="*/ 0 h 429"/>
                <a:gd name="T6" fmla="*/ 0 w 496"/>
                <a:gd name="T7" fmla="*/ 0 h 429"/>
                <a:gd name="T8" fmla="*/ 0 w 496"/>
                <a:gd name="T9" fmla="*/ 0 h 429"/>
                <a:gd name="T10" fmla="*/ 0 w 496"/>
                <a:gd name="T11" fmla="*/ 0 h 429"/>
                <a:gd name="T12" fmla="*/ 0 60000 65536"/>
                <a:gd name="T13" fmla="*/ 0 60000 65536"/>
                <a:gd name="T14" fmla="*/ 0 60000 65536"/>
                <a:gd name="T15" fmla="*/ 0 60000 65536"/>
                <a:gd name="T16" fmla="*/ 0 60000 65536"/>
                <a:gd name="T17" fmla="*/ 0 60000 65536"/>
                <a:gd name="T18" fmla="*/ 0 w 496"/>
                <a:gd name="T19" fmla="*/ 0 h 429"/>
                <a:gd name="T20" fmla="*/ 496 w 496"/>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496" h="429">
                  <a:moveTo>
                    <a:pt x="0" y="381"/>
                  </a:moveTo>
                  <a:lnTo>
                    <a:pt x="199" y="429"/>
                  </a:lnTo>
                  <a:lnTo>
                    <a:pt x="496" y="33"/>
                  </a:lnTo>
                  <a:lnTo>
                    <a:pt x="442" y="0"/>
                  </a:lnTo>
                  <a:lnTo>
                    <a:pt x="0" y="38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950" name="Freeform 93"/>
            <p:cNvSpPr>
              <a:spLocks/>
            </p:cNvSpPr>
            <p:nvPr/>
          </p:nvSpPr>
          <p:spPr bwMode="auto">
            <a:xfrm>
              <a:off x="3976" y="3162"/>
              <a:ext cx="114" cy="12"/>
            </a:xfrm>
            <a:custGeom>
              <a:avLst/>
              <a:gdLst>
                <a:gd name="T0" fmla="*/ 0 w 797"/>
                <a:gd name="T1" fmla="*/ 0 h 84"/>
                <a:gd name="T2" fmla="*/ 0 w 797"/>
                <a:gd name="T3" fmla="*/ 0 h 84"/>
                <a:gd name="T4" fmla="*/ 0 w 797"/>
                <a:gd name="T5" fmla="*/ 0 h 84"/>
                <a:gd name="T6" fmla="*/ 0 w 797"/>
                <a:gd name="T7" fmla="*/ 0 h 84"/>
                <a:gd name="T8" fmla="*/ 0 w 797"/>
                <a:gd name="T9" fmla="*/ 0 h 84"/>
                <a:gd name="T10" fmla="*/ 0 w 797"/>
                <a:gd name="T11" fmla="*/ 0 h 84"/>
                <a:gd name="T12" fmla="*/ 0 w 797"/>
                <a:gd name="T13" fmla="*/ 0 h 84"/>
                <a:gd name="T14" fmla="*/ 0 w 797"/>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797"/>
                <a:gd name="T25" fmla="*/ 0 h 84"/>
                <a:gd name="T26" fmla="*/ 797 w 797"/>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7" h="84">
                  <a:moveTo>
                    <a:pt x="0" y="36"/>
                  </a:moveTo>
                  <a:lnTo>
                    <a:pt x="3" y="12"/>
                  </a:lnTo>
                  <a:lnTo>
                    <a:pt x="44" y="0"/>
                  </a:lnTo>
                  <a:lnTo>
                    <a:pt x="723" y="29"/>
                  </a:lnTo>
                  <a:lnTo>
                    <a:pt x="797" y="68"/>
                  </a:lnTo>
                  <a:lnTo>
                    <a:pt x="768" y="84"/>
                  </a:lnTo>
                  <a:lnTo>
                    <a:pt x="0" y="36"/>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51" name="Freeform 94"/>
            <p:cNvSpPr>
              <a:spLocks/>
            </p:cNvSpPr>
            <p:nvPr/>
          </p:nvSpPr>
          <p:spPr bwMode="auto">
            <a:xfrm>
              <a:off x="3978" y="3165"/>
              <a:ext cx="102" cy="4"/>
            </a:xfrm>
            <a:custGeom>
              <a:avLst/>
              <a:gdLst>
                <a:gd name="T0" fmla="*/ 0 w 715"/>
                <a:gd name="T1" fmla="*/ 0 h 33"/>
                <a:gd name="T2" fmla="*/ 0 w 715"/>
                <a:gd name="T3" fmla="*/ 0 h 33"/>
                <a:gd name="T4" fmla="*/ 0 w 715"/>
                <a:gd name="T5" fmla="*/ 0 h 33"/>
                <a:gd name="T6" fmla="*/ 0 w 715"/>
                <a:gd name="T7" fmla="*/ 0 h 33"/>
                <a:gd name="T8" fmla="*/ 0 w 715"/>
                <a:gd name="T9" fmla="*/ 0 h 33"/>
                <a:gd name="T10" fmla="*/ 0 w 715"/>
                <a:gd name="T11" fmla="*/ 0 h 33"/>
                <a:gd name="T12" fmla="*/ 0 60000 65536"/>
                <a:gd name="T13" fmla="*/ 0 60000 65536"/>
                <a:gd name="T14" fmla="*/ 0 60000 65536"/>
                <a:gd name="T15" fmla="*/ 0 60000 65536"/>
                <a:gd name="T16" fmla="*/ 0 60000 65536"/>
                <a:gd name="T17" fmla="*/ 0 60000 65536"/>
                <a:gd name="T18" fmla="*/ 0 w 715"/>
                <a:gd name="T19" fmla="*/ 0 h 33"/>
                <a:gd name="T20" fmla="*/ 715 w 71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715" h="33">
                  <a:moveTo>
                    <a:pt x="0" y="9"/>
                  </a:moveTo>
                  <a:lnTo>
                    <a:pt x="715" y="33"/>
                  </a:lnTo>
                  <a:lnTo>
                    <a:pt x="665" y="21"/>
                  </a:lnTo>
                  <a:lnTo>
                    <a:pt x="36" y="0"/>
                  </a:lnTo>
                  <a:lnTo>
                    <a:pt x="0" y="9"/>
                  </a:lnTo>
                  <a:close/>
                </a:path>
              </a:pathLst>
            </a:custGeom>
            <a:solidFill>
              <a:srgbClr val="E5E5E5"/>
            </a:solidFill>
            <a:ln w="9525">
              <a:noFill/>
              <a:round/>
              <a:headEnd/>
              <a:tailEnd/>
            </a:ln>
          </p:spPr>
          <p:txBody>
            <a:bodyPr/>
            <a:lstStyle/>
            <a:p>
              <a:endParaRPr lang="en-US" dirty="0">
                <a:solidFill>
                  <a:prstClr val="black"/>
                </a:solidFill>
              </a:endParaRPr>
            </a:p>
          </p:txBody>
        </p:sp>
        <p:sp>
          <p:nvSpPr>
            <p:cNvPr id="75952" name="Freeform 95"/>
            <p:cNvSpPr>
              <a:spLocks/>
            </p:cNvSpPr>
            <p:nvPr/>
          </p:nvSpPr>
          <p:spPr bwMode="auto">
            <a:xfrm>
              <a:off x="3852" y="3113"/>
              <a:ext cx="197" cy="34"/>
            </a:xfrm>
            <a:custGeom>
              <a:avLst/>
              <a:gdLst>
                <a:gd name="T0" fmla="*/ 0 w 1380"/>
                <a:gd name="T1" fmla="*/ 0 h 238"/>
                <a:gd name="T2" fmla="*/ 0 w 1380"/>
                <a:gd name="T3" fmla="*/ 0 h 238"/>
                <a:gd name="T4" fmla="*/ 0 w 1380"/>
                <a:gd name="T5" fmla="*/ 0 h 238"/>
                <a:gd name="T6" fmla="*/ 0 w 1380"/>
                <a:gd name="T7" fmla="*/ 0 h 238"/>
                <a:gd name="T8" fmla="*/ 0 w 1380"/>
                <a:gd name="T9" fmla="*/ 0 h 238"/>
                <a:gd name="T10" fmla="*/ 0 w 1380"/>
                <a:gd name="T11" fmla="*/ 0 h 238"/>
                <a:gd name="T12" fmla="*/ 0 w 1380"/>
                <a:gd name="T13" fmla="*/ 0 h 238"/>
                <a:gd name="T14" fmla="*/ 0 w 1380"/>
                <a:gd name="T15" fmla="*/ 0 h 238"/>
                <a:gd name="T16" fmla="*/ 0 w 1380"/>
                <a:gd name="T17" fmla="*/ 0 h 238"/>
                <a:gd name="T18" fmla="*/ 0 w 1380"/>
                <a:gd name="T19" fmla="*/ 0 h 238"/>
                <a:gd name="T20" fmla="*/ 0 w 1380"/>
                <a:gd name="T21" fmla="*/ 0 h 238"/>
                <a:gd name="T22" fmla="*/ 0 w 1380"/>
                <a:gd name="T23" fmla="*/ 0 h 238"/>
                <a:gd name="T24" fmla="*/ 0 w 1380"/>
                <a:gd name="T25" fmla="*/ 0 h 238"/>
                <a:gd name="T26" fmla="*/ 0 w 1380"/>
                <a:gd name="T27" fmla="*/ 0 h 238"/>
                <a:gd name="T28" fmla="*/ 0 w 1380"/>
                <a:gd name="T29" fmla="*/ 0 h 238"/>
                <a:gd name="T30" fmla="*/ 0 w 1380"/>
                <a:gd name="T31" fmla="*/ 0 h 238"/>
                <a:gd name="T32" fmla="*/ 0 w 1380"/>
                <a:gd name="T33" fmla="*/ 0 h 238"/>
                <a:gd name="T34" fmla="*/ 0 w 1380"/>
                <a:gd name="T35" fmla="*/ 0 h 238"/>
                <a:gd name="T36" fmla="*/ 0 w 1380"/>
                <a:gd name="T37" fmla="*/ 0 h 238"/>
                <a:gd name="T38" fmla="*/ 0 w 1380"/>
                <a:gd name="T39" fmla="*/ 0 h 238"/>
                <a:gd name="T40" fmla="*/ 0 w 1380"/>
                <a:gd name="T41" fmla="*/ 0 h 2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80"/>
                <a:gd name="T64" fmla="*/ 0 h 238"/>
                <a:gd name="T65" fmla="*/ 1380 w 1380"/>
                <a:gd name="T66" fmla="*/ 238 h 2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80" h="238">
                  <a:moveTo>
                    <a:pt x="0" y="0"/>
                  </a:moveTo>
                  <a:lnTo>
                    <a:pt x="143" y="17"/>
                  </a:lnTo>
                  <a:lnTo>
                    <a:pt x="1192" y="0"/>
                  </a:lnTo>
                  <a:lnTo>
                    <a:pt x="1282" y="5"/>
                  </a:lnTo>
                  <a:lnTo>
                    <a:pt x="1380" y="60"/>
                  </a:lnTo>
                  <a:lnTo>
                    <a:pt x="1356" y="65"/>
                  </a:lnTo>
                  <a:lnTo>
                    <a:pt x="1332" y="53"/>
                  </a:lnTo>
                  <a:lnTo>
                    <a:pt x="893" y="95"/>
                  </a:lnTo>
                  <a:lnTo>
                    <a:pt x="926" y="128"/>
                  </a:lnTo>
                  <a:lnTo>
                    <a:pt x="771" y="143"/>
                  </a:lnTo>
                  <a:lnTo>
                    <a:pt x="783" y="196"/>
                  </a:lnTo>
                  <a:lnTo>
                    <a:pt x="697" y="143"/>
                  </a:lnTo>
                  <a:lnTo>
                    <a:pt x="493" y="160"/>
                  </a:lnTo>
                  <a:lnTo>
                    <a:pt x="493" y="214"/>
                  </a:lnTo>
                  <a:lnTo>
                    <a:pt x="390" y="157"/>
                  </a:lnTo>
                  <a:lnTo>
                    <a:pt x="283" y="157"/>
                  </a:lnTo>
                  <a:lnTo>
                    <a:pt x="200" y="206"/>
                  </a:lnTo>
                  <a:lnTo>
                    <a:pt x="54" y="238"/>
                  </a:lnTo>
                  <a:lnTo>
                    <a:pt x="19" y="235"/>
                  </a:lnTo>
                  <a:lnTo>
                    <a:pt x="0" y="0"/>
                  </a:lnTo>
                  <a:close/>
                </a:path>
              </a:pathLst>
            </a:custGeom>
            <a:solidFill>
              <a:srgbClr val="7F7F7F"/>
            </a:solidFill>
            <a:ln w="9525">
              <a:noFill/>
              <a:round/>
              <a:headEnd/>
              <a:tailEnd/>
            </a:ln>
          </p:spPr>
          <p:txBody>
            <a:bodyPr/>
            <a:lstStyle/>
            <a:p>
              <a:endParaRPr lang="en-US" dirty="0">
                <a:solidFill>
                  <a:prstClr val="black"/>
                </a:solidFill>
              </a:endParaRPr>
            </a:p>
          </p:txBody>
        </p:sp>
        <p:sp>
          <p:nvSpPr>
            <p:cNvPr id="75953" name="Freeform 96"/>
            <p:cNvSpPr>
              <a:spLocks/>
            </p:cNvSpPr>
            <p:nvPr/>
          </p:nvSpPr>
          <p:spPr bwMode="auto">
            <a:xfrm>
              <a:off x="3694" y="3035"/>
              <a:ext cx="13" cy="27"/>
            </a:xfrm>
            <a:custGeom>
              <a:avLst/>
              <a:gdLst>
                <a:gd name="T0" fmla="*/ 0 w 89"/>
                <a:gd name="T1" fmla="*/ 0 h 190"/>
                <a:gd name="T2" fmla="*/ 0 w 89"/>
                <a:gd name="T3" fmla="*/ 0 h 190"/>
                <a:gd name="T4" fmla="*/ 0 w 89"/>
                <a:gd name="T5" fmla="*/ 0 h 190"/>
                <a:gd name="T6" fmla="*/ 0 w 89"/>
                <a:gd name="T7" fmla="*/ 0 h 190"/>
                <a:gd name="T8" fmla="*/ 0 w 89"/>
                <a:gd name="T9" fmla="*/ 0 h 190"/>
                <a:gd name="T10" fmla="*/ 0 w 89"/>
                <a:gd name="T11" fmla="*/ 0 h 190"/>
                <a:gd name="T12" fmla="*/ 0 w 89"/>
                <a:gd name="T13" fmla="*/ 0 h 190"/>
                <a:gd name="T14" fmla="*/ 0 w 89"/>
                <a:gd name="T15" fmla="*/ 0 h 190"/>
                <a:gd name="T16" fmla="*/ 0 w 89"/>
                <a:gd name="T17" fmla="*/ 0 h 190"/>
                <a:gd name="T18" fmla="*/ 0 w 89"/>
                <a:gd name="T19" fmla="*/ 0 h 190"/>
                <a:gd name="T20" fmla="*/ 0 w 89"/>
                <a:gd name="T21" fmla="*/ 0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90"/>
                <a:gd name="T35" fmla="*/ 89 w 89"/>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90">
                  <a:moveTo>
                    <a:pt x="38" y="20"/>
                  </a:moveTo>
                  <a:lnTo>
                    <a:pt x="30" y="119"/>
                  </a:lnTo>
                  <a:lnTo>
                    <a:pt x="42" y="142"/>
                  </a:lnTo>
                  <a:lnTo>
                    <a:pt x="71" y="166"/>
                  </a:lnTo>
                  <a:lnTo>
                    <a:pt x="89" y="178"/>
                  </a:lnTo>
                  <a:lnTo>
                    <a:pt x="71" y="190"/>
                  </a:lnTo>
                  <a:lnTo>
                    <a:pt x="6" y="166"/>
                  </a:lnTo>
                  <a:lnTo>
                    <a:pt x="0" y="142"/>
                  </a:lnTo>
                  <a:lnTo>
                    <a:pt x="23" y="0"/>
                  </a:lnTo>
                  <a:lnTo>
                    <a:pt x="38" y="20"/>
                  </a:lnTo>
                  <a:close/>
                </a:path>
              </a:pathLst>
            </a:custGeom>
            <a:solidFill>
              <a:srgbClr val="CCCCCC"/>
            </a:solidFill>
            <a:ln w="9525">
              <a:noFill/>
              <a:round/>
              <a:headEnd/>
              <a:tailEnd/>
            </a:ln>
          </p:spPr>
          <p:txBody>
            <a:bodyPr/>
            <a:lstStyle/>
            <a:p>
              <a:endParaRPr lang="en-US" dirty="0">
                <a:solidFill>
                  <a:prstClr val="black"/>
                </a:solidFill>
              </a:endParaRPr>
            </a:p>
          </p:txBody>
        </p:sp>
        <p:sp>
          <p:nvSpPr>
            <p:cNvPr id="75954" name="Freeform 97"/>
            <p:cNvSpPr>
              <a:spLocks/>
            </p:cNvSpPr>
            <p:nvPr/>
          </p:nvSpPr>
          <p:spPr bwMode="auto">
            <a:xfrm>
              <a:off x="3646" y="3024"/>
              <a:ext cx="32" cy="12"/>
            </a:xfrm>
            <a:custGeom>
              <a:avLst/>
              <a:gdLst>
                <a:gd name="T0" fmla="*/ 0 w 226"/>
                <a:gd name="T1" fmla="*/ 0 h 86"/>
                <a:gd name="T2" fmla="*/ 0 w 226"/>
                <a:gd name="T3" fmla="*/ 0 h 86"/>
                <a:gd name="T4" fmla="*/ 0 w 226"/>
                <a:gd name="T5" fmla="*/ 0 h 86"/>
                <a:gd name="T6" fmla="*/ 0 w 226"/>
                <a:gd name="T7" fmla="*/ 0 h 86"/>
                <a:gd name="T8" fmla="*/ 0 w 226"/>
                <a:gd name="T9" fmla="*/ 0 h 86"/>
                <a:gd name="T10" fmla="*/ 0 w 226"/>
                <a:gd name="T11" fmla="*/ 0 h 86"/>
                <a:gd name="T12" fmla="*/ 0 w 226"/>
                <a:gd name="T13" fmla="*/ 0 h 86"/>
                <a:gd name="T14" fmla="*/ 0 w 226"/>
                <a:gd name="T15" fmla="*/ 0 h 86"/>
                <a:gd name="T16" fmla="*/ 0 w 226"/>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6"/>
                <a:gd name="T28" fmla="*/ 0 h 86"/>
                <a:gd name="T29" fmla="*/ 226 w 226"/>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6" h="86">
                  <a:moveTo>
                    <a:pt x="0" y="35"/>
                  </a:moveTo>
                  <a:lnTo>
                    <a:pt x="86" y="57"/>
                  </a:lnTo>
                  <a:lnTo>
                    <a:pt x="146" y="86"/>
                  </a:lnTo>
                  <a:lnTo>
                    <a:pt x="226" y="86"/>
                  </a:lnTo>
                  <a:lnTo>
                    <a:pt x="217" y="54"/>
                  </a:lnTo>
                  <a:lnTo>
                    <a:pt x="149" y="27"/>
                  </a:lnTo>
                  <a:lnTo>
                    <a:pt x="36" y="0"/>
                  </a:lnTo>
                  <a:lnTo>
                    <a:pt x="0" y="35"/>
                  </a:lnTo>
                  <a:close/>
                </a:path>
              </a:pathLst>
            </a:custGeom>
            <a:solidFill>
              <a:srgbClr val="CCCCCC"/>
            </a:solidFill>
            <a:ln w="9525">
              <a:noFill/>
              <a:round/>
              <a:headEnd/>
              <a:tailEnd/>
            </a:ln>
          </p:spPr>
          <p:txBody>
            <a:bodyPr/>
            <a:lstStyle/>
            <a:p>
              <a:endParaRPr lang="en-US" dirty="0">
                <a:solidFill>
                  <a:prstClr val="black"/>
                </a:solidFill>
              </a:endParaRPr>
            </a:p>
          </p:txBody>
        </p:sp>
        <p:sp>
          <p:nvSpPr>
            <p:cNvPr id="75955" name="Freeform 98"/>
            <p:cNvSpPr>
              <a:spLocks/>
            </p:cNvSpPr>
            <p:nvPr/>
          </p:nvSpPr>
          <p:spPr bwMode="auto">
            <a:xfrm>
              <a:off x="3905" y="3137"/>
              <a:ext cx="3" cy="5"/>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2"/>
                  </a:moveTo>
                  <a:lnTo>
                    <a:pt x="0" y="19"/>
                  </a:lnTo>
                  <a:lnTo>
                    <a:pt x="2" y="30"/>
                  </a:lnTo>
                  <a:lnTo>
                    <a:pt x="8" y="33"/>
                  </a:lnTo>
                  <a:lnTo>
                    <a:pt x="16" y="36"/>
                  </a:lnTo>
                  <a:lnTo>
                    <a:pt x="18" y="27"/>
                  </a:lnTo>
                  <a:lnTo>
                    <a:pt x="18" y="11"/>
                  </a:lnTo>
                  <a:lnTo>
                    <a:pt x="15" y="5"/>
                  </a:lnTo>
                  <a:lnTo>
                    <a:pt x="9" y="0"/>
                  </a:lnTo>
                  <a:lnTo>
                    <a:pt x="2"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56" name="Freeform 99"/>
            <p:cNvSpPr>
              <a:spLocks/>
            </p:cNvSpPr>
            <p:nvPr/>
          </p:nvSpPr>
          <p:spPr bwMode="auto">
            <a:xfrm>
              <a:off x="3910" y="3140"/>
              <a:ext cx="3" cy="5"/>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2"/>
                  </a:moveTo>
                  <a:lnTo>
                    <a:pt x="0" y="20"/>
                  </a:lnTo>
                  <a:lnTo>
                    <a:pt x="2" y="30"/>
                  </a:lnTo>
                  <a:lnTo>
                    <a:pt x="9" y="35"/>
                  </a:lnTo>
                  <a:lnTo>
                    <a:pt x="16" y="36"/>
                  </a:lnTo>
                  <a:lnTo>
                    <a:pt x="18" y="27"/>
                  </a:lnTo>
                  <a:lnTo>
                    <a:pt x="18" y="11"/>
                  </a:lnTo>
                  <a:lnTo>
                    <a:pt x="15" y="5"/>
                  </a:lnTo>
                  <a:lnTo>
                    <a:pt x="9" y="0"/>
                  </a:lnTo>
                  <a:lnTo>
                    <a:pt x="2"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57" name="Freeform 100"/>
            <p:cNvSpPr>
              <a:spLocks/>
            </p:cNvSpPr>
            <p:nvPr/>
          </p:nvSpPr>
          <p:spPr bwMode="auto">
            <a:xfrm>
              <a:off x="3915" y="3142"/>
              <a:ext cx="3" cy="5"/>
            </a:xfrm>
            <a:custGeom>
              <a:avLst/>
              <a:gdLst>
                <a:gd name="T0" fmla="*/ 0 w 17"/>
                <a:gd name="T1" fmla="*/ 0 h 37"/>
                <a:gd name="T2" fmla="*/ 0 w 17"/>
                <a:gd name="T3" fmla="*/ 0 h 37"/>
                <a:gd name="T4" fmla="*/ 0 w 17"/>
                <a:gd name="T5" fmla="*/ 0 h 37"/>
                <a:gd name="T6" fmla="*/ 0 w 17"/>
                <a:gd name="T7" fmla="*/ 0 h 37"/>
                <a:gd name="T8" fmla="*/ 0 w 17"/>
                <a:gd name="T9" fmla="*/ 0 h 37"/>
                <a:gd name="T10" fmla="*/ 0 w 17"/>
                <a:gd name="T11" fmla="*/ 0 h 37"/>
                <a:gd name="T12" fmla="*/ 0 w 17"/>
                <a:gd name="T13" fmla="*/ 0 h 37"/>
                <a:gd name="T14" fmla="*/ 0 w 17"/>
                <a:gd name="T15" fmla="*/ 0 h 37"/>
                <a:gd name="T16" fmla="*/ 0 w 17"/>
                <a:gd name="T17" fmla="*/ 0 h 37"/>
                <a:gd name="T18" fmla="*/ 0 w 17"/>
                <a:gd name="T19" fmla="*/ 0 h 37"/>
                <a:gd name="T20" fmla="*/ 0 w 17"/>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7"/>
                <a:gd name="T35" fmla="*/ 17 w 17"/>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7">
                  <a:moveTo>
                    <a:pt x="2" y="2"/>
                  </a:moveTo>
                  <a:lnTo>
                    <a:pt x="0" y="20"/>
                  </a:lnTo>
                  <a:lnTo>
                    <a:pt x="2" y="31"/>
                  </a:lnTo>
                  <a:lnTo>
                    <a:pt x="7" y="35"/>
                  </a:lnTo>
                  <a:lnTo>
                    <a:pt x="16" y="37"/>
                  </a:lnTo>
                  <a:lnTo>
                    <a:pt x="17" y="27"/>
                  </a:lnTo>
                  <a:lnTo>
                    <a:pt x="17" y="12"/>
                  </a:lnTo>
                  <a:lnTo>
                    <a:pt x="15" y="6"/>
                  </a:lnTo>
                  <a:lnTo>
                    <a:pt x="8" y="0"/>
                  </a:lnTo>
                  <a:lnTo>
                    <a:pt x="2"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58" name="Freeform 101"/>
            <p:cNvSpPr>
              <a:spLocks/>
            </p:cNvSpPr>
            <p:nvPr/>
          </p:nvSpPr>
          <p:spPr bwMode="auto">
            <a:xfrm>
              <a:off x="3920" y="3144"/>
              <a:ext cx="3" cy="5"/>
            </a:xfrm>
            <a:custGeom>
              <a:avLst/>
              <a:gdLst>
                <a:gd name="T0" fmla="*/ 0 w 18"/>
                <a:gd name="T1" fmla="*/ 0 h 35"/>
                <a:gd name="T2" fmla="*/ 0 w 18"/>
                <a:gd name="T3" fmla="*/ 0 h 35"/>
                <a:gd name="T4" fmla="*/ 0 w 18"/>
                <a:gd name="T5" fmla="*/ 0 h 35"/>
                <a:gd name="T6" fmla="*/ 0 w 18"/>
                <a:gd name="T7" fmla="*/ 0 h 35"/>
                <a:gd name="T8" fmla="*/ 0 w 18"/>
                <a:gd name="T9" fmla="*/ 0 h 35"/>
                <a:gd name="T10" fmla="*/ 0 w 18"/>
                <a:gd name="T11" fmla="*/ 0 h 35"/>
                <a:gd name="T12" fmla="*/ 0 w 18"/>
                <a:gd name="T13" fmla="*/ 0 h 35"/>
                <a:gd name="T14" fmla="*/ 0 w 18"/>
                <a:gd name="T15" fmla="*/ 0 h 35"/>
                <a:gd name="T16" fmla="*/ 0 w 18"/>
                <a:gd name="T17" fmla="*/ 0 h 35"/>
                <a:gd name="T18" fmla="*/ 0 w 18"/>
                <a:gd name="T19" fmla="*/ 0 h 35"/>
                <a:gd name="T20" fmla="*/ 0 w 18"/>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5"/>
                <a:gd name="T35" fmla="*/ 18 w 18"/>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5">
                  <a:moveTo>
                    <a:pt x="1" y="1"/>
                  </a:moveTo>
                  <a:lnTo>
                    <a:pt x="0" y="18"/>
                  </a:lnTo>
                  <a:lnTo>
                    <a:pt x="1" y="29"/>
                  </a:lnTo>
                  <a:lnTo>
                    <a:pt x="8" y="33"/>
                  </a:lnTo>
                  <a:lnTo>
                    <a:pt x="15" y="35"/>
                  </a:lnTo>
                  <a:lnTo>
                    <a:pt x="18" y="27"/>
                  </a:lnTo>
                  <a:lnTo>
                    <a:pt x="18" y="10"/>
                  </a:lnTo>
                  <a:lnTo>
                    <a:pt x="14" y="4"/>
                  </a:lnTo>
                  <a:lnTo>
                    <a:pt x="9" y="0"/>
                  </a:lnTo>
                  <a:lnTo>
                    <a:pt x="1" y="1"/>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59" name="Freeform 102"/>
            <p:cNvSpPr>
              <a:spLocks/>
            </p:cNvSpPr>
            <p:nvPr/>
          </p:nvSpPr>
          <p:spPr bwMode="auto">
            <a:xfrm>
              <a:off x="3925" y="3147"/>
              <a:ext cx="3" cy="5"/>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1"/>
                  </a:moveTo>
                  <a:lnTo>
                    <a:pt x="0" y="18"/>
                  </a:lnTo>
                  <a:lnTo>
                    <a:pt x="2" y="30"/>
                  </a:lnTo>
                  <a:lnTo>
                    <a:pt x="8" y="33"/>
                  </a:lnTo>
                  <a:lnTo>
                    <a:pt x="16" y="36"/>
                  </a:lnTo>
                  <a:lnTo>
                    <a:pt x="18" y="27"/>
                  </a:lnTo>
                  <a:lnTo>
                    <a:pt x="18" y="11"/>
                  </a:lnTo>
                  <a:lnTo>
                    <a:pt x="15" y="4"/>
                  </a:lnTo>
                  <a:lnTo>
                    <a:pt x="8" y="0"/>
                  </a:lnTo>
                  <a:lnTo>
                    <a:pt x="2" y="1"/>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0" name="Freeform 103"/>
            <p:cNvSpPr>
              <a:spLocks/>
            </p:cNvSpPr>
            <p:nvPr/>
          </p:nvSpPr>
          <p:spPr bwMode="auto">
            <a:xfrm>
              <a:off x="3930" y="3149"/>
              <a:ext cx="3" cy="5"/>
            </a:xfrm>
            <a:custGeom>
              <a:avLst/>
              <a:gdLst>
                <a:gd name="T0" fmla="*/ 0 w 19"/>
                <a:gd name="T1" fmla="*/ 0 h 36"/>
                <a:gd name="T2" fmla="*/ 0 w 19"/>
                <a:gd name="T3" fmla="*/ 0 h 36"/>
                <a:gd name="T4" fmla="*/ 0 w 19"/>
                <a:gd name="T5" fmla="*/ 0 h 36"/>
                <a:gd name="T6" fmla="*/ 0 w 19"/>
                <a:gd name="T7" fmla="*/ 0 h 36"/>
                <a:gd name="T8" fmla="*/ 0 w 19"/>
                <a:gd name="T9" fmla="*/ 0 h 36"/>
                <a:gd name="T10" fmla="*/ 0 w 19"/>
                <a:gd name="T11" fmla="*/ 0 h 36"/>
                <a:gd name="T12" fmla="*/ 0 w 19"/>
                <a:gd name="T13" fmla="*/ 0 h 36"/>
                <a:gd name="T14" fmla="*/ 0 w 19"/>
                <a:gd name="T15" fmla="*/ 0 h 36"/>
                <a:gd name="T16" fmla="*/ 0 w 19"/>
                <a:gd name="T17" fmla="*/ 0 h 36"/>
                <a:gd name="T18" fmla="*/ 0 w 19"/>
                <a:gd name="T19" fmla="*/ 0 h 36"/>
                <a:gd name="T20" fmla="*/ 0 w 19"/>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36"/>
                <a:gd name="T35" fmla="*/ 19 w 19"/>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36">
                  <a:moveTo>
                    <a:pt x="3" y="2"/>
                  </a:moveTo>
                  <a:lnTo>
                    <a:pt x="0" y="20"/>
                  </a:lnTo>
                  <a:lnTo>
                    <a:pt x="3" y="30"/>
                  </a:lnTo>
                  <a:lnTo>
                    <a:pt x="8" y="34"/>
                  </a:lnTo>
                  <a:lnTo>
                    <a:pt x="17" y="36"/>
                  </a:lnTo>
                  <a:lnTo>
                    <a:pt x="19" y="27"/>
                  </a:lnTo>
                  <a:lnTo>
                    <a:pt x="19" y="11"/>
                  </a:lnTo>
                  <a:lnTo>
                    <a:pt x="16" y="5"/>
                  </a:lnTo>
                  <a:lnTo>
                    <a:pt x="9" y="0"/>
                  </a:lnTo>
                  <a:lnTo>
                    <a:pt x="3"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1" name="Freeform 104"/>
            <p:cNvSpPr>
              <a:spLocks/>
            </p:cNvSpPr>
            <p:nvPr/>
          </p:nvSpPr>
          <p:spPr bwMode="auto">
            <a:xfrm>
              <a:off x="3936" y="3151"/>
              <a:ext cx="2" cy="5"/>
            </a:xfrm>
            <a:custGeom>
              <a:avLst/>
              <a:gdLst>
                <a:gd name="T0" fmla="*/ 0 w 17"/>
                <a:gd name="T1" fmla="*/ 0 h 36"/>
                <a:gd name="T2" fmla="*/ 0 w 17"/>
                <a:gd name="T3" fmla="*/ 0 h 36"/>
                <a:gd name="T4" fmla="*/ 0 w 17"/>
                <a:gd name="T5" fmla="*/ 0 h 36"/>
                <a:gd name="T6" fmla="*/ 0 w 17"/>
                <a:gd name="T7" fmla="*/ 0 h 36"/>
                <a:gd name="T8" fmla="*/ 0 w 17"/>
                <a:gd name="T9" fmla="*/ 0 h 36"/>
                <a:gd name="T10" fmla="*/ 0 w 17"/>
                <a:gd name="T11" fmla="*/ 0 h 36"/>
                <a:gd name="T12" fmla="*/ 0 w 17"/>
                <a:gd name="T13" fmla="*/ 0 h 36"/>
                <a:gd name="T14" fmla="*/ 0 w 17"/>
                <a:gd name="T15" fmla="*/ 0 h 36"/>
                <a:gd name="T16" fmla="*/ 0 w 17"/>
                <a:gd name="T17" fmla="*/ 0 h 36"/>
                <a:gd name="T18" fmla="*/ 0 w 17"/>
                <a:gd name="T19" fmla="*/ 0 h 36"/>
                <a:gd name="T20" fmla="*/ 0 w 17"/>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6"/>
                <a:gd name="T35" fmla="*/ 17 w 17"/>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6">
                  <a:moveTo>
                    <a:pt x="2" y="2"/>
                  </a:moveTo>
                  <a:lnTo>
                    <a:pt x="0" y="20"/>
                  </a:lnTo>
                  <a:lnTo>
                    <a:pt x="2" y="31"/>
                  </a:lnTo>
                  <a:lnTo>
                    <a:pt x="8" y="34"/>
                  </a:lnTo>
                  <a:lnTo>
                    <a:pt x="16" y="36"/>
                  </a:lnTo>
                  <a:lnTo>
                    <a:pt x="17" y="27"/>
                  </a:lnTo>
                  <a:lnTo>
                    <a:pt x="17" y="11"/>
                  </a:lnTo>
                  <a:lnTo>
                    <a:pt x="15" y="6"/>
                  </a:lnTo>
                  <a:lnTo>
                    <a:pt x="9" y="0"/>
                  </a:lnTo>
                  <a:lnTo>
                    <a:pt x="2"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2" name="Freeform 105"/>
            <p:cNvSpPr>
              <a:spLocks/>
            </p:cNvSpPr>
            <p:nvPr/>
          </p:nvSpPr>
          <p:spPr bwMode="auto">
            <a:xfrm>
              <a:off x="3802" y="3088"/>
              <a:ext cx="2" cy="6"/>
            </a:xfrm>
            <a:custGeom>
              <a:avLst/>
              <a:gdLst>
                <a:gd name="T0" fmla="*/ 0 w 20"/>
                <a:gd name="T1" fmla="*/ 0 h 41"/>
                <a:gd name="T2" fmla="*/ 0 w 20"/>
                <a:gd name="T3" fmla="*/ 0 h 41"/>
                <a:gd name="T4" fmla="*/ 0 w 20"/>
                <a:gd name="T5" fmla="*/ 0 h 41"/>
                <a:gd name="T6" fmla="*/ 0 w 20"/>
                <a:gd name="T7" fmla="*/ 0 h 41"/>
                <a:gd name="T8" fmla="*/ 0 w 20"/>
                <a:gd name="T9" fmla="*/ 0 h 41"/>
                <a:gd name="T10" fmla="*/ 0 w 20"/>
                <a:gd name="T11" fmla="*/ 0 h 41"/>
                <a:gd name="T12" fmla="*/ 0 w 20"/>
                <a:gd name="T13" fmla="*/ 0 h 41"/>
                <a:gd name="T14" fmla="*/ 0 w 20"/>
                <a:gd name="T15" fmla="*/ 0 h 41"/>
                <a:gd name="T16" fmla="*/ 0 w 20"/>
                <a:gd name="T17" fmla="*/ 0 h 41"/>
                <a:gd name="T18" fmla="*/ 0 w 20"/>
                <a:gd name="T19" fmla="*/ 0 h 41"/>
                <a:gd name="T20" fmla="*/ 0 w 20"/>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1"/>
                <a:gd name="T35" fmla="*/ 20 w 20"/>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1">
                  <a:moveTo>
                    <a:pt x="2" y="2"/>
                  </a:moveTo>
                  <a:lnTo>
                    <a:pt x="0" y="21"/>
                  </a:lnTo>
                  <a:lnTo>
                    <a:pt x="2" y="34"/>
                  </a:lnTo>
                  <a:lnTo>
                    <a:pt x="8" y="39"/>
                  </a:lnTo>
                  <a:lnTo>
                    <a:pt x="17" y="41"/>
                  </a:lnTo>
                  <a:lnTo>
                    <a:pt x="20" y="31"/>
                  </a:lnTo>
                  <a:lnTo>
                    <a:pt x="20" y="13"/>
                  </a:lnTo>
                  <a:lnTo>
                    <a:pt x="16" y="5"/>
                  </a:lnTo>
                  <a:lnTo>
                    <a:pt x="9" y="0"/>
                  </a:lnTo>
                  <a:lnTo>
                    <a:pt x="2"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3" name="Freeform 106"/>
            <p:cNvSpPr>
              <a:spLocks/>
            </p:cNvSpPr>
            <p:nvPr/>
          </p:nvSpPr>
          <p:spPr bwMode="auto">
            <a:xfrm>
              <a:off x="3812" y="3094"/>
              <a:ext cx="3" cy="6"/>
            </a:xfrm>
            <a:custGeom>
              <a:avLst/>
              <a:gdLst>
                <a:gd name="T0" fmla="*/ 0 w 20"/>
                <a:gd name="T1" fmla="*/ 0 h 41"/>
                <a:gd name="T2" fmla="*/ 0 w 20"/>
                <a:gd name="T3" fmla="*/ 0 h 41"/>
                <a:gd name="T4" fmla="*/ 0 w 20"/>
                <a:gd name="T5" fmla="*/ 0 h 41"/>
                <a:gd name="T6" fmla="*/ 0 w 20"/>
                <a:gd name="T7" fmla="*/ 0 h 41"/>
                <a:gd name="T8" fmla="*/ 0 w 20"/>
                <a:gd name="T9" fmla="*/ 0 h 41"/>
                <a:gd name="T10" fmla="*/ 0 w 20"/>
                <a:gd name="T11" fmla="*/ 0 h 41"/>
                <a:gd name="T12" fmla="*/ 0 w 20"/>
                <a:gd name="T13" fmla="*/ 0 h 41"/>
                <a:gd name="T14" fmla="*/ 0 w 20"/>
                <a:gd name="T15" fmla="*/ 0 h 41"/>
                <a:gd name="T16" fmla="*/ 0 w 20"/>
                <a:gd name="T17" fmla="*/ 0 h 41"/>
                <a:gd name="T18" fmla="*/ 0 w 20"/>
                <a:gd name="T19" fmla="*/ 0 h 41"/>
                <a:gd name="T20" fmla="*/ 0 w 20"/>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1"/>
                <a:gd name="T35" fmla="*/ 20 w 20"/>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1">
                  <a:moveTo>
                    <a:pt x="2" y="2"/>
                  </a:moveTo>
                  <a:lnTo>
                    <a:pt x="0" y="21"/>
                  </a:lnTo>
                  <a:lnTo>
                    <a:pt x="2" y="34"/>
                  </a:lnTo>
                  <a:lnTo>
                    <a:pt x="10" y="39"/>
                  </a:lnTo>
                  <a:lnTo>
                    <a:pt x="18" y="41"/>
                  </a:lnTo>
                  <a:lnTo>
                    <a:pt x="20" y="30"/>
                  </a:lnTo>
                  <a:lnTo>
                    <a:pt x="20" y="13"/>
                  </a:lnTo>
                  <a:lnTo>
                    <a:pt x="17" y="5"/>
                  </a:lnTo>
                  <a:lnTo>
                    <a:pt x="11" y="0"/>
                  </a:lnTo>
                  <a:lnTo>
                    <a:pt x="2"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4" name="Freeform 107"/>
            <p:cNvSpPr>
              <a:spLocks/>
            </p:cNvSpPr>
            <p:nvPr/>
          </p:nvSpPr>
          <p:spPr bwMode="auto">
            <a:xfrm>
              <a:off x="3807" y="3091"/>
              <a:ext cx="3" cy="6"/>
            </a:xfrm>
            <a:custGeom>
              <a:avLst/>
              <a:gdLst>
                <a:gd name="T0" fmla="*/ 0 w 21"/>
                <a:gd name="T1" fmla="*/ 0 h 41"/>
                <a:gd name="T2" fmla="*/ 0 w 21"/>
                <a:gd name="T3" fmla="*/ 0 h 41"/>
                <a:gd name="T4" fmla="*/ 0 w 21"/>
                <a:gd name="T5" fmla="*/ 0 h 41"/>
                <a:gd name="T6" fmla="*/ 0 w 21"/>
                <a:gd name="T7" fmla="*/ 0 h 41"/>
                <a:gd name="T8" fmla="*/ 0 w 21"/>
                <a:gd name="T9" fmla="*/ 0 h 41"/>
                <a:gd name="T10" fmla="*/ 0 w 21"/>
                <a:gd name="T11" fmla="*/ 0 h 41"/>
                <a:gd name="T12" fmla="*/ 0 w 21"/>
                <a:gd name="T13" fmla="*/ 0 h 41"/>
                <a:gd name="T14" fmla="*/ 0 w 21"/>
                <a:gd name="T15" fmla="*/ 0 h 41"/>
                <a:gd name="T16" fmla="*/ 0 w 21"/>
                <a:gd name="T17" fmla="*/ 0 h 41"/>
                <a:gd name="T18" fmla="*/ 0 w 21"/>
                <a:gd name="T19" fmla="*/ 0 h 41"/>
                <a:gd name="T20" fmla="*/ 0 w 21"/>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1"/>
                <a:gd name="T35" fmla="*/ 21 w 2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1">
                  <a:moveTo>
                    <a:pt x="3" y="2"/>
                  </a:moveTo>
                  <a:lnTo>
                    <a:pt x="0" y="22"/>
                  </a:lnTo>
                  <a:lnTo>
                    <a:pt x="3" y="35"/>
                  </a:lnTo>
                  <a:lnTo>
                    <a:pt x="9" y="39"/>
                  </a:lnTo>
                  <a:lnTo>
                    <a:pt x="19" y="41"/>
                  </a:lnTo>
                  <a:lnTo>
                    <a:pt x="21" y="32"/>
                  </a:lnTo>
                  <a:lnTo>
                    <a:pt x="21" y="13"/>
                  </a:lnTo>
                  <a:lnTo>
                    <a:pt x="18" y="7"/>
                  </a:lnTo>
                  <a:lnTo>
                    <a:pt x="10" y="0"/>
                  </a:lnTo>
                  <a:lnTo>
                    <a:pt x="3"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5" name="Freeform 108"/>
            <p:cNvSpPr>
              <a:spLocks/>
            </p:cNvSpPr>
            <p:nvPr/>
          </p:nvSpPr>
          <p:spPr bwMode="auto">
            <a:xfrm>
              <a:off x="3817" y="3096"/>
              <a:ext cx="3" cy="5"/>
            </a:xfrm>
            <a:custGeom>
              <a:avLst/>
              <a:gdLst>
                <a:gd name="T0" fmla="*/ 0 w 22"/>
                <a:gd name="T1" fmla="*/ 0 h 35"/>
                <a:gd name="T2" fmla="*/ 0 w 22"/>
                <a:gd name="T3" fmla="*/ 0 h 35"/>
                <a:gd name="T4" fmla="*/ 0 w 22"/>
                <a:gd name="T5" fmla="*/ 0 h 35"/>
                <a:gd name="T6" fmla="*/ 0 w 22"/>
                <a:gd name="T7" fmla="*/ 0 h 35"/>
                <a:gd name="T8" fmla="*/ 0 w 22"/>
                <a:gd name="T9" fmla="*/ 0 h 35"/>
                <a:gd name="T10" fmla="*/ 0 w 22"/>
                <a:gd name="T11" fmla="*/ 0 h 35"/>
                <a:gd name="T12" fmla="*/ 0 w 22"/>
                <a:gd name="T13" fmla="*/ 0 h 35"/>
                <a:gd name="T14" fmla="*/ 0 w 22"/>
                <a:gd name="T15" fmla="*/ 0 h 35"/>
                <a:gd name="T16" fmla="*/ 0 w 22"/>
                <a:gd name="T17" fmla="*/ 0 h 35"/>
                <a:gd name="T18" fmla="*/ 0 w 22"/>
                <a:gd name="T19" fmla="*/ 0 h 35"/>
                <a:gd name="T20" fmla="*/ 0 w 22"/>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35"/>
                <a:gd name="T35" fmla="*/ 22 w 22"/>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35">
                  <a:moveTo>
                    <a:pt x="3" y="2"/>
                  </a:moveTo>
                  <a:lnTo>
                    <a:pt x="0" y="22"/>
                  </a:lnTo>
                  <a:lnTo>
                    <a:pt x="3" y="35"/>
                  </a:lnTo>
                  <a:lnTo>
                    <a:pt x="10" y="31"/>
                  </a:lnTo>
                  <a:lnTo>
                    <a:pt x="16" y="29"/>
                  </a:lnTo>
                  <a:lnTo>
                    <a:pt x="22" y="27"/>
                  </a:lnTo>
                  <a:lnTo>
                    <a:pt x="20" y="13"/>
                  </a:lnTo>
                  <a:lnTo>
                    <a:pt x="17" y="5"/>
                  </a:lnTo>
                  <a:lnTo>
                    <a:pt x="10" y="0"/>
                  </a:lnTo>
                  <a:lnTo>
                    <a:pt x="3"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6" name="Freeform 109"/>
            <p:cNvSpPr>
              <a:spLocks/>
            </p:cNvSpPr>
            <p:nvPr/>
          </p:nvSpPr>
          <p:spPr bwMode="auto">
            <a:xfrm>
              <a:off x="3714" y="3047"/>
              <a:ext cx="4" cy="7"/>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w 24"/>
                <a:gd name="T11" fmla="*/ 0 h 48"/>
                <a:gd name="T12" fmla="*/ 0 w 24"/>
                <a:gd name="T13" fmla="*/ 0 h 48"/>
                <a:gd name="T14" fmla="*/ 0 w 24"/>
                <a:gd name="T15" fmla="*/ 0 h 48"/>
                <a:gd name="T16" fmla="*/ 0 w 24"/>
                <a:gd name="T17" fmla="*/ 0 h 48"/>
                <a:gd name="T18" fmla="*/ 0 w 24"/>
                <a:gd name="T19" fmla="*/ 0 h 48"/>
                <a:gd name="T20" fmla="*/ 0 w 24"/>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8"/>
                <a:gd name="T35" fmla="*/ 24 w 2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8">
                  <a:moveTo>
                    <a:pt x="3" y="2"/>
                  </a:moveTo>
                  <a:lnTo>
                    <a:pt x="0" y="25"/>
                  </a:lnTo>
                  <a:lnTo>
                    <a:pt x="3" y="40"/>
                  </a:lnTo>
                  <a:lnTo>
                    <a:pt x="11" y="45"/>
                  </a:lnTo>
                  <a:lnTo>
                    <a:pt x="22" y="48"/>
                  </a:lnTo>
                  <a:lnTo>
                    <a:pt x="24" y="36"/>
                  </a:lnTo>
                  <a:lnTo>
                    <a:pt x="24" y="14"/>
                  </a:lnTo>
                  <a:lnTo>
                    <a:pt x="21" y="6"/>
                  </a:lnTo>
                  <a:lnTo>
                    <a:pt x="12" y="0"/>
                  </a:lnTo>
                  <a:lnTo>
                    <a:pt x="3"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7" name="Freeform 110"/>
            <p:cNvSpPr>
              <a:spLocks/>
            </p:cNvSpPr>
            <p:nvPr/>
          </p:nvSpPr>
          <p:spPr bwMode="auto">
            <a:xfrm>
              <a:off x="3721" y="3050"/>
              <a:ext cx="3" cy="7"/>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w 24"/>
                <a:gd name="T11" fmla="*/ 0 h 48"/>
                <a:gd name="T12" fmla="*/ 0 w 24"/>
                <a:gd name="T13" fmla="*/ 0 h 48"/>
                <a:gd name="T14" fmla="*/ 0 w 24"/>
                <a:gd name="T15" fmla="*/ 0 h 48"/>
                <a:gd name="T16" fmla="*/ 0 w 24"/>
                <a:gd name="T17" fmla="*/ 0 h 48"/>
                <a:gd name="T18" fmla="*/ 0 w 24"/>
                <a:gd name="T19" fmla="*/ 0 h 48"/>
                <a:gd name="T20" fmla="*/ 0 w 24"/>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8"/>
                <a:gd name="T35" fmla="*/ 24 w 2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8">
                  <a:moveTo>
                    <a:pt x="2" y="4"/>
                  </a:moveTo>
                  <a:lnTo>
                    <a:pt x="0" y="26"/>
                  </a:lnTo>
                  <a:lnTo>
                    <a:pt x="2" y="40"/>
                  </a:lnTo>
                  <a:lnTo>
                    <a:pt x="11" y="46"/>
                  </a:lnTo>
                  <a:lnTo>
                    <a:pt x="21" y="48"/>
                  </a:lnTo>
                  <a:lnTo>
                    <a:pt x="24" y="36"/>
                  </a:lnTo>
                  <a:lnTo>
                    <a:pt x="24" y="16"/>
                  </a:lnTo>
                  <a:lnTo>
                    <a:pt x="20" y="8"/>
                  </a:lnTo>
                  <a:lnTo>
                    <a:pt x="12" y="0"/>
                  </a:lnTo>
                  <a:lnTo>
                    <a:pt x="2" y="4"/>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8" name="Freeform 111"/>
            <p:cNvSpPr>
              <a:spLocks/>
            </p:cNvSpPr>
            <p:nvPr/>
          </p:nvSpPr>
          <p:spPr bwMode="auto">
            <a:xfrm>
              <a:off x="3727" y="3053"/>
              <a:ext cx="3" cy="7"/>
            </a:xfrm>
            <a:custGeom>
              <a:avLst/>
              <a:gdLst>
                <a:gd name="T0" fmla="*/ 0 w 22"/>
                <a:gd name="T1" fmla="*/ 0 h 48"/>
                <a:gd name="T2" fmla="*/ 0 w 22"/>
                <a:gd name="T3" fmla="*/ 0 h 48"/>
                <a:gd name="T4" fmla="*/ 0 w 22"/>
                <a:gd name="T5" fmla="*/ 0 h 48"/>
                <a:gd name="T6" fmla="*/ 0 w 22"/>
                <a:gd name="T7" fmla="*/ 0 h 48"/>
                <a:gd name="T8" fmla="*/ 0 w 22"/>
                <a:gd name="T9" fmla="*/ 0 h 48"/>
                <a:gd name="T10" fmla="*/ 0 w 22"/>
                <a:gd name="T11" fmla="*/ 0 h 48"/>
                <a:gd name="T12" fmla="*/ 0 w 22"/>
                <a:gd name="T13" fmla="*/ 0 h 48"/>
                <a:gd name="T14" fmla="*/ 0 w 22"/>
                <a:gd name="T15" fmla="*/ 0 h 48"/>
                <a:gd name="T16" fmla="*/ 0 w 22"/>
                <a:gd name="T17" fmla="*/ 0 h 48"/>
                <a:gd name="T18" fmla="*/ 0 w 22"/>
                <a:gd name="T19" fmla="*/ 0 h 48"/>
                <a:gd name="T20" fmla="*/ 0 w 22"/>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8"/>
                <a:gd name="T35" fmla="*/ 22 w 22"/>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8">
                  <a:moveTo>
                    <a:pt x="2" y="3"/>
                  </a:moveTo>
                  <a:lnTo>
                    <a:pt x="0" y="25"/>
                  </a:lnTo>
                  <a:lnTo>
                    <a:pt x="2" y="40"/>
                  </a:lnTo>
                  <a:lnTo>
                    <a:pt x="9" y="44"/>
                  </a:lnTo>
                  <a:lnTo>
                    <a:pt x="20" y="48"/>
                  </a:lnTo>
                  <a:lnTo>
                    <a:pt x="22" y="36"/>
                  </a:lnTo>
                  <a:lnTo>
                    <a:pt x="22" y="15"/>
                  </a:lnTo>
                  <a:lnTo>
                    <a:pt x="19" y="8"/>
                  </a:lnTo>
                  <a:lnTo>
                    <a:pt x="11" y="0"/>
                  </a:lnTo>
                  <a:lnTo>
                    <a:pt x="2" y="3"/>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69" name="Freeform 112"/>
            <p:cNvSpPr>
              <a:spLocks/>
            </p:cNvSpPr>
            <p:nvPr/>
          </p:nvSpPr>
          <p:spPr bwMode="auto">
            <a:xfrm>
              <a:off x="3733" y="3056"/>
              <a:ext cx="4" cy="7"/>
            </a:xfrm>
            <a:custGeom>
              <a:avLst/>
              <a:gdLst>
                <a:gd name="T0" fmla="*/ 0 w 23"/>
                <a:gd name="T1" fmla="*/ 0 h 46"/>
                <a:gd name="T2" fmla="*/ 0 w 23"/>
                <a:gd name="T3" fmla="*/ 0 h 46"/>
                <a:gd name="T4" fmla="*/ 0 w 23"/>
                <a:gd name="T5" fmla="*/ 0 h 46"/>
                <a:gd name="T6" fmla="*/ 0 w 23"/>
                <a:gd name="T7" fmla="*/ 0 h 46"/>
                <a:gd name="T8" fmla="*/ 0 w 23"/>
                <a:gd name="T9" fmla="*/ 0 h 46"/>
                <a:gd name="T10" fmla="*/ 0 w 23"/>
                <a:gd name="T11" fmla="*/ 0 h 46"/>
                <a:gd name="T12" fmla="*/ 0 w 23"/>
                <a:gd name="T13" fmla="*/ 0 h 46"/>
                <a:gd name="T14" fmla="*/ 0 w 23"/>
                <a:gd name="T15" fmla="*/ 0 h 46"/>
                <a:gd name="T16" fmla="*/ 0 w 23"/>
                <a:gd name="T17" fmla="*/ 0 h 46"/>
                <a:gd name="T18" fmla="*/ 0 w 23"/>
                <a:gd name="T19" fmla="*/ 0 h 46"/>
                <a:gd name="T20" fmla="*/ 0 w 23"/>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6"/>
                <a:gd name="T35" fmla="*/ 23 w 23"/>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6">
                  <a:moveTo>
                    <a:pt x="3" y="3"/>
                  </a:moveTo>
                  <a:lnTo>
                    <a:pt x="0" y="24"/>
                  </a:lnTo>
                  <a:lnTo>
                    <a:pt x="3" y="39"/>
                  </a:lnTo>
                  <a:lnTo>
                    <a:pt x="10" y="44"/>
                  </a:lnTo>
                  <a:lnTo>
                    <a:pt x="20" y="46"/>
                  </a:lnTo>
                  <a:lnTo>
                    <a:pt x="23" y="34"/>
                  </a:lnTo>
                  <a:lnTo>
                    <a:pt x="23" y="14"/>
                  </a:lnTo>
                  <a:lnTo>
                    <a:pt x="19" y="6"/>
                  </a:lnTo>
                  <a:lnTo>
                    <a:pt x="12" y="0"/>
                  </a:lnTo>
                  <a:lnTo>
                    <a:pt x="3" y="3"/>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0" name="Freeform 113"/>
            <p:cNvSpPr>
              <a:spLocks/>
            </p:cNvSpPr>
            <p:nvPr/>
          </p:nvSpPr>
          <p:spPr bwMode="auto">
            <a:xfrm>
              <a:off x="3740" y="3059"/>
              <a:ext cx="3" cy="7"/>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7"/>
                <a:gd name="T35" fmla="*/ 23 w 23"/>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7">
                  <a:moveTo>
                    <a:pt x="2" y="3"/>
                  </a:moveTo>
                  <a:lnTo>
                    <a:pt x="0" y="25"/>
                  </a:lnTo>
                  <a:lnTo>
                    <a:pt x="2" y="38"/>
                  </a:lnTo>
                  <a:lnTo>
                    <a:pt x="11" y="43"/>
                  </a:lnTo>
                  <a:lnTo>
                    <a:pt x="20" y="47"/>
                  </a:lnTo>
                  <a:lnTo>
                    <a:pt x="23" y="35"/>
                  </a:lnTo>
                  <a:lnTo>
                    <a:pt x="23" y="14"/>
                  </a:lnTo>
                  <a:lnTo>
                    <a:pt x="19" y="7"/>
                  </a:lnTo>
                  <a:lnTo>
                    <a:pt x="12" y="0"/>
                  </a:lnTo>
                  <a:lnTo>
                    <a:pt x="2" y="3"/>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1" name="Freeform 114"/>
            <p:cNvSpPr>
              <a:spLocks/>
            </p:cNvSpPr>
            <p:nvPr/>
          </p:nvSpPr>
          <p:spPr bwMode="auto">
            <a:xfrm>
              <a:off x="3746" y="3062"/>
              <a:ext cx="3" cy="6"/>
            </a:xfrm>
            <a:custGeom>
              <a:avLst/>
              <a:gdLst>
                <a:gd name="T0" fmla="*/ 0 w 23"/>
                <a:gd name="T1" fmla="*/ 0 h 45"/>
                <a:gd name="T2" fmla="*/ 0 w 23"/>
                <a:gd name="T3" fmla="*/ 0 h 45"/>
                <a:gd name="T4" fmla="*/ 0 w 23"/>
                <a:gd name="T5" fmla="*/ 0 h 45"/>
                <a:gd name="T6" fmla="*/ 0 w 23"/>
                <a:gd name="T7" fmla="*/ 0 h 45"/>
                <a:gd name="T8" fmla="*/ 0 w 23"/>
                <a:gd name="T9" fmla="*/ 0 h 45"/>
                <a:gd name="T10" fmla="*/ 0 w 23"/>
                <a:gd name="T11" fmla="*/ 0 h 45"/>
                <a:gd name="T12" fmla="*/ 0 w 23"/>
                <a:gd name="T13" fmla="*/ 0 h 45"/>
                <a:gd name="T14" fmla="*/ 0 w 23"/>
                <a:gd name="T15" fmla="*/ 0 h 45"/>
                <a:gd name="T16" fmla="*/ 0 w 23"/>
                <a:gd name="T17" fmla="*/ 0 h 45"/>
                <a:gd name="T18" fmla="*/ 0 w 23"/>
                <a:gd name="T19" fmla="*/ 0 h 45"/>
                <a:gd name="T20" fmla="*/ 0 w 23"/>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5"/>
                <a:gd name="T35" fmla="*/ 23 w 23"/>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5">
                  <a:moveTo>
                    <a:pt x="2" y="2"/>
                  </a:moveTo>
                  <a:lnTo>
                    <a:pt x="0" y="23"/>
                  </a:lnTo>
                  <a:lnTo>
                    <a:pt x="2" y="38"/>
                  </a:lnTo>
                  <a:lnTo>
                    <a:pt x="10" y="43"/>
                  </a:lnTo>
                  <a:lnTo>
                    <a:pt x="20" y="45"/>
                  </a:lnTo>
                  <a:lnTo>
                    <a:pt x="23" y="33"/>
                  </a:lnTo>
                  <a:lnTo>
                    <a:pt x="23" y="14"/>
                  </a:lnTo>
                  <a:lnTo>
                    <a:pt x="18" y="6"/>
                  </a:lnTo>
                  <a:lnTo>
                    <a:pt x="11" y="0"/>
                  </a:lnTo>
                  <a:lnTo>
                    <a:pt x="2"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2" name="Freeform 115"/>
            <p:cNvSpPr>
              <a:spLocks/>
            </p:cNvSpPr>
            <p:nvPr/>
          </p:nvSpPr>
          <p:spPr bwMode="auto">
            <a:xfrm>
              <a:off x="3752" y="3065"/>
              <a:ext cx="3" cy="6"/>
            </a:xfrm>
            <a:custGeom>
              <a:avLst/>
              <a:gdLst>
                <a:gd name="T0" fmla="*/ 0 w 23"/>
                <a:gd name="T1" fmla="*/ 0 h 45"/>
                <a:gd name="T2" fmla="*/ 0 w 23"/>
                <a:gd name="T3" fmla="*/ 0 h 45"/>
                <a:gd name="T4" fmla="*/ 0 w 23"/>
                <a:gd name="T5" fmla="*/ 0 h 45"/>
                <a:gd name="T6" fmla="*/ 0 w 23"/>
                <a:gd name="T7" fmla="*/ 0 h 45"/>
                <a:gd name="T8" fmla="*/ 0 w 23"/>
                <a:gd name="T9" fmla="*/ 0 h 45"/>
                <a:gd name="T10" fmla="*/ 0 w 23"/>
                <a:gd name="T11" fmla="*/ 0 h 45"/>
                <a:gd name="T12" fmla="*/ 0 w 23"/>
                <a:gd name="T13" fmla="*/ 0 h 45"/>
                <a:gd name="T14" fmla="*/ 0 w 23"/>
                <a:gd name="T15" fmla="*/ 0 h 45"/>
                <a:gd name="T16" fmla="*/ 0 w 23"/>
                <a:gd name="T17" fmla="*/ 0 h 45"/>
                <a:gd name="T18" fmla="*/ 0 w 23"/>
                <a:gd name="T19" fmla="*/ 0 h 45"/>
                <a:gd name="T20" fmla="*/ 0 w 23"/>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5"/>
                <a:gd name="T35" fmla="*/ 23 w 23"/>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5">
                  <a:moveTo>
                    <a:pt x="4" y="2"/>
                  </a:moveTo>
                  <a:lnTo>
                    <a:pt x="0" y="24"/>
                  </a:lnTo>
                  <a:lnTo>
                    <a:pt x="4" y="37"/>
                  </a:lnTo>
                  <a:lnTo>
                    <a:pt x="11" y="42"/>
                  </a:lnTo>
                  <a:lnTo>
                    <a:pt x="21" y="45"/>
                  </a:lnTo>
                  <a:lnTo>
                    <a:pt x="23" y="34"/>
                  </a:lnTo>
                  <a:lnTo>
                    <a:pt x="23" y="14"/>
                  </a:lnTo>
                  <a:lnTo>
                    <a:pt x="20" y="7"/>
                  </a:lnTo>
                  <a:lnTo>
                    <a:pt x="12" y="0"/>
                  </a:lnTo>
                  <a:lnTo>
                    <a:pt x="4"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3" name="Freeform 116"/>
            <p:cNvSpPr>
              <a:spLocks/>
            </p:cNvSpPr>
            <p:nvPr/>
          </p:nvSpPr>
          <p:spPr bwMode="auto">
            <a:xfrm>
              <a:off x="3758" y="3068"/>
              <a:ext cx="3" cy="6"/>
            </a:xfrm>
            <a:custGeom>
              <a:avLst/>
              <a:gdLst>
                <a:gd name="T0" fmla="*/ 0 w 21"/>
                <a:gd name="T1" fmla="*/ 0 h 44"/>
                <a:gd name="T2" fmla="*/ 0 w 21"/>
                <a:gd name="T3" fmla="*/ 0 h 44"/>
                <a:gd name="T4" fmla="*/ 0 w 21"/>
                <a:gd name="T5" fmla="*/ 0 h 44"/>
                <a:gd name="T6" fmla="*/ 0 w 21"/>
                <a:gd name="T7" fmla="*/ 0 h 44"/>
                <a:gd name="T8" fmla="*/ 0 w 21"/>
                <a:gd name="T9" fmla="*/ 0 h 44"/>
                <a:gd name="T10" fmla="*/ 0 w 21"/>
                <a:gd name="T11" fmla="*/ 0 h 44"/>
                <a:gd name="T12" fmla="*/ 0 w 21"/>
                <a:gd name="T13" fmla="*/ 0 h 44"/>
                <a:gd name="T14" fmla="*/ 0 w 21"/>
                <a:gd name="T15" fmla="*/ 0 h 44"/>
                <a:gd name="T16" fmla="*/ 0 w 21"/>
                <a:gd name="T17" fmla="*/ 0 h 44"/>
                <a:gd name="T18" fmla="*/ 0 w 21"/>
                <a:gd name="T19" fmla="*/ 0 h 44"/>
                <a:gd name="T20" fmla="*/ 0 w 21"/>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4"/>
                <a:gd name="T35" fmla="*/ 21 w 2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4">
                  <a:moveTo>
                    <a:pt x="2" y="2"/>
                  </a:moveTo>
                  <a:lnTo>
                    <a:pt x="0" y="24"/>
                  </a:lnTo>
                  <a:lnTo>
                    <a:pt x="2" y="37"/>
                  </a:lnTo>
                  <a:lnTo>
                    <a:pt x="9" y="41"/>
                  </a:lnTo>
                  <a:lnTo>
                    <a:pt x="19" y="44"/>
                  </a:lnTo>
                  <a:lnTo>
                    <a:pt x="21" y="32"/>
                  </a:lnTo>
                  <a:lnTo>
                    <a:pt x="21" y="13"/>
                  </a:lnTo>
                  <a:lnTo>
                    <a:pt x="18" y="6"/>
                  </a:lnTo>
                  <a:lnTo>
                    <a:pt x="10" y="0"/>
                  </a:lnTo>
                  <a:lnTo>
                    <a:pt x="2"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4" name="Freeform 117"/>
            <p:cNvSpPr>
              <a:spLocks/>
            </p:cNvSpPr>
            <p:nvPr/>
          </p:nvSpPr>
          <p:spPr bwMode="auto">
            <a:xfrm>
              <a:off x="3765" y="3071"/>
              <a:ext cx="3" cy="6"/>
            </a:xfrm>
            <a:custGeom>
              <a:avLst/>
              <a:gdLst>
                <a:gd name="T0" fmla="*/ 0 w 21"/>
                <a:gd name="T1" fmla="*/ 0 h 44"/>
                <a:gd name="T2" fmla="*/ 0 w 21"/>
                <a:gd name="T3" fmla="*/ 0 h 44"/>
                <a:gd name="T4" fmla="*/ 0 w 21"/>
                <a:gd name="T5" fmla="*/ 0 h 44"/>
                <a:gd name="T6" fmla="*/ 0 w 21"/>
                <a:gd name="T7" fmla="*/ 0 h 44"/>
                <a:gd name="T8" fmla="*/ 0 w 21"/>
                <a:gd name="T9" fmla="*/ 0 h 44"/>
                <a:gd name="T10" fmla="*/ 0 w 21"/>
                <a:gd name="T11" fmla="*/ 0 h 44"/>
                <a:gd name="T12" fmla="*/ 0 w 21"/>
                <a:gd name="T13" fmla="*/ 0 h 44"/>
                <a:gd name="T14" fmla="*/ 0 w 21"/>
                <a:gd name="T15" fmla="*/ 0 h 44"/>
                <a:gd name="T16" fmla="*/ 0 w 21"/>
                <a:gd name="T17" fmla="*/ 0 h 44"/>
                <a:gd name="T18" fmla="*/ 0 w 21"/>
                <a:gd name="T19" fmla="*/ 0 h 44"/>
                <a:gd name="T20" fmla="*/ 0 w 21"/>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4"/>
                <a:gd name="T35" fmla="*/ 21 w 2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4">
                  <a:moveTo>
                    <a:pt x="2" y="3"/>
                  </a:moveTo>
                  <a:lnTo>
                    <a:pt x="0" y="23"/>
                  </a:lnTo>
                  <a:lnTo>
                    <a:pt x="2" y="36"/>
                  </a:lnTo>
                  <a:lnTo>
                    <a:pt x="9" y="41"/>
                  </a:lnTo>
                  <a:lnTo>
                    <a:pt x="19" y="44"/>
                  </a:lnTo>
                  <a:lnTo>
                    <a:pt x="21" y="33"/>
                  </a:lnTo>
                  <a:lnTo>
                    <a:pt x="21" y="13"/>
                  </a:lnTo>
                  <a:lnTo>
                    <a:pt x="18" y="6"/>
                  </a:lnTo>
                  <a:lnTo>
                    <a:pt x="11" y="0"/>
                  </a:lnTo>
                  <a:lnTo>
                    <a:pt x="2" y="3"/>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5" name="Freeform 118"/>
            <p:cNvSpPr>
              <a:spLocks/>
            </p:cNvSpPr>
            <p:nvPr/>
          </p:nvSpPr>
          <p:spPr bwMode="auto">
            <a:xfrm>
              <a:off x="3771" y="3074"/>
              <a:ext cx="3" cy="6"/>
            </a:xfrm>
            <a:custGeom>
              <a:avLst/>
              <a:gdLst>
                <a:gd name="T0" fmla="*/ 0 w 20"/>
                <a:gd name="T1" fmla="*/ 0 h 42"/>
                <a:gd name="T2" fmla="*/ 0 w 20"/>
                <a:gd name="T3" fmla="*/ 0 h 42"/>
                <a:gd name="T4" fmla="*/ 0 w 20"/>
                <a:gd name="T5" fmla="*/ 0 h 42"/>
                <a:gd name="T6" fmla="*/ 0 w 20"/>
                <a:gd name="T7" fmla="*/ 0 h 42"/>
                <a:gd name="T8" fmla="*/ 0 w 20"/>
                <a:gd name="T9" fmla="*/ 0 h 42"/>
                <a:gd name="T10" fmla="*/ 0 w 20"/>
                <a:gd name="T11" fmla="*/ 0 h 42"/>
                <a:gd name="T12" fmla="*/ 0 w 20"/>
                <a:gd name="T13" fmla="*/ 0 h 42"/>
                <a:gd name="T14" fmla="*/ 0 w 20"/>
                <a:gd name="T15" fmla="*/ 0 h 42"/>
                <a:gd name="T16" fmla="*/ 0 w 20"/>
                <a:gd name="T17" fmla="*/ 0 h 42"/>
                <a:gd name="T18" fmla="*/ 0 w 20"/>
                <a:gd name="T19" fmla="*/ 0 h 42"/>
                <a:gd name="T20" fmla="*/ 0 w 20"/>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2"/>
                <a:gd name="T35" fmla="*/ 20 w 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2">
                  <a:moveTo>
                    <a:pt x="2" y="2"/>
                  </a:moveTo>
                  <a:lnTo>
                    <a:pt x="0" y="23"/>
                  </a:lnTo>
                  <a:lnTo>
                    <a:pt x="2" y="36"/>
                  </a:lnTo>
                  <a:lnTo>
                    <a:pt x="9" y="40"/>
                  </a:lnTo>
                  <a:lnTo>
                    <a:pt x="18" y="42"/>
                  </a:lnTo>
                  <a:lnTo>
                    <a:pt x="20" y="31"/>
                  </a:lnTo>
                  <a:lnTo>
                    <a:pt x="20" y="13"/>
                  </a:lnTo>
                  <a:lnTo>
                    <a:pt x="17" y="5"/>
                  </a:lnTo>
                  <a:lnTo>
                    <a:pt x="11" y="0"/>
                  </a:lnTo>
                  <a:lnTo>
                    <a:pt x="2" y="2"/>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6" name="Freeform 119"/>
            <p:cNvSpPr>
              <a:spLocks/>
            </p:cNvSpPr>
            <p:nvPr/>
          </p:nvSpPr>
          <p:spPr bwMode="auto">
            <a:xfrm>
              <a:off x="3777" y="3076"/>
              <a:ext cx="3" cy="7"/>
            </a:xfrm>
            <a:custGeom>
              <a:avLst/>
              <a:gdLst>
                <a:gd name="T0" fmla="*/ 0 w 22"/>
                <a:gd name="T1" fmla="*/ 0 h 43"/>
                <a:gd name="T2" fmla="*/ 0 w 22"/>
                <a:gd name="T3" fmla="*/ 0 h 43"/>
                <a:gd name="T4" fmla="*/ 0 w 22"/>
                <a:gd name="T5" fmla="*/ 0 h 43"/>
                <a:gd name="T6" fmla="*/ 0 w 22"/>
                <a:gd name="T7" fmla="*/ 0 h 43"/>
                <a:gd name="T8" fmla="*/ 0 w 22"/>
                <a:gd name="T9" fmla="*/ 0 h 43"/>
                <a:gd name="T10" fmla="*/ 0 w 22"/>
                <a:gd name="T11" fmla="*/ 0 h 43"/>
                <a:gd name="T12" fmla="*/ 0 w 22"/>
                <a:gd name="T13" fmla="*/ 0 h 43"/>
                <a:gd name="T14" fmla="*/ 0 w 22"/>
                <a:gd name="T15" fmla="*/ 0 h 43"/>
                <a:gd name="T16" fmla="*/ 0 w 22"/>
                <a:gd name="T17" fmla="*/ 0 h 43"/>
                <a:gd name="T18" fmla="*/ 0 w 22"/>
                <a:gd name="T19" fmla="*/ 0 h 43"/>
                <a:gd name="T20" fmla="*/ 0 w 22"/>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3"/>
                <a:gd name="T35" fmla="*/ 22 w 22"/>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3">
                  <a:moveTo>
                    <a:pt x="3" y="3"/>
                  </a:moveTo>
                  <a:lnTo>
                    <a:pt x="0" y="22"/>
                  </a:lnTo>
                  <a:lnTo>
                    <a:pt x="3" y="35"/>
                  </a:lnTo>
                  <a:lnTo>
                    <a:pt x="10" y="41"/>
                  </a:lnTo>
                  <a:lnTo>
                    <a:pt x="20" y="43"/>
                  </a:lnTo>
                  <a:lnTo>
                    <a:pt x="22" y="32"/>
                  </a:lnTo>
                  <a:lnTo>
                    <a:pt x="22" y="13"/>
                  </a:lnTo>
                  <a:lnTo>
                    <a:pt x="18" y="6"/>
                  </a:lnTo>
                  <a:lnTo>
                    <a:pt x="11" y="0"/>
                  </a:lnTo>
                  <a:lnTo>
                    <a:pt x="3" y="3"/>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7" name="Freeform 120"/>
            <p:cNvSpPr>
              <a:spLocks/>
            </p:cNvSpPr>
            <p:nvPr/>
          </p:nvSpPr>
          <p:spPr bwMode="auto">
            <a:xfrm>
              <a:off x="3783" y="3079"/>
              <a:ext cx="3" cy="6"/>
            </a:xfrm>
            <a:custGeom>
              <a:avLst/>
              <a:gdLst>
                <a:gd name="T0" fmla="*/ 0 w 21"/>
                <a:gd name="T1" fmla="*/ 0 h 42"/>
                <a:gd name="T2" fmla="*/ 0 w 21"/>
                <a:gd name="T3" fmla="*/ 0 h 42"/>
                <a:gd name="T4" fmla="*/ 0 w 21"/>
                <a:gd name="T5" fmla="*/ 0 h 42"/>
                <a:gd name="T6" fmla="*/ 0 w 21"/>
                <a:gd name="T7" fmla="*/ 0 h 42"/>
                <a:gd name="T8" fmla="*/ 0 w 21"/>
                <a:gd name="T9" fmla="*/ 0 h 42"/>
                <a:gd name="T10" fmla="*/ 0 w 21"/>
                <a:gd name="T11" fmla="*/ 0 h 42"/>
                <a:gd name="T12" fmla="*/ 0 w 21"/>
                <a:gd name="T13" fmla="*/ 0 h 42"/>
                <a:gd name="T14" fmla="*/ 0 w 21"/>
                <a:gd name="T15" fmla="*/ 0 h 42"/>
                <a:gd name="T16" fmla="*/ 0 w 21"/>
                <a:gd name="T17" fmla="*/ 0 h 42"/>
                <a:gd name="T18" fmla="*/ 0 w 21"/>
                <a:gd name="T19" fmla="*/ 0 h 42"/>
                <a:gd name="T20" fmla="*/ 0 w 21"/>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2"/>
                <a:gd name="T35" fmla="*/ 21 w 21"/>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2">
                  <a:moveTo>
                    <a:pt x="2" y="3"/>
                  </a:moveTo>
                  <a:lnTo>
                    <a:pt x="0" y="23"/>
                  </a:lnTo>
                  <a:lnTo>
                    <a:pt x="2" y="36"/>
                  </a:lnTo>
                  <a:lnTo>
                    <a:pt x="10" y="40"/>
                  </a:lnTo>
                  <a:lnTo>
                    <a:pt x="19" y="42"/>
                  </a:lnTo>
                  <a:lnTo>
                    <a:pt x="21" y="31"/>
                  </a:lnTo>
                  <a:lnTo>
                    <a:pt x="21" y="13"/>
                  </a:lnTo>
                  <a:lnTo>
                    <a:pt x="18" y="6"/>
                  </a:lnTo>
                  <a:lnTo>
                    <a:pt x="11" y="0"/>
                  </a:lnTo>
                  <a:lnTo>
                    <a:pt x="2" y="3"/>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8" name="Freeform 121"/>
            <p:cNvSpPr>
              <a:spLocks/>
            </p:cNvSpPr>
            <p:nvPr/>
          </p:nvSpPr>
          <p:spPr bwMode="auto">
            <a:xfrm>
              <a:off x="3790" y="3082"/>
              <a:ext cx="3" cy="6"/>
            </a:xfrm>
            <a:custGeom>
              <a:avLst/>
              <a:gdLst>
                <a:gd name="T0" fmla="*/ 0 w 20"/>
                <a:gd name="T1" fmla="*/ 0 h 42"/>
                <a:gd name="T2" fmla="*/ 0 w 20"/>
                <a:gd name="T3" fmla="*/ 0 h 42"/>
                <a:gd name="T4" fmla="*/ 0 w 20"/>
                <a:gd name="T5" fmla="*/ 0 h 42"/>
                <a:gd name="T6" fmla="*/ 0 w 20"/>
                <a:gd name="T7" fmla="*/ 0 h 42"/>
                <a:gd name="T8" fmla="*/ 0 w 20"/>
                <a:gd name="T9" fmla="*/ 0 h 42"/>
                <a:gd name="T10" fmla="*/ 0 w 20"/>
                <a:gd name="T11" fmla="*/ 0 h 42"/>
                <a:gd name="T12" fmla="*/ 0 w 20"/>
                <a:gd name="T13" fmla="*/ 0 h 42"/>
                <a:gd name="T14" fmla="*/ 0 w 20"/>
                <a:gd name="T15" fmla="*/ 0 h 42"/>
                <a:gd name="T16" fmla="*/ 0 w 20"/>
                <a:gd name="T17" fmla="*/ 0 h 42"/>
                <a:gd name="T18" fmla="*/ 0 w 20"/>
                <a:gd name="T19" fmla="*/ 0 h 42"/>
                <a:gd name="T20" fmla="*/ 0 w 20"/>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2"/>
                <a:gd name="T35" fmla="*/ 20 w 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2">
                  <a:moveTo>
                    <a:pt x="2" y="3"/>
                  </a:moveTo>
                  <a:lnTo>
                    <a:pt x="0" y="22"/>
                  </a:lnTo>
                  <a:lnTo>
                    <a:pt x="2" y="34"/>
                  </a:lnTo>
                  <a:lnTo>
                    <a:pt x="8" y="38"/>
                  </a:lnTo>
                  <a:lnTo>
                    <a:pt x="18" y="42"/>
                  </a:lnTo>
                  <a:lnTo>
                    <a:pt x="20" y="31"/>
                  </a:lnTo>
                  <a:lnTo>
                    <a:pt x="20" y="13"/>
                  </a:lnTo>
                  <a:lnTo>
                    <a:pt x="17" y="6"/>
                  </a:lnTo>
                  <a:lnTo>
                    <a:pt x="9" y="0"/>
                  </a:lnTo>
                  <a:lnTo>
                    <a:pt x="2" y="3"/>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79" name="Freeform 122"/>
            <p:cNvSpPr>
              <a:spLocks/>
            </p:cNvSpPr>
            <p:nvPr/>
          </p:nvSpPr>
          <p:spPr bwMode="auto">
            <a:xfrm>
              <a:off x="3630" y="3021"/>
              <a:ext cx="233" cy="118"/>
            </a:xfrm>
            <a:custGeom>
              <a:avLst/>
              <a:gdLst>
                <a:gd name="T0" fmla="*/ 0 w 1636"/>
                <a:gd name="T1" fmla="*/ 0 h 826"/>
                <a:gd name="T2" fmla="*/ 0 w 1636"/>
                <a:gd name="T3" fmla="*/ 0 h 826"/>
                <a:gd name="T4" fmla="*/ 0 w 1636"/>
                <a:gd name="T5" fmla="*/ 0 h 826"/>
                <a:gd name="T6" fmla="*/ 0 w 1636"/>
                <a:gd name="T7" fmla="*/ 0 h 826"/>
                <a:gd name="T8" fmla="*/ 0 w 1636"/>
                <a:gd name="T9" fmla="*/ 0 h 826"/>
                <a:gd name="T10" fmla="*/ 0 w 1636"/>
                <a:gd name="T11" fmla="*/ 0 h 826"/>
                <a:gd name="T12" fmla="*/ 0 w 1636"/>
                <a:gd name="T13" fmla="*/ 0 h 826"/>
                <a:gd name="T14" fmla="*/ 0 w 1636"/>
                <a:gd name="T15" fmla="*/ 0 h 826"/>
                <a:gd name="T16" fmla="*/ 0 w 1636"/>
                <a:gd name="T17" fmla="*/ 0 h 826"/>
                <a:gd name="T18" fmla="*/ 0 w 1636"/>
                <a:gd name="T19" fmla="*/ 0 h 826"/>
                <a:gd name="T20" fmla="*/ 0 w 1636"/>
                <a:gd name="T21" fmla="*/ 0 h 826"/>
                <a:gd name="T22" fmla="*/ 0 w 1636"/>
                <a:gd name="T23" fmla="*/ 0 h 826"/>
                <a:gd name="T24" fmla="*/ 0 w 1636"/>
                <a:gd name="T25" fmla="*/ 0 h 826"/>
                <a:gd name="T26" fmla="*/ 0 w 1636"/>
                <a:gd name="T27" fmla="*/ 0 h 826"/>
                <a:gd name="T28" fmla="*/ 0 w 1636"/>
                <a:gd name="T29" fmla="*/ 0 h 826"/>
                <a:gd name="T30" fmla="*/ 0 w 1636"/>
                <a:gd name="T31" fmla="*/ 0 h 826"/>
                <a:gd name="T32" fmla="*/ 0 w 1636"/>
                <a:gd name="T33" fmla="*/ 0 h 826"/>
                <a:gd name="T34" fmla="*/ 0 w 1636"/>
                <a:gd name="T35" fmla="*/ 0 h 826"/>
                <a:gd name="T36" fmla="*/ 0 w 1636"/>
                <a:gd name="T37" fmla="*/ 0 h 826"/>
                <a:gd name="T38" fmla="*/ 0 w 1636"/>
                <a:gd name="T39" fmla="*/ 0 h 826"/>
                <a:gd name="T40" fmla="*/ 0 w 1636"/>
                <a:gd name="T41" fmla="*/ 0 h 826"/>
                <a:gd name="T42" fmla="*/ 0 w 1636"/>
                <a:gd name="T43" fmla="*/ 0 h 826"/>
                <a:gd name="T44" fmla="*/ 0 w 1636"/>
                <a:gd name="T45" fmla="*/ 0 h 826"/>
                <a:gd name="T46" fmla="*/ 0 w 1636"/>
                <a:gd name="T47" fmla="*/ 0 h 8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36"/>
                <a:gd name="T73" fmla="*/ 0 h 826"/>
                <a:gd name="T74" fmla="*/ 1636 w 1636"/>
                <a:gd name="T75" fmla="*/ 826 h 8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36" h="826">
                  <a:moveTo>
                    <a:pt x="71" y="54"/>
                  </a:moveTo>
                  <a:lnTo>
                    <a:pt x="46" y="86"/>
                  </a:lnTo>
                  <a:lnTo>
                    <a:pt x="50" y="111"/>
                  </a:lnTo>
                  <a:lnTo>
                    <a:pt x="114" y="163"/>
                  </a:lnTo>
                  <a:lnTo>
                    <a:pt x="254" y="239"/>
                  </a:lnTo>
                  <a:lnTo>
                    <a:pt x="631" y="397"/>
                  </a:lnTo>
                  <a:lnTo>
                    <a:pt x="1058" y="573"/>
                  </a:lnTo>
                  <a:lnTo>
                    <a:pt x="1243" y="589"/>
                  </a:lnTo>
                  <a:lnTo>
                    <a:pt x="1295" y="552"/>
                  </a:lnTo>
                  <a:lnTo>
                    <a:pt x="1355" y="550"/>
                  </a:lnTo>
                  <a:lnTo>
                    <a:pt x="1388" y="560"/>
                  </a:lnTo>
                  <a:lnTo>
                    <a:pt x="1426" y="564"/>
                  </a:lnTo>
                  <a:lnTo>
                    <a:pt x="1476" y="581"/>
                  </a:lnTo>
                  <a:lnTo>
                    <a:pt x="1531" y="616"/>
                  </a:lnTo>
                  <a:lnTo>
                    <a:pt x="1575" y="658"/>
                  </a:lnTo>
                  <a:lnTo>
                    <a:pt x="1636" y="703"/>
                  </a:lnTo>
                  <a:lnTo>
                    <a:pt x="1609" y="826"/>
                  </a:lnTo>
                  <a:lnTo>
                    <a:pt x="1438" y="803"/>
                  </a:lnTo>
                  <a:lnTo>
                    <a:pt x="48" y="187"/>
                  </a:lnTo>
                  <a:lnTo>
                    <a:pt x="0" y="108"/>
                  </a:lnTo>
                  <a:lnTo>
                    <a:pt x="41" y="47"/>
                  </a:lnTo>
                  <a:lnTo>
                    <a:pt x="154" y="0"/>
                  </a:lnTo>
                  <a:lnTo>
                    <a:pt x="71" y="54"/>
                  </a:lnTo>
                  <a:close/>
                </a:path>
              </a:pathLst>
            </a:custGeom>
            <a:solidFill>
              <a:srgbClr val="E5E5E5"/>
            </a:solidFill>
            <a:ln w="9525">
              <a:noFill/>
              <a:round/>
              <a:headEnd/>
              <a:tailEnd/>
            </a:ln>
          </p:spPr>
          <p:txBody>
            <a:bodyPr/>
            <a:lstStyle/>
            <a:p>
              <a:endParaRPr lang="en-US" dirty="0">
                <a:solidFill>
                  <a:prstClr val="black"/>
                </a:solidFill>
              </a:endParaRPr>
            </a:p>
          </p:txBody>
        </p:sp>
        <p:sp>
          <p:nvSpPr>
            <p:cNvPr id="75980" name="Freeform 123"/>
            <p:cNvSpPr>
              <a:spLocks/>
            </p:cNvSpPr>
            <p:nvPr/>
          </p:nvSpPr>
          <p:spPr bwMode="auto">
            <a:xfrm>
              <a:off x="3876" y="3142"/>
              <a:ext cx="114" cy="44"/>
            </a:xfrm>
            <a:custGeom>
              <a:avLst/>
              <a:gdLst>
                <a:gd name="T0" fmla="*/ 0 w 796"/>
                <a:gd name="T1" fmla="*/ 0 h 311"/>
                <a:gd name="T2" fmla="*/ 0 w 796"/>
                <a:gd name="T3" fmla="*/ 0 h 311"/>
                <a:gd name="T4" fmla="*/ 0 w 796"/>
                <a:gd name="T5" fmla="*/ 0 h 311"/>
                <a:gd name="T6" fmla="*/ 0 w 796"/>
                <a:gd name="T7" fmla="*/ 0 h 311"/>
                <a:gd name="T8" fmla="*/ 0 w 796"/>
                <a:gd name="T9" fmla="*/ 0 h 311"/>
                <a:gd name="T10" fmla="*/ 0 w 796"/>
                <a:gd name="T11" fmla="*/ 0 h 311"/>
                <a:gd name="T12" fmla="*/ 0 w 796"/>
                <a:gd name="T13" fmla="*/ 0 h 311"/>
                <a:gd name="T14" fmla="*/ 0 w 796"/>
                <a:gd name="T15" fmla="*/ 0 h 311"/>
                <a:gd name="T16" fmla="*/ 0 w 796"/>
                <a:gd name="T17" fmla="*/ 0 h 311"/>
                <a:gd name="T18" fmla="*/ 0 w 796"/>
                <a:gd name="T19" fmla="*/ 0 h 311"/>
                <a:gd name="T20" fmla="*/ 0 w 796"/>
                <a:gd name="T21" fmla="*/ 0 h 311"/>
                <a:gd name="T22" fmla="*/ 0 w 796"/>
                <a:gd name="T23" fmla="*/ 0 h 311"/>
                <a:gd name="T24" fmla="*/ 0 w 796"/>
                <a:gd name="T25" fmla="*/ 0 h 311"/>
                <a:gd name="T26" fmla="*/ 0 w 796"/>
                <a:gd name="T27" fmla="*/ 0 h 311"/>
                <a:gd name="T28" fmla="*/ 0 w 796"/>
                <a:gd name="T29" fmla="*/ 0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6"/>
                <a:gd name="T46" fmla="*/ 0 h 311"/>
                <a:gd name="T47" fmla="*/ 796 w 796"/>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6" h="311">
                  <a:moveTo>
                    <a:pt x="179" y="25"/>
                  </a:moveTo>
                  <a:lnTo>
                    <a:pt x="515" y="172"/>
                  </a:lnTo>
                  <a:lnTo>
                    <a:pt x="523" y="138"/>
                  </a:lnTo>
                  <a:lnTo>
                    <a:pt x="560" y="190"/>
                  </a:lnTo>
                  <a:lnTo>
                    <a:pt x="599" y="205"/>
                  </a:lnTo>
                  <a:lnTo>
                    <a:pt x="644" y="212"/>
                  </a:lnTo>
                  <a:lnTo>
                    <a:pt x="680" y="215"/>
                  </a:lnTo>
                  <a:lnTo>
                    <a:pt x="694" y="172"/>
                  </a:lnTo>
                  <a:lnTo>
                    <a:pt x="796" y="237"/>
                  </a:lnTo>
                  <a:lnTo>
                    <a:pt x="725" y="311"/>
                  </a:lnTo>
                  <a:lnTo>
                    <a:pt x="393" y="232"/>
                  </a:lnTo>
                  <a:lnTo>
                    <a:pt x="0" y="2"/>
                  </a:lnTo>
                  <a:lnTo>
                    <a:pt x="115" y="0"/>
                  </a:lnTo>
                  <a:lnTo>
                    <a:pt x="179" y="25"/>
                  </a:lnTo>
                  <a:close/>
                </a:path>
              </a:pathLst>
            </a:custGeom>
            <a:solidFill>
              <a:srgbClr val="E5E5E5"/>
            </a:solidFill>
            <a:ln w="9525">
              <a:noFill/>
              <a:round/>
              <a:headEnd/>
              <a:tailEnd/>
            </a:ln>
          </p:spPr>
          <p:txBody>
            <a:bodyPr/>
            <a:lstStyle/>
            <a:p>
              <a:endParaRPr lang="en-US" dirty="0">
                <a:solidFill>
                  <a:prstClr val="black"/>
                </a:solidFill>
              </a:endParaRPr>
            </a:p>
          </p:txBody>
        </p:sp>
        <p:sp>
          <p:nvSpPr>
            <p:cNvPr id="75981" name="Freeform 124"/>
            <p:cNvSpPr>
              <a:spLocks/>
            </p:cNvSpPr>
            <p:nvPr/>
          </p:nvSpPr>
          <p:spPr bwMode="auto">
            <a:xfrm>
              <a:off x="3857" y="3143"/>
              <a:ext cx="135" cy="48"/>
            </a:xfrm>
            <a:custGeom>
              <a:avLst/>
              <a:gdLst>
                <a:gd name="T0" fmla="*/ 0 w 947"/>
                <a:gd name="T1" fmla="*/ 0 h 336"/>
                <a:gd name="T2" fmla="*/ 0 w 947"/>
                <a:gd name="T3" fmla="*/ 0 h 336"/>
                <a:gd name="T4" fmla="*/ 0 w 947"/>
                <a:gd name="T5" fmla="*/ 0 h 336"/>
                <a:gd name="T6" fmla="*/ 0 w 947"/>
                <a:gd name="T7" fmla="*/ 0 h 336"/>
                <a:gd name="T8" fmla="*/ 0 w 947"/>
                <a:gd name="T9" fmla="*/ 0 h 336"/>
                <a:gd name="T10" fmla="*/ 0 w 947"/>
                <a:gd name="T11" fmla="*/ 0 h 336"/>
                <a:gd name="T12" fmla="*/ 0 w 947"/>
                <a:gd name="T13" fmla="*/ 0 h 336"/>
                <a:gd name="T14" fmla="*/ 0 w 947"/>
                <a:gd name="T15" fmla="*/ 0 h 336"/>
                <a:gd name="T16" fmla="*/ 0 w 947"/>
                <a:gd name="T17" fmla="*/ 0 h 336"/>
                <a:gd name="T18" fmla="*/ 0 w 947"/>
                <a:gd name="T19" fmla="*/ 0 h 336"/>
                <a:gd name="T20" fmla="*/ 0 w 947"/>
                <a:gd name="T21" fmla="*/ 0 h 336"/>
                <a:gd name="T22" fmla="*/ 0 w 947"/>
                <a:gd name="T23" fmla="*/ 0 h 336"/>
                <a:gd name="T24" fmla="*/ 0 w 947"/>
                <a:gd name="T25" fmla="*/ 0 h 336"/>
                <a:gd name="T26" fmla="*/ 0 w 947"/>
                <a:gd name="T27" fmla="*/ 0 h 336"/>
                <a:gd name="T28" fmla="*/ 0 w 947"/>
                <a:gd name="T29" fmla="*/ 0 h 336"/>
                <a:gd name="T30" fmla="*/ 0 w 947"/>
                <a:gd name="T31" fmla="*/ 0 h 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7"/>
                <a:gd name="T49" fmla="*/ 0 h 336"/>
                <a:gd name="T50" fmla="*/ 947 w 947"/>
                <a:gd name="T51" fmla="*/ 336 h 3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7" h="336">
                  <a:moveTo>
                    <a:pt x="172" y="0"/>
                  </a:moveTo>
                  <a:lnTo>
                    <a:pt x="631" y="193"/>
                  </a:lnTo>
                  <a:lnTo>
                    <a:pt x="656" y="139"/>
                  </a:lnTo>
                  <a:lnTo>
                    <a:pt x="681" y="207"/>
                  </a:lnTo>
                  <a:lnTo>
                    <a:pt x="781" y="229"/>
                  </a:lnTo>
                  <a:lnTo>
                    <a:pt x="829" y="232"/>
                  </a:lnTo>
                  <a:lnTo>
                    <a:pt x="849" y="229"/>
                  </a:lnTo>
                  <a:lnTo>
                    <a:pt x="833" y="193"/>
                  </a:lnTo>
                  <a:lnTo>
                    <a:pt x="829" y="162"/>
                  </a:lnTo>
                  <a:lnTo>
                    <a:pt x="947" y="212"/>
                  </a:lnTo>
                  <a:lnTo>
                    <a:pt x="937" y="318"/>
                  </a:lnTo>
                  <a:lnTo>
                    <a:pt x="650" y="336"/>
                  </a:lnTo>
                  <a:lnTo>
                    <a:pt x="317" y="229"/>
                  </a:lnTo>
                  <a:lnTo>
                    <a:pt x="0" y="27"/>
                  </a:lnTo>
                  <a:lnTo>
                    <a:pt x="172" y="0"/>
                  </a:lnTo>
                  <a:close/>
                </a:path>
              </a:pathLst>
            </a:custGeom>
            <a:solidFill>
              <a:srgbClr val="CCCCCC"/>
            </a:solidFill>
            <a:ln w="9525">
              <a:noFill/>
              <a:round/>
              <a:headEnd/>
              <a:tailEnd/>
            </a:ln>
          </p:spPr>
          <p:txBody>
            <a:bodyPr/>
            <a:lstStyle/>
            <a:p>
              <a:endParaRPr lang="en-US" dirty="0">
                <a:solidFill>
                  <a:prstClr val="black"/>
                </a:solidFill>
              </a:endParaRPr>
            </a:p>
          </p:txBody>
        </p:sp>
        <p:sp>
          <p:nvSpPr>
            <p:cNvPr id="75982" name="Freeform 125"/>
            <p:cNvSpPr>
              <a:spLocks/>
            </p:cNvSpPr>
            <p:nvPr/>
          </p:nvSpPr>
          <p:spPr bwMode="auto">
            <a:xfrm>
              <a:off x="3851" y="3142"/>
              <a:ext cx="145" cy="52"/>
            </a:xfrm>
            <a:custGeom>
              <a:avLst/>
              <a:gdLst>
                <a:gd name="T0" fmla="*/ 0 w 1014"/>
                <a:gd name="T1" fmla="*/ 0 h 367"/>
                <a:gd name="T2" fmla="*/ 0 w 1014"/>
                <a:gd name="T3" fmla="*/ 0 h 367"/>
                <a:gd name="T4" fmla="*/ 0 w 1014"/>
                <a:gd name="T5" fmla="*/ 0 h 367"/>
                <a:gd name="T6" fmla="*/ 0 w 1014"/>
                <a:gd name="T7" fmla="*/ 0 h 367"/>
                <a:gd name="T8" fmla="*/ 0 w 1014"/>
                <a:gd name="T9" fmla="*/ 0 h 367"/>
                <a:gd name="T10" fmla="*/ 0 w 1014"/>
                <a:gd name="T11" fmla="*/ 0 h 367"/>
                <a:gd name="T12" fmla="*/ 0 w 1014"/>
                <a:gd name="T13" fmla="*/ 0 h 367"/>
                <a:gd name="T14" fmla="*/ 0 w 1014"/>
                <a:gd name="T15" fmla="*/ 0 h 367"/>
                <a:gd name="T16" fmla="*/ 0 w 1014"/>
                <a:gd name="T17" fmla="*/ 0 h 367"/>
                <a:gd name="T18" fmla="*/ 0 w 1014"/>
                <a:gd name="T19" fmla="*/ 0 h 367"/>
                <a:gd name="T20" fmla="*/ 0 w 1014"/>
                <a:gd name="T21" fmla="*/ 0 h 367"/>
                <a:gd name="T22" fmla="*/ 0 w 1014"/>
                <a:gd name="T23" fmla="*/ 0 h 367"/>
                <a:gd name="T24" fmla="*/ 0 w 1014"/>
                <a:gd name="T25" fmla="*/ 0 h 367"/>
                <a:gd name="T26" fmla="*/ 0 w 1014"/>
                <a:gd name="T27" fmla="*/ 0 h 367"/>
                <a:gd name="T28" fmla="*/ 0 w 1014"/>
                <a:gd name="T29" fmla="*/ 0 h 367"/>
                <a:gd name="T30" fmla="*/ 0 w 1014"/>
                <a:gd name="T31" fmla="*/ 0 h 367"/>
                <a:gd name="T32" fmla="*/ 0 w 1014"/>
                <a:gd name="T33" fmla="*/ 0 h 367"/>
                <a:gd name="T34" fmla="*/ 0 w 1014"/>
                <a:gd name="T35" fmla="*/ 0 h 367"/>
                <a:gd name="T36" fmla="*/ 0 w 1014"/>
                <a:gd name="T37" fmla="*/ 0 h 367"/>
                <a:gd name="T38" fmla="*/ 0 w 1014"/>
                <a:gd name="T39" fmla="*/ 0 h 367"/>
                <a:gd name="T40" fmla="*/ 0 w 1014"/>
                <a:gd name="T41" fmla="*/ 0 h 3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4"/>
                <a:gd name="T64" fmla="*/ 0 h 367"/>
                <a:gd name="T65" fmla="*/ 1014 w 1014"/>
                <a:gd name="T66" fmla="*/ 367 h 3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4" h="367">
                  <a:moveTo>
                    <a:pt x="135" y="25"/>
                  </a:moveTo>
                  <a:lnTo>
                    <a:pt x="377" y="138"/>
                  </a:lnTo>
                  <a:lnTo>
                    <a:pt x="591" y="234"/>
                  </a:lnTo>
                  <a:lnTo>
                    <a:pt x="638" y="249"/>
                  </a:lnTo>
                  <a:lnTo>
                    <a:pt x="687" y="176"/>
                  </a:lnTo>
                  <a:lnTo>
                    <a:pt x="704" y="261"/>
                  </a:lnTo>
                  <a:lnTo>
                    <a:pt x="758" y="286"/>
                  </a:lnTo>
                  <a:lnTo>
                    <a:pt x="839" y="291"/>
                  </a:lnTo>
                  <a:lnTo>
                    <a:pt x="899" y="289"/>
                  </a:lnTo>
                  <a:lnTo>
                    <a:pt x="940" y="286"/>
                  </a:lnTo>
                  <a:lnTo>
                    <a:pt x="903" y="242"/>
                  </a:lnTo>
                  <a:lnTo>
                    <a:pt x="886" y="193"/>
                  </a:lnTo>
                  <a:lnTo>
                    <a:pt x="1009" y="259"/>
                  </a:lnTo>
                  <a:lnTo>
                    <a:pt x="1014" y="311"/>
                  </a:lnTo>
                  <a:lnTo>
                    <a:pt x="991" y="353"/>
                  </a:lnTo>
                  <a:lnTo>
                    <a:pt x="805" y="367"/>
                  </a:lnTo>
                  <a:lnTo>
                    <a:pt x="520" y="342"/>
                  </a:lnTo>
                  <a:lnTo>
                    <a:pt x="0" y="49"/>
                  </a:lnTo>
                  <a:lnTo>
                    <a:pt x="69" y="0"/>
                  </a:lnTo>
                  <a:lnTo>
                    <a:pt x="135" y="25"/>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983" name="Freeform 126"/>
            <p:cNvSpPr>
              <a:spLocks/>
            </p:cNvSpPr>
            <p:nvPr/>
          </p:nvSpPr>
          <p:spPr bwMode="auto">
            <a:xfrm>
              <a:off x="3723" y="3104"/>
              <a:ext cx="28" cy="23"/>
            </a:xfrm>
            <a:custGeom>
              <a:avLst/>
              <a:gdLst>
                <a:gd name="T0" fmla="*/ 0 w 193"/>
                <a:gd name="T1" fmla="*/ 0 h 158"/>
                <a:gd name="T2" fmla="*/ 0 w 193"/>
                <a:gd name="T3" fmla="*/ 0 h 158"/>
                <a:gd name="T4" fmla="*/ 0 w 193"/>
                <a:gd name="T5" fmla="*/ 0 h 158"/>
                <a:gd name="T6" fmla="*/ 0 w 193"/>
                <a:gd name="T7" fmla="*/ 0 h 158"/>
                <a:gd name="T8" fmla="*/ 0 w 193"/>
                <a:gd name="T9" fmla="*/ 0 h 158"/>
                <a:gd name="T10" fmla="*/ 0 w 193"/>
                <a:gd name="T11" fmla="*/ 0 h 158"/>
                <a:gd name="T12" fmla="*/ 0 w 193"/>
                <a:gd name="T13" fmla="*/ 0 h 158"/>
                <a:gd name="T14" fmla="*/ 0 w 193"/>
                <a:gd name="T15" fmla="*/ 0 h 158"/>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158"/>
                <a:gd name="T26" fmla="*/ 193 w 19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158">
                  <a:moveTo>
                    <a:pt x="32" y="47"/>
                  </a:moveTo>
                  <a:lnTo>
                    <a:pt x="153" y="114"/>
                  </a:lnTo>
                  <a:lnTo>
                    <a:pt x="120" y="158"/>
                  </a:lnTo>
                  <a:lnTo>
                    <a:pt x="167" y="158"/>
                  </a:lnTo>
                  <a:lnTo>
                    <a:pt x="193" y="92"/>
                  </a:lnTo>
                  <a:lnTo>
                    <a:pt x="0" y="0"/>
                  </a:lnTo>
                  <a:lnTo>
                    <a:pt x="32" y="47"/>
                  </a:lnTo>
                  <a:close/>
                </a:path>
              </a:pathLst>
            </a:custGeom>
            <a:solidFill>
              <a:srgbClr val="7F7F7F"/>
            </a:solidFill>
            <a:ln w="9525">
              <a:noFill/>
              <a:round/>
              <a:headEnd/>
              <a:tailEnd/>
            </a:ln>
          </p:spPr>
          <p:txBody>
            <a:bodyPr/>
            <a:lstStyle/>
            <a:p>
              <a:endParaRPr lang="en-US" dirty="0">
                <a:solidFill>
                  <a:prstClr val="black"/>
                </a:solidFill>
              </a:endParaRPr>
            </a:p>
          </p:txBody>
        </p:sp>
        <p:sp>
          <p:nvSpPr>
            <p:cNvPr id="75984" name="Freeform 127"/>
            <p:cNvSpPr>
              <a:spLocks/>
            </p:cNvSpPr>
            <p:nvPr/>
          </p:nvSpPr>
          <p:spPr bwMode="auto">
            <a:xfrm>
              <a:off x="3951" y="3174"/>
              <a:ext cx="47" cy="20"/>
            </a:xfrm>
            <a:custGeom>
              <a:avLst/>
              <a:gdLst>
                <a:gd name="T0" fmla="*/ 0 w 327"/>
                <a:gd name="T1" fmla="*/ 0 h 141"/>
                <a:gd name="T2" fmla="*/ 0 w 327"/>
                <a:gd name="T3" fmla="*/ 0 h 141"/>
                <a:gd name="T4" fmla="*/ 0 w 327"/>
                <a:gd name="T5" fmla="*/ 0 h 141"/>
                <a:gd name="T6" fmla="*/ 0 w 327"/>
                <a:gd name="T7" fmla="*/ 0 h 141"/>
                <a:gd name="T8" fmla="*/ 0 w 327"/>
                <a:gd name="T9" fmla="*/ 0 h 141"/>
                <a:gd name="T10" fmla="*/ 0 w 327"/>
                <a:gd name="T11" fmla="*/ 0 h 141"/>
                <a:gd name="T12" fmla="*/ 0 w 327"/>
                <a:gd name="T13" fmla="*/ 0 h 141"/>
                <a:gd name="T14" fmla="*/ 0 w 327"/>
                <a:gd name="T15" fmla="*/ 0 h 141"/>
                <a:gd name="T16" fmla="*/ 0 w 327"/>
                <a:gd name="T17" fmla="*/ 0 h 141"/>
                <a:gd name="T18" fmla="*/ 0 w 327"/>
                <a:gd name="T19" fmla="*/ 0 h 141"/>
                <a:gd name="T20" fmla="*/ 0 w 327"/>
                <a:gd name="T21" fmla="*/ 0 h 141"/>
                <a:gd name="T22" fmla="*/ 0 w 327"/>
                <a:gd name="T23" fmla="*/ 0 h 1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141"/>
                <a:gd name="T38" fmla="*/ 327 w 327"/>
                <a:gd name="T39" fmla="*/ 141 h 1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141">
                  <a:moveTo>
                    <a:pt x="218" y="0"/>
                  </a:moveTo>
                  <a:lnTo>
                    <a:pt x="256" y="45"/>
                  </a:lnTo>
                  <a:lnTo>
                    <a:pt x="300" y="77"/>
                  </a:lnTo>
                  <a:lnTo>
                    <a:pt x="279" y="102"/>
                  </a:lnTo>
                  <a:lnTo>
                    <a:pt x="194" y="118"/>
                  </a:lnTo>
                  <a:lnTo>
                    <a:pt x="0" y="133"/>
                  </a:lnTo>
                  <a:lnTo>
                    <a:pt x="150" y="141"/>
                  </a:lnTo>
                  <a:lnTo>
                    <a:pt x="292" y="136"/>
                  </a:lnTo>
                  <a:lnTo>
                    <a:pt x="323" y="91"/>
                  </a:lnTo>
                  <a:lnTo>
                    <a:pt x="327" y="37"/>
                  </a:lnTo>
                  <a:lnTo>
                    <a:pt x="218" y="0"/>
                  </a:lnTo>
                  <a:close/>
                </a:path>
              </a:pathLst>
            </a:custGeom>
            <a:solidFill>
              <a:srgbClr val="666666"/>
            </a:solidFill>
            <a:ln w="9525">
              <a:noFill/>
              <a:round/>
              <a:headEnd/>
              <a:tailEnd/>
            </a:ln>
          </p:spPr>
          <p:txBody>
            <a:bodyPr/>
            <a:lstStyle/>
            <a:p>
              <a:endParaRPr lang="en-US" dirty="0">
                <a:solidFill>
                  <a:prstClr val="black"/>
                </a:solidFill>
              </a:endParaRPr>
            </a:p>
          </p:txBody>
        </p:sp>
        <p:sp>
          <p:nvSpPr>
            <p:cNvPr id="75985" name="Freeform 128"/>
            <p:cNvSpPr>
              <a:spLocks/>
            </p:cNvSpPr>
            <p:nvPr/>
          </p:nvSpPr>
          <p:spPr bwMode="auto">
            <a:xfrm>
              <a:off x="3853" y="3146"/>
              <a:ext cx="142" cy="46"/>
            </a:xfrm>
            <a:custGeom>
              <a:avLst/>
              <a:gdLst>
                <a:gd name="T0" fmla="*/ 0 w 991"/>
                <a:gd name="T1" fmla="*/ 0 h 323"/>
                <a:gd name="T2" fmla="*/ 0 w 991"/>
                <a:gd name="T3" fmla="*/ 0 h 323"/>
                <a:gd name="T4" fmla="*/ 0 w 991"/>
                <a:gd name="T5" fmla="*/ 0 h 323"/>
                <a:gd name="T6" fmla="*/ 0 w 991"/>
                <a:gd name="T7" fmla="*/ 0 h 323"/>
                <a:gd name="T8" fmla="*/ 0 w 991"/>
                <a:gd name="T9" fmla="*/ 0 h 323"/>
                <a:gd name="T10" fmla="*/ 0 w 991"/>
                <a:gd name="T11" fmla="*/ 0 h 323"/>
                <a:gd name="T12" fmla="*/ 0 w 991"/>
                <a:gd name="T13" fmla="*/ 0 h 323"/>
                <a:gd name="T14" fmla="*/ 0 w 991"/>
                <a:gd name="T15" fmla="*/ 0 h 323"/>
                <a:gd name="T16" fmla="*/ 0 w 991"/>
                <a:gd name="T17" fmla="*/ 0 h 323"/>
                <a:gd name="T18" fmla="*/ 0 w 991"/>
                <a:gd name="T19" fmla="*/ 0 h 323"/>
                <a:gd name="T20" fmla="*/ 0 w 991"/>
                <a:gd name="T21" fmla="*/ 0 h 323"/>
                <a:gd name="T22" fmla="*/ 0 w 991"/>
                <a:gd name="T23" fmla="*/ 0 h 323"/>
                <a:gd name="T24" fmla="*/ 0 w 991"/>
                <a:gd name="T25" fmla="*/ 0 h 323"/>
                <a:gd name="T26" fmla="*/ 0 w 991"/>
                <a:gd name="T27" fmla="*/ 0 h 323"/>
                <a:gd name="T28" fmla="*/ 0 w 991"/>
                <a:gd name="T29" fmla="*/ 0 h 323"/>
                <a:gd name="T30" fmla="*/ 0 w 991"/>
                <a:gd name="T31" fmla="*/ 0 h 323"/>
                <a:gd name="T32" fmla="*/ 0 w 991"/>
                <a:gd name="T33" fmla="*/ 0 h 3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1"/>
                <a:gd name="T52" fmla="*/ 0 h 323"/>
                <a:gd name="T53" fmla="*/ 991 w 991"/>
                <a:gd name="T54" fmla="*/ 323 h 3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1" h="323">
                  <a:moveTo>
                    <a:pt x="81" y="0"/>
                  </a:moveTo>
                  <a:lnTo>
                    <a:pt x="306" y="120"/>
                  </a:lnTo>
                  <a:lnTo>
                    <a:pt x="495" y="206"/>
                  </a:lnTo>
                  <a:lnTo>
                    <a:pt x="661" y="263"/>
                  </a:lnTo>
                  <a:lnTo>
                    <a:pt x="778" y="287"/>
                  </a:lnTo>
                  <a:lnTo>
                    <a:pt x="854" y="287"/>
                  </a:lnTo>
                  <a:lnTo>
                    <a:pt x="914" y="284"/>
                  </a:lnTo>
                  <a:lnTo>
                    <a:pt x="944" y="275"/>
                  </a:lnTo>
                  <a:lnTo>
                    <a:pt x="893" y="177"/>
                  </a:lnTo>
                  <a:lnTo>
                    <a:pt x="988" y="228"/>
                  </a:lnTo>
                  <a:lnTo>
                    <a:pt x="991" y="287"/>
                  </a:lnTo>
                  <a:lnTo>
                    <a:pt x="953" y="323"/>
                  </a:lnTo>
                  <a:lnTo>
                    <a:pt x="736" y="323"/>
                  </a:lnTo>
                  <a:lnTo>
                    <a:pt x="351" y="209"/>
                  </a:lnTo>
                  <a:lnTo>
                    <a:pt x="0" y="25"/>
                  </a:lnTo>
                  <a:lnTo>
                    <a:pt x="81" y="0"/>
                  </a:lnTo>
                  <a:close/>
                </a:path>
              </a:pathLst>
            </a:custGeom>
            <a:solidFill>
              <a:srgbClr val="999999"/>
            </a:solidFill>
            <a:ln w="9525">
              <a:noFill/>
              <a:round/>
              <a:headEnd/>
              <a:tailEnd/>
            </a:ln>
          </p:spPr>
          <p:txBody>
            <a:bodyPr/>
            <a:lstStyle/>
            <a:p>
              <a:endParaRPr lang="en-US" dirty="0">
                <a:solidFill>
                  <a:prstClr val="black"/>
                </a:solidFill>
              </a:endParaRPr>
            </a:p>
          </p:txBody>
        </p:sp>
        <p:sp>
          <p:nvSpPr>
            <p:cNvPr id="75986" name="Freeform 129"/>
            <p:cNvSpPr>
              <a:spLocks/>
            </p:cNvSpPr>
            <p:nvPr/>
          </p:nvSpPr>
          <p:spPr bwMode="auto">
            <a:xfrm>
              <a:off x="3648" y="3019"/>
              <a:ext cx="246" cy="97"/>
            </a:xfrm>
            <a:custGeom>
              <a:avLst/>
              <a:gdLst>
                <a:gd name="T0" fmla="*/ 0 w 1720"/>
                <a:gd name="T1" fmla="*/ 0 h 681"/>
                <a:gd name="T2" fmla="*/ 0 w 1720"/>
                <a:gd name="T3" fmla="*/ 0 h 681"/>
                <a:gd name="T4" fmla="*/ 0 w 1720"/>
                <a:gd name="T5" fmla="*/ 0 h 681"/>
                <a:gd name="T6" fmla="*/ 0 w 1720"/>
                <a:gd name="T7" fmla="*/ 0 h 681"/>
                <a:gd name="T8" fmla="*/ 0 w 1720"/>
                <a:gd name="T9" fmla="*/ 0 h 681"/>
                <a:gd name="T10" fmla="*/ 0 w 1720"/>
                <a:gd name="T11" fmla="*/ 0 h 681"/>
                <a:gd name="T12" fmla="*/ 0 w 1720"/>
                <a:gd name="T13" fmla="*/ 0 h 681"/>
                <a:gd name="T14" fmla="*/ 0 w 1720"/>
                <a:gd name="T15" fmla="*/ 0 h 681"/>
                <a:gd name="T16" fmla="*/ 0 w 1720"/>
                <a:gd name="T17" fmla="*/ 0 h 681"/>
                <a:gd name="T18" fmla="*/ 0 w 1720"/>
                <a:gd name="T19" fmla="*/ 0 h 681"/>
                <a:gd name="T20" fmla="*/ 0 w 1720"/>
                <a:gd name="T21" fmla="*/ 0 h 681"/>
                <a:gd name="T22" fmla="*/ 0 w 1720"/>
                <a:gd name="T23" fmla="*/ 0 h 681"/>
                <a:gd name="T24" fmla="*/ 0 w 1720"/>
                <a:gd name="T25" fmla="*/ 0 h 681"/>
                <a:gd name="T26" fmla="*/ 0 w 1720"/>
                <a:gd name="T27" fmla="*/ 0 h 681"/>
                <a:gd name="T28" fmla="*/ 0 w 1720"/>
                <a:gd name="T29" fmla="*/ 0 h 681"/>
                <a:gd name="T30" fmla="*/ 0 w 1720"/>
                <a:gd name="T31" fmla="*/ 0 h 681"/>
                <a:gd name="T32" fmla="*/ 0 w 1720"/>
                <a:gd name="T33" fmla="*/ 0 h 6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0"/>
                <a:gd name="T52" fmla="*/ 0 h 681"/>
                <a:gd name="T53" fmla="*/ 1720 w 1720"/>
                <a:gd name="T54" fmla="*/ 681 h 6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0" h="681">
                  <a:moveTo>
                    <a:pt x="0" y="31"/>
                  </a:moveTo>
                  <a:lnTo>
                    <a:pt x="76" y="14"/>
                  </a:lnTo>
                  <a:lnTo>
                    <a:pt x="147" y="22"/>
                  </a:lnTo>
                  <a:lnTo>
                    <a:pt x="305" y="71"/>
                  </a:lnTo>
                  <a:lnTo>
                    <a:pt x="746" y="270"/>
                  </a:lnTo>
                  <a:lnTo>
                    <a:pt x="1266" y="517"/>
                  </a:lnTo>
                  <a:lnTo>
                    <a:pt x="1617" y="677"/>
                  </a:lnTo>
                  <a:lnTo>
                    <a:pt x="1720" y="681"/>
                  </a:lnTo>
                  <a:lnTo>
                    <a:pt x="1219" y="461"/>
                  </a:lnTo>
                  <a:lnTo>
                    <a:pt x="863" y="293"/>
                  </a:lnTo>
                  <a:lnTo>
                    <a:pt x="552" y="145"/>
                  </a:lnTo>
                  <a:lnTo>
                    <a:pt x="363" y="64"/>
                  </a:lnTo>
                  <a:lnTo>
                    <a:pt x="218" y="17"/>
                  </a:lnTo>
                  <a:lnTo>
                    <a:pt x="120" y="0"/>
                  </a:lnTo>
                  <a:lnTo>
                    <a:pt x="56" y="0"/>
                  </a:lnTo>
                  <a:lnTo>
                    <a:pt x="0" y="31"/>
                  </a:lnTo>
                  <a:close/>
                </a:path>
              </a:pathLst>
            </a:custGeom>
            <a:solidFill>
              <a:srgbClr val="E5E5E5"/>
            </a:solidFill>
            <a:ln w="9525">
              <a:noFill/>
              <a:round/>
              <a:headEnd/>
              <a:tailEnd/>
            </a:ln>
          </p:spPr>
          <p:txBody>
            <a:bodyPr/>
            <a:lstStyle/>
            <a:p>
              <a:endParaRPr lang="en-US" dirty="0">
                <a:solidFill>
                  <a:prstClr val="black"/>
                </a:solidFill>
              </a:endParaRPr>
            </a:p>
          </p:txBody>
        </p:sp>
        <p:sp>
          <p:nvSpPr>
            <p:cNvPr id="75987" name="Freeform 130"/>
            <p:cNvSpPr>
              <a:spLocks/>
            </p:cNvSpPr>
            <p:nvPr/>
          </p:nvSpPr>
          <p:spPr bwMode="auto">
            <a:xfrm>
              <a:off x="3627" y="3027"/>
              <a:ext cx="235" cy="112"/>
            </a:xfrm>
            <a:custGeom>
              <a:avLst/>
              <a:gdLst>
                <a:gd name="T0" fmla="*/ 0 w 1646"/>
                <a:gd name="T1" fmla="*/ 0 h 782"/>
                <a:gd name="T2" fmla="*/ 0 w 1646"/>
                <a:gd name="T3" fmla="*/ 0 h 782"/>
                <a:gd name="T4" fmla="*/ 0 w 1646"/>
                <a:gd name="T5" fmla="*/ 0 h 782"/>
                <a:gd name="T6" fmla="*/ 0 w 1646"/>
                <a:gd name="T7" fmla="*/ 0 h 782"/>
                <a:gd name="T8" fmla="*/ 0 w 1646"/>
                <a:gd name="T9" fmla="*/ 0 h 782"/>
                <a:gd name="T10" fmla="*/ 0 w 1646"/>
                <a:gd name="T11" fmla="*/ 0 h 782"/>
                <a:gd name="T12" fmla="*/ 0 w 1646"/>
                <a:gd name="T13" fmla="*/ 0 h 782"/>
                <a:gd name="T14" fmla="*/ 0 w 1646"/>
                <a:gd name="T15" fmla="*/ 0 h 782"/>
                <a:gd name="T16" fmla="*/ 0 w 1646"/>
                <a:gd name="T17" fmla="*/ 0 h 782"/>
                <a:gd name="T18" fmla="*/ 0 w 1646"/>
                <a:gd name="T19" fmla="*/ 0 h 782"/>
                <a:gd name="T20" fmla="*/ 0 w 1646"/>
                <a:gd name="T21" fmla="*/ 0 h 782"/>
                <a:gd name="T22" fmla="*/ 0 w 1646"/>
                <a:gd name="T23" fmla="*/ 0 h 782"/>
                <a:gd name="T24" fmla="*/ 0 w 1646"/>
                <a:gd name="T25" fmla="*/ 0 h 782"/>
                <a:gd name="T26" fmla="*/ 0 w 1646"/>
                <a:gd name="T27" fmla="*/ 0 h 782"/>
                <a:gd name="T28" fmla="*/ 0 w 1646"/>
                <a:gd name="T29" fmla="*/ 0 h 782"/>
                <a:gd name="T30" fmla="*/ 0 w 1646"/>
                <a:gd name="T31" fmla="*/ 0 h 782"/>
                <a:gd name="T32" fmla="*/ 0 w 1646"/>
                <a:gd name="T33" fmla="*/ 0 h 782"/>
                <a:gd name="T34" fmla="*/ 0 w 1646"/>
                <a:gd name="T35" fmla="*/ 0 h 782"/>
                <a:gd name="T36" fmla="*/ 0 w 1646"/>
                <a:gd name="T37" fmla="*/ 0 h 782"/>
                <a:gd name="T38" fmla="*/ 0 w 1646"/>
                <a:gd name="T39" fmla="*/ 0 h 782"/>
                <a:gd name="T40" fmla="*/ 0 w 1646"/>
                <a:gd name="T41" fmla="*/ 0 h 782"/>
                <a:gd name="T42" fmla="*/ 0 w 1646"/>
                <a:gd name="T43" fmla="*/ 0 h 782"/>
                <a:gd name="T44" fmla="*/ 0 w 1646"/>
                <a:gd name="T45" fmla="*/ 0 h 782"/>
                <a:gd name="T46" fmla="*/ 0 w 1646"/>
                <a:gd name="T47" fmla="*/ 0 h 782"/>
                <a:gd name="T48" fmla="*/ 0 w 1646"/>
                <a:gd name="T49" fmla="*/ 0 h 782"/>
                <a:gd name="T50" fmla="*/ 0 w 1646"/>
                <a:gd name="T51" fmla="*/ 0 h 782"/>
                <a:gd name="T52" fmla="*/ 0 w 1646"/>
                <a:gd name="T53" fmla="*/ 0 h 782"/>
                <a:gd name="T54" fmla="*/ 0 w 1646"/>
                <a:gd name="T55" fmla="*/ 0 h 782"/>
                <a:gd name="T56" fmla="*/ 0 w 1646"/>
                <a:gd name="T57" fmla="*/ 0 h 782"/>
                <a:gd name="T58" fmla="*/ 0 w 1646"/>
                <a:gd name="T59" fmla="*/ 0 h 782"/>
                <a:gd name="T60" fmla="*/ 0 w 1646"/>
                <a:gd name="T61" fmla="*/ 0 h 782"/>
                <a:gd name="T62" fmla="*/ 0 w 1646"/>
                <a:gd name="T63" fmla="*/ 0 h 782"/>
                <a:gd name="T64" fmla="*/ 0 w 1646"/>
                <a:gd name="T65" fmla="*/ 0 h 782"/>
                <a:gd name="T66" fmla="*/ 0 w 1646"/>
                <a:gd name="T67" fmla="*/ 0 h 782"/>
                <a:gd name="T68" fmla="*/ 0 w 1646"/>
                <a:gd name="T69" fmla="*/ 0 h 7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46"/>
                <a:gd name="T106" fmla="*/ 0 h 782"/>
                <a:gd name="T107" fmla="*/ 1646 w 1646"/>
                <a:gd name="T108" fmla="*/ 782 h 7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46" h="782">
                  <a:moveTo>
                    <a:pt x="118" y="0"/>
                  </a:moveTo>
                  <a:lnTo>
                    <a:pt x="76" y="20"/>
                  </a:lnTo>
                  <a:lnTo>
                    <a:pt x="49" y="45"/>
                  </a:lnTo>
                  <a:lnTo>
                    <a:pt x="41" y="69"/>
                  </a:lnTo>
                  <a:lnTo>
                    <a:pt x="66" y="108"/>
                  </a:lnTo>
                  <a:lnTo>
                    <a:pt x="149" y="168"/>
                  </a:lnTo>
                  <a:lnTo>
                    <a:pt x="307" y="257"/>
                  </a:lnTo>
                  <a:lnTo>
                    <a:pt x="615" y="388"/>
                  </a:lnTo>
                  <a:lnTo>
                    <a:pt x="956" y="522"/>
                  </a:lnTo>
                  <a:lnTo>
                    <a:pt x="1109" y="577"/>
                  </a:lnTo>
                  <a:lnTo>
                    <a:pt x="1131" y="580"/>
                  </a:lnTo>
                  <a:lnTo>
                    <a:pt x="1183" y="573"/>
                  </a:lnTo>
                  <a:lnTo>
                    <a:pt x="1163" y="600"/>
                  </a:lnTo>
                  <a:lnTo>
                    <a:pt x="1192" y="607"/>
                  </a:lnTo>
                  <a:lnTo>
                    <a:pt x="1259" y="612"/>
                  </a:lnTo>
                  <a:lnTo>
                    <a:pt x="1290" y="652"/>
                  </a:lnTo>
                  <a:lnTo>
                    <a:pt x="1350" y="646"/>
                  </a:lnTo>
                  <a:lnTo>
                    <a:pt x="1384" y="637"/>
                  </a:lnTo>
                  <a:lnTo>
                    <a:pt x="1433" y="561"/>
                  </a:lnTo>
                  <a:lnTo>
                    <a:pt x="1457" y="635"/>
                  </a:lnTo>
                  <a:lnTo>
                    <a:pt x="1487" y="659"/>
                  </a:lnTo>
                  <a:lnTo>
                    <a:pt x="1539" y="676"/>
                  </a:lnTo>
                  <a:lnTo>
                    <a:pt x="1570" y="669"/>
                  </a:lnTo>
                  <a:lnTo>
                    <a:pt x="1604" y="683"/>
                  </a:lnTo>
                  <a:lnTo>
                    <a:pt x="1646" y="710"/>
                  </a:lnTo>
                  <a:lnTo>
                    <a:pt x="1610" y="782"/>
                  </a:lnTo>
                  <a:lnTo>
                    <a:pt x="1396" y="764"/>
                  </a:lnTo>
                  <a:lnTo>
                    <a:pt x="517" y="449"/>
                  </a:lnTo>
                  <a:lnTo>
                    <a:pt x="66" y="208"/>
                  </a:lnTo>
                  <a:lnTo>
                    <a:pt x="5" y="116"/>
                  </a:lnTo>
                  <a:lnTo>
                    <a:pt x="0" y="58"/>
                  </a:lnTo>
                  <a:lnTo>
                    <a:pt x="14" y="30"/>
                  </a:lnTo>
                  <a:lnTo>
                    <a:pt x="61" y="10"/>
                  </a:lnTo>
                  <a:lnTo>
                    <a:pt x="118" y="0"/>
                  </a:lnTo>
                  <a:close/>
                </a:path>
              </a:pathLst>
            </a:custGeom>
            <a:solidFill>
              <a:srgbClr val="CCCCCC"/>
            </a:solidFill>
            <a:ln w="9525">
              <a:noFill/>
              <a:round/>
              <a:headEnd/>
              <a:tailEnd/>
            </a:ln>
          </p:spPr>
          <p:txBody>
            <a:bodyPr/>
            <a:lstStyle/>
            <a:p>
              <a:endParaRPr lang="en-US" dirty="0">
                <a:solidFill>
                  <a:prstClr val="black"/>
                </a:solidFill>
              </a:endParaRPr>
            </a:p>
          </p:txBody>
        </p:sp>
        <p:sp>
          <p:nvSpPr>
            <p:cNvPr id="75988" name="Freeform 131"/>
            <p:cNvSpPr>
              <a:spLocks/>
            </p:cNvSpPr>
            <p:nvPr/>
          </p:nvSpPr>
          <p:spPr bwMode="auto">
            <a:xfrm>
              <a:off x="3626" y="3037"/>
              <a:ext cx="235" cy="113"/>
            </a:xfrm>
            <a:custGeom>
              <a:avLst/>
              <a:gdLst>
                <a:gd name="T0" fmla="*/ 0 w 1645"/>
                <a:gd name="T1" fmla="*/ 0 h 792"/>
                <a:gd name="T2" fmla="*/ 0 w 1645"/>
                <a:gd name="T3" fmla="*/ 0 h 792"/>
                <a:gd name="T4" fmla="*/ 0 w 1645"/>
                <a:gd name="T5" fmla="*/ 0 h 792"/>
                <a:gd name="T6" fmla="*/ 0 w 1645"/>
                <a:gd name="T7" fmla="*/ 0 h 792"/>
                <a:gd name="T8" fmla="*/ 0 w 1645"/>
                <a:gd name="T9" fmla="*/ 0 h 792"/>
                <a:gd name="T10" fmla="*/ 0 w 1645"/>
                <a:gd name="T11" fmla="*/ 0 h 792"/>
                <a:gd name="T12" fmla="*/ 0 w 1645"/>
                <a:gd name="T13" fmla="*/ 0 h 792"/>
                <a:gd name="T14" fmla="*/ 0 w 1645"/>
                <a:gd name="T15" fmla="*/ 0 h 792"/>
                <a:gd name="T16" fmla="*/ 0 w 1645"/>
                <a:gd name="T17" fmla="*/ 0 h 792"/>
                <a:gd name="T18" fmla="*/ 0 w 1645"/>
                <a:gd name="T19" fmla="*/ 0 h 792"/>
                <a:gd name="T20" fmla="*/ 0 w 1645"/>
                <a:gd name="T21" fmla="*/ 0 h 792"/>
                <a:gd name="T22" fmla="*/ 0 w 1645"/>
                <a:gd name="T23" fmla="*/ 0 h 792"/>
                <a:gd name="T24" fmla="*/ 0 w 1645"/>
                <a:gd name="T25" fmla="*/ 0 h 792"/>
                <a:gd name="T26" fmla="*/ 0 w 1645"/>
                <a:gd name="T27" fmla="*/ 0 h 792"/>
                <a:gd name="T28" fmla="*/ 0 w 1645"/>
                <a:gd name="T29" fmla="*/ 0 h 792"/>
                <a:gd name="T30" fmla="*/ 0 w 1645"/>
                <a:gd name="T31" fmla="*/ 0 h 792"/>
                <a:gd name="T32" fmla="*/ 0 w 1645"/>
                <a:gd name="T33" fmla="*/ 0 h 792"/>
                <a:gd name="T34" fmla="*/ 0 w 1645"/>
                <a:gd name="T35" fmla="*/ 0 h 792"/>
                <a:gd name="T36" fmla="*/ 0 w 1645"/>
                <a:gd name="T37" fmla="*/ 0 h 792"/>
                <a:gd name="T38" fmla="*/ 0 w 1645"/>
                <a:gd name="T39" fmla="*/ 0 h 792"/>
                <a:gd name="T40" fmla="*/ 0 w 1645"/>
                <a:gd name="T41" fmla="*/ 0 h 792"/>
                <a:gd name="T42" fmla="*/ 0 w 1645"/>
                <a:gd name="T43" fmla="*/ 0 h 792"/>
                <a:gd name="T44" fmla="*/ 0 w 1645"/>
                <a:gd name="T45" fmla="*/ 0 h 792"/>
                <a:gd name="T46" fmla="*/ 0 w 1645"/>
                <a:gd name="T47" fmla="*/ 0 h 792"/>
                <a:gd name="T48" fmla="*/ 0 w 1645"/>
                <a:gd name="T49" fmla="*/ 0 h 792"/>
                <a:gd name="T50" fmla="*/ 0 w 1645"/>
                <a:gd name="T51" fmla="*/ 0 h 7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5"/>
                <a:gd name="T79" fmla="*/ 0 h 792"/>
                <a:gd name="T80" fmla="*/ 1645 w 1645"/>
                <a:gd name="T81" fmla="*/ 792 h 7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5" h="792">
                  <a:moveTo>
                    <a:pt x="0" y="0"/>
                  </a:moveTo>
                  <a:lnTo>
                    <a:pt x="66" y="74"/>
                  </a:lnTo>
                  <a:lnTo>
                    <a:pt x="134" y="122"/>
                  </a:lnTo>
                  <a:lnTo>
                    <a:pt x="270" y="206"/>
                  </a:lnTo>
                  <a:lnTo>
                    <a:pt x="505" y="310"/>
                  </a:lnTo>
                  <a:lnTo>
                    <a:pt x="756" y="408"/>
                  </a:lnTo>
                  <a:lnTo>
                    <a:pt x="1127" y="564"/>
                  </a:lnTo>
                  <a:lnTo>
                    <a:pt x="1072" y="520"/>
                  </a:lnTo>
                  <a:lnTo>
                    <a:pt x="1155" y="542"/>
                  </a:lnTo>
                  <a:lnTo>
                    <a:pt x="1258" y="557"/>
                  </a:lnTo>
                  <a:lnTo>
                    <a:pt x="1314" y="608"/>
                  </a:lnTo>
                  <a:lnTo>
                    <a:pt x="1376" y="596"/>
                  </a:lnTo>
                  <a:lnTo>
                    <a:pt x="1415" y="548"/>
                  </a:lnTo>
                  <a:lnTo>
                    <a:pt x="1432" y="486"/>
                  </a:lnTo>
                  <a:lnTo>
                    <a:pt x="1429" y="587"/>
                  </a:lnTo>
                  <a:lnTo>
                    <a:pt x="1473" y="621"/>
                  </a:lnTo>
                  <a:lnTo>
                    <a:pt x="1565" y="625"/>
                  </a:lnTo>
                  <a:lnTo>
                    <a:pt x="1610" y="653"/>
                  </a:lnTo>
                  <a:lnTo>
                    <a:pt x="1645" y="649"/>
                  </a:lnTo>
                  <a:lnTo>
                    <a:pt x="1628" y="719"/>
                  </a:lnTo>
                  <a:lnTo>
                    <a:pt x="1574" y="743"/>
                  </a:lnTo>
                  <a:lnTo>
                    <a:pt x="1303" y="792"/>
                  </a:lnTo>
                  <a:lnTo>
                    <a:pt x="305" y="314"/>
                  </a:lnTo>
                  <a:lnTo>
                    <a:pt x="79" y="161"/>
                  </a:lnTo>
                  <a:lnTo>
                    <a:pt x="0" y="0"/>
                  </a:lnTo>
                  <a:close/>
                </a:path>
              </a:pathLst>
            </a:custGeom>
            <a:solidFill>
              <a:srgbClr val="999999"/>
            </a:solidFill>
            <a:ln w="9525">
              <a:noFill/>
              <a:round/>
              <a:headEnd/>
              <a:tailEnd/>
            </a:ln>
          </p:spPr>
          <p:txBody>
            <a:bodyPr/>
            <a:lstStyle/>
            <a:p>
              <a:endParaRPr lang="en-US" dirty="0">
                <a:solidFill>
                  <a:prstClr val="black"/>
                </a:solidFill>
              </a:endParaRPr>
            </a:p>
          </p:txBody>
        </p:sp>
        <p:sp>
          <p:nvSpPr>
            <p:cNvPr id="75989" name="Freeform 132"/>
            <p:cNvSpPr>
              <a:spLocks/>
            </p:cNvSpPr>
            <p:nvPr/>
          </p:nvSpPr>
          <p:spPr bwMode="auto">
            <a:xfrm>
              <a:off x="3659" y="3070"/>
              <a:ext cx="331" cy="125"/>
            </a:xfrm>
            <a:custGeom>
              <a:avLst/>
              <a:gdLst>
                <a:gd name="T0" fmla="*/ 0 w 2316"/>
                <a:gd name="T1" fmla="*/ 0 h 875"/>
                <a:gd name="T2" fmla="*/ 0 w 2316"/>
                <a:gd name="T3" fmla="*/ 0 h 875"/>
                <a:gd name="T4" fmla="*/ 0 w 2316"/>
                <a:gd name="T5" fmla="*/ 0 h 875"/>
                <a:gd name="T6" fmla="*/ 0 w 2316"/>
                <a:gd name="T7" fmla="*/ 0 h 875"/>
                <a:gd name="T8" fmla="*/ 0 w 2316"/>
                <a:gd name="T9" fmla="*/ 0 h 875"/>
                <a:gd name="T10" fmla="*/ 0 w 2316"/>
                <a:gd name="T11" fmla="*/ 0 h 875"/>
                <a:gd name="T12" fmla="*/ 0 w 2316"/>
                <a:gd name="T13" fmla="*/ 0 h 875"/>
                <a:gd name="T14" fmla="*/ 0 w 2316"/>
                <a:gd name="T15" fmla="*/ 0 h 875"/>
                <a:gd name="T16" fmla="*/ 0 w 2316"/>
                <a:gd name="T17" fmla="*/ 0 h 875"/>
                <a:gd name="T18" fmla="*/ 0 w 2316"/>
                <a:gd name="T19" fmla="*/ 0 h 875"/>
                <a:gd name="T20" fmla="*/ 0 w 2316"/>
                <a:gd name="T21" fmla="*/ 0 h 875"/>
                <a:gd name="T22" fmla="*/ 0 w 2316"/>
                <a:gd name="T23" fmla="*/ 0 h 875"/>
                <a:gd name="T24" fmla="*/ 0 w 2316"/>
                <a:gd name="T25" fmla="*/ 0 h 875"/>
                <a:gd name="T26" fmla="*/ 0 w 2316"/>
                <a:gd name="T27" fmla="*/ 0 h 875"/>
                <a:gd name="T28" fmla="*/ 0 w 2316"/>
                <a:gd name="T29" fmla="*/ 0 h 875"/>
                <a:gd name="T30" fmla="*/ 0 w 2316"/>
                <a:gd name="T31" fmla="*/ 0 h 875"/>
                <a:gd name="T32" fmla="*/ 0 w 2316"/>
                <a:gd name="T33" fmla="*/ 0 h 875"/>
                <a:gd name="T34" fmla="*/ 0 w 2316"/>
                <a:gd name="T35" fmla="*/ 0 h 875"/>
                <a:gd name="T36" fmla="*/ 0 w 2316"/>
                <a:gd name="T37" fmla="*/ 0 h 8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16"/>
                <a:gd name="T58" fmla="*/ 0 h 875"/>
                <a:gd name="T59" fmla="*/ 2316 w 2316"/>
                <a:gd name="T60" fmla="*/ 875 h 8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16" h="875">
                  <a:moveTo>
                    <a:pt x="1402" y="542"/>
                  </a:moveTo>
                  <a:lnTo>
                    <a:pt x="1548" y="628"/>
                  </a:lnTo>
                  <a:lnTo>
                    <a:pt x="1892" y="780"/>
                  </a:lnTo>
                  <a:lnTo>
                    <a:pt x="2093" y="831"/>
                  </a:lnTo>
                  <a:lnTo>
                    <a:pt x="2316" y="845"/>
                  </a:lnTo>
                  <a:lnTo>
                    <a:pt x="2132" y="875"/>
                  </a:lnTo>
                  <a:lnTo>
                    <a:pt x="1948" y="855"/>
                  </a:lnTo>
                  <a:lnTo>
                    <a:pt x="1707" y="808"/>
                  </a:lnTo>
                  <a:lnTo>
                    <a:pt x="1384" y="682"/>
                  </a:lnTo>
                  <a:lnTo>
                    <a:pt x="1238" y="624"/>
                  </a:lnTo>
                  <a:lnTo>
                    <a:pt x="0" y="0"/>
                  </a:lnTo>
                  <a:lnTo>
                    <a:pt x="927" y="372"/>
                  </a:lnTo>
                  <a:lnTo>
                    <a:pt x="1105" y="396"/>
                  </a:lnTo>
                  <a:lnTo>
                    <a:pt x="1147" y="384"/>
                  </a:lnTo>
                  <a:lnTo>
                    <a:pt x="1192" y="414"/>
                  </a:lnTo>
                  <a:lnTo>
                    <a:pt x="1307" y="435"/>
                  </a:lnTo>
                  <a:lnTo>
                    <a:pt x="1568" y="503"/>
                  </a:lnTo>
                  <a:lnTo>
                    <a:pt x="1402" y="542"/>
                  </a:lnTo>
                  <a:close/>
                </a:path>
              </a:pathLst>
            </a:custGeom>
            <a:solidFill>
              <a:srgbClr val="7F7F7F"/>
            </a:solidFill>
            <a:ln w="9525">
              <a:noFill/>
              <a:round/>
              <a:headEnd/>
              <a:tailEnd/>
            </a:ln>
          </p:spPr>
          <p:txBody>
            <a:bodyPr/>
            <a:lstStyle/>
            <a:p>
              <a:endParaRPr lang="en-US" dirty="0">
                <a:solidFill>
                  <a:prstClr val="black"/>
                </a:solidFill>
              </a:endParaRPr>
            </a:p>
          </p:txBody>
        </p:sp>
        <p:sp>
          <p:nvSpPr>
            <p:cNvPr id="75990" name="Freeform 133"/>
            <p:cNvSpPr>
              <a:spLocks/>
            </p:cNvSpPr>
            <p:nvPr/>
          </p:nvSpPr>
          <p:spPr bwMode="auto">
            <a:xfrm>
              <a:off x="3709" y="3125"/>
              <a:ext cx="39" cy="16"/>
            </a:xfrm>
            <a:custGeom>
              <a:avLst/>
              <a:gdLst>
                <a:gd name="T0" fmla="*/ 0 w 274"/>
                <a:gd name="T1" fmla="*/ 0 h 112"/>
                <a:gd name="T2" fmla="*/ 0 w 274"/>
                <a:gd name="T3" fmla="*/ 0 h 112"/>
                <a:gd name="T4" fmla="*/ 0 w 274"/>
                <a:gd name="T5" fmla="*/ 0 h 112"/>
                <a:gd name="T6" fmla="*/ 0 w 274"/>
                <a:gd name="T7" fmla="*/ 0 h 112"/>
                <a:gd name="T8" fmla="*/ 0 w 274"/>
                <a:gd name="T9" fmla="*/ 0 h 112"/>
                <a:gd name="T10" fmla="*/ 0 w 274"/>
                <a:gd name="T11" fmla="*/ 0 h 112"/>
                <a:gd name="T12" fmla="*/ 0 w 274"/>
                <a:gd name="T13" fmla="*/ 0 h 112"/>
                <a:gd name="T14" fmla="*/ 0 w 274"/>
                <a:gd name="T15" fmla="*/ 0 h 112"/>
                <a:gd name="T16" fmla="*/ 0 w 274"/>
                <a:gd name="T17" fmla="*/ 0 h 112"/>
                <a:gd name="T18" fmla="*/ 0 w 274"/>
                <a:gd name="T19" fmla="*/ 0 h 112"/>
                <a:gd name="T20" fmla="*/ 0 w 274"/>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
                <a:gd name="T34" fmla="*/ 0 h 112"/>
                <a:gd name="T35" fmla="*/ 274 w 274"/>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 h="112">
                  <a:moveTo>
                    <a:pt x="37" y="28"/>
                  </a:moveTo>
                  <a:lnTo>
                    <a:pt x="76" y="15"/>
                  </a:lnTo>
                  <a:lnTo>
                    <a:pt x="118" y="18"/>
                  </a:lnTo>
                  <a:lnTo>
                    <a:pt x="152" y="0"/>
                  </a:lnTo>
                  <a:lnTo>
                    <a:pt x="176" y="15"/>
                  </a:lnTo>
                  <a:lnTo>
                    <a:pt x="224" y="5"/>
                  </a:lnTo>
                  <a:lnTo>
                    <a:pt x="274" y="60"/>
                  </a:lnTo>
                  <a:lnTo>
                    <a:pt x="178" y="112"/>
                  </a:lnTo>
                  <a:lnTo>
                    <a:pt x="0" y="66"/>
                  </a:lnTo>
                  <a:lnTo>
                    <a:pt x="37" y="28"/>
                  </a:lnTo>
                  <a:close/>
                </a:path>
              </a:pathLst>
            </a:custGeom>
            <a:solidFill>
              <a:srgbClr val="999999"/>
            </a:solidFill>
            <a:ln w="9525">
              <a:noFill/>
              <a:round/>
              <a:headEnd/>
              <a:tailEnd/>
            </a:ln>
          </p:spPr>
          <p:txBody>
            <a:bodyPr/>
            <a:lstStyle/>
            <a:p>
              <a:endParaRPr lang="en-US" dirty="0">
                <a:solidFill>
                  <a:prstClr val="black"/>
                </a:solidFill>
              </a:endParaRPr>
            </a:p>
          </p:txBody>
        </p:sp>
        <p:sp>
          <p:nvSpPr>
            <p:cNvPr id="75991" name="Freeform 134"/>
            <p:cNvSpPr>
              <a:spLocks/>
            </p:cNvSpPr>
            <p:nvPr/>
          </p:nvSpPr>
          <p:spPr bwMode="auto">
            <a:xfrm>
              <a:off x="3704" y="3126"/>
              <a:ext cx="41" cy="17"/>
            </a:xfrm>
            <a:custGeom>
              <a:avLst/>
              <a:gdLst>
                <a:gd name="T0" fmla="*/ 0 w 288"/>
                <a:gd name="T1" fmla="*/ 0 h 114"/>
                <a:gd name="T2" fmla="*/ 0 w 288"/>
                <a:gd name="T3" fmla="*/ 0 h 114"/>
                <a:gd name="T4" fmla="*/ 0 w 288"/>
                <a:gd name="T5" fmla="*/ 0 h 114"/>
                <a:gd name="T6" fmla="*/ 0 w 288"/>
                <a:gd name="T7" fmla="*/ 0 h 114"/>
                <a:gd name="T8" fmla="*/ 0 w 288"/>
                <a:gd name="T9" fmla="*/ 0 h 114"/>
                <a:gd name="T10" fmla="*/ 0 w 288"/>
                <a:gd name="T11" fmla="*/ 0 h 114"/>
                <a:gd name="T12" fmla="*/ 0 w 288"/>
                <a:gd name="T13" fmla="*/ 0 h 114"/>
                <a:gd name="T14" fmla="*/ 0 w 288"/>
                <a:gd name="T15" fmla="*/ 0 h 114"/>
                <a:gd name="T16" fmla="*/ 0 w 288"/>
                <a:gd name="T17" fmla="*/ 0 h 114"/>
                <a:gd name="T18" fmla="*/ 0 w 288"/>
                <a:gd name="T19" fmla="*/ 0 h 114"/>
                <a:gd name="T20" fmla="*/ 0 w 288"/>
                <a:gd name="T21" fmla="*/ 0 h 114"/>
                <a:gd name="T22" fmla="*/ 0 w 288"/>
                <a:gd name="T23" fmla="*/ 0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114"/>
                <a:gd name="T38" fmla="*/ 288 w 288"/>
                <a:gd name="T39" fmla="*/ 114 h 1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114">
                  <a:moveTo>
                    <a:pt x="55" y="37"/>
                  </a:moveTo>
                  <a:lnTo>
                    <a:pt x="91" y="43"/>
                  </a:lnTo>
                  <a:lnTo>
                    <a:pt x="142" y="41"/>
                  </a:lnTo>
                  <a:lnTo>
                    <a:pt x="185" y="0"/>
                  </a:lnTo>
                  <a:lnTo>
                    <a:pt x="190" y="24"/>
                  </a:lnTo>
                  <a:lnTo>
                    <a:pt x="247" y="11"/>
                  </a:lnTo>
                  <a:lnTo>
                    <a:pt x="288" y="15"/>
                  </a:lnTo>
                  <a:lnTo>
                    <a:pt x="283" y="109"/>
                  </a:lnTo>
                  <a:lnTo>
                    <a:pt x="133" y="114"/>
                  </a:lnTo>
                  <a:lnTo>
                    <a:pt x="0" y="70"/>
                  </a:lnTo>
                  <a:lnTo>
                    <a:pt x="55" y="37"/>
                  </a:lnTo>
                  <a:close/>
                </a:path>
              </a:pathLst>
            </a:custGeom>
            <a:solidFill>
              <a:srgbClr val="7F7F7F"/>
            </a:solidFill>
            <a:ln w="9525">
              <a:noFill/>
              <a:round/>
              <a:headEnd/>
              <a:tailEnd/>
            </a:ln>
          </p:spPr>
          <p:txBody>
            <a:bodyPr/>
            <a:lstStyle/>
            <a:p>
              <a:endParaRPr lang="en-US" dirty="0">
                <a:solidFill>
                  <a:prstClr val="black"/>
                </a:solidFill>
              </a:endParaRPr>
            </a:p>
          </p:txBody>
        </p:sp>
        <p:sp>
          <p:nvSpPr>
            <p:cNvPr id="75992" name="Freeform 135"/>
            <p:cNvSpPr>
              <a:spLocks/>
            </p:cNvSpPr>
            <p:nvPr/>
          </p:nvSpPr>
          <p:spPr bwMode="auto">
            <a:xfrm>
              <a:off x="3649" y="3066"/>
              <a:ext cx="22" cy="20"/>
            </a:xfrm>
            <a:custGeom>
              <a:avLst/>
              <a:gdLst>
                <a:gd name="T0" fmla="*/ 0 w 154"/>
                <a:gd name="T1" fmla="*/ 0 h 138"/>
                <a:gd name="T2" fmla="*/ 0 w 154"/>
                <a:gd name="T3" fmla="*/ 0 h 138"/>
                <a:gd name="T4" fmla="*/ 0 w 154"/>
                <a:gd name="T5" fmla="*/ 0 h 138"/>
                <a:gd name="T6" fmla="*/ 0 w 154"/>
                <a:gd name="T7" fmla="*/ 0 h 138"/>
                <a:gd name="T8" fmla="*/ 0 w 154"/>
                <a:gd name="T9" fmla="*/ 0 h 138"/>
                <a:gd name="T10" fmla="*/ 0 w 154"/>
                <a:gd name="T11" fmla="*/ 0 h 138"/>
                <a:gd name="T12" fmla="*/ 0 60000 65536"/>
                <a:gd name="T13" fmla="*/ 0 60000 65536"/>
                <a:gd name="T14" fmla="*/ 0 60000 65536"/>
                <a:gd name="T15" fmla="*/ 0 60000 65536"/>
                <a:gd name="T16" fmla="*/ 0 60000 65536"/>
                <a:gd name="T17" fmla="*/ 0 60000 65536"/>
                <a:gd name="T18" fmla="*/ 0 w 154"/>
                <a:gd name="T19" fmla="*/ 0 h 138"/>
                <a:gd name="T20" fmla="*/ 154 w 154"/>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154" h="138">
                  <a:moveTo>
                    <a:pt x="0" y="69"/>
                  </a:moveTo>
                  <a:lnTo>
                    <a:pt x="121" y="138"/>
                  </a:lnTo>
                  <a:lnTo>
                    <a:pt x="154" y="92"/>
                  </a:lnTo>
                  <a:lnTo>
                    <a:pt x="10" y="0"/>
                  </a:lnTo>
                  <a:lnTo>
                    <a:pt x="0" y="69"/>
                  </a:lnTo>
                  <a:close/>
                </a:path>
              </a:pathLst>
            </a:custGeom>
            <a:solidFill>
              <a:srgbClr val="7F7F7F"/>
            </a:solidFill>
            <a:ln w="9525">
              <a:noFill/>
              <a:round/>
              <a:headEnd/>
              <a:tailEnd/>
            </a:ln>
          </p:spPr>
          <p:txBody>
            <a:bodyPr/>
            <a:lstStyle/>
            <a:p>
              <a:endParaRPr lang="en-US" dirty="0">
                <a:solidFill>
                  <a:prstClr val="black"/>
                </a:solidFill>
              </a:endParaRPr>
            </a:p>
          </p:txBody>
        </p:sp>
        <p:sp>
          <p:nvSpPr>
            <p:cNvPr id="75993" name="Freeform 136"/>
            <p:cNvSpPr>
              <a:spLocks/>
            </p:cNvSpPr>
            <p:nvPr/>
          </p:nvSpPr>
          <p:spPr bwMode="auto">
            <a:xfrm>
              <a:off x="3651" y="3066"/>
              <a:ext cx="274" cy="124"/>
            </a:xfrm>
            <a:custGeom>
              <a:avLst/>
              <a:gdLst>
                <a:gd name="T0" fmla="*/ 0 w 1915"/>
                <a:gd name="T1" fmla="*/ 0 h 870"/>
                <a:gd name="T2" fmla="*/ 0 w 1915"/>
                <a:gd name="T3" fmla="*/ 0 h 870"/>
                <a:gd name="T4" fmla="*/ 0 w 1915"/>
                <a:gd name="T5" fmla="*/ 0 h 870"/>
                <a:gd name="T6" fmla="*/ 0 w 1915"/>
                <a:gd name="T7" fmla="*/ 0 h 870"/>
                <a:gd name="T8" fmla="*/ 0 w 1915"/>
                <a:gd name="T9" fmla="*/ 0 h 870"/>
                <a:gd name="T10" fmla="*/ 0 w 1915"/>
                <a:gd name="T11" fmla="*/ 0 h 870"/>
                <a:gd name="T12" fmla="*/ 0 w 1915"/>
                <a:gd name="T13" fmla="*/ 0 h 870"/>
                <a:gd name="T14" fmla="*/ 0 w 1915"/>
                <a:gd name="T15" fmla="*/ 0 h 870"/>
                <a:gd name="T16" fmla="*/ 0 w 1915"/>
                <a:gd name="T17" fmla="*/ 0 h 870"/>
                <a:gd name="T18" fmla="*/ 0 w 1915"/>
                <a:gd name="T19" fmla="*/ 0 h 870"/>
                <a:gd name="T20" fmla="*/ 0 w 1915"/>
                <a:gd name="T21" fmla="*/ 0 h 870"/>
                <a:gd name="T22" fmla="*/ 0 w 1915"/>
                <a:gd name="T23" fmla="*/ 0 h 870"/>
                <a:gd name="T24" fmla="*/ 0 w 1915"/>
                <a:gd name="T25" fmla="*/ 0 h 870"/>
                <a:gd name="T26" fmla="*/ 0 w 1915"/>
                <a:gd name="T27" fmla="*/ 0 h 870"/>
                <a:gd name="T28" fmla="*/ 0 w 1915"/>
                <a:gd name="T29" fmla="*/ 0 h 870"/>
                <a:gd name="T30" fmla="*/ 0 w 1915"/>
                <a:gd name="T31" fmla="*/ 0 h 870"/>
                <a:gd name="T32" fmla="*/ 0 w 1915"/>
                <a:gd name="T33" fmla="*/ 0 h 870"/>
                <a:gd name="T34" fmla="*/ 0 w 1915"/>
                <a:gd name="T35" fmla="*/ 0 h 870"/>
                <a:gd name="T36" fmla="*/ 0 w 1915"/>
                <a:gd name="T37" fmla="*/ 0 h 870"/>
                <a:gd name="T38" fmla="*/ 0 w 1915"/>
                <a:gd name="T39" fmla="*/ 0 h 870"/>
                <a:gd name="T40" fmla="*/ 0 w 1915"/>
                <a:gd name="T41" fmla="*/ 0 h 870"/>
                <a:gd name="T42" fmla="*/ 0 w 1915"/>
                <a:gd name="T43" fmla="*/ 0 h 870"/>
                <a:gd name="T44" fmla="*/ 0 w 1915"/>
                <a:gd name="T45" fmla="*/ 0 h 870"/>
                <a:gd name="T46" fmla="*/ 0 w 1915"/>
                <a:gd name="T47" fmla="*/ 0 h 870"/>
                <a:gd name="T48" fmla="*/ 0 w 1915"/>
                <a:gd name="T49" fmla="*/ 0 h 870"/>
                <a:gd name="T50" fmla="*/ 0 w 1915"/>
                <a:gd name="T51" fmla="*/ 0 h 870"/>
                <a:gd name="T52" fmla="*/ 0 w 1915"/>
                <a:gd name="T53" fmla="*/ 0 h 870"/>
                <a:gd name="T54" fmla="*/ 0 w 1915"/>
                <a:gd name="T55" fmla="*/ 0 h 870"/>
                <a:gd name="T56" fmla="*/ 0 w 1915"/>
                <a:gd name="T57" fmla="*/ 0 h 870"/>
                <a:gd name="T58" fmla="*/ 0 w 1915"/>
                <a:gd name="T59" fmla="*/ 0 h 870"/>
                <a:gd name="T60" fmla="*/ 0 w 1915"/>
                <a:gd name="T61" fmla="*/ 0 h 870"/>
                <a:gd name="T62" fmla="*/ 0 w 1915"/>
                <a:gd name="T63" fmla="*/ 0 h 870"/>
                <a:gd name="T64" fmla="*/ 0 w 1915"/>
                <a:gd name="T65" fmla="*/ 0 h 870"/>
                <a:gd name="T66" fmla="*/ 0 w 1915"/>
                <a:gd name="T67" fmla="*/ 0 h 870"/>
                <a:gd name="T68" fmla="*/ 0 w 1915"/>
                <a:gd name="T69" fmla="*/ 0 h 870"/>
                <a:gd name="T70" fmla="*/ 0 w 1915"/>
                <a:gd name="T71" fmla="*/ 0 h 870"/>
                <a:gd name="T72" fmla="*/ 0 w 1915"/>
                <a:gd name="T73" fmla="*/ 0 h 870"/>
                <a:gd name="T74" fmla="*/ 0 w 1915"/>
                <a:gd name="T75" fmla="*/ 0 h 870"/>
                <a:gd name="T76" fmla="*/ 0 w 1915"/>
                <a:gd name="T77" fmla="*/ 0 h 870"/>
                <a:gd name="T78" fmla="*/ 0 w 1915"/>
                <a:gd name="T79" fmla="*/ 0 h 870"/>
                <a:gd name="T80" fmla="*/ 0 w 1915"/>
                <a:gd name="T81" fmla="*/ 0 h 870"/>
                <a:gd name="T82" fmla="*/ 0 w 1915"/>
                <a:gd name="T83" fmla="*/ 0 h 870"/>
                <a:gd name="T84" fmla="*/ 0 w 1915"/>
                <a:gd name="T85" fmla="*/ 0 h 870"/>
                <a:gd name="T86" fmla="*/ 0 w 1915"/>
                <a:gd name="T87" fmla="*/ 0 h 870"/>
                <a:gd name="T88" fmla="*/ 0 w 1915"/>
                <a:gd name="T89" fmla="*/ 0 h 870"/>
                <a:gd name="T90" fmla="*/ 0 w 1915"/>
                <a:gd name="T91" fmla="*/ 0 h 870"/>
                <a:gd name="T92" fmla="*/ 0 w 1915"/>
                <a:gd name="T93" fmla="*/ 0 h 870"/>
                <a:gd name="T94" fmla="*/ 0 w 1915"/>
                <a:gd name="T95" fmla="*/ 0 h 870"/>
                <a:gd name="T96" fmla="*/ 0 w 1915"/>
                <a:gd name="T97" fmla="*/ 0 h 870"/>
                <a:gd name="T98" fmla="*/ 0 w 1915"/>
                <a:gd name="T99" fmla="*/ 0 h 870"/>
                <a:gd name="T100" fmla="*/ 0 w 1915"/>
                <a:gd name="T101" fmla="*/ 0 h 870"/>
                <a:gd name="T102" fmla="*/ 0 w 1915"/>
                <a:gd name="T103" fmla="*/ 0 h 870"/>
                <a:gd name="T104" fmla="*/ 0 w 1915"/>
                <a:gd name="T105" fmla="*/ 0 h 870"/>
                <a:gd name="T106" fmla="*/ 0 w 1915"/>
                <a:gd name="T107" fmla="*/ 0 h 8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15"/>
                <a:gd name="T163" fmla="*/ 0 h 870"/>
                <a:gd name="T164" fmla="*/ 1915 w 1915"/>
                <a:gd name="T165" fmla="*/ 870 h 8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15" h="870">
                  <a:moveTo>
                    <a:pt x="612" y="435"/>
                  </a:moveTo>
                  <a:lnTo>
                    <a:pt x="594" y="465"/>
                  </a:lnTo>
                  <a:lnTo>
                    <a:pt x="585" y="499"/>
                  </a:lnTo>
                  <a:lnTo>
                    <a:pt x="544" y="516"/>
                  </a:lnTo>
                  <a:lnTo>
                    <a:pt x="457" y="503"/>
                  </a:lnTo>
                  <a:lnTo>
                    <a:pt x="416" y="492"/>
                  </a:lnTo>
                  <a:lnTo>
                    <a:pt x="397" y="467"/>
                  </a:lnTo>
                  <a:lnTo>
                    <a:pt x="335" y="481"/>
                  </a:lnTo>
                  <a:lnTo>
                    <a:pt x="370" y="523"/>
                  </a:lnTo>
                  <a:lnTo>
                    <a:pt x="464" y="538"/>
                  </a:lnTo>
                  <a:lnTo>
                    <a:pt x="547" y="571"/>
                  </a:lnTo>
                  <a:lnTo>
                    <a:pt x="588" y="575"/>
                  </a:lnTo>
                  <a:lnTo>
                    <a:pt x="632" y="567"/>
                  </a:lnTo>
                  <a:lnTo>
                    <a:pt x="668" y="563"/>
                  </a:lnTo>
                  <a:lnTo>
                    <a:pt x="764" y="569"/>
                  </a:lnTo>
                  <a:lnTo>
                    <a:pt x="880" y="569"/>
                  </a:lnTo>
                  <a:lnTo>
                    <a:pt x="906" y="529"/>
                  </a:lnTo>
                  <a:lnTo>
                    <a:pt x="745" y="415"/>
                  </a:lnTo>
                  <a:lnTo>
                    <a:pt x="932" y="501"/>
                  </a:lnTo>
                  <a:lnTo>
                    <a:pt x="948" y="572"/>
                  </a:lnTo>
                  <a:lnTo>
                    <a:pt x="1004" y="572"/>
                  </a:lnTo>
                  <a:lnTo>
                    <a:pt x="1083" y="572"/>
                  </a:lnTo>
                  <a:lnTo>
                    <a:pt x="1276" y="638"/>
                  </a:lnTo>
                  <a:lnTo>
                    <a:pt x="1316" y="638"/>
                  </a:lnTo>
                  <a:lnTo>
                    <a:pt x="1305" y="707"/>
                  </a:lnTo>
                  <a:lnTo>
                    <a:pt x="1581" y="777"/>
                  </a:lnTo>
                  <a:lnTo>
                    <a:pt x="1915" y="870"/>
                  </a:lnTo>
                  <a:lnTo>
                    <a:pt x="1403" y="620"/>
                  </a:lnTo>
                  <a:lnTo>
                    <a:pt x="1420" y="542"/>
                  </a:lnTo>
                  <a:lnTo>
                    <a:pt x="1463" y="488"/>
                  </a:lnTo>
                  <a:lnTo>
                    <a:pt x="1425" y="505"/>
                  </a:lnTo>
                  <a:lnTo>
                    <a:pt x="1376" y="488"/>
                  </a:lnTo>
                  <a:lnTo>
                    <a:pt x="1397" y="413"/>
                  </a:lnTo>
                  <a:lnTo>
                    <a:pt x="1367" y="465"/>
                  </a:lnTo>
                  <a:lnTo>
                    <a:pt x="1346" y="488"/>
                  </a:lnTo>
                  <a:lnTo>
                    <a:pt x="1302" y="483"/>
                  </a:lnTo>
                  <a:lnTo>
                    <a:pt x="1246" y="471"/>
                  </a:lnTo>
                  <a:lnTo>
                    <a:pt x="1165" y="441"/>
                  </a:lnTo>
                  <a:lnTo>
                    <a:pt x="1147" y="426"/>
                  </a:lnTo>
                  <a:lnTo>
                    <a:pt x="1117" y="422"/>
                  </a:lnTo>
                  <a:lnTo>
                    <a:pt x="1143" y="461"/>
                  </a:lnTo>
                  <a:lnTo>
                    <a:pt x="1209" y="503"/>
                  </a:lnTo>
                  <a:lnTo>
                    <a:pt x="1104" y="479"/>
                  </a:lnTo>
                  <a:lnTo>
                    <a:pt x="880" y="394"/>
                  </a:lnTo>
                  <a:lnTo>
                    <a:pt x="577" y="268"/>
                  </a:lnTo>
                  <a:lnTo>
                    <a:pt x="309" y="150"/>
                  </a:lnTo>
                  <a:lnTo>
                    <a:pt x="119" y="62"/>
                  </a:lnTo>
                  <a:lnTo>
                    <a:pt x="0" y="0"/>
                  </a:lnTo>
                  <a:lnTo>
                    <a:pt x="168" y="120"/>
                  </a:lnTo>
                  <a:lnTo>
                    <a:pt x="579" y="310"/>
                  </a:lnTo>
                  <a:lnTo>
                    <a:pt x="714" y="381"/>
                  </a:lnTo>
                  <a:lnTo>
                    <a:pt x="649" y="435"/>
                  </a:lnTo>
                  <a:lnTo>
                    <a:pt x="612" y="435"/>
                  </a:lnTo>
                  <a:close/>
                </a:path>
              </a:pathLst>
            </a:custGeom>
            <a:solidFill>
              <a:srgbClr val="4D4D4D"/>
            </a:solidFill>
            <a:ln w="9525">
              <a:noFill/>
              <a:round/>
              <a:headEnd/>
              <a:tailEnd/>
            </a:ln>
          </p:spPr>
          <p:txBody>
            <a:bodyPr/>
            <a:lstStyle/>
            <a:p>
              <a:endParaRPr lang="en-US" dirty="0">
                <a:solidFill>
                  <a:prstClr val="black"/>
                </a:solidFill>
              </a:endParaRPr>
            </a:p>
          </p:txBody>
        </p:sp>
        <p:sp>
          <p:nvSpPr>
            <p:cNvPr id="75994" name="Freeform 137"/>
            <p:cNvSpPr>
              <a:spLocks/>
            </p:cNvSpPr>
            <p:nvPr/>
          </p:nvSpPr>
          <p:spPr bwMode="auto">
            <a:xfrm>
              <a:off x="3866" y="3115"/>
              <a:ext cx="165" cy="4"/>
            </a:xfrm>
            <a:custGeom>
              <a:avLst/>
              <a:gdLst>
                <a:gd name="T0" fmla="*/ 0 w 1156"/>
                <a:gd name="T1" fmla="*/ 0 h 32"/>
                <a:gd name="T2" fmla="*/ 0 w 1156"/>
                <a:gd name="T3" fmla="*/ 0 h 32"/>
                <a:gd name="T4" fmla="*/ 0 w 1156"/>
                <a:gd name="T5" fmla="*/ 0 h 32"/>
                <a:gd name="T6" fmla="*/ 0 w 1156"/>
                <a:gd name="T7" fmla="*/ 0 h 32"/>
                <a:gd name="T8" fmla="*/ 0 w 1156"/>
                <a:gd name="T9" fmla="*/ 0 h 32"/>
                <a:gd name="T10" fmla="*/ 0 60000 65536"/>
                <a:gd name="T11" fmla="*/ 0 60000 65536"/>
                <a:gd name="T12" fmla="*/ 0 60000 65536"/>
                <a:gd name="T13" fmla="*/ 0 60000 65536"/>
                <a:gd name="T14" fmla="*/ 0 60000 65536"/>
                <a:gd name="T15" fmla="*/ 0 w 1156"/>
                <a:gd name="T16" fmla="*/ 0 h 32"/>
                <a:gd name="T17" fmla="*/ 1156 w 1156"/>
                <a:gd name="T18" fmla="*/ 32 h 32"/>
              </a:gdLst>
              <a:ahLst/>
              <a:cxnLst>
                <a:cxn ang="T10">
                  <a:pos x="T0" y="T1"/>
                </a:cxn>
                <a:cxn ang="T11">
                  <a:pos x="T2" y="T3"/>
                </a:cxn>
                <a:cxn ang="T12">
                  <a:pos x="T4" y="T5"/>
                </a:cxn>
                <a:cxn ang="T13">
                  <a:pos x="T6" y="T7"/>
                </a:cxn>
                <a:cxn ang="T14">
                  <a:pos x="T8" y="T9"/>
                </a:cxn>
              </a:cxnLst>
              <a:rect l="T15" t="T16" r="T17" b="T18"/>
              <a:pathLst>
                <a:path w="1156" h="32">
                  <a:moveTo>
                    <a:pt x="0" y="32"/>
                  </a:moveTo>
                  <a:lnTo>
                    <a:pt x="1156" y="0"/>
                  </a:lnTo>
                  <a:lnTo>
                    <a:pt x="62" y="20"/>
                  </a:lnTo>
                  <a:lnTo>
                    <a:pt x="0" y="32"/>
                  </a:lnTo>
                  <a:close/>
                </a:path>
              </a:pathLst>
            </a:custGeom>
            <a:solidFill>
              <a:srgbClr val="CCCCCC"/>
            </a:solidFill>
            <a:ln w="9525">
              <a:noFill/>
              <a:round/>
              <a:headEnd/>
              <a:tailEnd/>
            </a:ln>
          </p:spPr>
          <p:txBody>
            <a:bodyPr/>
            <a:lstStyle/>
            <a:p>
              <a:endParaRPr lang="en-US" dirty="0">
                <a:solidFill>
                  <a:prstClr val="black"/>
                </a:solidFill>
              </a:endParaRPr>
            </a:p>
          </p:txBody>
        </p:sp>
        <p:sp>
          <p:nvSpPr>
            <p:cNvPr id="75995" name="Freeform 138"/>
            <p:cNvSpPr>
              <a:spLocks/>
            </p:cNvSpPr>
            <p:nvPr/>
          </p:nvSpPr>
          <p:spPr bwMode="auto">
            <a:xfrm>
              <a:off x="3626" y="3036"/>
              <a:ext cx="46" cy="41"/>
            </a:xfrm>
            <a:custGeom>
              <a:avLst/>
              <a:gdLst>
                <a:gd name="T0" fmla="*/ 0 w 324"/>
                <a:gd name="T1" fmla="*/ 0 h 286"/>
                <a:gd name="T2" fmla="*/ 0 w 324"/>
                <a:gd name="T3" fmla="*/ 0 h 286"/>
                <a:gd name="T4" fmla="*/ 0 w 324"/>
                <a:gd name="T5" fmla="*/ 0 h 286"/>
                <a:gd name="T6" fmla="*/ 0 w 324"/>
                <a:gd name="T7" fmla="*/ 0 h 286"/>
                <a:gd name="T8" fmla="*/ 0 w 324"/>
                <a:gd name="T9" fmla="*/ 0 h 286"/>
                <a:gd name="T10" fmla="*/ 0 w 324"/>
                <a:gd name="T11" fmla="*/ 0 h 286"/>
                <a:gd name="T12" fmla="*/ 0 w 324"/>
                <a:gd name="T13" fmla="*/ 0 h 286"/>
                <a:gd name="T14" fmla="*/ 0 w 324"/>
                <a:gd name="T15" fmla="*/ 0 h 286"/>
                <a:gd name="T16" fmla="*/ 0 w 324"/>
                <a:gd name="T17" fmla="*/ 0 h 286"/>
                <a:gd name="T18" fmla="*/ 0 w 324"/>
                <a:gd name="T19" fmla="*/ 0 h 286"/>
                <a:gd name="T20" fmla="*/ 0 w 324"/>
                <a:gd name="T21" fmla="*/ 0 h 286"/>
                <a:gd name="T22" fmla="*/ 0 w 324"/>
                <a:gd name="T23" fmla="*/ 0 h 286"/>
                <a:gd name="T24" fmla="*/ 0 w 324"/>
                <a:gd name="T25" fmla="*/ 0 h 286"/>
                <a:gd name="T26" fmla="*/ 0 w 324"/>
                <a:gd name="T27" fmla="*/ 0 h 286"/>
                <a:gd name="T28" fmla="*/ 0 w 324"/>
                <a:gd name="T29" fmla="*/ 0 h 2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4"/>
                <a:gd name="T46" fmla="*/ 0 h 286"/>
                <a:gd name="T47" fmla="*/ 324 w 324"/>
                <a:gd name="T48" fmla="*/ 286 h 2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4" h="286">
                  <a:moveTo>
                    <a:pt x="0" y="0"/>
                  </a:moveTo>
                  <a:lnTo>
                    <a:pt x="18" y="68"/>
                  </a:lnTo>
                  <a:lnTo>
                    <a:pt x="51" y="131"/>
                  </a:lnTo>
                  <a:lnTo>
                    <a:pt x="93" y="184"/>
                  </a:lnTo>
                  <a:lnTo>
                    <a:pt x="151" y="236"/>
                  </a:lnTo>
                  <a:lnTo>
                    <a:pt x="181" y="265"/>
                  </a:lnTo>
                  <a:lnTo>
                    <a:pt x="190" y="230"/>
                  </a:lnTo>
                  <a:lnTo>
                    <a:pt x="324" y="286"/>
                  </a:lnTo>
                  <a:lnTo>
                    <a:pt x="175" y="200"/>
                  </a:lnTo>
                  <a:lnTo>
                    <a:pt x="113" y="158"/>
                  </a:lnTo>
                  <a:lnTo>
                    <a:pt x="76" y="118"/>
                  </a:lnTo>
                  <a:lnTo>
                    <a:pt x="46" y="80"/>
                  </a:lnTo>
                  <a:lnTo>
                    <a:pt x="17" y="27"/>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996" name="Freeform 139"/>
            <p:cNvSpPr>
              <a:spLocks/>
            </p:cNvSpPr>
            <p:nvPr/>
          </p:nvSpPr>
          <p:spPr bwMode="auto">
            <a:xfrm>
              <a:off x="3667" y="3077"/>
              <a:ext cx="148" cy="69"/>
            </a:xfrm>
            <a:custGeom>
              <a:avLst/>
              <a:gdLst>
                <a:gd name="T0" fmla="*/ 0 w 1038"/>
                <a:gd name="T1" fmla="*/ 0 h 485"/>
                <a:gd name="T2" fmla="*/ 0 w 1038"/>
                <a:gd name="T3" fmla="*/ 0 h 485"/>
                <a:gd name="T4" fmla="*/ 0 w 1038"/>
                <a:gd name="T5" fmla="*/ 0 h 485"/>
                <a:gd name="T6" fmla="*/ 0 w 1038"/>
                <a:gd name="T7" fmla="*/ 0 h 485"/>
                <a:gd name="T8" fmla="*/ 0 w 1038"/>
                <a:gd name="T9" fmla="*/ 0 h 485"/>
                <a:gd name="T10" fmla="*/ 0 w 1038"/>
                <a:gd name="T11" fmla="*/ 0 h 485"/>
                <a:gd name="T12" fmla="*/ 0 w 1038"/>
                <a:gd name="T13" fmla="*/ 0 h 485"/>
                <a:gd name="T14" fmla="*/ 0 w 1038"/>
                <a:gd name="T15" fmla="*/ 0 h 485"/>
                <a:gd name="T16" fmla="*/ 0 w 1038"/>
                <a:gd name="T17" fmla="*/ 0 h 485"/>
                <a:gd name="T18" fmla="*/ 0 w 1038"/>
                <a:gd name="T19" fmla="*/ 0 h 485"/>
                <a:gd name="T20" fmla="*/ 0 w 1038"/>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8"/>
                <a:gd name="T34" fmla="*/ 0 h 485"/>
                <a:gd name="T35" fmla="*/ 1038 w 1038"/>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8" h="485">
                  <a:moveTo>
                    <a:pt x="0" y="41"/>
                  </a:moveTo>
                  <a:lnTo>
                    <a:pt x="15" y="0"/>
                  </a:lnTo>
                  <a:lnTo>
                    <a:pt x="175" y="88"/>
                  </a:lnTo>
                  <a:lnTo>
                    <a:pt x="524" y="235"/>
                  </a:lnTo>
                  <a:lnTo>
                    <a:pt x="709" y="330"/>
                  </a:lnTo>
                  <a:lnTo>
                    <a:pt x="1038" y="485"/>
                  </a:lnTo>
                  <a:lnTo>
                    <a:pt x="771" y="387"/>
                  </a:lnTo>
                  <a:lnTo>
                    <a:pt x="536" y="279"/>
                  </a:lnTo>
                  <a:lnTo>
                    <a:pt x="27" y="47"/>
                  </a:lnTo>
                  <a:lnTo>
                    <a:pt x="0" y="4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997" name="Freeform 140"/>
            <p:cNvSpPr>
              <a:spLocks/>
            </p:cNvSpPr>
            <p:nvPr/>
          </p:nvSpPr>
          <p:spPr bwMode="auto">
            <a:xfrm>
              <a:off x="3642" y="3069"/>
              <a:ext cx="25" cy="20"/>
            </a:xfrm>
            <a:custGeom>
              <a:avLst/>
              <a:gdLst>
                <a:gd name="T0" fmla="*/ 0 w 175"/>
                <a:gd name="T1" fmla="*/ 0 h 142"/>
                <a:gd name="T2" fmla="*/ 0 w 175"/>
                <a:gd name="T3" fmla="*/ 0 h 142"/>
                <a:gd name="T4" fmla="*/ 0 w 175"/>
                <a:gd name="T5" fmla="*/ 0 h 142"/>
                <a:gd name="T6" fmla="*/ 0 w 175"/>
                <a:gd name="T7" fmla="*/ 0 h 142"/>
                <a:gd name="T8" fmla="*/ 0 w 175"/>
                <a:gd name="T9" fmla="*/ 0 h 142"/>
                <a:gd name="T10" fmla="*/ 0 w 175"/>
                <a:gd name="T11" fmla="*/ 0 h 142"/>
                <a:gd name="T12" fmla="*/ 0 w 175"/>
                <a:gd name="T13" fmla="*/ 0 h 142"/>
                <a:gd name="T14" fmla="*/ 0 w 175"/>
                <a:gd name="T15" fmla="*/ 0 h 142"/>
                <a:gd name="T16" fmla="*/ 0 w 175"/>
                <a:gd name="T17" fmla="*/ 0 h 142"/>
                <a:gd name="T18" fmla="*/ 0 w 175"/>
                <a:gd name="T19" fmla="*/ 0 h 142"/>
                <a:gd name="T20" fmla="*/ 0 w 175"/>
                <a:gd name="T21" fmla="*/ 0 h 142"/>
                <a:gd name="T22" fmla="*/ 0 w 175"/>
                <a:gd name="T23" fmla="*/ 0 h 142"/>
                <a:gd name="T24" fmla="*/ 0 w 175"/>
                <a:gd name="T25" fmla="*/ 0 h 142"/>
                <a:gd name="T26" fmla="*/ 0 w 175"/>
                <a:gd name="T27" fmla="*/ 0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5"/>
                <a:gd name="T43" fmla="*/ 0 h 142"/>
                <a:gd name="T44" fmla="*/ 175 w 175"/>
                <a:gd name="T45" fmla="*/ 142 h 1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5" h="142">
                  <a:moveTo>
                    <a:pt x="74" y="47"/>
                  </a:moveTo>
                  <a:lnTo>
                    <a:pt x="160" y="94"/>
                  </a:lnTo>
                  <a:lnTo>
                    <a:pt x="175" y="106"/>
                  </a:lnTo>
                  <a:lnTo>
                    <a:pt x="171" y="142"/>
                  </a:lnTo>
                  <a:lnTo>
                    <a:pt x="154" y="139"/>
                  </a:lnTo>
                  <a:lnTo>
                    <a:pt x="154" y="114"/>
                  </a:lnTo>
                  <a:lnTo>
                    <a:pt x="121" y="115"/>
                  </a:lnTo>
                  <a:lnTo>
                    <a:pt x="0" y="37"/>
                  </a:lnTo>
                  <a:lnTo>
                    <a:pt x="28" y="37"/>
                  </a:lnTo>
                  <a:lnTo>
                    <a:pt x="38" y="0"/>
                  </a:lnTo>
                  <a:lnTo>
                    <a:pt x="68" y="21"/>
                  </a:lnTo>
                  <a:lnTo>
                    <a:pt x="57" y="55"/>
                  </a:lnTo>
                  <a:lnTo>
                    <a:pt x="74" y="4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998" name="Freeform 141"/>
            <p:cNvSpPr>
              <a:spLocks/>
            </p:cNvSpPr>
            <p:nvPr/>
          </p:nvSpPr>
          <p:spPr bwMode="auto">
            <a:xfrm>
              <a:off x="3655" y="3089"/>
              <a:ext cx="14" cy="12"/>
            </a:xfrm>
            <a:custGeom>
              <a:avLst/>
              <a:gdLst>
                <a:gd name="T0" fmla="*/ 0 w 95"/>
                <a:gd name="T1" fmla="*/ 0 h 83"/>
                <a:gd name="T2" fmla="*/ 0 w 95"/>
                <a:gd name="T3" fmla="*/ 0 h 83"/>
                <a:gd name="T4" fmla="*/ 0 w 95"/>
                <a:gd name="T5" fmla="*/ 0 h 83"/>
                <a:gd name="T6" fmla="*/ 0 w 95"/>
                <a:gd name="T7" fmla="*/ 0 h 83"/>
                <a:gd name="T8" fmla="*/ 0 w 95"/>
                <a:gd name="T9" fmla="*/ 0 h 83"/>
                <a:gd name="T10" fmla="*/ 0 w 95"/>
                <a:gd name="T11" fmla="*/ 0 h 83"/>
                <a:gd name="T12" fmla="*/ 0 w 95"/>
                <a:gd name="T13" fmla="*/ 0 h 83"/>
                <a:gd name="T14" fmla="*/ 0 w 95"/>
                <a:gd name="T15" fmla="*/ 0 h 83"/>
                <a:gd name="T16" fmla="*/ 0 w 95"/>
                <a:gd name="T17" fmla="*/ 0 h 83"/>
                <a:gd name="T18" fmla="*/ 0 w 95"/>
                <a:gd name="T19" fmla="*/ 0 h 83"/>
                <a:gd name="T20" fmla="*/ 0 w 95"/>
                <a:gd name="T21" fmla="*/ 0 h 83"/>
                <a:gd name="T22" fmla="*/ 0 w 95"/>
                <a:gd name="T23" fmla="*/ 0 h 83"/>
                <a:gd name="T24" fmla="*/ 0 w 95"/>
                <a:gd name="T25" fmla="*/ 0 h 83"/>
                <a:gd name="T26" fmla="*/ 0 w 95"/>
                <a:gd name="T27" fmla="*/ 0 h 83"/>
                <a:gd name="T28" fmla="*/ 0 w 95"/>
                <a:gd name="T29" fmla="*/ 0 h 83"/>
                <a:gd name="T30" fmla="*/ 0 w 95"/>
                <a:gd name="T31" fmla="*/ 0 h 83"/>
                <a:gd name="T32" fmla="*/ 0 w 95"/>
                <a:gd name="T33" fmla="*/ 0 h 83"/>
                <a:gd name="T34" fmla="*/ 0 w 95"/>
                <a:gd name="T35" fmla="*/ 0 h 83"/>
                <a:gd name="T36" fmla="*/ 0 w 95"/>
                <a:gd name="T37" fmla="*/ 0 h 83"/>
                <a:gd name="T38" fmla="*/ 0 w 95"/>
                <a:gd name="T39" fmla="*/ 0 h 83"/>
                <a:gd name="T40" fmla="*/ 0 w 95"/>
                <a:gd name="T41" fmla="*/ 0 h 83"/>
                <a:gd name="T42" fmla="*/ 0 w 95"/>
                <a:gd name="T43" fmla="*/ 0 h 83"/>
                <a:gd name="T44" fmla="*/ 0 w 95"/>
                <a:gd name="T45" fmla="*/ 0 h 83"/>
                <a:gd name="T46" fmla="*/ 0 w 95"/>
                <a:gd name="T47" fmla="*/ 0 h 83"/>
                <a:gd name="T48" fmla="*/ 0 w 9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
                <a:gd name="T76" fmla="*/ 0 h 83"/>
                <a:gd name="T77" fmla="*/ 95 w 9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 h="83">
                  <a:moveTo>
                    <a:pt x="46" y="6"/>
                  </a:moveTo>
                  <a:lnTo>
                    <a:pt x="19" y="8"/>
                  </a:lnTo>
                  <a:lnTo>
                    <a:pt x="7" y="21"/>
                  </a:lnTo>
                  <a:lnTo>
                    <a:pt x="0" y="37"/>
                  </a:lnTo>
                  <a:lnTo>
                    <a:pt x="1" y="53"/>
                  </a:lnTo>
                  <a:lnTo>
                    <a:pt x="7" y="69"/>
                  </a:lnTo>
                  <a:lnTo>
                    <a:pt x="20" y="77"/>
                  </a:lnTo>
                  <a:lnTo>
                    <a:pt x="37" y="83"/>
                  </a:lnTo>
                  <a:lnTo>
                    <a:pt x="58" y="79"/>
                  </a:lnTo>
                  <a:lnTo>
                    <a:pt x="72" y="83"/>
                  </a:lnTo>
                  <a:lnTo>
                    <a:pt x="88" y="75"/>
                  </a:lnTo>
                  <a:lnTo>
                    <a:pt x="94" y="58"/>
                  </a:lnTo>
                  <a:lnTo>
                    <a:pt x="95" y="36"/>
                  </a:lnTo>
                  <a:lnTo>
                    <a:pt x="87" y="57"/>
                  </a:lnTo>
                  <a:lnTo>
                    <a:pt x="69" y="65"/>
                  </a:lnTo>
                  <a:lnTo>
                    <a:pt x="53" y="48"/>
                  </a:lnTo>
                  <a:lnTo>
                    <a:pt x="55" y="29"/>
                  </a:lnTo>
                  <a:lnTo>
                    <a:pt x="68" y="18"/>
                  </a:lnTo>
                  <a:lnTo>
                    <a:pt x="80" y="25"/>
                  </a:lnTo>
                  <a:lnTo>
                    <a:pt x="94" y="24"/>
                  </a:lnTo>
                  <a:lnTo>
                    <a:pt x="82" y="8"/>
                  </a:lnTo>
                  <a:lnTo>
                    <a:pt x="65" y="0"/>
                  </a:lnTo>
                  <a:lnTo>
                    <a:pt x="44" y="16"/>
                  </a:lnTo>
                  <a:lnTo>
                    <a:pt x="46"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999" name="Freeform 142"/>
            <p:cNvSpPr>
              <a:spLocks/>
            </p:cNvSpPr>
            <p:nvPr/>
          </p:nvSpPr>
          <p:spPr bwMode="auto">
            <a:xfrm>
              <a:off x="3664" y="3094"/>
              <a:ext cx="3" cy="3"/>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w 18"/>
                <a:gd name="T13" fmla="*/ 0 h 18"/>
                <a:gd name="T14" fmla="*/ 0 60000 65536"/>
                <a:gd name="T15" fmla="*/ 0 60000 65536"/>
                <a:gd name="T16" fmla="*/ 0 60000 65536"/>
                <a:gd name="T17" fmla="*/ 0 60000 65536"/>
                <a:gd name="T18" fmla="*/ 0 60000 65536"/>
                <a:gd name="T19" fmla="*/ 0 60000 65536"/>
                <a:gd name="T20" fmla="*/ 0 60000 65536"/>
                <a:gd name="T21" fmla="*/ 0 w 18"/>
                <a:gd name="T22" fmla="*/ 0 h 18"/>
                <a:gd name="T23" fmla="*/ 18 w 1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8">
                  <a:moveTo>
                    <a:pt x="0" y="9"/>
                  </a:moveTo>
                  <a:lnTo>
                    <a:pt x="5" y="18"/>
                  </a:lnTo>
                  <a:lnTo>
                    <a:pt x="16" y="15"/>
                  </a:lnTo>
                  <a:lnTo>
                    <a:pt x="18" y="3"/>
                  </a:lnTo>
                  <a:lnTo>
                    <a:pt x="7" y="0"/>
                  </a:lnTo>
                  <a:lnTo>
                    <a:pt x="0" y="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0" name="Freeform 143"/>
            <p:cNvSpPr>
              <a:spLocks/>
            </p:cNvSpPr>
            <p:nvPr/>
          </p:nvSpPr>
          <p:spPr bwMode="auto">
            <a:xfrm>
              <a:off x="3694" y="3110"/>
              <a:ext cx="17" cy="20"/>
            </a:xfrm>
            <a:custGeom>
              <a:avLst/>
              <a:gdLst>
                <a:gd name="T0" fmla="*/ 0 w 121"/>
                <a:gd name="T1" fmla="*/ 0 h 143"/>
                <a:gd name="T2" fmla="*/ 0 w 121"/>
                <a:gd name="T3" fmla="*/ 0 h 143"/>
                <a:gd name="T4" fmla="*/ 0 w 121"/>
                <a:gd name="T5" fmla="*/ 0 h 143"/>
                <a:gd name="T6" fmla="*/ 0 w 121"/>
                <a:gd name="T7" fmla="*/ 0 h 143"/>
                <a:gd name="T8" fmla="*/ 0 w 121"/>
                <a:gd name="T9" fmla="*/ 0 h 143"/>
                <a:gd name="T10" fmla="*/ 0 w 121"/>
                <a:gd name="T11" fmla="*/ 0 h 143"/>
                <a:gd name="T12" fmla="*/ 0 w 121"/>
                <a:gd name="T13" fmla="*/ 0 h 143"/>
                <a:gd name="T14" fmla="*/ 0 w 121"/>
                <a:gd name="T15" fmla="*/ 0 h 143"/>
                <a:gd name="T16" fmla="*/ 0 w 121"/>
                <a:gd name="T17" fmla="*/ 0 h 143"/>
                <a:gd name="T18" fmla="*/ 0 w 121"/>
                <a:gd name="T19" fmla="*/ 0 h 143"/>
                <a:gd name="T20" fmla="*/ 0 w 121"/>
                <a:gd name="T21" fmla="*/ 0 h 143"/>
                <a:gd name="T22" fmla="*/ 0 w 121"/>
                <a:gd name="T23" fmla="*/ 0 h 143"/>
                <a:gd name="T24" fmla="*/ 0 w 121"/>
                <a:gd name="T25" fmla="*/ 0 h 143"/>
                <a:gd name="T26" fmla="*/ 0 w 121"/>
                <a:gd name="T27" fmla="*/ 0 h 143"/>
                <a:gd name="T28" fmla="*/ 0 w 121"/>
                <a:gd name="T29" fmla="*/ 0 h 143"/>
                <a:gd name="T30" fmla="*/ 0 w 121"/>
                <a:gd name="T31" fmla="*/ 0 h 1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
                <a:gd name="T49" fmla="*/ 0 h 143"/>
                <a:gd name="T50" fmla="*/ 121 w 121"/>
                <a:gd name="T51" fmla="*/ 143 h 1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 h="143">
                  <a:moveTo>
                    <a:pt x="74" y="0"/>
                  </a:moveTo>
                  <a:lnTo>
                    <a:pt x="46" y="8"/>
                  </a:lnTo>
                  <a:lnTo>
                    <a:pt x="19" y="27"/>
                  </a:lnTo>
                  <a:lnTo>
                    <a:pt x="4" y="54"/>
                  </a:lnTo>
                  <a:lnTo>
                    <a:pt x="0" y="83"/>
                  </a:lnTo>
                  <a:lnTo>
                    <a:pt x="0" y="101"/>
                  </a:lnTo>
                  <a:lnTo>
                    <a:pt x="16" y="130"/>
                  </a:lnTo>
                  <a:lnTo>
                    <a:pt x="46" y="143"/>
                  </a:lnTo>
                  <a:lnTo>
                    <a:pt x="82" y="139"/>
                  </a:lnTo>
                  <a:lnTo>
                    <a:pt x="100" y="118"/>
                  </a:lnTo>
                  <a:lnTo>
                    <a:pt x="115" y="91"/>
                  </a:lnTo>
                  <a:lnTo>
                    <a:pt x="121" y="54"/>
                  </a:lnTo>
                  <a:lnTo>
                    <a:pt x="113" y="24"/>
                  </a:lnTo>
                  <a:lnTo>
                    <a:pt x="94" y="8"/>
                  </a:lnTo>
                  <a:lnTo>
                    <a:pt x="7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1" name="Freeform 144"/>
            <p:cNvSpPr>
              <a:spLocks/>
            </p:cNvSpPr>
            <p:nvPr/>
          </p:nvSpPr>
          <p:spPr bwMode="auto">
            <a:xfrm>
              <a:off x="3692" y="3107"/>
              <a:ext cx="24" cy="30"/>
            </a:xfrm>
            <a:custGeom>
              <a:avLst/>
              <a:gdLst>
                <a:gd name="T0" fmla="*/ 0 w 172"/>
                <a:gd name="T1" fmla="*/ 0 h 209"/>
                <a:gd name="T2" fmla="*/ 0 w 172"/>
                <a:gd name="T3" fmla="*/ 0 h 209"/>
                <a:gd name="T4" fmla="*/ 0 w 172"/>
                <a:gd name="T5" fmla="*/ 0 h 209"/>
                <a:gd name="T6" fmla="*/ 0 w 172"/>
                <a:gd name="T7" fmla="*/ 0 h 209"/>
                <a:gd name="T8" fmla="*/ 0 w 172"/>
                <a:gd name="T9" fmla="*/ 0 h 209"/>
                <a:gd name="T10" fmla="*/ 0 w 172"/>
                <a:gd name="T11" fmla="*/ 0 h 209"/>
                <a:gd name="T12" fmla="*/ 0 w 172"/>
                <a:gd name="T13" fmla="*/ 0 h 209"/>
                <a:gd name="T14" fmla="*/ 0 w 172"/>
                <a:gd name="T15" fmla="*/ 0 h 209"/>
                <a:gd name="T16" fmla="*/ 0 w 172"/>
                <a:gd name="T17" fmla="*/ 0 h 209"/>
                <a:gd name="T18" fmla="*/ 0 w 172"/>
                <a:gd name="T19" fmla="*/ 0 h 209"/>
                <a:gd name="T20" fmla="*/ 0 w 172"/>
                <a:gd name="T21" fmla="*/ 0 h 209"/>
                <a:gd name="T22" fmla="*/ 0 w 172"/>
                <a:gd name="T23" fmla="*/ 0 h 209"/>
                <a:gd name="T24" fmla="*/ 0 w 172"/>
                <a:gd name="T25" fmla="*/ 0 h 209"/>
                <a:gd name="T26" fmla="*/ 0 w 172"/>
                <a:gd name="T27" fmla="*/ 0 h 209"/>
                <a:gd name="T28" fmla="*/ 0 w 172"/>
                <a:gd name="T29" fmla="*/ 0 h 209"/>
                <a:gd name="T30" fmla="*/ 0 w 172"/>
                <a:gd name="T31" fmla="*/ 0 h 209"/>
                <a:gd name="T32" fmla="*/ 0 w 172"/>
                <a:gd name="T33" fmla="*/ 0 h 209"/>
                <a:gd name="T34" fmla="*/ 0 w 172"/>
                <a:gd name="T35" fmla="*/ 0 h 209"/>
                <a:gd name="T36" fmla="*/ 0 w 172"/>
                <a:gd name="T37" fmla="*/ 0 h 209"/>
                <a:gd name="T38" fmla="*/ 0 w 172"/>
                <a:gd name="T39" fmla="*/ 0 h 209"/>
                <a:gd name="T40" fmla="*/ 0 w 172"/>
                <a:gd name="T41" fmla="*/ 0 h 209"/>
                <a:gd name="T42" fmla="*/ 0 w 172"/>
                <a:gd name="T43" fmla="*/ 0 h 209"/>
                <a:gd name="T44" fmla="*/ 0 w 172"/>
                <a:gd name="T45" fmla="*/ 0 h 209"/>
                <a:gd name="T46" fmla="*/ 0 w 172"/>
                <a:gd name="T47" fmla="*/ 0 h 209"/>
                <a:gd name="T48" fmla="*/ 0 w 172"/>
                <a:gd name="T49" fmla="*/ 0 h 209"/>
                <a:gd name="T50" fmla="*/ 0 w 172"/>
                <a:gd name="T51" fmla="*/ 0 h 209"/>
                <a:gd name="T52" fmla="*/ 0 w 172"/>
                <a:gd name="T53" fmla="*/ 0 h 209"/>
                <a:gd name="T54" fmla="*/ 0 w 172"/>
                <a:gd name="T55" fmla="*/ 0 h 209"/>
                <a:gd name="T56" fmla="*/ 0 w 172"/>
                <a:gd name="T57" fmla="*/ 0 h 209"/>
                <a:gd name="T58" fmla="*/ 0 w 172"/>
                <a:gd name="T59" fmla="*/ 0 h 2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2"/>
                <a:gd name="T91" fmla="*/ 0 h 209"/>
                <a:gd name="T92" fmla="*/ 172 w 172"/>
                <a:gd name="T93" fmla="*/ 209 h 2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2" h="209">
                  <a:moveTo>
                    <a:pt x="20" y="155"/>
                  </a:moveTo>
                  <a:lnTo>
                    <a:pt x="32" y="164"/>
                  </a:lnTo>
                  <a:lnTo>
                    <a:pt x="48" y="172"/>
                  </a:lnTo>
                  <a:lnTo>
                    <a:pt x="91" y="174"/>
                  </a:lnTo>
                  <a:lnTo>
                    <a:pt x="125" y="158"/>
                  </a:lnTo>
                  <a:lnTo>
                    <a:pt x="145" y="122"/>
                  </a:lnTo>
                  <a:lnTo>
                    <a:pt x="155" y="81"/>
                  </a:lnTo>
                  <a:lnTo>
                    <a:pt x="148" y="41"/>
                  </a:lnTo>
                  <a:lnTo>
                    <a:pt x="128" y="17"/>
                  </a:lnTo>
                  <a:lnTo>
                    <a:pt x="98" y="5"/>
                  </a:lnTo>
                  <a:lnTo>
                    <a:pt x="50" y="14"/>
                  </a:lnTo>
                  <a:lnTo>
                    <a:pt x="88" y="0"/>
                  </a:lnTo>
                  <a:lnTo>
                    <a:pt x="119" y="2"/>
                  </a:lnTo>
                  <a:lnTo>
                    <a:pt x="144" y="15"/>
                  </a:lnTo>
                  <a:lnTo>
                    <a:pt x="160" y="35"/>
                  </a:lnTo>
                  <a:lnTo>
                    <a:pt x="171" y="55"/>
                  </a:lnTo>
                  <a:lnTo>
                    <a:pt x="172" y="94"/>
                  </a:lnTo>
                  <a:lnTo>
                    <a:pt x="167" y="125"/>
                  </a:lnTo>
                  <a:lnTo>
                    <a:pt x="147" y="165"/>
                  </a:lnTo>
                  <a:lnTo>
                    <a:pt x="121" y="185"/>
                  </a:lnTo>
                  <a:lnTo>
                    <a:pt x="96" y="194"/>
                  </a:lnTo>
                  <a:lnTo>
                    <a:pt x="67" y="193"/>
                  </a:lnTo>
                  <a:lnTo>
                    <a:pt x="49" y="209"/>
                  </a:lnTo>
                  <a:lnTo>
                    <a:pt x="22" y="185"/>
                  </a:lnTo>
                  <a:lnTo>
                    <a:pt x="8" y="157"/>
                  </a:lnTo>
                  <a:lnTo>
                    <a:pt x="0" y="133"/>
                  </a:lnTo>
                  <a:lnTo>
                    <a:pt x="3" y="102"/>
                  </a:lnTo>
                  <a:lnTo>
                    <a:pt x="8" y="138"/>
                  </a:lnTo>
                  <a:lnTo>
                    <a:pt x="20" y="15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2" name="Freeform 145"/>
            <p:cNvSpPr>
              <a:spLocks/>
            </p:cNvSpPr>
            <p:nvPr/>
          </p:nvSpPr>
          <p:spPr bwMode="auto">
            <a:xfrm>
              <a:off x="3695" y="3131"/>
              <a:ext cx="41" cy="18"/>
            </a:xfrm>
            <a:custGeom>
              <a:avLst/>
              <a:gdLst>
                <a:gd name="T0" fmla="*/ 0 w 291"/>
                <a:gd name="T1" fmla="*/ 0 h 124"/>
                <a:gd name="T2" fmla="*/ 0 w 291"/>
                <a:gd name="T3" fmla="*/ 0 h 124"/>
                <a:gd name="T4" fmla="*/ 0 w 291"/>
                <a:gd name="T5" fmla="*/ 0 h 124"/>
                <a:gd name="T6" fmla="*/ 0 w 291"/>
                <a:gd name="T7" fmla="*/ 0 h 124"/>
                <a:gd name="T8" fmla="*/ 0 w 291"/>
                <a:gd name="T9" fmla="*/ 0 h 124"/>
                <a:gd name="T10" fmla="*/ 0 w 291"/>
                <a:gd name="T11" fmla="*/ 0 h 124"/>
                <a:gd name="T12" fmla="*/ 0 w 291"/>
                <a:gd name="T13" fmla="*/ 0 h 124"/>
                <a:gd name="T14" fmla="*/ 0 w 291"/>
                <a:gd name="T15" fmla="*/ 0 h 124"/>
                <a:gd name="T16" fmla="*/ 0 w 291"/>
                <a:gd name="T17" fmla="*/ 0 h 124"/>
                <a:gd name="T18" fmla="*/ 0 w 291"/>
                <a:gd name="T19" fmla="*/ 0 h 124"/>
                <a:gd name="T20" fmla="*/ 0 w 291"/>
                <a:gd name="T21" fmla="*/ 0 h 124"/>
                <a:gd name="T22" fmla="*/ 0 w 291"/>
                <a:gd name="T23" fmla="*/ 0 h 124"/>
                <a:gd name="T24" fmla="*/ 0 w 291"/>
                <a:gd name="T25" fmla="*/ 0 h 124"/>
                <a:gd name="T26" fmla="*/ 0 w 291"/>
                <a:gd name="T27" fmla="*/ 0 h 124"/>
                <a:gd name="T28" fmla="*/ 0 w 291"/>
                <a:gd name="T29" fmla="*/ 0 h 124"/>
                <a:gd name="T30" fmla="*/ 0 w 291"/>
                <a:gd name="T31" fmla="*/ 0 h 124"/>
                <a:gd name="T32" fmla="*/ 0 w 291"/>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1"/>
                <a:gd name="T52" fmla="*/ 0 h 124"/>
                <a:gd name="T53" fmla="*/ 291 w 291"/>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1" h="124">
                  <a:moveTo>
                    <a:pt x="13" y="14"/>
                  </a:moveTo>
                  <a:lnTo>
                    <a:pt x="68" y="54"/>
                  </a:lnTo>
                  <a:lnTo>
                    <a:pt x="115" y="72"/>
                  </a:lnTo>
                  <a:lnTo>
                    <a:pt x="147" y="76"/>
                  </a:lnTo>
                  <a:lnTo>
                    <a:pt x="215" y="109"/>
                  </a:lnTo>
                  <a:lnTo>
                    <a:pt x="266" y="124"/>
                  </a:lnTo>
                  <a:lnTo>
                    <a:pt x="291" y="109"/>
                  </a:lnTo>
                  <a:lnTo>
                    <a:pt x="172" y="63"/>
                  </a:lnTo>
                  <a:lnTo>
                    <a:pt x="247" y="107"/>
                  </a:lnTo>
                  <a:lnTo>
                    <a:pt x="161" y="75"/>
                  </a:lnTo>
                  <a:lnTo>
                    <a:pt x="99" y="36"/>
                  </a:lnTo>
                  <a:lnTo>
                    <a:pt x="127" y="68"/>
                  </a:lnTo>
                  <a:lnTo>
                    <a:pt x="73" y="45"/>
                  </a:lnTo>
                  <a:lnTo>
                    <a:pt x="37" y="16"/>
                  </a:lnTo>
                  <a:lnTo>
                    <a:pt x="0" y="0"/>
                  </a:lnTo>
                  <a:lnTo>
                    <a:pt x="13" y="1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3" name="Freeform 146"/>
            <p:cNvSpPr>
              <a:spLocks/>
            </p:cNvSpPr>
            <p:nvPr/>
          </p:nvSpPr>
          <p:spPr bwMode="auto">
            <a:xfrm>
              <a:off x="3688" y="3134"/>
              <a:ext cx="23" cy="10"/>
            </a:xfrm>
            <a:custGeom>
              <a:avLst/>
              <a:gdLst>
                <a:gd name="T0" fmla="*/ 0 w 158"/>
                <a:gd name="T1" fmla="*/ 0 h 74"/>
                <a:gd name="T2" fmla="*/ 0 w 158"/>
                <a:gd name="T3" fmla="*/ 0 h 74"/>
                <a:gd name="T4" fmla="*/ 0 w 158"/>
                <a:gd name="T5" fmla="*/ 0 h 74"/>
                <a:gd name="T6" fmla="*/ 0 w 158"/>
                <a:gd name="T7" fmla="*/ 0 h 74"/>
                <a:gd name="T8" fmla="*/ 0 w 158"/>
                <a:gd name="T9" fmla="*/ 0 h 74"/>
                <a:gd name="T10" fmla="*/ 0 w 158"/>
                <a:gd name="T11" fmla="*/ 0 h 74"/>
                <a:gd name="T12" fmla="*/ 0 w 158"/>
                <a:gd name="T13" fmla="*/ 0 h 74"/>
                <a:gd name="T14" fmla="*/ 0 w 158"/>
                <a:gd name="T15" fmla="*/ 0 h 74"/>
                <a:gd name="T16" fmla="*/ 0 w 158"/>
                <a:gd name="T17" fmla="*/ 0 h 74"/>
                <a:gd name="T18" fmla="*/ 0 w 158"/>
                <a:gd name="T19" fmla="*/ 0 h 74"/>
                <a:gd name="T20" fmla="*/ 0 w 158"/>
                <a:gd name="T21" fmla="*/ 0 h 74"/>
                <a:gd name="T22" fmla="*/ 0 w 158"/>
                <a:gd name="T23" fmla="*/ 0 h 74"/>
                <a:gd name="T24" fmla="*/ 0 w 158"/>
                <a:gd name="T25" fmla="*/ 0 h 74"/>
                <a:gd name="T26" fmla="*/ 0 w 158"/>
                <a:gd name="T27" fmla="*/ 0 h 74"/>
                <a:gd name="T28" fmla="*/ 0 w 158"/>
                <a:gd name="T29" fmla="*/ 0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8"/>
                <a:gd name="T46" fmla="*/ 0 h 74"/>
                <a:gd name="T47" fmla="*/ 158 w 158"/>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8" h="74">
                  <a:moveTo>
                    <a:pt x="83" y="11"/>
                  </a:moveTo>
                  <a:lnTo>
                    <a:pt x="39" y="11"/>
                  </a:lnTo>
                  <a:lnTo>
                    <a:pt x="22" y="0"/>
                  </a:lnTo>
                  <a:lnTo>
                    <a:pt x="0" y="15"/>
                  </a:lnTo>
                  <a:lnTo>
                    <a:pt x="8" y="22"/>
                  </a:lnTo>
                  <a:lnTo>
                    <a:pt x="24" y="20"/>
                  </a:lnTo>
                  <a:lnTo>
                    <a:pt x="53" y="38"/>
                  </a:lnTo>
                  <a:lnTo>
                    <a:pt x="97" y="54"/>
                  </a:lnTo>
                  <a:lnTo>
                    <a:pt x="106" y="66"/>
                  </a:lnTo>
                  <a:lnTo>
                    <a:pt x="127" y="74"/>
                  </a:lnTo>
                  <a:lnTo>
                    <a:pt x="120" y="55"/>
                  </a:lnTo>
                  <a:lnTo>
                    <a:pt x="144" y="63"/>
                  </a:lnTo>
                  <a:lnTo>
                    <a:pt x="158" y="51"/>
                  </a:lnTo>
                  <a:lnTo>
                    <a:pt x="83" y="1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4" name="Freeform 147"/>
            <p:cNvSpPr>
              <a:spLocks/>
            </p:cNvSpPr>
            <p:nvPr/>
          </p:nvSpPr>
          <p:spPr bwMode="auto">
            <a:xfrm>
              <a:off x="3720" y="3116"/>
              <a:ext cx="11" cy="4"/>
            </a:xfrm>
            <a:custGeom>
              <a:avLst/>
              <a:gdLst>
                <a:gd name="T0" fmla="*/ 0 w 79"/>
                <a:gd name="T1" fmla="*/ 0 h 27"/>
                <a:gd name="T2" fmla="*/ 0 w 79"/>
                <a:gd name="T3" fmla="*/ 0 h 27"/>
                <a:gd name="T4" fmla="*/ 0 w 79"/>
                <a:gd name="T5" fmla="*/ 0 h 27"/>
                <a:gd name="T6" fmla="*/ 0 w 79"/>
                <a:gd name="T7" fmla="*/ 0 h 27"/>
                <a:gd name="T8" fmla="*/ 0 w 79"/>
                <a:gd name="T9" fmla="*/ 0 h 27"/>
                <a:gd name="T10" fmla="*/ 0 w 79"/>
                <a:gd name="T11" fmla="*/ 0 h 27"/>
                <a:gd name="T12" fmla="*/ 0 60000 65536"/>
                <a:gd name="T13" fmla="*/ 0 60000 65536"/>
                <a:gd name="T14" fmla="*/ 0 60000 65536"/>
                <a:gd name="T15" fmla="*/ 0 60000 65536"/>
                <a:gd name="T16" fmla="*/ 0 60000 65536"/>
                <a:gd name="T17" fmla="*/ 0 60000 65536"/>
                <a:gd name="T18" fmla="*/ 0 w 79"/>
                <a:gd name="T19" fmla="*/ 0 h 27"/>
                <a:gd name="T20" fmla="*/ 79 w 79"/>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79" h="27">
                  <a:moveTo>
                    <a:pt x="0" y="1"/>
                  </a:moveTo>
                  <a:lnTo>
                    <a:pt x="43" y="0"/>
                  </a:lnTo>
                  <a:lnTo>
                    <a:pt x="79" y="15"/>
                  </a:lnTo>
                  <a:lnTo>
                    <a:pt x="59" y="27"/>
                  </a:lnTo>
                  <a:lnTo>
                    <a:pt x="0"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5" name="Freeform 148"/>
            <p:cNvSpPr>
              <a:spLocks/>
            </p:cNvSpPr>
            <p:nvPr/>
          </p:nvSpPr>
          <p:spPr bwMode="auto">
            <a:xfrm>
              <a:off x="3723" y="3123"/>
              <a:ext cx="9" cy="16"/>
            </a:xfrm>
            <a:custGeom>
              <a:avLst/>
              <a:gdLst>
                <a:gd name="T0" fmla="*/ 0 w 58"/>
                <a:gd name="T1" fmla="*/ 0 h 110"/>
                <a:gd name="T2" fmla="*/ 0 w 58"/>
                <a:gd name="T3" fmla="*/ 0 h 110"/>
                <a:gd name="T4" fmla="*/ 0 w 58"/>
                <a:gd name="T5" fmla="*/ 0 h 110"/>
                <a:gd name="T6" fmla="*/ 0 w 58"/>
                <a:gd name="T7" fmla="*/ 0 h 110"/>
                <a:gd name="T8" fmla="*/ 0 w 58"/>
                <a:gd name="T9" fmla="*/ 0 h 110"/>
                <a:gd name="T10" fmla="*/ 0 w 58"/>
                <a:gd name="T11" fmla="*/ 0 h 110"/>
                <a:gd name="T12" fmla="*/ 0 w 58"/>
                <a:gd name="T13" fmla="*/ 0 h 110"/>
                <a:gd name="T14" fmla="*/ 0 w 58"/>
                <a:gd name="T15" fmla="*/ 0 h 110"/>
                <a:gd name="T16" fmla="*/ 0 w 58"/>
                <a:gd name="T17" fmla="*/ 0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10"/>
                <a:gd name="T29" fmla="*/ 58 w 58"/>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10">
                  <a:moveTo>
                    <a:pt x="50" y="0"/>
                  </a:moveTo>
                  <a:lnTo>
                    <a:pt x="47" y="37"/>
                  </a:lnTo>
                  <a:lnTo>
                    <a:pt x="34" y="73"/>
                  </a:lnTo>
                  <a:lnTo>
                    <a:pt x="0" y="110"/>
                  </a:lnTo>
                  <a:lnTo>
                    <a:pt x="35" y="88"/>
                  </a:lnTo>
                  <a:lnTo>
                    <a:pt x="55" y="57"/>
                  </a:lnTo>
                  <a:lnTo>
                    <a:pt x="58" y="18"/>
                  </a:lnTo>
                  <a:lnTo>
                    <a:pt x="5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6" name="Freeform 149"/>
            <p:cNvSpPr>
              <a:spLocks/>
            </p:cNvSpPr>
            <p:nvPr/>
          </p:nvSpPr>
          <p:spPr bwMode="auto">
            <a:xfrm>
              <a:off x="3722" y="3107"/>
              <a:ext cx="21" cy="21"/>
            </a:xfrm>
            <a:custGeom>
              <a:avLst/>
              <a:gdLst>
                <a:gd name="T0" fmla="*/ 0 w 146"/>
                <a:gd name="T1" fmla="*/ 0 h 144"/>
                <a:gd name="T2" fmla="*/ 0 w 146"/>
                <a:gd name="T3" fmla="*/ 0 h 144"/>
                <a:gd name="T4" fmla="*/ 0 w 146"/>
                <a:gd name="T5" fmla="*/ 0 h 144"/>
                <a:gd name="T6" fmla="*/ 0 w 146"/>
                <a:gd name="T7" fmla="*/ 0 h 144"/>
                <a:gd name="T8" fmla="*/ 0 w 146"/>
                <a:gd name="T9" fmla="*/ 0 h 144"/>
                <a:gd name="T10" fmla="*/ 0 w 146"/>
                <a:gd name="T11" fmla="*/ 0 h 144"/>
                <a:gd name="T12" fmla="*/ 0 w 146"/>
                <a:gd name="T13" fmla="*/ 0 h 144"/>
                <a:gd name="T14" fmla="*/ 0 w 146"/>
                <a:gd name="T15" fmla="*/ 0 h 144"/>
                <a:gd name="T16" fmla="*/ 0 w 146"/>
                <a:gd name="T17" fmla="*/ 0 h 144"/>
                <a:gd name="T18" fmla="*/ 0 w 146"/>
                <a:gd name="T19" fmla="*/ 0 h 144"/>
                <a:gd name="T20" fmla="*/ 0 w 146"/>
                <a:gd name="T21" fmla="*/ 0 h 144"/>
                <a:gd name="T22" fmla="*/ 0 w 146"/>
                <a:gd name="T23" fmla="*/ 0 h 144"/>
                <a:gd name="T24" fmla="*/ 0 w 146"/>
                <a:gd name="T25" fmla="*/ 0 h 144"/>
                <a:gd name="T26" fmla="*/ 0 w 146"/>
                <a:gd name="T27" fmla="*/ 0 h 144"/>
                <a:gd name="T28" fmla="*/ 0 w 146"/>
                <a:gd name="T29" fmla="*/ 0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6"/>
                <a:gd name="T46" fmla="*/ 0 h 144"/>
                <a:gd name="T47" fmla="*/ 146 w 146"/>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6" h="144">
                  <a:moveTo>
                    <a:pt x="56" y="81"/>
                  </a:moveTo>
                  <a:lnTo>
                    <a:pt x="79" y="85"/>
                  </a:lnTo>
                  <a:lnTo>
                    <a:pt x="120" y="115"/>
                  </a:lnTo>
                  <a:lnTo>
                    <a:pt x="120" y="144"/>
                  </a:lnTo>
                  <a:lnTo>
                    <a:pt x="136" y="112"/>
                  </a:lnTo>
                  <a:lnTo>
                    <a:pt x="146" y="98"/>
                  </a:lnTo>
                  <a:lnTo>
                    <a:pt x="40" y="43"/>
                  </a:lnTo>
                  <a:lnTo>
                    <a:pt x="39" y="11"/>
                  </a:lnTo>
                  <a:lnTo>
                    <a:pt x="15" y="0"/>
                  </a:lnTo>
                  <a:lnTo>
                    <a:pt x="27" y="38"/>
                  </a:lnTo>
                  <a:lnTo>
                    <a:pt x="0" y="27"/>
                  </a:lnTo>
                  <a:lnTo>
                    <a:pt x="58" y="69"/>
                  </a:lnTo>
                  <a:lnTo>
                    <a:pt x="31" y="69"/>
                  </a:lnTo>
                  <a:lnTo>
                    <a:pt x="56" y="8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7" name="Freeform 150"/>
            <p:cNvSpPr>
              <a:spLocks/>
            </p:cNvSpPr>
            <p:nvPr/>
          </p:nvSpPr>
          <p:spPr bwMode="auto">
            <a:xfrm>
              <a:off x="3732" y="3118"/>
              <a:ext cx="51" cy="37"/>
            </a:xfrm>
            <a:custGeom>
              <a:avLst/>
              <a:gdLst>
                <a:gd name="T0" fmla="*/ 0 w 354"/>
                <a:gd name="T1" fmla="*/ 0 h 255"/>
                <a:gd name="T2" fmla="*/ 0 w 354"/>
                <a:gd name="T3" fmla="*/ 0 h 255"/>
                <a:gd name="T4" fmla="*/ 0 w 354"/>
                <a:gd name="T5" fmla="*/ 0 h 255"/>
                <a:gd name="T6" fmla="*/ 0 w 354"/>
                <a:gd name="T7" fmla="*/ 0 h 255"/>
                <a:gd name="T8" fmla="*/ 0 w 354"/>
                <a:gd name="T9" fmla="*/ 0 h 255"/>
                <a:gd name="T10" fmla="*/ 0 w 354"/>
                <a:gd name="T11" fmla="*/ 0 h 255"/>
                <a:gd name="T12" fmla="*/ 0 w 354"/>
                <a:gd name="T13" fmla="*/ 0 h 255"/>
                <a:gd name="T14" fmla="*/ 0 w 354"/>
                <a:gd name="T15" fmla="*/ 0 h 255"/>
                <a:gd name="T16" fmla="*/ 0 w 354"/>
                <a:gd name="T17" fmla="*/ 0 h 255"/>
                <a:gd name="T18" fmla="*/ 0 w 354"/>
                <a:gd name="T19" fmla="*/ 0 h 255"/>
                <a:gd name="T20" fmla="*/ 0 w 354"/>
                <a:gd name="T21" fmla="*/ 0 h 255"/>
                <a:gd name="T22" fmla="*/ 0 w 354"/>
                <a:gd name="T23" fmla="*/ 0 h 255"/>
                <a:gd name="T24" fmla="*/ 0 w 354"/>
                <a:gd name="T25" fmla="*/ 0 h 255"/>
                <a:gd name="T26" fmla="*/ 0 w 354"/>
                <a:gd name="T27" fmla="*/ 0 h 255"/>
                <a:gd name="T28" fmla="*/ 0 w 354"/>
                <a:gd name="T29" fmla="*/ 0 h 255"/>
                <a:gd name="T30" fmla="*/ 0 w 354"/>
                <a:gd name="T31" fmla="*/ 0 h 255"/>
                <a:gd name="T32" fmla="*/ 0 w 354"/>
                <a:gd name="T33" fmla="*/ 0 h 255"/>
                <a:gd name="T34" fmla="*/ 0 w 354"/>
                <a:gd name="T35" fmla="*/ 0 h 255"/>
                <a:gd name="T36" fmla="*/ 0 w 354"/>
                <a:gd name="T37" fmla="*/ 0 h 255"/>
                <a:gd name="T38" fmla="*/ 0 w 354"/>
                <a:gd name="T39" fmla="*/ 0 h 255"/>
                <a:gd name="T40" fmla="*/ 0 w 354"/>
                <a:gd name="T41" fmla="*/ 0 h 255"/>
                <a:gd name="T42" fmla="*/ 0 w 354"/>
                <a:gd name="T43" fmla="*/ 0 h 255"/>
                <a:gd name="T44" fmla="*/ 0 w 354"/>
                <a:gd name="T45" fmla="*/ 0 h 255"/>
                <a:gd name="T46" fmla="*/ 0 w 354"/>
                <a:gd name="T47" fmla="*/ 0 h 255"/>
                <a:gd name="T48" fmla="*/ 0 w 354"/>
                <a:gd name="T49" fmla="*/ 0 h 255"/>
                <a:gd name="T50" fmla="*/ 0 w 354"/>
                <a:gd name="T51" fmla="*/ 0 h 255"/>
                <a:gd name="T52" fmla="*/ 0 w 354"/>
                <a:gd name="T53" fmla="*/ 0 h 255"/>
                <a:gd name="T54" fmla="*/ 0 w 354"/>
                <a:gd name="T55" fmla="*/ 0 h 255"/>
                <a:gd name="T56" fmla="*/ 0 w 354"/>
                <a:gd name="T57" fmla="*/ 0 h 255"/>
                <a:gd name="T58" fmla="*/ 0 w 354"/>
                <a:gd name="T59" fmla="*/ 0 h 255"/>
                <a:gd name="T60" fmla="*/ 0 w 354"/>
                <a:gd name="T61" fmla="*/ 0 h 255"/>
                <a:gd name="T62" fmla="*/ 0 w 354"/>
                <a:gd name="T63" fmla="*/ 0 h 255"/>
                <a:gd name="T64" fmla="*/ 0 w 354"/>
                <a:gd name="T65" fmla="*/ 0 h 2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4"/>
                <a:gd name="T100" fmla="*/ 0 h 255"/>
                <a:gd name="T101" fmla="*/ 354 w 354"/>
                <a:gd name="T102" fmla="*/ 255 h 2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4" h="255">
                  <a:moveTo>
                    <a:pt x="52" y="72"/>
                  </a:moveTo>
                  <a:lnTo>
                    <a:pt x="63" y="75"/>
                  </a:lnTo>
                  <a:lnTo>
                    <a:pt x="91" y="26"/>
                  </a:lnTo>
                  <a:lnTo>
                    <a:pt x="112" y="0"/>
                  </a:lnTo>
                  <a:lnTo>
                    <a:pt x="148" y="12"/>
                  </a:lnTo>
                  <a:lnTo>
                    <a:pt x="151" y="52"/>
                  </a:lnTo>
                  <a:lnTo>
                    <a:pt x="202" y="80"/>
                  </a:lnTo>
                  <a:lnTo>
                    <a:pt x="354" y="152"/>
                  </a:lnTo>
                  <a:lnTo>
                    <a:pt x="354" y="222"/>
                  </a:lnTo>
                  <a:lnTo>
                    <a:pt x="318" y="227"/>
                  </a:lnTo>
                  <a:lnTo>
                    <a:pt x="273" y="227"/>
                  </a:lnTo>
                  <a:lnTo>
                    <a:pt x="298" y="211"/>
                  </a:lnTo>
                  <a:lnTo>
                    <a:pt x="273" y="199"/>
                  </a:lnTo>
                  <a:lnTo>
                    <a:pt x="233" y="199"/>
                  </a:lnTo>
                  <a:lnTo>
                    <a:pt x="257" y="255"/>
                  </a:lnTo>
                  <a:lnTo>
                    <a:pt x="221" y="236"/>
                  </a:lnTo>
                  <a:lnTo>
                    <a:pt x="124" y="159"/>
                  </a:lnTo>
                  <a:lnTo>
                    <a:pt x="108" y="164"/>
                  </a:lnTo>
                  <a:lnTo>
                    <a:pt x="138" y="196"/>
                  </a:lnTo>
                  <a:lnTo>
                    <a:pt x="89" y="192"/>
                  </a:lnTo>
                  <a:lnTo>
                    <a:pt x="117" y="251"/>
                  </a:lnTo>
                  <a:lnTo>
                    <a:pt x="104" y="251"/>
                  </a:lnTo>
                  <a:lnTo>
                    <a:pt x="44" y="203"/>
                  </a:lnTo>
                  <a:lnTo>
                    <a:pt x="0" y="212"/>
                  </a:lnTo>
                  <a:lnTo>
                    <a:pt x="34" y="199"/>
                  </a:lnTo>
                  <a:lnTo>
                    <a:pt x="53" y="186"/>
                  </a:lnTo>
                  <a:lnTo>
                    <a:pt x="69" y="160"/>
                  </a:lnTo>
                  <a:lnTo>
                    <a:pt x="72" y="135"/>
                  </a:lnTo>
                  <a:lnTo>
                    <a:pt x="75" y="100"/>
                  </a:lnTo>
                  <a:lnTo>
                    <a:pt x="52" y="81"/>
                  </a:lnTo>
                  <a:lnTo>
                    <a:pt x="41" y="77"/>
                  </a:lnTo>
                  <a:lnTo>
                    <a:pt x="52" y="7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8" name="Freeform 151"/>
            <p:cNvSpPr>
              <a:spLocks/>
            </p:cNvSpPr>
            <p:nvPr/>
          </p:nvSpPr>
          <p:spPr bwMode="auto">
            <a:xfrm>
              <a:off x="3706" y="3107"/>
              <a:ext cx="20" cy="6"/>
            </a:xfrm>
            <a:custGeom>
              <a:avLst/>
              <a:gdLst>
                <a:gd name="T0" fmla="*/ 0 w 140"/>
                <a:gd name="T1" fmla="*/ 0 h 42"/>
                <a:gd name="T2" fmla="*/ 0 w 140"/>
                <a:gd name="T3" fmla="*/ 0 h 42"/>
                <a:gd name="T4" fmla="*/ 0 w 140"/>
                <a:gd name="T5" fmla="*/ 0 h 42"/>
                <a:gd name="T6" fmla="*/ 0 w 140"/>
                <a:gd name="T7" fmla="*/ 0 h 42"/>
                <a:gd name="T8" fmla="*/ 0 w 140"/>
                <a:gd name="T9" fmla="*/ 0 h 42"/>
                <a:gd name="T10" fmla="*/ 0 w 140"/>
                <a:gd name="T11" fmla="*/ 0 h 42"/>
                <a:gd name="T12" fmla="*/ 0 w 140"/>
                <a:gd name="T13" fmla="*/ 0 h 42"/>
                <a:gd name="T14" fmla="*/ 0 60000 65536"/>
                <a:gd name="T15" fmla="*/ 0 60000 65536"/>
                <a:gd name="T16" fmla="*/ 0 60000 65536"/>
                <a:gd name="T17" fmla="*/ 0 60000 65536"/>
                <a:gd name="T18" fmla="*/ 0 60000 65536"/>
                <a:gd name="T19" fmla="*/ 0 60000 65536"/>
                <a:gd name="T20" fmla="*/ 0 60000 65536"/>
                <a:gd name="T21" fmla="*/ 0 w 140"/>
                <a:gd name="T22" fmla="*/ 0 h 42"/>
                <a:gd name="T23" fmla="*/ 140 w 14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42">
                  <a:moveTo>
                    <a:pt x="0" y="0"/>
                  </a:moveTo>
                  <a:lnTo>
                    <a:pt x="64" y="13"/>
                  </a:lnTo>
                  <a:lnTo>
                    <a:pt x="140" y="42"/>
                  </a:lnTo>
                  <a:lnTo>
                    <a:pt x="107" y="19"/>
                  </a:lnTo>
                  <a:lnTo>
                    <a:pt x="61" y="7"/>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09" name="Freeform 152"/>
            <p:cNvSpPr>
              <a:spLocks/>
            </p:cNvSpPr>
            <p:nvPr/>
          </p:nvSpPr>
          <p:spPr bwMode="auto">
            <a:xfrm>
              <a:off x="3806" y="3111"/>
              <a:ext cx="26" cy="17"/>
            </a:xfrm>
            <a:custGeom>
              <a:avLst/>
              <a:gdLst>
                <a:gd name="T0" fmla="*/ 0 w 178"/>
                <a:gd name="T1" fmla="*/ 0 h 116"/>
                <a:gd name="T2" fmla="*/ 0 w 178"/>
                <a:gd name="T3" fmla="*/ 0 h 116"/>
                <a:gd name="T4" fmla="*/ 0 w 178"/>
                <a:gd name="T5" fmla="*/ 0 h 116"/>
                <a:gd name="T6" fmla="*/ 0 w 178"/>
                <a:gd name="T7" fmla="*/ 0 h 116"/>
                <a:gd name="T8" fmla="*/ 0 w 178"/>
                <a:gd name="T9" fmla="*/ 0 h 116"/>
                <a:gd name="T10" fmla="*/ 0 w 178"/>
                <a:gd name="T11" fmla="*/ 0 h 116"/>
                <a:gd name="T12" fmla="*/ 0 w 178"/>
                <a:gd name="T13" fmla="*/ 0 h 116"/>
                <a:gd name="T14" fmla="*/ 0 w 178"/>
                <a:gd name="T15" fmla="*/ 0 h 116"/>
                <a:gd name="T16" fmla="*/ 0 w 178"/>
                <a:gd name="T17" fmla="*/ 0 h 116"/>
                <a:gd name="T18" fmla="*/ 0 w 178"/>
                <a:gd name="T19" fmla="*/ 0 h 116"/>
                <a:gd name="T20" fmla="*/ 0 w 178"/>
                <a:gd name="T21" fmla="*/ 0 h 116"/>
                <a:gd name="T22" fmla="*/ 0 w 178"/>
                <a:gd name="T23" fmla="*/ 0 h 116"/>
                <a:gd name="T24" fmla="*/ 0 w 178"/>
                <a:gd name="T25" fmla="*/ 0 h 116"/>
                <a:gd name="T26" fmla="*/ 0 w 178"/>
                <a:gd name="T27" fmla="*/ 0 h 116"/>
                <a:gd name="T28" fmla="*/ 0 w 178"/>
                <a:gd name="T29" fmla="*/ 0 h 116"/>
                <a:gd name="T30" fmla="*/ 0 w 178"/>
                <a:gd name="T31" fmla="*/ 0 h 116"/>
                <a:gd name="T32" fmla="*/ 0 w 178"/>
                <a:gd name="T33" fmla="*/ 0 h 116"/>
                <a:gd name="T34" fmla="*/ 0 w 178"/>
                <a:gd name="T35" fmla="*/ 0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8"/>
                <a:gd name="T55" fmla="*/ 0 h 116"/>
                <a:gd name="T56" fmla="*/ 178 w 178"/>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8" h="116">
                  <a:moveTo>
                    <a:pt x="2" y="60"/>
                  </a:moveTo>
                  <a:lnTo>
                    <a:pt x="24" y="93"/>
                  </a:lnTo>
                  <a:lnTo>
                    <a:pt x="58" y="106"/>
                  </a:lnTo>
                  <a:lnTo>
                    <a:pt x="96" y="95"/>
                  </a:lnTo>
                  <a:lnTo>
                    <a:pt x="123" y="79"/>
                  </a:lnTo>
                  <a:lnTo>
                    <a:pt x="149" y="52"/>
                  </a:lnTo>
                  <a:lnTo>
                    <a:pt x="163" y="36"/>
                  </a:lnTo>
                  <a:lnTo>
                    <a:pt x="178" y="0"/>
                  </a:lnTo>
                  <a:lnTo>
                    <a:pt x="175" y="37"/>
                  </a:lnTo>
                  <a:lnTo>
                    <a:pt x="161" y="75"/>
                  </a:lnTo>
                  <a:lnTo>
                    <a:pt x="142" y="89"/>
                  </a:lnTo>
                  <a:lnTo>
                    <a:pt x="111" y="107"/>
                  </a:lnTo>
                  <a:lnTo>
                    <a:pt x="82" y="112"/>
                  </a:lnTo>
                  <a:lnTo>
                    <a:pt x="51" y="116"/>
                  </a:lnTo>
                  <a:lnTo>
                    <a:pt x="18" y="104"/>
                  </a:lnTo>
                  <a:lnTo>
                    <a:pt x="0" y="80"/>
                  </a:lnTo>
                  <a:lnTo>
                    <a:pt x="2" y="6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0" name="Freeform 153"/>
            <p:cNvSpPr>
              <a:spLocks/>
            </p:cNvSpPr>
            <p:nvPr/>
          </p:nvSpPr>
          <p:spPr bwMode="auto">
            <a:xfrm>
              <a:off x="3809" y="3105"/>
              <a:ext cx="164" cy="47"/>
            </a:xfrm>
            <a:custGeom>
              <a:avLst/>
              <a:gdLst>
                <a:gd name="T0" fmla="*/ 0 w 1148"/>
                <a:gd name="T1" fmla="*/ 0 h 328"/>
                <a:gd name="T2" fmla="*/ 0 w 1148"/>
                <a:gd name="T3" fmla="*/ 0 h 328"/>
                <a:gd name="T4" fmla="*/ 0 w 1148"/>
                <a:gd name="T5" fmla="*/ 0 h 328"/>
                <a:gd name="T6" fmla="*/ 0 w 1148"/>
                <a:gd name="T7" fmla="*/ 0 h 328"/>
                <a:gd name="T8" fmla="*/ 0 w 1148"/>
                <a:gd name="T9" fmla="*/ 0 h 328"/>
                <a:gd name="T10" fmla="*/ 0 w 1148"/>
                <a:gd name="T11" fmla="*/ 0 h 328"/>
                <a:gd name="T12" fmla="*/ 0 w 1148"/>
                <a:gd name="T13" fmla="*/ 0 h 328"/>
                <a:gd name="T14" fmla="*/ 0 w 1148"/>
                <a:gd name="T15" fmla="*/ 0 h 328"/>
                <a:gd name="T16" fmla="*/ 0 w 1148"/>
                <a:gd name="T17" fmla="*/ 0 h 328"/>
                <a:gd name="T18" fmla="*/ 0 w 1148"/>
                <a:gd name="T19" fmla="*/ 0 h 328"/>
                <a:gd name="T20" fmla="*/ 0 w 1148"/>
                <a:gd name="T21" fmla="*/ 0 h 328"/>
                <a:gd name="T22" fmla="*/ 0 w 1148"/>
                <a:gd name="T23" fmla="*/ 0 h 328"/>
                <a:gd name="T24" fmla="*/ 0 w 1148"/>
                <a:gd name="T25" fmla="*/ 0 h 328"/>
                <a:gd name="T26" fmla="*/ 0 w 1148"/>
                <a:gd name="T27" fmla="*/ 0 h 328"/>
                <a:gd name="T28" fmla="*/ 0 w 1148"/>
                <a:gd name="T29" fmla="*/ 0 h 328"/>
                <a:gd name="T30" fmla="*/ 0 w 1148"/>
                <a:gd name="T31" fmla="*/ 0 h 328"/>
                <a:gd name="T32" fmla="*/ 0 w 1148"/>
                <a:gd name="T33" fmla="*/ 0 h 328"/>
                <a:gd name="T34" fmla="*/ 0 w 1148"/>
                <a:gd name="T35" fmla="*/ 0 h 328"/>
                <a:gd name="T36" fmla="*/ 0 w 1148"/>
                <a:gd name="T37" fmla="*/ 0 h 328"/>
                <a:gd name="T38" fmla="*/ 0 w 1148"/>
                <a:gd name="T39" fmla="*/ 0 h 328"/>
                <a:gd name="T40" fmla="*/ 0 w 1148"/>
                <a:gd name="T41" fmla="*/ 0 h 328"/>
                <a:gd name="T42" fmla="*/ 0 w 1148"/>
                <a:gd name="T43" fmla="*/ 0 h 328"/>
                <a:gd name="T44" fmla="*/ 0 w 1148"/>
                <a:gd name="T45" fmla="*/ 0 h 328"/>
                <a:gd name="T46" fmla="*/ 0 w 1148"/>
                <a:gd name="T47" fmla="*/ 0 h 328"/>
                <a:gd name="T48" fmla="*/ 0 w 1148"/>
                <a:gd name="T49" fmla="*/ 0 h 328"/>
                <a:gd name="T50" fmla="*/ 0 w 1148"/>
                <a:gd name="T51" fmla="*/ 0 h 328"/>
                <a:gd name="T52" fmla="*/ 0 w 1148"/>
                <a:gd name="T53" fmla="*/ 0 h 328"/>
                <a:gd name="T54" fmla="*/ 0 w 1148"/>
                <a:gd name="T55" fmla="*/ 0 h 328"/>
                <a:gd name="T56" fmla="*/ 0 w 1148"/>
                <a:gd name="T57" fmla="*/ 0 h 328"/>
                <a:gd name="T58" fmla="*/ 0 w 1148"/>
                <a:gd name="T59" fmla="*/ 0 h 328"/>
                <a:gd name="T60" fmla="*/ 0 w 1148"/>
                <a:gd name="T61" fmla="*/ 0 h 328"/>
                <a:gd name="T62" fmla="*/ 0 w 1148"/>
                <a:gd name="T63" fmla="*/ 0 h 328"/>
                <a:gd name="T64" fmla="*/ 0 w 1148"/>
                <a:gd name="T65" fmla="*/ 0 h 328"/>
                <a:gd name="T66" fmla="*/ 0 w 1148"/>
                <a:gd name="T67" fmla="*/ 0 h 328"/>
                <a:gd name="T68" fmla="*/ 0 w 1148"/>
                <a:gd name="T69" fmla="*/ 0 h 328"/>
                <a:gd name="T70" fmla="*/ 0 w 1148"/>
                <a:gd name="T71" fmla="*/ 0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8"/>
                <a:gd name="T109" fmla="*/ 0 h 328"/>
                <a:gd name="T110" fmla="*/ 1148 w 1148"/>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8" h="328">
                  <a:moveTo>
                    <a:pt x="0" y="134"/>
                  </a:moveTo>
                  <a:lnTo>
                    <a:pt x="43" y="177"/>
                  </a:lnTo>
                  <a:lnTo>
                    <a:pt x="123" y="209"/>
                  </a:lnTo>
                  <a:lnTo>
                    <a:pt x="214" y="241"/>
                  </a:lnTo>
                  <a:lnTo>
                    <a:pt x="229" y="229"/>
                  </a:lnTo>
                  <a:lnTo>
                    <a:pt x="305" y="260"/>
                  </a:lnTo>
                  <a:lnTo>
                    <a:pt x="338" y="233"/>
                  </a:lnTo>
                  <a:lnTo>
                    <a:pt x="364" y="185"/>
                  </a:lnTo>
                  <a:lnTo>
                    <a:pt x="368" y="145"/>
                  </a:lnTo>
                  <a:lnTo>
                    <a:pt x="359" y="118"/>
                  </a:lnTo>
                  <a:lnTo>
                    <a:pt x="321" y="75"/>
                  </a:lnTo>
                  <a:lnTo>
                    <a:pt x="304" y="63"/>
                  </a:lnTo>
                  <a:lnTo>
                    <a:pt x="305" y="89"/>
                  </a:lnTo>
                  <a:lnTo>
                    <a:pt x="296" y="137"/>
                  </a:lnTo>
                  <a:lnTo>
                    <a:pt x="285" y="165"/>
                  </a:lnTo>
                  <a:lnTo>
                    <a:pt x="260" y="184"/>
                  </a:lnTo>
                  <a:lnTo>
                    <a:pt x="288" y="121"/>
                  </a:lnTo>
                  <a:lnTo>
                    <a:pt x="294" y="81"/>
                  </a:lnTo>
                  <a:lnTo>
                    <a:pt x="290" y="52"/>
                  </a:lnTo>
                  <a:lnTo>
                    <a:pt x="226" y="0"/>
                  </a:lnTo>
                  <a:lnTo>
                    <a:pt x="288" y="33"/>
                  </a:lnTo>
                  <a:lnTo>
                    <a:pt x="399" y="74"/>
                  </a:lnTo>
                  <a:lnTo>
                    <a:pt x="326" y="70"/>
                  </a:lnTo>
                  <a:lnTo>
                    <a:pt x="345" y="83"/>
                  </a:lnTo>
                  <a:lnTo>
                    <a:pt x="384" y="86"/>
                  </a:lnTo>
                  <a:lnTo>
                    <a:pt x="384" y="106"/>
                  </a:lnTo>
                  <a:lnTo>
                    <a:pt x="1148" y="88"/>
                  </a:lnTo>
                  <a:lnTo>
                    <a:pt x="407" y="131"/>
                  </a:lnTo>
                  <a:lnTo>
                    <a:pt x="551" y="164"/>
                  </a:lnTo>
                  <a:lnTo>
                    <a:pt x="625" y="188"/>
                  </a:lnTo>
                  <a:lnTo>
                    <a:pt x="618" y="160"/>
                  </a:lnTo>
                  <a:lnTo>
                    <a:pt x="660" y="192"/>
                  </a:lnTo>
                  <a:lnTo>
                    <a:pt x="584" y="202"/>
                  </a:lnTo>
                  <a:lnTo>
                    <a:pt x="686" y="205"/>
                  </a:lnTo>
                  <a:lnTo>
                    <a:pt x="789" y="269"/>
                  </a:lnTo>
                  <a:lnTo>
                    <a:pt x="682" y="225"/>
                  </a:lnTo>
                  <a:lnTo>
                    <a:pt x="625" y="228"/>
                  </a:lnTo>
                  <a:lnTo>
                    <a:pt x="674" y="271"/>
                  </a:lnTo>
                  <a:lnTo>
                    <a:pt x="621" y="271"/>
                  </a:lnTo>
                  <a:lnTo>
                    <a:pt x="565" y="256"/>
                  </a:lnTo>
                  <a:lnTo>
                    <a:pt x="356" y="295"/>
                  </a:lnTo>
                  <a:lnTo>
                    <a:pt x="507" y="252"/>
                  </a:lnTo>
                  <a:lnTo>
                    <a:pt x="373" y="198"/>
                  </a:lnTo>
                  <a:lnTo>
                    <a:pt x="382" y="184"/>
                  </a:lnTo>
                  <a:lnTo>
                    <a:pt x="525" y="222"/>
                  </a:lnTo>
                  <a:lnTo>
                    <a:pt x="522" y="197"/>
                  </a:lnTo>
                  <a:lnTo>
                    <a:pt x="397" y="145"/>
                  </a:lnTo>
                  <a:lnTo>
                    <a:pt x="380" y="135"/>
                  </a:lnTo>
                  <a:lnTo>
                    <a:pt x="380" y="166"/>
                  </a:lnTo>
                  <a:lnTo>
                    <a:pt x="366" y="207"/>
                  </a:lnTo>
                  <a:lnTo>
                    <a:pt x="355" y="228"/>
                  </a:lnTo>
                  <a:lnTo>
                    <a:pt x="415" y="225"/>
                  </a:lnTo>
                  <a:lnTo>
                    <a:pt x="437" y="238"/>
                  </a:lnTo>
                  <a:lnTo>
                    <a:pt x="348" y="252"/>
                  </a:lnTo>
                  <a:lnTo>
                    <a:pt x="378" y="279"/>
                  </a:lnTo>
                  <a:lnTo>
                    <a:pt x="341" y="285"/>
                  </a:lnTo>
                  <a:lnTo>
                    <a:pt x="338" y="319"/>
                  </a:lnTo>
                  <a:lnTo>
                    <a:pt x="289" y="311"/>
                  </a:lnTo>
                  <a:lnTo>
                    <a:pt x="276" y="328"/>
                  </a:lnTo>
                  <a:lnTo>
                    <a:pt x="262" y="316"/>
                  </a:lnTo>
                  <a:lnTo>
                    <a:pt x="235" y="319"/>
                  </a:lnTo>
                  <a:lnTo>
                    <a:pt x="206" y="304"/>
                  </a:lnTo>
                  <a:lnTo>
                    <a:pt x="234" y="307"/>
                  </a:lnTo>
                  <a:lnTo>
                    <a:pt x="231" y="283"/>
                  </a:lnTo>
                  <a:lnTo>
                    <a:pt x="243" y="299"/>
                  </a:lnTo>
                  <a:lnTo>
                    <a:pt x="261" y="299"/>
                  </a:lnTo>
                  <a:lnTo>
                    <a:pt x="261" y="273"/>
                  </a:lnTo>
                  <a:lnTo>
                    <a:pt x="274" y="264"/>
                  </a:lnTo>
                  <a:lnTo>
                    <a:pt x="207" y="264"/>
                  </a:lnTo>
                  <a:lnTo>
                    <a:pt x="37" y="188"/>
                  </a:lnTo>
                  <a:lnTo>
                    <a:pt x="0" y="13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1" name="Freeform 154"/>
            <p:cNvSpPr>
              <a:spLocks/>
            </p:cNvSpPr>
            <p:nvPr/>
          </p:nvSpPr>
          <p:spPr bwMode="auto">
            <a:xfrm>
              <a:off x="3834" y="3155"/>
              <a:ext cx="24" cy="17"/>
            </a:xfrm>
            <a:custGeom>
              <a:avLst/>
              <a:gdLst>
                <a:gd name="T0" fmla="*/ 0 w 167"/>
                <a:gd name="T1" fmla="*/ 0 h 116"/>
                <a:gd name="T2" fmla="*/ 0 w 167"/>
                <a:gd name="T3" fmla="*/ 0 h 116"/>
                <a:gd name="T4" fmla="*/ 0 w 167"/>
                <a:gd name="T5" fmla="*/ 0 h 116"/>
                <a:gd name="T6" fmla="*/ 0 w 167"/>
                <a:gd name="T7" fmla="*/ 0 h 116"/>
                <a:gd name="T8" fmla="*/ 0 w 167"/>
                <a:gd name="T9" fmla="*/ 0 h 116"/>
                <a:gd name="T10" fmla="*/ 0 w 167"/>
                <a:gd name="T11" fmla="*/ 0 h 116"/>
                <a:gd name="T12" fmla="*/ 0 w 167"/>
                <a:gd name="T13" fmla="*/ 0 h 116"/>
                <a:gd name="T14" fmla="*/ 0 w 167"/>
                <a:gd name="T15" fmla="*/ 0 h 116"/>
                <a:gd name="T16" fmla="*/ 0 w 167"/>
                <a:gd name="T17" fmla="*/ 0 h 116"/>
                <a:gd name="T18" fmla="*/ 0 w 167"/>
                <a:gd name="T19" fmla="*/ 0 h 116"/>
                <a:gd name="T20" fmla="*/ 0 w 167"/>
                <a:gd name="T21" fmla="*/ 0 h 116"/>
                <a:gd name="T22" fmla="*/ 0 w 167"/>
                <a:gd name="T23" fmla="*/ 0 h 116"/>
                <a:gd name="T24" fmla="*/ 0 w 167"/>
                <a:gd name="T25" fmla="*/ 0 h 116"/>
                <a:gd name="T26" fmla="*/ 0 w 167"/>
                <a:gd name="T27" fmla="*/ 0 h 116"/>
                <a:gd name="T28" fmla="*/ 0 w 167"/>
                <a:gd name="T29" fmla="*/ 0 h 116"/>
                <a:gd name="T30" fmla="*/ 0 w 167"/>
                <a:gd name="T31" fmla="*/ 0 h 116"/>
                <a:gd name="T32" fmla="*/ 0 w 167"/>
                <a:gd name="T33" fmla="*/ 0 h 116"/>
                <a:gd name="T34" fmla="*/ 0 w 167"/>
                <a:gd name="T35" fmla="*/ 0 h 116"/>
                <a:gd name="T36" fmla="*/ 0 w 167"/>
                <a:gd name="T37" fmla="*/ 0 h 116"/>
                <a:gd name="T38" fmla="*/ 0 w 167"/>
                <a:gd name="T39" fmla="*/ 0 h 116"/>
                <a:gd name="T40" fmla="*/ 0 w 167"/>
                <a:gd name="T41" fmla="*/ 0 h 116"/>
                <a:gd name="T42" fmla="*/ 0 w 167"/>
                <a:gd name="T43" fmla="*/ 0 h 116"/>
                <a:gd name="T44" fmla="*/ 0 w 167"/>
                <a:gd name="T45" fmla="*/ 0 h 116"/>
                <a:gd name="T46" fmla="*/ 0 w 167"/>
                <a:gd name="T47" fmla="*/ 0 h 116"/>
                <a:gd name="T48" fmla="*/ 0 w 167"/>
                <a:gd name="T49" fmla="*/ 0 h 116"/>
                <a:gd name="T50" fmla="*/ 0 w 167"/>
                <a:gd name="T51" fmla="*/ 0 h 116"/>
                <a:gd name="T52" fmla="*/ 0 w 167"/>
                <a:gd name="T53" fmla="*/ 0 h 116"/>
                <a:gd name="T54" fmla="*/ 0 w 167"/>
                <a:gd name="T55" fmla="*/ 0 h 116"/>
                <a:gd name="T56" fmla="*/ 0 w 167"/>
                <a:gd name="T57" fmla="*/ 0 h 116"/>
                <a:gd name="T58" fmla="*/ 0 w 167"/>
                <a:gd name="T59" fmla="*/ 0 h 116"/>
                <a:gd name="T60" fmla="*/ 0 w 167"/>
                <a:gd name="T61" fmla="*/ 0 h 116"/>
                <a:gd name="T62" fmla="*/ 0 w 167"/>
                <a:gd name="T63" fmla="*/ 0 h 116"/>
                <a:gd name="T64" fmla="*/ 0 w 167"/>
                <a:gd name="T65" fmla="*/ 0 h 116"/>
                <a:gd name="T66" fmla="*/ 0 w 167"/>
                <a:gd name="T67" fmla="*/ 0 h 116"/>
                <a:gd name="T68" fmla="*/ 0 w 167"/>
                <a:gd name="T69" fmla="*/ 0 h 116"/>
                <a:gd name="T70" fmla="*/ 0 w 167"/>
                <a:gd name="T71" fmla="*/ 0 h 116"/>
                <a:gd name="T72" fmla="*/ 0 w 167"/>
                <a:gd name="T73" fmla="*/ 0 h 116"/>
                <a:gd name="T74" fmla="*/ 0 w 167"/>
                <a:gd name="T75" fmla="*/ 0 h 116"/>
                <a:gd name="T76" fmla="*/ 0 w 167"/>
                <a:gd name="T77" fmla="*/ 0 h 116"/>
                <a:gd name="T78" fmla="*/ 0 w 167"/>
                <a:gd name="T79" fmla="*/ 0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7"/>
                <a:gd name="T121" fmla="*/ 0 h 116"/>
                <a:gd name="T122" fmla="*/ 167 w 167"/>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7" h="116">
                  <a:moveTo>
                    <a:pt x="39" y="1"/>
                  </a:moveTo>
                  <a:lnTo>
                    <a:pt x="16" y="11"/>
                  </a:lnTo>
                  <a:lnTo>
                    <a:pt x="4" y="24"/>
                  </a:lnTo>
                  <a:lnTo>
                    <a:pt x="0" y="57"/>
                  </a:lnTo>
                  <a:lnTo>
                    <a:pt x="4" y="84"/>
                  </a:lnTo>
                  <a:lnTo>
                    <a:pt x="12" y="100"/>
                  </a:lnTo>
                  <a:lnTo>
                    <a:pt x="29" y="114"/>
                  </a:lnTo>
                  <a:lnTo>
                    <a:pt x="43" y="115"/>
                  </a:lnTo>
                  <a:lnTo>
                    <a:pt x="61" y="116"/>
                  </a:lnTo>
                  <a:lnTo>
                    <a:pt x="88" y="106"/>
                  </a:lnTo>
                  <a:lnTo>
                    <a:pt x="112" y="116"/>
                  </a:lnTo>
                  <a:lnTo>
                    <a:pt x="138" y="116"/>
                  </a:lnTo>
                  <a:lnTo>
                    <a:pt x="157" y="108"/>
                  </a:lnTo>
                  <a:lnTo>
                    <a:pt x="166" y="86"/>
                  </a:lnTo>
                  <a:lnTo>
                    <a:pt x="167" y="51"/>
                  </a:lnTo>
                  <a:lnTo>
                    <a:pt x="162" y="23"/>
                  </a:lnTo>
                  <a:lnTo>
                    <a:pt x="152" y="11"/>
                  </a:lnTo>
                  <a:lnTo>
                    <a:pt x="134" y="1"/>
                  </a:lnTo>
                  <a:lnTo>
                    <a:pt x="107" y="0"/>
                  </a:lnTo>
                  <a:lnTo>
                    <a:pt x="94" y="8"/>
                  </a:lnTo>
                  <a:lnTo>
                    <a:pt x="135" y="23"/>
                  </a:lnTo>
                  <a:lnTo>
                    <a:pt x="152" y="44"/>
                  </a:lnTo>
                  <a:lnTo>
                    <a:pt x="152" y="71"/>
                  </a:lnTo>
                  <a:lnTo>
                    <a:pt x="146" y="79"/>
                  </a:lnTo>
                  <a:lnTo>
                    <a:pt x="134" y="79"/>
                  </a:lnTo>
                  <a:lnTo>
                    <a:pt x="120" y="78"/>
                  </a:lnTo>
                  <a:lnTo>
                    <a:pt x="111" y="61"/>
                  </a:lnTo>
                  <a:lnTo>
                    <a:pt x="111" y="45"/>
                  </a:lnTo>
                  <a:lnTo>
                    <a:pt x="119" y="31"/>
                  </a:lnTo>
                  <a:lnTo>
                    <a:pt x="86" y="21"/>
                  </a:lnTo>
                  <a:lnTo>
                    <a:pt x="76" y="44"/>
                  </a:lnTo>
                  <a:lnTo>
                    <a:pt x="69" y="67"/>
                  </a:lnTo>
                  <a:lnTo>
                    <a:pt x="59" y="84"/>
                  </a:lnTo>
                  <a:lnTo>
                    <a:pt x="47" y="69"/>
                  </a:lnTo>
                  <a:lnTo>
                    <a:pt x="44" y="52"/>
                  </a:lnTo>
                  <a:lnTo>
                    <a:pt x="47" y="43"/>
                  </a:lnTo>
                  <a:lnTo>
                    <a:pt x="63" y="29"/>
                  </a:lnTo>
                  <a:lnTo>
                    <a:pt x="49" y="16"/>
                  </a:lnTo>
                  <a:lnTo>
                    <a:pt x="39"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2" name="Freeform 155"/>
            <p:cNvSpPr>
              <a:spLocks/>
            </p:cNvSpPr>
            <p:nvPr/>
          </p:nvSpPr>
          <p:spPr bwMode="auto">
            <a:xfrm>
              <a:off x="3839" y="3149"/>
              <a:ext cx="6" cy="9"/>
            </a:xfrm>
            <a:custGeom>
              <a:avLst/>
              <a:gdLst>
                <a:gd name="T0" fmla="*/ 0 w 41"/>
                <a:gd name="T1" fmla="*/ 0 h 61"/>
                <a:gd name="T2" fmla="*/ 0 w 41"/>
                <a:gd name="T3" fmla="*/ 0 h 61"/>
                <a:gd name="T4" fmla="*/ 0 w 41"/>
                <a:gd name="T5" fmla="*/ 0 h 61"/>
                <a:gd name="T6" fmla="*/ 0 w 41"/>
                <a:gd name="T7" fmla="*/ 0 h 61"/>
                <a:gd name="T8" fmla="*/ 0 w 41"/>
                <a:gd name="T9" fmla="*/ 0 h 61"/>
                <a:gd name="T10" fmla="*/ 0 w 41"/>
                <a:gd name="T11" fmla="*/ 0 h 61"/>
                <a:gd name="T12" fmla="*/ 0 w 41"/>
                <a:gd name="T13" fmla="*/ 0 h 61"/>
                <a:gd name="T14" fmla="*/ 0 w 41"/>
                <a:gd name="T15" fmla="*/ 0 h 61"/>
                <a:gd name="T16" fmla="*/ 0 w 41"/>
                <a:gd name="T17" fmla="*/ 0 h 61"/>
                <a:gd name="T18" fmla="*/ 0 w 41"/>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61"/>
                <a:gd name="T32" fmla="*/ 41 w 4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61">
                  <a:moveTo>
                    <a:pt x="28" y="2"/>
                  </a:moveTo>
                  <a:lnTo>
                    <a:pt x="25" y="20"/>
                  </a:lnTo>
                  <a:lnTo>
                    <a:pt x="41" y="35"/>
                  </a:lnTo>
                  <a:lnTo>
                    <a:pt x="16" y="32"/>
                  </a:lnTo>
                  <a:lnTo>
                    <a:pt x="11" y="61"/>
                  </a:lnTo>
                  <a:lnTo>
                    <a:pt x="0" y="50"/>
                  </a:lnTo>
                  <a:lnTo>
                    <a:pt x="8" y="20"/>
                  </a:lnTo>
                  <a:lnTo>
                    <a:pt x="16" y="0"/>
                  </a:lnTo>
                  <a:lnTo>
                    <a:pt x="28"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3" name="Freeform 156"/>
            <p:cNvSpPr>
              <a:spLocks/>
            </p:cNvSpPr>
            <p:nvPr/>
          </p:nvSpPr>
          <p:spPr bwMode="auto">
            <a:xfrm>
              <a:off x="3845" y="3148"/>
              <a:ext cx="10" cy="12"/>
            </a:xfrm>
            <a:custGeom>
              <a:avLst/>
              <a:gdLst>
                <a:gd name="T0" fmla="*/ 0 w 65"/>
                <a:gd name="T1" fmla="*/ 0 h 84"/>
                <a:gd name="T2" fmla="*/ 0 w 65"/>
                <a:gd name="T3" fmla="*/ 0 h 84"/>
                <a:gd name="T4" fmla="*/ 0 w 65"/>
                <a:gd name="T5" fmla="*/ 0 h 84"/>
                <a:gd name="T6" fmla="*/ 0 w 65"/>
                <a:gd name="T7" fmla="*/ 0 h 84"/>
                <a:gd name="T8" fmla="*/ 0 w 65"/>
                <a:gd name="T9" fmla="*/ 0 h 84"/>
                <a:gd name="T10" fmla="*/ 0 w 65"/>
                <a:gd name="T11" fmla="*/ 0 h 84"/>
                <a:gd name="T12" fmla="*/ 0 w 65"/>
                <a:gd name="T13" fmla="*/ 0 h 84"/>
                <a:gd name="T14" fmla="*/ 0 w 65"/>
                <a:gd name="T15" fmla="*/ 0 h 84"/>
                <a:gd name="T16" fmla="*/ 0 w 65"/>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84"/>
                <a:gd name="T29" fmla="*/ 65 w 65"/>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84">
                  <a:moveTo>
                    <a:pt x="4" y="16"/>
                  </a:moveTo>
                  <a:lnTo>
                    <a:pt x="0" y="60"/>
                  </a:lnTo>
                  <a:lnTo>
                    <a:pt x="13" y="80"/>
                  </a:lnTo>
                  <a:lnTo>
                    <a:pt x="33" y="84"/>
                  </a:lnTo>
                  <a:lnTo>
                    <a:pt x="65" y="68"/>
                  </a:lnTo>
                  <a:lnTo>
                    <a:pt x="31" y="53"/>
                  </a:lnTo>
                  <a:lnTo>
                    <a:pt x="29" y="0"/>
                  </a:lnTo>
                  <a:lnTo>
                    <a:pt x="4" y="1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4" name="Freeform 157"/>
            <p:cNvSpPr>
              <a:spLocks/>
            </p:cNvSpPr>
            <p:nvPr/>
          </p:nvSpPr>
          <p:spPr bwMode="auto">
            <a:xfrm>
              <a:off x="3842" y="3156"/>
              <a:ext cx="5" cy="6"/>
            </a:xfrm>
            <a:custGeom>
              <a:avLst/>
              <a:gdLst>
                <a:gd name="T0" fmla="*/ 0 w 37"/>
                <a:gd name="T1" fmla="*/ 0 h 42"/>
                <a:gd name="T2" fmla="*/ 0 w 37"/>
                <a:gd name="T3" fmla="*/ 0 h 42"/>
                <a:gd name="T4" fmla="*/ 0 w 37"/>
                <a:gd name="T5" fmla="*/ 0 h 42"/>
                <a:gd name="T6" fmla="*/ 0 w 37"/>
                <a:gd name="T7" fmla="*/ 0 h 42"/>
                <a:gd name="T8" fmla="*/ 0 w 37"/>
                <a:gd name="T9" fmla="*/ 0 h 42"/>
                <a:gd name="T10" fmla="*/ 0 w 37"/>
                <a:gd name="T11" fmla="*/ 0 h 42"/>
                <a:gd name="T12" fmla="*/ 0 60000 65536"/>
                <a:gd name="T13" fmla="*/ 0 60000 65536"/>
                <a:gd name="T14" fmla="*/ 0 60000 65536"/>
                <a:gd name="T15" fmla="*/ 0 60000 65536"/>
                <a:gd name="T16" fmla="*/ 0 60000 65536"/>
                <a:gd name="T17" fmla="*/ 0 60000 65536"/>
                <a:gd name="T18" fmla="*/ 0 w 37"/>
                <a:gd name="T19" fmla="*/ 0 h 42"/>
                <a:gd name="T20" fmla="*/ 37 w 37"/>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7" h="42">
                  <a:moveTo>
                    <a:pt x="0" y="20"/>
                  </a:moveTo>
                  <a:lnTo>
                    <a:pt x="37" y="0"/>
                  </a:lnTo>
                  <a:lnTo>
                    <a:pt x="27" y="42"/>
                  </a:lnTo>
                  <a:lnTo>
                    <a:pt x="17" y="28"/>
                  </a:lnTo>
                  <a:lnTo>
                    <a:pt x="0" y="2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5" name="Freeform 158"/>
            <p:cNvSpPr>
              <a:spLocks/>
            </p:cNvSpPr>
            <p:nvPr/>
          </p:nvSpPr>
          <p:spPr bwMode="auto">
            <a:xfrm>
              <a:off x="3774" y="3132"/>
              <a:ext cx="63" cy="44"/>
            </a:xfrm>
            <a:custGeom>
              <a:avLst/>
              <a:gdLst>
                <a:gd name="T0" fmla="*/ 0 w 445"/>
                <a:gd name="T1" fmla="*/ 0 h 304"/>
                <a:gd name="T2" fmla="*/ 0 w 445"/>
                <a:gd name="T3" fmla="*/ 0 h 304"/>
                <a:gd name="T4" fmla="*/ 0 w 445"/>
                <a:gd name="T5" fmla="*/ 0 h 304"/>
                <a:gd name="T6" fmla="*/ 0 w 445"/>
                <a:gd name="T7" fmla="*/ 0 h 304"/>
                <a:gd name="T8" fmla="*/ 0 w 445"/>
                <a:gd name="T9" fmla="*/ 0 h 304"/>
                <a:gd name="T10" fmla="*/ 0 w 445"/>
                <a:gd name="T11" fmla="*/ 0 h 304"/>
                <a:gd name="T12" fmla="*/ 0 w 445"/>
                <a:gd name="T13" fmla="*/ 0 h 304"/>
                <a:gd name="T14" fmla="*/ 0 w 445"/>
                <a:gd name="T15" fmla="*/ 0 h 304"/>
                <a:gd name="T16" fmla="*/ 0 w 445"/>
                <a:gd name="T17" fmla="*/ 0 h 304"/>
                <a:gd name="T18" fmla="*/ 0 w 445"/>
                <a:gd name="T19" fmla="*/ 0 h 304"/>
                <a:gd name="T20" fmla="*/ 0 w 445"/>
                <a:gd name="T21" fmla="*/ 0 h 304"/>
                <a:gd name="T22" fmla="*/ 0 w 445"/>
                <a:gd name="T23" fmla="*/ 0 h 304"/>
                <a:gd name="T24" fmla="*/ 0 w 445"/>
                <a:gd name="T25" fmla="*/ 0 h 304"/>
                <a:gd name="T26" fmla="*/ 0 w 445"/>
                <a:gd name="T27" fmla="*/ 0 h 304"/>
                <a:gd name="T28" fmla="*/ 0 w 445"/>
                <a:gd name="T29" fmla="*/ 0 h 304"/>
                <a:gd name="T30" fmla="*/ 0 w 445"/>
                <a:gd name="T31" fmla="*/ 0 h 304"/>
                <a:gd name="T32" fmla="*/ 0 w 445"/>
                <a:gd name="T33" fmla="*/ 0 h 304"/>
                <a:gd name="T34" fmla="*/ 0 w 445"/>
                <a:gd name="T35" fmla="*/ 0 h 304"/>
                <a:gd name="T36" fmla="*/ 0 w 445"/>
                <a:gd name="T37" fmla="*/ 0 h 304"/>
                <a:gd name="T38" fmla="*/ 0 w 445"/>
                <a:gd name="T39" fmla="*/ 0 h 304"/>
                <a:gd name="T40" fmla="*/ 0 w 445"/>
                <a:gd name="T41" fmla="*/ 0 h 304"/>
                <a:gd name="T42" fmla="*/ 0 w 445"/>
                <a:gd name="T43" fmla="*/ 0 h 304"/>
                <a:gd name="T44" fmla="*/ 0 w 445"/>
                <a:gd name="T45" fmla="*/ 0 h 304"/>
                <a:gd name="T46" fmla="*/ 0 w 445"/>
                <a:gd name="T47" fmla="*/ 0 h 304"/>
                <a:gd name="T48" fmla="*/ 0 w 445"/>
                <a:gd name="T49" fmla="*/ 0 h 304"/>
                <a:gd name="T50" fmla="*/ 0 w 445"/>
                <a:gd name="T51" fmla="*/ 0 h 304"/>
                <a:gd name="T52" fmla="*/ 0 w 445"/>
                <a:gd name="T53" fmla="*/ 0 h 304"/>
                <a:gd name="T54" fmla="*/ 0 w 445"/>
                <a:gd name="T55" fmla="*/ 0 h 304"/>
                <a:gd name="T56" fmla="*/ 0 w 445"/>
                <a:gd name="T57" fmla="*/ 0 h 304"/>
                <a:gd name="T58" fmla="*/ 0 w 445"/>
                <a:gd name="T59" fmla="*/ 0 h 304"/>
                <a:gd name="T60" fmla="*/ 0 w 445"/>
                <a:gd name="T61" fmla="*/ 0 h 304"/>
                <a:gd name="T62" fmla="*/ 0 w 445"/>
                <a:gd name="T63" fmla="*/ 0 h 304"/>
                <a:gd name="T64" fmla="*/ 0 w 445"/>
                <a:gd name="T65" fmla="*/ 0 h 304"/>
                <a:gd name="T66" fmla="*/ 0 w 445"/>
                <a:gd name="T67" fmla="*/ 0 h 304"/>
                <a:gd name="T68" fmla="*/ 0 w 445"/>
                <a:gd name="T69" fmla="*/ 0 h 304"/>
                <a:gd name="T70" fmla="*/ 0 w 445"/>
                <a:gd name="T71" fmla="*/ 0 h 304"/>
                <a:gd name="T72" fmla="*/ 0 w 445"/>
                <a:gd name="T73" fmla="*/ 0 h 304"/>
                <a:gd name="T74" fmla="*/ 0 w 445"/>
                <a:gd name="T75" fmla="*/ 0 h 304"/>
                <a:gd name="T76" fmla="*/ 0 w 445"/>
                <a:gd name="T77" fmla="*/ 0 h 304"/>
                <a:gd name="T78" fmla="*/ 0 w 445"/>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5"/>
                <a:gd name="T121" fmla="*/ 0 h 304"/>
                <a:gd name="T122" fmla="*/ 445 w 445"/>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5" h="304">
                  <a:moveTo>
                    <a:pt x="434" y="188"/>
                  </a:moveTo>
                  <a:lnTo>
                    <a:pt x="299" y="146"/>
                  </a:lnTo>
                  <a:lnTo>
                    <a:pt x="284" y="159"/>
                  </a:lnTo>
                  <a:lnTo>
                    <a:pt x="257" y="130"/>
                  </a:lnTo>
                  <a:lnTo>
                    <a:pt x="202" y="113"/>
                  </a:lnTo>
                  <a:lnTo>
                    <a:pt x="100" y="106"/>
                  </a:lnTo>
                  <a:lnTo>
                    <a:pt x="102" y="120"/>
                  </a:lnTo>
                  <a:lnTo>
                    <a:pt x="110" y="128"/>
                  </a:lnTo>
                  <a:lnTo>
                    <a:pt x="104" y="137"/>
                  </a:lnTo>
                  <a:lnTo>
                    <a:pt x="92" y="137"/>
                  </a:lnTo>
                  <a:lnTo>
                    <a:pt x="91" y="176"/>
                  </a:lnTo>
                  <a:lnTo>
                    <a:pt x="128" y="176"/>
                  </a:lnTo>
                  <a:lnTo>
                    <a:pt x="150" y="199"/>
                  </a:lnTo>
                  <a:lnTo>
                    <a:pt x="158" y="247"/>
                  </a:lnTo>
                  <a:lnTo>
                    <a:pt x="149" y="275"/>
                  </a:lnTo>
                  <a:lnTo>
                    <a:pt x="128" y="294"/>
                  </a:lnTo>
                  <a:lnTo>
                    <a:pt x="107" y="297"/>
                  </a:lnTo>
                  <a:lnTo>
                    <a:pt x="86" y="287"/>
                  </a:lnTo>
                  <a:lnTo>
                    <a:pt x="68" y="302"/>
                  </a:lnTo>
                  <a:lnTo>
                    <a:pt x="39" y="304"/>
                  </a:lnTo>
                  <a:lnTo>
                    <a:pt x="11" y="285"/>
                  </a:lnTo>
                  <a:lnTo>
                    <a:pt x="0" y="249"/>
                  </a:lnTo>
                  <a:lnTo>
                    <a:pt x="0" y="219"/>
                  </a:lnTo>
                  <a:lnTo>
                    <a:pt x="9" y="194"/>
                  </a:lnTo>
                  <a:lnTo>
                    <a:pt x="26" y="179"/>
                  </a:lnTo>
                  <a:lnTo>
                    <a:pt x="61" y="179"/>
                  </a:lnTo>
                  <a:lnTo>
                    <a:pt x="63" y="137"/>
                  </a:lnTo>
                  <a:lnTo>
                    <a:pt x="45" y="131"/>
                  </a:lnTo>
                  <a:lnTo>
                    <a:pt x="50" y="117"/>
                  </a:lnTo>
                  <a:lnTo>
                    <a:pt x="75" y="115"/>
                  </a:lnTo>
                  <a:lnTo>
                    <a:pt x="79" y="52"/>
                  </a:lnTo>
                  <a:lnTo>
                    <a:pt x="110" y="72"/>
                  </a:lnTo>
                  <a:lnTo>
                    <a:pt x="97" y="91"/>
                  </a:lnTo>
                  <a:lnTo>
                    <a:pt x="134" y="84"/>
                  </a:lnTo>
                  <a:lnTo>
                    <a:pt x="194" y="103"/>
                  </a:lnTo>
                  <a:lnTo>
                    <a:pt x="47" y="0"/>
                  </a:lnTo>
                  <a:lnTo>
                    <a:pt x="246" y="99"/>
                  </a:lnTo>
                  <a:lnTo>
                    <a:pt x="445" y="176"/>
                  </a:lnTo>
                  <a:lnTo>
                    <a:pt x="434" y="18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6" name="Freeform 159"/>
            <p:cNvSpPr>
              <a:spLocks/>
            </p:cNvSpPr>
            <p:nvPr/>
          </p:nvSpPr>
          <p:spPr bwMode="auto">
            <a:xfrm>
              <a:off x="3815" y="3139"/>
              <a:ext cx="25" cy="13"/>
            </a:xfrm>
            <a:custGeom>
              <a:avLst/>
              <a:gdLst>
                <a:gd name="T0" fmla="*/ 0 w 174"/>
                <a:gd name="T1" fmla="*/ 0 h 87"/>
                <a:gd name="T2" fmla="*/ 0 w 174"/>
                <a:gd name="T3" fmla="*/ 0 h 87"/>
                <a:gd name="T4" fmla="*/ 0 w 174"/>
                <a:gd name="T5" fmla="*/ 0 h 87"/>
                <a:gd name="T6" fmla="*/ 0 w 174"/>
                <a:gd name="T7" fmla="*/ 0 h 87"/>
                <a:gd name="T8" fmla="*/ 0 w 174"/>
                <a:gd name="T9" fmla="*/ 0 h 87"/>
                <a:gd name="T10" fmla="*/ 0 w 174"/>
                <a:gd name="T11" fmla="*/ 0 h 87"/>
                <a:gd name="T12" fmla="*/ 0 w 174"/>
                <a:gd name="T13" fmla="*/ 0 h 87"/>
                <a:gd name="T14" fmla="*/ 0 w 174"/>
                <a:gd name="T15" fmla="*/ 0 h 87"/>
                <a:gd name="T16" fmla="*/ 0 w 174"/>
                <a:gd name="T17" fmla="*/ 0 h 87"/>
                <a:gd name="T18" fmla="*/ 0 w 174"/>
                <a:gd name="T19" fmla="*/ 0 h 87"/>
                <a:gd name="T20" fmla="*/ 0 w 174"/>
                <a:gd name="T21" fmla="*/ 0 h 87"/>
                <a:gd name="T22" fmla="*/ 0 w 174"/>
                <a:gd name="T23" fmla="*/ 0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87"/>
                <a:gd name="T38" fmla="*/ 174 w 174"/>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87">
                  <a:moveTo>
                    <a:pt x="0" y="48"/>
                  </a:moveTo>
                  <a:lnTo>
                    <a:pt x="46" y="50"/>
                  </a:lnTo>
                  <a:lnTo>
                    <a:pt x="87" y="32"/>
                  </a:lnTo>
                  <a:lnTo>
                    <a:pt x="122" y="0"/>
                  </a:lnTo>
                  <a:lnTo>
                    <a:pt x="174" y="18"/>
                  </a:lnTo>
                  <a:lnTo>
                    <a:pt x="152" y="26"/>
                  </a:lnTo>
                  <a:lnTo>
                    <a:pt x="157" y="64"/>
                  </a:lnTo>
                  <a:lnTo>
                    <a:pt x="139" y="79"/>
                  </a:lnTo>
                  <a:lnTo>
                    <a:pt x="103" y="87"/>
                  </a:lnTo>
                  <a:lnTo>
                    <a:pt x="48" y="75"/>
                  </a:lnTo>
                  <a:lnTo>
                    <a:pt x="0" y="4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7" name="Freeform 160"/>
            <p:cNvSpPr>
              <a:spLocks/>
            </p:cNvSpPr>
            <p:nvPr/>
          </p:nvSpPr>
          <p:spPr bwMode="auto">
            <a:xfrm>
              <a:off x="3790" y="3107"/>
              <a:ext cx="16" cy="13"/>
            </a:xfrm>
            <a:custGeom>
              <a:avLst/>
              <a:gdLst>
                <a:gd name="T0" fmla="*/ 0 w 111"/>
                <a:gd name="T1" fmla="*/ 0 h 89"/>
                <a:gd name="T2" fmla="*/ 0 w 111"/>
                <a:gd name="T3" fmla="*/ 0 h 89"/>
                <a:gd name="T4" fmla="*/ 0 w 111"/>
                <a:gd name="T5" fmla="*/ 0 h 89"/>
                <a:gd name="T6" fmla="*/ 0 w 111"/>
                <a:gd name="T7" fmla="*/ 0 h 89"/>
                <a:gd name="T8" fmla="*/ 0 w 111"/>
                <a:gd name="T9" fmla="*/ 0 h 89"/>
                <a:gd name="T10" fmla="*/ 0 w 111"/>
                <a:gd name="T11" fmla="*/ 0 h 89"/>
                <a:gd name="T12" fmla="*/ 0 w 111"/>
                <a:gd name="T13" fmla="*/ 0 h 89"/>
                <a:gd name="T14" fmla="*/ 0 w 111"/>
                <a:gd name="T15" fmla="*/ 0 h 89"/>
                <a:gd name="T16" fmla="*/ 0 w 111"/>
                <a:gd name="T17" fmla="*/ 0 h 89"/>
                <a:gd name="T18" fmla="*/ 0 w 111"/>
                <a:gd name="T19" fmla="*/ 0 h 89"/>
                <a:gd name="T20" fmla="*/ 0 w 111"/>
                <a:gd name="T21" fmla="*/ 0 h 89"/>
                <a:gd name="T22" fmla="*/ 0 w 111"/>
                <a:gd name="T23" fmla="*/ 0 h 89"/>
                <a:gd name="T24" fmla="*/ 0 w 111"/>
                <a:gd name="T25" fmla="*/ 0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1"/>
                <a:gd name="T40" fmla="*/ 0 h 89"/>
                <a:gd name="T41" fmla="*/ 111 w 111"/>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1" h="89">
                  <a:moveTo>
                    <a:pt x="2" y="42"/>
                  </a:moveTo>
                  <a:lnTo>
                    <a:pt x="8" y="75"/>
                  </a:lnTo>
                  <a:lnTo>
                    <a:pt x="55" y="82"/>
                  </a:lnTo>
                  <a:lnTo>
                    <a:pt x="111" y="89"/>
                  </a:lnTo>
                  <a:lnTo>
                    <a:pt x="111" y="72"/>
                  </a:lnTo>
                  <a:lnTo>
                    <a:pt x="22" y="57"/>
                  </a:lnTo>
                  <a:lnTo>
                    <a:pt x="12" y="45"/>
                  </a:lnTo>
                  <a:lnTo>
                    <a:pt x="15" y="24"/>
                  </a:lnTo>
                  <a:lnTo>
                    <a:pt x="41" y="0"/>
                  </a:lnTo>
                  <a:lnTo>
                    <a:pt x="8" y="18"/>
                  </a:lnTo>
                  <a:lnTo>
                    <a:pt x="0" y="33"/>
                  </a:lnTo>
                  <a:lnTo>
                    <a:pt x="2" y="4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8" name="Freeform 161"/>
            <p:cNvSpPr>
              <a:spLocks/>
            </p:cNvSpPr>
            <p:nvPr/>
          </p:nvSpPr>
          <p:spPr bwMode="auto">
            <a:xfrm>
              <a:off x="3802" y="3099"/>
              <a:ext cx="19" cy="16"/>
            </a:xfrm>
            <a:custGeom>
              <a:avLst/>
              <a:gdLst>
                <a:gd name="T0" fmla="*/ 0 w 131"/>
                <a:gd name="T1" fmla="*/ 0 h 113"/>
                <a:gd name="T2" fmla="*/ 0 w 131"/>
                <a:gd name="T3" fmla="*/ 0 h 113"/>
                <a:gd name="T4" fmla="*/ 0 w 131"/>
                <a:gd name="T5" fmla="*/ 0 h 113"/>
                <a:gd name="T6" fmla="*/ 0 w 131"/>
                <a:gd name="T7" fmla="*/ 0 h 113"/>
                <a:gd name="T8" fmla="*/ 0 w 131"/>
                <a:gd name="T9" fmla="*/ 0 h 113"/>
                <a:gd name="T10" fmla="*/ 0 w 131"/>
                <a:gd name="T11" fmla="*/ 0 h 113"/>
                <a:gd name="T12" fmla="*/ 0 w 131"/>
                <a:gd name="T13" fmla="*/ 0 h 113"/>
                <a:gd name="T14" fmla="*/ 0 w 131"/>
                <a:gd name="T15" fmla="*/ 0 h 113"/>
                <a:gd name="T16" fmla="*/ 0 w 131"/>
                <a:gd name="T17" fmla="*/ 0 h 113"/>
                <a:gd name="T18" fmla="*/ 0 w 131"/>
                <a:gd name="T19" fmla="*/ 0 h 113"/>
                <a:gd name="T20" fmla="*/ 0 w 131"/>
                <a:gd name="T21" fmla="*/ 0 h 113"/>
                <a:gd name="T22" fmla="*/ 0 w 131"/>
                <a:gd name="T23" fmla="*/ 0 h 113"/>
                <a:gd name="T24" fmla="*/ 0 w 131"/>
                <a:gd name="T25" fmla="*/ 0 h 113"/>
                <a:gd name="T26" fmla="*/ 0 w 131"/>
                <a:gd name="T27" fmla="*/ 0 h 113"/>
                <a:gd name="T28" fmla="*/ 0 w 131"/>
                <a:gd name="T29" fmla="*/ 0 h 113"/>
                <a:gd name="T30" fmla="*/ 0 w 131"/>
                <a:gd name="T31" fmla="*/ 0 h 1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113"/>
                <a:gd name="T50" fmla="*/ 131 w 131"/>
                <a:gd name="T51" fmla="*/ 113 h 1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113">
                  <a:moveTo>
                    <a:pt x="0" y="54"/>
                  </a:moveTo>
                  <a:lnTo>
                    <a:pt x="28" y="56"/>
                  </a:lnTo>
                  <a:lnTo>
                    <a:pt x="36" y="59"/>
                  </a:lnTo>
                  <a:lnTo>
                    <a:pt x="28" y="86"/>
                  </a:lnTo>
                  <a:lnTo>
                    <a:pt x="27" y="113"/>
                  </a:lnTo>
                  <a:lnTo>
                    <a:pt x="39" y="68"/>
                  </a:lnTo>
                  <a:lnTo>
                    <a:pt x="54" y="40"/>
                  </a:lnTo>
                  <a:lnTo>
                    <a:pt x="76" y="19"/>
                  </a:lnTo>
                  <a:lnTo>
                    <a:pt x="106" y="7"/>
                  </a:lnTo>
                  <a:lnTo>
                    <a:pt x="131" y="0"/>
                  </a:lnTo>
                  <a:lnTo>
                    <a:pt x="99" y="6"/>
                  </a:lnTo>
                  <a:lnTo>
                    <a:pt x="75" y="11"/>
                  </a:lnTo>
                  <a:lnTo>
                    <a:pt x="50" y="31"/>
                  </a:lnTo>
                  <a:lnTo>
                    <a:pt x="34" y="46"/>
                  </a:lnTo>
                  <a:lnTo>
                    <a:pt x="0" y="5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19" name="Freeform 162"/>
            <p:cNvSpPr>
              <a:spLocks/>
            </p:cNvSpPr>
            <p:nvPr/>
          </p:nvSpPr>
          <p:spPr bwMode="auto">
            <a:xfrm>
              <a:off x="3809" y="3102"/>
              <a:ext cx="18" cy="20"/>
            </a:xfrm>
            <a:custGeom>
              <a:avLst/>
              <a:gdLst>
                <a:gd name="T0" fmla="*/ 0 w 131"/>
                <a:gd name="T1" fmla="*/ 0 h 143"/>
                <a:gd name="T2" fmla="*/ 0 w 131"/>
                <a:gd name="T3" fmla="*/ 0 h 143"/>
                <a:gd name="T4" fmla="*/ 0 w 131"/>
                <a:gd name="T5" fmla="*/ 0 h 143"/>
                <a:gd name="T6" fmla="*/ 0 w 131"/>
                <a:gd name="T7" fmla="*/ 0 h 143"/>
                <a:gd name="T8" fmla="*/ 0 w 131"/>
                <a:gd name="T9" fmla="*/ 0 h 143"/>
                <a:gd name="T10" fmla="*/ 0 w 131"/>
                <a:gd name="T11" fmla="*/ 0 h 143"/>
                <a:gd name="T12" fmla="*/ 0 w 131"/>
                <a:gd name="T13" fmla="*/ 0 h 143"/>
                <a:gd name="T14" fmla="*/ 0 w 131"/>
                <a:gd name="T15" fmla="*/ 0 h 143"/>
                <a:gd name="T16" fmla="*/ 0 w 131"/>
                <a:gd name="T17" fmla="*/ 0 h 143"/>
                <a:gd name="T18" fmla="*/ 0 w 131"/>
                <a:gd name="T19" fmla="*/ 0 h 143"/>
                <a:gd name="T20" fmla="*/ 0 w 131"/>
                <a:gd name="T21" fmla="*/ 0 h 143"/>
                <a:gd name="T22" fmla="*/ 0 w 131"/>
                <a:gd name="T23" fmla="*/ 0 h 143"/>
                <a:gd name="T24" fmla="*/ 0 w 131"/>
                <a:gd name="T25" fmla="*/ 0 h 143"/>
                <a:gd name="T26" fmla="*/ 0 w 131"/>
                <a:gd name="T27" fmla="*/ 0 h 143"/>
                <a:gd name="T28" fmla="*/ 0 w 131"/>
                <a:gd name="T29" fmla="*/ 0 h 143"/>
                <a:gd name="T30" fmla="*/ 0 w 131"/>
                <a:gd name="T31" fmla="*/ 0 h 143"/>
                <a:gd name="T32" fmla="*/ 0 w 131"/>
                <a:gd name="T33" fmla="*/ 0 h 1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
                <a:gd name="T52" fmla="*/ 0 h 143"/>
                <a:gd name="T53" fmla="*/ 131 w 131"/>
                <a:gd name="T54" fmla="*/ 143 h 1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 h="143">
                  <a:moveTo>
                    <a:pt x="83" y="0"/>
                  </a:moveTo>
                  <a:lnTo>
                    <a:pt x="104" y="4"/>
                  </a:lnTo>
                  <a:lnTo>
                    <a:pt x="117" y="16"/>
                  </a:lnTo>
                  <a:lnTo>
                    <a:pt x="131" y="49"/>
                  </a:lnTo>
                  <a:lnTo>
                    <a:pt x="123" y="84"/>
                  </a:lnTo>
                  <a:lnTo>
                    <a:pt x="107" y="111"/>
                  </a:lnTo>
                  <a:lnTo>
                    <a:pt x="86" y="132"/>
                  </a:lnTo>
                  <a:lnTo>
                    <a:pt x="54" y="143"/>
                  </a:lnTo>
                  <a:lnTo>
                    <a:pt x="24" y="140"/>
                  </a:lnTo>
                  <a:lnTo>
                    <a:pt x="7" y="123"/>
                  </a:lnTo>
                  <a:lnTo>
                    <a:pt x="0" y="97"/>
                  </a:lnTo>
                  <a:lnTo>
                    <a:pt x="8" y="65"/>
                  </a:lnTo>
                  <a:lnTo>
                    <a:pt x="25" y="34"/>
                  </a:lnTo>
                  <a:lnTo>
                    <a:pt x="43" y="17"/>
                  </a:lnTo>
                  <a:lnTo>
                    <a:pt x="61" y="4"/>
                  </a:lnTo>
                  <a:lnTo>
                    <a:pt x="8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0" name="Freeform 163"/>
            <p:cNvSpPr>
              <a:spLocks/>
            </p:cNvSpPr>
            <p:nvPr/>
          </p:nvSpPr>
          <p:spPr bwMode="auto">
            <a:xfrm>
              <a:off x="3820" y="3099"/>
              <a:ext cx="11" cy="12"/>
            </a:xfrm>
            <a:custGeom>
              <a:avLst/>
              <a:gdLst>
                <a:gd name="T0" fmla="*/ 0 w 79"/>
                <a:gd name="T1" fmla="*/ 0 h 85"/>
                <a:gd name="T2" fmla="*/ 0 w 79"/>
                <a:gd name="T3" fmla="*/ 0 h 85"/>
                <a:gd name="T4" fmla="*/ 0 w 79"/>
                <a:gd name="T5" fmla="*/ 0 h 85"/>
                <a:gd name="T6" fmla="*/ 0 w 79"/>
                <a:gd name="T7" fmla="*/ 0 h 85"/>
                <a:gd name="T8" fmla="*/ 0 w 79"/>
                <a:gd name="T9" fmla="*/ 0 h 85"/>
                <a:gd name="T10" fmla="*/ 0 w 79"/>
                <a:gd name="T11" fmla="*/ 0 h 85"/>
                <a:gd name="T12" fmla="*/ 0 w 79"/>
                <a:gd name="T13" fmla="*/ 0 h 85"/>
                <a:gd name="T14" fmla="*/ 0 w 79"/>
                <a:gd name="T15" fmla="*/ 0 h 85"/>
                <a:gd name="T16" fmla="*/ 0 w 79"/>
                <a:gd name="T17" fmla="*/ 0 h 85"/>
                <a:gd name="T18" fmla="*/ 0 w 79"/>
                <a:gd name="T19" fmla="*/ 0 h 85"/>
                <a:gd name="T20" fmla="*/ 0 w 79"/>
                <a:gd name="T21" fmla="*/ 0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85"/>
                <a:gd name="T35" fmla="*/ 79 w 79"/>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85">
                  <a:moveTo>
                    <a:pt x="33" y="11"/>
                  </a:moveTo>
                  <a:lnTo>
                    <a:pt x="52" y="22"/>
                  </a:lnTo>
                  <a:lnTo>
                    <a:pt x="68" y="43"/>
                  </a:lnTo>
                  <a:lnTo>
                    <a:pt x="76" y="85"/>
                  </a:lnTo>
                  <a:lnTo>
                    <a:pt x="79" y="52"/>
                  </a:lnTo>
                  <a:lnTo>
                    <a:pt x="69" y="27"/>
                  </a:lnTo>
                  <a:lnTo>
                    <a:pt x="48" y="7"/>
                  </a:lnTo>
                  <a:lnTo>
                    <a:pt x="28" y="1"/>
                  </a:lnTo>
                  <a:lnTo>
                    <a:pt x="0" y="0"/>
                  </a:lnTo>
                  <a:lnTo>
                    <a:pt x="33" y="1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1" name="Freeform 164"/>
            <p:cNvSpPr>
              <a:spLocks/>
            </p:cNvSpPr>
            <p:nvPr/>
          </p:nvSpPr>
          <p:spPr bwMode="auto">
            <a:xfrm>
              <a:off x="3829" y="3101"/>
              <a:ext cx="13" cy="5"/>
            </a:xfrm>
            <a:custGeom>
              <a:avLst/>
              <a:gdLst>
                <a:gd name="T0" fmla="*/ 0 w 88"/>
                <a:gd name="T1" fmla="*/ 0 h 32"/>
                <a:gd name="T2" fmla="*/ 0 w 88"/>
                <a:gd name="T3" fmla="*/ 0 h 32"/>
                <a:gd name="T4" fmla="*/ 0 w 88"/>
                <a:gd name="T5" fmla="*/ 0 h 32"/>
                <a:gd name="T6" fmla="*/ 0 w 88"/>
                <a:gd name="T7" fmla="*/ 0 h 32"/>
                <a:gd name="T8" fmla="*/ 0 w 88"/>
                <a:gd name="T9" fmla="*/ 0 h 32"/>
                <a:gd name="T10" fmla="*/ 0 60000 65536"/>
                <a:gd name="T11" fmla="*/ 0 60000 65536"/>
                <a:gd name="T12" fmla="*/ 0 60000 65536"/>
                <a:gd name="T13" fmla="*/ 0 60000 65536"/>
                <a:gd name="T14" fmla="*/ 0 60000 65536"/>
                <a:gd name="T15" fmla="*/ 0 w 88"/>
                <a:gd name="T16" fmla="*/ 0 h 32"/>
                <a:gd name="T17" fmla="*/ 88 w 88"/>
                <a:gd name="T18" fmla="*/ 32 h 32"/>
              </a:gdLst>
              <a:ahLst/>
              <a:cxnLst>
                <a:cxn ang="T10">
                  <a:pos x="T0" y="T1"/>
                </a:cxn>
                <a:cxn ang="T11">
                  <a:pos x="T2" y="T3"/>
                </a:cxn>
                <a:cxn ang="T12">
                  <a:pos x="T4" y="T5"/>
                </a:cxn>
                <a:cxn ang="T13">
                  <a:pos x="T6" y="T7"/>
                </a:cxn>
                <a:cxn ang="T14">
                  <a:pos x="T8" y="T9"/>
                </a:cxn>
              </a:cxnLst>
              <a:rect l="T15" t="T16" r="T17" b="T18"/>
              <a:pathLst>
                <a:path w="88" h="32">
                  <a:moveTo>
                    <a:pt x="0" y="0"/>
                  </a:moveTo>
                  <a:lnTo>
                    <a:pt x="88" y="32"/>
                  </a:lnTo>
                  <a:lnTo>
                    <a:pt x="68" y="15"/>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2" name="Freeform 165"/>
            <p:cNvSpPr>
              <a:spLocks/>
            </p:cNvSpPr>
            <p:nvPr/>
          </p:nvSpPr>
          <p:spPr bwMode="auto">
            <a:xfrm>
              <a:off x="3854" y="3113"/>
              <a:ext cx="164" cy="6"/>
            </a:xfrm>
            <a:custGeom>
              <a:avLst/>
              <a:gdLst>
                <a:gd name="T0" fmla="*/ 0 w 1152"/>
                <a:gd name="T1" fmla="*/ 0 h 36"/>
                <a:gd name="T2" fmla="*/ 0 w 1152"/>
                <a:gd name="T3" fmla="*/ 0 h 36"/>
                <a:gd name="T4" fmla="*/ 0 w 1152"/>
                <a:gd name="T5" fmla="*/ 0 h 36"/>
                <a:gd name="T6" fmla="*/ 0 w 1152"/>
                <a:gd name="T7" fmla="*/ 0 h 36"/>
                <a:gd name="T8" fmla="*/ 0 w 1152"/>
                <a:gd name="T9" fmla="*/ 0 h 36"/>
                <a:gd name="T10" fmla="*/ 0 60000 65536"/>
                <a:gd name="T11" fmla="*/ 0 60000 65536"/>
                <a:gd name="T12" fmla="*/ 0 60000 65536"/>
                <a:gd name="T13" fmla="*/ 0 60000 65536"/>
                <a:gd name="T14" fmla="*/ 0 60000 65536"/>
                <a:gd name="T15" fmla="*/ 0 w 1152"/>
                <a:gd name="T16" fmla="*/ 0 h 36"/>
                <a:gd name="T17" fmla="*/ 1152 w 1152"/>
                <a:gd name="T18" fmla="*/ 36 h 36"/>
              </a:gdLst>
              <a:ahLst/>
              <a:cxnLst>
                <a:cxn ang="T10">
                  <a:pos x="T0" y="T1"/>
                </a:cxn>
                <a:cxn ang="T11">
                  <a:pos x="T2" y="T3"/>
                </a:cxn>
                <a:cxn ang="T12">
                  <a:pos x="T4" y="T5"/>
                </a:cxn>
                <a:cxn ang="T13">
                  <a:pos x="T6" y="T7"/>
                </a:cxn>
                <a:cxn ang="T14">
                  <a:pos x="T8" y="T9"/>
                </a:cxn>
              </a:cxnLst>
              <a:rect l="T15" t="T16" r="T17" b="T18"/>
              <a:pathLst>
                <a:path w="1152" h="36">
                  <a:moveTo>
                    <a:pt x="0" y="3"/>
                  </a:moveTo>
                  <a:lnTo>
                    <a:pt x="24" y="36"/>
                  </a:lnTo>
                  <a:lnTo>
                    <a:pt x="1152" y="0"/>
                  </a:lnTo>
                  <a:lnTo>
                    <a:pt x="0"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3" name="Freeform 166"/>
            <p:cNvSpPr>
              <a:spLocks/>
            </p:cNvSpPr>
            <p:nvPr/>
          </p:nvSpPr>
          <p:spPr bwMode="auto">
            <a:xfrm>
              <a:off x="3971" y="3081"/>
              <a:ext cx="50" cy="33"/>
            </a:xfrm>
            <a:custGeom>
              <a:avLst/>
              <a:gdLst>
                <a:gd name="T0" fmla="*/ 0 w 351"/>
                <a:gd name="T1" fmla="*/ 0 h 231"/>
                <a:gd name="T2" fmla="*/ 0 w 351"/>
                <a:gd name="T3" fmla="*/ 0 h 231"/>
                <a:gd name="T4" fmla="*/ 0 w 351"/>
                <a:gd name="T5" fmla="*/ 0 h 231"/>
                <a:gd name="T6" fmla="*/ 0 w 351"/>
                <a:gd name="T7" fmla="*/ 0 h 231"/>
                <a:gd name="T8" fmla="*/ 0 w 351"/>
                <a:gd name="T9" fmla="*/ 0 h 231"/>
                <a:gd name="T10" fmla="*/ 0 w 351"/>
                <a:gd name="T11" fmla="*/ 0 h 231"/>
                <a:gd name="T12" fmla="*/ 0 w 351"/>
                <a:gd name="T13" fmla="*/ 0 h 231"/>
                <a:gd name="T14" fmla="*/ 0 w 351"/>
                <a:gd name="T15" fmla="*/ 0 h 231"/>
                <a:gd name="T16" fmla="*/ 0 w 351"/>
                <a:gd name="T17" fmla="*/ 0 h 231"/>
                <a:gd name="T18" fmla="*/ 0 w 351"/>
                <a:gd name="T19" fmla="*/ 0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1"/>
                <a:gd name="T31" fmla="*/ 0 h 231"/>
                <a:gd name="T32" fmla="*/ 351 w 351"/>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1" h="231">
                  <a:moveTo>
                    <a:pt x="0" y="226"/>
                  </a:moveTo>
                  <a:lnTo>
                    <a:pt x="247" y="0"/>
                  </a:lnTo>
                  <a:lnTo>
                    <a:pt x="271" y="7"/>
                  </a:lnTo>
                  <a:lnTo>
                    <a:pt x="351" y="49"/>
                  </a:lnTo>
                  <a:lnTo>
                    <a:pt x="278" y="223"/>
                  </a:lnTo>
                  <a:lnTo>
                    <a:pt x="214" y="231"/>
                  </a:lnTo>
                  <a:lnTo>
                    <a:pt x="328" y="57"/>
                  </a:lnTo>
                  <a:lnTo>
                    <a:pt x="250" y="9"/>
                  </a:lnTo>
                  <a:lnTo>
                    <a:pt x="0" y="22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4" name="Freeform 167"/>
            <p:cNvSpPr>
              <a:spLocks/>
            </p:cNvSpPr>
            <p:nvPr/>
          </p:nvSpPr>
          <p:spPr bwMode="auto">
            <a:xfrm>
              <a:off x="3898" y="3125"/>
              <a:ext cx="54" cy="19"/>
            </a:xfrm>
            <a:custGeom>
              <a:avLst/>
              <a:gdLst>
                <a:gd name="T0" fmla="*/ 0 w 381"/>
                <a:gd name="T1" fmla="*/ 0 h 135"/>
                <a:gd name="T2" fmla="*/ 0 w 381"/>
                <a:gd name="T3" fmla="*/ 0 h 135"/>
                <a:gd name="T4" fmla="*/ 0 w 381"/>
                <a:gd name="T5" fmla="*/ 0 h 135"/>
                <a:gd name="T6" fmla="*/ 0 w 381"/>
                <a:gd name="T7" fmla="*/ 0 h 135"/>
                <a:gd name="T8" fmla="*/ 0 w 381"/>
                <a:gd name="T9" fmla="*/ 0 h 135"/>
                <a:gd name="T10" fmla="*/ 0 w 381"/>
                <a:gd name="T11" fmla="*/ 0 h 135"/>
                <a:gd name="T12" fmla="*/ 0 w 381"/>
                <a:gd name="T13" fmla="*/ 0 h 135"/>
                <a:gd name="T14" fmla="*/ 0 w 381"/>
                <a:gd name="T15" fmla="*/ 0 h 135"/>
                <a:gd name="T16" fmla="*/ 0 w 381"/>
                <a:gd name="T17" fmla="*/ 0 h 135"/>
                <a:gd name="T18" fmla="*/ 0 w 381"/>
                <a:gd name="T19" fmla="*/ 0 h 135"/>
                <a:gd name="T20" fmla="*/ 0 w 381"/>
                <a:gd name="T21" fmla="*/ 0 h 135"/>
                <a:gd name="T22" fmla="*/ 0 w 381"/>
                <a:gd name="T23" fmla="*/ 0 h 135"/>
                <a:gd name="T24" fmla="*/ 0 w 381"/>
                <a:gd name="T25" fmla="*/ 0 h 135"/>
                <a:gd name="T26" fmla="*/ 0 w 381"/>
                <a:gd name="T27" fmla="*/ 0 h 1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1"/>
                <a:gd name="T43" fmla="*/ 0 h 135"/>
                <a:gd name="T44" fmla="*/ 381 w 381"/>
                <a:gd name="T45" fmla="*/ 135 h 1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1" h="135">
                  <a:moveTo>
                    <a:pt x="0" y="13"/>
                  </a:moveTo>
                  <a:lnTo>
                    <a:pt x="84" y="51"/>
                  </a:lnTo>
                  <a:lnTo>
                    <a:pt x="148" y="84"/>
                  </a:lnTo>
                  <a:lnTo>
                    <a:pt x="174" y="135"/>
                  </a:lnTo>
                  <a:lnTo>
                    <a:pt x="170" y="84"/>
                  </a:lnTo>
                  <a:lnTo>
                    <a:pt x="381" y="63"/>
                  </a:lnTo>
                  <a:lnTo>
                    <a:pt x="170" y="71"/>
                  </a:lnTo>
                  <a:lnTo>
                    <a:pt x="121" y="47"/>
                  </a:lnTo>
                  <a:lnTo>
                    <a:pt x="343" y="35"/>
                  </a:lnTo>
                  <a:lnTo>
                    <a:pt x="290" y="0"/>
                  </a:lnTo>
                  <a:lnTo>
                    <a:pt x="309" y="23"/>
                  </a:lnTo>
                  <a:lnTo>
                    <a:pt x="100" y="30"/>
                  </a:lnTo>
                  <a:lnTo>
                    <a:pt x="0" y="1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5" name="Freeform 168"/>
            <p:cNvSpPr>
              <a:spLocks/>
            </p:cNvSpPr>
            <p:nvPr/>
          </p:nvSpPr>
          <p:spPr bwMode="auto">
            <a:xfrm>
              <a:off x="3944" y="3124"/>
              <a:ext cx="39" cy="11"/>
            </a:xfrm>
            <a:custGeom>
              <a:avLst/>
              <a:gdLst>
                <a:gd name="T0" fmla="*/ 0 w 276"/>
                <a:gd name="T1" fmla="*/ 0 h 77"/>
                <a:gd name="T2" fmla="*/ 0 w 276"/>
                <a:gd name="T3" fmla="*/ 0 h 77"/>
                <a:gd name="T4" fmla="*/ 0 w 276"/>
                <a:gd name="T5" fmla="*/ 0 h 77"/>
                <a:gd name="T6" fmla="*/ 0 w 276"/>
                <a:gd name="T7" fmla="*/ 0 h 77"/>
                <a:gd name="T8" fmla="*/ 0 w 276"/>
                <a:gd name="T9" fmla="*/ 0 h 77"/>
                <a:gd name="T10" fmla="*/ 0 w 276"/>
                <a:gd name="T11" fmla="*/ 0 h 77"/>
                <a:gd name="T12" fmla="*/ 0 w 276"/>
                <a:gd name="T13" fmla="*/ 0 h 77"/>
                <a:gd name="T14" fmla="*/ 0 w 276"/>
                <a:gd name="T15" fmla="*/ 0 h 77"/>
                <a:gd name="T16" fmla="*/ 0 w 276"/>
                <a:gd name="T17" fmla="*/ 0 h 77"/>
                <a:gd name="T18" fmla="*/ 0 w 276"/>
                <a:gd name="T19" fmla="*/ 0 h 77"/>
                <a:gd name="T20" fmla="*/ 0 w 276"/>
                <a:gd name="T21" fmla="*/ 0 h 77"/>
                <a:gd name="T22" fmla="*/ 0 w 276"/>
                <a:gd name="T23" fmla="*/ 0 h 77"/>
                <a:gd name="T24" fmla="*/ 0 w 276"/>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6"/>
                <a:gd name="T40" fmla="*/ 0 h 77"/>
                <a:gd name="T41" fmla="*/ 276 w 276"/>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6" h="77">
                  <a:moveTo>
                    <a:pt x="0" y="0"/>
                  </a:moveTo>
                  <a:lnTo>
                    <a:pt x="68" y="41"/>
                  </a:lnTo>
                  <a:lnTo>
                    <a:pt x="119" y="77"/>
                  </a:lnTo>
                  <a:lnTo>
                    <a:pt x="156" y="65"/>
                  </a:lnTo>
                  <a:lnTo>
                    <a:pt x="122" y="44"/>
                  </a:lnTo>
                  <a:lnTo>
                    <a:pt x="104" y="31"/>
                  </a:lnTo>
                  <a:lnTo>
                    <a:pt x="229" y="27"/>
                  </a:lnTo>
                  <a:lnTo>
                    <a:pt x="276" y="55"/>
                  </a:lnTo>
                  <a:lnTo>
                    <a:pt x="253" y="17"/>
                  </a:lnTo>
                  <a:lnTo>
                    <a:pt x="75" y="19"/>
                  </a:lnTo>
                  <a:lnTo>
                    <a:pt x="125" y="63"/>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6" name="Freeform 169"/>
            <p:cNvSpPr>
              <a:spLocks/>
            </p:cNvSpPr>
            <p:nvPr/>
          </p:nvSpPr>
          <p:spPr bwMode="auto">
            <a:xfrm>
              <a:off x="3948" y="3131"/>
              <a:ext cx="17" cy="11"/>
            </a:xfrm>
            <a:custGeom>
              <a:avLst/>
              <a:gdLst>
                <a:gd name="T0" fmla="*/ 0 w 120"/>
                <a:gd name="T1" fmla="*/ 0 h 76"/>
                <a:gd name="T2" fmla="*/ 0 w 120"/>
                <a:gd name="T3" fmla="*/ 0 h 76"/>
                <a:gd name="T4" fmla="*/ 0 w 120"/>
                <a:gd name="T5" fmla="*/ 0 h 76"/>
                <a:gd name="T6" fmla="*/ 0 w 120"/>
                <a:gd name="T7" fmla="*/ 0 h 76"/>
                <a:gd name="T8" fmla="*/ 0 w 120"/>
                <a:gd name="T9" fmla="*/ 0 h 76"/>
                <a:gd name="T10" fmla="*/ 0 w 120"/>
                <a:gd name="T11" fmla="*/ 0 h 76"/>
                <a:gd name="T12" fmla="*/ 0 60000 65536"/>
                <a:gd name="T13" fmla="*/ 0 60000 65536"/>
                <a:gd name="T14" fmla="*/ 0 60000 65536"/>
                <a:gd name="T15" fmla="*/ 0 60000 65536"/>
                <a:gd name="T16" fmla="*/ 0 60000 65536"/>
                <a:gd name="T17" fmla="*/ 0 60000 65536"/>
                <a:gd name="T18" fmla="*/ 0 w 120"/>
                <a:gd name="T19" fmla="*/ 0 h 76"/>
                <a:gd name="T20" fmla="*/ 120 w 120"/>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120" h="76">
                  <a:moveTo>
                    <a:pt x="0" y="0"/>
                  </a:moveTo>
                  <a:lnTo>
                    <a:pt x="120" y="76"/>
                  </a:lnTo>
                  <a:lnTo>
                    <a:pt x="93" y="20"/>
                  </a:lnTo>
                  <a:lnTo>
                    <a:pt x="95" y="48"/>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7" name="Freeform 170"/>
            <p:cNvSpPr>
              <a:spLocks/>
            </p:cNvSpPr>
            <p:nvPr/>
          </p:nvSpPr>
          <p:spPr bwMode="auto">
            <a:xfrm>
              <a:off x="3963" y="3131"/>
              <a:ext cx="20" cy="2"/>
            </a:xfrm>
            <a:custGeom>
              <a:avLst/>
              <a:gdLst>
                <a:gd name="T0" fmla="*/ 0 w 136"/>
                <a:gd name="T1" fmla="*/ 0 h 12"/>
                <a:gd name="T2" fmla="*/ 0 w 136"/>
                <a:gd name="T3" fmla="*/ 0 h 12"/>
                <a:gd name="T4" fmla="*/ 0 w 136"/>
                <a:gd name="T5" fmla="*/ 0 h 12"/>
                <a:gd name="T6" fmla="*/ 0 w 136"/>
                <a:gd name="T7" fmla="*/ 0 h 12"/>
                <a:gd name="T8" fmla="*/ 0 w 136"/>
                <a:gd name="T9" fmla="*/ 0 h 12"/>
                <a:gd name="T10" fmla="*/ 0 60000 65536"/>
                <a:gd name="T11" fmla="*/ 0 60000 65536"/>
                <a:gd name="T12" fmla="*/ 0 60000 65536"/>
                <a:gd name="T13" fmla="*/ 0 60000 65536"/>
                <a:gd name="T14" fmla="*/ 0 60000 65536"/>
                <a:gd name="T15" fmla="*/ 0 w 136"/>
                <a:gd name="T16" fmla="*/ 0 h 12"/>
                <a:gd name="T17" fmla="*/ 136 w 136"/>
                <a:gd name="T18" fmla="*/ 12 h 12"/>
              </a:gdLst>
              <a:ahLst/>
              <a:cxnLst>
                <a:cxn ang="T10">
                  <a:pos x="T0" y="T1"/>
                </a:cxn>
                <a:cxn ang="T11">
                  <a:pos x="T2" y="T3"/>
                </a:cxn>
                <a:cxn ang="T12">
                  <a:pos x="T4" y="T5"/>
                </a:cxn>
                <a:cxn ang="T13">
                  <a:pos x="T6" y="T7"/>
                </a:cxn>
                <a:cxn ang="T14">
                  <a:pos x="T8" y="T9"/>
                </a:cxn>
              </a:cxnLst>
              <a:rect l="T15" t="T16" r="T17" b="T18"/>
              <a:pathLst>
                <a:path w="136" h="12">
                  <a:moveTo>
                    <a:pt x="0" y="0"/>
                  </a:moveTo>
                  <a:lnTo>
                    <a:pt x="136" y="4"/>
                  </a:lnTo>
                  <a:lnTo>
                    <a:pt x="2" y="12"/>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8" name="Freeform 171"/>
            <p:cNvSpPr>
              <a:spLocks/>
            </p:cNvSpPr>
            <p:nvPr/>
          </p:nvSpPr>
          <p:spPr bwMode="auto">
            <a:xfrm>
              <a:off x="3955" y="3115"/>
              <a:ext cx="94" cy="12"/>
            </a:xfrm>
            <a:custGeom>
              <a:avLst/>
              <a:gdLst>
                <a:gd name="T0" fmla="*/ 0 w 659"/>
                <a:gd name="T1" fmla="*/ 0 h 85"/>
                <a:gd name="T2" fmla="*/ 0 w 659"/>
                <a:gd name="T3" fmla="*/ 0 h 85"/>
                <a:gd name="T4" fmla="*/ 0 w 659"/>
                <a:gd name="T5" fmla="*/ 0 h 85"/>
                <a:gd name="T6" fmla="*/ 0 w 659"/>
                <a:gd name="T7" fmla="*/ 0 h 85"/>
                <a:gd name="T8" fmla="*/ 0 w 659"/>
                <a:gd name="T9" fmla="*/ 0 h 85"/>
                <a:gd name="T10" fmla="*/ 0 w 659"/>
                <a:gd name="T11" fmla="*/ 0 h 85"/>
                <a:gd name="T12" fmla="*/ 0 w 659"/>
                <a:gd name="T13" fmla="*/ 0 h 85"/>
                <a:gd name="T14" fmla="*/ 0 w 659"/>
                <a:gd name="T15" fmla="*/ 0 h 85"/>
                <a:gd name="T16" fmla="*/ 0 w 659"/>
                <a:gd name="T17" fmla="*/ 0 h 85"/>
                <a:gd name="T18" fmla="*/ 0 w 659"/>
                <a:gd name="T19" fmla="*/ 0 h 85"/>
                <a:gd name="T20" fmla="*/ 0 w 659"/>
                <a:gd name="T21" fmla="*/ 0 h 85"/>
                <a:gd name="T22" fmla="*/ 0 w 659"/>
                <a:gd name="T23" fmla="*/ 0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9"/>
                <a:gd name="T37" fmla="*/ 0 h 85"/>
                <a:gd name="T38" fmla="*/ 659 w 659"/>
                <a:gd name="T39" fmla="*/ 85 h 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9" h="85">
                  <a:moveTo>
                    <a:pt x="185" y="85"/>
                  </a:moveTo>
                  <a:lnTo>
                    <a:pt x="611" y="48"/>
                  </a:lnTo>
                  <a:lnTo>
                    <a:pt x="639" y="62"/>
                  </a:lnTo>
                  <a:lnTo>
                    <a:pt x="659" y="57"/>
                  </a:lnTo>
                  <a:lnTo>
                    <a:pt x="545" y="0"/>
                  </a:lnTo>
                  <a:lnTo>
                    <a:pt x="431" y="2"/>
                  </a:lnTo>
                  <a:lnTo>
                    <a:pt x="0" y="25"/>
                  </a:lnTo>
                  <a:lnTo>
                    <a:pt x="455" y="17"/>
                  </a:lnTo>
                  <a:lnTo>
                    <a:pt x="576" y="32"/>
                  </a:lnTo>
                  <a:lnTo>
                    <a:pt x="602" y="43"/>
                  </a:lnTo>
                  <a:lnTo>
                    <a:pt x="185" y="8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29" name="Freeform 172"/>
            <p:cNvSpPr>
              <a:spLocks/>
            </p:cNvSpPr>
            <p:nvPr/>
          </p:nvSpPr>
          <p:spPr bwMode="auto">
            <a:xfrm>
              <a:off x="3928" y="3125"/>
              <a:ext cx="78" cy="40"/>
            </a:xfrm>
            <a:custGeom>
              <a:avLst/>
              <a:gdLst>
                <a:gd name="T0" fmla="*/ 0 w 547"/>
                <a:gd name="T1" fmla="*/ 0 h 282"/>
                <a:gd name="T2" fmla="*/ 0 w 547"/>
                <a:gd name="T3" fmla="*/ 0 h 282"/>
                <a:gd name="T4" fmla="*/ 0 w 547"/>
                <a:gd name="T5" fmla="*/ 0 h 282"/>
                <a:gd name="T6" fmla="*/ 0 w 547"/>
                <a:gd name="T7" fmla="*/ 0 h 282"/>
                <a:gd name="T8" fmla="*/ 0 w 547"/>
                <a:gd name="T9" fmla="*/ 0 h 282"/>
                <a:gd name="T10" fmla="*/ 0 w 547"/>
                <a:gd name="T11" fmla="*/ 0 h 282"/>
                <a:gd name="T12" fmla="*/ 0 w 547"/>
                <a:gd name="T13" fmla="*/ 0 h 282"/>
                <a:gd name="T14" fmla="*/ 0 w 547"/>
                <a:gd name="T15" fmla="*/ 0 h 282"/>
                <a:gd name="T16" fmla="*/ 0 w 547"/>
                <a:gd name="T17" fmla="*/ 0 h 282"/>
                <a:gd name="T18" fmla="*/ 0 w 547"/>
                <a:gd name="T19" fmla="*/ 0 h 282"/>
                <a:gd name="T20" fmla="*/ 0 w 547"/>
                <a:gd name="T21" fmla="*/ 0 h 282"/>
                <a:gd name="T22" fmla="*/ 0 w 547"/>
                <a:gd name="T23" fmla="*/ 0 h 282"/>
                <a:gd name="T24" fmla="*/ 0 w 547"/>
                <a:gd name="T25" fmla="*/ 0 h 282"/>
                <a:gd name="T26" fmla="*/ 0 w 547"/>
                <a:gd name="T27" fmla="*/ 0 h 2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7"/>
                <a:gd name="T43" fmla="*/ 0 h 282"/>
                <a:gd name="T44" fmla="*/ 547 w 547"/>
                <a:gd name="T45" fmla="*/ 282 h 2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7" h="282">
                  <a:moveTo>
                    <a:pt x="547" y="0"/>
                  </a:moveTo>
                  <a:lnTo>
                    <a:pt x="438" y="282"/>
                  </a:lnTo>
                  <a:lnTo>
                    <a:pt x="356" y="270"/>
                  </a:lnTo>
                  <a:lnTo>
                    <a:pt x="327" y="242"/>
                  </a:lnTo>
                  <a:lnTo>
                    <a:pt x="194" y="170"/>
                  </a:lnTo>
                  <a:lnTo>
                    <a:pt x="0" y="76"/>
                  </a:lnTo>
                  <a:lnTo>
                    <a:pt x="170" y="143"/>
                  </a:lnTo>
                  <a:lnTo>
                    <a:pt x="297" y="197"/>
                  </a:lnTo>
                  <a:lnTo>
                    <a:pt x="355" y="225"/>
                  </a:lnTo>
                  <a:lnTo>
                    <a:pt x="439" y="99"/>
                  </a:lnTo>
                  <a:lnTo>
                    <a:pt x="365" y="246"/>
                  </a:lnTo>
                  <a:lnTo>
                    <a:pt x="510" y="4"/>
                  </a:lnTo>
                  <a:lnTo>
                    <a:pt x="54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0" name="Freeform 173"/>
            <p:cNvSpPr>
              <a:spLocks/>
            </p:cNvSpPr>
            <p:nvPr/>
          </p:nvSpPr>
          <p:spPr bwMode="auto">
            <a:xfrm>
              <a:off x="3974" y="3163"/>
              <a:ext cx="116" cy="19"/>
            </a:xfrm>
            <a:custGeom>
              <a:avLst/>
              <a:gdLst>
                <a:gd name="T0" fmla="*/ 0 w 810"/>
                <a:gd name="T1" fmla="*/ 0 h 136"/>
                <a:gd name="T2" fmla="*/ 0 w 810"/>
                <a:gd name="T3" fmla="*/ 0 h 136"/>
                <a:gd name="T4" fmla="*/ 0 w 810"/>
                <a:gd name="T5" fmla="*/ 0 h 136"/>
                <a:gd name="T6" fmla="*/ 0 w 810"/>
                <a:gd name="T7" fmla="*/ 0 h 136"/>
                <a:gd name="T8" fmla="*/ 0 w 810"/>
                <a:gd name="T9" fmla="*/ 0 h 136"/>
                <a:gd name="T10" fmla="*/ 0 w 810"/>
                <a:gd name="T11" fmla="*/ 0 h 136"/>
                <a:gd name="T12" fmla="*/ 0 w 810"/>
                <a:gd name="T13" fmla="*/ 0 h 136"/>
                <a:gd name="T14" fmla="*/ 0 w 810"/>
                <a:gd name="T15" fmla="*/ 0 h 136"/>
                <a:gd name="T16" fmla="*/ 0 w 810"/>
                <a:gd name="T17" fmla="*/ 0 h 136"/>
                <a:gd name="T18" fmla="*/ 0 w 810"/>
                <a:gd name="T19" fmla="*/ 0 h 136"/>
                <a:gd name="T20" fmla="*/ 0 w 810"/>
                <a:gd name="T21" fmla="*/ 0 h 136"/>
                <a:gd name="T22" fmla="*/ 0 w 810"/>
                <a:gd name="T23" fmla="*/ 0 h 136"/>
                <a:gd name="T24" fmla="*/ 0 w 810"/>
                <a:gd name="T25" fmla="*/ 0 h 136"/>
                <a:gd name="T26" fmla="*/ 0 w 810"/>
                <a:gd name="T27" fmla="*/ 0 h 136"/>
                <a:gd name="T28" fmla="*/ 0 w 810"/>
                <a:gd name="T29" fmla="*/ 0 h 136"/>
                <a:gd name="T30" fmla="*/ 0 w 810"/>
                <a:gd name="T31" fmla="*/ 0 h 136"/>
                <a:gd name="T32" fmla="*/ 0 w 810"/>
                <a:gd name="T33" fmla="*/ 0 h 136"/>
                <a:gd name="T34" fmla="*/ 0 w 810"/>
                <a:gd name="T35" fmla="*/ 0 h 136"/>
                <a:gd name="T36" fmla="*/ 0 w 810"/>
                <a:gd name="T37" fmla="*/ 0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0"/>
                <a:gd name="T58" fmla="*/ 0 h 136"/>
                <a:gd name="T59" fmla="*/ 810 w 810"/>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0" h="136">
                  <a:moveTo>
                    <a:pt x="0" y="13"/>
                  </a:moveTo>
                  <a:lnTo>
                    <a:pt x="4" y="38"/>
                  </a:lnTo>
                  <a:lnTo>
                    <a:pt x="43" y="72"/>
                  </a:lnTo>
                  <a:lnTo>
                    <a:pt x="110" y="122"/>
                  </a:lnTo>
                  <a:lnTo>
                    <a:pt x="157" y="136"/>
                  </a:lnTo>
                  <a:lnTo>
                    <a:pt x="810" y="82"/>
                  </a:lnTo>
                  <a:lnTo>
                    <a:pt x="748" y="57"/>
                  </a:lnTo>
                  <a:lnTo>
                    <a:pt x="696" y="46"/>
                  </a:lnTo>
                  <a:lnTo>
                    <a:pt x="395" y="37"/>
                  </a:lnTo>
                  <a:lnTo>
                    <a:pt x="74" y="32"/>
                  </a:lnTo>
                  <a:lnTo>
                    <a:pt x="28" y="32"/>
                  </a:lnTo>
                  <a:lnTo>
                    <a:pt x="15" y="19"/>
                  </a:lnTo>
                  <a:lnTo>
                    <a:pt x="34" y="9"/>
                  </a:lnTo>
                  <a:lnTo>
                    <a:pt x="703" y="32"/>
                  </a:lnTo>
                  <a:lnTo>
                    <a:pt x="101" y="5"/>
                  </a:lnTo>
                  <a:lnTo>
                    <a:pt x="37" y="0"/>
                  </a:lnTo>
                  <a:lnTo>
                    <a:pt x="11" y="0"/>
                  </a:lnTo>
                  <a:lnTo>
                    <a:pt x="0" y="1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1" name="Freeform 174"/>
            <p:cNvSpPr>
              <a:spLocks/>
            </p:cNvSpPr>
            <p:nvPr/>
          </p:nvSpPr>
          <p:spPr bwMode="auto">
            <a:xfrm>
              <a:off x="4076" y="3167"/>
              <a:ext cx="15" cy="8"/>
            </a:xfrm>
            <a:custGeom>
              <a:avLst/>
              <a:gdLst>
                <a:gd name="T0" fmla="*/ 0 w 104"/>
                <a:gd name="T1" fmla="*/ 0 h 50"/>
                <a:gd name="T2" fmla="*/ 0 w 104"/>
                <a:gd name="T3" fmla="*/ 0 h 50"/>
                <a:gd name="T4" fmla="*/ 0 w 104"/>
                <a:gd name="T5" fmla="*/ 0 h 50"/>
                <a:gd name="T6" fmla="*/ 0 w 104"/>
                <a:gd name="T7" fmla="*/ 0 h 50"/>
                <a:gd name="T8" fmla="*/ 0 w 104"/>
                <a:gd name="T9" fmla="*/ 0 h 50"/>
                <a:gd name="T10" fmla="*/ 0 w 104"/>
                <a:gd name="T11" fmla="*/ 0 h 50"/>
                <a:gd name="T12" fmla="*/ 0 w 104"/>
                <a:gd name="T13" fmla="*/ 0 h 50"/>
                <a:gd name="T14" fmla="*/ 0 w 104"/>
                <a:gd name="T15" fmla="*/ 0 h 50"/>
                <a:gd name="T16" fmla="*/ 0 w 104"/>
                <a:gd name="T17" fmla="*/ 0 h 50"/>
                <a:gd name="T18" fmla="*/ 0 w 104"/>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50"/>
                <a:gd name="T32" fmla="*/ 104 w 104"/>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50">
                  <a:moveTo>
                    <a:pt x="0" y="1"/>
                  </a:moveTo>
                  <a:lnTo>
                    <a:pt x="33" y="5"/>
                  </a:lnTo>
                  <a:lnTo>
                    <a:pt x="78" y="30"/>
                  </a:lnTo>
                  <a:lnTo>
                    <a:pt x="31" y="28"/>
                  </a:lnTo>
                  <a:lnTo>
                    <a:pt x="97" y="50"/>
                  </a:lnTo>
                  <a:lnTo>
                    <a:pt x="104" y="44"/>
                  </a:lnTo>
                  <a:lnTo>
                    <a:pt x="87" y="28"/>
                  </a:lnTo>
                  <a:lnTo>
                    <a:pt x="33" y="0"/>
                  </a:lnTo>
                  <a:lnTo>
                    <a:pt x="0"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2" name="Freeform 175"/>
            <p:cNvSpPr>
              <a:spLocks/>
            </p:cNvSpPr>
            <p:nvPr/>
          </p:nvSpPr>
          <p:spPr bwMode="auto">
            <a:xfrm>
              <a:off x="3854" y="3165"/>
              <a:ext cx="144" cy="33"/>
            </a:xfrm>
            <a:custGeom>
              <a:avLst/>
              <a:gdLst>
                <a:gd name="T0" fmla="*/ 0 w 1006"/>
                <a:gd name="T1" fmla="*/ 0 h 234"/>
                <a:gd name="T2" fmla="*/ 0 w 1006"/>
                <a:gd name="T3" fmla="*/ 0 h 234"/>
                <a:gd name="T4" fmla="*/ 0 w 1006"/>
                <a:gd name="T5" fmla="*/ 0 h 234"/>
                <a:gd name="T6" fmla="*/ 0 w 1006"/>
                <a:gd name="T7" fmla="*/ 0 h 234"/>
                <a:gd name="T8" fmla="*/ 0 w 1006"/>
                <a:gd name="T9" fmla="*/ 0 h 234"/>
                <a:gd name="T10" fmla="*/ 0 w 1006"/>
                <a:gd name="T11" fmla="*/ 0 h 234"/>
                <a:gd name="T12" fmla="*/ 0 w 1006"/>
                <a:gd name="T13" fmla="*/ 0 h 234"/>
                <a:gd name="T14" fmla="*/ 0 w 1006"/>
                <a:gd name="T15" fmla="*/ 0 h 234"/>
                <a:gd name="T16" fmla="*/ 0 w 1006"/>
                <a:gd name="T17" fmla="*/ 0 h 234"/>
                <a:gd name="T18" fmla="*/ 0 w 1006"/>
                <a:gd name="T19" fmla="*/ 0 h 234"/>
                <a:gd name="T20" fmla="*/ 0 w 1006"/>
                <a:gd name="T21" fmla="*/ 0 h 234"/>
                <a:gd name="T22" fmla="*/ 0 w 1006"/>
                <a:gd name="T23" fmla="*/ 0 h 234"/>
                <a:gd name="T24" fmla="*/ 0 w 1006"/>
                <a:gd name="T25" fmla="*/ 0 h 234"/>
                <a:gd name="T26" fmla="*/ 0 w 1006"/>
                <a:gd name="T27" fmla="*/ 0 h 234"/>
                <a:gd name="T28" fmla="*/ 0 w 1006"/>
                <a:gd name="T29" fmla="*/ 0 h 234"/>
                <a:gd name="T30" fmla="*/ 0 w 1006"/>
                <a:gd name="T31" fmla="*/ 0 h 234"/>
                <a:gd name="T32" fmla="*/ 0 w 1006"/>
                <a:gd name="T33" fmla="*/ 0 h 234"/>
                <a:gd name="T34" fmla="*/ 0 w 1006"/>
                <a:gd name="T35" fmla="*/ 0 h 234"/>
                <a:gd name="T36" fmla="*/ 0 w 1006"/>
                <a:gd name="T37" fmla="*/ 0 h 234"/>
                <a:gd name="T38" fmla="*/ 0 w 1006"/>
                <a:gd name="T39" fmla="*/ 0 h 234"/>
                <a:gd name="T40" fmla="*/ 0 w 1006"/>
                <a:gd name="T41" fmla="*/ 0 h 234"/>
                <a:gd name="T42" fmla="*/ 0 w 1006"/>
                <a:gd name="T43" fmla="*/ 0 h 234"/>
                <a:gd name="T44" fmla="*/ 0 w 1006"/>
                <a:gd name="T45" fmla="*/ 0 h 234"/>
                <a:gd name="T46" fmla="*/ 0 w 1006"/>
                <a:gd name="T47" fmla="*/ 0 h 234"/>
                <a:gd name="T48" fmla="*/ 0 w 1006"/>
                <a:gd name="T49" fmla="*/ 0 h 234"/>
                <a:gd name="T50" fmla="*/ 0 w 1006"/>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6"/>
                <a:gd name="T79" fmla="*/ 0 h 234"/>
                <a:gd name="T80" fmla="*/ 1006 w 1006"/>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6" h="234">
                  <a:moveTo>
                    <a:pt x="1006" y="119"/>
                  </a:moveTo>
                  <a:lnTo>
                    <a:pt x="997" y="165"/>
                  </a:lnTo>
                  <a:lnTo>
                    <a:pt x="977" y="193"/>
                  </a:lnTo>
                  <a:lnTo>
                    <a:pt x="955" y="207"/>
                  </a:lnTo>
                  <a:lnTo>
                    <a:pt x="809" y="208"/>
                  </a:lnTo>
                  <a:lnTo>
                    <a:pt x="760" y="231"/>
                  </a:lnTo>
                  <a:lnTo>
                    <a:pt x="737" y="230"/>
                  </a:lnTo>
                  <a:lnTo>
                    <a:pt x="724" y="234"/>
                  </a:lnTo>
                  <a:lnTo>
                    <a:pt x="669" y="208"/>
                  </a:lnTo>
                  <a:lnTo>
                    <a:pt x="494" y="192"/>
                  </a:lnTo>
                  <a:lnTo>
                    <a:pt x="293" y="148"/>
                  </a:lnTo>
                  <a:lnTo>
                    <a:pt x="133" y="98"/>
                  </a:lnTo>
                  <a:lnTo>
                    <a:pt x="0" y="38"/>
                  </a:lnTo>
                  <a:lnTo>
                    <a:pt x="16" y="0"/>
                  </a:lnTo>
                  <a:lnTo>
                    <a:pt x="195" y="86"/>
                  </a:lnTo>
                  <a:lnTo>
                    <a:pt x="379" y="140"/>
                  </a:lnTo>
                  <a:lnTo>
                    <a:pt x="524" y="180"/>
                  </a:lnTo>
                  <a:lnTo>
                    <a:pt x="611" y="192"/>
                  </a:lnTo>
                  <a:lnTo>
                    <a:pt x="723" y="198"/>
                  </a:lnTo>
                  <a:lnTo>
                    <a:pt x="812" y="198"/>
                  </a:lnTo>
                  <a:lnTo>
                    <a:pt x="889" y="198"/>
                  </a:lnTo>
                  <a:lnTo>
                    <a:pt x="954" y="193"/>
                  </a:lnTo>
                  <a:lnTo>
                    <a:pt x="982" y="168"/>
                  </a:lnTo>
                  <a:lnTo>
                    <a:pt x="987" y="103"/>
                  </a:lnTo>
                  <a:lnTo>
                    <a:pt x="1006" y="11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3" name="Freeform 176"/>
            <p:cNvSpPr>
              <a:spLocks/>
            </p:cNvSpPr>
            <p:nvPr/>
          </p:nvSpPr>
          <p:spPr bwMode="auto">
            <a:xfrm>
              <a:off x="3946" y="3150"/>
              <a:ext cx="5" cy="27"/>
            </a:xfrm>
            <a:custGeom>
              <a:avLst/>
              <a:gdLst>
                <a:gd name="T0" fmla="*/ 0 w 33"/>
                <a:gd name="T1" fmla="*/ 0 h 190"/>
                <a:gd name="T2" fmla="*/ 0 w 33"/>
                <a:gd name="T3" fmla="*/ 0 h 190"/>
                <a:gd name="T4" fmla="*/ 0 w 33"/>
                <a:gd name="T5" fmla="*/ 0 h 190"/>
                <a:gd name="T6" fmla="*/ 0 w 33"/>
                <a:gd name="T7" fmla="*/ 0 h 190"/>
                <a:gd name="T8" fmla="*/ 0 w 33"/>
                <a:gd name="T9" fmla="*/ 0 h 190"/>
                <a:gd name="T10" fmla="*/ 0 w 33"/>
                <a:gd name="T11" fmla="*/ 0 h 190"/>
                <a:gd name="T12" fmla="*/ 0 w 33"/>
                <a:gd name="T13" fmla="*/ 0 h 190"/>
                <a:gd name="T14" fmla="*/ 0 w 33"/>
                <a:gd name="T15" fmla="*/ 0 h 190"/>
                <a:gd name="T16" fmla="*/ 0 w 33"/>
                <a:gd name="T17" fmla="*/ 0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90"/>
                <a:gd name="T29" fmla="*/ 33 w 33"/>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90">
                  <a:moveTo>
                    <a:pt x="22" y="0"/>
                  </a:moveTo>
                  <a:lnTo>
                    <a:pt x="25" y="55"/>
                  </a:lnTo>
                  <a:lnTo>
                    <a:pt x="21" y="111"/>
                  </a:lnTo>
                  <a:lnTo>
                    <a:pt x="10" y="146"/>
                  </a:lnTo>
                  <a:lnTo>
                    <a:pt x="0" y="190"/>
                  </a:lnTo>
                  <a:lnTo>
                    <a:pt x="28" y="113"/>
                  </a:lnTo>
                  <a:lnTo>
                    <a:pt x="33" y="51"/>
                  </a:lnTo>
                  <a:lnTo>
                    <a:pt x="2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4" name="Freeform 177"/>
            <p:cNvSpPr>
              <a:spLocks/>
            </p:cNvSpPr>
            <p:nvPr/>
          </p:nvSpPr>
          <p:spPr bwMode="auto">
            <a:xfrm>
              <a:off x="3945" y="3149"/>
              <a:ext cx="12" cy="32"/>
            </a:xfrm>
            <a:custGeom>
              <a:avLst/>
              <a:gdLst>
                <a:gd name="T0" fmla="*/ 0 w 83"/>
                <a:gd name="T1" fmla="*/ 0 h 228"/>
                <a:gd name="T2" fmla="*/ 0 w 83"/>
                <a:gd name="T3" fmla="*/ 0 h 228"/>
                <a:gd name="T4" fmla="*/ 0 w 83"/>
                <a:gd name="T5" fmla="*/ 0 h 228"/>
                <a:gd name="T6" fmla="*/ 0 w 83"/>
                <a:gd name="T7" fmla="*/ 0 h 228"/>
                <a:gd name="T8" fmla="*/ 0 w 83"/>
                <a:gd name="T9" fmla="*/ 0 h 228"/>
                <a:gd name="T10" fmla="*/ 0 w 83"/>
                <a:gd name="T11" fmla="*/ 0 h 228"/>
                <a:gd name="T12" fmla="*/ 0 w 83"/>
                <a:gd name="T13" fmla="*/ 0 h 228"/>
                <a:gd name="T14" fmla="*/ 0 w 83"/>
                <a:gd name="T15" fmla="*/ 0 h 228"/>
                <a:gd name="T16" fmla="*/ 0 w 83"/>
                <a:gd name="T17" fmla="*/ 0 h 228"/>
                <a:gd name="T18" fmla="*/ 0 w 83"/>
                <a:gd name="T19" fmla="*/ 0 h 228"/>
                <a:gd name="T20" fmla="*/ 0 w 83"/>
                <a:gd name="T21" fmla="*/ 0 h 228"/>
                <a:gd name="T22" fmla="*/ 0 w 83"/>
                <a:gd name="T23" fmla="*/ 0 h 228"/>
                <a:gd name="T24" fmla="*/ 0 w 83"/>
                <a:gd name="T25" fmla="*/ 0 h 228"/>
                <a:gd name="T26" fmla="*/ 0 w 83"/>
                <a:gd name="T27" fmla="*/ 0 h 228"/>
                <a:gd name="T28" fmla="*/ 0 w 83"/>
                <a:gd name="T29" fmla="*/ 0 h 2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228"/>
                <a:gd name="T47" fmla="*/ 83 w 83"/>
                <a:gd name="T48" fmla="*/ 228 h 2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228">
                  <a:moveTo>
                    <a:pt x="67" y="30"/>
                  </a:moveTo>
                  <a:lnTo>
                    <a:pt x="74" y="66"/>
                  </a:lnTo>
                  <a:lnTo>
                    <a:pt x="78" y="119"/>
                  </a:lnTo>
                  <a:lnTo>
                    <a:pt x="67" y="162"/>
                  </a:lnTo>
                  <a:lnTo>
                    <a:pt x="45" y="216"/>
                  </a:lnTo>
                  <a:lnTo>
                    <a:pt x="7" y="196"/>
                  </a:lnTo>
                  <a:lnTo>
                    <a:pt x="0" y="204"/>
                  </a:lnTo>
                  <a:lnTo>
                    <a:pt x="45" y="228"/>
                  </a:lnTo>
                  <a:lnTo>
                    <a:pt x="57" y="209"/>
                  </a:lnTo>
                  <a:lnTo>
                    <a:pt x="79" y="138"/>
                  </a:lnTo>
                  <a:lnTo>
                    <a:pt x="83" y="105"/>
                  </a:lnTo>
                  <a:lnTo>
                    <a:pt x="73" y="21"/>
                  </a:lnTo>
                  <a:lnTo>
                    <a:pt x="27" y="0"/>
                  </a:lnTo>
                  <a:lnTo>
                    <a:pt x="67" y="3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5" name="Freeform 178"/>
            <p:cNvSpPr>
              <a:spLocks/>
            </p:cNvSpPr>
            <p:nvPr/>
          </p:nvSpPr>
          <p:spPr bwMode="auto">
            <a:xfrm>
              <a:off x="3626" y="3018"/>
              <a:ext cx="270" cy="98"/>
            </a:xfrm>
            <a:custGeom>
              <a:avLst/>
              <a:gdLst>
                <a:gd name="T0" fmla="*/ 0 w 1891"/>
                <a:gd name="T1" fmla="*/ 0 h 681"/>
                <a:gd name="T2" fmla="*/ 0 w 1891"/>
                <a:gd name="T3" fmla="*/ 0 h 681"/>
                <a:gd name="T4" fmla="*/ 0 w 1891"/>
                <a:gd name="T5" fmla="*/ 0 h 681"/>
                <a:gd name="T6" fmla="*/ 0 w 1891"/>
                <a:gd name="T7" fmla="*/ 0 h 681"/>
                <a:gd name="T8" fmla="*/ 0 w 1891"/>
                <a:gd name="T9" fmla="*/ 0 h 681"/>
                <a:gd name="T10" fmla="*/ 0 w 1891"/>
                <a:gd name="T11" fmla="*/ 0 h 681"/>
                <a:gd name="T12" fmla="*/ 0 w 1891"/>
                <a:gd name="T13" fmla="*/ 0 h 681"/>
                <a:gd name="T14" fmla="*/ 0 w 1891"/>
                <a:gd name="T15" fmla="*/ 0 h 681"/>
                <a:gd name="T16" fmla="*/ 0 w 1891"/>
                <a:gd name="T17" fmla="*/ 0 h 681"/>
                <a:gd name="T18" fmla="*/ 0 w 1891"/>
                <a:gd name="T19" fmla="*/ 0 h 681"/>
                <a:gd name="T20" fmla="*/ 0 w 1891"/>
                <a:gd name="T21" fmla="*/ 0 h 681"/>
                <a:gd name="T22" fmla="*/ 0 w 1891"/>
                <a:gd name="T23" fmla="*/ 0 h 681"/>
                <a:gd name="T24" fmla="*/ 0 w 1891"/>
                <a:gd name="T25" fmla="*/ 0 h 681"/>
                <a:gd name="T26" fmla="*/ 0 w 1891"/>
                <a:gd name="T27" fmla="*/ 0 h 681"/>
                <a:gd name="T28" fmla="*/ 0 w 1891"/>
                <a:gd name="T29" fmla="*/ 0 h 681"/>
                <a:gd name="T30" fmla="*/ 0 w 1891"/>
                <a:gd name="T31" fmla="*/ 0 h 681"/>
                <a:gd name="T32" fmla="*/ 0 w 1891"/>
                <a:gd name="T33" fmla="*/ 0 h 681"/>
                <a:gd name="T34" fmla="*/ 0 w 1891"/>
                <a:gd name="T35" fmla="*/ 0 h 681"/>
                <a:gd name="T36" fmla="*/ 0 w 1891"/>
                <a:gd name="T37" fmla="*/ 0 h 681"/>
                <a:gd name="T38" fmla="*/ 0 w 1891"/>
                <a:gd name="T39" fmla="*/ 0 h 681"/>
                <a:gd name="T40" fmla="*/ 0 w 1891"/>
                <a:gd name="T41" fmla="*/ 0 h 681"/>
                <a:gd name="T42" fmla="*/ 0 w 1891"/>
                <a:gd name="T43" fmla="*/ 0 h 681"/>
                <a:gd name="T44" fmla="*/ 0 w 1891"/>
                <a:gd name="T45" fmla="*/ 0 h 681"/>
                <a:gd name="T46" fmla="*/ 0 w 1891"/>
                <a:gd name="T47" fmla="*/ 0 h 681"/>
                <a:gd name="T48" fmla="*/ 0 w 1891"/>
                <a:gd name="T49" fmla="*/ 0 h 681"/>
                <a:gd name="T50" fmla="*/ 0 w 1891"/>
                <a:gd name="T51" fmla="*/ 0 h 681"/>
                <a:gd name="T52" fmla="*/ 0 w 1891"/>
                <a:gd name="T53" fmla="*/ 0 h 681"/>
                <a:gd name="T54" fmla="*/ 0 w 1891"/>
                <a:gd name="T55" fmla="*/ 0 h 681"/>
                <a:gd name="T56" fmla="*/ 0 w 1891"/>
                <a:gd name="T57" fmla="*/ 0 h 6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91"/>
                <a:gd name="T88" fmla="*/ 0 h 681"/>
                <a:gd name="T89" fmla="*/ 1891 w 1891"/>
                <a:gd name="T90" fmla="*/ 681 h 6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91" h="681">
                  <a:moveTo>
                    <a:pt x="55" y="81"/>
                  </a:moveTo>
                  <a:lnTo>
                    <a:pt x="124" y="62"/>
                  </a:lnTo>
                  <a:lnTo>
                    <a:pt x="180" y="26"/>
                  </a:lnTo>
                  <a:lnTo>
                    <a:pt x="231" y="11"/>
                  </a:lnTo>
                  <a:lnTo>
                    <a:pt x="307" y="14"/>
                  </a:lnTo>
                  <a:lnTo>
                    <a:pt x="397" y="35"/>
                  </a:lnTo>
                  <a:lnTo>
                    <a:pt x="518" y="73"/>
                  </a:lnTo>
                  <a:lnTo>
                    <a:pt x="1843" y="681"/>
                  </a:lnTo>
                  <a:lnTo>
                    <a:pt x="1891" y="681"/>
                  </a:lnTo>
                  <a:lnTo>
                    <a:pt x="512" y="59"/>
                  </a:lnTo>
                  <a:lnTo>
                    <a:pt x="387" y="17"/>
                  </a:lnTo>
                  <a:lnTo>
                    <a:pt x="310" y="0"/>
                  </a:lnTo>
                  <a:lnTo>
                    <a:pt x="245" y="0"/>
                  </a:lnTo>
                  <a:lnTo>
                    <a:pt x="204" y="5"/>
                  </a:lnTo>
                  <a:lnTo>
                    <a:pt x="156" y="22"/>
                  </a:lnTo>
                  <a:lnTo>
                    <a:pt x="100" y="49"/>
                  </a:lnTo>
                  <a:lnTo>
                    <a:pt x="40" y="73"/>
                  </a:lnTo>
                  <a:lnTo>
                    <a:pt x="18" y="87"/>
                  </a:lnTo>
                  <a:lnTo>
                    <a:pt x="4" y="103"/>
                  </a:lnTo>
                  <a:lnTo>
                    <a:pt x="0" y="120"/>
                  </a:lnTo>
                  <a:lnTo>
                    <a:pt x="0" y="140"/>
                  </a:lnTo>
                  <a:lnTo>
                    <a:pt x="11" y="175"/>
                  </a:lnTo>
                  <a:lnTo>
                    <a:pt x="52" y="252"/>
                  </a:lnTo>
                  <a:lnTo>
                    <a:pt x="21" y="149"/>
                  </a:lnTo>
                  <a:lnTo>
                    <a:pt x="16" y="133"/>
                  </a:lnTo>
                  <a:lnTo>
                    <a:pt x="17" y="112"/>
                  </a:lnTo>
                  <a:lnTo>
                    <a:pt x="26" y="96"/>
                  </a:lnTo>
                  <a:lnTo>
                    <a:pt x="55" y="8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6" name="Freeform 179"/>
            <p:cNvSpPr>
              <a:spLocks/>
            </p:cNvSpPr>
            <p:nvPr/>
          </p:nvSpPr>
          <p:spPr bwMode="auto">
            <a:xfrm>
              <a:off x="3646" y="3025"/>
              <a:ext cx="15" cy="6"/>
            </a:xfrm>
            <a:custGeom>
              <a:avLst/>
              <a:gdLst>
                <a:gd name="T0" fmla="*/ 0 w 102"/>
                <a:gd name="T1" fmla="*/ 0 h 40"/>
                <a:gd name="T2" fmla="*/ 0 w 102"/>
                <a:gd name="T3" fmla="*/ 0 h 40"/>
                <a:gd name="T4" fmla="*/ 0 w 102"/>
                <a:gd name="T5" fmla="*/ 0 h 40"/>
                <a:gd name="T6" fmla="*/ 0 w 102"/>
                <a:gd name="T7" fmla="*/ 0 h 40"/>
                <a:gd name="T8" fmla="*/ 0 w 102"/>
                <a:gd name="T9" fmla="*/ 0 h 40"/>
                <a:gd name="T10" fmla="*/ 0 w 102"/>
                <a:gd name="T11" fmla="*/ 0 h 40"/>
                <a:gd name="T12" fmla="*/ 0 w 102"/>
                <a:gd name="T13" fmla="*/ 0 h 40"/>
                <a:gd name="T14" fmla="*/ 0 60000 65536"/>
                <a:gd name="T15" fmla="*/ 0 60000 65536"/>
                <a:gd name="T16" fmla="*/ 0 60000 65536"/>
                <a:gd name="T17" fmla="*/ 0 60000 65536"/>
                <a:gd name="T18" fmla="*/ 0 60000 65536"/>
                <a:gd name="T19" fmla="*/ 0 60000 65536"/>
                <a:gd name="T20" fmla="*/ 0 60000 65536"/>
                <a:gd name="T21" fmla="*/ 0 w 102"/>
                <a:gd name="T22" fmla="*/ 0 h 40"/>
                <a:gd name="T23" fmla="*/ 102 w 10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40">
                  <a:moveTo>
                    <a:pt x="0" y="24"/>
                  </a:moveTo>
                  <a:lnTo>
                    <a:pt x="80" y="40"/>
                  </a:lnTo>
                  <a:lnTo>
                    <a:pt x="102" y="13"/>
                  </a:lnTo>
                  <a:lnTo>
                    <a:pt x="29" y="0"/>
                  </a:lnTo>
                  <a:lnTo>
                    <a:pt x="8" y="13"/>
                  </a:lnTo>
                  <a:lnTo>
                    <a:pt x="0" y="2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7" name="Freeform 180"/>
            <p:cNvSpPr>
              <a:spLocks/>
            </p:cNvSpPr>
            <p:nvPr/>
          </p:nvSpPr>
          <p:spPr bwMode="auto">
            <a:xfrm>
              <a:off x="3660" y="3028"/>
              <a:ext cx="8" cy="7"/>
            </a:xfrm>
            <a:custGeom>
              <a:avLst/>
              <a:gdLst>
                <a:gd name="T0" fmla="*/ 0 w 55"/>
                <a:gd name="T1" fmla="*/ 0 h 52"/>
                <a:gd name="T2" fmla="*/ 0 w 55"/>
                <a:gd name="T3" fmla="*/ 0 h 52"/>
                <a:gd name="T4" fmla="*/ 0 w 55"/>
                <a:gd name="T5" fmla="*/ 0 h 52"/>
                <a:gd name="T6" fmla="*/ 0 w 55"/>
                <a:gd name="T7" fmla="*/ 0 h 52"/>
                <a:gd name="T8" fmla="*/ 0 w 55"/>
                <a:gd name="T9" fmla="*/ 0 h 52"/>
                <a:gd name="T10" fmla="*/ 0 w 55"/>
                <a:gd name="T11" fmla="*/ 0 h 52"/>
                <a:gd name="T12" fmla="*/ 0 60000 65536"/>
                <a:gd name="T13" fmla="*/ 0 60000 65536"/>
                <a:gd name="T14" fmla="*/ 0 60000 65536"/>
                <a:gd name="T15" fmla="*/ 0 60000 65536"/>
                <a:gd name="T16" fmla="*/ 0 60000 65536"/>
                <a:gd name="T17" fmla="*/ 0 60000 65536"/>
                <a:gd name="T18" fmla="*/ 0 w 55"/>
                <a:gd name="T19" fmla="*/ 0 h 52"/>
                <a:gd name="T20" fmla="*/ 55 w 55"/>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5" h="52">
                  <a:moveTo>
                    <a:pt x="21" y="0"/>
                  </a:moveTo>
                  <a:lnTo>
                    <a:pt x="0" y="24"/>
                  </a:lnTo>
                  <a:lnTo>
                    <a:pt x="51" y="52"/>
                  </a:lnTo>
                  <a:lnTo>
                    <a:pt x="55" y="9"/>
                  </a:lnTo>
                  <a:lnTo>
                    <a:pt x="2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8" name="Freeform 181"/>
            <p:cNvSpPr>
              <a:spLocks/>
            </p:cNvSpPr>
            <p:nvPr/>
          </p:nvSpPr>
          <p:spPr bwMode="auto">
            <a:xfrm>
              <a:off x="3669" y="3030"/>
              <a:ext cx="7" cy="6"/>
            </a:xfrm>
            <a:custGeom>
              <a:avLst/>
              <a:gdLst>
                <a:gd name="T0" fmla="*/ 0 w 54"/>
                <a:gd name="T1" fmla="*/ 0 h 42"/>
                <a:gd name="T2" fmla="*/ 0 w 54"/>
                <a:gd name="T3" fmla="*/ 0 h 42"/>
                <a:gd name="T4" fmla="*/ 0 w 54"/>
                <a:gd name="T5" fmla="*/ 0 h 42"/>
                <a:gd name="T6" fmla="*/ 0 w 54"/>
                <a:gd name="T7" fmla="*/ 0 h 42"/>
                <a:gd name="T8" fmla="*/ 0 w 54"/>
                <a:gd name="T9" fmla="*/ 0 h 42"/>
                <a:gd name="T10" fmla="*/ 0 w 54"/>
                <a:gd name="T11" fmla="*/ 0 h 42"/>
                <a:gd name="T12" fmla="*/ 0 60000 65536"/>
                <a:gd name="T13" fmla="*/ 0 60000 65536"/>
                <a:gd name="T14" fmla="*/ 0 60000 65536"/>
                <a:gd name="T15" fmla="*/ 0 60000 65536"/>
                <a:gd name="T16" fmla="*/ 0 60000 65536"/>
                <a:gd name="T17" fmla="*/ 0 60000 65536"/>
                <a:gd name="T18" fmla="*/ 0 w 54"/>
                <a:gd name="T19" fmla="*/ 0 h 42"/>
                <a:gd name="T20" fmla="*/ 54 w 54"/>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4" h="42">
                  <a:moveTo>
                    <a:pt x="14" y="0"/>
                  </a:moveTo>
                  <a:lnTo>
                    <a:pt x="0" y="40"/>
                  </a:lnTo>
                  <a:lnTo>
                    <a:pt x="54" y="42"/>
                  </a:lnTo>
                  <a:lnTo>
                    <a:pt x="48" y="14"/>
                  </a:lnTo>
                  <a:lnTo>
                    <a:pt x="1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39" name="Freeform 182"/>
            <p:cNvSpPr>
              <a:spLocks/>
            </p:cNvSpPr>
            <p:nvPr/>
          </p:nvSpPr>
          <p:spPr bwMode="auto">
            <a:xfrm>
              <a:off x="3659" y="3023"/>
              <a:ext cx="5" cy="2"/>
            </a:xfrm>
            <a:custGeom>
              <a:avLst/>
              <a:gdLst>
                <a:gd name="T0" fmla="*/ 0 w 39"/>
                <a:gd name="T1" fmla="*/ 0 h 13"/>
                <a:gd name="T2" fmla="*/ 0 w 39"/>
                <a:gd name="T3" fmla="*/ 0 h 13"/>
                <a:gd name="T4" fmla="*/ 0 w 39"/>
                <a:gd name="T5" fmla="*/ 0 h 13"/>
                <a:gd name="T6" fmla="*/ 0 w 39"/>
                <a:gd name="T7" fmla="*/ 0 h 13"/>
                <a:gd name="T8" fmla="*/ 0 w 39"/>
                <a:gd name="T9" fmla="*/ 0 h 13"/>
                <a:gd name="T10" fmla="*/ 0 w 39"/>
                <a:gd name="T11" fmla="*/ 0 h 13"/>
                <a:gd name="T12" fmla="*/ 0 60000 65536"/>
                <a:gd name="T13" fmla="*/ 0 60000 65536"/>
                <a:gd name="T14" fmla="*/ 0 60000 65536"/>
                <a:gd name="T15" fmla="*/ 0 60000 65536"/>
                <a:gd name="T16" fmla="*/ 0 60000 65536"/>
                <a:gd name="T17" fmla="*/ 0 60000 65536"/>
                <a:gd name="T18" fmla="*/ 0 w 39"/>
                <a:gd name="T19" fmla="*/ 0 h 13"/>
                <a:gd name="T20" fmla="*/ 39 w 3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9" h="13">
                  <a:moveTo>
                    <a:pt x="0" y="7"/>
                  </a:moveTo>
                  <a:lnTo>
                    <a:pt x="16" y="0"/>
                  </a:lnTo>
                  <a:lnTo>
                    <a:pt x="39" y="7"/>
                  </a:lnTo>
                  <a:lnTo>
                    <a:pt x="28" y="13"/>
                  </a:lnTo>
                  <a:lnTo>
                    <a:pt x="0"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0" name="Freeform 183"/>
            <p:cNvSpPr>
              <a:spLocks/>
            </p:cNvSpPr>
            <p:nvPr/>
          </p:nvSpPr>
          <p:spPr bwMode="auto">
            <a:xfrm>
              <a:off x="3665" y="3025"/>
              <a:ext cx="4" cy="3"/>
            </a:xfrm>
            <a:custGeom>
              <a:avLst/>
              <a:gdLst>
                <a:gd name="T0" fmla="*/ 0 w 26"/>
                <a:gd name="T1" fmla="*/ 0 h 21"/>
                <a:gd name="T2" fmla="*/ 0 w 26"/>
                <a:gd name="T3" fmla="*/ 0 h 21"/>
                <a:gd name="T4" fmla="*/ 0 w 26"/>
                <a:gd name="T5" fmla="*/ 0 h 21"/>
                <a:gd name="T6" fmla="*/ 0 w 26"/>
                <a:gd name="T7" fmla="*/ 0 h 21"/>
                <a:gd name="T8" fmla="*/ 0 w 26"/>
                <a:gd name="T9" fmla="*/ 0 h 21"/>
                <a:gd name="T10" fmla="*/ 0 w 26"/>
                <a:gd name="T11" fmla="*/ 0 h 21"/>
                <a:gd name="T12" fmla="*/ 0 60000 65536"/>
                <a:gd name="T13" fmla="*/ 0 60000 65536"/>
                <a:gd name="T14" fmla="*/ 0 60000 65536"/>
                <a:gd name="T15" fmla="*/ 0 60000 65536"/>
                <a:gd name="T16" fmla="*/ 0 60000 65536"/>
                <a:gd name="T17" fmla="*/ 0 60000 65536"/>
                <a:gd name="T18" fmla="*/ 0 w 26"/>
                <a:gd name="T19" fmla="*/ 0 h 21"/>
                <a:gd name="T20" fmla="*/ 26 w 26"/>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6" h="21">
                  <a:moveTo>
                    <a:pt x="0" y="9"/>
                  </a:moveTo>
                  <a:lnTo>
                    <a:pt x="10" y="0"/>
                  </a:lnTo>
                  <a:lnTo>
                    <a:pt x="26" y="8"/>
                  </a:lnTo>
                  <a:lnTo>
                    <a:pt x="26" y="21"/>
                  </a:lnTo>
                  <a:lnTo>
                    <a:pt x="0" y="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1" name="Freeform 184"/>
            <p:cNvSpPr>
              <a:spLocks/>
            </p:cNvSpPr>
            <p:nvPr/>
          </p:nvSpPr>
          <p:spPr bwMode="auto">
            <a:xfrm>
              <a:off x="3695" y="3041"/>
              <a:ext cx="14" cy="22"/>
            </a:xfrm>
            <a:custGeom>
              <a:avLst/>
              <a:gdLst>
                <a:gd name="T0" fmla="*/ 0 w 97"/>
                <a:gd name="T1" fmla="*/ 0 h 153"/>
                <a:gd name="T2" fmla="*/ 0 w 97"/>
                <a:gd name="T3" fmla="*/ 0 h 153"/>
                <a:gd name="T4" fmla="*/ 0 w 97"/>
                <a:gd name="T5" fmla="*/ 0 h 153"/>
                <a:gd name="T6" fmla="*/ 0 w 97"/>
                <a:gd name="T7" fmla="*/ 0 h 153"/>
                <a:gd name="T8" fmla="*/ 0 w 97"/>
                <a:gd name="T9" fmla="*/ 0 h 153"/>
                <a:gd name="T10" fmla="*/ 0 w 97"/>
                <a:gd name="T11" fmla="*/ 0 h 153"/>
                <a:gd name="T12" fmla="*/ 0 w 97"/>
                <a:gd name="T13" fmla="*/ 0 h 153"/>
                <a:gd name="T14" fmla="*/ 0 w 97"/>
                <a:gd name="T15" fmla="*/ 0 h 153"/>
                <a:gd name="T16" fmla="*/ 0 w 97"/>
                <a:gd name="T17" fmla="*/ 0 h 153"/>
                <a:gd name="T18" fmla="*/ 0 w 97"/>
                <a:gd name="T19" fmla="*/ 0 h 153"/>
                <a:gd name="T20" fmla="*/ 0 w 97"/>
                <a:gd name="T21" fmla="*/ 0 h 153"/>
                <a:gd name="T22" fmla="*/ 0 w 97"/>
                <a:gd name="T23" fmla="*/ 0 h 153"/>
                <a:gd name="T24" fmla="*/ 0 w 97"/>
                <a:gd name="T25" fmla="*/ 0 h 153"/>
                <a:gd name="T26" fmla="*/ 0 w 97"/>
                <a:gd name="T27" fmla="*/ 0 h 1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
                <a:gd name="T43" fmla="*/ 0 h 153"/>
                <a:gd name="T44" fmla="*/ 97 w 97"/>
                <a:gd name="T45" fmla="*/ 153 h 1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 h="153">
                  <a:moveTo>
                    <a:pt x="14" y="34"/>
                  </a:moveTo>
                  <a:lnTo>
                    <a:pt x="0" y="113"/>
                  </a:lnTo>
                  <a:lnTo>
                    <a:pt x="5" y="125"/>
                  </a:lnTo>
                  <a:lnTo>
                    <a:pt x="29" y="137"/>
                  </a:lnTo>
                  <a:lnTo>
                    <a:pt x="70" y="153"/>
                  </a:lnTo>
                  <a:lnTo>
                    <a:pt x="82" y="147"/>
                  </a:lnTo>
                  <a:lnTo>
                    <a:pt x="97" y="54"/>
                  </a:lnTo>
                  <a:lnTo>
                    <a:pt x="77" y="138"/>
                  </a:lnTo>
                  <a:lnTo>
                    <a:pt x="60" y="140"/>
                  </a:lnTo>
                  <a:lnTo>
                    <a:pt x="14" y="120"/>
                  </a:lnTo>
                  <a:lnTo>
                    <a:pt x="11" y="89"/>
                  </a:lnTo>
                  <a:lnTo>
                    <a:pt x="22" y="0"/>
                  </a:lnTo>
                  <a:lnTo>
                    <a:pt x="14" y="3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2" name="Freeform 185"/>
            <p:cNvSpPr>
              <a:spLocks/>
            </p:cNvSpPr>
            <p:nvPr/>
          </p:nvSpPr>
          <p:spPr bwMode="auto">
            <a:xfrm>
              <a:off x="3697" y="3035"/>
              <a:ext cx="13" cy="12"/>
            </a:xfrm>
            <a:custGeom>
              <a:avLst/>
              <a:gdLst>
                <a:gd name="T0" fmla="*/ 0 w 86"/>
                <a:gd name="T1" fmla="*/ 0 h 88"/>
                <a:gd name="T2" fmla="*/ 0 w 86"/>
                <a:gd name="T3" fmla="*/ 0 h 88"/>
                <a:gd name="T4" fmla="*/ 0 w 86"/>
                <a:gd name="T5" fmla="*/ 0 h 88"/>
                <a:gd name="T6" fmla="*/ 0 w 86"/>
                <a:gd name="T7" fmla="*/ 0 h 88"/>
                <a:gd name="T8" fmla="*/ 0 w 86"/>
                <a:gd name="T9" fmla="*/ 0 h 88"/>
                <a:gd name="T10" fmla="*/ 0 w 86"/>
                <a:gd name="T11" fmla="*/ 0 h 88"/>
                <a:gd name="T12" fmla="*/ 0 w 86"/>
                <a:gd name="T13" fmla="*/ 0 h 88"/>
                <a:gd name="T14" fmla="*/ 0 w 86"/>
                <a:gd name="T15" fmla="*/ 0 h 88"/>
                <a:gd name="T16" fmla="*/ 0 w 86"/>
                <a:gd name="T17" fmla="*/ 0 h 88"/>
                <a:gd name="T18" fmla="*/ 0 w 86"/>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88"/>
                <a:gd name="T32" fmla="*/ 86 w 86"/>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88">
                  <a:moveTo>
                    <a:pt x="12" y="14"/>
                  </a:moveTo>
                  <a:lnTo>
                    <a:pt x="70" y="37"/>
                  </a:lnTo>
                  <a:lnTo>
                    <a:pt x="77" y="51"/>
                  </a:lnTo>
                  <a:lnTo>
                    <a:pt x="80" y="88"/>
                  </a:lnTo>
                  <a:lnTo>
                    <a:pt x="86" y="39"/>
                  </a:lnTo>
                  <a:lnTo>
                    <a:pt x="62" y="24"/>
                  </a:lnTo>
                  <a:lnTo>
                    <a:pt x="7" y="0"/>
                  </a:lnTo>
                  <a:lnTo>
                    <a:pt x="0" y="52"/>
                  </a:lnTo>
                  <a:lnTo>
                    <a:pt x="12" y="1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3" name="Freeform 186"/>
            <p:cNvSpPr>
              <a:spLocks/>
            </p:cNvSpPr>
            <p:nvPr/>
          </p:nvSpPr>
          <p:spPr bwMode="auto">
            <a:xfrm>
              <a:off x="3904" y="3137"/>
              <a:ext cx="3" cy="5"/>
            </a:xfrm>
            <a:custGeom>
              <a:avLst/>
              <a:gdLst>
                <a:gd name="T0" fmla="*/ 0 w 17"/>
                <a:gd name="T1" fmla="*/ 0 h 35"/>
                <a:gd name="T2" fmla="*/ 0 w 17"/>
                <a:gd name="T3" fmla="*/ 0 h 35"/>
                <a:gd name="T4" fmla="*/ 0 w 17"/>
                <a:gd name="T5" fmla="*/ 0 h 35"/>
                <a:gd name="T6" fmla="*/ 0 w 17"/>
                <a:gd name="T7" fmla="*/ 0 h 35"/>
                <a:gd name="T8" fmla="*/ 0 w 17"/>
                <a:gd name="T9" fmla="*/ 0 h 35"/>
                <a:gd name="T10" fmla="*/ 0 w 17"/>
                <a:gd name="T11" fmla="*/ 0 h 35"/>
                <a:gd name="T12" fmla="*/ 0 w 17"/>
                <a:gd name="T13" fmla="*/ 0 h 35"/>
                <a:gd name="T14" fmla="*/ 0 w 17"/>
                <a:gd name="T15" fmla="*/ 0 h 35"/>
                <a:gd name="T16" fmla="*/ 0 w 17"/>
                <a:gd name="T17" fmla="*/ 0 h 35"/>
                <a:gd name="T18" fmla="*/ 0 w 17"/>
                <a:gd name="T19" fmla="*/ 0 h 35"/>
                <a:gd name="T20" fmla="*/ 0 w 17"/>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5"/>
                <a:gd name="T35" fmla="*/ 17 w 17"/>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5">
                  <a:moveTo>
                    <a:pt x="2" y="2"/>
                  </a:moveTo>
                  <a:lnTo>
                    <a:pt x="0" y="18"/>
                  </a:lnTo>
                  <a:lnTo>
                    <a:pt x="2" y="29"/>
                  </a:lnTo>
                  <a:lnTo>
                    <a:pt x="8" y="33"/>
                  </a:lnTo>
                  <a:lnTo>
                    <a:pt x="16" y="35"/>
                  </a:lnTo>
                  <a:lnTo>
                    <a:pt x="17" y="27"/>
                  </a:lnTo>
                  <a:lnTo>
                    <a:pt x="17" y="11"/>
                  </a:lnTo>
                  <a:lnTo>
                    <a:pt x="15" y="4"/>
                  </a:lnTo>
                  <a:lnTo>
                    <a:pt x="9" y="0"/>
                  </a:lnTo>
                  <a:lnTo>
                    <a:pt x="2"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4" name="Freeform 187"/>
            <p:cNvSpPr>
              <a:spLocks/>
            </p:cNvSpPr>
            <p:nvPr/>
          </p:nvSpPr>
          <p:spPr bwMode="auto">
            <a:xfrm>
              <a:off x="3909" y="3139"/>
              <a:ext cx="3" cy="6"/>
            </a:xfrm>
            <a:custGeom>
              <a:avLst/>
              <a:gdLst>
                <a:gd name="T0" fmla="*/ 0 w 17"/>
                <a:gd name="T1" fmla="*/ 0 h 36"/>
                <a:gd name="T2" fmla="*/ 0 w 17"/>
                <a:gd name="T3" fmla="*/ 0 h 36"/>
                <a:gd name="T4" fmla="*/ 0 w 17"/>
                <a:gd name="T5" fmla="*/ 0 h 36"/>
                <a:gd name="T6" fmla="*/ 0 w 17"/>
                <a:gd name="T7" fmla="*/ 0 h 36"/>
                <a:gd name="T8" fmla="*/ 0 w 17"/>
                <a:gd name="T9" fmla="*/ 0 h 36"/>
                <a:gd name="T10" fmla="*/ 0 w 17"/>
                <a:gd name="T11" fmla="*/ 0 h 36"/>
                <a:gd name="T12" fmla="*/ 0 w 17"/>
                <a:gd name="T13" fmla="*/ 0 h 36"/>
                <a:gd name="T14" fmla="*/ 0 w 17"/>
                <a:gd name="T15" fmla="*/ 0 h 36"/>
                <a:gd name="T16" fmla="*/ 0 w 17"/>
                <a:gd name="T17" fmla="*/ 0 h 36"/>
                <a:gd name="T18" fmla="*/ 0 w 17"/>
                <a:gd name="T19" fmla="*/ 0 h 36"/>
                <a:gd name="T20" fmla="*/ 0 w 17"/>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6"/>
                <a:gd name="T35" fmla="*/ 17 w 17"/>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6">
                  <a:moveTo>
                    <a:pt x="1" y="2"/>
                  </a:moveTo>
                  <a:lnTo>
                    <a:pt x="0" y="18"/>
                  </a:lnTo>
                  <a:lnTo>
                    <a:pt x="1" y="30"/>
                  </a:lnTo>
                  <a:lnTo>
                    <a:pt x="7" y="34"/>
                  </a:lnTo>
                  <a:lnTo>
                    <a:pt x="15" y="36"/>
                  </a:lnTo>
                  <a:lnTo>
                    <a:pt x="17" y="27"/>
                  </a:lnTo>
                  <a:lnTo>
                    <a:pt x="17" y="11"/>
                  </a:lnTo>
                  <a:lnTo>
                    <a:pt x="15" y="4"/>
                  </a:lnTo>
                  <a:lnTo>
                    <a:pt x="8" y="0"/>
                  </a:lnTo>
                  <a:lnTo>
                    <a:pt x="1"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5" name="Freeform 188"/>
            <p:cNvSpPr>
              <a:spLocks/>
            </p:cNvSpPr>
            <p:nvPr/>
          </p:nvSpPr>
          <p:spPr bwMode="auto">
            <a:xfrm>
              <a:off x="3914" y="3142"/>
              <a:ext cx="3" cy="5"/>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2"/>
                  </a:moveTo>
                  <a:lnTo>
                    <a:pt x="0" y="20"/>
                  </a:lnTo>
                  <a:lnTo>
                    <a:pt x="2" y="31"/>
                  </a:lnTo>
                  <a:lnTo>
                    <a:pt x="9" y="35"/>
                  </a:lnTo>
                  <a:lnTo>
                    <a:pt x="16" y="36"/>
                  </a:lnTo>
                  <a:lnTo>
                    <a:pt x="18" y="27"/>
                  </a:lnTo>
                  <a:lnTo>
                    <a:pt x="18" y="11"/>
                  </a:lnTo>
                  <a:lnTo>
                    <a:pt x="15" y="6"/>
                  </a:lnTo>
                  <a:lnTo>
                    <a:pt x="10" y="0"/>
                  </a:lnTo>
                  <a:lnTo>
                    <a:pt x="2"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6" name="Freeform 189"/>
            <p:cNvSpPr>
              <a:spLocks/>
            </p:cNvSpPr>
            <p:nvPr/>
          </p:nvSpPr>
          <p:spPr bwMode="auto">
            <a:xfrm>
              <a:off x="3919" y="3144"/>
              <a:ext cx="3" cy="5"/>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3"/>
                  </a:moveTo>
                  <a:lnTo>
                    <a:pt x="0" y="20"/>
                  </a:lnTo>
                  <a:lnTo>
                    <a:pt x="2" y="31"/>
                  </a:lnTo>
                  <a:lnTo>
                    <a:pt x="7" y="35"/>
                  </a:lnTo>
                  <a:lnTo>
                    <a:pt x="16" y="36"/>
                  </a:lnTo>
                  <a:lnTo>
                    <a:pt x="18" y="28"/>
                  </a:lnTo>
                  <a:lnTo>
                    <a:pt x="18" y="11"/>
                  </a:lnTo>
                  <a:lnTo>
                    <a:pt x="15" y="6"/>
                  </a:lnTo>
                  <a:lnTo>
                    <a:pt x="8" y="0"/>
                  </a:lnTo>
                  <a:lnTo>
                    <a:pt x="2"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7" name="Freeform 190"/>
            <p:cNvSpPr>
              <a:spLocks/>
            </p:cNvSpPr>
            <p:nvPr/>
          </p:nvSpPr>
          <p:spPr bwMode="auto">
            <a:xfrm>
              <a:off x="3924" y="3146"/>
              <a:ext cx="3" cy="6"/>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1" y="2"/>
                  </a:moveTo>
                  <a:lnTo>
                    <a:pt x="0" y="19"/>
                  </a:lnTo>
                  <a:lnTo>
                    <a:pt x="1" y="30"/>
                  </a:lnTo>
                  <a:lnTo>
                    <a:pt x="8" y="34"/>
                  </a:lnTo>
                  <a:lnTo>
                    <a:pt x="16" y="36"/>
                  </a:lnTo>
                  <a:lnTo>
                    <a:pt x="18" y="27"/>
                  </a:lnTo>
                  <a:lnTo>
                    <a:pt x="18" y="11"/>
                  </a:lnTo>
                  <a:lnTo>
                    <a:pt x="15" y="5"/>
                  </a:lnTo>
                  <a:lnTo>
                    <a:pt x="9" y="0"/>
                  </a:lnTo>
                  <a:lnTo>
                    <a:pt x="1"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8" name="Freeform 191"/>
            <p:cNvSpPr>
              <a:spLocks/>
            </p:cNvSpPr>
            <p:nvPr/>
          </p:nvSpPr>
          <p:spPr bwMode="auto">
            <a:xfrm>
              <a:off x="3929" y="3149"/>
              <a:ext cx="3" cy="5"/>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6"/>
                <a:gd name="T35" fmla="*/ 18 w 18"/>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6">
                  <a:moveTo>
                    <a:pt x="2" y="1"/>
                  </a:moveTo>
                  <a:lnTo>
                    <a:pt x="0" y="18"/>
                  </a:lnTo>
                  <a:lnTo>
                    <a:pt x="2" y="29"/>
                  </a:lnTo>
                  <a:lnTo>
                    <a:pt x="8" y="34"/>
                  </a:lnTo>
                  <a:lnTo>
                    <a:pt x="16" y="36"/>
                  </a:lnTo>
                  <a:lnTo>
                    <a:pt x="18" y="27"/>
                  </a:lnTo>
                  <a:lnTo>
                    <a:pt x="18" y="11"/>
                  </a:lnTo>
                  <a:lnTo>
                    <a:pt x="15" y="4"/>
                  </a:lnTo>
                  <a:lnTo>
                    <a:pt x="9" y="0"/>
                  </a:lnTo>
                  <a:lnTo>
                    <a:pt x="2"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49" name="Freeform 192"/>
            <p:cNvSpPr>
              <a:spLocks/>
            </p:cNvSpPr>
            <p:nvPr/>
          </p:nvSpPr>
          <p:spPr bwMode="auto">
            <a:xfrm>
              <a:off x="3934" y="3151"/>
              <a:ext cx="3" cy="5"/>
            </a:xfrm>
            <a:custGeom>
              <a:avLst/>
              <a:gdLst>
                <a:gd name="T0" fmla="*/ 0 w 19"/>
                <a:gd name="T1" fmla="*/ 0 h 36"/>
                <a:gd name="T2" fmla="*/ 0 w 19"/>
                <a:gd name="T3" fmla="*/ 0 h 36"/>
                <a:gd name="T4" fmla="*/ 0 w 19"/>
                <a:gd name="T5" fmla="*/ 0 h 36"/>
                <a:gd name="T6" fmla="*/ 0 w 19"/>
                <a:gd name="T7" fmla="*/ 0 h 36"/>
                <a:gd name="T8" fmla="*/ 0 w 19"/>
                <a:gd name="T9" fmla="*/ 0 h 36"/>
                <a:gd name="T10" fmla="*/ 0 w 19"/>
                <a:gd name="T11" fmla="*/ 0 h 36"/>
                <a:gd name="T12" fmla="*/ 0 w 19"/>
                <a:gd name="T13" fmla="*/ 0 h 36"/>
                <a:gd name="T14" fmla="*/ 0 w 19"/>
                <a:gd name="T15" fmla="*/ 0 h 36"/>
                <a:gd name="T16" fmla="*/ 0 w 19"/>
                <a:gd name="T17" fmla="*/ 0 h 36"/>
                <a:gd name="T18" fmla="*/ 0 w 19"/>
                <a:gd name="T19" fmla="*/ 0 h 36"/>
                <a:gd name="T20" fmla="*/ 0 w 19"/>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36"/>
                <a:gd name="T35" fmla="*/ 19 w 19"/>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36">
                  <a:moveTo>
                    <a:pt x="3" y="1"/>
                  </a:moveTo>
                  <a:lnTo>
                    <a:pt x="0" y="19"/>
                  </a:lnTo>
                  <a:lnTo>
                    <a:pt x="3" y="29"/>
                  </a:lnTo>
                  <a:lnTo>
                    <a:pt x="9" y="34"/>
                  </a:lnTo>
                  <a:lnTo>
                    <a:pt x="17" y="36"/>
                  </a:lnTo>
                  <a:lnTo>
                    <a:pt x="19" y="27"/>
                  </a:lnTo>
                  <a:lnTo>
                    <a:pt x="19" y="11"/>
                  </a:lnTo>
                  <a:lnTo>
                    <a:pt x="15" y="5"/>
                  </a:lnTo>
                  <a:lnTo>
                    <a:pt x="10" y="0"/>
                  </a:lnTo>
                  <a:lnTo>
                    <a:pt x="3"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0" name="Freeform 193"/>
            <p:cNvSpPr>
              <a:spLocks/>
            </p:cNvSpPr>
            <p:nvPr/>
          </p:nvSpPr>
          <p:spPr bwMode="auto">
            <a:xfrm>
              <a:off x="3800" y="3088"/>
              <a:ext cx="3" cy="6"/>
            </a:xfrm>
            <a:custGeom>
              <a:avLst/>
              <a:gdLst>
                <a:gd name="T0" fmla="*/ 0 w 20"/>
                <a:gd name="T1" fmla="*/ 0 h 42"/>
                <a:gd name="T2" fmla="*/ 0 w 20"/>
                <a:gd name="T3" fmla="*/ 0 h 42"/>
                <a:gd name="T4" fmla="*/ 0 w 20"/>
                <a:gd name="T5" fmla="*/ 0 h 42"/>
                <a:gd name="T6" fmla="*/ 0 w 20"/>
                <a:gd name="T7" fmla="*/ 0 h 42"/>
                <a:gd name="T8" fmla="*/ 0 w 20"/>
                <a:gd name="T9" fmla="*/ 0 h 42"/>
                <a:gd name="T10" fmla="*/ 0 w 20"/>
                <a:gd name="T11" fmla="*/ 0 h 42"/>
                <a:gd name="T12" fmla="*/ 0 w 20"/>
                <a:gd name="T13" fmla="*/ 0 h 42"/>
                <a:gd name="T14" fmla="*/ 0 w 20"/>
                <a:gd name="T15" fmla="*/ 0 h 42"/>
                <a:gd name="T16" fmla="*/ 0 w 20"/>
                <a:gd name="T17" fmla="*/ 0 h 42"/>
                <a:gd name="T18" fmla="*/ 0 w 20"/>
                <a:gd name="T19" fmla="*/ 0 h 42"/>
                <a:gd name="T20" fmla="*/ 0 w 20"/>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2"/>
                <a:gd name="T35" fmla="*/ 20 w 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2">
                  <a:moveTo>
                    <a:pt x="3" y="3"/>
                  </a:moveTo>
                  <a:lnTo>
                    <a:pt x="0" y="22"/>
                  </a:lnTo>
                  <a:lnTo>
                    <a:pt x="3" y="34"/>
                  </a:lnTo>
                  <a:lnTo>
                    <a:pt x="10" y="39"/>
                  </a:lnTo>
                  <a:lnTo>
                    <a:pt x="18" y="42"/>
                  </a:lnTo>
                  <a:lnTo>
                    <a:pt x="20" y="31"/>
                  </a:lnTo>
                  <a:lnTo>
                    <a:pt x="20" y="13"/>
                  </a:lnTo>
                  <a:lnTo>
                    <a:pt x="17" y="6"/>
                  </a:lnTo>
                  <a:lnTo>
                    <a:pt x="11" y="0"/>
                  </a:lnTo>
                  <a:lnTo>
                    <a:pt x="3"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1" name="Freeform 194"/>
            <p:cNvSpPr>
              <a:spLocks/>
            </p:cNvSpPr>
            <p:nvPr/>
          </p:nvSpPr>
          <p:spPr bwMode="auto">
            <a:xfrm>
              <a:off x="3811" y="3093"/>
              <a:ext cx="3" cy="6"/>
            </a:xfrm>
            <a:custGeom>
              <a:avLst/>
              <a:gdLst>
                <a:gd name="T0" fmla="*/ 0 w 21"/>
                <a:gd name="T1" fmla="*/ 0 h 41"/>
                <a:gd name="T2" fmla="*/ 0 w 21"/>
                <a:gd name="T3" fmla="*/ 0 h 41"/>
                <a:gd name="T4" fmla="*/ 0 w 21"/>
                <a:gd name="T5" fmla="*/ 0 h 41"/>
                <a:gd name="T6" fmla="*/ 0 w 21"/>
                <a:gd name="T7" fmla="*/ 0 h 41"/>
                <a:gd name="T8" fmla="*/ 0 w 21"/>
                <a:gd name="T9" fmla="*/ 0 h 41"/>
                <a:gd name="T10" fmla="*/ 0 w 21"/>
                <a:gd name="T11" fmla="*/ 0 h 41"/>
                <a:gd name="T12" fmla="*/ 0 w 21"/>
                <a:gd name="T13" fmla="*/ 0 h 41"/>
                <a:gd name="T14" fmla="*/ 0 w 21"/>
                <a:gd name="T15" fmla="*/ 0 h 41"/>
                <a:gd name="T16" fmla="*/ 0 w 21"/>
                <a:gd name="T17" fmla="*/ 0 h 41"/>
                <a:gd name="T18" fmla="*/ 0 w 21"/>
                <a:gd name="T19" fmla="*/ 0 h 41"/>
                <a:gd name="T20" fmla="*/ 0 w 21"/>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1"/>
                <a:gd name="T35" fmla="*/ 21 w 2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1">
                  <a:moveTo>
                    <a:pt x="3" y="2"/>
                  </a:moveTo>
                  <a:lnTo>
                    <a:pt x="0" y="22"/>
                  </a:lnTo>
                  <a:lnTo>
                    <a:pt x="3" y="35"/>
                  </a:lnTo>
                  <a:lnTo>
                    <a:pt x="9" y="39"/>
                  </a:lnTo>
                  <a:lnTo>
                    <a:pt x="19" y="41"/>
                  </a:lnTo>
                  <a:lnTo>
                    <a:pt x="21" y="31"/>
                  </a:lnTo>
                  <a:lnTo>
                    <a:pt x="21" y="12"/>
                  </a:lnTo>
                  <a:lnTo>
                    <a:pt x="18" y="6"/>
                  </a:lnTo>
                  <a:lnTo>
                    <a:pt x="11" y="0"/>
                  </a:lnTo>
                  <a:lnTo>
                    <a:pt x="3"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2" name="Freeform 195"/>
            <p:cNvSpPr>
              <a:spLocks/>
            </p:cNvSpPr>
            <p:nvPr/>
          </p:nvSpPr>
          <p:spPr bwMode="auto">
            <a:xfrm>
              <a:off x="3806" y="3090"/>
              <a:ext cx="3" cy="6"/>
            </a:xfrm>
            <a:custGeom>
              <a:avLst/>
              <a:gdLst>
                <a:gd name="T0" fmla="*/ 0 w 20"/>
                <a:gd name="T1" fmla="*/ 0 h 41"/>
                <a:gd name="T2" fmla="*/ 0 w 20"/>
                <a:gd name="T3" fmla="*/ 0 h 41"/>
                <a:gd name="T4" fmla="*/ 0 w 20"/>
                <a:gd name="T5" fmla="*/ 0 h 41"/>
                <a:gd name="T6" fmla="*/ 0 w 20"/>
                <a:gd name="T7" fmla="*/ 0 h 41"/>
                <a:gd name="T8" fmla="*/ 0 w 20"/>
                <a:gd name="T9" fmla="*/ 0 h 41"/>
                <a:gd name="T10" fmla="*/ 0 w 20"/>
                <a:gd name="T11" fmla="*/ 0 h 41"/>
                <a:gd name="T12" fmla="*/ 0 w 20"/>
                <a:gd name="T13" fmla="*/ 0 h 41"/>
                <a:gd name="T14" fmla="*/ 0 w 20"/>
                <a:gd name="T15" fmla="*/ 0 h 41"/>
                <a:gd name="T16" fmla="*/ 0 w 20"/>
                <a:gd name="T17" fmla="*/ 0 h 41"/>
                <a:gd name="T18" fmla="*/ 0 w 20"/>
                <a:gd name="T19" fmla="*/ 0 h 41"/>
                <a:gd name="T20" fmla="*/ 0 w 20"/>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1"/>
                <a:gd name="T35" fmla="*/ 20 w 20"/>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1">
                  <a:moveTo>
                    <a:pt x="2" y="2"/>
                  </a:moveTo>
                  <a:lnTo>
                    <a:pt x="0" y="21"/>
                  </a:lnTo>
                  <a:lnTo>
                    <a:pt x="2" y="34"/>
                  </a:lnTo>
                  <a:lnTo>
                    <a:pt x="9" y="39"/>
                  </a:lnTo>
                  <a:lnTo>
                    <a:pt x="18" y="41"/>
                  </a:lnTo>
                  <a:lnTo>
                    <a:pt x="20" y="31"/>
                  </a:lnTo>
                  <a:lnTo>
                    <a:pt x="20" y="13"/>
                  </a:lnTo>
                  <a:lnTo>
                    <a:pt x="16" y="5"/>
                  </a:lnTo>
                  <a:lnTo>
                    <a:pt x="10" y="0"/>
                  </a:lnTo>
                  <a:lnTo>
                    <a:pt x="2"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3" name="Freeform 196"/>
            <p:cNvSpPr>
              <a:spLocks/>
            </p:cNvSpPr>
            <p:nvPr/>
          </p:nvSpPr>
          <p:spPr bwMode="auto">
            <a:xfrm>
              <a:off x="3816" y="3096"/>
              <a:ext cx="4" cy="4"/>
            </a:xfrm>
            <a:custGeom>
              <a:avLst/>
              <a:gdLst>
                <a:gd name="T0" fmla="*/ 0 w 23"/>
                <a:gd name="T1" fmla="*/ 0 h 34"/>
                <a:gd name="T2" fmla="*/ 0 w 23"/>
                <a:gd name="T3" fmla="*/ 0 h 34"/>
                <a:gd name="T4" fmla="*/ 0 w 23"/>
                <a:gd name="T5" fmla="*/ 0 h 34"/>
                <a:gd name="T6" fmla="*/ 0 w 23"/>
                <a:gd name="T7" fmla="*/ 0 h 34"/>
                <a:gd name="T8" fmla="*/ 0 w 23"/>
                <a:gd name="T9" fmla="*/ 0 h 34"/>
                <a:gd name="T10" fmla="*/ 0 w 23"/>
                <a:gd name="T11" fmla="*/ 0 h 34"/>
                <a:gd name="T12" fmla="*/ 0 w 23"/>
                <a:gd name="T13" fmla="*/ 0 h 34"/>
                <a:gd name="T14" fmla="*/ 0 w 23"/>
                <a:gd name="T15" fmla="*/ 0 h 34"/>
                <a:gd name="T16" fmla="*/ 0 w 23"/>
                <a:gd name="T17" fmla="*/ 0 h 34"/>
                <a:gd name="T18" fmla="*/ 0 w 23"/>
                <a:gd name="T19" fmla="*/ 0 h 34"/>
                <a:gd name="T20" fmla="*/ 0 w 23"/>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34"/>
                <a:gd name="T35" fmla="*/ 23 w 23"/>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34">
                  <a:moveTo>
                    <a:pt x="2" y="2"/>
                  </a:moveTo>
                  <a:lnTo>
                    <a:pt x="0" y="21"/>
                  </a:lnTo>
                  <a:lnTo>
                    <a:pt x="2" y="34"/>
                  </a:lnTo>
                  <a:lnTo>
                    <a:pt x="11" y="31"/>
                  </a:lnTo>
                  <a:lnTo>
                    <a:pt x="15" y="29"/>
                  </a:lnTo>
                  <a:lnTo>
                    <a:pt x="23" y="27"/>
                  </a:lnTo>
                  <a:lnTo>
                    <a:pt x="21" y="13"/>
                  </a:lnTo>
                  <a:lnTo>
                    <a:pt x="17" y="5"/>
                  </a:lnTo>
                  <a:lnTo>
                    <a:pt x="11" y="0"/>
                  </a:lnTo>
                  <a:lnTo>
                    <a:pt x="2"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4" name="Freeform 197"/>
            <p:cNvSpPr>
              <a:spLocks/>
            </p:cNvSpPr>
            <p:nvPr/>
          </p:nvSpPr>
          <p:spPr bwMode="auto">
            <a:xfrm>
              <a:off x="3714" y="3047"/>
              <a:ext cx="3" cy="6"/>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7"/>
                <a:gd name="T35" fmla="*/ 23 w 23"/>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7">
                  <a:moveTo>
                    <a:pt x="3" y="2"/>
                  </a:moveTo>
                  <a:lnTo>
                    <a:pt x="0" y="25"/>
                  </a:lnTo>
                  <a:lnTo>
                    <a:pt x="3" y="39"/>
                  </a:lnTo>
                  <a:lnTo>
                    <a:pt x="10" y="44"/>
                  </a:lnTo>
                  <a:lnTo>
                    <a:pt x="21" y="47"/>
                  </a:lnTo>
                  <a:lnTo>
                    <a:pt x="23" y="35"/>
                  </a:lnTo>
                  <a:lnTo>
                    <a:pt x="23" y="14"/>
                  </a:lnTo>
                  <a:lnTo>
                    <a:pt x="20" y="6"/>
                  </a:lnTo>
                  <a:lnTo>
                    <a:pt x="11" y="0"/>
                  </a:lnTo>
                  <a:lnTo>
                    <a:pt x="3"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5" name="Freeform 198"/>
            <p:cNvSpPr>
              <a:spLocks/>
            </p:cNvSpPr>
            <p:nvPr/>
          </p:nvSpPr>
          <p:spPr bwMode="auto">
            <a:xfrm>
              <a:off x="3720" y="3049"/>
              <a:ext cx="3" cy="7"/>
            </a:xfrm>
            <a:custGeom>
              <a:avLst/>
              <a:gdLst>
                <a:gd name="T0" fmla="*/ 0 w 24"/>
                <a:gd name="T1" fmla="*/ 0 h 48"/>
                <a:gd name="T2" fmla="*/ 0 w 24"/>
                <a:gd name="T3" fmla="*/ 0 h 48"/>
                <a:gd name="T4" fmla="*/ 0 w 24"/>
                <a:gd name="T5" fmla="*/ 0 h 48"/>
                <a:gd name="T6" fmla="*/ 0 w 24"/>
                <a:gd name="T7" fmla="*/ 0 h 48"/>
                <a:gd name="T8" fmla="*/ 0 w 24"/>
                <a:gd name="T9" fmla="*/ 0 h 48"/>
                <a:gd name="T10" fmla="*/ 0 w 24"/>
                <a:gd name="T11" fmla="*/ 0 h 48"/>
                <a:gd name="T12" fmla="*/ 0 w 24"/>
                <a:gd name="T13" fmla="*/ 0 h 48"/>
                <a:gd name="T14" fmla="*/ 0 w 24"/>
                <a:gd name="T15" fmla="*/ 0 h 48"/>
                <a:gd name="T16" fmla="*/ 0 w 24"/>
                <a:gd name="T17" fmla="*/ 0 h 48"/>
                <a:gd name="T18" fmla="*/ 0 w 24"/>
                <a:gd name="T19" fmla="*/ 0 h 48"/>
                <a:gd name="T20" fmla="*/ 0 w 24"/>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8"/>
                <a:gd name="T35" fmla="*/ 24 w 2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8">
                  <a:moveTo>
                    <a:pt x="2" y="3"/>
                  </a:moveTo>
                  <a:lnTo>
                    <a:pt x="0" y="26"/>
                  </a:lnTo>
                  <a:lnTo>
                    <a:pt x="2" y="40"/>
                  </a:lnTo>
                  <a:lnTo>
                    <a:pt x="11" y="46"/>
                  </a:lnTo>
                  <a:lnTo>
                    <a:pt x="20" y="48"/>
                  </a:lnTo>
                  <a:lnTo>
                    <a:pt x="24" y="36"/>
                  </a:lnTo>
                  <a:lnTo>
                    <a:pt x="24" y="15"/>
                  </a:lnTo>
                  <a:lnTo>
                    <a:pt x="19" y="8"/>
                  </a:lnTo>
                  <a:lnTo>
                    <a:pt x="12" y="0"/>
                  </a:lnTo>
                  <a:lnTo>
                    <a:pt x="2"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6" name="Freeform 199"/>
            <p:cNvSpPr>
              <a:spLocks/>
            </p:cNvSpPr>
            <p:nvPr/>
          </p:nvSpPr>
          <p:spPr bwMode="auto">
            <a:xfrm>
              <a:off x="3726" y="3052"/>
              <a:ext cx="3" cy="7"/>
            </a:xfrm>
            <a:custGeom>
              <a:avLst/>
              <a:gdLst>
                <a:gd name="T0" fmla="*/ 0 w 24"/>
                <a:gd name="T1" fmla="*/ 0 h 47"/>
                <a:gd name="T2" fmla="*/ 0 w 24"/>
                <a:gd name="T3" fmla="*/ 0 h 47"/>
                <a:gd name="T4" fmla="*/ 0 w 24"/>
                <a:gd name="T5" fmla="*/ 0 h 47"/>
                <a:gd name="T6" fmla="*/ 0 w 24"/>
                <a:gd name="T7" fmla="*/ 0 h 47"/>
                <a:gd name="T8" fmla="*/ 0 w 24"/>
                <a:gd name="T9" fmla="*/ 0 h 47"/>
                <a:gd name="T10" fmla="*/ 0 w 24"/>
                <a:gd name="T11" fmla="*/ 0 h 47"/>
                <a:gd name="T12" fmla="*/ 0 w 24"/>
                <a:gd name="T13" fmla="*/ 0 h 47"/>
                <a:gd name="T14" fmla="*/ 0 w 24"/>
                <a:gd name="T15" fmla="*/ 0 h 47"/>
                <a:gd name="T16" fmla="*/ 0 w 24"/>
                <a:gd name="T17" fmla="*/ 0 h 47"/>
                <a:gd name="T18" fmla="*/ 0 w 24"/>
                <a:gd name="T19" fmla="*/ 0 h 47"/>
                <a:gd name="T20" fmla="*/ 0 w 24"/>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7"/>
                <a:gd name="T35" fmla="*/ 24 w 24"/>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7">
                  <a:moveTo>
                    <a:pt x="3" y="3"/>
                  </a:moveTo>
                  <a:lnTo>
                    <a:pt x="0" y="25"/>
                  </a:lnTo>
                  <a:lnTo>
                    <a:pt x="3" y="39"/>
                  </a:lnTo>
                  <a:lnTo>
                    <a:pt x="11" y="44"/>
                  </a:lnTo>
                  <a:lnTo>
                    <a:pt x="22" y="47"/>
                  </a:lnTo>
                  <a:lnTo>
                    <a:pt x="24" y="35"/>
                  </a:lnTo>
                  <a:lnTo>
                    <a:pt x="24" y="14"/>
                  </a:lnTo>
                  <a:lnTo>
                    <a:pt x="20" y="6"/>
                  </a:lnTo>
                  <a:lnTo>
                    <a:pt x="12" y="0"/>
                  </a:lnTo>
                  <a:lnTo>
                    <a:pt x="3"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7" name="Freeform 200"/>
            <p:cNvSpPr>
              <a:spLocks/>
            </p:cNvSpPr>
            <p:nvPr/>
          </p:nvSpPr>
          <p:spPr bwMode="auto">
            <a:xfrm>
              <a:off x="3732" y="3055"/>
              <a:ext cx="4" cy="7"/>
            </a:xfrm>
            <a:custGeom>
              <a:avLst/>
              <a:gdLst>
                <a:gd name="T0" fmla="*/ 0 w 24"/>
                <a:gd name="T1" fmla="*/ 0 h 47"/>
                <a:gd name="T2" fmla="*/ 0 w 24"/>
                <a:gd name="T3" fmla="*/ 0 h 47"/>
                <a:gd name="T4" fmla="*/ 0 w 24"/>
                <a:gd name="T5" fmla="*/ 0 h 47"/>
                <a:gd name="T6" fmla="*/ 0 w 24"/>
                <a:gd name="T7" fmla="*/ 0 h 47"/>
                <a:gd name="T8" fmla="*/ 0 w 24"/>
                <a:gd name="T9" fmla="*/ 0 h 47"/>
                <a:gd name="T10" fmla="*/ 0 w 24"/>
                <a:gd name="T11" fmla="*/ 0 h 47"/>
                <a:gd name="T12" fmla="*/ 0 w 24"/>
                <a:gd name="T13" fmla="*/ 0 h 47"/>
                <a:gd name="T14" fmla="*/ 0 w 24"/>
                <a:gd name="T15" fmla="*/ 0 h 47"/>
                <a:gd name="T16" fmla="*/ 0 w 24"/>
                <a:gd name="T17" fmla="*/ 0 h 47"/>
                <a:gd name="T18" fmla="*/ 0 w 24"/>
                <a:gd name="T19" fmla="*/ 0 h 47"/>
                <a:gd name="T20" fmla="*/ 0 w 24"/>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7"/>
                <a:gd name="T35" fmla="*/ 24 w 24"/>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7">
                  <a:moveTo>
                    <a:pt x="3" y="3"/>
                  </a:moveTo>
                  <a:lnTo>
                    <a:pt x="0" y="25"/>
                  </a:lnTo>
                  <a:lnTo>
                    <a:pt x="3" y="39"/>
                  </a:lnTo>
                  <a:lnTo>
                    <a:pt x="11" y="45"/>
                  </a:lnTo>
                  <a:lnTo>
                    <a:pt x="21" y="47"/>
                  </a:lnTo>
                  <a:lnTo>
                    <a:pt x="24" y="35"/>
                  </a:lnTo>
                  <a:lnTo>
                    <a:pt x="24" y="14"/>
                  </a:lnTo>
                  <a:lnTo>
                    <a:pt x="20" y="7"/>
                  </a:lnTo>
                  <a:lnTo>
                    <a:pt x="12" y="0"/>
                  </a:lnTo>
                  <a:lnTo>
                    <a:pt x="3"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8" name="Freeform 201"/>
            <p:cNvSpPr>
              <a:spLocks/>
            </p:cNvSpPr>
            <p:nvPr/>
          </p:nvSpPr>
          <p:spPr bwMode="auto">
            <a:xfrm>
              <a:off x="3739" y="3058"/>
              <a:ext cx="3" cy="7"/>
            </a:xfrm>
            <a:custGeom>
              <a:avLst/>
              <a:gdLst>
                <a:gd name="T0" fmla="*/ 0 w 23"/>
                <a:gd name="T1" fmla="*/ 0 h 45"/>
                <a:gd name="T2" fmla="*/ 0 w 23"/>
                <a:gd name="T3" fmla="*/ 0 h 45"/>
                <a:gd name="T4" fmla="*/ 0 w 23"/>
                <a:gd name="T5" fmla="*/ 0 h 45"/>
                <a:gd name="T6" fmla="*/ 0 w 23"/>
                <a:gd name="T7" fmla="*/ 0 h 45"/>
                <a:gd name="T8" fmla="*/ 0 w 23"/>
                <a:gd name="T9" fmla="*/ 0 h 45"/>
                <a:gd name="T10" fmla="*/ 0 w 23"/>
                <a:gd name="T11" fmla="*/ 0 h 45"/>
                <a:gd name="T12" fmla="*/ 0 w 23"/>
                <a:gd name="T13" fmla="*/ 0 h 45"/>
                <a:gd name="T14" fmla="*/ 0 w 23"/>
                <a:gd name="T15" fmla="*/ 0 h 45"/>
                <a:gd name="T16" fmla="*/ 0 w 23"/>
                <a:gd name="T17" fmla="*/ 0 h 45"/>
                <a:gd name="T18" fmla="*/ 0 w 23"/>
                <a:gd name="T19" fmla="*/ 0 h 45"/>
                <a:gd name="T20" fmla="*/ 0 w 23"/>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45"/>
                <a:gd name="T35" fmla="*/ 23 w 23"/>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45">
                  <a:moveTo>
                    <a:pt x="3" y="2"/>
                  </a:moveTo>
                  <a:lnTo>
                    <a:pt x="0" y="24"/>
                  </a:lnTo>
                  <a:lnTo>
                    <a:pt x="3" y="38"/>
                  </a:lnTo>
                  <a:lnTo>
                    <a:pt x="10" y="43"/>
                  </a:lnTo>
                  <a:lnTo>
                    <a:pt x="21" y="45"/>
                  </a:lnTo>
                  <a:lnTo>
                    <a:pt x="23" y="34"/>
                  </a:lnTo>
                  <a:lnTo>
                    <a:pt x="23" y="14"/>
                  </a:lnTo>
                  <a:lnTo>
                    <a:pt x="20" y="6"/>
                  </a:lnTo>
                  <a:lnTo>
                    <a:pt x="12" y="0"/>
                  </a:lnTo>
                  <a:lnTo>
                    <a:pt x="3"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59" name="Freeform 202"/>
            <p:cNvSpPr>
              <a:spLocks/>
            </p:cNvSpPr>
            <p:nvPr/>
          </p:nvSpPr>
          <p:spPr bwMode="auto">
            <a:xfrm>
              <a:off x="3745" y="3061"/>
              <a:ext cx="3" cy="7"/>
            </a:xfrm>
            <a:custGeom>
              <a:avLst/>
              <a:gdLst>
                <a:gd name="T0" fmla="*/ 0 w 22"/>
                <a:gd name="T1" fmla="*/ 0 h 46"/>
                <a:gd name="T2" fmla="*/ 0 w 22"/>
                <a:gd name="T3" fmla="*/ 0 h 46"/>
                <a:gd name="T4" fmla="*/ 0 w 22"/>
                <a:gd name="T5" fmla="*/ 0 h 46"/>
                <a:gd name="T6" fmla="*/ 0 w 22"/>
                <a:gd name="T7" fmla="*/ 0 h 46"/>
                <a:gd name="T8" fmla="*/ 0 w 22"/>
                <a:gd name="T9" fmla="*/ 0 h 46"/>
                <a:gd name="T10" fmla="*/ 0 w 22"/>
                <a:gd name="T11" fmla="*/ 0 h 46"/>
                <a:gd name="T12" fmla="*/ 0 w 22"/>
                <a:gd name="T13" fmla="*/ 0 h 46"/>
                <a:gd name="T14" fmla="*/ 0 w 22"/>
                <a:gd name="T15" fmla="*/ 0 h 46"/>
                <a:gd name="T16" fmla="*/ 0 w 22"/>
                <a:gd name="T17" fmla="*/ 0 h 46"/>
                <a:gd name="T18" fmla="*/ 0 w 22"/>
                <a:gd name="T19" fmla="*/ 0 h 46"/>
                <a:gd name="T20" fmla="*/ 0 w 22"/>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6"/>
                <a:gd name="T35" fmla="*/ 22 w 22"/>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6">
                  <a:moveTo>
                    <a:pt x="2" y="3"/>
                  </a:moveTo>
                  <a:lnTo>
                    <a:pt x="0" y="24"/>
                  </a:lnTo>
                  <a:lnTo>
                    <a:pt x="2" y="38"/>
                  </a:lnTo>
                  <a:lnTo>
                    <a:pt x="9" y="43"/>
                  </a:lnTo>
                  <a:lnTo>
                    <a:pt x="19" y="46"/>
                  </a:lnTo>
                  <a:lnTo>
                    <a:pt x="22" y="34"/>
                  </a:lnTo>
                  <a:lnTo>
                    <a:pt x="22" y="14"/>
                  </a:lnTo>
                  <a:lnTo>
                    <a:pt x="18" y="7"/>
                  </a:lnTo>
                  <a:lnTo>
                    <a:pt x="10" y="0"/>
                  </a:lnTo>
                  <a:lnTo>
                    <a:pt x="2"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60" name="Freeform 203"/>
            <p:cNvSpPr>
              <a:spLocks/>
            </p:cNvSpPr>
            <p:nvPr/>
          </p:nvSpPr>
          <p:spPr bwMode="auto">
            <a:xfrm>
              <a:off x="3751" y="3064"/>
              <a:ext cx="3" cy="6"/>
            </a:xfrm>
            <a:custGeom>
              <a:avLst/>
              <a:gdLst>
                <a:gd name="T0" fmla="*/ 0 w 22"/>
                <a:gd name="T1" fmla="*/ 0 h 44"/>
                <a:gd name="T2" fmla="*/ 0 w 22"/>
                <a:gd name="T3" fmla="*/ 0 h 44"/>
                <a:gd name="T4" fmla="*/ 0 w 22"/>
                <a:gd name="T5" fmla="*/ 0 h 44"/>
                <a:gd name="T6" fmla="*/ 0 w 22"/>
                <a:gd name="T7" fmla="*/ 0 h 44"/>
                <a:gd name="T8" fmla="*/ 0 w 22"/>
                <a:gd name="T9" fmla="*/ 0 h 44"/>
                <a:gd name="T10" fmla="*/ 0 w 22"/>
                <a:gd name="T11" fmla="*/ 0 h 44"/>
                <a:gd name="T12" fmla="*/ 0 w 22"/>
                <a:gd name="T13" fmla="*/ 0 h 44"/>
                <a:gd name="T14" fmla="*/ 0 w 22"/>
                <a:gd name="T15" fmla="*/ 0 h 44"/>
                <a:gd name="T16" fmla="*/ 0 w 22"/>
                <a:gd name="T17" fmla="*/ 0 h 44"/>
                <a:gd name="T18" fmla="*/ 0 w 22"/>
                <a:gd name="T19" fmla="*/ 0 h 44"/>
                <a:gd name="T20" fmla="*/ 0 w 22"/>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4"/>
                <a:gd name="T35" fmla="*/ 22 w 22"/>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4">
                  <a:moveTo>
                    <a:pt x="3" y="2"/>
                  </a:moveTo>
                  <a:lnTo>
                    <a:pt x="0" y="24"/>
                  </a:lnTo>
                  <a:lnTo>
                    <a:pt x="3" y="37"/>
                  </a:lnTo>
                  <a:lnTo>
                    <a:pt x="10" y="42"/>
                  </a:lnTo>
                  <a:lnTo>
                    <a:pt x="20" y="44"/>
                  </a:lnTo>
                  <a:lnTo>
                    <a:pt x="22" y="33"/>
                  </a:lnTo>
                  <a:lnTo>
                    <a:pt x="22" y="14"/>
                  </a:lnTo>
                  <a:lnTo>
                    <a:pt x="19" y="6"/>
                  </a:lnTo>
                  <a:lnTo>
                    <a:pt x="12" y="0"/>
                  </a:lnTo>
                  <a:lnTo>
                    <a:pt x="3"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61" name="Freeform 204"/>
            <p:cNvSpPr>
              <a:spLocks/>
            </p:cNvSpPr>
            <p:nvPr/>
          </p:nvSpPr>
          <p:spPr bwMode="auto">
            <a:xfrm>
              <a:off x="3757" y="3067"/>
              <a:ext cx="4" cy="6"/>
            </a:xfrm>
            <a:custGeom>
              <a:avLst/>
              <a:gdLst>
                <a:gd name="T0" fmla="*/ 0 w 22"/>
                <a:gd name="T1" fmla="*/ 0 h 44"/>
                <a:gd name="T2" fmla="*/ 0 w 22"/>
                <a:gd name="T3" fmla="*/ 0 h 44"/>
                <a:gd name="T4" fmla="*/ 0 w 22"/>
                <a:gd name="T5" fmla="*/ 0 h 44"/>
                <a:gd name="T6" fmla="*/ 0 w 22"/>
                <a:gd name="T7" fmla="*/ 0 h 44"/>
                <a:gd name="T8" fmla="*/ 0 w 22"/>
                <a:gd name="T9" fmla="*/ 0 h 44"/>
                <a:gd name="T10" fmla="*/ 0 w 22"/>
                <a:gd name="T11" fmla="*/ 0 h 44"/>
                <a:gd name="T12" fmla="*/ 0 w 22"/>
                <a:gd name="T13" fmla="*/ 0 h 44"/>
                <a:gd name="T14" fmla="*/ 0 w 22"/>
                <a:gd name="T15" fmla="*/ 0 h 44"/>
                <a:gd name="T16" fmla="*/ 0 w 22"/>
                <a:gd name="T17" fmla="*/ 0 h 44"/>
                <a:gd name="T18" fmla="*/ 0 w 22"/>
                <a:gd name="T19" fmla="*/ 0 h 44"/>
                <a:gd name="T20" fmla="*/ 0 w 22"/>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4"/>
                <a:gd name="T35" fmla="*/ 22 w 22"/>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4">
                  <a:moveTo>
                    <a:pt x="2" y="3"/>
                  </a:moveTo>
                  <a:lnTo>
                    <a:pt x="0" y="23"/>
                  </a:lnTo>
                  <a:lnTo>
                    <a:pt x="2" y="37"/>
                  </a:lnTo>
                  <a:lnTo>
                    <a:pt x="10" y="42"/>
                  </a:lnTo>
                  <a:lnTo>
                    <a:pt x="19" y="44"/>
                  </a:lnTo>
                  <a:lnTo>
                    <a:pt x="22" y="33"/>
                  </a:lnTo>
                  <a:lnTo>
                    <a:pt x="22" y="13"/>
                  </a:lnTo>
                  <a:lnTo>
                    <a:pt x="18" y="7"/>
                  </a:lnTo>
                  <a:lnTo>
                    <a:pt x="11" y="0"/>
                  </a:lnTo>
                  <a:lnTo>
                    <a:pt x="2"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62" name="Freeform 205"/>
            <p:cNvSpPr>
              <a:spLocks/>
            </p:cNvSpPr>
            <p:nvPr/>
          </p:nvSpPr>
          <p:spPr bwMode="auto">
            <a:xfrm>
              <a:off x="3764" y="3070"/>
              <a:ext cx="3" cy="6"/>
            </a:xfrm>
            <a:custGeom>
              <a:avLst/>
              <a:gdLst>
                <a:gd name="T0" fmla="*/ 0 w 22"/>
                <a:gd name="T1" fmla="*/ 0 h 43"/>
                <a:gd name="T2" fmla="*/ 0 w 22"/>
                <a:gd name="T3" fmla="*/ 0 h 43"/>
                <a:gd name="T4" fmla="*/ 0 w 22"/>
                <a:gd name="T5" fmla="*/ 0 h 43"/>
                <a:gd name="T6" fmla="*/ 0 w 22"/>
                <a:gd name="T7" fmla="*/ 0 h 43"/>
                <a:gd name="T8" fmla="*/ 0 w 22"/>
                <a:gd name="T9" fmla="*/ 0 h 43"/>
                <a:gd name="T10" fmla="*/ 0 w 22"/>
                <a:gd name="T11" fmla="*/ 0 h 43"/>
                <a:gd name="T12" fmla="*/ 0 w 22"/>
                <a:gd name="T13" fmla="*/ 0 h 43"/>
                <a:gd name="T14" fmla="*/ 0 w 22"/>
                <a:gd name="T15" fmla="*/ 0 h 43"/>
                <a:gd name="T16" fmla="*/ 0 w 22"/>
                <a:gd name="T17" fmla="*/ 0 h 43"/>
                <a:gd name="T18" fmla="*/ 0 w 22"/>
                <a:gd name="T19" fmla="*/ 0 h 43"/>
                <a:gd name="T20" fmla="*/ 0 w 22"/>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3"/>
                <a:gd name="T35" fmla="*/ 22 w 22"/>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3">
                  <a:moveTo>
                    <a:pt x="2" y="2"/>
                  </a:moveTo>
                  <a:lnTo>
                    <a:pt x="0" y="23"/>
                  </a:lnTo>
                  <a:lnTo>
                    <a:pt x="2" y="36"/>
                  </a:lnTo>
                  <a:lnTo>
                    <a:pt x="10" y="41"/>
                  </a:lnTo>
                  <a:lnTo>
                    <a:pt x="19" y="43"/>
                  </a:lnTo>
                  <a:lnTo>
                    <a:pt x="22" y="33"/>
                  </a:lnTo>
                  <a:lnTo>
                    <a:pt x="22" y="13"/>
                  </a:lnTo>
                  <a:lnTo>
                    <a:pt x="18" y="5"/>
                  </a:lnTo>
                  <a:lnTo>
                    <a:pt x="11" y="0"/>
                  </a:lnTo>
                  <a:lnTo>
                    <a:pt x="2"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63" name="Freeform 206"/>
            <p:cNvSpPr>
              <a:spLocks/>
            </p:cNvSpPr>
            <p:nvPr/>
          </p:nvSpPr>
          <p:spPr bwMode="auto">
            <a:xfrm>
              <a:off x="3770" y="3073"/>
              <a:ext cx="3" cy="6"/>
            </a:xfrm>
            <a:custGeom>
              <a:avLst/>
              <a:gdLst>
                <a:gd name="T0" fmla="*/ 0 w 21"/>
                <a:gd name="T1" fmla="*/ 0 h 42"/>
                <a:gd name="T2" fmla="*/ 0 w 21"/>
                <a:gd name="T3" fmla="*/ 0 h 42"/>
                <a:gd name="T4" fmla="*/ 0 w 21"/>
                <a:gd name="T5" fmla="*/ 0 h 42"/>
                <a:gd name="T6" fmla="*/ 0 w 21"/>
                <a:gd name="T7" fmla="*/ 0 h 42"/>
                <a:gd name="T8" fmla="*/ 0 w 21"/>
                <a:gd name="T9" fmla="*/ 0 h 42"/>
                <a:gd name="T10" fmla="*/ 0 w 21"/>
                <a:gd name="T11" fmla="*/ 0 h 42"/>
                <a:gd name="T12" fmla="*/ 0 w 21"/>
                <a:gd name="T13" fmla="*/ 0 h 42"/>
                <a:gd name="T14" fmla="*/ 0 w 21"/>
                <a:gd name="T15" fmla="*/ 0 h 42"/>
                <a:gd name="T16" fmla="*/ 0 w 21"/>
                <a:gd name="T17" fmla="*/ 0 h 42"/>
                <a:gd name="T18" fmla="*/ 0 w 21"/>
                <a:gd name="T19" fmla="*/ 0 h 42"/>
                <a:gd name="T20" fmla="*/ 0 w 21"/>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2"/>
                <a:gd name="T35" fmla="*/ 21 w 21"/>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2">
                  <a:moveTo>
                    <a:pt x="3" y="2"/>
                  </a:moveTo>
                  <a:lnTo>
                    <a:pt x="0" y="22"/>
                  </a:lnTo>
                  <a:lnTo>
                    <a:pt x="3" y="35"/>
                  </a:lnTo>
                  <a:lnTo>
                    <a:pt x="9" y="40"/>
                  </a:lnTo>
                  <a:lnTo>
                    <a:pt x="19" y="42"/>
                  </a:lnTo>
                  <a:lnTo>
                    <a:pt x="21" y="31"/>
                  </a:lnTo>
                  <a:lnTo>
                    <a:pt x="21" y="13"/>
                  </a:lnTo>
                  <a:lnTo>
                    <a:pt x="18" y="5"/>
                  </a:lnTo>
                  <a:lnTo>
                    <a:pt x="10" y="0"/>
                  </a:lnTo>
                  <a:lnTo>
                    <a:pt x="3"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64" name="Freeform 207"/>
            <p:cNvSpPr>
              <a:spLocks/>
            </p:cNvSpPr>
            <p:nvPr/>
          </p:nvSpPr>
          <p:spPr bwMode="auto">
            <a:xfrm>
              <a:off x="3776" y="3076"/>
              <a:ext cx="3" cy="6"/>
            </a:xfrm>
            <a:custGeom>
              <a:avLst/>
              <a:gdLst>
                <a:gd name="T0" fmla="*/ 0 w 21"/>
                <a:gd name="T1" fmla="*/ 0 h 42"/>
                <a:gd name="T2" fmla="*/ 0 w 21"/>
                <a:gd name="T3" fmla="*/ 0 h 42"/>
                <a:gd name="T4" fmla="*/ 0 w 21"/>
                <a:gd name="T5" fmla="*/ 0 h 42"/>
                <a:gd name="T6" fmla="*/ 0 w 21"/>
                <a:gd name="T7" fmla="*/ 0 h 42"/>
                <a:gd name="T8" fmla="*/ 0 w 21"/>
                <a:gd name="T9" fmla="*/ 0 h 42"/>
                <a:gd name="T10" fmla="*/ 0 w 21"/>
                <a:gd name="T11" fmla="*/ 0 h 42"/>
                <a:gd name="T12" fmla="*/ 0 w 21"/>
                <a:gd name="T13" fmla="*/ 0 h 42"/>
                <a:gd name="T14" fmla="*/ 0 w 21"/>
                <a:gd name="T15" fmla="*/ 0 h 42"/>
                <a:gd name="T16" fmla="*/ 0 w 21"/>
                <a:gd name="T17" fmla="*/ 0 h 42"/>
                <a:gd name="T18" fmla="*/ 0 w 21"/>
                <a:gd name="T19" fmla="*/ 0 h 42"/>
                <a:gd name="T20" fmla="*/ 0 w 21"/>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2"/>
                <a:gd name="T35" fmla="*/ 21 w 21"/>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2">
                  <a:moveTo>
                    <a:pt x="2" y="2"/>
                  </a:moveTo>
                  <a:lnTo>
                    <a:pt x="0" y="22"/>
                  </a:lnTo>
                  <a:lnTo>
                    <a:pt x="2" y="35"/>
                  </a:lnTo>
                  <a:lnTo>
                    <a:pt x="9" y="39"/>
                  </a:lnTo>
                  <a:lnTo>
                    <a:pt x="19" y="42"/>
                  </a:lnTo>
                  <a:lnTo>
                    <a:pt x="21" y="32"/>
                  </a:lnTo>
                  <a:lnTo>
                    <a:pt x="21" y="12"/>
                  </a:lnTo>
                  <a:lnTo>
                    <a:pt x="17" y="6"/>
                  </a:lnTo>
                  <a:lnTo>
                    <a:pt x="10" y="0"/>
                  </a:lnTo>
                  <a:lnTo>
                    <a:pt x="2"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65" name="Freeform 208"/>
            <p:cNvSpPr>
              <a:spLocks/>
            </p:cNvSpPr>
            <p:nvPr/>
          </p:nvSpPr>
          <p:spPr bwMode="auto">
            <a:xfrm>
              <a:off x="3783" y="3079"/>
              <a:ext cx="2" cy="6"/>
            </a:xfrm>
            <a:custGeom>
              <a:avLst/>
              <a:gdLst>
                <a:gd name="T0" fmla="*/ 0 w 20"/>
                <a:gd name="T1" fmla="*/ 0 h 42"/>
                <a:gd name="T2" fmla="*/ 0 w 20"/>
                <a:gd name="T3" fmla="*/ 0 h 42"/>
                <a:gd name="T4" fmla="*/ 0 w 20"/>
                <a:gd name="T5" fmla="*/ 0 h 42"/>
                <a:gd name="T6" fmla="*/ 0 w 20"/>
                <a:gd name="T7" fmla="*/ 0 h 42"/>
                <a:gd name="T8" fmla="*/ 0 w 20"/>
                <a:gd name="T9" fmla="*/ 0 h 42"/>
                <a:gd name="T10" fmla="*/ 0 w 20"/>
                <a:gd name="T11" fmla="*/ 0 h 42"/>
                <a:gd name="T12" fmla="*/ 0 w 20"/>
                <a:gd name="T13" fmla="*/ 0 h 42"/>
                <a:gd name="T14" fmla="*/ 0 w 20"/>
                <a:gd name="T15" fmla="*/ 0 h 42"/>
                <a:gd name="T16" fmla="*/ 0 w 20"/>
                <a:gd name="T17" fmla="*/ 0 h 42"/>
                <a:gd name="T18" fmla="*/ 0 w 20"/>
                <a:gd name="T19" fmla="*/ 0 h 42"/>
                <a:gd name="T20" fmla="*/ 0 w 20"/>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2"/>
                <a:gd name="T35" fmla="*/ 20 w 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2">
                  <a:moveTo>
                    <a:pt x="2" y="3"/>
                  </a:moveTo>
                  <a:lnTo>
                    <a:pt x="0" y="22"/>
                  </a:lnTo>
                  <a:lnTo>
                    <a:pt x="2" y="34"/>
                  </a:lnTo>
                  <a:lnTo>
                    <a:pt x="8" y="40"/>
                  </a:lnTo>
                  <a:lnTo>
                    <a:pt x="18" y="42"/>
                  </a:lnTo>
                  <a:lnTo>
                    <a:pt x="20" y="31"/>
                  </a:lnTo>
                  <a:lnTo>
                    <a:pt x="20" y="13"/>
                  </a:lnTo>
                  <a:lnTo>
                    <a:pt x="17" y="6"/>
                  </a:lnTo>
                  <a:lnTo>
                    <a:pt x="11" y="0"/>
                  </a:lnTo>
                  <a:lnTo>
                    <a:pt x="2"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66" name="Freeform 209"/>
            <p:cNvSpPr>
              <a:spLocks/>
            </p:cNvSpPr>
            <p:nvPr/>
          </p:nvSpPr>
          <p:spPr bwMode="auto">
            <a:xfrm>
              <a:off x="3789" y="3082"/>
              <a:ext cx="3" cy="5"/>
            </a:xfrm>
            <a:custGeom>
              <a:avLst/>
              <a:gdLst>
                <a:gd name="T0" fmla="*/ 0 w 21"/>
                <a:gd name="T1" fmla="*/ 0 h 41"/>
                <a:gd name="T2" fmla="*/ 0 w 21"/>
                <a:gd name="T3" fmla="*/ 0 h 41"/>
                <a:gd name="T4" fmla="*/ 0 w 21"/>
                <a:gd name="T5" fmla="*/ 0 h 41"/>
                <a:gd name="T6" fmla="*/ 0 w 21"/>
                <a:gd name="T7" fmla="*/ 0 h 41"/>
                <a:gd name="T8" fmla="*/ 0 w 21"/>
                <a:gd name="T9" fmla="*/ 0 h 41"/>
                <a:gd name="T10" fmla="*/ 0 w 21"/>
                <a:gd name="T11" fmla="*/ 0 h 41"/>
                <a:gd name="T12" fmla="*/ 0 w 21"/>
                <a:gd name="T13" fmla="*/ 0 h 41"/>
                <a:gd name="T14" fmla="*/ 0 w 21"/>
                <a:gd name="T15" fmla="*/ 0 h 41"/>
                <a:gd name="T16" fmla="*/ 0 w 21"/>
                <a:gd name="T17" fmla="*/ 0 h 41"/>
                <a:gd name="T18" fmla="*/ 0 w 21"/>
                <a:gd name="T19" fmla="*/ 0 h 41"/>
                <a:gd name="T20" fmla="*/ 0 w 21"/>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1"/>
                <a:gd name="T35" fmla="*/ 21 w 21"/>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1">
                  <a:moveTo>
                    <a:pt x="2" y="2"/>
                  </a:moveTo>
                  <a:lnTo>
                    <a:pt x="0" y="22"/>
                  </a:lnTo>
                  <a:lnTo>
                    <a:pt x="2" y="35"/>
                  </a:lnTo>
                  <a:lnTo>
                    <a:pt x="9" y="39"/>
                  </a:lnTo>
                  <a:lnTo>
                    <a:pt x="17" y="41"/>
                  </a:lnTo>
                  <a:lnTo>
                    <a:pt x="21" y="32"/>
                  </a:lnTo>
                  <a:lnTo>
                    <a:pt x="21" y="13"/>
                  </a:lnTo>
                  <a:lnTo>
                    <a:pt x="16" y="7"/>
                  </a:lnTo>
                  <a:lnTo>
                    <a:pt x="10" y="0"/>
                  </a:lnTo>
                  <a:lnTo>
                    <a:pt x="2"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6067" name="Freeform 210"/>
            <p:cNvSpPr>
              <a:spLocks/>
            </p:cNvSpPr>
            <p:nvPr/>
          </p:nvSpPr>
          <p:spPr bwMode="auto">
            <a:xfrm>
              <a:off x="3835" y="3105"/>
              <a:ext cx="13" cy="16"/>
            </a:xfrm>
            <a:custGeom>
              <a:avLst/>
              <a:gdLst>
                <a:gd name="T0" fmla="*/ 0 w 92"/>
                <a:gd name="T1" fmla="*/ 0 h 107"/>
                <a:gd name="T2" fmla="*/ 0 w 92"/>
                <a:gd name="T3" fmla="*/ 0 h 107"/>
                <a:gd name="T4" fmla="*/ 0 w 92"/>
                <a:gd name="T5" fmla="*/ 0 h 107"/>
                <a:gd name="T6" fmla="*/ 0 w 92"/>
                <a:gd name="T7" fmla="*/ 0 h 107"/>
                <a:gd name="T8" fmla="*/ 0 w 92"/>
                <a:gd name="T9" fmla="*/ 0 h 107"/>
                <a:gd name="T10" fmla="*/ 0 w 92"/>
                <a:gd name="T11" fmla="*/ 0 h 107"/>
                <a:gd name="T12" fmla="*/ 0 w 92"/>
                <a:gd name="T13" fmla="*/ 0 h 107"/>
                <a:gd name="T14" fmla="*/ 0 w 92"/>
                <a:gd name="T15" fmla="*/ 0 h 107"/>
                <a:gd name="T16" fmla="*/ 0 w 92"/>
                <a:gd name="T17" fmla="*/ 0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107"/>
                <a:gd name="T29" fmla="*/ 92 w 92"/>
                <a:gd name="T30" fmla="*/ 107 h 1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107">
                  <a:moveTo>
                    <a:pt x="0" y="0"/>
                  </a:moveTo>
                  <a:lnTo>
                    <a:pt x="9" y="48"/>
                  </a:lnTo>
                  <a:lnTo>
                    <a:pt x="27" y="68"/>
                  </a:lnTo>
                  <a:lnTo>
                    <a:pt x="47" y="86"/>
                  </a:lnTo>
                  <a:lnTo>
                    <a:pt x="92" y="107"/>
                  </a:lnTo>
                  <a:lnTo>
                    <a:pt x="89" y="51"/>
                  </a:lnTo>
                  <a:lnTo>
                    <a:pt x="47" y="12"/>
                  </a:lnTo>
                  <a:lnTo>
                    <a:pt x="0"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6068" name="Freeform 211"/>
            <p:cNvSpPr>
              <a:spLocks/>
            </p:cNvSpPr>
            <p:nvPr/>
          </p:nvSpPr>
          <p:spPr bwMode="auto">
            <a:xfrm>
              <a:off x="3795" y="3109"/>
              <a:ext cx="9" cy="4"/>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20"/>
                  </a:moveTo>
                  <a:lnTo>
                    <a:pt x="60" y="32"/>
                  </a:lnTo>
                  <a:lnTo>
                    <a:pt x="59" y="0"/>
                  </a:lnTo>
                  <a:lnTo>
                    <a:pt x="30" y="5"/>
                  </a:lnTo>
                  <a:lnTo>
                    <a:pt x="0" y="2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6069" name="Freeform 212"/>
            <p:cNvSpPr>
              <a:spLocks/>
            </p:cNvSpPr>
            <p:nvPr/>
          </p:nvSpPr>
          <p:spPr bwMode="auto">
            <a:xfrm>
              <a:off x="3714" y="3110"/>
              <a:ext cx="15" cy="17"/>
            </a:xfrm>
            <a:custGeom>
              <a:avLst/>
              <a:gdLst>
                <a:gd name="T0" fmla="*/ 0 w 104"/>
                <a:gd name="T1" fmla="*/ 0 h 121"/>
                <a:gd name="T2" fmla="*/ 0 w 104"/>
                <a:gd name="T3" fmla="*/ 0 h 121"/>
                <a:gd name="T4" fmla="*/ 0 w 104"/>
                <a:gd name="T5" fmla="*/ 0 h 121"/>
                <a:gd name="T6" fmla="*/ 0 w 104"/>
                <a:gd name="T7" fmla="*/ 0 h 121"/>
                <a:gd name="T8" fmla="*/ 0 w 104"/>
                <a:gd name="T9" fmla="*/ 0 h 121"/>
                <a:gd name="T10" fmla="*/ 0 w 104"/>
                <a:gd name="T11" fmla="*/ 0 h 121"/>
                <a:gd name="T12" fmla="*/ 0 w 104"/>
                <a:gd name="T13" fmla="*/ 0 h 121"/>
                <a:gd name="T14" fmla="*/ 0 w 104"/>
                <a:gd name="T15" fmla="*/ 0 h 121"/>
                <a:gd name="T16" fmla="*/ 0 w 104"/>
                <a:gd name="T17" fmla="*/ 0 h 121"/>
                <a:gd name="T18" fmla="*/ 0 w 104"/>
                <a:gd name="T19" fmla="*/ 0 h 121"/>
                <a:gd name="T20" fmla="*/ 0 w 104"/>
                <a:gd name="T21" fmla="*/ 0 h 121"/>
                <a:gd name="T22" fmla="*/ 0 w 104"/>
                <a:gd name="T23" fmla="*/ 0 h 121"/>
                <a:gd name="T24" fmla="*/ 0 w 104"/>
                <a:gd name="T25" fmla="*/ 0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121"/>
                <a:gd name="T41" fmla="*/ 104 w 104"/>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121">
                  <a:moveTo>
                    <a:pt x="20" y="121"/>
                  </a:moveTo>
                  <a:lnTo>
                    <a:pt x="86" y="112"/>
                  </a:lnTo>
                  <a:lnTo>
                    <a:pt x="104" y="89"/>
                  </a:lnTo>
                  <a:lnTo>
                    <a:pt x="49" y="56"/>
                  </a:lnTo>
                  <a:lnTo>
                    <a:pt x="28" y="37"/>
                  </a:lnTo>
                  <a:lnTo>
                    <a:pt x="76" y="37"/>
                  </a:lnTo>
                  <a:lnTo>
                    <a:pt x="34" y="10"/>
                  </a:lnTo>
                  <a:lnTo>
                    <a:pt x="0" y="0"/>
                  </a:lnTo>
                  <a:lnTo>
                    <a:pt x="18" y="21"/>
                  </a:lnTo>
                  <a:lnTo>
                    <a:pt x="24" y="52"/>
                  </a:lnTo>
                  <a:lnTo>
                    <a:pt x="32" y="91"/>
                  </a:lnTo>
                  <a:lnTo>
                    <a:pt x="20" y="121"/>
                  </a:lnTo>
                  <a:close/>
                </a:path>
              </a:pathLst>
            </a:custGeom>
            <a:solidFill>
              <a:srgbClr val="CCCCCC"/>
            </a:solidFill>
            <a:ln w="9525">
              <a:noFill/>
              <a:round/>
              <a:headEnd/>
              <a:tailEnd/>
            </a:ln>
          </p:spPr>
          <p:txBody>
            <a:bodyPr/>
            <a:lstStyle/>
            <a:p>
              <a:endParaRPr lang="en-US" dirty="0">
                <a:solidFill>
                  <a:prstClr val="black"/>
                </a:solidFill>
              </a:endParaRPr>
            </a:p>
          </p:txBody>
        </p:sp>
        <p:sp>
          <p:nvSpPr>
            <p:cNvPr id="76070" name="Freeform 213"/>
            <p:cNvSpPr>
              <a:spLocks/>
            </p:cNvSpPr>
            <p:nvPr/>
          </p:nvSpPr>
          <p:spPr bwMode="auto">
            <a:xfrm>
              <a:off x="3703" y="3120"/>
              <a:ext cx="10" cy="12"/>
            </a:xfrm>
            <a:custGeom>
              <a:avLst/>
              <a:gdLst>
                <a:gd name="T0" fmla="*/ 0 w 70"/>
                <a:gd name="T1" fmla="*/ 0 h 79"/>
                <a:gd name="T2" fmla="*/ 0 w 70"/>
                <a:gd name="T3" fmla="*/ 0 h 79"/>
                <a:gd name="T4" fmla="*/ 0 w 70"/>
                <a:gd name="T5" fmla="*/ 0 h 79"/>
                <a:gd name="T6" fmla="*/ 0 w 70"/>
                <a:gd name="T7" fmla="*/ 0 h 79"/>
                <a:gd name="T8" fmla="*/ 0 w 70"/>
                <a:gd name="T9" fmla="*/ 0 h 79"/>
                <a:gd name="T10" fmla="*/ 0 w 70"/>
                <a:gd name="T11" fmla="*/ 0 h 79"/>
                <a:gd name="T12" fmla="*/ 0 w 70"/>
                <a:gd name="T13" fmla="*/ 0 h 79"/>
                <a:gd name="T14" fmla="*/ 0 w 70"/>
                <a:gd name="T15" fmla="*/ 0 h 79"/>
                <a:gd name="T16" fmla="*/ 0 w 70"/>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79"/>
                <a:gd name="T29" fmla="*/ 70 w 70"/>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79">
                  <a:moveTo>
                    <a:pt x="70" y="0"/>
                  </a:moveTo>
                  <a:lnTo>
                    <a:pt x="61" y="34"/>
                  </a:lnTo>
                  <a:lnTo>
                    <a:pt x="49" y="58"/>
                  </a:lnTo>
                  <a:lnTo>
                    <a:pt x="30" y="72"/>
                  </a:lnTo>
                  <a:lnTo>
                    <a:pt x="0" y="79"/>
                  </a:lnTo>
                  <a:lnTo>
                    <a:pt x="30" y="65"/>
                  </a:lnTo>
                  <a:lnTo>
                    <a:pt x="51" y="37"/>
                  </a:lnTo>
                  <a:lnTo>
                    <a:pt x="70" y="0"/>
                  </a:lnTo>
                  <a:close/>
                </a:path>
              </a:pathLst>
            </a:custGeom>
            <a:solidFill>
              <a:srgbClr val="E5E5E5"/>
            </a:solidFill>
            <a:ln w="9525">
              <a:noFill/>
              <a:round/>
              <a:headEnd/>
              <a:tailEnd/>
            </a:ln>
          </p:spPr>
          <p:txBody>
            <a:bodyPr/>
            <a:lstStyle/>
            <a:p>
              <a:endParaRPr lang="en-US" dirty="0">
                <a:solidFill>
                  <a:prstClr val="black"/>
                </a:solidFill>
              </a:endParaRPr>
            </a:p>
          </p:txBody>
        </p:sp>
        <p:sp>
          <p:nvSpPr>
            <p:cNvPr id="76071" name="Freeform 214"/>
            <p:cNvSpPr>
              <a:spLocks/>
            </p:cNvSpPr>
            <p:nvPr/>
          </p:nvSpPr>
          <p:spPr bwMode="auto">
            <a:xfrm>
              <a:off x="3715" y="3110"/>
              <a:ext cx="7" cy="4"/>
            </a:xfrm>
            <a:custGeom>
              <a:avLst/>
              <a:gdLst>
                <a:gd name="T0" fmla="*/ 0 w 47"/>
                <a:gd name="T1" fmla="*/ 0 h 26"/>
                <a:gd name="T2" fmla="*/ 0 w 47"/>
                <a:gd name="T3" fmla="*/ 0 h 26"/>
                <a:gd name="T4" fmla="*/ 0 w 47"/>
                <a:gd name="T5" fmla="*/ 0 h 26"/>
                <a:gd name="T6" fmla="*/ 0 w 47"/>
                <a:gd name="T7" fmla="*/ 0 h 26"/>
                <a:gd name="T8" fmla="*/ 0 w 47"/>
                <a:gd name="T9" fmla="*/ 0 h 26"/>
                <a:gd name="T10" fmla="*/ 0 w 47"/>
                <a:gd name="T11" fmla="*/ 0 h 26"/>
                <a:gd name="T12" fmla="*/ 0 60000 65536"/>
                <a:gd name="T13" fmla="*/ 0 60000 65536"/>
                <a:gd name="T14" fmla="*/ 0 60000 65536"/>
                <a:gd name="T15" fmla="*/ 0 60000 65536"/>
                <a:gd name="T16" fmla="*/ 0 60000 65536"/>
                <a:gd name="T17" fmla="*/ 0 60000 65536"/>
                <a:gd name="T18" fmla="*/ 0 w 47"/>
                <a:gd name="T19" fmla="*/ 0 h 26"/>
                <a:gd name="T20" fmla="*/ 47 w 47"/>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7" h="26">
                  <a:moveTo>
                    <a:pt x="0" y="0"/>
                  </a:moveTo>
                  <a:lnTo>
                    <a:pt x="31" y="12"/>
                  </a:lnTo>
                  <a:lnTo>
                    <a:pt x="47" y="26"/>
                  </a:lnTo>
                  <a:lnTo>
                    <a:pt x="12" y="26"/>
                  </a:lnTo>
                  <a:lnTo>
                    <a:pt x="0" y="0"/>
                  </a:lnTo>
                  <a:close/>
                </a:path>
              </a:pathLst>
            </a:custGeom>
            <a:solidFill>
              <a:srgbClr val="E5E5E5"/>
            </a:solidFill>
            <a:ln w="9525">
              <a:noFill/>
              <a:round/>
              <a:headEnd/>
              <a:tailEnd/>
            </a:ln>
          </p:spPr>
          <p:txBody>
            <a:bodyPr/>
            <a:lstStyle/>
            <a:p>
              <a:endParaRPr lang="en-US" dirty="0">
                <a:solidFill>
                  <a:prstClr val="black"/>
                </a:solidFill>
              </a:endParaRPr>
            </a:p>
          </p:txBody>
        </p:sp>
        <p:sp>
          <p:nvSpPr>
            <p:cNvPr id="76072" name="Freeform 215"/>
            <p:cNvSpPr>
              <a:spLocks/>
            </p:cNvSpPr>
            <p:nvPr/>
          </p:nvSpPr>
          <p:spPr bwMode="auto">
            <a:xfrm>
              <a:off x="3719" y="3118"/>
              <a:ext cx="7" cy="7"/>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60000 65536"/>
                <a:gd name="T13" fmla="*/ 0 60000 65536"/>
                <a:gd name="T14" fmla="*/ 0 60000 65536"/>
                <a:gd name="T15" fmla="*/ 0 60000 65536"/>
                <a:gd name="T16" fmla="*/ 0 60000 65536"/>
                <a:gd name="T17" fmla="*/ 0 60000 65536"/>
                <a:gd name="T18" fmla="*/ 0 w 49"/>
                <a:gd name="T19" fmla="*/ 0 h 48"/>
                <a:gd name="T20" fmla="*/ 49 w 49"/>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49" h="48">
                  <a:moveTo>
                    <a:pt x="0" y="0"/>
                  </a:moveTo>
                  <a:lnTo>
                    <a:pt x="0" y="23"/>
                  </a:lnTo>
                  <a:lnTo>
                    <a:pt x="0" y="48"/>
                  </a:lnTo>
                  <a:lnTo>
                    <a:pt x="49" y="32"/>
                  </a:lnTo>
                  <a:lnTo>
                    <a:pt x="0" y="0"/>
                  </a:lnTo>
                  <a:close/>
                </a:path>
              </a:pathLst>
            </a:custGeom>
            <a:solidFill>
              <a:srgbClr val="E5E5E5"/>
            </a:solidFill>
            <a:ln w="9525">
              <a:noFill/>
              <a:round/>
              <a:headEnd/>
              <a:tailEnd/>
            </a:ln>
          </p:spPr>
          <p:txBody>
            <a:bodyPr/>
            <a:lstStyle/>
            <a:p>
              <a:endParaRPr lang="en-US" dirty="0">
                <a:solidFill>
                  <a:prstClr val="black"/>
                </a:solidFill>
              </a:endParaRPr>
            </a:p>
          </p:txBody>
        </p:sp>
        <p:sp>
          <p:nvSpPr>
            <p:cNvPr id="76073" name="Freeform 216"/>
            <p:cNvSpPr>
              <a:spLocks/>
            </p:cNvSpPr>
            <p:nvPr/>
          </p:nvSpPr>
          <p:spPr bwMode="auto">
            <a:xfrm>
              <a:off x="3851" y="3160"/>
              <a:ext cx="4" cy="5"/>
            </a:xfrm>
            <a:custGeom>
              <a:avLst/>
              <a:gdLst>
                <a:gd name="T0" fmla="*/ 0 w 29"/>
                <a:gd name="T1" fmla="*/ 0 h 37"/>
                <a:gd name="T2" fmla="*/ 0 w 29"/>
                <a:gd name="T3" fmla="*/ 0 h 37"/>
                <a:gd name="T4" fmla="*/ 0 w 29"/>
                <a:gd name="T5" fmla="*/ 0 h 37"/>
                <a:gd name="T6" fmla="*/ 0 w 29"/>
                <a:gd name="T7" fmla="*/ 0 h 37"/>
                <a:gd name="T8" fmla="*/ 0 w 29"/>
                <a:gd name="T9" fmla="*/ 0 h 37"/>
                <a:gd name="T10" fmla="*/ 0 w 29"/>
                <a:gd name="T11" fmla="*/ 0 h 37"/>
                <a:gd name="T12" fmla="*/ 0 w 29"/>
                <a:gd name="T13" fmla="*/ 0 h 37"/>
                <a:gd name="T14" fmla="*/ 0 w 29"/>
                <a:gd name="T15" fmla="*/ 0 h 37"/>
                <a:gd name="T16" fmla="*/ 0 w 29"/>
                <a:gd name="T17" fmla="*/ 0 h 37"/>
                <a:gd name="T18" fmla="*/ 0 w 29"/>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7"/>
                <a:gd name="T32" fmla="*/ 29 w 2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7">
                  <a:moveTo>
                    <a:pt x="15" y="0"/>
                  </a:moveTo>
                  <a:lnTo>
                    <a:pt x="3" y="5"/>
                  </a:lnTo>
                  <a:lnTo>
                    <a:pt x="0" y="22"/>
                  </a:lnTo>
                  <a:lnTo>
                    <a:pt x="4" y="32"/>
                  </a:lnTo>
                  <a:lnTo>
                    <a:pt x="13" y="37"/>
                  </a:lnTo>
                  <a:lnTo>
                    <a:pt x="26" y="37"/>
                  </a:lnTo>
                  <a:lnTo>
                    <a:pt x="29" y="20"/>
                  </a:lnTo>
                  <a:lnTo>
                    <a:pt x="27" y="6"/>
                  </a:lnTo>
                  <a:lnTo>
                    <a:pt x="15" y="0"/>
                  </a:lnTo>
                  <a:close/>
                </a:path>
              </a:pathLst>
            </a:custGeom>
            <a:solidFill>
              <a:srgbClr val="7F7F7F"/>
            </a:solidFill>
            <a:ln w="9525">
              <a:noFill/>
              <a:round/>
              <a:headEnd/>
              <a:tailEnd/>
            </a:ln>
          </p:spPr>
          <p:txBody>
            <a:bodyPr/>
            <a:lstStyle/>
            <a:p>
              <a:endParaRPr lang="en-US" dirty="0">
                <a:solidFill>
                  <a:prstClr val="black"/>
                </a:solidFill>
              </a:endParaRPr>
            </a:p>
          </p:txBody>
        </p:sp>
        <p:sp>
          <p:nvSpPr>
            <p:cNvPr id="76074" name="Freeform 217"/>
            <p:cNvSpPr>
              <a:spLocks/>
            </p:cNvSpPr>
            <p:nvPr/>
          </p:nvSpPr>
          <p:spPr bwMode="auto">
            <a:xfrm>
              <a:off x="3842" y="3161"/>
              <a:ext cx="2" cy="4"/>
            </a:xfrm>
            <a:custGeom>
              <a:avLst/>
              <a:gdLst>
                <a:gd name="T0" fmla="*/ 0 w 18"/>
                <a:gd name="T1" fmla="*/ 0 h 34"/>
                <a:gd name="T2" fmla="*/ 0 w 18"/>
                <a:gd name="T3" fmla="*/ 0 h 34"/>
                <a:gd name="T4" fmla="*/ 0 w 18"/>
                <a:gd name="T5" fmla="*/ 0 h 34"/>
                <a:gd name="T6" fmla="*/ 0 w 18"/>
                <a:gd name="T7" fmla="*/ 0 h 34"/>
                <a:gd name="T8" fmla="*/ 0 w 18"/>
                <a:gd name="T9" fmla="*/ 0 h 34"/>
                <a:gd name="T10" fmla="*/ 0 w 18"/>
                <a:gd name="T11" fmla="*/ 0 h 34"/>
                <a:gd name="T12" fmla="*/ 0 w 18"/>
                <a:gd name="T13" fmla="*/ 0 h 34"/>
                <a:gd name="T14" fmla="*/ 0 w 18"/>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34"/>
                <a:gd name="T26" fmla="*/ 18 w 18"/>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34">
                  <a:moveTo>
                    <a:pt x="3" y="5"/>
                  </a:moveTo>
                  <a:lnTo>
                    <a:pt x="0" y="14"/>
                  </a:lnTo>
                  <a:lnTo>
                    <a:pt x="1" y="26"/>
                  </a:lnTo>
                  <a:lnTo>
                    <a:pt x="10" y="34"/>
                  </a:lnTo>
                  <a:lnTo>
                    <a:pt x="18" y="2"/>
                  </a:lnTo>
                  <a:lnTo>
                    <a:pt x="10" y="0"/>
                  </a:lnTo>
                  <a:lnTo>
                    <a:pt x="3" y="5"/>
                  </a:lnTo>
                  <a:close/>
                </a:path>
              </a:pathLst>
            </a:custGeom>
            <a:solidFill>
              <a:srgbClr val="7F7F7F"/>
            </a:solidFill>
            <a:ln w="9525">
              <a:noFill/>
              <a:round/>
              <a:headEnd/>
              <a:tailEnd/>
            </a:ln>
          </p:spPr>
          <p:txBody>
            <a:bodyPr/>
            <a:lstStyle/>
            <a:p>
              <a:endParaRPr lang="en-US" dirty="0">
                <a:solidFill>
                  <a:prstClr val="black"/>
                </a:solidFill>
              </a:endParaRPr>
            </a:p>
          </p:txBody>
        </p:sp>
      </p:grpSp>
      <p:grpSp>
        <p:nvGrpSpPr>
          <p:cNvPr id="6" name="Group 218"/>
          <p:cNvGrpSpPr>
            <a:grpSpLocks/>
          </p:cNvGrpSpPr>
          <p:nvPr/>
        </p:nvGrpSpPr>
        <p:grpSpPr bwMode="auto">
          <a:xfrm>
            <a:off x="4219575" y="5508625"/>
            <a:ext cx="584200" cy="568325"/>
            <a:chOff x="2688" y="2924"/>
            <a:chExt cx="368" cy="358"/>
          </a:xfrm>
        </p:grpSpPr>
        <p:grpSp>
          <p:nvGrpSpPr>
            <p:cNvPr id="7" name="Group 219"/>
            <p:cNvGrpSpPr>
              <a:grpSpLocks/>
            </p:cNvGrpSpPr>
            <p:nvPr/>
          </p:nvGrpSpPr>
          <p:grpSpPr bwMode="auto">
            <a:xfrm>
              <a:off x="2688" y="2924"/>
              <a:ext cx="368" cy="358"/>
              <a:chOff x="2688" y="2924"/>
              <a:chExt cx="368" cy="358"/>
            </a:xfrm>
          </p:grpSpPr>
          <p:sp>
            <p:nvSpPr>
              <p:cNvPr id="75743" name="Freeform 220"/>
              <p:cNvSpPr>
                <a:spLocks/>
              </p:cNvSpPr>
              <p:nvPr/>
            </p:nvSpPr>
            <p:spPr bwMode="auto">
              <a:xfrm>
                <a:off x="2688" y="2924"/>
                <a:ext cx="328" cy="293"/>
              </a:xfrm>
              <a:custGeom>
                <a:avLst/>
                <a:gdLst>
                  <a:gd name="T0" fmla="*/ 1 w 1309"/>
                  <a:gd name="T1" fmla="*/ 0 h 1171"/>
                  <a:gd name="T2" fmla="*/ 1 w 1309"/>
                  <a:gd name="T3" fmla="*/ 0 h 1171"/>
                  <a:gd name="T4" fmla="*/ 1 w 1309"/>
                  <a:gd name="T5" fmla="*/ 0 h 1171"/>
                  <a:gd name="T6" fmla="*/ 1 w 1309"/>
                  <a:gd name="T7" fmla="*/ 0 h 1171"/>
                  <a:gd name="T8" fmla="*/ 1 w 1309"/>
                  <a:gd name="T9" fmla="*/ 1 h 1171"/>
                  <a:gd name="T10" fmla="*/ 1 w 1309"/>
                  <a:gd name="T11" fmla="*/ 1 h 1171"/>
                  <a:gd name="T12" fmla="*/ 1 w 1309"/>
                  <a:gd name="T13" fmla="*/ 1 h 1171"/>
                  <a:gd name="T14" fmla="*/ 1 w 1309"/>
                  <a:gd name="T15" fmla="*/ 1 h 1171"/>
                  <a:gd name="T16" fmla="*/ 1 w 1309"/>
                  <a:gd name="T17" fmla="*/ 1 h 1171"/>
                  <a:gd name="T18" fmla="*/ 1 w 1309"/>
                  <a:gd name="T19" fmla="*/ 1 h 1171"/>
                  <a:gd name="T20" fmla="*/ 1 w 1309"/>
                  <a:gd name="T21" fmla="*/ 1 h 1171"/>
                  <a:gd name="T22" fmla="*/ 0 w 1309"/>
                  <a:gd name="T23" fmla="*/ 1 h 1171"/>
                  <a:gd name="T24" fmla="*/ 0 w 1309"/>
                  <a:gd name="T25" fmla="*/ 1 h 1171"/>
                  <a:gd name="T26" fmla="*/ 0 w 1309"/>
                  <a:gd name="T27" fmla="*/ 1 h 1171"/>
                  <a:gd name="T28" fmla="*/ 1 w 1309"/>
                  <a:gd name="T29" fmla="*/ 1 h 1171"/>
                  <a:gd name="T30" fmla="*/ 0 w 1309"/>
                  <a:gd name="T31" fmla="*/ 1 h 1171"/>
                  <a:gd name="T32" fmla="*/ 1 w 1309"/>
                  <a:gd name="T33" fmla="*/ 1 h 1171"/>
                  <a:gd name="T34" fmla="*/ 0 w 1309"/>
                  <a:gd name="T35" fmla="*/ 0 h 1171"/>
                  <a:gd name="T36" fmla="*/ 1 w 1309"/>
                  <a:gd name="T37" fmla="*/ 0 h 1171"/>
                  <a:gd name="T38" fmla="*/ 1 w 1309"/>
                  <a:gd name="T39" fmla="*/ 0 h 11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09"/>
                  <a:gd name="T61" fmla="*/ 0 h 1171"/>
                  <a:gd name="T62" fmla="*/ 1309 w 1309"/>
                  <a:gd name="T63" fmla="*/ 1171 h 11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09" h="1171">
                    <a:moveTo>
                      <a:pt x="580" y="308"/>
                    </a:moveTo>
                    <a:lnTo>
                      <a:pt x="675" y="0"/>
                    </a:lnTo>
                    <a:lnTo>
                      <a:pt x="848" y="300"/>
                    </a:lnTo>
                    <a:lnTo>
                      <a:pt x="1138" y="90"/>
                    </a:lnTo>
                    <a:lnTo>
                      <a:pt x="999" y="426"/>
                    </a:lnTo>
                    <a:lnTo>
                      <a:pt x="1302" y="548"/>
                    </a:lnTo>
                    <a:lnTo>
                      <a:pt x="1011" y="674"/>
                    </a:lnTo>
                    <a:lnTo>
                      <a:pt x="1309" y="887"/>
                    </a:lnTo>
                    <a:lnTo>
                      <a:pt x="1128" y="1046"/>
                    </a:lnTo>
                    <a:lnTo>
                      <a:pt x="1216" y="1171"/>
                    </a:lnTo>
                    <a:lnTo>
                      <a:pt x="712" y="948"/>
                    </a:lnTo>
                    <a:lnTo>
                      <a:pt x="0" y="1038"/>
                    </a:lnTo>
                    <a:lnTo>
                      <a:pt x="286" y="794"/>
                    </a:lnTo>
                    <a:lnTo>
                      <a:pt x="11" y="699"/>
                    </a:lnTo>
                    <a:lnTo>
                      <a:pt x="353" y="624"/>
                    </a:lnTo>
                    <a:lnTo>
                      <a:pt x="47" y="358"/>
                    </a:lnTo>
                    <a:lnTo>
                      <a:pt x="403" y="406"/>
                    </a:lnTo>
                    <a:lnTo>
                      <a:pt x="231" y="51"/>
                    </a:lnTo>
                    <a:lnTo>
                      <a:pt x="580" y="308"/>
                    </a:lnTo>
                    <a:close/>
                  </a:path>
                </a:pathLst>
              </a:custGeom>
              <a:solidFill>
                <a:srgbClr val="A0E5F7"/>
              </a:solidFill>
              <a:ln w="9525">
                <a:noFill/>
                <a:round/>
                <a:headEnd/>
                <a:tailEnd/>
              </a:ln>
            </p:spPr>
            <p:txBody>
              <a:bodyPr/>
              <a:lstStyle/>
              <a:p>
                <a:endParaRPr lang="en-US" dirty="0">
                  <a:solidFill>
                    <a:prstClr val="black"/>
                  </a:solidFill>
                </a:endParaRPr>
              </a:p>
            </p:txBody>
          </p:sp>
          <p:sp>
            <p:nvSpPr>
              <p:cNvPr id="75744" name="Freeform 221"/>
              <p:cNvSpPr>
                <a:spLocks/>
              </p:cNvSpPr>
              <p:nvPr/>
            </p:nvSpPr>
            <p:spPr bwMode="auto">
              <a:xfrm>
                <a:off x="2760" y="2949"/>
                <a:ext cx="49" cy="58"/>
              </a:xfrm>
              <a:custGeom>
                <a:avLst/>
                <a:gdLst>
                  <a:gd name="T0" fmla="*/ 0 w 199"/>
                  <a:gd name="T1" fmla="*/ 0 h 229"/>
                  <a:gd name="T2" fmla="*/ 0 w 199"/>
                  <a:gd name="T3" fmla="*/ 0 h 229"/>
                  <a:gd name="T4" fmla="*/ 0 w 199"/>
                  <a:gd name="T5" fmla="*/ 0 h 229"/>
                  <a:gd name="T6" fmla="*/ 0 w 199"/>
                  <a:gd name="T7" fmla="*/ 0 h 229"/>
                  <a:gd name="T8" fmla="*/ 0 w 199"/>
                  <a:gd name="T9" fmla="*/ 0 h 229"/>
                  <a:gd name="T10" fmla="*/ 0 60000 65536"/>
                  <a:gd name="T11" fmla="*/ 0 60000 65536"/>
                  <a:gd name="T12" fmla="*/ 0 60000 65536"/>
                  <a:gd name="T13" fmla="*/ 0 60000 65536"/>
                  <a:gd name="T14" fmla="*/ 0 60000 65536"/>
                  <a:gd name="T15" fmla="*/ 0 w 199"/>
                  <a:gd name="T16" fmla="*/ 0 h 229"/>
                  <a:gd name="T17" fmla="*/ 199 w 199"/>
                  <a:gd name="T18" fmla="*/ 229 h 229"/>
                </a:gdLst>
                <a:ahLst/>
                <a:cxnLst>
                  <a:cxn ang="T10">
                    <a:pos x="T0" y="T1"/>
                  </a:cxn>
                  <a:cxn ang="T11">
                    <a:pos x="T2" y="T3"/>
                  </a:cxn>
                  <a:cxn ang="T12">
                    <a:pos x="T4" y="T5"/>
                  </a:cxn>
                  <a:cxn ang="T13">
                    <a:pos x="T6" y="T7"/>
                  </a:cxn>
                  <a:cxn ang="T14">
                    <a:pos x="T8" y="T9"/>
                  </a:cxn>
                </a:cxnLst>
                <a:rect l="T15" t="T16" r="T17" b="T18"/>
                <a:pathLst>
                  <a:path w="199" h="229">
                    <a:moveTo>
                      <a:pt x="0" y="0"/>
                    </a:moveTo>
                    <a:lnTo>
                      <a:pt x="115" y="229"/>
                    </a:lnTo>
                    <a:lnTo>
                      <a:pt x="199" y="226"/>
                    </a:lnTo>
                    <a:lnTo>
                      <a:pt x="0" y="0"/>
                    </a:lnTo>
                    <a:close/>
                  </a:path>
                </a:pathLst>
              </a:custGeom>
              <a:solidFill>
                <a:srgbClr val="B2FFFF"/>
              </a:solidFill>
              <a:ln w="9525">
                <a:noFill/>
                <a:round/>
                <a:headEnd/>
                <a:tailEnd/>
              </a:ln>
            </p:spPr>
            <p:txBody>
              <a:bodyPr/>
              <a:lstStyle/>
              <a:p>
                <a:endParaRPr lang="en-US" dirty="0">
                  <a:solidFill>
                    <a:prstClr val="black"/>
                  </a:solidFill>
                </a:endParaRPr>
              </a:p>
            </p:txBody>
          </p:sp>
          <p:sp>
            <p:nvSpPr>
              <p:cNvPr id="75745" name="Freeform 222"/>
              <p:cNvSpPr>
                <a:spLocks/>
              </p:cNvSpPr>
              <p:nvPr/>
            </p:nvSpPr>
            <p:spPr bwMode="auto">
              <a:xfrm>
                <a:off x="2840" y="2947"/>
                <a:ext cx="21" cy="80"/>
              </a:xfrm>
              <a:custGeom>
                <a:avLst/>
                <a:gdLst>
                  <a:gd name="T0" fmla="*/ 0 w 83"/>
                  <a:gd name="T1" fmla="*/ 0 h 320"/>
                  <a:gd name="T2" fmla="*/ 0 w 83"/>
                  <a:gd name="T3" fmla="*/ 0 h 320"/>
                  <a:gd name="T4" fmla="*/ 0 w 83"/>
                  <a:gd name="T5" fmla="*/ 0 h 320"/>
                  <a:gd name="T6" fmla="*/ 0 w 83"/>
                  <a:gd name="T7" fmla="*/ 0 h 320"/>
                  <a:gd name="T8" fmla="*/ 0 w 83"/>
                  <a:gd name="T9" fmla="*/ 0 h 320"/>
                  <a:gd name="T10" fmla="*/ 0 w 83"/>
                  <a:gd name="T11" fmla="*/ 0 h 320"/>
                  <a:gd name="T12" fmla="*/ 0 60000 65536"/>
                  <a:gd name="T13" fmla="*/ 0 60000 65536"/>
                  <a:gd name="T14" fmla="*/ 0 60000 65536"/>
                  <a:gd name="T15" fmla="*/ 0 60000 65536"/>
                  <a:gd name="T16" fmla="*/ 0 60000 65536"/>
                  <a:gd name="T17" fmla="*/ 0 60000 65536"/>
                  <a:gd name="T18" fmla="*/ 0 w 83"/>
                  <a:gd name="T19" fmla="*/ 0 h 320"/>
                  <a:gd name="T20" fmla="*/ 83 w 83"/>
                  <a:gd name="T21" fmla="*/ 320 h 320"/>
                </a:gdLst>
                <a:ahLst/>
                <a:cxnLst>
                  <a:cxn ang="T12">
                    <a:pos x="T0" y="T1"/>
                  </a:cxn>
                  <a:cxn ang="T13">
                    <a:pos x="T2" y="T3"/>
                  </a:cxn>
                  <a:cxn ang="T14">
                    <a:pos x="T4" y="T5"/>
                  </a:cxn>
                  <a:cxn ang="T15">
                    <a:pos x="T6" y="T7"/>
                  </a:cxn>
                  <a:cxn ang="T16">
                    <a:pos x="T8" y="T9"/>
                  </a:cxn>
                  <a:cxn ang="T17">
                    <a:pos x="T10" y="T11"/>
                  </a:cxn>
                </a:cxnLst>
                <a:rect l="T18" t="T19" r="T20" b="T21"/>
                <a:pathLst>
                  <a:path w="83" h="320">
                    <a:moveTo>
                      <a:pt x="66" y="0"/>
                    </a:moveTo>
                    <a:lnTo>
                      <a:pt x="0" y="229"/>
                    </a:lnTo>
                    <a:lnTo>
                      <a:pt x="49" y="320"/>
                    </a:lnTo>
                    <a:lnTo>
                      <a:pt x="83" y="265"/>
                    </a:lnTo>
                    <a:lnTo>
                      <a:pt x="66" y="0"/>
                    </a:lnTo>
                    <a:close/>
                  </a:path>
                </a:pathLst>
              </a:custGeom>
              <a:solidFill>
                <a:srgbClr val="B2FFFF"/>
              </a:solidFill>
              <a:ln w="9525">
                <a:noFill/>
                <a:round/>
                <a:headEnd/>
                <a:tailEnd/>
              </a:ln>
            </p:spPr>
            <p:txBody>
              <a:bodyPr/>
              <a:lstStyle/>
              <a:p>
                <a:endParaRPr lang="en-US" dirty="0">
                  <a:solidFill>
                    <a:prstClr val="black"/>
                  </a:solidFill>
                </a:endParaRPr>
              </a:p>
            </p:txBody>
          </p:sp>
          <p:sp>
            <p:nvSpPr>
              <p:cNvPr id="75746" name="Freeform 223"/>
              <p:cNvSpPr>
                <a:spLocks/>
              </p:cNvSpPr>
              <p:nvPr/>
            </p:nvSpPr>
            <p:spPr bwMode="auto">
              <a:xfrm>
                <a:off x="2903" y="2956"/>
                <a:ext cx="63" cy="52"/>
              </a:xfrm>
              <a:custGeom>
                <a:avLst/>
                <a:gdLst>
                  <a:gd name="T0" fmla="*/ 0 w 254"/>
                  <a:gd name="T1" fmla="*/ 0 h 208"/>
                  <a:gd name="T2" fmla="*/ 0 w 254"/>
                  <a:gd name="T3" fmla="*/ 0 h 208"/>
                  <a:gd name="T4" fmla="*/ 0 w 254"/>
                  <a:gd name="T5" fmla="*/ 0 h 208"/>
                  <a:gd name="T6" fmla="*/ 0 w 254"/>
                  <a:gd name="T7" fmla="*/ 0 h 208"/>
                  <a:gd name="T8" fmla="*/ 0 w 254"/>
                  <a:gd name="T9" fmla="*/ 0 h 208"/>
                  <a:gd name="T10" fmla="*/ 0 60000 65536"/>
                  <a:gd name="T11" fmla="*/ 0 60000 65536"/>
                  <a:gd name="T12" fmla="*/ 0 60000 65536"/>
                  <a:gd name="T13" fmla="*/ 0 60000 65536"/>
                  <a:gd name="T14" fmla="*/ 0 60000 65536"/>
                  <a:gd name="T15" fmla="*/ 0 w 254"/>
                  <a:gd name="T16" fmla="*/ 0 h 208"/>
                  <a:gd name="T17" fmla="*/ 254 w 254"/>
                  <a:gd name="T18" fmla="*/ 208 h 208"/>
                </a:gdLst>
                <a:ahLst/>
                <a:cxnLst>
                  <a:cxn ang="T10">
                    <a:pos x="T0" y="T1"/>
                  </a:cxn>
                  <a:cxn ang="T11">
                    <a:pos x="T2" y="T3"/>
                  </a:cxn>
                  <a:cxn ang="T12">
                    <a:pos x="T4" y="T5"/>
                  </a:cxn>
                  <a:cxn ang="T13">
                    <a:pos x="T6" y="T7"/>
                  </a:cxn>
                  <a:cxn ang="T14">
                    <a:pos x="T8" y="T9"/>
                  </a:cxn>
                </a:cxnLst>
                <a:rect l="T15" t="T16" r="T17" b="T18"/>
                <a:pathLst>
                  <a:path w="254" h="208">
                    <a:moveTo>
                      <a:pt x="254" y="0"/>
                    </a:moveTo>
                    <a:lnTo>
                      <a:pt x="0" y="184"/>
                    </a:lnTo>
                    <a:lnTo>
                      <a:pt x="90" y="208"/>
                    </a:lnTo>
                    <a:lnTo>
                      <a:pt x="254" y="0"/>
                    </a:lnTo>
                    <a:close/>
                  </a:path>
                </a:pathLst>
              </a:custGeom>
              <a:solidFill>
                <a:srgbClr val="B2FFFF"/>
              </a:solidFill>
              <a:ln w="9525">
                <a:noFill/>
                <a:round/>
                <a:headEnd/>
                <a:tailEnd/>
              </a:ln>
            </p:spPr>
            <p:txBody>
              <a:bodyPr/>
              <a:lstStyle/>
              <a:p>
                <a:endParaRPr lang="en-US" dirty="0">
                  <a:solidFill>
                    <a:prstClr val="black"/>
                  </a:solidFill>
                </a:endParaRPr>
              </a:p>
            </p:txBody>
          </p:sp>
          <p:sp>
            <p:nvSpPr>
              <p:cNvPr id="75747" name="Freeform 224"/>
              <p:cNvSpPr>
                <a:spLocks/>
              </p:cNvSpPr>
              <p:nvPr/>
            </p:nvSpPr>
            <p:spPr bwMode="auto">
              <a:xfrm>
                <a:off x="2939" y="3038"/>
                <a:ext cx="67" cy="21"/>
              </a:xfrm>
              <a:custGeom>
                <a:avLst/>
                <a:gdLst>
                  <a:gd name="T0" fmla="*/ 0 w 268"/>
                  <a:gd name="T1" fmla="*/ 0 h 86"/>
                  <a:gd name="T2" fmla="*/ 0 w 268"/>
                  <a:gd name="T3" fmla="*/ 0 h 86"/>
                  <a:gd name="T4" fmla="*/ 0 w 268"/>
                  <a:gd name="T5" fmla="*/ 0 h 86"/>
                  <a:gd name="T6" fmla="*/ 0 w 268"/>
                  <a:gd name="T7" fmla="*/ 0 h 86"/>
                  <a:gd name="T8" fmla="*/ 0 w 268"/>
                  <a:gd name="T9" fmla="*/ 0 h 86"/>
                  <a:gd name="T10" fmla="*/ 0 60000 65536"/>
                  <a:gd name="T11" fmla="*/ 0 60000 65536"/>
                  <a:gd name="T12" fmla="*/ 0 60000 65536"/>
                  <a:gd name="T13" fmla="*/ 0 60000 65536"/>
                  <a:gd name="T14" fmla="*/ 0 60000 65536"/>
                  <a:gd name="T15" fmla="*/ 0 w 268"/>
                  <a:gd name="T16" fmla="*/ 0 h 86"/>
                  <a:gd name="T17" fmla="*/ 268 w 268"/>
                  <a:gd name="T18" fmla="*/ 86 h 86"/>
                </a:gdLst>
                <a:ahLst/>
                <a:cxnLst>
                  <a:cxn ang="T10">
                    <a:pos x="T0" y="T1"/>
                  </a:cxn>
                  <a:cxn ang="T11">
                    <a:pos x="T2" y="T3"/>
                  </a:cxn>
                  <a:cxn ang="T12">
                    <a:pos x="T4" y="T5"/>
                  </a:cxn>
                  <a:cxn ang="T13">
                    <a:pos x="T6" y="T7"/>
                  </a:cxn>
                  <a:cxn ang="T14">
                    <a:pos x="T8" y="T9"/>
                  </a:cxn>
                </a:cxnLst>
                <a:rect l="T15" t="T16" r="T17" b="T18"/>
                <a:pathLst>
                  <a:path w="268" h="86">
                    <a:moveTo>
                      <a:pt x="0" y="0"/>
                    </a:moveTo>
                    <a:lnTo>
                      <a:pt x="268" y="86"/>
                    </a:lnTo>
                    <a:lnTo>
                      <a:pt x="4" y="79"/>
                    </a:lnTo>
                    <a:lnTo>
                      <a:pt x="0" y="0"/>
                    </a:lnTo>
                    <a:close/>
                  </a:path>
                </a:pathLst>
              </a:custGeom>
              <a:solidFill>
                <a:srgbClr val="B2FFFF"/>
              </a:solidFill>
              <a:ln w="9525">
                <a:noFill/>
                <a:round/>
                <a:headEnd/>
                <a:tailEnd/>
              </a:ln>
            </p:spPr>
            <p:txBody>
              <a:bodyPr/>
              <a:lstStyle/>
              <a:p>
                <a:endParaRPr lang="en-US" dirty="0">
                  <a:solidFill>
                    <a:prstClr val="black"/>
                  </a:solidFill>
                </a:endParaRPr>
              </a:p>
            </p:txBody>
          </p:sp>
          <p:sp>
            <p:nvSpPr>
              <p:cNvPr id="75748" name="Freeform 225"/>
              <p:cNvSpPr>
                <a:spLocks/>
              </p:cNvSpPr>
              <p:nvPr/>
            </p:nvSpPr>
            <p:spPr bwMode="auto">
              <a:xfrm>
                <a:off x="2923" y="3100"/>
                <a:ext cx="58" cy="32"/>
              </a:xfrm>
              <a:custGeom>
                <a:avLst/>
                <a:gdLst>
                  <a:gd name="T0" fmla="*/ 0 w 232"/>
                  <a:gd name="T1" fmla="*/ 0 h 127"/>
                  <a:gd name="T2" fmla="*/ 0 w 232"/>
                  <a:gd name="T3" fmla="*/ 0 h 127"/>
                  <a:gd name="T4" fmla="*/ 0 w 232"/>
                  <a:gd name="T5" fmla="*/ 0 h 127"/>
                  <a:gd name="T6" fmla="*/ 0 w 232"/>
                  <a:gd name="T7" fmla="*/ 0 h 127"/>
                  <a:gd name="T8" fmla="*/ 0 w 232"/>
                  <a:gd name="T9" fmla="*/ 0 h 127"/>
                  <a:gd name="T10" fmla="*/ 0 60000 65536"/>
                  <a:gd name="T11" fmla="*/ 0 60000 65536"/>
                  <a:gd name="T12" fmla="*/ 0 60000 65536"/>
                  <a:gd name="T13" fmla="*/ 0 60000 65536"/>
                  <a:gd name="T14" fmla="*/ 0 60000 65536"/>
                  <a:gd name="T15" fmla="*/ 0 w 232"/>
                  <a:gd name="T16" fmla="*/ 0 h 127"/>
                  <a:gd name="T17" fmla="*/ 232 w 232"/>
                  <a:gd name="T18" fmla="*/ 127 h 127"/>
                </a:gdLst>
                <a:ahLst/>
                <a:cxnLst>
                  <a:cxn ang="T10">
                    <a:pos x="T0" y="T1"/>
                  </a:cxn>
                  <a:cxn ang="T11">
                    <a:pos x="T2" y="T3"/>
                  </a:cxn>
                  <a:cxn ang="T12">
                    <a:pos x="T4" y="T5"/>
                  </a:cxn>
                  <a:cxn ang="T13">
                    <a:pos x="T6" y="T7"/>
                  </a:cxn>
                  <a:cxn ang="T14">
                    <a:pos x="T8" y="T9"/>
                  </a:cxn>
                </a:cxnLst>
                <a:rect l="T15" t="T16" r="T17" b="T18"/>
                <a:pathLst>
                  <a:path w="232" h="127">
                    <a:moveTo>
                      <a:pt x="57" y="0"/>
                    </a:moveTo>
                    <a:lnTo>
                      <a:pt x="232" y="127"/>
                    </a:lnTo>
                    <a:lnTo>
                      <a:pt x="0" y="24"/>
                    </a:lnTo>
                    <a:lnTo>
                      <a:pt x="57" y="0"/>
                    </a:lnTo>
                    <a:close/>
                  </a:path>
                </a:pathLst>
              </a:custGeom>
              <a:solidFill>
                <a:srgbClr val="B2FFFF"/>
              </a:solidFill>
              <a:ln w="9525">
                <a:noFill/>
                <a:round/>
                <a:headEnd/>
                <a:tailEnd/>
              </a:ln>
            </p:spPr>
            <p:txBody>
              <a:bodyPr/>
              <a:lstStyle/>
              <a:p>
                <a:endParaRPr lang="en-US" dirty="0">
                  <a:solidFill>
                    <a:prstClr val="black"/>
                  </a:solidFill>
                </a:endParaRPr>
              </a:p>
            </p:txBody>
          </p:sp>
          <p:sp>
            <p:nvSpPr>
              <p:cNvPr id="75749" name="Freeform 226"/>
              <p:cNvSpPr>
                <a:spLocks/>
              </p:cNvSpPr>
              <p:nvPr/>
            </p:nvSpPr>
            <p:spPr bwMode="auto">
              <a:xfrm>
                <a:off x="2957" y="3181"/>
                <a:ext cx="26" cy="28"/>
              </a:xfrm>
              <a:custGeom>
                <a:avLst/>
                <a:gdLst>
                  <a:gd name="T0" fmla="*/ 0 w 103"/>
                  <a:gd name="T1" fmla="*/ 0 h 112"/>
                  <a:gd name="T2" fmla="*/ 0 w 103"/>
                  <a:gd name="T3" fmla="*/ 0 h 112"/>
                  <a:gd name="T4" fmla="*/ 0 w 103"/>
                  <a:gd name="T5" fmla="*/ 0 h 112"/>
                  <a:gd name="T6" fmla="*/ 0 w 103"/>
                  <a:gd name="T7" fmla="*/ 0 h 112"/>
                  <a:gd name="T8" fmla="*/ 0 w 103"/>
                  <a:gd name="T9" fmla="*/ 0 h 112"/>
                  <a:gd name="T10" fmla="*/ 0 60000 65536"/>
                  <a:gd name="T11" fmla="*/ 0 60000 65536"/>
                  <a:gd name="T12" fmla="*/ 0 60000 65536"/>
                  <a:gd name="T13" fmla="*/ 0 60000 65536"/>
                  <a:gd name="T14" fmla="*/ 0 60000 65536"/>
                  <a:gd name="T15" fmla="*/ 0 w 103"/>
                  <a:gd name="T16" fmla="*/ 0 h 112"/>
                  <a:gd name="T17" fmla="*/ 103 w 103"/>
                  <a:gd name="T18" fmla="*/ 112 h 112"/>
                </a:gdLst>
                <a:ahLst/>
                <a:cxnLst>
                  <a:cxn ang="T10">
                    <a:pos x="T0" y="T1"/>
                  </a:cxn>
                  <a:cxn ang="T11">
                    <a:pos x="T2" y="T3"/>
                  </a:cxn>
                  <a:cxn ang="T12">
                    <a:pos x="T4" y="T5"/>
                  </a:cxn>
                  <a:cxn ang="T13">
                    <a:pos x="T6" y="T7"/>
                  </a:cxn>
                  <a:cxn ang="T14">
                    <a:pos x="T8" y="T9"/>
                  </a:cxn>
                </a:cxnLst>
                <a:rect l="T15" t="T16" r="T17" b="T18"/>
                <a:pathLst>
                  <a:path w="103" h="112">
                    <a:moveTo>
                      <a:pt x="13" y="0"/>
                    </a:moveTo>
                    <a:lnTo>
                      <a:pt x="103" y="112"/>
                    </a:lnTo>
                    <a:lnTo>
                      <a:pt x="0" y="37"/>
                    </a:lnTo>
                    <a:lnTo>
                      <a:pt x="13" y="0"/>
                    </a:lnTo>
                    <a:close/>
                  </a:path>
                </a:pathLst>
              </a:custGeom>
              <a:solidFill>
                <a:srgbClr val="B2FFFF"/>
              </a:solidFill>
              <a:ln w="9525">
                <a:noFill/>
                <a:round/>
                <a:headEnd/>
                <a:tailEnd/>
              </a:ln>
            </p:spPr>
            <p:txBody>
              <a:bodyPr/>
              <a:lstStyle/>
              <a:p>
                <a:endParaRPr lang="en-US" dirty="0">
                  <a:solidFill>
                    <a:prstClr val="black"/>
                  </a:solidFill>
                </a:endParaRPr>
              </a:p>
            </p:txBody>
          </p:sp>
          <p:sp>
            <p:nvSpPr>
              <p:cNvPr id="75750" name="Freeform 227"/>
              <p:cNvSpPr>
                <a:spLocks/>
              </p:cNvSpPr>
              <p:nvPr/>
            </p:nvSpPr>
            <p:spPr bwMode="auto">
              <a:xfrm>
                <a:off x="2703" y="3157"/>
                <a:ext cx="23" cy="20"/>
              </a:xfrm>
              <a:custGeom>
                <a:avLst/>
                <a:gdLst>
                  <a:gd name="T0" fmla="*/ 0 w 92"/>
                  <a:gd name="T1" fmla="*/ 0 h 77"/>
                  <a:gd name="T2" fmla="*/ 0 w 92"/>
                  <a:gd name="T3" fmla="*/ 0 h 77"/>
                  <a:gd name="T4" fmla="*/ 0 w 92"/>
                  <a:gd name="T5" fmla="*/ 0 h 77"/>
                  <a:gd name="T6" fmla="*/ 0 w 92"/>
                  <a:gd name="T7" fmla="*/ 0 h 77"/>
                  <a:gd name="T8" fmla="*/ 0 w 92"/>
                  <a:gd name="T9" fmla="*/ 0 h 77"/>
                  <a:gd name="T10" fmla="*/ 0 60000 65536"/>
                  <a:gd name="T11" fmla="*/ 0 60000 65536"/>
                  <a:gd name="T12" fmla="*/ 0 60000 65536"/>
                  <a:gd name="T13" fmla="*/ 0 60000 65536"/>
                  <a:gd name="T14" fmla="*/ 0 60000 65536"/>
                  <a:gd name="T15" fmla="*/ 0 w 92"/>
                  <a:gd name="T16" fmla="*/ 0 h 77"/>
                  <a:gd name="T17" fmla="*/ 92 w 92"/>
                  <a:gd name="T18" fmla="*/ 77 h 77"/>
                </a:gdLst>
                <a:ahLst/>
                <a:cxnLst>
                  <a:cxn ang="T10">
                    <a:pos x="T0" y="T1"/>
                  </a:cxn>
                  <a:cxn ang="T11">
                    <a:pos x="T2" y="T3"/>
                  </a:cxn>
                  <a:cxn ang="T12">
                    <a:pos x="T4" y="T5"/>
                  </a:cxn>
                  <a:cxn ang="T13">
                    <a:pos x="T6" y="T7"/>
                  </a:cxn>
                  <a:cxn ang="T14">
                    <a:pos x="T8" y="T9"/>
                  </a:cxn>
                </a:cxnLst>
                <a:rect l="T15" t="T16" r="T17" b="T18"/>
                <a:pathLst>
                  <a:path w="92" h="77">
                    <a:moveTo>
                      <a:pt x="85" y="0"/>
                    </a:moveTo>
                    <a:lnTo>
                      <a:pt x="0" y="77"/>
                    </a:lnTo>
                    <a:lnTo>
                      <a:pt x="92" y="48"/>
                    </a:lnTo>
                    <a:lnTo>
                      <a:pt x="85" y="0"/>
                    </a:lnTo>
                    <a:close/>
                  </a:path>
                </a:pathLst>
              </a:custGeom>
              <a:solidFill>
                <a:srgbClr val="B2FFFF"/>
              </a:solidFill>
              <a:ln w="9525">
                <a:noFill/>
                <a:round/>
                <a:headEnd/>
                <a:tailEnd/>
              </a:ln>
            </p:spPr>
            <p:txBody>
              <a:bodyPr/>
              <a:lstStyle/>
              <a:p>
                <a:endParaRPr lang="en-US" dirty="0">
                  <a:solidFill>
                    <a:prstClr val="black"/>
                  </a:solidFill>
                </a:endParaRPr>
              </a:p>
            </p:txBody>
          </p:sp>
          <p:sp>
            <p:nvSpPr>
              <p:cNvPr id="75751" name="Freeform 228"/>
              <p:cNvSpPr>
                <a:spLocks/>
              </p:cNvSpPr>
              <p:nvPr/>
            </p:nvSpPr>
            <p:spPr bwMode="auto">
              <a:xfrm>
                <a:off x="2708" y="3095"/>
                <a:ext cx="42" cy="10"/>
              </a:xfrm>
              <a:custGeom>
                <a:avLst/>
                <a:gdLst>
                  <a:gd name="T0" fmla="*/ 0 w 169"/>
                  <a:gd name="T1" fmla="*/ 0 h 39"/>
                  <a:gd name="T2" fmla="*/ 0 w 169"/>
                  <a:gd name="T3" fmla="*/ 0 h 39"/>
                  <a:gd name="T4" fmla="*/ 0 w 169"/>
                  <a:gd name="T5" fmla="*/ 0 h 39"/>
                  <a:gd name="T6" fmla="*/ 0 w 169"/>
                  <a:gd name="T7" fmla="*/ 0 h 39"/>
                  <a:gd name="T8" fmla="*/ 0 w 169"/>
                  <a:gd name="T9" fmla="*/ 0 h 39"/>
                  <a:gd name="T10" fmla="*/ 0 60000 65536"/>
                  <a:gd name="T11" fmla="*/ 0 60000 65536"/>
                  <a:gd name="T12" fmla="*/ 0 60000 65536"/>
                  <a:gd name="T13" fmla="*/ 0 60000 65536"/>
                  <a:gd name="T14" fmla="*/ 0 60000 65536"/>
                  <a:gd name="T15" fmla="*/ 0 w 169"/>
                  <a:gd name="T16" fmla="*/ 0 h 39"/>
                  <a:gd name="T17" fmla="*/ 169 w 169"/>
                  <a:gd name="T18" fmla="*/ 39 h 39"/>
                </a:gdLst>
                <a:ahLst/>
                <a:cxnLst>
                  <a:cxn ang="T10">
                    <a:pos x="T0" y="T1"/>
                  </a:cxn>
                  <a:cxn ang="T11">
                    <a:pos x="T2" y="T3"/>
                  </a:cxn>
                  <a:cxn ang="T12">
                    <a:pos x="T4" y="T5"/>
                  </a:cxn>
                  <a:cxn ang="T13">
                    <a:pos x="T6" y="T7"/>
                  </a:cxn>
                  <a:cxn ang="T14">
                    <a:pos x="T8" y="T9"/>
                  </a:cxn>
                </a:cxnLst>
                <a:rect l="T15" t="T16" r="T17" b="T18"/>
                <a:pathLst>
                  <a:path w="169" h="39">
                    <a:moveTo>
                      <a:pt x="0" y="23"/>
                    </a:moveTo>
                    <a:lnTo>
                      <a:pt x="169" y="0"/>
                    </a:lnTo>
                    <a:lnTo>
                      <a:pt x="108" y="39"/>
                    </a:lnTo>
                    <a:lnTo>
                      <a:pt x="0" y="23"/>
                    </a:lnTo>
                    <a:close/>
                  </a:path>
                </a:pathLst>
              </a:custGeom>
              <a:solidFill>
                <a:srgbClr val="B2FFFF"/>
              </a:solidFill>
              <a:ln w="9525">
                <a:noFill/>
                <a:round/>
                <a:headEnd/>
                <a:tailEnd/>
              </a:ln>
            </p:spPr>
            <p:txBody>
              <a:bodyPr/>
              <a:lstStyle/>
              <a:p>
                <a:endParaRPr lang="en-US" dirty="0">
                  <a:solidFill>
                    <a:prstClr val="black"/>
                  </a:solidFill>
                </a:endParaRPr>
              </a:p>
            </p:txBody>
          </p:sp>
          <p:sp>
            <p:nvSpPr>
              <p:cNvPr id="75752" name="Freeform 229"/>
              <p:cNvSpPr>
                <a:spLocks/>
              </p:cNvSpPr>
              <p:nvPr/>
            </p:nvSpPr>
            <p:spPr bwMode="auto">
              <a:xfrm>
                <a:off x="2711" y="3018"/>
                <a:ext cx="55" cy="41"/>
              </a:xfrm>
              <a:custGeom>
                <a:avLst/>
                <a:gdLst>
                  <a:gd name="T0" fmla="*/ 0 w 219"/>
                  <a:gd name="T1" fmla="*/ 0 h 162"/>
                  <a:gd name="T2" fmla="*/ 0 w 219"/>
                  <a:gd name="T3" fmla="*/ 0 h 162"/>
                  <a:gd name="T4" fmla="*/ 0 w 219"/>
                  <a:gd name="T5" fmla="*/ 0 h 162"/>
                  <a:gd name="T6" fmla="*/ 0 w 219"/>
                  <a:gd name="T7" fmla="*/ 0 h 162"/>
                  <a:gd name="T8" fmla="*/ 0 w 219"/>
                  <a:gd name="T9" fmla="*/ 0 h 162"/>
                  <a:gd name="T10" fmla="*/ 0 60000 65536"/>
                  <a:gd name="T11" fmla="*/ 0 60000 65536"/>
                  <a:gd name="T12" fmla="*/ 0 60000 65536"/>
                  <a:gd name="T13" fmla="*/ 0 60000 65536"/>
                  <a:gd name="T14" fmla="*/ 0 60000 65536"/>
                  <a:gd name="T15" fmla="*/ 0 w 219"/>
                  <a:gd name="T16" fmla="*/ 0 h 162"/>
                  <a:gd name="T17" fmla="*/ 219 w 219"/>
                  <a:gd name="T18" fmla="*/ 162 h 162"/>
                </a:gdLst>
                <a:ahLst/>
                <a:cxnLst>
                  <a:cxn ang="T10">
                    <a:pos x="T0" y="T1"/>
                  </a:cxn>
                  <a:cxn ang="T11">
                    <a:pos x="T2" y="T3"/>
                  </a:cxn>
                  <a:cxn ang="T12">
                    <a:pos x="T4" y="T5"/>
                  </a:cxn>
                  <a:cxn ang="T13">
                    <a:pos x="T6" y="T7"/>
                  </a:cxn>
                  <a:cxn ang="T14">
                    <a:pos x="T8" y="T9"/>
                  </a:cxn>
                </a:cxnLst>
                <a:rect l="T15" t="T16" r="T17" b="T18"/>
                <a:pathLst>
                  <a:path w="219" h="162">
                    <a:moveTo>
                      <a:pt x="0" y="0"/>
                    </a:moveTo>
                    <a:lnTo>
                      <a:pt x="203" y="162"/>
                    </a:lnTo>
                    <a:lnTo>
                      <a:pt x="219" y="79"/>
                    </a:lnTo>
                    <a:lnTo>
                      <a:pt x="0" y="0"/>
                    </a:lnTo>
                    <a:close/>
                  </a:path>
                </a:pathLst>
              </a:custGeom>
              <a:solidFill>
                <a:srgbClr val="B2FFFF"/>
              </a:solidFill>
              <a:ln w="9525">
                <a:noFill/>
                <a:round/>
                <a:headEnd/>
                <a:tailEnd/>
              </a:ln>
            </p:spPr>
            <p:txBody>
              <a:bodyPr/>
              <a:lstStyle/>
              <a:p>
                <a:endParaRPr lang="en-US" dirty="0">
                  <a:solidFill>
                    <a:prstClr val="black"/>
                  </a:solidFill>
                </a:endParaRPr>
              </a:p>
            </p:txBody>
          </p:sp>
          <p:sp>
            <p:nvSpPr>
              <p:cNvPr id="75753" name="Freeform 230"/>
              <p:cNvSpPr>
                <a:spLocks/>
              </p:cNvSpPr>
              <p:nvPr/>
            </p:nvSpPr>
            <p:spPr bwMode="auto">
              <a:xfrm>
                <a:off x="2752" y="3182"/>
                <a:ext cx="204" cy="76"/>
              </a:xfrm>
              <a:custGeom>
                <a:avLst/>
                <a:gdLst>
                  <a:gd name="T0" fmla="*/ 1 w 815"/>
                  <a:gd name="T1" fmla="*/ 0 h 305"/>
                  <a:gd name="T2" fmla="*/ 1 w 815"/>
                  <a:gd name="T3" fmla="*/ 0 h 305"/>
                  <a:gd name="T4" fmla="*/ 1 w 815"/>
                  <a:gd name="T5" fmla="*/ 0 h 305"/>
                  <a:gd name="T6" fmla="*/ 1 w 815"/>
                  <a:gd name="T7" fmla="*/ 0 h 305"/>
                  <a:gd name="T8" fmla="*/ 1 w 815"/>
                  <a:gd name="T9" fmla="*/ 0 h 305"/>
                  <a:gd name="T10" fmla="*/ 0 w 815"/>
                  <a:gd name="T11" fmla="*/ 0 h 305"/>
                  <a:gd name="T12" fmla="*/ 0 w 815"/>
                  <a:gd name="T13" fmla="*/ 0 h 305"/>
                  <a:gd name="T14" fmla="*/ 0 w 815"/>
                  <a:gd name="T15" fmla="*/ 0 h 305"/>
                  <a:gd name="T16" fmla="*/ 0 w 815"/>
                  <a:gd name="T17" fmla="*/ 0 h 305"/>
                  <a:gd name="T18" fmla="*/ 0 w 815"/>
                  <a:gd name="T19" fmla="*/ 0 h 305"/>
                  <a:gd name="T20" fmla="*/ 0 w 815"/>
                  <a:gd name="T21" fmla="*/ 0 h 305"/>
                  <a:gd name="T22" fmla="*/ 0 w 815"/>
                  <a:gd name="T23" fmla="*/ 0 h 305"/>
                  <a:gd name="T24" fmla="*/ 1 w 815"/>
                  <a:gd name="T25" fmla="*/ 0 h 305"/>
                  <a:gd name="T26" fmla="*/ 1 w 815"/>
                  <a:gd name="T27" fmla="*/ 0 h 305"/>
                  <a:gd name="T28" fmla="*/ 1 w 815"/>
                  <a:gd name="T29" fmla="*/ 0 h 305"/>
                  <a:gd name="T30" fmla="*/ 1 w 815"/>
                  <a:gd name="T31" fmla="*/ 0 h 305"/>
                  <a:gd name="T32" fmla="*/ 1 w 815"/>
                  <a:gd name="T33" fmla="*/ 0 h 3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5"/>
                  <a:gd name="T52" fmla="*/ 0 h 305"/>
                  <a:gd name="T53" fmla="*/ 815 w 815"/>
                  <a:gd name="T54" fmla="*/ 305 h 3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5" h="305">
                    <a:moveTo>
                      <a:pt x="815" y="0"/>
                    </a:moveTo>
                    <a:lnTo>
                      <a:pt x="757" y="134"/>
                    </a:lnTo>
                    <a:lnTo>
                      <a:pt x="705" y="179"/>
                    </a:lnTo>
                    <a:lnTo>
                      <a:pt x="604" y="244"/>
                    </a:lnTo>
                    <a:lnTo>
                      <a:pt x="469" y="292"/>
                    </a:lnTo>
                    <a:lnTo>
                      <a:pt x="337" y="305"/>
                    </a:lnTo>
                    <a:lnTo>
                      <a:pt x="197" y="283"/>
                    </a:lnTo>
                    <a:lnTo>
                      <a:pt x="70" y="214"/>
                    </a:lnTo>
                    <a:lnTo>
                      <a:pt x="11" y="116"/>
                    </a:lnTo>
                    <a:lnTo>
                      <a:pt x="0" y="30"/>
                    </a:lnTo>
                    <a:lnTo>
                      <a:pt x="187" y="6"/>
                    </a:lnTo>
                    <a:lnTo>
                      <a:pt x="313" y="48"/>
                    </a:lnTo>
                    <a:lnTo>
                      <a:pt x="389" y="64"/>
                    </a:lnTo>
                    <a:lnTo>
                      <a:pt x="391" y="18"/>
                    </a:lnTo>
                    <a:lnTo>
                      <a:pt x="603" y="59"/>
                    </a:lnTo>
                    <a:lnTo>
                      <a:pt x="815" y="0"/>
                    </a:lnTo>
                    <a:close/>
                  </a:path>
                </a:pathLst>
              </a:custGeom>
              <a:solidFill>
                <a:srgbClr val="C0EB6C"/>
              </a:solidFill>
              <a:ln w="9525">
                <a:noFill/>
                <a:round/>
                <a:headEnd/>
                <a:tailEnd/>
              </a:ln>
            </p:spPr>
            <p:txBody>
              <a:bodyPr/>
              <a:lstStyle/>
              <a:p>
                <a:endParaRPr lang="en-US" dirty="0">
                  <a:solidFill>
                    <a:prstClr val="black"/>
                  </a:solidFill>
                </a:endParaRPr>
              </a:p>
            </p:txBody>
          </p:sp>
          <p:sp>
            <p:nvSpPr>
              <p:cNvPr id="75754" name="Freeform 231"/>
              <p:cNvSpPr>
                <a:spLocks/>
              </p:cNvSpPr>
              <p:nvPr/>
            </p:nvSpPr>
            <p:spPr bwMode="auto">
              <a:xfrm>
                <a:off x="2749" y="3154"/>
                <a:ext cx="202" cy="83"/>
              </a:xfrm>
              <a:custGeom>
                <a:avLst/>
                <a:gdLst>
                  <a:gd name="T0" fmla="*/ 0 w 812"/>
                  <a:gd name="T1" fmla="*/ 0 h 330"/>
                  <a:gd name="T2" fmla="*/ 0 w 812"/>
                  <a:gd name="T3" fmla="*/ 0 h 330"/>
                  <a:gd name="T4" fmla="*/ 0 w 812"/>
                  <a:gd name="T5" fmla="*/ 0 h 330"/>
                  <a:gd name="T6" fmla="*/ 0 w 812"/>
                  <a:gd name="T7" fmla="*/ 0 h 330"/>
                  <a:gd name="T8" fmla="*/ 0 w 812"/>
                  <a:gd name="T9" fmla="*/ 0 h 330"/>
                  <a:gd name="T10" fmla="*/ 0 w 812"/>
                  <a:gd name="T11" fmla="*/ 0 h 330"/>
                  <a:gd name="T12" fmla="*/ 0 w 812"/>
                  <a:gd name="T13" fmla="*/ 0 h 330"/>
                  <a:gd name="T14" fmla="*/ 1 w 812"/>
                  <a:gd name="T15" fmla="*/ 0 h 330"/>
                  <a:gd name="T16" fmla="*/ 1 w 812"/>
                  <a:gd name="T17" fmla="*/ 0 h 330"/>
                  <a:gd name="T18" fmla="*/ 1 w 812"/>
                  <a:gd name="T19" fmla="*/ 0 h 330"/>
                  <a:gd name="T20" fmla="*/ 1 w 812"/>
                  <a:gd name="T21" fmla="*/ 0 h 330"/>
                  <a:gd name="T22" fmla="*/ 0 w 812"/>
                  <a:gd name="T23" fmla="*/ 0 h 330"/>
                  <a:gd name="T24" fmla="*/ 0 w 812"/>
                  <a:gd name="T25" fmla="*/ 0 h 3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2"/>
                  <a:gd name="T40" fmla="*/ 0 h 330"/>
                  <a:gd name="T41" fmla="*/ 812 w 812"/>
                  <a:gd name="T42" fmla="*/ 330 h 3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2" h="330">
                    <a:moveTo>
                      <a:pt x="0" y="122"/>
                    </a:moveTo>
                    <a:lnTo>
                      <a:pt x="29" y="222"/>
                    </a:lnTo>
                    <a:lnTo>
                      <a:pt x="105" y="175"/>
                    </a:lnTo>
                    <a:lnTo>
                      <a:pt x="223" y="292"/>
                    </a:lnTo>
                    <a:lnTo>
                      <a:pt x="370" y="205"/>
                    </a:lnTo>
                    <a:lnTo>
                      <a:pt x="483" y="330"/>
                    </a:lnTo>
                    <a:lnTo>
                      <a:pt x="554" y="217"/>
                    </a:lnTo>
                    <a:lnTo>
                      <a:pt x="691" y="241"/>
                    </a:lnTo>
                    <a:lnTo>
                      <a:pt x="725" y="154"/>
                    </a:lnTo>
                    <a:lnTo>
                      <a:pt x="812" y="154"/>
                    </a:lnTo>
                    <a:lnTo>
                      <a:pt x="746" y="0"/>
                    </a:lnTo>
                    <a:lnTo>
                      <a:pt x="0" y="122"/>
                    </a:lnTo>
                    <a:close/>
                  </a:path>
                </a:pathLst>
              </a:custGeom>
              <a:solidFill>
                <a:srgbClr val="64B864"/>
              </a:solidFill>
              <a:ln w="9525">
                <a:noFill/>
                <a:round/>
                <a:headEnd/>
                <a:tailEnd/>
              </a:ln>
            </p:spPr>
            <p:txBody>
              <a:bodyPr/>
              <a:lstStyle/>
              <a:p>
                <a:endParaRPr lang="en-US" dirty="0">
                  <a:solidFill>
                    <a:prstClr val="black"/>
                  </a:solidFill>
                </a:endParaRPr>
              </a:p>
            </p:txBody>
          </p:sp>
          <p:sp>
            <p:nvSpPr>
              <p:cNvPr id="75755" name="Freeform 232"/>
              <p:cNvSpPr>
                <a:spLocks/>
              </p:cNvSpPr>
              <p:nvPr/>
            </p:nvSpPr>
            <p:spPr bwMode="auto">
              <a:xfrm>
                <a:off x="2845" y="3125"/>
                <a:ext cx="203" cy="65"/>
              </a:xfrm>
              <a:custGeom>
                <a:avLst/>
                <a:gdLst>
                  <a:gd name="T0" fmla="*/ 0 w 809"/>
                  <a:gd name="T1" fmla="*/ 0 h 259"/>
                  <a:gd name="T2" fmla="*/ 1 w 809"/>
                  <a:gd name="T3" fmla="*/ 0 h 259"/>
                  <a:gd name="T4" fmla="*/ 1 w 809"/>
                  <a:gd name="T5" fmla="*/ 0 h 259"/>
                  <a:gd name="T6" fmla="*/ 1 w 809"/>
                  <a:gd name="T7" fmla="*/ 0 h 259"/>
                  <a:gd name="T8" fmla="*/ 1 w 809"/>
                  <a:gd name="T9" fmla="*/ 0 h 259"/>
                  <a:gd name="T10" fmla="*/ 0 w 809"/>
                  <a:gd name="T11" fmla="*/ 0 h 259"/>
                  <a:gd name="T12" fmla="*/ 0 w 809"/>
                  <a:gd name="T13" fmla="*/ 0 h 259"/>
                  <a:gd name="T14" fmla="*/ 0 w 809"/>
                  <a:gd name="T15" fmla="*/ 0 h 259"/>
                  <a:gd name="T16" fmla="*/ 0 w 809"/>
                  <a:gd name="T17" fmla="*/ 0 h 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9"/>
                  <a:gd name="T28" fmla="*/ 0 h 259"/>
                  <a:gd name="T29" fmla="*/ 809 w 809"/>
                  <a:gd name="T30" fmla="*/ 259 h 2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9" h="259">
                    <a:moveTo>
                      <a:pt x="0" y="162"/>
                    </a:moveTo>
                    <a:lnTo>
                      <a:pt x="460" y="59"/>
                    </a:lnTo>
                    <a:lnTo>
                      <a:pt x="698" y="0"/>
                    </a:lnTo>
                    <a:lnTo>
                      <a:pt x="809" y="64"/>
                    </a:lnTo>
                    <a:lnTo>
                      <a:pt x="620" y="124"/>
                    </a:lnTo>
                    <a:lnTo>
                      <a:pt x="227" y="259"/>
                    </a:lnTo>
                    <a:lnTo>
                      <a:pt x="0" y="187"/>
                    </a:lnTo>
                    <a:lnTo>
                      <a:pt x="0" y="16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756" name="Freeform 233"/>
              <p:cNvSpPr>
                <a:spLocks/>
              </p:cNvSpPr>
              <p:nvPr/>
            </p:nvSpPr>
            <p:spPr bwMode="auto">
              <a:xfrm>
                <a:off x="2965" y="3136"/>
                <a:ext cx="81" cy="22"/>
              </a:xfrm>
              <a:custGeom>
                <a:avLst/>
                <a:gdLst>
                  <a:gd name="T0" fmla="*/ 0 w 326"/>
                  <a:gd name="T1" fmla="*/ 0 h 90"/>
                  <a:gd name="T2" fmla="*/ 0 w 326"/>
                  <a:gd name="T3" fmla="*/ 0 h 90"/>
                  <a:gd name="T4" fmla="*/ 0 w 326"/>
                  <a:gd name="T5" fmla="*/ 0 h 90"/>
                  <a:gd name="T6" fmla="*/ 0 w 326"/>
                  <a:gd name="T7" fmla="*/ 0 h 90"/>
                  <a:gd name="T8" fmla="*/ 0 w 326"/>
                  <a:gd name="T9" fmla="*/ 0 h 90"/>
                  <a:gd name="T10" fmla="*/ 0 w 326"/>
                  <a:gd name="T11" fmla="*/ 0 h 90"/>
                  <a:gd name="T12" fmla="*/ 0 w 326"/>
                  <a:gd name="T13" fmla="*/ 0 h 90"/>
                  <a:gd name="T14" fmla="*/ 0 w 326"/>
                  <a:gd name="T15" fmla="*/ 0 h 90"/>
                  <a:gd name="T16" fmla="*/ 0 w 326"/>
                  <a:gd name="T17" fmla="*/ 0 h 90"/>
                  <a:gd name="T18" fmla="*/ 0 w 326"/>
                  <a:gd name="T19" fmla="*/ 0 h 90"/>
                  <a:gd name="T20" fmla="*/ 0 w 326"/>
                  <a:gd name="T21" fmla="*/ 0 h 90"/>
                  <a:gd name="T22" fmla="*/ 0 w 326"/>
                  <a:gd name="T23" fmla="*/ 0 h 90"/>
                  <a:gd name="T24" fmla="*/ 0 w 326"/>
                  <a:gd name="T25" fmla="*/ 0 h 90"/>
                  <a:gd name="T26" fmla="*/ 0 w 326"/>
                  <a:gd name="T27" fmla="*/ 0 h 90"/>
                  <a:gd name="T28" fmla="*/ 0 w 326"/>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6"/>
                  <a:gd name="T46" fmla="*/ 0 h 90"/>
                  <a:gd name="T47" fmla="*/ 326 w 326"/>
                  <a:gd name="T48" fmla="*/ 90 h 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6" h="90">
                    <a:moveTo>
                      <a:pt x="326" y="19"/>
                    </a:moveTo>
                    <a:lnTo>
                      <a:pt x="279" y="0"/>
                    </a:lnTo>
                    <a:lnTo>
                      <a:pt x="265" y="15"/>
                    </a:lnTo>
                    <a:lnTo>
                      <a:pt x="234" y="14"/>
                    </a:lnTo>
                    <a:lnTo>
                      <a:pt x="230" y="23"/>
                    </a:lnTo>
                    <a:lnTo>
                      <a:pt x="188" y="28"/>
                    </a:lnTo>
                    <a:lnTo>
                      <a:pt x="161" y="47"/>
                    </a:lnTo>
                    <a:lnTo>
                      <a:pt x="112" y="49"/>
                    </a:lnTo>
                    <a:lnTo>
                      <a:pt x="80" y="61"/>
                    </a:lnTo>
                    <a:lnTo>
                      <a:pt x="27" y="61"/>
                    </a:lnTo>
                    <a:lnTo>
                      <a:pt x="0" y="71"/>
                    </a:lnTo>
                    <a:lnTo>
                      <a:pt x="92" y="90"/>
                    </a:lnTo>
                    <a:lnTo>
                      <a:pt x="319" y="32"/>
                    </a:lnTo>
                    <a:lnTo>
                      <a:pt x="326" y="19"/>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57" name="Freeform 234"/>
              <p:cNvSpPr>
                <a:spLocks/>
              </p:cNvSpPr>
              <p:nvPr/>
            </p:nvSpPr>
            <p:spPr bwMode="auto">
              <a:xfrm>
                <a:off x="2766" y="3052"/>
                <a:ext cx="62" cy="23"/>
              </a:xfrm>
              <a:custGeom>
                <a:avLst/>
                <a:gdLst>
                  <a:gd name="T0" fmla="*/ 0 w 250"/>
                  <a:gd name="T1" fmla="*/ 0 h 92"/>
                  <a:gd name="T2" fmla="*/ 0 w 250"/>
                  <a:gd name="T3" fmla="*/ 0 h 92"/>
                  <a:gd name="T4" fmla="*/ 0 w 250"/>
                  <a:gd name="T5" fmla="*/ 0 h 92"/>
                  <a:gd name="T6" fmla="*/ 0 w 250"/>
                  <a:gd name="T7" fmla="*/ 0 h 92"/>
                  <a:gd name="T8" fmla="*/ 0 w 250"/>
                  <a:gd name="T9" fmla="*/ 0 h 92"/>
                  <a:gd name="T10" fmla="*/ 0 w 250"/>
                  <a:gd name="T11" fmla="*/ 0 h 92"/>
                  <a:gd name="T12" fmla="*/ 0 w 250"/>
                  <a:gd name="T13" fmla="*/ 0 h 92"/>
                  <a:gd name="T14" fmla="*/ 0 w 250"/>
                  <a:gd name="T15" fmla="*/ 0 h 92"/>
                  <a:gd name="T16" fmla="*/ 0 w 250"/>
                  <a:gd name="T17" fmla="*/ 0 h 92"/>
                  <a:gd name="T18" fmla="*/ 0 w 250"/>
                  <a:gd name="T19" fmla="*/ 0 h 92"/>
                  <a:gd name="T20" fmla="*/ 0 w 250"/>
                  <a:gd name="T21" fmla="*/ 0 h 92"/>
                  <a:gd name="T22" fmla="*/ 0 w 250"/>
                  <a:gd name="T23" fmla="*/ 0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92"/>
                  <a:gd name="T38" fmla="*/ 250 w 250"/>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92">
                    <a:moveTo>
                      <a:pt x="0" y="42"/>
                    </a:moveTo>
                    <a:lnTo>
                      <a:pt x="21" y="8"/>
                    </a:lnTo>
                    <a:lnTo>
                      <a:pt x="62" y="0"/>
                    </a:lnTo>
                    <a:lnTo>
                      <a:pt x="131" y="8"/>
                    </a:lnTo>
                    <a:lnTo>
                      <a:pt x="208" y="30"/>
                    </a:lnTo>
                    <a:lnTo>
                      <a:pt x="250" y="63"/>
                    </a:lnTo>
                    <a:lnTo>
                      <a:pt x="245" y="92"/>
                    </a:lnTo>
                    <a:lnTo>
                      <a:pt x="170" y="48"/>
                    </a:lnTo>
                    <a:lnTo>
                      <a:pt x="97" y="28"/>
                    </a:lnTo>
                    <a:lnTo>
                      <a:pt x="33" y="39"/>
                    </a:lnTo>
                    <a:lnTo>
                      <a:pt x="0" y="42"/>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758" name="Freeform 235"/>
              <p:cNvSpPr>
                <a:spLocks/>
              </p:cNvSpPr>
              <p:nvPr/>
            </p:nvSpPr>
            <p:spPr bwMode="auto">
              <a:xfrm>
                <a:off x="2721" y="3107"/>
                <a:ext cx="159" cy="94"/>
              </a:xfrm>
              <a:custGeom>
                <a:avLst/>
                <a:gdLst>
                  <a:gd name="T0" fmla="*/ 0 w 637"/>
                  <a:gd name="T1" fmla="*/ 0 h 376"/>
                  <a:gd name="T2" fmla="*/ 0 w 637"/>
                  <a:gd name="T3" fmla="*/ 0 h 376"/>
                  <a:gd name="T4" fmla="*/ 0 w 637"/>
                  <a:gd name="T5" fmla="*/ 0 h 376"/>
                  <a:gd name="T6" fmla="*/ 0 w 637"/>
                  <a:gd name="T7" fmla="*/ 0 h 376"/>
                  <a:gd name="T8" fmla="*/ 0 w 637"/>
                  <a:gd name="T9" fmla="*/ 0 h 376"/>
                  <a:gd name="T10" fmla="*/ 0 w 637"/>
                  <a:gd name="T11" fmla="*/ 0 h 376"/>
                  <a:gd name="T12" fmla="*/ 0 w 637"/>
                  <a:gd name="T13" fmla="*/ 0 h 376"/>
                  <a:gd name="T14" fmla="*/ 0 w 637"/>
                  <a:gd name="T15" fmla="*/ 0 h 376"/>
                  <a:gd name="T16" fmla="*/ 0 w 637"/>
                  <a:gd name="T17" fmla="*/ 0 h 376"/>
                  <a:gd name="T18" fmla="*/ 0 w 637"/>
                  <a:gd name="T19" fmla="*/ 0 h 376"/>
                  <a:gd name="T20" fmla="*/ 0 w 637"/>
                  <a:gd name="T21" fmla="*/ 0 h 376"/>
                  <a:gd name="T22" fmla="*/ 0 w 637"/>
                  <a:gd name="T23" fmla="*/ 0 h 376"/>
                  <a:gd name="T24" fmla="*/ 0 w 637"/>
                  <a:gd name="T25" fmla="*/ 0 h 376"/>
                  <a:gd name="T26" fmla="*/ 0 w 637"/>
                  <a:gd name="T27" fmla="*/ 0 h 376"/>
                  <a:gd name="T28" fmla="*/ 0 w 637"/>
                  <a:gd name="T29" fmla="*/ 0 h 376"/>
                  <a:gd name="T30" fmla="*/ 0 w 637"/>
                  <a:gd name="T31" fmla="*/ 0 h 376"/>
                  <a:gd name="T32" fmla="*/ 0 w 637"/>
                  <a:gd name="T33" fmla="*/ 0 h 376"/>
                  <a:gd name="T34" fmla="*/ 0 w 637"/>
                  <a:gd name="T35" fmla="*/ 0 h 376"/>
                  <a:gd name="T36" fmla="*/ 0 w 637"/>
                  <a:gd name="T37" fmla="*/ 0 h 376"/>
                  <a:gd name="T38" fmla="*/ 0 w 637"/>
                  <a:gd name="T39" fmla="*/ 0 h 376"/>
                  <a:gd name="T40" fmla="*/ 0 w 637"/>
                  <a:gd name="T41" fmla="*/ 0 h 376"/>
                  <a:gd name="T42" fmla="*/ 0 w 637"/>
                  <a:gd name="T43" fmla="*/ 0 h 376"/>
                  <a:gd name="T44" fmla="*/ 0 w 637"/>
                  <a:gd name="T45" fmla="*/ 0 h 376"/>
                  <a:gd name="T46" fmla="*/ 0 w 637"/>
                  <a:gd name="T47" fmla="*/ 0 h 376"/>
                  <a:gd name="T48" fmla="*/ 0 w 637"/>
                  <a:gd name="T49" fmla="*/ 0 h 3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7"/>
                  <a:gd name="T76" fmla="*/ 0 h 376"/>
                  <a:gd name="T77" fmla="*/ 637 w 637"/>
                  <a:gd name="T78" fmla="*/ 376 h 3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7" h="376">
                    <a:moveTo>
                      <a:pt x="77" y="89"/>
                    </a:moveTo>
                    <a:lnTo>
                      <a:pt x="149" y="18"/>
                    </a:lnTo>
                    <a:lnTo>
                      <a:pt x="217" y="0"/>
                    </a:lnTo>
                    <a:lnTo>
                      <a:pt x="285" y="6"/>
                    </a:lnTo>
                    <a:lnTo>
                      <a:pt x="344" y="32"/>
                    </a:lnTo>
                    <a:lnTo>
                      <a:pt x="431" y="52"/>
                    </a:lnTo>
                    <a:lnTo>
                      <a:pt x="497" y="38"/>
                    </a:lnTo>
                    <a:lnTo>
                      <a:pt x="560" y="31"/>
                    </a:lnTo>
                    <a:lnTo>
                      <a:pt x="609" y="38"/>
                    </a:lnTo>
                    <a:lnTo>
                      <a:pt x="637" y="75"/>
                    </a:lnTo>
                    <a:lnTo>
                      <a:pt x="635" y="94"/>
                    </a:lnTo>
                    <a:lnTo>
                      <a:pt x="549" y="106"/>
                    </a:lnTo>
                    <a:lnTo>
                      <a:pt x="494" y="148"/>
                    </a:lnTo>
                    <a:lnTo>
                      <a:pt x="460" y="211"/>
                    </a:lnTo>
                    <a:lnTo>
                      <a:pt x="490" y="294"/>
                    </a:lnTo>
                    <a:lnTo>
                      <a:pt x="529" y="349"/>
                    </a:lnTo>
                    <a:lnTo>
                      <a:pt x="506" y="376"/>
                    </a:lnTo>
                    <a:lnTo>
                      <a:pt x="411" y="314"/>
                    </a:lnTo>
                    <a:lnTo>
                      <a:pt x="334" y="285"/>
                    </a:lnTo>
                    <a:lnTo>
                      <a:pt x="268" y="291"/>
                    </a:lnTo>
                    <a:lnTo>
                      <a:pt x="90" y="329"/>
                    </a:lnTo>
                    <a:lnTo>
                      <a:pt x="13" y="279"/>
                    </a:lnTo>
                    <a:lnTo>
                      <a:pt x="0" y="203"/>
                    </a:lnTo>
                    <a:lnTo>
                      <a:pt x="77" y="89"/>
                    </a:lnTo>
                    <a:close/>
                  </a:path>
                </a:pathLst>
              </a:custGeom>
              <a:solidFill>
                <a:srgbClr val="F02424"/>
              </a:solidFill>
              <a:ln w="9525">
                <a:noFill/>
                <a:round/>
                <a:headEnd/>
                <a:tailEnd/>
              </a:ln>
            </p:spPr>
            <p:txBody>
              <a:bodyPr/>
              <a:lstStyle/>
              <a:p>
                <a:endParaRPr lang="en-US" dirty="0">
                  <a:solidFill>
                    <a:prstClr val="black"/>
                  </a:solidFill>
                </a:endParaRPr>
              </a:p>
            </p:txBody>
          </p:sp>
          <p:sp>
            <p:nvSpPr>
              <p:cNvPr id="75759" name="Freeform 236"/>
              <p:cNvSpPr>
                <a:spLocks/>
              </p:cNvSpPr>
              <p:nvPr/>
            </p:nvSpPr>
            <p:spPr bwMode="auto">
              <a:xfrm>
                <a:off x="2785" y="3009"/>
                <a:ext cx="55" cy="21"/>
              </a:xfrm>
              <a:custGeom>
                <a:avLst/>
                <a:gdLst>
                  <a:gd name="T0" fmla="*/ 0 w 219"/>
                  <a:gd name="T1" fmla="*/ 0 h 85"/>
                  <a:gd name="T2" fmla="*/ 0 w 219"/>
                  <a:gd name="T3" fmla="*/ 0 h 85"/>
                  <a:gd name="T4" fmla="*/ 0 w 219"/>
                  <a:gd name="T5" fmla="*/ 0 h 85"/>
                  <a:gd name="T6" fmla="*/ 0 w 219"/>
                  <a:gd name="T7" fmla="*/ 0 h 85"/>
                  <a:gd name="T8" fmla="*/ 0 w 219"/>
                  <a:gd name="T9" fmla="*/ 0 h 85"/>
                  <a:gd name="T10" fmla="*/ 0 w 219"/>
                  <a:gd name="T11" fmla="*/ 0 h 85"/>
                  <a:gd name="T12" fmla="*/ 0 w 219"/>
                  <a:gd name="T13" fmla="*/ 0 h 85"/>
                  <a:gd name="T14" fmla="*/ 0 w 219"/>
                  <a:gd name="T15" fmla="*/ 0 h 85"/>
                  <a:gd name="T16" fmla="*/ 0 w 219"/>
                  <a:gd name="T17" fmla="*/ 0 h 85"/>
                  <a:gd name="T18" fmla="*/ 0 w 219"/>
                  <a:gd name="T19" fmla="*/ 0 h 85"/>
                  <a:gd name="T20" fmla="*/ 0 w 219"/>
                  <a:gd name="T21" fmla="*/ 0 h 85"/>
                  <a:gd name="T22" fmla="*/ 0 w 219"/>
                  <a:gd name="T23" fmla="*/ 0 h 85"/>
                  <a:gd name="T24" fmla="*/ 0 w 219"/>
                  <a:gd name="T25" fmla="*/ 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9"/>
                  <a:gd name="T40" fmla="*/ 0 h 85"/>
                  <a:gd name="T41" fmla="*/ 219 w 219"/>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9" h="85">
                    <a:moveTo>
                      <a:pt x="0" y="49"/>
                    </a:moveTo>
                    <a:lnTo>
                      <a:pt x="39" y="38"/>
                    </a:lnTo>
                    <a:lnTo>
                      <a:pt x="102" y="30"/>
                    </a:lnTo>
                    <a:lnTo>
                      <a:pt x="157" y="49"/>
                    </a:lnTo>
                    <a:lnTo>
                      <a:pt x="198" y="71"/>
                    </a:lnTo>
                    <a:lnTo>
                      <a:pt x="211" y="85"/>
                    </a:lnTo>
                    <a:lnTo>
                      <a:pt x="219" y="57"/>
                    </a:lnTo>
                    <a:lnTo>
                      <a:pt x="157" y="13"/>
                    </a:lnTo>
                    <a:lnTo>
                      <a:pt x="93" y="0"/>
                    </a:lnTo>
                    <a:lnTo>
                      <a:pt x="32" y="13"/>
                    </a:lnTo>
                    <a:lnTo>
                      <a:pt x="9" y="20"/>
                    </a:lnTo>
                    <a:lnTo>
                      <a:pt x="0" y="49"/>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760" name="Freeform 237"/>
              <p:cNvSpPr>
                <a:spLocks/>
              </p:cNvSpPr>
              <p:nvPr/>
            </p:nvSpPr>
            <p:spPr bwMode="auto">
              <a:xfrm>
                <a:off x="2863" y="3009"/>
                <a:ext cx="65" cy="27"/>
              </a:xfrm>
              <a:custGeom>
                <a:avLst/>
                <a:gdLst>
                  <a:gd name="T0" fmla="*/ 0 w 260"/>
                  <a:gd name="T1" fmla="*/ 0 h 107"/>
                  <a:gd name="T2" fmla="*/ 0 w 260"/>
                  <a:gd name="T3" fmla="*/ 0 h 107"/>
                  <a:gd name="T4" fmla="*/ 0 w 260"/>
                  <a:gd name="T5" fmla="*/ 0 h 107"/>
                  <a:gd name="T6" fmla="*/ 0 w 260"/>
                  <a:gd name="T7" fmla="*/ 0 h 107"/>
                  <a:gd name="T8" fmla="*/ 0 w 260"/>
                  <a:gd name="T9" fmla="*/ 0 h 107"/>
                  <a:gd name="T10" fmla="*/ 0 w 260"/>
                  <a:gd name="T11" fmla="*/ 0 h 107"/>
                  <a:gd name="T12" fmla="*/ 0 w 260"/>
                  <a:gd name="T13" fmla="*/ 0 h 107"/>
                  <a:gd name="T14" fmla="*/ 0 w 260"/>
                  <a:gd name="T15" fmla="*/ 0 h 107"/>
                  <a:gd name="T16" fmla="*/ 0 w 260"/>
                  <a:gd name="T17" fmla="*/ 0 h 107"/>
                  <a:gd name="T18" fmla="*/ 0 w 260"/>
                  <a:gd name="T19" fmla="*/ 0 h 107"/>
                  <a:gd name="T20" fmla="*/ 0 w 260"/>
                  <a:gd name="T21" fmla="*/ 0 h 107"/>
                  <a:gd name="T22" fmla="*/ 0 w 260"/>
                  <a:gd name="T23" fmla="*/ 0 h 107"/>
                  <a:gd name="T24" fmla="*/ 0 w 260"/>
                  <a:gd name="T25" fmla="*/ 0 h 107"/>
                  <a:gd name="T26" fmla="*/ 0 w 260"/>
                  <a:gd name="T27" fmla="*/ 0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
                  <a:gd name="T43" fmla="*/ 0 h 107"/>
                  <a:gd name="T44" fmla="*/ 260 w 260"/>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 h="107">
                    <a:moveTo>
                      <a:pt x="0" y="69"/>
                    </a:moveTo>
                    <a:lnTo>
                      <a:pt x="10" y="107"/>
                    </a:lnTo>
                    <a:lnTo>
                      <a:pt x="43" y="68"/>
                    </a:lnTo>
                    <a:lnTo>
                      <a:pt x="101" y="38"/>
                    </a:lnTo>
                    <a:lnTo>
                      <a:pt x="151" y="27"/>
                    </a:lnTo>
                    <a:lnTo>
                      <a:pt x="205" y="33"/>
                    </a:lnTo>
                    <a:lnTo>
                      <a:pt x="260" y="53"/>
                    </a:lnTo>
                    <a:lnTo>
                      <a:pt x="249" y="20"/>
                    </a:lnTo>
                    <a:lnTo>
                      <a:pt x="197" y="2"/>
                    </a:lnTo>
                    <a:lnTo>
                      <a:pt x="155" y="0"/>
                    </a:lnTo>
                    <a:lnTo>
                      <a:pt x="106" y="11"/>
                    </a:lnTo>
                    <a:lnTo>
                      <a:pt x="56" y="26"/>
                    </a:lnTo>
                    <a:lnTo>
                      <a:pt x="0" y="69"/>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761" name="Freeform 238"/>
              <p:cNvSpPr>
                <a:spLocks/>
              </p:cNvSpPr>
              <p:nvPr/>
            </p:nvSpPr>
            <p:spPr bwMode="auto">
              <a:xfrm>
                <a:off x="2911" y="3011"/>
                <a:ext cx="7" cy="12"/>
              </a:xfrm>
              <a:custGeom>
                <a:avLst/>
                <a:gdLst>
                  <a:gd name="T0" fmla="*/ 0 w 28"/>
                  <a:gd name="T1" fmla="*/ 0 h 49"/>
                  <a:gd name="T2" fmla="*/ 0 w 28"/>
                  <a:gd name="T3" fmla="*/ 0 h 49"/>
                  <a:gd name="T4" fmla="*/ 0 w 28"/>
                  <a:gd name="T5" fmla="*/ 0 h 49"/>
                  <a:gd name="T6" fmla="*/ 0 w 28"/>
                  <a:gd name="T7" fmla="*/ 0 h 49"/>
                  <a:gd name="T8" fmla="*/ 0 w 28"/>
                  <a:gd name="T9" fmla="*/ 0 h 49"/>
                  <a:gd name="T10" fmla="*/ 0 w 28"/>
                  <a:gd name="T11" fmla="*/ 0 h 49"/>
                  <a:gd name="T12" fmla="*/ 0 w 28"/>
                  <a:gd name="T13" fmla="*/ 0 h 49"/>
                  <a:gd name="T14" fmla="*/ 0 60000 65536"/>
                  <a:gd name="T15" fmla="*/ 0 60000 65536"/>
                  <a:gd name="T16" fmla="*/ 0 60000 65536"/>
                  <a:gd name="T17" fmla="*/ 0 60000 65536"/>
                  <a:gd name="T18" fmla="*/ 0 60000 65536"/>
                  <a:gd name="T19" fmla="*/ 0 60000 65536"/>
                  <a:gd name="T20" fmla="*/ 0 60000 65536"/>
                  <a:gd name="T21" fmla="*/ 0 w 28"/>
                  <a:gd name="T22" fmla="*/ 0 h 49"/>
                  <a:gd name="T23" fmla="*/ 28 w 2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9">
                    <a:moveTo>
                      <a:pt x="0" y="0"/>
                    </a:moveTo>
                    <a:lnTo>
                      <a:pt x="2" y="34"/>
                    </a:lnTo>
                    <a:lnTo>
                      <a:pt x="14" y="49"/>
                    </a:lnTo>
                    <a:lnTo>
                      <a:pt x="25" y="48"/>
                    </a:lnTo>
                    <a:lnTo>
                      <a:pt x="28" y="5"/>
                    </a:lnTo>
                    <a:lnTo>
                      <a:pt x="0" y="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62" name="Freeform 239"/>
              <p:cNvSpPr>
                <a:spLocks/>
              </p:cNvSpPr>
              <p:nvPr/>
            </p:nvSpPr>
            <p:spPr bwMode="auto">
              <a:xfrm>
                <a:off x="2890" y="3010"/>
                <a:ext cx="7" cy="15"/>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60000 65536"/>
                  <a:gd name="T15" fmla="*/ 0 60000 65536"/>
                  <a:gd name="T16" fmla="*/ 0 60000 65536"/>
                  <a:gd name="T17" fmla="*/ 0 60000 65536"/>
                  <a:gd name="T18" fmla="*/ 0 60000 65536"/>
                  <a:gd name="T19" fmla="*/ 0 60000 65536"/>
                  <a:gd name="T20" fmla="*/ 0 60000 65536"/>
                  <a:gd name="T21" fmla="*/ 0 w 30"/>
                  <a:gd name="T22" fmla="*/ 0 h 63"/>
                  <a:gd name="T23" fmla="*/ 30 w 3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63">
                    <a:moveTo>
                      <a:pt x="0" y="6"/>
                    </a:moveTo>
                    <a:lnTo>
                      <a:pt x="8" y="52"/>
                    </a:lnTo>
                    <a:lnTo>
                      <a:pt x="16" y="63"/>
                    </a:lnTo>
                    <a:lnTo>
                      <a:pt x="30" y="38"/>
                    </a:lnTo>
                    <a:lnTo>
                      <a:pt x="26" y="0"/>
                    </a:lnTo>
                    <a:lnTo>
                      <a:pt x="0" y="6"/>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63" name="Freeform 240"/>
              <p:cNvSpPr>
                <a:spLocks/>
              </p:cNvSpPr>
              <p:nvPr/>
            </p:nvSpPr>
            <p:spPr bwMode="auto">
              <a:xfrm>
                <a:off x="2871" y="3015"/>
                <a:ext cx="9" cy="17"/>
              </a:xfrm>
              <a:custGeom>
                <a:avLst/>
                <a:gdLst>
                  <a:gd name="T0" fmla="*/ 0 w 35"/>
                  <a:gd name="T1" fmla="*/ 0 h 68"/>
                  <a:gd name="T2" fmla="*/ 0 w 35"/>
                  <a:gd name="T3" fmla="*/ 0 h 68"/>
                  <a:gd name="T4" fmla="*/ 0 w 35"/>
                  <a:gd name="T5" fmla="*/ 0 h 68"/>
                  <a:gd name="T6" fmla="*/ 0 w 35"/>
                  <a:gd name="T7" fmla="*/ 0 h 68"/>
                  <a:gd name="T8" fmla="*/ 0 w 35"/>
                  <a:gd name="T9" fmla="*/ 0 h 68"/>
                  <a:gd name="T10" fmla="*/ 0 w 35"/>
                  <a:gd name="T11" fmla="*/ 0 h 68"/>
                  <a:gd name="T12" fmla="*/ 0 w 35"/>
                  <a:gd name="T13" fmla="*/ 0 h 68"/>
                  <a:gd name="T14" fmla="*/ 0 60000 65536"/>
                  <a:gd name="T15" fmla="*/ 0 60000 65536"/>
                  <a:gd name="T16" fmla="*/ 0 60000 65536"/>
                  <a:gd name="T17" fmla="*/ 0 60000 65536"/>
                  <a:gd name="T18" fmla="*/ 0 60000 65536"/>
                  <a:gd name="T19" fmla="*/ 0 60000 65536"/>
                  <a:gd name="T20" fmla="*/ 0 60000 65536"/>
                  <a:gd name="T21" fmla="*/ 0 w 35"/>
                  <a:gd name="T22" fmla="*/ 0 h 68"/>
                  <a:gd name="T23" fmla="*/ 35 w 3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68">
                    <a:moveTo>
                      <a:pt x="0" y="16"/>
                    </a:moveTo>
                    <a:lnTo>
                      <a:pt x="13" y="62"/>
                    </a:lnTo>
                    <a:lnTo>
                      <a:pt x="27" y="68"/>
                    </a:lnTo>
                    <a:lnTo>
                      <a:pt x="35" y="51"/>
                    </a:lnTo>
                    <a:lnTo>
                      <a:pt x="31" y="0"/>
                    </a:lnTo>
                    <a:lnTo>
                      <a:pt x="0" y="16"/>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64" name="Freeform 241"/>
              <p:cNvSpPr>
                <a:spLocks/>
              </p:cNvSpPr>
              <p:nvPr/>
            </p:nvSpPr>
            <p:spPr bwMode="auto">
              <a:xfrm>
                <a:off x="2837" y="3023"/>
                <a:ext cx="7" cy="16"/>
              </a:xfrm>
              <a:custGeom>
                <a:avLst/>
                <a:gdLst>
                  <a:gd name="T0" fmla="*/ 0 w 25"/>
                  <a:gd name="T1" fmla="*/ 0 h 62"/>
                  <a:gd name="T2" fmla="*/ 0 w 25"/>
                  <a:gd name="T3" fmla="*/ 0 h 62"/>
                  <a:gd name="T4" fmla="*/ 0 w 25"/>
                  <a:gd name="T5" fmla="*/ 0 h 62"/>
                  <a:gd name="T6" fmla="*/ 0 w 25"/>
                  <a:gd name="T7" fmla="*/ 0 h 62"/>
                  <a:gd name="T8" fmla="*/ 0 w 25"/>
                  <a:gd name="T9" fmla="*/ 0 h 62"/>
                  <a:gd name="T10" fmla="*/ 0 w 25"/>
                  <a:gd name="T11" fmla="*/ 0 h 62"/>
                  <a:gd name="T12" fmla="*/ 0 w 25"/>
                  <a:gd name="T13" fmla="*/ 0 h 62"/>
                  <a:gd name="T14" fmla="*/ 0 60000 65536"/>
                  <a:gd name="T15" fmla="*/ 0 60000 65536"/>
                  <a:gd name="T16" fmla="*/ 0 60000 65536"/>
                  <a:gd name="T17" fmla="*/ 0 60000 65536"/>
                  <a:gd name="T18" fmla="*/ 0 60000 65536"/>
                  <a:gd name="T19" fmla="*/ 0 60000 65536"/>
                  <a:gd name="T20" fmla="*/ 0 60000 65536"/>
                  <a:gd name="T21" fmla="*/ 0 w 25"/>
                  <a:gd name="T22" fmla="*/ 0 h 62"/>
                  <a:gd name="T23" fmla="*/ 25 w 2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62">
                    <a:moveTo>
                      <a:pt x="5" y="0"/>
                    </a:moveTo>
                    <a:lnTo>
                      <a:pt x="0" y="39"/>
                    </a:lnTo>
                    <a:lnTo>
                      <a:pt x="11" y="62"/>
                    </a:lnTo>
                    <a:lnTo>
                      <a:pt x="23" y="62"/>
                    </a:lnTo>
                    <a:lnTo>
                      <a:pt x="25" y="17"/>
                    </a:lnTo>
                    <a:lnTo>
                      <a:pt x="5" y="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65" name="Freeform 242"/>
              <p:cNvSpPr>
                <a:spLocks/>
              </p:cNvSpPr>
              <p:nvPr/>
            </p:nvSpPr>
            <p:spPr bwMode="auto">
              <a:xfrm>
                <a:off x="2818" y="3012"/>
                <a:ext cx="9" cy="16"/>
              </a:xfrm>
              <a:custGeom>
                <a:avLst/>
                <a:gdLst>
                  <a:gd name="T0" fmla="*/ 0 w 37"/>
                  <a:gd name="T1" fmla="*/ 0 h 65"/>
                  <a:gd name="T2" fmla="*/ 0 w 37"/>
                  <a:gd name="T3" fmla="*/ 0 h 65"/>
                  <a:gd name="T4" fmla="*/ 0 w 37"/>
                  <a:gd name="T5" fmla="*/ 0 h 65"/>
                  <a:gd name="T6" fmla="*/ 0 w 37"/>
                  <a:gd name="T7" fmla="*/ 0 h 65"/>
                  <a:gd name="T8" fmla="*/ 0 w 37"/>
                  <a:gd name="T9" fmla="*/ 0 h 65"/>
                  <a:gd name="T10" fmla="*/ 0 w 37"/>
                  <a:gd name="T11" fmla="*/ 0 h 65"/>
                  <a:gd name="T12" fmla="*/ 0 60000 65536"/>
                  <a:gd name="T13" fmla="*/ 0 60000 65536"/>
                  <a:gd name="T14" fmla="*/ 0 60000 65536"/>
                  <a:gd name="T15" fmla="*/ 0 60000 65536"/>
                  <a:gd name="T16" fmla="*/ 0 60000 65536"/>
                  <a:gd name="T17" fmla="*/ 0 60000 65536"/>
                  <a:gd name="T18" fmla="*/ 0 w 37"/>
                  <a:gd name="T19" fmla="*/ 0 h 65"/>
                  <a:gd name="T20" fmla="*/ 37 w 37"/>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37" h="65">
                    <a:moveTo>
                      <a:pt x="10" y="0"/>
                    </a:moveTo>
                    <a:lnTo>
                      <a:pt x="0" y="55"/>
                    </a:lnTo>
                    <a:lnTo>
                      <a:pt x="8" y="65"/>
                    </a:lnTo>
                    <a:lnTo>
                      <a:pt x="37" y="7"/>
                    </a:lnTo>
                    <a:lnTo>
                      <a:pt x="10" y="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66" name="Freeform 243"/>
              <p:cNvSpPr>
                <a:spLocks/>
              </p:cNvSpPr>
              <p:nvPr/>
            </p:nvSpPr>
            <p:spPr bwMode="auto">
              <a:xfrm>
                <a:off x="2797" y="3009"/>
                <a:ext cx="12" cy="16"/>
              </a:xfrm>
              <a:custGeom>
                <a:avLst/>
                <a:gdLst>
                  <a:gd name="T0" fmla="*/ 0 w 48"/>
                  <a:gd name="T1" fmla="*/ 0 h 60"/>
                  <a:gd name="T2" fmla="*/ 0 w 48"/>
                  <a:gd name="T3" fmla="*/ 0 h 60"/>
                  <a:gd name="T4" fmla="*/ 0 w 48"/>
                  <a:gd name="T5" fmla="*/ 0 h 60"/>
                  <a:gd name="T6" fmla="*/ 0 w 48"/>
                  <a:gd name="T7" fmla="*/ 0 h 60"/>
                  <a:gd name="T8" fmla="*/ 0 w 48"/>
                  <a:gd name="T9" fmla="*/ 0 h 60"/>
                  <a:gd name="T10" fmla="*/ 0 w 48"/>
                  <a:gd name="T11" fmla="*/ 0 h 60"/>
                  <a:gd name="T12" fmla="*/ 0 w 48"/>
                  <a:gd name="T13" fmla="*/ 0 h 60"/>
                  <a:gd name="T14" fmla="*/ 0 60000 65536"/>
                  <a:gd name="T15" fmla="*/ 0 60000 65536"/>
                  <a:gd name="T16" fmla="*/ 0 60000 65536"/>
                  <a:gd name="T17" fmla="*/ 0 60000 65536"/>
                  <a:gd name="T18" fmla="*/ 0 60000 65536"/>
                  <a:gd name="T19" fmla="*/ 0 60000 65536"/>
                  <a:gd name="T20" fmla="*/ 0 60000 65536"/>
                  <a:gd name="T21" fmla="*/ 0 w 48"/>
                  <a:gd name="T22" fmla="*/ 0 h 60"/>
                  <a:gd name="T23" fmla="*/ 48 w 48"/>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60">
                    <a:moveTo>
                      <a:pt x="16" y="0"/>
                    </a:moveTo>
                    <a:lnTo>
                      <a:pt x="0" y="39"/>
                    </a:lnTo>
                    <a:lnTo>
                      <a:pt x="1" y="60"/>
                    </a:lnTo>
                    <a:lnTo>
                      <a:pt x="19" y="53"/>
                    </a:lnTo>
                    <a:lnTo>
                      <a:pt x="48" y="2"/>
                    </a:lnTo>
                    <a:lnTo>
                      <a:pt x="16" y="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67" name="Freeform 244"/>
              <p:cNvSpPr>
                <a:spLocks/>
              </p:cNvSpPr>
              <p:nvPr/>
            </p:nvSpPr>
            <p:spPr bwMode="auto">
              <a:xfrm>
                <a:off x="2813" y="3203"/>
                <a:ext cx="9" cy="9"/>
              </a:xfrm>
              <a:custGeom>
                <a:avLst/>
                <a:gdLst>
                  <a:gd name="T0" fmla="*/ 0 w 35"/>
                  <a:gd name="T1" fmla="*/ 0 h 35"/>
                  <a:gd name="T2" fmla="*/ 0 w 35"/>
                  <a:gd name="T3" fmla="*/ 0 h 35"/>
                  <a:gd name="T4" fmla="*/ 0 w 35"/>
                  <a:gd name="T5" fmla="*/ 0 h 35"/>
                  <a:gd name="T6" fmla="*/ 0 w 35"/>
                  <a:gd name="T7" fmla="*/ 0 h 35"/>
                  <a:gd name="T8" fmla="*/ 0 w 35"/>
                  <a:gd name="T9" fmla="*/ 0 h 35"/>
                  <a:gd name="T10" fmla="*/ 0 w 35"/>
                  <a:gd name="T11" fmla="*/ 0 h 35"/>
                  <a:gd name="T12" fmla="*/ 0 w 35"/>
                  <a:gd name="T13" fmla="*/ 0 h 35"/>
                  <a:gd name="T14" fmla="*/ 0 w 35"/>
                  <a:gd name="T15" fmla="*/ 0 h 35"/>
                  <a:gd name="T16" fmla="*/ 0 w 35"/>
                  <a:gd name="T17" fmla="*/ 0 h 35"/>
                  <a:gd name="T18" fmla="*/ 0 w 35"/>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5"/>
                  <a:gd name="T32" fmla="*/ 35 w 35"/>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5">
                    <a:moveTo>
                      <a:pt x="17" y="35"/>
                    </a:moveTo>
                    <a:lnTo>
                      <a:pt x="30" y="30"/>
                    </a:lnTo>
                    <a:lnTo>
                      <a:pt x="35" y="17"/>
                    </a:lnTo>
                    <a:lnTo>
                      <a:pt x="30" y="5"/>
                    </a:lnTo>
                    <a:lnTo>
                      <a:pt x="17" y="0"/>
                    </a:lnTo>
                    <a:lnTo>
                      <a:pt x="5" y="5"/>
                    </a:lnTo>
                    <a:lnTo>
                      <a:pt x="0" y="17"/>
                    </a:lnTo>
                    <a:lnTo>
                      <a:pt x="5" y="30"/>
                    </a:lnTo>
                    <a:lnTo>
                      <a:pt x="17" y="35"/>
                    </a:lnTo>
                    <a:close/>
                  </a:path>
                </a:pathLst>
              </a:custGeom>
              <a:solidFill>
                <a:srgbClr val="FFFF00"/>
              </a:solidFill>
              <a:ln w="9525">
                <a:noFill/>
                <a:round/>
                <a:headEnd/>
                <a:tailEnd/>
              </a:ln>
            </p:spPr>
            <p:txBody>
              <a:bodyPr/>
              <a:lstStyle/>
              <a:p>
                <a:endParaRPr lang="en-US" dirty="0">
                  <a:solidFill>
                    <a:prstClr val="black"/>
                  </a:solidFill>
                </a:endParaRPr>
              </a:p>
            </p:txBody>
          </p:sp>
          <p:sp>
            <p:nvSpPr>
              <p:cNvPr id="75768" name="Freeform 245"/>
              <p:cNvSpPr>
                <a:spLocks/>
              </p:cNvSpPr>
              <p:nvPr/>
            </p:nvSpPr>
            <p:spPr bwMode="auto">
              <a:xfrm>
                <a:off x="2744" y="3216"/>
                <a:ext cx="22" cy="23"/>
              </a:xfrm>
              <a:custGeom>
                <a:avLst/>
                <a:gdLst>
                  <a:gd name="T0" fmla="*/ 0 w 88"/>
                  <a:gd name="T1" fmla="*/ 0 h 90"/>
                  <a:gd name="T2" fmla="*/ 0 w 88"/>
                  <a:gd name="T3" fmla="*/ 0 h 90"/>
                  <a:gd name="T4" fmla="*/ 0 w 88"/>
                  <a:gd name="T5" fmla="*/ 0 h 90"/>
                  <a:gd name="T6" fmla="*/ 0 w 88"/>
                  <a:gd name="T7" fmla="*/ 0 h 90"/>
                  <a:gd name="T8" fmla="*/ 0 w 88"/>
                  <a:gd name="T9" fmla="*/ 0 h 90"/>
                  <a:gd name="T10" fmla="*/ 0 w 88"/>
                  <a:gd name="T11" fmla="*/ 0 h 90"/>
                  <a:gd name="T12" fmla="*/ 0 w 88"/>
                  <a:gd name="T13" fmla="*/ 0 h 90"/>
                  <a:gd name="T14" fmla="*/ 0 w 88"/>
                  <a:gd name="T15" fmla="*/ 0 h 90"/>
                  <a:gd name="T16" fmla="*/ 0 w 88"/>
                  <a:gd name="T17" fmla="*/ 0 h 90"/>
                  <a:gd name="T18" fmla="*/ 0 w 88"/>
                  <a:gd name="T19" fmla="*/ 0 h 90"/>
                  <a:gd name="T20" fmla="*/ 0 w 88"/>
                  <a:gd name="T21" fmla="*/ 0 h 90"/>
                  <a:gd name="T22" fmla="*/ 0 w 88"/>
                  <a:gd name="T23" fmla="*/ 0 h 90"/>
                  <a:gd name="T24" fmla="*/ 0 w 88"/>
                  <a:gd name="T25" fmla="*/ 0 h 90"/>
                  <a:gd name="T26" fmla="*/ 0 w 88"/>
                  <a:gd name="T27" fmla="*/ 0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90"/>
                  <a:gd name="T44" fmla="*/ 88 w 88"/>
                  <a:gd name="T45" fmla="*/ 90 h 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90">
                    <a:moveTo>
                      <a:pt x="44" y="90"/>
                    </a:moveTo>
                    <a:lnTo>
                      <a:pt x="75" y="76"/>
                    </a:lnTo>
                    <a:lnTo>
                      <a:pt x="88" y="44"/>
                    </a:lnTo>
                    <a:lnTo>
                      <a:pt x="84" y="28"/>
                    </a:lnTo>
                    <a:lnTo>
                      <a:pt x="75" y="14"/>
                    </a:lnTo>
                    <a:lnTo>
                      <a:pt x="61" y="4"/>
                    </a:lnTo>
                    <a:lnTo>
                      <a:pt x="44" y="0"/>
                    </a:lnTo>
                    <a:lnTo>
                      <a:pt x="12" y="14"/>
                    </a:lnTo>
                    <a:lnTo>
                      <a:pt x="0" y="44"/>
                    </a:lnTo>
                    <a:lnTo>
                      <a:pt x="4" y="62"/>
                    </a:lnTo>
                    <a:lnTo>
                      <a:pt x="12" y="76"/>
                    </a:lnTo>
                    <a:lnTo>
                      <a:pt x="26" y="86"/>
                    </a:lnTo>
                    <a:lnTo>
                      <a:pt x="44" y="90"/>
                    </a:lnTo>
                    <a:close/>
                  </a:path>
                </a:pathLst>
              </a:custGeom>
              <a:solidFill>
                <a:srgbClr val="FFFFC2"/>
              </a:solidFill>
              <a:ln w="9525">
                <a:noFill/>
                <a:round/>
                <a:headEnd/>
                <a:tailEnd/>
              </a:ln>
            </p:spPr>
            <p:txBody>
              <a:bodyPr/>
              <a:lstStyle/>
              <a:p>
                <a:endParaRPr lang="en-US" dirty="0">
                  <a:solidFill>
                    <a:prstClr val="black"/>
                  </a:solidFill>
                </a:endParaRPr>
              </a:p>
            </p:txBody>
          </p:sp>
          <p:sp>
            <p:nvSpPr>
              <p:cNvPr id="75769" name="Freeform 246"/>
              <p:cNvSpPr>
                <a:spLocks/>
              </p:cNvSpPr>
              <p:nvPr/>
            </p:nvSpPr>
            <p:spPr bwMode="auto">
              <a:xfrm>
                <a:off x="2891" y="3220"/>
                <a:ext cx="34" cy="53"/>
              </a:xfrm>
              <a:custGeom>
                <a:avLst/>
                <a:gdLst>
                  <a:gd name="T0" fmla="*/ 0 w 138"/>
                  <a:gd name="T1" fmla="*/ 0 h 209"/>
                  <a:gd name="T2" fmla="*/ 0 w 138"/>
                  <a:gd name="T3" fmla="*/ 0 h 209"/>
                  <a:gd name="T4" fmla="*/ 0 w 138"/>
                  <a:gd name="T5" fmla="*/ 0 h 209"/>
                  <a:gd name="T6" fmla="*/ 0 w 138"/>
                  <a:gd name="T7" fmla="*/ 0 h 209"/>
                  <a:gd name="T8" fmla="*/ 0 w 138"/>
                  <a:gd name="T9" fmla="*/ 0 h 209"/>
                  <a:gd name="T10" fmla="*/ 0 w 138"/>
                  <a:gd name="T11" fmla="*/ 0 h 209"/>
                  <a:gd name="T12" fmla="*/ 0 w 138"/>
                  <a:gd name="T13" fmla="*/ 0 h 209"/>
                  <a:gd name="T14" fmla="*/ 0 w 138"/>
                  <a:gd name="T15" fmla="*/ 0 h 209"/>
                  <a:gd name="T16" fmla="*/ 0 w 138"/>
                  <a:gd name="T17" fmla="*/ 0 h 209"/>
                  <a:gd name="T18" fmla="*/ 0 w 138"/>
                  <a:gd name="T19" fmla="*/ 0 h 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209"/>
                  <a:gd name="T32" fmla="*/ 138 w 138"/>
                  <a:gd name="T33" fmla="*/ 209 h 2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209">
                    <a:moveTo>
                      <a:pt x="0" y="0"/>
                    </a:moveTo>
                    <a:lnTo>
                      <a:pt x="72" y="116"/>
                    </a:lnTo>
                    <a:lnTo>
                      <a:pt x="104" y="187"/>
                    </a:lnTo>
                    <a:lnTo>
                      <a:pt x="117" y="209"/>
                    </a:lnTo>
                    <a:lnTo>
                      <a:pt x="138" y="201"/>
                    </a:lnTo>
                    <a:lnTo>
                      <a:pt x="137" y="181"/>
                    </a:lnTo>
                    <a:lnTo>
                      <a:pt x="117" y="165"/>
                    </a:lnTo>
                    <a:lnTo>
                      <a:pt x="45" y="21"/>
                    </a:lnTo>
                    <a:lnTo>
                      <a:pt x="0" y="0"/>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770" name="Freeform 247"/>
              <p:cNvSpPr>
                <a:spLocks/>
              </p:cNvSpPr>
              <p:nvPr/>
            </p:nvSpPr>
            <p:spPr bwMode="auto">
              <a:xfrm>
                <a:off x="2882" y="3199"/>
                <a:ext cx="14" cy="14"/>
              </a:xfrm>
              <a:custGeom>
                <a:avLst/>
                <a:gdLst>
                  <a:gd name="T0" fmla="*/ 0 w 56"/>
                  <a:gd name="T1" fmla="*/ 0 h 57"/>
                  <a:gd name="T2" fmla="*/ 0 w 56"/>
                  <a:gd name="T3" fmla="*/ 0 h 57"/>
                  <a:gd name="T4" fmla="*/ 0 w 56"/>
                  <a:gd name="T5" fmla="*/ 0 h 57"/>
                  <a:gd name="T6" fmla="*/ 0 w 56"/>
                  <a:gd name="T7" fmla="*/ 0 h 57"/>
                  <a:gd name="T8" fmla="*/ 0 w 56"/>
                  <a:gd name="T9" fmla="*/ 0 h 57"/>
                  <a:gd name="T10" fmla="*/ 0 w 56"/>
                  <a:gd name="T11" fmla="*/ 0 h 57"/>
                  <a:gd name="T12" fmla="*/ 0 w 56"/>
                  <a:gd name="T13" fmla="*/ 0 h 57"/>
                  <a:gd name="T14" fmla="*/ 0 60000 65536"/>
                  <a:gd name="T15" fmla="*/ 0 60000 65536"/>
                  <a:gd name="T16" fmla="*/ 0 60000 65536"/>
                  <a:gd name="T17" fmla="*/ 0 60000 65536"/>
                  <a:gd name="T18" fmla="*/ 0 60000 65536"/>
                  <a:gd name="T19" fmla="*/ 0 60000 65536"/>
                  <a:gd name="T20" fmla="*/ 0 60000 65536"/>
                  <a:gd name="T21" fmla="*/ 0 w 56"/>
                  <a:gd name="T22" fmla="*/ 0 h 57"/>
                  <a:gd name="T23" fmla="*/ 56 w 5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7">
                    <a:moveTo>
                      <a:pt x="1" y="2"/>
                    </a:moveTo>
                    <a:lnTo>
                      <a:pt x="0" y="25"/>
                    </a:lnTo>
                    <a:lnTo>
                      <a:pt x="56" y="57"/>
                    </a:lnTo>
                    <a:lnTo>
                      <a:pt x="41" y="31"/>
                    </a:lnTo>
                    <a:lnTo>
                      <a:pt x="18" y="0"/>
                    </a:lnTo>
                    <a:lnTo>
                      <a:pt x="1" y="2"/>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771" name="Freeform 248"/>
              <p:cNvSpPr>
                <a:spLocks/>
              </p:cNvSpPr>
              <p:nvPr/>
            </p:nvSpPr>
            <p:spPr bwMode="auto">
              <a:xfrm>
                <a:off x="2870" y="3201"/>
                <a:ext cx="85" cy="57"/>
              </a:xfrm>
              <a:custGeom>
                <a:avLst/>
                <a:gdLst>
                  <a:gd name="T0" fmla="*/ 0 w 339"/>
                  <a:gd name="T1" fmla="*/ 0 h 229"/>
                  <a:gd name="T2" fmla="*/ 0 w 339"/>
                  <a:gd name="T3" fmla="*/ 0 h 229"/>
                  <a:gd name="T4" fmla="*/ 0 w 339"/>
                  <a:gd name="T5" fmla="*/ 0 h 229"/>
                  <a:gd name="T6" fmla="*/ 0 w 339"/>
                  <a:gd name="T7" fmla="*/ 0 h 229"/>
                  <a:gd name="T8" fmla="*/ 0 w 339"/>
                  <a:gd name="T9" fmla="*/ 0 h 229"/>
                  <a:gd name="T10" fmla="*/ 0 w 339"/>
                  <a:gd name="T11" fmla="*/ 0 h 229"/>
                  <a:gd name="T12" fmla="*/ 0 w 339"/>
                  <a:gd name="T13" fmla="*/ 0 h 229"/>
                  <a:gd name="T14" fmla="*/ 0 w 339"/>
                  <a:gd name="T15" fmla="*/ 0 h 229"/>
                  <a:gd name="T16" fmla="*/ 0 w 339"/>
                  <a:gd name="T17" fmla="*/ 0 h 229"/>
                  <a:gd name="T18" fmla="*/ 0 w 339"/>
                  <a:gd name="T19" fmla="*/ 0 h 229"/>
                  <a:gd name="T20" fmla="*/ 0 w 339"/>
                  <a:gd name="T21" fmla="*/ 0 h 229"/>
                  <a:gd name="T22" fmla="*/ 0 w 339"/>
                  <a:gd name="T23" fmla="*/ 0 h 229"/>
                  <a:gd name="T24" fmla="*/ 0 w 339"/>
                  <a:gd name="T25" fmla="*/ 0 h 229"/>
                  <a:gd name="T26" fmla="*/ 0 w 339"/>
                  <a:gd name="T27" fmla="*/ 0 h 2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9"/>
                  <a:gd name="T43" fmla="*/ 0 h 229"/>
                  <a:gd name="T44" fmla="*/ 339 w 339"/>
                  <a:gd name="T45" fmla="*/ 229 h 2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9" h="229">
                    <a:moveTo>
                      <a:pt x="16" y="0"/>
                    </a:moveTo>
                    <a:lnTo>
                      <a:pt x="84" y="34"/>
                    </a:lnTo>
                    <a:lnTo>
                      <a:pt x="171" y="97"/>
                    </a:lnTo>
                    <a:lnTo>
                      <a:pt x="281" y="176"/>
                    </a:lnTo>
                    <a:lnTo>
                      <a:pt x="313" y="195"/>
                    </a:lnTo>
                    <a:lnTo>
                      <a:pt x="338" y="207"/>
                    </a:lnTo>
                    <a:lnTo>
                      <a:pt x="339" y="225"/>
                    </a:lnTo>
                    <a:lnTo>
                      <a:pt x="322" y="229"/>
                    </a:lnTo>
                    <a:lnTo>
                      <a:pt x="295" y="211"/>
                    </a:lnTo>
                    <a:lnTo>
                      <a:pt x="156" y="114"/>
                    </a:lnTo>
                    <a:lnTo>
                      <a:pt x="13" y="32"/>
                    </a:lnTo>
                    <a:lnTo>
                      <a:pt x="0" y="16"/>
                    </a:lnTo>
                    <a:lnTo>
                      <a:pt x="16" y="0"/>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772" name="Freeform 249"/>
              <p:cNvSpPr>
                <a:spLocks/>
              </p:cNvSpPr>
              <p:nvPr/>
            </p:nvSpPr>
            <p:spPr bwMode="auto">
              <a:xfrm>
                <a:off x="2769" y="3207"/>
                <a:ext cx="45" cy="22"/>
              </a:xfrm>
              <a:custGeom>
                <a:avLst/>
                <a:gdLst>
                  <a:gd name="T0" fmla="*/ 0 w 179"/>
                  <a:gd name="T1" fmla="*/ 0 h 88"/>
                  <a:gd name="T2" fmla="*/ 0 w 179"/>
                  <a:gd name="T3" fmla="*/ 0 h 88"/>
                  <a:gd name="T4" fmla="*/ 0 w 179"/>
                  <a:gd name="T5" fmla="*/ 0 h 88"/>
                  <a:gd name="T6" fmla="*/ 0 w 179"/>
                  <a:gd name="T7" fmla="*/ 0 h 88"/>
                  <a:gd name="T8" fmla="*/ 0 w 179"/>
                  <a:gd name="T9" fmla="*/ 0 h 88"/>
                  <a:gd name="T10" fmla="*/ 0 w 179"/>
                  <a:gd name="T11" fmla="*/ 0 h 88"/>
                  <a:gd name="T12" fmla="*/ 0 w 179"/>
                  <a:gd name="T13" fmla="*/ 0 h 88"/>
                  <a:gd name="T14" fmla="*/ 0 w 179"/>
                  <a:gd name="T15" fmla="*/ 0 h 8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88"/>
                  <a:gd name="T26" fmla="*/ 179 w 179"/>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88">
                    <a:moveTo>
                      <a:pt x="0" y="28"/>
                    </a:moveTo>
                    <a:lnTo>
                      <a:pt x="116" y="3"/>
                    </a:lnTo>
                    <a:lnTo>
                      <a:pt x="177" y="0"/>
                    </a:lnTo>
                    <a:lnTo>
                      <a:pt x="179" y="22"/>
                    </a:lnTo>
                    <a:lnTo>
                      <a:pt x="11" y="88"/>
                    </a:lnTo>
                    <a:lnTo>
                      <a:pt x="19" y="56"/>
                    </a:lnTo>
                    <a:lnTo>
                      <a:pt x="0" y="28"/>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73" name="Freeform 250"/>
              <p:cNvSpPr>
                <a:spLocks/>
              </p:cNvSpPr>
              <p:nvPr/>
            </p:nvSpPr>
            <p:spPr bwMode="auto">
              <a:xfrm>
                <a:off x="2754" y="3216"/>
                <a:ext cx="20" cy="19"/>
              </a:xfrm>
              <a:custGeom>
                <a:avLst/>
                <a:gdLst>
                  <a:gd name="T0" fmla="*/ 0 w 78"/>
                  <a:gd name="T1" fmla="*/ 0 h 75"/>
                  <a:gd name="T2" fmla="*/ 0 w 78"/>
                  <a:gd name="T3" fmla="*/ 0 h 75"/>
                  <a:gd name="T4" fmla="*/ 0 w 78"/>
                  <a:gd name="T5" fmla="*/ 0 h 75"/>
                  <a:gd name="T6" fmla="*/ 0 w 78"/>
                  <a:gd name="T7" fmla="*/ 0 h 75"/>
                  <a:gd name="T8" fmla="*/ 0 w 78"/>
                  <a:gd name="T9" fmla="*/ 0 h 75"/>
                  <a:gd name="T10" fmla="*/ 0 w 78"/>
                  <a:gd name="T11" fmla="*/ 0 h 75"/>
                  <a:gd name="T12" fmla="*/ 0 w 78"/>
                  <a:gd name="T13" fmla="*/ 0 h 75"/>
                  <a:gd name="T14" fmla="*/ 0 w 78"/>
                  <a:gd name="T15" fmla="*/ 0 h 75"/>
                  <a:gd name="T16" fmla="*/ 0 w 78"/>
                  <a:gd name="T17" fmla="*/ 0 h 75"/>
                  <a:gd name="T18" fmla="*/ 0 w 7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75"/>
                  <a:gd name="T32" fmla="*/ 78 w 7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75">
                    <a:moveTo>
                      <a:pt x="5" y="0"/>
                    </a:moveTo>
                    <a:lnTo>
                      <a:pt x="58" y="0"/>
                    </a:lnTo>
                    <a:lnTo>
                      <a:pt x="78" y="21"/>
                    </a:lnTo>
                    <a:lnTo>
                      <a:pt x="75" y="48"/>
                    </a:lnTo>
                    <a:lnTo>
                      <a:pt x="46" y="75"/>
                    </a:lnTo>
                    <a:lnTo>
                      <a:pt x="46" y="38"/>
                    </a:lnTo>
                    <a:lnTo>
                      <a:pt x="29" y="16"/>
                    </a:lnTo>
                    <a:lnTo>
                      <a:pt x="0" y="1"/>
                    </a:lnTo>
                    <a:lnTo>
                      <a:pt x="5" y="0"/>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774" name="Freeform 251"/>
              <p:cNvSpPr>
                <a:spLocks/>
              </p:cNvSpPr>
              <p:nvPr/>
            </p:nvSpPr>
            <p:spPr bwMode="auto">
              <a:xfrm>
                <a:off x="2724" y="3077"/>
                <a:ext cx="77" cy="72"/>
              </a:xfrm>
              <a:custGeom>
                <a:avLst/>
                <a:gdLst>
                  <a:gd name="T0" fmla="*/ 0 w 307"/>
                  <a:gd name="T1" fmla="*/ 0 h 288"/>
                  <a:gd name="T2" fmla="*/ 0 w 307"/>
                  <a:gd name="T3" fmla="*/ 0 h 288"/>
                  <a:gd name="T4" fmla="*/ 0 w 307"/>
                  <a:gd name="T5" fmla="*/ 0 h 288"/>
                  <a:gd name="T6" fmla="*/ 0 w 307"/>
                  <a:gd name="T7" fmla="*/ 0 h 288"/>
                  <a:gd name="T8" fmla="*/ 0 w 307"/>
                  <a:gd name="T9" fmla="*/ 0 h 288"/>
                  <a:gd name="T10" fmla="*/ 0 w 307"/>
                  <a:gd name="T11" fmla="*/ 0 h 288"/>
                  <a:gd name="T12" fmla="*/ 0 w 307"/>
                  <a:gd name="T13" fmla="*/ 0 h 288"/>
                  <a:gd name="T14" fmla="*/ 0 w 307"/>
                  <a:gd name="T15" fmla="*/ 0 h 288"/>
                  <a:gd name="T16" fmla="*/ 0 w 307"/>
                  <a:gd name="T17" fmla="*/ 0 h 288"/>
                  <a:gd name="T18" fmla="*/ 0 w 307"/>
                  <a:gd name="T19" fmla="*/ 0 h 288"/>
                  <a:gd name="T20" fmla="*/ 0 w 307"/>
                  <a:gd name="T21" fmla="*/ 0 h 288"/>
                  <a:gd name="T22" fmla="*/ 0 w 307"/>
                  <a:gd name="T23" fmla="*/ 0 h 288"/>
                  <a:gd name="T24" fmla="*/ 0 w 307"/>
                  <a:gd name="T25" fmla="*/ 0 h 288"/>
                  <a:gd name="T26" fmla="*/ 0 w 307"/>
                  <a:gd name="T27" fmla="*/ 0 h 288"/>
                  <a:gd name="T28" fmla="*/ 0 w 307"/>
                  <a:gd name="T29" fmla="*/ 0 h 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7"/>
                  <a:gd name="T46" fmla="*/ 0 h 288"/>
                  <a:gd name="T47" fmla="*/ 307 w 307"/>
                  <a:gd name="T48" fmla="*/ 288 h 2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7" h="288">
                    <a:moveTo>
                      <a:pt x="277" y="127"/>
                    </a:moveTo>
                    <a:lnTo>
                      <a:pt x="307" y="103"/>
                    </a:lnTo>
                    <a:lnTo>
                      <a:pt x="243" y="92"/>
                    </a:lnTo>
                    <a:lnTo>
                      <a:pt x="172" y="53"/>
                    </a:lnTo>
                    <a:lnTo>
                      <a:pt x="141" y="0"/>
                    </a:lnTo>
                    <a:lnTo>
                      <a:pt x="59" y="13"/>
                    </a:lnTo>
                    <a:lnTo>
                      <a:pt x="24" y="118"/>
                    </a:lnTo>
                    <a:lnTo>
                      <a:pt x="0" y="285"/>
                    </a:lnTo>
                    <a:lnTo>
                      <a:pt x="11" y="288"/>
                    </a:lnTo>
                    <a:lnTo>
                      <a:pt x="43" y="243"/>
                    </a:lnTo>
                    <a:lnTo>
                      <a:pt x="101" y="175"/>
                    </a:lnTo>
                    <a:lnTo>
                      <a:pt x="159" y="132"/>
                    </a:lnTo>
                    <a:lnTo>
                      <a:pt x="210" y="122"/>
                    </a:lnTo>
                    <a:lnTo>
                      <a:pt x="277" y="127"/>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775" name="Freeform 252"/>
              <p:cNvSpPr>
                <a:spLocks/>
              </p:cNvSpPr>
              <p:nvPr/>
            </p:nvSpPr>
            <p:spPr bwMode="auto">
              <a:xfrm>
                <a:off x="2747" y="3070"/>
                <a:ext cx="12" cy="9"/>
              </a:xfrm>
              <a:custGeom>
                <a:avLst/>
                <a:gdLst>
                  <a:gd name="T0" fmla="*/ 0 w 46"/>
                  <a:gd name="T1" fmla="*/ 0 h 37"/>
                  <a:gd name="T2" fmla="*/ 0 w 46"/>
                  <a:gd name="T3" fmla="*/ 0 h 37"/>
                  <a:gd name="T4" fmla="*/ 0 w 46"/>
                  <a:gd name="T5" fmla="*/ 0 h 37"/>
                  <a:gd name="T6" fmla="*/ 0 w 46"/>
                  <a:gd name="T7" fmla="*/ 0 h 37"/>
                  <a:gd name="T8" fmla="*/ 0 w 46"/>
                  <a:gd name="T9" fmla="*/ 0 h 37"/>
                  <a:gd name="T10" fmla="*/ 0 w 46"/>
                  <a:gd name="T11" fmla="*/ 0 h 37"/>
                  <a:gd name="T12" fmla="*/ 0 60000 65536"/>
                  <a:gd name="T13" fmla="*/ 0 60000 65536"/>
                  <a:gd name="T14" fmla="*/ 0 60000 65536"/>
                  <a:gd name="T15" fmla="*/ 0 60000 65536"/>
                  <a:gd name="T16" fmla="*/ 0 60000 65536"/>
                  <a:gd name="T17" fmla="*/ 0 60000 65536"/>
                  <a:gd name="T18" fmla="*/ 0 w 46"/>
                  <a:gd name="T19" fmla="*/ 0 h 37"/>
                  <a:gd name="T20" fmla="*/ 46 w 46"/>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6" h="37">
                    <a:moveTo>
                      <a:pt x="46" y="0"/>
                    </a:moveTo>
                    <a:lnTo>
                      <a:pt x="9" y="3"/>
                    </a:lnTo>
                    <a:lnTo>
                      <a:pt x="0" y="36"/>
                    </a:lnTo>
                    <a:lnTo>
                      <a:pt x="46" y="37"/>
                    </a:lnTo>
                    <a:lnTo>
                      <a:pt x="46" y="0"/>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776" name="Freeform 253"/>
              <p:cNvSpPr>
                <a:spLocks/>
              </p:cNvSpPr>
              <p:nvPr/>
            </p:nvSpPr>
            <p:spPr bwMode="auto">
              <a:xfrm>
                <a:off x="2770" y="3016"/>
                <a:ext cx="73" cy="53"/>
              </a:xfrm>
              <a:custGeom>
                <a:avLst/>
                <a:gdLst>
                  <a:gd name="T0" fmla="*/ 0 w 290"/>
                  <a:gd name="T1" fmla="*/ 0 h 212"/>
                  <a:gd name="T2" fmla="*/ 0 w 290"/>
                  <a:gd name="T3" fmla="*/ 0 h 212"/>
                  <a:gd name="T4" fmla="*/ 0 w 290"/>
                  <a:gd name="T5" fmla="*/ 0 h 212"/>
                  <a:gd name="T6" fmla="*/ 0 w 290"/>
                  <a:gd name="T7" fmla="*/ 0 h 212"/>
                  <a:gd name="T8" fmla="*/ 0 w 290"/>
                  <a:gd name="T9" fmla="*/ 0 h 212"/>
                  <a:gd name="T10" fmla="*/ 0 w 290"/>
                  <a:gd name="T11" fmla="*/ 0 h 212"/>
                  <a:gd name="T12" fmla="*/ 0 w 290"/>
                  <a:gd name="T13" fmla="*/ 0 h 212"/>
                  <a:gd name="T14" fmla="*/ 0 w 290"/>
                  <a:gd name="T15" fmla="*/ 0 h 212"/>
                  <a:gd name="T16" fmla="*/ 0 w 290"/>
                  <a:gd name="T17" fmla="*/ 0 h 212"/>
                  <a:gd name="T18" fmla="*/ 0 w 290"/>
                  <a:gd name="T19" fmla="*/ 0 h 212"/>
                  <a:gd name="T20" fmla="*/ 0 w 290"/>
                  <a:gd name="T21" fmla="*/ 0 h 212"/>
                  <a:gd name="T22" fmla="*/ 0 w 290"/>
                  <a:gd name="T23" fmla="*/ 0 h 212"/>
                  <a:gd name="T24" fmla="*/ 0 w 290"/>
                  <a:gd name="T25" fmla="*/ 0 h 212"/>
                  <a:gd name="T26" fmla="*/ 0 w 290"/>
                  <a:gd name="T27" fmla="*/ 0 h 212"/>
                  <a:gd name="T28" fmla="*/ 0 w 290"/>
                  <a:gd name="T29" fmla="*/ 0 h 212"/>
                  <a:gd name="T30" fmla="*/ 0 w 290"/>
                  <a:gd name="T31" fmla="*/ 0 h 212"/>
                  <a:gd name="T32" fmla="*/ 0 w 290"/>
                  <a:gd name="T33" fmla="*/ 0 h 212"/>
                  <a:gd name="T34" fmla="*/ 0 w 290"/>
                  <a:gd name="T35" fmla="*/ 0 h 212"/>
                  <a:gd name="T36" fmla="*/ 0 w 290"/>
                  <a:gd name="T37" fmla="*/ 0 h 212"/>
                  <a:gd name="T38" fmla="*/ 0 w 290"/>
                  <a:gd name="T39" fmla="*/ 0 h 2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0"/>
                  <a:gd name="T61" fmla="*/ 0 h 212"/>
                  <a:gd name="T62" fmla="*/ 290 w 290"/>
                  <a:gd name="T63" fmla="*/ 212 h 2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0" h="212">
                    <a:moveTo>
                      <a:pt x="263" y="212"/>
                    </a:moveTo>
                    <a:lnTo>
                      <a:pt x="239" y="201"/>
                    </a:lnTo>
                    <a:lnTo>
                      <a:pt x="181" y="174"/>
                    </a:lnTo>
                    <a:lnTo>
                      <a:pt x="172" y="150"/>
                    </a:lnTo>
                    <a:lnTo>
                      <a:pt x="151" y="159"/>
                    </a:lnTo>
                    <a:lnTo>
                      <a:pt x="83" y="144"/>
                    </a:lnTo>
                    <a:lnTo>
                      <a:pt x="76" y="130"/>
                    </a:lnTo>
                    <a:lnTo>
                      <a:pt x="50" y="149"/>
                    </a:lnTo>
                    <a:lnTo>
                      <a:pt x="0" y="149"/>
                    </a:lnTo>
                    <a:lnTo>
                      <a:pt x="61" y="16"/>
                    </a:lnTo>
                    <a:lnTo>
                      <a:pt x="107" y="9"/>
                    </a:lnTo>
                    <a:lnTo>
                      <a:pt x="113" y="32"/>
                    </a:lnTo>
                    <a:lnTo>
                      <a:pt x="141" y="0"/>
                    </a:lnTo>
                    <a:lnTo>
                      <a:pt x="197" y="13"/>
                    </a:lnTo>
                    <a:lnTo>
                      <a:pt x="195" y="46"/>
                    </a:lnTo>
                    <a:lnTo>
                      <a:pt x="217" y="21"/>
                    </a:lnTo>
                    <a:lnTo>
                      <a:pt x="264" y="55"/>
                    </a:lnTo>
                    <a:lnTo>
                      <a:pt x="290" y="101"/>
                    </a:lnTo>
                    <a:lnTo>
                      <a:pt x="263" y="212"/>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777" name="Freeform 254"/>
              <p:cNvSpPr>
                <a:spLocks/>
              </p:cNvSpPr>
              <p:nvPr/>
            </p:nvSpPr>
            <p:spPr bwMode="auto">
              <a:xfrm>
                <a:off x="2828" y="3065"/>
                <a:ext cx="6" cy="15"/>
              </a:xfrm>
              <a:custGeom>
                <a:avLst/>
                <a:gdLst>
                  <a:gd name="T0" fmla="*/ 0 w 25"/>
                  <a:gd name="T1" fmla="*/ 0 h 62"/>
                  <a:gd name="T2" fmla="*/ 0 w 25"/>
                  <a:gd name="T3" fmla="*/ 0 h 62"/>
                  <a:gd name="T4" fmla="*/ 0 w 25"/>
                  <a:gd name="T5" fmla="*/ 0 h 62"/>
                  <a:gd name="T6" fmla="*/ 0 w 25"/>
                  <a:gd name="T7" fmla="*/ 0 h 62"/>
                  <a:gd name="T8" fmla="*/ 0 w 25"/>
                  <a:gd name="T9" fmla="*/ 0 h 62"/>
                  <a:gd name="T10" fmla="*/ 0 w 25"/>
                  <a:gd name="T11" fmla="*/ 0 h 62"/>
                  <a:gd name="T12" fmla="*/ 0 w 25"/>
                  <a:gd name="T13" fmla="*/ 0 h 62"/>
                  <a:gd name="T14" fmla="*/ 0 60000 65536"/>
                  <a:gd name="T15" fmla="*/ 0 60000 65536"/>
                  <a:gd name="T16" fmla="*/ 0 60000 65536"/>
                  <a:gd name="T17" fmla="*/ 0 60000 65536"/>
                  <a:gd name="T18" fmla="*/ 0 60000 65536"/>
                  <a:gd name="T19" fmla="*/ 0 60000 65536"/>
                  <a:gd name="T20" fmla="*/ 0 60000 65536"/>
                  <a:gd name="T21" fmla="*/ 0 w 25"/>
                  <a:gd name="T22" fmla="*/ 0 h 62"/>
                  <a:gd name="T23" fmla="*/ 25 w 25"/>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62">
                    <a:moveTo>
                      <a:pt x="25" y="12"/>
                    </a:moveTo>
                    <a:lnTo>
                      <a:pt x="17" y="0"/>
                    </a:lnTo>
                    <a:lnTo>
                      <a:pt x="5" y="14"/>
                    </a:lnTo>
                    <a:lnTo>
                      <a:pt x="0" y="45"/>
                    </a:lnTo>
                    <a:lnTo>
                      <a:pt x="20" y="62"/>
                    </a:lnTo>
                    <a:lnTo>
                      <a:pt x="25" y="12"/>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78" name="Freeform 255"/>
              <p:cNvSpPr>
                <a:spLocks/>
              </p:cNvSpPr>
              <p:nvPr/>
            </p:nvSpPr>
            <p:spPr bwMode="auto">
              <a:xfrm>
                <a:off x="2807" y="3053"/>
                <a:ext cx="8" cy="13"/>
              </a:xfrm>
              <a:custGeom>
                <a:avLst/>
                <a:gdLst>
                  <a:gd name="T0" fmla="*/ 0 w 32"/>
                  <a:gd name="T1" fmla="*/ 0 h 53"/>
                  <a:gd name="T2" fmla="*/ 0 w 32"/>
                  <a:gd name="T3" fmla="*/ 0 h 53"/>
                  <a:gd name="T4" fmla="*/ 0 w 32"/>
                  <a:gd name="T5" fmla="*/ 0 h 53"/>
                  <a:gd name="T6" fmla="*/ 0 w 32"/>
                  <a:gd name="T7" fmla="*/ 0 h 53"/>
                  <a:gd name="T8" fmla="*/ 0 w 32"/>
                  <a:gd name="T9" fmla="*/ 0 h 53"/>
                  <a:gd name="T10" fmla="*/ 0 w 32"/>
                  <a:gd name="T11" fmla="*/ 0 h 53"/>
                  <a:gd name="T12" fmla="*/ 0 60000 65536"/>
                  <a:gd name="T13" fmla="*/ 0 60000 65536"/>
                  <a:gd name="T14" fmla="*/ 0 60000 65536"/>
                  <a:gd name="T15" fmla="*/ 0 60000 65536"/>
                  <a:gd name="T16" fmla="*/ 0 60000 65536"/>
                  <a:gd name="T17" fmla="*/ 0 60000 65536"/>
                  <a:gd name="T18" fmla="*/ 0 w 32"/>
                  <a:gd name="T19" fmla="*/ 0 h 53"/>
                  <a:gd name="T20" fmla="*/ 32 w 32"/>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32" h="53">
                    <a:moveTo>
                      <a:pt x="22" y="0"/>
                    </a:moveTo>
                    <a:lnTo>
                      <a:pt x="0" y="44"/>
                    </a:lnTo>
                    <a:lnTo>
                      <a:pt x="29" y="53"/>
                    </a:lnTo>
                    <a:lnTo>
                      <a:pt x="32" y="3"/>
                    </a:lnTo>
                    <a:lnTo>
                      <a:pt x="22" y="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79" name="Freeform 256"/>
              <p:cNvSpPr>
                <a:spLocks/>
              </p:cNvSpPr>
              <p:nvPr/>
            </p:nvSpPr>
            <p:spPr bwMode="auto">
              <a:xfrm>
                <a:off x="2781" y="3048"/>
                <a:ext cx="9" cy="13"/>
              </a:xfrm>
              <a:custGeom>
                <a:avLst/>
                <a:gdLst>
                  <a:gd name="T0" fmla="*/ 0 w 38"/>
                  <a:gd name="T1" fmla="*/ 0 h 54"/>
                  <a:gd name="T2" fmla="*/ 0 w 38"/>
                  <a:gd name="T3" fmla="*/ 0 h 54"/>
                  <a:gd name="T4" fmla="*/ 0 w 38"/>
                  <a:gd name="T5" fmla="*/ 0 h 54"/>
                  <a:gd name="T6" fmla="*/ 0 w 38"/>
                  <a:gd name="T7" fmla="*/ 0 h 54"/>
                  <a:gd name="T8" fmla="*/ 0 w 38"/>
                  <a:gd name="T9" fmla="*/ 0 h 54"/>
                  <a:gd name="T10" fmla="*/ 0 w 38"/>
                  <a:gd name="T11" fmla="*/ 0 h 54"/>
                  <a:gd name="T12" fmla="*/ 0 60000 65536"/>
                  <a:gd name="T13" fmla="*/ 0 60000 65536"/>
                  <a:gd name="T14" fmla="*/ 0 60000 65536"/>
                  <a:gd name="T15" fmla="*/ 0 60000 65536"/>
                  <a:gd name="T16" fmla="*/ 0 60000 65536"/>
                  <a:gd name="T17" fmla="*/ 0 60000 65536"/>
                  <a:gd name="T18" fmla="*/ 0 w 38"/>
                  <a:gd name="T19" fmla="*/ 0 h 54"/>
                  <a:gd name="T20" fmla="*/ 38 w 38"/>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8" h="54">
                    <a:moveTo>
                      <a:pt x="23" y="0"/>
                    </a:moveTo>
                    <a:lnTo>
                      <a:pt x="0" y="54"/>
                    </a:lnTo>
                    <a:lnTo>
                      <a:pt x="38" y="49"/>
                    </a:lnTo>
                    <a:lnTo>
                      <a:pt x="37" y="3"/>
                    </a:lnTo>
                    <a:lnTo>
                      <a:pt x="23" y="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80" name="Freeform 257"/>
              <p:cNvSpPr>
                <a:spLocks/>
              </p:cNvSpPr>
              <p:nvPr/>
            </p:nvSpPr>
            <p:spPr bwMode="auto">
              <a:xfrm>
                <a:off x="2872" y="3065"/>
                <a:ext cx="63" cy="21"/>
              </a:xfrm>
              <a:custGeom>
                <a:avLst/>
                <a:gdLst>
                  <a:gd name="T0" fmla="*/ 0 w 254"/>
                  <a:gd name="T1" fmla="*/ 0 h 83"/>
                  <a:gd name="T2" fmla="*/ 0 w 254"/>
                  <a:gd name="T3" fmla="*/ 0 h 83"/>
                  <a:gd name="T4" fmla="*/ 0 w 254"/>
                  <a:gd name="T5" fmla="*/ 0 h 83"/>
                  <a:gd name="T6" fmla="*/ 0 w 254"/>
                  <a:gd name="T7" fmla="*/ 0 h 83"/>
                  <a:gd name="T8" fmla="*/ 0 w 254"/>
                  <a:gd name="T9" fmla="*/ 0 h 83"/>
                  <a:gd name="T10" fmla="*/ 0 w 254"/>
                  <a:gd name="T11" fmla="*/ 0 h 83"/>
                  <a:gd name="T12" fmla="*/ 0 w 254"/>
                  <a:gd name="T13" fmla="*/ 0 h 83"/>
                  <a:gd name="T14" fmla="*/ 0 w 254"/>
                  <a:gd name="T15" fmla="*/ 0 h 83"/>
                  <a:gd name="T16" fmla="*/ 0 w 254"/>
                  <a:gd name="T17" fmla="*/ 0 h 83"/>
                  <a:gd name="T18" fmla="*/ 0 w 254"/>
                  <a:gd name="T19" fmla="*/ 0 h 83"/>
                  <a:gd name="T20" fmla="*/ 0 w 254"/>
                  <a:gd name="T21" fmla="*/ 0 h 83"/>
                  <a:gd name="T22" fmla="*/ 0 w 254"/>
                  <a:gd name="T23" fmla="*/ 0 h 83"/>
                  <a:gd name="T24" fmla="*/ 0 w 254"/>
                  <a:gd name="T25" fmla="*/ 0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4"/>
                  <a:gd name="T40" fmla="*/ 0 h 83"/>
                  <a:gd name="T41" fmla="*/ 254 w 254"/>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4" h="83">
                    <a:moveTo>
                      <a:pt x="0" y="43"/>
                    </a:moveTo>
                    <a:lnTo>
                      <a:pt x="38" y="19"/>
                    </a:lnTo>
                    <a:lnTo>
                      <a:pt x="89" y="6"/>
                    </a:lnTo>
                    <a:lnTo>
                      <a:pt x="150" y="1"/>
                    </a:lnTo>
                    <a:lnTo>
                      <a:pt x="175" y="0"/>
                    </a:lnTo>
                    <a:lnTo>
                      <a:pt x="254" y="23"/>
                    </a:lnTo>
                    <a:lnTo>
                      <a:pt x="253" y="58"/>
                    </a:lnTo>
                    <a:lnTo>
                      <a:pt x="198" y="36"/>
                    </a:lnTo>
                    <a:lnTo>
                      <a:pt x="106" y="36"/>
                    </a:lnTo>
                    <a:lnTo>
                      <a:pt x="25" y="63"/>
                    </a:lnTo>
                    <a:lnTo>
                      <a:pt x="3" y="83"/>
                    </a:lnTo>
                    <a:lnTo>
                      <a:pt x="0" y="43"/>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781" name="Freeform 258"/>
              <p:cNvSpPr>
                <a:spLocks/>
              </p:cNvSpPr>
              <p:nvPr/>
            </p:nvSpPr>
            <p:spPr bwMode="auto">
              <a:xfrm>
                <a:off x="2919" y="3063"/>
                <a:ext cx="7" cy="13"/>
              </a:xfrm>
              <a:custGeom>
                <a:avLst/>
                <a:gdLst>
                  <a:gd name="T0" fmla="*/ 0 w 28"/>
                  <a:gd name="T1" fmla="*/ 0 h 52"/>
                  <a:gd name="T2" fmla="*/ 0 w 28"/>
                  <a:gd name="T3" fmla="*/ 0 h 52"/>
                  <a:gd name="T4" fmla="*/ 0 w 28"/>
                  <a:gd name="T5" fmla="*/ 0 h 52"/>
                  <a:gd name="T6" fmla="*/ 0 w 28"/>
                  <a:gd name="T7" fmla="*/ 0 h 52"/>
                  <a:gd name="T8" fmla="*/ 0 w 28"/>
                  <a:gd name="T9" fmla="*/ 0 h 52"/>
                  <a:gd name="T10" fmla="*/ 0 w 28"/>
                  <a:gd name="T11" fmla="*/ 0 h 52"/>
                  <a:gd name="T12" fmla="*/ 0 60000 65536"/>
                  <a:gd name="T13" fmla="*/ 0 60000 65536"/>
                  <a:gd name="T14" fmla="*/ 0 60000 65536"/>
                  <a:gd name="T15" fmla="*/ 0 60000 65536"/>
                  <a:gd name="T16" fmla="*/ 0 60000 65536"/>
                  <a:gd name="T17" fmla="*/ 0 60000 65536"/>
                  <a:gd name="T18" fmla="*/ 0 w 28"/>
                  <a:gd name="T19" fmla="*/ 0 h 52"/>
                  <a:gd name="T20" fmla="*/ 28 w 2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8" h="52">
                    <a:moveTo>
                      <a:pt x="0" y="45"/>
                    </a:moveTo>
                    <a:lnTo>
                      <a:pt x="7" y="0"/>
                    </a:lnTo>
                    <a:lnTo>
                      <a:pt x="24" y="0"/>
                    </a:lnTo>
                    <a:lnTo>
                      <a:pt x="28" y="52"/>
                    </a:lnTo>
                    <a:lnTo>
                      <a:pt x="0" y="45"/>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82" name="Freeform 259"/>
              <p:cNvSpPr>
                <a:spLocks/>
              </p:cNvSpPr>
              <p:nvPr/>
            </p:nvSpPr>
            <p:spPr bwMode="auto">
              <a:xfrm>
                <a:off x="2899" y="3061"/>
                <a:ext cx="9" cy="12"/>
              </a:xfrm>
              <a:custGeom>
                <a:avLst/>
                <a:gdLst>
                  <a:gd name="T0" fmla="*/ 0 w 37"/>
                  <a:gd name="T1" fmla="*/ 0 h 50"/>
                  <a:gd name="T2" fmla="*/ 0 w 37"/>
                  <a:gd name="T3" fmla="*/ 0 h 50"/>
                  <a:gd name="T4" fmla="*/ 0 w 37"/>
                  <a:gd name="T5" fmla="*/ 0 h 50"/>
                  <a:gd name="T6" fmla="*/ 0 w 37"/>
                  <a:gd name="T7" fmla="*/ 0 h 50"/>
                  <a:gd name="T8" fmla="*/ 0 w 37"/>
                  <a:gd name="T9" fmla="*/ 0 h 50"/>
                  <a:gd name="T10" fmla="*/ 0 w 37"/>
                  <a:gd name="T11" fmla="*/ 0 h 50"/>
                  <a:gd name="T12" fmla="*/ 0 60000 65536"/>
                  <a:gd name="T13" fmla="*/ 0 60000 65536"/>
                  <a:gd name="T14" fmla="*/ 0 60000 65536"/>
                  <a:gd name="T15" fmla="*/ 0 60000 65536"/>
                  <a:gd name="T16" fmla="*/ 0 60000 65536"/>
                  <a:gd name="T17" fmla="*/ 0 60000 65536"/>
                  <a:gd name="T18" fmla="*/ 0 w 37"/>
                  <a:gd name="T19" fmla="*/ 0 h 50"/>
                  <a:gd name="T20" fmla="*/ 37 w 3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37" h="50">
                    <a:moveTo>
                      <a:pt x="6" y="50"/>
                    </a:moveTo>
                    <a:lnTo>
                      <a:pt x="0" y="5"/>
                    </a:lnTo>
                    <a:lnTo>
                      <a:pt x="16" y="0"/>
                    </a:lnTo>
                    <a:lnTo>
                      <a:pt x="37" y="50"/>
                    </a:lnTo>
                    <a:lnTo>
                      <a:pt x="6" y="5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83" name="Freeform 260"/>
              <p:cNvSpPr>
                <a:spLocks/>
              </p:cNvSpPr>
              <p:nvPr/>
            </p:nvSpPr>
            <p:spPr bwMode="auto">
              <a:xfrm>
                <a:off x="2877" y="3063"/>
                <a:ext cx="12" cy="16"/>
              </a:xfrm>
              <a:custGeom>
                <a:avLst/>
                <a:gdLst>
                  <a:gd name="T0" fmla="*/ 0 w 45"/>
                  <a:gd name="T1" fmla="*/ 0 h 65"/>
                  <a:gd name="T2" fmla="*/ 0 w 45"/>
                  <a:gd name="T3" fmla="*/ 0 h 65"/>
                  <a:gd name="T4" fmla="*/ 0 w 45"/>
                  <a:gd name="T5" fmla="*/ 0 h 65"/>
                  <a:gd name="T6" fmla="*/ 0 w 45"/>
                  <a:gd name="T7" fmla="*/ 0 h 65"/>
                  <a:gd name="T8" fmla="*/ 0 w 45"/>
                  <a:gd name="T9" fmla="*/ 0 h 65"/>
                  <a:gd name="T10" fmla="*/ 0 w 45"/>
                  <a:gd name="T11" fmla="*/ 0 h 65"/>
                  <a:gd name="T12" fmla="*/ 0 60000 65536"/>
                  <a:gd name="T13" fmla="*/ 0 60000 65536"/>
                  <a:gd name="T14" fmla="*/ 0 60000 65536"/>
                  <a:gd name="T15" fmla="*/ 0 60000 65536"/>
                  <a:gd name="T16" fmla="*/ 0 60000 65536"/>
                  <a:gd name="T17" fmla="*/ 0 60000 65536"/>
                  <a:gd name="T18" fmla="*/ 0 w 45"/>
                  <a:gd name="T19" fmla="*/ 0 h 65"/>
                  <a:gd name="T20" fmla="*/ 45 w 4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45" h="65">
                    <a:moveTo>
                      <a:pt x="12" y="65"/>
                    </a:moveTo>
                    <a:lnTo>
                      <a:pt x="0" y="11"/>
                    </a:lnTo>
                    <a:lnTo>
                      <a:pt x="10" y="0"/>
                    </a:lnTo>
                    <a:lnTo>
                      <a:pt x="45" y="58"/>
                    </a:lnTo>
                    <a:lnTo>
                      <a:pt x="12" y="65"/>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84" name="Freeform 261"/>
              <p:cNvSpPr>
                <a:spLocks/>
              </p:cNvSpPr>
              <p:nvPr/>
            </p:nvSpPr>
            <p:spPr bwMode="auto">
              <a:xfrm>
                <a:off x="2794" y="3100"/>
                <a:ext cx="20" cy="13"/>
              </a:xfrm>
              <a:custGeom>
                <a:avLst/>
                <a:gdLst>
                  <a:gd name="T0" fmla="*/ 0 w 82"/>
                  <a:gd name="T1" fmla="*/ 0 h 51"/>
                  <a:gd name="T2" fmla="*/ 0 w 82"/>
                  <a:gd name="T3" fmla="*/ 0 h 51"/>
                  <a:gd name="T4" fmla="*/ 0 w 82"/>
                  <a:gd name="T5" fmla="*/ 0 h 51"/>
                  <a:gd name="T6" fmla="*/ 0 w 82"/>
                  <a:gd name="T7" fmla="*/ 0 h 51"/>
                  <a:gd name="T8" fmla="*/ 0 w 82"/>
                  <a:gd name="T9" fmla="*/ 0 h 51"/>
                  <a:gd name="T10" fmla="*/ 0 w 82"/>
                  <a:gd name="T11" fmla="*/ 0 h 51"/>
                  <a:gd name="T12" fmla="*/ 0 60000 65536"/>
                  <a:gd name="T13" fmla="*/ 0 60000 65536"/>
                  <a:gd name="T14" fmla="*/ 0 60000 65536"/>
                  <a:gd name="T15" fmla="*/ 0 60000 65536"/>
                  <a:gd name="T16" fmla="*/ 0 60000 65536"/>
                  <a:gd name="T17" fmla="*/ 0 60000 65536"/>
                  <a:gd name="T18" fmla="*/ 0 w 82"/>
                  <a:gd name="T19" fmla="*/ 0 h 51"/>
                  <a:gd name="T20" fmla="*/ 82 w 82"/>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82" h="51">
                    <a:moveTo>
                      <a:pt x="0" y="31"/>
                    </a:moveTo>
                    <a:lnTo>
                      <a:pt x="49" y="1"/>
                    </a:lnTo>
                    <a:lnTo>
                      <a:pt x="82" y="0"/>
                    </a:lnTo>
                    <a:lnTo>
                      <a:pt x="37" y="51"/>
                    </a:lnTo>
                    <a:lnTo>
                      <a:pt x="0" y="31"/>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785" name="Freeform 262"/>
              <p:cNvSpPr>
                <a:spLocks/>
              </p:cNvSpPr>
              <p:nvPr/>
            </p:nvSpPr>
            <p:spPr bwMode="auto">
              <a:xfrm>
                <a:off x="2897" y="3106"/>
                <a:ext cx="24" cy="15"/>
              </a:xfrm>
              <a:custGeom>
                <a:avLst/>
                <a:gdLst>
                  <a:gd name="T0" fmla="*/ 0 w 97"/>
                  <a:gd name="T1" fmla="*/ 0 h 59"/>
                  <a:gd name="T2" fmla="*/ 0 w 97"/>
                  <a:gd name="T3" fmla="*/ 0 h 59"/>
                  <a:gd name="T4" fmla="*/ 0 w 97"/>
                  <a:gd name="T5" fmla="*/ 0 h 59"/>
                  <a:gd name="T6" fmla="*/ 0 w 97"/>
                  <a:gd name="T7" fmla="*/ 0 h 59"/>
                  <a:gd name="T8" fmla="*/ 0 w 97"/>
                  <a:gd name="T9" fmla="*/ 0 h 59"/>
                  <a:gd name="T10" fmla="*/ 0 w 97"/>
                  <a:gd name="T11" fmla="*/ 0 h 59"/>
                  <a:gd name="T12" fmla="*/ 0 60000 65536"/>
                  <a:gd name="T13" fmla="*/ 0 60000 65536"/>
                  <a:gd name="T14" fmla="*/ 0 60000 65536"/>
                  <a:gd name="T15" fmla="*/ 0 60000 65536"/>
                  <a:gd name="T16" fmla="*/ 0 60000 65536"/>
                  <a:gd name="T17" fmla="*/ 0 60000 65536"/>
                  <a:gd name="T18" fmla="*/ 0 w 97"/>
                  <a:gd name="T19" fmla="*/ 0 h 59"/>
                  <a:gd name="T20" fmla="*/ 97 w 97"/>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97" h="59">
                    <a:moveTo>
                      <a:pt x="0" y="5"/>
                    </a:moveTo>
                    <a:lnTo>
                      <a:pt x="44" y="0"/>
                    </a:lnTo>
                    <a:lnTo>
                      <a:pt x="97" y="48"/>
                    </a:lnTo>
                    <a:lnTo>
                      <a:pt x="36" y="59"/>
                    </a:lnTo>
                    <a:lnTo>
                      <a:pt x="0" y="5"/>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786" name="Freeform 263"/>
              <p:cNvSpPr>
                <a:spLocks/>
              </p:cNvSpPr>
              <p:nvPr/>
            </p:nvSpPr>
            <p:spPr bwMode="auto">
              <a:xfrm>
                <a:off x="2803" y="3092"/>
                <a:ext cx="102" cy="34"/>
              </a:xfrm>
              <a:custGeom>
                <a:avLst/>
                <a:gdLst>
                  <a:gd name="T0" fmla="*/ 0 w 409"/>
                  <a:gd name="T1" fmla="*/ 0 h 137"/>
                  <a:gd name="T2" fmla="*/ 0 w 409"/>
                  <a:gd name="T3" fmla="*/ 0 h 137"/>
                  <a:gd name="T4" fmla="*/ 0 w 409"/>
                  <a:gd name="T5" fmla="*/ 0 h 137"/>
                  <a:gd name="T6" fmla="*/ 0 w 409"/>
                  <a:gd name="T7" fmla="*/ 0 h 137"/>
                  <a:gd name="T8" fmla="*/ 0 w 409"/>
                  <a:gd name="T9" fmla="*/ 0 h 137"/>
                  <a:gd name="T10" fmla="*/ 0 w 409"/>
                  <a:gd name="T11" fmla="*/ 0 h 137"/>
                  <a:gd name="T12" fmla="*/ 0 w 409"/>
                  <a:gd name="T13" fmla="*/ 0 h 137"/>
                  <a:gd name="T14" fmla="*/ 0 w 409"/>
                  <a:gd name="T15" fmla="*/ 0 h 137"/>
                  <a:gd name="T16" fmla="*/ 0 w 409"/>
                  <a:gd name="T17" fmla="*/ 0 h 137"/>
                  <a:gd name="T18" fmla="*/ 0 w 409"/>
                  <a:gd name="T19" fmla="*/ 0 h 137"/>
                  <a:gd name="T20" fmla="*/ 0 w 409"/>
                  <a:gd name="T21" fmla="*/ 0 h 137"/>
                  <a:gd name="T22" fmla="*/ 0 w 409"/>
                  <a:gd name="T23" fmla="*/ 0 h 137"/>
                  <a:gd name="T24" fmla="*/ 0 w 409"/>
                  <a:gd name="T25" fmla="*/ 0 h 137"/>
                  <a:gd name="T26" fmla="*/ 0 w 409"/>
                  <a:gd name="T27" fmla="*/ 0 h 137"/>
                  <a:gd name="T28" fmla="*/ 0 w 409"/>
                  <a:gd name="T29" fmla="*/ 0 h 137"/>
                  <a:gd name="T30" fmla="*/ 0 w 409"/>
                  <a:gd name="T31" fmla="*/ 0 h 137"/>
                  <a:gd name="T32" fmla="*/ 0 w 409"/>
                  <a:gd name="T33" fmla="*/ 0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9"/>
                  <a:gd name="T52" fmla="*/ 0 h 137"/>
                  <a:gd name="T53" fmla="*/ 409 w 40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9" h="137">
                    <a:moveTo>
                      <a:pt x="0" y="80"/>
                    </a:moveTo>
                    <a:lnTo>
                      <a:pt x="43" y="39"/>
                    </a:lnTo>
                    <a:lnTo>
                      <a:pt x="98" y="12"/>
                    </a:lnTo>
                    <a:lnTo>
                      <a:pt x="169" y="1"/>
                    </a:lnTo>
                    <a:lnTo>
                      <a:pt x="235" y="0"/>
                    </a:lnTo>
                    <a:lnTo>
                      <a:pt x="271" y="12"/>
                    </a:lnTo>
                    <a:lnTo>
                      <a:pt x="330" y="40"/>
                    </a:lnTo>
                    <a:lnTo>
                      <a:pt x="386" y="73"/>
                    </a:lnTo>
                    <a:lnTo>
                      <a:pt x="409" y="119"/>
                    </a:lnTo>
                    <a:lnTo>
                      <a:pt x="306" y="137"/>
                    </a:lnTo>
                    <a:lnTo>
                      <a:pt x="279" y="103"/>
                    </a:lnTo>
                    <a:lnTo>
                      <a:pt x="233" y="89"/>
                    </a:lnTo>
                    <a:lnTo>
                      <a:pt x="159" y="107"/>
                    </a:lnTo>
                    <a:lnTo>
                      <a:pt x="103" y="109"/>
                    </a:lnTo>
                    <a:lnTo>
                      <a:pt x="62" y="101"/>
                    </a:lnTo>
                    <a:lnTo>
                      <a:pt x="0" y="80"/>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787" name="Freeform 264"/>
              <p:cNvSpPr>
                <a:spLocks/>
              </p:cNvSpPr>
              <p:nvPr/>
            </p:nvSpPr>
            <p:spPr bwMode="auto">
              <a:xfrm>
                <a:off x="2827" y="3083"/>
                <a:ext cx="45" cy="12"/>
              </a:xfrm>
              <a:custGeom>
                <a:avLst/>
                <a:gdLst>
                  <a:gd name="T0" fmla="*/ 0 w 180"/>
                  <a:gd name="T1" fmla="*/ 0 h 46"/>
                  <a:gd name="T2" fmla="*/ 0 w 180"/>
                  <a:gd name="T3" fmla="*/ 0 h 46"/>
                  <a:gd name="T4" fmla="*/ 0 w 180"/>
                  <a:gd name="T5" fmla="*/ 0 h 46"/>
                  <a:gd name="T6" fmla="*/ 0 w 180"/>
                  <a:gd name="T7" fmla="*/ 0 h 46"/>
                  <a:gd name="T8" fmla="*/ 0 w 180"/>
                  <a:gd name="T9" fmla="*/ 0 h 46"/>
                  <a:gd name="T10" fmla="*/ 0 w 180"/>
                  <a:gd name="T11" fmla="*/ 0 h 46"/>
                  <a:gd name="T12" fmla="*/ 0 w 180"/>
                  <a:gd name="T13" fmla="*/ 0 h 46"/>
                  <a:gd name="T14" fmla="*/ 0 w 180"/>
                  <a:gd name="T15" fmla="*/ 0 h 46"/>
                  <a:gd name="T16" fmla="*/ 0 w 180"/>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46"/>
                  <a:gd name="T29" fmla="*/ 180 w 180"/>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46">
                    <a:moveTo>
                      <a:pt x="27" y="11"/>
                    </a:moveTo>
                    <a:lnTo>
                      <a:pt x="105" y="0"/>
                    </a:lnTo>
                    <a:lnTo>
                      <a:pt x="180" y="16"/>
                    </a:lnTo>
                    <a:lnTo>
                      <a:pt x="180" y="46"/>
                    </a:lnTo>
                    <a:lnTo>
                      <a:pt x="128" y="36"/>
                    </a:lnTo>
                    <a:lnTo>
                      <a:pt x="21" y="41"/>
                    </a:lnTo>
                    <a:lnTo>
                      <a:pt x="0" y="45"/>
                    </a:lnTo>
                    <a:lnTo>
                      <a:pt x="27" y="11"/>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788" name="Freeform 265"/>
              <p:cNvSpPr>
                <a:spLocks/>
              </p:cNvSpPr>
              <p:nvPr/>
            </p:nvSpPr>
            <p:spPr bwMode="auto">
              <a:xfrm>
                <a:off x="3015" y="3178"/>
                <a:ext cx="22" cy="10"/>
              </a:xfrm>
              <a:custGeom>
                <a:avLst/>
                <a:gdLst>
                  <a:gd name="T0" fmla="*/ 0 w 87"/>
                  <a:gd name="T1" fmla="*/ 0 h 41"/>
                  <a:gd name="T2" fmla="*/ 0 w 87"/>
                  <a:gd name="T3" fmla="*/ 0 h 41"/>
                  <a:gd name="T4" fmla="*/ 0 w 87"/>
                  <a:gd name="T5" fmla="*/ 0 h 41"/>
                  <a:gd name="T6" fmla="*/ 0 w 87"/>
                  <a:gd name="T7" fmla="*/ 0 h 41"/>
                  <a:gd name="T8" fmla="*/ 0 w 87"/>
                  <a:gd name="T9" fmla="*/ 0 h 41"/>
                  <a:gd name="T10" fmla="*/ 0 w 87"/>
                  <a:gd name="T11" fmla="*/ 0 h 41"/>
                  <a:gd name="T12" fmla="*/ 0 w 87"/>
                  <a:gd name="T13" fmla="*/ 0 h 41"/>
                  <a:gd name="T14" fmla="*/ 0 60000 65536"/>
                  <a:gd name="T15" fmla="*/ 0 60000 65536"/>
                  <a:gd name="T16" fmla="*/ 0 60000 65536"/>
                  <a:gd name="T17" fmla="*/ 0 60000 65536"/>
                  <a:gd name="T18" fmla="*/ 0 60000 65536"/>
                  <a:gd name="T19" fmla="*/ 0 60000 65536"/>
                  <a:gd name="T20" fmla="*/ 0 60000 65536"/>
                  <a:gd name="T21" fmla="*/ 0 w 87"/>
                  <a:gd name="T22" fmla="*/ 0 h 41"/>
                  <a:gd name="T23" fmla="*/ 87 w 8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41">
                    <a:moveTo>
                      <a:pt x="0" y="31"/>
                    </a:moveTo>
                    <a:lnTo>
                      <a:pt x="47" y="0"/>
                    </a:lnTo>
                    <a:lnTo>
                      <a:pt x="79" y="10"/>
                    </a:lnTo>
                    <a:lnTo>
                      <a:pt x="87" y="41"/>
                    </a:lnTo>
                    <a:lnTo>
                      <a:pt x="53" y="24"/>
                    </a:lnTo>
                    <a:lnTo>
                      <a:pt x="0" y="31"/>
                    </a:lnTo>
                    <a:close/>
                  </a:path>
                </a:pathLst>
              </a:custGeom>
              <a:solidFill>
                <a:srgbClr val="7F0000"/>
              </a:solidFill>
              <a:ln w="9525">
                <a:noFill/>
                <a:round/>
                <a:headEnd/>
                <a:tailEnd/>
              </a:ln>
            </p:spPr>
            <p:txBody>
              <a:bodyPr/>
              <a:lstStyle/>
              <a:p>
                <a:endParaRPr lang="en-US" dirty="0">
                  <a:solidFill>
                    <a:prstClr val="black"/>
                  </a:solidFill>
                </a:endParaRPr>
              </a:p>
            </p:txBody>
          </p:sp>
          <p:sp>
            <p:nvSpPr>
              <p:cNvPr id="75789" name="Freeform 266"/>
              <p:cNvSpPr>
                <a:spLocks/>
              </p:cNvSpPr>
              <p:nvPr/>
            </p:nvSpPr>
            <p:spPr bwMode="auto">
              <a:xfrm>
                <a:off x="2983" y="3159"/>
                <a:ext cx="70" cy="30"/>
              </a:xfrm>
              <a:custGeom>
                <a:avLst/>
                <a:gdLst>
                  <a:gd name="T0" fmla="*/ 0 w 281"/>
                  <a:gd name="T1" fmla="*/ 0 h 121"/>
                  <a:gd name="T2" fmla="*/ 0 w 281"/>
                  <a:gd name="T3" fmla="*/ 0 h 121"/>
                  <a:gd name="T4" fmla="*/ 0 w 281"/>
                  <a:gd name="T5" fmla="*/ 0 h 121"/>
                  <a:gd name="T6" fmla="*/ 0 w 281"/>
                  <a:gd name="T7" fmla="*/ 0 h 121"/>
                  <a:gd name="T8" fmla="*/ 0 w 281"/>
                  <a:gd name="T9" fmla="*/ 0 h 121"/>
                  <a:gd name="T10" fmla="*/ 0 w 281"/>
                  <a:gd name="T11" fmla="*/ 0 h 121"/>
                  <a:gd name="T12" fmla="*/ 0 w 281"/>
                  <a:gd name="T13" fmla="*/ 0 h 121"/>
                  <a:gd name="T14" fmla="*/ 0 w 281"/>
                  <a:gd name="T15" fmla="*/ 0 h 121"/>
                  <a:gd name="T16" fmla="*/ 0 w 281"/>
                  <a:gd name="T17" fmla="*/ 0 h 121"/>
                  <a:gd name="T18" fmla="*/ 0 w 281"/>
                  <a:gd name="T19" fmla="*/ 0 h 121"/>
                  <a:gd name="T20" fmla="*/ 0 w 281"/>
                  <a:gd name="T21" fmla="*/ 0 h 121"/>
                  <a:gd name="T22" fmla="*/ 0 w 281"/>
                  <a:gd name="T23" fmla="*/ 0 h 121"/>
                  <a:gd name="T24" fmla="*/ 0 w 281"/>
                  <a:gd name="T25" fmla="*/ 0 h 121"/>
                  <a:gd name="T26" fmla="*/ 0 w 281"/>
                  <a:gd name="T27" fmla="*/ 0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1"/>
                  <a:gd name="T43" fmla="*/ 0 h 121"/>
                  <a:gd name="T44" fmla="*/ 281 w 281"/>
                  <a:gd name="T45" fmla="*/ 121 h 1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1" h="121">
                    <a:moveTo>
                      <a:pt x="43" y="0"/>
                    </a:moveTo>
                    <a:lnTo>
                      <a:pt x="172" y="10"/>
                    </a:lnTo>
                    <a:lnTo>
                      <a:pt x="245" y="24"/>
                    </a:lnTo>
                    <a:lnTo>
                      <a:pt x="281" y="58"/>
                    </a:lnTo>
                    <a:lnTo>
                      <a:pt x="279" y="110"/>
                    </a:lnTo>
                    <a:lnTo>
                      <a:pt x="236" y="121"/>
                    </a:lnTo>
                    <a:lnTo>
                      <a:pt x="198" y="81"/>
                    </a:lnTo>
                    <a:lnTo>
                      <a:pt x="164" y="82"/>
                    </a:lnTo>
                    <a:lnTo>
                      <a:pt x="126" y="102"/>
                    </a:lnTo>
                    <a:lnTo>
                      <a:pt x="75" y="103"/>
                    </a:lnTo>
                    <a:lnTo>
                      <a:pt x="34" y="61"/>
                    </a:lnTo>
                    <a:lnTo>
                      <a:pt x="0" y="58"/>
                    </a:lnTo>
                    <a:lnTo>
                      <a:pt x="43" y="0"/>
                    </a:lnTo>
                    <a:close/>
                  </a:path>
                </a:pathLst>
              </a:custGeom>
              <a:solidFill>
                <a:srgbClr val="F02424"/>
              </a:solidFill>
              <a:ln w="9525">
                <a:noFill/>
                <a:round/>
                <a:headEnd/>
                <a:tailEnd/>
              </a:ln>
            </p:spPr>
            <p:txBody>
              <a:bodyPr/>
              <a:lstStyle/>
              <a:p>
                <a:endParaRPr lang="en-US" dirty="0">
                  <a:solidFill>
                    <a:prstClr val="black"/>
                  </a:solidFill>
                </a:endParaRPr>
              </a:p>
            </p:txBody>
          </p:sp>
          <p:sp>
            <p:nvSpPr>
              <p:cNvPr id="75790" name="Freeform 267"/>
              <p:cNvSpPr>
                <a:spLocks/>
              </p:cNvSpPr>
              <p:nvPr/>
            </p:nvSpPr>
            <p:spPr bwMode="auto">
              <a:xfrm>
                <a:off x="2922" y="3121"/>
                <a:ext cx="95" cy="28"/>
              </a:xfrm>
              <a:custGeom>
                <a:avLst/>
                <a:gdLst>
                  <a:gd name="T0" fmla="*/ 0 w 380"/>
                  <a:gd name="T1" fmla="*/ 0 h 113"/>
                  <a:gd name="T2" fmla="*/ 0 w 380"/>
                  <a:gd name="T3" fmla="*/ 0 h 113"/>
                  <a:gd name="T4" fmla="*/ 0 w 380"/>
                  <a:gd name="T5" fmla="*/ 0 h 113"/>
                  <a:gd name="T6" fmla="*/ 0 w 380"/>
                  <a:gd name="T7" fmla="*/ 0 h 113"/>
                  <a:gd name="T8" fmla="*/ 0 w 380"/>
                  <a:gd name="T9" fmla="*/ 0 h 113"/>
                  <a:gd name="T10" fmla="*/ 0 w 380"/>
                  <a:gd name="T11" fmla="*/ 0 h 113"/>
                  <a:gd name="T12" fmla="*/ 0 60000 65536"/>
                  <a:gd name="T13" fmla="*/ 0 60000 65536"/>
                  <a:gd name="T14" fmla="*/ 0 60000 65536"/>
                  <a:gd name="T15" fmla="*/ 0 60000 65536"/>
                  <a:gd name="T16" fmla="*/ 0 60000 65536"/>
                  <a:gd name="T17" fmla="*/ 0 60000 65536"/>
                  <a:gd name="T18" fmla="*/ 0 w 380"/>
                  <a:gd name="T19" fmla="*/ 0 h 113"/>
                  <a:gd name="T20" fmla="*/ 380 w 380"/>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380" h="113">
                    <a:moveTo>
                      <a:pt x="0" y="103"/>
                    </a:moveTo>
                    <a:lnTo>
                      <a:pt x="372" y="0"/>
                    </a:lnTo>
                    <a:lnTo>
                      <a:pt x="380" y="19"/>
                    </a:lnTo>
                    <a:lnTo>
                      <a:pt x="28" y="113"/>
                    </a:lnTo>
                    <a:lnTo>
                      <a:pt x="0" y="103"/>
                    </a:lnTo>
                    <a:close/>
                  </a:path>
                </a:pathLst>
              </a:custGeom>
              <a:solidFill>
                <a:srgbClr val="5C5C73"/>
              </a:solidFill>
              <a:ln w="9525">
                <a:noFill/>
                <a:round/>
                <a:headEnd/>
                <a:tailEnd/>
              </a:ln>
            </p:spPr>
            <p:txBody>
              <a:bodyPr/>
              <a:lstStyle/>
              <a:p>
                <a:endParaRPr lang="en-US" dirty="0">
                  <a:solidFill>
                    <a:prstClr val="black"/>
                  </a:solidFill>
                </a:endParaRPr>
              </a:p>
            </p:txBody>
          </p:sp>
          <p:sp>
            <p:nvSpPr>
              <p:cNvPr id="75791" name="Freeform 268"/>
              <p:cNvSpPr>
                <a:spLocks/>
              </p:cNvSpPr>
              <p:nvPr/>
            </p:nvSpPr>
            <p:spPr bwMode="auto">
              <a:xfrm>
                <a:off x="2855" y="3104"/>
                <a:ext cx="158" cy="43"/>
              </a:xfrm>
              <a:custGeom>
                <a:avLst/>
                <a:gdLst>
                  <a:gd name="T0" fmla="*/ 0 w 632"/>
                  <a:gd name="T1" fmla="*/ 0 h 173"/>
                  <a:gd name="T2" fmla="*/ 1 w 632"/>
                  <a:gd name="T3" fmla="*/ 0 h 173"/>
                  <a:gd name="T4" fmla="*/ 1 w 632"/>
                  <a:gd name="T5" fmla="*/ 0 h 173"/>
                  <a:gd name="T6" fmla="*/ 0 w 632"/>
                  <a:gd name="T7" fmla="*/ 0 h 173"/>
                  <a:gd name="T8" fmla="*/ 0 w 632"/>
                  <a:gd name="T9" fmla="*/ 0 h 173"/>
                  <a:gd name="T10" fmla="*/ 0 w 632"/>
                  <a:gd name="T11" fmla="*/ 0 h 173"/>
                  <a:gd name="T12" fmla="*/ 0 w 632"/>
                  <a:gd name="T13" fmla="*/ 0 h 173"/>
                  <a:gd name="T14" fmla="*/ 0 w 632"/>
                  <a:gd name="T15" fmla="*/ 0 h 173"/>
                  <a:gd name="T16" fmla="*/ 0 w 632"/>
                  <a:gd name="T17" fmla="*/ 0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2"/>
                  <a:gd name="T28" fmla="*/ 0 h 173"/>
                  <a:gd name="T29" fmla="*/ 632 w 632"/>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2" h="173">
                    <a:moveTo>
                      <a:pt x="97" y="89"/>
                    </a:moveTo>
                    <a:lnTo>
                      <a:pt x="486" y="0"/>
                    </a:lnTo>
                    <a:lnTo>
                      <a:pt x="632" y="70"/>
                    </a:lnTo>
                    <a:lnTo>
                      <a:pt x="245" y="173"/>
                    </a:lnTo>
                    <a:lnTo>
                      <a:pt x="0" y="146"/>
                    </a:lnTo>
                    <a:lnTo>
                      <a:pt x="7" y="118"/>
                    </a:lnTo>
                    <a:lnTo>
                      <a:pt x="73" y="107"/>
                    </a:lnTo>
                    <a:lnTo>
                      <a:pt x="97" y="89"/>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792" name="Freeform 269"/>
              <p:cNvSpPr>
                <a:spLocks/>
              </p:cNvSpPr>
              <p:nvPr/>
            </p:nvSpPr>
            <p:spPr bwMode="auto">
              <a:xfrm>
                <a:off x="2895" y="3121"/>
                <a:ext cx="55" cy="17"/>
              </a:xfrm>
              <a:custGeom>
                <a:avLst/>
                <a:gdLst>
                  <a:gd name="T0" fmla="*/ 0 w 220"/>
                  <a:gd name="T1" fmla="*/ 0 h 68"/>
                  <a:gd name="T2" fmla="*/ 0 w 220"/>
                  <a:gd name="T3" fmla="*/ 0 h 68"/>
                  <a:gd name="T4" fmla="*/ 0 w 220"/>
                  <a:gd name="T5" fmla="*/ 0 h 68"/>
                  <a:gd name="T6" fmla="*/ 0 w 220"/>
                  <a:gd name="T7" fmla="*/ 0 h 68"/>
                  <a:gd name="T8" fmla="*/ 0 w 220"/>
                  <a:gd name="T9" fmla="*/ 0 h 68"/>
                  <a:gd name="T10" fmla="*/ 0 w 220"/>
                  <a:gd name="T11" fmla="*/ 0 h 68"/>
                  <a:gd name="T12" fmla="*/ 0 w 220"/>
                  <a:gd name="T13" fmla="*/ 0 h 68"/>
                  <a:gd name="T14" fmla="*/ 0 60000 65536"/>
                  <a:gd name="T15" fmla="*/ 0 60000 65536"/>
                  <a:gd name="T16" fmla="*/ 0 60000 65536"/>
                  <a:gd name="T17" fmla="*/ 0 60000 65536"/>
                  <a:gd name="T18" fmla="*/ 0 60000 65536"/>
                  <a:gd name="T19" fmla="*/ 0 60000 65536"/>
                  <a:gd name="T20" fmla="*/ 0 60000 65536"/>
                  <a:gd name="T21" fmla="*/ 0 w 220"/>
                  <a:gd name="T22" fmla="*/ 0 h 68"/>
                  <a:gd name="T23" fmla="*/ 220 w 220"/>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68">
                    <a:moveTo>
                      <a:pt x="0" y="42"/>
                    </a:moveTo>
                    <a:lnTo>
                      <a:pt x="40" y="68"/>
                    </a:lnTo>
                    <a:lnTo>
                      <a:pt x="220" y="19"/>
                    </a:lnTo>
                    <a:lnTo>
                      <a:pt x="192" y="0"/>
                    </a:lnTo>
                    <a:lnTo>
                      <a:pt x="161" y="0"/>
                    </a:lnTo>
                    <a:lnTo>
                      <a:pt x="0" y="42"/>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793" name="Freeform 270"/>
              <p:cNvSpPr>
                <a:spLocks/>
              </p:cNvSpPr>
              <p:nvPr/>
            </p:nvSpPr>
            <p:spPr bwMode="auto">
              <a:xfrm>
                <a:off x="2902" y="3176"/>
                <a:ext cx="50" cy="22"/>
              </a:xfrm>
              <a:custGeom>
                <a:avLst/>
                <a:gdLst>
                  <a:gd name="T0" fmla="*/ 0 w 201"/>
                  <a:gd name="T1" fmla="*/ 0 h 89"/>
                  <a:gd name="T2" fmla="*/ 0 w 201"/>
                  <a:gd name="T3" fmla="*/ 0 h 89"/>
                  <a:gd name="T4" fmla="*/ 0 w 201"/>
                  <a:gd name="T5" fmla="*/ 0 h 89"/>
                  <a:gd name="T6" fmla="*/ 0 w 201"/>
                  <a:gd name="T7" fmla="*/ 0 h 89"/>
                  <a:gd name="T8" fmla="*/ 0 w 201"/>
                  <a:gd name="T9" fmla="*/ 0 h 89"/>
                  <a:gd name="T10" fmla="*/ 0 w 201"/>
                  <a:gd name="T11" fmla="*/ 0 h 89"/>
                  <a:gd name="T12" fmla="*/ 0 60000 65536"/>
                  <a:gd name="T13" fmla="*/ 0 60000 65536"/>
                  <a:gd name="T14" fmla="*/ 0 60000 65536"/>
                  <a:gd name="T15" fmla="*/ 0 60000 65536"/>
                  <a:gd name="T16" fmla="*/ 0 60000 65536"/>
                  <a:gd name="T17" fmla="*/ 0 60000 65536"/>
                  <a:gd name="T18" fmla="*/ 0 w 201"/>
                  <a:gd name="T19" fmla="*/ 0 h 89"/>
                  <a:gd name="T20" fmla="*/ 201 w 201"/>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201" h="89">
                    <a:moveTo>
                      <a:pt x="0" y="50"/>
                    </a:moveTo>
                    <a:lnTo>
                      <a:pt x="181" y="0"/>
                    </a:lnTo>
                    <a:lnTo>
                      <a:pt x="201" y="36"/>
                    </a:lnTo>
                    <a:lnTo>
                      <a:pt x="4" y="89"/>
                    </a:lnTo>
                    <a:lnTo>
                      <a:pt x="0" y="50"/>
                    </a:lnTo>
                    <a:close/>
                  </a:path>
                </a:pathLst>
              </a:custGeom>
              <a:solidFill>
                <a:srgbClr val="5C5C73"/>
              </a:solidFill>
              <a:ln w="9525">
                <a:noFill/>
                <a:round/>
                <a:headEnd/>
                <a:tailEnd/>
              </a:ln>
            </p:spPr>
            <p:txBody>
              <a:bodyPr/>
              <a:lstStyle/>
              <a:p>
                <a:endParaRPr lang="en-US" dirty="0">
                  <a:solidFill>
                    <a:prstClr val="black"/>
                  </a:solidFill>
                </a:endParaRPr>
              </a:p>
            </p:txBody>
          </p:sp>
          <p:sp>
            <p:nvSpPr>
              <p:cNvPr id="75794" name="Freeform 271"/>
              <p:cNvSpPr>
                <a:spLocks/>
              </p:cNvSpPr>
              <p:nvPr/>
            </p:nvSpPr>
            <p:spPr bwMode="auto">
              <a:xfrm>
                <a:off x="2840" y="3170"/>
                <a:ext cx="63" cy="28"/>
              </a:xfrm>
              <a:custGeom>
                <a:avLst/>
                <a:gdLst>
                  <a:gd name="T0" fmla="*/ 0 w 253"/>
                  <a:gd name="T1" fmla="*/ 0 h 114"/>
                  <a:gd name="T2" fmla="*/ 0 w 253"/>
                  <a:gd name="T3" fmla="*/ 0 h 114"/>
                  <a:gd name="T4" fmla="*/ 0 w 253"/>
                  <a:gd name="T5" fmla="*/ 0 h 114"/>
                  <a:gd name="T6" fmla="*/ 0 w 253"/>
                  <a:gd name="T7" fmla="*/ 0 h 114"/>
                  <a:gd name="T8" fmla="*/ 0 w 253"/>
                  <a:gd name="T9" fmla="*/ 0 h 114"/>
                  <a:gd name="T10" fmla="*/ 0 w 253"/>
                  <a:gd name="T11" fmla="*/ 0 h 114"/>
                  <a:gd name="T12" fmla="*/ 0 60000 65536"/>
                  <a:gd name="T13" fmla="*/ 0 60000 65536"/>
                  <a:gd name="T14" fmla="*/ 0 60000 65536"/>
                  <a:gd name="T15" fmla="*/ 0 60000 65536"/>
                  <a:gd name="T16" fmla="*/ 0 60000 65536"/>
                  <a:gd name="T17" fmla="*/ 0 60000 65536"/>
                  <a:gd name="T18" fmla="*/ 0 w 253"/>
                  <a:gd name="T19" fmla="*/ 0 h 114"/>
                  <a:gd name="T20" fmla="*/ 253 w 253"/>
                  <a:gd name="T21" fmla="*/ 114 h 114"/>
                </a:gdLst>
                <a:ahLst/>
                <a:cxnLst>
                  <a:cxn ang="T12">
                    <a:pos x="T0" y="T1"/>
                  </a:cxn>
                  <a:cxn ang="T13">
                    <a:pos x="T2" y="T3"/>
                  </a:cxn>
                  <a:cxn ang="T14">
                    <a:pos x="T4" y="T5"/>
                  </a:cxn>
                  <a:cxn ang="T15">
                    <a:pos x="T6" y="T7"/>
                  </a:cxn>
                  <a:cxn ang="T16">
                    <a:pos x="T8" y="T9"/>
                  </a:cxn>
                  <a:cxn ang="T17">
                    <a:pos x="T10" y="T11"/>
                  </a:cxn>
                </a:cxnLst>
                <a:rect l="T18" t="T19" r="T20" b="T21"/>
                <a:pathLst>
                  <a:path w="253" h="114">
                    <a:moveTo>
                      <a:pt x="0" y="0"/>
                    </a:moveTo>
                    <a:lnTo>
                      <a:pt x="249" y="73"/>
                    </a:lnTo>
                    <a:lnTo>
                      <a:pt x="253" y="114"/>
                    </a:lnTo>
                    <a:lnTo>
                      <a:pt x="23" y="57"/>
                    </a:lnTo>
                    <a:lnTo>
                      <a:pt x="0" y="0"/>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795" name="Freeform 272"/>
              <p:cNvSpPr>
                <a:spLocks/>
              </p:cNvSpPr>
              <p:nvPr/>
            </p:nvSpPr>
            <p:spPr bwMode="auto">
              <a:xfrm>
                <a:off x="2837" y="3154"/>
                <a:ext cx="144" cy="21"/>
              </a:xfrm>
              <a:custGeom>
                <a:avLst/>
                <a:gdLst>
                  <a:gd name="T0" fmla="*/ 0 w 575"/>
                  <a:gd name="T1" fmla="*/ 0 h 86"/>
                  <a:gd name="T2" fmla="*/ 1 w 575"/>
                  <a:gd name="T3" fmla="*/ 0 h 86"/>
                  <a:gd name="T4" fmla="*/ 1 w 575"/>
                  <a:gd name="T5" fmla="*/ 0 h 86"/>
                  <a:gd name="T6" fmla="*/ 0 w 575"/>
                  <a:gd name="T7" fmla="*/ 0 h 86"/>
                  <a:gd name="T8" fmla="*/ 0 w 575"/>
                  <a:gd name="T9" fmla="*/ 0 h 86"/>
                  <a:gd name="T10" fmla="*/ 0 w 575"/>
                  <a:gd name="T11" fmla="*/ 0 h 86"/>
                  <a:gd name="T12" fmla="*/ 0 60000 65536"/>
                  <a:gd name="T13" fmla="*/ 0 60000 65536"/>
                  <a:gd name="T14" fmla="*/ 0 60000 65536"/>
                  <a:gd name="T15" fmla="*/ 0 60000 65536"/>
                  <a:gd name="T16" fmla="*/ 0 60000 65536"/>
                  <a:gd name="T17" fmla="*/ 0 60000 65536"/>
                  <a:gd name="T18" fmla="*/ 0 w 575"/>
                  <a:gd name="T19" fmla="*/ 0 h 86"/>
                  <a:gd name="T20" fmla="*/ 575 w 575"/>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575" h="86">
                    <a:moveTo>
                      <a:pt x="6" y="0"/>
                    </a:moveTo>
                    <a:lnTo>
                      <a:pt x="575" y="63"/>
                    </a:lnTo>
                    <a:lnTo>
                      <a:pt x="570" y="86"/>
                    </a:lnTo>
                    <a:lnTo>
                      <a:pt x="0" y="36"/>
                    </a:lnTo>
                    <a:lnTo>
                      <a:pt x="6" y="0"/>
                    </a:lnTo>
                    <a:close/>
                  </a:path>
                </a:pathLst>
              </a:custGeom>
              <a:solidFill>
                <a:srgbClr val="D90000"/>
              </a:solidFill>
              <a:ln w="9525">
                <a:noFill/>
                <a:round/>
                <a:headEnd/>
                <a:tailEnd/>
              </a:ln>
            </p:spPr>
            <p:txBody>
              <a:bodyPr/>
              <a:lstStyle/>
              <a:p>
                <a:endParaRPr lang="en-US" dirty="0">
                  <a:solidFill>
                    <a:prstClr val="black"/>
                  </a:solidFill>
                </a:endParaRPr>
              </a:p>
            </p:txBody>
          </p:sp>
          <p:sp>
            <p:nvSpPr>
              <p:cNvPr id="75796" name="Freeform 273"/>
              <p:cNvSpPr>
                <a:spLocks/>
              </p:cNvSpPr>
              <p:nvPr/>
            </p:nvSpPr>
            <p:spPr bwMode="auto">
              <a:xfrm>
                <a:off x="2838" y="3140"/>
                <a:ext cx="157" cy="30"/>
              </a:xfrm>
              <a:custGeom>
                <a:avLst/>
                <a:gdLst>
                  <a:gd name="T0" fmla="*/ 0 w 631"/>
                  <a:gd name="T1" fmla="*/ 0 h 122"/>
                  <a:gd name="T2" fmla="*/ 0 w 631"/>
                  <a:gd name="T3" fmla="*/ 0 h 122"/>
                  <a:gd name="T4" fmla="*/ 0 w 631"/>
                  <a:gd name="T5" fmla="*/ 0 h 122"/>
                  <a:gd name="T6" fmla="*/ 0 w 631"/>
                  <a:gd name="T7" fmla="*/ 0 h 122"/>
                  <a:gd name="T8" fmla="*/ 0 w 631"/>
                  <a:gd name="T9" fmla="*/ 0 h 122"/>
                  <a:gd name="T10" fmla="*/ 0 w 631"/>
                  <a:gd name="T11" fmla="*/ 0 h 122"/>
                  <a:gd name="T12" fmla="*/ 0 w 631"/>
                  <a:gd name="T13" fmla="*/ 0 h 122"/>
                  <a:gd name="T14" fmla="*/ 0 60000 65536"/>
                  <a:gd name="T15" fmla="*/ 0 60000 65536"/>
                  <a:gd name="T16" fmla="*/ 0 60000 65536"/>
                  <a:gd name="T17" fmla="*/ 0 60000 65536"/>
                  <a:gd name="T18" fmla="*/ 0 60000 65536"/>
                  <a:gd name="T19" fmla="*/ 0 60000 65536"/>
                  <a:gd name="T20" fmla="*/ 0 60000 65536"/>
                  <a:gd name="T21" fmla="*/ 0 w 631"/>
                  <a:gd name="T22" fmla="*/ 0 h 122"/>
                  <a:gd name="T23" fmla="*/ 631 w 631"/>
                  <a:gd name="T24" fmla="*/ 122 h 1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1" h="122">
                    <a:moveTo>
                      <a:pt x="42" y="0"/>
                    </a:moveTo>
                    <a:lnTo>
                      <a:pt x="631" y="77"/>
                    </a:lnTo>
                    <a:lnTo>
                      <a:pt x="591" y="122"/>
                    </a:lnTo>
                    <a:lnTo>
                      <a:pt x="24" y="58"/>
                    </a:lnTo>
                    <a:lnTo>
                      <a:pt x="0" y="52"/>
                    </a:lnTo>
                    <a:lnTo>
                      <a:pt x="42" y="0"/>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797" name="Freeform 274"/>
              <p:cNvSpPr>
                <a:spLocks/>
              </p:cNvSpPr>
              <p:nvPr/>
            </p:nvSpPr>
            <p:spPr bwMode="auto">
              <a:xfrm>
                <a:off x="2741" y="3165"/>
                <a:ext cx="10" cy="8"/>
              </a:xfrm>
              <a:custGeom>
                <a:avLst/>
                <a:gdLst>
                  <a:gd name="T0" fmla="*/ 0 w 39"/>
                  <a:gd name="T1" fmla="*/ 0 h 34"/>
                  <a:gd name="T2" fmla="*/ 0 w 39"/>
                  <a:gd name="T3" fmla="*/ 0 h 34"/>
                  <a:gd name="T4" fmla="*/ 0 w 39"/>
                  <a:gd name="T5" fmla="*/ 0 h 34"/>
                  <a:gd name="T6" fmla="*/ 0 w 39"/>
                  <a:gd name="T7" fmla="*/ 0 h 34"/>
                  <a:gd name="T8" fmla="*/ 0 w 39"/>
                  <a:gd name="T9" fmla="*/ 0 h 34"/>
                  <a:gd name="T10" fmla="*/ 0 w 39"/>
                  <a:gd name="T11" fmla="*/ 0 h 34"/>
                  <a:gd name="T12" fmla="*/ 0 w 39"/>
                  <a:gd name="T13" fmla="*/ 0 h 34"/>
                  <a:gd name="T14" fmla="*/ 0 w 39"/>
                  <a:gd name="T15" fmla="*/ 0 h 34"/>
                  <a:gd name="T16" fmla="*/ 0 w 39"/>
                  <a:gd name="T17" fmla="*/ 0 h 34"/>
                  <a:gd name="T18" fmla="*/ 0 w 39"/>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4"/>
                  <a:gd name="T32" fmla="*/ 39 w 3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4">
                    <a:moveTo>
                      <a:pt x="20" y="34"/>
                    </a:moveTo>
                    <a:lnTo>
                      <a:pt x="34" y="29"/>
                    </a:lnTo>
                    <a:lnTo>
                      <a:pt x="39" y="16"/>
                    </a:lnTo>
                    <a:lnTo>
                      <a:pt x="34" y="5"/>
                    </a:lnTo>
                    <a:lnTo>
                      <a:pt x="20" y="0"/>
                    </a:lnTo>
                    <a:lnTo>
                      <a:pt x="6" y="5"/>
                    </a:lnTo>
                    <a:lnTo>
                      <a:pt x="0" y="16"/>
                    </a:lnTo>
                    <a:lnTo>
                      <a:pt x="6" y="29"/>
                    </a:lnTo>
                    <a:lnTo>
                      <a:pt x="20" y="34"/>
                    </a:lnTo>
                    <a:close/>
                  </a:path>
                </a:pathLst>
              </a:custGeom>
              <a:solidFill>
                <a:srgbClr val="FFFF00"/>
              </a:solidFill>
              <a:ln w="9525">
                <a:noFill/>
                <a:round/>
                <a:headEnd/>
                <a:tailEnd/>
              </a:ln>
            </p:spPr>
            <p:txBody>
              <a:bodyPr/>
              <a:lstStyle/>
              <a:p>
                <a:endParaRPr lang="en-US" dirty="0">
                  <a:solidFill>
                    <a:prstClr val="black"/>
                  </a:solidFill>
                </a:endParaRPr>
              </a:p>
            </p:txBody>
          </p:sp>
          <p:sp>
            <p:nvSpPr>
              <p:cNvPr id="75798" name="Freeform 275"/>
              <p:cNvSpPr>
                <a:spLocks/>
              </p:cNvSpPr>
              <p:nvPr/>
            </p:nvSpPr>
            <p:spPr bwMode="auto">
              <a:xfrm>
                <a:off x="2761" y="3163"/>
                <a:ext cx="8" cy="9"/>
              </a:xfrm>
              <a:custGeom>
                <a:avLst/>
                <a:gdLst>
                  <a:gd name="T0" fmla="*/ 0 w 33"/>
                  <a:gd name="T1" fmla="*/ 0 h 32"/>
                  <a:gd name="T2" fmla="*/ 0 w 33"/>
                  <a:gd name="T3" fmla="*/ 0 h 32"/>
                  <a:gd name="T4" fmla="*/ 0 w 33"/>
                  <a:gd name="T5" fmla="*/ 0 h 32"/>
                  <a:gd name="T6" fmla="*/ 0 w 33"/>
                  <a:gd name="T7" fmla="*/ 0 h 32"/>
                  <a:gd name="T8" fmla="*/ 0 w 33"/>
                  <a:gd name="T9" fmla="*/ 0 h 32"/>
                  <a:gd name="T10" fmla="*/ 0 w 33"/>
                  <a:gd name="T11" fmla="*/ 0 h 32"/>
                  <a:gd name="T12" fmla="*/ 0 w 33"/>
                  <a:gd name="T13" fmla="*/ 0 h 32"/>
                  <a:gd name="T14" fmla="*/ 0 w 33"/>
                  <a:gd name="T15" fmla="*/ 0 h 32"/>
                  <a:gd name="T16" fmla="*/ 0 w 33"/>
                  <a:gd name="T17" fmla="*/ 0 h 32"/>
                  <a:gd name="T18" fmla="*/ 0 w 33"/>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32"/>
                  <a:gd name="T32" fmla="*/ 33 w 3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32">
                    <a:moveTo>
                      <a:pt x="17" y="32"/>
                    </a:moveTo>
                    <a:lnTo>
                      <a:pt x="28" y="27"/>
                    </a:lnTo>
                    <a:lnTo>
                      <a:pt x="33" y="16"/>
                    </a:lnTo>
                    <a:lnTo>
                      <a:pt x="28" y="5"/>
                    </a:lnTo>
                    <a:lnTo>
                      <a:pt x="17" y="0"/>
                    </a:lnTo>
                    <a:lnTo>
                      <a:pt x="5" y="5"/>
                    </a:lnTo>
                    <a:lnTo>
                      <a:pt x="0" y="16"/>
                    </a:lnTo>
                    <a:lnTo>
                      <a:pt x="5" y="27"/>
                    </a:lnTo>
                    <a:lnTo>
                      <a:pt x="17" y="32"/>
                    </a:lnTo>
                    <a:close/>
                  </a:path>
                </a:pathLst>
              </a:custGeom>
              <a:solidFill>
                <a:srgbClr val="FFFF00"/>
              </a:solidFill>
              <a:ln w="9525">
                <a:noFill/>
                <a:round/>
                <a:headEnd/>
                <a:tailEnd/>
              </a:ln>
            </p:spPr>
            <p:txBody>
              <a:bodyPr/>
              <a:lstStyle/>
              <a:p>
                <a:endParaRPr lang="en-US" dirty="0">
                  <a:solidFill>
                    <a:prstClr val="black"/>
                  </a:solidFill>
                </a:endParaRPr>
              </a:p>
            </p:txBody>
          </p:sp>
          <p:sp>
            <p:nvSpPr>
              <p:cNvPr id="75799" name="Freeform 276"/>
              <p:cNvSpPr>
                <a:spLocks/>
              </p:cNvSpPr>
              <p:nvPr/>
            </p:nvSpPr>
            <p:spPr bwMode="auto">
              <a:xfrm>
                <a:off x="2751" y="3151"/>
                <a:ext cx="10" cy="11"/>
              </a:xfrm>
              <a:custGeom>
                <a:avLst/>
                <a:gdLst>
                  <a:gd name="T0" fmla="*/ 0 w 41"/>
                  <a:gd name="T1" fmla="*/ 0 h 40"/>
                  <a:gd name="T2" fmla="*/ 0 w 41"/>
                  <a:gd name="T3" fmla="*/ 0 h 40"/>
                  <a:gd name="T4" fmla="*/ 0 w 41"/>
                  <a:gd name="T5" fmla="*/ 0 h 40"/>
                  <a:gd name="T6" fmla="*/ 0 w 41"/>
                  <a:gd name="T7" fmla="*/ 0 h 40"/>
                  <a:gd name="T8" fmla="*/ 0 w 41"/>
                  <a:gd name="T9" fmla="*/ 0 h 40"/>
                  <a:gd name="T10" fmla="*/ 0 w 41"/>
                  <a:gd name="T11" fmla="*/ 0 h 40"/>
                  <a:gd name="T12" fmla="*/ 0 w 41"/>
                  <a:gd name="T13" fmla="*/ 0 h 40"/>
                  <a:gd name="T14" fmla="*/ 0 w 41"/>
                  <a:gd name="T15" fmla="*/ 0 h 40"/>
                  <a:gd name="T16" fmla="*/ 0 w 41"/>
                  <a:gd name="T17" fmla="*/ 0 h 40"/>
                  <a:gd name="T18" fmla="*/ 0 w 41"/>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0"/>
                  <a:gd name="T32" fmla="*/ 41 w 41"/>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0">
                    <a:moveTo>
                      <a:pt x="20" y="40"/>
                    </a:moveTo>
                    <a:lnTo>
                      <a:pt x="35" y="35"/>
                    </a:lnTo>
                    <a:lnTo>
                      <a:pt x="41" y="20"/>
                    </a:lnTo>
                    <a:lnTo>
                      <a:pt x="35" y="6"/>
                    </a:lnTo>
                    <a:lnTo>
                      <a:pt x="20" y="0"/>
                    </a:lnTo>
                    <a:lnTo>
                      <a:pt x="6" y="6"/>
                    </a:lnTo>
                    <a:lnTo>
                      <a:pt x="0" y="20"/>
                    </a:lnTo>
                    <a:lnTo>
                      <a:pt x="6" y="35"/>
                    </a:lnTo>
                    <a:lnTo>
                      <a:pt x="20" y="40"/>
                    </a:lnTo>
                    <a:close/>
                  </a:path>
                </a:pathLst>
              </a:custGeom>
              <a:solidFill>
                <a:srgbClr val="FFFF00"/>
              </a:solidFill>
              <a:ln w="9525">
                <a:noFill/>
                <a:round/>
                <a:headEnd/>
                <a:tailEnd/>
              </a:ln>
            </p:spPr>
            <p:txBody>
              <a:bodyPr/>
              <a:lstStyle/>
              <a:p>
                <a:endParaRPr lang="en-US" dirty="0">
                  <a:solidFill>
                    <a:prstClr val="black"/>
                  </a:solidFill>
                </a:endParaRPr>
              </a:p>
            </p:txBody>
          </p:sp>
          <p:sp>
            <p:nvSpPr>
              <p:cNvPr id="75800" name="Freeform 277"/>
              <p:cNvSpPr>
                <a:spLocks/>
              </p:cNvSpPr>
              <p:nvPr/>
            </p:nvSpPr>
            <p:spPr bwMode="auto">
              <a:xfrm>
                <a:off x="2768" y="3125"/>
                <a:ext cx="20" cy="21"/>
              </a:xfrm>
              <a:custGeom>
                <a:avLst/>
                <a:gdLst>
                  <a:gd name="T0" fmla="*/ 0 w 79"/>
                  <a:gd name="T1" fmla="*/ 0 h 83"/>
                  <a:gd name="T2" fmla="*/ 0 w 79"/>
                  <a:gd name="T3" fmla="*/ 0 h 83"/>
                  <a:gd name="T4" fmla="*/ 0 w 79"/>
                  <a:gd name="T5" fmla="*/ 0 h 83"/>
                  <a:gd name="T6" fmla="*/ 0 w 79"/>
                  <a:gd name="T7" fmla="*/ 0 h 83"/>
                  <a:gd name="T8" fmla="*/ 0 w 79"/>
                  <a:gd name="T9" fmla="*/ 0 h 83"/>
                  <a:gd name="T10" fmla="*/ 0 w 79"/>
                  <a:gd name="T11" fmla="*/ 0 h 83"/>
                  <a:gd name="T12" fmla="*/ 0 w 79"/>
                  <a:gd name="T13" fmla="*/ 0 h 83"/>
                  <a:gd name="T14" fmla="*/ 0 w 79"/>
                  <a:gd name="T15" fmla="*/ 0 h 83"/>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83"/>
                  <a:gd name="T26" fmla="*/ 79 w 7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83">
                    <a:moveTo>
                      <a:pt x="28" y="83"/>
                    </a:moveTo>
                    <a:lnTo>
                      <a:pt x="79" y="0"/>
                    </a:lnTo>
                    <a:lnTo>
                      <a:pt x="58" y="0"/>
                    </a:lnTo>
                    <a:lnTo>
                      <a:pt x="20" y="16"/>
                    </a:lnTo>
                    <a:lnTo>
                      <a:pt x="0" y="44"/>
                    </a:lnTo>
                    <a:lnTo>
                      <a:pt x="4" y="67"/>
                    </a:lnTo>
                    <a:lnTo>
                      <a:pt x="28" y="83"/>
                    </a:lnTo>
                    <a:close/>
                  </a:path>
                </a:pathLst>
              </a:custGeom>
              <a:solidFill>
                <a:srgbClr val="FFFF00"/>
              </a:solidFill>
              <a:ln w="9525">
                <a:noFill/>
                <a:round/>
                <a:headEnd/>
                <a:tailEnd/>
              </a:ln>
            </p:spPr>
            <p:txBody>
              <a:bodyPr/>
              <a:lstStyle/>
              <a:p>
                <a:endParaRPr lang="en-US" dirty="0">
                  <a:solidFill>
                    <a:prstClr val="black"/>
                  </a:solidFill>
                </a:endParaRPr>
              </a:p>
            </p:txBody>
          </p:sp>
          <p:sp>
            <p:nvSpPr>
              <p:cNvPr id="75801" name="Freeform 278"/>
              <p:cNvSpPr>
                <a:spLocks/>
              </p:cNvSpPr>
              <p:nvPr/>
            </p:nvSpPr>
            <p:spPr bwMode="auto">
              <a:xfrm>
                <a:off x="2813" y="3135"/>
                <a:ext cx="21" cy="19"/>
              </a:xfrm>
              <a:custGeom>
                <a:avLst/>
                <a:gdLst>
                  <a:gd name="T0" fmla="*/ 0 w 84"/>
                  <a:gd name="T1" fmla="*/ 0 h 77"/>
                  <a:gd name="T2" fmla="*/ 0 w 84"/>
                  <a:gd name="T3" fmla="*/ 0 h 77"/>
                  <a:gd name="T4" fmla="*/ 0 w 84"/>
                  <a:gd name="T5" fmla="*/ 0 h 77"/>
                  <a:gd name="T6" fmla="*/ 0 w 84"/>
                  <a:gd name="T7" fmla="*/ 0 h 77"/>
                  <a:gd name="T8" fmla="*/ 0 w 84"/>
                  <a:gd name="T9" fmla="*/ 0 h 77"/>
                  <a:gd name="T10" fmla="*/ 0 w 84"/>
                  <a:gd name="T11" fmla="*/ 0 h 77"/>
                  <a:gd name="T12" fmla="*/ 0 60000 65536"/>
                  <a:gd name="T13" fmla="*/ 0 60000 65536"/>
                  <a:gd name="T14" fmla="*/ 0 60000 65536"/>
                  <a:gd name="T15" fmla="*/ 0 60000 65536"/>
                  <a:gd name="T16" fmla="*/ 0 60000 65536"/>
                  <a:gd name="T17" fmla="*/ 0 60000 65536"/>
                  <a:gd name="T18" fmla="*/ 0 w 84"/>
                  <a:gd name="T19" fmla="*/ 0 h 77"/>
                  <a:gd name="T20" fmla="*/ 84 w 84"/>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84" h="77">
                    <a:moveTo>
                      <a:pt x="0" y="67"/>
                    </a:moveTo>
                    <a:lnTo>
                      <a:pt x="47" y="0"/>
                    </a:lnTo>
                    <a:lnTo>
                      <a:pt x="84" y="3"/>
                    </a:lnTo>
                    <a:lnTo>
                      <a:pt x="39" y="77"/>
                    </a:lnTo>
                    <a:lnTo>
                      <a:pt x="0" y="67"/>
                    </a:lnTo>
                    <a:close/>
                  </a:path>
                </a:pathLst>
              </a:custGeom>
              <a:solidFill>
                <a:srgbClr val="FFFF00"/>
              </a:solidFill>
              <a:ln w="9525">
                <a:noFill/>
                <a:round/>
                <a:headEnd/>
                <a:tailEnd/>
              </a:ln>
            </p:spPr>
            <p:txBody>
              <a:bodyPr/>
              <a:lstStyle/>
              <a:p>
                <a:endParaRPr lang="en-US" dirty="0">
                  <a:solidFill>
                    <a:prstClr val="black"/>
                  </a:solidFill>
                </a:endParaRPr>
              </a:p>
            </p:txBody>
          </p:sp>
          <p:sp>
            <p:nvSpPr>
              <p:cNvPr id="75802" name="Freeform 279"/>
              <p:cNvSpPr>
                <a:spLocks/>
              </p:cNvSpPr>
              <p:nvPr/>
            </p:nvSpPr>
            <p:spPr bwMode="auto">
              <a:xfrm>
                <a:off x="2793" y="3131"/>
                <a:ext cx="22" cy="18"/>
              </a:xfrm>
              <a:custGeom>
                <a:avLst/>
                <a:gdLst>
                  <a:gd name="T0" fmla="*/ 0 w 87"/>
                  <a:gd name="T1" fmla="*/ 0 h 70"/>
                  <a:gd name="T2" fmla="*/ 0 w 87"/>
                  <a:gd name="T3" fmla="*/ 0 h 70"/>
                  <a:gd name="T4" fmla="*/ 0 w 87"/>
                  <a:gd name="T5" fmla="*/ 0 h 70"/>
                  <a:gd name="T6" fmla="*/ 0 w 87"/>
                  <a:gd name="T7" fmla="*/ 0 h 70"/>
                  <a:gd name="T8" fmla="*/ 0 w 87"/>
                  <a:gd name="T9" fmla="*/ 0 h 70"/>
                  <a:gd name="T10" fmla="*/ 0 w 87"/>
                  <a:gd name="T11" fmla="*/ 0 h 70"/>
                  <a:gd name="T12" fmla="*/ 0 60000 65536"/>
                  <a:gd name="T13" fmla="*/ 0 60000 65536"/>
                  <a:gd name="T14" fmla="*/ 0 60000 65536"/>
                  <a:gd name="T15" fmla="*/ 0 60000 65536"/>
                  <a:gd name="T16" fmla="*/ 0 60000 65536"/>
                  <a:gd name="T17" fmla="*/ 0 60000 65536"/>
                  <a:gd name="T18" fmla="*/ 0 w 87"/>
                  <a:gd name="T19" fmla="*/ 0 h 70"/>
                  <a:gd name="T20" fmla="*/ 87 w 87"/>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87" h="70">
                    <a:moveTo>
                      <a:pt x="0" y="60"/>
                    </a:moveTo>
                    <a:lnTo>
                      <a:pt x="50" y="0"/>
                    </a:lnTo>
                    <a:lnTo>
                      <a:pt x="87" y="1"/>
                    </a:lnTo>
                    <a:lnTo>
                      <a:pt x="40" y="70"/>
                    </a:lnTo>
                    <a:lnTo>
                      <a:pt x="0" y="60"/>
                    </a:lnTo>
                    <a:close/>
                  </a:path>
                </a:pathLst>
              </a:custGeom>
              <a:solidFill>
                <a:srgbClr val="FFFF00"/>
              </a:solidFill>
              <a:ln w="9525">
                <a:noFill/>
                <a:round/>
                <a:headEnd/>
                <a:tailEnd/>
              </a:ln>
            </p:spPr>
            <p:txBody>
              <a:bodyPr/>
              <a:lstStyle/>
              <a:p>
                <a:endParaRPr lang="en-US" dirty="0">
                  <a:solidFill>
                    <a:prstClr val="black"/>
                  </a:solidFill>
                </a:endParaRPr>
              </a:p>
            </p:txBody>
          </p:sp>
          <p:sp>
            <p:nvSpPr>
              <p:cNvPr id="75803" name="Freeform 280"/>
              <p:cNvSpPr>
                <a:spLocks/>
              </p:cNvSpPr>
              <p:nvPr/>
            </p:nvSpPr>
            <p:spPr bwMode="auto">
              <a:xfrm>
                <a:off x="2770" y="3179"/>
                <a:ext cx="61" cy="14"/>
              </a:xfrm>
              <a:custGeom>
                <a:avLst/>
                <a:gdLst>
                  <a:gd name="T0" fmla="*/ 0 w 245"/>
                  <a:gd name="T1" fmla="*/ 0 h 57"/>
                  <a:gd name="T2" fmla="*/ 0 w 245"/>
                  <a:gd name="T3" fmla="*/ 0 h 57"/>
                  <a:gd name="T4" fmla="*/ 0 w 245"/>
                  <a:gd name="T5" fmla="*/ 0 h 57"/>
                  <a:gd name="T6" fmla="*/ 0 w 245"/>
                  <a:gd name="T7" fmla="*/ 0 h 57"/>
                  <a:gd name="T8" fmla="*/ 0 w 245"/>
                  <a:gd name="T9" fmla="*/ 0 h 57"/>
                  <a:gd name="T10" fmla="*/ 0 w 245"/>
                  <a:gd name="T11" fmla="*/ 0 h 57"/>
                  <a:gd name="T12" fmla="*/ 0 w 245"/>
                  <a:gd name="T13" fmla="*/ 0 h 57"/>
                  <a:gd name="T14" fmla="*/ 0 w 245"/>
                  <a:gd name="T15" fmla="*/ 0 h 57"/>
                  <a:gd name="T16" fmla="*/ 0 w 245"/>
                  <a:gd name="T17" fmla="*/ 0 h 57"/>
                  <a:gd name="T18" fmla="*/ 0 w 245"/>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5"/>
                  <a:gd name="T31" fmla="*/ 0 h 57"/>
                  <a:gd name="T32" fmla="*/ 245 w 245"/>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5" h="57">
                    <a:moveTo>
                      <a:pt x="0" y="23"/>
                    </a:moveTo>
                    <a:lnTo>
                      <a:pt x="92" y="0"/>
                    </a:lnTo>
                    <a:lnTo>
                      <a:pt x="143" y="0"/>
                    </a:lnTo>
                    <a:lnTo>
                      <a:pt x="211" y="24"/>
                    </a:lnTo>
                    <a:lnTo>
                      <a:pt x="245" y="57"/>
                    </a:lnTo>
                    <a:lnTo>
                      <a:pt x="144" y="32"/>
                    </a:lnTo>
                    <a:lnTo>
                      <a:pt x="106" y="27"/>
                    </a:lnTo>
                    <a:lnTo>
                      <a:pt x="9" y="33"/>
                    </a:lnTo>
                    <a:lnTo>
                      <a:pt x="0" y="23"/>
                    </a:lnTo>
                    <a:close/>
                  </a:path>
                </a:pathLst>
              </a:custGeom>
              <a:solidFill>
                <a:srgbClr val="7F0000"/>
              </a:solidFill>
              <a:ln w="9525">
                <a:noFill/>
                <a:round/>
                <a:headEnd/>
                <a:tailEnd/>
              </a:ln>
            </p:spPr>
            <p:txBody>
              <a:bodyPr/>
              <a:lstStyle/>
              <a:p>
                <a:endParaRPr lang="en-US" dirty="0">
                  <a:solidFill>
                    <a:prstClr val="black"/>
                  </a:solidFill>
                </a:endParaRPr>
              </a:p>
            </p:txBody>
          </p:sp>
          <p:sp>
            <p:nvSpPr>
              <p:cNvPr id="75804" name="Freeform 281"/>
              <p:cNvSpPr>
                <a:spLocks/>
              </p:cNvSpPr>
              <p:nvPr/>
            </p:nvSpPr>
            <p:spPr bwMode="auto">
              <a:xfrm>
                <a:off x="2872" y="3073"/>
                <a:ext cx="65" cy="34"/>
              </a:xfrm>
              <a:custGeom>
                <a:avLst/>
                <a:gdLst>
                  <a:gd name="T0" fmla="*/ 0 w 262"/>
                  <a:gd name="T1" fmla="*/ 0 h 136"/>
                  <a:gd name="T2" fmla="*/ 0 w 262"/>
                  <a:gd name="T3" fmla="*/ 0 h 136"/>
                  <a:gd name="T4" fmla="*/ 0 w 262"/>
                  <a:gd name="T5" fmla="*/ 0 h 136"/>
                  <a:gd name="T6" fmla="*/ 0 w 262"/>
                  <a:gd name="T7" fmla="*/ 0 h 136"/>
                  <a:gd name="T8" fmla="*/ 0 w 262"/>
                  <a:gd name="T9" fmla="*/ 0 h 136"/>
                  <a:gd name="T10" fmla="*/ 0 w 262"/>
                  <a:gd name="T11" fmla="*/ 0 h 136"/>
                  <a:gd name="T12" fmla="*/ 0 w 262"/>
                  <a:gd name="T13" fmla="*/ 0 h 136"/>
                  <a:gd name="T14" fmla="*/ 0 w 262"/>
                  <a:gd name="T15" fmla="*/ 0 h 136"/>
                  <a:gd name="T16" fmla="*/ 0 w 262"/>
                  <a:gd name="T17" fmla="*/ 0 h 136"/>
                  <a:gd name="T18" fmla="*/ 0 w 262"/>
                  <a:gd name="T19" fmla="*/ 0 h 136"/>
                  <a:gd name="T20" fmla="*/ 0 w 262"/>
                  <a:gd name="T21" fmla="*/ 0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2"/>
                  <a:gd name="T34" fmla="*/ 0 h 136"/>
                  <a:gd name="T35" fmla="*/ 262 w 262"/>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2" h="136">
                    <a:moveTo>
                      <a:pt x="96" y="8"/>
                    </a:moveTo>
                    <a:lnTo>
                      <a:pt x="179" y="0"/>
                    </a:lnTo>
                    <a:lnTo>
                      <a:pt x="262" y="31"/>
                    </a:lnTo>
                    <a:lnTo>
                      <a:pt x="257" y="75"/>
                    </a:lnTo>
                    <a:lnTo>
                      <a:pt x="206" y="116"/>
                    </a:lnTo>
                    <a:lnTo>
                      <a:pt x="113" y="136"/>
                    </a:lnTo>
                    <a:lnTo>
                      <a:pt x="18" y="105"/>
                    </a:lnTo>
                    <a:lnTo>
                      <a:pt x="0" y="61"/>
                    </a:lnTo>
                    <a:lnTo>
                      <a:pt x="40" y="21"/>
                    </a:lnTo>
                    <a:lnTo>
                      <a:pt x="96" y="8"/>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805" name="Freeform 282"/>
              <p:cNvSpPr>
                <a:spLocks/>
              </p:cNvSpPr>
              <p:nvPr/>
            </p:nvSpPr>
            <p:spPr bwMode="auto">
              <a:xfrm>
                <a:off x="2758" y="3061"/>
                <a:ext cx="75" cy="41"/>
              </a:xfrm>
              <a:custGeom>
                <a:avLst/>
                <a:gdLst>
                  <a:gd name="T0" fmla="*/ 0 w 302"/>
                  <a:gd name="T1" fmla="*/ 0 h 164"/>
                  <a:gd name="T2" fmla="*/ 0 w 302"/>
                  <a:gd name="T3" fmla="*/ 0 h 164"/>
                  <a:gd name="T4" fmla="*/ 0 w 302"/>
                  <a:gd name="T5" fmla="*/ 0 h 164"/>
                  <a:gd name="T6" fmla="*/ 0 w 302"/>
                  <a:gd name="T7" fmla="*/ 0 h 164"/>
                  <a:gd name="T8" fmla="*/ 0 w 302"/>
                  <a:gd name="T9" fmla="*/ 0 h 164"/>
                  <a:gd name="T10" fmla="*/ 0 w 302"/>
                  <a:gd name="T11" fmla="*/ 0 h 164"/>
                  <a:gd name="T12" fmla="*/ 0 w 302"/>
                  <a:gd name="T13" fmla="*/ 0 h 164"/>
                  <a:gd name="T14" fmla="*/ 0 w 302"/>
                  <a:gd name="T15" fmla="*/ 0 h 164"/>
                  <a:gd name="T16" fmla="*/ 0 w 302"/>
                  <a:gd name="T17" fmla="*/ 0 h 164"/>
                  <a:gd name="T18" fmla="*/ 0 w 302"/>
                  <a:gd name="T19" fmla="*/ 0 h 164"/>
                  <a:gd name="T20" fmla="*/ 0 w 302"/>
                  <a:gd name="T21" fmla="*/ 0 h 164"/>
                  <a:gd name="T22" fmla="*/ 0 w 302"/>
                  <a:gd name="T23" fmla="*/ 0 h 164"/>
                  <a:gd name="T24" fmla="*/ 0 w 302"/>
                  <a:gd name="T25" fmla="*/ 0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2"/>
                  <a:gd name="T40" fmla="*/ 0 h 164"/>
                  <a:gd name="T41" fmla="*/ 302 w 302"/>
                  <a:gd name="T42" fmla="*/ 164 h 1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2" h="164">
                    <a:moveTo>
                      <a:pt x="2" y="48"/>
                    </a:moveTo>
                    <a:lnTo>
                      <a:pt x="23" y="9"/>
                    </a:lnTo>
                    <a:lnTo>
                      <a:pt x="68" y="0"/>
                    </a:lnTo>
                    <a:lnTo>
                      <a:pt x="176" y="0"/>
                    </a:lnTo>
                    <a:lnTo>
                      <a:pt x="255" y="43"/>
                    </a:lnTo>
                    <a:lnTo>
                      <a:pt x="302" y="91"/>
                    </a:lnTo>
                    <a:lnTo>
                      <a:pt x="274" y="130"/>
                    </a:lnTo>
                    <a:lnTo>
                      <a:pt x="213" y="164"/>
                    </a:lnTo>
                    <a:lnTo>
                      <a:pt x="117" y="152"/>
                    </a:lnTo>
                    <a:lnTo>
                      <a:pt x="36" y="125"/>
                    </a:lnTo>
                    <a:lnTo>
                      <a:pt x="0" y="76"/>
                    </a:lnTo>
                    <a:lnTo>
                      <a:pt x="2" y="48"/>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806" name="Freeform 283"/>
              <p:cNvSpPr>
                <a:spLocks/>
              </p:cNvSpPr>
              <p:nvPr/>
            </p:nvSpPr>
            <p:spPr bwMode="auto">
              <a:xfrm>
                <a:off x="2840" y="3037"/>
                <a:ext cx="29" cy="47"/>
              </a:xfrm>
              <a:custGeom>
                <a:avLst/>
                <a:gdLst>
                  <a:gd name="T0" fmla="*/ 0 w 116"/>
                  <a:gd name="T1" fmla="*/ 0 h 189"/>
                  <a:gd name="T2" fmla="*/ 0 w 116"/>
                  <a:gd name="T3" fmla="*/ 0 h 189"/>
                  <a:gd name="T4" fmla="*/ 0 w 116"/>
                  <a:gd name="T5" fmla="*/ 0 h 189"/>
                  <a:gd name="T6" fmla="*/ 0 w 116"/>
                  <a:gd name="T7" fmla="*/ 0 h 189"/>
                  <a:gd name="T8" fmla="*/ 0 w 116"/>
                  <a:gd name="T9" fmla="*/ 0 h 189"/>
                  <a:gd name="T10" fmla="*/ 0 w 116"/>
                  <a:gd name="T11" fmla="*/ 0 h 189"/>
                  <a:gd name="T12" fmla="*/ 0 w 116"/>
                  <a:gd name="T13" fmla="*/ 0 h 189"/>
                  <a:gd name="T14" fmla="*/ 0 w 116"/>
                  <a:gd name="T15" fmla="*/ 0 h 189"/>
                  <a:gd name="T16" fmla="*/ 0 w 116"/>
                  <a:gd name="T17" fmla="*/ 0 h 189"/>
                  <a:gd name="T18" fmla="*/ 0 w 116"/>
                  <a:gd name="T19" fmla="*/ 0 h 189"/>
                  <a:gd name="T20" fmla="*/ 0 w 116"/>
                  <a:gd name="T21" fmla="*/ 0 h 189"/>
                  <a:gd name="T22" fmla="*/ 0 w 116"/>
                  <a:gd name="T23" fmla="*/ 0 h 189"/>
                  <a:gd name="T24" fmla="*/ 0 w 116"/>
                  <a:gd name="T25" fmla="*/ 0 h 189"/>
                  <a:gd name="T26" fmla="*/ 0 w 116"/>
                  <a:gd name="T27" fmla="*/ 0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6"/>
                  <a:gd name="T43" fmla="*/ 0 h 189"/>
                  <a:gd name="T44" fmla="*/ 116 w 116"/>
                  <a:gd name="T45" fmla="*/ 189 h 1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6" h="189">
                    <a:moveTo>
                      <a:pt x="35" y="185"/>
                    </a:moveTo>
                    <a:lnTo>
                      <a:pt x="35" y="47"/>
                    </a:lnTo>
                    <a:lnTo>
                      <a:pt x="0" y="51"/>
                    </a:lnTo>
                    <a:lnTo>
                      <a:pt x="10" y="29"/>
                    </a:lnTo>
                    <a:lnTo>
                      <a:pt x="38" y="24"/>
                    </a:lnTo>
                    <a:lnTo>
                      <a:pt x="48" y="5"/>
                    </a:lnTo>
                    <a:lnTo>
                      <a:pt x="68" y="0"/>
                    </a:lnTo>
                    <a:lnTo>
                      <a:pt x="72" y="29"/>
                    </a:lnTo>
                    <a:lnTo>
                      <a:pt x="116" y="29"/>
                    </a:lnTo>
                    <a:lnTo>
                      <a:pt x="111" y="46"/>
                    </a:lnTo>
                    <a:lnTo>
                      <a:pt x="73" y="51"/>
                    </a:lnTo>
                    <a:lnTo>
                      <a:pt x="68" y="189"/>
                    </a:lnTo>
                    <a:lnTo>
                      <a:pt x="35" y="185"/>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807" name="Freeform 284"/>
              <p:cNvSpPr>
                <a:spLocks/>
              </p:cNvSpPr>
              <p:nvPr/>
            </p:nvSpPr>
            <p:spPr bwMode="auto">
              <a:xfrm>
                <a:off x="2864" y="3016"/>
                <a:ext cx="70" cy="60"/>
              </a:xfrm>
              <a:custGeom>
                <a:avLst/>
                <a:gdLst>
                  <a:gd name="T0" fmla="*/ 0 w 281"/>
                  <a:gd name="T1" fmla="*/ 0 h 239"/>
                  <a:gd name="T2" fmla="*/ 0 w 281"/>
                  <a:gd name="T3" fmla="*/ 0 h 239"/>
                  <a:gd name="T4" fmla="*/ 0 w 281"/>
                  <a:gd name="T5" fmla="*/ 0 h 239"/>
                  <a:gd name="T6" fmla="*/ 0 w 281"/>
                  <a:gd name="T7" fmla="*/ 0 h 239"/>
                  <a:gd name="T8" fmla="*/ 0 w 281"/>
                  <a:gd name="T9" fmla="*/ 0 h 239"/>
                  <a:gd name="T10" fmla="*/ 0 w 281"/>
                  <a:gd name="T11" fmla="*/ 0 h 239"/>
                  <a:gd name="T12" fmla="*/ 0 w 281"/>
                  <a:gd name="T13" fmla="*/ 0 h 239"/>
                  <a:gd name="T14" fmla="*/ 0 w 281"/>
                  <a:gd name="T15" fmla="*/ 0 h 239"/>
                  <a:gd name="T16" fmla="*/ 0 w 281"/>
                  <a:gd name="T17" fmla="*/ 0 h 239"/>
                  <a:gd name="T18" fmla="*/ 0 w 281"/>
                  <a:gd name="T19" fmla="*/ 0 h 239"/>
                  <a:gd name="T20" fmla="*/ 0 w 281"/>
                  <a:gd name="T21" fmla="*/ 0 h 239"/>
                  <a:gd name="T22" fmla="*/ 0 w 281"/>
                  <a:gd name="T23" fmla="*/ 0 h 239"/>
                  <a:gd name="T24" fmla="*/ 0 w 281"/>
                  <a:gd name="T25" fmla="*/ 0 h 239"/>
                  <a:gd name="T26" fmla="*/ 0 w 281"/>
                  <a:gd name="T27" fmla="*/ 0 h 239"/>
                  <a:gd name="T28" fmla="*/ 0 w 281"/>
                  <a:gd name="T29" fmla="*/ 0 h 239"/>
                  <a:gd name="T30" fmla="*/ 0 w 281"/>
                  <a:gd name="T31" fmla="*/ 0 h 239"/>
                  <a:gd name="T32" fmla="*/ 0 w 281"/>
                  <a:gd name="T33" fmla="*/ 0 h 239"/>
                  <a:gd name="T34" fmla="*/ 0 w 281"/>
                  <a:gd name="T35" fmla="*/ 0 h 239"/>
                  <a:gd name="T36" fmla="*/ 0 w 281"/>
                  <a:gd name="T37" fmla="*/ 0 h 239"/>
                  <a:gd name="T38" fmla="*/ 0 w 281"/>
                  <a:gd name="T39" fmla="*/ 0 h 239"/>
                  <a:gd name="T40" fmla="*/ 0 w 281"/>
                  <a:gd name="T41" fmla="*/ 0 h 239"/>
                  <a:gd name="T42" fmla="*/ 0 w 281"/>
                  <a:gd name="T43" fmla="*/ 0 h 239"/>
                  <a:gd name="T44" fmla="*/ 0 w 281"/>
                  <a:gd name="T45" fmla="*/ 0 h 239"/>
                  <a:gd name="T46" fmla="*/ 0 w 281"/>
                  <a:gd name="T47" fmla="*/ 0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1"/>
                  <a:gd name="T73" fmla="*/ 0 h 239"/>
                  <a:gd name="T74" fmla="*/ 281 w 281"/>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1" h="239">
                    <a:moveTo>
                      <a:pt x="25" y="239"/>
                    </a:moveTo>
                    <a:lnTo>
                      <a:pt x="0" y="71"/>
                    </a:lnTo>
                    <a:lnTo>
                      <a:pt x="28" y="46"/>
                    </a:lnTo>
                    <a:lnTo>
                      <a:pt x="52" y="67"/>
                    </a:lnTo>
                    <a:lnTo>
                      <a:pt x="64" y="23"/>
                    </a:lnTo>
                    <a:lnTo>
                      <a:pt x="105" y="9"/>
                    </a:lnTo>
                    <a:lnTo>
                      <a:pt x="122" y="41"/>
                    </a:lnTo>
                    <a:lnTo>
                      <a:pt x="131" y="0"/>
                    </a:lnTo>
                    <a:lnTo>
                      <a:pt x="189" y="8"/>
                    </a:lnTo>
                    <a:lnTo>
                      <a:pt x="199" y="36"/>
                    </a:lnTo>
                    <a:lnTo>
                      <a:pt x="214" y="13"/>
                    </a:lnTo>
                    <a:lnTo>
                      <a:pt x="254" y="31"/>
                    </a:lnTo>
                    <a:lnTo>
                      <a:pt x="281" y="221"/>
                    </a:lnTo>
                    <a:lnTo>
                      <a:pt x="243" y="202"/>
                    </a:lnTo>
                    <a:lnTo>
                      <a:pt x="229" y="186"/>
                    </a:lnTo>
                    <a:lnTo>
                      <a:pt x="218" y="202"/>
                    </a:lnTo>
                    <a:lnTo>
                      <a:pt x="164" y="196"/>
                    </a:lnTo>
                    <a:lnTo>
                      <a:pt x="142" y="173"/>
                    </a:lnTo>
                    <a:lnTo>
                      <a:pt x="131" y="197"/>
                    </a:lnTo>
                    <a:lnTo>
                      <a:pt x="84" y="207"/>
                    </a:lnTo>
                    <a:lnTo>
                      <a:pt x="58" y="187"/>
                    </a:lnTo>
                    <a:lnTo>
                      <a:pt x="58" y="217"/>
                    </a:lnTo>
                    <a:lnTo>
                      <a:pt x="25" y="239"/>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808" name="Freeform 285"/>
              <p:cNvSpPr>
                <a:spLocks/>
              </p:cNvSpPr>
              <p:nvPr/>
            </p:nvSpPr>
            <p:spPr bwMode="auto">
              <a:xfrm>
                <a:off x="2872" y="2951"/>
                <a:ext cx="79" cy="55"/>
              </a:xfrm>
              <a:custGeom>
                <a:avLst/>
                <a:gdLst>
                  <a:gd name="T0" fmla="*/ 0 w 317"/>
                  <a:gd name="T1" fmla="*/ 0 h 218"/>
                  <a:gd name="T2" fmla="*/ 0 w 317"/>
                  <a:gd name="T3" fmla="*/ 0 h 218"/>
                  <a:gd name="T4" fmla="*/ 0 w 317"/>
                  <a:gd name="T5" fmla="*/ 0 h 218"/>
                  <a:gd name="T6" fmla="*/ 0 w 317"/>
                  <a:gd name="T7" fmla="*/ 0 h 218"/>
                  <a:gd name="T8" fmla="*/ 0 w 317"/>
                  <a:gd name="T9" fmla="*/ 0 h 218"/>
                  <a:gd name="T10" fmla="*/ 0 w 317"/>
                  <a:gd name="T11" fmla="*/ 0 h 218"/>
                  <a:gd name="T12" fmla="*/ 0 w 317"/>
                  <a:gd name="T13" fmla="*/ 0 h 218"/>
                  <a:gd name="T14" fmla="*/ 0 w 317"/>
                  <a:gd name="T15" fmla="*/ 0 h 218"/>
                  <a:gd name="T16" fmla="*/ 0 w 317"/>
                  <a:gd name="T17" fmla="*/ 0 h 218"/>
                  <a:gd name="T18" fmla="*/ 0 w 317"/>
                  <a:gd name="T19" fmla="*/ 0 h 218"/>
                  <a:gd name="T20" fmla="*/ 0 w 317"/>
                  <a:gd name="T21" fmla="*/ 0 h 218"/>
                  <a:gd name="T22" fmla="*/ 0 w 317"/>
                  <a:gd name="T23" fmla="*/ 0 h 218"/>
                  <a:gd name="T24" fmla="*/ 0 w 317"/>
                  <a:gd name="T25" fmla="*/ 0 h 2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18"/>
                  <a:gd name="T41" fmla="*/ 317 w 317"/>
                  <a:gd name="T42" fmla="*/ 218 h 2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18">
                    <a:moveTo>
                      <a:pt x="188" y="155"/>
                    </a:moveTo>
                    <a:lnTo>
                      <a:pt x="100" y="202"/>
                    </a:lnTo>
                    <a:lnTo>
                      <a:pt x="34" y="218"/>
                    </a:lnTo>
                    <a:lnTo>
                      <a:pt x="0" y="196"/>
                    </a:lnTo>
                    <a:lnTo>
                      <a:pt x="26" y="135"/>
                    </a:lnTo>
                    <a:lnTo>
                      <a:pt x="120" y="60"/>
                    </a:lnTo>
                    <a:lnTo>
                      <a:pt x="216" y="15"/>
                    </a:lnTo>
                    <a:lnTo>
                      <a:pt x="281" y="0"/>
                    </a:lnTo>
                    <a:lnTo>
                      <a:pt x="317" y="14"/>
                    </a:lnTo>
                    <a:lnTo>
                      <a:pt x="310" y="47"/>
                    </a:lnTo>
                    <a:lnTo>
                      <a:pt x="255" y="112"/>
                    </a:lnTo>
                    <a:lnTo>
                      <a:pt x="188" y="155"/>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809" name="Freeform 286"/>
              <p:cNvSpPr>
                <a:spLocks/>
              </p:cNvSpPr>
              <p:nvPr/>
            </p:nvSpPr>
            <p:spPr bwMode="auto">
              <a:xfrm>
                <a:off x="2754" y="2942"/>
                <a:ext cx="63" cy="53"/>
              </a:xfrm>
              <a:custGeom>
                <a:avLst/>
                <a:gdLst>
                  <a:gd name="T0" fmla="*/ 0 w 253"/>
                  <a:gd name="T1" fmla="*/ 0 h 213"/>
                  <a:gd name="T2" fmla="*/ 0 w 253"/>
                  <a:gd name="T3" fmla="*/ 0 h 213"/>
                  <a:gd name="T4" fmla="*/ 0 w 253"/>
                  <a:gd name="T5" fmla="*/ 0 h 213"/>
                  <a:gd name="T6" fmla="*/ 0 w 253"/>
                  <a:gd name="T7" fmla="*/ 0 h 213"/>
                  <a:gd name="T8" fmla="*/ 0 w 253"/>
                  <a:gd name="T9" fmla="*/ 0 h 213"/>
                  <a:gd name="T10" fmla="*/ 0 w 253"/>
                  <a:gd name="T11" fmla="*/ 0 h 213"/>
                  <a:gd name="T12" fmla="*/ 0 w 253"/>
                  <a:gd name="T13" fmla="*/ 0 h 213"/>
                  <a:gd name="T14" fmla="*/ 0 w 253"/>
                  <a:gd name="T15" fmla="*/ 0 h 213"/>
                  <a:gd name="T16" fmla="*/ 0 w 253"/>
                  <a:gd name="T17" fmla="*/ 0 h 213"/>
                  <a:gd name="T18" fmla="*/ 0 w 253"/>
                  <a:gd name="T19" fmla="*/ 0 h 213"/>
                  <a:gd name="T20" fmla="*/ 0 w 253"/>
                  <a:gd name="T21" fmla="*/ 0 h 213"/>
                  <a:gd name="T22" fmla="*/ 0 w 253"/>
                  <a:gd name="T23" fmla="*/ 0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13"/>
                  <a:gd name="T38" fmla="*/ 253 w 253"/>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13">
                    <a:moveTo>
                      <a:pt x="86" y="131"/>
                    </a:moveTo>
                    <a:lnTo>
                      <a:pt x="19" y="73"/>
                    </a:lnTo>
                    <a:lnTo>
                      <a:pt x="0" y="16"/>
                    </a:lnTo>
                    <a:lnTo>
                      <a:pt x="20" y="1"/>
                    </a:lnTo>
                    <a:lnTo>
                      <a:pt x="74" y="0"/>
                    </a:lnTo>
                    <a:lnTo>
                      <a:pt x="135" y="42"/>
                    </a:lnTo>
                    <a:lnTo>
                      <a:pt x="237" y="130"/>
                    </a:lnTo>
                    <a:lnTo>
                      <a:pt x="253" y="186"/>
                    </a:lnTo>
                    <a:lnTo>
                      <a:pt x="242" y="213"/>
                    </a:lnTo>
                    <a:lnTo>
                      <a:pt x="160" y="188"/>
                    </a:lnTo>
                    <a:lnTo>
                      <a:pt x="86" y="131"/>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810" name="Freeform 287"/>
              <p:cNvSpPr>
                <a:spLocks/>
              </p:cNvSpPr>
              <p:nvPr/>
            </p:nvSpPr>
            <p:spPr bwMode="auto">
              <a:xfrm>
                <a:off x="2744" y="3203"/>
                <a:ext cx="140" cy="79"/>
              </a:xfrm>
              <a:custGeom>
                <a:avLst/>
                <a:gdLst>
                  <a:gd name="T0" fmla="*/ 0 w 561"/>
                  <a:gd name="T1" fmla="*/ 0 h 315"/>
                  <a:gd name="T2" fmla="*/ 0 w 561"/>
                  <a:gd name="T3" fmla="*/ 0 h 315"/>
                  <a:gd name="T4" fmla="*/ 0 w 561"/>
                  <a:gd name="T5" fmla="*/ 0 h 315"/>
                  <a:gd name="T6" fmla="*/ 0 w 561"/>
                  <a:gd name="T7" fmla="*/ 0 h 315"/>
                  <a:gd name="T8" fmla="*/ 0 w 561"/>
                  <a:gd name="T9" fmla="*/ 0 h 315"/>
                  <a:gd name="T10" fmla="*/ 0 w 561"/>
                  <a:gd name="T11" fmla="*/ 0 h 315"/>
                  <a:gd name="T12" fmla="*/ 0 w 561"/>
                  <a:gd name="T13" fmla="*/ 0 h 315"/>
                  <a:gd name="T14" fmla="*/ 0 w 561"/>
                  <a:gd name="T15" fmla="*/ 0 h 315"/>
                  <a:gd name="T16" fmla="*/ 0 w 561"/>
                  <a:gd name="T17" fmla="*/ 0 h 315"/>
                  <a:gd name="T18" fmla="*/ 0 w 561"/>
                  <a:gd name="T19" fmla="*/ 0 h 315"/>
                  <a:gd name="T20" fmla="*/ 0 w 561"/>
                  <a:gd name="T21" fmla="*/ 0 h 315"/>
                  <a:gd name="T22" fmla="*/ 0 w 561"/>
                  <a:gd name="T23" fmla="*/ 0 h 315"/>
                  <a:gd name="T24" fmla="*/ 0 w 561"/>
                  <a:gd name="T25" fmla="*/ 0 h 315"/>
                  <a:gd name="T26" fmla="*/ 0 w 561"/>
                  <a:gd name="T27" fmla="*/ 0 h 315"/>
                  <a:gd name="T28" fmla="*/ 0 w 561"/>
                  <a:gd name="T29" fmla="*/ 0 h 315"/>
                  <a:gd name="T30" fmla="*/ 0 w 561"/>
                  <a:gd name="T31" fmla="*/ 0 h 315"/>
                  <a:gd name="T32" fmla="*/ 0 w 561"/>
                  <a:gd name="T33" fmla="*/ 0 h 315"/>
                  <a:gd name="T34" fmla="*/ 0 w 561"/>
                  <a:gd name="T35" fmla="*/ 0 h 315"/>
                  <a:gd name="T36" fmla="*/ 0 w 561"/>
                  <a:gd name="T37" fmla="*/ 0 h 315"/>
                  <a:gd name="T38" fmla="*/ 0 w 561"/>
                  <a:gd name="T39" fmla="*/ 0 h 315"/>
                  <a:gd name="T40" fmla="*/ 0 w 561"/>
                  <a:gd name="T41" fmla="*/ 0 h 315"/>
                  <a:gd name="T42" fmla="*/ 0 w 561"/>
                  <a:gd name="T43" fmla="*/ 0 h 315"/>
                  <a:gd name="T44" fmla="*/ 0 w 561"/>
                  <a:gd name="T45" fmla="*/ 0 h 315"/>
                  <a:gd name="T46" fmla="*/ 0 w 561"/>
                  <a:gd name="T47" fmla="*/ 0 h 315"/>
                  <a:gd name="T48" fmla="*/ 0 w 561"/>
                  <a:gd name="T49" fmla="*/ 0 h 315"/>
                  <a:gd name="T50" fmla="*/ 0 w 561"/>
                  <a:gd name="T51" fmla="*/ 0 h 315"/>
                  <a:gd name="T52" fmla="*/ 0 w 561"/>
                  <a:gd name="T53" fmla="*/ 0 h 315"/>
                  <a:gd name="T54" fmla="*/ 0 w 561"/>
                  <a:gd name="T55" fmla="*/ 0 h 315"/>
                  <a:gd name="T56" fmla="*/ 0 w 561"/>
                  <a:gd name="T57" fmla="*/ 0 h 315"/>
                  <a:gd name="T58" fmla="*/ 0 w 561"/>
                  <a:gd name="T59" fmla="*/ 0 h 315"/>
                  <a:gd name="T60" fmla="*/ 0 w 561"/>
                  <a:gd name="T61" fmla="*/ 0 h 315"/>
                  <a:gd name="T62" fmla="*/ 0 w 561"/>
                  <a:gd name="T63" fmla="*/ 0 h 315"/>
                  <a:gd name="T64" fmla="*/ 0 w 561"/>
                  <a:gd name="T65" fmla="*/ 0 h 315"/>
                  <a:gd name="T66" fmla="*/ 0 w 561"/>
                  <a:gd name="T67" fmla="*/ 0 h 315"/>
                  <a:gd name="T68" fmla="*/ 0 w 561"/>
                  <a:gd name="T69" fmla="*/ 0 h 315"/>
                  <a:gd name="T70" fmla="*/ 0 w 561"/>
                  <a:gd name="T71" fmla="*/ 0 h 315"/>
                  <a:gd name="T72" fmla="*/ 0 w 561"/>
                  <a:gd name="T73" fmla="*/ 0 h 315"/>
                  <a:gd name="T74" fmla="*/ 0 w 561"/>
                  <a:gd name="T75" fmla="*/ 0 h 3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1"/>
                  <a:gd name="T115" fmla="*/ 0 h 315"/>
                  <a:gd name="T116" fmla="*/ 561 w 561"/>
                  <a:gd name="T117" fmla="*/ 315 h 3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1" h="315">
                    <a:moveTo>
                      <a:pt x="535" y="315"/>
                    </a:moveTo>
                    <a:lnTo>
                      <a:pt x="466" y="296"/>
                    </a:lnTo>
                    <a:lnTo>
                      <a:pt x="432" y="282"/>
                    </a:lnTo>
                    <a:lnTo>
                      <a:pt x="400" y="266"/>
                    </a:lnTo>
                    <a:lnTo>
                      <a:pt x="362" y="226"/>
                    </a:lnTo>
                    <a:lnTo>
                      <a:pt x="361" y="212"/>
                    </a:lnTo>
                    <a:lnTo>
                      <a:pt x="362" y="198"/>
                    </a:lnTo>
                    <a:lnTo>
                      <a:pt x="372" y="173"/>
                    </a:lnTo>
                    <a:lnTo>
                      <a:pt x="379" y="161"/>
                    </a:lnTo>
                    <a:lnTo>
                      <a:pt x="388" y="150"/>
                    </a:lnTo>
                    <a:lnTo>
                      <a:pt x="407" y="132"/>
                    </a:lnTo>
                    <a:lnTo>
                      <a:pt x="418" y="125"/>
                    </a:lnTo>
                    <a:lnTo>
                      <a:pt x="430" y="117"/>
                    </a:lnTo>
                    <a:lnTo>
                      <a:pt x="452" y="103"/>
                    </a:lnTo>
                    <a:lnTo>
                      <a:pt x="488" y="66"/>
                    </a:lnTo>
                    <a:lnTo>
                      <a:pt x="486" y="48"/>
                    </a:lnTo>
                    <a:lnTo>
                      <a:pt x="473" y="35"/>
                    </a:lnTo>
                    <a:lnTo>
                      <a:pt x="452" y="27"/>
                    </a:lnTo>
                    <a:lnTo>
                      <a:pt x="429" y="22"/>
                    </a:lnTo>
                    <a:lnTo>
                      <a:pt x="376" y="18"/>
                    </a:lnTo>
                    <a:lnTo>
                      <a:pt x="339" y="22"/>
                    </a:lnTo>
                    <a:lnTo>
                      <a:pt x="236" y="67"/>
                    </a:lnTo>
                    <a:lnTo>
                      <a:pt x="203" y="81"/>
                    </a:lnTo>
                    <a:lnTo>
                      <a:pt x="168" y="95"/>
                    </a:lnTo>
                    <a:lnTo>
                      <a:pt x="134" y="110"/>
                    </a:lnTo>
                    <a:lnTo>
                      <a:pt x="103" y="126"/>
                    </a:lnTo>
                    <a:lnTo>
                      <a:pt x="89" y="137"/>
                    </a:lnTo>
                    <a:lnTo>
                      <a:pt x="72" y="144"/>
                    </a:lnTo>
                    <a:lnTo>
                      <a:pt x="36" y="146"/>
                    </a:lnTo>
                    <a:lnTo>
                      <a:pt x="12" y="131"/>
                    </a:lnTo>
                    <a:lnTo>
                      <a:pt x="0" y="110"/>
                    </a:lnTo>
                    <a:lnTo>
                      <a:pt x="12" y="106"/>
                    </a:lnTo>
                    <a:lnTo>
                      <a:pt x="22" y="124"/>
                    </a:lnTo>
                    <a:lnTo>
                      <a:pt x="33" y="134"/>
                    </a:lnTo>
                    <a:lnTo>
                      <a:pt x="60" y="136"/>
                    </a:lnTo>
                    <a:lnTo>
                      <a:pt x="79" y="120"/>
                    </a:lnTo>
                    <a:lnTo>
                      <a:pt x="79" y="88"/>
                    </a:lnTo>
                    <a:lnTo>
                      <a:pt x="89" y="85"/>
                    </a:lnTo>
                    <a:lnTo>
                      <a:pt x="91" y="116"/>
                    </a:lnTo>
                    <a:lnTo>
                      <a:pt x="111" y="77"/>
                    </a:lnTo>
                    <a:lnTo>
                      <a:pt x="129" y="68"/>
                    </a:lnTo>
                    <a:lnTo>
                      <a:pt x="125" y="88"/>
                    </a:lnTo>
                    <a:lnTo>
                      <a:pt x="159" y="78"/>
                    </a:lnTo>
                    <a:lnTo>
                      <a:pt x="196" y="67"/>
                    </a:lnTo>
                    <a:lnTo>
                      <a:pt x="231" y="53"/>
                    </a:lnTo>
                    <a:lnTo>
                      <a:pt x="264" y="35"/>
                    </a:lnTo>
                    <a:lnTo>
                      <a:pt x="261" y="18"/>
                    </a:lnTo>
                    <a:lnTo>
                      <a:pt x="278" y="13"/>
                    </a:lnTo>
                    <a:lnTo>
                      <a:pt x="286" y="34"/>
                    </a:lnTo>
                    <a:lnTo>
                      <a:pt x="299" y="32"/>
                    </a:lnTo>
                    <a:lnTo>
                      <a:pt x="300" y="23"/>
                    </a:lnTo>
                    <a:lnTo>
                      <a:pt x="291" y="9"/>
                    </a:lnTo>
                    <a:lnTo>
                      <a:pt x="347" y="0"/>
                    </a:lnTo>
                    <a:lnTo>
                      <a:pt x="421" y="5"/>
                    </a:lnTo>
                    <a:lnTo>
                      <a:pt x="483" y="29"/>
                    </a:lnTo>
                    <a:lnTo>
                      <a:pt x="499" y="51"/>
                    </a:lnTo>
                    <a:lnTo>
                      <a:pt x="502" y="81"/>
                    </a:lnTo>
                    <a:lnTo>
                      <a:pt x="486" y="97"/>
                    </a:lnTo>
                    <a:lnTo>
                      <a:pt x="476" y="105"/>
                    </a:lnTo>
                    <a:lnTo>
                      <a:pt x="466" y="112"/>
                    </a:lnTo>
                    <a:lnTo>
                      <a:pt x="445" y="125"/>
                    </a:lnTo>
                    <a:lnTo>
                      <a:pt x="424" y="137"/>
                    </a:lnTo>
                    <a:lnTo>
                      <a:pt x="388" y="169"/>
                    </a:lnTo>
                    <a:lnTo>
                      <a:pt x="377" y="189"/>
                    </a:lnTo>
                    <a:lnTo>
                      <a:pt x="374" y="216"/>
                    </a:lnTo>
                    <a:lnTo>
                      <a:pt x="381" y="229"/>
                    </a:lnTo>
                    <a:lnTo>
                      <a:pt x="388" y="241"/>
                    </a:lnTo>
                    <a:lnTo>
                      <a:pt x="411" y="260"/>
                    </a:lnTo>
                    <a:lnTo>
                      <a:pt x="425" y="267"/>
                    </a:lnTo>
                    <a:lnTo>
                      <a:pt x="439" y="275"/>
                    </a:lnTo>
                    <a:lnTo>
                      <a:pt x="466" y="287"/>
                    </a:lnTo>
                    <a:lnTo>
                      <a:pt x="509" y="300"/>
                    </a:lnTo>
                    <a:lnTo>
                      <a:pt x="551" y="309"/>
                    </a:lnTo>
                    <a:lnTo>
                      <a:pt x="559" y="311"/>
                    </a:lnTo>
                    <a:lnTo>
                      <a:pt x="561" y="315"/>
                    </a:lnTo>
                    <a:lnTo>
                      <a:pt x="535" y="31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11" name="Freeform 288"/>
              <p:cNvSpPr>
                <a:spLocks/>
              </p:cNvSpPr>
              <p:nvPr/>
            </p:nvSpPr>
            <p:spPr bwMode="auto">
              <a:xfrm>
                <a:off x="2836" y="3214"/>
                <a:ext cx="120" cy="60"/>
              </a:xfrm>
              <a:custGeom>
                <a:avLst/>
                <a:gdLst>
                  <a:gd name="T0" fmla="*/ 0 w 481"/>
                  <a:gd name="T1" fmla="*/ 0 h 238"/>
                  <a:gd name="T2" fmla="*/ 0 w 481"/>
                  <a:gd name="T3" fmla="*/ 0 h 238"/>
                  <a:gd name="T4" fmla="*/ 0 w 481"/>
                  <a:gd name="T5" fmla="*/ 0 h 238"/>
                  <a:gd name="T6" fmla="*/ 0 w 481"/>
                  <a:gd name="T7" fmla="*/ 0 h 238"/>
                  <a:gd name="T8" fmla="*/ 0 w 481"/>
                  <a:gd name="T9" fmla="*/ 0 h 238"/>
                  <a:gd name="T10" fmla="*/ 0 w 481"/>
                  <a:gd name="T11" fmla="*/ 0 h 238"/>
                  <a:gd name="T12" fmla="*/ 0 w 481"/>
                  <a:gd name="T13" fmla="*/ 0 h 238"/>
                  <a:gd name="T14" fmla="*/ 0 w 481"/>
                  <a:gd name="T15" fmla="*/ 0 h 238"/>
                  <a:gd name="T16" fmla="*/ 0 w 481"/>
                  <a:gd name="T17" fmla="*/ 0 h 238"/>
                  <a:gd name="T18" fmla="*/ 0 w 481"/>
                  <a:gd name="T19" fmla="*/ 0 h 238"/>
                  <a:gd name="T20" fmla="*/ 0 w 481"/>
                  <a:gd name="T21" fmla="*/ 0 h 238"/>
                  <a:gd name="T22" fmla="*/ 0 w 481"/>
                  <a:gd name="T23" fmla="*/ 0 h 238"/>
                  <a:gd name="T24" fmla="*/ 0 w 481"/>
                  <a:gd name="T25" fmla="*/ 0 h 238"/>
                  <a:gd name="T26" fmla="*/ 0 w 481"/>
                  <a:gd name="T27" fmla="*/ 0 h 238"/>
                  <a:gd name="T28" fmla="*/ 0 w 481"/>
                  <a:gd name="T29" fmla="*/ 0 h 238"/>
                  <a:gd name="T30" fmla="*/ 0 w 481"/>
                  <a:gd name="T31" fmla="*/ 0 h 238"/>
                  <a:gd name="T32" fmla="*/ 0 w 481"/>
                  <a:gd name="T33" fmla="*/ 0 h 238"/>
                  <a:gd name="T34" fmla="*/ 0 w 481"/>
                  <a:gd name="T35" fmla="*/ 0 h 238"/>
                  <a:gd name="T36" fmla="*/ 0 w 481"/>
                  <a:gd name="T37" fmla="*/ 0 h 238"/>
                  <a:gd name="T38" fmla="*/ 0 w 481"/>
                  <a:gd name="T39" fmla="*/ 0 h 238"/>
                  <a:gd name="T40" fmla="*/ 0 w 481"/>
                  <a:gd name="T41" fmla="*/ 0 h 238"/>
                  <a:gd name="T42" fmla="*/ 0 w 481"/>
                  <a:gd name="T43" fmla="*/ 0 h 238"/>
                  <a:gd name="T44" fmla="*/ 0 w 481"/>
                  <a:gd name="T45" fmla="*/ 0 h 238"/>
                  <a:gd name="T46" fmla="*/ 0 w 481"/>
                  <a:gd name="T47" fmla="*/ 0 h 238"/>
                  <a:gd name="T48" fmla="*/ 0 w 481"/>
                  <a:gd name="T49" fmla="*/ 0 h 238"/>
                  <a:gd name="T50" fmla="*/ 0 w 481"/>
                  <a:gd name="T51" fmla="*/ 0 h 238"/>
                  <a:gd name="T52" fmla="*/ 0 w 481"/>
                  <a:gd name="T53" fmla="*/ 0 h 238"/>
                  <a:gd name="T54" fmla="*/ 0 w 481"/>
                  <a:gd name="T55" fmla="*/ 0 h 238"/>
                  <a:gd name="T56" fmla="*/ 0 w 481"/>
                  <a:gd name="T57" fmla="*/ 0 h 238"/>
                  <a:gd name="T58" fmla="*/ 0 w 481"/>
                  <a:gd name="T59" fmla="*/ 0 h 238"/>
                  <a:gd name="T60" fmla="*/ 0 w 481"/>
                  <a:gd name="T61" fmla="*/ 0 h 238"/>
                  <a:gd name="T62" fmla="*/ 0 w 481"/>
                  <a:gd name="T63" fmla="*/ 0 h 238"/>
                  <a:gd name="T64" fmla="*/ 0 w 481"/>
                  <a:gd name="T65" fmla="*/ 0 h 238"/>
                  <a:gd name="T66" fmla="*/ 0 w 481"/>
                  <a:gd name="T67" fmla="*/ 0 h 238"/>
                  <a:gd name="T68" fmla="*/ 0 w 481"/>
                  <a:gd name="T69" fmla="*/ 0 h 238"/>
                  <a:gd name="T70" fmla="*/ 0 w 481"/>
                  <a:gd name="T71" fmla="*/ 0 h 238"/>
                  <a:gd name="T72" fmla="*/ 0 w 481"/>
                  <a:gd name="T73" fmla="*/ 0 h 238"/>
                  <a:gd name="T74" fmla="*/ 0 w 481"/>
                  <a:gd name="T75" fmla="*/ 0 h 238"/>
                  <a:gd name="T76" fmla="*/ 0 w 481"/>
                  <a:gd name="T77" fmla="*/ 0 h 238"/>
                  <a:gd name="T78" fmla="*/ 0 w 481"/>
                  <a:gd name="T79" fmla="*/ 0 h 238"/>
                  <a:gd name="T80" fmla="*/ 0 w 481"/>
                  <a:gd name="T81" fmla="*/ 0 h 238"/>
                  <a:gd name="T82" fmla="*/ 0 w 481"/>
                  <a:gd name="T83" fmla="*/ 0 h 238"/>
                  <a:gd name="T84" fmla="*/ 0 w 481"/>
                  <a:gd name="T85" fmla="*/ 0 h 2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1"/>
                  <a:gd name="T130" fmla="*/ 0 h 238"/>
                  <a:gd name="T131" fmla="*/ 481 w 481"/>
                  <a:gd name="T132" fmla="*/ 238 h 2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1" h="238">
                    <a:moveTo>
                      <a:pt x="320" y="219"/>
                    </a:moveTo>
                    <a:lnTo>
                      <a:pt x="312" y="194"/>
                    </a:lnTo>
                    <a:lnTo>
                      <a:pt x="300" y="169"/>
                    </a:lnTo>
                    <a:lnTo>
                      <a:pt x="285" y="145"/>
                    </a:lnTo>
                    <a:lnTo>
                      <a:pt x="269" y="121"/>
                    </a:lnTo>
                    <a:lnTo>
                      <a:pt x="233" y="136"/>
                    </a:lnTo>
                    <a:lnTo>
                      <a:pt x="199" y="148"/>
                    </a:lnTo>
                    <a:lnTo>
                      <a:pt x="166" y="158"/>
                    </a:lnTo>
                    <a:lnTo>
                      <a:pt x="135" y="166"/>
                    </a:lnTo>
                    <a:lnTo>
                      <a:pt x="73" y="175"/>
                    </a:lnTo>
                    <a:lnTo>
                      <a:pt x="5" y="179"/>
                    </a:lnTo>
                    <a:lnTo>
                      <a:pt x="0" y="169"/>
                    </a:lnTo>
                    <a:lnTo>
                      <a:pt x="131" y="153"/>
                    </a:lnTo>
                    <a:lnTo>
                      <a:pt x="198" y="135"/>
                    </a:lnTo>
                    <a:lnTo>
                      <a:pt x="228" y="119"/>
                    </a:lnTo>
                    <a:lnTo>
                      <a:pt x="257" y="102"/>
                    </a:lnTo>
                    <a:lnTo>
                      <a:pt x="227" y="51"/>
                    </a:lnTo>
                    <a:lnTo>
                      <a:pt x="233" y="39"/>
                    </a:lnTo>
                    <a:lnTo>
                      <a:pt x="246" y="59"/>
                    </a:lnTo>
                    <a:lnTo>
                      <a:pt x="259" y="79"/>
                    </a:lnTo>
                    <a:lnTo>
                      <a:pt x="272" y="101"/>
                    </a:lnTo>
                    <a:lnTo>
                      <a:pt x="285" y="122"/>
                    </a:lnTo>
                    <a:lnTo>
                      <a:pt x="296" y="143"/>
                    </a:lnTo>
                    <a:lnTo>
                      <a:pt x="308" y="165"/>
                    </a:lnTo>
                    <a:lnTo>
                      <a:pt x="320" y="189"/>
                    </a:lnTo>
                    <a:lnTo>
                      <a:pt x="332" y="213"/>
                    </a:lnTo>
                    <a:lnTo>
                      <a:pt x="339" y="225"/>
                    </a:lnTo>
                    <a:lnTo>
                      <a:pt x="347" y="225"/>
                    </a:lnTo>
                    <a:lnTo>
                      <a:pt x="351" y="216"/>
                    </a:lnTo>
                    <a:lnTo>
                      <a:pt x="345" y="205"/>
                    </a:lnTo>
                    <a:lnTo>
                      <a:pt x="332" y="186"/>
                    </a:lnTo>
                    <a:lnTo>
                      <a:pt x="318" y="163"/>
                    </a:lnTo>
                    <a:lnTo>
                      <a:pt x="306" y="141"/>
                    </a:lnTo>
                    <a:lnTo>
                      <a:pt x="295" y="118"/>
                    </a:lnTo>
                    <a:lnTo>
                      <a:pt x="281" y="95"/>
                    </a:lnTo>
                    <a:lnTo>
                      <a:pt x="268" y="73"/>
                    </a:lnTo>
                    <a:lnTo>
                      <a:pt x="253" y="51"/>
                    </a:lnTo>
                    <a:lnTo>
                      <a:pt x="238" y="34"/>
                    </a:lnTo>
                    <a:lnTo>
                      <a:pt x="244" y="25"/>
                    </a:lnTo>
                    <a:lnTo>
                      <a:pt x="271" y="40"/>
                    </a:lnTo>
                    <a:lnTo>
                      <a:pt x="296" y="56"/>
                    </a:lnTo>
                    <a:lnTo>
                      <a:pt x="322" y="73"/>
                    </a:lnTo>
                    <a:lnTo>
                      <a:pt x="335" y="80"/>
                    </a:lnTo>
                    <a:lnTo>
                      <a:pt x="349" y="89"/>
                    </a:lnTo>
                    <a:lnTo>
                      <a:pt x="361" y="98"/>
                    </a:lnTo>
                    <a:lnTo>
                      <a:pt x="374" y="107"/>
                    </a:lnTo>
                    <a:lnTo>
                      <a:pt x="386" y="116"/>
                    </a:lnTo>
                    <a:lnTo>
                      <a:pt x="399" y="124"/>
                    </a:lnTo>
                    <a:lnTo>
                      <a:pt x="412" y="133"/>
                    </a:lnTo>
                    <a:lnTo>
                      <a:pt x="423" y="142"/>
                    </a:lnTo>
                    <a:lnTo>
                      <a:pt x="447" y="161"/>
                    </a:lnTo>
                    <a:lnTo>
                      <a:pt x="463" y="165"/>
                    </a:lnTo>
                    <a:lnTo>
                      <a:pt x="459" y="153"/>
                    </a:lnTo>
                    <a:lnTo>
                      <a:pt x="424" y="135"/>
                    </a:lnTo>
                    <a:lnTo>
                      <a:pt x="252" y="12"/>
                    </a:lnTo>
                    <a:lnTo>
                      <a:pt x="261" y="0"/>
                    </a:lnTo>
                    <a:lnTo>
                      <a:pt x="278" y="14"/>
                    </a:lnTo>
                    <a:lnTo>
                      <a:pt x="298" y="27"/>
                    </a:lnTo>
                    <a:lnTo>
                      <a:pt x="318" y="41"/>
                    </a:lnTo>
                    <a:lnTo>
                      <a:pt x="339" y="56"/>
                    </a:lnTo>
                    <a:lnTo>
                      <a:pt x="360" y="72"/>
                    </a:lnTo>
                    <a:lnTo>
                      <a:pt x="379" y="87"/>
                    </a:lnTo>
                    <a:lnTo>
                      <a:pt x="398" y="102"/>
                    </a:lnTo>
                    <a:lnTo>
                      <a:pt x="415" y="117"/>
                    </a:lnTo>
                    <a:lnTo>
                      <a:pt x="481" y="167"/>
                    </a:lnTo>
                    <a:lnTo>
                      <a:pt x="474" y="177"/>
                    </a:lnTo>
                    <a:lnTo>
                      <a:pt x="462" y="181"/>
                    </a:lnTo>
                    <a:lnTo>
                      <a:pt x="438" y="172"/>
                    </a:lnTo>
                    <a:lnTo>
                      <a:pt x="420" y="157"/>
                    </a:lnTo>
                    <a:lnTo>
                      <a:pt x="402" y="142"/>
                    </a:lnTo>
                    <a:lnTo>
                      <a:pt x="384" y="128"/>
                    </a:lnTo>
                    <a:lnTo>
                      <a:pt x="364" y="114"/>
                    </a:lnTo>
                    <a:lnTo>
                      <a:pt x="345" y="102"/>
                    </a:lnTo>
                    <a:lnTo>
                      <a:pt x="325" y="89"/>
                    </a:lnTo>
                    <a:lnTo>
                      <a:pt x="305" y="77"/>
                    </a:lnTo>
                    <a:lnTo>
                      <a:pt x="283" y="65"/>
                    </a:lnTo>
                    <a:lnTo>
                      <a:pt x="298" y="106"/>
                    </a:lnTo>
                    <a:lnTo>
                      <a:pt x="307" y="124"/>
                    </a:lnTo>
                    <a:lnTo>
                      <a:pt x="315" y="141"/>
                    </a:lnTo>
                    <a:lnTo>
                      <a:pt x="331" y="169"/>
                    </a:lnTo>
                    <a:lnTo>
                      <a:pt x="344" y="189"/>
                    </a:lnTo>
                    <a:lnTo>
                      <a:pt x="361" y="215"/>
                    </a:lnTo>
                    <a:lnTo>
                      <a:pt x="356" y="231"/>
                    </a:lnTo>
                    <a:lnTo>
                      <a:pt x="345" y="238"/>
                    </a:lnTo>
                    <a:lnTo>
                      <a:pt x="335" y="235"/>
                    </a:lnTo>
                    <a:lnTo>
                      <a:pt x="320" y="21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12" name="Freeform 289"/>
              <p:cNvSpPr>
                <a:spLocks/>
              </p:cNvSpPr>
              <p:nvPr/>
            </p:nvSpPr>
            <p:spPr bwMode="auto">
              <a:xfrm>
                <a:off x="2765" y="3232"/>
                <a:ext cx="71" cy="27"/>
              </a:xfrm>
              <a:custGeom>
                <a:avLst/>
                <a:gdLst>
                  <a:gd name="T0" fmla="*/ 0 w 287"/>
                  <a:gd name="T1" fmla="*/ 0 h 111"/>
                  <a:gd name="T2" fmla="*/ 0 w 287"/>
                  <a:gd name="T3" fmla="*/ 0 h 111"/>
                  <a:gd name="T4" fmla="*/ 0 w 287"/>
                  <a:gd name="T5" fmla="*/ 0 h 111"/>
                  <a:gd name="T6" fmla="*/ 0 w 287"/>
                  <a:gd name="T7" fmla="*/ 0 h 111"/>
                  <a:gd name="T8" fmla="*/ 0 w 287"/>
                  <a:gd name="T9" fmla="*/ 0 h 111"/>
                  <a:gd name="T10" fmla="*/ 0 w 287"/>
                  <a:gd name="T11" fmla="*/ 0 h 111"/>
                  <a:gd name="T12" fmla="*/ 0 w 287"/>
                  <a:gd name="T13" fmla="*/ 0 h 111"/>
                  <a:gd name="T14" fmla="*/ 0 w 287"/>
                  <a:gd name="T15" fmla="*/ 0 h 111"/>
                  <a:gd name="T16" fmla="*/ 0 w 287"/>
                  <a:gd name="T17" fmla="*/ 0 h 111"/>
                  <a:gd name="T18" fmla="*/ 0 w 287"/>
                  <a:gd name="T19" fmla="*/ 0 h 111"/>
                  <a:gd name="T20" fmla="*/ 0 w 287"/>
                  <a:gd name="T21" fmla="*/ 0 h 111"/>
                  <a:gd name="T22" fmla="*/ 0 w 287"/>
                  <a:gd name="T23" fmla="*/ 0 h 111"/>
                  <a:gd name="T24" fmla="*/ 0 w 287"/>
                  <a:gd name="T25" fmla="*/ 0 h 111"/>
                  <a:gd name="T26" fmla="*/ 0 w 287"/>
                  <a:gd name="T27" fmla="*/ 0 h 111"/>
                  <a:gd name="T28" fmla="*/ 0 w 287"/>
                  <a:gd name="T29" fmla="*/ 0 h 111"/>
                  <a:gd name="T30" fmla="*/ 0 w 287"/>
                  <a:gd name="T31" fmla="*/ 0 h 111"/>
                  <a:gd name="T32" fmla="*/ 0 w 287"/>
                  <a:gd name="T33" fmla="*/ 0 h 111"/>
                  <a:gd name="T34" fmla="*/ 0 w 287"/>
                  <a:gd name="T35" fmla="*/ 0 h 111"/>
                  <a:gd name="T36" fmla="*/ 0 w 287"/>
                  <a:gd name="T37" fmla="*/ 0 h 111"/>
                  <a:gd name="T38" fmla="*/ 0 w 287"/>
                  <a:gd name="T39" fmla="*/ 0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7"/>
                  <a:gd name="T61" fmla="*/ 0 h 111"/>
                  <a:gd name="T62" fmla="*/ 287 w 287"/>
                  <a:gd name="T63" fmla="*/ 111 h 1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7" h="111">
                    <a:moveTo>
                      <a:pt x="0" y="23"/>
                    </a:moveTo>
                    <a:lnTo>
                      <a:pt x="28" y="0"/>
                    </a:lnTo>
                    <a:lnTo>
                      <a:pt x="53" y="21"/>
                    </a:lnTo>
                    <a:lnTo>
                      <a:pt x="67" y="32"/>
                    </a:lnTo>
                    <a:lnTo>
                      <a:pt x="82" y="42"/>
                    </a:lnTo>
                    <a:lnTo>
                      <a:pt x="98" y="49"/>
                    </a:lnTo>
                    <a:lnTo>
                      <a:pt x="115" y="58"/>
                    </a:lnTo>
                    <a:lnTo>
                      <a:pt x="149" y="72"/>
                    </a:lnTo>
                    <a:lnTo>
                      <a:pt x="184" y="83"/>
                    </a:lnTo>
                    <a:lnTo>
                      <a:pt x="219" y="91"/>
                    </a:lnTo>
                    <a:lnTo>
                      <a:pt x="287" y="101"/>
                    </a:lnTo>
                    <a:lnTo>
                      <a:pt x="287" y="111"/>
                    </a:lnTo>
                    <a:lnTo>
                      <a:pt x="179" y="96"/>
                    </a:lnTo>
                    <a:lnTo>
                      <a:pt x="135" y="86"/>
                    </a:lnTo>
                    <a:lnTo>
                      <a:pt x="98" y="73"/>
                    </a:lnTo>
                    <a:lnTo>
                      <a:pt x="67" y="60"/>
                    </a:lnTo>
                    <a:lnTo>
                      <a:pt x="41" y="47"/>
                    </a:lnTo>
                    <a:lnTo>
                      <a:pt x="18" y="34"/>
                    </a:lnTo>
                    <a:lnTo>
                      <a:pt x="0" y="2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13" name="Freeform 290"/>
              <p:cNvSpPr>
                <a:spLocks/>
              </p:cNvSpPr>
              <p:nvPr/>
            </p:nvSpPr>
            <p:spPr bwMode="auto">
              <a:xfrm>
                <a:off x="2909" y="3234"/>
                <a:ext cx="9" cy="8"/>
              </a:xfrm>
              <a:custGeom>
                <a:avLst/>
                <a:gdLst>
                  <a:gd name="T0" fmla="*/ 0 w 36"/>
                  <a:gd name="T1" fmla="*/ 0 h 31"/>
                  <a:gd name="T2" fmla="*/ 0 w 36"/>
                  <a:gd name="T3" fmla="*/ 0 h 31"/>
                  <a:gd name="T4" fmla="*/ 0 w 36"/>
                  <a:gd name="T5" fmla="*/ 0 h 31"/>
                  <a:gd name="T6" fmla="*/ 0 w 36"/>
                  <a:gd name="T7" fmla="*/ 0 h 31"/>
                  <a:gd name="T8" fmla="*/ 0 w 36"/>
                  <a:gd name="T9" fmla="*/ 0 h 31"/>
                  <a:gd name="T10" fmla="*/ 0 w 36"/>
                  <a:gd name="T11" fmla="*/ 0 h 31"/>
                  <a:gd name="T12" fmla="*/ 0 w 36"/>
                  <a:gd name="T13" fmla="*/ 0 h 31"/>
                  <a:gd name="T14" fmla="*/ 0 60000 65536"/>
                  <a:gd name="T15" fmla="*/ 0 60000 65536"/>
                  <a:gd name="T16" fmla="*/ 0 60000 65536"/>
                  <a:gd name="T17" fmla="*/ 0 60000 65536"/>
                  <a:gd name="T18" fmla="*/ 0 60000 65536"/>
                  <a:gd name="T19" fmla="*/ 0 60000 65536"/>
                  <a:gd name="T20" fmla="*/ 0 60000 65536"/>
                  <a:gd name="T21" fmla="*/ 0 w 36"/>
                  <a:gd name="T22" fmla="*/ 0 h 31"/>
                  <a:gd name="T23" fmla="*/ 36 w 3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1">
                    <a:moveTo>
                      <a:pt x="3" y="31"/>
                    </a:moveTo>
                    <a:lnTo>
                      <a:pt x="0" y="15"/>
                    </a:lnTo>
                    <a:lnTo>
                      <a:pt x="25" y="0"/>
                    </a:lnTo>
                    <a:lnTo>
                      <a:pt x="36" y="10"/>
                    </a:lnTo>
                    <a:lnTo>
                      <a:pt x="22" y="20"/>
                    </a:lnTo>
                    <a:lnTo>
                      <a:pt x="3" y="3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14" name="Freeform 291"/>
              <p:cNvSpPr>
                <a:spLocks/>
              </p:cNvSpPr>
              <p:nvPr/>
            </p:nvSpPr>
            <p:spPr bwMode="auto">
              <a:xfrm>
                <a:off x="2921" y="3180"/>
                <a:ext cx="40" cy="52"/>
              </a:xfrm>
              <a:custGeom>
                <a:avLst/>
                <a:gdLst>
                  <a:gd name="T0" fmla="*/ 0 w 164"/>
                  <a:gd name="T1" fmla="*/ 0 h 210"/>
                  <a:gd name="T2" fmla="*/ 0 w 164"/>
                  <a:gd name="T3" fmla="*/ 0 h 210"/>
                  <a:gd name="T4" fmla="*/ 0 w 164"/>
                  <a:gd name="T5" fmla="*/ 0 h 210"/>
                  <a:gd name="T6" fmla="*/ 0 w 164"/>
                  <a:gd name="T7" fmla="*/ 0 h 210"/>
                  <a:gd name="T8" fmla="*/ 0 w 164"/>
                  <a:gd name="T9" fmla="*/ 0 h 210"/>
                  <a:gd name="T10" fmla="*/ 0 w 164"/>
                  <a:gd name="T11" fmla="*/ 0 h 210"/>
                  <a:gd name="T12" fmla="*/ 0 w 164"/>
                  <a:gd name="T13" fmla="*/ 0 h 210"/>
                  <a:gd name="T14" fmla="*/ 0 w 164"/>
                  <a:gd name="T15" fmla="*/ 0 h 210"/>
                  <a:gd name="T16" fmla="*/ 0 w 164"/>
                  <a:gd name="T17" fmla="*/ 0 h 210"/>
                  <a:gd name="T18" fmla="*/ 0 w 164"/>
                  <a:gd name="T19" fmla="*/ 0 h 210"/>
                  <a:gd name="T20" fmla="*/ 0 w 164"/>
                  <a:gd name="T21" fmla="*/ 0 h 210"/>
                  <a:gd name="T22" fmla="*/ 0 w 164"/>
                  <a:gd name="T23" fmla="*/ 0 h 210"/>
                  <a:gd name="T24" fmla="*/ 0 w 164"/>
                  <a:gd name="T25" fmla="*/ 0 h 210"/>
                  <a:gd name="T26" fmla="*/ 0 w 164"/>
                  <a:gd name="T27" fmla="*/ 0 h 210"/>
                  <a:gd name="T28" fmla="*/ 0 w 164"/>
                  <a:gd name="T29" fmla="*/ 0 h 210"/>
                  <a:gd name="T30" fmla="*/ 0 w 164"/>
                  <a:gd name="T31" fmla="*/ 0 h 210"/>
                  <a:gd name="T32" fmla="*/ 0 w 164"/>
                  <a:gd name="T33" fmla="*/ 0 h 210"/>
                  <a:gd name="T34" fmla="*/ 0 w 164"/>
                  <a:gd name="T35" fmla="*/ 0 h 210"/>
                  <a:gd name="T36" fmla="*/ 0 w 164"/>
                  <a:gd name="T37" fmla="*/ 0 h 210"/>
                  <a:gd name="T38" fmla="*/ 0 w 164"/>
                  <a:gd name="T39" fmla="*/ 0 h 210"/>
                  <a:gd name="T40" fmla="*/ 0 w 164"/>
                  <a:gd name="T41" fmla="*/ 0 h 210"/>
                  <a:gd name="T42" fmla="*/ 0 w 164"/>
                  <a:gd name="T43" fmla="*/ 0 h 2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4"/>
                  <a:gd name="T67" fmla="*/ 0 h 210"/>
                  <a:gd name="T68" fmla="*/ 164 w 164"/>
                  <a:gd name="T69" fmla="*/ 210 h 2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4" h="210">
                    <a:moveTo>
                      <a:pt x="12" y="210"/>
                    </a:moveTo>
                    <a:lnTo>
                      <a:pt x="0" y="198"/>
                    </a:lnTo>
                    <a:lnTo>
                      <a:pt x="17" y="188"/>
                    </a:lnTo>
                    <a:lnTo>
                      <a:pt x="34" y="176"/>
                    </a:lnTo>
                    <a:lnTo>
                      <a:pt x="53" y="159"/>
                    </a:lnTo>
                    <a:lnTo>
                      <a:pt x="70" y="139"/>
                    </a:lnTo>
                    <a:lnTo>
                      <a:pt x="97" y="87"/>
                    </a:lnTo>
                    <a:lnTo>
                      <a:pt x="111" y="18"/>
                    </a:lnTo>
                    <a:lnTo>
                      <a:pt x="124" y="12"/>
                    </a:lnTo>
                    <a:lnTo>
                      <a:pt x="136" y="7"/>
                    </a:lnTo>
                    <a:lnTo>
                      <a:pt x="164" y="0"/>
                    </a:lnTo>
                    <a:lnTo>
                      <a:pt x="153" y="34"/>
                    </a:lnTo>
                    <a:lnTo>
                      <a:pt x="140" y="66"/>
                    </a:lnTo>
                    <a:lnTo>
                      <a:pt x="125" y="95"/>
                    </a:lnTo>
                    <a:lnTo>
                      <a:pt x="117" y="108"/>
                    </a:lnTo>
                    <a:lnTo>
                      <a:pt x="107" y="120"/>
                    </a:lnTo>
                    <a:lnTo>
                      <a:pt x="88" y="145"/>
                    </a:lnTo>
                    <a:lnTo>
                      <a:pt x="66" y="168"/>
                    </a:lnTo>
                    <a:lnTo>
                      <a:pt x="39" y="189"/>
                    </a:lnTo>
                    <a:lnTo>
                      <a:pt x="27" y="199"/>
                    </a:lnTo>
                    <a:lnTo>
                      <a:pt x="12" y="21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15" name="Freeform 292"/>
              <p:cNvSpPr>
                <a:spLocks/>
              </p:cNvSpPr>
              <p:nvPr/>
            </p:nvSpPr>
            <p:spPr bwMode="auto">
              <a:xfrm>
                <a:off x="2744" y="3202"/>
                <a:ext cx="78" cy="28"/>
              </a:xfrm>
              <a:custGeom>
                <a:avLst/>
                <a:gdLst>
                  <a:gd name="T0" fmla="*/ 0 w 309"/>
                  <a:gd name="T1" fmla="*/ 0 h 115"/>
                  <a:gd name="T2" fmla="*/ 0 w 309"/>
                  <a:gd name="T3" fmla="*/ 0 h 115"/>
                  <a:gd name="T4" fmla="*/ 0 w 309"/>
                  <a:gd name="T5" fmla="*/ 0 h 115"/>
                  <a:gd name="T6" fmla="*/ 0 w 309"/>
                  <a:gd name="T7" fmla="*/ 0 h 115"/>
                  <a:gd name="T8" fmla="*/ 0 w 309"/>
                  <a:gd name="T9" fmla="*/ 0 h 115"/>
                  <a:gd name="T10" fmla="*/ 0 w 309"/>
                  <a:gd name="T11" fmla="*/ 0 h 115"/>
                  <a:gd name="T12" fmla="*/ 0 w 309"/>
                  <a:gd name="T13" fmla="*/ 0 h 115"/>
                  <a:gd name="T14" fmla="*/ 0 w 309"/>
                  <a:gd name="T15" fmla="*/ 0 h 115"/>
                  <a:gd name="T16" fmla="*/ 0 w 309"/>
                  <a:gd name="T17" fmla="*/ 0 h 115"/>
                  <a:gd name="T18" fmla="*/ 0 w 309"/>
                  <a:gd name="T19" fmla="*/ 0 h 115"/>
                  <a:gd name="T20" fmla="*/ 0 w 309"/>
                  <a:gd name="T21" fmla="*/ 0 h 115"/>
                  <a:gd name="T22" fmla="*/ 0 w 309"/>
                  <a:gd name="T23" fmla="*/ 0 h 115"/>
                  <a:gd name="T24" fmla="*/ 0 w 309"/>
                  <a:gd name="T25" fmla="*/ 0 h 115"/>
                  <a:gd name="T26" fmla="*/ 0 w 309"/>
                  <a:gd name="T27" fmla="*/ 0 h 115"/>
                  <a:gd name="T28" fmla="*/ 0 w 309"/>
                  <a:gd name="T29" fmla="*/ 0 h 115"/>
                  <a:gd name="T30" fmla="*/ 0 w 309"/>
                  <a:gd name="T31" fmla="*/ 0 h 115"/>
                  <a:gd name="T32" fmla="*/ 0 w 309"/>
                  <a:gd name="T33" fmla="*/ 0 h 115"/>
                  <a:gd name="T34" fmla="*/ 0 w 309"/>
                  <a:gd name="T35" fmla="*/ 0 h 115"/>
                  <a:gd name="T36" fmla="*/ 0 w 309"/>
                  <a:gd name="T37" fmla="*/ 0 h 115"/>
                  <a:gd name="T38" fmla="*/ 0 w 309"/>
                  <a:gd name="T39" fmla="*/ 0 h 115"/>
                  <a:gd name="T40" fmla="*/ 0 w 309"/>
                  <a:gd name="T41" fmla="*/ 0 h 115"/>
                  <a:gd name="T42" fmla="*/ 0 w 309"/>
                  <a:gd name="T43" fmla="*/ 0 h 115"/>
                  <a:gd name="T44" fmla="*/ 0 w 309"/>
                  <a:gd name="T45" fmla="*/ 0 h 115"/>
                  <a:gd name="T46" fmla="*/ 0 w 309"/>
                  <a:gd name="T47" fmla="*/ 0 h 115"/>
                  <a:gd name="T48" fmla="*/ 0 w 309"/>
                  <a:gd name="T49" fmla="*/ 0 h 115"/>
                  <a:gd name="T50" fmla="*/ 0 w 309"/>
                  <a:gd name="T51" fmla="*/ 0 h 115"/>
                  <a:gd name="T52" fmla="*/ 0 w 309"/>
                  <a:gd name="T53" fmla="*/ 0 h 115"/>
                  <a:gd name="T54" fmla="*/ 0 w 309"/>
                  <a:gd name="T55" fmla="*/ 0 h 115"/>
                  <a:gd name="T56" fmla="*/ 0 w 309"/>
                  <a:gd name="T57" fmla="*/ 0 h 115"/>
                  <a:gd name="T58" fmla="*/ 0 w 309"/>
                  <a:gd name="T59" fmla="*/ 0 h 1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9"/>
                  <a:gd name="T91" fmla="*/ 0 h 115"/>
                  <a:gd name="T92" fmla="*/ 309 w 309"/>
                  <a:gd name="T93" fmla="*/ 115 h 11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9" h="115">
                    <a:moveTo>
                      <a:pt x="0" y="115"/>
                    </a:moveTo>
                    <a:lnTo>
                      <a:pt x="0" y="94"/>
                    </a:lnTo>
                    <a:lnTo>
                      <a:pt x="5" y="77"/>
                    </a:lnTo>
                    <a:lnTo>
                      <a:pt x="15" y="63"/>
                    </a:lnTo>
                    <a:lnTo>
                      <a:pt x="26" y="55"/>
                    </a:lnTo>
                    <a:lnTo>
                      <a:pt x="93" y="44"/>
                    </a:lnTo>
                    <a:lnTo>
                      <a:pt x="160" y="31"/>
                    </a:lnTo>
                    <a:lnTo>
                      <a:pt x="227" y="15"/>
                    </a:lnTo>
                    <a:lnTo>
                      <a:pt x="294" y="0"/>
                    </a:lnTo>
                    <a:lnTo>
                      <a:pt x="309" y="8"/>
                    </a:lnTo>
                    <a:lnTo>
                      <a:pt x="295" y="14"/>
                    </a:lnTo>
                    <a:lnTo>
                      <a:pt x="273" y="19"/>
                    </a:lnTo>
                    <a:lnTo>
                      <a:pt x="214" y="32"/>
                    </a:lnTo>
                    <a:lnTo>
                      <a:pt x="153" y="43"/>
                    </a:lnTo>
                    <a:lnTo>
                      <a:pt x="116" y="56"/>
                    </a:lnTo>
                    <a:lnTo>
                      <a:pt x="128" y="78"/>
                    </a:lnTo>
                    <a:lnTo>
                      <a:pt x="110" y="82"/>
                    </a:lnTo>
                    <a:lnTo>
                      <a:pt x="103" y="70"/>
                    </a:lnTo>
                    <a:lnTo>
                      <a:pt x="92" y="60"/>
                    </a:lnTo>
                    <a:lnTo>
                      <a:pt x="63" y="61"/>
                    </a:lnTo>
                    <a:lnTo>
                      <a:pt x="80" y="73"/>
                    </a:lnTo>
                    <a:lnTo>
                      <a:pt x="89" y="91"/>
                    </a:lnTo>
                    <a:lnTo>
                      <a:pt x="79" y="96"/>
                    </a:lnTo>
                    <a:lnTo>
                      <a:pt x="69" y="77"/>
                    </a:lnTo>
                    <a:lnTo>
                      <a:pt x="59" y="68"/>
                    </a:lnTo>
                    <a:lnTo>
                      <a:pt x="43" y="66"/>
                    </a:lnTo>
                    <a:lnTo>
                      <a:pt x="16" y="81"/>
                    </a:lnTo>
                    <a:lnTo>
                      <a:pt x="12" y="112"/>
                    </a:lnTo>
                    <a:lnTo>
                      <a:pt x="0" y="11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16" name="Freeform 293"/>
              <p:cNvSpPr>
                <a:spLocks/>
              </p:cNvSpPr>
              <p:nvPr/>
            </p:nvSpPr>
            <p:spPr bwMode="auto">
              <a:xfrm>
                <a:off x="2869" y="3200"/>
                <a:ext cx="33" cy="28"/>
              </a:xfrm>
              <a:custGeom>
                <a:avLst/>
                <a:gdLst>
                  <a:gd name="T0" fmla="*/ 0 w 130"/>
                  <a:gd name="T1" fmla="*/ 0 h 113"/>
                  <a:gd name="T2" fmla="*/ 0 w 130"/>
                  <a:gd name="T3" fmla="*/ 0 h 113"/>
                  <a:gd name="T4" fmla="*/ 0 w 130"/>
                  <a:gd name="T5" fmla="*/ 0 h 113"/>
                  <a:gd name="T6" fmla="*/ 0 w 130"/>
                  <a:gd name="T7" fmla="*/ 0 h 113"/>
                  <a:gd name="T8" fmla="*/ 0 w 130"/>
                  <a:gd name="T9" fmla="*/ 0 h 113"/>
                  <a:gd name="T10" fmla="*/ 0 w 130"/>
                  <a:gd name="T11" fmla="*/ 0 h 113"/>
                  <a:gd name="T12" fmla="*/ 0 w 130"/>
                  <a:gd name="T13" fmla="*/ 0 h 113"/>
                  <a:gd name="T14" fmla="*/ 0 w 130"/>
                  <a:gd name="T15" fmla="*/ 0 h 113"/>
                  <a:gd name="T16" fmla="*/ 0 w 130"/>
                  <a:gd name="T17" fmla="*/ 0 h 113"/>
                  <a:gd name="T18" fmla="*/ 0 w 130"/>
                  <a:gd name="T19" fmla="*/ 0 h 113"/>
                  <a:gd name="T20" fmla="*/ 0 w 130"/>
                  <a:gd name="T21" fmla="*/ 0 h 113"/>
                  <a:gd name="T22" fmla="*/ 0 w 130"/>
                  <a:gd name="T23" fmla="*/ 0 h 113"/>
                  <a:gd name="T24" fmla="*/ 0 w 130"/>
                  <a:gd name="T25" fmla="*/ 0 h 113"/>
                  <a:gd name="T26" fmla="*/ 0 w 130"/>
                  <a:gd name="T27" fmla="*/ 0 h 113"/>
                  <a:gd name="T28" fmla="*/ 0 w 130"/>
                  <a:gd name="T29" fmla="*/ 0 h 113"/>
                  <a:gd name="T30" fmla="*/ 0 w 130"/>
                  <a:gd name="T31" fmla="*/ 0 h 113"/>
                  <a:gd name="T32" fmla="*/ 0 w 130"/>
                  <a:gd name="T33" fmla="*/ 0 h 113"/>
                  <a:gd name="T34" fmla="*/ 0 w 130"/>
                  <a:gd name="T35" fmla="*/ 0 h 113"/>
                  <a:gd name="T36" fmla="*/ 0 w 130"/>
                  <a:gd name="T37" fmla="*/ 0 h 113"/>
                  <a:gd name="T38" fmla="*/ 0 w 130"/>
                  <a:gd name="T39" fmla="*/ 0 h 113"/>
                  <a:gd name="T40" fmla="*/ 0 w 130"/>
                  <a:gd name="T41" fmla="*/ 0 h 113"/>
                  <a:gd name="T42" fmla="*/ 0 w 130"/>
                  <a:gd name="T43" fmla="*/ 0 h 113"/>
                  <a:gd name="T44" fmla="*/ 0 w 130"/>
                  <a:gd name="T45" fmla="*/ 0 h 113"/>
                  <a:gd name="T46" fmla="*/ 0 w 130"/>
                  <a:gd name="T47" fmla="*/ 0 h 113"/>
                  <a:gd name="T48" fmla="*/ 0 w 130"/>
                  <a:gd name="T49" fmla="*/ 0 h 113"/>
                  <a:gd name="T50" fmla="*/ 0 w 130"/>
                  <a:gd name="T51" fmla="*/ 0 h 113"/>
                  <a:gd name="T52" fmla="*/ 0 w 130"/>
                  <a:gd name="T53" fmla="*/ 0 h 113"/>
                  <a:gd name="T54" fmla="*/ 0 w 130"/>
                  <a:gd name="T55" fmla="*/ 0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0"/>
                  <a:gd name="T85" fmla="*/ 0 h 113"/>
                  <a:gd name="T86" fmla="*/ 130 w 130"/>
                  <a:gd name="T87" fmla="*/ 113 h 1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0" h="113">
                    <a:moveTo>
                      <a:pt x="96" y="113"/>
                    </a:moveTo>
                    <a:lnTo>
                      <a:pt x="87" y="99"/>
                    </a:lnTo>
                    <a:lnTo>
                      <a:pt x="78" y="85"/>
                    </a:lnTo>
                    <a:lnTo>
                      <a:pt x="68" y="74"/>
                    </a:lnTo>
                    <a:lnTo>
                      <a:pt x="56" y="64"/>
                    </a:lnTo>
                    <a:lnTo>
                      <a:pt x="0" y="23"/>
                    </a:lnTo>
                    <a:lnTo>
                      <a:pt x="0" y="11"/>
                    </a:lnTo>
                    <a:lnTo>
                      <a:pt x="8" y="2"/>
                    </a:lnTo>
                    <a:lnTo>
                      <a:pt x="30" y="0"/>
                    </a:lnTo>
                    <a:lnTo>
                      <a:pt x="56" y="15"/>
                    </a:lnTo>
                    <a:lnTo>
                      <a:pt x="82" y="30"/>
                    </a:lnTo>
                    <a:lnTo>
                      <a:pt x="107" y="46"/>
                    </a:lnTo>
                    <a:lnTo>
                      <a:pt x="130" y="60"/>
                    </a:lnTo>
                    <a:lnTo>
                      <a:pt x="122" y="71"/>
                    </a:lnTo>
                    <a:lnTo>
                      <a:pt x="97" y="56"/>
                    </a:lnTo>
                    <a:lnTo>
                      <a:pt x="86" y="47"/>
                    </a:lnTo>
                    <a:lnTo>
                      <a:pt x="72" y="39"/>
                    </a:lnTo>
                    <a:lnTo>
                      <a:pt x="59" y="30"/>
                    </a:lnTo>
                    <a:lnTo>
                      <a:pt x="46" y="22"/>
                    </a:lnTo>
                    <a:lnTo>
                      <a:pt x="18" y="10"/>
                    </a:lnTo>
                    <a:lnTo>
                      <a:pt x="10" y="16"/>
                    </a:lnTo>
                    <a:lnTo>
                      <a:pt x="14" y="27"/>
                    </a:lnTo>
                    <a:lnTo>
                      <a:pt x="114" y="85"/>
                    </a:lnTo>
                    <a:lnTo>
                      <a:pt x="107" y="94"/>
                    </a:lnTo>
                    <a:lnTo>
                      <a:pt x="98" y="88"/>
                    </a:lnTo>
                    <a:lnTo>
                      <a:pt x="96" y="11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17" name="Freeform 294"/>
              <p:cNvSpPr>
                <a:spLocks/>
              </p:cNvSpPr>
              <p:nvPr/>
            </p:nvSpPr>
            <p:spPr bwMode="auto">
              <a:xfrm>
                <a:off x="2741" y="3191"/>
                <a:ext cx="22" cy="26"/>
              </a:xfrm>
              <a:custGeom>
                <a:avLst/>
                <a:gdLst>
                  <a:gd name="T0" fmla="*/ 0 w 88"/>
                  <a:gd name="T1" fmla="*/ 0 h 102"/>
                  <a:gd name="T2" fmla="*/ 0 w 88"/>
                  <a:gd name="T3" fmla="*/ 0 h 102"/>
                  <a:gd name="T4" fmla="*/ 0 w 88"/>
                  <a:gd name="T5" fmla="*/ 0 h 102"/>
                  <a:gd name="T6" fmla="*/ 0 w 88"/>
                  <a:gd name="T7" fmla="*/ 0 h 102"/>
                  <a:gd name="T8" fmla="*/ 0 w 88"/>
                  <a:gd name="T9" fmla="*/ 0 h 102"/>
                  <a:gd name="T10" fmla="*/ 0 w 88"/>
                  <a:gd name="T11" fmla="*/ 0 h 102"/>
                  <a:gd name="T12" fmla="*/ 0 w 88"/>
                  <a:gd name="T13" fmla="*/ 0 h 102"/>
                  <a:gd name="T14" fmla="*/ 0 w 88"/>
                  <a:gd name="T15" fmla="*/ 0 h 102"/>
                  <a:gd name="T16" fmla="*/ 0 w 88"/>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102"/>
                  <a:gd name="T29" fmla="*/ 88 w 8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102">
                    <a:moveTo>
                      <a:pt x="0" y="0"/>
                    </a:moveTo>
                    <a:lnTo>
                      <a:pt x="67" y="0"/>
                    </a:lnTo>
                    <a:lnTo>
                      <a:pt x="69" y="47"/>
                    </a:lnTo>
                    <a:lnTo>
                      <a:pt x="77" y="73"/>
                    </a:lnTo>
                    <a:lnTo>
                      <a:pt x="88" y="91"/>
                    </a:lnTo>
                    <a:lnTo>
                      <a:pt x="44" y="102"/>
                    </a:lnTo>
                    <a:lnTo>
                      <a:pt x="18" y="56"/>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18" name="Freeform 295"/>
              <p:cNvSpPr>
                <a:spLocks/>
              </p:cNvSpPr>
              <p:nvPr/>
            </p:nvSpPr>
            <p:spPr bwMode="auto">
              <a:xfrm>
                <a:off x="2881" y="3197"/>
                <a:ext cx="17" cy="16"/>
              </a:xfrm>
              <a:custGeom>
                <a:avLst/>
                <a:gdLst>
                  <a:gd name="T0" fmla="*/ 0 w 66"/>
                  <a:gd name="T1" fmla="*/ 0 h 61"/>
                  <a:gd name="T2" fmla="*/ 0 w 66"/>
                  <a:gd name="T3" fmla="*/ 0 h 61"/>
                  <a:gd name="T4" fmla="*/ 0 w 66"/>
                  <a:gd name="T5" fmla="*/ 0 h 61"/>
                  <a:gd name="T6" fmla="*/ 0 w 66"/>
                  <a:gd name="T7" fmla="*/ 0 h 61"/>
                  <a:gd name="T8" fmla="*/ 0 w 66"/>
                  <a:gd name="T9" fmla="*/ 0 h 61"/>
                  <a:gd name="T10" fmla="*/ 0 w 66"/>
                  <a:gd name="T11" fmla="*/ 0 h 61"/>
                  <a:gd name="T12" fmla="*/ 0 w 66"/>
                  <a:gd name="T13" fmla="*/ 0 h 61"/>
                  <a:gd name="T14" fmla="*/ 0 w 66"/>
                  <a:gd name="T15" fmla="*/ 0 h 61"/>
                  <a:gd name="T16" fmla="*/ 0 w 66"/>
                  <a:gd name="T17" fmla="*/ 0 h 61"/>
                  <a:gd name="T18" fmla="*/ 0 w 66"/>
                  <a:gd name="T19" fmla="*/ 0 h 61"/>
                  <a:gd name="T20" fmla="*/ 0 w 66"/>
                  <a:gd name="T21" fmla="*/ 0 h 61"/>
                  <a:gd name="T22" fmla="*/ 0 w 66"/>
                  <a:gd name="T23" fmla="*/ 0 h 61"/>
                  <a:gd name="T24" fmla="*/ 0 w 66"/>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61"/>
                  <a:gd name="T41" fmla="*/ 66 w 66"/>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61">
                    <a:moveTo>
                      <a:pt x="63" y="61"/>
                    </a:moveTo>
                    <a:lnTo>
                      <a:pt x="49" y="49"/>
                    </a:lnTo>
                    <a:lnTo>
                      <a:pt x="35" y="29"/>
                    </a:lnTo>
                    <a:lnTo>
                      <a:pt x="23" y="14"/>
                    </a:lnTo>
                    <a:lnTo>
                      <a:pt x="13" y="10"/>
                    </a:lnTo>
                    <a:lnTo>
                      <a:pt x="10" y="25"/>
                    </a:lnTo>
                    <a:lnTo>
                      <a:pt x="0" y="21"/>
                    </a:lnTo>
                    <a:lnTo>
                      <a:pt x="1" y="1"/>
                    </a:lnTo>
                    <a:lnTo>
                      <a:pt x="20" y="0"/>
                    </a:lnTo>
                    <a:lnTo>
                      <a:pt x="45" y="26"/>
                    </a:lnTo>
                    <a:lnTo>
                      <a:pt x="66" y="60"/>
                    </a:lnTo>
                    <a:lnTo>
                      <a:pt x="63" y="6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19" name="Freeform 296"/>
              <p:cNvSpPr>
                <a:spLocks/>
              </p:cNvSpPr>
              <p:nvPr/>
            </p:nvSpPr>
            <p:spPr bwMode="auto">
              <a:xfrm>
                <a:off x="2796" y="3113"/>
                <a:ext cx="84" cy="89"/>
              </a:xfrm>
              <a:custGeom>
                <a:avLst/>
                <a:gdLst>
                  <a:gd name="T0" fmla="*/ 0 w 336"/>
                  <a:gd name="T1" fmla="*/ 0 h 356"/>
                  <a:gd name="T2" fmla="*/ 0 w 336"/>
                  <a:gd name="T3" fmla="*/ 0 h 356"/>
                  <a:gd name="T4" fmla="*/ 0 w 336"/>
                  <a:gd name="T5" fmla="*/ 0 h 356"/>
                  <a:gd name="T6" fmla="*/ 0 w 336"/>
                  <a:gd name="T7" fmla="*/ 0 h 356"/>
                  <a:gd name="T8" fmla="*/ 0 w 336"/>
                  <a:gd name="T9" fmla="*/ 0 h 356"/>
                  <a:gd name="T10" fmla="*/ 0 w 336"/>
                  <a:gd name="T11" fmla="*/ 0 h 356"/>
                  <a:gd name="T12" fmla="*/ 0 w 336"/>
                  <a:gd name="T13" fmla="*/ 0 h 356"/>
                  <a:gd name="T14" fmla="*/ 0 w 336"/>
                  <a:gd name="T15" fmla="*/ 0 h 356"/>
                  <a:gd name="T16" fmla="*/ 0 w 336"/>
                  <a:gd name="T17" fmla="*/ 0 h 356"/>
                  <a:gd name="T18" fmla="*/ 0 w 336"/>
                  <a:gd name="T19" fmla="*/ 0 h 356"/>
                  <a:gd name="T20" fmla="*/ 0 w 336"/>
                  <a:gd name="T21" fmla="*/ 0 h 356"/>
                  <a:gd name="T22" fmla="*/ 0 w 336"/>
                  <a:gd name="T23" fmla="*/ 0 h 356"/>
                  <a:gd name="T24" fmla="*/ 0 w 336"/>
                  <a:gd name="T25" fmla="*/ 0 h 356"/>
                  <a:gd name="T26" fmla="*/ 0 w 336"/>
                  <a:gd name="T27" fmla="*/ 0 h 356"/>
                  <a:gd name="T28" fmla="*/ 0 w 336"/>
                  <a:gd name="T29" fmla="*/ 0 h 356"/>
                  <a:gd name="T30" fmla="*/ 0 w 336"/>
                  <a:gd name="T31" fmla="*/ 0 h 356"/>
                  <a:gd name="T32" fmla="*/ 0 w 336"/>
                  <a:gd name="T33" fmla="*/ 0 h 356"/>
                  <a:gd name="T34" fmla="*/ 0 w 336"/>
                  <a:gd name="T35" fmla="*/ 0 h 356"/>
                  <a:gd name="T36" fmla="*/ 0 w 336"/>
                  <a:gd name="T37" fmla="*/ 0 h 356"/>
                  <a:gd name="T38" fmla="*/ 0 w 336"/>
                  <a:gd name="T39" fmla="*/ 0 h 356"/>
                  <a:gd name="T40" fmla="*/ 0 w 336"/>
                  <a:gd name="T41" fmla="*/ 0 h 356"/>
                  <a:gd name="T42" fmla="*/ 0 w 336"/>
                  <a:gd name="T43" fmla="*/ 0 h 356"/>
                  <a:gd name="T44" fmla="*/ 0 w 336"/>
                  <a:gd name="T45" fmla="*/ 0 h 356"/>
                  <a:gd name="T46" fmla="*/ 0 w 336"/>
                  <a:gd name="T47" fmla="*/ 0 h 356"/>
                  <a:gd name="T48" fmla="*/ 0 w 336"/>
                  <a:gd name="T49" fmla="*/ 0 h 356"/>
                  <a:gd name="T50" fmla="*/ 0 w 336"/>
                  <a:gd name="T51" fmla="*/ 0 h 356"/>
                  <a:gd name="T52" fmla="*/ 0 w 336"/>
                  <a:gd name="T53" fmla="*/ 0 h 356"/>
                  <a:gd name="T54" fmla="*/ 0 w 336"/>
                  <a:gd name="T55" fmla="*/ 0 h 356"/>
                  <a:gd name="T56" fmla="*/ 0 w 336"/>
                  <a:gd name="T57" fmla="*/ 0 h 356"/>
                  <a:gd name="T58" fmla="*/ 0 w 336"/>
                  <a:gd name="T59" fmla="*/ 0 h 356"/>
                  <a:gd name="T60" fmla="*/ 0 w 336"/>
                  <a:gd name="T61" fmla="*/ 0 h 356"/>
                  <a:gd name="T62" fmla="*/ 0 w 336"/>
                  <a:gd name="T63" fmla="*/ 0 h 356"/>
                  <a:gd name="T64" fmla="*/ 0 w 336"/>
                  <a:gd name="T65" fmla="*/ 0 h 356"/>
                  <a:gd name="T66" fmla="*/ 0 w 336"/>
                  <a:gd name="T67" fmla="*/ 0 h 3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6"/>
                  <a:gd name="T103" fmla="*/ 0 h 356"/>
                  <a:gd name="T104" fmla="*/ 336 w 336"/>
                  <a:gd name="T105" fmla="*/ 356 h 3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6" h="356">
                    <a:moveTo>
                      <a:pt x="2" y="294"/>
                    </a:moveTo>
                    <a:lnTo>
                      <a:pt x="0" y="284"/>
                    </a:lnTo>
                    <a:lnTo>
                      <a:pt x="54" y="288"/>
                    </a:lnTo>
                    <a:lnTo>
                      <a:pt x="107" y="298"/>
                    </a:lnTo>
                    <a:lnTo>
                      <a:pt x="84" y="286"/>
                    </a:lnTo>
                    <a:lnTo>
                      <a:pt x="58" y="278"/>
                    </a:lnTo>
                    <a:lnTo>
                      <a:pt x="7" y="271"/>
                    </a:lnTo>
                    <a:lnTo>
                      <a:pt x="12" y="254"/>
                    </a:lnTo>
                    <a:lnTo>
                      <a:pt x="46" y="256"/>
                    </a:lnTo>
                    <a:lnTo>
                      <a:pt x="83" y="267"/>
                    </a:lnTo>
                    <a:lnTo>
                      <a:pt x="118" y="285"/>
                    </a:lnTo>
                    <a:lnTo>
                      <a:pt x="133" y="294"/>
                    </a:lnTo>
                    <a:lnTo>
                      <a:pt x="147" y="303"/>
                    </a:lnTo>
                    <a:lnTo>
                      <a:pt x="163" y="314"/>
                    </a:lnTo>
                    <a:lnTo>
                      <a:pt x="180" y="323"/>
                    </a:lnTo>
                    <a:lnTo>
                      <a:pt x="195" y="328"/>
                    </a:lnTo>
                    <a:lnTo>
                      <a:pt x="211" y="324"/>
                    </a:lnTo>
                    <a:lnTo>
                      <a:pt x="211" y="312"/>
                    </a:lnTo>
                    <a:lnTo>
                      <a:pt x="201" y="295"/>
                    </a:lnTo>
                    <a:lnTo>
                      <a:pt x="189" y="279"/>
                    </a:lnTo>
                    <a:lnTo>
                      <a:pt x="179" y="269"/>
                    </a:lnTo>
                    <a:lnTo>
                      <a:pt x="156" y="208"/>
                    </a:lnTo>
                    <a:lnTo>
                      <a:pt x="156" y="178"/>
                    </a:lnTo>
                    <a:lnTo>
                      <a:pt x="162" y="148"/>
                    </a:lnTo>
                    <a:lnTo>
                      <a:pt x="177" y="126"/>
                    </a:lnTo>
                    <a:lnTo>
                      <a:pt x="191" y="109"/>
                    </a:lnTo>
                    <a:lnTo>
                      <a:pt x="207" y="91"/>
                    </a:lnTo>
                    <a:lnTo>
                      <a:pt x="225" y="77"/>
                    </a:lnTo>
                    <a:lnTo>
                      <a:pt x="244" y="67"/>
                    </a:lnTo>
                    <a:lnTo>
                      <a:pt x="265" y="61"/>
                    </a:lnTo>
                    <a:lnTo>
                      <a:pt x="317" y="61"/>
                    </a:lnTo>
                    <a:lnTo>
                      <a:pt x="321" y="46"/>
                    </a:lnTo>
                    <a:lnTo>
                      <a:pt x="308" y="31"/>
                    </a:lnTo>
                    <a:lnTo>
                      <a:pt x="289" y="19"/>
                    </a:lnTo>
                    <a:lnTo>
                      <a:pt x="275" y="13"/>
                    </a:lnTo>
                    <a:lnTo>
                      <a:pt x="202" y="26"/>
                    </a:lnTo>
                    <a:lnTo>
                      <a:pt x="166" y="33"/>
                    </a:lnTo>
                    <a:lnTo>
                      <a:pt x="129" y="29"/>
                    </a:lnTo>
                    <a:lnTo>
                      <a:pt x="78" y="19"/>
                    </a:lnTo>
                    <a:lnTo>
                      <a:pt x="80" y="12"/>
                    </a:lnTo>
                    <a:lnTo>
                      <a:pt x="124" y="17"/>
                    </a:lnTo>
                    <a:lnTo>
                      <a:pt x="194" y="10"/>
                    </a:lnTo>
                    <a:lnTo>
                      <a:pt x="218" y="4"/>
                    </a:lnTo>
                    <a:lnTo>
                      <a:pt x="244" y="0"/>
                    </a:lnTo>
                    <a:lnTo>
                      <a:pt x="294" y="3"/>
                    </a:lnTo>
                    <a:lnTo>
                      <a:pt x="314" y="10"/>
                    </a:lnTo>
                    <a:lnTo>
                      <a:pt x="329" y="26"/>
                    </a:lnTo>
                    <a:lnTo>
                      <a:pt x="336" y="47"/>
                    </a:lnTo>
                    <a:lnTo>
                      <a:pt x="332" y="76"/>
                    </a:lnTo>
                    <a:lnTo>
                      <a:pt x="239" y="102"/>
                    </a:lnTo>
                    <a:lnTo>
                      <a:pt x="212" y="121"/>
                    </a:lnTo>
                    <a:lnTo>
                      <a:pt x="196" y="140"/>
                    </a:lnTo>
                    <a:lnTo>
                      <a:pt x="172" y="169"/>
                    </a:lnTo>
                    <a:lnTo>
                      <a:pt x="172" y="192"/>
                    </a:lnTo>
                    <a:lnTo>
                      <a:pt x="179" y="216"/>
                    </a:lnTo>
                    <a:lnTo>
                      <a:pt x="189" y="240"/>
                    </a:lnTo>
                    <a:lnTo>
                      <a:pt x="200" y="264"/>
                    </a:lnTo>
                    <a:lnTo>
                      <a:pt x="224" y="303"/>
                    </a:lnTo>
                    <a:lnTo>
                      <a:pt x="228" y="348"/>
                    </a:lnTo>
                    <a:lnTo>
                      <a:pt x="215" y="356"/>
                    </a:lnTo>
                    <a:lnTo>
                      <a:pt x="196" y="356"/>
                    </a:lnTo>
                    <a:lnTo>
                      <a:pt x="172" y="347"/>
                    </a:lnTo>
                    <a:lnTo>
                      <a:pt x="145" y="334"/>
                    </a:lnTo>
                    <a:lnTo>
                      <a:pt x="112" y="320"/>
                    </a:lnTo>
                    <a:lnTo>
                      <a:pt x="78" y="306"/>
                    </a:lnTo>
                    <a:lnTo>
                      <a:pt x="41" y="298"/>
                    </a:lnTo>
                    <a:lnTo>
                      <a:pt x="2" y="29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0" name="Freeform 297"/>
              <p:cNvSpPr>
                <a:spLocks/>
              </p:cNvSpPr>
              <p:nvPr/>
            </p:nvSpPr>
            <p:spPr bwMode="auto">
              <a:xfrm>
                <a:off x="2994" y="3155"/>
                <a:ext cx="62" cy="37"/>
              </a:xfrm>
              <a:custGeom>
                <a:avLst/>
                <a:gdLst>
                  <a:gd name="T0" fmla="*/ 0 w 246"/>
                  <a:gd name="T1" fmla="*/ 0 h 147"/>
                  <a:gd name="T2" fmla="*/ 0 w 246"/>
                  <a:gd name="T3" fmla="*/ 0 h 147"/>
                  <a:gd name="T4" fmla="*/ 0 w 246"/>
                  <a:gd name="T5" fmla="*/ 0 h 147"/>
                  <a:gd name="T6" fmla="*/ 0 w 246"/>
                  <a:gd name="T7" fmla="*/ 0 h 147"/>
                  <a:gd name="T8" fmla="*/ 0 w 246"/>
                  <a:gd name="T9" fmla="*/ 0 h 147"/>
                  <a:gd name="T10" fmla="*/ 0 w 246"/>
                  <a:gd name="T11" fmla="*/ 0 h 147"/>
                  <a:gd name="T12" fmla="*/ 0 w 246"/>
                  <a:gd name="T13" fmla="*/ 0 h 147"/>
                  <a:gd name="T14" fmla="*/ 0 w 246"/>
                  <a:gd name="T15" fmla="*/ 0 h 147"/>
                  <a:gd name="T16" fmla="*/ 0 w 246"/>
                  <a:gd name="T17" fmla="*/ 0 h 147"/>
                  <a:gd name="T18" fmla="*/ 0 w 246"/>
                  <a:gd name="T19" fmla="*/ 0 h 147"/>
                  <a:gd name="T20" fmla="*/ 0 w 246"/>
                  <a:gd name="T21" fmla="*/ 0 h 147"/>
                  <a:gd name="T22" fmla="*/ 0 w 246"/>
                  <a:gd name="T23" fmla="*/ 0 h 147"/>
                  <a:gd name="T24" fmla="*/ 0 w 246"/>
                  <a:gd name="T25" fmla="*/ 0 h 147"/>
                  <a:gd name="T26" fmla="*/ 0 w 246"/>
                  <a:gd name="T27" fmla="*/ 0 h 147"/>
                  <a:gd name="T28" fmla="*/ 0 w 246"/>
                  <a:gd name="T29" fmla="*/ 0 h 147"/>
                  <a:gd name="T30" fmla="*/ 0 w 246"/>
                  <a:gd name="T31" fmla="*/ 0 h 147"/>
                  <a:gd name="T32" fmla="*/ 0 w 246"/>
                  <a:gd name="T33" fmla="*/ 0 h 147"/>
                  <a:gd name="T34" fmla="*/ 0 w 246"/>
                  <a:gd name="T35" fmla="*/ 0 h 147"/>
                  <a:gd name="T36" fmla="*/ 0 w 246"/>
                  <a:gd name="T37" fmla="*/ 0 h 147"/>
                  <a:gd name="T38" fmla="*/ 0 w 246"/>
                  <a:gd name="T39" fmla="*/ 0 h 147"/>
                  <a:gd name="T40" fmla="*/ 0 w 246"/>
                  <a:gd name="T41" fmla="*/ 0 h 147"/>
                  <a:gd name="T42" fmla="*/ 0 w 246"/>
                  <a:gd name="T43" fmla="*/ 0 h 147"/>
                  <a:gd name="T44" fmla="*/ 0 w 246"/>
                  <a:gd name="T45" fmla="*/ 0 h 147"/>
                  <a:gd name="T46" fmla="*/ 0 w 246"/>
                  <a:gd name="T47" fmla="*/ 0 h 147"/>
                  <a:gd name="T48" fmla="*/ 0 w 246"/>
                  <a:gd name="T49" fmla="*/ 0 h 147"/>
                  <a:gd name="T50" fmla="*/ 0 w 246"/>
                  <a:gd name="T51" fmla="*/ 0 h 147"/>
                  <a:gd name="T52" fmla="*/ 0 w 246"/>
                  <a:gd name="T53" fmla="*/ 0 h 147"/>
                  <a:gd name="T54" fmla="*/ 0 w 246"/>
                  <a:gd name="T55" fmla="*/ 0 h 147"/>
                  <a:gd name="T56" fmla="*/ 0 w 246"/>
                  <a:gd name="T57" fmla="*/ 0 h 147"/>
                  <a:gd name="T58" fmla="*/ 0 w 246"/>
                  <a:gd name="T59" fmla="*/ 0 h 147"/>
                  <a:gd name="T60" fmla="*/ 0 w 246"/>
                  <a:gd name="T61" fmla="*/ 0 h 147"/>
                  <a:gd name="T62" fmla="*/ 0 w 246"/>
                  <a:gd name="T63" fmla="*/ 0 h 147"/>
                  <a:gd name="T64" fmla="*/ 0 w 246"/>
                  <a:gd name="T65" fmla="*/ 0 h 147"/>
                  <a:gd name="T66" fmla="*/ 0 w 246"/>
                  <a:gd name="T67" fmla="*/ 0 h 147"/>
                  <a:gd name="T68" fmla="*/ 0 w 246"/>
                  <a:gd name="T69" fmla="*/ 0 h 147"/>
                  <a:gd name="T70" fmla="*/ 0 w 246"/>
                  <a:gd name="T71" fmla="*/ 0 h 147"/>
                  <a:gd name="T72" fmla="*/ 0 w 246"/>
                  <a:gd name="T73" fmla="*/ 0 h 147"/>
                  <a:gd name="T74" fmla="*/ 0 w 246"/>
                  <a:gd name="T75" fmla="*/ 0 h 147"/>
                  <a:gd name="T76" fmla="*/ 0 w 246"/>
                  <a:gd name="T77" fmla="*/ 0 h 147"/>
                  <a:gd name="T78" fmla="*/ 0 w 246"/>
                  <a:gd name="T79" fmla="*/ 0 h 147"/>
                  <a:gd name="T80" fmla="*/ 0 w 246"/>
                  <a:gd name="T81" fmla="*/ 0 h 147"/>
                  <a:gd name="T82" fmla="*/ 0 w 246"/>
                  <a:gd name="T83" fmla="*/ 0 h 147"/>
                  <a:gd name="T84" fmla="*/ 0 w 246"/>
                  <a:gd name="T85" fmla="*/ 0 h 147"/>
                  <a:gd name="T86" fmla="*/ 0 w 246"/>
                  <a:gd name="T87" fmla="*/ 0 h 147"/>
                  <a:gd name="T88" fmla="*/ 0 w 246"/>
                  <a:gd name="T89" fmla="*/ 0 h 147"/>
                  <a:gd name="T90" fmla="*/ 0 w 246"/>
                  <a:gd name="T91" fmla="*/ 0 h 147"/>
                  <a:gd name="T92" fmla="*/ 0 w 246"/>
                  <a:gd name="T93" fmla="*/ 0 h 147"/>
                  <a:gd name="T94" fmla="*/ 0 w 246"/>
                  <a:gd name="T95" fmla="*/ 0 h 147"/>
                  <a:gd name="T96" fmla="*/ 0 w 246"/>
                  <a:gd name="T97" fmla="*/ 0 h 147"/>
                  <a:gd name="T98" fmla="*/ 0 w 246"/>
                  <a:gd name="T99" fmla="*/ 0 h 147"/>
                  <a:gd name="T100" fmla="*/ 0 w 246"/>
                  <a:gd name="T101" fmla="*/ 0 h 147"/>
                  <a:gd name="T102" fmla="*/ 0 w 246"/>
                  <a:gd name="T103" fmla="*/ 0 h 147"/>
                  <a:gd name="T104" fmla="*/ 0 w 246"/>
                  <a:gd name="T105" fmla="*/ 0 h 147"/>
                  <a:gd name="T106" fmla="*/ 0 w 246"/>
                  <a:gd name="T107" fmla="*/ 0 h 147"/>
                  <a:gd name="T108" fmla="*/ 0 w 246"/>
                  <a:gd name="T109" fmla="*/ 0 h 147"/>
                  <a:gd name="T110" fmla="*/ 0 w 246"/>
                  <a:gd name="T111" fmla="*/ 0 h 1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6"/>
                  <a:gd name="T169" fmla="*/ 0 h 147"/>
                  <a:gd name="T170" fmla="*/ 246 w 246"/>
                  <a:gd name="T171" fmla="*/ 147 h 1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6" h="147">
                    <a:moveTo>
                      <a:pt x="189" y="147"/>
                    </a:moveTo>
                    <a:lnTo>
                      <a:pt x="173" y="138"/>
                    </a:lnTo>
                    <a:lnTo>
                      <a:pt x="163" y="130"/>
                    </a:lnTo>
                    <a:lnTo>
                      <a:pt x="151" y="125"/>
                    </a:lnTo>
                    <a:lnTo>
                      <a:pt x="123" y="126"/>
                    </a:lnTo>
                    <a:lnTo>
                      <a:pt x="126" y="110"/>
                    </a:lnTo>
                    <a:lnTo>
                      <a:pt x="158" y="117"/>
                    </a:lnTo>
                    <a:lnTo>
                      <a:pt x="155" y="110"/>
                    </a:lnTo>
                    <a:lnTo>
                      <a:pt x="147" y="103"/>
                    </a:lnTo>
                    <a:lnTo>
                      <a:pt x="124" y="99"/>
                    </a:lnTo>
                    <a:lnTo>
                      <a:pt x="124" y="86"/>
                    </a:lnTo>
                    <a:lnTo>
                      <a:pt x="162" y="92"/>
                    </a:lnTo>
                    <a:lnTo>
                      <a:pt x="173" y="112"/>
                    </a:lnTo>
                    <a:lnTo>
                      <a:pt x="181" y="120"/>
                    </a:lnTo>
                    <a:lnTo>
                      <a:pt x="191" y="123"/>
                    </a:lnTo>
                    <a:lnTo>
                      <a:pt x="209" y="121"/>
                    </a:lnTo>
                    <a:lnTo>
                      <a:pt x="220" y="107"/>
                    </a:lnTo>
                    <a:lnTo>
                      <a:pt x="225" y="69"/>
                    </a:lnTo>
                    <a:lnTo>
                      <a:pt x="214" y="62"/>
                    </a:lnTo>
                    <a:lnTo>
                      <a:pt x="201" y="55"/>
                    </a:lnTo>
                    <a:lnTo>
                      <a:pt x="175" y="44"/>
                    </a:lnTo>
                    <a:lnTo>
                      <a:pt x="147" y="36"/>
                    </a:lnTo>
                    <a:lnTo>
                      <a:pt x="117" y="31"/>
                    </a:lnTo>
                    <a:lnTo>
                      <a:pt x="0" y="23"/>
                    </a:lnTo>
                    <a:lnTo>
                      <a:pt x="9" y="7"/>
                    </a:lnTo>
                    <a:lnTo>
                      <a:pt x="75" y="15"/>
                    </a:lnTo>
                    <a:lnTo>
                      <a:pt x="137" y="20"/>
                    </a:lnTo>
                    <a:lnTo>
                      <a:pt x="147" y="11"/>
                    </a:lnTo>
                    <a:lnTo>
                      <a:pt x="146" y="4"/>
                    </a:lnTo>
                    <a:lnTo>
                      <a:pt x="151" y="0"/>
                    </a:lnTo>
                    <a:lnTo>
                      <a:pt x="165" y="1"/>
                    </a:lnTo>
                    <a:lnTo>
                      <a:pt x="168" y="10"/>
                    </a:lnTo>
                    <a:lnTo>
                      <a:pt x="156" y="15"/>
                    </a:lnTo>
                    <a:lnTo>
                      <a:pt x="147" y="21"/>
                    </a:lnTo>
                    <a:lnTo>
                      <a:pt x="168" y="24"/>
                    </a:lnTo>
                    <a:lnTo>
                      <a:pt x="180" y="14"/>
                    </a:lnTo>
                    <a:lnTo>
                      <a:pt x="183" y="6"/>
                    </a:lnTo>
                    <a:lnTo>
                      <a:pt x="191" y="2"/>
                    </a:lnTo>
                    <a:lnTo>
                      <a:pt x="202" y="13"/>
                    </a:lnTo>
                    <a:lnTo>
                      <a:pt x="197" y="19"/>
                    </a:lnTo>
                    <a:lnTo>
                      <a:pt x="187" y="19"/>
                    </a:lnTo>
                    <a:lnTo>
                      <a:pt x="178" y="26"/>
                    </a:lnTo>
                    <a:lnTo>
                      <a:pt x="202" y="31"/>
                    </a:lnTo>
                    <a:lnTo>
                      <a:pt x="211" y="23"/>
                    </a:lnTo>
                    <a:lnTo>
                      <a:pt x="212" y="10"/>
                    </a:lnTo>
                    <a:lnTo>
                      <a:pt x="225" y="10"/>
                    </a:lnTo>
                    <a:lnTo>
                      <a:pt x="229" y="23"/>
                    </a:lnTo>
                    <a:lnTo>
                      <a:pt x="216" y="28"/>
                    </a:lnTo>
                    <a:lnTo>
                      <a:pt x="209" y="35"/>
                    </a:lnTo>
                    <a:lnTo>
                      <a:pt x="236" y="64"/>
                    </a:lnTo>
                    <a:lnTo>
                      <a:pt x="246" y="102"/>
                    </a:lnTo>
                    <a:lnTo>
                      <a:pt x="241" y="122"/>
                    </a:lnTo>
                    <a:lnTo>
                      <a:pt x="231" y="138"/>
                    </a:lnTo>
                    <a:lnTo>
                      <a:pt x="214" y="147"/>
                    </a:lnTo>
                    <a:lnTo>
                      <a:pt x="189" y="14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1" name="Freeform 298"/>
              <p:cNvSpPr>
                <a:spLocks/>
              </p:cNvSpPr>
              <p:nvPr/>
            </p:nvSpPr>
            <p:spPr bwMode="auto">
              <a:xfrm>
                <a:off x="2721" y="3104"/>
                <a:ext cx="96" cy="88"/>
              </a:xfrm>
              <a:custGeom>
                <a:avLst/>
                <a:gdLst>
                  <a:gd name="T0" fmla="*/ 0 w 386"/>
                  <a:gd name="T1" fmla="*/ 0 h 354"/>
                  <a:gd name="T2" fmla="*/ 0 w 386"/>
                  <a:gd name="T3" fmla="*/ 0 h 354"/>
                  <a:gd name="T4" fmla="*/ 0 w 386"/>
                  <a:gd name="T5" fmla="*/ 0 h 354"/>
                  <a:gd name="T6" fmla="*/ 0 w 386"/>
                  <a:gd name="T7" fmla="*/ 0 h 354"/>
                  <a:gd name="T8" fmla="*/ 0 w 386"/>
                  <a:gd name="T9" fmla="*/ 0 h 354"/>
                  <a:gd name="T10" fmla="*/ 0 w 386"/>
                  <a:gd name="T11" fmla="*/ 0 h 354"/>
                  <a:gd name="T12" fmla="*/ 0 w 386"/>
                  <a:gd name="T13" fmla="*/ 0 h 354"/>
                  <a:gd name="T14" fmla="*/ 0 w 386"/>
                  <a:gd name="T15" fmla="*/ 0 h 354"/>
                  <a:gd name="T16" fmla="*/ 0 w 386"/>
                  <a:gd name="T17" fmla="*/ 0 h 354"/>
                  <a:gd name="T18" fmla="*/ 0 w 386"/>
                  <a:gd name="T19" fmla="*/ 0 h 354"/>
                  <a:gd name="T20" fmla="*/ 0 w 386"/>
                  <a:gd name="T21" fmla="*/ 0 h 354"/>
                  <a:gd name="T22" fmla="*/ 0 w 386"/>
                  <a:gd name="T23" fmla="*/ 0 h 354"/>
                  <a:gd name="T24" fmla="*/ 0 w 386"/>
                  <a:gd name="T25" fmla="*/ 0 h 354"/>
                  <a:gd name="T26" fmla="*/ 0 w 386"/>
                  <a:gd name="T27" fmla="*/ 0 h 354"/>
                  <a:gd name="T28" fmla="*/ 0 w 386"/>
                  <a:gd name="T29" fmla="*/ 0 h 354"/>
                  <a:gd name="T30" fmla="*/ 0 w 386"/>
                  <a:gd name="T31" fmla="*/ 0 h 354"/>
                  <a:gd name="T32" fmla="*/ 0 w 386"/>
                  <a:gd name="T33" fmla="*/ 0 h 354"/>
                  <a:gd name="T34" fmla="*/ 0 w 386"/>
                  <a:gd name="T35" fmla="*/ 0 h 354"/>
                  <a:gd name="T36" fmla="*/ 0 w 386"/>
                  <a:gd name="T37" fmla="*/ 0 h 354"/>
                  <a:gd name="T38" fmla="*/ 0 w 386"/>
                  <a:gd name="T39" fmla="*/ 0 h 354"/>
                  <a:gd name="T40" fmla="*/ 0 w 386"/>
                  <a:gd name="T41" fmla="*/ 0 h 354"/>
                  <a:gd name="T42" fmla="*/ 0 w 386"/>
                  <a:gd name="T43" fmla="*/ 0 h 354"/>
                  <a:gd name="T44" fmla="*/ 0 w 386"/>
                  <a:gd name="T45" fmla="*/ 0 h 354"/>
                  <a:gd name="T46" fmla="*/ 0 w 386"/>
                  <a:gd name="T47" fmla="*/ 0 h 354"/>
                  <a:gd name="T48" fmla="*/ 0 w 386"/>
                  <a:gd name="T49" fmla="*/ 0 h 354"/>
                  <a:gd name="T50" fmla="*/ 0 w 386"/>
                  <a:gd name="T51" fmla="*/ 0 h 354"/>
                  <a:gd name="T52" fmla="*/ 0 w 386"/>
                  <a:gd name="T53" fmla="*/ 0 h 354"/>
                  <a:gd name="T54" fmla="*/ 0 w 386"/>
                  <a:gd name="T55" fmla="*/ 0 h 354"/>
                  <a:gd name="T56" fmla="*/ 0 w 386"/>
                  <a:gd name="T57" fmla="*/ 0 h 354"/>
                  <a:gd name="T58" fmla="*/ 0 w 386"/>
                  <a:gd name="T59" fmla="*/ 0 h 354"/>
                  <a:gd name="T60" fmla="*/ 0 w 386"/>
                  <a:gd name="T61" fmla="*/ 0 h 354"/>
                  <a:gd name="T62" fmla="*/ 0 w 386"/>
                  <a:gd name="T63" fmla="*/ 0 h 354"/>
                  <a:gd name="T64" fmla="*/ 0 w 386"/>
                  <a:gd name="T65" fmla="*/ 0 h 354"/>
                  <a:gd name="T66" fmla="*/ 0 w 386"/>
                  <a:gd name="T67" fmla="*/ 0 h 354"/>
                  <a:gd name="T68" fmla="*/ 0 w 386"/>
                  <a:gd name="T69" fmla="*/ 0 h 354"/>
                  <a:gd name="T70" fmla="*/ 0 w 386"/>
                  <a:gd name="T71" fmla="*/ 0 h 354"/>
                  <a:gd name="T72" fmla="*/ 0 w 386"/>
                  <a:gd name="T73" fmla="*/ 0 h 354"/>
                  <a:gd name="T74" fmla="*/ 0 w 386"/>
                  <a:gd name="T75" fmla="*/ 0 h 354"/>
                  <a:gd name="T76" fmla="*/ 0 w 386"/>
                  <a:gd name="T77" fmla="*/ 0 h 354"/>
                  <a:gd name="T78" fmla="*/ 0 w 386"/>
                  <a:gd name="T79" fmla="*/ 0 h 354"/>
                  <a:gd name="T80" fmla="*/ 0 w 386"/>
                  <a:gd name="T81" fmla="*/ 0 h 354"/>
                  <a:gd name="T82" fmla="*/ 0 w 386"/>
                  <a:gd name="T83" fmla="*/ 0 h 354"/>
                  <a:gd name="T84" fmla="*/ 0 w 386"/>
                  <a:gd name="T85" fmla="*/ 0 h 354"/>
                  <a:gd name="T86" fmla="*/ 0 w 386"/>
                  <a:gd name="T87" fmla="*/ 0 h 354"/>
                  <a:gd name="T88" fmla="*/ 0 w 386"/>
                  <a:gd name="T89" fmla="*/ 0 h 354"/>
                  <a:gd name="T90" fmla="*/ 0 w 386"/>
                  <a:gd name="T91" fmla="*/ 0 h 354"/>
                  <a:gd name="T92" fmla="*/ 0 w 386"/>
                  <a:gd name="T93" fmla="*/ 0 h 354"/>
                  <a:gd name="T94" fmla="*/ 0 w 386"/>
                  <a:gd name="T95" fmla="*/ 0 h 354"/>
                  <a:gd name="T96" fmla="*/ 0 w 386"/>
                  <a:gd name="T97" fmla="*/ 0 h 354"/>
                  <a:gd name="T98" fmla="*/ 0 w 386"/>
                  <a:gd name="T99" fmla="*/ 0 h 354"/>
                  <a:gd name="T100" fmla="*/ 0 w 386"/>
                  <a:gd name="T101" fmla="*/ 0 h 354"/>
                  <a:gd name="T102" fmla="*/ 0 w 386"/>
                  <a:gd name="T103" fmla="*/ 0 h 3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6"/>
                  <a:gd name="T157" fmla="*/ 0 h 354"/>
                  <a:gd name="T158" fmla="*/ 386 w 386"/>
                  <a:gd name="T159" fmla="*/ 354 h 3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6" h="354">
                    <a:moveTo>
                      <a:pt x="14" y="317"/>
                    </a:moveTo>
                    <a:lnTo>
                      <a:pt x="1" y="277"/>
                    </a:lnTo>
                    <a:lnTo>
                      <a:pt x="0" y="239"/>
                    </a:lnTo>
                    <a:lnTo>
                      <a:pt x="8" y="204"/>
                    </a:lnTo>
                    <a:lnTo>
                      <a:pt x="23" y="166"/>
                    </a:lnTo>
                    <a:lnTo>
                      <a:pt x="37" y="143"/>
                    </a:lnTo>
                    <a:lnTo>
                      <a:pt x="52" y="122"/>
                    </a:lnTo>
                    <a:lnTo>
                      <a:pt x="67" y="102"/>
                    </a:lnTo>
                    <a:lnTo>
                      <a:pt x="83" y="83"/>
                    </a:lnTo>
                    <a:lnTo>
                      <a:pt x="100" y="64"/>
                    </a:lnTo>
                    <a:lnTo>
                      <a:pt x="118" y="47"/>
                    </a:lnTo>
                    <a:lnTo>
                      <a:pt x="139" y="31"/>
                    </a:lnTo>
                    <a:lnTo>
                      <a:pt x="159" y="17"/>
                    </a:lnTo>
                    <a:lnTo>
                      <a:pt x="183" y="8"/>
                    </a:lnTo>
                    <a:lnTo>
                      <a:pt x="206" y="3"/>
                    </a:lnTo>
                    <a:lnTo>
                      <a:pt x="254" y="0"/>
                    </a:lnTo>
                    <a:lnTo>
                      <a:pt x="301" y="10"/>
                    </a:lnTo>
                    <a:lnTo>
                      <a:pt x="345" y="35"/>
                    </a:lnTo>
                    <a:lnTo>
                      <a:pt x="364" y="44"/>
                    </a:lnTo>
                    <a:lnTo>
                      <a:pt x="386" y="50"/>
                    </a:lnTo>
                    <a:lnTo>
                      <a:pt x="381" y="56"/>
                    </a:lnTo>
                    <a:lnTo>
                      <a:pt x="352" y="49"/>
                    </a:lnTo>
                    <a:lnTo>
                      <a:pt x="321" y="40"/>
                    </a:lnTo>
                    <a:lnTo>
                      <a:pt x="290" y="32"/>
                    </a:lnTo>
                    <a:lnTo>
                      <a:pt x="258" y="27"/>
                    </a:lnTo>
                    <a:lnTo>
                      <a:pt x="196" y="27"/>
                    </a:lnTo>
                    <a:lnTo>
                      <a:pt x="139" y="53"/>
                    </a:lnTo>
                    <a:lnTo>
                      <a:pt x="112" y="78"/>
                    </a:lnTo>
                    <a:lnTo>
                      <a:pt x="86" y="105"/>
                    </a:lnTo>
                    <a:lnTo>
                      <a:pt x="62" y="136"/>
                    </a:lnTo>
                    <a:lnTo>
                      <a:pt x="52" y="151"/>
                    </a:lnTo>
                    <a:lnTo>
                      <a:pt x="42" y="166"/>
                    </a:lnTo>
                    <a:lnTo>
                      <a:pt x="20" y="214"/>
                    </a:lnTo>
                    <a:lnTo>
                      <a:pt x="15" y="253"/>
                    </a:lnTo>
                    <a:lnTo>
                      <a:pt x="24" y="281"/>
                    </a:lnTo>
                    <a:lnTo>
                      <a:pt x="33" y="292"/>
                    </a:lnTo>
                    <a:lnTo>
                      <a:pt x="45" y="301"/>
                    </a:lnTo>
                    <a:lnTo>
                      <a:pt x="59" y="307"/>
                    </a:lnTo>
                    <a:lnTo>
                      <a:pt x="77" y="312"/>
                    </a:lnTo>
                    <a:lnTo>
                      <a:pt x="115" y="317"/>
                    </a:lnTo>
                    <a:lnTo>
                      <a:pt x="205" y="309"/>
                    </a:lnTo>
                    <a:lnTo>
                      <a:pt x="317" y="291"/>
                    </a:lnTo>
                    <a:lnTo>
                      <a:pt x="312" y="308"/>
                    </a:lnTo>
                    <a:lnTo>
                      <a:pt x="227" y="323"/>
                    </a:lnTo>
                    <a:lnTo>
                      <a:pt x="310" y="320"/>
                    </a:lnTo>
                    <a:lnTo>
                      <a:pt x="308" y="330"/>
                    </a:lnTo>
                    <a:lnTo>
                      <a:pt x="199" y="346"/>
                    </a:lnTo>
                    <a:lnTo>
                      <a:pt x="154" y="351"/>
                    </a:lnTo>
                    <a:lnTo>
                      <a:pt x="100" y="354"/>
                    </a:lnTo>
                    <a:lnTo>
                      <a:pt x="48" y="345"/>
                    </a:lnTo>
                    <a:lnTo>
                      <a:pt x="14" y="31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2" name="Freeform 299"/>
              <p:cNvSpPr>
                <a:spLocks/>
              </p:cNvSpPr>
              <p:nvPr/>
            </p:nvSpPr>
            <p:spPr bwMode="auto">
              <a:xfrm>
                <a:off x="2981" y="3172"/>
                <a:ext cx="45" cy="19"/>
              </a:xfrm>
              <a:custGeom>
                <a:avLst/>
                <a:gdLst>
                  <a:gd name="T0" fmla="*/ 0 w 180"/>
                  <a:gd name="T1" fmla="*/ 0 h 76"/>
                  <a:gd name="T2" fmla="*/ 0 w 180"/>
                  <a:gd name="T3" fmla="*/ 0 h 76"/>
                  <a:gd name="T4" fmla="*/ 0 w 180"/>
                  <a:gd name="T5" fmla="*/ 0 h 76"/>
                  <a:gd name="T6" fmla="*/ 0 w 180"/>
                  <a:gd name="T7" fmla="*/ 0 h 76"/>
                  <a:gd name="T8" fmla="*/ 0 w 180"/>
                  <a:gd name="T9" fmla="*/ 0 h 76"/>
                  <a:gd name="T10" fmla="*/ 0 w 180"/>
                  <a:gd name="T11" fmla="*/ 0 h 76"/>
                  <a:gd name="T12" fmla="*/ 0 w 180"/>
                  <a:gd name="T13" fmla="*/ 0 h 76"/>
                  <a:gd name="T14" fmla="*/ 0 w 180"/>
                  <a:gd name="T15" fmla="*/ 0 h 76"/>
                  <a:gd name="T16" fmla="*/ 0 w 180"/>
                  <a:gd name="T17" fmla="*/ 0 h 76"/>
                  <a:gd name="T18" fmla="*/ 0 w 180"/>
                  <a:gd name="T19" fmla="*/ 0 h 76"/>
                  <a:gd name="T20" fmla="*/ 0 w 180"/>
                  <a:gd name="T21" fmla="*/ 0 h 76"/>
                  <a:gd name="T22" fmla="*/ 0 w 180"/>
                  <a:gd name="T23" fmla="*/ 0 h 76"/>
                  <a:gd name="T24" fmla="*/ 0 w 180"/>
                  <a:gd name="T25" fmla="*/ 0 h 76"/>
                  <a:gd name="T26" fmla="*/ 0 w 180"/>
                  <a:gd name="T27" fmla="*/ 0 h 76"/>
                  <a:gd name="T28" fmla="*/ 0 w 180"/>
                  <a:gd name="T29" fmla="*/ 0 h 76"/>
                  <a:gd name="T30" fmla="*/ 0 w 180"/>
                  <a:gd name="T31" fmla="*/ 0 h 76"/>
                  <a:gd name="T32" fmla="*/ 0 w 180"/>
                  <a:gd name="T33" fmla="*/ 0 h 76"/>
                  <a:gd name="T34" fmla="*/ 0 w 180"/>
                  <a:gd name="T35" fmla="*/ 0 h 76"/>
                  <a:gd name="T36" fmla="*/ 0 w 180"/>
                  <a:gd name="T37" fmla="*/ 0 h 76"/>
                  <a:gd name="T38" fmla="*/ 0 w 180"/>
                  <a:gd name="T39" fmla="*/ 0 h 76"/>
                  <a:gd name="T40" fmla="*/ 0 w 180"/>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76"/>
                  <a:gd name="T65" fmla="*/ 180 w 180"/>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76">
                    <a:moveTo>
                      <a:pt x="113" y="76"/>
                    </a:moveTo>
                    <a:lnTo>
                      <a:pt x="78" y="66"/>
                    </a:lnTo>
                    <a:lnTo>
                      <a:pt x="67" y="47"/>
                    </a:lnTo>
                    <a:lnTo>
                      <a:pt x="60" y="37"/>
                    </a:lnTo>
                    <a:lnTo>
                      <a:pt x="49" y="28"/>
                    </a:lnTo>
                    <a:lnTo>
                      <a:pt x="30" y="23"/>
                    </a:lnTo>
                    <a:lnTo>
                      <a:pt x="0" y="22"/>
                    </a:lnTo>
                    <a:lnTo>
                      <a:pt x="7" y="11"/>
                    </a:lnTo>
                    <a:lnTo>
                      <a:pt x="16" y="0"/>
                    </a:lnTo>
                    <a:lnTo>
                      <a:pt x="65" y="14"/>
                    </a:lnTo>
                    <a:lnTo>
                      <a:pt x="77" y="29"/>
                    </a:lnTo>
                    <a:lnTo>
                      <a:pt x="89" y="39"/>
                    </a:lnTo>
                    <a:lnTo>
                      <a:pt x="118" y="46"/>
                    </a:lnTo>
                    <a:lnTo>
                      <a:pt x="148" y="38"/>
                    </a:lnTo>
                    <a:lnTo>
                      <a:pt x="179" y="21"/>
                    </a:lnTo>
                    <a:lnTo>
                      <a:pt x="180" y="34"/>
                    </a:lnTo>
                    <a:lnTo>
                      <a:pt x="161" y="45"/>
                    </a:lnTo>
                    <a:lnTo>
                      <a:pt x="179" y="45"/>
                    </a:lnTo>
                    <a:lnTo>
                      <a:pt x="180" y="61"/>
                    </a:lnTo>
                    <a:lnTo>
                      <a:pt x="113" y="7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3" name="Freeform 300"/>
              <p:cNvSpPr>
                <a:spLocks/>
              </p:cNvSpPr>
              <p:nvPr/>
            </p:nvSpPr>
            <p:spPr bwMode="auto">
              <a:xfrm>
                <a:off x="2847" y="3138"/>
                <a:ext cx="150" cy="39"/>
              </a:xfrm>
              <a:custGeom>
                <a:avLst/>
                <a:gdLst>
                  <a:gd name="T0" fmla="*/ 0 w 602"/>
                  <a:gd name="T1" fmla="*/ 0 h 158"/>
                  <a:gd name="T2" fmla="*/ 0 w 602"/>
                  <a:gd name="T3" fmla="*/ 0 h 158"/>
                  <a:gd name="T4" fmla="*/ 0 w 602"/>
                  <a:gd name="T5" fmla="*/ 0 h 158"/>
                  <a:gd name="T6" fmla="*/ 0 w 602"/>
                  <a:gd name="T7" fmla="*/ 0 h 158"/>
                  <a:gd name="T8" fmla="*/ 0 w 602"/>
                  <a:gd name="T9" fmla="*/ 0 h 158"/>
                  <a:gd name="T10" fmla="*/ 0 w 602"/>
                  <a:gd name="T11" fmla="*/ 0 h 158"/>
                  <a:gd name="T12" fmla="*/ 0 w 602"/>
                  <a:gd name="T13" fmla="*/ 0 h 158"/>
                  <a:gd name="T14" fmla="*/ 0 w 602"/>
                  <a:gd name="T15" fmla="*/ 0 h 158"/>
                  <a:gd name="T16" fmla="*/ 0 w 602"/>
                  <a:gd name="T17" fmla="*/ 0 h 158"/>
                  <a:gd name="T18" fmla="*/ 0 w 602"/>
                  <a:gd name="T19" fmla="*/ 0 h 158"/>
                  <a:gd name="T20" fmla="*/ 0 w 602"/>
                  <a:gd name="T21" fmla="*/ 0 h 158"/>
                  <a:gd name="T22" fmla="*/ 0 w 602"/>
                  <a:gd name="T23" fmla="*/ 0 h 158"/>
                  <a:gd name="T24" fmla="*/ 0 w 602"/>
                  <a:gd name="T25" fmla="*/ 0 h 158"/>
                  <a:gd name="T26" fmla="*/ 0 w 602"/>
                  <a:gd name="T27" fmla="*/ 0 h 158"/>
                  <a:gd name="T28" fmla="*/ 0 w 602"/>
                  <a:gd name="T29" fmla="*/ 0 h 158"/>
                  <a:gd name="T30" fmla="*/ 0 w 602"/>
                  <a:gd name="T31" fmla="*/ 0 h 158"/>
                  <a:gd name="T32" fmla="*/ 0 w 602"/>
                  <a:gd name="T33" fmla="*/ 0 h 158"/>
                  <a:gd name="T34" fmla="*/ 0 w 602"/>
                  <a:gd name="T35" fmla="*/ 0 h 158"/>
                  <a:gd name="T36" fmla="*/ 0 w 602"/>
                  <a:gd name="T37" fmla="*/ 0 h 158"/>
                  <a:gd name="T38" fmla="*/ 0 w 602"/>
                  <a:gd name="T39" fmla="*/ 0 h 158"/>
                  <a:gd name="T40" fmla="*/ 0 w 602"/>
                  <a:gd name="T41" fmla="*/ 0 h 158"/>
                  <a:gd name="T42" fmla="*/ 0 w 602"/>
                  <a:gd name="T43" fmla="*/ 0 h 158"/>
                  <a:gd name="T44" fmla="*/ 0 w 602"/>
                  <a:gd name="T45" fmla="*/ 0 h 158"/>
                  <a:gd name="T46" fmla="*/ 0 w 602"/>
                  <a:gd name="T47" fmla="*/ 0 h 158"/>
                  <a:gd name="T48" fmla="*/ 0 w 602"/>
                  <a:gd name="T49" fmla="*/ 0 h 158"/>
                  <a:gd name="T50" fmla="*/ 0 w 602"/>
                  <a:gd name="T51" fmla="*/ 0 h 1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2"/>
                  <a:gd name="T79" fmla="*/ 0 h 158"/>
                  <a:gd name="T80" fmla="*/ 602 w 602"/>
                  <a:gd name="T81" fmla="*/ 158 h 1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2" h="158">
                    <a:moveTo>
                      <a:pt x="517" y="154"/>
                    </a:moveTo>
                    <a:lnTo>
                      <a:pt x="523" y="120"/>
                    </a:lnTo>
                    <a:lnTo>
                      <a:pt x="551" y="123"/>
                    </a:lnTo>
                    <a:lnTo>
                      <a:pt x="582" y="92"/>
                    </a:lnTo>
                    <a:lnTo>
                      <a:pt x="511" y="80"/>
                    </a:lnTo>
                    <a:lnTo>
                      <a:pt x="438" y="68"/>
                    </a:lnTo>
                    <a:lnTo>
                      <a:pt x="365" y="57"/>
                    </a:lnTo>
                    <a:lnTo>
                      <a:pt x="292" y="47"/>
                    </a:lnTo>
                    <a:lnTo>
                      <a:pt x="219" y="38"/>
                    </a:lnTo>
                    <a:lnTo>
                      <a:pt x="146" y="29"/>
                    </a:lnTo>
                    <a:lnTo>
                      <a:pt x="0" y="18"/>
                    </a:lnTo>
                    <a:lnTo>
                      <a:pt x="10" y="10"/>
                    </a:lnTo>
                    <a:lnTo>
                      <a:pt x="31" y="0"/>
                    </a:lnTo>
                    <a:lnTo>
                      <a:pt x="148" y="16"/>
                    </a:lnTo>
                    <a:lnTo>
                      <a:pt x="227" y="26"/>
                    </a:lnTo>
                    <a:lnTo>
                      <a:pt x="313" y="38"/>
                    </a:lnTo>
                    <a:lnTo>
                      <a:pt x="399" y="50"/>
                    </a:lnTo>
                    <a:lnTo>
                      <a:pt x="479" y="61"/>
                    </a:lnTo>
                    <a:lnTo>
                      <a:pt x="548" y="71"/>
                    </a:lnTo>
                    <a:lnTo>
                      <a:pt x="602" y="80"/>
                    </a:lnTo>
                    <a:lnTo>
                      <a:pt x="595" y="95"/>
                    </a:lnTo>
                    <a:lnTo>
                      <a:pt x="576" y="118"/>
                    </a:lnTo>
                    <a:lnTo>
                      <a:pt x="556" y="141"/>
                    </a:lnTo>
                    <a:lnTo>
                      <a:pt x="541" y="158"/>
                    </a:lnTo>
                    <a:lnTo>
                      <a:pt x="517" y="15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4" name="Freeform 301"/>
              <p:cNvSpPr>
                <a:spLocks/>
              </p:cNvSpPr>
              <p:nvPr/>
            </p:nvSpPr>
            <p:spPr bwMode="auto">
              <a:xfrm>
                <a:off x="2837" y="3160"/>
                <a:ext cx="141" cy="17"/>
              </a:xfrm>
              <a:custGeom>
                <a:avLst/>
                <a:gdLst>
                  <a:gd name="T0" fmla="*/ 1 w 563"/>
                  <a:gd name="T1" fmla="*/ 0 h 68"/>
                  <a:gd name="T2" fmla="*/ 1 w 563"/>
                  <a:gd name="T3" fmla="*/ 0 h 68"/>
                  <a:gd name="T4" fmla="*/ 0 w 563"/>
                  <a:gd name="T5" fmla="*/ 0 h 68"/>
                  <a:gd name="T6" fmla="*/ 0 w 563"/>
                  <a:gd name="T7" fmla="*/ 0 h 68"/>
                  <a:gd name="T8" fmla="*/ 0 w 563"/>
                  <a:gd name="T9" fmla="*/ 0 h 68"/>
                  <a:gd name="T10" fmla="*/ 0 w 563"/>
                  <a:gd name="T11" fmla="*/ 0 h 68"/>
                  <a:gd name="T12" fmla="*/ 0 w 563"/>
                  <a:gd name="T13" fmla="*/ 0 h 68"/>
                  <a:gd name="T14" fmla="*/ 0 w 563"/>
                  <a:gd name="T15" fmla="*/ 0 h 68"/>
                  <a:gd name="T16" fmla="*/ 0 w 563"/>
                  <a:gd name="T17" fmla="*/ 0 h 68"/>
                  <a:gd name="T18" fmla="*/ 1 w 563"/>
                  <a:gd name="T19" fmla="*/ 0 h 68"/>
                  <a:gd name="T20" fmla="*/ 1 w 563"/>
                  <a:gd name="T21" fmla="*/ 0 h 68"/>
                  <a:gd name="T22" fmla="*/ 1 w 563"/>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3"/>
                  <a:gd name="T37" fmla="*/ 0 h 68"/>
                  <a:gd name="T38" fmla="*/ 563 w 563"/>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3" h="68">
                    <a:moveTo>
                      <a:pt x="561" y="68"/>
                    </a:moveTo>
                    <a:lnTo>
                      <a:pt x="443" y="54"/>
                    </a:lnTo>
                    <a:lnTo>
                      <a:pt x="327" y="45"/>
                    </a:lnTo>
                    <a:lnTo>
                      <a:pt x="88" y="26"/>
                    </a:lnTo>
                    <a:lnTo>
                      <a:pt x="54" y="36"/>
                    </a:lnTo>
                    <a:lnTo>
                      <a:pt x="20" y="45"/>
                    </a:lnTo>
                    <a:lnTo>
                      <a:pt x="10" y="34"/>
                    </a:lnTo>
                    <a:lnTo>
                      <a:pt x="1" y="21"/>
                    </a:lnTo>
                    <a:lnTo>
                      <a:pt x="0" y="0"/>
                    </a:lnTo>
                    <a:lnTo>
                      <a:pt x="563" y="50"/>
                    </a:lnTo>
                    <a:lnTo>
                      <a:pt x="561" y="6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5" name="Freeform 302"/>
              <p:cNvSpPr>
                <a:spLocks/>
              </p:cNvSpPr>
              <p:nvPr/>
            </p:nvSpPr>
            <p:spPr bwMode="auto">
              <a:xfrm>
                <a:off x="2837" y="3151"/>
                <a:ext cx="143" cy="20"/>
              </a:xfrm>
              <a:custGeom>
                <a:avLst/>
                <a:gdLst>
                  <a:gd name="T0" fmla="*/ 0 w 573"/>
                  <a:gd name="T1" fmla="*/ 0 h 78"/>
                  <a:gd name="T2" fmla="*/ 0 w 573"/>
                  <a:gd name="T3" fmla="*/ 0 h 78"/>
                  <a:gd name="T4" fmla="*/ 0 w 573"/>
                  <a:gd name="T5" fmla="*/ 0 h 78"/>
                  <a:gd name="T6" fmla="*/ 0 w 573"/>
                  <a:gd name="T7" fmla="*/ 0 h 78"/>
                  <a:gd name="T8" fmla="*/ 0 w 573"/>
                  <a:gd name="T9" fmla="*/ 0 h 78"/>
                  <a:gd name="T10" fmla="*/ 0 w 573"/>
                  <a:gd name="T11" fmla="*/ 0 h 78"/>
                  <a:gd name="T12" fmla="*/ 0 w 573"/>
                  <a:gd name="T13" fmla="*/ 0 h 78"/>
                  <a:gd name="T14" fmla="*/ 0 w 573"/>
                  <a:gd name="T15" fmla="*/ 0 h 78"/>
                  <a:gd name="T16" fmla="*/ 0 w 573"/>
                  <a:gd name="T17" fmla="*/ 0 h 78"/>
                  <a:gd name="T18" fmla="*/ 0 w 573"/>
                  <a:gd name="T19" fmla="*/ 0 h 78"/>
                  <a:gd name="T20" fmla="*/ 0 w 573"/>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3"/>
                  <a:gd name="T34" fmla="*/ 0 h 78"/>
                  <a:gd name="T35" fmla="*/ 573 w 573"/>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3" h="78">
                    <a:moveTo>
                      <a:pt x="0" y="22"/>
                    </a:moveTo>
                    <a:lnTo>
                      <a:pt x="12" y="0"/>
                    </a:lnTo>
                    <a:lnTo>
                      <a:pt x="112" y="15"/>
                    </a:lnTo>
                    <a:lnTo>
                      <a:pt x="168" y="22"/>
                    </a:lnTo>
                    <a:lnTo>
                      <a:pt x="226" y="30"/>
                    </a:lnTo>
                    <a:lnTo>
                      <a:pt x="343" y="42"/>
                    </a:lnTo>
                    <a:lnTo>
                      <a:pt x="460" y="55"/>
                    </a:lnTo>
                    <a:lnTo>
                      <a:pt x="573" y="65"/>
                    </a:lnTo>
                    <a:lnTo>
                      <a:pt x="571" y="78"/>
                    </a:lnTo>
                    <a:lnTo>
                      <a:pt x="0" y="2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6" name="Freeform 303"/>
              <p:cNvSpPr>
                <a:spLocks/>
              </p:cNvSpPr>
              <p:nvPr/>
            </p:nvSpPr>
            <p:spPr bwMode="auto">
              <a:xfrm>
                <a:off x="2752" y="3151"/>
                <a:ext cx="9" cy="11"/>
              </a:xfrm>
              <a:custGeom>
                <a:avLst/>
                <a:gdLst>
                  <a:gd name="T0" fmla="*/ 0 w 35"/>
                  <a:gd name="T1" fmla="*/ 0 h 45"/>
                  <a:gd name="T2" fmla="*/ 0 w 35"/>
                  <a:gd name="T3" fmla="*/ 0 h 45"/>
                  <a:gd name="T4" fmla="*/ 0 w 35"/>
                  <a:gd name="T5" fmla="*/ 0 h 45"/>
                  <a:gd name="T6" fmla="*/ 0 w 35"/>
                  <a:gd name="T7" fmla="*/ 0 h 45"/>
                  <a:gd name="T8" fmla="*/ 0 w 35"/>
                  <a:gd name="T9" fmla="*/ 0 h 45"/>
                  <a:gd name="T10" fmla="*/ 0 w 35"/>
                  <a:gd name="T11" fmla="*/ 0 h 45"/>
                  <a:gd name="T12" fmla="*/ 0 w 35"/>
                  <a:gd name="T13" fmla="*/ 0 h 45"/>
                  <a:gd name="T14" fmla="*/ 0 w 35"/>
                  <a:gd name="T15" fmla="*/ 0 h 45"/>
                  <a:gd name="T16" fmla="*/ 0 w 35"/>
                  <a:gd name="T17" fmla="*/ 0 h 45"/>
                  <a:gd name="T18" fmla="*/ 0 w 35"/>
                  <a:gd name="T19" fmla="*/ 0 h 45"/>
                  <a:gd name="T20" fmla="*/ 0 w 35"/>
                  <a:gd name="T21" fmla="*/ 0 h 45"/>
                  <a:gd name="T22" fmla="*/ 0 w 35"/>
                  <a:gd name="T23" fmla="*/ 0 h 45"/>
                  <a:gd name="T24" fmla="*/ 0 w 35"/>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5"/>
                  <a:gd name="T41" fmla="*/ 35 w 35"/>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5">
                    <a:moveTo>
                      <a:pt x="0" y="41"/>
                    </a:moveTo>
                    <a:lnTo>
                      <a:pt x="4" y="34"/>
                    </a:lnTo>
                    <a:lnTo>
                      <a:pt x="8" y="30"/>
                    </a:lnTo>
                    <a:lnTo>
                      <a:pt x="23" y="27"/>
                    </a:lnTo>
                    <a:lnTo>
                      <a:pt x="24" y="18"/>
                    </a:lnTo>
                    <a:lnTo>
                      <a:pt x="14" y="10"/>
                    </a:lnTo>
                    <a:lnTo>
                      <a:pt x="17" y="0"/>
                    </a:lnTo>
                    <a:lnTo>
                      <a:pt x="34" y="15"/>
                    </a:lnTo>
                    <a:lnTo>
                      <a:pt x="35" y="29"/>
                    </a:lnTo>
                    <a:lnTo>
                      <a:pt x="27" y="41"/>
                    </a:lnTo>
                    <a:lnTo>
                      <a:pt x="13" y="45"/>
                    </a:lnTo>
                    <a:lnTo>
                      <a:pt x="0" y="4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7" name="Freeform 304"/>
              <p:cNvSpPr>
                <a:spLocks/>
              </p:cNvSpPr>
              <p:nvPr/>
            </p:nvSpPr>
            <p:spPr bwMode="auto">
              <a:xfrm>
                <a:off x="2762" y="3162"/>
                <a:ext cx="9" cy="12"/>
              </a:xfrm>
              <a:custGeom>
                <a:avLst/>
                <a:gdLst>
                  <a:gd name="T0" fmla="*/ 0 w 34"/>
                  <a:gd name="T1" fmla="*/ 0 h 46"/>
                  <a:gd name="T2" fmla="*/ 0 w 34"/>
                  <a:gd name="T3" fmla="*/ 0 h 46"/>
                  <a:gd name="T4" fmla="*/ 0 w 34"/>
                  <a:gd name="T5" fmla="*/ 0 h 46"/>
                  <a:gd name="T6" fmla="*/ 0 w 34"/>
                  <a:gd name="T7" fmla="*/ 0 h 46"/>
                  <a:gd name="T8" fmla="*/ 0 w 34"/>
                  <a:gd name="T9" fmla="*/ 0 h 46"/>
                  <a:gd name="T10" fmla="*/ 0 w 34"/>
                  <a:gd name="T11" fmla="*/ 0 h 46"/>
                  <a:gd name="T12" fmla="*/ 0 w 34"/>
                  <a:gd name="T13" fmla="*/ 0 h 46"/>
                  <a:gd name="T14" fmla="*/ 0 w 34"/>
                  <a:gd name="T15" fmla="*/ 0 h 46"/>
                  <a:gd name="T16" fmla="*/ 0 w 34"/>
                  <a:gd name="T17" fmla="*/ 0 h 46"/>
                  <a:gd name="T18" fmla="*/ 0 w 34"/>
                  <a:gd name="T19" fmla="*/ 0 h 46"/>
                  <a:gd name="T20" fmla="*/ 0 w 34"/>
                  <a:gd name="T21" fmla="*/ 0 h 46"/>
                  <a:gd name="T22" fmla="*/ 0 w 34"/>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46"/>
                  <a:gd name="T38" fmla="*/ 34 w 34"/>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46">
                    <a:moveTo>
                      <a:pt x="0" y="41"/>
                    </a:moveTo>
                    <a:lnTo>
                      <a:pt x="8" y="30"/>
                    </a:lnTo>
                    <a:lnTo>
                      <a:pt x="23" y="27"/>
                    </a:lnTo>
                    <a:lnTo>
                      <a:pt x="24" y="20"/>
                    </a:lnTo>
                    <a:lnTo>
                      <a:pt x="14" y="11"/>
                    </a:lnTo>
                    <a:lnTo>
                      <a:pt x="17" y="0"/>
                    </a:lnTo>
                    <a:lnTo>
                      <a:pt x="34" y="15"/>
                    </a:lnTo>
                    <a:lnTo>
                      <a:pt x="34" y="29"/>
                    </a:lnTo>
                    <a:lnTo>
                      <a:pt x="27" y="42"/>
                    </a:lnTo>
                    <a:lnTo>
                      <a:pt x="13" y="46"/>
                    </a:lnTo>
                    <a:lnTo>
                      <a:pt x="0" y="4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8" name="Freeform 305"/>
              <p:cNvSpPr>
                <a:spLocks/>
              </p:cNvSpPr>
              <p:nvPr/>
            </p:nvSpPr>
            <p:spPr bwMode="auto">
              <a:xfrm>
                <a:off x="2742" y="3163"/>
                <a:ext cx="9" cy="11"/>
              </a:xfrm>
              <a:custGeom>
                <a:avLst/>
                <a:gdLst>
                  <a:gd name="T0" fmla="*/ 0 w 35"/>
                  <a:gd name="T1" fmla="*/ 0 h 46"/>
                  <a:gd name="T2" fmla="*/ 0 w 35"/>
                  <a:gd name="T3" fmla="*/ 0 h 46"/>
                  <a:gd name="T4" fmla="*/ 0 w 35"/>
                  <a:gd name="T5" fmla="*/ 0 h 46"/>
                  <a:gd name="T6" fmla="*/ 0 w 35"/>
                  <a:gd name="T7" fmla="*/ 0 h 46"/>
                  <a:gd name="T8" fmla="*/ 0 w 35"/>
                  <a:gd name="T9" fmla="*/ 0 h 46"/>
                  <a:gd name="T10" fmla="*/ 0 w 35"/>
                  <a:gd name="T11" fmla="*/ 0 h 46"/>
                  <a:gd name="T12" fmla="*/ 0 w 35"/>
                  <a:gd name="T13" fmla="*/ 0 h 46"/>
                  <a:gd name="T14" fmla="*/ 0 w 35"/>
                  <a:gd name="T15" fmla="*/ 0 h 46"/>
                  <a:gd name="T16" fmla="*/ 0 w 35"/>
                  <a:gd name="T17" fmla="*/ 0 h 46"/>
                  <a:gd name="T18" fmla="*/ 0 w 35"/>
                  <a:gd name="T19" fmla="*/ 0 h 46"/>
                  <a:gd name="T20" fmla="*/ 0 w 35"/>
                  <a:gd name="T21" fmla="*/ 0 h 46"/>
                  <a:gd name="T22" fmla="*/ 0 w 35"/>
                  <a:gd name="T23" fmla="*/ 0 h 46"/>
                  <a:gd name="T24" fmla="*/ 0 w 35"/>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6"/>
                  <a:gd name="T41" fmla="*/ 35 w 35"/>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6">
                    <a:moveTo>
                      <a:pt x="0" y="42"/>
                    </a:moveTo>
                    <a:lnTo>
                      <a:pt x="4" y="34"/>
                    </a:lnTo>
                    <a:lnTo>
                      <a:pt x="9" y="30"/>
                    </a:lnTo>
                    <a:lnTo>
                      <a:pt x="24" y="28"/>
                    </a:lnTo>
                    <a:lnTo>
                      <a:pt x="25" y="19"/>
                    </a:lnTo>
                    <a:lnTo>
                      <a:pt x="15" y="10"/>
                    </a:lnTo>
                    <a:lnTo>
                      <a:pt x="18" y="0"/>
                    </a:lnTo>
                    <a:lnTo>
                      <a:pt x="35" y="15"/>
                    </a:lnTo>
                    <a:lnTo>
                      <a:pt x="35" y="29"/>
                    </a:lnTo>
                    <a:lnTo>
                      <a:pt x="28" y="42"/>
                    </a:lnTo>
                    <a:lnTo>
                      <a:pt x="14" y="46"/>
                    </a:lnTo>
                    <a:lnTo>
                      <a:pt x="0" y="4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29" name="Freeform 306"/>
              <p:cNvSpPr>
                <a:spLocks/>
              </p:cNvSpPr>
              <p:nvPr/>
            </p:nvSpPr>
            <p:spPr bwMode="auto">
              <a:xfrm>
                <a:off x="2750" y="3151"/>
                <a:ext cx="7" cy="11"/>
              </a:xfrm>
              <a:custGeom>
                <a:avLst/>
                <a:gdLst>
                  <a:gd name="T0" fmla="*/ 0 w 27"/>
                  <a:gd name="T1" fmla="*/ 0 h 41"/>
                  <a:gd name="T2" fmla="*/ 0 w 27"/>
                  <a:gd name="T3" fmla="*/ 0 h 41"/>
                  <a:gd name="T4" fmla="*/ 0 w 27"/>
                  <a:gd name="T5" fmla="*/ 0 h 41"/>
                  <a:gd name="T6" fmla="*/ 0 w 27"/>
                  <a:gd name="T7" fmla="*/ 0 h 41"/>
                  <a:gd name="T8" fmla="*/ 0 w 27"/>
                  <a:gd name="T9" fmla="*/ 0 h 41"/>
                  <a:gd name="T10" fmla="*/ 0 w 27"/>
                  <a:gd name="T11" fmla="*/ 0 h 41"/>
                  <a:gd name="T12" fmla="*/ 0 w 27"/>
                  <a:gd name="T13" fmla="*/ 0 h 41"/>
                  <a:gd name="T14" fmla="*/ 0 w 27"/>
                  <a:gd name="T15" fmla="*/ 0 h 41"/>
                  <a:gd name="T16" fmla="*/ 0 w 27"/>
                  <a:gd name="T17" fmla="*/ 0 h 41"/>
                  <a:gd name="T18" fmla="*/ 0 w 27"/>
                  <a:gd name="T19" fmla="*/ 0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1"/>
                  <a:gd name="T32" fmla="*/ 27 w 2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1">
                    <a:moveTo>
                      <a:pt x="10" y="41"/>
                    </a:moveTo>
                    <a:lnTo>
                      <a:pt x="0" y="29"/>
                    </a:lnTo>
                    <a:lnTo>
                      <a:pt x="2" y="13"/>
                    </a:lnTo>
                    <a:lnTo>
                      <a:pt x="10" y="3"/>
                    </a:lnTo>
                    <a:lnTo>
                      <a:pt x="27" y="0"/>
                    </a:lnTo>
                    <a:lnTo>
                      <a:pt x="26" y="10"/>
                    </a:lnTo>
                    <a:lnTo>
                      <a:pt x="14" y="17"/>
                    </a:lnTo>
                    <a:lnTo>
                      <a:pt x="18" y="30"/>
                    </a:lnTo>
                    <a:lnTo>
                      <a:pt x="10" y="4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0" name="Freeform 307"/>
              <p:cNvSpPr>
                <a:spLocks/>
              </p:cNvSpPr>
              <p:nvPr/>
            </p:nvSpPr>
            <p:spPr bwMode="auto">
              <a:xfrm>
                <a:off x="2760" y="3162"/>
                <a:ext cx="7" cy="11"/>
              </a:xfrm>
              <a:custGeom>
                <a:avLst/>
                <a:gdLst>
                  <a:gd name="T0" fmla="*/ 0 w 26"/>
                  <a:gd name="T1" fmla="*/ 0 h 42"/>
                  <a:gd name="T2" fmla="*/ 0 w 26"/>
                  <a:gd name="T3" fmla="*/ 0 h 42"/>
                  <a:gd name="T4" fmla="*/ 0 w 26"/>
                  <a:gd name="T5" fmla="*/ 0 h 42"/>
                  <a:gd name="T6" fmla="*/ 0 w 26"/>
                  <a:gd name="T7" fmla="*/ 0 h 42"/>
                  <a:gd name="T8" fmla="*/ 0 w 26"/>
                  <a:gd name="T9" fmla="*/ 0 h 42"/>
                  <a:gd name="T10" fmla="*/ 0 w 26"/>
                  <a:gd name="T11" fmla="*/ 0 h 42"/>
                  <a:gd name="T12" fmla="*/ 0 w 26"/>
                  <a:gd name="T13" fmla="*/ 0 h 42"/>
                  <a:gd name="T14" fmla="*/ 0 w 26"/>
                  <a:gd name="T15" fmla="*/ 0 h 42"/>
                  <a:gd name="T16" fmla="*/ 0 w 26"/>
                  <a:gd name="T17" fmla="*/ 0 h 42"/>
                  <a:gd name="T18" fmla="*/ 0 w 26"/>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2"/>
                  <a:gd name="T32" fmla="*/ 26 w 2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2">
                    <a:moveTo>
                      <a:pt x="10" y="42"/>
                    </a:moveTo>
                    <a:lnTo>
                      <a:pt x="0" y="29"/>
                    </a:lnTo>
                    <a:lnTo>
                      <a:pt x="1" y="15"/>
                    </a:lnTo>
                    <a:lnTo>
                      <a:pt x="10" y="5"/>
                    </a:lnTo>
                    <a:lnTo>
                      <a:pt x="26" y="0"/>
                    </a:lnTo>
                    <a:lnTo>
                      <a:pt x="24" y="11"/>
                    </a:lnTo>
                    <a:lnTo>
                      <a:pt x="14" y="17"/>
                    </a:lnTo>
                    <a:lnTo>
                      <a:pt x="17" y="31"/>
                    </a:lnTo>
                    <a:lnTo>
                      <a:pt x="10" y="4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1" name="Freeform 308"/>
              <p:cNvSpPr>
                <a:spLocks/>
              </p:cNvSpPr>
              <p:nvPr/>
            </p:nvSpPr>
            <p:spPr bwMode="auto">
              <a:xfrm>
                <a:off x="2740" y="3163"/>
                <a:ext cx="7" cy="10"/>
              </a:xfrm>
              <a:custGeom>
                <a:avLst/>
                <a:gdLst>
                  <a:gd name="T0" fmla="*/ 0 w 27"/>
                  <a:gd name="T1" fmla="*/ 0 h 43"/>
                  <a:gd name="T2" fmla="*/ 0 w 27"/>
                  <a:gd name="T3" fmla="*/ 0 h 43"/>
                  <a:gd name="T4" fmla="*/ 0 w 27"/>
                  <a:gd name="T5" fmla="*/ 0 h 43"/>
                  <a:gd name="T6" fmla="*/ 0 w 27"/>
                  <a:gd name="T7" fmla="*/ 0 h 43"/>
                  <a:gd name="T8" fmla="*/ 0 w 27"/>
                  <a:gd name="T9" fmla="*/ 0 h 43"/>
                  <a:gd name="T10" fmla="*/ 0 w 27"/>
                  <a:gd name="T11" fmla="*/ 0 h 43"/>
                  <a:gd name="T12" fmla="*/ 0 w 27"/>
                  <a:gd name="T13" fmla="*/ 0 h 43"/>
                  <a:gd name="T14" fmla="*/ 0 w 27"/>
                  <a:gd name="T15" fmla="*/ 0 h 43"/>
                  <a:gd name="T16" fmla="*/ 0 w 27"/>
                  <a:gd name="T17" fmla="*/ 0 h 43"/>
                  <a:gd name="T18" fmla="*/ 0 w 27"/>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3"/>
                  <a:gd name="T32" fmla="*/ 27 w 27"/>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3">
                    <a:moveTo>
                      <a:pt x="10" y="43"/>
                    </a:moveTo>
                    <a:lnTo>
                      <a:pt x="0" y="29"/>
                    </a:lnTo>
                    <a:lnTo>
                      <a:pt x="2" y="15"/>
                    </a:lnTo>
                    <a:lnTo>
                      <a:pt x="10" y="4"/>
                    </a:lnTo>
                    <a:lnTo>
                      <a:pt x="27" y="0"/>
                    </a:lnTo>
                    <a:lnTo>
                      <a:pt x="24" y="12"/>
                    </a:lnTo>
                    <a:lnTo>
                      <a:pt x="13" y="18"/>
                    </a:lnTo>
                    <a:lnTo>
                      <a:pt x="18" y="30"/>
                    </a:lnTo>
                    <a:lnTo>
                      <a:pt x="10" y="4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2" name="Freeform 309"/>
              <p:cNvSpPr>
                <a:spLocks/>
              </p:cNvSpPr>
              <p:nvPr/>
            </p:nvSpPr>
            <p:spPr bwMode="auto">
              <a:xfrm>
                <a:off x="2961" y="3126"/>
                <a:ext cx="91" cy="34"/>
              </a:xfrm>
              <a:custGeom>
                <a:avLst/>
                <a:gdLst>
                  <a:gd name="T0" fmla="*/ 0 w 363"/>
                  <a:gd name="T1" fmla="*/ 0 h 137"/>
                  <a:gd name="T2" fmla="*/ 0 w 363"/>
                  <a:gd name="T3" fmla="*/ 0 h 137"/>
                  <a:gd name="T4" fmla="*/ 0 w 363"/>
                  <a:gd name="T5" fmla="*/ 0 h 137"/>
                  <a:gd name="T6" fmla="*/ 0 w 363"/>
                  <a:gd name="T7" fmla="*/ 0 h 137"/>
                  <a:gd name="T8" fmla="*/ 0 w 363"/>
                  <a:gd name="T9" fmla="*/ 0 h 137"/>
                  <a:gd name="T10" fmla="*/ 0 w 363"/>
                  <a:gd name="T11" fmla="*/ 0 h 137"/>
                  <a:gd name="T12" fmla="*/ 0 w 363"/>
                  <a:gd name="T13" fmla="*/ 0 h 137"/>
                  <a:gd name="T14" fmla="*/ 0 w 363"/>
                  <a:gd name="T15" fmla="*/ 0 h 137"/>
                  <a:gd name="T16" fmla="*/ 0 w 363"/>
                  <a:gd name="T17" fmla="*/ 0 h 137"/>
                  <a:gd name="T18" fmla="*/ 0 w 363"/>
                  <a:gd name="T19" fmla="*/ 0 h 137"/>
                  <a:gd name="T20" fmla="*/ 0 w 363"/>
                  <a:gd name="T21" fmla="*/ 0 h 137"/>
                  <a:gd name="T22" fmla="*/ 0 w 363"/>
                  <a:gd name="T23" fmla="*/ 0 h 137"/>
                  <a:gd name="T24" fmla="*/ 0 w 363"/>
                  <a:gd name="T25" fmla="*/ 0 h 137"/>
                  <a:gd name="T26" fmla="*/ 0 w 363"/>
                  <a:gd name="T27" fmla="*/ 0 h 137"/>
                  <a:gd name="T28" fmla="*/ 0 w 363"/>
                  <a:gd name="T29" fmla="*/ 0 h 137"/>
                  <a:gd name="T30" fmla="*/ 0 w 363"/>
                  <a:gd name="T31" fmla="*/ 0 h 137"/>
                  <a:gd name="T32" fmla="*/ 0 w 363"/>
                  <a:gd name="T33" fmla="*/ 0 h 137"/>
                  <a:gd name="T34" fmla="*/ 0 w 363"/>
                  <a:gd name="T35" fmla="*/ 0 h 137"/>
                  <a:gd name="T36" fmla="*/ 0 w 363"/>
                  <a:gd name="T37" fmla="*/ 0 h 137"/>
                  <a:gd name="T38" fmla="*/ 0 w 363"/>
                  <a:gd name="T39" fmla="*/ 0 h 137"/>
                  <a:gd name="T40" fmla="*/ 0 w 363"/>
                  <a:gd name="T41" fmla="*/ 0 h 137"/>
                  <a:gd name="T42" fmla="*/ 0 w 363"/>
                  <a:gd name="T43" fmla="*/ 0 h 137"/>
                  <a:gd name="T44" fmla="*/ 0 w 363"/>
                  <a:gd name="T45" fmla="*/ 0 h 137"/>
                  <a:gd name="T46" fmla="*/ 0 w 363"/>
                  <a:gd name="T47" fmla="*/ 0 h 137"/>
                  <a:gd name="T48" fmla="*/ 0 w 363"/>
                  <a:gd name="T49" fmla="*/ 0 h 137"/>
                  <a:gd name="T50" fmla="*/ 0 w 363"/>
                  <a:gd name="T51" fmla="*/ 0 h 137"/>
                  <a:gd name="T52" fmla="*/ 0 w 363"/>
                  <a:gd name="T53" fmla="*/ 0 h 137"/>
                  <a:gd name="T54" fmla="*/ 0 w 363"/>
                  <a:gd name="T55" fmla="*/ 0 h 137"/>
                  <a:gd name="T56" fmla="*/ 0 w 363"/>
                  <a:gd name="T57" fmla="*/ 0 h 137"/>
                  <a:gd name="T58" fmla="*/ 0 w 363"/>
                  <a:gd name="T59" fmla="*/ 0 h 137"/>
                  <a:gd name="T60" fmla="*/ 0 w 363"/>
                  <a:gd name="T61" fmla="*/ 0 h 137"/>
                  <a:gd name="T62" fmla="*/ 0 w 363"/>
                  <a:gd name="T63" fmla="*/ 0 h 137"/>
                  <a:gd name="T64" fmla="*/ 0 w 363"/>
                  <a:gd name="T65" fmla="*/ 0 h 137"/>
                  <a:gd name="T66" fmla="*/ 0 w 363"/>
                  <a:gd name="T67" fmla="*/ 0 h 137"/>
                  <a:gd name="T68" fmla="*/ 0 w 363"/>
                  <a:gd name="T69" fmla="*/ 0 h 137"/>
                  <a:gd name="T70" fmla="*/ 0 w 363"/>
                  <a:gd name="T71" fmla="*/ 0 h 137"/>
                  <a:gd name="T72" fmla="*/ 0 w 363"/>
                  <a:gd name="T73" fmla="*/ 0 h 137"/>
                  <a:gd name="T74" fmla="*/ 0 w 363"/>
                  <a:gd name="T75" fmla="*/ 0 h 137"/>
                  <a:gd name="T76" fmla="*/ 0 w 363"/>
                  <a:gd name="T77" fmla="*/ 0 h 137"/>
                  <a:gd name="T78" fmla="*/ 1 w 363"/>
                  <a:gd name="T79" fmla="*/ 0 h 137"/>
                  <a:gd name="T80" fmla="*/ 1 w 363"/>
                  <a:gd name="T81" fmla="*/ 0 h 137"/>
                  <a:gd name="T82" fmla="*/ 1 w 363"/>
                  <a:gd name="T83" fmla="*/ 0 h 137"/>
                  <a:gd name="T84" fmla="*/ 0 w 363"/>
                  <a:gd name="T85" fmla="*/ 0 h 137"/>
                  <a:gd name="T86" fmla="*/ 0 w 363"/>
                  <a:gd name="T87" fmla="*/ 0 h 137"/>
                  <a:gd name="T88" fmla="*/ 0 w 363"/>
                  <a:gd name="T89" fmla="*/ 0 h 137"/>
                  <a:gd name="T90" fmla="*/ 0 w 363"/>
                  <a:gd name="T91" fmla="*/ 0 h 137"/>
                  <a:gd name="T92" fmla="*/ 0 w 363"/>
                  <a:gd name="T93" fmla="*/ 0 h 1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3"/>
                  <a:gd name="T142" fmla="*/ 0 h 137"/>
                  <a:gd name="T143" fmla="*/ 363 w 363"/>
                  <a:gd name="T144" fmla="*/ 137 h 1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3" h="137">
                    <a:moveTo>
                      <a:pt x="202" y="137"/>
                    </a:moveTo>
                    <a:lnTo>
                      <a:pt x="85" y="123"/>
                    </a:lnTo>
                    <a:lnTo>
                      <a:pt x="117" y="118"/>
                    </a:lnTo>
                    <a:lnTo>
                      <a:pt x="0" y="55"/>
                    </a:lnTo>
                    <a:lnTo>
                      <a:pt x="10" y="54"/>
                    </a:lnTo>
                    <a:lnTo>
                      <a:pt x="124" y="113"/>
                    </a:lnTo>
                    <a:lnTo>
                      <a:pt x="148" y="107"/>
                    </a:lnTo>
                    <a:lnTo>
                      <a:pt x="26" y="48"/>
                    </a:lnTo>
                    <a:lnTo>
                      <a:pt x="51" y="41"/>
                    </a:lnTo>
                    <a:lnTo>
                      <a:pt x="109" y="69"/>
                    </a:lnTo>
                    <a:lnTo>
                      <a:pt x="100" y="74"/>
                    </a:lnTo>
                    <a:lnTo>
                      <a:pt x="158" y="104"/>
                    </a:lnTo>
                    <a:lnTo>
                      <a:pt x="185" y="98"/>
                    </a:lnTo>
                    <a:lnTo>
                      <a:pt x="70" y="36"/>
                    </a:lnTo>
                    <a:lnTo>
                      <a:pt x="83" y="34"/>
                    </a:lnTo>
                    <a:lnTo>
                      <a:pt x="195" y="94"/>
                    </a:lnTo>
                    <a:lnTo>
                      <a:pt x="225" y="87"/>
                    </a:lnTo>
                    <a:lnTo>
                      <a:pt x="102" y="28"/>
                    </a:lnTo>
                    <a:lnTo>
                      <a:pt x="129" y="21"/>
                    </a:lnTo>
                    <a:lnTo>
                      <a:pt x="196" y="53"/>
                    </a:lnTo>
                    <a:lnTo>
                      <a:pt x="186" y="55"/>
                    </a:lnTo>
                    <a:lnTo>
                      <a:pt x="241" y="84"/>
                    </a:lnTo>
                    <a:lnTo>
                      <a:pt x="254" y="80"/>
                    </a:lnTo>
                    <a:lnTo>
                      <a:pt x="268" y="77"/>
                    </a:lnTo>
                    <a:lnTo>
                      <a:pt x="151" y="16"/>
                    </a:lnTo>
                    <a:lnTo>
                      <a:pt x="158" y="14"/>
                    </a:lnTo>
                    <a:lnTo>
                      <a:pt x="278" y="75"/>
                    </a:lnTo>
                    <a:lnTo>
                      <a:pt x="288" y="73"/>
                    </a:lnTo>
                    <a:lnTo>
                      <a:pt x="172" y="9"/>
                    </a:lnTo>
                    <a:lnTo>
                      <a:pt x="198" y="4"/>
                    </a:lnTo>
                    <a:lnTo>
                      <a:pt x="261" y="35"/>
                    </a:lnTo>
                    <a:lnTo>
                      <a:pt x="250" y="39"/>
                    </a:lnTo>
                    <a:lnTo>
                      <a:pt x="299" y="67"/>
                    </a:lnTo>
                    <a:lnTo>
                      <a:pt x="331" y="58"/>
                    </a:lnTo>
                    <a:lnTo>
                      <a:pt x="230" y="0"/>
                    </a:lnTo>
                    <a:lnTo>
                      <a:pt x="264" y="4"/>
                    </a:lnTo>
                    <a:lnTo>
                      <a:pt x="298" y="19"/>
                    </a:lnTo>
                    <a:lnTo>
                      <a:pt x="313" y="29"/>
                    </a:lnTo>
                    <a:lnTo>
                      <a:pt x="331" y="38"/>
                    </a:lnTo>
                    <a:lnTo>
                      <a:pt x="347" y="46"/>
                    </a:lnTo>
                    <a:lnTo>
                      <a:pt x="363" y="54"/>
                    </a:lnTo>
                    <a:lnTo>
                      <a:pt x="349" y="94"/>
                    </a:lnTo>
                    <a:lnTo>
                      <a:pt x="313" y="106"/>
                    </a:lnTo>
                    <a:lnTo>
                      <a:pt x="276" y="117"/>
                    </a:lnTo>
                    <a:lnTo>
                      <a:pt x="239" y="127"/>
                    </a:lnTo>
                    <a:lnTo>
                      <a:pt x="202" y="13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3" name="Freeform 310"/>
              <p:cNvSpPr>
                <a:spLocks/>
              </p:cNvSpPr>
              <p:nvPr/>
            </p:nvSpPr>
            <p:spPr bwMode="auto">
              <a:xfrm>
                <a:off x="2811" y="3132"/>
                <a:ext cx="14" cy="23"/>
              </a:xfrm>
              <a:custGeom>
                <a:avLst/>
                <a:gdLst>
                  <a:gd name="T0" fmla="*/ 0 w 56"/>
                  <a:gd name="T1" fmla="*/ 0 h 91"/>
                  <a:gd name="T2" fmla="*/ 0 w 56"/>
                  <a:gd name="T3" fmla="*/ 0 h 91"/>
                  <a:gd name="T4" fmla="*/ 0 w 56"/>
                  <a:gd name="T5" fmla="*/ 0 h 91"/>
                  <a:gd name="T6" fmla="*/ 0 w 56"/>
                  <a:gd name="T7" fmla="*/ 0 h 91"/>
                  <a:gd name="T8" fmla="*/ 0 w 56"/>
                  <a:gd name="T9" fmla="*/ 0 h 91"/>
                  <a:gd name="T10" fmla="*/ 0 w 56"/>
                  <a:gd name="T11" fmla="*/ 0 h 91"/>
                  <a:gd name="T12" fmla="*/ 0 w 56"/>
                  <a:gd name="T13" fmla="*/ 0 h 91"/>
                  <a:gd name="T14" fmla="*/ 0 w 56"/>
                  <a:gd name="T15" fmla="*/ 0 h 91"/>
                  <a:gd name="T16" fmla="*/ 0 w 56"/>
                  <a:gd name="T17" fmla="*/ 0 h 91"/>
                  <a:gd name="T18" fmla="*/ 0 w 56"/>
                  <a:gd name="T19" fmla="*/ 0 h 91"/>
                  <a:gd name="T20" fmla="*/ 0 w 56"/>
                  <a:gd name="T21" fmla="*/ 0 h 91"/>
                  <a:gd name="T22" fmla="*/ 0 w 56"/>
                  <a:gd name="T23" fmla="*/ 0 h 91"/>
                  <a:gd name="T24" fmla="*/ 0 w 56"/>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91"/>
                  <a:gd name="T41" fmla="*/ 56 w 56"/>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91">
                    <a:moveTo>
                      <a:pt x="0" y="83"/>
                    </a:moveTo>
                    <a:lnTo>
                      <a:pt x="13" y="58"/>
                    </a:lnTo>
                    <a:lnTo>
                      <a:pt x="27" y="37"/>
                    </a:lnTo>
                    <a:lnTo>
                      <a:pt x="41" y="16"/>
                    </a:lnTo>
                    <a:lnTo>
                      <a:pt x="51" y="0"/>
                    </a:lnTo>
                    <a:lnTo>
                      <a:pt x="56" y="13"/>
                    </a:lnTo>
                    <a:lnTo>
                      <a:pt x="46" y="30"/>
                    </a:lnTo>
                    <a:lnTo>
                      <a:pt x="36" y="45"/>
                    </a:lnTo>
                    <a:lnTo>
                      <a:pt x="16" y="73"/>
                    </a:lnTo>
                    <a:lnTo>
                      <a:pt x="45" y="78"/>
                    </a:lnTo>
                    <a:lnTo>
                      <a:pt x="52" y="91"/>
                    </a:lnTo>
                    <a:lnTo>
                      <a:pt x="0" y="8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4" name="Freeform 311"/>
              <p:cNvSpPr>
                <a:spLocks/>
              </p:cNvSpPr>
              <p:nvPr/>
            </p:nvSpPr>
            <p:spPr bwMode="auto">
              <a:xfrm>
                <a:off x="2821" y="3132"/>
                <a:ext cx="16" cy="23"/>
              </a:xfrm>
              <a:custGeom>
                <a:avLst/>
                <a:gdLst>
                  <a:gd name="T0" fmla="*/ 0 w 63"/>
                  <a:gd name="T1" fmla="*/ 0 h 91"/>
                  <a:gd name="T2" fmla="*/ 0 w 63"/>
                  <a:gd name="T3" fmla="*/ 0 h 91"/>
                  <a:gd name="T4" fmla="*/ 0 w 63"/>
                  <a:gd name="T5" fmla="*/ 0 h 91"/>
                  <a:gd name="T6" fmla="*/ 0 w 63"/>
                  <a:gd name="T7" fmla="*/ 0 h 91"/>
                  <a:gd name="T8" fmla="*/ 0 w 63"/>
                  <a:gd name="T9" fmla="*/ 0 h 91"/>
                  <a:gd name="T10" fmla="*/ 0 w 63"/>
                  <a:gd name="T11" fmla="*/ 0 h 91"/>
                  <a:gd name="T12" fmla="*/ 0 w 63"/>
                  <a:gd name="T13" fmla="*/ 0 h 91"/>
                  <a:gd name="T14" fmla="*/ 0 w 63"/>
                  <a:gd name="T15" fmla="*/ 0 h 91"/>
                  <a:gd name="T16" fmla="*/ 0 w 63"/>
                  <a:gd name="T17" fmla="*/ 0 h 91"/>
                  <a:gd name="T18" fmla="*/ 0 w 63"/>
                  <a:gd name="T19" fmla="*/ 0 h 91"/>
                  <a:gd name="T20" fmla="*/ 0 w 63"/>
                  <a:gd name="T21" fmla="*/ 0 h 91"/>
                  <a:gd name="T22" fmla="*/ 0 w 63"/>
                  <a:gd name="T23" fmla="*/ 0 h 91"/>
                  <a:gd name="T24" fmla="*/ 0 w 63"/>
                  <a:gd name="T25" fmla="*/ 0 h 91"/>
                  <a:gd name="T26" fmla="*/ 0 w 63"/>
                  <a:gd name="T27" fmla="*/ 0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91"/>
                  <a:gd name="T44" fmla="*/ 63 w 63"/>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91">
                    <a:moveTo>
                      <a:pt x="0" y="79"/>
                    </a:moveTo>
                    <a:lnTo>
                      <a:pt x="11" y="65"/>
                    </a:lnTo>
                    <a:lnTo>
                      <a:pt x="25" y="45"/>
                    </a:lnTo>
                    <a:lnTo>
                      <a:pt x="44" y="15"/>
                    </a:lnTo>
                    <a:lnTo>
                      <a:pt x="14" y="18"/>
                    </a:lnTo>
                    <a:lnTo>
                      <a:pt x="10" y="0"/>
                    </a:lnTo>
                    <a:lnTo>
                      <a:pt x="63" y="5"/>
                    </a:lnTo>
                    <a:lnTo>
                      <a:pt x="58" y="18"/>
                    </a:lnTo>
                    <a:lnTo>
                      <a:pt x="40" y="44"/>
                    </a:lnTo>
                    <a:lnTo>
                      <a:pt x="31" y="59"/>
                    </a:lnTo>
                    <a:lnTo>
                      <a:pt x="22" y="72"/>
                    </a:lnTo>
                    <a:lnTo>
                      <a:pt x="12" y="91"/>
                    </a:lnTo>
                    <a:lnTo>
                      <a:pt x="0" y="7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5" name="Freeform 312"/>
              <p:cNvSpPr>
                <a:spLocks/>
              </p:cNvSpPr>
              <p:nvPr/>
            </p:nvSpPr>
            <p:spPr bwMode="auto">
              <a:xfrm>
                <a:off x="2949" y="3142"/>
                <a:ext cx="34" cy="14"/>
              </a:xfrm>
              <a:custGeom>
                <a:avLst/>
                <a:gdLst>
                  <a:gd name="T0" fmla="*/ 0 w 139"/>
                  <a:gd name="T1" fmla="*/ 0 h 57"/>
                  <a:gd name="T2" fmla="*/ 0 w 139"/>
                  <a:gd name="T3" fmla="*/ 0 h 57"/>
                  <a:gd name="T4" fmla="*/ 0 w 139"/>
                  <a:gd name="T5" fmla="*/ 0 h 57"/>
                  <a:gd name="T6" fmla="*/ 0 w 139"/>
                  <a:gd name="T7" fmla="*/ 0 h 57"/>
                  <a:gd name="T8" fmla="*/ 0 w 139"/>
                  <a:gd name="T9" fmla="*/ 0 h 57"/>
                  <a:gd name="T10" fmla="*/ 0 w 139"/>
                  <a:gd name="T11" fmla="*/ 0 h 57"/>
                  <a:gd name="T12" fmla="*/ 0 w 139"/>
                  <a:gd name="T13" fmla="*/ 0 h 57"/>
                  <a:gd name="T14" fmla="*/ 0 w 139"/>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57"/>
                  <a:gd name="T26" fmla="*/ 139 w 139"/>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57">
                    <a:moveTo>
                      <a:pt x="127" y="57"/>
                    </a:moveTo>
                    <a:lnTo>
                      <a:pt x="0" y="6"/>
                    </a:lnTo>
                    <a:lnTo>
                      <a:pt x="29" y="0"/>
                    </a:lnTo>
                    <a:lnTo>
                      <a:pt x="83" y="23"/>
                    </a:lnTo>
                    <a:lnTo>
                      <a:pt x="75" y="26"/>
                    </a:lnTo>
                    <a:lnTo>
                      <a:pt x="139" y="55"/>
                    </a:lnTo>
                    <a:lnTo>
                      <a:pt x="127" y="5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6" name="Freeform 313"/>
              <p:cNvSpPr>
                <a:spLocks/>
              </p:cNvSpPr>
              <p:nvPr/>
            </p:nvSpPr>
            <p:spPr bwMode="auto">
              <a:xfrm>
                <a:off x="2940" y="3145"/>
                <a:ext cx="23" cy="8"/>
              </a:xfrm>
              <a:custGeom>
                <a:avLst/>
                <a:gdLst>
                  <a:gd name="T0" fmla="*/ 0 w 92"/>
                  <a:gd name="T1" fmla="*/ 0 h 30"/>
                  <a:gd name="T2" fmla="*/ 0 w 92"/>
                  <a:gd name="T3" fmla="*/ 0 h 30"/>
                  <a:gd name="T4" fmla="*/ 0 w 92"/>
                  <a:gd name="T5" fmla="*/ 0 h 30"/>
                  <a:gd name="T6" fmla="*/ 0 w 92"/>
                  <a:gd name="T7" fmla="*/ 0 h 30"/>
                  <a:gd name="T8" fmla="*/ 0 w 92"/>
                  <a:gd name="T9" fmla="*/ 0 h 30"/>
                  <a:gd name="T10" fmla="*/ 0 w 92"/>
                  <a:gd name="T11" fmla="*/ 0 h 30"/>
                  <a:gd name="T12" fmla="*/ 0 60000 65536"/>
                  <a:gd name="T13" fmla="*/ 0 60000 65536"/>
                  <a:gd name="T14" fmla="*/ 0 60000 65536"/>
                  <a:gd name="T15" fmla="*/ 0 60000 65536"/>
                  <a:gd name="T16" fmla="*/ 0 60000 65536"/>
                  <a:gd name="T17" fmla="*/ 0 60000 65536"/>
                  <a:gd name="T18" fmla="*/ 0 w 92"/>
                  <a:gd name="T19" fmla="*/ 0 h 30"/>
                  <a:gd name="T20" fmla="*/ 92 w 92"/>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92" h="30">
                    <a:moveTo>
                      <a:pt x="78" y="30"/>
                    </a:moveTo>
                    <a:lnTo>
                      <a:pt x="0" y="2"/>
                    </a:lnTo>
                    <a:lnTo>
                      <a:pt x="15" y="0"/>
                    </a:lnTo>
                    <a:lnTo>
                      <a:pt x="92" y="28"/>
                    </a:lnTo>
                    <a:lnTo>
                      <a:pt x="78" y="3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7" name="Freeform 314"/>
              <p:cNvSpPr>
                <a:spLocks/>
              </p:cNvSpPr>
              <p:nvPr/>
            </p:nvSpPr>
            <p:spPr bwMode="auto">
              <a:xfrm>
                <a:off x="2721" y="3068"/>
                <a:ext cx="39" cy="91"/>
              </a:xfrm>
              <a:custGeom>
                <a:avLst/>
                <a:gdLst>
                  <a:gd name="T0" fmla="*/ 0 w 158"/>
                  <a:gd name="T1" fmla="*/ 0 h 365"/>
                  <a:gd name="T2" fmla="*/ 0 w 158"/>
                  <a:gd name="T3" fmla="*/ 0 h 365"/>
                  <a:gd name="T4" fmla="*/ 0 w 158"/>
                  <a:gd name="T5" fmla="*/ 0 h 365"/>
                  <a:gd name="T6" fmla="*/ 0 w 158"/>
                  <a:gd name="T7" fmla="*/ 0 h 365"/>
                  <a:gd name="T8" fmla="*/ 0 w 158"/>
                  <a:gd name="T9" fmla="*/ 0 h 365"/>
                  <a:gd name="T10" fmla="*/ 0 w 158"/>
                  <a:gd name="T11" fmla="*/ 0 h 365"/>
                  <a:gd name="T12" fmla="*/ 0 w 158"/>
                  <a:gd name="T13" fmla="*/ 0 h 365"/>
                  <a:gd name="T14" fmla="*/ 0 w 158"/>
                  <a:gd name="T15" fmla="*/ 0 h 365"/>
                  <a:gd name="T16" fmla="*/ 0 w 158"/>
                  <a:gd name="T17" fmla="*/ 0 h 365"/>
                  <a:gd name="T18" fmla="*/ 0 w 158"/>
                  <a:gd name="T19" fmla="*/ 0 h 365"/>
                  <a:gd name="T20" fmla="*/ 0 w 158"/>
                  <a:gd name="T21" fmla="*/ 0 h 365"/>
                  <a:gd name="T22" fmla="*/ 0 w 158"/>
                  <a:gd name="T23" fmla="*/ 0 h 365"/>
                  <a:gd name="T24" fmla="*/ 0 w 158"/>
                  <a:gd name="T25" fmla="*/ 0 h 365"/>
                  <a:gd name="T26" fmla="*/ 0 w 158"/>
                  <a:gd name="T27" fmla="*/ 0 h 365"/>
                  <a:gd name="T28" fmla="*/ 0 w 158"/>
                  <a:gd name="T29" fmla="*/ 0 h 365"/>
                  <a:gd name="T30" fmla="*/ 0 w 158"/>
                  <a:gd name="T31" fmla="*/ 0 h 365"/>
                  <a:gd name="T32" fmla="*/ 0 w 158"/>
                  <a:gd name="T33" fmla="*/ 0 h 365"/>
                  <a:gd name="T34" fmla="*/ 0 w 158"/>
                  <a:gd name="T35" fmla="*/ 0 h 365"/>
                  <a:gd name="T36" fmla="*/ 0 w 158"/>
                  <a:gd name="T37" fmla="*/ 0 h 365"/>
                  <a:gd name="T38" fmla="*/ 0 w 158"/>
                  <a:gd name="T39" fmla="*/ 0 h 365"/>
                  <a:gd name="T40" fmla="*/ 0 w 158"/>
                  <a:gd name="T41" fmla="*/ 0 h 365"/>
                  <a:gd name="T42" fmla="*/ 0 w 158"/>
                  <a:gd name="T43" fmla="*/ 0 h 365"/>
                  <a:gd name="T44" fmla="*/ 0 w 158"/>
                  <a:gd name="T45" fmla="*/ 0 h 365"/>
                  <a:gd name="T46" fmla="*/ 0 w 158"/>
                  <a:gd name="T47" fmla="*/ 0 h 365"/>
                  <a:gd name="T48" fmla="*/ 0 w 158"/>
                  <a:gd name="T49" fmla="*/ 0 h 365"/>
                  <a:gd name="T50" fmla="*/ 0 w 158"/>
                  <a:gd name="T51" fmla="*/ 0 h 365"/>
                  <a:gd name="T52" fmla="*/ 0 w 158"/>
                  <a:gd name="T53" fmla="*/ 0 h 3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8"/>
                  <a:gd name="T82" fmla="*/ 0 h 365"/>
                  <a:gd name="T83" fmla="*/ 158 w 158"/>
                  <a:gd name="T84" fmla="*/ 365 h 3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8" h="365">
                    <a:moveTo>
                      <a:pt x="0" y="365"/>
                    </a:moveTo>
                    <a:lnTo>
                      <a:pt x="5" y="280"/>
                    </a:lnTo>
                    <a:lnTo>
                      <a:pt x="12" y="231"/>
                    </a:lnTo>
                    <a:lnTo>
                      <a:pt x="19" y="179"/>
                    </a:lnTo>
                    <a:lnTo>
                      <a:pt x="29" y="130"/>
                    </a:lnTo>
                    <a:lnTo>
                      <a:pt x="42" y="82"/>
                    </a:lnTo>
                    <a:lnTo>
                      <a:pt x="57" y="40"/>
                    </a:lnTo>
                    <a:lnTo>
                      <a:pt x="66" y="21"/>
                    </a:lnTo>
                    <a:lnTo>
                      <a:pt x="75" y="6"/>
                    </a:lnTo>
                    <a:lnTo>
                      <a:pt x="116" y="0"/>
                    </a:lnTo>
                    <a:lnTo>
                      <a:pt x="158" y="3"/>
                    </a:lnTo>
                    <a:lnTo>
                      <a:pt x="149" y="11"/>
                    </a:lnTo>
                    <a:lnTo>
                      <a:pt x="136" y="14"/>
                    </a:lnTo>
                    <a:lnTo>
                      <a:pt x="116" y="30"/>
                    </a:lnTo>
                    <a:lnTo>
                      <a:pt x="154" y="33"/>
                    </a:lnTo>
                    <a:lnTo>
                      <a:pt x="154" y="49"/>
                    </a:lnTo>
                    <a:lnTo>
                      <a:pt x="114" y="50"/>
                    </a:lnTo>
                    <a:lnTo>
                      <a:pt x="106" y="79"/>
                    </a:lnTo>
                    <a:lnTo>
                      <a:pt x="95" y="83"/>
                    </a:lnTo>
                    <a:lnTo>
                      <a:pt x="88" y="77"/>
                    </a:lnTo>
                    <a:lnTo>
                      <a:pt x="80" y="53"/>
                    </a:lnTo>
                    <a:lnTo>
                      <a:pt x="60" y="101"/>
                    </a:lnTo>
                    <a:lnTo>
                      <a:pt x="41" y="194"/>
                    </a:lnTo>
                    <a:lnTo>
                      <a:pt x="24" y="291"/>
                    </a:lnTo>
                    <a:lnTo>
                      <a:pt x="12" y="353"/>
                    </a:lnTo>
                    <a:lnTo>
                      <a:pt x="0" y="36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8" name="Freeform 315"/>
              <p:cNvSpPr>
                <a:spLocks/>
              </p:cNvSpPr>
              <p:nvPr/>
            </p:nvSpPr>
            <p:spPr bwMode="auto">
              <a:xfrm>
                <a:off x="2791" y="3129"/>
                <a:ext cx="14" cy="21"/>
              </a:xfrm>
              <a:custGeom>
                <a:avLst/>
                <a:gdLst>
                  <a:gd name="T0" fmla="*/ 0 w 58"/>
                  <a:gd name="T1" fmla="*/ 0 h 85"/>
                  <a:gd name="T2" fmla="*/ 0 w 58"/>
                  <a:gd name="T3" fmla="*/ 0 h 85"/>
                  <a:gd name="T4" fmla="*/ 0 w 58"/>
                  <a:gd name="T5" fmla="*/ 0 h 85"/>
                  <a:gd name="T6" fmla="*/ 0 w 58"/>
                  <a:gd name="T7" fmla="*/ 0 h 85"/>
                  <a:gd name="T8" fmla="*/ 0 w 58"/>
                  <a:gd name="T9" fmla="*/ 0 h 85"/>
                  <a:gd name="T10" fmla="*/ 0 w 58"/>
                  <a:gd name="T11" fmla="*/ 0 h 85"/>
                  <a:gd name="T12" fmla="*/ 0 w 58"/>
                  <a:gd name="T13" fmla="*/ 0 h 85"/>
                  <a:gd name="T14" fmla="*/ 0 w 58"/>
                  <a:gd name="T15" fmla="*/ 0 h 85"/>
                  <a:gd name="T16" fmla="*/ 0 w 58"/>
                  <a:gd name="T17" fmla="*/ 0 h 85"/>
                  <a:gd name="T18" fmla="*/ 0 w 58"/>
                  <a:gd name="T19" fmla="*/ 0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85"/>
                  <a:gd name="T32" fmla="*/ 58 w 58"/>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85">
                    <a:moveTo>
                      <a:pt x="0" y="77"/>
                    </a:moveTo>
                    <a:lnTo>
                      <a:pt x="15" y="53"/>
                    </a:lnTo>
                    <a:lnTo>
                      <a:pt x="31" y="33"/>
                    </a:lnTo>
                    <a:lnTo>
                      <a:pt x="57" y="0"/>
                    </a:lnTo>
                    <a:lnTo>
                      <a:pt x="58" y="14"/>
                    </a:lnTo>
                    <a:lnTo>
                      <a:pt x="20" y="63"/>
                    </a:lnTo>
                    <a:lnTo>
                      <a:pt x="52" y="72"/>
                    </a:lnTo>
                    <a:lnTo>
                      <a:pt x="52" y="85"/>
                    </a:lnTo>
                    <a:lnTo>
                      <a:pt x="0" y="7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39" name="Freeform 316"/>
              <p:cNvSpPr>
                <a:spLocks/>
              </p:cNvSpPr>
              <p:nvPr/>
            </p:nvSpPr>
            <p:spPr bwMode="auto">
              <a:xfrm>
                <a:off x="2803" y="3129"/>
                <a:ext cx="13" cy="21"/>
              </a:xfrm>
              <a:custGeom>
                <a:avLst/>
                <a:gdLst>
                  <a:gd name="T0" fmla="*/ 0 w 53"/>
                  <a:gd name="T1" fmla="*/ 0 h 84"/>
                  <a:gd name="T2" fmla="*/ 0 w 53"/>
                  <a:gd name="T3" fmla="*/ 0 h 84"/>
                  <a:gd name="T4" fmla="*/ 0 w 53"/>
                  <a:gd name="T5" fmla="*/ 0 h 84"/>
                  <a:gd name="T6" fmla="*/ 0 w 53"/>
                  <a:gd name="T7" fmla="*/ 0 h 84"/>
                  <a:gd name="T8" fmla="*/ 0 w 53"/>
                  <a:gd name="T9" fmla="*/ 0 h 84"/>
                  <a:gd name="T10" fmla="*/ 0 w 53"/>
                  <a:gd name="T11" fmla="*/ 0 h 84"/>
                  <a:gd name="T12" fmla="*/ 0 w 53"/>
                  <a:gd name="T13" fmla="*/ 0 h 84"/>
                  <a:gd name="T14" fmla="*/ 0 w 53"/>
                  <a:gd name="T15" fmla="*/ 0 h 84"/>
                  <a:gd name="T16" fmla="*/ 0 w 53"/>
                  <a:gd name="T17" fmla="*/ 0 h 84"/>
                  <a:gd name="T18" fmla="*/ 0 w 53"/>
                  <a:gd name="T19" fmla="*/ 0 h 84"/>
                  <a:gd name="T20" fmla="*/ 0 w 53"/>
                  <a:gd name="T21" fmla="*/ 0 h 84"/>
                  <a:gd name="T22" fmla="*/ 0 w 53"/>
                  <a:gd name="T23" fmla="*/ 0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84"/>
                  <a:gd name="T38" fmla="*/ 53 w 53"/>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84">
                    <a:moveTo>
                      <a:pt x="3" y="84"/>
                    </a:moveTo>
                    <a:lnTo>
                      <a:pt x="0" y="75"/>
                    </a:lnTo>
                    <a:lnTo>
                      <a:pt x="38" y="16"/>
                    </a:lnTo>
                    <a:lnTo>
                      <a:pt x="8" y="13"/>
                    </a:lnTo>
                    <a:lnTo>
                      <a:pt x="8" y="0"/>
                    </a:lnTo>
                    <a:lnTo>
                      <a:pt x="53" y="5"/>
                    </a:lnTo>
                    <a:lnTo>
                      <a:pt x="44" y="26"/>
                    </a:lnTo>
                    <a:lnTo>
                      <a:pt x="37" y="37"/>
                    </a:lnTo>
                    <a:lnTo>
                      <a:pt x="28" y="50"/>
                    </a:lnTo>
                    <a:lnTo>
                      <a:pt x="13" y="71"/>
                    </a:lnTo>
                    <a:lnTo>
                      <a:pt x="3" y="8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0" name="Freeform 317"/>
              <p:cNvSpPr>
                <a:spLocks/>
              </p:cNvSpPr>
              <p:nvPr/>
            </p:nvSpPr>
            <p:spPr bwMode="auto">
              <a:xfrm>
                <a:off x="2771" y="3124"/>
                <a:ext cx="20" cy="25"/>
              </a:xfrm>
              <a:custGeom>
                <a:avLst/>
                <a:gdLst>
                  <a:gd name="T0" fmla="*/ 0 w 79"/>
                  <a:gd name="T1" fmla="*/ 0 h 98"/>
                  <a:gd name="T2" fmla="*/ 0 w 79"/>
                  <a:gd name="T3" fmla="*/ 0 h 98"/>
                  <a:gd name="T4" fmla="*/ 0 w 79"/>
                  <a:gd name="T5" fmla="*/ 0 h 98"/>
                  <a:gd name="T6" fmla="*/ 0 w 79"/>
                  <a:gd name="T7" fmla="*/ 0 h 98"/>
                  <a:gd name="T8" fmla="*/ 0 w 79"/>
                  <a:gd name="T9" fmla="*/ 0 h 98"/>
                  <a:gd name="T10" fmla="*/ 0 w 79"/>
                  <a:gd name="T11" fmla="*/ 0 h 98"/>
                  <a:gd name="T12" fmla="*/ 0 60000 65536"/>
                  <a:gd name="T13" fmla="*/ 0 60000 65536"/>
                  <a:gd name="T14" fmla="*/ 0 60000 65536"/>
                  <a:gd name="T15" fmla="*/ 0 60000 65536"/>
                  <a:gd name="T16" fmla="*/ 0 60000 65536"/>
                  <a:gd name="T17" fmla="*/ 0 60000 65536"/>
                  <a:gd name="T18" fmla="*/ 0 w 79"/>
                  <a:gd name="T19" fmla="*/ 0 h 98"/>
                  <a:gd name="T20" fmla="*/ 79 w 79"/>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79" h="98">
                    <a:moveTo>
                      <a:pt x="0" y="87"/>
                    </a:moveTo>
                    <a:lnTo>
                      <a:pt x="60" y="0"/>
                    </a:lnTo>
                    <a:lnTo>
                      <a:pt x="79" y="5"/>
                    </a:lnTo>
                    <a:lnTo>
                      <a:pt x="22" y="98"/>
                    </a:lnTo>
                    <a:lnTo>
                      <a:pt x="0" y="8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1" name="Freeform 318"/>
              <p:cNvSpPr>
                <a:spLocks/>
              </p:cNvSpPr>
              <p:nvPr/>
            </p:nvSpPr>
            <p:spPr bwMode="auto">
              <a:xfrm>
                <a:off x="2912" y="3104"/>
                <a:ext cx="108" cy="45"/>
              </a:xfrm>
              <a:custGeom>
                <a:avLst/>
                <a:gdLst>
                  <a:gd name="T0" fmla="*/ 0 w 433"/>
                  <a:gd name="T1" fmla="*/ 0 h 180"/>
                  <a:gd name="T2" fmla="*/ 0 w 433"/>
                  <a:gd name="T3" fmla="*/ 0 h 180"/>
                  <a:gd name="T4" fmla="*/ 0 w 433"/>
                  <a:gd name="T5" fmla="*/ 0 h 180"/>
                  <a:gd name="T6" fmla="*/ 0 w 433"/>
                  <a:gd name="T7" fmla="*/ 0 h 180"/>
                  <a:gd name="T8" fmla="*/ 0 w 433"/>
                  <a:gd name="T9" fmla="*/ 0 h 180"/>
                  <a:gd name="T10" fmla="*/ 0 w 433"/>
                  <a:gd name="T11" fmla="*/ 0 h 180"/>
                  <a:gd name="T12" fmla="*/ 0 w 433"/>
                  <a:gd name="T13" fmla="*/ 0 h 180"/>
                  <a:gd name="T14" fmla="*/ 0 w 433"/>
                  <a:gd name="T15" fmla="*/ 0 h 180"/>
                  <a:gd name="T16" fmla="*/ 0 w 433"/>
                  <a:gd name="T17" fmla="*/ 0 h 180"/>
                  <a:gd name="T18" fmla="*/ 0 w 433"/>
                  <a:gd name="T19" fmla="*/ 0 h 180"/>
                  <a:gd name="T20" fmla="*/ 0 w 433"/>
                  <a:gd name="T21" fmla="*/ 0 h 180"/>
                  <a:gd name="T22" fmla="*/ 0 w 433"/>
                  <a:gd name="T23" fmla="*/ 0 h 180"/>
                  <a:gd name="T24" fmla="*/ 0 w 433"/>
                  <a:gd name="T25" fmla="*/ 0 h 180"/>
                  <a:gd name="T26" fmla="*/ 0 w 433"/>
                  <a:gd name="T27" fmla="*/ 0 h 180"/>
                  <a:gd name="T28" fmla="*/ 0 w 433"/>
                  <a:gd name="T29" fmla="*/ 0 h 180"/>
                  <a:gd name="T30" fmla="*/ 0 w 433"/>
                  <a:gd name="T31" fmla="*/ 0 h 180"/>
                  <a:gd name="T32" fmla="*/ 0 w 433"/>
                  <a:gd name="T33" fmla="*/ 0 h 180"/>
                  <a:gd name="T34" fmla="*/ 0 w 433"/>
                  <a:gd name="T35" fmla="*/ 0 h 180"/>
                  <a:gd name="T36" fmla="*/ 0 w 433"/>
                  <a:gd name="T37" fmla="*/ 0 h 180"/>
                  <a:gd name="T38" fmla="*/ 0 w 433"/>
                  <a:gd name="T39" fmla="*/ 0 h 180"/>
                  <a:gd name="T40" fmla="*/ 0 w 433"/>
                  <a:gd name="T41" fmla="*/ 0 h 180"/>
                  <a:gd name="T42" fmla="*/ 0 w 433"/>
                  <a:gd name="T43" fmla="*/ 0 h 180"/>
                  <a:gd name="T44" fmla="*/ 0 w 433"/>
                  <a:gd name="T45" fmla="*/ 0 h 180"/>
                  <a:gd name="T46" fmla="*/ 0 w 433"/>
                  <a:gd name="T47" fmla="*/ 0 h 180"/>
                  <a:gd name="T48" fmla="*/ 0 w 433"/>
                  <a:gd name="T49" fmla="*/ 0 h 180"/>
                  <a:gd name="T50" fmla="*/ 0 w 433"/>
                  <a:gd name="T51" fmla="*/ 0 h 1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3"/>
                  <a:gd name="T79" fmla="*/ 0 h 180"/>
                  <a:gd name="T80" fmla="*/ 433 w 433"/>
                  <a:gd name="T81" fmla="*/ 180 h 1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3" h="180">
                    <a:moveTo>
                      <a:pt x="48" y="180"/>
                    </a:moveTo>
                    <a:lnTo>
                      <a:pt x="0" y="174"/>
                    </a:lnTo>
                    <a:lnTo>
                      <a:pt x="395" y="72"/>
                    </a:lnTo>
                    <a:lnTo>
                      <a:pt x="381" y="65"/>
                    </a:lnTo>
                    <a:lnTo>
                      <a:pt x="365" y="57"/>
                    </a:lnTo>
                    <a:lnTo>
                      <a:pt x="330" y="42"/>
                    </a:lnTo>
                    <a:lnTo>
                      <a:pt x="293" y="28"/>
                    </a:lnTo>
                    <a:lnTo>
                      <a:pt x="262" y="18"/>
                    </a:lnTo>
                    <a:lnTo>
                      <a:pt x="263" y="8"/>
                    </a:lnTo>
                    <a:lnTo>
                      <a:pt x="269" y="0"/>
                    </a:lnTo>
                    <a:lnTo>
                      <a:pt x="311" y="12"/>
                    </a:lnTo>
                    <a:lnTo>
                      <a:pt x="332" y="21"/>
                    </a:lnTo>
                    <a:lnTo>
                      <a:pt x="354" y="32"/>
                    </a:lnTo>
                    <a:lnTo>
                      <a:pt x="375" y="43"/>
                    </a:lnTo>
                    <a:lnTo>
                      <a:pt x="395" y="55"/>
                    </a:lnTo>
                    <a:lnTo>
                      <a:pt x="415" y="66"/>
                    </a:lnTo>
                    <a:lnTo>
                      <a:pt x="433" y="76"/>
                    </a:lnTo>
                    <a:lnTo>
                      <a:pt x="385" y="87"/>
                    </a:lnTo>
                    <a:lnTo>
                      <a:pt x="336" y="100"/>
                    </a:lnTo>
                    <a:lnTo>
                      <a:pt x="288" y="111"/>
                    </a:lnTo>
                    <a:lnTo>
                      <a:pt x="239" y="125"/>
                    </a:lnTo>
                    <a:lnTo>
                      <a:pt x="191" y="138"/>
                    </a:lnTo>
                    <a:lnTo>
                      <a:pt x="142" y="152"/>
                    </a:lnTo>
                    <a:lnTo>
                      <a:pt x="94" y="165"/>
                    </a:lnTo>
                    <a:lnTo>
                      <a:pt x="48" y="18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2" name="Freeform 319"/>
              <p:cNvSpPr>
                <a:spLocks/>
              </p:cNvSpPr>
              <p:nvPr/>
            </p:nvSpPr>
            <p:spPr bwMode="auto">
              <a:xfrm>
                <a:off x="2767" y="3124"/>
                <a:ext cx="20" cy="22"/>
              </a:xfrm>
              <a:custGeom>
                <a:avLst/>
                <a:gdLst>
                  <a:gd name="T0" fmla="*/ 0 w 81"/>
                  <a:gd name="T1" fmla="*/ 0 h 88"/>
                  <a:gd name="T2" fmla="*/ 0 w 81"/>
                  <a:gd name="T3" fmla="*/ 0 h 88"/>
                  <a:gd name="T4" fmla="*/ 0 w 81"/>
                  <a:gd name="T5" fmla="*/ 0 h 88"/>
                  <a:gd name="T6" fmla="*/ 0 w 81"/>
                  <a:gd name="T7" fmla="*/ 0 h 88"/>
                  <a:gd name="T8" fmla="*/ 0 w 81"/>
                  <a:gd name="T9" fmla="*/ 0 h 88"/>
                  <a:gd name="T10" fmla="*/ 0 w 81"/>
                  <a:gd name="T11" fmla="*/ 0 h 88"/>
                  <a:gd name="T12" fmla="*/ 0 w 81"/>
                  <a:gd name="T13" fmla="*/ 0 h 88"/>
                  <a:gd name="T14" fmla="*/ 0 w 81"/>
                  <a:gd name="T15" fmla="*/ 0 h 88"/>
                  <a:gd name="T16" fmla="*/ 0 w 81"/>
                  <a:gd name="T17" fmla="*/ 0 h 88"/>
                  <a:gd name="T18" fmla="*/ 0 w 81"/>
                  <a:gd name="T19" fmla="*/ 0 h 88"/>
                  <a:gd name="T20" fmla="*/ 0 w 81"/>
                  <a:gd name="T21" fmla="*/ 0 h 88"/>
                  <a:gd name="T22" fmla="*/ 0 w 81"/>
                  <a:gd name="T23" fmla="*/ 0 h 88"/>
                  <a:gd name="T24" fmla="*/ 0 w 81"/>
                  <a:gd name="T25" fmla="*/ 0 h 88"/>
                  <a:gd name="T26" fmla="*/ 0 w 81"/>
                  <a:gd name="T27" fmla="*/ 0 h 88"/>
                  <a:gd name="T28" fmla="*/ 0 w 81"/>
                  <a:gd name="T29" fmla="*/ 0 h 88"/>
                  <a:gd name="T30" fmla="*/ 0 w 81"/>
                  <a:gd name="T31" fmla="*/ 0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88"/>
                  <a:gd name="T50" fmla="*/ 81 w 81"/>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88">
                    <a:moveTo>
                      <a:pt x="19" y="88"/>
                    </a:moveTo>
                    <a:lnTo>
                      <a:pt x="0" y="58"/>
                    </a:lnTo>
                    <a:lnTo>
                      <a:pt x="4" y="43"/>
                    </a:lnTo>
                    <a:lnTo>
                      <a:pt x="13" y="28"/>
                    </a:lnTo>
                    <a:lnTo>
                      <a:pt x="27" y="15"/>
                    </a:lnTo>
                    <a:lnTo>
                      <a:pt x="44" y="7"/>
                    </a:lnTo>
                    <a:lnTo>
                      <a:pt x="63" y="0"/>
                    </a:lnTo>
                    <a:lnTo>
                      <a:pt x="81" y="0"/>
                    </a:lnTo>
                    <a:lnTo>
                      <a:pt x="77" y="8"/>
                    </a:lnTo>
                    <a:lnTo>
                      <a:pt x="45" y="15"/>
                    </a:lnTo>
                    <a:lnTo>
                      <a:pt x="20" y="34"/>
                    </a:lnTo>
                    <a:lnTo>
                      <a:pt x="10" y="57"/>
                    </a:lnTo>
                    <a:lnTo>
                      <a:pt x="14" y="70"/>
                    </a:lnTo>
                    <a:lnTo>
                      <a:pt x="25" y="81"/>
                    </a:lnTo>
                    <a:lnTo>
                      <a:pt x="19" y="8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3" name="Freeform 320"/>
              <p:cNvSpPr>
                <a:spLocks/>
              </p:cNvSpPr>
              <p:nvPr/>
            </p:nvSpPr>
            <p:spPr bwMode="auto">
              <a:xfrm>
                <a:off x="2891" y="3125"/>
                <a:ext cx="38" cy="14"/>
              </a:xfrm>
              <a:custGeom>
                <a:avLst/>
                <a:gdLst>
                  <a:gd name="T0" fmla="*/ 0 w 154"/>
                  <a:gd name="T1" fmla="*/ 0 h 59"/>
                  <a:gd name="T2" fmla="*/ 0 w 154"/>
                  <a:gd name="T3" fmla="*/ 0 h 59"/>
                  <a:gd name="T4" fmla="*/ 0 w 154"/>
                  <a:gd name="T5" fmla="*/ 0 h 59"/>
                  <a:gd name="T6" fmla="*/ 0 w 154"/>
                  <a:gd name="T7" fmla="*/ 0 h 59"/>
                  <a:gd name="T8" fmla="*/ 0 w 154"/>
                  <a:gd name="T9" fmla="*/ 0 h 59"/>
                  <a:gd name="T10" fmla="*/ 0 w 154"/>
                  <a:gd name="T11" fmla="*/ 0 h 59"/>
                  <a:gd name="T12" fmla="*/ 0 w 154"/>
                  <a:gd name="T13" fmla="*/ 0 h 59"/>
                  <a:gd name="T14" fmla="*/ 0 w 154"/>
                  <a:gd name="T15" fmla="*/ 0 h 59"/>
                  <a:gd name="T16" fmla="*/ 0 w 154"/>
                  <a:gd name="T17" fmla="*/ 0 h 59"/>
                  <a:gd name="T18" fmla="*/ 0 w 154"/>
                  <a:gd name="T19" fmla="*/ 0 h 59"/>
                  <a:gd name="T20" fmla="*/ 0 w 154"/>
                  <a:gd name="T21" fmla="*/ 0 h 59"/>
                  <a:gd name="T22" fmla="*/ 0 w 154"/>
                  <a:gd name="T23" fmla="*/ 0 h 59"/>
                  <a:gd name="T24" fmla="*/ 0 w 154"/>
                  <a:gd name="T25" fmla="*/ 0 h 59"/>
                  <a:gd name="T26" fmla="*/ 0 w 154"/>
                  <a:gd name="T27" fmla="*/ 0 h 59"/>
                  <a:gd name="T28" fmla="*/ 0 w 154"/>
                  <a:gd name="T29" fmla="*/ 0 h 59"/>
                  <a:gd name="T30" fmla="*/ 0 w 154"/>
                  <a:gd name="T31" fmla="*/ 0 h 59"/>
                  <a:gd name="T32" fmla="*/ 0 w 154"/>
                  <a:gd name="T33" fmla="*/ 0 h 59"/>
                  <a:gd name="T34" fmla="*/ 0 w 154"/>
                  <a:gd name="T35" fmla="*/ 0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4"/>
                  <a:gd name="T55" fmla="*/ 0 h 59"/>
                  <a:gd name="T56" fmla="*/ 154 w 154"/>
                  <a:gd name="T57" fmla="*/ 59 h 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4" h="59">
                    <a:moveTo>
                      <a:pt x="55" y="59"/>
                    </a:moveTo>
                    <a:lnTo>
                      <a:pt x="42" y="51"/>
                    </a:lnTo>
                    <a:lnTo>
                      <a:pt x="24" y="45"/>
                    </a:lnTo>
                    <a:lnTo>
                      <a:pt x="0" y="30"/>
                    </a:lnTo>
                    <a:lnTo>
                      <a:pt x="8" y="24"/>
                    </a:lnTo>
                    <a:lnTo>
                      <a:pt x="24" y="19"/>
                    </a:lnTo>
                    <a:lnTo>
                      <a:pt x="73" y="7"/>
                    </a:lnTo>
                    <a:lnTo>
                      <a:pt x="125" y="0"/>
                    </a:lnTo>
                    <a:lnTo>
                      <a:pt x="154" y="0"/>
                    </a:lnTo>
                    <a:lnTo>
                      <a:pt x="39" y="30"/>
                    </a:lnTo>
                    <a:lnTo>
                      <a:pt x="48" y="36"/>
                    </a:lnTo>
                    <a:lnTo>
                      <a:pt x="58" y="39"/>
                    </a:lnTo>
                    <a:lnTo>
                      <a:pt x="82" y="39"/>
                    </a:lnTo>
                    <a:lnTo>
                      <a:pt x="115" y="30"/>
                    </a:lnTo>
                    <a:lnTo>
                      <a:pt x="131" y="27"/>
                    </a:lnTo>
                    <a:lnTo>
                      <a:pt x="146" y="36"/>
                    </a:lnTo>
                    <a:lnTo>
                      <a:pt x="55" y="5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4" name="Freeform 321"/>
              <p:cNvSpPr>
                <a:spLocks/>
              </p:cNvSpPr>
              <p:nvPr/>
            </p:nvSpPr>
            <p:spPr bwMode="auto">
              <a:xfrm>
                <a:off x="2911" y="3119"/>
                <a:ext cx="48" cy="16"/>
              </a:xfrm>
              <a:custGeom>
                <a:avLst/>
                <a:gdLst>
                  <a:gd name="T0" fmla="*/ 0 w 189"/>
                  <a:gd name="T1" fmla="*/ 0 h 62"/>
                  <a:gd name="T2" fmla="*/ 0 w 189"/>
                  <a:gd name="T3" fmla="*/ 0 h 62"/>
                  <a:gd name="T4" fmla="*/ 0 w 189"/>
                  <a:gd name="T5" fmla="*/ 0 h 62"/>
                  <a:gd name="T6" fmla="*/ 0 w 189"/>
                  <a:gd name="T7" fmla="*/ 0 h 62"/>
                  <a:gd name="T8" fmla="*/ 0 w 189"/>
                  <a:gd name="T9" fmla="*/ 0 h 62"/>
                  <a:gd name="T10" fmla="*/ 0 w 189"/>
                  <a:gd name="T11" fmla="*/ 0 h 62"/>
                  <a:gd name="T12" fmla="*/ 0 w 189"/>
                  <a:gd name="T13" fmla="*/ 0 h 62"/>
                  <a:gd name="T14" fmla="*/ 0 w 189"/>
                  <a:gd name="T15" fmla="*/ 0 h 62"/>
                  <a:gd name="T16" fmla="*/ 0 w 189"/>
                  <a:gd name="T17" fmla="*/ 0 h 62"/>
                  <a:gd name="T18" fmla="*/ 0 w 189"/>
                  <a:gd name="T19" fmla="*/ 0 h 62"/>
                  <a:gd name="T20" fmla="*/ 0 w 189"/>
                  <a:gd name="T21" fmla="*/ 0 h 62"/>
                  <a:gd name="T22" fmla="*/ 0 w 189"/>
                  <a:gd name="T23" fmla="*/ 0 h 62"/>
                  <a:gd name="T24" fmla="*/ 0 w 189"/>
                  <a:gd name="T25" fmla="*/ 0 h 62"/>
                  <a:gd name="T26" fmla="*/ 0 w 189"/>
                  <a:gd name="T27" fmla="*/ 0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9"/>
                  <a:gd name="T43" fmla="*/ 0 h 62"/>
                  <a:gd name="T44" fmla="*/ 189 w 189"/>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9" h="62">
                    <a:moveTo>
                      <a:pt x="51" y="62"/>
                    </a:moveTo>
                    <a:lnTo>
                      <a:pt x="26" y="53"/>
                    </a:lnTo>
                    <a:lnTo>
                      <a:pt x="142" y="20"/>
                    </a:lnTo>
                    <a:lnTo>
                      <a:pt x="108" y="14"/>
                    </a:lnTo>
                    <a:lnTo>
                      <a:pt x="72" y="20"/>
                    </a:lnTo>
                    <a:lnTo>
                      <a:pt x="35" y="28"/>
                    </a:lnTo>
                    <a:lnTo>
                      <a:pt x="0" y="27"/>
                    </a:lnTo>
                    <a:lnTo>
                      <a:pt x="54" y="12"/>
                    </a:lnTo>
                    <a:lnTo>
                      <a:pt x="94" y="2"/>
                    </a:lnTo>
                    <a:lnTo>
                      <a:pt x="129" y="0"/>
                    </a:lnTo>
                    <a:lnTo>
                      <a:pt x="165" y="9"/>
                    </a:lnTo>
                    <a:lnTo>
                      <a:pt x="189" y="27"/>
                    </a:lnTo>
                    <a:lnTo>
                      <a:pt x="51" y="6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5" name="Freeform 322"/>
              <p:cNvSpPr>
                <a:spLocks/>
              </p:cNvSpPr>
              <p:nvPr/>
            </p:nvSpPr>
            <p:spPr bwMode="auto">
              <a:xfrm>
                <a:off x="2877" y="3104"/>
                <a:ext cx="103" cy="28"/>
              </a:xfrm>
              <a:custGeom>
                <a:avLst/>
                <a:gdLst>
                  <a:gd name="T0" fmla="*/ 0 w 410"/>
                  <a:gd name="T1" fmla="*/ 0 h 115"/>
                  <a:gd name="T2" fmla="*/ 0 w 410"/>
                  <a:gd name="T3" fmla="*/ 0 h 115"/>
                  <a:gd name="T4" fmla="*/ 0 w 410"/>
                  <a:gd name="T5" fmla="*/ 0 h 115"/>
                  <a:gd name="T6" fmla="*/ 0 w 410"/>
                  <a:gd name="T7" fmla="*/ 0 h 115"/>
                  <a:gd name="T8" fmla="*/ 0 w 410"/>
                  <a:gd name="T9" fmla="*/ 0 h 115"/>
                  <a:gd name="T10" fmla="*/ 0 w 410"/>
                  <a:gd name="T11" fmla="*/ 0 h 115"/>
                  <a:gd name="T12" fmla="*/ 1 w 410"/>
                  <a:gd name="T13" fmla="*/ 0 h 115"/>
                  <a:gd name="T14" fmla="*/ 1 w 410"/>
                  <a:gd name="T15" fmla="*/ 0 h 115"/>
                  <a:gd name="T16" fmla="*/ 1 w 410"/>
                  <a:gd name="T17" fmla="*/ 0 h 115"/>
                  <a:gd name="T18" fmla="*/ 1 w 410"/>
                  <a:gd name="T19" fmla="*/ 0 h 115"/>
                  <a:gd name="T20" fmla="*/ 0 w 410"/>
                  <a:gd name="T21" fmla="*/ 0 h 115"/>
                  <a:gd name="T22" fmla="*/ 0 w 410"/>
                  <a:gd name="T23" fmla="*/ 0 h 115"/>
                  <a:gd name="T24" fmla="*/ 0 w 410"/>
                  <a:gd name="T25" fmla="*/ 0 h 115"/>
                  <a:gd name="T26" fmla="*/ 0 w 410"/>
                  <a:gd name="T27" fmla="*/ 0 h 115"/>
                  <a:gd name="T28" fmla="*/ 0 w 410"/>
                  <a:gd name="T29" fmla="*/ 0 h 115"/>
                  <a:gd name="T30" fmla="*/ 0 w 410"/>
                  <a:gd name="T31" fmla="*/ 0 h 115"/>
                  <a:gd name="T32" fmla="*/ 0 w 410"/>
                  <a:gd name="T33" fmla="*/ 0 h 115"/>
                  <a:gd name="T34" fmla="*/ 0 w 410"/>
                  <a:gd name="T35" fmla="*/ 0 h 115"/>
                  <a:gd name="T36" fmla="*/ 0 w 410"/>
                  <a:gd name="T37" fmla="*/ 0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0"/>
                  <a:gd name="T58" fmla="*/ 0 h 115"/>
                  <a:gd name="T59" fmla="*/ 410 w 410"/>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0" h="115">
                    <a:moveTo>
                      <a:pt x="0" y="78"/>
                    </a:moveTo>
                    <a:lnTo>
                      <a:pt x="95" y="61"/>
                    </a:lnTo>
                    <a:lnTo>
                      <a:pt x="151" y="48"/>
                    </a:lnTo>
                    <a:lnTo>
                      <a:pt x="209" y="36"/>
                    </a:lnTo>
                    <a:lnTo>
                      <a:pt x="266" y="22"/>
                    </a:lnTo>
                    <a:lnTo>
                      <a:pt x="321" y="12"/>
                    </a:lnTo>
                    <a:lnTo>
                      <a:pt x="370" y="4"/>
                    </a:lnTo>
                    <a:lnTo>
                      <a:pt x="410" y="0"/>
                    </a:lnTo>
                    <a:lnTo>
                      <a:pt x="402" y="17"/>
                    </a:lnTo>
                    <a:lnTo>
                      <a:pt x="353" y="27"/>
                    </a:lnTo>
                    <a:lnTo>
                      <a:pt x="303" y="37"/>
                    </a:lnTo>
                    <a:lnTo>
                      <a:pt x="251" y="48"/>
                    </a:lnTo>
                    <a:lnTo>
                      <a:pt x="201" y="60"/>
                    </a:lnTo>
                    <a:lnTo>
                      <a:pt x="149" y="71"/>
                    </a:lnTo>
                    <a:lnTo>
                      <a:pt x="99" y="85"/>
                    </a:lnTo>
                    <a:lnTo>
                      <a:pt x="50" y="99"/>
                    </a:lnTo>
                    <a:lnTo>
                      <a:pt x="2" y="115"/>
                    </a:lnTo>
                    <a:lnTo>
                      <a:pt x="0" y="7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6" name="Freeform 323"/>
              <p:cNvSpPr>
                <a:spLocks/>
              </p:cNvSpPr>
              <p:nvPr/>
            </p:nvSpPr>
            <p:spPr bwMode="auto">
              <a:xfrm>
                <a:off x="2871" y="3072"/>
                <a:ext cx="51" cy="48"/>
              </a:xfrm>
              <a:custGeom>
                <a:avLst/>
                <a:gdLst>
                  <a:gd name="T0" fmla="*/ 0 w 202"/>
                  <a:gd name="T1" fmla="*/ 0 h 190"/>
                  <a:gd name="T2" fmla="*/ 0 w 202"/>
                  <a:gd name="T3" fmla="*/ 0 h 190"/>
                  <a:gd name="T4" fmla="*/ 0 w 202"/>
                  <a:gd name="T5" fmla="*/ 0 h 190"/>
                  <a:gd name="T6" fmla="*/ 0 w 202"/>
                  <a:gd name="T7" fmla="*/ 0 h 190"/>
                  <a:gd name="T8" fmla="*/ 0 w 202"/>
                  <a:gd name="T9" fmla="*/ 0 h 190"/>
                  <a:gd name="T10" fmla="*/ 0 w 202"/>
                  <a:gd name="T11" fmla="*/ 0 h 190"/>
                  <a:gd name="T12" fmla="*/ 0 w 202"/>
                  <a:gd name="T13" fmla="*/ 0 h 190"/>
                  <a:gd name="T14" fmla="*/ 0 w 202"/>
                  <a:gd name="T15" fmla="*/ 0 h 190"/>
                  <a:gd name="T16" fmla="*/ 0 w 202"/>
                  <a:gd name="T17" fmla="*/ 0 h 190"/>
                  <a:gd name="T18" fmla="*/ 0 w 202"/>
                  <a:gd name="T19" fmla="*/ 0 h 190"/>
                  <a:gd name="T20" fmla="*/ 0 w 202"/>
                  <a:gd name="T21" fmla="*/ 0 h 190"/>
                  <a:gd name="T22" fmla="*/ 0 w 202"/>
                  <a:gd name="T23" fmla="*/ 0 h 190"/>
                  <a:gd name="T24" fmla="*/ 0 w 202"/>
                  <a:gd name="T25" fmla="*/ 0 h 190"/>
                  <a:gd name="T26" fmla="*/ 0 w 202"/>
                  <a:gd name="T27" fmla="*/ 0 h 190"/>
                  <a:gd name="T28" fmla="*/ 0 w 202"/>
                  <a:gd name="T29" fmla="*/ 0 h 190"/>
                  <a:gd name="T30" fmla="*/ 0 w 202"/>
                  <a:gd name="T31" fmla="*/ 0 h 190"/>
                  <a:gd name="T32" fmla="*/ 0 w 202"/>
                  <a:gd name="T33" fmla="*/ 0 h 190"/>
                  <a:gd name="T34" fmla="*/ 0 w 202"/>
                  <a:gd name="T35" fmla="*/ 0 h 190"/>
                  <a:gd name="T36" fmla="*/ 0 w 202"/>
                  <a:gd name="T37" fmla="*/ 0 h 190"/>
                  <a:gd name="T38" fmla="*/ 0 w 202"/>
                  <a:gd name="T39" fmla="*/ 0 h 190"/>
                  <a:gd name="T40" fmla="*/ 0 w 202"/>
                  <a:gd name="T41" fmla="*/ 0 h 190"/>
                  <a:gd name="T42" fmla="*/ 0 w 202"/>
                  <a:gd name="T43" fmla="*/ 0 h 190"/>
                  <a:gd name="T44" fmla="*/ 0 w 202"/>
                  <a:gd name="T45" fmla="*/ 0 h 190"/>
                  <a:gd name="T46" fmla="*/ 0 w 202"/>
                  <a:gd name="T47" fmla="*/ 0 h 190"/>
                  <a:gd name="T48" fmla="*/ 0 w 202"/>
                  <a:gd name="T49" fmla="*/ 0 h 190"/>
                  <a:gd name="T50" fmla="*/ 0 w 202"/>
                  <a:gd name="T51" fmla="*/ 0 h 190"/>
                  <a:gd name="T52" fmla="*/ 0 w 202"/>
                  <a:gd name="T53" fmla="*/ 0 h 190"/>
                  <a:gd name="T54" fmla="*/ 0 w 202"/>
                  <a:gd name="T55" fmla="*/ 0 h 190"/>
                  <a:gd name="T56" fmla="*/ 0 w 202"/>
                  <a:gd name="T57" fmla="*/ 0 h 190"/>
                  <a:gd name="T58" fmla="*/ 0 w 202"/>
                  <a:gd name="T59" fmla="*/ 0 h 190"/>
                  <a:gd name="T60" fmla="*/ 0 w 202"/>
                  <a:gd name="T61" fmla="*/ 0 h 190"/>
                  <a:gd name="T62" fmla="*/ 0 w 202"/>
                  <a:gd name="T63" fmla="*/ 0 h 190"/>
                  <a:gd name="T64" fmla="*/ 0 w 202"/>
                  <a:gd name="T65" fmla="*/ 0 h 190"/>
                  <a:gd name="T66" fmla="*/ 0 w 202"/>
                  <a:gd name="T67" fmla="*/ 0 h 190"/>
                  <a:gd name="T68" fmla="*/ 0 w 202"/>
                  <a:gd name="T69" fmla="*/ 0 h 190"/>
                  <a:gd name="T70" fmla="*/ 0 w 202"/>
                  <a:gd name="T71" fmla="*/ 0 h 1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2"/>
                  <a:gd name="T109" fmla="*/ 0 h 190"/>
                  <a:gd name="T110" fmla="*/ 202 w 202"/>
                  <a:gd name="T111" fmla="*/ 190 h 1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2" h="190">
                    <a:moveTo>
                      <a:pt x="123" y="190"/>
                    </a:moveTo>
                    <a:lnTo>
                      <a:pt x="109" y="165"/>
                    </a:lnTo>
                    <a:lnTo>
                      <a:pt x="98" y="152"/>
                    </a:lnTo>
                    <a:lnTo>
                      <a:pt x="80" y="141"/>
                    </a:lnTo>
                    <a:lnTo>
                      <a:pt x="54" y="131"/>
                    </a:lnTo>
                    <a:lnTo>
                      <a:pt x="25" y="116"/>
                    </a:lnTo>
                    <a:lnTo>
                      <a:pt x="3" y="92"/>
                    </a:lnTo>
                    <a:lnTo>
                      <a:pt x="0" y="60"/>
                    </a:lnTo>
                    <a:lnTo>
                      <a:pt x="11" y="41"/>
                    </a:lnTo>
                    <a:lnTo>
                      <a:pt x="26" y="26"/>
                    </a:lnTo>
                    <a:lnTo>
                      <a:pt x="44" y="15"/>
                    </a:lnTo>
                    <a:lnTo>
                      <a:pt x="65" y="8"/>
                    </a:lnTo>
                    <a:lnTo>
                      <a:pt x="151" y="0"/>
                    </a:lnTo>
                    <a:lnTo>
                      <a:pt x="153" y="12"/>
                    </a:lnTo>
                    <a:lnTo>
                      <a:pt x="86" y="19"/>
                    </a:lnTo>
                    <a:lnTo>
                      <a:pt x="55" y="30"/>
                    </a:lnTo>
                    <a:lnTo>
                      <a:pt x="28" y="50"/>
                    </a:lnTo>
                    <a:lnTo>
                      <a:pt x="18" y="69"/>
                    </a:lnTo>
                    <a:lnTo>
                      <a:pt x="21" y="87"/>
                    </a:lnTo>
                    <a:lnTo>
                      <a:pt x="35" y="100"/>
                    </a:lnTo>
                    <a:lnTo>
                      <a:pt x="56" y="112"/>
                    </a:lnTo>
                    <a:lnTo>
                      <a:pt x="83" y="121"/>
                    </a:lnTo>
                    <a:lnTo>
                      <a:pt x="109" y="126"/>
                    </a:lnTo>
                    <a:lnTo>
                      <a:pt x="156" y="123"/>
                    </a:lnTo>
                    <a:lnTo>
                      <a:pt x="161" y="129"/>
                    </a:lnTo>
                    <a:lnTo>
                      <a:pt x="164" y="141"/>
                    </a:lnTo>
                    <a:lnTo>
                      <a:pt x="187" y="155"/>
                    </a:lnTo>
                    <a:lnTo>
                      <a:pt x="202" y="176"/>
                    </a:lnTo>
                    <a:lnTo>
                      <a:pt x="183" y="179"/>
                    </a:lnTo>
                    <a:lnTo>
                      <a:pt x="172" y="167"/>
                    </a:lnTo>
                    <a:lnTo>
                      <a:pt x="157" y="155"/>
                    </a:lnTo>
                    <a:lnTo>
                      <a:pt x="140" y="146"/>
                    </a:lnTo>
                    <a:lnTo>
                      <a:pt x="124" y="145"/>
                    </a:lnTo>
                    <a:lnTo>
                      <a:pt x="157" y="181"/>
                    </a:lnTo>
                    <a:lnTo>
                      <a:pt x="123" y="19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7" name="Freeform 324"/>
              <p:cNvSpPr>
                <a:spLocks/>
              </p:cNvSpPr>
              <p:nvPr/>
            </p:nvSpPr>
            <p:spPr bwMode="auto">
              <a:xfrm>
                <a:off x="2770" y="3060"/>
                <a:ext cx="65" cy="54"/>
              </a:xfrm>
              <a:custGeom>
                <a:avLst/>
                <a:gdLst>
                  <a:gd name="T0" fmla="*/ 0 w 259"/>
                  <a:gd name="T1" fmla="*/ 0 h 214"/>
                  <a:gd name="T2" fmla="*/ 0 w 259"/>
                  <a:gd name="T3" fmla="*/ 0 h 214"/>
                  <a:gd name="T4" fmla="*/ 0 w 259"/>
                  <a:gd name="T5" fmla="*/ 0 h 214"/>
                  <a:gd name="T6" fmla="*/ 0 w 259"/>
                  <a:gd name="T7" fmla="*/ 0 h 214"/>
                  <a:gd name="T8" fmla="*/ 0 w 259"/>
                  <a:gd name="T9" fmla="*/ 0 h 214"/>
                  <a:gd name="T10" fmla="*/ 0 w 259"/>
                  <a:gd name="T11" fmla="*/ 0 h 214"/>
                  <a:gd name="T12" fmla="*/ 0 w 259"/>
                  <a:gd name="T13" fmla="*/ 0 h 214"/>
                  <a:gd name="T14" fmla="*/ 0 w 259"/>
                  <a:gd name="T15" fmla="*/ 0 h 214"/>
                  <a:gd name="T16" fmla="*/ 0 w 259"/>
                  <a:gd name="T17" fmla="*/ 0 h 214"/>
                  <a:gd name="T18" fmla="*/ 0 w 259"/>
                  <a:gd name="T19" fmla="*/ 0 h 214"/>
                  <a:gd name="T20" fmla="*/ 0 w 259"/>
                  <a:gd name="T21" fmla="*/ 0 h 214"/>
                  <a:gd name="T22" fmla="*/ 0 w 259"/>
                  <a:gd name="T23" fmla="*/ 0 h 214"/>
                  <a:gd name="T24" fmla="*/ 0 w 259"/>
                  <a:gd name="T25" fmla="*/ 0 h 214"/>
                  <a:gd name="T26" fmla="*/ 0 w 259"/>
                  <a:gd name="T27" fmla="*/ 0 h 214"/>
                  <a:gd name="T28" fmla="*/ 0 w 259"/>
                  <a:gd name="T29" fmla="*/ 0 h 214"/>
                  <a:gd name="T30" fmla="*/ 0 w 259"/>
                  <a:gd name="T31" fmla="*/ 0 h 214"/>
                  <a:gd name="T32" fmla="*/ 0 w 259"/>
                  <a:gd name="T33" fmla="*/ 0 h 214"/>
                  <a:gd name="T34" fmla="*/ 0 w 259"/>
                  <a:gd name="T35" fmla="*/ 0 h 214"/>
                  <a:gd name="T36" fmla="*/ 0 w 259"/>
                  <a:gd name="T37" fmla="*/ 0 h 214"/>
                  <a:gd name="T38" fmla="*/ 0 w 259"/>
                  <a:gd name="T39" fmla="*/ 0 h 214"/>
                  <a:gd name="T40" fmla="*/ 0 w 259"/>
                  <a:gd name="T41" fmla="*/ 0 h 214"/>
                  <a:gd name="T42" fmla="*/ 0 w 259"/>
                  <a:gd name="T43" fmla="*/ 0 h 214"/>
                  <a:gd name="T44" fmla="*/ 0 w 259"/>
                  <a:gd name="T45" fmla="*/ 0 h 214"/>
                  <a:gd name="T46" fmla="*/ 0 w 259"/>
                  <a:gd name="T47" fmla="*/ 0 h 214"/>
                  <a:gd name="T48" fmla="*/ 0 w 259"/>
                  <a:gd name="T49" fmla="*/ 0 h 214"/>
                  <a:gd name="T50" fmla="*/ 0 w 259"/>
                  <a:gd name="T51" fmla="*/ 0 h 214"/>
                  <a:gd name="T52" fmla="*/ 0 w 259"/>
                  <a:gd name="T53" fmla="*/ 0 h 214"/>
                  <a:gd name="T54" fmla="*/ 0 w 259"/>
                  <a:gd name="T55" fmla="*/ 0 h 214"/>
                  <a:gd name="T56" fmla="*/ 0 w 259"/>
                  <a:gd name="T57" fmla="*/ 0 h 214"/>
                  <a:gd name="T58" fmla="*/ 0 w 259"/>
                  <a:gd name="T59" fmla="*/ 0 h 214"/>
                  <a:gd name="T60" fmla="*/ 0 w 259"/>
                  <a:gd name="T61" fmla="*/ 0 h 214"/>
                  <a:gd name="T62" fmla="*/ 0 w 259"/>
                  <a:gd name="T63" fmla="*/ 0 h 214"/>
                  <a:gd name="T64" fmla="*/ 0 w 259"/>
                  <a:gd name="T65" fmla="*/ 0 h 214"/>
                  <a:gd name="T66" fmla="*/ 0 w 259"/>
                  <a:gd name="T67" fmla="*/ 0 h 214"/>
                  <a:gd name="T68" fmla="*/ 0 w 259"/>
                  <a:gd name="T69" fmla="*/ 0 h 214"/>
                  <a:gd name="T70" fmla="*/ 0 w 259"/>
                  <a:gd name="T71" fmla="*/ 0 h 2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9"/>
                  <a:gd name="T109" fmla="*/ 0 h 214"/>
                  <a:gd name="T110" fmla="*/ 259 w 259"/>
                  <a:gd name="T111" fmla="*/ 214 h 2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9" h="214">
                    <a:moveTo>
                      <a:pt x="127" y="202"/>
                    </a:moveTo>
                    <a:lnTo>
                      <a:pt x="153" y="171"/>
                    </a:lnTo>
                    <a:lnTo>
                      <a:pt x="130" y="176"/>
                    </a:lnTo>
                    <a:lnTo>
                      <a:pt x="111" y="194"/>
                    </a:lnTo>
                    <a:lnTo>
                      <a:pt x="96" y="186"/>
                    </a:lnTo>
                    <a:lnTo>
                      <a:pt x="106" y="172"/>
                    </a:lnTo>
                    <a:lnTo>
                      <a:pt x="53" y="160"/>
                    </a:lnTo>
                    <a:lnTo>
                      <a:pt x="25" y="148"/>
                    </a:lnTo>
                    <a:lnTo>
                      <a:pt x="0" y="137"/>
                    </a:lnTo>
                    <a:lnTo>
                      <a:pt x="14" y="127"/>
                    </a:lnTo>
                    <a:lnTo>
                      <a:pt x="38" y="136"/>
                    </a:lnTo>
                    <a:lnTo>
                      <a:pt x="63" y="143"/>
                    </a:lnTo>
                    <a:lnTo>
                      <a:pt x="114" y="153"/>
                    </a:lnTo>
                    <a:lnTo>
                      <a:pt x="166" y="149"/>
                    </a:lnTo>
                    <a:lnTo>
                      <a:pt x="214" y="132"/>
                    </a:lnTo>
                    <a:lnTo>
                      <a:pt x="230" y="115"/>
                    </a:lnTo>
                    <a:lnTo>
                      <a:pt x="234" y="98"/>
                    </a:lnTo>
                    <a:lnTo>
                      <a:pt x="228" y="78"/>
                    </a:lnTo>
                    <a:lnTo>
                      <a:pt x="210" y="57"/>
                    </a:lnTo>
                    <a:lnTo>
                      <a:pt x="195" y="45"/>
                    </a:lnTo>
                    <a:lnTo>
                      <a:pt x="174" y="32"/>
                    </a:lnTo>
                    <a:lnTo>
                      <a:pt x="148" y="21"/>
                    </a:lnTo>
                    <a:lnTo>
                      <a:pt x="123" y="13"/>
                    </a:lnTo>
                    <a:lnTo>
                      <a:pt x="130" y="0"/>
                    </a:lnTo>
                    <a:lnTo>
                      <a:pt x="174" y="16"/>
                    </a:lnTo>
                    <a:lnTo>
                      <a:pt x="195" y="27"/>
                    </a:lnTo>
                    <a:lnTo>
                      <a:pt x="214" y="39"/>
                    </a:lnTo>
                    <a:lnTo>
                      <a:pt x="244" y="65"/>
                    </a:lnTo>
                    <a:lnTo>
                      <a:pt x="259" y="94"/>
                    </a:lnTo>
                    <a:lnTo>
                      <a:pt x="252" y="117"/>
                    </a:lnTo>
                    <a:lnTo>
                      <a:pt x="240" y="134"/>
                    </a:lnTo>
                    <a:lnTo>
                      <a:pt x="224" y="149"/>
                    </a:lnTo>
                    <a:lnTo>
                      <a:pt x="206" y="161"/>
                    </a:lnTo>
                    <a:lnTo>
                      <a:pt x="141" y="214"/>
                    </a:lnTo>
                    <a:lnTo>
                      <a:pt x="127" y="20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8" name="Freeform 325"/>
              <p:cNvSpPr>
                <a:spLocks/>
              </p:cNvSpPr>
              <p:nvPr/>
            </p:nvSpPr>
            <p:spPr bwMode="auto">
              <a:xfrm>
                <a:off x="2908" y="3072"/>
                <a:ext cx="32" cy="36"/>
              </a:xfrm>
              <a:custGeom>
                <a:avLst/>
                <a:gdLst>
                  <a:gd name="T0" fmla="*/ 0 w 130"/>
                  <a:gd name="T1" fmla="*/ 0 h 142"/>
                  <a:gd name="T2" fmla="*/ 0 w 130"/>
                  <a:gd name="T3" fmla="*/ 0 h 142"/>
                  <a:gd name="T4" fmla="*/ 0 w 130"/>
                  <a:gd name="T5" fmla="*/ 0 h 142"/>
                  <a:gd name="T6" fmla="*/ 0 w 130"/>
                  <a:gd name="T7" fmla="*/ 0 h 142"/>
                  <a:gd name="T8" fmla="*/ 0 w 130"/>
                  <a:gd name="T9" fmla="*/ 0 h 142"/>
                  <a:gd name="T10" fmla="*/ 0 w 130"/>
                  <a:gd name="T11" fmla="*/ 0 h 142"/>
                  <a:gd name="T12" fmla="*/ 0 w 130"/>
                  <a:gd name="T13" fmla="*/ 0 h 142"/>
                  <a:gd name="T14" fmla="*/ 0 w 130"/>
                  <a:gd name="T15" fmla="*/ 0 h 142"/>
                  <a:gd name="T16" fmla="*/ 0 w 130"/>
                  <a:gd name="T17" fmla="*/ 0 h 142"/>
                  <a:gd name="T18" fmla="*/ 0 w 130"/>
                  <a:gd name="T19" fmla="*/ 0 h 142"/>
                  <a:gd name="T20" fmla="*/ 0 w 130"/>
                  <a:gd name="T21" fmla="*/ 0 h 142"/>
                  <a:gd name="T22" fmla="*/ 0 w 130"/>
                  <a:gd name="T23" fmla="*/ 0 h 142"/>
                  <a:gd name="T24" fmla="*/ 0 w 130"/>
                  <a:gd name="T25" fmla="*/ 0 h 142"/>
                  <a:gd name="T26" fmla="*/ 0 w 130"/>
                  <a:gd name="T27" fmla="*/ 0 h 142"/>
                  <a:gd name="T28" fmla="*/ 0 w 130"/>
                  <a:gd name="T29" fmla="*/ 0 h 142"/>
                  <a:gd name="T30" fmla="*/ 0 w 130"/>
                  <a:gd name="T31" fmla="*/ 0 h 142"/>
                  <a:gd name="T32" fmla="*/ 0 w 130"/>
                  <a:gd name="T33" fmla="*/ 0 h 142"/>
                  <a:gd name="T34" fmla="*/ 0 w 130"/>
                  <a:gd name="T35" fmla="*/ 0 h 142"/>
                  <a:gd name="T36" fmla="*/ 0 w 130"/>
                  <a:gd name="T37" fmla="*/ 0 h 142"/>
                  <a:gd name="T38" fmla="*/ 0 w 130"/>
                  <a:gd name="T39" fmla="*/ 0 h 142"/>
                  <a:gd name="T40" fmla="*/ 0 w 130"/>
                  <a:gd name="T41" fmla="*/ 0 h 142"/>
                  <a:gd name="T42" fmla="*/ 0 w 130"/>
                  <a:gd name="T43" fmla="*/ 0 h 142"/>
                  <a:gd name="T44" fmla="*/ 0 w 130"/>
                  <a:gd name="T45" fmla="*/ 0 h 1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0"/>
                  <a:gd name="T70" fmla="*/ 0 h 142"/>
                  <a:gd name="T71" fmla="*/ 130 w 130"/>
                  <a:gd name="T72" fmla="*/ 142 h 1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0" h="142">
                    <a:moveTo>
                      <a:pt x="9" y="142"/>
                    </a:moveTo>
                    <a:lnTo>
                      <a:pt x="3" y="126"/>
                    </a:lnTo>
                    <a:lnTo>
                      <a:pt x="40" y="114"/>
                    </a:lnTo>
                    <a:lnTo>
                      <a:pt x="76" y="98"/>
                    </a:lnTo>
                    <a:lnTo>
                      <a:pt x="99" y="64"/>
                    </a:lnTo>
                    <a:lnTo>
                      <a:pt x="98" y="45"/>
                    </a:lnTo>
                    <a:lnTo>
                      <a:pt x="93" y="36"/>
                    </a:lnTo>
                    <a:lnTo>
                      <a:pt x="84" y="29"/>
                    </a:lnTo>
                    <a:lnTo>
                      <a:pt x="67" y="22"/>
                    </a:lnTo>
                    <a:lnTo>
                      <a:pt x="47" y="17"/>
                    </a:lnTo>
                    <a:lnTo>
                      <a:pt x="1" y="12"/>
                    </a:lnTo>
                    <a:lnTo>
                      <a:pt x="0" y="0"/>
                    </a:lnTo>
                    <a:lnTo>
                      <a:pt x="43" y="1"/>
                    </a:lnTo>
                    <a:lnTo>
                      <a:pt x="96" y="14"/>
                    </a:lnTo>
                    <a:lnTo>
                      <a:pt x="130" y="42"/>
                    </a:lnTo>
                    <a:lnTo>
                      <a:pt x="130" y="63"/>
                    </a:lnTo>
                    <a:lnTo>
                      <a:pt x="115" y="88"/>
                    </a:lnTo>
                    <a:lnTo>
                      <a:pt x="94" y="108"/>
                    </a:lnTo>
                    <a:lnTo>
                      <a:pt x="81" y="116"/>
                    </a:lnTo>
                    <a:lnTo>
                      <a:pt x="67" y="123"/>
                    </a:lnTo>
                    <a:lnTo>
                      <a:pt x="38" y="134"/>
                    </a:lnTo>
                    <a:lnTo>
                      <a:pt x="9" y="14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49" name="Freeform 326"/>
              <p:cNvSpPr>
                <a:spLocks/>
              </p:cNvSpPr>
              <p:nvPr/>
            </p:nvSpPr>
            <p:spPr bwMode="auto">
              <a:xfrm>
                <a:off x="2920" y="2987"/>
                <a:ext cx="64" cy="120"/>
              </a:xfrm>
              <a:custGeom>
                <a:avLst/>
                <a:gdLst>
                  <a:gd name="T0" fmla="*/ 0 w 258"/>
                  <a:gd name="T1" fmla="*/ 0 h 479"/>
                  <a:gd name="T2" fmla="*/ 0 w 258"/>
                  <a:gd name="T3" fmla="*/ 0 h 479"/>
                  <a:gd name="T4" fmla="*/ 0 w 258"/>
                  <a:gd name="T5" fmla="*/ 0 h 479"/>
                  <a:gd name="T6" fmla="*/ 0 w 258"/>
                  <a:gd name="T7" fmla="*/ 0 h 479"/>
                  <a:gd name="T8" fmla="*/ 0 w 258"/>
                  <a:gd name="T9" fmla="*/ 0 h 479"/>
                  <a:gd name="T10" fmla="*/ 0 w 258"/>
                  <a:gd name="T11" fmla="*/ 0 h 479"/>
                  <a:gd name="T12" fmla="*/ 0 w 258"/>
                  <a:gd name="T13" fmla="*/ 0 h 479"/>
                  <a:gd name="T14" fmla="*/ 0 w 258"/>
                  <a:gd name="T15" fmla="*/ 0 h 479"/>
                  <a:gd name="T16" fmla="*/ 0 w 258"/>
                  <a:gd name="T17" fmla="*/ 0 h 479"/>
                  <a:gd name="T18" fmla="*/ 0 w 258"/>
                  <a:gd name="T19" fmla="*/ 0 h 479"/>
                  <a:gd name="T20" fmla="*/ 0 w 258"/>
                  <a:gd name="T21" fmla="*/ 0 h 479"/>
                  <a:gd name="T22" fmla="*/ 0 w 258"/>
                  <a:gd name="T23" fmla="*/ 0 h 479"/>
                  <a:gd name="T24" fmla="*/ 0 w 258"/>
                  <a:gd name="T25" fmla="*/ 0 h 479"/>
                  <a:gd name="T26" fmla="*/ 0 w 258"/>
                  <a:gd name="T27" fmla="*/ 0 h 479"/>
                  <a:gd name="T28" fmla="*/ 0 w 258"/>
                  <a:gd name="T29" fmla="*/ 0 h 479"/>
                  <a:gd name="T30" fmla="*/ 0 w 258"/>
                  <a:gd name="T31" fmla="*/ 0 h 479"/>
                  <a:gd name="T32" fmla="*/ 0 w 258"/>
                  <a:gd name="T33" fmla="*/ 0 h 479"/>
                  <a:gd name="T34" fmla="*/ 0 w 258"/>
                  <a:gd name="T35" fmla="*/ 0 h 479"/>
                  <a:gd name="T36" fmla="*/ 0 w 258"/>
                  <a:gd name="T37" fmla="*/ 0 h 479"/>
                  <a:gd name="T38" fmla="*/ 0 w 258"/>
                  <a:gd name="T39" fmla="*/ 0 h 479"/>
                  <a:gd name="T40" fmla="*/ 0 w 258"/>
                  <a:gd name="T41" fmla="*/ 0 h 479"/>
                  <a:gd name="T42" fmla="*/ 0 w 258"/>
                  <a:gd name="T43" fmla="*/ 0 h 479"/>
                  <a:gd name="T44" fmla="*/ 0 w 258"/>
                  <a:gd name="T45" fmla="*/ 0 h 479"/>
                  <a:gd name="T46" fmla="*/ 0 w 258"/>
                  <a:gd name="T47" fmla="*/ 0 h 479"/>
                  <a:gd name="T48" fmla="*/ 0 w 258"/>
                  <a:gd name="T49" fmla="*/ 0 h 479"/>
                  <a:gd name="T50" fmla="*/ 0 w 258"/>
                  <a:gd name="T51" fmla="*/ 0 h 479"/>
                  <a:gd name="T52" fmla="*/ 0 w 258"/>
                  <a:gd name="T53" fmla="*/ 0 h 479"/>
                  <a:gd name="T54" fmla="*/ 0 w 258"/>
                  <a:gd name="T55" fmla="*/ 0 h 479"/>
                  <a:gd name="T56" fmla="*/ 0 w 258"/>
                  <a:gd name="T57" fmla="*/ 0 h 479"/>
                  <a:gd name="T58" fmla="*/ 0 w 258"/>
                  <a:gd name="T59" fmla="*/ 0 h 479"/>
                  <a:gd name="T60" fmla="*/ 0 w 258"/>
                  <a:gd name="T61" fmla="*/ 0 h 479"/>
                  <a:gd name="T62" fmla="*/ 0 w 258"/>
                  <a:gd name="T63" fmla="*/ 0 h 479"/>
                  <a:gd name="T64" fmla="*/ 0 w 258"/>
                  <a:gd name="T65" fmla="*/ 1 h 479"/>
                  <a:gd name="T66" fmla="*/ 0 w 258"/>
                  <a:gd name="T67" fmla="*/ 1 h 479"/>
                  <a:gd name="T68" fmla="*/ 0 w 258"/>
                  <a:gd name="T69" fmla="*/ 1 h 479"/>
                  <a:gd name="T70" fmla="*/ 0 w 258"/>
                  <a:gd name="T71" fmla="*/ 1 h 479"/>
                  <a:gd name="T72" fmla="*/ 0 w 258"/>
                  <a:gd name="T73" fmla="*/ 0 h 479"/>
                  <a:gd name="T74" fmla="*/ 0 w 258"/>
                  <a:gd name="T75" fmla="*/ 0 h 479"/>
                  <a:gd name="T76" fmla="*/ 0 w 258"/>
                  <a:gd name="T77" fmla="*/ 0 h 479"/>
                  <a:gd name="T78" fmla="*/ 0 w 258"/>
                  <a:gd name="T79" fmla="*/ 0 h 479"/>
                  <a:gd name="T80" fmla="*/ 0 w 258"/>
                  <a:gd name="T81" fmla="*/ 0 h 4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8"/>
                  <a:gd name="T124" fmla="*/ 0 h 479"/>
                  <a:gd name="T125" fmla="*/ 258 w 258"/>
                  <a:gd name="T126" fmla="*/ 479 h 4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8" h="479">
                    <a:moveTo>
                      <a:pt x="123" y="173"/>
                    </a:moveTo>
                    <a:lnTo>
                      <a:pt x="109" y="155"/>
                    </a:lnTo>
                    <a:lnTo>
                      <a:pt x="95" y="133"/>
                    </a:lnTo>
                    <a:lnTo>
                      <a:pt x="79" y="112"/>
                    </a:lnTo>
                    <a:lnTo>
                      <a:pt x="64" y="90"/>
                    </a:lnTo>
                    <a:lnTo>
                      <a:pt x="49" y="70"/>
                    </a:lnTo>
                    <a:lnTo>
                      <a:pt x="32" y="49"/>
                    </a:lnTo>
                    <a:lnTo>
                      <a:pt x="16" y="30"/>
                    </a:lnTo>
                    <a:lnTo>
                      <a:pt x="0" y="13"/>
                    </a:lnTo>
                    <a:lnTo>
                      <a:pt x="13" y="0"/>
                    </a:lnTo>
                    <a:lnTo>
                      <a:pt x="27" y="21"/>
                    </a:lnTo>
                    <a:lnTo>
                      <a:pt x="42" y="42"/>
                    </a:lnTo>
                    <a:lnTo>
                      <a:pt x="57" y="64"/>
                    </a:lnTo>
                    <a:lnTo>
                      <a:pt x="75" y="86"/>
                    </a:lnTo>
                    <a:lnTo>
                      <a:pt x="93" y="109"/>
                    </a:lnTo>
                    <a:lnTo>
                      <a:pt x="110" y="132"/>
                    </a:lnTo>
                    <a:lnTo>
                      <a:pt x="128" y="153"/>
                    </a:lnTo>
                    <a:lnTo>
                      <a:pt x="146" y="176"/>
                    </a:lnTo>
                    <a:lnTo>
                      <a:pt x="163" y="197"/>
                    </a:lnTo>
                    <a:lnTo>
                      <a:pt x="180" y="219"/>
                    </a:lnTo>
                    <a:lnTo>
                      <a:pt x="196" y="239"/>
                    </a:lnTo>
                    <a:lnTo>
                      <a:pt x="211" y="258"/>
                    </a:lnTo>
                    <a:lnTo>
                      <a:pt x="225" y="277"/>
                    </a:lnTo>
                    <a:lnTo>
                      <a:pt x="237" y="294"/>
                    </a:lnTo>
                    <a:lnTo>
                      <a:pt x="249" y="309"/>
                    </a:lnTo>
                    <a:lnTo>
                      <a:pt x="258" y="325"/>
                    </a:lnTo>
                    <a:lnTo>
                      <a:pt x="249" y="333"/>
                    </a:lnTo>
                    <a:lnTo>
                      <a:pt x="236" y="337"/>
                    </a:lnTo>
                    <a:lnTo>
                      <a:pt x="219" y="316"/>
                    </a:lnTo>
                    <a:lnTo>
                      <a:pt x="203" y="293"/>
                    </a:lnTo>
                    <a:lnTo>
                      <a:pt x="188" y="269"/>
                    </a:lnTo>
                    <a:lnTo>
                      <a:pt x="172" y="245"/>
                    </a:lnTo>
                    <a:lnTo>
                      <a:pt x="174" y="360"/>
                    </a:lnTo>
                    <a:lnTo>
                      <a:pt x="182" y="476"/>
                    </a:lnTo>
                    <a:lnTo>
                      <a:pt x="164" y="479"/>
                    </a:lnTo>
                    <a:lnTo>
                      <a:pt x="159" y="434"/>
                    </a:lnTo>
                    <a:lnTo>
                      <a:pt x="149" y="335"/>
                    </a:lnTo>
                    <a:lnTo>
                      <a:pt x="135" y="230"/>
                    </a:lnTo>
                    <a:lnTo>
                      <a:pt x="129" y="192"/>
                    </a:lnTo>
                    <a:lnTo>
                      <a:pt x="123" y="17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0" name="Freeform 327"/>
              <p:cNvSpPr>
                <a:spLocks/>
              </p:cNvSpPr>
              <p:nvPr/>
            </p:nvSpPr>
            <p:spPr bwMode="auto">
              <a:xfrm>
                <a:off x="2823" y="3090"/>
                <a:ext cx="51" cy="9"/>
              </a:xfrm>
              <a:custGeom>
                <a:avLst/>
                <a:gdLst>
                  <a:gd name="T0" fmla="*/ 0 w 205"/>
                  <a:gd name="T1" fmla="*/ 0 h 33"/>
                  <a:gd name="T2" fmla="*/ 0 w 205"/>
                  <a:gd name="T3" fmla="*/ 0 h 33"/>
                  <a:gd name="T4" fmla="*/ 0 w 205"/>
                  <a:gd name="T5" fmla="*/ 0 h 33"/>
                  <a:gd name="T6" fmla="*/ 0 w 205"/>
                  <a:gd name="T7" fmla="*/ 0 h 33"/>
                  <a:gd name="T8" fmla="*/ 0 w 205"/>
                  <a:gd name="T9" fmla="*/ 0 h 33"/>
                  <a:gd name="T10" fmla="*/ 0 w 205"/>
                  <a:gd name="T11" fmla="*/ 0 h 33"/>
                  <a:gd name="T12" fmla="*/ 0 w 205"/>
                  <a:gd name="T13" fmla="*/ 0 h 33"/>
                  <a:gd name="T14" fmla="*/ 0 w 205"/>
                  <a:gd name="T15" fmla="*/ 0 h 33"/>
                  <a:gd name="T16" fmla="*/ 0 w 205"/>
                  <a:gd name="T17" fmla="*/ 0 h 33"/>
                  <a:gd name="T18" fmla="*/ 0 w 205"/>
                  <a:gd name="T19" fmla="*/ 0 h 33"/>
                  <a:gd name="T20" fmla="*/ 0 w 205"/>
                  <a:gd name="T21" fmla="*/ 0 h 33"/>
                  <a:gd name="T22" fmla="*/ 0 w 205"/>
                  <a:gd name="T23" fmla="*/ 0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
                  <a:gd name="T37" fmla="*/ 0 h 33"/>
                  <a:gd name="T38" fmla="*/ 205 w 205"/>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 h="33">
                    <a:moveTo>
                      <a:pt x="0" y="33"/>
                    </a:moveTo>
                    <a:lnTo>
                      <a:pt x="15" y="11"/>
                    </a:lnTo>
                    <a:lnTo>
                      <a:pt x="52" y="3"/>
                    </a:lnTo>
                    <a:lnTo>
                      <a:pt x="92" y="0"/>
                    </a:lnTo>
                    <a:lnTo>
                      <a:pt x="199" y="11"/>
                    </a:lnTo>
                    <a:lnTo>
                      <a:pt x="205" y="31"/>
                    </a:lnTo>
                    <a:lnTo>
                      <a:pt x="184" y="24"/>
                    </a:lnTo>
                    <a:lnTo>
                      <a:pt x="159" y="19"/>
                    </a:lnTo>
                    <a:lnTo>
                      <a:pt x="106" y="16"/>
                    </a:lnTo>
                    <a:lnTo>
                      <a:pt x="52" y="19"/>
                    </a:lnTo>
                    <a:lnTo>
                      <a:pt x="0" y="3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1" name="Freeform 328"/>
              <p:cNvSpPr>
                <a:spLocks/>
              </p:cNvSpPr>
              <p:nvPr/>
            </p:nvSpPr>
            <p:spPr bwMode="auto">
              <a:xfrm>
                <a:off x="2757" y="3058"/>
                <a:ext cx="47" cy="37"/>
              </a:xfrm>
              <a:custGeom>
                <a:avLst/>
                <a:gdLst>
                  <a:gd name="T0" fmla="*/ 0 w 187"/>
                  <a:gd name="T1" fmla="*/ 0 h 149"/>
                  <a:gd name="T2" fmla="*/ 0 w 187"/>
                  <a:gd name="T3" fmla="*/ 0 h 149"/>
                  <a:gd name="T4" fmla="*/ 0 w 187"/>
                  <a:gd name="T5" fmla="*/ 0 h 149"/>
                  <a:gd name="T6" fmla="*/ 0 w 187"/>
                  <a:gd name="T7" fmla="*/ 0 h 149"/>
                  <a:gd name="T8" fmla="*/ 0 w 187"/>
                  <a:gd name="T9" fmla="*/ 0 h 149"/>
                  <a:gd name="T10" fmla="*/ 0 w 187"/>
                  <a:gd name="T11" fmla="*/ 0 h 149"/>
                  <a:gd name="T12" fmla="*/ 0 w 187"/>
                  <a:gd name="T13" fmla="*/ 0 h 149"/>
                  <a:gd name="T14" fmla="*/ 0 w 187"/>
                  <a:gd name="T15" fmla="*/ 0 h 149"/>
                  <a:gd name="T16" fmla="*/ 0 w 187"/>
                  <a:gd name="T17" fmla="*/ 0 h 149"/>
                  <a:gd name="T18" fmla="*/ 0 w 187"/>
                  <a:gd name="T19" fmla="*/ 0 h 149"/>
                  <a:gd name="T20" fmla="*/ 0 w 187"/>
                  <a:gd name="T21" fmla="*/ 0 h 149"/>
                  <a:gd name="T22" fmla="*/ 0 w 187"/>
                  <a:gd name="T23" fmla="*/ 0 h 149"/>
                  <a:gd name="T24" fmla="*/ 0 w 187"/>
                  <a:gd name="T25" fmla="*/ 0 h 149"/>
                  <a:gd name="T26" fmla="*/ 0 w 187"/>
                  <a:gd name="T27" fmla="*/ 0 h 149"/>
                  <a:gd name="T28" fmla="*/ 0 w 187"/>
                  <a:gd name="T29" fmla="*/ 0 h 149"/>
                  <a:gd name="T30" fmla="*/ 0 w 187"/>
                  <a:gd name="T31" fmla="*/ 0 h 149"/>
                  <a:gd name="T32" fmla="*/ 0 w 187"/>
                  <a:gd name="T33" fmla="*/ 0 h 149"/>
                  <a:gd name="T34" fmla="*/ 0 w 187"/>
                  <a:gd name="T35" fmla="*/ 0 h 149"/>
                  <a:gd name="T36" fmla="*/ 0 w 187"/>
                  <a:gd name="T37" fmla="*/ 0 h 149"/>
                  <a:gd name="T38" fmla="*/ 0 w 187"/>
                  <a:gd name="T39" fmla="*/ 0 h 149"/>
                  <a:gd name="T40" fmla="*/ 0 w 187"/>
                  <a:gd name="T41" fmla="*/ 0 h 149"/>
                  <a:gd name="T42" fmla="*/ 0 w 187"/>
                  <a:gd name="T43" fmla="*/ 0 h 149"/>
                  <a:gd name="T44" fmla="*/ 0 w 187"/>
                  <a:gd name="T45" fmla="*/ 0 h 149"/>
                  <a:gd name="T46" fmla="*/ 0 w 187"/>
                  <a:gd name="T47" fmla="*/ 0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7"/>
                  <a:gd name="T73" fmla="*/ 0 h 149"/>
                  <a:gd name="T74" fmla="*/ 187 w 187"/>
                  <a:gd name="T75" fmla="*/ 149 h 1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7" h="149">
                    <a:moveTo>
                      <a:pt x="59" y="149"/>
                    </a:moveTo>
                    <a:lnTo>
                      <a:pt x="40" y="137"/>
                    </a:lnTo>
                    <a:lnTo>
                      <a:pt x="24" y="126"/>
                    </a:lnTo>
                    <a:lnTo>
                      <a:pt x="4" y="91"/>
                    </a:lnTo>
                    <a:lnTo>
                      <a:pt x="0" y="55"/>
                    </a:lnTo>
                    <a:lnTo>
                      <a:pt x="7" y="34"/>
                    </a:lnTo>
                    <a:lnTo>
                      <a:pt x="26" y="16"/>
                    </a:lnTo>
                    <a:lnTo>
                      <a:pt x="67" y="5"/>
                    </a:lnTo>
                    <a:lnTo>
                      <a:pt x="107" y="0"/>
                    </a:lnTo>
                    <a:lnTo>
                      <a:pt x="187" y="9"/>
                    </a:lnTo>
                    <a:lnTo>
                      <a:pt x="182" y="21"/>
                    </a:lnTo>
                    <a:lnTo>
                      <a:pt x="165" y="16"/>
                    </a:lnTo>
                    <a:lnTo>
                      <a:pt x="138" y="14"/>
                    </a:lnTo>
                    <a:lnTo>
                      <a:pt x="77" y="18"/>
                    </a:lnTo>
                    <a:lnTo>
                      <a:pt x="28" y="42"/>
                    </a:lnTo>
                    <a:lnTo>
                      <a:pt x="17" y="63"/>
                    </a:lnTo>
                    <a:lnTo>
                      <a:pt x="22" y="91"/>
                    </a:lnTo>
                    <a:lnTo>
                      <a:pt x="31" y="105"/>
                    </a:lnTo>
                    <a:lnTo>
                      <a:pt x="44" y="116"/>
                    </a:lnTo>
                    <a:lnTo>
                      <a:pt x="56" y="126"/>
                    </a:lnTo>
                    <a:lnTo>
                      <a:pt x="72" y="136"/>
                    </a:lnTo>
                    <a:lnTo>
                      <a:pt x="59" y="14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2" name="Freeform 329"/>
              <p:cNvSpPr>
                <a:spLocks/>
              </p:cNvSpPr>
              <p:nvPr/>
            </p:nvSpPr>
            <p:spPr bwMode="auto">
              <a:xfrm>
                <a:off x="2830" y="3082"/>
                <a:ext cx="42" cy="8"/>
              </a:xfrm>
              <a:custGeom>
                <a:avLst/>
                <a:gdLst>
                  <a:gd name="T0" fmla="*/ 0 w 169"/>
                  <a:gd name="T1" fmla="*/ 0 h 35"/>
                  <a:gd name="T2" fmla="*/ 0 w 169"/>
                  <a:gd name="T3" fmla="*/ 0 h 35"/>
                  <a:gd name="T4" fmla="*/ 0 w 169"/>
                  <a:gd name="T5" fmla="*/ 0 h 35"/>
                  <a:gd name="T6" fmla="*/ 0 w 169"/>
                  <a:gd name="T7" fmla="*/ 0 h 35"/>
                  <a:gd name="T8" fmla="*/ 0 w 169"/>
                  <a:gd name="T9" fmla="*/ 0 h 35"/>
                  <a:gd name="T10" fmla="*/ 0 w 169"/>
                  <a:gd name="T11" fmla="*/ 0 h 35"/>
                  <a:gd name="T12" fmla="*/ 0 w 169"/>
                  <a:gd name="T13" fmla="*/ 0 h 35"/>
                  <a:gd name="T14" fmla="*/ 0 w 169"/>
                  <a:gd name="T15" fmla="*/ 0 h 35"/>
                  <a:gd name="T16" fmla="*/ 0 w 169"/>
                  <a:gd name="T17" fmla="*/ 0 h 35"/>
                  <a:gd name="T18" fmla="*/ 0 w 169"/>
                  <a:gd name="T19" fmla="*/ 0 h 35"/>
                  <a:gd name="T20" fmla="*/ 0 w 169"/>
                  <a:gd name="T21" fmla="*/ 0 h 35"/>
                  <a:gd name="T22" fmla="*/ 0 w 169"/>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9"/>
                  <a:gd name="T37" fmla="*/ 0 h 35"/>
                  <a:gd name="T38" fmla="*/ 169 w 169"/>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9" h="35">
                    <a:moveTo>
                      <a:pt x="0" y="35"/>
                    </a:moveTo>
                    <a:lnTo>
                      <a:pt x="14" y="18"/>
                    </a:lnTo>
                    <a:lnTo>
                      <a:pt x="35" y="8"/>
                    </a:lnTo>
                    <a:lnTo>
                      <a:pt x="84" y="0"/>
                    </a:lnTo>
                    <a:lnTo>
                      <a:pt x="132" y="5"/>
                    </a:lnTo>
                    <a:lnTo>
                      <a:pt x="164" y="15"/>
                    </a:lnTo>
                    <a:lnTo>
                      <a:pt x="169" y="33"/>
                    </a:lnTo>
                    <a:lnTo>
                      <a:pt x="128" y="23"/>
                    </a:lnTo>
                    <a:lnTo>
                      <a:pt x="83" y="18"/>
                    </a:lnTo>
                    <a:lnTo>
                      <a:pt x="39" y="22"/>
                    </a:lnTo>
                    <a:lnTo>
                      <a:pt x="0" y="3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3" name="Freeform 330"/>
              <p:cNvSpPr>
                <a:spLocks/>
              </p:cNvSpPr>
              <p:nvPr/>
            </p:nvSpPr>
            <p:spPr bwMode="auto">
              <a:xfrm>
                <a:off x="2862" y="3027"/>
                <a:ext cx="12" cy="65"/>
              </a:xfrm>
              <a:custGeom>
                <a:avLst/>
                <a:gdLst>
                  <a:gd name="T0" fmla="*/ 0 w 50"/>
                  <a:gd name="T1" fmla="*/ 0 h 260"/>
                  <a:gd name="T2" fmla="*/ 0 w 50"/>
                  <a:gd name="T3" fmla="*/ 0 h 260"/>
                  <a:gd name="T4" fmla="*/ 0 w 50"/>
                  <a:gd name="T5" fmla="*/ 0 h 260"/>
                  <a:gd name="T6" fmla="*/ 0 w 50"/>
                  <a:gd name="T7" fmla="*/ 0 h 260"/>
                  <a:gd name="T8" fmla="*/ 0 w 50"/>
                  <a:gd name="T9" fmla="*/ 0 h 260"/>
                  <a:gd name="T10" fmla="*/ 0 w 50"/>
                  <a:gd name="T11" fmla="*/ 0 h 260"/>
                  <a:gd name="T12" fmla="*/ 0 w 50"/>
                  <a:gd name="T13" fmla="*/ 0 h 260"/>
                  <a:gd name="T14" fmla="*/ 0 w 50"/>
                  <a:gd name="T15" fmla="*/ 0 h 260"/>
                  <a:gd name="T16" fmla="*/ 0 w 50"/>
                  <a:gd name="T17" fmla="*/ 0 h 260"/>
                  <a:gd name="T18" fmla="*/ 0 w 50"/>
                  <a:gd name="T19" fmla="*/ 0 h 260"/>
                  <a:gd name="T20" fmla="*/ 0 w 50"/>
                  <a:gd name="T21" fmla="*/ 0 h 260"/>
                  <a:gd name="T22" fmla="*/ 0 w 50"/>
                  <a:gd name="T23" fmla="*/ 0 h 260"/>
                  <a:gd name="T24" fmla="*/ 0 w 50"/>
                  <a:gd name="T25" fmla="*/ 0 h 260"/>
                  <a:gd name="T26" fmla="*/ 0 w 50"/>
                  <a:gd name="T27" fmla="*/ 0 h 260"/>
                  <a:gd name="T28" fmla="*/ 0 w 50"/>
                  <a:gd name="T29" fmla="*/ 0 h 260"/>
                  <a:gd name="T30" fmla="*/ 0 w 50"/>
                  <a:gd name="T31" fmla="*/ 0 h 2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260"/>
                  <a:gd name="T50" fmla="*/ 50 w 50"/>
                  <a:gd name="T51" fmla="*/ 260 h 2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260">
                    <a:moveTo>
                      <a:pt x="35" y="260"/>
                    </a:moveTo>
                    <a:lnTo>
                      <a:pt x="29" y="198"/>
                    </a:lnTo>
                    <a:lnTo>
                      <a:pt x="20" y="133"/>
                    </a:lnTo>
                    <a:lnTo>
                      <a:pt x="10" y="68"/>
                    </a:lnTo>
                    <a:lnTo>
                      <a:pt x="0" y="7"/>
                    </a:lnTo>
                    <a:lnTo>
                      <a:pt x="4" y="4"/>
                    </a:lnTo>
                    <a:lnTo>
                      <a:pt x="10" y="0"/>
                    </a:lnTo>
                    <a:lnTo>
                      <a:pt x="25" y="61"/>
                    </a:lnTo>
                    <a:lnTo>
                      <a:pt x="35" y="63"/>
                    </a:lnTo>
                    <a:lnTo>
                      <a:pt x="39" y="72"/>
                    </a:lnTo>
                    <a:lnTo>
                      <a:pt x="39" y="81"/>
                    </a:lnTo>
                    <a:lnTo>
                      <a:pt x="32" y="87"/>
                    </a:lnTo>
                    <a:lnTo>
                      <a:pt x="50" y="224"/>
                    </a:lnTo>
                    <a:lnTo>
                      <a:pt x="43" y="243"/>
                    </a:lnTo>
                    <a:lnTo>
                      <a:pt x="35" y="26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4" name="Freeform 331"/>
              <p:cNvSpPr>
                <a:spLocks/>
              </p:cNvSpPr>
              <p:nvPr/>
            </p:nvSpPr>
            <p:spPr bwMode="auto">
              <a:xfrm>
                <a:off x="2855" y="3048"/>
                <a:ext cx="11" cy="37"/>
              </a:xfrm>
              <a:custGeom>
                <a:avLst/>
                <a:gdLst>
                  <a:gd name="T0" fmla="*/ 0 w 44"/>
                  <a:gd name="T1" fmla="*/ 0 h 149"/>
                  <a:gd name="T2" fmla="*/ 0 w 44"/>
                  <a:gd name="T3" fmla="*/ 0 h 149"/>
                  <a:gd name="T4" fmla="*/ 0 w 44"/>
                  <a:gd name="T5" fmla="*/ 0 h 149"/>
                  <a:gd name="T6" fmla="*/ 0 w 44"/>
                  <a:gd name="T7" fmla="*/ 0 h 149"/>
                  <a:gd name="T8" fmla="*/ 0 w 44"/>
                  <a:gd name="T9" fmla="*/ 0 h 149"/>
                  <a:gd name="T10" fmla="*/ 0 w 44"/>
                  <a:gd name="T11" fmla="*/ 0 h 149"/>
                  <a:gd name="T12" fmla="*/ 0 w 44"/>
                  <a:gd name="T13" fmla="*/ 0 h 149"/>
                  <a:gd name="T14" fmla="*/ 0 w 44"/>
                  <a:gd name="T15" fmla="*/ 0 h 149"/>
                  <a:gd name="T16" fmla="*/ 0 w 44"/>
                  <a:gd name="T17" fmla="*/ 0 h 149"/>
                  <a:gd name="T18" fmla="*/ 0 w 44"/>
                  <a:gd name="T19" fmla="*/ 0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149"/>
                  <a:gd name="T32" fmla="*/ 44 w 44"/>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149">
                    <a:moveTo>
                      <a:pt x="0" y="148"/>
                    </a:moveTo>
                    <a:lnTo>
                      <a:pt x="4" y="8"/>
                    </a:lnTo>
                    <a:lnTo>
                      <a:pt x="23" y="1"/>
                    </a:lnTo>
                    <a:lnTo>
                      <a:pt x="44" y="0"/>
                    </a:lnTo>
                    <a:lnTo>
                      <a:pt x="43" y="9"/>
                    </a:lnTo>
                    <a:lnTo>
                      <a:pt x="17" y="11"/>
                    </a:lnTo>
                    <a:lnTo>
                      <a:pt x="13" y="81"/>
                    </a:lnTo>
                    <a:lnTo>
                      <a:pt x="17" y="149"/>
                    </a:lnTo>
                    <a:lnTo>
                      <a:pt x="0" y="14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5" name="Freeform 332"/>
              <p:cNvSpPr>
                <a:spLocks/>
              </p:cNvSpPr>
              <p:nvPr/>
            </p:nvSpPr>
            <p:spPr bwMode="auto">
              <a:xfrm>
                <a:off x="2832" y="3027"/>
                <a:ext cx="12" cy="58"/>
              </a:xfrm>
              <a:custGeom>
                <a:avLst/>
                <a:gdLst>
                  <a:gd name="T0" fmla="*/ 0 w 49"/>
                  <a:gd name="T1" fmla="*/ 0 h 233"/>
                  <a:gd name="T2" fmla="*/ 0 w 49"/>
                  <a:gd name="T3" fmla="*/ 0 h 233"/>
                  <a:gd name="T4" fmla="*/ 0 w 49"/>
                  <a:gd name="T5" fmla="*/ 0 h 233"/>
                  <a:gd name="T6" fmla="*/ 0 w 49"/>
                  <a:gd name="T7" fmla="*/ 0 h 233"/>
                  <a:gd name="T8" fmla="*/ 0 w 49"/>
                  <a:gd name="T9" fmla="*/ 0 h 233"/>
                  <a:gd name="T10" fmla="*/ 0 w 49"/>
                  <a:gd name="T11" fmla="*/ 0 h 233"/>
                  <a:gd name="T12" fmla="*/ 0 w 49"/>
                  <a:gd name="T13" fmla="*/ 0 h 233"/>
                  <a:gd name="T14" fmla="*/ 0 w 49"/>
                  <a:gd name="T15" fmla="*/ 0 h 233"/>
                  <a:gd name="T16" fmla="*/ 0 w 49"/>
                  <a:gd name="T17" fmla="*/ 0 h 233"/>
                  <a:gd name="T18" fmla="*/ 0 w 49"/>
                  <a:gd name="T19" fmla="*/ 0 h 233"/>
                  <a:gd name="T20" fmla="*/ 0 w 49"/>
                  <a:gd name="T21" fmla="*/ 0 h 233"/>
                  <a:gd name="T22" fmla="*/ 0 w 49"/>
                  <a:gd name="T23" fmla="*/ 0 h 233"/>
                  <a:gd name="T24" fmla="*/ 0 w 49"/>
                  <a:gd name="T25" fmla="*/ 0 h 233"/>
                  <a:gd name="T26" fmla="*/ 0 w 49"/>
                  <a:gd name="T27" fmla="*/ 0 h 233"/>
                  <a:gd name="T28" fmla="*/ 0 w 49"/>
                  <a:gd name="T29" fmla="*/ 0 h 233"/>
                  <a:gd name="T30" fmla="*/ 0 w 49"/>
                  <a:gd name="T31" fmla="*/ 0 h 2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233"/>
                  <a:gd name="T50" fmla="*/ 49 w 49"/>
                  <a:gd name="T51" fmla="*/ 233 h 2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233">
                    <a:moveTo>
                      <a:pt x="11" y="233"/>
                    </a:moveTo>
                    <a:lnTo>
                      <a:pt x="0" y="215"/>
                    </a:lnTo>
                    <a:lnTo>
                      <a:pt x="3" y="191"/>
                    </a:lnTo>
                    <a:lnTo>
                      <a:pt x="12" y="154"/>
                    </a:lnTo>
                    <a:lnTo>
                      <a:pt x="21" y="87"/>
                    </a:lnTo>
                    <a:lnTo>
                      <a:pt x="11" y="71"/>
                    </a:lnTo>
                    <a:lnTo>
                      <a:pt x="20" y="62"/>
                    </a:lnTo>
                    <a:lnTo>
                      <a:pt x="34" y="62"/>
                    </a:lnTo>
                    <a:lnTo>
                      <a:pt x="41" y="0"/>
                    </a:lnTo>
                    <a:lnTo>
                      <a:pt x="49" y="13"/>
                    </a:lnTo>
                    <a:lnTo>
                      <a:pt x="49" y="39"/>
                    </a:lnTo>
                    <a:lnTo>
                      <a:pt x="39" y="113"/>
                    </a:lnTo>
                    <a:lnTo>
                      <a:pt x="30" y="152"/>
                    </a:lnTo>
                    <a:lnTo>
                      <a:pt x="21" y="189"/>
                    </a:lnTo>
                    <a:lnTo>
                      <a:pt x="11" y="23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6" name="Freeform 333"/>
              <p:cNvSpPr>
                <a:spLocks/>
              </p:cNvSpPr>
              <p:nvPr/>
            </p:nvSpPr>
            <p:spPr bwMode="auto">
              <a:xfrm>
                <a:off x="2841" y="3035"/>
                <a:ext cx="24" cy="49"/>
              </a:xfrm>
              <a:custGeom>
                <a:avLst/>
                <a:gdLst>
                  <a:gd name="T0" fmla="*/ 0 w 95"/>
                  <a:gd name="T1" fmla="*/ 0 h 195"/>
                  <a:gd name="T2" fmla="*/ 0 w 95"/>
                  <a:gd name="T3" fmla="*/ 0 h 195"/>
                  <a:gd name="T4" fmla="*/ 0 w 95"/>
                  <a:gd name="T5" fmla="*/ 0 h 195"/>
                  <a:gd name="T6" fmla="*/ 0 w 95"/>
                  <a:gd name="T7" fmla="*/ 0 h 195"/>
                  <a:gd name="T8" fmla="*/ 0 w 95"/>
                  <a:gd name="T9" fmla="*/ 0 h 195"/>
                  <a:gd name="T10" fmla="*/ 0 w 95"/>
                  <a:gd name="T11" fmla="*/ 0 h 195"/>
                  <a:gd name="T12" fmla="*/ 0 w 95"/>
                  <a:gd name="T13" fmla="*/ 0 h 195"/>
                  <a:gd name="T14" fmla="*/ 0 w 95"/>
                  <a:gd name="T15" fmla="*/ 0 h 195"/>
                  <a:gd name="T16" fmla="*/ 0 w 95"/>
                  <a:gd name="T17" fmla="*/ 0 h 195"/>
                  <a:gd name="T18" fmla="*/ 0 w 95"/>
                  <a:gd name="T19" fmla="*/ 0 h 195"/>
                  <a:gd name="T20" fmla="*/ 0 w 95"/>
                  <a:gd name="T21" fmla="*/ 0 h 195"/>
                  <a:gd name="T22" fmla="*/ 0 w 95"/>
                  <a:gd name="T23" fmla="*/ 0 h 195"/>
                  <a:gd name="T24" fmla="*/ 0 w 95"/>
                  <a:gd name="T25" fmla="*/ 0 h 195"/>
                  <a:gd name="T26" fmla="*/ 0 w 95"/>
                  <a:gd name="T27" fmla="*/ 0 h 195"/>
                  <a:gd name="T28" fmla="*/ 0 w 95"/>
                  <a:gd name="T29" fmla="*/ 0 h 195"/>
                  <a:gd name="T30" fmla="*/ 0 w 95"/>
                  <a:gd name="T31" fmla="*/ 0 h 195"/>
                  <a:gd name="T32" fmla="*/ 0 w 95"/>
                  <a:gd name="T33" fmla="*/ 0 h 195"/>
                  <a:gd name="T34" fmla="*/ 0 w 95"/>
                  <a:gd name="T35" fmla="*/ 0 h 195"/>
                  <a:gd name="T36" fmla="*/ 0 w 95"/>
                  <a:gd name="T37" fmla="*/ 0 h 195"/>
                  <a:gd name="T38" fmla="*/ 0 w 95"/>
                  <a:gd name="T39" fmla="*/ 0 h 195"/>
                  <a:gd name="T40" fmla="*/ 0 w 95"/>
                  <a:gd name="T41" fmla="*/ 0 h 195"/>
                  <a:gd name="T42" fmla="*/ 0 w 95"/>
                  <a:gd name="T43" fmla="*/ 0 h 1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195"/>
                  <a:gd name="T68" fmla="*/ 95 w 95"/>
                  <a:gd name="T69" fmla="*/ 195 h 1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195">
                    <a:moveTo>
                      <a:pt x="39" y="195"/>
                    </a:moveTo>
                    <a:lnTo>
                      <a:pt x="22" y="193"/>
                    </a:lnTo>
                    <a:lnTo>
                      <a:pt x="23" y="62"/>
                    </a:lnTo>
                    <a:lnTo>
                      <a:pt x="0" y="58"/>
                    </a:lnTo>
                    <a:lnTo>
                      <a:pt x="3" y="47"/>
                    </a:lnTo>
                    <a:lnTo>
                      <a:pt x="23" y="48"/>
                    </a:lnTo>
                    <a:lnTo>
                      <a:pt x="24" y="37"/>
                    </a:lnTo>
                    <a:lnTo>
                      <a:pt x="5" y="38"/>
                    </a:lnTo>
                    <a:lnTo>
                      <a:pt x="5" y="25"/>
                    </a:lnTo>
                    <a:lnTo>
                      <a:pt x="29" y="18"/>
                    </a:lnTo>
                    <a:lnTo>
                      <a:pt x="38" y="6"/>
                    </a:lnTo>
                    <a:lnTo>
                      <a:pt x="49" y="0"/>
                    </a:lnTo>
                    <a:lnTo>
                      <a:pt x="61" y="4"/>
                    </a:lnTo>
                    <a:lnTo>
                      <a:pt x="71" y="23"/>
                    </a:lnTo>
                    <a:lnTo>
                      <a:pt x="92" y="23"/>
                    </a:lnTo>
                    <a:lnTo>
                      <a:pt x="95" y="37"/>
                    </a:lnTo>
                    <a:lnTo>
                      <a:pt x="63" y="39"/>
                    </a:lnTo>
                    <a:lnTo>
                      <a:pt x="58" y="18"/>
                    </a:lnTo>
                    <a:lnTo>
                      <a:pt x="44" y="18"/>
                    </a:lnTo>
                    <a:lnTo>
                      <a:pt x="37" y="111"/>
                    </a:lnTo>
                    <a:lnTo>
                      <a:pt x="39" y="19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7" name="Freeform 334"/>
              <p:cNvSpPr>
                <a:spLocks/>
              </p:cNvSpPr>
              <p:nvPr/>
            </p:nvSpPr>
            <p:spPr bwMode="auto">
              <a:xfrm>
                <a:off x="2924" y="3015"/>
                <a:ext cx="17" cy="70"/>
              </a:xfrm>
              <a:custGeom>
                <a:avLst/>
                <a:gdLst>
                  <a:gd name="T0" fmla="*/ 0 w 68"/>
                  <a:gd name="T1" fmla="*/ 0 h 279"/>
                  <a:gd name="T2" fmla="*/ 0 w 68"/>
                  <a:gd name="T3" fmla="*/ 0 h 279"/>
                  <a:gd name="T4" fmla="*/ 0 w 68"/>
                  <a:gd name="T5" fmla="*/ 0 h 279"/>
                  <a:gd name="T6" fmla="*/ 0 w 68"/>
                  <a:gd name="T7" fmla="*/ 0 h 279"/>
                  <a:gd name="T8" fmla="*/ 0 w 68"/>
                  <a:gd name="T9" fmla="*/ 0 h 279"/>
                  <a:gd name="T10" fmla="*/ 0 w 68"/>
                  <a:gd name="T11" fmla="*/ 0 h 279"/>
                  <a:gd name="T12" fmla="*/ 0 w 68"/>
                  <a:gd name="T13" fmla="*/ 0 h 279"/>
                  <a:gd name="T14" fmla="*/ 0 w 68"/>
                  <a:gd name="T15" fmla="*/ 0 h 279"/>
                  <a:gd name="T16" fmla="*/ 0 w 68"/>
                  <a:gd name="T17" fmla="*/ 0 h 279"/>
                  <a:gd name="T18" fmla="*/ 0 w 68"/>
                  <a:gd name="T19" fmla="*/ 0 h 279"/>
                  <a:gd name="T20" fmla="*/ 0 w 68"/>
                  <a:gd name="T21" fmla="*/ 0 h 279"/>
                  <a:gd name="T22" fmla="*/ 0 w 68"/>
                  <a:gd name="T23" fmla="*/ 0 h 2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279"/>
                  <a:gd name="T38" fmla="*/ 68 w 68"/>
                  <a:gd name="T39" fmla="*/ 279 h 2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279">
                    <a:moveTo>
                      <a:pt x="68" y="279"/>
                    </a:moveTo>
                    <a:lnTo>
                      <a:pt x="38" y="249"/>
                    </a:lnTo>
                    <a:lnTo>
                      <a:pt x="31" y="189"/>
                    </a:lnTo>
                    <a:lnTo>
                      <a:pt x="23" y="123"/>
                    </a:lnTo>
                    <a:lnTo>
                      <a:pt x="11" y="59"/>
                    </a:lnTo>
                    <a:lnTo>
                      <a:pt x="0" y="0"/>
                    </a:lnTo>
                    <a:lnTo>
                      <a:pt x="19" y="11"/>
                    </a:lnTo>
                    <a:lnTo>
                      <a:pt x="33" y="78"/>
                    </a:lnTo>
                    <a:lnTo>
                      <a:pt x="45" y="146"/>
                    </a:lnTo>
                    <a:lnTo>
                      <a:pt x="57" y="214"/>
                    </a:lnTo>
                    <a:lnTo>
                      <a:pt x="68" y="27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8" name="Freeform 335"/>
              <p:cNvSpPr>
                <a:spLocks/>
              </p:cNvSpPr>
              <p:nvPr/>
            </p:nvSpPr>
            <p:spPr bwMode="auto">
              <a:xfrm>
                <a:off x="2871" y="3059"/>
                <a:ext cx="38" cy="20"/>
              </a:xfrm>
              <a:custGeom>
                <a:avLst/>
                <a:gdLst>
                  <a:gd name="T0" fmla="*/ 0 w 153"/>
                  <a:gd name="T1" fmla="*/ 0 h 83"/>
                  <a:gd name="T2" fmla="*/ 0 w 153"/>
                  <a:gd name="T3" fmla="*/ 0 h 83"/>
                  <a:gd name="T4" fmla="*/ 0 w 153"/>
                  <a:gd name="T5" fmla="*/ 0 h 83"/>
                  <a:gd name="T6" fmla="*/ 0 w 153"/>
                  <a:gd name="T7" fmla="*/ 0 h 83"/>
                  <a:gd name="T8" fmla="*/ 0 w 153"/>
                  <a:gd name="T9" fmla="*/ 0 h 83"/>
                  <a:gd name="T10" fmla="*/ 0 w 153"/>
                  <a:gd name="T11" fmla="*/ 0 h 83"/>
                  <a:gd name="T12" fmla="*/ 0 w 153"/>
                  <a:gd name="T13" fmla="*/ 0 h 83"/>
                  <a:gd name="T14" fmla="*/ 0 w 153"/>
                  <a:gd name="T15" fmla="*/ 0 h 83"/>
                  <a:gd name="T16" fmla="*/ 0 w 153"/>
                  <a:gd name="T17" fmla="*/ 0 h 83"/>
                  <a:gd name="T18" fmla="*/ 0 w 153"/>
                  <a:gd name="T19" fmla="*/ 0 h 83"/>
                  <a:gd name="T20" fmla="*/ 0 w 153"/>
                  <a:gd name="T21" fmla="*/ 0 h 83"/>
                  <a:gd name="T22" fmla="*/ 0 w 153"/>
                  <a:gd name="T23" fmla="*/ 0 h 83"/>
                  <a:gd name="T24" fmla="*/ 0 w 153"/>
                  <a:gd name="T25" fmla="*/ 0 h 83"/>
                  <a:gd name="T26" fmla="*/ 0 w 153"/>
                  <a:gd name="T27" fmla="*/ 0 h 83"/>
                  <a:gd name="T28" fmla="*/ 0 w 153"/>
                  <a:gd name="T29" fmla="*/ 0 h 83"/>
                  <a:gd name="T30" fmla="*/ 0 w 153"/>
                  <a:gd name="T31" fmla="*/ 0 h 83"/>
                  <a:gd name="T32" fmla="*/ 0 w 153"/>
                  <a:gd name="T33" fmla="*/ 0 h 83"/>
                  <a:gd name="T34" fmla="*/ 0 w 153"/>
                  <a:gd name="T35" fmla="*/ 0 h 83"/>
                  <a:gd name="T36" fmla="*/ 0 w 153"/>
                  <a:gd name="T37" fmla="*/ 0 h 83"/>
                  <a:gd name="T38" fmla="*/ 0 w 153"/>
                  <a:gd name="T39" fmla="*/ 0 h 83"/>
                  <a:gd name="T40" fmla="*/ 0 w 153"/>
                  <a:gd name="T41" fmla="*/ 0 h 83"/>
                  <a:gd name="T42" fmla="*/ 0 w 153"/>
                  <a:gd name="T43" fmla="*/ 0 h 83"/>
                  <a:gd name="T44" fmla="*/ 0 w 153"/>
                  <a:gd name="T45" fmla="*/ 0 h 83"/>
                  <a:gd name="T46" fmla="*/ 0 w 153"/>
                  <a:gd name="T47" fmla="*/ 0 h 83"/>
                  <a:gd name="T48" fmla="*/ 0 w 153"/>
                  <a:gd name="T49" fmla="*/ 0 h 83"/>
                  <a:gd name="T50" fmla="*/ 0 w 153"/>
                  <a:gd name="T51" fmla="*/ 0 h 83"/>
                  <a:gd name="T52" fmla="*/ 0 w 153"/>
                  <a:gd name="T53" fmla="*/ 0 h 83"/>
                  <a:gd name="T54" fmla="*/ 0 w 153"/>
                  <a:gd name="T55" fmla="*/ 0 h 83"/>
                  <a:gd name="T56" fmla="*/ 0 w 153"/>
                  <a:gd name="T57" fmla="*/ 0 h 83"/>
                  <a:gd name="T58" fmla="*/ 0 w 153"/>
                  <a:gd name="T59" fmla="*/ 0 h 83"/>
                  <a:gd name="T60" fmla="*/ 0 w 153"/>
                  <a:gd name="T61" fmla="*/ 0 h 83"/>
                  <a:gd name="T62" fmla="*/ 0 w 153"/>
                  <a:gd name="T63" fmla="*/ 0 h 83"/>
                  <a:gd name="T64" fmla="*/ 0 w 153"/>
                  <a:gd name="T65" fmla="*/ 0 h 83"/>
                  <a:gd name="T66" fmla="*/ 0 w 153"/>
                  <a:gd name="T67" fmla="*/ 0 h 83"/>
                  <a:gd name="T68" fmla="*/ 0 w 153"/>
                  <a:gd name="T69" fmla="*/ 0 h 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3"/>
                  <a:gd name="T106" fmla="*/ 0 h 83"/>
                  <a:gd name="T107" fmla="*/ 153 w 153"/>
                  <a:gd name="T108" fmla="*/ 83 h 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3" h="83">
                    <a:moveTo>
                      <a:pt x="2" y="75"/>
                    </a:moveTo>
                    <a:lnTo>
                      <a:pt x="0" y="62"/>
                    </a:lnTo>
                    <a:lnTo>
                      <a:pt x="11" y="53"/>
                    </a:lnTo>
                    <a:lnTo>
                      <a:pt x="23" y="47"/>
                    </a:lnTo>
                    <a:lnTo>
                      <a:pt x="22" y="29"/>
                    </a:lnTo>
                    <a:lnTo>
                      <a:pt x="25" y="20"/>
                    </a:lnTo>
                    <a:lnTo>
                      <a:pt x="34" y="13"/>
                    </a:lnTo>
                    <a:lnTo>
                      <a:pt x="50" y="18"/>
                    </a:lnTo>
                    <a:lnTo>
                      <a:pt x="60" y="33"/>
                    </a:lnTo>
                    <a:lnTo>
                      <a:pt x="80" y="28"/>
                    </a:lnTo>
                    <a:lnTo>
                      <a:pt x="104" y="25"/>
                    </a:lnTo>
                    <a:lnTo>
                      <a:pt x="104" y="20"/>
                    </a:lnTo>
                    <a:lnTo>
                      <a:pt x="104" y="13"/>
                    </a:lnTo>
                    <a:lnTo>
                      <a:pt x="113" y="0"/>
                    </a:lnTo>
                    <a:lnTo>
                      <a:pt x="130" y="4"/>
                    </a:lnTo>
                    <a:lnTo>
                      <a:pt x="142" y="20"/>
                    </a:lnTo>
                    <a:lnTo>
                      <a:pt x="153" y="58"/>
                    </a:lnTo>
                    <a:lnTo>
                      <a:pt x="142" y="58"/>
                    </a:lnTo>
                    <a:lnTo>
                      <a:pt x="127" y="17"/>
                    </a:lnTo>
                    <a:lnTo>
                      <a:pt x="117" y="17"/>
                    </a:lnTo>
                    <a:lnTo>
                      <a:pt x="124" y="59"/>
                    </a:lnTo>
                    <a:lnTo>
                      <a:pt x="109" y="61"/>
                    </a:lnTo>
                    <a:lnTo>
                      <a:pt x="107" y="39"/>
                    </a:lnTo>
                    <a:lnTo>
                      <a:pt x="65" y="46"/>
                    </a:lnTo>
                    <a:lnTo>
                      <a:pt x="66" y="56"/>
                    </a:lnTo>
                    <a:lnTo>
                      <a:pt x="70" y="67"/>
                    </a:lnTo>
                    <a:lnTo>
                      <a:pt x="60" y="71"/>
                    </a:lnTo>
                    <a:lnTo>
                      <a:pt x="41" y="25"/>
                    </a:lnTo>
                    <a:lnTo>
                      <a:pt x="35" y="27"/>
                    </a:lnTo>
                    <a:lnTo>
                      <a:pt x="45" y="76"/>
                    </a:lnTo>
                    <a:lnTo>
                      <a:pt x="34" y="83"/>
                    </a:lnTo>
                    <a:lnTo>
                      <a:pt x="27" y="62"/>
                    </a:lnTo>
                    <a:lnTo>
                      <a:pt x="17" y="64"/>
                    </a:lnTo>
                    <a:lnTo>
                      <a:pt x="2" y="7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59" name="Freeform 336"/>
              <p:cNvSpPr>
                <a:spLocks/>
              </p:cNvSpPr>
              <p:nvPr/>
            </p:nvSpPr>
            <p:spPr bwMode="auto">
              <a:xfrm>
                <a:off x="2906" y="3061"/>
                <a:ext cx="27" cy="15"/>
              </a:xfrm>
              <a:custGeom>
                <a:avLst/>
                <a:gdLst>
                  <a:gd name="T0" fmla="*/ 0 w 107"/>
                  <a:gd name="T1" fmla="*/ 0 h 56"/>
                  <a:gd name="T2" fmla="*/ 0 w 107"/>
                  <a:gd name="T3" fmla="*/ 0 h 56"/>
                  <a:gd name="T4" fmla="*/ 0 w 107"/>
                  <a:gd name="T5" fmla="*/ 0 h 56"/>
                  <a:gd name="T6" fmla="*/ 0 w 107"/>
                  <a:gd name="T7" fmla="*/ 0 h 56"/>
                  <a:gd name="T8" fmla="*/ 0 w 107"/>
                  <a:gd name="T9" fmla="*/ 0 h 56"/>
                  <a:gd name="T10" fmla="*/ 0 w 107"/>
                  <a:gd name="T11" fmla="*/ 0 h 56"/>
                  <a:gd name="T12" fmla="*/ 0 w 107"/>
                  <a:gd name="T13" fmla="*/ 0 h 56"/>
                  <a:gd name="T14" fmla="*/ 0 w 107"/>
                  <a:gd name="T15" fmla="*/ 0 h 56"/>
                  <a:gd name="T16" fmla="*/ 0 w 107"/>
                  <a:gd name="T17" fmla="*/ 0 h 56"/>
                  <a:gd name="T18" fmla="*/ 0 w 107"/>
                  <a:gd name="T19" fmla="*/ 0 h 56"/>
                  <a:gd name="T20" fmla="*/ 0 w 107"/>
                  <a:gd name="T21" fmla="*/ 0 h 56"/>
                  <a:gd name="T22" fmla="*/ 0 w 107"/>
                  <a:gd name="T23" fmla="*/ 0 h 56"/>
                  <a:gd name="T24" fmla="*/ 0 w 107"/>
                  <a:gd name="T25" fmla="*/ 0 h 56"/>
                  <a:gd name="T26" fmla="*/ 0 w 107"/>
                  <a:gd name="T27" fmla="*/ 0 h 56"/>
                  <a:gd name="T28" fmla="*/ 0 w 107"/>
                  <a:gd name="T29" fmla="*/ 0 h 56"/>
                  <a:gd name="T30" fmla="*/ 0 w 107"/>
                  <a:gd name="T31" fmla="*/ 0 h 56"/>
                  <a:gd name="T32" fmla="*/ 0 w 107"/>
                  <a:gd name="T33" fmla="*/ 0 h 56"/>
                  <a:gd name="T34" fmla="*/ 0 w 107"/>
                  <a:gd name="T35" fmla="*/ 0 h 56"/>
                  <a:gd name="T36" fmla="*/ 0 w 107"/>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7"/>
                  <a:gd name="T58" fmla="*/ 0 h 56"/>
                  <a:gd name="T59" fmla="*/ 107 w 107"/>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7" h="56">
                    <a:moveTo>
                      <a:pt x="85" y="34"/>
                    </a:moveTo>
                    <a:lnTo>
                      <a:pt x="87" y="56"/>
                    </a:lnTo>
                    <a:lnTo>
                      <a:pt x="75" y="55"/>
                    </a:lnTo>
                    <a:lnTo>
                      <a:pt x="70" y="15"/>
                    </a:lnTo>
                    <a:lnTo>
                      <a:pt x="62" y="15"/>
                    </a:lnTo>
                    <a:lnTo>
                      <a:pt x="65" y="51"/>
                    </a:lnTo>
                    <a:lnTo>
                      <a:pt x="51" y="49"/>
                    </a:lnTo>
                    <a:lnTo>
                      <a:pt x="48" y="27"/>
                    </a:lnTo>
                    <a:lnTo>
                      <a:pt x="3" y="25"/>
                    </a:lnTo>
                    <a:lnTo>
                      <a:pt x="0" y="13"/>
                    </a:lnTo>
                    <a:lnTo>
                      <a:pt x="48" y="16"/>
                    </a:lnTo>
                    <a:lnTo>
                      <a:pt x="53" y="6"/>
                    </a:lnTo>
                    <a:lnTo>
                      <a:pt x="66" y="0"/>
                    </a:lnTo>
                    <a:lnTo>
                      <a:pt x="77" y="6"/>
                    </a:lnTo>
                    <a:lnTo>
                      <a:pt x="84" y="20"/>
                    </a:lnTo>
                    <a:lnTo>
                      <a:pt x="107" y="31"/>
                    </a:lnTo>
                    <a:lnTo>
                      <a:pt x="107" y="42"/>
                    </a:lnTo>
                    <a:lnTo>
                      <a:pt x="85" y="3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0" name="Freeform 337"/>
              <p:cNvSpPr>
                <a:spLocks/>
              </p:cNvSpPr>
              <p:nvPr/>
            </p:nvSpPr>
            <p:spPr bwMode="auto">
              <a:xfrm>
                <a:off x="2805" y="3052"/>
                <a:ext cx="27" cy="23"/>
              </a:xfrm>
              <a:custGeom>
                <a:avLst/>
                <a:gdLst>
                  <a:gd name="T0" fmla="*/ 0 w 108"/>
                  <a:gd name="T1" fmla="*/ 0 h 93"/>
                  <a:gd name="T2" fmla="*/ 0 w 108"/>
                  <a:gd name="T3" fmla="*/ 0 h 93"/>
                  <a:gd name="T4" fmla="*/ 0 w 108"/>
                  <a:gd name="T5" fmla="*/ 0 h 93"/>
                  <a:gd name="T6" fmla="*/ 0 w 108"/>
                  <a:gd name="T7" fmla="*/ 0 h 93"/>
                  <a:gd name="T8" fmla="*/ 0 w 108"/>
                  <a:gd name="T9" fmla="*/ 0 h 93"/>
                  <a:gd name="T10" fmla="*/ 0 w 108"/>
                  <a:gd name="T11" fmla="*/ 0 h 93"/>
                  <a:gd name="T12" fmla="*/ 0 w 108"/>
                  <a:gd name="T13" fmla="*/ 0 h 93"/>
                  <a:gd name="T14" fmla="*/ 0 w 108"/>
                  <a:gd name="T15" fmla="*/ 0 h 93"/>
                  <a:gd name="T16" fmla="*/ 0 w 108"/>
                  <a:gd name="T17" fmla="*/ 0 h 93"/>
                  <a:gd name="T18" fmla="*/ 0 w 108"/>
                  <a:gd name="T19" fmla="*/ 0 h 93"/>
                  <a:gd name="T20" fmla="*/ 0 w 108"/>
                  <a:gd name="T21" fmla="*/ 0 h 93"/>
                  <a:gd name="T22" fmla="*/ 0 w 108"/>
                  <a:gd name="T23" fmla="*/ 0 h 93"/>
                  <a:gd name="T24" fmla="*/ 0 w 108"/>
                  <a:gd name="T25" fmla="*/ 0 h 93"/>
                  <a:gd name="T26" fmla="*/ 0 w 108"/>
                  <a:gd name="T27" fmla="*/ 0 h 93"/>
                  <a:gd name="T28" fmla="*/ 0 w 108"/>
                  <a:gd name="T29" fmla="*/ 0 h 93"/>
                  <a:gd name="T30" fmla="*/ 0 w 108"/>
                  <a:gd name="T31" fmla="*/ 0 h 93"/>
                  <a:gd name="T32" fmla="*/ 0 w 108"/>
                  <a:gd name="T33" fmla="*/ 0 h 93"/>
                  <a:gd name="T34" fmla="*/ 0 w 108"/>
                  <a:gd name="T35" fmla="*/ 0 h 93"/>
                  <a:gd name="T36" fmla="*/ 0 w 108"/>
                  <a:gd name="T37" fmla="*/ 0 h 93"/>
                  <a:gd name="T38" fmla="*/ 0 w 108"/>
                  <a:gd name="T39" fmla="*/ 0 h 93"/>
                  <a:gd name="T40" fmla="*/ 0 w 108"/>
                  <a:gd name="T41" fmla="*/ 0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93"/>
                  <a:gd name="T65" fmla="*/ 108 w 108"/>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93">
                    <a:moveTo>
                      <a:pt x="94" y="93"/>
                    </a:moveTo>
                    <a:lnTo>
                      <a:pt x="83" y="86"/>
                    </a:lnTo>
                    <a:lnTo>
                      <a:pt x="83" y="64"/>
                    </a:lnTo>
                    <a:lnTo>
                      <a:pt x="69" y="51"/>
                    </a:lnTo>
                    <a:lnTo>
                      <a:pt x="57" y="42"/>
                    </a:lnTo>
                    <a:lnTo>
                      <a:pt x="44" y="37"/>
                    </a:lnTo>
                    <a:lnTo>
                      <a:pt x="39" y="59"/>
                    </a:lnTo>
                    <a:lnTo>
                      <a:pt x="29" y="54"/>
                    </a:lnTo>
                    <a:lnTo>
                      <a:pt x="35" y="15"/>
                    </a:lnTo>
                    <a:lnTo>
                      <a:pt x="29" y="13"/>
                    </a:lnTo>
                    <a:lnTo>
                      <a:pt x="15" y="46"/>
                    </a:lnTo>
                    <a:lnTo>
                      <a:pt x="0" y="41"/>
                    </a:lnTo>
                    <a:lnTo>
                      <a:pt x="11" y="17"/>
                    </a:lnTo>
                    <a:lnTo>
                      <a:pt x="26" y="0"/>
                    </a:lnTo>
                    <a:lnTo>
                      <a:pt x="41" y="3"/>
                    </a:lnTo>
                    <a:lnTo>
                      <a:pt x="45" y="21"/>
                    </a:lnTo>
                    <a:lnTo>
                      <a:pt x="71" y="35"/>
                    </a:lnTo>
                    <a:lnTo>
                      <a:pt x="94" y="54"/>
                    </a:lnTo>
                    <a:lnTo>
                      <a:pt x="108" y="46"/>
                    </a:lnTo>
                    <a:lnTo>
                      <a:pt x="94" y="9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1" name="Freeform 338"/>
              <p:cNvSpPr>
                <a:spLocks/>
              </p:cNvSpPr>
              <p:nvPr/>
            </p:nvSpPr>
            <p:spPr bwMode="auto">
              <a:xfrm>
                <a:off x="2727" y="2975"/>
                <a:ext cx="52" cy="94"/>
              </a:xfrm>
              <a:custGeom>
                <a:avLst/>
                <a:gdLst>
                  <a:gd name="T0" fmla="*/ 0 w 205"/>
                  <a:gd name="T1" fmla="*/ 0 h 376"/>
                  <a:gd name="T2" fmla="*/ 0 w 205"/>
                  <a:gd name="T3" fmla="*/ 0 h 376"/>
                  <a:gd name="T4" fmla="*/ 0 w 205"/>
                  <a:gd name="T5" fmla="*/ 0 h 376"/>
                  <a:gd name="T6" fmla="*/ 0 w 205"/>
                  <a:gd name="T7" fmla="*/ 0 h 376"/>
                  <a:gd name="T8" fmla="*/ 0 w 205"/>
                  <a:gd name="T9" fmla="*/ 0 h 376"/>
                  <a:gd name="T10" fmla="*/ 0 w 205"/>
                  <a:gd name="T11" fmla="*/ 0 h 376"/>
                  <a:gd name="T12" fmla="*/ 0 w 205"/>
                  <a:gd name="T13" fmla="*/ 0 h 376"/>
                  <a:gd name="T14" fmla="*/ 0 w 205"/>
                  <a:gd name="T15" fmla="*/ 0 h 376"/>
                  <a:gd name="T16" fmla="*/ 0 w 205"/>
                  <a:gd name="T17" fmla="*/ 0 h 376"/>
                  <a:gd name="T18" fmla="*/ 0 w 205"/>
                  <a:gd name="T19" fmla="*/ 0 h 376"/>
                  <a:gd name="T20" fmla="*/ 0 w 205"/>
                  <a:gd name="T21" fmla="*/ 0 h 376"/>
                  <a:gd name="T22" fmla="*/ 0 w 205"/>
                  <a:gd name="T23" fmla="*/ 0 h 376"/>
                  <a:gd name="T24" fmla="*/ 0 w 205"/>
                  <a:gd name="T25" fmla="*/ 0 h 376"/>
                  <a:gd name="T26" fmla="*/ 0 w 205"/>
                  <a:gd name="T27" fmla="*/ 0 h 376"/>
                  <a:gd name="T28" fmla="*/ 0 w 205"/>
                  <a:gd name="T29" fmla="*/ 0 h 376"/>
                  <a:gd name="T30" fmla="*/ 0 w 205"/>
                  <a:gd name="T31" fmla="*/ 0 h 376"/>
                  <a:gd name="T32" fmla="*/ 0 w 205"/>
                  <a:gd name="T33" fmla="*/ 0 h 376"/>
                  <a:gd name="T34" fmla="*/ 0 w 205"/>
                  <a:gd name="T35" fmla="*/ 0 h 376"/>
                  <a:gd name="T36" fmla="*/ 0 w 205"/>
                  <a:gd name="T37" fmla="*/ 0 h 376"/>
                  <a:gd name="T38" fmla="*/ 0 w 205"/>
                  <a:gd name="T39" fmla="*/ 0 h 376"/>
                  <a:gd name="T40" fmla="*/ 0 w 205"/>
                  <a:gd name="T41" fmla="*/ 0 h 376"/>
                  <a:gd name="T42" fmla="*/ 0 w 205"/>
                  <a:gd name="T43" fmla="*/ 0 h 376"/>
                  <a:gd name="T44" fmla="*/ 0 w 205"/>
                  <a:gd name="T45" fmla="*/ 0 h 376"/>
                  <a:gd name="T46" fmla="*/ 0 w 205"/>
                  <a:gd name="T47" fmla="*/ 0 h 376"/>
                  <a:gd name="T48" fmla="*/ 0 w 205"/>
                  <a:gd name="T49" fmla="*/ 0 h 376"/>
                  <a:gd name="T50" fmla="*/ 0 w 205"/>
                  <a:gd name="T51" fmla="*/ 0 h 376"/>
                  <a:gd name="T52" fmla="*/ 0 w 205"/>
                  <a:gd name="T53" fmla="*/ 0 h 376"/>
                  <a:gd name="T54" fmla="*/ 0 w 205"/>
                  <a:gd name="T55" fmla="*/ 0 h 376"/>
                  <a:gd name="T56" fmla="*/ 0 w 205"/>
                  <a:gd name="T57" fmla="*/ 0 h 376"/>
                  <a:gd name="T58" fmla="*/ 0 w 205"/>
                  <a:gd name="T59" fmla="*/ 0 h 376"/>
                  <a:gd name="T60" fmla="*/ 0 w 205"/>
                  <a:gd name="T61" fmla="*/ 0 h 3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5"/>
                  <a:gd name="T94" fmla="*/ 0 h 376"/>
                  <a:gd name="T95" fmla="*/ 205 w 205"/>
                  <a:gd name="T96" fmla="*/ 376 h 3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5" h="376">
                    <a:moveTo>
                      <a:pt x="78" y="376"/>
                    </a:moveTo>
                    <a:lnTo>
                      <a:pt x="85" y="173"/>
                    </a:lnTo>
                    <a:lnTo>
                      <a:pt x="74" y="187"/>
                    </a:lnTo>
                    <a:lnTo>
                      <a:pt x="55" y="217"/>
                    </a:lnTo>
                    <a:lnTo>
                      <a:pt x="36" y="248"/>
                    </a:lnTo>
                    <a:lnTo>
                      <a:pt x="24" y="267"/>
                    </a:lnTo>
                    <a:lnTo>
                      <a:pt x="7" y="265"/>
                    </a:lnTo>
                    <a:lnTo>
                      <a:pt x="0" y="250"/>
                    </a:lnTo>
                    <a:lnTo>
                      <a:pt x="15" y="219"/>
                    </a:lnTo>
                    <a:lnTo>
                      <a:pt x="25" y="207"/>
                    </a:lnTo>
                    <a:lnTo>
                      <a:pt x="40" y="202"/>
                    </a:lnTo>
                    <a:lnTo>
                      <a:pt x="59" y="175"/>
                    </a:lnTo>
                    <a:lnTo>
                      <a:pt x="77" y="150"/>
                    </a:lnTo>
                    <a:lnTo>
                      <a:pt x="94" y="125"/>
                    </a:lnTo>
                    <a:lnTo>
                      <a:pt x="112" y="100"/>
                    </a:lnTo>
                    <a:lnTo>
                      <a:pt x="131" y="75"/>
                    </a:lnTo>
                    <a:lnTo>
                      <a:pt x="150" y="49"/>
                    </a:lnTo>
                    <a:lnTo>
                      <a:pt x="170" y="24"/>
                    </a:lnTo>
                    <a:lnTo>
                      <a:pt x="190" y="0"/>
                    </a:lnTo>
                    <a:lnTo>
                      <a:pt x="205" y="6"/>
                    </a:lnTo>
                    <a:lnTo>
                      <a:pt x="184" y="30"/>
                    </a:lnTo>
                    <a:lnTo>
                      <a:pt x="162" y="56"/>
                    </a:lnTo>
                    <a:lnTo>
                      <a:pt x="142" y="81"/>
                    </a:lnTo>
                    <a:lnTo>
                      <a:pt x="124" y="106"/>
                    </a:lnTo>
                    <a:lnTo>
                      <a:pt x="99" y="172"/>
                    </a:lnTo>
                    <a:lnTo>
                      <a:pt x="92" y="240"/>
                    </a:lnTo>
                    <a:lnTo>
                      <a:pt x="90" y="275"/>
                    </a:lnTo>
                    <a:lnTo>
                      <a:pt x="92" y="309"/>
                    </a:lnTo>
                    <a:lnTo>
                      <a:pt x="90" y="374"/>
                    </a:lnTo>
                    <a:lnTo>
                      <a:pt x="78" y="37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2" name="Freeform 339"/>
              <p:cNvSpPr>
                <a:spLocks/>
              </p:cNvSpPr>
              <p:nvPr/>
            </p:nvSpPr>
            <p:spPr bwMode="auto">
              <a:xfrm>
                <a:off x="2761" y="3013"/>
                <a:ext cx="29" cy="51"/>
              </a:xfrm>
              <a:custGeom>
                <a:avLst/>
                <a:gdLst>
                  <a:gd name="T0" fmla="*/ 0 w 114"/>
                  <a:gd name="T1" fmla="*/ 0 h 203"/>
                  <a:gd name="T2" fmla="*/ 0 w 114"/>
                  <a:gd name="T3" fmla="*/ 0 h 203"/>
                  <a:gd name="T4" fmla="*/ 0 w 114"/>
                  <a:gd name="T5" fmla="*/ 0 h 203"/>
                  <a:gd name="T6" fmla="*/ 0 w 114"/>
                  <a:gd name="T7" fmla="*/ 0 h 203"/>
                  <a:gd name="T8" fmla="*/ 0 w 114"/>
                  <a:gd name="T9" fmla="*/ 0 h 203"/>
                  <a:gd name="T10" fmla="*/ 0 w 114"/>
                  <a:gd name="T11" fmla="*/ 0 h 203"/>
                  <a:gd name="T12" fmla="*/ 0 w 114"/>
                  <a:gd name="T13" fmla="*/ 0 h 203"/>
                  <a:gd name="T14" fmla="*/ 0 w 114"/>
                  <a:gd name="T15" fmla="*/ 0 h 203"/>
                  <a:gd name="T16" fmla="*/ 0 w 114"/>
                  <a:gd name="T17" fmla="*/ 0 h 203"/>
                  <a:gd name="T18" fmla="*/ 0 w 114"/>
                  <a:gd name="T19" fmla="*/ 0 h 203"/>
                  <a:gd name="T20" fmla="*/ 0 w 114"/>
                  <a:gd name="T21" fmla="*/ 0 h 203"/>
                  <a:gd name="T22" fmla="*/ 0 w 114"/>
                  <a:gd name="T23" fmla="*/ 0 h 203"/>
                  <a:gd name="T24" fmla="*/ 0 w 114"/>
                  <a:gd name="T25" fmla="*/ 0 h 203"/>
                  <a:gd name="T26" fmla="*/ 0 w 114"/>
                  <a:gd name="T27" fmla="*/ 0 h 203"/>
                  <a:gd name="T28" fmla="*/ 0 w 114"/>
                  <a:gd name="T29" fmla="*/ 0 h 203"/>
                  <a:gd name="T30" fmla="*/ 0 w 114"/>
                  <a:gd name="T31" fmla="*/ 0 h 203"/>
                  <a:gd name="T32" fmla="*/ 0 w 114"/>
                  <a:gd name="T33" fmla="*/ 0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
                  <a:gd name="T52" fmla="*/ 0 h 203"/>
                  <a:gd name="T53" fmla="*/ 114 w 114"/>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 h="203">
                    <a:moveTo>
                      <a:pt x="0" y="203"/>
                    </a:moveTo>
                    <a:lnTo>
                      <a:pt x="26" y="160"/>
                    </a:lnTo>
                    <a:lnTo>
                      <a:pt x="37" y="133"/>
                    </a:lnTo>
                    <a:lnTo>
                      <a:pt x="50" y="107"/>
                    </a:lnTo>
                    <a:lnTo>
                      <a:pt x="61" y="80"/>
                    </a:lnTo>
                    <a:lnTo>
                      <a:pt x="71" y="54"/>
                    </a:lnTo>
                    <a:lnTo>
                      <a:pt x="83" y="30"/>
                    </a:lnTo>
                    <a:lnTo>
                      <a:pt x="93" y="10"/>
                    </a:lnTo>
                    <a:lnTo>
                      <a:pt x="114" y="0"/>
                    </a:lnTo>
                    <a:lnTo>
                      <a:pt x="94" y="48"/>
                    </a:lnTo>
                    <a:lnTo>
                      <a:pt x="83" y="72"/>
                    </a:lnTo>
                    <a:lnTo>
                      <a:pt x="73" y="97"/>
                    </a:lnTo>
                    <a:lnTo>
                      <a:pt x="61" y="122"/>
                    </a:lnTo>
                    <a:lnTo>
                      <a:pt x="51" y="146"/>
                    </a:lnTo>
                    <a:lnTo>
                      <a:pt x="34" y="191"/>
                    </a:lnTo>
                    <a:lnTo>
                      <a:pt x="0" y="20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3" name="Freeform 340"/>
              <p:cNvSpPr>
                <a:spLocks/>
              </p:cNvSpPr>
              <p:nvPr/>
            </p:nvSpPr>
            <p:spPr bwMode="auto">
              <a:xfrm>
                <a:off x="2771" y="3046"/>
                <a:ext cx="39" cy="14"/>
              </a:xfrm>
              <a:custGeom>
                <a:avLst/>
                <a:gdLst>
                  <a:gd name="T0" fmla="*/ 0 w 155"/>
                  <a:gd name="T1" fmla="*/ 0 h 53"/>
                  <a:gd name="T2" fmla="*/ 0 w 155"/>
                  <a:gd name="T3" fmla="*/ 0 h 53"/>
                  <a:gd name="T4" fmla="*/ 0 w 155"/>
                  <a:gd name="T5" fmla="*/ 0 h 53"/>
                  <a:gd name="T6" fmla="*/ 0 w 155"/>
                  <a:gd name="T7" fmla="*/ 0 h 53"/>
                  <a:gd name="T8" fmla="*/ 0 w 155"/>
                  <a:gd name="T9" fmla="*/ 0 h 53"/>
                  <a:gd name="T10" fmla="*/ 0 w 155"/>
                  <a:gd name="T11" fmla="*/ 0 h 53"/>
                  <a:gd name="T12" fmla="*/ 0 w 155"/>
                  <a:gd name="T13" fmla="*/ 0 h 53"/>
                  <a:gd name="T14" fmla="*/ 0 w 155"/>
                  <a:gd name="T15" fmla="*/ 0 h 53"/>
                  <a:gd name="T16" fmla="*/ 0 w 155"/>
                  <a:gd name="T17" fmla="*/ 0 h 53"/>
                  <a:gd name="T18" fmla="*/ 0 w 155"/>
                  <a:gd name="T19" fmla="*/ 0 h 53"/>
                  <a:gd name="T20" fmla="*/ 0 w 155"/>
                  <a:gd name="T21" fmla="*/ 0 h 53"/>
                  <a:gd name="T22" fmla="*/ 0 w 155"/>
                  <a:gd name="T23" fmla="*/ 0 h 53"/>
                  <a:gd name="T24" fmla="*/ 0 w 155"/>
                  <a:gd name="T25" fmla="*/ 0 h 53"/>
                  <a:gd name="T26" fmla="*/ 0 w 155"/>
                  <a:gd name="T27" fmla="*/ 0 h 53"/>
                  <a:gd name="T28" fmla="*/ 0 w 155"/>
                  <a:gd name="T29" fmla="*/ 0 h 53"/>
                  <a:gd name="T30" fmla="*/ 0 w 155"/>
                  <a:gd name="T31" fmla="*/ 0 h 53"/>
                  <a:gd name="T32" fmla="*/ 0 w 155"/>
                  <a:gd name="T33" fmla="*/ 0 h 53"/>
                  <a:gd name="T34" fmla="*/ 0 w 155"/>
                  <a:gd name="T35" fmla="*/ 0 h 53"/>
                  <a:gd name="T36" fmla="*/ 0 w 155"/>
                  <a:gd name="T37" fmla="*/ 0 h 53"/>
                  <a:gd name="T38" fmla="*/ 0 w 155"/>
                  <a:gd name="T39" fmla="*/ 0 h 53"/>
                  <a:gd name="T40" fmla="*/ 0 w 155"/>
                  <a:gd name="T41" fmla="*/ 0 h 53"/>
                  <a:gd name="T42" fmla="*/ 0 w 155"/>
                  <a:gd name="T43" fmla="*/ 0 h 53"/>
                  <a:gd name="T44" fmla="*/ 0 w 155"/>
                  <a:gd name="T45" fmla="*/ 0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5"/>
                  <a:gd name="T70" fmla="*/ 0 h 53"/>
                  <a:gd name="T71" fmla="*/ 155 w 155"/>
                  <a:gd name="T72" fmla="*/ 53 h 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5" h="53">
                    <a:moveTo>
                      <a:pt x="149" y="47"/>
                    </a:moveTo>
                    <a:lnTo>
                      <a:pt x="119" y="37"/>
                    </a:lnTo>
                    <a:lnTo>
                      <a:pt x="87" y="33"/>
                    </a:lnTo>
                    <a:lnTo>
                      <a:pt x="83" y="53"/>
                    </a:lnTo>
                    <a:lnTo>
                      <a:pt x="70" y="52"/>
                    </a:lnTo>
                    <a:lnTo>
                      <a:pt x="72" y="15"/>
                    </a:lnTo>
                    <a:lnTo>
                      <a:pt x="66" y="15"/>
                    </a:lnTo>
                    <a:lnTo>
                      <a:pt x="51" y="52"/>
                    </a:lnTo>
                    <a:lnTo>
                      <a:pt x="37" y="53"/>
                    </a:lnTo>
                    <a:lnTo>
                      <a:pt x="42" y="33"/>
                    </a:lnTo>
                    <a:lnTo>
                      <a:pt x="22" y="34"/>
                    </a:lnTo>
                    <a:lnTo>
                      <a:pt x="0" y="42"/>
                    </a:lnTo>
                    <a:lnTo>
                      <a:pt x="4" y="29"/>
                    </a:lnTo>
                    <a:lnTo>
                      <a:pt x="23" y="23"/>
                    </a:lnTo>
                    <a:lnTo>
                      <a:pt x="47" y="20"/>
                    </a:lnTo>
                    <a:lnTo>
                      <a:pt x="60" y="5"/>
                    </a:lnTo>
                    <a:lnTo>
                      <a:pt x="75" y="0"/>
                    </a:lnTo>
                    <a:lnTo>
                      <a:pt x="85" y="9"/>
                    </a:lnTo>
                    <a:lnTo>
                      <a:pt x="86" y="20"/>
                    </a:lnTo>
                    <a:lnTo>
                      <a:pt x="155" y="35"/>
                    </a:lnTo>
                    <a:lnTo>
                      <a:pt x="153" y="42"/>
                    </a:lnTo>
                    <a:lnTo>
                      <a:pt x="149" y="4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4" name="Freeform 341"/>
              <p:cNvSpPr>
                <a:spLocks/>
              </p:cNvSpPr>
              <p:nvPr/>
            </p:nvSpPr>
            <p:spPr bwMode="auto">
              <a:xfrm>
                <a:off x="2825" y="3020"/>
                <a:ext cx="15" cy="19"/>
              </a:xfrm>
              <a:custGeom>
                <a:avLst/>
                <a:gdLst>
                  <a:gd name="T0" fmla="*/ 0 w 61"/>
                  <a:gd name="T1" fmla="*/ 0 h 74"/>
                  <a:gd name="T2" fmla="*/ 0 w 61"/>
                  <a:gd name="T3" fmla="*/ 0 h 74"/>
                  <a:gd name="T4" fmla="*/ 0 w 61"/>
                  <a:gd name="T5" fmla="*/ 0 h 74"/>
                  <a:gd name="T6" fmla="*/ 0 w 61"/>
                  <a:gd name="T7" fmla="*/ 0 h 74"/>
                  <a:gd name="T8" fmla="*/ 0 w 61"/>
                  <a:gd name="T9" fmla="*/ 0 h 74"/>
                  <a:gd name="T10" fmla="*/ 0 w 61"/>
                  <a:gd name="T11" fmla="*/ 0 h 74"/>
                  <a:gd name="T12" fmla="*/ 0 w 61"/>
                  <a:gd name="T13" fmla="*/ 0 h 74"/>
                  <a:gd name="T14" fmla="*/ 0 w 61"/>
                  <a:gd name="T15" fmla="*/ 0 h 74"/>
                  <a:gd name="T16" fmla="*/ 0 w 61"/>
                  <a:gd name="T17" fmla="*/ 0 h 74"/>
                  <a:gd name="T18" fmla="*/ 0 w 61"/>
                  <a:gd name="T19" fmla="*/ 0 h 74"/>
                  <a:gd name="T20" fmla="*/ 0 w 61"/>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74"/>
                  <a:gd name="T35" fmla="*/ 61 w 61"/>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74">
                    <a:moveTo>
                      <a:pt x="55" y="74"/>
                    </a:moveTo>
                    <a:lnTo>
                      <a:pt x="47" y="58"/>
                    </a:lnTo>
                    <a:lnTo>
                      <a:pt x="36" y="39"/>
                    </a:lnTo>
                    <a:lnTo>
                      <a:pt x="21" y="22"/>
                    </a:lnTo>
                    <a:lnTo>
                      <a:pt x="0" y="13"/>
                    </a:lnTo>
                    <a:lnTo>
                      <a:pt x="6" y="0"/>
                    </a:lnTo>
                    <a:lnTo>
                      <a:pt x="49" y="27"/>
                    </a:lnTo>
                    <a:lnTo>
                      <a:pt x="51" y="7"/>
                    </a:lnTo>
                    <a:lnTo>
                      <a:pt x="61" y="20"/>
                    </a:lnTo>
                    <a:lnTo>
                      <a:pt x="55" y="7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5" name="Freeform 342"/>
              <p:cNvSpPr>
                <a:spLocks/>
              </p:cNvSpPr>
              <p:nvPr/>
            </p:nvSpPr>
            <p:spPr bwMode="auto">
              <a:xfrm>
                <a:off x="2864" y="3011"/>
                <a:ext cx="35" cy="27"/>
              </a:xfrm>
              <a:custGeom>
                <a:avLst/>
                <a:gdLst>
                  <a:gd name="T0" fmla="*/ 0 w 140"/>
                  <a:gd name="T1" fmla="*/ 0 h 108"/>
                  <a:gd name="T2" fmla="*/ 0 w 140"/>
                  <a:gd name="T3" fmla="*/ 0 h 108"/>
                  <a:gd name="T4" fmla="*/ 0 w 140"/>
                  <a:gd name="T5" fmla="*/ 0 h 108"/>
                  <a:gd name="T6" fmla="*/ 0 w 140"/>
                  <a:gd name="T7" fmla="*/ 0 h 108"/>
                  <a:gd name="T8" fmla="*/ 0 w 140"/>
                  <a:gd name="T9" fmla="*/ 0 h 108"/>
                  <a:gd name="T10" fmla="*/ 0 w 140"/>
                  <a:gd name="T11" fmla="*/ 0 h 108"/>
                  <a:gd name="T12" fmla="*/ 0 w 140"/>
                  <a:gd name="T13" fmla="*/ 0 h 108"/>
                  <a:gd name="T14" fmla="*/ 0 w 140"/>
                  <a:gd name="T15" fmla="*/ 0 h 108"/>
                  <a:gd name="T16" fmla="*/ 0 w 140"/>
                  <a:gd name="T17" fmla="*/ 0 h 108"/>
                  <a:gd name="T18" fmla="*/ 0 w 140"/>
                  <a:gd name="T19" fmla="*/ 0 h 108"/>
                  <a:gd name="T20" fmla="*/ 0 w 140"/>
                  <a:gd name="T21" fmla="*/ 0 h 108"/>
                  <a:gd name="T22" fmla="*/ 0 w 140"/>
                  <a:gd name="T23" fmla="*/ 0 h 108"/>
                  <a:gd name="T24" fmla="*/ 0 w 140"/>
                  <a:gd name="T25" fmla="*/ 0 h 108"/>
                  <a:gd name="T26" fmla="*/ 0 w 140"/>
                  <a:gd name="T27" fmla="*/ 0 h 108"/>
                  <a:gd name="T28" fmla="*/ 0 w 140"/>
                  <a:gd name="T29" fmla="*/ 0 h 108"/>
                  <a:gd name="T30" fmla="*/ 0 w 140"/>
                  <a:gd name="T31" fmla="*/ 0 h 108"/>
                  <a:gd name="T32" fmla="*/ 0 w 140"/>
                  <a:gd name="T33" fmla="*/ 0 h 108"/>
                  <a:gd name="T34" fmla="*/ 0 w 140"/>
                  <a:gd name="T35" fmla="*/ 0 h 108"/>
                  <a:gd name="T36" fmla="*/ 0 w 140"/>
                  <a:gd name="T37" fmla="*/ 0 h 108"/>
                  <a:gd name="T38" fmla="*/ 0 w 140"/>
                  <a:gd name="T39" fmla="*/ 0 h 108"/>
                  <a:gd name="T40" fmla="*/ 0 w 140"/>
                  <a:gd name="T41" fmla="*/ 0 h 108"/>
                  <a:gd name="T42" fmla="*/ 0 w 140"/>
                  <a:gd name="T43" fmla="*/ 0 h 108"/>
                  <a:gd name="T44" fmla="*/ 0 w 140"/>
                  <a:gd name="T45" fmla="*/ 0 h 108"/>
                  <a:gd name="T46" fmla="*/ 0 w 140"/>
                  <a:gd name="T47" fmla="*/ 0 h 108"/>
                  <a:gd name="T48" fmla="*/ 0 w 140"/>
                  <a:gd name="T49" fmla="*/ 0 h 108"/>
                  <a:gd name="T50" fmla="*/ 0 w 140"/>
                  <a:gd name="T51" fmla="*/ 0 h 108"/>
                  <a:gd name="T52" fmla="*/ 0 w 140"/>
                  <a:gd name="T53" fmla="*/ 0 h 108"/>
                  <a:gd name="T54" fmla="*/ 0 w 140"/>
                  <a:gd name="T55" fmla="*/ 0 h 108"/>
                  <a:gd name="T56" fmla="*/ 0 w 140"/>
                  <a:gd name="T57" fmla="*/ 0 h 108"/>
                  <a:gd name="T58" fmla="*/ 0 w 140"/>
                  <a:gd name="T59" fmla="*/ 0 h 108"/>
                  <a:gd name="T60" fmla="*/ 0 w 140"/>
                  <a:gd name="T61" fmla="*/ 0 h 1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0"/>
                  <a:gd name="T94" fmla="*/ 0 h 108"/>
                  <a:gd name="T95" fmla="*/ 140 w 140"/>
                  <a:gd name="T96" fmla="*/ 108 h 1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0" h="108">
                    <a:moveTo>
                      <a:pt x="8" y="108"/>
                    </a:moveTo>
                    <a:lnTo>
                      <a:pt x="0" y="92"/>
                    </a:lnTo>
                    <a:lnTo>
                      <a:pt x="27" y="64"/>
                    </a:lnTo>
                    <a:lnTo>
                      <a:pt x="24" y="43"/>
                    </a:lnTo>
                    <a:lnTo>
                      <a:pt x="38" y="33"/>
                    </a:lnTo>
                    <a:lnTo>
                      <a:pt x="45" y="75"/>
                    </a:lnTo>
                    <a:lnTo>
                      <a:pt x="54" y="74"/>
                    </a:lnTo>
                    <a:lnTo>
                      <a:pt x="53" y="22"/>
                    </a:lnTo>
                    <a:lnTo>
                      <a:pt x="66" y="14"/>
                    </a:lnTo>
                    <a:lnTo>
                      <a:pt x="69" y="39"/>
                    </a:lnTo>
                    <a:lnTo>
                      <a:pt x="82" y="30"/>
                    </a:lnTo>
                    <a:lnTo>
                      <a:pt x="101" y="22"/>
                    </a:lnTo>
                    <a:lnTo>
                      <a:pt x="96" y="6"/>
                    </a:lnTo>
                    <a:lnTo>
                      <a:pt x="108" y="4"/>
                    </a:lnTo>
                    <a:lnTo>
                      <a:pt x="116" y="43"/>
                    </a:lnTo>
                    <a:lnTo>
                      <a:pt x="123" y="43"/>
                    </a:lnTo>
                    <a:lnTo>
                      <a:pt x="126" y="0"/>
                    </a:lnTo>
                    <a:lnTo>
                      <a:pt x="140" y="0"/>
                    </a:lnTo>
                    <a:lnTo>
                      <a:pt x="137" y="31"/>
                    </a:lnTo>
                    <a:lnTo>
                      <a:pt x="132" y="62"/>
                    </a:lnTo>
                    <a:lnTo>
                      <a:pt x="120" y="68"/>
                    </a:lnTo>
                    <a:lnTo>
                      <a:pt x="108" y="62"/>
                    </a:lnTo>
                    <a:lnTo>
                      <a:pt x="100" y="43"/>
                    </a:lnTo>
                    <a:lnTo>
                      <a:pt x="69" y="56"/>
                    </a:lnTo>
                    <a:lnTo>
                      <a:pt x="66" y="75"/>
                    </a:lnTo>
                    <a:lnTo>
                      <a:pt x="57" y="94"/>
                    </a:lnTo>
                    <a:lnTo>
                      <a:pt x="42" y="93"/>
                    </a:lnTo>
                    <a:lnTo>
                      <a:pt x="32" y="79"/>
                    </a:lnTo>
                    <a:lnTo>
                      <a:pt x="19" y="92"/>
                    </a:lnTo>
                    <a:lnTo>
                      <a:pt x="8" y="10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6" name="Freeform 343"/>
              <p:cNvSpPr>
                <a:spLocks/>
              </p:cNvSpPr>
              <p:nvPr/>
            </p:nvSpPr>
            <p:spPr bwMode="auto">
              <a:xfrm>
                <a:off x="2861" y="3008"/>
                <a:ext cx="42" cy="23"/>
              </a:xfrm>
              <a:custGeom>
                <a:avLst/>
                <a:gdLst>
                  <a:gd name="T0" fmla="*/ 0 w 168"/>
                  <a:gd name="T1" fmla="*/ 0 h 95"/>
                  <a:gd name="T2" fmla="*/ 0 w 168"/>
                  <a:gd name="T3" fmla="*/ 0 h 95"/>
                  <a:gd name="T4" fmla="*/ 0 w 168"/>
                  <a:gd name="T5" fmla="*/ 0 h 95"/>
                  <a:gd name="T6" fmla="*/ 0 w 168"/>
                  <a:gd name="T7" fmla="*/ 0 h 95"/>
                  <a:gd name="T8" fmla="*/ 0 w 168"/>
                  <a:gd name="T9" fmla="*/ 0 h 95"/>
                  <a:gd name="T10" fmla="*/ 0 w 168"/>
                  <a:gd name="T11" fmla="*/ 0 h 95"/>
                  <a:gd name="T12" fmla="*/ 0 w 168"/>
                  <a:gd name="T13" fmla="*/ 0 h 95"/>
                  <a:gd name="T14" fmla="*/ 0 w 168"/>
                  <a:gd name="T15" fmla="*/ 0 h 95"/>
                  <a:gd name="T16" fmla="*/ 0 w 168"/>
                  <a:gd name="T17" fmla="*/ 0 h 95"/>
                  <a:gd name="T18" fmla="*/ 0 w 168"/>
                  <a:gd name="T19" fmla="*/ 0 h 95"/>
                  <a:gd name="T20" fmla="*/ 0 w 168"/>
                  <a:gd name="T21" fmla="*/ 0 h 95"/>
                  <a:gd name="T22" fmla="*/ 0 w 168"/>
                  <a:gd name="T23" fmla="*/ 0 h 95"/>
                  <a:gd name="T24" fmla="*/ 0 w 168"/>
                  <a:gd name="T25" fmla="*/ 0 h 95"/>
                  <a:gd name="T26" fmla="*/ 0 w 168"/>
                  <a:gd name="T27" fmla="*/ 0 h 95"/>
                  <a:gd name="T28" fmla="*/ 0 w 168"/>
                  <a:gd name="T29" fmla="*/ 0 h 95"/>
                  <a:gd name="T30" fmla="*/ 0 w 168"/>
                  <a:gd name="T31" fmla="*/ 0 h 95"/>
                  <a:gd name="T32" fmla="*/ 0 w 168"/>
                  <a:gd name="T33" fmla="*/ 0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
                  <a:gd name="T52" fmla="*/ 0 h 95"/>
                  <a:gd name="T53" fmla="*/ 168 w 16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 h="95">
                    <a:moveTo>
                      <a:pt x="5" y="95"/>
                    </a:moveTo>
                    <a:lnTo>
                      <a:pt x="0" y="80"/>
                    </a:lnTo>
                    <a:lnTo>
                      <a:pt x="13" y="61"/>
                    </a:lnTo>
                    <a:lnTo>
                      <a:pt x="31" y="46"/>
                    </a:lnTo>
                    <a:lnTo>
                      <a:pt x="52" y="32"/>
                    </a:lnTo>
                    <a:lnTo>
                      <a:pt x="76" y="21"/>
                    </a:lnTo>
                    <a:lnTo>
                      <a:pt x="101" y="12"/>
                    </a:lnTo>
                    <a:lnTo>
                      <a:pt x="125" y="5"/>
                    </a:lnTo>
                    <a:lnTo>
                      <a:pt x="168" y="0"/>
                    </a:lnTo>
                    <a:lnTo>
                      <a:pt x="163" y="7"/>
                    </a:lnTo>
                    <a:lnTo>
                      <a:pt x="158" y="13"/>
                    </a:lnTo>
                    <a:lnTo>
                      <a:pt x="109" y="21"/>
                    </a:lnTo>
                    <a:lnTo>
                      <a:pt x="66" y="38"/>
                    </a:lnTo>
                    <a:lnTo>
                      <a:pt x="49" y="50"/>
                    </a:lnTo>
                    <a:lnTo>
                      <a:pt x="32" y="63"/>
                    </a:lnTo>
                    <a:lnTo>
                      <a:pt x="5" y="9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7" name="Freeform 344"/>
              <p:cNvSpPr>
                <a:spLocks/>
              </p:cNvSpPr>
              <p:nvPr/>
            </p:nvSpPr>
            <p:spPr bwMode="auto">
              <a:xfrm>
                <a:off x="2827" y="3013"/>
                <a:ext cx="17" cy="18"/>
              </a:xfrm>
              <a:custGeom>
                <a:avLst/>
                <a:gdLst>
                  <a:gd name="T0" fmla="*/ 0 w 68"/>
                  <a:gd name="T1" fmla="*/ 0 h 75"/>
                  <a:gd name="T2" fmla="*/ 0 w 68"/>
                  <a:gd name="T3" fmla="*/ 0 h 75"/>
                  <a:gd name="T4" fmla="*/ 0 w 68"/>
                  <a:gd name="T5" fmla="*/ 0 h 75"/>
                  <a:gd name="T6" fmla="*/ 0 w 68"/>
                  <a:gd name="T7" fmla="*/ 0 h 75"/>
                  <a:gd name="T8" fmla="*/ 0 w 68"/>
                  <a:gd name="T9" fmla="*/ 0 h 75"/>
                  <a:gd name="T10" fmla="*/ 0 w 68"/>
                  <a:gd name="T11" fmla="*/ 0 h 75"/>
                  <a:gd name="T12" fmla="*/ 0 w 68"/>
                  <a:gd name="T13" fmla="*/ 0 h 75"/>
                  <a:gd name="T14" fmla="*/ 0 w 68"/>
                  <a:gd name="T15" fmla="*/ 0 h 75"/>
                  <a:gd name="T16" fmla="*/ 0 w 68"/>
                  <a:gd name="T17" fmla="*/ 0 h 75"/>
                  <a:gd name="T18" fmla="*/ 0 w 6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75"/>
                  <a:gd name="T32" fmla="*/ 68 w 68"/>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75">
                    <a:moveTo>
                      <a:pt x="67" y="75"/>
                    </a:moveTo>
                    <a:lnTo>
                      <a:pt x="55" y="60"/>
                    </a:lnTo>
                    <a:lnTo>
                      <a:pt x="40" y="44"/>
                    </a:lnTo>
                    <a:lnTo>
                      <a:pt x="21" y="29"/>
                    </a:lnTo>
                    <a:lnTo>
                      <a:pt x="0" y="15"/>
                    </a:lnTo>
                    <a:lnTo>
                      <a:pt x="6" y="0"/>
                    </a:lnTo>
                    <a:lnTo>
                      <a:pt x="40" y="27"/>
                    </a:lnTo>
                    <a:lnTo>
                      <a:pt x="68" y="60"/>
                    </a:lnTo>
                    <a:lnTo>
                      <a:pt x="67" y="7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8" name="Freeform 345"/>
              <p:cNvSpPr>
                <a:spLocks/>
              </p:cNvSpPr>
              <p:nvPr/>
            </p:nvSpPr>
            <p:spPr bwMode="auto">
              <a:xfrm>
                <a:off x="2785" y="3011"/>
                <a:ext cx="45" cy="19"/>
              </a:xfrm>
              <a:custGeom>
                <a:avLst/>
                <a:gdLst>
                  <a:gd name="T0" fmla="*/ 0 w 178"/>
                  <a:gd name="T1" fmla="*/ 0 h 74"/>
                  <a:gd name="T2" fmla="*/ 0 w 178"/>
                  <a:gd name="T3" fmla="*/ 0 h 74"/>
                  <a:gd name="T4" fmla="*/ 0 w 178"/>
                  <a:gd name="T5" fmla="*/ 0 h 74"/>
                  <a:gd name="T6" fmla="*/ 0 w 178"/>
                  <a:gd name="T7" fmla="*/ 0 h 74"/>
                  <a:gd name="T8" fmla="*/ 0 w 178"/>
                  <a:gd name="T9" fmla="*/ 0 h 74"/>
                  <a:gd name="T10" fmla="*/ 0 w 178"/>
                  <a:gd name="T11" fmla="*/ 0 h 74"/>
                  <a:gd name="T12" fmla="*/ 0 w 178"/>
                  <a:gd name="T13" fmla="*/ 0 h 74"/>
                  <a:gd name="T14" fmla="*/ 0 w 178"/>
                  <a:gd name="T15" fmla="*/ 0 h 74"/>
                  <a:gd name="T16" fmla="*/ 0 w 178"/>
                  <a:gd name="T17" fmla="*/ 0 h 74"/>
                  <a:gd name="T18" fmla="*/ 0 w 178"/>
                  <a:gd name="T19" fmla="*/ 0 h 74"/>
                  <a:gd name="T20" fmla="*/ 0 w 178"/>
                  <a:gd name="T21" fmla="*/ 0 h 74"/>
                  <a:gd name="T22" fmla="*/ 0 w 178"/>
                  <a:gd name="T23" fmla="*/ 0 h 74"/>
                  <a:gd name="T24" fmla="*/ 0 w 178"/>
                  <a:gd name="T25" fmla="*/ 0 h 74"/>
                  <a:gd name="T26" fmla="*/ 0 w 178"/>
                  <a:gd name="T27" fmla="*/ 0 h 74"/>
                  <a:gd name="T28" fmla="*/ 0 w 178"/>
                  <a:gd name="T29" fmla="*/ 0 h 74"/>
                  <a:gd name="T30" fmla="*/ 0 w 178"/>
                  <a:gd name="T31" fmla="*/ 0 h 74"/>
                  <a:gd name="T32" fmla="*/ 0 w 178"/>
                  <a:gd name="T33" fmla="*/ 0 h 74"/>
                  <a:gd name="T34" fmla="*/ 0 w 178"/>
                  <a:gd name="T35" fmla="*/ 0 h 74"/>
                  <a:gd name="T36" fmla="*/ 0 w 178"/>
                  <a:gd name="T37" fmla="*/ 0 h 74"/>
                  <a:gd name="T38" fmla="*/ 0 w 178"/>
                  <a:gd name="T39" fmla="*/ 0 h 74"/>
                  <a:gd name="T40" fmla="*/ 0 w 178"/>
                  <a:gd name="T41" fmla="*/ 0 h 74"/>
                  <a:gd name="T42" fmla="*/ 0 w 178"/>
                  <a:gd name="T43" fmla="*/ 0 h 74"/>
                  <a:gd name="T44" fmla="*/ 0 w 178"/>
                  <a:gd name="T45" fmla="*/ 0 h 74"/>
                  <a:gd name="T46" fmla="*/ 0 w 178"/>
                  <a:gd name="T47" fmla="*/ 0 h 74"/>
                  <a:gd name="T48" fmla="*/ 0 w 178"/>
                  <a:gd name="T49" fmla="*/ 0 h 74"/>
                  <a:gd name="T50" fmla="*/ 0 w 178"/>
                  <a:gd name="T51" fmla="*/ 0 h 74"/>
                  <a:gd name="T52" fmla="*/ 0 w 178"/>
                  <a:gd name="T53" fmla="*/ 0 h 74"/>
                  <a:gd name="T54" fmla="*/ 0 w 178"/>
                  <a:gd name="T55" fmla="*/ 0 h 74"/>
                  <a:gd name="T56" fmla="*/ 0 w 178"/>
                  <a:gd name="T57" fmla="*/ 0 h 74"/>
                  <a:gd name="T58" fmla="*/ 0 w 178"/>
                  <a:gd name="T59" fmla="*/ 0 h 74"/>
                  <a:gd name="T60" fmla="*/ 0 w 178"/>
                  <a:gd name="T61" fmla="*/ 0 h 74"/>
                  <a:gd name="T62" fmla="*/ 0 w 178"/>
                  <a:gd name="T63" fmla="*/ 0 h 74"/>
                  <a:gd name="T64" fmla="*/ 0 w 178"/>
                  <a:gd name="T65" fmla="*/ 0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8"/>
                  <a:gd name="T100" fmla="*/ 0 h 74"/>
                  <a:gd name="T101" fmla="*/ 178 w 178"/>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8" h="74">
                    <a:moveTo>
                      <a:pt x="125" y="64"/>
                    </a:moveTo>
                    <a:lnTo>
                      <a:pt x="124" y="39"/>
                    </a:lnTo>
                    <a:lnTo>
                      <a:pt x="106" y="32"/>
                    </a:lnTo>
                    <a:lnTo>
                      <a:pt x="86" y="29"/>
                    </a:lnTo>
                    <a:lnTo>
                      <a:pt x="63" y="54"/>
                    </a:lnTo>
                    <a:lnTo>
                      <a:pt x="46" y="54"/>
                    </a:lnTo>
                    <a:lnTo>
                      <a:pt x="42" y="37"/>
                    </a:lnTo>
                    <a:lnTo>
                      <a:pt x="22" y="39"/>
                    </a:lnTo>
                    <a:lnTo>
                      <a:pt x="0" y="48"/>
                    </a:lnTo>
                    <a:lnTo>
                      <a:pt x="4" y="37"/>
                    </a:lnTo>
                    <a:lnTo>
                      <a:pt x="46" y="25"/>
                    </a:lnTo>
                    <a:lnTo>
                      <a:pt x="53" y="0"/>
                    </a:lnTo>
                    <a:lnTo>
                      <a:pt x="68" y="0"/>
                    </a:lnTo>
                    <a:lnTo>
                      <a:pt x="49" y="44"/>
                    </a:lnTo>
                    <a:lnTo>
                      <a:pt x="57" y="45"/>
                    </a:lnTo>
                    <a:lnTo>
                      <a:pt x="72" y="24"/>
                    </a:lnTo>
                    <a:lnTo>
                      <a:pt x="86" y="1"/>
                    </a:lnTo>
                    <a:lnTo>
                      <a:pt x="101" y="1"/>
                    </a:lnTo>
                    <a:lnTo>
                      <a:pt x="97" y="9"/>
                    </a:lnTo>
                    <a:lnTo>
                      <a:pt x="92" y="16"/>
                    </a:lnTo>
                    <a:lnTo>
                      <a:pt x="129" y="23"/>
                    </a:lnTo>
                    <a:lnTo>
                      <a:pt x="132" y="6"/>
                    </a:lnTo>
                    <a:lnTo>
                      <a:pt x="146" y="10"/>
                    </a:lnTo>
                    <a:lnTo>
                      <a:pt x="137" y="55"/>
                    </a:lnTo>
                    <a:lnTo>
                      <a:pt x="139" y="57"/>
                    </a:lnTo>
                    <a:lnTo>
                      <a:pt x="144" y="57"/>
                    </a:lnTo>
                    <a:lnTo>
                      <a:pt x="154" y="35"/>
                    </a:lnTo>
                    <a:lnTo>
                      <a:pt x="164" y="15"/>
                    </a:lnTo>
                    <a:lnTo>
                      <a:pt x="178" y="21"/>
                    </a:lnTo>
                    <a:lnTo>
                      <a:pt x="148" y="71"/>
                    </a:lnTo>
                    <a:lnTo>
                      <a:pt x="134" y="74"/>
                    </a:lnTo>
                    <a:lnTo>
                      <a:pt x="125" y="6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69" name="Freeform 346"/>
              <p:cNvSpPr>
                <a:spLocks/>
              </p:cNvSpPr>
              <p:nvPr/>
            </p:nvSpPr>
            <p:spPr bwMode="auto">
              <a:xfrm>
                <a:off x="2898" y="3011"/>
                <a:ext cx="29" cy="15"/>
              </a:xfrm>
              <a:custGeom>
                <a:avLst/>
                <a:gdLst>
                  <a:gd name="T0" fmla="*/ 0 w 113"/>
                  <a:gd name="T1" fmla="*/ 0 h 62"/>
                  <a:gd name="T2" fmla="*/ 0 w 113"/>
                  <a:gd name="T3" fmla="*/ 0 h 62"/>
                  <a:gd name="T4" fmla="*/ 0 w 113"/>
                  <a:gd name="T5" fmla="*/ 0 h 62"/>
                  <a:gd name="T6" fmla="*/ 0 w 113"/>
                  <a:gd name="T7" fmla="*/ 0 h 62"/>
                  <a:gd name="T8" fmla="*/ 0 w 113"/>
                  <a:gd name="T9" fmla="*/ 0 h 62"/>
                  <a:gd name="T10" fmla="*/ 0 w 113"/>
                  <a:gd name="T11" fmla="*/ 0 h 62"/>
                  <a:gd name="T12" fmla="*/ 0 w 113"/>
                  <a:gd name="T13" fmla="*/ 0 h 62"/>
                  <a:gd name="T14" fmla="*/ 0 w 113"/>
                  <a:gd name="T15" fmla="*/ 0 h 62"/>
                  <a:gd name="T16" fmla="*/ 0 w 113"/>
                  <a:gd name="T17" fmla="*/ 0 h 62"/>
                  <a:gd name="T18" fmla="*/ 0 w 113"/>
                  <a:gd name="T19" fmla="*/ 0 h 62"/>
                  <a:gd name="T20" fmla="*/ 0 w 113"/>
                  <a:gd name="T21" fmla="*/ 0 h 62"/>
                  <a:gd name="T22" fmla="*/ 0 w 113"/>
                  <a:gd name="T23" fmla="*/ 0 h 62"/>
                  <a:gd name="T24" fmla="*/ 0 w 113"/>
                  <a:gd name="T25" fmla="*/ 0 h 62"/>
                  <a:gd name="T26" fmla="*/ 0 w 113"/>
                  <a:gd name="T27" fmla="*/ 0 h 62"/>
                  <a:gd name="T28" fmla="*/ 0 w 113"/>
                  <a:gd name="T29" fmla="*/ 0 h 62"/>
                  <a:gd name="T30" fmla="*/ 0 w 113"/>
                  <a:gd name="T31" fmla="*/ 0 h 62"/>
                  <a:gd name="T32" fmla="*/ 0 w 113"/>
                  <a:gd name="T33" fmla="*/ 0 h 62"/>
                  <a:gd name="T34" fmla="*/ 0 w 113"/>
                  <a:gd name="T35" fmla="*/ 0 h 62"/>
                  <a:gd name="T36" fmla="*/ 0 w 113"/>
                  <a:gd name="T37" fmla="*/ 0 h 62"/>
                  <a:gd name="T38" fmla="*/ 0 w 113"/>
                  <a:gd name="T39" fmla="*/ 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62"/>
                  <a:gd name="T62" fmla="*/ 113 w 113"/>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62">
                    <a:moveTo>
                      <a:pt x="63" y="62"/>
                    </a:moveTo>
                    <a:lnTo>
                      <a:pt x="54" y="50"/>
                    </a:lnTo>
                    <a:lnTo>
                      <a:pt x="50" y="35"/>
                    </a:lnTo>
                    <a:lnTo>
                      <a:pt x="25" y="32"/>
                    </a:lnTo>
                    <a:lnTo>
                      <a:pt x="0" y="32"/>
                    </a:lnTo>
                    <a:lnTo>
                      <a:pt x="1" y="15"/>
                    </a:lnTo>
                    <a:lnTo>
                      <a:pt x="50" y="20"/>
                    </a:lnTo>
                    <a:lnTo>
                      <a:pt x="49" y="0"/>
                    </a:lnTo>
                    <a:lnTo>
                      <a:pt x="62" y="0"/>
                    </a:lnTo>
                    <a:lnTo>
                      <a:pt x="65" y="42"/>
                    </a:lnTo>
                    <a:lnTo>
                      <a:pt x="74" y="39"/>
                    </a:lnTo>
                    <a:lnTo>
                      <a:pt x="76" y="4"/>
                    </a:lnTo>
                    <a:lnTo>
                      <a:pt x="86" y="6"/>
                    </a:lnTo>
                    <a:lnTo>
                      <a:pt x="87" y="25"/>
                    </a:lnTo>
                    <a:lnTo>
                      <a:pt x="109" y="38"/>
                    </a:lnTo>
                    <a:lnTo>
                      <a:pt x="113" y="55"/>
                    </a:lnTo>
                    <a:lnTo>
                      <a:pt x="83" y="43"/>
                    </a:lnTo>
                    <a:lnTo>
                      <a:pt x="76" y="55"/>
                    </a:lnTo>
                    <a:lnTo>
                      <a:pt x="63" y="6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0" name="Freeform 347"/>
              <p:cNvSpPr>
                <a:spLocks/>
              </p:cNvSpPr>
              <p:nvPr/>
            </p:nvSpPr>
            <p:spPr bwMode="auto">
              <a:xfrm>
                <a:off x="2900" y="3008"/>
                <a:ext cx="29" cy="11"/>
              </a:xfrm>
              <a:custGeom>
                <a:avLst/>
                <a:gdLst>
                  <a:gd name="T0" fmla="*/ 0 w 117"/>
                  <a:gd name="T1" fmla="*/ 0 h 41"/>
                  <a:gd name="T2" fmla="*/ 0 w 117"/>
                  <a:gd name="T3" fmla="*/ 0 h 41"/>
                  <a:gd name="T4" fmla="*/ 0 w 117"/>
                  <a:gd name="T5" fmla="*/ 0 h 41"/>
                  <a:gd name="T6" fmla="*/ 0 w 117"/>
                  <a:gd name="T7" fmla="*/ 0 h 41"/>
                  <a:gd name="T8" fmla="*/ 0 w 117"/>
                  <a:gd name="T9" fmla="*/ 0 h 41"/>
                  <a:gd name="T10" fmla="*/ 0 w 117"/>
                  <a:gd name="T11" fmla="*/ 0 h 41"/>
                  <a:gd name="T12" fmla="*/ 0 w 117"/>
                  <a:gd name="T13" fmla="*/ 0 h 41"/>
                  <a:gd name="T14" fmla="*/ 0 w 117"/>
                  <a:gd name="T15" fmla="*/ 0 h 41"/>
                  <a:gd name="T16" fmla="*/ 0 w 117"/>
                  <a:gd name="T17" fmla="*/ 0 h 41"/>
                  <a:gd name="T18" fmla="*/ 0 w 117"/>
                  <a:gd name="T19" fmla="*/ 0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41"/>
                  <a:gd name="T32" fmla="*/ 117 w 11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41">
                    <a:moveTo>
                      <a:pt x="117" y="41"/>
                    </a:moveTo>
                    <a:lnTo>
                      <a:pt x="89" y="27"/>
                    </a:lnTo>
                    <a:lnTo>
                      <a:pt x="60" y="17"/>
                    </a:lnTo>
                    <a:lnTo>
                      <a:pt x="32" y="11"/>
                    </a:lnTo>
                    <a:lnTo>
                      <a:pt x="3" y="11"/>
                    </a:lnTo>
                    <a:lnTo>
                      <a:pt x="0" y="0"/>
                    </a:lnTo>
                    <a:lnTo>
                      <a:pt x="57" y="2"/>
                    </a:lnTo>
                    <a:lnTo>
                      <a:pt x="110" y="25"/>
                    </a:lnTo>
                    <a:lnTo>
                      <a:pt x="117" y="4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1" name="Freeform 348"/>
              <p:cNvSpPr>
                <a:spLocks/>
              </p:cNvSpPr>
              <p:nvPr/>
            </p:nvSpPr>
            <p:spPr bwMode="auto">
              <a:xfrm>
                <a:off x="2784" y="3008"/>
                <a:ext cx="46" cy="9"/>
              </a:xfrm>
              <a:custGeom>
                <a:avLst/>
                <a:gdLst>
                  <a:gd name="T0" fmla="*/ 0 w 185"/>
                  <a:gd name="T1" fmla="*/ 0 h 35"/>
                  <a:gd name="T2" fmla="*/ 0 w 185"/>
                  <a:gd name="T3" fmla="*/ 0 h 35"/>
                  <a:gd name="T4" fmla="*/ 0 w 185"/>
                  <a:gd name="T5" fmla="*/ 0 h 35"/>
                  <a:gd name="T6" fmla="*/ 0 w 185"/>
                  <a:gd name="T7" fmla="*/ 0 h 35"/>
                  <a:gd name="T8" fmla="*/ 0 w 185"/>
                  <a:gd name="T9" fmla="*/ 0 h 35"/>
                  <a:gd name="T10" fmla="*/ 0 w 185"/>
                  <a:gd name="T11" fmla="*/ 0 h 35"/>
                  <a:gd name="T12" fmla="*/ 0 w 185"/>
                  <a:gd name="T13" fmla="*/ 0 h 35"/>
                  <a:gd name="T14" fmla="*/ 0 w 185"/>
                  <a:gd name="T15" fmla="*/ 0 h 35"/>
                  <a:gd name="T16" fmla="*/ 0 w 185"/>
                  <a:gd name="T17" fmla="*/ 0 h 35"/>
                  <a:gd name="T18" fmla="*/ 0 w 185"/>
                  <a:gd name="T19" fmla="*/ 0 h 35"/>
                  <a:gd name="T20" fmla="*/ 0 w 185"/>
                  <a:gd name="T21" fmla="*/ 0 h 35"/>
                  <a:gd name="T22" fmla="*/ 0 w 185"/>
                  <a:gd name="T23" fmla="*/ 0 h 35"/>
                  <a:gd name="T24" fmla="*/ 0 w 185"/>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5"/>
                  <a:gd name="T40" fmla="*/ 0 h 35"/>
                  <a:gd name="T41" fmla="*/ 185 w 185"/>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5" h="35">
                    <a:moveTo>
                      <a:pt x="0" y="32"/>
                    </a:moveTo>
                    <a:lnTo>
                      <a:pt x="13" y="20"/>
                    </a:lnTo>
                    <a:lnTo>
                      <a:pt x="29" y="11"/>
                    </a:lnTo>
                    <a:lnTo>
                      <a:pt x="66" y="0"/>
                    </a:lnTo>
                    <a:lnTo>
                      <a:pt x="126" y="1"/>
                    </a:lnTo>
                    <a:lnTo>
                      <a:pt x="185" y="21"/>
                    </a:lnTo>
                    <a:lnTo>
                      <a:pt x="180" y="35"/>
                    </a:lnTo>
                    <a:lnTo>
                      <a:pt x="169" y="30"/>
                    </a:lnTo>
                    <a:lnTo>
                      <a:pt x="153" y="24"/>
                    </a:lnTo>
                    <a:lnTo>
                      <a:pt x="109" y="16"/>
                    </a:lnTo>
                    <a:lnTo>
                      <a:pt x="54" y="16"/>
                    </a:lnTo>
                    <a:lnTo>
                      <a:pt x="0" y="3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2" name="Freeform 349"/>
              <p:cNvSpPr>
                <a:spLocks/>
              </p:cNvSpPr>
              <p:nvPr/>
            </p:nvSpPr>
            <p:spPr bwMode="auto">
              <a:xfrm>
                <a:off x="2873" y="2951"/>
                <a:ext cx="81" cy="56"/>
              </a:xfrm>
              <a:custGeom>
                <a:avLst/>
                <a:gdLst>
                  <a:gd name="T0" fmla="*/ 0 w 322"/>
                  <a:gd name="T1" fmla="*/ 0 h 223"/>
                  <a:gd name="T2" fmla="*/ 0 w 322"/>
                  <a:gd name="T3" fmla="*/ 0 h 223"/>
                  <a:gd name="T4" fmla="*/ 0 w 322"/>
                  <a:gd name="T5" fmla="*/ 0 h 223"/>
                  <a:gd name="T6" fmla="*/ 0 w 322"/>
                  <a:gd name="T7" fmla="*/ 0 h 223"/>
                  <a:gd name="T8" fmla="*/ 0 w 322"/>
                  <a:gd name="T9" fmla="*/ 0 h 223"/>
                  <a:gd name="T10" fmla="*/ 0 w 322"/>
                  <a:gd name="T11" fmla="*/ 0 h 223"/>
                  <a:gd name="T12" fmla="*/ 0 w 322"/>
                  <a:gd name="T13" fmla="*/ 0 h 223"/>
                  <a:gd name="T14" fmla="*/ 0 w 322"/>
                  <a:gd name="T15" fmla="*/ 0 h 223"/>
                  <a:gd name="T16" fmla="*/ 0 w 322"/>
                  <a:gd name="T17" fmla="*/ 0 h 223"/>
                  <a:gd name="T18" fmla="*/ 0 w 322"/>
                  <a:gd name="T19" fmla="*/ 0 h 223"/>
                  <a:gd name="T20" fmla="*/ 0 w 322"/>
                  <a:gd name="T21" fmla="*/ 0 h 223"/>
                  <a:gd name="T22" fmla="*/ 0 w 322"/>
                  <a:gd name="T23" fmla="*/ 0 h 223"/>
                  <a:gd name="T24" fmla="*/ 0 w 322"/>
                  <a:gd name="T25" fmla="*/ 0 h 223"/>
                  <a:gd name="T26" fmla="*/ 0 w 322"/>
                  <a:gd name="T27" fmla="*/ 0 h 223"/>
                  <a:gd name="T28" fmla="*/ 0 w 322"/>
                  <a:gd name="T29" fmla="*/ 0 h 223"/>
                  <a:gd name="T30" fmla="*/ 0 w 322"/>
                  <a:gd name="T31" fmla="*/ 0 h 223"/>
                  <a:gd name="T32" fmla="*/ 0 w 322"/>
                  <a:gd name="T33" fmla="*/ 0 h 223"/>
                  <a:gd name="T34" fmla="*/ 0 w 322"/>
                  <a:gd name="T35" fmla="*/ 0 h 223"/>
                  <a:gd name="T36" fmla="*/ 0 w 322"/>
                  <a:gd name="T37" fmla="*/ 0 h 223"/>
                  <a:gd name="T38" fmla="*/ 0 w 322"/>
                  <a:gd name="T39" fmla="*/ 0 h 223"/>
                  <a:gd name="T40" fmla="*/ 0 w 322"/>
                  <a:gd name="T41" fmla="*/ 0 h 223"/>
                  <a:gd name="T42" fmla="*/ 0 w 322"/>
                  <a:gd name="T43" fmla="*/ 0 h 223"/>
                  <a:gd name="T44" fmla="*/ 0 w 322"/>
                  <a:gd name="T45" fmla="*/ 0 h 223"/>
                  <a:gd name="T46" fmla="*/ 0 w 322"/>
                  <a:gd name="T47" fmla="*/ 0 h 223"/>
                  <a:gd name="T48" fmla="*/ 0 w 322"/>
                  <a:gd name="T49" fmla="*/ 0 h 223"/>
                  <a:gd name="T50" fmla="*/ 0 w 322"/>
                  <a:gd name="T51" fmla="*/ 0 h 223"/>
                  <a:gd name="T52" fmla="*/ 0 w 322"/>
                  <a:gd name="T53" fmla="*/ 0 h 223"/>
                  <a:gd name="T54" fmla="*/ 0 w 322"/>
                  <a:gd name="T55" fmla="*/ 0 h 223"/>
                  <a:gd name="T56" fmla="*/ 0 w 322"/>
                  <a:gd name="T57" fmla="*/ 0 h 223"/>
                  <a:gd name="T58" fmla="*/ 0 w 322"/>
                  <a:gd name="T59" fmla="*/ 0 h 223"/>
                  <a:gd name="T60" fmla="*/ 0 w 322"/>
                  <a:gd name="T61" fmla="*/ 0 h 223"/>
                  <a:gd name="T62" fmla="*/ 0 w 322"/>
                  <a:gd name="T63" fmla="*/ 0 h 223"/>
                  <a:gd name="T64" fmla="*/ 0 w 322"/>
                  <a:gd name="T65" fmla="*/ 0 h 223"/>
                  <a:gd name="T66" fmla="*/ 0 w 322"/>
                  <a:gd name="T67" fmla="*/ 0 h 223"/>
                  <a:gd name="T68" fmla="*/ 0 w 322"/>
                  <a:gd name="T69" fmla="*/ 0 h 223"/>
                  <a:gd name="T70" fmla="*/ 0 w 322"/>
                  <a:gd name="T71" fmla="*/ 0 h 223"/>
                  <a:gd name="T72" fmla="*/ 0 w 322"/>
                  <a:gd name="T73" fmla="*/ 0 h 223"/>
                  <a:gd name="T74" fmla="*/ 0 w 322"/>
                  <a:gd name="T75" fmla="*/ 0 h 223"/>
                  <a:gd name="T76" fmla="*/ 0 w 322"/>
                  <a:gd name="T77" fmla="*/ 0 h 223"/>
                  <a:gd name="T78" fmla="*/ 0 w 322"/>
                  <a:gd name="T79" fmla="*/ 0 h 223"/>
                  <a:gd name="T80" fmla="*/ 0 w 322"/>
                  <a:gd name="T81" fmla="*/ 0 h 223"/>
                  <a:gd name="T82" fmla="*/ 0 w 322"/>
                  <a:gd name="T83" fmla="*/ 0 h 223"/>
                  <a:gd name="T84" fmla="*/ 0 w 322"/>
                  <a:gd name="T85" fmla="*/ 0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
                  <a:gd name="T130" fmla="*/ 0 h 223"/>
                  <a:gd name="T131" fmla="*/ 322 w 32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 h="223">
                    <a:moveTo>
                      <a:pt x="0" y="216"/>
                    </a:moveTo>
                    <a:lnTo>
                      <a:pt x="9" y="203"/>
                    </a:lnTo>
                    <a:lnTo>
                      <a:pt x="17" y="206"/>
                    </a:lnTo>
                    <a:lnTo>
                      <a:pt x="33" y="206"/>
                    </a:lnTo>
                    <a:lnTo>
                      <a:pt x="80" y="196"/>
                    </a:lnTo>
                    <a:lnTo>
                      <a:pt x="106" y="187"/>
                    </a:lnTo>
                    <a:lnTo>
                      <a:pt x="132" y="176"/>
                    </a:lnTo>
                    <a:lnTo>
                      <a:pt x="156" y="165"/>
                    </a:lnTo>
                    <a:lnTo>
                      <a:pt x="175" y="153"/>
                    </a:lnTo>
                    <a:lnTo>
                      <a:pt x="158" y="136"/>
                    </a:lnTo>
                    <a:lnTo>
                      <a:pt x="146" y="116"/>
                    </a:lnTo>
                    <a:lnTo>
                      <a:pt x="151" y="107"/>
                    </a:lnTo>
                    <a:lnTo>
                      <a:pt x="159" y="102"/>
                    </a:lnTo>
                    <a:lnTo>
                      <a:pt x="177" y="106"/>
                    </a:lnTo>
                    <a:lnTo>
                      <a:pt x="183" y="124"/>
                    </a:lnTo>
                    <a:lnTo>
                      <a:pt x="194" y="141"/>
                    </a:lnTo>
                    <a:lnTo>
                      <a:pt x="210" y="132"/>
                    </a:lnTo>
                    <a:lnTo>
                      <a:pt x="234" y="116"/>
                    </a:lnTo>
                    <a:lnTo>
                      <a:pt x="260" y="93"/>
                    </a:lnTo>
                    <a:lnTo>
                      <a:pt x="285" y="69"/>
                    </a:lnTo>
                    <a:lnTo>
                      <a:pt x="310" y="24"/>
                    </a:lnTo>
                    <a:lnTo>
                      <a:pt x="304" y="11"/>
                    </a:lnTo>
                    <a:lnTo>
                      <a:pt x="278" y="7"/>
                    </a:lnTo>
                    <a:lnTo>
                      <a:pt x="273" y="0"/>
                    </a:lnTo>
                    <a:lnTo>
                      <a:pt x="300" y="2"/>
                    </a:lnTo>
                    <a:lnTo>
                      <a:pt x="317" y="14"/>
                    </a:lnTo>
                    <a:lnTo>
                      <a:pt x="322" y="35"/>
                    </a:lnTo>
                    <a:lnTo>
                      <a:pt x="315" y="56"/>
                    </a:lnTo>
                    <a:lnTo>
                      <a:pt x="309" y="68"/>
                    </a:lnTo>
                    <a:lnTo>
                      <a:pt x="300" y="79"/>
                    </a:lnTo>
                    <a:lnTo>
                      <a:pt x="278" y="100"/>
                    </a:lnTo>
                    <a:lnTo>
                      <a:pt x="256" y="121"/>
                    </a:lnTo>
                    <a:lnTo>
                      <a:pt x="234" y="137"/>
                    </a:lnTo>
                    <a:lnTo>
                      <a:pt x="217" y="150"/>
                    </a:lnTo>
                    <a:lnTo>
                      <a:pt x="205" y="156"/>
                    </a:lnTo>
                    <a:lnTo>
                      <a:pt x="185" y="169"/>
                    </a:lnTo>
                    <a:lnTo>
                      <a:pt x="161" y="182"/>
                    </a:lnTo>
                    <a:lnTo>
                      <a:pt x="135" y="196"/>
                    </a:lnTo>
                    <a:lnTo>
                      <a:pt x="107" y="208"/>
                    </a:lnTo>
                    <a:lnTo>
                      <a:pt x="78" y="218"/>
                    </a:lnTo>
                    <a:lnTo>
                      <a:pt x="51" y="223"/>
                    </a:lnTo>
                    <a:lnTo>
                      <a:pt x="0" y="21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3" name="Freeform 350"/>
              <p:cNvSpPr>
                <a:spLocks/>
              </p:cNvSpPr>
              <p:nvPr/>
            </p:nvSpPr>
            <p:spPr bwMode="auto">
              <a:xfrm>
                <a:off x="2871" y="2951"/>
                <a:ext cx="73" cy="55"/>
              </a:xfrm>
              <a:custGeom>
                <a:avLst/>
                <a:gdLst>
                  <a:gd name="T0" fmla="*/ 0 w 290"/>
                  <a:gd name="T1" fmla="*/ 0 h 217"/>
                  <a:gd name="T2" fmla="*/ 0 w 290"/>
                  <a:gd name="T3" fmla="*/ 0 h 217"/>
                  <a:gd name="T4" fmla="*/ 0 w 290"/>
                  <a:gd name="T5" fmla="*/ 0 h 217"/>
                  <a:gd name="T6" fmla="*/ 0 w 290"/>
                  <a:gd name="T7" fmla="*/ 0 h 217"/>
                  <a:gd name="T8" fmla="*/ 0 w 290"/>
                  <a:gd name="T9" fmla="*/ 0 h 217"/>
                  <a:gd name="T10" fmla="*/ 0 w 290"/>
                  <a:gd name="T11" fmla="*/ 0 h 217"/>
                  <a:gd name="T12" fmla="*/ 0 w 290"/>
                  <a:gd name="T13" fmla="*/ 0 h 217"/>
                  <a:gd name="T14" fmla="*/ 0 w 290"/>
                  <a:gd name="T15" fmla="*/ 0 h 217"/>
                  <a:gd name="T16" fmla="*/ 0 w 290"/>
                  <a:gd name="T17" fmla="*/ 0 h 217"/>
                  <a:gd name="T18" fmla="*/ 0 w 290"/>
                  <a:gd name="T19" fmla="*/ 0 h 217"/>
                  <a:gd name="T20" fmla="*/ 0 w 290"/>
                  <a:gd name="T21" fmla="*/ 0 h 217"/>
                  <a:gd name="T22" fmla="*/ 0 w 290"/>
                  <a:gd name="T23" fmla="*/ 0 h 217"/>
                  <a:gd name="T24" fmla="*/ 0 w 290"/>
                  <a:gd name="T25" fmla="*/ 0 h 217"/>
                  <a:gd name="T26" fmla="*/ 0 w 290"/>
                  <a:gd name="T27" fmla="*/ 0 h 217"/>
                  <a:gd name="T28" fmla="*/ 0 w 290"/>
                  <a:gd name="T29" fmla="*/ 0 h 217"/>
                  <a:gd name="T30" fmla="*/ 0 w 290"/>
                  <a:gd name="T31" fmla="*/ 0 h 217"/>
                  <a:gd name="T32" fmla="*/ 0 w 290"/>
                  <a:gd name="T33" fmla="*/ 0 h 217"/>
                  <a:gd name="T34" fmla="*/ 0 w 290"/>
                  <a:gd name="T35" fmla="*/ 0 h 217"/>
                  <a:gd name="T36" fmla="*/ 0 w 290"/>
                  <a:gd name="T37" fmla="*/ 0 h 217"/>
                  <a:gd name="T38" fmla="*/ 0 w 290"/>
                  <a:gd name="T39" fmla="*/ 0 h 217"/>
                  <a:gd name="T40" fmla="*/ 0 w 290"/>
                  <a:gd name="T41" fmla="*/ 0 h 217"/>
                  <a:gd name="T42" fmla="*/ 0 w 290"/>
                  <a:gd name="T43" fmla="*/ 0 h 217"/>
                  <a:gd name="T44" fmla="*/ 0 w 290"/>
                  <a:gd name="T45" fmla="*/ 0 h 217"/>
                  <a:gd name="T46" fmla="*/ 0 w 290"/>
                  <a:gd name="T47" fmla="*/ 0 h 217"/>
                  <a:gd name="T48" fmla="*/ 0 w 290"/>
                  <a:gd name="T49" fmla="*/ 0 h 217"/>
                  <a:gd name="T50" fmla="*/ 0 w 290"/>
                  <a:gd name="T51" fmla="*/ 0 h 217"/>
                  <a:gd name="T52" fmla="*/ 0 w 290"/>
                  <a:gd name="T53" fmla="*/ 0 h 217"/>
                  <a:gd name="T54" fmla="*/ 0 w 290"/>
                  <a:gd name="T55" fmla="*/ 0 h 217"/>
                  <a:gd name="T56" fmla="*/ 0 w 290"/>
                  <a:gd name="T57" fmla="*/ 0 h 217"/>
                  <a:gd name="T58" fmla="*/ 0 w 290"/>
                  <a:gd name="T59" fmla="*/ 0 h 217"/>
                  <a:gd name="T60" fmla="*/ 0 w 290"/>
                  <a:gd name="T61" fmla="*/ 0 h 217"/>
                  <a:gd name="T62" fmla="*/ 0 w 290"/>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0"/>
                  <a:gd name="T97" fmla="*/ 0 h 217"/>
                  <a:gd name="T98" fmla="*/ 290 w 290"/>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0" h="217">
                    <a:moveTo>
                      <a:pt x="37" y="121"/>
                    </a:moveTo>
                    <a:lnTo>
                      <a:pt x="64" y="98"/>
                    </a:lnTo>
                    <a:lnTo>
                      <a:pt x="91" y="78"/>
                    </a:lnTo>
                    <a:lnTo>
                      <a:pt x="107" y="67"/>
                    </a:lnTo>
                    <a:lnTo>
                      <a:pt x="123" y="57"/>
                    </a:lnTo>
                    <a:lnTo>
                      <a:pt x="138" y="48"/>
                    </a:lnTo>
                    <a:lnTo>
                      <a:pt x="154" y="39"/>
                    </a:lnTo>
                    <a:lnTo>
                      <a:pt x="171" y="30"/>
                    </a:lnTo>
                    <a:lnTo>
                      <a:pt x="187" y="23"/>
                    </a:lnTo>
                    <a:lnTo>
                      <a:pt x="221" y="10"/>
                    </a:lnTo>
                    <a:lnTo>
                      <a:pt x="256" y="3"/>
                    </a:lnTo>
                    <a:lnTo>
                      <a:pt x="290" y="0"/>
                    </a:lnTo>
                    <a:lnTo>
                      <a:pt x="290" y="6"/>
                    </a:lnTo>
                    <a:lnTo>
                      <a:pt x="206" y="31"/>
                    </a:lnTo>
                    <a:lnTo>
                      <a:pt x="181" y="43"/>
                    </a:lnTo>
                    <a:lnTo>
                      <a:pt x="157" y="57"/>
                    </a:lnTo>
                    <a:lnTo>
                      <a:pt x="132" y="71"/>
                    </a:lnTo>
                    <a:lnTo>
                      <a:pt x="108" y="86"/>
                    </a:lnTo>
                    <a:lnTo>
                      <a:pt x="85" y="102"/>
                    </a:lnTo>
                    <a:lnTo>
                      <a:pt x="65" y="118"/>
                    </a:lnTo>
                    <a:lnTo>
                      <a:pt x="34" y="150"/>
                    </a:lnTo>
                    <a:lnTo>
                      <a:pt x="17" y="180"/>
                    </a:lnTo>
                    <a:lnTo>
                      <a:pt x="21" y="204"/>
                    </a:lnTo>
                    <a:lnTo>
                      <a:pt x="18" y="209"/>
                    </a:lnTo>
                    <a:lnTo>
                      <a:pt x="11" y="217"/>
                    </a:lnTo>
                    <a:lnTo>
                      <a:pt x="0" y="188"/>
                    </a:lnTo>
                    <a:lnTo>
                      <a:pt x="3" y="171"/>
                    </a:lnTo>
                    <a:lnTo>
                      <a:pt x="10" y="156"/>
                    </a:lnTo>
                    <a:lnTo>
                      <a:pt x="20" y="142"/>
                    </a:lnTo>
                    <a:lnTo>
                      <a:pt x="28" y="131"/>
                    </a:lnTo>
                    <a:lnTo>
                      <a:pt x="37" y="12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4" name="Freeform 351"/>
              <p:cNvSpPr>
                <a:spLocks/>
              </p:cNvSpPr>
              <p:nvPr/>
            </p:nvSpPr>
            <p:spPr bwMode="auto">
              <a:xfrm>
                <a:off x="2752" y="2940"/>
                <a:ext cx="64" cy="55"/>
              </a:xfrm>
              <a:custGeom>
                <a:avLst/>
                <a:gdLst>
                  <a:gd name="T0" fmla="*/ 0 w 254"/>
                  <a:gd name="T1" fmla="*/ 0 h 220"/>
                  <a:gd name="T2" fmla="*/ 0 w 254"/>
                  <a:gd name="T3" fmla="*/ 0 h 220"/>
                  <a:gd name="T4" fmla="*/ 0 w 254"/>
                  <a:gd name="T5" fmla="*/ 0 h 220"/>
                  <a:gd name="T6" fmla="*/ 0 w 254"/>
                  <a:gd name="T7" fmla="*/ 0 h 220"/>
                  <a:gd name="T8" fmla="*/ 0 w 254"/>
                  <a:gd name="T9" fmla="*/ 0 h 220"/>
                  <a:gd name="T10" fmla="*/ 0 w 254"/>
                  <a:gd name="T11" fmla="*/ 0 h 220"/>
                  <a:gd name="T12" fmla="*/ 0 w 254"/>
                  <a:gd name="T13" fmla="*/ 0 h 220"/>
                  <a:gd name="T14" fmla="*/ 0 w 254"/>
                  <a:gd name="T15" fmla="*/ 0 h 220"/>
                  <a:gd name="T16" fmla="*/ 0 w 254"/>
                  <a:gd name="T17" fmla="*/ 0 h 220"/>
                  <a:gd name="T18" fmla="*/ 0 w 254"/>
                  <a:gd name="T19" fmla="*/ 0 h 220"/>
                  <a:gd name="T20" fmla="*/ 0 w 254"/>
                  <a:gd name="T21" fmla="*/ 0 h 220"/>
                  <a:gd name="T22" fmla="*/ 0 w 254"/>
                  <a:gd name="T23" fmla="*/ 0 h 220"/>
                  <a:gd name="T24" fmla="*/ 0 w 254"/>
                  <a:gd name="T25" fmla="*/ 0 h 220"/>
                  <a:gd name="T26" fmla="*/ 0 w 254"/>
                  <a:gd name="T27" fmla="*/ 0 h 220"/>
                  <a:gd name="T28" fmla="*/ 0 w 254"/>
                  <a:gd name="T29" fmla="*/ 0 h 220"/>
                  <a:gd name="T30" fmla="*/ 0 w 254"/>
                  <a:gd name="T31" fmla="*/ 0 h 220"/>
                  <a:gd name="T32" fmla="*/ 0 w 254"/>
                  <a:gd name="T33" fmla="*/ 0 h 220"/>
                  <a:gd name="T34" fmla="*/ 0 w 254"/>
                  <a:gd name="T35" fmla="*/ 0 h 220"/>
                  <a:gd name="T36" fmla="*/ 0 w 254"/>
                  <a:gd name="T37" fmla="*/ 0 h 220"/>
                  <a:gd name="T38" fmla="*/ 0 w 254"/>
                  <a:gd name="T39" fmla="*/ 0 h 220"/>
                  <a:gd name="T40" fmla="*/ 0 w 254"/>
                  <a:gd name="T41" fmla="*/ 0 h 220"/>
                  <a:gd name="T42" fmla="*/ 0 w 254"/>
                  <a:gd name="T43" fmla="*/ 0 h 220"/>
                  <a:gd name="T44" fmla="*/ 0 w 254"/>
                  <a:gd name="T45" fmla="*/ 0 h 220"/>
                  <a:gd name="T46" fmla="*/ 0 w 254"/>
                  <a:gd name="T47" fmla="*/ 0 h 220"/>
                  <a:gd name="T48" fmla="*/ 0 w 254"/>
                  <a:gd name="T49" fmla="*/ 0 h 220"/>
                  <a:gd name="T50" fmla="*/ 0 w 254"/>
                  <a:gd name="T51" fmla="*/ 0 h 220"/>
                  <a:gd name="T52" fmla="*/ 0 w 254"/>
                  <a:gd name="T53" fmla="*/ 0 h 220"/>
                  <a:gd name="T54" fmla="*/ 0 w 254"/>
                  <a:gd name="T55" fmla="*/ 0 h 220"/>
                  <a:gd name="T56" fmla="*/ 0 w 254"/>
                  <a:gd name="T57" fmla="*/ 0 h 220"/>
                  <a:gd name="T58" fmla="*/ 0 w 254"/>
                  <a:gd name="T59" fmla="*/ 0 h 220"/>
                  <a:gd name="T60" fmla="*/ 0 w 254"/>
                  <a:gd name="T61" fmla="*/ 0 h 220"/>
                  <a:gd name="T62" fmla="*/ 0 w 254"/>
                  <a:gd name="T63" fmla="*/ 0 h 220"/>
                  <a:gd name="T64" fmla="*/ 0 w 254"/>
                  <a:gd name="T65" fmla="*/ 0 h 220"/>
                  <a:gd name="T66" fmla="*/ 0 w 254"/>
                  <a:gd name="T67" fmla="*/ 0 h 220"/>
                  <a:gd name="T68" fmla="*/ 0 w 254"/>
                  <a:gd name="T69" fmla="*/ 0 h 220"/>
                  <a:gd name="T70" fmla="*/ 0 w 254"/>
                  <a:gd name="T71" fmla="*/ 0 h 220"/>
                  <a:gd name="T72" fmla="*/ 0 w 254"/>
                  <a:gd name="T73" fmla="*/ 0 h 220"/>
                  <a:gd name="T74" fmla="*/ 0 w 254"/>
                  <a:gd name="T75" fmla="*/ 0 h 220"/>
                  <a:gd name="T76" fmla="*/ 0 w 254"/>
                  <a:gd name="T77" fmla="*/ 0 h 220"/>
                  <a:gd name="T78" fmla="*/ 0 w 254"/>
                  <a:gd name="T79" fmla="*/ 0 h 220"/>
                  <a:gd name="T80" fmla="*/ 0 w 254"/>
                  <a:gd name="T81" fmla="*/ 0 h 220"/>
                  <a:gd name="T82" fmla="*/ 0 w 254"/>
                  <a:gd name="T83" fmla="*/ 0 h 220"/>
                  <a:gd name="T84" fmla="*/ 0 w 254"/>
                  <a:gd name="T85" fmla="*/ 0 h 220"/>
                  <a:gd name="T86" fmla="*/ 0 w 254"/>
                  <a:gd name="T87" fmla="*/ 0 h 220"/>
                  <a:gd name="T88" fmla="*/ 0 w 254"/>
                  <a:gd name="T89" fmla="*/ 0 h 220"/>
                  <a:gd name="T90" fmla="*/ 0 w 254"/>
                  <a:gd name="T91" fmla="*/ 0 h 2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4"/>
                  <a:gd name="T139" fmla="*/ 0 h 220"/>
                  <a:gd name="T140" fmla="*/ 254 w 254"/>
                  <a:gd name="T141" fmla="*/ 220 h 22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4" h="220">
                    <a:moveTo>
                      <a:pt x="0" y="16"/>
                    </a:moveTo>
                    <a:lnTo>
                      <a:pt x="1" y="8"/>
                    </a:lnTo>
                    <a:lnTo>
                      <a:pt x="9" y="3"/>
                    </a:lnTo>
                    <a:lnTo>
                      <a:pt x="32" y="0"/>
                    </a:lnTo>
                    <a:lnTo>
                      <a:pt x="72" y="3"/>
                    </a:lnTo>
                    <a:lnTo>
                      <a:pt x="66" y="16"/>
                    </a:lnTo>
                    <a:lnTo>
                      <a:pt x="39" y="14"/>
                    </a:lnTo>
                    <a:lnTo>
                      <a:pt x="27" y="16"/>
                    </a:lnTo>
                    <a:lnTo>
                      <a:pt x="22" y="25"/>
                    </a:lnTo>
                    <a:lnTo>
                      <a:pt x="23" y="35"/>
                    </a:lnTo>
                    <a:lnTo>
                      <a:pt x="29" y="49"/>
                    </a:lnTo>
                    <a:lnTo>
                      <a:pt x="40" y="65"/>
                    </a:lnTo>
                    <a:lnTo>
                      <a:pt x="54" y="83"/>
                    </a:lnTo>
                    <a:lnTo>
                      <a:pt x="68" y="99"/>
                    </a:lnTo>
                    <a:lnTo>
                      <a:pt x="82" y="113"/>
                    </a:lnTo>
                    <a:lnTo>
                      <a:pt x="93" y="123"/>
                    </a:lnTo>
                    <a:lnTo>
                      <a:pt x="100" y="126"/>
                    </a:lnTo>
                    <a:lnTo>
                      <a:pt x="116" y="104"/>
                    </a:lnTo>
                    <a:lnTo>
                      <a:pt x="113" y="73"/>
                    </a:lnTo>
                    <a:lnTo>
                      <a:pt x="125" y="94"/>
                    </a:lnTo>
                    <a:lnTo>
                      <a:pt x="142" y="92"/>
                    </a:lnTo>
                    <a:lnTo>
                      <a:pt x="151" y="98"/>
                    </a:lnTo>
                    <a:lnTo>
                      <a:pt x="147" y="108"/>
                    </a:lnTo>
                    <a:lnTo>
                      <a:pt x="127" y="116"/>
                    </a:lnTo>
                    <a:lnTo>
                      <a:pt x="112" y="137"/>
                    </a:lnTo>
                    <a:lnTo>
                      <a:pt x="136" y="158"/>
                    </a:lnTo>
                    <a:lnTo>
                      <a:pt x="155" y="172"/>
                    </a:lnTo>
                    <a:lnTo>
                      <a:pt x="176" y="186"/>
                    </a:lnTo>
                    <a:lnTo>
                      <a:pt x="198" y="197"/>
                    </a:lnTo>
                    <a:lnTo>
                      <a:pt x="217" y="206"/>
                    </a:lnTo>
                    <a:lnTo>
                      <a:pt x="242" y="202"/>
                    </a:lnTo>
                    <a:lnTo>
                      <a:pt x="254" y="215"/>
                    </a:lnTo>
                    <a:lnTo>
                      <a:pt x="232" y="220"/>
                    </a:lnTo>
                    <a:lnTo>
                      <a:pt x="198" y="210"/>
                    </a:lnTo>
                    <a:lnTo>
                      <a:pt x="178" y="200"/>
                    </a:lnTo>
                    <a:lnTo>
                      <a:pt x="155" y="189"/>
                    </a:lnTo>
                    <a:lnTo>
                      <a:pt x="134" y="175"/>
                    </a:lnTo>
                    <a:lnTo>
                      <a:pt x="111" y="158"/>
                    </a:lnTo>
                    <a:lnTo>
                      <a:pt x="90" y="142"/>
                    </a:lnTo>
                    <a:lnTo>
                      <a:pt x="68" y="124"/>
                    </a:lnTo>
                    <a:lnTo>
                      <a:pt x="49" y="105"/>
                    </a:lnTo>
                    <a:lnTo>
                      <a:pt x="32" y="87"/>
                    </a:lnTo>
                    <a:lnTo>
                      <a:pt x="18" y="68"/>
                    </a:lnTo>
                    <a:lnTo>
                      <a:pt x="8" y="49"/>
                    </a:lnTo>
                    <a:lnTo>
                      <a:pt x="0" y="1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5" name="Freeform 352"/>
              <p:cNvSpPr>
                <a:spLocks/>
              </p:cNvSpPr>
              <p:nvPr/>
            </p:nvSpPr>
            <p:spPr bwMode="auto">
              <a:xfrm>
                <a:off x="2765" y="2940"/>
                <a:ext cx="53" cy="54"/>
              </a:xfrm>
              <a:custGeom>
                <a:avLst/>
                <a:gdLst>
                  <a:gd name="T0" fmla="*/ 0 w 212"/>
                  <a:gd name="T1" fmla="*/ 0 h 216"/>
                  <a:gd name="T2" fmla="*/ 0 w 212"/>
                  <a:gd name="T3" fmla="*/ 0 h 216"/>
                  <a:gd name="T4" fmla="*/ 0 w 212"/>
                  <a:gd name="T5" fmla="*/ 0 h 216"/>
                  <a:gd name="T6" fmla="*/ 0 w 212"/>
                  <a:gd name="T7" fmla="*/ 0 h 216"/>
                  <a:gd name="T8" fmla="*/ 0 w 212"/>
                  <a:gd name="T9" fmla="*/ 0 h 216"/>
                  <a:gd name="T10" fmla="*/ 0 w 212"/>
                  <a:gd name="T11" fmla="*/ 0 h 216"/>
                  <a:gd name="T12" fmla="*/ 0 w 212"/>
                  <a:gd name="T13" fmla="*/ 0 h 216"/>
                  <a:gd name="T14" fmla="*/ 0 w 212"/>
                  <a:gd name="T15" fmla="*/ 0 h 216"/>
                  <a:gd name="T16" fmla="*/ 0 w 212"/>
                  <a:gd name="T17" fmla="*/ 0 h 216"/>
                  <a:gd name="T18" fmla="*/ 0 w 212"/>
                  <a:gd name="T19" fmla="*/ 0 h 216"/>
                  <a:gd name="T20" fmla="*/ 0 w 212"/>
                  <a:gd name="T21" fmla="*/ 0 h 216"/>
                  <a:gd name="T22" fmla="*/ 0 w 212"/>
                  <a:gd name="T23" fmla="*/ 0 h 216"/>
                  <a:gd name="T24" fmla="*/ 0 w 212"/>
                  <a:gd name="T25" fmla="*/ 0 h 216"/>
                  <a:gd name="T26" fmla="*/ 0 w 212"/>
                  <a:gd name="T27" fmla="*/ 0 h 216"/>
                  <a:gd name="T28" fmla="*/ 0 w 212"/>
                  <a:gd name="T29" fmla="*/ 0 h 216"/>
                  <a:gd name="T30" fmla="*/ 0 w 212"/>
                  <a:gd name="T31" fmla="*/ 0 h 216"/>
                  <a:gd name="T32" fmla="*/ 0 w 212"/>
                  <a:gd name="T33" fmla="*/ 0 h 216"/>
                  <a:gd name="T34" fmla="*/ 0 w 212"/>
                  <a:gd name="T35" fmla="*/ 0 h 216"/>
                  <a:gd name="T36" fmla="*/ 0 w 212"/>
                  <a:gd name="T37" fmla="*/ 0 h 216"/>
                  <a:gd name="T38" fmla="*/ 0 w 212"/>
                  <a:gd name="T39" fmla="*/ 0 h 216"/>
                  <a:gd name="T40" fmla="*/ 0 w 212"/>
                  <a:gd name="T41" fmla="*/ 0 h 216"/>
                  <a:gd name="T42" fmla="*/ 0 w 212"/>
                  <a:gd name="T43" fmla="*/ 0 h 216"/>
                  <a:gd name="T44" fmla="*/ 0 w 212"/>
                  <a:gd name="T45" fmla="*/ 0 h 216"/>
                  <a:gd name="T46" fmla="*/ 0 w 212"/>
                  <a:gd name="T47" fmla="*/ 0 h 216"/>
                  <a:gd name="T48" fmla="*/ 0 w 212"/>
                  <a:gd name="T49" fmla="*/ 0 h 216"/>
                  <a:gd name="T50" fmla="*/ 0 w 212"/>
                  <a:gd name="T51" fmla="*/ 0 h 216"/>
                  <a:gd name="T52" fmla="*/ 0 w 212"/>
                  <a:gd name="T53" fmla="*/ 0 h 2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2"/>
                  <a:gd name="T82" fmla="*/ 0 h 216"/>
                  <a:gd name="T83" fmla="*/ 212 w 212"/>
                  <a:gd name="T84" fmla="*/ 216 h 2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2" h="216">
                    <a:moveTo>
                      <a:pt x="201" y="216"/>
                    </a:moveTo>
                    <a:lnTo>
                      <a:pt x="191" y="205"/>
                    </a:lnTo>
                    <a:lnTo>
                      <a:pt x="193" y="173"/>
                    </a:lnTo>
                    <a:lnTo>
                      <a:pt x="188" y="157"/>
                    </a:lnTo>
                    <a:lnTo>
                      <a:pt x="181" y="142"/>
                    </a:lnTo>
                    <a:lnTo>
                      <a:pt x="171" y="127"/>
                    </a:lnTo>
                    <a:lnTo>
                      <a:pt x="159" y="112"/>
                    </a:lnTo>
                    <a:lnTo>
                      <a:pt x="144" y="97"/>
                    </a:lnTo>
                    <a:lnTo>
                      <a:pt x="129" y="83"/>
                    </a:lnTo>
                    <a:lnTo>
                      <a:pt x="113" y="70"/>
                    </a:lnTo>
                    <a:lnTo>
                      <a:pt x="95" y="58"/>
                    </a:lnTo>
                    <a:lnTo>
                      <a:pt x="79" y="48"/>
                    </a:lnTo>
                    <a:lnTo>
                      <a:pt x="61" y="37"/>
                    </a:lnTo>
                    <a:lnTo>
                      <a:pt x="46" y="30"/>
                    </a:lnTo>
                    <a:lnTo>
                      <a:pt x="31" y="22"/>
                    </a:lnTo>
                    <a:lnTo>
                      <a:pt x="7" y="15"/>
                    </a:lnTo>
                    <a:lnTo>
                      <a:pt x="0" y="0"/>
                    </a:lnTo>
                    <a:lnTo>
                      <a:pt x="69" y="22"/>
                    </a:lnTo>
                    <a:lnTo>
                      <a:pt x="86" y="32"/>
                    </a:lnTo>
                    <a:lnTo>
                      <a:pt x="104" y="45"/>
                    </a:lnTo>
                    <a:lnTo>
                      <a:pt x="138" y="71"/>
                    </a:lnTo>
                    <a:lnTo>
                      <a:pt x="167" y="100"/>
                    </a:lnTo>
                    <a:lnTo>
                      <a:pt x="191" y="131"/>
                    </a:lnTo>
                    <a:lnTo>
                      <a:pt x="212" y="187"/>
                    </a:lnTo>
                    <a:lnTo>
                      <a:pt x="211" y="204"/>
                    </a:lnTo>
                    <a:lnTo>
                      <a:pt x="201" y="21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6" name="Freeform 353"/>
              <p:cNvSpPr>
                <a:spLocks/>
              </p:cNvSpPr>
              <p:nvPr/>
            </p:nvSpPr>
            <p:spPr bwMode="auto">
              <a:xfrm>
                <a:off x="2903" y="2971"/>
                <a:ext cx="18" cy="14"/>
              </a:xfrm>
              <a:custGeom>
                <a:avLst/>
                <a:gdLst>
                  <a:gd name="T0" fmla="*/ 0 w 74"/>
                  <a:gd name="T1" fmla="*/ 0 h 56"/>
                  <a:gd name="T2" fmla="*/ 0 w 74"/>
                  <a:gd name="T3" fmla="*/ 0 h 56"/>
                  <a:gd name="T4" fmla="*/ 0 w 74"/>
                  <a:gd name="T5" fmla="*/ 0 h 56"/>
                  <a:gd name="T6" fmla="*/ 0 w 74"/>
                  <a:gd name="T7" fmla="*/ 0 h 56"/>
                  <a:gd name="T8" fmla="*/ 0 w 74"/>
                  <a:gd name="T9" fmla="*/ 0 h 56"/>
                  <a:gd name="T10" fmla="*/ 0 w 74"/>
                  <a:gd name="T11" fmla="*/ 0 h 56"/>
                  <a:gd name="T12" fmla="*/ 0 w 74"/>
                  <a:gd name="T13" fmla="*/ 0 h 56"/>
                  <a:gd name="T14" fmla="*/ 0 w 74"/>
                  <a:gd name="T15" fmla="*/ 0 h 56"/>
                  <a:gd name="T16" fmla="*/ 0 w 74"/>
                  <a:gd name="T17" fmla="*/ 0 h 56"/>
                  <a:gd name="T18" fmla="*/ 0 w 74"/>
                  <a:gd name="T19" fmla="*/ 0 h 56"/>
                  <a:gd name="T20" fmla="*/ 0 w 74"/>
                  <a:gd name="T21" fmla="*/ 0 h 56"/>
                  <a:gd name="T22" fmla="*/ 0 w 74"/>
                  <a:gd name="T23" fmla="*/ 0 h 56"/>
                  <a:gd name="T24" fmla="*/ 0 w 74"/>
                  <a:gd name="T25" fmla="*/ 0 h 56"/>
                  <a:gd name="T26" fmla="*/ 0 w 74"/>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56"/>
                  <a:gd name="T44" fmla="*/ 74 w 74"/>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56">
                    <a:moveTo>
                      <a:pt x="6" y="23"/>
                    </a:moveTo>
                    <a:lnTo>
                      <a:pt x="29" y="6"/>
                    </a:lnTo>
                    <a:lnTo>
                      <a:pt x="56" y="0"/>
                    </a:lnTo>
                    <a:lnTo>
                      <a:pt x="73" y="13"/>
                    </a:lnTo>
                    <a:lnTo>
                      <a:pt x="74" y="19"/>
                    </a:lnTo>
                    <a:lnTo>
                      <a:pt x="66" y="21"/>
                    </a:lnTo>
                    <a:lnTo>
                      <a:pt x="60" y="15"/>
                    </a:lnTo>
                    <a:lnTo>
                      <a:pt x="52" y="13"/>
                    </a:lnTo>
                    <a:lnTo>
                      <a:pt x="36" y="15"/>
                    </a:lnTo>
                    <a:lnTo>
                      <a:pt x="11" y="39"/>
                    </a:lnTo>
                    <a:lnTo>
                      <a:pt x="3" y="56"/>
                    </a:lnTo>
                    <a:lnTo>
                      <a:pt x="0" y="45"/>
                    </a:lnTo>
                    <a:lnTo>
                      <a:pt x="6" y="2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7" name="Freeform 354"/>
              <p:cNvSpPr>
                <a:spLocks/>
              </p:cNvSpPr>
              <p:nvPr/>
            </p:nvSpPr>
            <p:spPr bwMode="auto">
              <a:xfrm>
                <a:off x="2807" y="3134"/>
                <a:ext cx="2" cy="1"/>
              </a:xfrm>
              <a:custGeom>
                <a:avLst/>
                <a:gdLst>
                  <a:gd name="T0" fmla="*/ 0 w 6"/>
                  <a:gd name="T1" fmla="*/ 0 h 5"/>
                  <a:gd name="T2" fmla="*/ 0 w 6"/>
                  <a:gd name="T3" fmla="*/ 0 h 5"/>
                  <a:gd name="T4" fmla="*/ 0 w 6"/>
                  <a:gd name="T5" fmla="*/ 0 h 5"/>
                  <a:gd name="T6" fmla="*/ 0 w 6"/>
                  <a:gd name="T7" fmla="*/ 0 h 5"/>
                  <a:gd name="T8" fmla="*/ 0 w 6"/>
                  <a:gd name="T9" fmla="*/ 0 h 5"/>
                  <a:gd name="T10" fmla="*/ 0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3"/>
                    </a:lnTo>
                    <a:lnTo>
                      <a:pt x="4" y="5"/>
                    </a:lnTo>
                    <a:lnTo>
                      <a:pt x="0" y="3"/>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8" name="Freeform 355"/>
              <p:cNvSpPr>
                <a:spLocks/>
              </p:cNvSpPr>
              <p:nvPr/>
            </p:nvSpPr>
            <p:spPr bwMode="auto">
              <a:xfrm>
                <a:off x="2827" y="3138"/>
                <a:ext cx="1" cy="1"/>
              </a:xfrm>
              <a:custGeom>
                <a:avLst/>
                <a:gdLst>
                  <a:gd name="T0" fmla="*/ 0 w 6"/>
                  <a:gd name="T1" fmla="*/ 0 h 5"/>
                  <a:gd name="T2" fmla="*/ 0 w 6"/>
                  <a:gd name="T3" fmla="*/ 0 h 5"/>
                  <a:gd name="T4" fmla="*/ 0 w 6"/>
                  <a:gd name="T5" fmla="*/ 0 h 5"/>
                  <a:gd name="T6" fmla="*/ 0 w 6"/>
                  <a:gd name="T7" fmla="*/ 0 h 5"/>
                  <a:gd name="T8" fmla="*/ 0 w 6"/>
                  <a:gd name="T9" fmla="*/ 0 h 5"/>
                  <a:gd name="T10" fmla="*/ 0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3"/>
                    </a:lnTo>
                    <a:lnTo>
                      <a:pt x="4" y="5"/>
                    </a:lnTo>
                    <a:lnTo>
                      <a:pt x="0" y="3"/>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79" name="Freeform 356"/>
              <p:cNvSpPr>
                <a:spLocks/>
              </p:cNvSpPr>
              <p:nvPr/>
            </p:nvSpPr>
            <p:spPr bwMode="auto">
              <a:xfrm>
                <a:off x="2806" y="3136"/>
                <a:ext cx="1" cy="1"/>
              </a:xfrm>
              <a:custGeom>
                <a:avLst/>
                <a:gdLst>
                  <a:gd name="T0" fmla="*/ 0 w 6"/>
                  <a:gd name="T1" fmla="*/ 0 h 5"/>
                  <a:gd name="T2" fmla="*/ 0 w 6"/>
                  <a:gd name="T3" fmla="*/ 0 h 5"/>
                  <a:gd name="T4" fmla="*/ 0 w 6"/>
                  <a:gd name="T5" fmla="*/ 0 h 5"/>
                  <a:gd name="T6" fmla="*/ 0 w 6"/>
                  <a:gd name="T7" fmla="*/ 0 h 5"/>
                  <a:gd name="T8" fmla="*/ 0 w 6"/>
                  <a:gd name="T9" fmla="*/ 0 h 5"/>
                  <a:gd name="T10" fmla="*/ 0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2"/>
                    </a:lnTo>
                    <a:lnTo>
                      <a:pt x="4" y="5"/>
                    </a:lnTo>
                    <a:lnTo>
                      <a:pt x="0" y="2"/>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0" name="Freeform 357"/>
              <p:cNvSpPr>
                <a:spLocks/>
              </p:cNvSpPr>
              <p:nvPr/>
            </p:nvSpPr>
            <p:spPr bwMode="auto">
              <a:xfrm>
                <a:off x="2825" y="3139"/>
                <a:ext cx="2" cy="2"/>
              </a:xfrm>
              <a:custGeom>
                <a:avLst/>
                <a:gdLst>
                  <a:gd name="T0" fmla="*/ 0 w 6"/>
                  <a:gd name="T1" fmla="*/ 0 h 5"/>
                  <a:gd name="T2" fmla="*/ 0 w 6"/>
                  <a:gd name="T3" fmla="*/ 0 h 5"/>
                  <a:gd name="T4" fmla="*/ 0 w 6"/>
                  <a:gd name="T5" fmla="*/ 0 h 5"/>
                  <a:gd name="T6" fmla="*/ 0 w 6"/>
                  <a:gd name="T7" fmla="*/ 0 h 5"/>
                  <a:gd name="T8" fmla="*/ 0 w 6"/>
                  <a:gd name="T9" fmla="*/ 0 h 5"/>
                  <a:gd name="T10" fmla="*/ 0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0"/>
                    </a:moveTo>
                    <a:lnTo>
                      <a:pt x="6" y="2"/>
                    </a:lnTo>
                    <a:lnTo>
                      <a:pt x="4" y="5"/>
                    </a:lnTo>
                    <a:lnTo>
                      <a:pt x="0" y="2"/>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1" name="Freeform 358"/>
              <p:cNvSpPr>
                <a:spLocks/>
              </p:cNvSpPr>
              <p:nvPr/>
            </p:nvSpPr>
            <p:spPr bwMode="auto">
              <a:xfrm>
                <a:off x="2804" y="3138"/>
                <a:ext cx="2" cy="1"/>
              </a:xfrm>
              <a:custGeom>
                <a:avLst/>
                <a:gdLst>
                  <a:gd name="T0" fmla="*/ 0 w 6"/>
                  <a:gd name="T1" fmla="*/ 0 h 7"/>
                  <a:gd name="T2" fmla="*/ 0 w 6"/>
                  <a:gd name="T3" fmla="*/ 0 h 7"/>
                  <a:gd name="T4" fmla="*/ 0 w 6"/>
                  <a:gd name="T5" fmla="*/ 0 h 7"/>
                  <a:gd name="T6" fmla="*/ 0 w 6"/>
                  <a:gd name="T7" fmla="*/ 0 h 7"/>
                  <a:gd name="T8" fmla="*/ 0 w 6"/>
                  <a:gd name="T9" fmla="*/ 0 h 7"/>
                  <a:gd name="T10" fmla="*/ 0 w 6"/>
                  <a:gd name="T11" fmla="*/ 0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4" y="0"/>
                    </a:moveTo>
                    <a:lnTo>
                      <a:pt x="6" y="3"/>
                    </a:lnTo>
                    <a:lnTo>
                      <a:pt x="4" y="7"/>
                    </a:lnTo>
                    <a:lnTo>
                      <a:pt x="0" y="3"/>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2" name="Freeform 359"/>
              <p:cNvSpPr>
                <a:spLocks/>
              </p:cNvSpPr>
              <p:nvPr/>
            </p:nvSpPr>
            <p:spPr bwMode="auto">
              <a:xfrm>
                <a:off x="2824" y="3141"/>
                <a:ext cx="1" cy="2"/>
              </a:xfrm>
              <a:custGeom>
                <a:avLst/>
                <a:gdLst>
                  <a:gd name="T0" fmla="*/ 0 w 6"/>
                  <a:gd name="T1" fmla="*/ 0 h 6"/>
                  <a:gd name="T2" fmla="*/ 0 w 6"/>
                  <a:gd name="T3" fmla="*/ 0 h 6"/>
                  <a:gd name="T4" fmla="*/ 0 w 6"/>
                  <a:gd name="T5" fmla="*/ 0 h 6"/>
                  <a:gd name="T6" fmla="*/ 0 w 6"/>
                  <a:gd name="T7" fmla="*/ 0 h 6"/>
                  <a:gd name="T8" fmla="*/ 0 w 6"/>
                  <a:gd name="T9" fmla="*/ 0 h 6"/>
                  <a:gd name="T10" fmla="*/ 0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0"/>
                    </a:moveTo>
                    <a:lnTo>
                      <a:pt x="6" y="3"/>
                    </a:lnTo>
                    <a:lnTo>
                      <a:pt x="4" y="6"/>
                    </a:lnTo>
                    <a:lnTo>
                      <a:pt x="0" y="3"/>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3" name="Freeform 360"/>
              <p:cNvSpPr>
                <a:spLocks/>
              </p:cNvSpPr>
              <p:nvPr/>
            </p:nvSpPr>
            <p:spPr bwMode="auto">
              <a:xfrm>
                <a:off x="2803" y="3139"/>
                <a:ext cx="2" cy="2"/>
              </a:xfrm>
              <a:custGeom>
                <a:avLst/>
                <a:gdLst>
                  <a:gd name="T0" fmla="*/ 0 w 6"/>
                  <a:gd name="T1" fmla="*/ 0 h 6"/>
                  <a:gd name="T2" fmla="*/ 0 w 6"/>
                  <a:gd name="T3" fmla="*/ 0 h 6"/>
                  <a:gd name="T4" fmla="*/ 0 w 6"/>
                  <a:gd name="T5" fmla="*/ 0 h 6"/>
                  <a:gd name="T6" fmla="*/ 0 w 6"/>
                  <a:gd name="T7" fmla="*/ 0 h 6"/>
                  <a:gd name="T8" fmla="*/ 0 w 6"/>
                  <a:gd name="T9" fmla="*/ 0 h 6"/>
                  <a:gd name="T10" fmla="*/ 0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2" y="0"/>
                    </a:moveTo>
                    <a:lnTo>
                      <a:pt x="6" y="4"/>
                    </a:lnTo>
                    <a:lnTo>
                      <a:pt x="2" y="6"/>
                    </a:lnTo>
                    <a:lnTo>
                      <a:pt x="0" y="4"/>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4" name="Freeform 361"/>
              <p:cNvSpPr>
                <a:spLocks/>
              </p:cNvSpPr>
              <p:nvPr/>
            </p:nvSpPr>
            <p:spPr bwMode="auto">
              <a:xfrm>
                <a:off x="2822" y="3143"/>
                <a:ext cx="2" cy="2"/>
              </a:xfrm>
              <a:custGeom>
                <a:avLst/>
                <a:gdLst>
                  <a:gd name="T0" fmla="*/ 0 w 6"/>
                  <a:gd name="T1" fmla="*/ 0 h 6"/>
                  <a:gd name="T2" fmla="*/ 0 w 6"/>
                  <a:gd name="T3" fmla="*/ 0 h 6"/>
                  <a:gd name="T4" fmla="*/ 0 w 6"/>
                  <a:gd name="T5" fmla="*/ 0 h 6"/>
                  <a:gd name="T6" fmla="*/ 0 w 6"/>
                  <a:gd name="T7" fmla="*/ 0 h 6"/>
                  <a:gd name="T8" fmla="*/ 0 w 6"/>
                  <a:gd name="T9" fmla="*/ 0 h 6"/>
                  <a:gd name="T10" fmla="*/ 0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2" y="0"/>
                    </a:moveTo>
                    <a:lnTo>
                      <a:pt x="6" y="4"/>
                    </a:lnTo>
                    <a:lnTo>
                      <a:pt x="2" y="6"/>
                    </a:lnTo>
                    <a:lnTo>
                      <a:pt x="0" y="4"/>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5" name="Freeform 362"/>
              <p:cNvSpPr>
                <a:spLocks/>
              </p:cNvSpPr>
              <p:nvPr/>
            </p:nvSpPr>
            <p:spPr bwMode="auto">
              <a:xfrm>
                <a:off x="2802" y="3141"/>
                <a:ext cx="1" cy="2"/>
              </a:xfrm>
              <a:custGeom>
                <a:avLst/>
                <a:gdLst>
                  <a:gd name="T0" fmla="*/ 0 w 5"/>
                  <a:gd name="T1" fmla="*/ 0 h 6"/>
                  <a:gd name="T2" fmla="*/ 0 w 5"/>
                  <a:gd name="T3" fmla="*/ 0 h 6"/>
                  <a:gd name="T4" fmla="*/ 0 w 5"/>
                  <a:gd name="T5" fmla="*/ 0 h 6"/>
                  <a:gd name="T6" fmla="*/ 0 w 5"/>
                  <a:gd name="T7" fmla="*/ 0 h 6"/>
                  <a:gd name="T8" fmla="*/ 0 w 5"/>
                  <a:gd name="T9" fmla="*/ 0 h 6"/>
                  <a:gd name="T10" fmla="*/ 0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2" y="0"/>
                    </a:moveTo>
                    <a:lnTo>
                      <a:pt x="5" y="3"/>
                    </a:lnTo>
                    <a:lnTo>
                      <a:pt x="2" y="6"/>
                    </a:lnTo>
                    <a:lnTo>
                      <a:pt x="0" y="3"/>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6" name="Freeform 363"/>
              <p:cNvSpPr>
                <a:spLocks/>
              </p:cNvSpPr>
              <p:nvPr/>
            </p:nvSpPr>
            <p:spPr bwMode="auto">
              <a:xfrm>
                <a:off x="2821" y="3145"/>
                <a:ext cx="1" cy="2"/>
              </a:xfrm>
              <a:custGeom>
                <a:avLst/>
                <a:gdLst>
                  <a:gd name="T0" fmla="*/ 0 w 5"/>
                  <a:gd name="T1" fmla="*/ 0 h 6"/>
                  <a:gd name="T2" fmla="*/ 0 w 5"/>
                  <a:gd name="T3" fmla="*/ 0 h 6"/>
                  <a:gd name="T4" fmla="*/ 0 w 5"/>
                  <a:gd name="T5" fmla="*/ 0 h 6"/>
                  <a:gd name="T6" fmla="*/ 0 w 5"/>
                  <a:gd name="T7" fmla="*/ 0 h 6"/>
                  <a:gd name="T8" fmla="*/ 0 w 5"/>
                  <a:gd name="T9" fmla="*/ 0 h 6"/>
                  <a:gd name="T10" fmla="*/ 0 w 5"/>
                  <a:gd name="T11" fmla="*/ 0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2" y="0"/>
                    </a:moveTo>
                    <a:lnTo>
                      <a:pt x="5" y="3"/>
                    </a:lnTo>
                    <a:lnTo>
                      <a:pt x="2" y="6"/>
                    </a:lnTo>
                    <a:lnTo>
                      <a:pt x="0" y="3"/>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7" name="Freeform 364"/>
              <p:cNvSpPr>
                <a:spLocks/>
              </p:cNvSpPr>
              <p:nvPr/>
            </p:nvSpPr>
            <p:spPr bwMode="auto">
              <a:xfrm>
                <a:off x="2800" y="3143"/>
                <a:ext cx="2" cy="2"/>
              </a:xfrm>
              <a:custGeom>
                <a:avLst/>
                <a:gdLst>
                  <a:gd name="T0" fmla="*/ 0 w 7"/>
                  <a:gd name="T1" fmla="*/ 0 h 6"/>
                  <a:gd name="T2" fmla="*/ 0 w 7"/>
                  <a:gd name="T3" fmla="*/ 0 h 6"/>
                  <a:gd name="T4" fmla="*/ 0 w 7"/>
                  <a:gd name="T5" fmla="*/ 0 h 6"/>
                  <a:gd name="T6" fmla="*/ 0 w 7"/>
                  <a:gd name="T7" fmla="*/ 0 h 6"/>
                  <a:gd name="T8" fmla="*/ 0 w 7"/>
                  <a:gd name="T9" fmla="*/ 0 h 6"/>
                  <a:gd name="T10" fmla="*/ 0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3" y="0"/>
                    </a:moveTo>
                    <a:lnTo>
                      <a:pt x="7" y="3"/>
                    </a:lnTo>
                    <a:lnTo>
                      <a:pt x="3" y="6"/>
                    </a:lnTo>
                    <a:lnTo>
                      <a:pt x="0" y="3"/>
                    </a:lnTo>
                    <a:lnTo>
                      <a:pt x="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8" name="Freeform 365"/>
              <p:cNvSpPr>
                <a:spLocks/>
              </p:cNvSpPr>
              <p:nvPr/>
            </p:nvSpPr>
            <p:spPr bwMode="auto">
              <a:xfrm>
                <a:off x="2820" y="3147"/>
                <a:ext cx="1" cy="2"/>
              </a:xfrm>
              <a:custGeom>
                <a:avLst/>
                <a:gdLst>
                  <a:gd name="T0" fmla="*/ 0 w 7"/>
                  <a:gd name="T1" fmla="*/ 0 h 6"/>
                  <a:gd name="T2" fmla="*/ 0 w 7"/>
                  <a:gd name="T3" fmla="*/ 0 h 6"/>
                  <a:gd name="T4" fmla="*/ 0 w 7"/>
                  <a:gd name="T5" fmla="*/ 0 h 6"/>
                  <a:gd name="T6" fmla="*/ 0 w 7"/>
                  <a:gd name="T7" fmla="*/ 0 h 6"/>
                  <a:gd name="T8" fmla="*/ 0 w 7"/>
                  <a:gd name="T9" fmla="*/ 0 h 6"/>
                  <a:gd name="T10" fmla="*/ 0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3" y="0"/>
                    </a:moveTo>
                    <a:lnTo>
                      <a:pt x="7" y="3"/>
                    </a:lnTo>
                    <a:lnTo>
                      <a:pt x="3" y="6"/>
                    </a:lnTo>
                    <a:lnTo>
                      <a:pt x="0" y="3"/>
                    </a:lnTo>
                    <a:lnTo>
                      <a:pt x="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89" name="Freeform 366"/>
              <p:cNvSpPr>
                <a:spLocks/>
              </p:cNvSpPr>
              <p:nvPr/>
            </p:nvSpPr>
            <p:spPr bwMode="auto">
              <a:xfrm>
                <a:off x="2999" y="3163"/>
                <a:ext cx="4" cy="5"/>
              </a:xfrm>
              <a:custGeom>
                <a:avLst/>
                <a:gdLst>
                  <a:gd name="T0" fmla="*/ 0 w 17"/>
                  <a:gd name="T1" fmla="*/ 0 h 18"/>
                  <a:gd name="T2" fmla="*/ 0 w 17"/>
                  <a:gd name="T3" fmla="*/ 0 h 18"/>
                  <a:gd name="T4" fmla="*/ 0 w 17"/>
                  <a:gd name="T5" fmla="*/ 0 h 18"/>
                  <a:gd name="T6" fmla="*/ 0 w 17"/>
                  <a:gd name="T7" fmla="*/ 0 h 18"/>
                  <a:gd name="T8" fmla="*/ 0 w 17"/>
                  <a:gd name="T9" fmla="*/ 0 h 18"/>
                  <a:gd name="T10" fmla="*/ 0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9" y="0"/>
                    </a:moveTo>
                    <a:lnTo>
                      <a:pt x="17" y="9"/>
                    </a:lnTo>
                    <a:lnTo>
                      <a:pt x="9" y="18"/>
                    </a:lnTo>
                    <a:lnTo>
                      <a:pt x="0" y="9"/>
                    </a:lnTo>
                    <a:lnTo>
                      <a:pt x="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90" name="Freeform 367"/>
              <p:cNvSpPr>
                <a:spLocks/>
              </p:cNvSpPr>
              <p:nvPr/>
            </p:nvSpPr>
            <p:spPr bwMode="auto">
              <a:xfrm>
                <a:off x="3006" y="3164"/>
                <a:ext cx="5" cy="4"/>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8" y="0"/>
                    </a:moveTo>
                    <a:lnTo>
                      <a:pt x="17" y="9"/>
                    </a:lnTo>
                    <a:lnTo>
                      <a:pt x="8" y="17"/>
                    </a:lnTo>
                    <a:lnTo>
                      <a:pt x="0" y="9"/>
                    </a:lnTo>
                    <a:lnTo>
                      <a:pt x="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91" name="Freeform 368"/>
              <p:cNvSpPr>
                <a:spLocks/>
              </p:cNvSpPr>
              <p:nvPr/>
            </p:nvSpPr>
            <p:spPr bwMode="auto">
              <a:xfrm>
                <a:off x="3015" y="3165"/>
                <a:ext cx="4" cy="4"/>
              </a:xfrm>
              <a:custGeom>
                <a:avLst/>
                <a:gdLst>
                  <a:gd name="T0" fmla="*/ 0 w 17"/>
                  <a:gd name="T1" fmla="*/ 0 h 16"/>
                  <a:gd name="T2" fmla="*/ 0 w 17"/>
                  <a:gd name="T3" fmla="*/ 0 h 16"/>
                  <a:gd name="T4" fmla="*/ 0 w 17"/>
                  <a:gd name="T5" fmla="*/ 0 h 16"/>
                  <a:gd name="T6" fmla="*/ 0 w 17"/>
                  <a:gd name="T7" fmla="*/ 0 h 16"/>
                  <a:gd name="T8" fmla="*/ 0 w 17"/>
                  <a:gd name="T9" fmla="*/ 0 h 16"/>
                  <a:gd name="T10" fmla="*/ 0 w 17"/>
                  <a:gd name="T11" fmla="*/ 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8" y="0"/>
                    </a:moveTo>
                    <a:lnTo>
                      <a:pt x="17" y="9"/>
                    </a:lnTo>
                    <a:lnTo>
                      <a:pt x="8" y="16"/>
                    </a:lnTo>
                    <a:lnTo>
                      <a:pt x="0" y="9"/>
                    </a:lnTo>
                    <a:lnTo>
                      <a:pt x="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92" name="Freeform 369"/>
              <p:cNvSpPr>
                <a:spLocks/>
              </p:cNvSpPr>
              <p:nvPr/>
            </p:nvSpPr>
            <p:spPr bwMode="auto">
              <a:xfrm>
                <a:off x="3023" y="3166"/>
                <a:ext cx="4" cy="4"/>
              </a:xfrm>
              <a:custGeom>
                <a:avLst/>
                <a:gdLst>
                  <a:gd name="T0" fmla="*/ 0 w 16"/>
                  <a:gd name="T1" fmla="*/ 0 h 17"/>
                  <a:gd name="T2" fmla="*/ 0 w 16"/>
                  <a:gd name="T3" fmla="*/ 0 h 17"/>
                  <a:gd name="T4" fmla="*/ 0 w 16"/>
                  <a:gd name="T5" fmla="*/ 0 h 17"/>
                  <a:gd name="T6" fmla="*/ 0 w 16"/>
                  <a:gd name="T7" fmla="*/ 0 h 17"/>
                  <a:gd name="T8" fmla="*/ 0 w 16"/>
                  <a:gd name="T9" fmla="*/ 0 h 17"/>
                  <a:gd name="T10" fmla="*/ 0 w 16"/>
                  <a:gd name="T11" fmla="*/ 0 h 17"/>
                  <a:gd name="T12" fmla="*/ 0 60000 65536"/>
                  <a:gd name="T13" fmla="*/ 0 60000 65536"/>
                  <a:gd name="T14" fmla="*/ 0 60000 65536"/>
                  <a:gd name="T15" fmla="*/ 0 60000 65536"/>
                  <a:gd name="T16" fmla="*/ 0 60000 65536"/>
                  <a:gd name="T17" fmla="*/ 0 60000 65536"/>
                  <a:gd name="T18" fmla="*/ 0 w 16"/>
                  <a:gd name="T19" fmla="*/ 0 h 17"/>
                  <a:gd name="T20" fmla="*/ 16 w 1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6" h="17">
                    <a:moveTo>
                      <a:pt x="7" y="0"/>
                    </a:moveTo>
                    <a:lnTo>
                      <a:pt x="16" y="9"/>
                    </a:lnTo>
                    <a:lnTo>
                      <a:pt x="7" y="17"/>
                    </a:lnTo>
                    <a:lnTo>
                      <a:pt x="0" y="9"/>
                    </a:lnTo>
                    <a:lnTo>
                      <a:pt x="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93" name="Freeform 370"/>
              <p:cNvSpPr>
                <a:spLocks/>
              </p:cNvSpPr>
              <p:nvPr/>
            </p:nvSpPr>
            <p:spPr bwMode="auto">
              <a:xfrm>
                <a:off x="3032" y="3168"/>
                <a:ext cx="4" cy="4"/>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9" y="0"/>
                    </a:moveTo>
                    <a:lnTo>
                      <a:pt x="18" y="9"/>
                    </a:lnTo>
                    <a:lnTo>
                      <a:pt x="9" y="18"/>
                    </a:lnTo>
                    <a:lnTo>
                      <a:pt x="0" y="9"/>
                    </a:lnTo>
                    <a:lnTo>
                      <a:pt x="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94" name="Freeform 371"/>
              <p:cNvSpPr>
                <a:spLocks/>
              </p:cNvSpPr>
              <p:nvPr/>
            </p:nvSpPr>
            <p:spPr bwMode="auto">
              <a:xfrm>
                <a:off x="3040" y="3170"/>
                <a:ext cx="4" cy="4"/>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9" y="0"/>
                    </a:moveTo>
                    <a:lnTo>
                      <a:pt x="17" y="8"/>
                    </a:lnTo>
                    <a:lnTo>
                      <a:pt x="9" y="17"/>
                    </a:lnTo>
                    <a:lnTo>
                      <a:pt x="0" y="8"/>
                    </a:lnTo>
                    <a:lnTo>
                      <a:pt x="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95" name="Freeform 372"/>
              <p:cNvSpPr>
                <a:spLocks/>
              </p:cNvSpPr>
              <p:nvPr/>
            </p:nvSpPr>
            <p:spPr bwMode="auto">
              <a:xfrm>
                <a:off x="2928" y="3122"/>
                <a:ext cx="95" cy="27"/>
              </a:xfrm>
              <a:custGeom>
                <a:avLst/>
                <a:gdLst>
                  <a:gd name="T0" fmla="*/ 0 w 378"/>
                  <a:gd name="T1" fmla="*/ 0 h 104"/>
                  <a:gd name="T2" fmla="*/ 1 w 378"/>
                  <a:gd name="T3" fmla="*/ 0 h 104"/>
                  <a:gd name="T4" fmla="*/ 1 w 378"/>
                  <a:gd name="T5" fmla="*/ 0 h 104"/>
                  <a:gd name="T6" fmla="*/ 1 w 378"/>
                  <a:gd name="T7" fmla="*/ 0 h 104"/>
                  <a:gd name="T8" fmla="*/ 1 w 378"/>
                  <a:gd name="T9" fmla="*/ 0 h 104"/>
                  <a:gd name="T10" fmla="*/ 0 w 378"/>
                  <a:gd name="T11" fmla="*/ 0 h 104"/>
                  <a:gd name="T12" fmla="*/ 0 w 378"/>
                  <a:gd name="T13" fmla="*/ 0 h 104"/>
                  <a:gd name="T14" fmla="*/ 0 w 378"/>
                  <a:gd name="T15" fmla="*/ 0 h 104"/>
                  <a:gd name="T16" fmla="*/ 0 60000 65536"/>
                  <a:gd name="T17" fmla="*/ 0 60000 65536"/>
                  <a:gd name="T18" fmla="*/ 0 60000 65536"/>
                  <a:gd name="T19" fmla="*/ 0 60000 65536"/>
                  <a:gd name="T20" fmla="*/ 0 60000 65536"/>
                  <a:gd name="T21" fmla="*/ 0 60000 65536"/>
                  <a:gd name="T22" fmla="*/ 0 60000 65536"/>
                  <a:gd name="T23" fmla="*/ 0 60000 65536"/>
                  <a:gd name="T24" fmla="*/ 0 w 378"/>
                  <a:gd name="T25" fmla="*/ 0 h 104"/>
                  <a:gd name="T26" fmla="*/ 378 w 378"/>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8" h="104">
                    <a:moveTo>
                      <a:pt x="21" y="104"/>
                    </a:moveTo>
                    <a:lnTo>
                      <a:pt x="378" y="14"/>
                    </a:lnTo>
                    <a:lnTo>
                      <a:pt x="366" y="0"/>
                    </a:lnTo>
                    <a:lnTo>
                      <a:pt x="347" y="0"/>
                    </a:lnTo>
                    <a:lnTo>
                      <a:pt x="352" y="9"/>
                    </a:lnTo>
                    <a:lnTo>
                      <a:pt x="0" y="104"/>
                    </a:lnTo>
                    <a:lnTo>
                      <a:pt x="21" y="10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96" name="Freeform 373"/>
              <p:cNvSpPr>
                <a:spLocks/>
              </p:cNvSpPr>
              <p:nvPr/>
            </p:nvSpPr>
            <p:spPr bwMode="auto">
              <a:xfrm>
                <a:off x="2831" y="3064"/>
                <a:ext cx="5" cy="14"/>
              </a:xfrm>
              <a:custGeom>
                <a:avLst/>
                <a:gdLst>
                  <a:gd name="T0" fmla="*/ 0 w 22"/>
                  <a:gd name="T1" fmla="*/ 0 h 58"/>
                  <a:gd name="T2" fmla="*/ 0 w 22"/>
                  <a:gd name="T3" fmla="*/ 0 h 58"/>
                  <a:gd name="T4" fmla="*/ 0 w 22"/>
                  <a:gd name="T5" fmla="*/ 0 h 58"/>
                  <a:gd name="T6" fmla="*/ 0 w 22"/>
                  <a:gd name="T7" fmla="*/ 0 h 58"/>
                  <a:gd name="T8" fmla="*/ 0 w 22"/>
                  <a:gd name="T9" fmla="*/ 0 h 58"/>
                  <a:gd name="T10" fmla="*/ 0 w 22"/>
                  <a:gd name="T11" fmla="*/ 0 h 58"/>
                  <a:gd name="T12" fmla="*/ 0 w 22"/>
                  <a:gd name="T13" fmla="*/ 0 h 58"/>
                  <a:gd name="T14" fmla="*/ 0 w 22"/>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58"/>
                  <a:gd name="T26" fmla="*/ 22 w 22"/>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58">
                    <a:moveTo>
                      <a:pt x="6" y="58"/>
                    </a:moveTo>
                    <a:lnTo>
                      <a:pt x="8" y="13"/>
                    </a:lnTo>
                    <a:lnTo>
                      <a:pt x="0" y="9"/>
                    </a:lnTo>
                    <a:lnTo>
                      <a:pt x="5" y="0"/>
                    </a:lnTo>
                    <a:lnTo>
                      <a:pt x="22" y="9"/>
                    </a:lnTo>
                    <a:lnTo>
                      <a:pt x="12" y="57"/>
                    </a:lnTo>
                    <a:lnTo>
                      <a:pt x="6" y="5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97" name="Freeform 374"/>
              <p:cNvSpPr>
                <a:spLocks/>
              </p:cNvSpPr>
              <p:nvPr/>
            </p:nvSpPr>
            <p:spPr bwMode="auto">
              <a:xfrm>
                <a:off x="2838" y="3032"/>
                <a:ext cx="4" cy="8"/>
              </a:xfrm>
              <a:custGeom>
                <a:avLst/>
                <a:gdLst>
                  <a:gd name="T0" fmla="*/ 0 w 18"/>
                  <a:gd name="T1" fmla="*/ 0 h 30"/>
                  <a:gd name="T2" fmla="*/ 0 w 18"/>
                  <a:gd name="T3" fmla="*/ 0 h 30"/>
                  <a:gd name="T4" fmla="*/ 0 w 18"/>
                  <a:gd name="T5" fmla="*/ 0 h 30"/>
                  <a:gd name="T6" fmla="*/ 0 w 18"/>
                  <a:gd name="T7" fmla="*/ 0 h 30"/>
                  <a:gd name="T8" fmla="*/ 0 w 18"/>
                  <a:gd name="T9" fmla="*/ 0 h 30"/>
                  <a:gd name="T10" fmla="*/ 0 w 18"/>
                  <a:gd name="T11" fmla="*/ 0 h 30"/>
                  <a:gd name="T12" fmla="*/ 0 w 18"/>
                  <a:gd name="T13" fmla="*/ 0 h 30"/>
                  <a:gd name="T14" fmla="*/ 0 60000 65536"/>
                  <a:gd name="T15" fmla="*/ 0 60000 65536"/>
                  <a:gd name="T16" fmla="*/ 0 60000 65536"/>
                  <a:gd name="T17" fmla="*/ 0 60000 65536"/>
                  <a:gd name="T18" fmla="*/ 0 60000 65536"/>
                  <a:gd name="T19" fmla="*/ 0 60000 65536"/>
                  <a:gd name="T20" fmla="*/ 0 60000 65536"/>
                  <a:gd name="T21" fmla="*/ 0 w 18"/>
                  <a:gd name="T22" fmla="*/ 0 h 30"/>
                  <a:gd name="T23" fmla="*/ 18 w 1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0">
                    <a:moveTo>
                      <a:pt x="0" y="20"/>
                    </a:moveTo>
                    <a:lnTo>
                      <a:pt x="8" y="30"/>
                    </a:lnTo>
                    <a:lnTo>
                      <a:pt x="18" y="25"/>
                    </a:lnTo>
                    <a:lnTo>
                      <a:pt x="11" y="20"/>
                    </a:lnTo>
                    <a:lnTo>
                      <a:pt x="2" y="0"/>
                    </a:lnTo>
                    <a:lnTo>
                      <a:pt x="0" y="2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898" name="Freeform 375"/>
              <p:cNvSpPr>
                <a:spLocks/>
              </p:cNvSpPr>
              <p:nvPr/>
            </p:nvSpPr>
            <p:spPr bwMode="auto">
              <a:xfrm>
                <a:off x="2777" y="3020"/>
                <a:ext cx="50" cy="36"/>
              </a:xfrm>
              <a:custGeom>
                <a:avLst/>
                <a:gdLst>
                  <a:gd name="T0" fmla="*/ 0 w 204"/>
                  <a:gd name="T1" fmla="*/ 0 h 144"/>
                  <a:gd name="T2" fmla="*/ 0 w 204"/>
                  <a:gd name="T3" fmla="*/ 0 h 144"/>
                  <a:gd name="T4" fmla="*/ 0 w 204"/>
                  <a:gd name="T5" fmla="*/ 0 h 144"/>
                  <a:gd name="T6" fmla="*/ 0 w 204"/>
                  <a:gd name="T7" fmla="*/ 0 h 144"/>
                  <a:gd name="T8" fmla="*/ 0 w 204"/>
                  <a:gd name="T9" fmla="*/ 0 h 144"/>
                  <a:gd name="T10" fmla="*/ 0 w 204"/>
                  <a:gd name="T11" fmla="*/ 0 h 144"/>
                  <a:gd name="T12" fmla="*/ 0 w 204"/>
                  <a:gd name="T13" fmla="*/ 0 h 144"/>
                  <a:gd name="T14" fmla="*/ 0 w 204"/>
                  <a:gd name="T15" fmla="*/ 0 h 144"/>
                  <a:gd name="T16" fmla="*/ 0 w 204"/>
                  <a:gd name="T17" fmla="*/ 0 h 144"/>
                  <a:gd name="T18" fmla="*/ 0 w 204"/>
                  <a:gd name="T19" fmla="*/ 0 h 144"/>
                  <a:gd name="T20" fmla="*/ 0 w 204"/>
                  <a:gd name="T21" fmla="*/ 0 h 144"/>
                  <a:gd name="T22" fmla="*/ 0 w 204"/>
                  <a:gd name="T23" fmla="*/ 0 h 144"/>
                  <a:gd name="T24" fmla="*/ 0 w 204"/>
                  <a:gd name="T25" fmla="*/ 0 h 144"/>
                  <a:gd name="T26" fmla="*/ 0 w 204"/>
                  <a:gd name="T27" fmla="*/ 0 h 144"/>
                  <a:gd name="T28" fmla="*/ 0 w 204"/>
                  <a:gd name="T29" fmla="*/ 0 h 144"/>
                  <a:gd name="T30" fmla="*/ 0 w 204"/>
                  <a:gd name="T31" fmla="*/ 0 h 144"/>
                  <a:gd name="T32" fmla="*/ 0 w 204"/>
                  <a:gd name="T33" fmla="*/ 0 h 144"/>
                  <a:gd name="T34" fmla="*/ 0 w 204"/>
                  <a:gd name="T35" fmla="*/ 0 h 144"/>
                  <a:gd name="T36" fmla="*/ 0 w 204"/>
                  <a:gd name="T37" fmla="*/ 0 h 144"/>
                  <a:gd name="T38" fmla="*/ 0 w 204"/>
                  <a:gd name="T39" fmla="*/ 0 h 144"/>
                  <a:gd name="T40" fmla="*/ 0 w 204"/>
                  <a:gd name="T41" fmla="*/ 0 h 144"/>
                  <a:gd name="T42" fmla="*/ 0 w 204"/>
                  <a:gd name="T43" fmla="*/ 0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
                  <a:gd name="T67" fmla="*/ 0 h 144"/>
                  <a:gd name="T68" fmla="*/ 204 w 204"/>
                  <a:gd name="T69" fmla="*/ 144 h 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 h="144">
                    <a:moveTo>
                      <a:pt x="45" y="10"/>
                    </a:moveTo>
                    <a:lnTo>
                      <a:pt x="0" y="120"/>
                    </a:lnTo>
                    <a:lnTo>
                      <a:pt x="18" y="119"/>
                    </a:lnTo>
                    <a:lnTo>
                      <a:pt x="35" y="101"/>
                    </a:lnTo>
                    <a:lnTo>
                      <a:pt x="64" y="101"/>
                    </a:lnTo>
                    <a:lnTo>
                      <a:pt x="69" y="121"/>
                    </a:lnTo>
                    <a:lnTo>
                      <a:pt x="127" y="131"/>
                    </a:lnTo>
                    <a:lnTo>
                      <a:pt x="136" y="120"/>
                    </a:lnTo>
                    <a:lnTo>
                      <a:pt x="159" y="122"/>
                    </a:lnTo>
                    <a:lnTo>
                      <a:pt x="165" y="144"/>
                    </a:lnTo>
                    <a:lnTo>
                      <a:pt x="204" y="27"/>
                    </a:lnTo>
                    <a:lnTo>
                      <a:pt x="185" y="43"/>
                    </a:lnTo>
                    <a:lnTo>
                      <a:pt x="167" y="47"/>
                    </a:lnTo>
                    <a:lnTo>
                      <a:pt x="154" y="36"/>
                    </a:lnTo>
                    <a:lnTo>
                      <a:pt x="151" y="8"/>
                    </a:lnTo>
                    <a:lnTo>
                      <a:pt x="125" y="0"/>
                    </a:lnTo>
                    <a:lnTo>
                      <a:pt x="97" y="28"/>
                    </a:lnTo>
                    <a:lnTo>
                      <a:pt x="72" y="28"/>
                    </a:lnTo>
                    <a:lnTo>
                      <a:pt x="73" y="9"/>
                    </a:lnTo>
                    <a:lnTo>
                      <a:pt x="45" y="13"/>
                    </a:lnTo>
                    <a:lnTo>
                      <a:pt x="45" y="1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899" name="Freeform 376"/>
              <p:cNvSpPr>
                <a:spLocks/>
              </p:cNvSpPr>
              <p:nvPr/>
            </p:nvSpPr>
            <p:spPr bwMode="auto">
              <a:xfrm>
                <a:off x="2868" y="3020"/>
                <a:ext cx="48" cy="50"/>
              </a:xfrm>
              <a:custGeom>
                <a:avLst/>
                <a:gdLst>
                  <a:gd name="T0" fmla="*/ 0 w 195"/>
                  <a:gd name="T1" fmla="*/ 0 h 203"/>
                  <a:gd name="T2" fmla="*/ 0 w 195"/>
                  <a:gd name="T3" fmla="*/ 0 h 203"/>
                  <a:gd name="T4" fmla="*/ 0 w 195"/>
                  <a:gd name="T5" fmla="*/ 0 h 203"/>
                  <a:gd name="T6" fmla="*/ 0 w 195"/>
                  <a:gd name="T7" fmla="*/ 0 h 203"/>
                  <a:gd name="T8" fmla="*/ 0 w 195"/>
                  <a:gd name="T9" fmla="*/ 0 h 203"/>
                  <a:gd name="T10" fmla="*/ 0 w 195"/>
                  <a:gd name="T11" fmla="*/ 0 h 203"/>
                  <a:gd name="T12" fmla="*/ 0 w 195"/>
                  <a:gd name="T13" fmla="*/ 0 h 203"/>
                  <a:gd name="T14" fmla="*/ 0 w 195"/>
                  <a:gd name="T15" fmla="*/ 0 h 203"/>
                  <a:gd name="T16" fmla="*/ 0 w 195"/>
                  <a:gd name="T17" fmla="*/ 0 h 203"/>
                  <a:gd name="T18" fmla="*/ 0 w 195"/>
                  <a:gd name="T19" fmla="*/ 0 h 203"/>
                  <a:gd name="T20" fmla="*/ 0 w 195"/>
                  <a:gd name="T21" fmla="*/ 0 h 203"/>
                  <a:gd name="T22" fmla="*/ 0 w 195"/>
                  <a:gd name="T23" fmla="*/ 0 h 203"/>
                  <a:gd name="T24" fmla="*/ 0 w 195"/>
                  <a:gd name="T25" fmla="*/ 0 h 203"/>
                  <a:gd name="T26" fmla="*/ 0 w 195"/>
                  <a:gd name="T27" fmla="*/ 0 h 203"/>
                  <a:gd name="T28" fmla="*/ 0 w 195"/>
                  <a:gd name="T29" fmla="*/ 0 h 203"/>
                  <a:gd name="T30" fmla="*/ 0 w 195"/>
                  <a:gd name="T31" fmla="*/ 0 h 203"/>
                  <a:gd name="T32" fmla="*/ 0 w 195"/>
                  <a:gd name="T33" fmla="*/ 0 h 203"/>
                  <a:gd name="T34" fmla="*/ 0 w 195"/>
                  <a:gd name="T35" fmla="*/ 0 h 203"/>
                  <a:gd name="T36" fmla="*/ 0 w 195"/>
                  <a:gd name="T37" fmla="*/ 0 h 203"/>
                  <a:gd name="T38" fmla="*/ 0 w 195"/>
                  <a:gd name="T39" fmla="*/ 0 h 203"/>
                  <a:gd name="T40" fmla="*/ 0 w 195"/>
                  <a:gd name="T41" fmla="*/ 0 h 203"/>
                  <a:gd name="T42" fmla="*/ 0 w 195"/>
                  <a:gd name="T43" fmla="*/ 0 h 203"/>
                  <a:gd name="T44" fmla="*/ 0 w 195"/>
                  <a:gd name="T45" fmla="*/ 0 h 203"/>
                  <a:gd name="T46" fmla="*/ 0 w 195"/>
                  <a:gd name="T47" fmla="*/ 0 h 203"/>
                  <a:gd name="T48" fmla="*/ 0 w 195"/>
                  <a:gd name="T49" fmla="*/ 0 h 203"/>
                  <a:gd name="T50" fmla="*/ 0 w 195"/>
                  <a:gd name="T51" fmla="*/ 0 h 203"/>
                  <a:gd name="T52" fmla="*/ 0 w 195"/>
                  <a:gd name="T53" fmla="*/ 0 h 203"/>
                  <a:gd name="T54" fmla="*/ 0 w 195"/>
                  <a:gd name="T55" fmla="*/ 0 h 203"/>
                  <a:gd name="T56" fmla="*/ 0 w 195"/>
                  <a:gd name="T57" fmla="*/ 0 h 203"/>
                  <a:gd name="T58" fmla="*/ 0 w 195"/>
                  <a:gd name="T59" fmla="*/ 0 h 2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5"/>
                  <a:gd name="T91" fmla="*/ 0 h 203"/>
                  <a:gd name="T92" fmla="*/ 195 w 195"/>
                  <a:gd name="T93" fmla="*/ 203 h 2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5" h="203">
                    <a:moveTo>
                      <a:pt x="0" y="71"/>
                    </a:moveTo>
                    <a:lnTo>
                      <a:pt x="2" y="83"/>
                    </a:lnTo>
                    <a:lnTo>
                      <a:pt x="18" y="88"/>
                    </a:lnTo>
                    <a:lnTo>
                      <a:pt x="21" y="106"/>
                    </a:lnTo>
                    <a:lnTo>
                      <a:pt x="13" y="121"/>
                    </a:lnTo>
                    <a:lnTo>
                      <a:pt x="24" y="203"/>
                    </a:lnTo>
                    <a:lnTo>
                      <a:pt x="31" y="198"/>
                    </a:lnTo>
                    <a:lnTo>
                      <a:pt x="30" y="179"/>
                    </a:lnTo>
                    <a:lnTo>
                      <a:pt x="36" y="165"/>
                    </a:lnTo>
                    <a:lnTo>
                      <a:pt x="57" y="159"/>
                    </a:lnTo>
                    <a:lnTo>
                      <a:pt x="77" y="180"/>
                    </a:lnTo>
                    <a:lnTo>
                      <a:pt x="112" y="175"/>
                    </a:lnTo>
                    <a:lnTo>
                      <a:pt x="116" y="151"/>
                    </a:lnTo>
                    <a:lnTo>
                      <a:pt x="130" y="147"/>
                    </a:lnTo>
                    <a:lnTo>
                      <a:pt x="143" y="151"/>
                    </a:lnTo>
                    <a:lnTo>
                      <a:pt x="160" y="175"/>
                    </a:lnTo>
                    <a:lnTo>
                      <a:pt x="195" y="178"/>
                    </a:lnTo>
                    <a:lnTo>
                      <a:pt x="160" y="3"/>
                    </a:lnTo>
                    <a:lnTo>
                      <a:pt x="132" y="0"/>
                    </a:lnTo>
                    <a:lnTo>
                      <a:pt x="122" y="34"/>
                    </a:lnTo>
                    <a:lnTo>
                      <a:pt x="106" y="39"/>
                    </a:lnTo>
                    <a:lnTo>
                      <a:pt x="88" y="30"/>
                    </a:lnTo>
                    <a:lnTo>
                      <a:pt x="82" y="14"/>
                    </a:lnTo>
                    <a:lnTo>
                      <a:pt x="59" y="27"/>
                    </a:lnTo>
                    <a:lnTo>
                      <a:pt x="55" y="53"/>
                    </a:lnTo>
                    <a:lnTo>
                      <a:pt x="40" y="69"/>
                    </a:lnTo>
                    <a:lnTo>
                      <a:pt x="24" y="63"/>
                    </a:lnTo>
                    <a:lnTo>
                      <a:pt x="18" y="52"/>
                    </a:lnTo>
                    <a:lnTo>
                      <a:pt x="0" y="71"/>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900" name="Freeform 377"/>
              <p:cNvSpPr>
                <a:spLocks/>
              </p:cNvSpPr>
              <p:nvPr/>
            </p:nvSpPr>
            <p:spPr bwMode="auto">
              <a:xfrm>
                <a:off x="2875" y="3026"/>
                <a:ext cx="27" cy="37"/>
              </a:xfrm>
              <a:custGeom>
                <a:avLst/>
                <a:gdLst>
                  <a:gd name="T0" fmla="*/ 0 w 106"/>
                  <a:gd name="T1" fmla="*/ 0 h 147"/>
                  <a:gd name="T2" fmla="*/ 0 w 106"/>
                  <a:gd name="T3" fmla="*/ 0 h 147"/>
                  <a:gd name="T4" fmla="*/ 0 w 106"/>
                  <a:gd name="T5" fmla="*/ 0 h 147"/>
                  <a:gd name="T6" fmla="*/ 0 w 106"/>
                  <a:gd name="T7" fmla="*/ 0 h 147"/>
                  <a:gd name="T8" fmla="*/ 0 w 106"/>
                  <a:gd name="T9" fmla="*/ 0 h 147"/>
                  <a:gd name="T10" fmla="*/ 0 w 106"/>
                  <a:gd name="T11" fmla="*/ 0 h 147"/>
                  <a:gd name="T12" fmla="*/ 0 w 106"/>
                  <a:gd name="T13" fmla="*/ 0 h 147"/>
                  <a:gd name="T14" fmla="*/ 0 w 106"/>
                  <a:gd name="T15" fmla="*/ 0 h 147"/>
                  <a:gd name="T16" fmla="*/ 0 w 106"/>
                  <a:gd name="T17" fmla="*/ 0 h 147"/>
                  <a:gd name="T18" fmla="*/ 0 w 106"/>
                  <a:gd name="T19" fmla="*/ 0 h 147"/>
                  <a:gd name="T20" fmla="*/ 0 w 106"/>
                  <a:gd name="T21" fmla="*/ 0 h 147"/>
                  <a:gd name="T22" fmla="*/ 0 w 106"/>
                  <a:gd name="T23" fmla="*/ 0 h 147"/>
                  <a:gd name="T24" fmla="*/ 0 w 106"/>
                  <a:gd name="T25" fmla="*/ 0 h 147"/>
                  <a:gd name="T26" fmla="*/ 0 w 106"/>
                  <a:gd name="T27" fmla="*/ 0 h 147"/>
                  <a:gd name="T28" fmla="*/ 0 w 106"/>
                  <a:gd name="T29" fmla="*/ 0 h 1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47"/>
                  <a:gd name="T47" fmla="*/ 106 w 106"/>
                  <a:gd name="T48" fmla="*/ 147 h 1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47">
                    <a:moveTo>
                      <a:pt x="0" y="50"/>
                    </a:moveTo>
                    <a:lnTo>
                      <a:pt x="15" y="125"/>
                    </a:lnTo>
                    <a:lnTo>
                      <a:pt x="34" y="125"/>
                    </a:lnTo>
                    <a:lnTo>
                      <a:pt x="52" y="147"/>
                    </a:lnTo>
                    <a:lnTo>
                      <a:pt x="77" y="144"/>
                    </a:lnTo>
                    <a:lnTo>
                      <a:pt x="82" y="114"/>
                    </a:lnTo>
                    <a:lnTo>
                      <a:pt x="106" y="117"/>
                    </a:lnTo>
                    <a:lnTo>
                      <a:pt x="87" y="13"/>
                    </a:lnTo>
                    <a:lnTo>
                      <a:pt x="66" y="17"/>
                    </a:lnTo>
                    <a:lnTo>
                      <a:pt x="49" y="0"/>
                    </a:lnTo>
                    <a:lnTo>
                      <a:pt x="37" y="6"/>
                    </a:lnTo>
                    <a:lnTo>
                      <a:pt x="32" y="32"/>
                    </a:lnTo>
                    <a:lnTo>
                      <a:pt x="14" y="49"/>
                    </a:lnTo>
                    <a:lnTo>
                      <a:pt x="0" y="5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01" name="Freeform 378"/>
              <p:cNvSpPr>
                <a:spLocks/>
              </p:cNvSpPr>
              <p:nvPr/>
            </p:nvSpPr>
            <p:spPr bwMode="auto">
              <a:xfrm>
                <a:off x="2787" y="3021"/>
                <a:ext cx="26" cy="29"/>
              </a:xfrm>
              <a:custGeom>
                <a:avLst/>
                <a:gdLst>
                  <a:gd name="T0" fmla="*/ 0 w 104"/>
                  <a:gd name="T1" fmla="*/ 0 h 117"/>
                  <a:gd name="T2" fmla="*/ 0 w 104"/>
                  <a:gd name="T3" fmla="*/ 0 h 117"/>
                  <a:gd name="T4" fmla="*/ 0 w 104"/>
                  <a:gd name="T5" fmla="*/ 0 h 117"/>
                  <a:gd name="T6" fmla="*/ 0 w 104"/>
                  <a:gd name="T7" fmla="*/ 0 h 117"/>
                  <a:gd name="T8" fmla="*/ 0 w 104"/>
                  <a:gd name="T9" fmla="*/ 0 h 117"/>
                  <a:gd name="T10" fmla="*/ 0 w 104"/>
                  <a:gd name="T11" fmla="*/ 0 h 117"/>
                  <a:gd name="T12" fmla="*/ 0 w 104"/>
                  <a:gd name="T13" fmla="*/ 0 h 117"/>
                  <a:gd name="T14" fmla="*/ 0 w 104"/>
                  <a:gd name="T15" fmla="*/ 0 h 117"/>
                  <a:gd name="T16" fmla="*/ 0 w 104"/>
                  <a:gd name="T17" fmla="*/ 0 h 117"/>
                  <a:gd name="T18" fmla="*/ 0 w 104"/>
                  <a:gd name="T19" fmla="*/ 0 h 117"/>
                  <a:gd name="T20" fmla="*/ 0 w 104"/>
                  <a:gd name="T21" fmla="*/ 0 h 117"/>
                  <a:gd name="T22" fmla="*/ 0 w 104"/>
                  <a:gd name="T23" fmla="*/ 0 h 117"/>
                  <a:gd name="T24" fmla="*/ 0 w 104"/>
                  <a:gd name="T25" fmla="*/ 0 h 117"/>
                  <a:gd name="T26" fmla="*/ 0 w 104"/>
                  <a:gd name="T27" fmla="*/ 0 h 117"/>
                  <a:gd name="T28" fmla="*/ 0 w 104"/>
                  <a:gd name="T29" fmla="*/ 0 h 1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117"/>
                  <a:gd name="T47" fmla="*/ 104 w 104"/>
                  <a:gd name="T48" fmla="*/ 117 h 1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117">
                    <a:moveTo>
                      <a:pt x="20" y="28"/>
                    </a:moveTo>
                    <a:lnTo>
                      <a:pt x="0" y="91"/>
                    </a:lnTo>
                    <a:lnTo>
                      <a:pt x="18" y="91"/>
                    </a:lnTo>
                    <a:lnTo>
                      <a:pt x="30" y="101"/>
                    </a:lnTo>
                    <a:lnTo>
                      <a:pt x="32" y="110"/>
                    </a:lnTo>
                    <a:lnTo>
                      <a:pt x="69" y="117"/>
                    </a:lnTo>
                    <a:lnTo>
                      <a:pt x="80" y="116"/>
                    </a:lnTo>
                    <a:lnTo>
                      <a:pt x="104" y="24"/>
                    </a:lnTo>
                    <a:lnTo>
                      <a:pt x="99" y="5"/>
                    </a:lnTo>
                    <a:lnTo>
                      <a:pt x="84" y="0"/>
                    </a:lnTo>
                    <a:lnTo>
                      <a:pt x="69" y="22"/>
                    </a:lnTo>
                    <a:lnTo>
                      <a:pt x="52" y="28"/>
                    </a:lnTo>
                    <a:lnTo>
                      <a:pt x="35" y="28"/>
                    </a:lnTo>
                    <a:lnTo>
                      <a:pt x="20" y="28"/>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02" name="Freeform 379"/>
              <p:cNvSpPr>
                <a:spLocks/>
              </p:cNvSpPr>
              <p:nvPr/>
            </p:nvSpPr>
            <p:spPr bwMode="auto">
              <a:xfrm>
                <a:off x="2880" y="3029"/>
                <a:ext cx="12" cy="32"/>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w 47"/>
                  <a:gd name="T37" fmla="*/ 0 h 129"/>
                  <a:gd name="T38" fmla="*/ 0 w 47"/>
                  <a:gd name="T39" fmla="*/ 0 h 129"/>
                  <a:gd name="T40" fmla="*/ 0 w 47"/>
                  <a:gd name="T41" fmla="*/ 0 h 129"/>
                  <a:gd name="T42" fmla="*/ 0 w 47"/>
                  <a:gd name="T43" fmla="*/ 0 h 1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129"/>
                  <a:gd name="T68" fmla="*/ 47 w 47"/>
                  <a:gd name="T69" fmla="*/ 129 h 1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129">
                    <a:moveTo>
                      <a:pt x="13" y="28"/>
                    </a:moveTo>
                    <a:lnTo>
                      <a:pt x="2" y="38"/>
                    </a:lnTo>
                    <a:lnTo>
                      <a:pt x="0" y="53"/>
                    </a:lnTo>
                    <a:lnTo>
                      <a:pt x="9" y="57"/>
                    </a:lnTo>
                    <a:lnTo>
                      <a:pt x="7" y="72"/>
                    </a:lnTo>
                    <a:lnTo>
                      <a:pt x="18" y="81"/>
                    </a:lnTo>
                    <a:lnTo>
                      <a:pt x="14" y="91"/>
                    </a:lnTo>
                    <a:lnTo>
                      <a:pt x="23" y="97"/>
                    </a:lnTo>
                    <a:lnTo>
                      <a:pt x="22" y="111"/>
                    </a:lnTo>
                    <a:lnTo>
                      <a:pt x="34" y="127"/>
                    </a:lnTo>
                    <a:lnTo>
                      <a:pt x="47" y="129"/>
                    </a:lnTo>
                    <a:lnTo>
                      <a:pt x="47" y="108"/>
                    </a:lnTo>
                    <a:lnTo>
                      <a:pt x="38" y="102"/>
                    </a:lnTo>
                    <a:lnTo>
                      <a:pt x="46" y="84"/>
                    </a:lnTo>
                    <a:lnTo>
                      <a:pt x="29" y="76"/>
                    </a:lnTo>
                    <a:lnTo>
                      <a:pt x="41" y="58"/>
                    </a:lnTo>
                    <a:lnTo>
                      <a:pt x="27" y="49"/>
                    </a:lnTo>
                    <a:lnTo>
                      <a:pt x="36" y="33"/>
                    </a:lnTo>
                    <a:lnTo>
                      <a:pt x="31" y="24"/>
                    </a:lnTo>
                    <a:lnTo>
                      <a:pt x="19" y="0"/>
                    </a:lnTo>
                    <a:lnTo>
                      <a:pt x="13" y="2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903" name="Freeform 380"/>
              <p:cNvSpPr>
                <a:spLocks/>
              </p:cNvSpPr>
              <p:nvPr/>
            </p:nvSpPr>
            <p:spPr bwMode="auto">
              <a:xfrm>
                <a:off x="2792" y="3028"/>
                <a:ext cx="11" cy="20"/>
              </a:xfrm>
              <a:custGeom>
                <a:avLst/>
                <a:gdLst>
                  <a:gd name="T0" fmla="*/ 0 w 45"/>
                  <a:gd name="T1" fmla="*/ 0 h 79"/>
                  <a:gd name="T2" fmla="*/ 0 w 45"/>
                  <a:gd name="T3" fmla="*/ 0 h 79"/>
                  <a:gd name="T4" fmla="*/ 0 w 45"/>
                  <a:gd name="T5" fmla="*/ 0 h 79"/>
                  <a:gd name="T6" fmla="*/ 0 w 45"/>
                  <a:gd name="T7" fmla="*/ 0 h 79"/>
                  <a:gd name="T8" fmla="*/ 0 w 45"/>
                  <a:gd name="T9" fmla="*/ 0 h 79"/>
                  <a:gd name="T10" fmla="*/ 0 w 45"/>
                  <a:gd name="T11" fmla="*/ 0 h 79"/>
                  <a:gd name="T12" fmla="*/ 0 w 45"/>
                  <a:gd name="T13" fmla="*/ 0 h 79"/>
                  <a:gd name="T14" fmla="*/ 0 w 45"/>
                  <a:gd name="T15" fmla="*/ 0 h 79"/>
                  <a:gd name="T16" fmla="*/ 0 w 45"/>
                  <a:gd name="T17" fmla="*/ 0 h 79"/>
                  <a:gd name="T18" fmla="*/ 0 w 45"/>
                  <a:gd name="T19" fmla="*/ 0 h 79"/>
                  <a:gd name="T20" fmla="*/ 0 w 45"/>
                  <a:gd name="T21" fmla="*/ 0 h 79"/>
                  <a:gd name="T22" fmla="*/ 0 w 45"/>
                  <a:gd name="T23" fmla="*/ 0 h 79"/>
                  <a:gd name="T24" fmla="*/ 0 w 45"/>
                  <a:gd name="T25" fmla="*/ 0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79"/>
                  <a:gd name="T41" fmla="*/ 45 w 45"/>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79">
                    <a:moveTo>
                      <a:pt x="24" y="7"/>
                    </a:moveTo>
                    <a:lnTo>
                      <a:pt x="10" y="11"/>
                    </a:lnTo>
                    <a:lnTo>
                      <a:pt x="15" y="20"/>
                    </a:lnTo>
                    <a:lnTo>
                      <a:pt x="5" y="31"/>
                    </a:lnTo>
                    <a:lnTo>
                      <a:pt x="10" y="40"/>
                    </a:lnTo>
                    <a:lnTo>
                      <a:pt x="0" y="50"/>
                    </a:lnTo>
                    <a:lnTo>
                      <a:pt x="5" y="58"/>
                    </a:lnTo>
                    <a:lnTo>
                      <a:pt x="1" y="60"/>
                    </a:lnTo>
                    <a:lnTo>
                      <a:pt x="15" y="74"/>
                    </a:lnTo>
                    <a:lnTo>
                      <a:pt x="29" y="79"/>
                    </a:lnTo>
                    <a:lnTo>
                      <a:pt x="45" y="0"/>
                    </a:lnTo>
                    <a:lnTo>
                      <a:pt x="24" y="7"/>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904" name="Freeform 381"/>
              <p:cNvSpPr>
                <a:spLocks/>
              </p:cNvSpPr>
              <p:nvPr/>
            </p:nvSpPr>
            <p:spPr bwMode="auto">
              <a:xfrm>
                <a:off x="2825" y="3031"/>
                <a:ext cx="11" cy="32"/>
              </a:xfrm>
              <a:custGeom>
                <a:avLst/>
                <a:gdLst>
                  <a:gd name="T0" fmla="*/ 0 w 44"/>
                  <a:gd name="T1" fmla="*/ 0 h 126"/>
                  <a:gd name="T2" fmla="*/ 0 w 44"/>
                  <a:gd name="T3" fmla="*/ 0 h 126"/>
                  <a:gd name="T4" fmla="*/ 0 w 44"/>
                  <a:gd name="T5" fmla="*/ 0 h 126"/>
                  <a:gd name="T6" fmla="*/ 0 w 44"/>
                  <a:gd name="T7" fmla="*/ 0 h 126"/>
                  <a:gd name="T8" fmla="*/ 0 w 44"/>
                  <a:gd name="T9" fmla="*/ 0 h 126"/>
                  <a:gd name="T10" fmla="*/ 0 w 44"/>
                  <a:gd name="T11" fmla="*/ 0 h 126"/>
                  <a:gd name="T12" fmla="*/ 0 w 44"/>
                  <a:gd name="T13" fmla="*/ 0 h 126"/>
                  <a:gd name="T14" fmla="*/ 0 w 44"/>
                  <a:gd name="T15" fmla="*/ 0 h 126"/>
                  <a:gd name="T16" fmla="*/ 0 w 44"/>
                  <a:gd name="T17" fmla="*/ 0 h 126"/>
                  <a:gd name="T18" fmla="*/ 0 w 44"/>
                  <a:gd name="T19" fmla="*/ 0 h 126"/>
                  <a:gd name="T20" fmla="*/ 0 w 44"/>
                  <a:gd name="T21" fmla="*/ 0 h 126"/>
                  <a:gd name="T22" fmla="*/ 0 w 44"/>
                  <a:gd name="T23" fmla="*/ 0 h 126"/>
                  <a:gd name="T24" fmla="*/ 0 w 44"/>
                  <a:gd name="T25" fmla="*/ 0 h 1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26"/>
                  <a:gd name="T41" fmla="*/ 44 w 44"/>
                  <a:gd name="T42" fmla="*/ 126 h 1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26">
                    <a:moveTo>
                      <a:pt x="44" y="19"/>
                    </a:moveTo>
                    <a:lnTo>
                      <a:pt x="18" y="126"/>
                    </a:lnTo>
                    <a:lnTo>
                      <a:pt x="0" y="106"/>
                    </a:lnTo>
                    <a:lnTo>
                      <a:pt x="15" y="106"/>
                    </a:lnTo>
                    <a:lnTo>
                      <a:pt x="11" y="81"/>
                    </a:lnTo>
                    <a:lnTo>
                      <a:pt x="21" y="74"/>
                    </a:lnTo>
                    <a:lnTo>
                      <a:pt x="15" y="52"/>
                    </a:lnTo>
                    <a:lnTo>
                      <a:pt x="30" y="40"/>
                    </a:lnTo>
                    <a:lnTo>
                      <a:pt x="26" y="16"/>
                    </a:lnTo>
                    <a:lnTo>
                      <a:pt x="35" y="15"/>
                    </a:lnTo>
                    <a:lnTo>
                      <a:pt x="35" y="0"/>
                    </a:lnTo>
                    <a:lnTo>
                      <a:pt x="44" y="19"/>
                    </a:lnTo>
                    <a:close/>
                  </a:path>
                </a:pathLst>
              </a:custGeom>
              <a:solidFill>
                <a:srgbClr val="5C5C73"/>
              </a:solidFill>
              <a:ln w="9525">
                <a:noFill/>
                <a:round/>
                <a:headEnd/>
                <a:tailEnd/>
              </a:ln>
            </p:spPr>
            <p:txBody>
              <a:bodyPr/>
              <a:lstStyle/>
              <a:p>
                <a:endParaRPr lang="en-US" dirty="0">
                  <a:solidFill>
                    <a:prstClr val="black"/>
                  </a:solidFill>
                </a:endParaRPr>
              </a:p>
            </p:txBody>
          </p:sp>
          <p:sp>
            <p:nvSpPr>
              <p:cNvPr id="75905" name="Freeform 382"/>
              <p:cNvSpPr>
                <a:spLocks/>
              </p:cNvSpPr>
              <p:nvPr/>
            </p:nvSpPr>
            <p:spPr bwMode="auto">
              <a:xfrm>
                <a:off x="2919" y="3024"/>
                <a:ext cx="11" cy="42"/>
              </a:xfrm>
              <a:custGeom>
                <a:avLst/>
                <a:gdLst>
                  <a:gd name="T0" fmla="*/ 0 w 44"/>
                  <a:gd name="T1" fmla="*/ 0 h 169"/>
                  <a:gd name="T2" fmla="*/ 0 w 44"/>
                  <a:gd name="T3" fmla="*/ 0 h 169"/>
                  <a:gd name="T4" fmla="*/ 0 w 44"/>
                  <a:gd name="T5" fmla="*/ 0 h 169"/>
                  <a:gd name="T6" fmla="*/ 0 w 44"/>
                  <a:gd name="T7" fmla="*/ 0 h 169"/>
                  <a:gd name="T8" fmla="*/ 0 w 44"/>
                  <a:gd name="T9" fmla="*/ 0 h 169"/>
                  <a:gd name="T10" fmla="*/ 0 w 44"/>
                  <a:gd name="T11" fmla="*/ 0 h 169"/>
                  <a:gd name="T12" fmla="*/ 0 w 44"/>
                  <a:gd name="T13" fmla="*/ 0 h 169"/>
                  <a:gd name="T14" fmla="*/ 0 w 44"/>
                  <a:gd name="T15" fmla="*/ 0 h 169"/>
                  <a:gd name="T16" fmla="*/ 0 w 44"/>
                  <a:gd name="T17" fmla="*/ 0 h 169"/>
                  <a:gd name="T18" fmla="*/ 0 w 44"/>
                  <a:gd name="T19" fmla="*/ 0 h 169"/>
                  <a:gd name="T20" fmla="*/ 0 w 44"/>
                  <a:gd name="T21" fmla="*/ 0 h 169"/>
                  <a:gd name="T22" fmla="*/ 0 w 44"/>
                  <a:gd name="T23" fmla="*/ 0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169"/>
                  <a:gd name="T38" fmla="*/ 44 w 44"/>
                  <a:gd name="T39" fmla="*/ 169 h 1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169">
                    <a:moveTo>
                      <a:pt x="14" y="4"/>
                    </a:moveTo>
                    <a:lnTo>
                      <a:pt x="44" y="169"/>
                    </a:lnTo>
                    <a:lnTo>
                      <a:pt x="22" y="148"/>
                    </a:lnTo>
                    <a:lnTo>
                      <a:pt x="27" y="123"/>
                    </a:lnTo>
                    <a:lnTo>
                      <a:pt x="14" y="105"/>
                    </a:lnTo>
                    <a:lnTo>
                      <a:pt x="22" y="81"/>
                    </a:lnTo>
                    <a:lnTo>
                      <a:pt x="9" y="55"/>
                    </a:lnTo>
                    <a:lnTo>
                      <a:pt x="10" y="38"/>
                    </a:lnTo>
                    <a:lnTo>
                      <a:pt x="0" y="21"/>
                    </a:lnTo>
                    <a:lnTo>
                      <a:pt x="6" y="0"/>
                    </a:lnTo>
                    <a:lnTo>
                      <a:pt x="14" y="4"/>
                    </a:lnTo>
                    <a:close/>
                  </a:path>
                </a:pathLst>
              </a:custGeom>
              <a:solidFill>
                <a:srgbClr val="5C5C73"/>
              </a:solidFill>
              <a:ln w="9525">
                <a:noFill/>
                <a:round/>
                <a:headEnd/>
                <a:tailEnd/>
              </a:ln>
            </p:spPr>
            <p:txBody>
              <a:bodyPr/>
              <a:lstStyle/>
              <a:p>
                <a:endParaRPr lang="en-US" dirty="0">
                  <a:solidFill>
                    <a:prstClr val="black"/>
                  </a:solidFill>
                </a:endParaRPr>
              </a:p>
            </p:txBody>
          </p:sp>
          <p:sp>
            <p:nvSpPr>
              <p:cNvPr id="75906" name="Freeform 383"/>
              <p:cNvSpPr>
                <a:spLocks/>
              </p:cNvSpPr>
              <p:nvPr/>
            </p:nvSpPr>
            <p:spPr bwMode="auto">
              <a:xfrm>
                <a:off x="2771" y="3055"/>
                <a:ext cx="9" cy="4"/>
              </a:xfrm>
              <a:custGeom>
                <a:avLst/>
                <a:gdLst>
                  <a:gd name="T0" fmla="*/ 0 w 35"/>
                  <a:gd name="T1" fmla="*/ 0 h 18"/>
                  <a:gd name="T2" fmla="*/ 0 w 35"/>
                  <a:gd name="T3" fmla="*/ 0 h 18"/>
                  <a:gd name="T4" fmla="*/ 0 w 35"/>
                  <a:gd name="T5" fmla="*/ 0 h 18"/>
                  <a:gd name="T6" fmla="*/ 0 w 35"/>
                  <a:gd name="T7" fmla="*/ 0 h 18"/>
                  <a:gd name="T8" fmla="*/ 0 w 35"/>
                  <a:gd name="T9" fmla="*/ 0 h 18"/>
                  <a:gd name="T10" fmla="*/ 0 w 35"/>
                  <a:gd name="T11" fmla="*/ 0 h 18"/>
                  <a:gd name="T12" fmla="*/ 0 w 35"/>
                  <a:gd name="T13" fmla="*/ 0 h 18"/>
                  <a:gd name="T14" fmla="*/ 0 w 3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8"/>
                  <a:gd name="T26" fmla="*/ 35 w 3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8">
                    <a:moveTo>
                      <a:pt x="4" y="6"/>
                    </a:moveTo>
                    <a:lnTo>
                      <a:pt x="0" y="18"/>
                    </a:lnTo>
                    <a:lnTo>
                      <a:pt x="18" y="14"/>
                    </a:lnTo>
                    <a:lnTo>
                      <a:pt x="31" y="11"/>
                    </a:lnTo>
                    <a:lnTo>
                      <a:pt x="35" y="0"/>
                    </a:lnTo>
                    <a:lnTo>
                      <a:pt x="16" y="4"/>
                    </a:lnTo>
                    <a:lnTo>
                      <a:pt x="4" y="6"/>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907" name="Freeform 384"/>
              <p:cNvSpPr>
                <a:spLocks/>
              </p:cNvSpPr>
              <p:nvPr/>
            </p:nvSpPr>
            <p:spPr bwMode="auto">
              <a:xfrm>
                <a:off x="2793" y="3055"/>
                <a:ext cx="13" cy="5"/>
              </a:xfrm>
              <a:custGeom>
                <a:avLst/>
                <a:gdLst>
                  <a:gd name="T0" fmla="*/ 0 w 53"/>
                  <a:gd name="T1" fmla="*/ 0 h 19"/>
                  <a:gd name="T2" fmla="*/ 0 w 53"/>
                  <a:gd name="T3" fmla="*/ 0 h 19"/>
                  <a:gd name="T4" fmla="*/ 0 w 53"/>
                  <a:gd name="T5" fmla="*/ 0 h 19"/>
                  <a:gd name="T6" fmla="*/ 0 w 53"/>
                  <a:gd name="T7" fmla="*/ 0 h 19"/>
                  <a:gd name="T8" fmla="*/ 0 w 53"/>
                  <a:gd name="T9" fmla="*/ 0 h 19"/>
                  <a:gd name="T10" fmla="*/ 0 w 53"/>
                  <a:gd name="T11" fmla="*/ 0 h 19"/>
                  <a:gd name="T12" fmla="*/ 0 w 53"/>
                  <a:gd name="T13" fmla="*/ 0 h 19"/>
                  <a:gd name="T14" fmla="*/ 0 w 53"/>
                  <a:gd name="T15" fmla="*/ 0 h 19"/>
                  <a:gd name="T16" fmla="*/ 0 w 53"/>
                  <a:gd name="T17" fmla="*/ 0 h 19"/>
                  <a:gd name="T18" fmla="*/ 0 w 53"/>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9"/>
                  <a:gd name="T32" fmla="*/ 53 w 5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9">
                    <a:moveTo>
                      <a:pt x="4" y="0"/>
                    </a:moveTo>
                    <a:lnTo>
                      <a:pt x="0" y="7"/>
                    </a:lnTo>
                    <a:lnTo>
                      <a:pt x="22" y="11"/>
                    </a:lnTo>
                    <a:lnTo>
                      <a:pt x="42" y="15"/>
                    </a:lnTo>
                    <a:lnTo>
                      <a:pt x="51" y="19"/>
                    </a:lnTo>
                    <a:lnTo>
                      <a:pt x="53" y="8"/>
                    </a:lnTo>
                    <a:lnTo>
                      <a:pt x="32" y="2"/>
                    </a:lnTo>
                    <a:lnTo>
                      <a:pt x="18" y="0"/>
                    </a:lnTo>
                    <a:lnTo>
                      <a:pt x="4" y="0"/>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908" name="Freeform 385"/>
              <p:cNvSpPr>
                <a:spLocks/>
              </p:cNvSpPr>
              <p:nvPr/>
            </p:nvSpPr>
            <p:spPr bwMode="auto">
              <a:xfrm>
                <a:off x="2816" y="3062"/>
                <a:ext cx="9" cy="8"/>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33"/>
                  <a:gd name="T26" fmla="*/ 36 w 36"/>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33">
                    <a:moveTo>
                      <a:pt x="2" y="0"/>
                    </a:moveTo>
                    <a:lnTo>
                      <a:pt x="0" y="10"/>
                    </a:lnTo>
                    <a:lnTo>
                      <a:pt x="19" y="20"/>
                    </a:lnTo>
                    <a:lnTo>
                      <a:pt x="36" y="33"/>
                    </a:lnTo>
                    <a:lnTo>
                      <a:pt x="35" y="24"/>
                    </a:lnTo>
                    <a:lnTo>
                      <a:pt x="16" y="8"/>
                    </a:lnTo>
                    <a:lnTo>
                      <a:pt x="2" y="0"/>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909" name="Freeform 386"/>
              <p:cNvSpPr>
                <a:spLocks/>
              </p:cNvSpPr>
              <p:nvPr/>
            </p:nvSpPr>
            <p:spPr bwMode="auto">
              <a:xfrm>
                <a:off x="2788" y="3013"/>
                <a:ext cx="9" cy="6"/>
              </a:xfrm>
              <a:custGeom>
                <a:avLst/>
                <a:gdLst>
                  <a:gd name="T0" fmla="*/ 0 w 34"/>
                  <a:gd name="T1" fmla="*/ 0 h 21"/>
                  <a:gd name="T2" fmla="*/ 0 w 34"/>
                  <a:gd name="T3" fmla="*/ 0 h 21"/>
                  <a:gd name="T4" fmla="*/ 0 w 34"/>
                  <a:gd name="T5" fmla="*/ 0 h 21"/>
                  <a:gd name="T6" fmla="*/ 0 w 34"/>
                  <a:gd name="T7" fmla="*/ 0 h 21"/>
                  <a:gd name="T8" fmla="*/ 0 w 34"/>
                  <a:gd name="T9" fmla="*/ 0 h 21"/>
                  <a:gd name="T10" fmla="*/ 0 w 34"/>
                  <a:gd name="T11" fmla="*/ 0 h 21"/>
                  <a:gd name="T12" fmla="*/ 0 w 34"/>
                  <a:gd name="T13" fmla="*/ 0 h 21"/>
                  <a:gd name="T14" fmla="*/ 0 w 34"/>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21"/>
                  <a:gd name="T26" fmla="*/ 34 w 3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21">
                    <a:moveTo>
                      <a:pt x="7" y="6"/>
                    </a:moveTo>
                    <a:lnTo>
                      <a:pt x="0" y="21"/>
                    </a:lnTo>
                    <a:lnTo>
                      <a:pt x="14" y="16"/>
                    </a:lnTo>
                    <a:lnTo>
                      <a:pt x="29" y="12"/>
                    </a:lnTo>
                    <a:lnTo>
                      <a:pt x="34" y="0"/>
                    </a:lnTo>
                    <a:lnTo>
                      <a:pt x="15" y="2"/>
                    </a:lnTo>
                    <a:lnTo>
                      <a:pt x="7" y="6"/>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910" name="Freeform 387"/>
              <p:cNvSpPr>
                <a:spLocks/>
              </p:cNvSpPr>
              <p:nvPr/>
            </p:nvSpPr>
            <p:spPr bwMode="auto">
              <a:xfrm>
                <a:off x="2809" y="3013"/>
                <a:ext cx="8" cy="3"/>
              </a:xfrm>
              <a:custGeom>
                <a:avLst/>
                <a:gdLst>
                  <a:gd name="T0" fmla="*/ 0 w 34"/>
                  <a:gd name="T1" fmla="*/ 0 h 14"/>
                  <a:gd name="T2" fmla="*/ 0 w 34"/>
                  <a:gd name="T3" fmla="*/ 0 h 14"/>
                  <a:gd name="T4" fmla="*/ 0 w 34"/>
                  <a:gd name="T5" fmla="*/ 0 h 14"/>
                  <a:gd name="T6" fmla="*/ 0 w 34"/>
                  <a:gd name="T7" fmla="*/ 0 h 14"/>
                  <a:gd name="T8" fmla="*/ 0 w 34"/>
                  <a:gd name="T9" fmla="*/ 0 h 14"/>
                  <a:gd name="T10" fmla="*/ 0 w 34"/>
                  <a:gd name="T11" fmla="*/ 0 h 14"/>
                  <a:gd name="T12" fmla="*/ 0 w 34"/>
                  <a:gd name="T13" fmla="*/ 0 h 14"/>
                  <a:gd name="T14" fmla="*/ 0 w 3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4"/>
                  <a:gd name="T26" fmla="*/ 34 w 3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4">
                    <a:moveTo>
                      <a:pt x="9" y="0"/>
                    </a:moveTo>
                    <a:lnTo>
                      <a:pt x="0" y="8"/>
                    </a:lnTo>
                    <a:lnTo>
                      <a:pt x="16" y="9"/>
                    </a:lnTo>
                    <a:lnTo>
                      <a:pt x="32" y="14"/>
                    </a:lnTo>
                    <a:lnTo>
                      <a:pt x="34" y="4"/>
                    </a:lnTo>
                    <a:lnTo>
                      <a:pt x="17" y="2"/>
                    </a:lnTo>
                    <a:lnTo>
                      <a:pt x="9" y="0"/>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911" name="Freeform 388"/>
              <p:cNvSpPr>
                <a:spLocks/>
              </p:cNvSpPr>
              <p:nvPr/>
            </p:nvSpPr>
            <p:spPr bwMode="auto">
              <a:xfrm>
                <a:off x="2828" y="3018"/>
                <a:ext cx="9" cy="7"/>
              </a:xfrm>
              <a:custGeom>
                <a:avLst/>
                <a:gdLst>
                  <a:gd name="T0" fmla="*/ 0 w 34"/>
                  <a:gd name="T1" fmla="*/ 0 h 30"/>
                  <a:gd name="T2" fmla="*/ 0 w 34"/>
                  <a:gd name="T3" fmla="*/ 0 h 30"/>
                  <a:gd name="T4" fmla="*/ 0 w 34"/>
                  <a:gd name="T5" fmla="*/ 0 h 30"/>
                  <a:gd name="T6" fmla="*/ 0 w 34"/>
                  <a:gd name="T7" fmla="*/ 0 h 30"/>
                  <a:gd name="T8" fmla="*/ 0 w 34"/>
                  <a:gd name="T9" fmla="*/ 0 h 30"/>
                  <a:gd name="T10" fmla="*/ 0 w 34"/>
                  <a:gd name="T11" fmla="*/ 0 h 30"/>
                  <a:gd name="T12" fmla="*/ 0 w 34"/>
                  <a:gd name="T13" fmla="*/ 0 h 30"/>
                  <a:gd name="T14" fmla="*/ 0 w 34"/>
                  <a:gd name="T15" fmla="*/ 0 h 30"/>
                  <a:gd name="T16" fmla="*/ 0 w 34"/>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30"/>
                  <a:gd name="T29" fmla="*/ 34 w 34"/>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30">
                    <a:moveTo>
                      <a:pt x="5" y="0"/>
                    </a:moveTo>
                    <a:lnTo>
                      <a:pt x="0" y="7"/>
                    </a:lnTo>
                    <a:lnTo>
                      <a:pt x="13" y="15"/>
                    </a:lnTo>
                    <a:lnTo>
                      <a:pt x="27" y="25"/>
                    </a:lnTo>
                    <a:lnTo>
                      <a:pt x="34" y="30"/>
                    </a:lnTo>
                    <a:lnTo>
                      <a:pt x="34" y="21"/>
                    </a:lnTo>
                    <a:lnTo>
                      <a:pt x="17" y="7"/>
                    </a:lnTo>
                    <a:lnTo>
                      <a:pt x="5" y="0"/>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912" name="Freeform 389"/>
              <p:cNvSpPr>
                <a:spLocks/>
              </p:cNvSpPr>
              <p:nvPr/>
            </p:nvSpPr>
            <p:spPr bwMode="auto">
              <a:xfrm>
                <a:off x="2738" y="3112"/>
                <a:ext cx="134" cy="31"/>
              </a:xfrm>
              <a:custGeom>
                <a:avLst/>
                <a:gdLst>
                  <a:gd name="T0" fmla="*/ 0 w 539"/>
                  <a:gd name="T1" fmla="*/ 0 h 125"/>
                  <a:gd name="T2" fmla="*/ 0 w 539"/>
                  <a:gd name="T3" fmla="*/ 0 h 125"/>
                  <a:gd name="T4" fmla="*/ 0 w 539"/>
                  <a:gd name="T5" fmla="*/ 0 h 125"/>
                  <a:gd name="T6" fmla="*/ 0 w 539"/>
                  <a:gd name="T7" fmla="*/ 0 h 125"/>
                  <a:gd name="T8" fmla="*/ 0 w 539"/>
                  <a:gd name="T9" fmla="*/ 0 h 125"/>
                  <a:gd name="T10" fmla="*/ 0 w 539"/>
                  <a:gd name="T11" fmla="*/ 0 h 125"/>
                  <a:gd name="T12" fmla="*/ 0 w 539"/>
                  <a:gd name="T13" fmla="*/ 0 h 125"/>
                  <a:gd name="T14" fmla="*/ 0 w 539"/>
                  <a:gd name="T15" fmla="*/ 0 h 125"/>
                  <a:gd name="T16" fmla="*/ 0 w 539"/>
                  <a:gd name="T17" fmla="*/ 0 h 125"/>
                  <a:gd name="T18" fmla="*/ 0 w 539"/>
                  <a:gd name="T19" fmla="*/ 0 h 125"/>
                  <a:gd name="T20" fmla="*/ 0 w 539"/>
                  <a:gd name="T21" fmla="*/ 0 h 125"/>
                  <a:gd name="T22" fmla="*/ 0 w 539"/>
                  <a:gd name="T23" fmla="*/ 0 h 125"/>
                  <a:gd name="T24" fmla="*/ 0 w 539"/>
                  <a:gd name="T25" fmla="*/ 0 h 125"/>
                  <a:gd name="T26" fmla="*/ 0 w 539"/>
                  <a:gd name="T27" fmla="*/ 0 h 125"/>
                  <a:gd name="T28" fmla="*/ 0 w 539"/>
                  <a:gd name="T29" fmla="*/ 0 h 125"/>
                  <a:gd name="T30" fmla="*/ 0 w 539"/>
                  <a:gd name="T31" fmla="*/ 0 h 125"/>
                  <a:gd name="T32" fmla="*/ 0 w 539"/>
                  <a:gd name="T33" fmla="*/ 0 h 125"/>
                  <a:gd name="T34" fmla="*/ 0 w 539"/>
                  <a:gd name="T35" fmla="*/ 0 h 125"/>
                  <a:gd name="T36" fmla="*/ 0 w 539"/>
                  <a:gd name="T37" fmla="*/ 0 h 125"/>
                  <a:gd name="T38" fmla="*/ 0 w 539"/>
                  <a:gd name="T39" fmla="*/ 0 h 125"/>
                  <a:gd name="T40" fmla="*/ 0 w 539"/>
                  <a:gd name="T41" fmla="*/ 0 h 125"/>
                  <a:gd name="T42" fmla="*/ 0 w 539"/>
                  <a:gd name="T43" fmla="*/ 0 h 125"/>
                  <a:gd name="T44" fmla="*/ 0 w 539"/>
                  <a:gd name="T45" fmla="*/ 0 h 125"/>
                  <a:gd name="T46" fmla="*/ 0 w 539"/>
                  <a:gd name="T47" fmla="*/ 0 h 125"/>
                  <a:gd name="T48" fmla="*/ 0 w 539"/>
                  <a:gd name="T49" fmla="*/ 0 h 125"/>
                  <a:gd name="T50" fmla="*/ 0 w 539"/>
                  <a:gd name="T51" fmla="*/ 0 h 125"/>
                  <a:gd name="T52" fmla="*/ 0 w 539"/>
                  <a:gd name="T53" fmla="*/ 0 h 125"/>
                  <a:gd name="T54" fmla="*/ 0 w 539"/>
                  <a:gd name="T55" fmla="*/ 0 h 125"/>
                  <a:gd name="T56" fmla="*/ 0 w 539"/>
                  <a:gd name="T57" fmla="*/ 0 h 125"/>
                  <a:gd name="T58" fmla="*/ 0 w 539"/>
                  <a:gd name="T59" fmla="*/ 0 h 125"/>
                  <a:gd name="T60" fmla="*/ 0 w 539"/>
                  <a:gd name="T61" fmla="*/ 0 h 125"/>
                  <a:gd name="T62" fmla="*/ 0 w 539"/>
                  <a:gd name="T63" fmla="*/ 0 h 125"/>
                  <a:gd name="T64" fmla="*/ 0 w 539"/>
                  <a:gd name="T65" fmla="*/ 0 h 125"/>
                  <a:gd name="T66" fmla="*/ 0 w 539"/>
                  <a:gd name="T67" fmla="*/ 0 h 125"/>
                  <a:gd name="T68" fmla="*/ 0 w 539"/>
                  <a:gd name="T69" fmla="*/ 0 h 125"/>
                  <a:gd name="T70" fmla="*/ 0 w 539"/>
                  <a:gd name="T71" fmla="*/ 0 h 125"/>
                  <a:gd name="T72" fmla="*/ 0 w 539"/>
                  <a:gd name="T73" fmla="*/ 0 h 125"/>
                  <a:gd name="T74" fmla="*/ 0 w 539"/>
                  <a:gd name="T75" fmla="*/ 0 h 125"/>
                  <a:gd name="T76" fmla="*/ 0 w 539"/>
                  <a:gd name="T77" fmla="*/ 0 h 125"/>
                  <a:gd name="T78" fmla="*/ 0 w 539"/>
                  <a:gd name="T79" fmla="*/ 0 h 125"/>
                  <a:gd name="T80" fmla="*/ 0 w 539"/>
                  <a:gd name="T81" fmla="*/ 0 h 125"/>
                  <a:gd name="T82" fmla="*/ 0 w 539"/>
                  <a:gd name="T83" fmla="*/ 0 h 125"/>
                  <a:gd name="T84" fmla="*/ 0 w 539"/>
                  <a:gd name="T85" fmla="*/ 0 h 125"/>
                  <a:gd name="T86" fmla="*/ 0 w 539"/>
                  <a:gd name="T87" fmla="*/ 0 h 125"/>
                  <a:gd name="T88" fmla="*/ 0 w 539"/>
                  <a:gd name="T89" fmla="*/ 0 h 125"/>
                  <a:gd name="T90" fmla="*/ 0 w 539"/>
                  <a:gd name="T91" fmla="*/ 0 h 1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9"/>
                  <a:gd name="T139" fmla="*/ 0 h 125"/>
                  <a:gd name="T140" fmla="*/ 539 w 539"/>
                  <a:gd name="T141" fmla="*/ 125 h 1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9" h="125">
                    <a:moveTo>
                      <a:pt x="399" y="115"/>
                    </a:moveTo>
                    <a:lnTo>
                      <a:pt x="446" y="76"/>
                    </a:lnTo>
                    <a:lnTo>
                      <a:pt x="475" y="62"/>
                    </a:lnTo>
                    <a:lnTo>
                      <a:pt x="514" y="55"/>
                    </a:lnTo>
                    <a:lnTo>
                      <a:pt x="539" y="56"/>
                    </a:lnTo>
                    <a:lnTo>
                      <a:pt x="528" y="34"/>
                    </a:lnTo>
                    <a:lnTo>
                      <a:pt x="495" y="26"/>
                    </a:lnTo>
                    <a:lnTo>
                      <a:pt x="444" y="37"/>
                    </a:lnTo>
                    <a:lnTo>
                      <a:pt x="390" y="46"/>
                    </a:lnTo>
                    <a:lnTo>
                      <a:pt x="366" y="44"/>
                    </a:lnTo>
                    <a:lnTo>
                      <a:pt x="326" y="38"/>
                    </a:lnTo>
                    <a:lnTo>
                      <a:pt x="286" y="28"/>
                    </a:lnTo>
                    <a:lnTo>
                      <a:pt x="253" y="17"/>
                    </a:lnTo>
                    <a:lnTo>
                      <a:pt x="229" y="9"/>
                    </a:lnTo>
                    <a:lnTo>
                      <a:pt x="165" y="0"/>
                    </a:lnTo>
                    <a:lnTo>
                      <a:pt x="134" y="5"/>
                    </a:lnTo>
                    <a:lnTo>
                      <a:pt x="95" y="17"/>
                    </a:lnTo>
                    <a:lnTo>
                      <a:pt x="58" y="42"/>
                    </a:lnTo>
                    <a:lnTo>
                      <a:pt x="27" y="70"/>
                    </a:lnTo>
                    <a:lnTo>
                      <a:pt x="0" y="109"/>
                    </a:lnTo>
                    <a:lnTo>
                      <a:pt x="51" y="72"/>
                    </a:lnTo>
                    <a:lnTo>
                      <a:pt x="49" y="109"/>
                    </a:lnTo>
                    <a:lnTo>
                      <a:pt x="80" y="99"/>
                    </a:lnTo>
                    <a:lnTo>
                      <a:pt x="91" y="118"/>
                    </a:lnTo>
                    <a:lnTo>
                      <a:pt x="107" y="81"/>
                    </a:lnTo>
                    <a:lnTo>
                      <a:pt x="129" y="62"/>
                    </a:lnTo>
                    <a:lnTo>
                      <a:pt x="153" y="49"/>
                    </a:lnTo>
                    <a:lnTo>
                      <a:pt x="183" y="42"/>
                    </a:lnTo>
                    <a:lnTo>
                      <a:pt x="213" y="44"/>
                    </a:lnTo>
                    <a:lnTo>
                      <a:pt x="215" y="62"/>
                    </a:lnTo>
                    <a:lnTo>
                      <a:pt x="189" y="101"/>
                    </a:lnTo>
                    <a:lnTo>
                      <a:pt x="217" y="92"/>
                    </a:lnTo>
                    <a:lnTo>
                      <a:pt x="219" y="109"/>
                    </a:lnTo>
                    <a:lnTo>
                      <a:pt x="238" y="95"/>
                    </a:lnTo>
                    <a:lnTo>
                      <a:pt x="270" y="62"/>
                    </a:lnTo>
                    <a:lnTo>
                      <a:pt x="307" y="62"/>
                    </a:lnTo>
                    <a:lnTo>
                      <a:pt x="330" y="67"/>
                    </a:lnTo>
                    <a:lnTo>
                      <a:pt x="301" y="118"/>
                    </a:lnTo>
                    <a:lnTo>
                      <a:pt x="310" y="120"/>
                    </a:lnTo>
                    <a:lnTo>
                      <a:pt x="344" y="72"/>
                    </a:lnTo>
                    <a:lnTo>
                      <a:pt x="374" y="75"/>
                    </a:lnTo>
                    <a:lnTo>
                      <a:pt x="413" y="80"/>
                    </a:lnTo>
                    <a:lnTo>
                      <a:pt x="399" y="105"/>
                    </a:lnTo>
                    <a:lnTo>
                      <a:pt x="385" y="125"/>
                    </a:lnTo>
                    <a:lnTo>
                      <a:pt x="399" y="115"/>
                    </a:lnTo>
                    <a:close/>
                  </a:path>
                </a:pathLst>
              </a:custGeom>
              <a:solidFill>
                <a:srgbClr val="F46565"/>
              </a:solidFill>
              <a:ln w="9525">
                <a:noFill/>
                <a:round/>
                <a:headEnd/>
                <a:tailEnd/>
              </a:ln>
            </p:spPr>
            <p:txBody>
              <a:bodyPr/>
              <a:lstStyle/>
              <a:p>
                <a:endParaRPr lang="en-US" dirty="0">
                  <a:solidFill>
                    <a:prstClr val="black"/>
                  </a:solidFill>
                </a:endParaRPr>
              </a:p>
            </p:txBody>
          </p:sp>
          <p:sp>
            <p:nvSpPr>
              <p:cNvPr id="75913" name="Freeform 390"/>
              <p:cNvSpPr>
                <a:spLocks/>
              </p:cNvSpPr>
              <p:nvPr/>
            </p:nvSpPr>
            <p:spPr bwMode="auto">
              <a:xfrm>
                <a:off x="2750" y="3113"/>
                <a:ext cx="72" cy="18"/>
              </a:xfrm>
              <a:custGeom>
                <a:avLst/>
                <a:gdLst>
                  <a:gd name="T0" fmla="*/ 0 w 287"/>
                  <a:gd name="T1" fmla="*/ 0 h 71"/>
                  <a:gd name="T2" fmla="*/ 0 w 287"/>
                  <a:gd name="T3" fmla="*/ 0 h 71"/>
                  <a:gd name="T4" fmla="*/ 0 w 287"/>
                  <a:gd name="T5" fmla="*/ 0 h 71"/>
                  <a:gd name="T6" fmla="*/ 0 w 287"/>
                  <a:gd name="T7" fmla="*/ 0 h 71"/>
                  <a:gd name="T8" fmla="*/ 0 w 287"/>
                  <a:gd name="T9" fmla="*/ 0 h 71"/>
                  <a:gd name="T10" fmla="*/ 0 w 287"/>
                  <a:gd name="T11" fmla="*/ 0 h 71"/>
                  <a:gd name="T12" fmla="*/ 0 w 287"/>
                  <a:gd name="T13" fmla="*/ 0 h 71"/>
                  <a:gd name="T14" fmla="*/ 0 w 287"/>
                  <a:gd name="T15" fmla="*/ 0 h 71"/>
                  <a:gd name="T16" fmla="*/ 0 w 287"/>
                  <a:gd name="T17" fmla="*/ 0 h 71"/>
                  <a:gd name="T18" fmla="*/ 0 w 287"/>
                  <a:gd name="T19" fmla="*/ 0 h 71"/>
                  <a:gd name="T20" fmla="*/ 0 w 287"/>
                  <a:gd name="T21" fmla="*/ 0 h 71"/>
                  <a:gd name="T22" fmla="*/ 0 w 287"/>
                  <a:gd name="T23" fmla="*/ 0 h 71"/>
                  <a:gd name="T24" fmla="*/ 0 w 287"/>
                  <a:gd name="T25" fmla="*/ 0 h 71"/>
                  <a:gd name="T26" fmla="*/ 0 w 287"/>
                  <a:gd name="T27" fmla="*/ 0 h 71"/>
                  <a:gd name="T28" fmla="*/ 0 w 287"/>
                  <a:gd name="T29" fmla="*/ 0 h 71"/>
                  <a:gd name="T30" fmla="*/ 0 w 287"/>
                  <a:gd name="T31" fmla="*/ 0 h 71"/>
                  <a:gd name="T32" fmla="*/ 0 w 287"/>
                  <a:gd name="T33" fmla="*/ 0 h 71"/>
                  <a:gd name="T34" fmla="*/ 0 w 287"/>
                  <a:gd name="T35" fmla="*/ 0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71"/>
                  <a:gd name="T56" fmla="*/ 287 w 287"/>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71">
                    <a:moveTo>
                      <a:pt x="0" y="52"/>
                    </a:moveTo>
                    <a:lnTo>
                      <a:pt x="36" y="26"/>
                    </a:lnTo>
                    <a:lnTo>
                      <a:pt x="71" y="8"/>
                    </a:lnTo>
                    <a:lnTo>
                      <a:pt x="97" y="3"/>
                    </a:lnTo>
                    <a:lnTo>
                      <a:pt x="118" y="0"/>
                    </a:lnTo>
                    <a:lnTo>
                      <a:pt x="158" y="7"/>
                    </a:lnTo>
                    <a:lnTo>
                      <a:pt x="181" y="14"/>
                    </a:lnTo>
                    <a:lnTo>
                      <a:pt x="221" y="26"/>
                    </a:lnTo>
                    <a:lnTo>
                      <a:pt x="287" y="38"/>
                    </a:lnTo>
                    <a:lnTo>
                      <a:pt x="250" y="37"/>
                    </a:lnTo>
                    <a:lnTo>
                      <a:pt x="206" y="33"/>
                    </a:lnTo>
                    <a:lnTo>
                      <a:pt x="164" y="22"/>
                    </a:lnTo>
                    <a:lnTo>
                      <a:pt x="117" y="12"/>
                    </a:lnTo>
                    <a:lnTo>
                      <a:pt x="61" y="22"/>
                    </a:lnTo>
                    <a:lnTo>
                      <a:pt x="35" y="38"/>
                    </a:lnTo>
                    <a:lnTo>
                      <a:pt x="7" y="71"/>
                    </a:lnTo>
                    <a:lnTo>
                      <a:pt x="0" y="52"/>
                    </a:lnTo>
                    <a:close/>
                  </a:path>
                </a:pathLst>
              </a:custGeom>
              <a:solidFill>
                <a:srgbClr val="FAC7C7"/>
              </a:solidFill>
              <a:ln w="9525">
                <a:noFill/>
                <a:round/>
                <a:headEnd/>
                <a:tailEnd/>
              </a:ln>
            </p:spPr>
            <p:txBody>
              <a:bodyPr/>
              <a:lstStyle/>
              <a:p>
                <a:endParaRPr lang="en-US" dirty="0">
                  <a:solidFill>
                    <a:prstClr val="black"/>
                  </a:solidFill>
                </a:endParaRPr>
              </a:p>
            </p:txBody>
          </p:sp>
          <p:sp>
            <p:nvSpPr>
              <p:cNvPr id="75914" name="Freeform 391"/>
              <p:cNvSpPr>
                <a:spLocks/>
              </p:cNvSpPr>
              <p:nvPr/>
            </p:nvSpPr>
            <p:spPr bwMode="auto">
              <a:xfrm>
                <a:off x="2832" y="3121"/>
                <a:ext cx="38" cy="11"/>
              </a:xfrm>
              <a:custGeom>
                <a:avLst/>
                <a:gdLst>
                  <a:gd name="T0" fmla="*/ 0 w 153"/>
                  <a:gd name="T1" fmla="*/ 0 h 44"/>
                  <a:gd name="T2" fmla="*/ 0 w 153"/>
                  <a:gd name="T3" fmla="*/ 0 h 44"/>
                  <a:gd name="T4" fmla="*/ 0 w 153"/>
                  <a:gd name="T5" fmla="*/ 0 h 44"/>
                  <a:gd name="T6" fmla="*/ 0 w 153"/>
                  <a:gd name="T7" fmla="*/ 0 h 44"/>
                  <a:gd name="T8" fmla="*/ 0 w 153"/>
                  <a:gd name="T9" fmla="*/ 0 h 44"/>
                  <a:gd name="T10" fmla="*/ 0 w 153"/>
                  <a:gd name="T11" fmla="*/ 0 h 44"/>
                  <a:gd name="T12" fmla="*/ 0 w 153"/>
                  <a:gd name="T13" fmla="*/ 0 h 44"/>
                  <a:gd name="T14" fmla="*/ 0 w 153"/>
                  <a:gd name="T15" fmla="*/ 0 h 44"/>
                  <a:gd name="T16" fmla="*/ 0 w 153"/>
                  <a:gd name="T17" fmla="*/ 0 h 44"/>
                  <a:gd name="T18" fmla="*/ 0 w 153"/>
                  <a:gd name="T19" fmla="*/ 0 h 44"/>
                  <a:gd name="T20" fmla="*/ 0 w 153"/>
                  <a:gd name="T21" fmla="*/ 0 h 44"/>
                  <a:gd name="T22" fmla="*/ 0 w 153"/>
                  <a:gd name="T23" fmla="*/ 0 h 44"/>
                  <a:gd name="T24" fmla="*/ 0 w 153"/>
                  <a:gd name="T25" fmla="*/ 0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
                  <a:gd name="T40" fmla="*/ 0 h 44"/>
                  <a:gd name="T41" fmla="*/ 153 w 153"/>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 h="44">
                    <a:moveTo>
                      <a:pt x="53" y="44"/>
                    </a:moveTo>
                    <a:lnTo>
                      <a:pt x="75" y="28"/>
                    </a:lnTo>
                    <a:lnTo>
                      <a:pt x="108" y="18"/>
                    </a:lnTo>
                    <a:lnTo>
                      <a:pt x="136" y="14"/>
                    </a:lnTo>
                    <a:lnTo>
                      <a:pt x="153" y="14"/>
                    </a:lnTo>
                    <a:lnTo>
                      <a:pt x="145" y="4"/>
                    </a:lnTo>
                    <a:lnTo>
                      <a:pt x="110" y="0"/>
                    </a:lnTo>
                    <a:lnTo>
                      <a:pt x="59" y="15"/>
                    </a:lnTo>
                    <a:lnTo>
                      <a:pt x="0" y="17"/>
                    </a:lnTo>
                    <a:lnTo>
                      <a:pt x="37" y="22"/>
                    </a:lnTo>
                    <a:lnTo>
                      <a:pt x="67" y="22"/>
                    </a:lnTo>
                    <a:lnTo>
                      <a:pt x="53" y="44"/>
                    </a:lnTo>
                    <a:close/>
                  </a:path>
                </a:pathLst>
              </a:custGeom>
              <a:solidFill>
                <a:srgbClr val="FAC7C7"/>
              </a:solidFill>
              <a:ln w="9525">
                <a:noFill/>
                <a:round/>
                <a:headEnd/>
                <a:tailEnd/>
              </a:ln>
            </p:spPr>
            <p:txBody>
              <a:bodyPr/>
              <a:lstStyle/>
              <a:p>
                <a:endParaRPr lang="en-US" dirty="0">
                  <a:solidFill>
                    <a:prstClr val="black"/>
                  </a:solidFill>
                </a:endParaRPr>
              </a:p>
            </p:txBody>
          </p:sp>
          <p:sp>
            <p:nvSpPr>
              <p:cNvPr id="75915" name="Freeform 392"/>
              <p:cNvSpPr>
                <a:spLocks/>
              </p:cNvSpPr>
              <p:nvPr/>
            </p:nvSpPr>
            <p:spPr bwMode="auto">
              <a:xfrm>
                <a:off x="2775" y="3208"/>
                <a:ext cx="35" cy="14"/>
              </a:xfrm>
              <a:custGeom>
                <a:avLst/>
                <a:gdLst>
                  <a:gd name="T0" fmla="*/ 0 w 139"/>
                  <a:gd name="T1" fmla="*/ 0 h 55"/>
                  <a:gd name="T2" fmla="*/ 0 w 139"/>
                  <a:gd name="T3" fmla="*/ 0 h 55"/>
                  <a:gd name="T4" fmla="*/ 0 w 139"/>
                  <a:gd name="T5" fmla="*/ 0 h 55"/>
                  <a:gd name="T6" fmla="*/ 0 w 139"/>
                  <a:gd name="T7" fmla="*/ 0 h 55"/>
                  <a:gd name="T8" fmla="*/ 0 w 139"/>
                  <a:gd name="T9" fmla="*/ 0 h 55"/>
                  <a:gd name="T10" fmla="*/ 0 w 139"/>
                  <a:gd name="T11" fmla="*/ 0 h 55"/>
                  <a:gd name="T12" fmla="*/ 0 w 139"/>
                  <a:gd name="T13" fmla="*/ 0 h 55"/>
                  <a:gd name="T14" fmla="*/ 0 w 139"/>
                  <a:gd name="T15" fmla="*/ 0 h 55"/>
                  <a:gd name="T16" fmla="*/ 0 w 139"/>
                  <a:gd name="T17" fmla="*/ 0 h 55"/>
                  <a:gd name="T18" fmla="*/ 0 w 139"/>
                  <a:gd name="T19" fmla="*/ 0 h 55"/>
                  <a:gd name="T20" fmla="*/ 0 w 139"/>
                  <a:gd name="T21" fmla="*/ 0 h 55"/>
                  <a:gd name="T22" fmla="*/ 0 w 139"/>
                  <a:gd name="T23" fmla="*/ 0 h 55"/>
                  <a:gd name="T24" fmla="*/ 0 w 139"/>
                  <a:gd name="T25" fmla="*/ 0 h 55"/>
                  <a:gd name="T26" fmla="*/ 0 w 139"/>
                  <a:gd name="T27" fmla="*/ 0 h 55"/>
                  <a:gd name="T28" fmla="*/ 0 w 139"/>
                  <a:gd name="T29" fmla="*/ 0 h 55"/>
                  <a:gd name="T30" fmla="*/ 0 w 139"/>
                  <a:gd name="T31" fmla="*/ 0 h 55"/>
                  <a:gd name="T32" fmla="*/ 0 w 139"/>
                  <a:gd name="T33" fmla="*/ 0 h 55"/>
                  <a:gd name="T34" fmla="*/ 0 w 139"/>
                  <a:gd name="T35" fmla="*/ 0 h 55"/>
                  <a:gd name="T36" fmla="*/ 0 w 139"/>
                  <a:gd name="T37" fmla="*/ 0 h 55"/>
                  <a:gd name="T38" fmla="*/ 0 w 139"/>
                  <a:gd name="T39" fmla="*/ 0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9"/>
                  <a:gd name="T61" fmla="*/ 0 h 55"/>
                  <a:gd name="T62" fmla="*/ 139 w 139"/>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9" h="55">
                    <a:moveTo>
                      <a:pt x="0" y="29"/>
                    </a:moveTo>
                    <a:lnTo>
                      <a:pt x="7" y="35"/>
                    </a:lnTo>
                    <a:lnTo>
                      <a:pt x="9" y="55"/>
                    </a:lnTo>
                    <a:lnTo>
                      <a:pt x="19" y="36"/>
                    </a:lnTo>
                    <a:lnTo>
                      <a:pt x="26" y="48"/>
                    </a:lnTo>
                    <a:lnTo>
                      <a:pt x="39" y="29"/>
                    </a:lnTo>
                    <a:lnTo>
                      <a:pt x="48" y="40"/>
                    </a:lnTo>
                    <a:lnTo>
                      <a:pt x="56" y="25"/>
                    </a:lnTo>
                    <a:lnTo>
                      <a:pt x="63" y="36"/>
                    </a:lnTo>
                    <a:lnTo>
                      <a:pt x="77" y="19"/>
                    </a:lnTo>
                    <a:lnTo>
                      <a:pt x="83" y="33"/>
                    </a:lnTo>
                    <a:lnTo>
                      <a:pt x="98" y="15"/>
                    </a:lnTo>
                    <a:lnTo>
                      <a:pt x="105" y="22"/>
                    </a:lnTo>
                    <a:lnTo>
                      <a:pt x="113" y="11"/>
                    </a:lnTo>
                    <a:lnTo>
                      <a:pt x="121" y="16"/>
                    </a:lnTo>
                    <a:lnTo>
                      <a:pt x="139" y="0"/>
                    </a:lnTo>
                    <a:lnTo>
                      <a:pt x="90" y="7"/>
                    </a:lnTo>
                    <a:lnTo>
                      <a:pt x="11" y="25"/>
                    </a:lnTo>
                    <a:lnTo>
                      <a:pt x="0" y="29"/>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16" name="Freeform 393"/>
              <p:cNvSpPr>
                <a:spLocks/>
              </p:cNvSpPr>
              <p:nvPr/>
            </p:nvSpPr>
            <p:spPr bwMode="auto">
              <a:xfrm>
                <a:off x="2763" y="3217"/>
                <a:ext cx="8" cy="12"/>
              </a:xfrm>
              <a:custGeom>
                <a:avLst/>
                <a:gdLst>
                  <a:gd name="T0" fmla="*/ 0 w 30"/>
                  <a:gd name="T1" fmla="*/ 0 h 48"/>
                  <a:gd name="T2" fmla="*/ 0 w 30"/>
                  <a:gd name="T3" fmla="*/ 0 h 48"/>
                  <a:gd name="T4" fmla="*/ 0 w 30"/>
                  <a:gd name="T5" fmla="*/ 0 h 48"/>
                  <a:gd name="T6" fmla="*/ 0 w 30"/>
                  <a:gd name="T7" fmla="*/ 0 h 48"/>
                  <a:gd name="T8" fmla="*/ 0 w 30"/>
                  <a:gd name="T9" fmla="*/ 0 h 48"/>
                  <a:gd name="T10" fmla="*/ 0 w 30"/>
                  <a:gd name="T11" fmla="*/ 0 h 48"/>
                  <a:gd name="T12" fmla="*/ 0 w 30"/>
                  <a:gd name="T13" fmla="*/ 0 h 48"/>
                  <a:gd name="T14" fmla="*/ 0 w 30"/>
                  <a:gd name="T15" fmla="*/ 0 h 48"/>
                  <a:gd name="T16" fmla="*/ 0 w 30"/>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48"/>
                  <a:gd name="T29" fmla="*/ 30 w 3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48">
                    <a:moveTo>
                      <a:pt x="0" y="0"/>
                    </a:moveTo>
                    <a:lnTo>
                      <a:pt x="13" y="11"/>
                    </a:lnTo>
                    <a:lnTo>
                      <a:pt x="19" y="27"/>
                    </a:lnTo>
                    <a:lnTo>
                      <a:pt x="20" y="48"/>
                    </a:lnTo>
                    <a:lnTo>
                      <a:pt x="30" y="27"/>
                    </a:lnTo>
                    <a:lnTo>
                      <a:pt x="24" y="9"/>
                    </a:lnTo>
                    <a:lnTo>
                      <a:pt x="15" y="1"/>
                    </a:lnTo>
                    <a:lnTo>
                      <a:pt x="0" y="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917" name="Freeform 394"/>
              <p:cNvSpPr>
                <a:spLocks/>
              </p:cNvSpPr>
              <p:nvPr/>
            </p:nvSpPr>
            <p:spPr bwMode="auto">
              <a:xfrm>
                <a:off x="2777" y="3209"/>
                <a:ext cx="31" cy="9"/>
              </a:xfrm>
              <a:custGeom>
                <a:avLst/>
                <a:gdLst>
                  <a:gd name="T0" fmla="*/ 0 w 122"/>
                  <a:gd name="T1" fmla="*/ 0 h 32"/>
                  <a:gd name="T2" fmla="*/ 0 w 122"/>
                  <a:gd name="T3" fmla="*/ 0 h 32"/>
                  <a:gd name="T4" fmla="*/ 0 w 122"/>
                  <a:gd name="T5" fmla="*/ 0 h 32"/>
                  <a:gd name="T6" fmla="*/ 0 w 122"/>
                  <a:gd name="T7" fmla="*/ 0 h 32"/>
                  <a:gd name="T8" fmla="*/ 0 w 122"/>
                  <a:gd name="T9" fmla="*/ 0 h 32"/>
                  <a:gd name="T10" fmla="*/ 0 w 122"/>
                  <a:gd name="T11" fmla="*/ 0 h 32"/>
                  <a:gd name="T12" fmla="*/ 0 w 122"/>
                  <a:gd name="T13" fmla="*/ 0 h 32"/>
                  <a:gd name="T14" fmla="*/ 0 w 122"/>
                  <a:gd name="T15" fmla="*/ 0 h 32"/>
                  <a:gd name="T16" fmla="*/ 0 w 122"/>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2"/>
                  <a:gd name="T28" fmla="*/ 0 h 32"/>
                  <a:gd name="T29" fmla="*/ 122 w 12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2" h="32">
                    <a:moveTo>
                      <a:pt x="0" y="26"/>
                    </a:moveTo>
                    <a:lnTo>
                      <a:pt x="26" y="20"/>
                    </a:lnTo>
                    <a:lnTo>
                      <a:pt x="71" y="11"/>
                    </a:lnTo>
                    <a:lnTo>
                      <a:pt x="122" y="0"/>
                    </a:lnTo>
                    <a:lnTo>
                      <a:pt x="110" y="5"/>
                    </a:lnTo>
                    <a:lnTo>
                      <a:pt x="57" y="18"/>
                    </a:lnTo>
                    <a:lnTo>
                      <a:pt x="1" y="32"/>
                    </a:lnTo>
                    <a:lnTo>
                      <a:pt x="0" y="2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918" name="Freeform 395"/>
              <p:cNvSpPr>
                <a:spLocks/>
              </p:cNvSpPr>
              <p:nvPr/>
            </p:nvSpPr>
            <p:spPr bwMode="auto">
              <a:xfrm>
                <a:off x="2777" y="3211"/>
                <a:ext cx="33" cy="13"/>
              </a:xfrm>
              <a:custGeom>
                <a:avLst/>
                <a:gdLst>
                  <a:gd name="T0" fmla="*/ 0 w 128"/>
                  <a:gd name="T1" fmla="*/ 0 h 51"/>
                  <a:gd name="T2" fmla="*/ 0 w 128"/>
                  <a:gd name="T3" fmla="*/ 0 h 51"/>
                  <a:gd name="T4" fmla="*/ 0 w 128"/>
                  <a:gd name="T5" fmla="*/ 0 h 51"/>
                  <a:gd name="T6" fmla="*/ 0 w 128"/>
                  <a:gd name="T7" fmla="*/ 0 h 51"/>
                  <a:gd name="T8" fmla="*/ 0 w 128"/>
                  <a:gd name="T9" fmla="*/ 0 h 51"/>
                  <a:gd name="T10" fmla="*/ 0 w 128"/>
                  <a:gd name="T11" fmla="*/ 0 h 51"/>
                  <a:gd name="T12" fmla="*/ 0 w 128"/>
                  <a:gd name="T13" fmla="*/ 0 h 51"/>
                  <a:gd name="T14" fmla="*/ 0 w 128"/>
                  <a:gd name="T15" fmla="*/ 0 h 51"/>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51"/>
                  <a:gd name="T26" fmla="*/ 128 w 128"/>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51">
                    <a:moveTo>
                      <a:pt x="1" y="46"/>
                    </a:moveTo>
                    <a:lnTo>
                      <a:pt x="77" y="21"/>
                    </a:lnTo>
                    <a:lnTo>
                      <a:pt x="128" y="0"/>
                    </a:lnTo>
                    <a:lnTo>
                      <a:pt x="106" y="15"/>
                    </a:lnTo>
                    <a:lnTo>
                      <a:pt x="53" y="36"/>
                    </a:lnTo>
                    <a:lnTo>
                      <a:pt x="0" y="51"/>
                    </a:lnTo>
                    <a:lnTo>
                      <a:pt x="1" y="46"/>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919" name="Freeform 396"/>
              <p:cNvSpPr>
                <a:spLocks/>
              </p:cNvSpPr>
              <p:nvPr/>
            </p:nvSpPr>
            <p:spPr bwMode="auto">
              <a:xfrm>
                <a:off x="2766" y="3219"/>
                <a:ext cx="4" cy="7"/>
              </a:xfrm>
              <a:custGeom>
                <a:avLst/>
                <a:gdLst>
                  <a:gd name="T0" fmla="*/ 0 w 15"/>
                  <a:gd name="T1" fmla="*/ 0 h 29"/>
                  <a:gd name="T2" fmla="*/ 0 w 15"/>
                  <a:gd name="T3" fmla="*/ 0 h 29"/>
                  <a:gd name="T4" fmla="*/ 0 w 15"/>
                  <a:gd name="T5" fmla="*/ 0 h 29"/>
                  <a:gd name="T6" fmla="*/ 0 w 15"/>
                  <a:gd name="T7" fmla="*/ 0 h 29"/>
                  <a:gd name="T8" fmla="*/ 0 w 15"/>
                  <a:gd name="T9" fmla="*/ 0 h 29"/>
                  <a:gd name="T10" fmla="*/ 0 w 15"/>
                  <a:gd name="T11" fmla="*/ 0 h 29"/>
                  <a:gd name="T12" fmla="*/ 0 w 15"/>
                  <a:gd name="T13" fmla="*/ 0 h 29"/>
                  <a:gd name="T14" fmla="*/ 0 60000 65536"/>
                  <a:gd name="T15" fmla="*/ 0 60000 65536"/>
                  <a:gd name="T16" fmla="*/ 0 60000 65536"/>
                  <a:gd name="T17" fmla="*/ 0 60000 65536"/>
                  <a:gd name="T18" fmla="*/ 0 60000 65536"/>
                  <a:gd name="T19" fmla="*/ 0 60000 65536"/>
                  <a:gd name="T20" fmla="*/ 0 60000 65536"/>
                  <a:gd name="T21" fmla="*/ 0 w 15"/>
                  <a:gd name="T22" fmla="*/ 0 h 29"/>
                  <a:gd name="T23" fmla="*/ 15 w 1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9">
                    <a:moveTo>
                      <a:pt x="0" y="0"/>
                    </a:moveTo>
                    <a:lnTo>
                      <a:pt x="5" y="8"/>
                    </a:lnTo>
                    <a:lnTo>
                      <a:pt x="12" y="29"/>
                    </a:lnTo>
                    <a:lnTo>
                      <a:pt x="15" y="21"/>
                    </a:lnTo>
                    <a:lnTo>
                      <a:pt x="10" y="4"/>
                    </a:lnTo>
                    <a:lnTo>
                      <a:pt x="0"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20" name="Freeform 397"/>
              <p:cNvSpPr>
                <a:spLocks/>
              </p:cNvSpPr>
              <p:nvPr/>
            </p:nvSpPr>
            <p:spPr bwMode="auto">
              <a:xfrm>
                <a:off x="2747" y="3219"/>
                <a:ext cx="14" cy="9"/>
              </a:xfrm>
              <a:custGeom>
                <a:avLst/>
                <a:gdLst>
                  <a:gd name="T0" fmla="*/ 0 w 55"/>
                  <a:gd name="T1" fmla="*/ 0 h 35"/>
                  <a:gd name="T2" fmla="*/ 0 w 55"/>
                  <a:gd name="T3" fmla="*/ 0 h 35"/>
                  <a:gd name="T4" fmla="*/ 0 w 55"/>
                  <a:gd name="T5" fmla="*/ 0 h 35"/>
                  <a:gd name="T6" fmla="*/ 0 w 55"/>
                  <a:gd name="T7" fmla="*/ 0 h 35"/>
                  <a:gd name="T8" fmla="*/ 0 w 55"/>
                  <a:gd name="T9" fmla="*/ 0 h 35"/>
                  <a:gd name="T10" fmla="*/ 0 w 55"/>
                  <a:gd name="T11" fmla="*/ 0 h 35"/>
                  <a:gd name="T12" fmla="*/ 0 w 55"/>
                  <a:gd name="T13" fmla="*/ 0 h 35"/>
                  <a:gd name="T14" fmla="*/ 0 w 55"/>
                  <a:gd name="T15" fmla="*/ 0 h 35"/>
                  <a:gd name="T16" fmla="*/ 0 w 55"/>
                  <a:gd name="T17" fmla="*/ 0 h 35"/>
                  <a:gd name="T18" fmla="*/ 0 w 55"/>
                  <a:gd name="T19" fmla="*/ 0 h 35"/>
                  <a:gd name="T20" fmla="*/ 0 w 55"/>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35"/>
                  <a:gd name="T35" fmla="*/ 55 w 55"/>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35">
                    <a:moveTo>
                      <a:pt x="45" y="0"/>
                    </a:moveTo>
                    <a:lnTo>
                      <a:pt x="27" y="5"/>
                    </a:lnTo>
                    <a:lnTo>
                      <a:pt x="10" y="12"/>
                    </a:lnTo>
                    <a:lnTo>
                      <a:pt x="0" y="28"/>
                    </a:lnTo>
                    <a:lnTo>
                      <a:pt x="1" y="35"/>
                    </a:lnTo>
                    <a:lnTo>
                      <a:pt x="8" y="24"/>
                    </a:lnTo>
                    <a:lnTo>
                      <a:pt x="20" y="12"/>
                    </a:lnTo>
                    <a:lnTo>
                      <a:pt x="32" y="10"/>
                    </a:lnTo>
                    <a:lnTo>
                      <a:pt x="55" y="5"/>
                    </a:lnTo>
                    <a:lnTo>
                      <a:pt x="45" y="0"/>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921" name="Freeform 398"/>
              <p:cNvSpPr>
                <a:spLocks/>
              </p:cNvSpPr>
              <p:nvPr/>
            </p:nvSpPr>
            <p:spPr bwMode="auto">
              <a:xfrm>
                <a:off x="2749" y="3224"/>
                <a:ext cx="14" cy="7"/>
              </a:xfrm>
              <a:custGeom>
                <a:avLst/>
                <a:gdLst>
                  <a:gd name="T0" fmla="*/ 0 w 59"/>
                  <a:gd name="T1" fmla="*/ 0 h 28"/>
                  <a:gd name="T2" fmla="*/ 0 w 59"/>
                  <a:gd name="T3" fmla="*/ 0 h 28"/>
                  <a:gd name="T4" fmla="*/ 0 w 59"/>
                  <a:gd name="T5" fmla="*/ 0 h 28"/>
                  <a:gd name="T6" fmla="*/ 0 w 59"/>
                  <a:gd name="T7" fmla="*/ 0 h 28"/>
                  <a:gd name="T8" fmla="*/ 0 w 59"/>
                  <a:gd name="T9" fmla="*/ 0 h 28"/>
                  <a:gd name="T10" fmla="*/ 0 w 59"/>
                  <a:gd name="T11" fmla="*/ 0 h 28"/>
                  <a:gd name="T12" fmla="*/ 0 w 59"/>
                  <a:gd name="T13" fmla="*/ 0 h 28"/>
                  <a:gd name="T14" fmla="*/ 0 w 59"/>
                  <a:gd name="T15" fmla="*/ 0 h 28"/>
                  <a:gd name="T16" fmla="*/ 0 w 59"/>
                  <a:gd name="T17" fmla="*/ 0 h 28"/>
                  <a:gd name="T18" fmla="*/ 0 w 59"/>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8"/>
                  <a:gd name="T32" fmla="*/ 59 w 59"/>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8">
                    <a:moveTo>
                      <a:pt x="55" y="0"/>
                    </a:moveTo>
                    <a:lnTo>
                      <a:pt x="37" y="2"/>
                    </a:lnTo>
                    <a:lnTo>
                      <a:pt x="15" y="11"/>
                    </a:lnTo>
                    <a:lnTo>
                      <a:pt x="0" y="25"/>
                    </a:lnTo>
                    <a:lnTo>
                      <a:pt x="4" y="28"/>
                    </a:lnTo>
                    <a:lnTo>
                      <a:pt x="18" y="16"/>
                    </a:lnTo>
                    <a:lnTo>
                      <a:pt x="43" y="11"/>
                    </a:lnTo>
                    <a:lnTo>
                      <a:pt x="59" y="2"/>
                    </a:lnTo>
                    <a:lnTo>
                      <a:pt x="55" y="0"/>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922" name="Freeform 399"/>
              <p:cNvSpPr>
                <a:spLocks/>
              </p:cNvSpPr>
              <p:nvPr/>
            </p:nvSpPr>
            <p:spPr bwMode="auto">
              <a:xfrm>
                <a:off x="2751" y="3229"/>
                <a:ext cx="13" cy="6"/>
              </a:xfrm>
              <a:custGeom>
                <a:avLst/>
                <a:gdLst>
                  <a:gd name="T0" fmla="*/ 0 w 52"/>
                  <a:gd name="T1" fmla="*/ 0 h 23"/>
                  <a:gd name="T2" fmla="*/ 0 w 52"/>
                  <a:gd name="T3" fmla="*/ 0 h 23"/>
                  <a:gd name="T4" fmla="*/ 0 w 52"/>
                  <a:gd name="T5" fmla="*/ 0 h 23"/>
                  <a:gd name="T6" fmla="*/ 0 w 52"/>
                  <a:gd name="T7" fmla="*/ 0 h 23"/>
                  <a:gd name="T8" fmla="*/ 0 w 52"/>
                  <a:gd name="T9" fmla="*/ 0 h 23"/>
                  <a:gd name="T10" fmla="*/ 0 w 52"/>
                  <a:gd name="T11" fmla="*/ 0 h 23"/>
                  <a:gd name="T12" fmla="*/ 0 w 52"/>
                  <a:gd name="T13" fmla="*/ 0 h 23"/>
                  <a:gd name="T14" fmla="*/ 0 w 52"/>
                  <a:gd name="T15" fmla="*/ 0 h 23"/>
                  <a:gd name="T16" fmla="*/ 0 w 52"/>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23"/>
                  <a:gd name="T29" fmla="*/ 52 w 5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23">
                    <a:moveTo>
                      <a:pt x="50" y="0"/>
                    </a:moveTo>
                    <a:lnTo>
                      <a:pt x="21" y="10"/>
                    </a:lnTo>
                    <a:lnTo>
                      <a:pt x="0" y="20"/>
                    </a:lnTo>
                    <a:lnTo>
                      <a:pt x="5" y="23"/>
                    </a:lnTo>
                    <a:lnTo>
                      <a:pt x="17" y="18"/>
                    </a:lnTo>
                    <a:lnTo>
                      <a:pt x="33" y="11"/>
                    </a:lnTo>
                    <a:lnTo>
                      <a:pt x="52" y="4"/>
                    </a:lnTo>
                    <a:lnTo>
                      <a:pt x="50" y="0"/>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923" name="Freeform 400"/>
              <p:cNvSpPr>
                <a:spLocks/>
              </p:cNvSpPr>
              <p:nvPr/>
            </p:nvSpPr>
            <p:spPr bwMode="auto">
              <a:xfrm>
                <a:off x="2755" y="3234"/>
                <a:ext cx="7" cy="2"/>
              </a:xfrm>
              <a:custGeom>
                <a:avLst/>
                <a:gdLst>
                  <a:gd name="T0" fmla="*/ 0 w 25"/>
                  <a:gd name="T1" fmla="*/ 0 h 8"/>
                  <a:gd name="T2" fmla="*/ 0 w 25"/>
                  <a:gd name="T3" fmla="*/ 0 h 8"/>
                  <a:gd name="T4" fmla="*/ 0 w 25"/>
                  <a:gd name="T5" fmla="*/ 0 h 8"/>
                  <a:gd name="T6" fmla="*/ 0 w 25"/>
                  <a:gd name="T7" fmla="*/ 0 h 8"/>
                  <a:gd name="T8" fmla="*/ 0 w 25"/>
                  <a:gd name="T9" fmla="*/ 0 h 8"/>
                  <a:gd name="T10" fmla="*/ 0 60000 65536"/>
                  <a:gd name="T11" fmla="*/ 0 60000 65536"/>
                  <a:gd name="T12" fmla="*/ 0 60000 65536"/>
                  <a:gd name="T13" fmla="*/ 0 60000 65536"/>
                  <a:gd name="T14" fmla="*/ 0 60000 65536"/>
                  <a:gd name="T15" fmla="*/ 0 w 25"/>
                  <a:gd name="T16" fmla="*/ 0 h 8"/>
                  <a:gd name="T17" fmla="*/ 25 w 25"/>
                  <a:gd name="T18" fmla="*/ 8 h 8"/>
                </a:gdLst>
                <a:ahLst/>
                <a:cxnLst>
                  <a:cxn ang="T10">
                    <a:pos x="T0" y="T1"/>
                  </a:cxn>
                  <a:cxn ang="T11">
                    <a:pos x="T2" y="T3"/>
                  </a:cxn>
                  <a:cxn ang="T12">
                    <a:pos x="T4" y="T5"/>
                  </a:cxn>
                  <a:cxn ang="T13">
                    <a:pos x="T6" y="T7"/>
                  </a:cxn>
                  <a:cxn ang="T14">
                    <a:pos x="T8" y="T9"/>
                  </a:cxn>
                </a:cxnLst>
                <a:rect l="T15" t="T16" r="T17" b="T18"/>
                <a:pathLst>
                  <a:path w="25" h="8">
                    <a:moveTo>
                      <a:pt x="25" y="0"/>
                    </a:moveTo>
                    <a:lnTo>
                      <a:pt x="0" y="8"/>
                    </a:lnTo>
                    <a:lnTo>
                      <a:pt x="9" y="7"/>
                    </a:lnTo>
                    <a:lnTo>
                      <a:pt x="25" y="0"/>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924" name="Freeform 401"/>
              <p:cNvSpPr>
                <a:spLocks/>
              </p:cNvSpPr>
              <p:nvPr/>
            </p:nvSpPr>
            <p:spPr bwMode="auto">
              <a:xfrm>
                <a:off x="2749" y="3221"/>
                <a:ext cx="9" cy="15"/>
              </a:xfrm>
              <a:custGeom>
                <a:avLst/>
                <a:gdLst>
                  <a:gd name="T0" fmla="*/ 0 w 34"/>
                  <a:gd name="T1" fmla="*/ 0 h 63"/>
                  <a:gd name="T2" fmla="*/ 0 w 34"/>
                  <a:gd name="T3" fmla="*/ 0 h 63"/>
                  <a:gd name="T4" fmla="*/ 0 w 34"/>
                  <a:gd name="T5" fmla="*/ 0 h 63"/>
                  <a:gd name="T6" fmla="*/ 0 w 34"/>
                  <a:gd name="T7" fmla="*/ 0 h 63"/>
                  <a:gd name="T8" fmla="*/ 0 w 34"/>
                  <a:gd name="T9" fmla="*/ 0 h 63"/>
                  <a:gd name="T10" fmla="*/ 0 w 34"/>
                  <a:gd name="T11" fmla="*/ 0 h 63"/>
                  <a:gd name="T12" fmla="*/ 0 w 34"/>
                  <a:gd name="T13" fmla="*/ 0 h 63"/>
                  <a:gd name="T14" fmla="*/ 0 w 34"/>
                  <a:gd name="T15" fmla="*/ 0 h 63"/>
                  <a:gd name="T16" fmla="*/ 0 w 34"/>
                  <a:gd name="T17" fmla="*/ 0 h 63"/>
                  <a:gd name="T18" fmla="*/ 0 w 34"/>
                  <a:gd name="T19" fmla="*/ 0 h 63"/>
                  <a:gd name="T20" fmla="*/ 0 w 34"/>
                  <a:gd name="T21" fmla="*/ 0 h 63"/>
                  <a:gd name="T22" fmla="*/ 0 w 34"/>
                  <a:gd name="T23" fmla="*/ 0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63"/>
                  <a:gd name="T38" fmla="*/ 34 w 34"/>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63">
                    <a:moveTo>
                      <a:pt x="0" y="5"/>
                    </a:moveTo>
                    <a:lnTo>
                      <a:pt x="1" y="24"/>
                    </a:lnTo>
                    <a:lnTo>
                      <a:pt x="6" y="43"/>
                    </a:lnTo>
                    <a:lnTo>
                      <a:pt x="20" y="58"/>
                    </a:lnTo>
                    <a:lnTo>
                      <a:pt x="32" y="63"/>
                    </a:lnTo>
                    <a:lnTo>
                      <a:pt x="34" y="59"/>
                    </a:lnTo>
                    <a:lnTo>
                      <a:pt x="17" y="53"/>
                    </a:lnTo>
                    <a:lnTo>
                      <a:pt x="10" y="39"/>
                    </a:lnTo>
                    <a:lnTo>
                      <a:pt x="6" y="20"/>
                    </a:lnTo>
                    <a:lnTo>
                      <a:pt x="3" y="0"/>
                    </a:lnTo>
                    <a:lnTo>
                      <a:pt x="0" y="5"/>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925" name="Freeform 402"/>
              <p:cNvSpPr>
                <a:spLocks/>
              </p:cNvSpPr>
              <p:nvPr/>
            </p:nvSpPr>
            <p:spPr bwMode="auto">
              <a:xfrm>
                <a:off x="2753" y="3219"/>
                <a:ext cx="7" cy="17"/>
              </a:xfrm>
              <a:custGeom>
                <a:avLst/>
                <a:gdLst>
                  <a:gd name="T0" fmla="*/ 0 w 31"/>
                  <a:gd name="T1" fmla="*/ 0 h 65"/>
                  <a:gd name="T2" fmla="*/ 0 w 31"/>
                  <a:gd name="T3" fmla="*/ 0 h 65"/>
                  <a:gd name="T4" fmla="*/ 0 w 31"/>
                  <a:gd name="T5" fmla="*/ 0 h 65"/>
                  <a:gd name="T6" fmla="*/ 0 w 31"/>
                  <a:gd name="T7" fmla="*/ 0 h 65"/>
                  <a:gd name="T8" fmla="*/ 0 w 31"/>
                  <a:gd name="T9" fmla="*/ 0 h 65"/>
                  <a:gd name="T10" fmla="*/ 0 w 31"/>
                  <a:gd name="T11" fmla="*/ 0 h 65"/>
                  <a:gd name="T12" fmla="*/ 0 w 31"/>
                  <a:gd name="T13" fmla="*/ 0 h 65"/>
                  <a:gd name="T14" fmla="*/ 0 w 31"/>
                  <a:gd name="T15" fmla="*/ 0 h 65"/>
                  <a:gd name="T16" fmla="*/ 0 w 31"/>
                  <a:gd name="T17" fmla="*/ 0 h 65"/>
                  <a:gd name="T18" fmla="*/ 0 w 31"/>
                  <a:gd name="T19" fmla="*/ 0 h 65"/>
                  <a:gd name="T20" fmla="*/ 0 w 31"/>
                  <a:gd name="T21" fmla="*/ 0 h 65"/>
                  <a:gd name="T22" fmla="*/ 0 w 31"/>
                  <a:gd name="T23" fmla="*/ 0 h 65"/>
                  <a:gd name="T24" fmla="*/ 0 w 31"/>
                  <a:gd name="T25" fmla="*/ 0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65"/>
                  <a:gd name="T41" fmla="*/ 31 w 31"/>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65">
                    <a:moveTo>
                      <a:pt x="0" y="0"/>
                    </a:moveTo>
                    <a:lnTo>
                      <a:pt x="2" y="15"/>
                    </a:lnTo>
                    <a:lnTo>
                      <a:pt x="8" y="34"/>
                    </a:lnTo>
                    <a:lnTo>
                      <a:pt x="18" y="53"/>
                    </a:lnTo>
                    <a:lnTo>
                      <a:pt x="28" y="65"/>
                    </a:lnTo>
                    <a:lnTo>
                      <a:pt x="31" y="63"/>
                    </a:lnTo>
                    <a:lnTo>
                      <a:pt x="26" y="57"/>
                    </a:lnTo>
                    <a:lnTo>
                      <a:pt x="14" y="34"/>
                    </a:lnTo>
                    <a:lnTo>
                      <a:pt x="13" y="28"/>
                    </a:lnTo>
                    <a:lnTo>
                      <a:pt x="7" y="9"/>
                    </a:lnTo>
                    <a:lnTo>
                      <a:pt x="4" y="0"/>
                    </a:lnTo>
                    <a:lnTo>
                      <a:pt x="0" y="0"/>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926" name="Freeform 403"/>
              <p:cNvSpPr>
                <a:spLocks/>
              </p:cNvSpPr>
              <p:nvPr/>
            </p:nvSpPr>
            <p:spPr bwMode="auto">
              <a:xfrm>
                <a:off x="2756" y="3219"/>
                <a:ext cx="6" cy="15"/>
              </a:xfrm>
              <a:custGeom>
                <a:avLst/>
                <a:gdLst>
                  <a:gd name="T0" fmla="*/ 0 w 23"/>
                  <a:gd name="T1" fmla="*/ 0 h 58"/>
                  <a:gd name="T2" fmla="*/ 0 w 23"/>
                  <a:gd name="T3" fmla="*/ 0 h 58"/>
                  <a:gd name="T4" fmla="*/ 0 w 23"/>
                  <a:gd name="T5" fmla="*/ 0 h 58"/>
                  <a:gd name="T6" fmla="*/ 0 w 23"/>
                  <a:gd name="T7" fmla="*/ 0 h 58"/>
                  <a:gd name="T8" fmla="*/ 0 w 23"/>
                  <a:gd name="T9" fmla="*/ 0 h 58"/>
                  <a:gd name="T10" fmla="*/ 0 w 23"/>
                  <a:gd name="T11" fmla="*/ 0 h 58"/>
                  <a:gd name="T12" fmla="*/ 0 w 23"/>
                  <a:gd name="T13" fmla="*/ 0 h 58"/>
                  <a:gd name="T14" fmla="*/ 0 w 23"/>
                  <a:gd name="T15" fmla="*/ 0 h 58"/>
                  <a:gd name="T16" fmla="*/ 0 w 23"/>
                  <a:gd name="T17" fmla="*/ 0 h 58"/>
                  <a:gd name="T18" fmla="*/ 0 w 23"/>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58"/>
                  <a:gd name="T32" fmla="*/ 23 w 23"/>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58">
                    <a:moveTo>
                      <a:pt x="0" y="0"/>
                    </a:moveTo>
                    <a:lnTo>
                      <a:pt x="10" y="16"/>
                    </a:lnTo>
                    <a:lnTo>
                      <a:pt x="18" y="30"/>
                    </a:lnTo>
                    <a:lnTo>
                      <a:pt x="21" y="58"/>
                    </a:lnTo>
                    <a:lnTo>
                      <a:pt x="23" y="55"/>
                    </a:lnTo>
                    <a:lnTo>
                      <a:pt x="23" y="39"/>
                    </a:lnTo>
                    <a:lnTo>
                      <a:pt x="21" y="25"/>
                    </a:lnTo>
                    <a:lnTo>
                      <a:pt x="12" y="8"/>
                    </a:lnTo>
                    <a:lnTo>
                      <a:pt x="0" y="0"/>
                    </a:lnTo>
                    <a:close/>
                  </a:path>
                </a:pathLst>
              </a:custGeom>
              <a:solidFill>
                <a:srgbClr val="8989A8"/>
              </a:solidFill>
              <a:ln w="9525">
                <a:noFill/>
                <a:round/>
                <a:headEnd/>
                <a:tailEnd/>
              </a:ln>
            </p:spPr>
            <p:txBody>
              <a:bodyPr/>
              <a:lstStyle/>
              <a:p>
                <a:endParaRPr lang="en-US" dirty="0">
                  <a:solidFill>
                    <a:prstClr val="black"/>
                  </a:solidFill>
                </a:endParaRPr>
              </a:p>
            </p:txBody>
          </p:sp>
          <p:sp>
            <p:nvSpPr>
              <p:cNvPr id="75927" name="Freeform 404"/>
              <p:cNvSpPr>
                <a:spLocks/>
              </p:cNvSpPr>
              <p:nvPr/>
            </p:nvSpPr>
            <p:spPr bwMode="auto">
              <a:xfrm>
                <a:off x="2752" y="3228"/>
                <a:ext cx="3" cy="4"/>
              </a:xfrm>
              <a:custGeom>
                <a:avLst/>
                <a:gdLst>
                  <a:gd name="T0" fmla="*/ 0 w 15"/>
                  <a:gd name="T1" fmla="*/ 0 h 17"/>
                  <a:gd name="T2" fmla="*/ 0 w 15"/>
                  <a:gd name="T3" fmla="*/ 0 h 17"/>
                  <a:gd name="T4" fmla="*/ 0 w 15"/>
                  <a:gd name="T5" fmla="*/ 0 h 17"/>
                  <a:gd name="T6" fmla="*/ 0 w 15"/>
                  <a:gd name="T7" fmla="*/ 0 h 17"/>
                  <a:gd name="T8" fmla="*/ 0 w 15"/>
                  <a:gd name="T9" fmla="*/ 0 h 17"/>
                  <a:gd name="T10" fmla="*/ 0 w 15"/>
                  <a:gd name="T11" fmla="*/ 0 h 17"/>
                  <a:gd name="T12" fmla="*/ 0 60000 65536"/>
                  <a:gd name="T13" fmla="*/ 0 60000 65536"/>
                  <a:gd name="T14" fmla="*/ 0 60000 65536"/>
                  <a:gd name="T15" fmla="*/ 0 60000 65536"/>
                  <a:gd name="T16" fmla="*/ 0 60000 65536"/>
                  <a:gd name="T17" fmla="*/ 0 60000 65536"/>
                  <a:gd name="T18" fmla="*/ 0 w 15"/>
                  <a:gd name="T19" fmla="*/ 0 h 17"/>
                  <a:gd name="T20" fmla="*/ 15 w 1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5" h="17">
                    <a:moveTo>
                      <a:pt x="0" y="5"/>
                    </a:moveTo>
                    <a:lnTo>
                      <a:pt x="9" y="0"/>
                    </a:lnTo>
                    <a:lnTo>
                      <a:pt x="15" y="13"/>
                    </a:lnTo>
                    <a:lnTo>
                      <a:pt x="6" y="17"/>
                    </a:lnTo>
                    <a:lnTo>
                      <a:pt x="0" y="5"/>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28" name="Freeform 405"/>
              <p:cNvSpPr>
                <a:spLocks/>
              </p:cNvSpPr>
              <p:nvPr/>
            </p:nvSpPr>
            <p:spPr bwMode="auto">
              <a:xfrm>
                <a:off x="2757" y="3227"/>
                <a:ext cx="3" cy="3"/>
              </a:xfrm>
              <a:custGeom>
                <a:avLst/>
                <a:gdLst>
                  <a:gd name="T0" fmla="*/ 0 w 14"/>
                  <a:gd name="T1" fmla="*/ 0 h 13"/>
                  <a:gd name="T2" fmla="*/ 0 w 14"/>
                  <a:gd name="T3" fmla="*/ 0 h 13"/>
                  <a:gd name="T4" fmla="*/ 0 w 14"/>
                  <a:gd name="T5" fmla="*/ 0 h 13"/>
                  <a:gd name="T6" fmla="*/ 0 w 14"/>
                  <a:gd name="T7" fmla="*/ 0 h 13"/>
                  <a:gd name="T8" fmla="*/ 0 w 14"/>
                  <a:gd name="T9" fmla="*/ 0 h 13"/>
                  <a:gd name="T10" fmla="*/ 0 w 14"/>
                  <a:gd name="T11" fmla="*/ 0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0" y="4"/>
                    </a:moveTo>
                    <a:lnTo>
                      <a:pt x="13" y="0"/>
                    </a:lnTo>
                    <a:lnTo>
                      <a:pt x="14" y="10"/>
                    </a:lnTo>
                    <a:lnTo>
                      <a:pt x="3" y="13"/>
                    </a:lnTo>
                    <a:lnTo>
                      <a:pt x="0" y="4"/>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29" name="Freeform 406"/>
              <p:cNvSpPr>
                <a:spLocks/>
              </p:cNvSpPr>
              <p:nvPr/>
            </p:nvSpPr>
            <p:spPr bwMode="auto">
              <a:xfrm>
                <a:off x="2755" y="3222"/>
                <a:ext cx="3" cy="2"/>
              </a:xfrm>
              <a:custGeom>
                <a:avLst/>
                <a:gdLst>
                  <a:gd name="T0" fmla="*/ 0 w 14"/>
                  <a:gd name="T1" fmla="*/ 0 h 8"/>
                  <a:gd name="T2" fmla="*/ 0 w 14"/>
                  <a:gd name="T3" fmla="*/ 0 h 8"/>
                  <a:gd name="T4" fmla="*/ 0 w 14"/>
                  <a:gd name="T5" fmla="*/ 0 h 8"/>
                  <a:gd name="T6" fmla="*/ 0 w 14"/>
                  <a:gd name="T7" fmla="*/ 0 h 8"/>
                  <a:gd name="T8" fmla="*/ 0 w 14"/>
                  <a:gd name="T9" fmla="*/ 0 h 8"/>
                  <a:gd name="T10" fmla="*/ 0 w 14"/>
                  <a:gd name="T11" fmla="*/ 0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0" y="1"/>
                    </a:moveTo>
                    <a:lnTo>
                      <a:pt x="4" y="8"/>
                    </a:lnTo>
                    <a:lnTo>
                      <a:pt x="14" y="7"/>
                    </a:lnTo>
                    <a:lnTo>
                      <a:pt x="10" y="0"/>
                    </a:lnTo>
                    <a:lnTo>
                      <a:pt x="0" y="1"/>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0" name="Freeform 407"/>
              <p:cNvSpPr>
                <a:spLocks/>
              </p:cNvSpPr>
              <p:nvPr/>
            </p:nvSpPr>
            <p:spPr bwMode="auto">
              <a:xfrm>
                <a:off x="2751" y="3223"/>
                <a:ext cx="2" cy="3"/>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5" y="0"/>
                    </a:moveTo>
                    <a:lnTo>
                      <a:pt x="8" y="9"/>
                    </a:lnTo>
                    <a:lnTo>
                      <a:pt x="1" y="13"/>
                    </a:lnTo>
                    <a:lnTo>
                      <a:pt x="0" y="4"/>
                    </a:lnTo>
                    <a:lnTo>
                      <a:pt x="5"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1" name="Freeform 408"/>
              <p:cNvSpPr>
                <a:spLocks/>
              </p:cNvSpPr>
              <p:nvPr/>
            </p:nvSpPr>
            <p:spPr bwMode="auto">
              <a:xfrm>
                <a:off x="2748" y="3226"/>
                <a:ext cx="1" cy="4"/>
              </a:xfrm>
              <a:custGeom>
                <a:avLst/>
                <a:gdLst>
                  <a:gd name="T0" fmla="*/ 0 w 8"/>
                  <a:gd name="T1" fmla="*/ 0 h 12"/>
                  <a:gd name="T2" fmla="*/ 0 w 8"/>
                  <a:gd name="T3" fmla="*/ 0 h 12"/>
                  <a:gd name="T4" fmla="*/ 0 w 8"/>
                  <a:gd name="T5" fmla="*/ 0 h 12"/>
                  <a:gd name="T6" fmla="*/ 0 w 8"/>
                  <a:gd name="T7" fmla="*/ 0 h 12"/>
                  <a:gd name="T8" fmla="*/ 0 w 8"/>
                  <a:gd name="T9" fmla="*/ 0 h 12"/>
                  <a:gd name="T10" fmla="*/ 0 w 8"/>
                  <a:gd name="T11" fmla="*/ 0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7" y="0"/>
                    </a:moveTo>
                    <a:lnTo>
                      <a:pt x="0" y="10"/>
                    </a:lnTo>
                    <a:lnTo>
                      <a:pt x="2" y="12"/>
                    </a:lnTo>
                    <a:lnTo>
                      <a:pt x="8" y="7"/>
                    </a:lnTo>
                    <a:lnTo>
                      <a:pt x="7"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2" name="Freeform 409"/>
              <p:cNvSpPr>
                <a:spLocks/>
              </p:cNvSpPr>
              <p:nvPr/>
            </p:nvSpPr>
            <p:spPr bwMode="auto">
              <a:xfrm>
                <a:off x="2749" y="3231"/>
                <a:ext cx="3" cy="3"/>
              </a:xfrm>
              <a:custGeom>
                <a:avLst/>
                <a:gdLst>
                  <a:gd name="T0" fmla="*/ 0 w 11"/>
                  <a:gd name="T1" fmla="*/ 0 h 12"/>
                  <a:gd name="T2" fmla="*/ 0 w 11"/>
                  <a:gd name="T3" fmla="*/ 0 h 12"/>
                  <a:gd name="T4" fmla="*/ 0 w 11"/>
                  <a:gd name="T5" fmla="*/ 0 h 12"/>
                  <a:gd name="T6" fmla="*/ 0 w 11"/>
                  <a:gd name="T7" fmla="*/ 0 h 12"/>
                  <a:gd name="T8" fmla="*/ 0 w 11"/>
                  <a:gd name="T9" fmla="*/ 0 h 12"/>
                  <a:gd name="T10" fmla="*/ 0 w 11"/>
                  <a:gd name="T11" fmla="*/ 0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5" y="0"/>
                    </a:moveTo>
                    <a:lnTo>
                      <a:pt x="0" y="4"/>
                    </a:lnTo>
                    <a:lnTo>
                      <a:pt x="6" y="12"/>
                    </a:lnTo>
                    <a:lnTo>
                      <a:pt x="11" y="11"/>
                    </a:lnTo>
                    <a:lnTo>
                      <a:pt x="5"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3" name="Freeform 410"/>
              <p:cNvSpPr>
                <a:spLocks/>
              </p:cNvSpPr>
              <p:nvPr/>
            </p:nvSpPr>
            <p:spPr bwMode="auto">
              <a:xfrm>
                <a:off x="2751" y="3219"/>
                <a:ext cx="2" cy="3"/>
              </a:xfrm>
              <a:custGeom>
                <a:avLst/>
                <a:gdLst>
                  <a:gd name="T0" fmla="*/ 0 w 7"/>
                  <a:gd name="T1" fmla="*/ 0 h 10"/>
                  <a:gd name="T2" fmla="*/ 0 w 7"/>
                  <a:gd name="T3" fmla="*/ 0 h 10"/>
                  <a:gd name="T4" fmla="*/ 0 w 7"/>
                  <a:gd name="T5" fmla="*/ 0 h 10"/>
                  <a:gd name="T6" fmla="*/ 0 w 7"/>
                  <a:gd name="T7" fmla="*/ 0 h 10"/>
                  <a:gd name="T8" fmla="*/ 0 w 7"/>
                  <a:gd name="T9" fmla="*/ 0 h 10"/>
                  <a:gd name="T10" fmla="*/ 0 w 7"/>
                  <a:gd name="T11" fmla="*/ 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0" y="5"/>
                    </a:moveTo>
                    <a:lnTo>
                      <a:pt x="0" y="10"/>
                    </a:lnTo>
                    <a:lnTo>
                      <a:pt x="7" y="6"/>
                    </a:lnTo>
                    <a:lnTo>
                      <a:pt x="5" y="0"/>
                    </a:lnTo>
                    <a:lnTo>
                      <a:pt x="0" y="5"/>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4" name="Freeform 411"/>
              <p:cNvSpPr>
                <a:spLocks/>
              </p:cNvSpPr>
              <p:nvPr/>
            </p:nvSpPr>
            <p:spPr bwMode="auto">
              <a:xfrm>
                <a:off x="2754" y="3219"/>
                <a:ext cx="2" cy="1"/>
              </a:xfrm>
              <a:custGeom>
                <a:avLst/>
                <a:gdLst>
                  <a:gd name="T0" fmla="*/ 0 w 12"/>
                  <a:gd name="T1" fmla="*/ 0 h 8"/>
                  <a:gd name="T2" fmla="*/ 0 w 12"/>
                  <a:gd name="T3" fmla="*/ 0 h 8"/>
                  <a:gd name="T4" fmla="*/ 0 w 12"/>
                  <a:gd name="T5" fmla="*/ 0 h 8"/>
                  <a:gd name="T6" fmla="*/ 0 w 12"/>
                  <a:gd name="T7" fmla="*/ 0 h 8"/>
                  <a:gd name="T8" fmla="*/ 0 w 12"/>
                  <a:gd name="T9" fmla="*/ 0 h 8"/>
                  <a:gd name="T10" fmla="*/ 0 w 12"/>
                  <a:gd name="T11" fmla="*/ 0 h 8"/>
                  <a:gd name="T12" fmla="*/ 0 60000 65536"/>
                  <a:gd name="T13" fmla="*/ 0 60000 65536"/>
                  <a:gd name="T14" fmla="*/ 0 60000 65536"/>
                  <a:gd name="T15" fmla="*/ 0 60000 65536"/>
                  <a:gd name="T16" fmla="*/ 0 60000 65536"/>
                  <a:gd name="T17" fmla="*/ 0 60000 65536"/>
                  <a:gd name="T18" fmla="*/ 0 w 12"/>
                  <a:gd name="T19" fmla="*/ 0 h 8"/>
                  <a:gd name="T20" fmla="*/ 12 w 12"/>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 h="8">
                    <a:moveTo>
                      <a:pt x="0" y="1"/>
                    </a:moveTo>
                    <a:lnTo>
                      <a:pt x="3" y="8"/>
                    </a:lnTo>
                    <a:lnTo>
                      <a:pt x="12" y="4"/>
                    </a:lnTo>
                    <a:lnTo>
                      <a:pt x="8" y="0"/>
                    </a:lnTo>
                    <a:lnTo>
                      <a:pt x="0" y="1"/>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5" name="Freeform 412"/>
              <p:cNvSpPr>
                <a:spLocks/>
              </p:cNvSpPr>
              <p:nvPr/>
            </p:nvSpPr>
            <p:spPr bwMode="auto">
              <a:xfrm>
                <a:off x="2748" y="3223"/>
                <a:ext cx="1" cy="2"/>
              </a:xfrm>
              <a:custGeom>
                <a:avLst/>
                <a:gdLst>
                  <a:gd name="T0" fmla="*/ 0 w 5"/>
                  <a:gd name="T1" fmla="*/ 0 h 9"/>
                  <a:gd name="T2" fmla="*/ 0 w 5"/>
                  <a:gd name="T3" fmla="*/ 0 h 9"/>
                  <a:gd name="T4" fmla="*/ 0 w 5"/>
                  <a:gd name="T5" fmla="*/ 0 h 9"/>
                  <a:gd name="T6" fmla="*/ 0 w 5"/>
                  <a:gd name="T7" fmla="*/ 0 h 9"/>
                  <a:gd name="T8" fmla="*/ 0 w 5"/>
                  <a:gd name="T9" fmla="*/ 0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4" y="0"/>
                    </a:moveTo>
                    <a:lnTo>
                      <a:pt x="5" y="3"/>
                    </a:lnTo>
                    <a:lnTo>
                      <a:pt x="0" y="9"/>
                    </a:lnTo>
                    <a:lnTo>
                      <a:pt x="4"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6" name="Freeform 413"/>
              <p:cNvSpPr>
                <a:spLocks/>
              </p:cNvSpPr>
              <p:nvPr/>
            </p:nvSpPr>
            <p:spPr bwMode="auto">
              <a:xfrm>
                <a:off x="2760" y="3221"/>
                <a:ext cx="3" cy="2"/>
              </a:xfrm>
              <a:custGeom>
                <a:avLst/>
                <a:gdLst>
                  <a:gd name="T0" fmla="*/ 0 w 12"/>
                  <a:gd name="T1" fmla="*/ 0 h 8"/>
                  <a:gd name="T2" fmla="*/ 0 w 12"/>
                  <a:gd name="T3" fmla="*/ 0 h 8"/>
                  <a:gd name="T4" fmla="*/ 0 w 12"/>
                  <a:gd name="T5" fmla="*/ 0 h 8"/>
                  <a:gd name="T6" fmla="*/ 0 w 12"/>
                  <a:gd name="T7" fmla="*/ 0 h 8"/>
                  <a:gd name="T8" fmla="*/ 0 w 12"/>
                  <a:gd name="T9" fmla="*/ 0 h 8"/>
                  <a:gd name="T10" fmla="*/ 0 w 12"/>
                  <a:gd name="T11" fmla="*/ 0 h 8"/>
                  <a:gd name="T12" fmla="*/ 0 60000 65536"/>
                  <a:gd name="T13" fmla="*/ 0 60000 65536"/>
                  <a:gd name="T14" fmla="*/ 0 60000 65536"/>
                  <a:gd name="T15" fmla="*/ 0 60000 65536"/>
                  <a:gd name="T16" fmla="*/ 0 60000 65536"/>
                  <a:gd name="T17" fmla="*/ 0 60000 65536"/>
                  <a:gd name="T18" fmla="*/ 0 w 12"/>
                  <a:gd name="T19" fmla="*/ 0 h 8"/>
                  <a:gd name="T20" fmla="*/ 12 w 12"/>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 h="8">
                    <a:moveTo>
                      <a:pt x="0" y="0"/>
                    </a:moveTo>
                    <a:lnTo>
                      <a:pt x="7" y="0"/>
                    </a:lnTo>
                    <a:lnTo>
                      <a:pt x="12" y="8"/>
                    </a:lnTo>
                    <a:lnTo>
                      <a:pt x="4" y="8"/>
                    </a:lnTo>
                    <a:lnTo>
                      <a:pt x="0"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7" name="Freeform 414"/>
              <p:cNvSpPr>
                <a:spLocks/>
              </p:cNvSpPr>
              <p:nvPr/>
            </p:nvSpPr>
            <p:spPr bwMode="auto">
              <a:xfrm>
                <a:off x="2762" y="3225"/>
                <a:ext cx="2" cy="4"/>
              </a:xfrm>
              <a:custGeom>
                <a:avLst/>
                <a:gdLst>
                  <a:gd name="T0" fmla="*/ 0 w 7"/>
                  <a:gd name="T1" fmla="*/ 0 h 14"/>
                  <a:gd name="T2" fmla="*/ 0 w 7"/>
                  <a:gd name="T3" fmla="*/ 0 h 14"/>
                  <a:gd name="T4" fmla="*/ 0 w 7"/>
                  <a:gd name="T5" fmla="*/ 0 h 14"/>
                  <a:gd name="T6" fmla="*/ 0 w 7"/>
                  <a:gd name="T7" fmla="*/ 0 h 14"/>
                  <a:gd name="T8" fmla="*/ 0 w 7"/>
                  <a:gd name="T9" fmla="*/ 0 h 14"/>
                  <a:gd name="T10" fmla="*/ 0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0" y="2"/>
                    </a:moveTo>
                    <a:lnTo>
                      <a:pt x="2" y="14"/>
                    </a:lnTo>
                    <a:lnTo>
                      <a:pt x="7" y="11"/>
                    </a:lnTo>
                    <a:lnTo>
                      <a:pt x="6" y="0"/>
                    </a:lnTo>
                    <a:lnTo>
                      <a:pt x="0" y="2"/>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8" name="Freeform 415"/>
              <p:cNvSpPr>
                <a:spLocks/>
              </p:cNvSpPr>
              <p:nvPr/>
            </p:nvSpPr>
            <p:spPr bwMode="auto">
              <a:xfrm>
                <a:off x="2755" y="3233"/>
                <a:ext cx="3" cy="2"/>
              </a:xfrm>
              <a:custGeom>
                <a:avLst/>
                <a:gdLst>
                  <a:gd name="T0" fmla="*/ 0 w 11"/>
                  <a:gd name="T1" fmla="*/ 0 h 5"/>
                  <a:gd name="T2" fmla="*/ 0 w 11"/>
                  <a:gd name="T3" fmla="*/ 0 h 5"/>
                  <a:gd name="T4" fmla="*/ 0 w 11"/>
                  <a:gd name="T5" fmla="*/ 0 h 5"/>
                  <a:gd name="T6" fmla="*/ 0 w 11"/>
                  <a:gd name="T7" fmla="*/ 0 h 5"/>
                  <a:gd name="T8" fmla="*/ 0 w 11"/>
                  <a:gd name="T9" fmla="*/ 0 h 5"/>
                  <a:gd name="T10" fmla="*/ 0 w 11"/>
                  <a:gd name="T11" fmla="*/ 0 h 5"/>
                  <a:gd name="T12" fmla="*/ 0 60000 65536"/>
                  <a:gd name="T13" fmla="*/ 0 60000 65536"/>
                  <a:gd name="T14" fmla="*/ 0 60000 65536"/>
                  <a:gd name="T15" fmla="*/ 0 60000 65536"/>
                  <a:gd name="T16" fmla="*/ 0 60000 65536"/>
                  <a:gd name="T17" fmla="*/ 0 60000 65536"/>
                  <a:gd name="T18" fmla="*/ 0 w 11"/>
                  <a:gd name="T19" fmla="*/ 0 h 5"/>
                  <a:gd name="T20" fmla="*/ 11 w 11"/>
                  <a:gd name="T21" fmla="*/ 5 h 5"/>
                </a:gdLst>
                <a:ahLst/>
                <a:cxnLst>
                  <a:cxn ang="T12">
                    <a:pos x="T0" y="T1"/>
                  </a:cxn>
                  <a:cxn ang="T13">
                    <a:pos x="T2" y="T3"/>
                  </a:cxn>
                  <a:cxn ang="T14">
                    <a:pos x="T4" y="T5"/>
                  </a:cxn>
                  <a:cxn ang="T15">
                    <a:pos x="T6" y="T7"/>
                  </a:cxn>
                  <a:cxn ang="T16">
                    <a:pos x="T8" y="T9"/>
                  </a:cxn>
                  <a:cxn ang="T17">
                    <a:pos x="T10" y="T11"/>
                  </a:cxn>
                </a:cxnLst>
                <a:rect l="T18" t="T19" r="T20" b="T21"/>
                <a:pathLst>
                  <a:path w="11" h="5">
                    <a:moveTo>
                      <a:pt x="0" y="4"/>
                    </a:moveTo>
                    <a:lnTo>
                      <a:pt x="7" y="0"/>
                    </a:lnTo>
                    <a:lnTo>
                      <a:pt x="11" y="4"/>
                    </a:lnTo>
                    <a:lnTo>
                      <a:pt x="6" y="5"/>
                    </a:lnTo>
                    <a:lnTo>
                      <a:pt x="0" y="4"/>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39" name="Freeform 416"/>
              <p:cNvSpPr>
                <a:spLocks/>
              </p:cNvSpPr>
              <p:nvPr/>
            </p:nvSpPr>
            <p:spPr bwMode="auto">
              <a:xfrm>
                <a:off x="2759" y="3232"/>
                <a:ext cx="2"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0" y="4"/>
                    </a:moveTo>
                    <a:lnTo>
                      <a:pt x="8" y="0"/>
                    </a:lnTo>
                    <a:lnTo>
                      <a:pt x="8" y="5"/>
                    </a:lnTo>
                    <a:lnTo>
                      <a:pt x="3" y="8"/>
                    </a:lnTo>
                    <a:lnTo>
                      <a:pt x="0" y="4"/>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40" name="Freeform 417"/>
              <p:cNvSpPr>
                <a:spLocks/>
              </p:cNvSpPr>
              <p:nvPr/>
            </p:nvSpPr>
            <p:spPr bwMode="auto">
              <a:xfrm>
                <a:off x="2760" y="3234"/>
                <a:ext cx="2" cy="1"/>
              </a:xfrm>
              <a:custGeom>
                <a:avLst/>
                <a:gdLst>
                  <a:gd name="T0" fmla="*/ 0 w 7"/>
                  <a:gd name="T1" fmla="*/ 0 h 5"/>
                  <a:gd name="T2" fmla="*/ 0 w 7"/>
                  <a:gd name="T3" fmla="*/ 0 h 5"/>
                  <a:gd name="T4" fmla="*/ 0 w 7"/>
                  <a:gd name="T5" fmla="*/ 0 h 5"/>
                  <a:gd name="T6" fmla="*/ 0 w 7"/>
                  <a:gd name="T7" fmla="*/ 0 h 5"/>
                  <a:gd name="T8" fmla="*/ 0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2"/>
                    </a:moveTo>
                    <a:lnTo>
                      <a:pt x="7" y="0"/>
                    </a:lnTo>
                    <a:lnTo>
                      <a:pt x="3" y="5"/>
                    </a:lnTo>
                    <a:lnTo>
                      <a:pt x="0" y="2"/>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41" name="Freeform 418"/>
              <p:cNvSpPr>
                <a:spLocks/>
              </p:cNvSpPr>
              <p:nvPr/>
            </p:nvSpPr>
            <p:spPr bwMode="auto">
              <a:xfrm>
                <a:off x="2758" y="3236"/>
                <a:ext cx="2" cy="1"/>
              </a:xfrm>
              <a:custGeom>
                <a:avLst/>
                <a:gdLst>
                  <a:gd name="T0" fmla="*/ 0 w 7"/>
                  <a:gd name="T1" fmla="*/ 0 h 4"/>
                  <a:gd name="T2" fmla="*/ 0 w 7"/>
                  <a:gd name="T3" fmla="*/ 0 h 4"/>
                  <a:gd name="T4" fmla="*/ 0 w 7"/>
                  <a:gd name="T5" fmla="*/ 0 h 4"/>
                  <a:gd name="T6" fmla="*/ 0 w 7"/>
                  <a:gd name="T7" fmla="*/ 0 h 4"/>
                  <a:gd name="T8" fmla="*/ 0 w 7"/>
                  <a:gd name="T9" fmla="*/ 0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0" y="4"/>
                    </a:moveTo>
                    <a:lnTo>
                      <a:pt x="4" y="0"/>
                    </a:lnTo>
                    <a:lnTo>
                      <a:pt x="7" y="3"/>
                    </a:lnTo>
                    <a:lnTo>
                      <a:pt x="0" y="4"/>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942" name="Freeform 419"/>
              <p:cNvSpPr>
                <a:spLocks/>
              </p:cNvSpPr>
              <p:nvPr/>
            </p:nvSpPr>
            <p:spPr bwMode="auto">
              <a:xfrm>
                <a:off x="2754" y="3236"/>
                <a:ext cx="3" cy="1"/>
              </a:xfrm>
              <a:custGeom>
                <a:avLst/>
                <a:gdLst>
                  <a:gd name="T0" fmla="*/ 0 w 13"/>
                  <a:gd name="T1" fmla="*/ 0 h 5"/>
                  <a:gd name="T2" fmla="*/ 0 w 13"/>
                  <a:gd name="T3" fmla="*/ 0 h 5"/>
                  <a:gd name="T4" fmla="*/ 0 w 13"/>
                  <a:gd name="T5" fmla="*/ 0 h 5"/>
                  <a:gd name="T6" fmla="*/ 0 w 13"/>
                  <a:gd name="T7" fmla="*/ 0 h 5"/>
                  <a:gd name="T8" fmla="*/ 0 w 13"/>
                  <a:gd name="T9" fmla="*/ 0 h 5"/>
                  <a:gd name="T10" fmla="*/ 0 60000 65536"/>
                  <a:gd name="T11" fmla="*/ 0 60000 65536"/>
                  <a:gd name="T12" fmla="*/ 0 60000 65536"/>
                  <a:gd name="T13" fmla="*/ 0 60000 65536"/>
                  <a:gd name="T14" fmla="*/ 0 60000 65536"/>
                  <a:gd name="T15" fmla="*/ 0 w 13"/>
                  <a:gd name="T16" fmla="*/ 0 h 5"/>
                  <a:gd name="T17" fmla="*/ 13 w 13"/>
                  <a:gd name="T18" fmla="*/ 5 h 5"/>
                </a:gdLst>
                <a:ahLst/>
                <a:cxnLst>
                  <a:cxn ang="T10">
                    <a:pos x="T0" y="T1"/>
                  </a:cxn>
                  <a:cxn ang="T11">
                    <a:pos x="T2" y="T3"/>
                  </a:cxn>
                  <a:cxn ang="T12">
                    <a:pos x="T4" y="T5"/>
                  </a:cxn>
                  <a:cxn ang="T13">
                    <a:pos x="T6" y="T7"/>
                  </a:cxn>
                  <a:cxn ang="T14">
                    <a:pos x="T8" y="T9"/>
                  </a:cxn>
                </a:cxnLst>
                <a:rect l="T15" t="T16" r="T17" b="T18"/>
                <a:pathLst>
                  <a:path w="13" h="5">
                    <a:moveTo>
                      <a:pt x="0" y="0"/>
                    </a:moveTo>
                    <a:lnTo>
                      <a:pt x="13" y="4"/>
                    </a:lnTo>
                    <a:lnTo>
                      <a:pt x="6" y="5"/>
                    </a:lnTo>
                    <a:lnTo>
                      <a:pt x="0" y="0"/>
                    </a:lnTo>
                    <a:close/>
                  </a:path>
                </a:pathLst>
              </a:custGeom>
              <a:solidFill>
                <a:srgbClr val="E5E5FF"/>
              </a:solidFill>
              <a:ln w="9525">
                <a:noFill/>
                <a:round/>
                <a:headEnd/>
                <a:tailEnd/>
              </a:ln>
            </p:spPr>
            <p:txBody>
              <a:bodyPr/>
              <a:lstStyle/>
              <a:p>
                <a:endParaRPr lang="en-US" dirty="0">
                  <a:solidFill>
                    <a:prstClr val="black"/>
                  </a:solidFill>
                </a:endParaRPr>
              </a:p>
            </p:txBody>
          </p:sp>
        </p:grpSp>
        <p:sp>
          <p:nvSpPr>
            <p:cNvPr id="75656" name="Freeform 420"/>
            <p:cNvSpPr>
              <a:spLocks/>
            </p:cNvSpPr>
            <p:nvPr/>
          </p:nvSpPr>
          <p:spPr bwMode="auto">
            <a:xfrm>
              <a:off x="2763" y="3231"/>
              <a:ext cx="1" cy="3"/>
            </a:xfrm>
            <a:custGeom>
              <a:avLst/>
              <a:gdLst>
                <a:gd name="T0" fmla="*/ 0 w 5"/>
                <a:gd name="T1" fmla="*/ 0 h 13"/>
                <a:gd name="T2" fmla="*/ 0 w 5"/>
                <a:gd name="T3" fmla="*/ 0 h 13"/>
                <a:gd name="T4" fmla="*/ 0 w 5"/>
                <a:gd name="T5" fmla="*/ 0 h 13"/>
                <a:gd name="T6" fmla="*/ 0 w 5"/>
                <a:gd name="T7" fmla="*/ 0 h 13"/>
                <a:gd name="T8" fmla="*/ 0 w 5"/>
                <a:gd name="T9" fmla="*/ 0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0" y="3"/>
                  </a:moveTo>
                  <a:lnTo>
                    <a:pt x="0" y="13"/>
                  </a:lnTo>
                  <a:lnTo>
                    <a:pt x="5" y="0"/>
                  </a:lnTo>
                  <a:lnTo>
                    <a:pt x="0" y="3"/>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657" name="Freeform 421"/>
            <p:cNvSpPr>
              <a:spLocks/>
            </p:cNvSpPr>
            <p:nvPr/>
          </p:nvSpPr>
          <p:spPr bwMode="auto">
            <a:xfrm>
              <a:off x="2786" y="2967"/>
              <a:ext cx="26" cy="24"/>
            </a:xfrm>
            <a:custGeom>
              <a:avLst/>
              <a:gdLst>
                <a:gd name="T0" fmla="*/ 0 w 104"/>
                <a:gd name="T1" fmla="*/ 0 h 97"/>
                <a:gd name="T2" fmla="*/ 0 w 104"/>
                <a:gd name="T3" fmla="*/ 0 h 97"/>
                <a:gd name="T4" fmla="*/ 0 w 104"/>
                <a:gd name="T5" fmla="*/ 0 h 97"/>
                <a:gd name="T6" fmla="*/ 0 w 104"/>
                <a:gd name="T7" fmla="*/ 0 h 97"/>
                <a:gd name="T8" fmla="*/ 0 w 104"/>
                <a:gd name="T9" fmla="*/ 0 h 97"/>
                <a:gd name="T10" fmla="*/ 0 w 104"/>
                <a:gd name="T11" fmla="*/ 0 h 97"/>
                <a:gd name="T12" fmla="*/ 0 w 104"/>
                <a:gd name="T13" fmla="*/ 0 h 97"/>
                <a:gd name="T14" fmla="*/ 0 w 104"/>
                <a:gd name="T15" fmla="*/ 0 h 97"/>
                <a:gd name="T16" fmla="*/ 0 w 104"/>
                <a:gd name="T17" fmla="*/ 0 h 97"/>
                <a:gd name="T18" fmla="*/ 0 w 104"/>
                <a:gd name="T19" fmla="*/ 0 h 97"/>
                <a:gd name="T20" fmla="*/ 0 w 104"/>
                <a:gd name="T21" fmla="*/ 0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97"/>
                <a:gd name="T35" fmla="*/ 104 w 104"/>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97">
                  <a:moveTo>
                    <a:pt x="20" y="0"/>
                  </a:moveTo>
                  <a:lnTo>
                    <a:pt x="0" y="13"/>
                  </a:lnTo>
                  <a:lnTo>
                    <a:pt x="0" y="41"/>
                  </a:lnTo>
                  <a:lnTo>
                    <a:pt x="35" y="70"/>
                  </a:lnTo>
                  <a:lnTo>
                    <a:pt x="63" y="86"/>
                  </a:lnTo>
                  <a:lnTo>
                    <a:pt x="90" y="97"/>
                  </a:lnTo>
                  <a:lnTo>
                    <a:pt x="103" y="90"/>
                  </a:lnTo>
                  <a:lnTo>
                    <a:pt x="104" y="66"/>
                  </a:lnTo>
                  <a:lnTo>
                    <a:pt x="97" y="41"/>
                  </a:lnTo>
                  <a:lnTo>
                    <a:pt x="20" y="0"/>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658" name="Freeform 422"/>
            <p:cNvSpPr>
              <a:spLocks/>
            </p:cNvSpPr>
            <p:nvPr/>
          </p:nvSpPr>
          <p:spPr bwMode="auto">
            <a:xfrm>
              <a:off x="2759" y="2944"/>
              <a:ext cx="21" cy="22"/>
            </a:xfrm>
            <a:custGeom>
              <a:avLst/>
              <a:gdLst>
                <a:gd name="T0" fmla="*/ 0 w 87"/>
                <a:gd name="T1" fmla="*/ 0 h 87"/>
                <a:gd name="T2" fmla="*/ 0 w 87"/>
                <a:gd name="T3" fmla="*/ 0 h 87"/>
                <a:gd name="T4" fmla="*/ 0 w 87"/>
                <a:gd name="T5" fmla="*/ 0 h 87"/>
                <a:gd name="T6" fmla="*/ 0 w 87"/>
                <a:gd name="T7" fmla="*/ 0 h 87"/>
                <a:gd name="T8" fmla="*/ 0 w 87"/>
                <a:gd name="T9" fmla="*/ 0 h 87"/>
                <a:gd name="T10" fmla="*/ 0 w 87"/>
                <a:gd name="T11" fmla="*/ 0 h 87"/>
                <a:gd name="T12" fmla="*/ 0 w 87"/>
                <a:gd name="T13" fmla="*/ 0 h 87"/>
                <a:gd name="T14" fmla="*/ 0 w 87"/>
                <a:gd name="T15" fmla="*/ 0 h 87"/>
                <a:gd name="T16" fmla="*/ 0 w 87"/>
                <a:gd name="T17" fmla="*/ 0 h 87"/>
                <a:gd name="T18" fmla="*/ 0 w 87"/>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87"/>
                <a:gd name="T32" fmla="*/ 87 w 87"/>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87">
                  <a:moveTo>
                    <a:pt x="87" y="87"/>
                  </a:moveTo>
                  <a:lnTo>
                    <a:pt x="75" y="58"/>
                  </a:lnTo>
                  <a:lnTo>
                    <a:pt x="83" y="48"/>
                  </a:lnTo>
                  <a:lnTo>
                    <a:pt x="44" y="5"/>
                  </a:lnTo>
                  <a:lnTo>
                    <a:pt x="15" y="0"/>
                  </a:lnTo>
                  <a:lnTo>
                    <a:pt x="2" y="3"/>
                  </a:lnTo>
                  <a:lnTo>
                    <a:pt x="0" y="13"/>
                  </a:lnTo>
                  <a:lnTo>
                    <a:pt x="10" y="35"/>
                  </a:lnTo>
                  <a:lnTo>
                    <a:pt x="87" y="87"/>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659" name="Freeform 423"/>
            <p:cNvSpPr>
              <a:spLocks/>
            </p:cNvSpPr>
            <p:nvPr/>
          </p:nvSpPr>
          <p:spPr bwMode="auto">
            <a:xfrm>
              <a:off x="2787" y="2969"/>
              <a:ext cx="24" cy="20"/>
            </a:xfrm>
            <a:custGeom>
              <a:avLst/>
              <a:gdLst>
                <a:gd name="T0" fmla="*/ 0 w 96"/>
                <a:gd name="T1" fmla="*/ 0 h 82"/>
                <a:gd name="T2" fmla="*/ 0 w 96"/>
                <a:gd name="T3" fmla="*/ 0 h 82"/>
                <a:gd name="T4" fmla="*/ 0 w 96"/>
                <a:gd name="T5" fmla="*/ 0 h 82"/>
                <a:gd name="T6" fmla="*/ 0 w 96"/>
                <a:gd name="T7" fmla="*/ 0 h 82"/>
                <a:gd name="T8" fmla="*/ 0 w 96"/>
                <a:gd name="T9" fmla="*/ 0 h 82"/>
                <a:gd name="T10" fmla="*/ 0 w 96"/>
                <a:gd name="T11" fmla="*/ 0 h 82"/>
                <a:gd name="T12" fmla="*/ 0 w 96"/>
                <a:gd name="T13" fmla="*/ 0 h 82"/>
                <a:gd name="T14" fmla="*/ 0 w 96"/>
                <a:gd name="T15" fmla="*/ 0 h 82"/>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82"/>
                <a:gd name="T26" fmla="*/ 96 w 96"/>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82">
                  <a:moveTo>
                    <a:pt x="15" y="0"/>
                  </a:moveTo>
                  <a:lnTo>
                    <a:pt x="0" y="9"/>
                  </a:lnTo>
                  <a:lnTo>
                    <a:pt x="82" y="82"/>
                  </a:lnTo>
                  <a:lnTo>
                    <a:pt x="92" y="78"/>
                  </a:lnTo>
                  <a:lnTo>
                    <a:pt x="96" y="64"/>
                  </a:lnTo>
                  <a:lnTo>
                    <a:pt x="93" y="52"/>
                  </a:lnTo>
                  <a:lnTo>
                    <a:pt x="15"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60" name="Freeform 424"/>
            <p:cNvSpPr>
              <a:spLocks/>
            </p:cNvSpPr>
            <p:nvPr/>
          </p:nvSpPr>
          <p:spPr bwMode="auto">
            <a:xfrm>
              <a:off x="2760" y="2946"/>
              <a:ext cx="17" cy="15"/>
            </a:xfrm>
            <a:custGeom>
              <a:avLst/>
              <a:gdLst>
                <a:gd name="T0" fmla="*/ 0 w 65"/>
                <a:gd name="T1" fmla="*/ 0 h 63"/>
                <a:gd name="T2" fmla="*/ 0 w 65"/>
                <a:gd name="T3" fmla="*/ 0 h 63"/>
                <a:gd name="T4" fmla="*/ 0 w 65"/>
                <a:gd name="T5" fmla="*/ 0 h 63"/>
                <a:gd name="T6" fmla="*/ 0 w 65"/>
                <a:gd name="T7" fmla="*/ 0 h 63"/>
                <a:gd name="T8" fmla="*/ 0 w 65"/>
                <a:gd name="T9" fmla="*/ 0 h 63"/>
                <a:gd name="T10" fmla="*/ 0 w 65"/>
                <a:gd name="T11" fmla="*/ 0 h 63"/>
                <a:gd name="T12" fmla="*/ 0 w 65"/>
                <a:gd name="T13" fmla="*/ 0 h 63"/>
                <a:gd name="T14" fmla="*/ 0 60000 65536"/>
                <a:gd name="T15" fmla="*/ 0 60000 65536"/>
                <a:gd name="T16" fmla="*/ 0 60000 65536"/>
                <a:gd name="T17" fmla="*/ 0 60000 65536"/>
                <a:gd name="T18" fmla="*/ 0 60000 65536"/>
                <a:gd name="T19" fmla="*/ 0 60000 65536"/>
                <a:gd name="T20" fmla="*/ 0 60000 65536"/>
                <a:gd name="T21" fmla="*/ 0 w 65"/>
                <a:gd name="T22" fmla="*/ 0 h 63"/>
                <a:gd name="T23" fmla="*/ 65 w 65"/>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3">
                  <a:moveTo>
                    <a:pt x="62" y="43"/>
                  </a:moveTo>
                  <a:lnTo>
                    <a:pt x="23" y="3"/>
                  </a:lnTo>
                  <a:lnTo>
                    <a:pt x="0" y="0"/>
                  </a:lnTo>
                  <a:lnTo>
                    <a:pt x="0" y="11"/>
                  </a:lnTo>
                  <a:lnTo>
                    <a:pt x="65" y="63"/>
                  </a:lnTo>
                  <a:lnTo>
                    <a:pt x="62" y="4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61" name="Freeform 425"/>
            <p:cNvSpPr>
              <a:spLocks/>
            </p:cNvSpPr>
            <p:nvPr/>
          </p:nvSpPr>
          <p:spPr bwMode="auto">
            <a:xfrm>
              <a:off x="2779" y="2950"/>
              <a:ext cx="12" cy="12"/>
            </a:xfrm>
            <a:custGeom>
              <a:avLst/>
              <a:gdLst>
                <a:gd name="T0" fmla="*/ 0 w 49"/>
                <a:gd name="T1" fmla="*/ 0 h 47"/>
                <a:gd name="T2" fmla="*/ 0 w 49"/>
                <a:gd name="T3" fmla="*/ 0 h 47"/>
                <a:gd name="T4" fmla="*/ 0 w 49"/>
                <a:gd name="T5" fmla="*/ 0 h 47"/>
                <a:gd name="T6" fmla="*/ 0 w 49"/>
                <a:gd name="T7" fmla="*/ 0 h 47"/>
                <a:gd name="T8" fmla="*/ 0 w 49"/>
                <a:gd name="T9" fmla="*/ 0 h 47"/>
                <a:gd name="T10" fmla="*/ 0 w 49"/>
                <a:gd name="T11" fmla="*/ 0 h 47"/>
                <a:gd name="T12" fmla="*/ 0 w 49"/>
                <a:gd name="T13" fmla="*/ 0 h 47"/>
                <a:gd name="T14" fmla="*/ 0 w 49"/>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47"/>
                <a:gd name="T26" fmla="*/ 49 w 49"/>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47">
                  <a:moveTo>
                    <a:pt x="19" y="47"/>
                  </a:moveTo>
                  <a:lnTo>
                    <a:pt x="0" y="0"/>
                  </a:lnTo>
                  <a:lnTo>
                    <a:pt x="21" y="11"/>
                  </a:lnTo>
                  <a:lnTo>
                    <a:pt x="40" y="21"/>
                  </a:lnTo>
                  <a:lnTo>
                    <a:pt x="49" y="34"/>
                  </a:lnTo>
                  <a:lnTo>
                    <a:pt x="28" y="45"/>
                  </a:lnTo>
                  <a:lnTo>
                    <a:pt x="19" y="47"/>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662" name="Freeform 426"/>
            <p:cNvSpPr>
              <a:spLocks/>
            </p:cNvSpPr>
            <p:nvPr/>
          </p:nvSpPr>
          <p:spPr bwMode="auto">
            <a:xfrm>
              <a:off x="2769" y="2963"/>
              <a:ext cx="10" cy="7"/>
            </a:xfrm>
            <a:custGeom>
              <a:avLst/>
              <a:gdLst>
                <a:gd name="T0" fmla="*/ 0 w 41"/>
                <a:gd name="T1" fmla="*/ 0 h 32"/>
                <a:gd name="T2" fmla="*/ 0 w 41"/>
                <a:gd name="T3" fmla="*/ 0 h 32"/>
                <a:gd name="T4" fmla="*/ 0 w 41"/>
                <a:gd name="T5" fmla="*/ 0 h 32"/>
                <a:gd name="T6" fmla="*/ 0 w 41"/>
                <a:gd name="T7" fmla="*/ 0 h 32"/>
                <a:gd name="T8" fmla="*/ 0 w 41"/>
                <a:gd name="T9" fmla="*/ 0 h 32"/>
                <a:gd name="T10" fmla="*/ 0 w 41"/>
                <a:gd name="T11" fmla="*/ 0 h 32"/>
                <a:gd name="T12" fmla="*/ 0 60000 65536"/>
                <a:gd name="T13" fmla="*/ 0 60000 65536"/>
                <a:gd name="T14" fmla="*/ 0 60000 65536"/>
                <a:gd name="T15" fmla="*/ 0 60000 65536"/>
                <a:gd name="T16" fmla="*/ 0 60000 65536"/>
                <a:gd name="T17" fmla="*/ 0 60000 65536"/>
                <a:gd name="T18" fmla="*/ 0 w 41"/>
                <a:gd name="T19" fmla="*/ 0 h 32"/>
                <a:gd name="T20" fmla="*/ 41 w 4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1" h="32">
                  <a:moveTo>
                    <a:pt x="41" y="15"/>
                  </a:moveTo>
                  <a:lnTo>
                    <a:pt x="0" y="0"/>
                  </a:lnTo>
                  <a:lnTo>
                    <a:pt x="16" y="23"/>
                  </a:lnTo>
                  <a:lnTo>
                    <a:pt x="30" y="32"/>
                  </a:lnTo>
                  <a:lnTo>
                    <a:pt x="41" y="15"/>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663" name="Freeform 427"/>
            <p:cNvSpPr>
              <a:spLocks/>
            </p:cNvSpPr>
            <p:nvPr/>
          </p:nvSpPr>
          <p:spPr bwMode="auto">
            <a:xfrm>
              <a:off x="2876" y="2978"/>
              <a:ext cx="29" cy="24"/>
            </a:xfrm>
            <a:custGeom>
              <a:avLst/>
              <a:gdLst>
                <a:gd name="T0" fmla="*/ 0 w 118"/>
                <a:gd name="T1" fmla="*/ 0 h 97"/>
                <a:gd name="T2" fmla="*/ 0 w 118"/>
                <a:gd name="T3" fmla="*/ 0 h 97"/>
                <a:gd name="T4" fmla="*/ 0 w 118"/>
                <a:gd name="T5" fmla="*/ 0 h 97"/>
                <a:gd name="T6" fmla="*/ 0 w 118"/>
                <a:gd name="T7" fmla="*/ 0 h 97"/>
                <a:gd name="T8" fmla="*/ 0 w 118"/>
                <a:gd name="T9" fmla="*/ 0 h 97"/>
                <a:gd name="T10" fmla="*/ 0 w 118"/>
                <a:gd name="T11" fmla="*/ 0 h 97"/>
                <a:gd name="T12" fmla="*/ 0 w 118"/>
                <a:gd name="T13" fmla="*/ 0 h 97"/>
                <a:gd name="T14" fmla="*/ 0 w 118"/>
                <a:gd name="T15" fmla="*/ 0 h 97"/>
                <a:gd name="T16" fmla="*/ 0 w 118"/>
                <a:gd name="T17" fmla="*/ 0 h 97"/>
                <a:gd name="T18" fmla="*/ 0 w 118"/>
                <a:gd name="T19" fmla="*/ 0 h 97"/>
                <a:gd name="T20" fmla="*/ 0 w 118"/>
                <a:gd name="T21" fmla="*/ 0 h 97"/>
                <a:gd name="T22" fmla="*/ 0 w 118"/>
                <a:gd name="T23" fmla="*/ 0 h 97"/>
                <a:gd name="T24" fmla="*/ 0 w 118"/>
                <a:gd name="T25" fmla="*/ 0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
                <a:gd name="T40" fmla="*/ 0 h 97"/>
                <a:gd name="T41" fmla="*/ 118 w 118"/>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 h="97">
                  <a:moveTo>
                    <a:pt x="107" y="0"/>
                  </a:moveTo>
                  <a:lnTo>
                    <a:pt x="104" y="30"/>
                  </a:lnTo>
                  <a:lnTo>
                    <a:pt x="118" y="36"/>
                  </a:lnTo>
                  <a:lnTo>
                    <a:pt x="79" y="81"/>
                  </a:lnTo>
                  <a:lnTo>
                    <a:pt x="46" y="91"/>
                  </a:lnTo>
                  <a:lnTo>
                    <a:pt x="10" y="97"/>
                  </a:lnTo>
                  <a:lnTo>
                    <a:pt x="0" y="84"/>
                  </a:lnTo>
                  <a:lnTo>
                    <a:pt x="3" y="69"/>
                  </a:lnTo>
                  <a:lnTo>
                    <a:pt x="11" y="56"/>
                  </a:lnTo>
                  <a:lnTo>
                    <a:pt x="25" y="35"/>
                  </a:lnTo>
                  <a:lnTo>
                    <a:pt x="46" y="20"/>
                  </a:lnTo>
                  <a:lnTo>
                    <a:pt x="107" y="0"/>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664" name="Freeform 428"/>
            <p:cNvSpPr>
              <a:spLocks/>
            </p:cNvSpPr>
            <p:nvPr/>
          </p:nvSpPr>
          <p:spPr bwMode="auto">
            <a:xfrm>
              <a:off x="2917" y="2954"/>
              <a:ext cx="32" cy="20"/>
            </a:xfrm>
            <a:custGeom>
              <a:avLst/>
              <a:gdLst>
                <a:gd name="T0" fmla="*/ 0 w 126"/>
                <a:gd name="T1" fmla="*/ 0 h 81"/>
                <a:gd name="T2" fmla="*/ 0 w 126"/>
                <a:gd name="T3" fmla="*/ 0 h 81"/>
                <a:gd name="T4" fmla="*/ 0 w 126"/>
                <a:gd name="T5" fmla="*/ 0 h 81"/>
                <a:gd name="T6" fmla="*/ 0 w 126"/>
                <a:gd name="T7" fmla="*/ 0 h 81"/>
                <a:gd name="T8" fmla="*/ 0 w 126"/>
                <a:gd name="T9" fmla="*/ 0 h 81"/>
                <a:gd name="T10" fmla="*/ 0 w 126"/>
                <a:gd name="T11" fmla="*/ 0 h 81"/>
                <a:gd name="T12" fmla="*/ 0 w 126"/>
                <a:gd name="T13" fmla="*/ 0 h 81"/>
                <a:gd name="T14" fmla="*/ 0 w 126"/>
                <a:gd name="T15" fmla="*/ 0 h 81"/>
                <a:gd name="T16" fmla="*/ 0 w 126"/>
                <a:gd name="T17" fmla="*/ 0 h 81"/>
                <a:gd name="T18" fmla="*/ 0 w 126"/>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81"/>
                <a:gd name="T32" fmla="*/ 126 w 126"/>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81">
                  <a:moveTo>
                    <a:pt x="0" y="63"/>
                  </a:moveTo>
                  <a:lnTo>
                    <a:pt x="17" y="81"/>
                  </a:lnTo>
                  <a:lnTo>
                    <a:pt x="90" y="67"/>
                  </a:lnTo>
                  <a:lnTo>
                    <a:pt x="107" y="49"/>
                  </a:lnTo>
                  <a:lnTo>
                    <a:pt x="124" y="23"/>
                  </a:lnTo>
                  <a:lnTo>
                    <a:pt x="126" y="1"/>
                  </a:lnTo>
                  <a:lnTo>
                    <a:pt x="107" y="0"/>
                  </a:lnTo>
                  <a:lnTo>
                    <a:pt x="54" y="11"/>
                  </a:lnTo>
                  <a:lnTo>
                    <a:pt x="0" y="63"/>
                  </a:lnTo>
                  <a:close/>
                </a:path>
              </a:pathLst>
            </a:custGeom>
            <a:solidFill>
              <a:srgbClr val="FFFF66"/>
            </a:solidFill>
            <a:ln w="9525">
              <a:noFill/>
              <a:round/>
              <a:headEnd/>
              <a:tailEnd/>
            </a:ln>
          </p:spPr>
          <p:txBody>
            <a:bodyPr/>
            <a:lstStyle/>
            <a:p>
              <a:endParaRPr lang="en-US" dirty="0">
                <a:solidFill>
                  <a:prstClr val="black"/>
                </a:solidFill>
              </a:endParaRPr>
            </a:p>
          </p:txBody>
        </p:sp>
        <p:sp>
          <p:nvSpPr>
            <p:cNvPr id="75665" name="Freeform 429"/>
            <p:cNvSpPr>
              <a:spLocks/>
            </p:cNvSpPr>
            <p:nvPr/>
          </p:nvSpPr>
          <p:spPr bwMode="auto">
            <a:xfrm>
              <a:off x="2919" y="2955"/>
              <a:ext cx="28" cy="17"/>
            </a:xfrm>
            <a:custGeom>
              <a:avLst/>
              <a:gdLst>
                <a:gd name="T0" fmla="*/ 0 w 111"/>
                <a:gd name="T1" fmla="*/ 0 h 68"/>
                <a:gd name="T2" fmla="*/ 0 w 111"/>
                <a:gd name="T3" fmla="*/ 0 h 68"/>
                <a:gd name="T4" fmla="*/ 0 w 111"/>
                <a:gd name="T5" fmla="*/ 0 h 68"/>
                <a:gd name="T6" fmla="*/ 0 w 111"/>
                <a:gd name="T7" fmla="*/ 0 h 68"/>
                <a:gd name="T8" fmla="*/ 0 w 111"/>
                <a:gd name="T9" fmla="*/ 0 h 68"/>
                <a:gd name="T10" fmla="*/ 0 w 111"/>
                <a:gd name="T11" fmla="*/ 0 h 68"/>
                <a:gd name="T12" fmla="*/ 0 w 111"/>
                <a:gd name="T13" fmla="*/ 0 h 68"/>
                <a:gd name="T14" fmla="*/ 0 60000 65536"/>
                <a:gd name="T15" fmla="*/ 0 60000 65536"/>
                <a:gd name="T16" fmla="*/ 0 60000 65536"/>
                <a:gd name="T17" fmla="*/ 0 60000 65536"/>
                <a:gd name="T18" fmla="*/ 0 60000 65536"/>
                <a:gd name="T19" fmla="*/ 0 60000 65536"/>
                <a:gd name="T20" fmla="*/ 0 60000 65536"/>
                <a:gd name="T21" fmla="*/ 0 w 111"/>
                <a:gd name="T22" fmla="*/ 0 h 68"/>
                <a:gd name="T23" fmla="*/ 111 w 11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68">
                  <a:moveTo>
                    <a:pt x="0" y="58"/>
                  </a:moveTo>
                  <a:lnTo>
                    <a:pt x="5" y="68"/>
                  </a:lnTo>
                  <a:lnTo>
                    <a:pt x="103" y="29"/>
                  </a:lnTo>
                  <a:lnTo>
                    <a:pt x="111" y="11"/>
                  </a:lnTo>
                  <a:lnTo>
                    <a:pt x="103" y="0"/>
                  </a:lnTo>
                  <a:lnTo>
                    <a:pt x="0" y="5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66" name="Freeform 430"/>
            <p:cNvSpPr>
              <a:spLocks/>
            </p:cNvSpPr>
            <p:nvPr/>
          </p:nvSpPr>
          <p:spPr bwMode="auto">
            <a:xfrm>
              <a:off x="2877" y="2983"/>
              <a:ext cx="25" cy="18"/>
            </a:xfrm>
            <a:custGeom>
              <a:avLst/>
              <a:gdLst>
                <a:gd name="T0" fmla="*/ 0 w 97"/>
                <a:gd name="T1" fmla="*/ 0 h 70"/>
                <a:gd name="T2" fmla="*/ 0 w 97"/>
                <a:gd name="T3" fmla="*/ 0 h 70"/>
                <a:gd name="T4" fmla="*/ 0 w 97"/>
                <a:gd name="T5" fmla="*/ 0 h 70"/>
                <a:gd name="T6" fmla="*/ 0 w 97"/>
                <a:gd name="T7" fmla="*/ 0 h 70"/>
                <a:gd name="T8" fmla="*/ 0 w 97"/>
                <a:gd name="T9" fmla="*/ 0 h 70"/>
                <a:gd name="T10" fmla="*/ 0 w 97"/>
                <a:gd name="T11" fmla="*/ 0 h 70"/>
                <a:gd name="T12" fmla="*/ 0 w 97"/>
                <a:gd name="T13" fmla="*/ 0 h 70"/>
                <a:gd name="T14" fmla="*/ 0 w 97"/>
                <a:gd name="T15" fmla="*/ 0 h 70"/>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70"/>
                <a:gd name="T26" fmla="*/ 97 w 97"/>
                <a:gd name="T27" fmla="*/ 70 h 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70">
                  <a:moveTo>
                    <a:pt x="91" y="0"/>
                  </a:moveTo>
                  <a:lnTo>
                    <a:pt x="97" y="14"/>
                  </a:lnTo>
                  <a:lnTo>
                    <a:pt x="39" y="60"/>
                  </a:lnTo>
                  <a:lnTo>
                    <a:pt x="8" y="70"/>
                  </a:lnTo>
                  <a:lnTo>
                    <a:pt x="0" y="63"/>
                  </a:lnTo>
                  <a:lnTo>
                    <a:pt x="4" y="43"/>
                  </a:lnTo>
                  <a:lnTo>
                    <a:pt x="91"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67" name="Freeform 431"/>
            <p:cNvSpPr>
              <a:spLocks/>
            </p:cNvSpPr>
            <p:nvPr/>
          </p:nvSpPr>
          <p:spPr bwMode="auto">
            <a:xfrm>
              <a:off x="2896" y="2963"/>
              <a:ext cx="20" cy="13"/>
            </a:xfrm>
            <a:custGeom>
              <a:avLst/>
              <a:gdLst>
                <a:gd name="T0" fmla="*/ 0 w 82"/>
                <a:gd name="T1" fmla="*/ 0 h 51"/>
                <a:gd name="T2" fmla="*/ 0 w 82"/>
                <a:gd name="T3" fmla="*/ 0 h 51"/>
                <a:gd name="T4" fmla="*/ 0 w 82"/>
                <a:gd name="T5" fmla="*/ 0 h 51"/>
                <a:gd name="T6" fmla="*/ 0 w 82"/>
                <a:gd name="T7" fmla="*/ 0 h 51"/>
                <a:gd name="T8" fmla="*/ 0 w 82"/>
                <a:gd name="T9" fmla="*/ 0 h 51"/>
                <a:gd name="T10" fmla="*/ 0 w 82"/>
                <a:gd name="T11" fmla="*/ 0 h 51"/>
                <a:gd name="T12" fmla="*/ 0 w 82"/>
                <a:gd name="T13" fmla="*/ 0 h 51"/>
                <a:gd name="T14" fmla="*/ 0 w 82"/>
                <a:gd name="T15" fmla="*/ 0 h 51"/>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51"/>
                <a:gd name="T26" fmla="*/ 82 w 82"/>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51">
                  <a:moveTo>
                    <a:pt x="39" y="42"/>
                  </a:moveTo>
                  <a:lnTo>
                    <a:pt x="62" y="31"/>
                  </a:lnTo>
                  <a:lnTo>
                    <a:pt x="82" y="0"/>
                  </a:lnTo>
                  <a:lnTo>
                    <a:pt x="44" y="18"/>
                  </a:lnTo>
                  <a:lnTo>
                    <a:pt x="16" y="37"/>
                  </a:lnTo>
                  <a:lnTo>
                    <a:pt x="0" y="51"/>
                  </a:lnTo>
                  <a:lnTo>
                    <a:pt x="39" y="42"/>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668" name="Freeform 432"/>
            <p:cNvSpPr>
              <a:spLocks/>
            </p:cNvSpPr>
            <p:nvPr/>
          </p:nvSpPr>
          <p:spPr bwMode="auto">
            <a:xfrm>
              <a:off x="2905" y="2975"/>
              <a:ext cx="11" cy="19"/>
            </a:xfrm>
            <a:custGeom>
              <a:avLst/>
              <a:gdLst>
                <a:gd name="T0" fmla="*/ 0 w 40"/>
                <a:gd name="T1" fmla="*/ 0 h 74"/>
                <a:gd name="T2" fmla="*/ 0 w 40"/>
                <a:gd name="T3" fmla="*/ 0 h 74"/>
                <a:gd name="T4" fmla="*/ 0 w 40"/>
                <a:gd name="T5" fmla="*/ 0 h 74"/>
                <a:gd name="T6" fmla="*/ 0 w 40"/>
                <a:gd name="T7" fmla="*/ 0 h 74"/>
                <a:gd name="T8" fmla="*/ 0 w 40"/>
                <a:gd name="T9" fmla="*/ 0 h 74"/>
                <a:gd name="T10" fmla="*/ 0 w 40"/>
                <a:gd name="T11" fmla="*/ 0 h 74"/>
                <a:gd name="T12" fmla="*/ 0 w 40"/>
                <a:gd name="T13" fmla="*/ 0 h 74"/>
                <a:gd name="T14" fmla="*/ 0 w 40"/>
                <a:gd name="T15" fmla="*/ 0 h 74"/>
                <a:gd name="T16" fmla="*/ 0 w 40"/>
                <a:gd name="T17" fmla="*/ 0 h 74"/>
                <a:gd name="T18" fmla="*/ 0 w 40"/>
                <a:gd name="T19" fmla="*/ 0 h 74"/>
                <a:gd name="T20" fmla="*/ 0 w 40"/>
                <a:gd name="T21" fmla="*/ 0 h 74"/>
                <a:gd name="T22" fmla="*/ 0 w 40"/>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74"/>
                <a:gd name="T38" fmla="*/ 40 w 40"/>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74">
                  <a:moveTo>
                    <a:pt x="18" y="35"/>
                  </a:moveTo>
                  <a:lnTo>
                    <a:pt x="14" y="22"/>
                  </a:lnTo>
                  <a:lnTo>
                    <a:pt x="16" y="7"/>
                  </a:lnTo>
                  <a:lnTo>
                    <a:pt x="33" y="0"/>
                  </a:lnTo>
                  <a:lnTo>
                    <a:pt x="8" y="11"/>
                  </a:lnTo>
                  <a:lnTo>
                    <a:pt x="0" y="32"/>
                  </a:lnTo>
                  <a:lnTo>
                    <a:pt x="20" y="39"/>
                  </a:lnTo>
                  <a:lnTo>
                    <a:pt x="4" y="74"/>
                  </a:lnTo>
                  <a:lnTo>
                    <a:pt x="40" y="53"/>
                  </a:lnTo>
                  <a:lnTo>
                    <a:pt x="21" y="38"/>
                  </a:lnTo>
                  <a:lnTo>
                    <a:pt x="18" y="35"/>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669" name="Freeform 433"/>
            <p:cNvSpPr>
              <a:spLocks/>
            </p:cNvSpPr>
            <p:nvPr/>
          </p:nvSpPr>
          <p:spPr bwMode="auto">
            <a:xfrm>
              <a:off x="2918" y="2978"/>
              <a:ext cx="13" cy="8"/>
            </a:xfrm>
            <a:custGeom>
              <a:avLst/>
              <a:gdLst>
                <a:gd name="T0" fmla="*/ 0 w 54"/>
                <a:gd name="T1" fmla="*/ 0 h 29"/>
                <a:gd name="T2" fmla="*/ 0 w 54"/>
                <a:gd name="T3" fmla="*/ 0 h 29"/>
                <a:gd name="T4" fmla="*/ 0 w 54"/>
                <a:gd name="T5" fmla="*/ 0 h 29"/>
                <a:gd name="T6" fmla="*/ 0 w 54"/>
                <a:gd name="T7" fmla="*/ 0 h 29"/>
                <a:gd name="T8" fmla="*/ 0 w 54"/>
                <a:gd name="T9" fmla="*/ 0 h 29"/>
                <a:gd name="T10" fmla="*/ 0 w 54"/>
                <a:gd name="T11" fmla="*/ 0 h 29"/>
                <a:gd name="T12" fmla="*/ 0 60000 65536"/>
                <a:gd name="T13" fmla="*/ 0 60000 65536"/>
                <a:gd name="T14" fmla="*/ 0 60000 65536"/>
                <a:gd name="T15" fmla="*/ 0 60000 65536"/>
                <a:gd name="T16" fmla="*/ 0 60000 65536"/>
                <a:gd name="T17" fmla="*/ 0 60000 65536"/>
                <a:gd name="T18" fmla="*/ 0 w 54"/>
                <a:gd name="T19" fmla="*/ 0 h 29"/>
                <a:gd name="T20" fmla="*/ 54 w 54"/>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54" h="29">
                  <a:moveTo>
                    <a:pt x="0" y="6"/>
                  </a:moveTo>
                  <a:lnTo>
                    <a:pt x="16" y="29"/>
                  </a:lnTo>
                  <a:lnTo>
                    <a:pt x="38" y="15"/>
                  </a:lnTo>
                  <a:lnTo>
                    <a:pt x="54" y="0"/>
                  </a:lnTo>
                  <a:lnTo>
                    <a:pt x="0" y="6"/>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670" name="Freeform 434"/>
            <p:cNvSpPr>
              <a:spLocks/>
            </p:cNvSpPr>
            <p:nvPr/>
          </p:nvSpPr>
          <p:spPr bwMode="auto">
            <a:xfrm>
              <a:off x="2729" y="3079"/>
              <a:ext cx="35" cy="58"/>
            </a:xfrm>
            <a:custGeom>
              <a:avLst/>
              <a:gdLst>
                <a:gd name="T0" fmla="*/ 0 w 139"/>
                <a:gd name="T1" fmla="*/ 0 h 233"/>
                <a:gd name="T2" fmla="*/ 0 w 139"/>
                <a:gd name="T3" fmla="*/ 0 h 233"/>
                <a:gd name="T4" fmla="*/ 0 w 139"/>
                <a:gd name="T5" fmla="*/ 0 h 233"/>
                <a:gd name="T6" fmla="*/ 0 w 139"/>
                <a:gd name="T7" fmla="*/ 0 h 233"/>
                <a:gd name="T8" fmla="*/ 0 w 139"/>
                <a:gd name="T9" fmla="*/ 0 h 233"/>
                <a:gd name="T10" fmla="*/ 0 w 139"/>
                <a:gd name="T11" fmla="*/ 0 h 233"/>
                <a:gd name="T12" fmla="*/ 0 w 139"/>
                <a:gd name="T13" fmla="*/ 0 h 233"/>
                <a:gd name="T14" fmla="*/ 0 w 139"/>
                <a:gd name="T15" fmla="*/ 0 h 233"/>
                <a:gd name="T16" fmla="*/ 0 w 139"/>
                <a:gd name="T17" fmla="*/ 0 h 233"/>
                <a:gd name="T18" fmla="*/ 0 w 139"/>
                <a:gd name="T19" fmla="*/ 0 h 233"/>
                <a:gd name="T20" fmla="*/ 0 w 139"/>
                <a:gd name="T21" fmla="*/ 0 h 233"/>
                <a:gd name="T22" fmla="*/ 0 w 139"/>
                <a:gd name="T23" fmla="*/ 0 h 233"/>
                <a:gd name="T24" fmla="*/ 0 w 139"/>
                <a:gd name="T25" fmla="*/ 0 h 233"/>
                <a:gd name="T26" fmla="*/ 0 w 139"/>
                <a:gd name="T27" fmla="*/ 0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9"/>
                <a:gd name="T43" fmla="*/ 0 h 233"/>
                <a:gd name="T44" fmla="*/ 139 w 139"/>
                <a:gd name="T45" fmla="*/ 233 h 2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9" h="233">
                  <a:moveTo>
                    <a:pt x="42" y="20"/>
                  </a:moveTo>
                  <a:lnTo>
                    <a:pt x="0" y="233"/>
                  </a:lnTo>
                  <a:lnTo>
                    <a:pt x="39" y="183"/>
                  </a:lnTo>
                  <a:lnTo>
                    <a:pt x="77" y="134"/>
                  </a:lnTo>
                  <a:lnTo>
                    <a:pt x="111" y="108"/>
                  </a:lnTo>
                  <a:lnTo>
                    <a:pt x="128" y="102"/>
                  </a:lnTo>
                  <a:lnTo>
                    <a:pt x="139" y="56"/>
                  </a:lnTo>
                  <a:lnTo>
                    <a:pt x="111" y="37"/>
                  </a:lnTo>
                  <a:lnTo>
                    <a:pt x="102" y="0"/>
                  </a:lnTo>
                  <a:lnTo>
                    <a:pt x="86" y="14"/>
                  </a:lnTo>
                  <a:lnTo>
                    <a:pt x="67" y="48"/>
                  </a:lnTo>
                  <a:lnTo>
                    <a:pt x="50" y="42"/>
                  </a:lnTo>
                  <a:lnTo>
                    <a:pt x="42" y="2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671" name="Freeform 435"/>
            <p:cNvSpPr>
              <a:spLocks/>
            </p:cNvSpPr>
            <p:nvPr/>
          </p:nvSpPr>
          <p:spPr bwMode="auto">
            <a:xfrm>
              <a:off x="2733" y="3086"/>
              <a:ext cx="21" cy="42"/>
            </a:xfrm>
            <a:custGeom>
              <a:avLst/>
              <a:gdLst>
                <a:gd name="T0" fmla="*/ 0 w 82"/>
                <a:gd name="T1" fmla="*/ 0 h 168"/>
                <a:gd name="T2" fmla="*/ 0 w 82"/>
                <a:gd name="T3" fmla="*/ 0 h 168"/>
                <a:gd name="T4" fmla="*/ 0 w 82"/>
                <a:gd name="T5" fmla="*/ 0 h 168"/>
                <a:gd name="T6" fmla="*/ 0 w 82"/>
                <a:gd name="T7" fmla="*/ 0 h 168"/>
                <a:gd name="T8" fmla="*/ 0 w 82"/>
                <a:gd name="T9" fmla="*/ 0 h 168"/>
                <a:gd name="T10" fmla="*/ 0 w 82"/>
                <a:gd name="T11" fmla="*/ 0 h 168"/>
                <a:gd name="T12" fmla="*/ 0 w 82"/>
                <a:gd name="T13" fmla="*/ 0 h 168"/>
                <a:gd name="T14" fmla="*/ 0 w 82"/>
                <a:gd name="T15" fmla="*/ 0 h 168"/>
                <a:gd name="T16" fmla="*/ 0 w 82"/>
                <a:gd name="T17" fmla="*/ 0 h 168"/>
                <a:gd name="T18" fmla="*/ 0 w 82"/>
                <a:gd name="T19" fmla="*/ 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168"/>
                <a:gd name="T32" fmla="*/ 82 w 8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168">
                  <a:moveTo>
                    <a:pt x="29" y="25"/>
                  </a:moveTo>
                  <a:lnTo>
                    <a:pt x="0" y="168"/>
                  </a:lnTo>
                  <a:lnTo>
                    <a:pt x="26" y="128"/>
                  </a:lnTo>
                  <a:lnTo>
                    <a:pt x="58" y="89"/>
                  </a:lnTo>
                  <a:lnTo>
                    <a:pt x="73" y="75"/>
                  </a:lnTo>
                  <a:lnTo>
                    <a:pt x="82" y="0"/>
                  </a:lnTo>
                  <a:lnTo>
                    <a:pt x="58" y="29"/>
                  </a:lnTo>
                  <a:lnTo>
                    <a:pt x="39" y="32"/>
                  </a:lnTo>
                  <a:lnTo>
                    <a:pt x="29" y="25"/>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672" name="Freeform 436"/>
            <p:cNvSpPr>
              <a:spLocks/>
            </p:cNvSpPr>
            <p:nvPr/>
          </p:nvSpPr>
          <p:spPr bwMode="auto">
            <a:xfrm>
              <a:off x="2738" y="3094"/>
              <a:ext cx="10" cy="19"/>
            </a:xfrm>
            <a:custGeom>
              <a:avLst/>
              <a:gdLst>
                <a:gd name="T0" fmla="*/ 0 w 39"/>
                <a:gd name="T1" fmla="*/ 0 h 74"/>
                <a:gd name="T2" fmla="*/ 0 w 39"/>
                <a:gd name="T3" fmla="*/ 0 h 74"/>
                <a:gd name="T4" fmla="*/ 0 w 39"/>
                <a:gd name="T5" fmla="*/ 0 h 74"/>
                <a:gd name="T6" fmla="*/ 0 w 39"/>
                <a:gd name="T7" fmla="*/ 0 h 74"/>
                <a:gd name="T8" fmla="*/ 0 w 39"/>
                <a:gd name="T9" fmla="*/ 0 h 74"/>
                <a:gd name="T10" fmla="*/ 0 w 39"/>
                <a:gd name="T11" fmla="*/ 0 h 74"/>
                <a:gd name="T12" fmla="*/ 0 60000 65536"/>
                <a:gd name="T13" fmla="*/ 0 60000 65536"/>
                <a:gd name="T14" fmla="*/ 0 60000 65536"/>
                <a:gd name="T15" fmla="*/ 0 60000 65536"/>
                <a:gd name="T16" fmla="*/ 0 60000 65536"/>
                <a:gd name="T17" fmla="*/ 0 60000 65536"/>
                <a:gd name="T18" fmla="*/ 0 w 39"/>
                <a:gd name="T19" fmla="*/ 0 h 74"/>
                <a:gd name="T20" fmla="*/ 39 w 39"/>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39" h="74">
                  <a:moveTo>
                    <a:pt x="17" y="5"/>
                  </a:moveTo>
                  <a:lnTo>
                    <a:pt x="0" y="74"/>
                  </a:lnTo>
                  <a:lnTo>
                    <a:pt x="20" y="54"/>
                  </a:lnTo>
                  <a:lnTo>
                    <a:pt x="39" y="0"/>
                  </a:lnTo>
                  <a:lnTo>
                    <a:pt x="17" y="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73" name="Freeform 437"/>
            <p:cNvSpPr>
              <a:spLocks/>
            </p:cNvSpPr>
            <p:nvPr/>
          </p:nvSpPr>
          <p:spPr bwMode="auto">
            <a:xfrm>
              <a:off x="2762" y="3063"/>
              <a:ext cx="64" cy="28"/>
            </a:xfrm>
            <a:custGeom>
              <a:avLst/>
              <a:gdLst>
                <a:gd name="T0" fmla="*/ 0 w 255"/>
                <a:gd name="T1" fmla="*/ 0 h 112"/>
                <a:gd name="T2" fmla="*/ 0 w 255"/>
                <a:gd name="T3" fmla="*/ 0 h 112"/>
                <a:gd name="T4" fmla="*/ 0 w 255"/>
                <a:gd name="T5" fmla="*/ 0 h 112"/>
                <a:gd name="T6" fmla="*/ 0 w 255"/>
                <a:gd name="T7" fmla="*/ 0 h 112"/>
                <a:gd name="T8" fmla="*/ 0 w 255"/>
                <a:gd name="T9" fmla="*/ 0 h 112"/>
                <a:gd name="T10" fmla="*/ 0 w 255"/>
                <a:gd name="T11" fmla="*/ 0 h 112"/>
                <a:gd name="T12" fmla="*/ 0 w 255"/>
                <a:gd name="T13" fmla="*/ 0 h 112"/>
                <a:gd name="T14" fmla="*/ 0 w 255"/>
                <a:gd name="T15" fmla="*/ 0 h 112"/>
                <a:gd name="T16" fmla="*/ 0 w 255"/>
                <a:gd name="T17" fmla="*/ 0 h 112"/>
                <a:gd name="T18" fmla="*/ 0 w 255"/>
                <a:gd name="T19" fmla="*/ 0 h 112"/>
                <a:gd name="T20" fmla="*/ 0 w 255"/>
                <a:gd name="T21" fmla="*/ 0 h 112"/>
                <a:gd name="T22" fmla="*/ 0 w 255"/>
                <a:gd name="T23" fmla="*/ 0 h 112"/>
                <a:gd name="T24" fmla="*/ 0 w 255"/>
                <a:gd name="T25" fmla="*/ 0 h 112"/>
                <a:gd name="T26" fmla="*/ 0 w 255"/>
                <a:gd name="T27" fmla="*/ 0 h 112"/>
                <a:gd name="T28" fmla="*/ 0 w 255"/>
                <a:gd name="T29" fmla="*/ 0 h 112"/>
                <a:gd name="T30" fmla="*/ 0 w 255"/>
                <a:gd name="T31" fmla="*/ 0 h 112"/>
                <a:gd name="T32" fmla="*/ 0 w 255"/>
                <a:gd name="T33" fmla="*/ 0 h 112"/>
                <a:gd name="T34" fmla="*/ 0 w 255"/>
                <a:gd name="T35" fmla="*/ 0 h 112"/>
                <a:gd name="T36" fmla="*/ 0 w 255"/>
                <a:gd name="T37" fmla="*/ 0 h 112"/>
                <a:gd name="T38" fmla="*/ 0 w 255"/>
                <a:gd name="T39" fmla="*/ 0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5"/>
                <a:gd name="T61" fmla="*/ 0 h 112"/>
                <a:gd name="T62" fmla="*/ 255 w 255"/>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5" h="112">
                  <a:moveTo>
                    <a:pt x="0" y="59"/>
                  </a:moveTo>
                  <a:lnTo>
                    <a:pt x="2" y="33"/>
                  </a:lnTo>
                  <a:lnTo>
                    <a:pt x="28" y="14"/>
                  </a:lnTo>
                  <a:lnTo>
                    <a:pt x="78" y="1"/>
                  </a:lnTo>
                  <a:lnTo>
                    <a:pt x="123" y="0"/>
                  </a:lnTo>
                  <a:lnTo>
                    <a:pt x="174" y="14"/>
                  </a:lnTo>
                  <a:lnTo>
                    <a:pt x="216" y="34"/>
                  </a:lnTo>
                  <a:lnTo>
                    <a:pt x="252" y="67"/>
                  </a:lnTo>
                  <a:lnTo>
                    <a:pt x="255" y="100"/>
                  </a:lnTo>
                  <a:lnTo>
                    <a:pt x="226" y="112"/>
                  </a:lnTo>
                  <a:lnTo>
                    <a:pt x="212" y="74"/>
                  </a:lnTo>
                  <a:lnTo>
                    <a:pt x="177" y="103"/>
                  </a:lnTo>
                  <a:lnTo>
                    <a:pt x="154" y="52"/>
                  </a:lnTo>
                  <a:lnTo>
                    <a:pt x="120" y="87"/>
                  </a:lnTo>
                  <a:lnTo>
                    <a:pt x="101" y="47"/>
                  </a:lnTo>
                  <a:lnTo>
                    <a:pt x="65" y="77"/>
                  </a:lnTo>
                  <a:lnTo>
                    <a:pt x="42" y="34"/>
                  </a:lnTo>
                  <a:lnTo>
                    <a:pt x="26" y="71"/>
                  </a:lnTo>
                  <a:lnTo>
                    <a:pt x="0" y="59"/>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674" name="Freeform 438"/>
            <p:cNvSpPr>
              <a:spLocks/>
            </p:cNvSpPr>
            <p:nvPr/>
          </p:nvSpPr>
          <p:spPr bwMode="auto">
            <a:xfrm>
              <a:off x="2876" y="3077"/>
              <a:ext cx="55" cy="19"/>
            </a:xfrm>
            <a:custGeom>
              <a:avLst/>
              <a:gdLst>
                <a:gd name="T0" fmla="*/ 0 w 219"/>
                <a:gd name="T1" fmla="*/ 0 h 73"/>
                <a:gd name="T2" fmla="*/ 0 w 219"/>
                <a:gd name="T3" fmla="*/ 0 h 73"/>
                <a:gd name="T4" fmla="*/ 0 w 219"/>
                <a:gd name="T5" fmla="*/ 0 h 73"/>
                <a:gd name="T6" fmla="*/ 0 w 219"/>
                <a:gd name="T7" fmla="*/ 0 h 73"/>
                <a:gd name="T8" fmla="*/ 0 w 219"/>
                <a:gd name="T9" fmla="*/ 0 h 73"/>
                <a:gd name="T10" fmla="*/ 0 w 219"/>
                <a:gd name="T11" fmla="*/ 0 h 73"/>
                <a:gd name="T12" fmla="*/ 0 w 219"/>
                <a:gd name="T13" fmla="*/ 0 h 73"/>
                <a:gd name="T14" fmla="*/ 0 w 219"/>
                <a:gd name="T15" fmla="*/ 0 h 73"/>
                <a:gd name="T16" fmla="*/ 0 w 219"/>
                <a:gd name="T17" fmla="*/ 0 h 73"/>
                <a:gd name="T18" fmla="*/ 0 w 219"/>
                <a:gd name="T19" fmla="*/ 0 h 73"/>
                <a:gd name="T20" fmla="*/ 0 w 219"/>
                <a:gd name="T21" fmla="*/ 0 h 73"/>
                <a:gd name="T22" fmla="*/ 0 w 219"/>
                <a:gd name="T23" fmla="*/ 0 h 73"/>
                <a:gd name="T24" fmla="*/ 0 w 219"/>
                <a:gd name="T25" fmla="*/ 0 h 73"/>
                <a:gd name="T26" fmla="*/ 0 w 219"/>
                <a:gd name="T27" fmla="*/ 0 h 73"/>
                <a:gd name="T28" fmla="*/ 0 w 219"/>
                <a:gd name="T29" fmla="*/ 0 h 73"/>
                <a:gd name="T30" fmla="*/ 0 w 219"/>
                <a:gd name="T31" fmla="*/ 0 h 73"/>
                <a:gd name="T32" fmla="*/ 0 w 219"/>
                <a:gd name="T33" fmla="*/ 0 h 73"/>
                <a:gd name="T34" fmla="*/ 0 w 219"/>
                <a:gd name="T35" fmla="*/ 0 h 73"/>
                <a:gd name="T36" fmla="*/ 0 w 219"/>
                <a:gd name="T37" fmla="*/ 0 h 73"/>
                <a:gd name="T38" fmla="*/ 0 w 219"/>
                <a:gd name="T39" fmla="*/ 0 h 73"/>
                <a:gd name="T40" fmla="*/ 0 w 219"/>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73"/>
                <a:gd name="T65" fmla="*/ 219 w 219"/>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73">
                  <a:moveTo>
                    <a:pt x="9" y="68"/>
                  </a:moveTo>
                  <a:lnTo>
                    <a:pt x="0" y="50"/>
                  </a:lnTo>
                  <a:lnTo>
                    <a:pt x="19" y="26"/>
                  </a:lnTo>
                  <a:lnTo>
                    <a:pt x="60" y="6"/>
                  </a:lnTo>
                  <a:lnTo>
                    <a:pt x="91" y="1"/>
                  </a:lnTo>
                  <a:lnTo>
                    <a:pt x="137" y="0"/>
                  </a:lnTo>
                  <a:lnTo>
                    <a:pt x="175" y="5"/>
                  </a:lnTo>
                  <a:lnTo>
                    <a:pt x="210" y="19"/>
                  </a:lnTo>
                  <a:lnTo>
                    <a:pt x="219" y="36"/>
                  </a:lnTo>
                  <a:lnTo>
                    <a:pt x="216" y="51"/>
                  </a:lnTo>
                  <a:lnTo>
                    <a:pt x="189" y="40"/>
                  </a:lnTo>
                  <a:lnTo>
                    <a:pt x="170" y="67"/>
                  </a:lnTo>
                  <a:lnTo>
                    <a:pt x="136" y="40"/>
                  </a:lnTo>
                  <a:lnTo>
                    <a:pt x="127" y="72"/>
                  </a:lnTo>
                  <a:lnTo>
                    <a:pt x="97" y="44"/>
                  </a:lnTo>
                  <a:lnTo>
                    <a:pt x="80" y="73"/>
                  </a:lnTo>
                  <a:lnTo>
                    <a:pt x="59" y="44"/>
                  </a:lnTo>
                  <a:lnTo>
                    <a:pt x="40" y="72"/>
                  </a:lnTo>
                  <a:lnTo>
                    <a:pt x="23" y="45"/>
                  </a:lnTo>
                  <a:lnTo>
                    <a:pt x="9" y="68"/>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675" name="Freeform 439"/>
            <p:cNvSpPr>
              <a:spLocks/>
            </p:cNvSpPr>
            <p:nvPr/>
          </p:nvSpPr>
          <p:spPr bwMode="auto">
            <a:xfrm>
              <a:off x="2765" y="3065"/>
              <a:ext cx="58" cy="22"/>
            </a:xfrm>
            <a:custGeom>
              <a:avLst/>
              <a:gdLst>
                <a:gd name="T0" fmla="*/ 0 w 236"/>
                <a:gd name="T1" fmla="*/ 0 h 85"/>
                <a:gd name="T2" fmla="*/ 0 w 236"/>
                <a:gd name="T3" fmla="*/ 0 h 85"/>
                <a:gd name="T4" fmla="*/ 0 w 236"/>
                <a:gd name="T5" fmla="*/ 0 h 85"/>
                <a:gd name="T6" fmla="*/ 0 w 236"/>
                <a:gd name="T7" fmla="*/ 0 h 85"/>
                <a:gd name="T8" fmla="*/ 0 w 236"/>
                <a:gd name="T9" fmla="*/ 0 h 85"/>
                <a:gd name="T10" fmla="*/ 0 w 236"/>
                <a:gd name="T11" fmla="*/ 0 h 85"/>
                <a:gd name="T12" fmla="*/ 0 w 236"/>
                <a:gd name="T13" fmla="*/ 0 h 85"/>
                <a:gd name="T14" fmla="*/ 0 w 236"/>
                <a:gd name="T15" fmla="*/ 0 h 85"/>
                <a:gd name="T16" fmla="*/ 0 w 236"/>
                <a:gd name="T17" fmla="*/ 0 h 85"/>
                <a:gd name="T18" fmla="*/ 0 w 236"/>
                <a:gd name="T19" fmla="*/ 0 h 85"/>
                <a:gd name="T20" fmla="*/ 0 w 236"/>
                <a:gd name="T21" fmla="*/ 0 h 85"/>
                <a:gd name="T22" fmla="*/ 0 w 236"/>
                <a:gd name="T23" fmla="*/ 0 h 85"/>
                <a:gd name="T24" fmla="*/ 0 w 236"/>
                <a:gd name="T25" fmla="*/ 0 h 85"/>
                <a:gd name="T26" fmla="*/ 0 w 236"/>
                <a:gd name="T27" fmla="*/ 0 h 85"/>
                <a:gd name="T28" fmla="*/ 0 w 236"/>
                <a:gd name="T29" fmla="*/ 0 h 85"/>
                <a:gd name="T30" fmla="*/ 0 w 236"/>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85"/>
                <a:gd name="T50" fmla="*/ 236 w 236"/>
                <a:gd name="T51" fmla="*/ 85 h 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85">
                  <a:moveTo>
                    <a:pt x="0" y="32"/>
                  </a:moveTo>
                  <a:lnTo>
                    <a:pt x="12" y="16"/>
                  </a:lnTo>
                  <a:lnTo>
                    <a:pt x="42" y="3"/>
                  </a:lnTo>
                  <a:lnTo>
                    <a:pt x="90" y="0"/>
                  </a:lnTo>
                  <a:lnTo>
                    <a:pt x="134" y="6"/>
                  </a:lnTo>
                  <a:lnTo>
                    <a:pt x="187" y="25"/>
                  </a:lnTo>
                  <a:lnTo>
                    <a:pt x="227" y="54"/>
                  </a:lnTo>
                  <a:lnTo>
                    <a:pt x="236" y="80"/>
                  </a:lnTo>
                  <a:lnTo>
                    <a:pt x="228" y="85"/>
                  </a:lnTo>
                  <a:lnTo>
                    <a:pt x="214" y="51"/>
                  </a:lnTo>
                  <a:lnTo>
                    <a:pt x="173" y="31"/>
                  </a:lnTo>
                  <a:lnTo>
                    <a:pt x="119" y="15"/>
                  </a:lnTo>
                  <a:lnTo>
                    <a:pt x="43" y="12"/>
                  </a:lnTo>
                  <a:lnTo>
                    <a:pt x="14" y="30"/>
                  </a:lnTo>
                  <a:lnTo>
                    <a:pt x="0" y="3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76" name="Freeform 440"/>
            <p:cNvSpPr>
              <a:spLocks/>
            </p:cNvSpPr>
            <p:nvPr/>
          </p:nvSpPr>
          <p:spPr bwMode="auto">
            <a:xfrm>
              <a:off x="2879" y="3079"/>
              <a:ext cx="49" cy="11"/>
            </a:xfrm>
            <a:custGeom>
              <a:avLst/>
              <a:gdLst>
                <a:gd name="T0" fmla="*/ 0 w 196"/>
                <a:gd name="T1" fmla="*/ 0 h 45"/>
                <a:gd name="T2" fmla="*/ 0 w 196"/>
                <a:gd name="T3" fmla="*/ 0 h 45"/>
                <a:gd name="T4" fmla="*/ 0 w 196"/>
                <a:gd name="T5" fmla="*/ 0 h 45"/>
                <a:gd name="T6" fmla="*/ 0 w 196"/>
                <a:gd name="T7" fmla="*/ 0 h 45"/>
                <a:gd name="T8" fmla="*/ 0 w 196"/>
                <a:gd name="T9" fmla="*/ 0 h 45"/>
                <a:gd name="T10" fmla="*/ 0 w 196"/>
                <a:gd name="T11" fmla="*/ 0 h 45"/>
                <a:gd name="T12" fmla="*/ 0 w 196"/>
                <a:gd name="T13" fmla="*/ 0 h 45"/>
                <a:gd name="T14" fmla="*/ 0 w 196"/>
                <a:gd name="T15" fmla="*/ 0 h 45"/>
                <a:gd name="T16" fmla="*/ 0 w 196"/>
                <a:gd name="T17" fmla="*/ 0 h 45"/>
                <a:gd name="T18" fmla="*/ 0 w 196"/>
                <a:gd name="T19" fmla="*/ 0 h 45"/>
                <a:gd name="T20" fmla="*/ 0 w 196"/>
                <a:gd name="T21" fmla="*/ 0 h 45"/>
                <a:gd name="T22" fmla="*/ 0 w 196"/>
                <a:gd name="T23" fmla="*/ 0 h 45"/>
                <a:gd name="T24" fmla="*/ 0 w 196"/>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6"/>
                <a:gd name="T40" fmla="*/ 0 h 45"/>
                <a:gd name="T41" fmla="*/ 196 w 196"/>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6" h="45">
                  <a:moveTo>
                    <a:pt x="0" y="40"/>
                  </a:moveTo>
                  <a:lnTo>
                    <a:pt x="37" y="14"/>
                  </a:lnTo>
                  <a:lnTo>
                    <a:pt x="78" y="0"/>
                  </a:lnTo>
                  <a:lnTo>
                    <a:pt x="123" y="1"/>
                  </a:lnTo>
                  <a:lnTo>
                    <a:pt x="174" y="5"/>
                  </a:lnTo>
                  <a:lnTo>
                    <a:pt x="196" y="20"/>
                  </a:lnTo>
                  <a:lnTo>
                    <a:pt x="190" y="30"/>
                  </a:lnTo>
                  <a:lnTo>
                    <a:pt x="156" y="14"/>
                  </a:lnTo>
                  <a:lnTo>
                    <a:pt x="89" y="11"/>
                  </a:lnTo>
                  <a:lnTo>
                    <a:pt x="31" y="24"/>
                  </a:lnTo>
                  <a:lnTo>
                    <a:pt x="4" y="45"/>
                  </a:lnTo>
                  <a:lnTo>
                    <a:pt x="0" y="4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77" name="Freeform 441"/>
            <p:cNvSpPr>
              <a:spLocks/>
            </p:cNvSpPr>
            <p:nvPr/>
          </p:nvSpPr>
          <p:spPr bwMode="auto">
            <a:xfrm>
              <a:off x="2990" y="3164"/>
              <a:ext cx="59" cy="21"/>
            </a:xfrm>
            <a:custGeom>
              <a:avLst/>
              <a:gdLst>
                <a:gd name="T0" fmla="*/ 0 w 235"/>
                <a:gd name="T1" fmla="*/ 0 h 82"/>
                <a:gd name="T2" fmla="*/ 0 w 235"/>
                <a:gd name="T3" fmla="*/ 0 h 82"/>
                <a:gd name="T4" fmla="*/ 0 w 235"/>
                <a:gd name="T5" fmla="*/ 0 h 82"/>
                <a:gd name="T6" fmla="*/ 0 w 235"/>
                <a:gd name="T7" fmla="*/ 0 h 82"/>
                <a:gd name="T8" fmla="*/ 0 w 235"/>
                <a:gd name="T9" fmla="*/ 0 h 82"/>
                <a:gd name="T10" fmla="*/ 0 w 235"/>
                <a:gd name="T11" fmla="*/ 0 h 82"/>
                <a:gd name="T12" fmla="*/ 0 w 235"/>
                <a:gd name="T13" fmla="*/ 0 h 82"/>
                <a:gd name="T14" fmla="*/ 0 w 235"/>
                <a:gd name="T15" fmla="*/ 0 h 82"/>
                <a:gd name="T16" fmla="*/ 0 w 235"/>
                <a:gd name="T17" fmla="*/ 0 h 82"/>
                <a:gd name="T18" fmla="*/ 0 w 235"/>
                <a:gd name="T19" fmla="*/ 0 h 82"/>
                <a:gd name="T20" fmla="*/ 0 w 235"/>
                <a:gd name="T21" fmla="*/ 0 h 82"/>
                <a:gd name="T22" fmla="*/ 0 w 235"/>
                <a:gd name="T23" fmla="*/ 0 h 82"/>
                <a:gd name="T24" fmla="*/ 0 w 235"/>
                <a:gd name="T25" fmla="*/ 0 h 82"/>
                <a:gd name="T26" fmla="*/ 0 w 235"/>
                <a:gd name="T27" fmla="*/ 0 h 82"/>
                <a:gd name="T28" fmla="*/ 0 w 235"/>
                <a:gd name="T29" fmla="*/ 0 h 82"/>
                <a:gd name="T30" fmla="*/ 0 w 235"/>
                <a:gd name="T31" fmla="*/ 0 h 82"/>
                <a:gd name="T32" fmla="*/ 0 w 235"/>
                <a:gd name="T33" fmla="*/ 0 h 82"/>
                <a:gd name="T34" fmla="*/ 0 w 235"/>
                <a:gd name="T35" fmla="*/ 0 h 82"/>
                <a:gd name="T36" fmla="*/ 0 w 235"/>
                <a:gd name="T37" fmla="*/ 0 h 82"/>
                <a:gd name="T38" fmla="*/ 0 w 235"/>
                <a:gd name="T39" fmla="*/ 0 h 82"/>
                <a:gd name="T40" fmla="*/ 0 w 235"/>
                <a:gd name="T41" fmla="*/ 0 h 82"/>
                <a:gd name="T42" fmla="*/ 0 w 235"/>
                <a:gd name="T43" fmla="*/ 0 h 82"/>
                <a:gd name="T44" fmla="*/ 0 w 235"/>
                <a:gd name="T45" fmla="*/ 0 h 82"/>
                <a:gd name="T46" fmla="*/ 0 w 235"/>
                <a:gd name="T47" fmla="*/ 0 h 82"/>
                <a:gd name="T48" fmla="*/ 0 w 235"/>
                <a:gd name="T49" fmla="*/ 0 h 82"/>
                <a:gd name="T50" fmla="*/ 0 w 235"/>
                <a:gd name="T51" fmla="*/ 0 h 82"/>
                <a:gd name="T52" fmla="*/ 0 w 235"/>
                <a:gd name="T53" fmla="*/ 0 h 82"/>
                <a:gd name="T54" fmla="*/ 0 w 235"/>
                <a:gd name="T55" fmla="*/ 0 h 82"/>
                <a:gd name="T56" fmla="*/ 0 w 235"/>
                <a:gd name="T57" fmla="*/ 0 h 82"/>
                <a:gd name="T58" fmla="*/ 0 w 235"/>
                <a:gd name="T59" fmla="*/ 0 h 82"/>
                <a:gd name="T60" fmla="*/ 0 w 235"/>
                <a:gd name="T61" fmla="*/ 0 h 82"/>
                <a:gd name="T62" fmla="*/ 0 w 235"/>
                <a:gd name="T63" fmla="*/ 0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5"/>
                <a:gd name="T97" fmla="*/ 0 h 82"/>
                <a:gd name="T98" fmla="*/ 235 w 235"/>
                <a:gd name="T99" fmla="*/ 82 h 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5" h="82">
                  <a:moveTo>
                    <a:pt x="22" y="0"/>
                  </a:moveTo>
                  <a:lnTo>
                    <a:pt x="0" y="25"/>
                  </a:lnTo>
                  <a:lnTo>
                    <a:pt x="17" y="28"/>
                  </a:lnTo>
                  <a:lnTo>
                    <a:pt x="35" y="41"/>
                  </a:lnTo>
                  <a:lnTo>
                    <a:pt x="49" y="59"/>
                  </a:lnTo>
                  <a:lnTo>
                    <a:pt x="76" y="66"/>
                  </a:lnTo>
                  <a:lnTo>
                    <a:pt x="106" y="62"/>
                  </a:lnTo>
                  <a:lnTo>
                    <a:pt x="130" y="47"/>
                  </a:lnTo>
                  <a:lnTo>
                    <a:pt x="157" y="44"/>
                  </a:lnTo>
                  <a:lnTo>
                    <a:pt x="186" y="53"/>
                  </a:lnTo>
                  <a:lnTo>
                    <a:pt x="198" y="76"/>
                  </a:lnTo>
                  <a:lnTo>
                    <a:pt x="213" y="82"/>
                  </a:lnTo>
                  <a:lnTo>
                    <a:pt x="232" y="73"/>
                  </a:lnTo>
                  <a:lnTo>
                    <a:pt x="235" y="35"/>
                  </a:lnTo>
                  <a:lnTo>
                    <a:pt x="217" y="49"/>
                  </a:lnTo>
                  <a:lnTo>
                    <a:pt x="194" y="42"/>
                  </a:lnTo>
                  <a:lnTo>
                    <a:pt x="193" y="33"/>
                  </a:lnTo>
                  <a:lnTo>
                    <a:pt x="181" y="39"/>
                  </a:lnTo>
                  <a:lnTo>
                    <a:pt x="164" y="34"/>
                  </a:lnTo>
                  <a:lnTo>
                    <a:pt x="159" y="24"/>
                  </a:lnTo>
                  <a:lnTo>
                    <a:pt x="142" y="32"/>
                  </a:lnTo>
                  <a:lnTo>
                    <a:pt x="125" y="25"/>
                  </a:lnTo>
                  <a:lnTo>
                    <a:pt x="125" y="17"/>
                  </a:lnTo>
                  <a:lnTo>
                    <a:pt x="112" y="27"/>
                  </a:lnTo>
                  <a:lnTo>
                    <a:pt x="91" y="13"/>
                  </a:lnTo>
                  <a:lnTo>
                    <a:pt x="81" y="24"/>
                  </a:lnTo>
                  <a:lnTo>
                    <a:pt x="64" y="19"/>
                  </a:lnTo>
                  <a:lnTo>
                    <a:pt x="58" y="9"/>
                  </a:lnTo>
                  <a:lnTo>
                    <a:pt x="47" y="23"/>
                  </a:lnTo>
                  <a:lnTo>
                    <a:pt x="32" y="17"/>
                  </a:lnTo>
                  <a:lnTo>
                    <a:pt x="22" y="0"/>
                  </a:lnTo>
                  <a:close/>
                </a:path>
              </a:pathLst>
            </a:custGeom>
            <a:solidFill>
              <a:srgbClr val="F67C7C"/>
            </a:solidFill>
            <a:ln w="9525">
              <a:noFill/>
              <a:round/>
              <a:headEnd/>
              <a:tailEnd/>
            </a:ln>
          </p:spPr>
          <p:txBody>
            <a:bodyPr/>
            <a:lstStyle/>
            <a:p>
              <a:endParaRPr lang="en-US" dirty="0">
                <a:solidFill>
                  <a:prstClr val="black"/>
                </a:solidFill>
              </a:endParaRPr>
            </a:p>
          </p:txBody>
        </p:sp>
        <p:sp>
          <p:nvSpPr>
            <p:cNvPr id="75678" name="Freeform 442"/>
            <p:cNvSpPr>
              <a:spLocks/>
            </p:cNvSpPr>
            <p:nvPr/>
          </p:nvSpPr>
          <p:spPr bwMode="auto">
            <a:xfrm>
              <a:off x="2849" y="3142"/>
              <a:ext cx="141" cy="24"/>
            </a:xfrm>
            <a:custGeom>
              <a:avLst/>
              <a:gdLst>
                <a:gd name="T0" fmla="*/ 0 w 565"/>
                <a:gd name="T1" fmla="*/ 0 h 96"/>
                <a:gd name="T2" fmla="*/ 0 w 565"/>
                <a:gd name="T3" fmla="*/ 0 h 96"/>
                <a:gd name="T4" fmla="*/ 0 w 565"/>
                <a:gd name="T5" fmla="*/ 0 h 96"/>
                <a:gd name="T6" fmla="*/ 0 w 565"/>
                <a:gd name="T7" fmla="*/ 0 h 96"/>
                <a:gd name="T8" fmla="*/ 0 w 565"/>
                <a:gd name="T9" fmla="*/ 0 h 96"/>
                <a:gd name="T10" fmla="*/ 0 w 565"/>
                <a:gd name="T11" fmla="*/ 0 h 96"/>
                <a:gd name="T12" fmla="*/ 0 w 565"/>
                <a:gd name="T13" fmla="*/ 0 h 96"/>
                <a:gd name="T14" fmla="*/ 0 w 565"/>
                <a:gd name="T15" fmla="*/ 0 h 96"/>
                <a:gd name="T16" fmla="*/ 0 w 565"/>
                <a:gd name="T17" fmla="*/ 0 h 96"/>
                <a:gd name="T18" fmla="*/ 0 w 565"/>
                <a:gd name="T19" fmla="*/ 0 h 96"/>
                <a:gd name="T20" fmla="*/ 0 w 565"/>
                <a:gd name="T21" fmla="*/ 0 h 96"/>
                <a:gd name="T22" fmla="*/ 0 w 565"/>
                <a:gd name="T23" fmla="*/ 0 h 96"/>
                <a:gd name="T24" fmla="*/ 0 w 565"/>
                <a:gd name="T25" fmla="*/ 0 h 96"/>
                <a:gd name="T26" fmla="*/ 0 w 565"/>
                <a:gd name="T27" fmla="*/ 0 h 96"/>
                <a:gd name="T28" fmla="*/ 0 w 565"/>
                <a:gd name="T29" fmla="*/ 0 h 96"/>
                <a:gd name="T30" fmla="*/ 0 w 565"/>
                <a:gd name="T31" fmla="*/ 0 h 96"/>
                <a:gd name="T32" fmla="*/ 0 w 565"/>
                <a:gd name="T33" fmla="*/ 0 h 96"/>
                <a:gd name="T34" fmla="*/ 0 w 565"/>
                <a:gd name="T35" fmla="*/ 0 h 96"/>
                <a:gd name="T36" fmla="*/ 0 w 565"/>
                <a:gd name="T37" fmla="*/ 0 h 96"/>
                <a:gd name="T38" fmla="*/ 0 w 565"/>
                <a:gd name="T39" fmla="*/ 0 h 96"/>
                <a:gd name="T40" fmla="*/ 0 w 565"/>
                <a:gd name="T41" fmla="*/ 0 h 96"/>
                <a:gd name="T42" fmla="*/ 0 w 565"/>
                <a:gd name="T43" fmla="*/ 0 h 96"/>
                <a:gd name="T44" fmla="*/ 0 w 565"/>
                <a:gd name="T45" fmla="*/ 0 h 96"/>
                <a:gd name="T46" fmla="*/ 0 w 565"/>
                <a:gd name="T47" fmla="*/ 0 h 96"/>
                <a:gd name="T48" fmla="*/ 0 w 565"/>
                <a:gd name="T49" fmla="*/ 0 h 96"/>
                <a:gd name="T50" fmla="*/ 0 w 565"/>
                <a:gd name="T51" fmla="*/ 0 h 96"/>
                <a:gd name="T52" fmla="*/ 0 w 565"/>
                <a:gd name="T53" fmla="*/ 0 h 96"/>
                <a:gd name="T54" fmla="*/ 0 w 565"/>
                <a:gd name="T55" fmla="*/ 0 h 96"/>
                <a:gd name="T56" fmla="*/ 0 w 565"/>
                <a:gd name="T57" fmla="*/ 0 h 96"/>
                <a:gd name="T58" fmla="*/ 0 w 565"/>
                <a:gd name="T59" fmla="*/ 0 h 96"/>
                <a:gd name="T60" fmla="*/ 0 w 565"/>
                <a:gd name="T61" fmla="*/ 0 h 96"/>
                <a:gd name="T62" fmla="*/ 0 w 565"/>
                <a:gd name="T63" fmla="*/ 0 h 96"/>
                <a:gd name="T64" fmla="*/ 0 w 565"/>
                <a:gd name="T65" fmla="*/ 0 h 96"/>
                <a:gd name="T66" fmla="*/ 0 w 565"/>
                <a:gd name="T67" fmla="*/ 0 h 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5"/>
                <a:gd name="T103" fmla="*/ 0 h 96"/>
                <a:gd name="T104" fmla="*/ 565 w 565"/>
                <a:gd name="T105" fmla="*/ 96 h 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5" h="96">
                  <a:moveTo>
                    <a:pt x="7" y="0"/>
                  </a:moveTo>
                  <a:lnTo>
                    <a:pt x="0" y="36"/>
                  </a:lnTo>
                  <a:lnTo>
                    <a:pt x="23" y="13"/>
                  </a:lnTo>
                  <a:lnTo>
                    <a:pt x="57" y="15"/>
                  </a:lnTo>
                  <a:lnTo>
                    <a:pt x="39" y="41"/>
                  </a:lnTo>
                  <a:lnTo>
                    <a:pt x="80" y="18"/>
                  </a:lnTo>
                  <a:lnTo>
                    <a:pt x="117" y="20"/>
                  </a:lnTo>
                  <a:lnTo>
                    <a:pt x="87" y="48"/>
                  </a:lnTo>
                  <a:lnTo>
                    <a:pt x="135" y="25"/>
                  </a:lnTo>
                  <a:lnTo>
                    <a:pt x="173" y="29"/>
                  </a:lnTo>
                  <a:lnTo>
                    <a:pt x="148" y="54"/>
                  </a:lnTo>
                  <a:lnTo>
                    <a:pt x="194" y="34"/>
                  </a:lnTo>
                  <a:lnTo>
                    <a:pt x="237" y="38"/>
                  </a:lnTo>
                  <a:lnTo>
                    <a:pt x="212" y="62"/>
                  </a:lnTo>
                  <a:lnTo>
                    <a:pt x="261" y="39"/>
                  </a:lnTo>
                  <a:lnTo>
                    <a:pt x="301" y="43"/>
                  </a:lnTo>
                  <a:lnTo>
                    <a:pt x="268" y="72"/>
                  </a:lnTo>
                  <a:lnTo>
                    <a:pt x="319" y="49"/>
                  </a:lnTo>
                  <a:lnTo>
                    <a:pt x="357" y="53"/>
                  </a:lnTo>
                  <a:lnTo>
                    <a:pt x="323" y="80"/>
                  </a:lnTo>
                  <a:lnTo>
                    <a:pt x="377" y="54"/>
                  </a:lnTo>
                  <a:lnTo>
                    <a:pt x="426" y="57"/>
                  </a:lnTo>
                  <a:lnTo>
                    <a:pt x="374" y="83"/>
                  </a:lnTo>
                  <a:lnTo>
                    <a:pt x="445" y="62"/>
                  </a:lnTo>
                  <a:lnTo>
                    <a:pt x="475" y="65"/>
                  </a:lnTo>
                  <a:lnTo>
                    <a:pt x="447" y="87"/>
                  </a:lnTo>
                  <a:lnTo>
                    <a:pt x="492" y="68"/>
                  </a:lnTo>
                  <a:lnTo>
                    <a:pt x="524" y="72"/>
                  </a:lnTo>
                  <a:lnTo>
                    <a:pt x="511" y="96"/>
                  </a:lnTo>
                  <a:lnTo>
                    <a:pt x="565" y="75"/>
                  </a:lnTo>
                  <a:lnTo>
                    <a:pt x="422" y="49"/>
                  </a:lnTo>
                  <a:lnTo>
                    <a:pt x="246" y="25"/>
                  </a:lnTo>
                  <a:lnTo>
                    <a:pt x="7" y="0"/>
                  </a:lnTo>
                  <a:close/>
                </a:path>
              </a:pathLst>
            </a:custGeom>
            <a:solidFill>
              <a:srgbClr val="FFA64D"/>
            </a:solidFill>
            <a:ln w="9525">
              <a:noFill/>
              <a:round/>
              <a:headEnd/>
              <a:tailEnd/>
            </a:ln>
          </p:spPr>
          <p:txBody>
            <a:bodyPr/>
            <a:lstStyle/>
            <a:p>
              <a:endParaRPr lang="en-US" dirty="0">
                <a:solidFill>
                  <a:prstClr val="black"/>
                </a:solidFill>
              </a:endParaRPr>
            </a:p>
          </p:txBody>
        </p:sp>
        <p:sp>
          <p:nvSpPr>
            <p:cNvPr id="75679" name="Freeform 443"/>
            <p:cNvSpPr>
              <a:spLocks/>
            </p:cNvSpPr>
            <p:nvPr/>
          </p:nvSpPr>
          <p:spPr bwMode="auto">
            <a:xfrm>
              <a:off x="2801" y="3133"/>
              <a:ext cx="11" cy="13"/>
            </a:xfrm>
            <a:custGeom>
              <a:avLst/>
              <a:gdLst>
                <a:gd name="T0" fmla="*/ 0 w 44"/>
                <a:gd name="T1" fmla="*/ 0 h 54"/>
                <a:gd name="T2" fmla="*/ 0 w 44"/>
                <a:gd name="T3" fmla="*/ 0 h 54"/>
                <a:gd name="T4" fmla="*/ 0 w 44"/>
                <a:gd name="T5" fmla="*/ 0 h 54"/>
                <a:gd name="T6" fmla="*/ 0 w 44"/>
                <a:gd name="T7" fmla="*/ 0 h 54"/>
                <a:gd name="T8" fmla="*/ 0 w 44"/>
                <a:gd name="T9" fmla="*/ 0 h 54"/>
                <a:gd name="T10" fmla="*/ 0 w 44"/>
                <a:gd name="T11" fmla="*/ 0 h 54"/>
                <a:gd name="T12" fmla="*/ 0 w 44"/>
                <a:gd name="T13" fmla="*/ 0 h 54"/>
                <a:gd name="T14" fmla="*/ 0 w 44"/>
                <a:gd name="T15" fmla="*/ 0 h 54"/>
                <a:gd name="T16" fmla="*/ 0 w 44"/>
                <a:gd name="T17" fmla="*/ 0 h 54"/>
                <a:gd name="T18" fmla="*/ 0 w 44"/>
                <a:gd name="T19" fmla="*/ 0 h 54"/>
                <a:gd name="T20" fmla="*/ 0 w 44"/>
                <a:gd name="T21" fmla="*/ 0 h 54"/>
                <a:gd name="T22" fmla="*/ 0 w 44"/>
                <a:gd name="T23" fmla="*/ 0 h 54"/>
                <a:gd name="T24" fmla="*/ 0 w 44"/>
                <a:gd name="T25" fmla="*/ 0 h 54"/>
                <a:gd name="T26" fmla="*/ 0 w 44"/>
                <a:gd name="T27" fmla="*/ 0 h 54"/>
                <a:gd name="T28" fmla="*/ 0 w 44"/>
                <a:gd name="T29" fmla="*/ 0 h 54"/>
                <a:gd name="T30" fmla="*/ 0 w 44"/>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54"/>
                <a:gd name="T50" fmla="*/ 44 w 44"/>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54">
                  <a:moveTo>
                    <a:pt x="35" y="2"/>
                  </a:moveTo>
                  <a:lnTo>
                    <a:pt x="44" y="3"/>
                  </a:lnTo>
                  <a:lnTo>
                    <a:pt x="11" y="54"/>
                  </a:lnTo>
                  <a:lnTo>
                    <a:pt x="0" y="52"/>
                  </a:lnTo>
                  <a:lnTo>
                    <a:pt x="10" y="46"/>
                  </a:lnTo>
                  <a:lnTo>
                    <a:pt x="11" y="39"/>
                  </a:lnTo>
                  <a:lnTo>
                    <a:pt x="18" y="33"/>
                  </a:lnTo>
                  <a:lnTo>
                    <a:pt x="19" y="28"/>
                  </a:lnTo>
                  <a:lnTo>
                    <a:pt x="24" y="24"/>
                  </a:lnTo>
                  <a:lnTo>
                    <a:pt x="23" y="20"/>
                  </a:lnTo>
                  <a:lnTo>
                    <a:pt x="30" y="17"/>
                  </a:lnTo>
                  <a:lnTo>
                    <a:pt x="28" y="12"/>
                  </a:lnTo>
                  <a:lnTo>
                    <a:pt x="34" y="8"/>
                  </a:lnTo>
                  <a:lnTo>
                    <a:pt x="35" y="0"/>
                  </a:lnTo>
                  <a:lnTo>
                    <a:pt x="35"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80" name="Freeform 444"/>
            <p:cNvSpPr>
              <a:spLocks/>
            </p:cNvSpPr>
            <p:nvPr/>
          </p:nvSpPr>
          <p:spPr bwMode="auto">
            <a:xfrm>
              <a:off x="2820" y="3137"/>
              <a:ext cx="11" cy="14"/>
            </a:xfrm>
            <a:custGeom>
              <a:avLst/>
              <a:gdLst>
                <a:gd name="T0" fmla="*/ 0 w 47"/>
                <a:gd name="T1" fmla="*/ 0 h 59"/>
                <a:gd name="T2" fmla="*/ 0 w 47"/>
                <a:gd name="T3" fmla="*/ 0 h 59"/>
                <a:gd name="T4" fmla="*/ 0 w 47"/>
                <a:gd name="T5" fmla="*/ 0 h 59"/>
                <a:gd name="T6" fmla="*/ 0 w 47"/>
                <a:gd name="T7" fmla="*/ 0 h 59"/>
                <a:gd name="T8" fmla="*/ 0 w 47"/>
                <a:gd name="T9" fmla="*/ 0 h 59"/>
                <a:gd name="T10" fmla="*/ 0 w 47"/>
                <a:gd name="T11" fmla="*/ 0 h 59"/>
                <a:gd name="T12" fmla="*/ 0 w 47"/>
                <a:gd name="T13" fmla="*/ 0 h 59"/>
                <a:gd name="T14" fmla="*/ 0 w 47"/>
                <a:gd name="T15" fmla="*/ 0 h 59"/>
                <a:gd name="T16" fmla="*/ 0 w 47"/>
                <a:gd name="T17" fmla="*/ 0 h 59"/>
                <a:gd name="T18" fmla="*/ 0 w 47"/>
                <a:gd name="T19" fmla="*/ 0 h 59"/>
                <a:gd name="T20" fmla="*/ 0 w 47"/>
                <a:gd name="T21" fmla="*/ 0 h 59"/>
                <a:gd name="T22" fmla="*/ 0 w 47"/>
                <a:gd name="T23" fmla="*/ 0 h 59"/>
                <a:gd name="T24" fmla="*/ 0 w 47"/>
                <a:gd name="T25" fmla="*/ 0 h 59"/>
                <a:gd name="T26" fmla="*/ 0 w 47"/>
                <a:gd name="T27" fmla="*/ 0 h 59"/>
                <a:gd name="T28" fmla="*/ 0 w 47"/>
                <a:gd name="T29" fmla="*/ 0 h 59"/>
                <a:gd name="T30" fmla="*/ 0 w 47"/>
                <a:gd name="T31" fmla="*/ 0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59"/>
                <a:gd name="T50" fmla="*/ 47 w 47"/>
                <a:gd name="T51" fmla="*/ 59 h 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59">
                  <a:moveTo>
                    <a:pt x="47" y="0"/>
                  </a:moveTo>
                  <a:lnTo>
                    <a:pt x="8" y="59"/>
                  </a:lnTo>
                  <a:lnTo>
                    <a:pt x="0" y="56"/>
                  </a:lnTo>
                  <a:lnTo>
                    <a:pt x="9" y="45"/>
                  </a:lnTo>
                  <a:lnTo>
                    <a:pt x="14" y="41"/>
                  </a:lnTo>
                  <a:lnTo>
                    <a:pt x="14" y="34"/>
                  </a:lnTo>
                  <a:lnTo>
                    <a:pt x="19" y="30"/>
                  </a:lnTo>
                  <a:lnTo>
                    <a:pt x="19" y="26"/>
                  </a:lnTo>
                  <a:lnTo>
                    <a:pt x="24" y="25"/>
                  </a:lnTo>
                  <a:lnTo>
                    <a:pt x="26" y="17"/>
                  </a:lnTo>
                  <a:lnTo>
                    <a:pt x="32" y="16"/>
                  </a:lnTo>
                  <a:lnTo>
                    <a:pt x="31" y="11"/>
                  </a:lnTo>
                  <a:lnTo>
                    <a:pt x="37" y="7"/>
                  </a:lnTo>
                  <a:lnTo>
                    <a:pt x="34" y="0"/>
                  </a:lnTo>
                  <a:lnTo>
                    <a:pt x="47"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81" name="Freeform 445"/>
            <p:cNvSpPr>
              <a:spLocks/>
            </p:cNvSpPr>
            <p:nvPr/>
          </p:nvSpPr>
          <p:spPr bwMode="auto">
            <a:xfrm>
              <a:off x="2771" y="3127"/>
              <a:ext cx="12" cy="16"/>
            </a:xfrm>
            <a:custGeom>
              <a:avLst/>
              <a:gdLst>
                <a:gd name="T0" fmla="*/ 0 w 48"/>
                <a:gd name="T1" fmla="*/ 0 h 63"/>
                <a:gd name="T2" fmla="*/ 0 w 48"/>
                <a:gd name="T3" fmla="*/ 0 h 63"/>
                <a:gd name="T4" fmla="*/ 0 w 48"/>
                <a:gd name="T5" fmla="*/ 0 h 63"/>
                <a:gd name="T6" fmla="*/ 0 w 48"/>
                <a:gd name="T7" fmla="*/ 0 h 63"/>
                <a:gd name="T8" fmla="*/ 0 w 48"/>
                <a:gd name="T9" fmla="*/ 0 h 63"/>
                <a:gd name="T10" fmla="*/ 0 w 48"/>
                <a:gd name="T11" fmla="*/ 0 h 63"/>
                <a:gd name="T12" fmla="*/ 0 w 48"/>
                <a:gd name="T13" fmla="*/ 0 h 63"/>
                <a:gd name="T14" fmla="*/ 0 w 48"/>
                <a:gd name="T15" fmla="*/ 0 h 63"/>
                <a:gd name="T16" fmla="*/ 0 w 48"/>
                <a:gd name="T17" fmla="*/ 0 h 63"/>
                <a:gd name="T18" fmla="*/ 0 w 48"/>
                <a:gd name="T19" fmla="*/ 0 h 63"/>
                <a:gd name="T20" fmla="*/ 0 w 48"/>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63"/>
                <a:gd name="T35" fmla="*/ 48 w 48"/>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63">
                  <a:moveTo>
                    <a:pt x="48" y="0"/>
                  </a:moveTo>
                  <a:lnTo>
                    <a:pt x="5" y="63"/>
                  </a:lnTo>
                  <a:lnTo>
                    <a:pt x="0" y="50"/>
                  </a:lnTo>
                  <a:lnTo>
                    <a:pt x="12" y="40"/>
                  </a:lnTo>
                  <a:lnTo>
                    <a:pt x="16" y="28"/>
                  </a:lnTo>
                  <a:lnTo>
                    <a:pt x="24" y="23"/>
                  </a:lnTo>
                  <a:lnTo>
                    <a:pt x="25" y="12"/>
                  </a:lnTo>
                  <a:lnTo>
                    <a:pt x="35" y="9"/>
                  </a:lnTo>
                  <a:lnTo>
                    <a:pt x="35" y="2"/>
                  </a:lnTo>
                  <a:lnTo>
                    <a:pt x="48"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82" name="Freeform 446"/>
            <p:cNvSpPr>
              <a:spLocks/>
            </p:cNvSpPr>
            <p:nvPr/>
          </p:nvSpPr>
          <p:spPr bwMode="auto">
            <a:xfrm>
              <a:off x="2754" y="3155"/>
              <a:ext cx="3" cy="3"/>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7" y="14"/>
                  </a:moveTo>
                  <a:lnTo>
                    <a:pt x="13" y="6"/>
                  </a:lnTo>
                  <a:lnTo>
                    <a:pt x="7" y="0"/>
                  </a:lnTo>
                  <a:lnTo>
                    <a:pt x="0" y="6"/>
                  </a:lnTo>
                  <a:lnTo>
                    <a:pt x="7" y="1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83" name="Freeform 447"/>
            <p:cNvSpPr>
              <a:spLocks/>
            </p:cNvSpPr>
            <p:nvPr/>
          </p:nvSpPr>
          <p:spPr bwMode="auto">
            <a:xfrm>
              <a:off x="2764" y="3167"/>
              <a:ext cx="3" cy="2"/>
            </a:xfrm>
            <a:custGeom>
              <a:avLst/>
              <a:gdLst>
                <a:gd name="T0" fmla="*/ 0 w 11"/>
                <a:gd name="T1" fmla="*/ 0 h 12"/>
                <a:gd name="T2" fmla="*/ 0 w 11"/>
                <a:gd name="T3" fmla="*/ 0 h 12"/>
                <a:gd name="T4" fmla="*/ 0 w 11"/>
                <a:gd name="T5" fmla="*/ 0 h 12"/>
                <a:gd name="T6" fmla="*/ 0 w 11"/>
                <a:gd name="T7" fmla="*/ 0 h 12"/>
                <a:gd name="T8" fmla="*/ 0 w 11"/>
                <a:gd name="T9" fmla="*/ 0 h 12"/>
                <a:gd name="T10" fmla="*/ 0 w 11"/>
                <a:gd name="T11" fmla="*/ 0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6" y="12"/>
                  </a:moveTo>
                  <a:lnTo>
                    <a:pt x="11" y="7"/>
                  </a:lnTo>
                  <a:lnTo>
                    <a:pt x="6" y="0"/>
                  </a:lnTo>
                  <a:lnTo>
                    <a:pt x="0" y="7"/>
                  </a:lnTo>
                  <a:lnTo>
                    <a:pt x="6" y="1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84" name="Freeform 448"/>
            <p:cNvSpPr>
              <a:spLocks/>
            </p:cNvSpPr>
            <p:nvPr/>
          </p:nvSpPr>
          <p:spPr bwMode="auto">
            <a:xfrm>
              <a:off x="2744" y="3167"/>
              <a:ext cx="3" cy="3"/>
            </a:xfrm>
            <a:custGeom>
              <a:avLst/>
              <a:gdLst>
                <a:gd name="T0" fmla="*/ 0 w 13"/>
                <a:gd name="T1" fmla="*/ 0 h 12"/>
                <a:gd name="T2" fmla="*/ 0 w 13"/>
                <a:gd name="T3" fmla="*/ 0 h 12"/>
                <a:gd name="T4" fmla="*/ 0 w 13"/>
                <a:gd name="T5" fmla="*/ 0 h 12"/>
                <a:gd name="T6" fmla="*/ 0 w 13"/>
                <a:gd name="T7" fmla="*/ 0 h 12"/>
                <a:gd name="T8" fmla="*/ 0 w 13"/>
                <a:gd name="T9" fmla="*/ 0 h 12"/>
                <a:gd name="T10" fmla="*/ 0 w 13"/>
                <a:gd name="T11" fmla="*/ 0 h 12"/>
                <a:gd name="T12" fmla="*/ 0 60000 65536"/>
                <a:gd name="T13" fmla="*/ 0 60000 65536"/>
                <a:gd name="T14" fmla="*/ 0 60000 65536"/>
                <a:gd name="T15" fmla="*/ 0 60000 65536"/>
                <a:gd name="T16" fmla="*/ 0 60000 65536"/>
                <a:gd name="T17" fmla="*/ 0 60000 65536"/>
                <a:gd name="T18" fmla="*/ 0 w 13"/>
                <a:gd name="T19" fmla="*/ 0 h 12"/>
                <a:gd name="T20" fmla="*/ 13 w 1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3" h="12">
                  <a:moveTo>
                    <a:pt x="7" y="12"/>
                  </a:moveTo>
                  <a:lnTo>
                    <a:pt x="13" y="6"/>
                  </a:lnTo>
                  <a:lnTo>
                    <a:pt x="7" y="0"/>
                  </a:lnTo>
                  <a:lnTo>
                    <a:pt x="0" y="6"/>
                  </a:lnTo>
                  <a:lnTo>
                    <a:pt x="7" y="1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85" name="Freeform 449"/>
            <p:cNvSpPr>
              <a:spLocks/>
            </p:cNvSpPr>
            <p:nvPr/>
          </p:nvSpPr>
          <p:spPr bwMode="auto">
            <a:xfrm>
              <a:off x="2872" y="3203"/>
              <a:ext cx="79" cy="52"/>
            </a:xfrm>
            <a:custGeom>
              <a:avLst/>
              <a:gdLst>
                <a:gd name="T0" fmla="*/ 0 w 316"/>
                <a:gd name="T1" fmla="*/ 0 h 205"/>
                <a:gd name="T2" fmla="*/ 0 w 316"/>
                <a:gd name="T3" fmla="*/ 0 h 205"/>
                <a:gd name="T4" fmla="*/ 0 w 316"/>
                <a:gd name="T5" fmla="*/ 0 h 205"/>
                <a:gd name="T6" fmla="*/ 0 w 316"/>
                <a:gd name="T7" fmla="*/ 0 h 205"/>
                <a:gd name="T8" fmla="*/ 0 w 316"/>
                <a:gd name="T9" fmla="*/ 0 h 205"/>
                <a:gd name="T10" fmla="*/ 0 w 316"/>
                <a:gd name="T11" fmla="*/ 0 h 205"/>
                <a:gd name="T12" fmla="*/ 0 w 316"/>
                <a:gd name="T13" fmla="*/ 0 h 205"/>
                <a:gd name="T14" fmla="*/ 0 w 316"/>
                <a:gd name="T15" fmla="*/ 0 h 205"/>
                <a:gd name="T16" fmla="*/ 0 w 316"/>
                <a:gd name="T17" fmla="*/ 0 h 205"/>
                <a:gd name="T18" fmla="*/ 0 w 316"/>
                <a:gd name="T19" fmla="*/ 0 h 205"/>
                <a:gd name="T20" fmla="*/ 0 w 316"/>
                <a:gd name="T21" fmla="*/ 0 h 205"/>
                <a:gd name="T22" fmla="*/ 0 w 316"/>
                <a:gd name="T23" fmla="*/ 0 h 205"/>
                <a:gd name="T24" fmla="*/ 0 w 316"/>
                <a:gd name="T25" fmla="*/ 0 h 205"/>
                <a:gd name="T26" fmla="*/ 0 w 316"/>
                <a:gd name="T27" fmla="*/ 0 h 2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6"/>
                <a:gd name="T43" fmla="*/ 0 h 205"/>
                <a:gd name="T44" fmla="*/ 316 w 316"/>
                <a:gd name="T45" fmla="*/ 205 h 2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6" h="205">
                  <a:moveTo>
                    <a:pt x="16" y="3"/>
                  </a:moveTo>
                  <a:lnTo>
                    <a:pt x="2" y="0"/>
                  </a:lnTo>
                  <a:lnTo>
                    <a:pt x="0" y="8"/>
                  </a:lnTo>
                  <a:lnTo>
                    <a:pt x="22" y="22"/>
                  </a:lnTo>
                  <a:lnTo>
                    <a:pt x="109" y="69"/>
                  </a:lnTo>
                  <a:lnTo>
                    <a:pt x="192" y="122"/>
                  </a:lnTo>
                  <a:lnTo>
                    <a:pt x="287" y="190"/>
                  </a:lnTo>
                  <a:lnTo>
                    <a:pt x="309" y="205"/>
                  </a:lnTo>
                  <a:lnTo>
                    <a:pt x="316" y="202"/>
                  </a:lnTo>
                  <a:lnTo>
                    <a:pt x="299" y="192"/>
                  </a:lnTo>
                  <a:lnTo>
                    <a:pt x="202" y="127"/>
                  </a:lnTo>
                  <a:lnTo>
                    <a:pt x="69" y="39"/>
                  </a:lnTo>
                  <a:lnTo>
                    <a:pt x="16" y="3"/>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686" name="Freeform 450"/>
            <p:cNvSpPr>
              <a:spLocks/>
            </p:cNvSpPr>
            <p:nvPr/>
          </p:nvSpPr>
          <p:spPr bwMode="auto">
            <a:xfrm>
              <a:off x="2873" y="3205"/>
              <a:ext cx="17" cy="9"/>
            </a:xfrm>
            <a:custGeom>
              <a:avLst/>
              <a:gdLst>
                <a:gd name="T0" fmla="*/ 0 w 65"/>
                <a:gd name="T1" fmla="*/ 0 h 36"/>
                <a:gd name="T2" fmla="*/ 0 w 65"/>
                <a:gd name="T3" fmla="*/ 0 h 36"/>
                <a:gd name="T4" fmla="*/ 0 w 65"/>
                <a:gd name="T5" fmla="*/ 0 h 36"/>
                <a:gd name="T6" fmla="*/ 0 w 65"/>
                <a:gd name="T7" fmla="*/ 0 h 36"/>
                <a:gd name="T8" fmla="*/ 0 w 65"/>
                <a:gd name="T9" fmla="*/ 0 h 36"/>
                <a:gd name="T10" fmla="*/ 0 w 65"/>
                <a:gd name="T11" fmla="*/ 0 h 36"/>
                <a:gd name="T12" fmla="*/ 0 60000 65536"/>
                <a:gd name="T13" fmla="*/ 0 60000 65536"/>
                <a:gd name="T14" fmla="*/ 0 60000 65536"/>
                <a:gd name="T15" fmla="*/ 0 60000 65536"/>
                <a:gd name="T16" fmla="*/ 0 60000 65536"/>
                <a:gd name="T17" fmla="*/ 0 60000 65536"/>
                <a:gd name="T18" fmla="*/ 0 w 65"/>
                <a:gd name="T19" fmla="*/ 0 h 36"/>
                <a:gd name="T20" fmla="*/ 65 w 6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65" h="36">
                  <a:moveTo>
                    <a:pt x="0" y="0"/>
                  </a:moveTo>
                  <a:lnTo>
                    <a:pt x="35" y="15"/>
                  </a:lnTo>
                  <a:lnTo>
                    <a:pt x="65" y="36"/>
                  </a:lnTo>
                  <a:lnTo>
                    <a:pt x="3" y="5"/>
                  </a:lnTo>
                  <a:lnTo>
                    <a:pt x="0"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87" name="Freeform 451"/>
            <p:cNvSpPr>
              <a:spLocks/>
            </p:cNvSpPr>
            <p:nvPr/>
          </p:nvSpPr>
          <p:spPr bwMode="auto">
            <a:xfrm>
              <a:off x="2895" y="3225"/>
              <a:ext cx="28" cy="45"/>
            </a:xfrm>
            <a:custGeom>
              <a:avLst/>
              <a:gdLst>
                <a:gd name="T0" fmla="*/ 0 w 110"/>
                <a:gd name="T1" fmla="*/ 0 h 183"/>
                <a:gd name="T2" fmla="*/ 0 w 110"/>
                <a:gd name="T3" fmla="*/ 0 h 183"/>
                <a:gd name="T4" fmla="*/ 0 w 110"/>
                <a:gd name="T5" fmla="*/ 0 h 183"/>
                <a:gd name="T6" fmla="*/ 0 w 110"/>
                <a:gd name="T7" fmla="*/ 0 h 183"/>
                <a:gd name="T8" fmla="*/ 0 w 110"/>
                <a:gd name="T9" fmla="*/ 0 h 183"/>
                <a:gd name="T10" fmla="*/ 0 w 110"/>
                <a:gd name="T11" fmla="*/ 0 h 183"/>
                <a:gd name="T12" fmla="*/ 0 w 110"/>
                <a:gd name="T13" fmla="*/ 0 h 183"/>
                <a:gd name="T14" fmla="*/ 0 w 110"/>
                <a:gd name="T15" fmla="*/ 0 h 183"/>
                <a:gd name="T16" fmla="*/ 0 w 110"/>
                <a:gd name="T17" fmla="*/ 0 h 183"/>
                <a:gd name="T18" fmla="*/ 0 w 110"/>
                <a:gd name="T19" fmla="*/ 0 h 183"/>
                <a:gd name="T20" fmla="*/ 0 w 110"/>
                <a:gd name="T21" fmla="*/ 0 h 183"/>
                <a:gd name="T22" fmla="*/ 0 w 110"/>
                <a:gd name="T23" fmla="*/ 0 h 1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183"/>
                <a:gd name="T38" fmla="*/ 110 w 110"/>
                <a:gd name="T39" fmla="*/ 183 h 1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183">
                  <a:moveTo>
                    <a:pt x="0" y="0"/>
                  </a:moveTo>
                  <a:lnTo>
                    <a:pt x="24" y="34"/>
                  </a:lnTo>
                  <a:lnTo>
                    <a:pt x="64" y="108"/>
                  </a:lnTo>
                  <a:lnTo>
                    <a:pt x="98" y="168"/>
                  </a:lnTo>
                  <a:lnTo>
                    <a:pt x="100" y="183"/>
                  </a:lnTo>
                  <a:lnTo>
                    <a:pt x="109" y="179"/>
                  </a:lnTo>
                  <a:lnTo>
                    <a:pt x="110" y="170"/>
                  </a:lnTo>
                  <a:lnTo>
                    <a:pt x="97" y="156"/>
                  </a:lnTo>
                  <a:lnTo>
                    <a:pt x="27" y="34"/>
                  </a:lnTo>
                  <a:lnTo>
                    <a:pt x="9" y="6"/>
                  </a:lnTo>
                  <a:lnTo>
                    <a:pt x="0" y="0"/>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688" name="Freeform 452"/>
            <p:cNvSpPr>
              <a:spLocks/>
            </p:cNvSpPr>
            <p:nvPr/>
          </p:nvSpPr>
          <p:spPr bwMode="auto">
            <a:xfrm>
              <a:off x="2885" y="3200"/>
              <a:ext cx="5" cy="6"/>
            </a:xfrm>
            <a:custGeom>
              <a:avLst/>
              <a:gdLst>
                <a:gd name="T0" fmla="*/ 0 w 21"/>
                <a:gd name="T1" fmla="*/ 0 h 24"/>
                <a:gd name="T2" fmla="*/ 0 w 21"/>
                <a:gd name="T3" fmla="*/ 0 h 24"/>
                <a:gd name="T4" fmla="*/ 0 w 21"/>
                <a:gd name="T5" fmla="*/ 0 h 24"/>
                <a:gd name="T6" fmla="*/ 0 w 21"/>
                <a:gd name="T7" fmla="*/ 0 h 24"/>
                <a:gd name="T8" fmla="*/ 0 w 21"/>
                <a:gd name="T9" fmla="*/ 0 h 24"/>
                <a:gd name="T10" fmla="*/ 0 w 21"/>
                <a:gd name="T11" fmla="*/ 0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0" y="0"/>
                  </a:moveTo>
                  <a:lnTo>
                    <a:pt x="0" y="14"/>
                  </a:lnTo>
                  <a:lnTo>
                    <a:pt x="21" y="24"/>
                  </a:lnTo>
                  <a:lnTo>
                    <a:pt x="6" y="5"/>
                  </a:lnTo>
                  <a:lnTo>
                    <a:pt x="0" y="0"/>
                  </a:lnTo>
                  <a:close/>
                </a:path>
              </a:pathLst>
            </a:custGeom>
            <a:solidFill>
              <a:srgbClr val="FFCC7F"/>
            </a:solidFill>
            <a:ln w="9525">
              <a:noFill/>
              <a:round/>
              <a:headEnd/>
              <a:tailEnd/>
            </a:ln>
          </p:spPr>
          <p:txBody>
            <a:bodyPr/>
            <a:lstStyle/>
            <a:p>
              <a:endParaRPr lang="en-US" dirty="0">
                <a:solidFill>
                  <a:prstClr val="black"/>
                </a:solidFill>
              </a:endParaRPr>
            </a:p>
          </p:txBody>
        </p:sp>
        <p:sp>
          <p:nvSpPr>
            <p:cNvPr id="75689" name="Freeform 453"/>
            <p:cNvSpPr>
              <a:spLocks/>
            </p:cNvSpPr>
            <p:nvPr/>
          </p:nvSpPr>
          <p:spPr bwMode="auto">
            <a:xfrm>
              <a:off x="2899" y="3229"/>
              <a:ext cx="23" cy="40"/>
            </a:xfrm>
            <a:custGeom>
              <a:avLst/>
              <a:gdLst>
                <a:gd name="T0" fmla="*/ 0 w 93"/>
                <a:gd name="T1" fmla="*/ 0 h 162"/>
                <a:gd name="T2" fmla="*/ 0 w 93"/>
                <a:gd name="T3" fmla="*/ 0 h 162"/>
                <a:gd name="T4" fmla="*/ 0 w 93"/>
                <a:gd name="T5" fmla="*/ 0 h 162"/>
                <a:gd name="T6" fmla="*/ 0 w 93"/>
                <a:gd name="T7" fmla="*/ 0 h 162"/>
                <a:gd name="T8" fmla="*/ 0 w 93"/>
                <a:gd name="T9" fmla="*/ 0 h 162"/>
                <a:gd name="T10" fmla="*/ 0 w 93"/>
                <a:gd name="T11" fmla="*/ 0 h 162"/>
                <a:gd name="T12" fmla="*/ 0 w 93"/>
                <a:gd name="T13" fmla="*/ 0 h 162"/>
                <a:gd name="T14" fmla="*/ 0 w 93"/>
                <a:gd name="T15" fmla="*/ 0 h 162"/>
                <a:gd name="T16" fmla="*/ 0 w 93"/>
                <a:gd name="T17" fmla="*/ 0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
                <a:gd name="T28" fmla="*/ 0 h 162"/>
                <a:gd name="T29" fmla="*/ 93 w 93"/>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 h="162">
                  <a:moveTo>
                    <a:pt x="0" y="0"/>
                  </a:moveTo>
                  <a:lnTo>
                    <a:pt x="55" y="97"/>
                  </a:lnTo>
                  <a:lnTo>
                    <a:pt x="83" y="148"/>
                  </a:lnTo>
                  <a:lnTo>
                    <a:pt x="89" y="162"/>
                  </a:lnTo>
                  <a:lnTo>
                    <a:pt x="93" y="155"/>
                  </a:lnTo>
                  <a:lnTo>
                    <a:pt x="83" y="145"/>
                  </a:lnTo>
                  <a:lnTo>
                    <a:pt x="47" y="81"/>
                  </a:lnTo>
                  <a:lnTo>
                    <a:pt x="0"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90" name="Freeform 454"/>
            <p:cNvSpPr>
              <a:spLocks/>
            </p:cNvSpPr>
            <p:nvPr/>
          </p:nvSpPr>
          <p:spPr bwMode="auto">
            <a:xfrm>
              <a:off x="2866" y="3024"/>
              <a:ext cx="4" cy="7"/>
            </a:xfrm>
            <a:custGeom>
              <a:avLst/>
              <a:gdLst>
                <a:gd name="T0" fmla="*/ 0 w 17"/>
                <a:gd name="T1" fmla="*/ 0 h 25"/>
                <a:gd name="T2" fmla="*/ 0 w 17"/>
                <a:gd name="T3" fmla="*/ 0 h 25"/>
                <a:gd name="T4" fmla="*/ 0 w 17"/>
                <a:gd name="T5" fmla="*/ 0 h 25"/>
                <a:gd name="T6" fmla="*/ 0 w 17"/>
                <a:gd name="T7" fmla="*/ 0 h 25"/>
                <a:gd name="T8" fmla="*/ 0 w 17"/>
                <a:gd name="T9" fmla="*/ 0 h 25"/>
                <a:gd name="T10" fmla="*/ 0 w 17"/>
                <a:gd name="T11" fmla="*/ 0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0" y="18"/>
                  </a:moveTo>
                  <a:lnTo>
                    <a:pt x="15" y="0"/>
                  </a:lnTo>
                  <a:lnTo>
                    <a:pt x="17" y="10"/>
                  </a:lnTo>
                  <a:lnTo>
                    <a:pt x="0" y="25"/>
                  </a:lnTo>
                  <a:lnTo>
                    <a:pt x="0" y="18"/>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691" name="Freeform 455"/>
            <p:cNvSpPr>
              <a:spLocks/>
            </p:cNvSpPr>
            <p:nvPr/>
          </p:nvSpPr>
          <p:spPr bwMode="auto">
            <a:xfrm>
              <a:off x="2882" y="3014"/>
              <a:ext cx="7" cy="5"/>
            </a:xfrm>
            <a:custGeom>
              <a:avLst/>
              <a:gdLst>
                <a:gd name="T0" fmla="*/ 0 w 28"/>
                <a:gd name="T1" fmla="*/ 0 h 17"/>
                <a:gd name="T2" fmla="*/ 0 w 28"/>
                <a:gd name="T3" fmla="*/ 0 h 17"/>
                <a:gd name="T4" fmla="*/ 0 w 28"/>
                <a:gd name="T5" fmla="*/ 0 h 17"/>
                <a:gd name="T6" fmla="*/ 0 w 28"/>
                <a:gd name="T7" fmla="*/ 0 h 17"/>
                <a:gd name="T8" fmla="*/ 0 w 28"/>
                <a:gd name="T9" fmla="*/ 0 h 17"/>
                <a:gd name="T10" fmla="*/ 0 w 28"/>
                <a:gd name="T11" fmla="*/ 0 h 17"/>
                <a:gd name="T12" fmla="*/ 0 w 28"/>
                <a:gd name="T13" fmla="*/ 0 h 17"/>
                <a:gd name="T14" fmla="*/ 0 60000 65536"/>
                <a:gd name="T15" fmla="*/ 0 60000 65536"/>
                <a:gd name="T16" fmla="*/ 0 60000 65536"/>
                <a:gd name="T17" fmla="*/ 0 60000 65536"/>
                <a:gd name="T18" fmla="*/ 0 60000 65536"/>
                <a:gd name="T19" fmla="*/ 0 60000 65536"/>
                <a:gd name="T20" fmla="*/ 0 60000 65536"/>
                <a:gd name="T21" fmla="*/ 0 w 28"/>
                <a:gd name="T22" fmla="*/ 0 h 17"/>
                <a:gd name="T23" fmla="*/ 28 w 2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7">
                  <a:moveTo>
                    <a:pt x="0" y="8"/>
                  </a:moveTo>
                  <a:lnTo>
                    <a:pt x="17" y="2"/>
                  </a:lnTo>
                  <a:lnTo>
                    <a:pt x="27" y="0"/>
                  </a:lnTo>
                  <a:lnTo>
                    <a:pt x="28" y="6"/>
                  </a:lnTo>
                  <a:lnTo>
                    <a:pt x="2" y="17"/>
                  </a:lnTo>
                  <a:lnTo>
                    <a:pt x="0" y="8"/>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692" name="Freeform 456"/>
            <p:cNvSpPr>
              <a:spLocks/>
            </p:cNvSpPr>
            <p:nvPr/>
          </p:nvSpPr>
          <p:spPr bwMode="auto">
            <a:xfrm>
              <a:off x="2900" y="3011"/>
              <a:ext cx="10" cy="4"/>
            </a:xfrm>
            <a:custGeom>
              <a:avLst/>
              <a:gdLst>
                <a:gd name="T0" fmla="*/ 0 w 41"/>
                <a:gd name="T1" fmla="*/ 0 h 15"/>
                <a:gd name="T2" fmla="*/ 0 w 41"/>
                <a:gd name="T3" fmla="*/ 0 h 15"/>
                <a:gd name="T4" fmla="*/ 0 w 41"/>
                <a:gd name="T5" fmla="*/ 0 h 15"/>
                <a:gd name="T6" fmla="*/ 0 w 41"/>
                <a:gd name="T7" fmla="*/ 0 h 15"/>
                <a:gd name="T8" fmla="*/ 0 w 41"/>
                <a:gd name="T9" fmla="*/ 0 h 15"/>
                <a:gd name="T10" fmla="*/ 0 w 41"/>
                <a:gd name="T11" fmla="*/ 0 h 15"/>
                <a:gd name="T12" fmla="*/ 0 w 41"/>
                <a:gd name="T13" fmla="*/ 0 h 15"/>
                <a:gd name="T14" fmla="*/ 0 w 41"/>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5"/>
                <a:gd name="T26" fmla="*/ 41 w 4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5">
                  <a:moveTo>
                    <a:pt x="0" y="2"/>
                  </a:moveTo>
                  <a:lnTo>
                    <a:pt x="0" y="10"/>
                  </a:lnTo>
                  <a:lnTo>
                    <a:pt x="18" y="9"/>
                  </a:lnTo>
                  <a:lnTo>
                    <a:pt x="41" y="15"/>
                  </a:lnTo>
                  <a:lnTo>
                    <a:pt x="39" y="4"/>
                  </a:lnTo>
                  <a:lnTo>
                    <a:pt x="18" y="0"/>
                  </a:lnTo>
                  <a:lnTo>
                    <a:pt x="0" y="2"/>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693" name="Freeform 457"/>
            <p:cNvSpPr>
              <a:spLocks/>
            </p:cNvSpPr>
            <p:nvPr/>
          </p:nvSpPr>
          <p:spPr bwMode="auto">
            <a:xfrm>
              <a:off x="2920" y="3015"/>
              <a:ext cx="3" cy="4"/>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0" y="0"/>
                  </a:moveTo>
                  <a:lnTo>
                    <a:pt x="1" y="7"/>
                  </a:lnTo>
                  <a:lnTo>
                    <a:pt x="13" y="14"/>
                  </a:lnTo>
                  <a:lnTo>
                    <a:pt x="13" y="7"/>
                  </a:lnTo>
                  <a:lnTo>
                    <a:pt x="0" y="0"/>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694" name="Freeform 458"/>
            <p:cNvSpPr>
              <a:spLocks/>
            </p:cNvSpPr>
            <p:nvPr/>
          </p:nvSpPr>
          <p:spPr bwMode="auto">
            <a:xfrm>
              <a:off x="2888" y="3069"/>
              <a:ext cx="9" cy="4"/>
            </a:xfrm>
            <a:custGeom>
              <a:avLst/>
              <a:gdLst>
                <a:gd name="T0" fmla="*/ 0 w 35"/>
                <a:gd name="T1" fmla="*/ 0 h 17"/>
                <a:gd name="T2" fmla="*/ 0 w 35"/>
                <a:gd name="T3" fmla="*/ 0 h 17"/>
                <a:gd name="T4" fmla="*/ 0 w 35"/>
                <a:gd name="T5" fmla="*/ 0 h 17"/>
                <a:gd name="T6" fmla="*/ 0 w 35"/>
                <a:gd name="T7" fmla="*/ 0 h 17"/>
                <a:gd name="T8" fmla="*/ 0 w 35"/>
                <a:gd name="T9" fmla="*/ 0 h 17"/>
                <a:gd name="T10" fmla="*/ 0 w 35"/>
                <a:gd name="T11" fmla="*/ 0 h 17"/>
                <a:gd name="T12" fmla="*/ 0 w 35"/>
                <a:gd name="T13" fmla="*/ 0 h 17"/>
                <a:gd name="T14" fmla="*/ 0 w 35"/>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7"/>
                <a:gd name="T26" fmla="*/ 35 w 3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7">
                  <a:moveTo>
                    <a:pt x="0" y="6"/>
                  </a:moveTo>
                  <a:lnTo>
                    <a:pt x="2" y="17"/>
                  </a:lnTo>
                  <a:lnTo>
                    <a:pt x="12" y="14"/>
                  </a:lnTo>
                  <a:lnTo>
                    <a:pt x="35" y="14"/>
                  </a:lnTo>
                  <a:lnTo>
                    <a:pt x="34" y="0"/>
                  </a:lnTo>
                  <a:lnTo>
                    <a:pt x="17" y="0"/>
                  </a:lnTo>
                  <a:lnTo>
                    <a:pt x="0" y="6"/>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695" name="Freeform 459"/>
            <p:cNvSpPr>
              <a:spLocks/>
            </p:cNvSpPr>
            <p:nvPr/>
          </p:nvSpPr>
          <p:spPr bwMode="auto">
            <a:xfrm>
              <a:off x="2909" y="3068"/>
              <a:ext cx="8" cy="4"/>
            </a:xfrm>
            <a:custGeom>
              <a:avLst/>
              <a:gdLst>
                <a:gd name="T0" fmla="*/ 0 w 34"/>
                <a:gd name="T1" fmla="*/ 0 h 14"/>
                <a:gd name="T2" fmla="*/ 0 w 34"/>
                <a:gd name="T3" fmla="*/ 0 h 14"/>
                <a:gd name="T4" fmla="*/ 0 w 34"/>
                <a:gd name="T5" fmla="*/ 0 h 14"/>
                <a:gd name="T6" fmla="*/ 0 w 34"/>
                <a:gd name="T7" fmla="*/ 0 h 14"/>
                <a:gd name="T8" fmla="*/ 0 w 34"/>
                <a:gd name="T9" fmla="*/ 0 h 14"/>
                <a:gd name="T10" fmla="*/ 0 w 34"/>
                <a:gd name="T11" fmla="*/ 0 h 14"/>
                <a:gd name="T12" fmla="*/ 0 w 34"/>
                <a:gd name="T13" fmla="*/ 0 h 14"/>
                <a:gd name="T14" fmla="*/ 0 w 3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4"/>
                <a:gd name="T26" fmla="*/ 34 w 3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4">
                  <a:moveTo>
                    <a:pt x="0" y="0"/>
                  </a:moveTo>
                  <a:lnTo>
                    <a:pt x="2" y="13"/>
                  </a:lnTo>
                  <a:lnTo>
                    <a:pt x="15" y="10"/>
                  </a:lnTo>
                  <a:lnTo>
                    <a:pt x="34" y="14"/>
                  </a:lnTo>
                  <a:lnTo>
                    <a:pt x="33" y="3"/>
                  </a:lnTo>
                  <a:lnTo>
                    <a:pt x="16" y="2"/>
                  </a:lnTo>
                  <a:lnTo>
                    <a:pt x="0" y="0"/>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696" name="Freeform 460"/>
            <p:cNvSpPr>
              <a:spLocks/>
            </p:cNvSpPr>
            <p:nvPr/>
          </p:nvSpPr>
          <p:spPr bwMode="auto">
            <a:xfrm>
              <a:off x="2928" y="3071"/>
              <a:ext cx="4" cy="4"/>
            </a:xfrm>
            <a:custGeom>
              <a:avLst/>
              <a:gdLst>
                <a:gd name="T0" fmla="*/ 0 w 17"/>
                <a:gd name="T1" fmla="*/ 0 h 15"/>
                <a:gd name="T2" fmla="*/ 0 w 17"/>
                <a:gd name="T3" fmla="*/ 0 h 15"/>
                <a:gd name="T4" fmla="*/ 0 w 17"/>
                <a:gd name="T5" fmla="*/ 0 h 15"/>
                <a:gd name="T6" fmla="*/ 0 w 17"/>
                <a:gd name="T7" fmla="*/ 0 h 15"/>
                <a:gd name="T8" fmla="*/ 0 w 17"/>
                <a:gd name="T9" fmla="*/ 0 h 15"/>
                <a:gd name="T10" fmla="*/ 0 w 17"/>
                <a:gd name="T11" fmla="*/ 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0"/>
                  </a:moveTo>
                  <a:lnTo>
                    <a:pt x="3" y="10"/>
                  </a:lnTo>
                  <a:lnTo>
                    <a:pt x="17" y="15"/>
                  </a:lnTo>
                  <a:lnTo>
                    <a:pt x="17" y="6"/>
                  </a:lnTo>
                  <a:lnTo>
                    <a:pt x="0" y="0"/>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697" name="Freeform 461"/>
            <p:cNvSpPr>
              <a:spLocks/>
            </p:cNvSpPr>
            <p:nvPr/>
          </p:nvSpPr>
          <p:spPr bwMode="auto">
            <a:xfrm>
              <a:off x="2874" y="3075"/>
              <a:ext cx="3" cy="5"/>
            </a:xfrm>
            <a:custGeom>
              <a:avLst/>
              <a:gdLst>
                <a:gd name="T0" fmla="*/ 0 w 13"/>
                <a:gd name="T1" fmla="*/ 0 h 21"/>
                <a:gd name="T2" fmla="*/ 0 w 13"/>
                <a:gd name="T3" fmla="*/ 0 h 21"/>
                <a:gd name="T4" fmla="*/ 0 w 13"/>
                <a:gd name="T5" fmla="*/ 0 h 21"/>
                <a:gd name="T6" fmla="*/ 0 w 13"/>
                <a:gd name="T7" fmla="*/ 0 h 21"/>
                <a:gd name="T8" fmla="*/ 0 w 13"/>
                <a:gd name="T9" fmla="*/ 0 h 21"/>
                <a:gd name="T10" fmla="*/ 0 w 13"/>
                <a:gd name="T11" fmla="*/ 0 h 21"/>
                <a:gd name="T12" fmla="*/ 0 60000 65536"/>
                <a:gd name="T13" fmla="*/ 0 60000 65536"/>
                <a:gd name="T14" fmla="*/ 0 60000 65536"/>
                <a:gd name="T15" fmla="*/ 0 60000 65536"/>
                <a:gd name="T16" fmla="*/ 0 60000 65536"/>
                <a:gd name="T17" fmla="*/ 0 60000 65536"/>
                <a:gd name="T18" fmla="*/ 0 w 13"/>
                <a:gd name="T19" fmla="*/ 0 h 21"/>
                <a:gd name="T20" fmla="*/ 13 w 13"/>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3" h="21">
                  <a:moveTo>
                    <a:pt x="10" y="0"/>
                  </a:moveTo>
                  <a:lnTo>
                    <a:pt x="13" y="9"/>
                  </a:lnTo>
                  <a:lnTo>
                    <a:pt x="2" y="21"/>
                  </a:lnTo>
                  <a:lnTo>
                    <a:pt x="0" y="7"/>
                  </a:lnTo>
                  <a:lnTo>
                    <a:pt x="10" y="0"/>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698" name="Freeform 462"/>
            <p:cNvSpPr>
              <a:spLocks/>
            </p:cNvSpPr>
            <p:nvPr/>
          </p:nvSpPr>
          <p:spPr bwMode="auto">
            <a:xfrm>
              <a:off x="2993" y="3167"/>
              <a:ext cx="33" cy="12"/>
            </a:xfrm>
            <a:custGeom>
              <a:avLst/>
              <a:gdLst>
                <a:gd name="T0" fmla="*/ 0 w 131"/>
                <a:gd name="T1" fmla="*/ 0 h 45"/>
                <a:gd name="T2" fmla="*/ 0 w 131"/>
                <a:gd name="T3" fmla="*/ 0 h 45"/>
                <a:gd name="T4" fmla="*/ 0 w 131"/>
                <a:gd name="T5" fmla="*/ 0 h 45"/>
                <a:gd name="T6" fmla="*/ 0 w 131"/>
                <a:gd name="T7" fmla="*/ 0 h 45"/>
                <a:gd name="T8" fmla="*/ 0 w 131"/>
                <a:gd name="T9" fmla="*/ 0 h 45"/>
                <a:gd name="T10" fmla="*/ 0 w 131"/>
                <a:gd name="T11" fmla="*/ 0 h 45"/>
                <a:gd name="T12" fmla="*/ 0 w 131"/>
                <a:gd name="T13" fmla="*/ 0 h 45"/>
                <a:gd name="T14" fmla="*/ 0 w 131"/>
                <a:gd name="T15" fmla="*/ 0 h 45"/>
                <a:gd name="T16" fmla="*/ 0 w 131"/>
                <a:gd name="T17" fmla="*/ 0 h 45"/>
                <a:gd name="T18" fmla="*/ 0 w 131"/>
                <a:gd name="T19" fmla="*/ 0 h 45"/>
                <a:gd name="T20" fmla="*/ 0 w 131"/>
                <a:gd name="T21" fmla="*/ 0 h 45"/>
                <a:gd name="T22" fmla="*/ 0 w 131"/>
                <a:gd name="T23" fmla="*/ 0 h 45"/>
                <a:gd name="T24" fmla="*/ 0 w 131"/>
                <a:gd name="T25" fmla="*/ 0 h 45"/>
                <a:gd name="T26" fmla="*/ 0 w 131"/>
                <a:gd name="T27" fmla="*/ 0 h 45"/>
                <a:gd name="T28" fmla="*/ 0 w 131"/>
                <a:gd name="T29" fmla="*/ 0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
                <a:gd name="T46" fmla="*/ 0 h 45"/>
                <a:gd name="T47" fmla="*/ 131 w 131"/>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 h="45">
                  <a:moveTo>
                    <a:pt x="0" y="7"/>
                  </a:moveTo>
                  <a:lnTo>
                    <a:pt x="22" y="19"/>
                  </a:lnTo>
                  <a:lnTo>
                    <a:pt x="35" y="39"/>
                  </a:lnTo>
                  <a:lnTo>
                    <a:pt x="43" y="44"/>
                  </a:lnTo>
                  <a:lnTo>
                    <a:pt x="63" y="45"/>
                  </a:lnTo>
                  <a:lnTo>
                    <a:pt x="73" y="44"/>
                  </a:lnTo>
                  <a:lnTo>
                    <a:pt x="94" y="38"/>
                  </a:lnTo>
                  <a:lnTo>
                    <a:pt x="131" y="26"/>
                  </a:lnTo>
                  <a:lnTo>
                    <a:pt x="85" y="30"/>
                  </a:lnTo>
                  <a:lnTo>
                    <a:pt x="59" y="28"/>
                  </a:lnTo>
                  <a:lnTo>
                    <a:pt x="32" y="17"/>
                  </a:lnTo>
                  <a:lnTo>
                    <a:pt x="12" y="6"/>
                  </a:lnTo>
                  <a:lnTo>
                    <a:pt x="7" y="0"/>
                  </a:lnTo>
                  <a:lnTo>
                    <a:pt x="0" y="7"/>
                  </a:lnTo>
                  <a:close/>
                </a:path>
              </a:pathLst>
            </a:custGeom>
            <a:solidFill>
              <a:srgbClr val="FAC7C7"/>
            </a:solidFill>
            <a:ln w="9525">
              <a:noFill/>
              <a:round/>
              <a:headEnd/>
              <a:tailEnd/>
            </a:ln>
          </p:spPr>
          <p:txBody>
            <a:bodyPr/>
            <a:lstStyle/>
            <a:p>
              <a:endParaRPr lang="en-US" dirty="0">
                <a:solidFill>
                  <a:prstClr val="black"/>
                </a:solidFill>
              </a:endParaRPr>
            </a:p>
          </p:txBody>
        </p:sp>
        <p:sp>
          <p:nvSpPr>
            <p:cNvPr id="75699" name="Freeform 463"/>
            <p:cNvSpPr>
              <a:spLocks/>
            </p:cNvSpPr>
            <p:nvPr/>
          </p:nvSpPr>
          <p:spPr bwMode="auto">
            <a:xfrm>
              <a:off x="3035" y="3176"/>
              <a:ext cx="12" cy="7"/>
            </a:xfrm>
            <a:custGeom>
              <a:avLst/>
              <a:gdLst>
                <a:gd name="T0" fmla="*/ 0 w 45"/>
                <a:gd name="T1" fmla="*/ 0 h 29"/>
                <a:gd name="T2" fmla="*/ 0 w 45"/>
                <a:gd name="T3" fmla="*/ 0 h 29"/>
                <a:gd name="T4" fmla="*/ 0 w 45"/>
                <a:gd name="T5" fmla="*/ 0 h 29"/>
                <a:gd name="T6" fmla="*/ 0 w 45"/>
                <a:gd name="T7" fmla="*/ 0 h 29"/>
                <a:gd name="T8" fmla="*/ 0 w 45"/>
                <a:gd name="T9" fmla="*/ 0 h 29"/>
                <a:gd name="T10" fmla="*/ 0 w 45"/>
                <a:gd name="T11" fmla="*/ 0 h 29"/>
                <a:gd name="T12" fmla="*/ 0 w 45"/>
                <a:gd name="T13" fmla="*/ 0 h 29"/>
                <a:gd name="T14" fmla="*/ 0 w 45"/>
                <a:gd name="T15" fmla="*/ 0 h 29"/>
                <a:gd name="T16" fmla="*/ 0 w 45"/>
                <a:gd name="T17" fmla="*/ 0 h 29"/>
                <a:gd name="T18" fmla="*/ 0 w 4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9"/>
                <a:gd name="T32" fmla="*/ 45 w 4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9">
                  <a:moveTo>
                    <a:pt x="11" y="9"/>
                  </a:moveTo>
                  <a:lnTo>
                    <a:pt x="22" y="28"/>
                  </a:lnTo>
                  <a:lnTo>
                    <a:pt x="35" y="29"/>
                  </a:lnTo>
                  <a:lnTo>
                    <a:pt x="42" y="21"/>
                  </a:lnTo>
                  <a:lnTo>
                    <a:pt x="45" y="10"/>
                  </a:lnTo>
                  <a:lnTo>
                    <a:pt x="30" y="15"/>
                  </a:lnTo>
                  <a:lnTo>
                    <a:pt x="17" y="9"/>
                  </a:lnTo>
                  <a:lnTo>
                    <a:pt x="0" y="0"/>
                  </a:lnTo>
                  <a:lnTo>
                    <a:pt x="11" y="9"/>
                  </a:lnTo>
                  <a:close/>
                </a:path>
              </a:pathLst>
            </a:custGeom>
            <a:solidFill>
              <a:srgbClr val="FAC7C7"/>
            </a:solidFill>
            <a:ln w="9525">
              <a:noFill/>
              <a:round/>
              <a:headEnd/>
              <a:tailEnd/>
            </a:ln>
          </p:spPr>
          <p:txBody>
            <a:bodyPr/>
            <a:lstStyle/>
            <a:p>
              <a:endParaRPr lang="en-US" dirty="0">
                <a:solidFill>
                  <a:prstClr val="black"/>
                </a:solidFill>
              </a:endParaRPr>
            </a:p>
          </p:txBody>
        </p:sp>
        <p:sp>
          <p:nvSpPr>
            <p:cNvPr id="75700" name="Freeform 464"/>
            <p:cNvSpPr>
              <a:spLocks/>
            </p:cNvSpPr>
            <p:nvPr/>
          </p:nvSpPr>
          <p:spPr bwMode="auto">
            <a:xfrm>
              <a:off x="2895" y="3170"/>
              <a:ext cx="58" cy="20"/>
            </a:xfrm>
            <a:custGeom>
              <a:avLst/>
              <a:gdLst>
                <a:gd name="T0" fmla="*/ 0 w 231"/>
                <a:gd name="T1" fmla="*/ 0 h 78"/>
                <a:gd name="T2" fmla="*/ 0 w 231"/>
                <a:gd name="T3" fmla="*/ 0 h 78"/>
                <a:gd name="T4" fmla="*/ 0 w 231"/>
                <a:gd name="T5" fmla="*/ 0 h 78"/>
                <a:gd name="T6" fmla="*/ 0 w 231"/>
                <a:gd name="T7" fmla="*/ 0 h 78"/>
                <a:gd name="T8" fmla="*/ 0 w 231"/>
                <a:gd name="T9" fmla="*/ 0 h 78"/>
                <a:gd name="T10" fmla="*/ 0 w 231"/>
                <a:gd name="T11" fmla="*/ 0 h 78"/>
                <a:gd name="T12" fmla="*/ 0 w 231"/>
                <a:gd name="T13" fmla="*/ 0 h 78"/>
                <a:gd name="T14" fmla="*/ 0 w 231"/>
                <a:gd name="T15" fmla="*/ 0 h 78"/>
                <a:gd name="T16" fmla="*/ 0 w 23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78"/>
                <a:gd name="T29" fmla="*/ 231 w 231"/>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78">
                  <a:moveTo>
                    <a:pt x="0" y="60"/>
                  </a:moveTo>
                  <a:lnTo>
                    <a:pt x="20" y="27"/>
                  </a:lnTo>
                  <a:lnTo>
                    <a:pt x="93" y="23"/>
                  </a:lnTo>
                  <a:lnTo>
                    <a:pt x="115" y="0"/>
                  </a:lnTo>
                  <a:lnTo>
                    <a:pt x="231" y="9"/>
                  </a:lnTo>
                  <a:lnTo>
                    <a:pt x="124" y="48"/>
                  </a:lnTo>
                  <a:lnTo>
                    <a:pt x="31" y="78"/>
                  </a:lnTo>
                  <a:lnTo>
                    <a:pt x="0" y="6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01" name="Freeform 465"/>
            <p:cNvSpPr>
              <a:spLocks/>
            </p:cNvSpPr>
            <p:nvPr/>
          </p:nvSpPr>
          <p:spPr bwMode="auto">
            <a:xfrm>
              <a:off x="2838" y="3167"/>
              <a:ext cx="69" cy="32"/>
            </a:xfrm>
            <a:custGeom>
              <a:avLst/>
              <a:gdLst>
                <a:gd name="T0" fmla="*/ 0 w 274"/>
                <a:gd name="T1" fmla="*/ 0 h 128"/>
                <a:gd name="T2" fmla="*/ 0 w 274"/>
                <a:gd name="T3" fmla="*/ 0 h 128"/>
                <a:gd name="T4" fmla="*/ 0 w 274"/>
                <a:gd name="T5" fmla="*/ 0 h 128"/>
                <a:gd name="T6" fmla="*/ 0 w 274"/>
                <a:gd name="T7" fmla="*/ 0 h 128"/>
                <a:gd name="T8" fmla="*/ 0 w 274"/>
                <a:gd name="T9" fmla="*/ 0 h 128"/>
                <a:gd name="T10" fmla="*/ 0 w 274"/>
                <a:gd name="T11" fmla="*/ 0 h 128"/>
                <a:gd name="T12" fmla="*/ 0 w 274"/>
                <a:gd name="T13" fmla="*/ 0 h 128"/>
                <a:gd name="T14" fmla="*/ 0 w 274"/>
                <a:gd name="T15" fmla="*/ 0 h 128"/>
                <a:gd name="T16" fmla="*/ 0 w 274"/>
                <a:gd name="T17" fmla="*/ 0 h 128"/>
                <a:gd name="T18" fmla="*/ 0 w 274"/>
                <a:gd name="T19" fmla="*/ 0 h 128"/>
                <a:gd name="T20" fmla="*/ 0 w 274"/>
                <a:gd name="T21" fmla="*/ 0 h 128"/>
                <a:gd name="T22" fmla="*/ 0 w 274"/>
                <a:gd name="T23" fmla="*/ 0 h 128"/>
                <a:gd name="T24" fmla="*/ 0 w 274"/>
                <a:gd name="T25" fmla="*/ 0 h 128"/>
                <a:gd name="T26" fmla="*/ 0 w 274"/>
                <a:gd name="T27" fmla="*/ 0 h 128"/>
                <a:gd name="T28" fmla="*/ 0 w 274"/>
                <a:gd name="T29" fmla="*/ 0 h 128"/>
                <a:gd name="T30" fmla="*/ 0 w 274"/>
                <a:gd name="T31" fmla="*/ 0 h 128"/>
                <a:gd name="T32" fmla="*/ 0 w 274"/>
                <a:gd name="T33" fmla="*/ 0 h 128"/>
                <a:gd name="T34" fmla="*/ 0 w 274"/>
                <a:gd name="T35" fmla="*/ 0 h 128"/>
                <a:gd name="T36" fmla="*/ 0 w 274"/>
                <a:gd name="T37" fmla="*/ 0 h 128"/>
                <a:gd name="T38" fmla="*/ 0 w 274"/>
                <a:gd name="T39" fmla="*/ 0 h 128"/>
                <a:gd name="T40" fmla="*/ 0 w 274"/>
                <a:gd name="T41" fmla="*/ 0 h 128"/>
                <a:gd name="T42" fmla="*/ 0 w 274"/>
                <a:gd name="T43" fmla="*/ 0 h 128"/>
                <a:gd name="T44" fmla="*/ 0 w 274"/>
                <a:gd name="T45" fmla="*/ 0 h 128"/>
                <a:gd name="T46" fmla="*/ 0 w 274"/>
                <a:gd name="T47" fmla="*/ 0 h 128"/>
                <a:gd name="T48" fmla="*/ 0 w 274"/>
                <a:gd name="T49" fmla="*/ 0 h 128"/>
                <a:gd name="T50" fmla="*/ 0 w 274"/>
                <a:gd name="T51" fmla="*/ 0 h 128"/>
                <a:gd name="T52" fmla="*/ 0 w 274"/>
                <a:gd name="T53" fmla="*/ 0 h 128"/>
                <a:gd name="T54" fmla="*/ 0 w 274"/>
                <a:gd name="T55" fmla="*/ 0 h 128"/>
                <a:gd name="T56" fmla="*/ 0 w 274"/>
                <a:gd name="T57" fmla="*/ 0 h 128"/>
                <a:gd name="T58" fmla="*/ 0 w 274"/>
                <a:gd name="T59" fmla="*/ 0 h 128"/>
                <a:gd name="T60" fmla="*/ 0 w 274"/>
                <a:gd name="T61" fmla="*/ 0 h 1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4"/>
                <a:gd name="T94" fmla="*/ 0 h 128"/>
                <a:gd name="T95" fmla="*/ 274 w 274"/>
                <a:gd name="T96" fmla="*/ 128 h 1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4" h="128">
                  <a:moveTo>
                    <a:pt x="49" y="84"/>
                  </a:moveTo>
                  <a:lnTo>
                    <a:pt x="25" y="51"/>
                  </a:lnTo>
                  <a:lnTo>
                    <a:pt x="58" y="60"/>
                  </a:lnTo>
                  <a:lnTo>
                    <a:pt x="90" y="69"/>
                  </a:lnTo>
                  <a:lnTo>
                    <a:pt x="131" y="79"/>
                  </a:lnTo>
                  <a:lnTo>
                    <a:pt x="171" y="90"/>
                  </a:lnTo>
                  <a:lnTo>
                    <a:pt x="207" y="101"/>
                  </a:lnTo>
                  <a:lnTo>
                    <a:pt x="250" y="112"/>
                  </a:lnTo>
                  <a:lnTo>
                    <a:pt x="249" y="88"/>
                  </a:lnTo>
                  <a:lnTo>
                    <a:pt x="224" y="79"/>
                  </a:lnTo>
                  <a:lnTo>
                    <a:pt x="195" y="70"/>
                  </a:lnTo>
                  <a:lnTo>
                    <a:pt x="163" y="62"/>
                  </a:lnTo>
                  <a:lnTo>
                    <a:pt x="129" y="51"/>
                  </a:lnTo>
                  <a:lnTo>
                    <a:pt x="97" y="43"/>
                  </a:lnTo>
                  <a:lnTo>
                    <a:pt x="64" y="35"/>
                  </a:lnTo>
                  <a:lnTo>
                    <a:pt x="10" y="21"/>
                  </a:lnTo>
                  <a:lnTo>
                    <a:pt x="0" y="0"/>
                  </a:lnTo>
                  <a:lnTo>
                    <a:pt x="65" y="14"/>
                  </a:lnTo>
                  <a:lnTo>
                    <a:pt x="99" y="24"/>
                  </a:lnTo>
                  <a:lnTo>
                    <a:pt x="133" y="35"/>
                  </a:lnTo>
                  <a:lnTo>
                    <a:pt x="167" y="46"/>
                  </a:lnTo>
                  <a:lnTo>
                    <a:pt x="200" y="58"/>
                  </a:lnTo>
                  <a:lnTo>
                    <a:pt x="232" y="69"/>
                  </a:lnTo>
                  <a:lnTo>
                    <a:pt x="264" y="79"/>
                  </a:lnTo>
                  <a:lnTo>
                    <a:pt x="270" y="103"/>
                  </a:lnTo>
                  <a:lnTo>
                    <a:pt x="274" y="128"/>
                  </a:lnTo>
                  <a:lnTo>
                    <a:pt x="220" y="123"/>
                  </a:lnTo>
                  <a:lnTo>
                    <a:pt x="162" y="112"/>
                  </a:lnTo>
                  <a:lnTo>
                    <a:pt x="104" y="97"/>
                  </a:lnTo>
                  <a:lnTo>
                    <a:pt x="49" y="8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702" name="Freeform 466"/>
            <p:cNvSpPr>
              <a:spLocks/>
            </p:cNvSpPr>
            <p:nvPr/>
          </p:nvSpPr>
          <p:spPr bwMode="auto">
            <a:xfrm>
              <a:off x="2865" y="3166"/>
              <a:ext cx="114" cy="34"/>
            </a:xfrm>
            <a:custGeom>
              <a:avLst/>
              <a:gdLst>
                <a:gd name="T0" fmla="*/ 0 w 454"/>
                <a:gd name="T1" fmla="*/ 0 h 134"/>
                <a:gd name="T2" fmla="*/ 0 w 454"/>
                <a:gd name="T3" fmla="*/ 0 h 134"/>
                <a:gd name="T4" fmla="*/ 0 w 454"/>
                <a:gd name="T5" fmla="*/ 0 h 134"/>
                <a:gd name="T6" fmla="*/ 0 w 454"/>
                <a:gd name="T7" fmla="*/ 0 h 134"/>
                <a:gd name="T8" fmla="*/ 0 w 454"/>
                <a:gd name="T9" fmla="*/ 0 h 134"/>
                <a:gd name="T10" fmla="*/ 0 w 454"/>
                <a:gd name="T11" fmla="*/ 0 h 134"/>
                <a:gd name="T12" fmla="*/ 0 w 454"/>
                <a:gd name="T13" fmla="*/ 0 h 134"/>
                <a:gd name="T14" fmla="*/ 0 w 454"/>
                <a:gd name="T15" fmla="*/ 0 h 134"/>
                <a:gd name="T16" fmla="*/ 0 w 454"/>
                <a:gd name="T17" fmla="*/ 0 h 134"/>
                <a:gd name="T18" fmla="*/ 0 w 454"/>
                <a:gd name="T19" fmla="*/ 0 h 134"/>
                <a:gd name="T20" fmla="*/ 0 w 454"/>
                <a:gd name="T21" fmla="*/ 0 h 134"/>
                <a:gd name="T22" fmla="*/ 0 w 454"/>
                <a:gd name="T23" fmla="*/ 0 h 134"/>
                <a:gd name="T24" fmla="*/ 0 w 454"/>
                <a:gd name="T25" fmla="*/ 0 h 134"/>
                <a:gd name="T26" fmla="*/ 0 w 454"/>
                <a:gd name="T27" fmla="*/ 0 h 134"/>
                <a:gd name="T28" fmla="*/ 0 w 454"/>
                <a:gd name="T29" fmla="*/ 0 h 134"/>
                <a:gd name="T30" fmla="*/ 0 w 454"/>
                <a:gd name="T31" fmla="*/ 0 h 134"/>
                <a:gd name="T32" fmla="*/ 0 w 454"/>
                <a:gd name="T33" fmla="*/ 0 h 134"/>
                <a:gd name="T34" fmla="*/ 0 w 454"/>
                <a:gd name="T35" fmla="*/ 0 h 134"/>
                <a:gd name="T36" fmla="*/ 0 w 454"/>
                <a:gd name="T37" fmla="*/ 0 h 134"/>
                <a:gd name="T38" fmla="*/ 0 w 454"/>
                <a:gd name="T39" fmla="*/ 0 h 134"/>
                <a:gd name="T40" fmla="*/ 1 w 454"/>
                <a:gd name="T41" fmla="*/ 0 h 134"/>
                <a:gd name="T42" fmla="*/ 1 w 454"/>
                <a:gd name="T43" fmla="*/ 0 h 134"/>
                <a:gd name="T44" fmla="*/ 1 w 454"/>
                <a:gd name="T45" fmla="*/ 0 h 134"/>
                <a:gd name="T46" fmla="*/ 0 w 454"/>
                <a:gd name="T47" fmla="*/ 0 h 134"/>
                <a:gd name="T48" fmla="*/ 0 w 454"/>
                <a:gd name="T49" fmla="*/ 0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4"/>
                <a:gd name="T76" fmla="*/ 0 h 134"/>
                <a:gd name="T77" fmla="*/ 454 w 454"/>
                <a:gd name="T78" fmla="*/ 134 h 1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4" h="134">
                  <a:moveTo>
                    <a:pt x="158" y="134"/>
                  </a:moveTo>
                  <a:lnTo>
                    <a:pt x="161" y="120"/>
                  </a:lnTo>
                  <a:lnTo>
                    <a:pt x="335" y="62"/>
                  </a:lnTo>
                  <a:lnTo>
                    <a:pt x="319" y="48"/>
                  </a:lnTo>
                  <a:lnTo>
                    <a:pt x="157" y="97"/>
                  </a:lnTo>
                  <a:lnTo>
                    <a:pt x="151" y="84"/>
                  </a:lnTo>
                  <a:lnTo>
                    <a:pt x="194" y="71"/>
                  </a:lnTo>
                  <a:lnTo>
                    <a:pt x="0" y="1"/>
                  </a:lnTo>
                  <a:lnTo>
                    <a:pt x="63" y="0"/>
                  </a:lnTo>
                  <a:lnTo>
                    <a:pt x="165" y="35"/>
                  </a:lnTo>
                  <a:lnTo>
                    <a:pt x="142" y="39"/>
                  </a:lnTo>
                  <a:lnTo>
                    <a:pt x="208" y="64"/>
                  </a:lnTo>
                  <a:lnTo>
                    <a:pt x="244" y="54"/>
                  </a:lnTo>
                  <a:lnTo>
                    <a:pt x="130" y="6"/>
                  </a:lnTo>
                  <a:lnTo>
                    <a:pt x="150" y="6"/>
                  </a:lnTo>
                  <a:lnTo>
                    <a:pt x="258" y="49"/>
                  </a:lnTo>
                  <a:lnTo>
                    <a:pt x="287" y="42"/>
                  </a:lnTo>
                  <a:lnTo>
                    <a:pt x="206" y="9"/>
                  </a:lnTo>
                  <a:lnTo>
                    <a:pt x="231" y="10"/>
                  </a:lnTo>
                  <a:lnTo>
                    <a:pt x="297" y="37"/>
                  </a:lnTo>
                  <a:lnTo>
                    <a:pt x="350" y="23"/>
                  </a:lnTo>
                  <a:lnTo>
                    <a:pt x="404" y="30"/>
                  </a:lnTo>
                  <a:lnTo>
                    <a:pt x="454" y="40"/>
                  </a:lnTo>
                  <a:lnTo>
                    <a:pt x="158" y="13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703" name="Freeform 467"/>
            <p:cNvSpPr>
              <a:spLocks/>
            </p:cNvSpPr>
            <p:nvPr/>
          </p:nvSpPr>
          <p:spPr bwMode="auto">
            <a:xfrm>
              <a:off x="2919" y="3155"/>
              <a:ext cx="16" cy="6"/>
            </a:xfrm>
            <a:custGeom>
              <a:avLst/>
              <a:gdLst>
                <a:gd name="T0" fmla="*/ 0 w 65"/>
                <a:gd name="T1" fmla="*/ 0 h 24"/>
                <a:gd name="T2" fmla="*/ 0 w 65"/>
                <a:gd name="T3" fmla="*/ 0 h 24"/>
                <a:gd name="T4" fmla="*/ 0 w 65"/>
                <a:gd name="T5" fmla="*/ 0 h 24"/>
                <a:gd name="T6" fmla="*/ 0 w 65"/>
                <a:gd name="T7" fmla="*/ 0 h 24"/>
                <a:gd name="T8" fmla="*/ 0 w 65"/>
                <a:gd name="T9" fmla="*/ 0 h 24"/>
                <a:gd name="T10" fmla="*/ 0 w 65"/>
                <a:gd name="T11" fmla="*/ 0 h 24"/>
                <a:gd name="T12" fmla="*/ 0 60000 65536"/>
                <a:gd name="T13" fmla="*/ 0 60000 65536"/>
                <a:gd name="T14" fmla="*/ 0 60000 65536"/>
                <a:gd name="T15" fmla="*/ 0 60000 65536"/>
                <a:gd name="T16" fmla="*/ 0 60000 65536"/>
                <a:gd name="T17" fmla="*/ 0 60000 65536"/>
                <a:gd name="T18" fmla="*/ 0 w 65"/>
                <a:gd name="T19" fmla="*/ 0 h 24"/>
                <a:gd name="T20" fmla="*/ 65 w 6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65" h="24">
                  <a:moveTo>
                    <a:pt x="39" y="0"/>
                  </a:moveTo>
                  <a:lnTo>
                    <a:pt x="65" y="2"/>
                  </a:lnTo>
                  <a:lnTo>
                    <a:pt x="38" y="24"/>
                  </a:lnTo>
                  <a:lnTo>
                    <a:pt x="0" y="20"/>
                  </a:lnTo>
                  <a:lnTo>
                    <a:pt x="39" y="0"/>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04" name="Freeform 468"/>
            <p:cNvSpPr>
              <a:spLocks/>
            </p:cNvSpPr>
            <p:nvPr/>
          </p:nvSpPr>
          <p:spPr bwMode="auto">
            <a:xfrm>
              <a:off x="2934" y="3156"/>
              <a:ext cx="18" cy="7"/>
            </a:xfrm>
            <a:custGeom>
              <a:avLst/>
              <a:gdLst>
                <a:gd name="T0" fmla="*/ 0 w 72"/>
                <a:gd name="T1" fmla="*/ 0 h 25"/>
                <a:gd name="T2" fmla="*/ 0 w 72"/>
                <a:gd name="T3" fmla="*/ 0 h 25"/>
                <a:gd name="T4" fmla="*/ 0 w 72"/>
                <a:gd name="T5" fmla="*/ 0 h 25"/>
                <a:gd name="T6" fmla="*/ 0 w 72"/>
                <a:gd name="T7" fmla="*/ 0 h 25"/>
                <a:gd name="T8" fmla="*/ 0 w 72"/>
                <a:gd name="T9" fmla="*/ 0 h 25"/>
                <a:gd name="T10" fmla="*/ 0 w 72"/>
                <a:gd name="T11" fmla="*/ 0 h 25"/>
                <a:gd name="T12" fmla="*/ 0 60000 65536"/>
                <a:gd name="T13" fmla="*/ 0 60000 65536"/>
                <a:gd name="T14" fmla="*/ 0 60000 65536"/>
                <a:gd name="T15" fmla="*/ 0 60000 65536"/>
                <a:gd name="T16" fmla="*/ 0 60000 65536"/>
                <a:gd name="T17" fmla="*/ 0 60000 65536"/>
                <a:gd name="T18" fmla="*/ 0 w 72"/>
                <a:gd name="T19" fmla="*/ 0 h 25"/>
                <a:gd name="T20" fmla="*/ 72 w 7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72" h="25">
                  <a:moveTo>
                    <a:pt x="34" y="0"/>
                  </a:moveTo>
                  <a:lnTo>
                    <a:pt x="72" y="1"/>
                  </a:lnTo>
                  <a:lnTo>
                    <a:pt x="30" y="25"/>
                  </a:lnTo>
                  <a:lnTo>
                    <a:pt x="0" y="21"/>
                  </a:lnTo>
                  <a:lnTo>
                    <a:pt x="34" y="0"/>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05" name="Freeform 469"/>
            <p:cNvSpPr>
              <a:spLocks/>
            </p:cNvSpPr>
            <p:nvPr/>
          </p:nvSpPr>
          <p:spPr bwMode="auto">
            <a:xfrm>
              <a:off x="2962" y="3160"/>
              <a:ext cx="16" cy="6"/>
            </a:xfrm>
            <a:custGeom>
              <a:avLst/>
              <a:gdLst>
                <a:gd name="T0" fmla="*/ 0 w 61"/>
                <a:gd name="T1" fmla="*/ 0 h 25"/>
                <a:gd name="T2" fmla="*/ 0 w 61"/>
                <a:gd name="T3" fmla="*/ 0 h 25"/>
                <a:gd name="T4" fmla="*/ 0 w 61"/>
                <a:gd name="T5" fmla="*/ 0 h 25"/>
                <a:gd name="T6" fmla="*/ 0 w 61"/>
                <a:gd name="T7" fmla="*/ 0 h 25"/>
                <a:gd name="T8" fmla="*/ 0 w 61"/>
                <a:gd name="T9" fmla="*/ 0 h 25"/>
                <a:gd name="T10" fmla="*/ 0 w 61"/>
                <a:gd name="T11" fmla="*/ 0 h 25"/>
                <a:gd name="T12" fmla="*/ 0 60000 65536"/>
                <a:gd name="T13" fmla="*/ 0 60000 65536"/>
                <a:gd name="T14" fmla="*/ 0 60000 65536"/>
                <a:gd name="T15" fmla="*/ 0 60000 65536"/>
                <a:gd name="T16" fmla="*/ 0 60000 65536"/>
                <a:gd name="T17" fmla="*/ 0 60000 65536"/>
                <a:gd name="T18" fmla="*/ 0 w 61"/>
                <a:gd name="T19" fmla="*/ 0 h 25"/>
                <a:gd name="T20" fmla="*/ 61 w 61"/>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61" h="25">
                  <a:moveTo>
                    <a:pt x="37" y="0"/>
                  </a:moveTo>
                  <a:lnTo>
                    <a:pt x="61" y="5"/>
                  </a:lnTo>
                  <a:lnTo>
                    <a:pt x="51" y="25"/>
                  </a:lnTo>
                  <a:lnTo>
                    <a:pt x="0" y="20"/>
                  </a:lnTo>
                  <a:lnTo>
                    <a:pt x="37" y="0"/>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06" name="Freeform 470"/>
            <p:cNvSpPr>
              <a:spLocks/>
            </p:cNvSpPr>
            <p:nvPr/>
          </p:nvSpPr>
          <p:spPr bwMode="auto">
            <a:xfrm>
              <a:off x="2978" y="3162"/>
              <a:ext cx="10" cy="5"/>
            </a:xfrm>
            <a:custGeom>
              <a:avLst/>
              <a:gdLst>
                <a:gd name="T0" fmla="*/ 0 w 39"/>
                <a:gd name="T1" fmla="*/ 0 h 20"/>
                <a:gd name="T2" fmla="*/ 0 w 39"/>
                <a:gd name="T3" fmla="*/ 0 h 20"/>
                <a:gd name="T4" fmla="*/ 0 w 39"/>
                <a:gd name="T5" fmla="*/ 0 h 20"/>
                <a:gd name="T6" fmla="*/ 0 w 39"/>
                <a:gd name="T7" fmla="*/ 0 h 20"/>
                <a:gd name="T8" fmla="*/ 0 w 39"/>
                <a:gd name="T9" fmla="*/ 0 h 20"/>
                <a:gd name="T10" fmla="*/ 0 60000 65536"/>
                <a:gd name="T11" fmla="*/ 0 60000 65536"/>
                <a:gd name="T12" fmla="*/ 0 60000 65536"/>
                <a:gd name="T13" fmla="*/ 0 60000 65536"/>
                <a:gd name="T14" fmla="*/ 0 60000 65536"/>
                <a:gd name="T15" fmla="*/ 0 w 39"/>
                <a:gd name="T16" fmla="*/ 0 h 20"/>
                <a:gd name="T17" fmla="*/ 39 w 39"/>
                <a:gd name="T18" fmla="*/ 20 h 20"/>
              </a:gdLst>
              <a:ahLst/>
              <a:cxnLst>
                <a:cxn ang="T10">
                  <a:pos x="T0" y="T1"/>
                </a:cxn>
                <a:cxn ang="T11">
                  <a:pos x="T2" y="T3"/>
                </a:cxn>
                <a:cxn ang="T12">
                  <a:pos x="T4" y="T5"/>
                </a:cxn>
                <a:cxn ang="T13">
                  <a:pos x="T6" y="T7"/>
                </a:cxn>
                <a:cxn ang="T14">
                  <a:pos x="T8" y="T9"/>
                </a:cxn>
              </a:cxnLst>
              <a:rect l="T15" t="T16" r="T17" b="T18"/>
              <a:pathLst>
                <a:path w="39" h="20">
                  <a:moveTo>
                    <a:pt x="39" y="0"/>
                  </a:moveTo>
                  <a:lnTo>
                    <a:pt x="0" y="17"/>
                  </a:lnTo>
                  <a:lnTo>
                    <a:pt x="22" y="20"/>
                  </a:lnTo>
                  <a:lnTo>
                    <a:pt x="39" y="0"/>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07" name="Freeform 471"/>
            <p:cNvSpPr>
              <a:spLocks/>
            </p:cNvSpPr>
            <p:nvPr/>
          </p:nvSpPr>
          <p:spPr bwMode="auto">
            <a:xfrm>
              <a:off x="2860" y="3147"/>
              <a:ext cx="15" cy="7"/>
            </a:xfrm>
            <a:custGeom>
              <a:avLst/>
              <a:gdLst>
                <a:gd name="T0" fmla="*/ 0 w 61"/>
                <a:gd name="T1" fmla="*/ 0 h 28"/>
                <a:gd name="T2" fmla="*/ 0 w 61"/>
                <a:gd name="T3" fmla="*/ 0 h 28"/>
                <a:gd name="T4" fmla="*/ 0 w 61"/>
                <a:gd name="T5" fmla="*/ 0 h 28"/>
                <a:gd name="T6" fmla="*/ 0 w 61"/>
                <a:gd name="T7" fmla="*/ 0 h 28"/>
                <a:gd name="T8" fmla="*/ 0 w 61"/>
                <a:gd name="T9" fmla="*/ 0 h 28"/>
                <a:gd name="T10" fmla="*/ 0 w 61"/>
                <a:gd name="T11" fmla="*/ 0 h 28"/>
                <a:gd name="T12" fmla="*/ 0 60000 65536"/>
                <a:gd name="T13" fmla="*/ 0 60000 65536"/>
                <a:gd name="T14" fmla="*/ 0 60000 65536"/>
                <a:gd name="T15" fmla="*/ 0 60000 65536"/>
                <a:gd name="T16" fmla="*/ 0 60000 65536"/>
                <a:gd name="T17" fmla="*/ 0 60000 65536"/>
                <a:gd name="T18" fmla="*/ 0 w 61"/>
                <a:gd name="T19" fmla="*/ 0 h 28"/>
                <a:gd name="T20" fmla="*/ 61 w 6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61" h="28">
                  <a:moveTo>
                    <a:pt x="0" y="22"/>
                  </a:moveTo>
                  <a:lnTo>
                    <a:pt x="37" y="0"/>
                  </a:lnTo>
                  <a:lnTo>
                    <a:pt x="61" y="2"/>
                  </a:lnTo>
                  <a:lnTo>
                    <a:pt x="37" y="28"/>
                  </a:lnTo>
                  <a:lnTo>
                    <a:pt x="0" y="22"/>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08" name="Freeform 472"/>
            <p:cNvSpPr>
              <a:spLocks/>
            </p:cNvSpPr>
            <p:nvPr/>
          </p:nvSpPr>
          <p:spPr bwMode="auto">
            <a:xfrm>
              <a:off x="2887" y="3151"/>
              <a:ext cx="18" cy="7"/>
            </a:xfrm>
            <a:custGeom>
              <a:avLst/>
              <a:gdLst>
                <a:gd name="T0" fmla="*/ 0 w 73"/>
                <a:gd name="T1" fmla="*/ 0 h 27"/>
                <a:gd name="T2" fmla="*/ 0 w 73"/>
                <a:gd name="T3" fmla="*/ 0 h 27"/>
                <a:gd name="T4" fmla="*/ 0 w 73"/>
                <a:gd name="T5" fmla="*/ 0 h 27"/>
                <a:gd name="T6" fmla="*/ 0 w 73"/>
                <a:gd name="T7" fmla="*/ 0 h 27"/>
                <a:gd name="T8" fmla="*/ 0 w 73"/>
                <a:gd name="T9" fmla="*/ 0 h 27"/>
                <a:gd name="T10" fmla="*/ 0 w 73"/>
                <a:gd name="T11" fmla="*/ 0 h 27"/>
                <a:gd name="T12" fmla="*/ 0 60000 65536"/>
                <a:gd name="T13" fmla="*/ 0 60000 65536"/>
                <a:gd name="T14" fmla="*/ 0 60000 65536"/>
                <a:gd name="T15" fmla="*/ 0 60000 65536"/>
                <a:gd name="T16" fmla="*/ 0 60000 65536"/>
                <a:gd name="T17" fmla="*/ 0 60000 65536"/>
                <a:gd name="T18" fmla="*/ 0 w 73"/>
                <a:gd name="T19" fmla="*/ 0 h 27"/>
                <a:gd name="T20" fmla="*/ 73 w 73"/>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73" h="27">
                  <a:moveTo>
                    <a:pt x="36" y="0"/>
                  </a:moveTo>
                  <a:lnTo>
                    <a:pt x="0" y="20"/>
                  </a:lnTo>
                  <a:lnTo>
                    <a:pt x="52" y="27"/>
                  </a:lnTo>
                  <a:lnTo>
                    <a:pt x="73" y="3"/>
                  </a:lnTo>
                  <a:lnTo>
                    <a:pt x="36" y="0"/>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09" name="Freeform 473"/>
            <p:cNvSpPr>
              <a:spLocks/>
            </p:cNvSpPr>
            <p:nvPr/>
          </p:nvSpPr>
          <p:spPr bwMode="auto">
            <a:xfrm>
              <a:off x="2844" y="3145"/>
              <a:ext cx="5" cy="6"/>
            </a:xfrm>
            <a:custGeom>
              <a:avLst/>
              <a:gdLst>
                <a:gd name="T0" fmla="*/ 0 w 20"/>
                <a:gd name="T1" fmla="*/ 0 h 27"/>
                <a:gd name="T2" fmla="*/ 0 w 20"/>
                <a:gd name="T3" fmla="*/ 0 h 27"/>
                <a:gd name="T4" fmla="*/ 0 w 20"/>
                <a:gd name="T5" fmla="*/ 0 h 27"/>
                <a:gd name="T6" fmla="*/ 0 w 20"/>
                <a:gd name="T7" fmla="*/ 0 h 27"/>
                <a:gd name="T8" fmla="*/ 0 w 20"/>
                <a:gd name="T9" fmla="*/ 0 h 27"/>
                <a:gd name="T10" fmla="*/ 0 60000 65536"/>
                <a:gd name="T11" fmla="*/ 0 60000 65536"/>
                <a:gd name="T12" fmla="*/ 0 60000 65536"/>
                <a:gd name="T13" fmla="*/ 0 60000 65536"/>
                <a:gd name="T14" fmla="*/ 0 60000 65536"/>
                <a:gd name="T15" fmla="*/ 0 w 20"/>
                <a:gd name="T16" fmla="*/ 0 h 27"/>
                <a:gd name="T17" fmla="*/ 20 w 20"/>
                <a:gd name="T18" fmla="*/ 27 h 27"/>
              </a:gdLst>
              <a:ahLst/>
              <a:cxnLst>
                <a:cxn ang="T10">
                  <a:pos x="T0" y="T1"/>
                </a:cxn>
                <a:cxn ang="T11">
                  <a:pos x="T2" y="T3"/>
                </a:cxn>
                <a:cxn ang="T12">
                  <a:pos x="T4" y="T5"/>
                </a:cxn>
                <a:cxn ang="T13">
                  <a:pos x="T6" y="T7"/>
                </a:cxn>
                <a:cxn ang="T14">
                  <a:pos x="T8" y="T9"/>
                </a:cxn>
              </a:cxnLst>
              <a:rect l="T15" t="T16" r="T17" b="T18"/>
              <a:pathLst>
                <a:path w="20" h="27">
                  <a:moveTo>
                    <a:pt x="20" y="0"/>
                  </a:moveTo>
                  <a:lnTo>
                    <a:pt x="0" y="25"/>
                  </a:lnTo>
                  <a:lnTo>
                    <a:pt x="14" y="27"/>
                  </a:lnTo>
                  <a:lnTo>
                    <a:pt x="20" y="0"/>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10" name="Freeform 474"/>
            <p:cNvSpPr>
              <a:spLocks/>
            </p:cNvSpPr>
            <p:nvPr/>
          </p:nvSpPr>
          <p:spPr bwMode="auto">
            <a:xfrm>
              <a:off x="2851" y="3146"/>
              <a:ext cx="9" cy="6"/>
            </a:xfrm>
            <a:custGeom>
              <a:avLst/>
              <a:gdLst>
                <a:gd name="T0" fmla="*/ 0 w 38"/>
                <a:gd name="T1" fmla="*/ 0 h 22"/>
                <a:gd name="T2" fmla="*/ 0 w 38"/>
                <a:gd name="T3" fmla="*/ 0 h 22"/>
                <a:gd name="T4" fmla="*/ 0 w 38"/>
                <a:gd name="T5" fmla="*/ 0 h 22"/>
                <a:gd name="T6" fmla="*/ 0 w 38"/>
                <a:gd name="T7" fmla="*/ 0 h 22"/>
                <a:gd name="T8" fmla="*/ 0 w 38"/>
                <a:gd name="T9" fmla="*/ 0 h 22"/>
                <a:gd name="T10" fmla="*/ 0 w 38"/>
                <a:gd name="T11" fmla="*/ 0 h 22"/>
                <a:gd name="T12" fmla="*/ 0 60000 65536"/>
                <a:gd name="T13" fmla="*/ 0 60000 65536"/>
                <a:gd name="T14" fmla="*/ 0 60000 65536"/>
                <a:gd name="T15" fmla="*/ 0 60000 65536"/>
                <a:gd name="T16" fmla="*/ 0 60000 65536"/>
                <a:gd name="T17" fmla="*/ 0 60000 65536"/>
                <a:gd name="T18" fmla="*/ 0 w 38"/>
                <a:gd name="T19" fmla="*/ 0 h 22"/>
                <a:gd name="T20" fmla="*/ 38 w 3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8" h="22">
                  <a:moveTo>
                    <a:pt x="14" y="0"/>
                  </a:moveTo>
                  <a:lnTo>
                    <a:pt x="0" y="17"/>
                  </a:lnTo>
                  <a:lnTo>
                    <a:pt x="25" y="22"/>
                  </a:lnTo>
                  <a:lnTo>
                    <a:pt x="38" y="1"/>
                  </a:lnTo>
                  <a:lnTo>
                    <a:pt x="14" y="0"/>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11" name="Freeform 475"/>
            <p:cNvSpPr>
              <a:spLocks/>
            </p:cNvSpPr>
            <p:nvPr/>
          </p:nvSpPr>
          <p:spPr bwMode="auto">
            <a:xfrm>
              <a:off x="2874" y="3149"/>
              <a:ext cx="14" cy="7"/>
            </a:xfrm>
            <a:custGeom>
              <a:avLst/>
              <a:gdLst>
                <a:gd name="T0" fmla="*/ 0 w 56"/>
                <a:gd name="T1" fmla="*/ 0 h 26"/>
                <a:gd name="T2" fmla="*/ 0 w 56"/>
                <a:gd name="T3" fmla="*/ 0 h 26"/>
                <a:gd name="T4" fmla="*/ 0 w 56"/>
                <a:gd name="T5" fmla="*/ 0 h 26"/>
                <a:gd name="T6" fmla="*/ 0 w 56"/>
                <a:gd name="T7" fmla="*/ 0 h 26"/>
                <a:gd name="T8" fmla="*/ 0 w 56"/>
                <a:gd name="T9" fmla="*/ 0 h 26"/>
                <a:gd name="T10" fmla="*/ 0 w 56"/>
                <a:gd name="T11" fmla="*/ 0 h 26"/>
                <a:gd name="T12" fmla="*/ 0 60000 65536"/>
                <a:gd name="T13" fmla="*/ 0 60000 65536"/>
                <a:gd name="T14" fmla="*/ 0 60000 65536"/>
                <a:gd name="T15" fmla="*/ 0 60000 65536"/>
                <a:gd name="T16" fmla="*/ 0 60000 65536"/>
                <a:gd name="T17" fmla="*/ 0 60000 65536"/>
                <a:gd name="T18" fmla="*/ 0 w 56"/>
                <a:gd name="T19" fmla="*/ 0 h 26"/>
                <a:gd name="T20" fmla="*/ 56 w 56"/>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56" h="26">
                  <a:moveTo>
                    <a:pt x="0" y="22"/>
                  </a:moveTo>
                  <a:lnTo>
                    <a:pt x="36" y="0"/>
                  </a:lnTo>
                  <a:lnTo>
                    <a:pt x="56" y="4"/>
                  </a:lnTo>
                  <a:lnTo>
                    <a:pt x="42" y="26"/>
                  </a:lnTo>
                  <a:lnTo>
                    <a:pt x="0" y="22"/>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12" name="Freeform 476"/>
            <p:cNvSpPr>
              <a:spLocks/>
            </p:cNvSpPr>
            <p:nvPr/>
          </p:nvSpPr>
          <p:spPr bwMode="auto">
            <a:xfrm>
              <a:off x="2904" y="3152"/>
              <a:ext cx="17" cy="7"/>
            </a:xfrm>
            <a:custGeom>
              <a:avLst/>
              <a:gdLst>
                <a:gd name="T0" fmla="*/ 0 w 65"/>
                <a:gd name="T1" fmla="*/ 0 h 27"/>
                <a:gd name="T2" fmla="*/ 0 w 65"/>
                <a:gd name="T3" fmla="*/ 0 h 27"/>
                <a:gd name="T4" fmla="*/ 0 w 65"/>
                <a:gd name="T5" fmla="*/ 0 h 27"/>
                <a:gd name="T6" fmla="*/ 0 w 65"/>
                <a:gd name="T7" fmla="*/ 0 h 27"/>
                <a:gd name="T8" fmla="*/ 0 w 65"/>
                <a:gd name="T9" fmla="*/ 0 h 27"/>
                <a:gd name="T10" fmla="*/ 0 w 65"/>
                <a:gd name="T11" fmla="*/ 0 h 27"/>
                <a:gd name="T12" fmla="*/ 0 60000 65536"/>
                <a:gd name="T13" fmla="*/ 0 60000 65536"/>
                <a:gd name="T14" fmla="*/ 0 60000 65536"/>
                <a:gd name="T15" fmla="*/ 0 60000 65536"/>
                <a:gd name="T16" fmla="*/ 0 60000 65536"/>
                <a:gd name="T17" fmla="*/ 0 60000 65536"/>
                <a:gd name="T18" fmla="*/ 0 w 65"/>
                <a:gd name="T19" fmla="*/ 0 h 27"/>
                <a:gd name="T20" fmla="*/ 65 w 6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65" h="27">
                  <a:moveTo>
                    <a:pt x="0" y="22"/>
                  </a:moveTo>
                  <a:lnTo>
                    <a:pt x="41" y="0"/>
                  </a:lnTo>
                  <a:lnTo>
                    <a:pt x="65" y="5"/>
                  </a:lnTo>
                  <a:lnTo>
                    <a:pt x="43" y="27"/>
                  </a:lnTo>
                  <a:lnTo>
                    <a:pt x="0" y="22"/>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13" name="Freeform 477"/>
            <p:cNvSpPr>
              <a:spLocks/>
            </p:cNvSpPr>
            <p:nvPr/>
          </p:nvSpPr>
          <p:spPr bwMode="auto">
            <a:xfrm>
              <a:off x="2949" y="3158"/>
              <a:ext cx="15" cy="6"/>
            </a:xfrm>
            <a:custGeom>
              <a:avLst/>
              <a:gdLst>
                <a:gd name="T0" fmla="*/ 0 w 60"/>
                <a:gd name="T1" fmla="*/ 0 h 23"/>
                <a:gd name="T2" fmla="*/ 0 w 60"/>
                <a:gd name="T3" fmla="*/ 0 h 23"/>
                <a:gd name="T4" fmla="*/ 0 w 60"/>
                <a:gd name="T5" fmla="*/ 0 h 23"/>
                <a:gd name="T6" fmla="*/ 0 w 60"/>
                <a:gd name="T7" fmla="*/ 0 h 23"/>
                <a:gd name="T8" fmla="*/ 0 w 60"/>
                <a:gd name="T9" fmla="*/ 0 h 23"/>
                <a:gd name="T10" fmla="*/ 0 w 60"/>
                <a:gd name="T11" fmla="*/ 0 h 23"/>
                <a:gd name="T12" fmla="*/ 0 60000 65536"/>
                <a:gd name="T13" fmla="*/ 0 60000 65536"/>
                <a:gd name="T14" fmla="*/ 0 60000 65536"/>
                <a:gd name="T15" fmla="*/ 0 60000 65536"/>
                <a:gd name="T16" fmla="*/ 0 60000 65536"/>
                <a:gd name="T17" fmla="*/ 0 60000 65536"/>
                <a:gd name="T18" fmla="*/ 0 w 60"/>
                <a:gd name="T19" fmla="*/ 0 h 23"/>
                <a:gd name="T20" fmla="*/ 60 w 60"/>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60" h="23">
                  <a:moveTo>
                    <a:pt x="0" y="15"/>
                  </a:moveTo>
                  <a:lnTo>
                    <a:pt x="45" y="0"/>
                  </a:lnTo>
                  <a:lnTo>
                    <a:pt x="60" y="1"/>
                  </a:lnTo>
                  <a:lnTo>
                    <a:pt x="38" y="23"/>
                  </a:lnTo>
                  <a:lnTo>
                    <a:pt x="0" y="15"/>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14" name="Freeform 478"/>
            <p:cNvSpPr>
              <a:spLocks/>
            </p:cNvSpPr>
            <p:nvPr/>
          </p:nvSpPr>
          <p:spPr bwMode="auto">
            <a:xfrm>
              <a:off x="2855" y="3148"/>
              <a:ext cx="2" cy="2"/>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3" y="9"/>
                  </a:moveTo>
                  <a:lnTo>
                    <a:pt x="8" y="3"/>
                  </a:lnTo>
                  <a:lnTo>
                    <a:pt x="3" y="0"/>
                  </a:lnTo>
                  <a:lnTo>
                    <a:pt x="0" y="3"/>
                  </a:lnTo>
                  <a:lnTo>
                    <a:pt x="3" y="9"/>
                  </a:lnTo>
                  <a:close/>
                </a:path>
              </a:pathLst>
            </a:custGeom>
            <a:solidFill>
              <a:srgbClr val="A84A3D"/>
            </a:solidFill>
            <a:ln w="9525">
              <a:noFill/>
              <a:round/>
              <a:headEnd/>
              <a:tailEnd/>
            </a:ln>
          </p:spPr>
          <p:txBody>
            <a:bodyPr/>
            <a:lstStyle/>
            <a:p>
              <a:endParaRPr lang="en-US" dirty="0">
                <a:solidFill>
                  <a:prstClr val="black"/>
                </a:solidFill>
              </a:endParaRPr>
            </a:p>
          </p:txBody>
        </p:sp>
        <p:sp>
          <p:nvSpPr>
            <p:cNvPr id="75715" name="Freeform 479"/>
            <p:cNvSpPr>
              <a:spLocks/>
            </p:cNvSpPr>
            <p:nvPr/>
          </p:nvSpPr>
          <p:spPr bwMode="auto">
            <a:xfrm>
              <a:off x="2882" y="3151"/>
              <a:ext cx="2"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5" y="9"/>
                  </a:moveTo>
                  <a:lnTo>
                    <a:pt x="8" y="5"/>
                  </a:lnTo>
                  <a:lnTo>
                    <a:pt x="5" y="0"/>
                  </a:lnTo>
                  <a:lnTo>
                    <a:pt x="0" y="5"/>
                  </a:lnTo>
                  <a:lnTo>
                    <a:pt x="5" y="9"/>
                  </a:lnTo>
                  <a:close/>
                </a:path>
              </a:pathLst>
            </a:custGeom>
            <a:solidFill>
              <a:srgbClr val="A84A3D"/>
            </a:solidFill>
            <a:ln w="9525">
              <a:noFill/>
              <a:round/>
              <a:headEnd/>
              <a:tailEnd/>
            </a:ln>
          </p:spPr>
          <p:txBody>
            <a:bodyPr/>
            <a:lstStyle/>
            <a:p>
              <a:endParaRPr lang="en-US" dirty="0">
                <a:solidFill>
                  <a:prstClr val="black"/>
                </a:solidFill>
              </a:endParaRPr>
            </a:p>
          </p:txBody>
        </p:sp>
        <p:sp>
          <p:nvSpPr>
            <p:cNvPr id="75716" name="Freeform 480"/>
            <p:cNvSpPr>
              <a:spLocks/>
            </p:cNvSpPr>
            <p:nvPr/>
          </p:nvSpPr>
          <p:spPr bwMode="auto">
            <a:xfrm>
              <a:off x="2912" y="3155"/>
              <a:ext cx="3" cy="3"/>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5" y="11"/>
                  </a:moveTo>
                  <a:lnTo>
                    <a:pt x="11" y="6"/>
                  </a:lnTo>
                  <a:lnTo>
                    <a:pt x="5" y="0"/>
                  </a:lnTo>
                  <a:lnTo>
                    <a:pt x="0" y="6"/>
                  </a:lnTo>
                  <a:lnTo>
                    <a:pt x="5" y="11"/>
                  </a:lnTo>
                  <a:close/>
                </a:path>
              </a:pathLst>
            </a:custGeom>
            <a:solidFill>
              <a:srgbClr val="A84A3D"/>
            </a:solidFill>
            <a:ln w="9525">
              <a:noFill/>
              <a:round/>
              <a:headEnd/>
              <a:tailEnd/>
            </a:ln>
          </p:spPr>
          <p:txBody>
            <a:bodyPr/>
            <a:lstStyle/>
            <a:p>
              <a:endParaRPr lang="en-US" dirty="0">
                <a:solidFill>
                  <a:prstClr val="black"/>
                </a:solidFill>
              </a:endParaRPr>
            </a:p>
          </p:txBody>
        </p:sp>
        <p:sp>
          <p:nvSpPr>
            <p:cNvPr id="75717" name="Freeform 481"/>
            <p:cNvSpPr>
              <a:spLocks/>
            </p:cNvSpPr>
            <p:nvPr/>
          </p:nvSpPr>
          <p:spPr bwMode="auto">
            <a:xfrm>
              <a:off x="2959" y="3160"/>
              <a:ext cx="2" cy="2"/>
            </a:xfrm>
            <a:custGeom>
              <a:avLst/>
              <a:gdLst>
                <a:gd name="T0" fmla="*/ 0 w 9"/>
                <a:gd name="T1" fmla="*/ 0 h 7"/>
                <a:gd name="T2" fmla="*/ 0 w 9"/>
                <a:gd name="T3" fmla="*/ 0 h 7"/>
                <a:gd name="T4" fmla="*/ 0 w 9"/>
                <a:gd name="T5" fmla="*/ 0 h 7"/>
                <a:gd name="T6" fmla="*/ 0 w 9"/>
                <a:gd name="T7" fmla="*/ 0 h 7"/>
                <a:gd name="T8" fmla="*/ 0 w 9"/>
                <a:gd name="T9" fmla="*/ 0 h 7"/>
                <a:gd name="T10" fmla="*/ 0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4" y="7"/>
                  </a:moveTo>
                  <a:lnTo>
                    <a:pt x="9" y="4"/>
                  </a:lnTo>
                  <a:lnTo>
                    <a:pt x="4" y="0"/>
                  </a:lnTo>
                  <a:lnTo>
                    <a:pt x="0" y="4"/>
                  </a:lnTo>
                  <a:lnTo>
                    <a:pt x="4" y="7"/>
                  </a:lnTo>
                  <a:close/>
                </a:path>
              </a:pathLst>
            </a:custGeom>
            <a:solidFill>
              <a:srgbClr val="A84A3D"/>
            </a:solidFill>
            <a:ln w="9525">
              <a:noFill/>
              <a:round/>
              <a:headEnd/>
              <a:tailEnd/>
            </a:ln>
          </p:spPr>
          <p:txBody>
            <a:bodyPr/>
            <a:lstStyle/>
            <a:p>
              <a:endParaRPr lang="en-US" dirty="0">
                <a:solidFill>
                  <a:prstClr val="black"/>
                </a:solidFill>
              </a:endParaRPr>
            </a:p>
          </p:txBody>
        </p:sp>
        <p:sp>
          <p:nvSpPr>
            <p:cNvPr id="75718" name="Freeform 482"/>
            <p:cNvSpPr>
              <a:spLocks/>
            </p:cNvSpPr>
            <p:nvPr/>
          </p:nvSpPr>
          <p:spPr bwMode="auto">
            <a:xfrm>
              <a:off x="2809" y="3096"/>
              <a:ext cx="88" cy="22"/>
            </a:xfrm>
            <a:custGeom>
              <a:avLst/>
              <a:gdLst>
                <a:gd name="T0" fmla="*/ 0 w 353"/>
                <a:gd name="T1" fmla="*/ 0 h 88"/>
                <a:gd name="T2" fmla="*/ 0 w 353"/>
                <a:gd name="T3" fmla="*/ 0 h 88"/>
                <a:gd name="T4" fmla="*/ 0 w 353"/>
                <a:gd name="T5" fmla="*/ 0 h 88"/>
                <a:gd name="T6" fmla="*/ 0 w 353"/>
                <a:gd name="T7" fmla="*/ 0 h 88"/>
                <a:gd name="T8" fmla="*/ 0 w 353"/>
                <a:gd name="T9" fmla="*/ 0 h 88"/>
                <a:gd name="T10" fmla="*/ 0 w 353"/>
                <a:gd name="T11" fmla="*/ 0 h 88"/>
                <a:gd name="T12" fmla="*/ 0 w 353"/>
                <a:gd name="T13" fmla="*/ 0 h 88"/>
                <a:gd name="T14" fmla="*/ 0 w 353"/>
                <a:gd name="T15" fmla="*/ 0 h 88"/>
                <a:gd name="T16" fmla="*/ 0 w 353"/>
                <a:gd name="T17" fmla="*/ 0 h 88"/>
                <a:gd name="T18" fmla="*/ 0 w 353"/>
                <a:gd name="T19" fmla="*/ 0 h 88"/>
                <a:gd name="T20" fmla="*/ 0 w 353"/>
                <a:gd name="T21" fmla="*/ 0 h 88"/>
                <a:gd name="T22" fmla="*/ 0 w 353"/>
                <a:gd name="T23" fmla="*/ 0 h 88"/>
                <a:gd name="T24" fmla="*/ 0 w 353"/>
                <a:gd name="T25" fmla="*/ 0 h 88"/>
                <a:gd name="T26" fmla="*/ 0 w 353"/>
                <a:gd name="T27" fmla="*/ 0 h 88"/>
                <a:gd name="T28" fmla="*/ 0 w 353"/>
                <a:gd name="T29" fmla="*/ 0 h 88"/>
                <a:gd name="T30" fmla="*/ 0 w 353"/>
                <a:gd name="T31" fmla="*/ 0 h 88"/>
                <a:gd name="T32" fmla="*/ 0 w 353"/>
                <a:gd name="T33" fmla="*/ 0 h 88"/>
                <a:gd name="T34" fmla="*/ 0 w 353"/>
                <a:gd name="T35" fmla="*/ 0 h 88"/>
                <a:gd name="T36" fmla="*/ 0 w 353"/>
                <a:gd name="T37" fmla="*/ 0 h 88"/>
                <a:gd name="T38" fmla="*/ 0 w 353"/>
                <a:gd name="T39" fmla="*/ 0 h 88"/>
                <a:gd name="T40" fmla="*/ 0 w 353"/>
                <a:gd name="T41" fmla="*/ 0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3"/>
                <a:gd name="T64" fmla="*/ 0 h 88"/>
                <a:gd name="T65" fmla="*/ 353 w 353"/>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3" h="88">
                  <a:moveTo>
                    <a:pt x="0" y="63"/>
                  </a:moveTo>
                  <a:lnTo>
                    <a:pt x="56" y="27"/>
                  </a:lnTo>
                  <a:lnTo>
                    <a:pt x="113" y="3"/>
                  </a:lnTo>
                  <a:lnTo>
                    <a:pt x="170" y="0"/>
                  </a:lnTo>
                  <a:lnTo>
                    <a:pt x="227" y="8"/>
                  </a:lnTo>
                  <a:lnTo>
                    <a:pt x="275" y="33"/>
                  </a:lnTo>
                  <a:lnTo>
                    <a:pt x="332" y="61"/>
                  </a:lnTo>
                  <a:lnTo>
                    <a:pt x="353" y="82"/>
                  </a:lnTo>
                  <a:lnTo>
                    <a:pt x="303" y="88"/>
                  </a:lnTo>
                  <a:lnTo>
                    <a:pt x="288" y="49"/>
                  </a:lnTo>
                  <a:lnTo>
                    <a:pt x="253" y="63"/>
                  </a:lnTo>
                  <a:lnTo>
                    <a:pt x="232" y="23"/>
                  </a:lnTo>
                  <a:lnTo>
                    <a:pt x="197" y="61"/>
                  </a:lnTo>
                  <a:lnTo>
                    <a:pt x="162" y="13"/>
                  </a:lnTo>
                  <a:lnTo>
                    <a:pt x="128" y="59"/>
                  </a:lnTo>
                  <a:lnTo>
                    <a:pt x="107" y="19"/>
                  </a:lnTo>
                  <a:lnTo>
                    <a:pt x="83" y="61"/>
                  </a:lnTo>
                  <a:lnTo>
                    <a:pt x="40" y="56"/>
                  </a:lnTo>
                  <a:lnTo>
                    <a:pt x="51" y="77"/>
                  </a:lnTo>
                  <a:lnTo>
                    <a:pt x="0" y="63"/>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719" name="Freeform 483"/>
            <p:cNvSpPr>
              <a:spLocks/>
            </p:cNvSpPr>
            <p:nvPr/>
          </p:nvSpPr>
          <p:spPr bwMode="auto">
            <a:xfrm>
              <a:off x="2814" y="3098"/>
              <a:ext cx="74" cy="15"/>
            </a:xfrm>
            <a:custGeom>
              <a:avLst/>
              <a:gdLst>
                <a:gd name="T0" fmla="*/ 0 w 293"/>
                <a:gd name="T1" fmla="*/ 0 h 60"/>
                <a:gd name="T2" fmla="*/ 0 w 293"/>
                <a:gd name="T3" fmla="*/ 0 h 60"/>
                <a:gd name="T4" fmla="*/ 0 w 293"/>
                <a:gd name="T5" fmla="*/ 0 h 60"/>
                <a:gd name="T6" fmla="*/ 0 w 293"/>
                <a:gd name="T7" fmla="*/ 0 h 60"/>
                <a:gd name="T8" fmla="*/ 0 w 293"/>
                <a:gd name="T9" fmla="*/ 0 h 60"/>
                <a:gd name="T10" fmla="*/ 0 w 293"/>
                <a:gd name="T11" fmla="*/ 0 h 60"/>
                <a:gd name="T12" fmla="*/ 0 w 293"/>
                <a:gd name="T13" fmla="*/ 0 h 60"/>
                <a:gd name="T14" fmla="*/ 0 w 293"/>
                <a:gd name="T15" fmla="*/ 0 h 60"/>
                <a:gd name="T16" fmla="*/ 0 w 293"/>
                <a:gd name="T17" fmla="*/ 0 h 60"/>
                <a:gd name="T18" fmla="*/ 0 w 293"/>
                <a:gd name="T19" fmla="*/ 0 h 60"/>
                <a:gd name="T20" fmla="*/ 0 w 293"/>
                <a:gd name="T21" fmla="*/ 0 h 60"/>
                <a:gd name="T22" fmla="*/ 0 w 293"/>
                <a:gd name="T23" fmla="*/ 0 h 60"/>
                <a:gd name="T24" fmla="*/ 0 w 293"/>
                <a:gd name="T25" fmla="*/ 0 h 60"/>
                <a:gd name="T26" fmla="*/ 0 w 293"/>
                <a:gd name="T27" fmla="*/ 0 h 60"/>
                <a:gd name="T28" fmla="*/ 0 w 293"/>
                <a:gd name="T29" fmla="*/ 0 h 60"/>
                <a:gd name="T30" fmla="*/ 0 w 293"/>
                <a:gd name="T31" fmla="*/ 0 h 60"/>
                <a:gd name="T32" fmla="*/ 0 w 293"/>
                <a:gd name="T33" fmla="*/ 0 h 60"/>
                <a:gd name="T34" fmla="*/ 0 w 293"/>
                <a:gd name="T35" fmla="*/ 0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3"/>
                <a:gd name="T55" fmla="*/ 0 h 60"/>
                <a:gd name="T56" fmla="*/ 293 w 293"/>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3" h="60">
                  <a:moveTo>
                    <a:pt x="0" y="51"/>
                  </a:moveTo>
                  <a:lnTo>
                    <a:pt x="35" y="29"/>
                  </a:lnTo>
                  <a:lnTo>
                    <a:pt x="72" y="11"/>
                  </a:lnTo>
                  <a:lnTo>
                    <a:pt x="103" y="2"/>
                  </a:lnTo>
                  <a:lnTo>
                    <a:pt x="150" y="0"/>
                  </a:lnTo>
                  <a:lnTo>
                    <a:pt x="188" y="2"/>
                  </a:lnTo>
                  <a:lnTo>
                    <a:pt x="235" y="20"/>
                  </a:lnTo>
                  <a:lnTo>
                    <a:pt x="293" y="48"/>
                  </a:lnTo>
                  <a:lnTo>
                    <a:pt x="293" y="60"/>
                  </a:lnTo>
                  <a:lnTo>
                    <a:pt x="276" y="45"/>
                  </a:lnTo>
                  <a:lnTo>
                    <a:pt x="233" y="27"/>
                  </a:lnTo>
                  <a:lnTo>
                    <a:pt x="185" y="10"/>
                  </a:lnTo>
                  <a:lnTo>
                    <a:pt x="135" y="6"/>
                  </a:lnTo>
                  <a:lnTo>
                    <a:pt x="89" y="15"/>
                  </a:lnTo>
                  <a:lnTo>
                    <a:pt x="50" y="32"/>
                  </a:lnTo>
                  <a:lnTo>
                    <a:pt x="10" y="53"/>
                  </a:lnTo>
                  <a:lnTo>
                    <a:pt x="0" y="5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720" name="Freeform 484"/>
            <p:cNvSpPr>
              <a:spLocks/>
            </p:cNvSpPr>
            <p:nvPr/>
          </p:nvSpPr>
          <p:spPr bwMode="auto">
            <a:xfrm>
              <a:off x="2833" y="3087"/>
              <a:ext cx="37" cy="5"/>
            </a:xfrm>
            <a:custGeom>
              <a:avLst/>
              <a:gdLst>
                <a:gd name="T0" fmla="*/ 0 w 145"/>
                <a:gd name="T1" fmla="*/ 0 h 18"/>
                <a:gd name="T2" fmla="*/ 0 w 145"/>
                <a:gd name="T3" fmla="*/ 0 h 18"/>
                <a:gd name="T4" fmla="*/ 0 w 145"/>
                <a:gd name="T5" fmla="*/ 0 h 18"/>
                <a:gd name="T6" fmla="*/ 0 w 145"/>
                <a:gd name="T7" fmla="*/ 0 h 18"/>
                <a:gd name="T8" fmla="*/ 0 w 145"/>
                <a:gd name="T9" fmla="*/ 0 h 18"/>
                <a:gd name="T10" fmla="*/ 0 w 145"/>
                <a:gd name="T11" fmla="*/ 0 h 18"/>
                <a:gd name="T12" fmla="*/ 0 w 145"/>
                <a:gd name="T13" fmla="*/ 0 h 18"/>
                <a:gd name="T14" fmla="*/ 0 w 145"/>
                <a:gd name="T15" fmla="*/ 0 h 18"/>
                <a:gd name="T16" fmla="*/ 0 w 145"/>
                <a:gd name="T17" fmla="*/ 0 h 18"/>
                <a:gd name="T18" fmla="*/ 0 w 145"/>
                <a:gd name="T19" fmla="*/ 0 h 18"/>
                <a:gd name="T20" fmla="*/ 0 w 145"/>
                <a:gd name="T21" fmla="*/ 0 h 18"/>
                <a:gd name="T22" fmla="*/ 0 w 145"/>
                <a:gd name="T23" fmla="*/ 0 h 18"/>
                <a:gd name="T24" fmla="*/ 0 w 14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18"/>
                <a:gd name="T41" fmla="*/ 145 w 14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18">
                  <a:moveTo>
                    <a:pt x="6" y="4"/>
                  </a:moveTo>
                  <a:lnTo>
                    <a:pt x="0" y="15"/>
                  </a:lnTo>
                  <a:lnTo>
                    <a:pt x="20" y="10"/>
                  </a:lnTo>
                  <a:lnTo>
                    <a:pt x="49" y="7"/>
                  </a:lnTo>
                  <a:lnTo>
                    <a:pt x="85" y="7"/>
                  </a:lnTo>
                  <a:lnTo>
                    <a:pt x="132" y="15"/>
                  </a:lnTo>
                  <a:lnTo>
                    <a:pt x="145" y="18"/>
                  </a:lnTo>
                  <a:lnTo>
                    <a:pt x="145" y="10"/>
                  </a:lnTo>
                  <a:lnTo>
                    <a:pt x="102" y="1"/>
                  </a:lnTo>
                  <a:lnTo>
                    <a:pt x="51" y="0"/>
                  </a:lnTo>
                  <a:lnTo>
                    <a:pt x="20" y="2"/>
                  </a:lnTo>
                  <a:lnTo>
                    <a:pt x="6" y="4"/>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721" name="Freeform 485"/>
            <p:cNvSpPr>
              <a:spLocks/>
            </p:cNvSpPr>
            <p:nvPr/>
          </p:nvSpPr>
          <p:spPr bwMode="auto">
            <a:xfrm>
              <a:off x="2800" y="3103"/>
              <a:ext cx="7" cy="6"/>
            </a:xfrm>
            <a:custGeom>
              <a:avLst/>
              <a:gdLst>
                <a:gd name="T0" fmla="*/ 0 w 29"/>
                <a:gd name="T1" fmla="*/ 0 h 23"/>
                <a:gd name="T2" fmla="*/ 0 w 29"/>
                <a:gd name="T3" fmla="*/ 0 h 23"/>
                <a:gd name="T4" fmla="*/ 0 w 29"/>
                <a:gd name="T5" fmla="*/ 0 h 23"/>
                <a:gd name="T6" fmla="*/ 0 w 29"/>
                <a:gd name="T7" fmla="*/ 0 h 23"/>
                <a:gd name="T8" fmla="*/ 0 w 29"/>
                <a:gd name="T9" fmla="*/ 0 h 23"/>
                <a:gd name="T10" fmla="*/ 0 w 29"/>
                <a:gd name="T11" fmla="*/ 0 h 23"/>
                <a:gd name="T12" fmla="*/ 0 w 29"/>
                <a:gd name="T13" fmla="*/ 0 h 23"/>
                <a:gd name="T14" fmla="*/ 0 w 29"/>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23"/>
                <a:gd name="T26" fmla="*/ 29 w 29"/>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23">
                  <a:moveTo>
                    <a:pt x="25" y="0"/>
                  </a:moveTo>
                  <a:lnTo>
                    <a:pt x="9" y="8"/>
                  </a:lnTo>
                  <a:lnTo>
                    <a:pt x="0" y="16"/>
                  </a:lnTo>
                  <a:lnTo>
                    <a:pt x="10" y="23"/>
                  </a:lnTo>
                  <a:lnTo>
                    <a:pt x="22" y="11"/>
                  </a:lnTo>
                  <a:lnTo>
                    <a:pt x="29" y="1"/>
                  </a:lnTo>
                  <a:lnTo>
                    <a:pt x="25" y="0"/>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722" name="Freeform 486"/>
            <p:cNvSpPr>
              <a:spLocks/>
            </p:cNvSpPr>
            <p:nvPr/>
          </p:nvSpPr>
          <p:spPr bwMode="auto">
            <a:xfrm>
              <a:off x="2904" y="3109"/>
              <a:ext cx="9" cy="7"/>
            </a:xfrm>
            <a:custGeom>
              <a:avLst/>
              <a:gdLst>
                <a:gd name="T0" fmla="*/ 0 w 36"/>
                <a:gd name="T1" fmla="*/ 0 h 29"/>
                <a:gd name="T2" fmla="*/ 0 w 36"/>
                <a:gd name="T3" fmla="*/ 0 h 29"/>
                <a:gd name="T4" fmla="*/ 0 w 36"/>
                <a:gd name="T5" fmla="*/ 0 h 29"/>
                <a:gd name="T6" fmla="*/ 0 w 36"/>
                <a:gd name="T7" fmla="*/ 0 h 29"/>
                <a:gd name="T8" fmla="*/ 0 w 36"/>
                <a:gd name="T9" fmla="*/ 0 h 29"/>
                <a:gd name="T10" fmla="*/ 0 w 36"/>
                <a:gd name="T11" fmla="*/ 0 h 29"/>
                <a:gd name="T12" fmla="*/ 0 w 36"/>
                <a:gd name="T13" fmla="*/ 0 h 29"/>
                <a:gd name="T14" fmla="*/ 0 w 36"/>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9"/>
                <a:gd name="T26" fmla="*/ 36 w 36"/>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9">
                  <a:moveTo>
                    <a:pt x="0" y="0"/>
                  </a:moveTo>
                  <a:lnTo>
                    <a:pt x="19" y="15"/>
                  </a:lnTo>
                  <a:lnTo>
                    <a:pt x="25" y="29"/>
                  </a:lnTo>
                  <a:lnTo>
                    <a:pt x="36" y="24"/>
                  </a:lnTo>
                  <a:lnTo>
                    <a:pt x="29" y="14"/>
                  </a:lnTo>
                  <a:lnTo>
                    <a:pt x="10" y="2"/>
                  </a:lnTo>
                  <a:lnTo>
                    <a:pt x="0" y="0"/>
                  </a:lnTo>
                  <a:close/>
                </a:path>
              </a:pathLst>
            </a:custGeom>
            <a:solidFill>
              <a:srgbClr val="FFFF7F"/>
            </a:solidFill>
            <a:ln w="9525">
              <a:noFill/>
              <a:round/>
              <a:headEnd/>
              <a:tailEnd/>
            </a:ln>
          </p:spPr>
          <p:txBody>
            <a:bodyPr/>
            <a:lstStyle/>
            <a:p>
              <a:endParaRPr lang="en-US" dirty="0">
                <a:solidFill>
                  <a:prstClr val="black"/>
                </a:solidFill>
              </a:endParaRPr>
            </a:p>
          </p:txBody>
        </p:sp>
        <p:sp>
          <p:nvSpPr>
            <p:cNvPr id="75723" name="Freeform 487"/>
            <p:cNvSpPr>
              <a:spLocks/>
            </p:cNvSpPr>
            <p:nvPr/>
          </p:nvSpPr>
          <p:spPr bwMode="auto">
            <a:xfrm>
              <a:off x="2851" y="3041"/>
              <a:ext cx="4" cy="40"/>
            </a:xfrm>
            <a:custGeom>
              <a:avLst/>
              <a:gdLst>
                <a:gd name="T0" fmla="*/ 0 w 12"/>
                <a:gd name="T1" fmla="*/ 0 h 157"/>
                <a:gd name="T2" fmla="*/ 0 w 12"/>
                <a:gd name="T3" fmla="*/ 0 h 157"/>
                <a:gd name="T4" fmla="*/ 0 w 12"/>
                <a:gd name="T5" fmla="*/ 0 h 157"/>
                <a:gd name="T6" fmla="*/ 0 w 12"/>
                <a:gd name="T7" fmla="*/ 0 h 157"/>
                <a:gd name="T8" fmla="*/ 0 w 12"/>
                <a:gd name="T9" fmla="*/ 0 h 157"/>
                <a:gd name="T10" fmla="*/ 0 w 12"/>
                <a:gd name="T11" fmla="*/ 0 h 157"/>
                <a:gd name="T12" fmla="*/ 0 w 12"/>
                <a:gd name="T13" fmla="*/ 0 h 157"/>
                <a:gd name="T14" fmla="*/ 0 60000 65536"/>
                <a:gd name="T15" fmla="*/ 0 60000 65536"/>
                <a:gd name="T16" fmla="*/ 0 60000 65536"/>
                <a:gd name="T17" fmla="*/ 0 60000 65536"/>
                <a:gd name="T18" fmla="*/ 0 60000 65536"/>
                <a:gd name="T19" fmla="*/ 0 60000 65536"/>
                <a:gd name="T20" fmla="*/ 0 60000 65536"/>
                <a:gd name="T21" fmla="*/ 0 w 12"/>
                <a:gd name="T22" fmla="*/ 0 h 157"/>
                <a:gd name="T23" fmla="*/ 12 w 12"/>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7">
                  <a:moveTo>
                    <a:pt x="5" y="156"/>
                  </a:moveTo>
                  <a:lnTo>
                    <a:pt x="0" y="20"/>
                  </a:lnTo>
                  <a:lnTo>
                    <a:pt x="6" y="0"/>
                  </a:lnTo>
                  <a:lnTo>
                    <a:pt x="12" y="2"/>
                  </a:lnTo>
                  <a:lnTo>
                    <a:pt x="7" y="157"/>
                  </a:lnTo>
                  <a:lnTo>
                    <a:pt x="5" y="156"/>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24" name="Freeform 488"/>
            <p:cNvSpPr>
              <a:spLocks/>
            </p:cNvSpPr>
            <p:nvPr/>
          </p:nvSpPr>
          <p:spPr bwMode="auto">
            <a:xfrm>
              <a:off x="2858" y="3046"/>
              <a:ext cx="5" cy="1"/>
            </a:xfrm>
            <a:custGeom>
              <a:avLst/>
              <a:gdLst>
                <a:gd name="T0" fmla="*/ 0 w 22"/>
                <a:gd name="T1" fmla="*/ 0 h 5"/>
                <a:gd name="T2" fmla="*/ 0 w 22"/>
                <a:gd name="T3" fmla="*/ 0 h 5"/>
                <a:gd name="T4" fmla="*/ 0 w 22"/>
                <a:gd name="T5" fmla="*/ 0 h 5"/>
                <a:gd name="T6" fmla="*/ 0 w 22"/>
                <a:gd name="T7" fmla="*/ 0 h 5"/>
                <a:gd name="T8" fmla="*/ 0 w 22"/>
                <a:gd name="T9" fmla="*/ 0 h 5"/>
                <a:gd name="T10" fmla="*/ 0 w 22"/>
                <a:gd name="T11" fmla="*/ 0 h 5"/>
                <a:gd name="T12" fmla="*/ 0 60000 65536"/>
                <a:gd name="T13" fmla="*/ 0 60000 65536"/>
                <a:gd name="T14" fmla="*/ 0 60000 65536"/>
                <a:gd name="T15" fmla="*/ 0 60000 65536"/>
                <a:gd name="T16" fmla="*/ 0 60000 65536"/>
                <a:gd name="T17" fmla="*/ 0 60000 65536"/>
                <a:gd name="T18" fmla="*/ 0 w 22"/>
                <a:gd name="T19" fmla="*/ 0 h 5"/>
                <a:gd name="T20" fmla="*/ 22 w 2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2" h="5">
                  <a:moveTo>
                    <a:pt x="0" y="2"/>
                  </a:moveTo>
                  <a:lnTo>
                    <a:pt x="21" y="0"/>
                  </a:lnTo>
                  <a:lnTo>
                    <a:pt x="22" y="3"/>
                  </a:lnTo>
                  <a:lnTo>
                    <a:pt x="2" y="5"/>
                  </a:lnTo>
                  <a:lnTo>
                    <a:pt x="0" y="2"/>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25" name="Freeform 489"/>
            <p:cNvSpPr>
              <a:spLocks/>
            </p:cNvSpPr>
            <p:nvPr/>
          </p:nvSpPr>
          <p:spPr bwMode="auto">
            <a:xfrm>
              <a:off x="2843" y="3045"/>
              <a:ext cx="4" cy="1"/>
            </a:xfrm>
            <a:custGeom>
              <a:avLst/>
              <a:gdLst>
                <a:gd name="T0" fmla="*/ 0 w 14"/>
                <a:gd name="T1" fmla="*/ 0 h 5"/>
                <a:gd name="T2" fmla="*/ 0 w 14"/>
                <a:gd name="T3" fmla="*/ 0 h 5"/>
                <a:gd name="T4" fmla="*/ 0 w 14"/>
                <a:gd name="T5" fmla="*/ 0 h 5"/>
                <a:gd name="T6" fmla="*/ 0 w 14"/>
                <a:gd name="T7" fmla="*/ 0 h 5"/>
                <a:gd name="T8" fmla="*/ 0 w 14"/>
                <a:gd name="T9" fmla="*/ 0 h 5"/>
                <a:gd name="T10" fmla="*/ 0 w 14"/>
                <a:gd name="T11" fmla="*/ 0 h 5"/>
                <a:gd name="T12" fmla="*/ 0 60000 65536"/>
                <a:gd name="T13" fmla="*/ 0 60000 65536"/>
                <a:gd name="T14" fmla="*/ 0 60000 65536"/>
                <a:gd name="T15" fmla="*/ 0 60000 65536"/>
                <a:gd name="T16" fmla="*/ 0 60000 65536"/>
                <a:gd name="T17" fmla="*/ 0 60000 65536"/>
                <a:gd name="T18" fmla="*/ 0 w 14"/>
                <a:gd name="T19" fmla="*/ 0 h 5"/>
                <a:gd name="T20" fmla="*/ 14 w 14"/>
                <a:gd name="T21" fmla="*/ 5 h 5"/>
              </a:gdLst>
              <a:ahLst/>
              <a:cxnLst>
                <a:cxn ang="T12">
                  <a:pos x="T0" y="T1"/>
                </a:cxn>
                <a:cxn ang="T13">
                  <a:pos x="T2" y="T3"/>
                </a:cxn>
                <a:cxn ang="T14">
                  <a:pos x="T4" y="T5"/>
                </a:cxn>
                <a:cxn ang="T15">
                  <a:pos x="T6" y="T7"/>
                </a:cxn>
                <a:cxn ang="T16">
                  <a:pos x="T8" y="T9"/>
                </a:cxn>
                <a:cxn ang="T17">
                  <a:pos x="T10" y="T11"/>
                </a:cxn>
              </a:cxnLst>
              <a:rect l="T18" t="T19" r="T20" b="T21"/>
              <a:pathLst>
                <a:path w="14" h="5">
                  <a:moveTo>
                    <a:pt x="0" y="3"/>
                  </a:moveTo>
                  <a:lnTo>
                    <a:pt x="12" y="0"/>
                  </a:lnTo>
                  <a:lnTo>
                    <a:pt x="14" y="5"/>
                  </a:lnTo>
                  <a:lnTo>
                    <a:pt x="4" y="4"/>
                  </a:lnTo>
                  <a:lnTo>
                    <a:pt x="0" y="3"/>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26" name="Freeform 490"/>
            <p:cNvSpPr>
              <a:spLocks/>
            </p:cNvSpPr>
            <p:nvPr/>
          </p:nvSpPr>
          <p:spPr bwMode="auto">
            <a:xfrm>
              <a:off x="2881" y="3067"/>
              <a:ext cx="3" cy="8"/>
            </a:xfrm>
            <a:custGeom>
              <a:avLst/>
              <a:gdLst>
                <a:gd name="T0" fmla="*/ 0 w 11"/>
                <a:gd name="T1" fmla="*/ 0 h 32"/>
                <a:gd name="T2" fmla="*/ 0 w 11"/>
                <a:gd name="T3" fmla="*/ 0 h 32"/>
                <a:gd name="T4" fmla="*/ 0 w 11"/>
                <a:gd name="T5" fmla="*/ 0 h 32"/>
                <a:gd name="T6" fmla="*/ 0 w 11"/>
                <a:gd name="T7" fmla="*/ 0 h 32"/>
                <a:gd name="T8" fmla="*/ 0 w 11"/>
                <a:gd name="T9" fmla="*/ 0 h 32"/>
                <a:gd name="T10" fmla="*/ 0 60000 65536"/>
                <a:gd name="T11" fmla="*/ 0 60000 65536"/>
                <a:gd name="T12" fmla="*/ 0 60000 65536"/>
                <a:gd name="T13" fmla="*/ 0 60000 65536"/>
                <a:gd name="T14" fmla="*/ 0 60000 65536"/>
                <a:gd name="T15" fmla="*/ 0 w 11"/>
                <a:gd name="T16" fmla="*/ 0 h 32"/>
                <a:gd name="T17" fmla="*/ 11 w 11"/>
                <a:gd name="T18" fmla="*/ 32 h 32"/>
              </a:gdLst>
              <a:ahLst/>
              <a:cxnLst>
                <a:cxn ang="T10">
                  <a:pos x="T0" y="T1"/>
                </a:cxn>
                <a:cxn ang="T11">
                  <a:pos x="T2" y="T3"/>
                </a:cxn>
                <a:cxn ang="T12">
                  <a:pos x="T4" y="T5"/>
                </a:cxn>
                <a:cxn ang="T13">
                  <a:pos x="T6" y="T7"/>
                </a:cxn>
                <a:cxn ang="T14">
                  <a:pos x="T8" y="T9"/>
                </a:cxn>
              </a:cxnLst>
              <a:rect l="T15" t="T16" r="T17" b="T18"/>
              <a:pathLst>
                <a:path w="11" h="32">
                  <a:moveTo>
                    <a:pt x="0" y="0"/>
                  </a:moveTo>
                  <a:lnTo>
                    <a:pt x="7" y="32"/>
                  </a:lnTo>
                  <a:lnTo>
                    <a:pt x="11" y="29"/>
                  </a:lnTo>
                  <a:lnTo>
                    <a:pt x="0"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27" name="Freeform 491"/>
            <p:cNvSpPr>
              <a:spLocks/>
            </p:cNvSpPr>
            <p:nvPr/>
          </p:nvSpPr>
          <p:spPr bwMode="auto">
            <a:xfrm>
              <a:off x="2902" y="3064"/>
              <a:ext cx="3" cy="8"/>
            </a:xfrm>
            <a:custGeom>
              <a:avLst/>
              <a:gdLst>
                <a:gd name="T0" fmla="*/ 0 w 12"/>
                <a:gd name="T1" fmla="*/ 0 h 31"/>
                <a:gd name="T2" fmla="*/ 0 w 12"/>
                <a:gd name="T3" fmla="*/ 0 h 31"/>
                <a:gd name="T4" fmla="*/ 0 w 12"/>
                <a:gd name="T5" fmla="*/ 0 h 31"/>
                <a:gd name="T6" fmla="*/ 0 w 12"/>
                <a:gd name="T7" fmla="*/ 0 h 31"/>
                <a:gd name="T8" fmla="*/ 0 w 12"/>
                <a:gd name="T9" fmla="*/ 0 h 31"/>
                <a:gd name="T10" fmla="*/ 0 60000 65536"/>
                <a:gd name="T11" fmla="*/ 0 60000 65536"/>
                <a:gd name="T12" fmla="*/ 0 60000 65536"/>
                <a:gd name="T13" fmla="*/ 0 60000 65536"/>
                <a:gd name="T14" fmla="*/ 0 60000 65536"/>
                <a:gd name="T15" fmla="*/ 0 w 12"/>
                <a:gd name="T16" fmla="*/ 0 h 31"/>
                <a:gd name="T17" fmla="*/ 12 w 12"/>
                <a:gd name="T18" fmla="*/ 31 h 31"/>
              </a:gdLst>
              <a:ahLst/>
              <a:cxnLst>
                <a:cxn ang="T10">
                  <a:pos x="T0" y="T1"/>
                </a:cxn>
                <a:cxn ang="T11">
                  <a:pos x="T2" y="T3"/>
                </a:cxn>
                <a:cxn ang="T12">
                  <a:pos x="T4" y="T5"/>
                </a:cxn>
                <a:cxn ang="T13">
                  <a:pos x="T6" y="T7"/>
                </a:cxn>
                <a:cxn ang="T14">
                  <a:pos x="T8" y="T9"/>
                </a:cxn>
              </a:cxnLst>
              <a:rect l="T15" t="T16" r="T17" b="T18"/>
              <a:pathLst>
                <a:path w="12" h="31">
                  <a:moveTo>
                    <a:pt x="0" y="0"/>
                  </a:moveTo>
                  <a:lnTo>
                    <a:pt x="5" y="31"/>
                  </a:lnTo>
                  <a:lnTo>
                    <a:pt x="12" y="30"/>
                  </a:lnTo>
                  <a:lnTo>
                    <a:pt x="0"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28" name="Freeform 492"/>
            <p:cNvSpPr>
              <a:spLocks/>
            </p:cNvSpPr>
            <p:nvPr/>
          </p:nvSpPr>
          <p:spPr bwMode="auto">
            <a:xfrm>
              <a:off x="2922" y="3066"/>
              <a:ext cx="1" cy="6"/>
            </a:xfrm>
            <a:custGeom>
              <a:avLst/>
              <a:gdLst>
                <a:gd name="T0" fmla="*/ 0 w 5"/>
                <a:gd name="T1" fmla="*/ 0 h 26"/>
                <a:gd name="T2" fmla="*/ 0 w 5"/>
                <a:gd name="T3" fmla="*/ 0 h 26"/>
                <a:gd name="T4" fmla="*/ 0 w 5"/>
                <a:gd name="T5" fmla="*/ 0 h 26"/>
                <a:gd name="T6" fmla="*/ 0 w 5"/>
                <a:gd name="T7" fmla="*/ 0 h 26"/>
                <a:gd name="T8" fmla="*/ 0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0" y="0"/>
                  </a:moveTo>
                  <a:lnTo>
                    <a:pt x="3" y="26"/>
                  </a:lnTo>
                  <a:lnTo>
                    <a:pt x="5" y="26"/>
                  </a:lnTo>
                  <a:lnTo>
                    <a:pt x="0"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29" name="Freeform 493"/>
            <p:cNvSpPr>
              <a:spLocks/>
            </p:cNvSpPr>
            <p:nvPr/>
          </p:nvSpPr>
          <p:spPr bwMode="auto">
            <a:xfrm>
              <a:off x="2875" y="3020"/>
              <a:ext cx="2" cy="8"/>
            </a:xfrm>
            <a:custGeom>
              <a:avLst/>
              <a:gdLst>
                <a:gd name="T0" fmla="*/ 0 w 6"/>
                <a:gd name="T1" fmla="*/ 0 h 33"/>
                <a:gd name="T2" fmla="*/ 0 w 6"/>
                <a:gd name="T3" fmla="*/ 0 h 33"/>
                <a:gd name="T4" fmla="*/ 0 w 6"/>
                <a:gd name="T5" fmla="*/ 0 h 33"/>
                <a:gd name="T6" fmla="*/ 0 w 6"/>
                <a:gd name="T7" fmla="*/ 0 h 33"/>
                <a:gd name="T8" fmla="*/ 0 w 6"/>
                <a:gd name="T9" fmla="*/ 0 h 33"/>
                <a:gd name="T10" fmla="*/ 0 w 6"/>
                <a:gd name="T11" fmla="*/ 0 h 33"/>
                <a:gd name="T12" fmla="*/ 0 60000 65536"/>
                <a:gd name="T13" fmla="*/ 0 60000 65536"/>
                <a:gd name="T14" fmla="*/ 0 60000 65536"/>
                <a:gd name="T15" fmla="*/ 0 60000 65536"/>
                <a:gd name="T16" fmla="*/ 0 60000 65536"/>
                <a:gd name="T17" fmla="*/ 0 60000 65536"/>
                <a:gd name="T18" fmla="*/ 0 w 6"/>
                <a:gd name="T19" fmla="*/ 0 h 33"/>
                <a:gd name="T20" fmla="*/ 6 w 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6" h="33">
                  <a:moveTo>
                    <a:pt x="0" y="3"/>
                  </a:moveTo>
                  <a:lnTo>
                    <a:pt x="4" y="33"/>
                  </a:lnTo>
                  <a:lnTo>
                    <a:pt x="6" y="32"/>
                  </a:lnTo>
                  <a:lnTo>
                    <a:pt x="3" y="0"/>
                  </a:lnTo>
                  <a:lnTo>
                    <a:pt x="0" y="3"/>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30" name="Freeform 494"/>
            <p:cNvSpPr>
              <a:spLocks/>
            </p:cNvSpPr>
            <p:nvPr/>
          </p:nvSpPr>
          <p:spPr bwMode="auto">
            <a:xfrm>
              <a:off x="2893" y="3013"/>
              <a:ext cx="1" cy="8"/>
            </a:xfrm>
            <a:custGeom>
              <a:avLst/>
              <a:gdLst>
                <a:gd name="T0" fmla="*/ 0 w 8"/>
                <a:gd name="T1" fmla="*/ 0 h 33"/>
                <a:gd name="T2" fmla="*/ 0 w 8"/>
                <a:gd name="T3" fmla="*/ 0 h 33"/>
                <a:gd name="T4" fmla="*/ 0 w 8"/>
                <a:gd name="T5" fmla="*/ 0 h 33"/>
                <a:gd name="T6" fmla="*/ 0 w 8"/>
                <a:gd name="T7" fmla="*/ 0 h 33"/>
                <a:gd name="T8" fmla="*/ 0 w 8"/>
                <a:gd name="T9" fmla="*/ 0 h 33"/>
                <a:gd name="T10" fmla="*/ 0 60000 65536"/>
                <a:gd name="T11" fmla="*/ 0 60000 65536"/>
                <a:gd name="T12" fmla="*/ 0 60000 65536"/>
                <a:gd name="T13" fmla="*/ 0 60000 65536"/>
                <a:gd name="T14" fmla="*/ 0 60000 65536"/>
                <a:gd name="T15" fmla="*/ 0 w 8"/>
                <a:gd name="T16" fmla="*/ 0 h 33"/>
                <a:gd name="T17" fmla="*/ 8 w 8"/>
                <a:gd name="T18" fmla="*/ 33 h 33"/>
              </a:gdLst>
              <a:ahLst/>
              <a:cxnLst>
                <a:cxn ang="T10">
                  <a:pos x="T0" y="T1"/>
                </a:cxn>
                <a:cxn ang="T11">
                  <a:pos x="T2" y="T3"/>
                </a:cxn>
                <a:cxn ang="T12">
                  <a:pos x="T4" y="T5"/>
                </a:cxn>
                <a:cxn ang="T13">
                  <a:pos x="T6" y="T7"/>
                </a:cxn>
                <a:cxn ang="T14">
                  <a:pos x="T8" y="T9"/>
                </a:cxn>
              </a:cxnLst>
              <a:rect l="T15" t="T16" r="T17" b="T18"/>
              <a:pathLst>
                <a:path w="8" h="33">
                  <a:moveTo>
                    <a:pt x="0" y="0"/>
                  </a:moveTo>
                  <a:lnTo>
                    <a:pt x="5" y="33"/>
                  </a:lnTo>
                  <a:lnTo>
                    <a:pt x="8" y="2"/>
                  </a:lnTo>
                  <a:lnTo>
                    <a:pt x="0"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31" name="Freeform 495"/>
            <p:cNvSpPr>
              <a:spLocks/>
            </p:cNvSpPr>
            <p:nvPr/>
          </p:nvSpPr>
          <p:spPr bwMode="auto">
            <a:xfrm>
              <a:off x="2915" y="3013"/>
              <a:ext cx="1" cy="7"/>
            </a:xfrm>
            <a:custGeom>
              <a:avLst/>
              <a:gdLst>
                <a:gd name="T0" fmla="*/ 0 w 5"/>
                <a:gd name="T1" fmla="*/ 0 h 28"/>
                <a:gd name="T2" fmla="*/ 0 w 5"/>
                <a:gd name="T3" fmla="*/ 0 h 28"/>
                <a:gd name="T4" fmla="*/ 0 w 5"/>
                <a:gd name="T5" fmla="*/ 0 h 28"/>
                <a:gd name="T6" fmla="*/ 0 w 5"/>
                <a:gd name="T7" fmla="*/ 0 h 28"/>
                <a:gd name="T8" fmla="*/ 0 w 5"/>
                <a:gd name="T9" fmla="*/ 0 h 28"/>
                <a:gd name="T10" fmla="*/ 0 60000 65536"/>
                <a:gd name="T11" fmla="*/ 0 60000 65536"/>
                <a:gd name="T12" fmla="*/ 0 60000 65536"/>
                <a:gd name="T13" fmla="*/ 0 60000 65536"/>
                <a:gd name="T14" fmla="*/ 0 60000 65536"/>
                <a:gd name="T15" fmla="*/ 0 w 5"/>
                <a:gd name="T16" fmla="*/ 0 h 28"/>
                <a:gd name="T17" fmla="*/ 5 w 5"/>
                <a:gd name="T18" fmla="*/ 28 h 28"/>
              </a:gdLst>
              <a:ahLst/>
              <a:cxnLst>
                <a:cxn ang="T10">
                  <a:pos x="T0" y="T1"/>
                </a:cxn>
                <a:cxn ang="T11">
                  <a:pos x="T2" y="T3"/>
                </a:cxn>
                <a:cxn ang="T12">
                  <a:pos x="T4" y="T5"/>
                </a:cxn>
                <a:cxn ang="T13">
                  <a:pos x="T6" y="T7"/>
                </a:cxn>
                <a:cxn ang="T14">
                  <a:pos x="T8" y="T9"/>
                </a:cxn>
              </a:cxnLst>
              <a:rect l="T15" t="T16" r="T17" b="T18"/>
              <a:pathLst>
                <a:path w="5" h="28">
                  <a:moveTo>
                    <a:pt x="0" y="0"/>
                  </a:moveTo>
                  <a:lnTo>
                    <a:pt x="3" y="28"/>
                  </a:lnTo>
                  <a:lnTo>
                    <a:pt x="5" y="2"/>
                  </a:lnTo>
                  <a:lnTo>
                    <a:pt x="0"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32" name="Freeform 496"/>
            <p:cNvSpPr>
              <a:spLocks/>
            </p:cNvSpPr>
            <p:nvPr/>
          </p:nvSpPr>
          <p:spPr bwMode="auto">
            <a:xfrm>
              <a:off x="2799" y="3012"/>
              <a:ext cx="5" cy="9"/>
            </a:xfrm>
            <a:custGeom>
              <a:avLst/>
              <a:gdLst>
                <a:gd name="T0" fmla="*/ 0 w 22"/>
                <a:gd name="T1" fmla="*/ 0 h 37"/>
                <a:gd name="T2" fmla="*/ 0 w 22"/>
                <a:gd name="T3" fmla="*/ 0 h 37"/>
                <a:gd name="T4" fmla="*/ 0 w 22"/>
                <a:gd name="T5" fmla="*/ 0 h 37"/>
                <a:gd name="T6" fmla="*/ 0 w 22"/>
                <a:gd name="T7" fmla="*/ 0 h 37"/>
                <a:gd name="T8" fmla="*/ 0 w 22"/>
                <a:gd name="T9" fmla="*/ 0 h 37"/>
                <a:gd name="T10" fmla="*/ 0 60000 65536"/>
                <a:gd name="T11" fmla="*/ 0 60000 65536"/>
                <a:gd name="T12" fmla="*/ 0 60000 65536"/>
                <a:gd name="T13" fmla="*/ 0 60000 65536"/>
                <a:gd name="T14" fmla="*/ 0 60000 65536"/>
                <a:gd name="T15" fmla="*/ 0 w 22"/>
                <a:gd name="T16" fmla="*/ 0 h 37"/>
                <a:gd name="T17" fmla="*/ 22 w 22"/>
                <a:gd name="T18" fmla="*/ 37 h 37"/>
              </a:gdLst>
              <a:ahLst/>
              <a:cxnLst>
                <a:cxn ang="T10">
                  <a:pos x="T0" y="T1"/>
                </a:cxn>
                <a:cxn ang="T11">
                  <a:pos x="T2" y="T3"/>
                </a:cxn>
                <a:cxn ang="T12">
                  <a:pos x="T4" y="T5"/>
                </a:cxn>
                <a:cxn ang="T13">
                  <a:pos x="T6" y="T7"/>
                </a:cxn>
                <a:cxn ang="T14">
                  <a:pos x="T8" y="T9"/>
                </a:cxn>
              </a:cxnLst>
              <a:rect l="T15" t="T16" r="T17" b="T18"/>
              <a:pathLst>
                <a:path w="22" h="37">
                  <a:moveTo>
                    <a:pt x="15" y="0"/>
                  </a:moveTo>
                  <a:lnTo>
                    <a:pt x="0" y="37"/>
                  </a:lnTo>
                  <a:lnTo>
                    <a:pt x="22" y="3"/>
                  </a:lnTo>
                  <a:lnTo>
                    <a:pt x="15"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33" name="Freeform 497"/>
            <p:cNvSpPr>
              <a:spLocks/>
            </p:cNvSpPr>
            <p:nvPr/>
          </p:nvSpPr>
          <p:spPr bwMode="auto">
            <a:xfrm>
              <a:off x="2820" y="3015"/>
              <a:ext cx="4" cy="9"/>
            </a:xfrm>
            <a:custGeom>
              <a:avLst/>
              <a:gdLst>
                <a:gd name="T0" fmla="*/ 0 w 14"/>
                <a:gd name="T1" fmla="*/ 0 h 35"/>
                <a:gd name="T2" fmla="*/ 0 w 14"/>
                <a:gd name="T3" fmla="*/ 0 h 35"/>
                <a:gd name="T4" fmla="*/ 0 w 14"/>
                <a:gd name="T5" fmla="*/ 0 h 35"/>
                <a:gd name="T6" fmla="*/ 0 w 14"/>
                <a:gd name="T7" fmla="*/ 0 h 35"/>
                <a:gd name="T8" fmla="*/ 0 w 14"/>
                <a:gd name="T9" fmla="*/ 0 h 35"/>
                <a:gd name="T10" fmla="*/ 0 60000 65536"/>
                <a:gd name="T11" fmla="*/ 0 60000 65536"/>
                <a:gd name="T12" fmla="*/ 0 60000 65536"/>
                <a:gd name="T13" fmla="*/ 0 60000 65536"/>
                <a:gd name="T14" fmla="*/ 0 60000 65536"/>
                <a:gd name="T15" fmla="*/ 0 w 14"/>
                <a:gd name="T16" fmla="*/ 0 h 35"/>
                <a:gd name="T17" fmla="*/ 14 w 14"/>
                <a:gd name="T18" fmla="*/ 35 h 35"/>
              </a:gdLst>
              <a:ahLst/>
              <a:cxnLst>
                <a:cxn ang="T10">
                  <a:pos x="T0" y="T1"/>
                </a:cxn>
                <a:cxn ang="T11">
                  <a:pos x="T2" y="T3"/>
                </a:cxn>
                <a:cxn ang="T12">
                  <a:pos x="T4" y="T5"/>
                </a:cxn>
                <a:cxn ang="T13">
                  <a:pos x="T6" y="T7"/>
                </a:cxn>
                <a:cxn ang="T14">
                  <a:pos x="T8" y="T9"/>
                </a:cxn>
              </a:cxnLst>
              <a:rect l="T15" t="T16" r="T17" b="T18"/>
              <a:pathLst>
                <a:path w="14" h="35">
                  <a:moveTo>
                    <a:pt x="9" y="0"/>
                  </a:moveTo>
                  <a:lnTo>
                    <a:pt x="0" y="35"/>
                  </a:lnTo>
                  <a:lnTo>
                    <a:pt x="14" y="2"/>
                  </a:lnTo>
                  <a:lnTo>
                    <a:pt x="9"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34" name="Freeform 498"/>
            <p:cNvSpPr>
              <a:spLocks/>
            </p:cNvSpPr>
            <p:nvPr/>
          </p:nvSpPr>
          <p:spPr bwMode="auto">
            <a:xfrm>
              <a:off x="2840" y="3028"/>
              <a:ext cx="1" cy="7"/>
            </a:xfrm>
            <a:custGeom>
              <a:avLst/>
              <a:gdLst>
                <a:gd name="T0" fmla="*/ 0 w 5"/>
                <a:gd name="T1" fmla="*/ 0 h 30"/>
                <a:gd name="T2" fmla="*/ 0 w 5"/>
                <a:gd name="T3" fmla="*/ 0 h 30"/>
                <a:gd name="T4" fmla="*/ 0 w 5"/>
                <a:gd name="T5" fmla="*/ 0 h 30"/>
                <a:gd name="T6" fmla="*/ 0 w 5"/>
                <a:gd name="T7" fmla="*/ 0 h 30"/>
                <a:gd name="T8" fmla="*/ 0 w 5"/>
                <a:gd name="T9" fmla="*/ 0 h 30"/>
                <a:gd name="T10" fmla="*/ 0 60000 65536"/>
                <a:gd name="T11" fmla="*/ 0 60000 65536"/>
                <a:gd name="T12" fmla="*/ 0 60000 65536"/>
                <a:gd name="T13" fmla="*/ 0 60000 65536"/>
                <a:gd name="T14" fmla="*/ 0 60000 65536"/>
                <a:gd name="T15" fmla="*/ 0 w 5"/>
                <a:gd name="T16" fmla="*/ 0 h 30"/>
                <a:gd name="T17" fmla="*/ 5 w 5"/>
                <a:gd name="T18" fmla="*/ 30 h 30"/>
              </a:gdLst>
              <a:ahLst/>
              <a:cxnLst>
                <a:cxn ang="T10">
                  <a:pos x="T0" y="T1"/>
                </a:cxn>
                <a:cxn ang="T11">
                  <a:pos x="T2" y="T3"/>
                </a:cxn>
                <a:cxn ang="T12">
                  <a:pos x="T4" y="T5"/>
                </a:cxn>
                <a:cxn ang="T13">
                  <a:pos x="T6" y="T7"/>
                </a:cxn>
                <a:cxn ang="T14">
                  <a:pos x="T8" y="T9"/>
                </a:cxn>
              </a:cxnLst>
              <a:rect l="T15" t="T16" r="T17" b="T18"/>
              <a:pathLst>
                <a:path w="5" h="30">
                  <a:moveTo>
                    <a:pt x="2" y="0"/>
                  </a:moveTo>
                  <a:lnTo>
                    <a:pt x="0" y="30"/>
                  </a:lnTo>
                  <a:lnTo>
                    <a:pt x="5" y="2"/>
                  </a:lnTo>
                  <a:lnTo>
                    <a:pt x="2"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35" name="Freeform 499"/>
            <p:cNvSpPr>
              <a:spLocks/>
            </p:cNvSpPr>
            <p:nvPr/>
          </p:nvSpPr>
          <p:spPr bwMode="auto">
            <a:xfrm>
              <a:off x="2810" y="3056"/>
              <a:ext cx="3" cy="6"/>
            </a:xfrm>
            <a:custGeom>
              <a:avLst/>
              <a:gdLst>
                <a:gd name="T0" fmla="*/ 0 w 9"/>
                <a:gd name="T1" fmla="*/ 0 h 25"/>
                <a:gd name="T2" fmla="*/ 0 w 9"/>
                <a:gd name="T3" fmla="*/ 0 h 25"/>
                <a:gd name="T4" fmla="*/ 0 w 9"/>
                <a:gd name="T5" fmla="*/ 0 h 25"/>
                <a:gd name="T6" fmla="*/ 0 w 9"/>
                <a:gd name="T7" fmla="*/ 0 h 25"/>
                <a:gd name="T8" fmla="*/ 0 w 9"/>
                <a:gd name="T9" fmla="*/ 0 h 25"/>
                <a:gd name="T10" fmla="*/ 0 60000 65536"/>
                <a:gd name="T11" fmla="*/ 0 60000 65536"/>
                <a:gd name="T12" fmla="*/ 0 60000 65536"/>
                <a:gd name="T13" fmla="*/ 0 60000 65536"/>
                <a:gd name="T14" fmla="*/ 0 60000 65536"/>
                <a:gd name="T15" fmla="*/ 0 w 9"/>
                <a:gd name="T16" fmla="*/ 0 h 25"/>
                <a:gd name="T17" fmla="*/ 9 w 9"/>
                <a:gd name="T18" fmla="*/ 25 h 25"/>
              </a:gdLst>
              <a:ahLst/>
              <a:cxnLst>
                <a:cxn ang="T10">
                  <a:pos x="T0" y="T1"/>
                </a:cxn>
                <a:cxn ang="T11">
                  <a:pos x="T2" y="T3"/>
                </a:cxn>
                <a:cxn ang="T12">
                  <a:pos x="T4" y="T5"/>
                </a:cxn>
                <a:cxn ang="T13">
                  <a:pos x="T6" y="T7"/>
                </a:cxn>
                <a:cxn ang="T14">
                  <a:pos x="T8" y="T9"/>
                </a:cxn>
              </a:cxnLst>
              <a:rect l="T15" t="T16" r="T17" b="T18"/>
              <a:pathLst>
                <a:path w="9" h="25">
                  <a:moveTo>
                    <a:pt x="9" y="0"/>
                  </a:moveTo>
                  <a:lnTo>
                    <a:pt x="0" y="24"/>
                  </a:lnTo>
                  <a:lnTo>
                    <a:pt x="4" y="25"/>
                  </a:lnTo>
                  <a:lnTo>
                    <a:pt x="9"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36" name="Freeform 500"/>
            <p:cNvSpPr>
              <a:spLocks/>
            </p:cNvSpPr>
            <p:nvPr/>
          </p:nvSpPr>
          <p:spPr bwMode="auto">
            <a:xfrm>
              <a:off x="2830" y="3068"/>
              <a:ext cx="2" cy="8"/>
            </a:xfrm>
            <a:custGeom>
              <a:avLst/>
              <a:gdLst>
                <a:gd name="T0" fmla="*/ 0 w 8"/>
                <a:gd name="T1" fmla="*/ 0 h 31"/>
                <a:gd name="T2" fmla="*/ 0 w 8"/>
                <a:gd name="T3" fmla="*/ 0 h 31"/>
                <a:gd name="T4" fmla="*/ 0 w 8"/>
                <a:gd name="T5" fmla="*/ 0 h 31"/>
                <a:gd name="T6" fmla="*/ 0 w 8"/>
                <a:gd name="T7" fmla="*/ 0 h 31"/>
                <a:gd name="T8" fmla="*/ 0 w 8"/>
                <a:gd name="T9" fmla="*/ 0 h 31"/>
                <a:gd name="T10" fmla="*/ 0 60000 65536"/>
                <a:gd name="T11" fmla="*/ 0 60000 65536"/>
                <a:gd name="T12" fmla="*/ 0 60000 65536"/>
                <a:gd name="T13" fmla="*/ 0 60000 65536"/>
                <a:gd name="T14" fmla="*/ 0 60000 65536"/>
                <a:gd name="T15" fmla="*/ 0 w 8"/>
                <a:gd name="T16" fmla="*/ 0 h 31"/>
                <a:gd name="T17" fmla="*/ 8 w 8"/>
                <a:gd name="T18" fmla="*/ 31 h 31"/>
              </a:gdLst>
              <a:ahLst/>
              <a:cxnLst>
                <a:cxn ang="T10">
                  <a:pos x="T0" y="T1"/>
                </a:cxn>
                <a:cxn ang="T11">
                  <a:pos x="T2" y="T3"/>
                </a:cxn>
                <a:cxn ang="T12">
                  <a:pos x="T4" y="T5"/>
                </a:cxn>
                <a:cxn ang="T13">
                  <a:pos x="T6" y="T7"/>
                </a:cxn>
                <a:cxn ang="T14">
                  <a:pos x="T8" y="T9"/>
                </a:cxn>
              </a:cxnLst>
              <a:rect l="T15" t="T16" r="T17" b="T18"/>
              <a:pathLst>
                <a:path w="8" h="31">
                  <a:moveTo>
                    <a:pt x="8" y="0"/>
                  </a:moveTo>
                  <a:lnTo>
                    <a:pt x="0" y="26"/>
                  </a:lnTo>
                  <a:lnTo>
                    <a:pt x="5" y="31"/>
                  </a:lnTo>
                  <a:lnTo>
                    <a:pt x="8"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37" name="Freeform 501"/>
            <p:cNvSpPr>
              <a:spLocks/>
            </p:cNvSpPr>
            <p:nvPr/>
          </p:nvSpPr>
          <p:spPr bwMode="auto">
            <a:xfrm>
              <a:off x="2786" y="3051"/>
              <a:ext cx="2" cy="6"/>
            </a:xfrm>
            <a:custGeom>
              <a:avLst/>
              <a:gdLst>
                <a:gd name="T0" fmla="*/ 0 w 8"/>
                <a:gd name="T1" fmla="*/ 0 h 26"/>
                <a:gd name="T2" fmla="*/ 0 w 8"/>
                <a:gd name="T3" fmla="*/ 0 h 26"/>
                <a:gd name="T4" fmla="*/ 0 w 8"/>
                <a:gd name="T5" fmla="*/ 0 h 26"/>
                <a:gd name="T6" fmla="*/ 0 w 8"/>
                <a:gd name="T7" fmla="*/ 0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8" y="0"/>
                  </a:moveTo>
                  <a:lnTo>
                    <a:pt x="0" y="25"/>
                  </a:lnTo>
                  <a:lnTo>
                    <a:pt x="6" y="26"/>
                  </a:lnTo>
                  <a:lnTo>
                    <a:pt x="8" y="0"/>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38" name="Freeform 502"/>
            <p:cNvSpPr>
              <a:spLocks/>
            </p:cNvSpPr>
            <p:nvPr/>
          </p:nvSpPr>
          <p:spPr bwMode="auto">
            <a:xfrm>
              <a:off x="2909" y="3111"/>
              <a:ext cx="95" cy="31"/>
            </a:xfrm>
            <a:custGeom>
              <a:avLst/>
              <a:gdLst>
                <a:gd name="T0" fmla="*/ 0 w 381"/>
                <a:gd name="T1" fmla="*/ 0 h 126"/>
                <a:gd name="T2" fmla="*/ 0 w 381"/>
                <a:gd name="T3" fmla="*/ 0 h 126"/>
                <a:gd name="T4" fmla="*/ 0 w 381"/>
                <a:gd name="T5" fmla="*/ 0 h 126"/>
                <a:gd name="T6" fmla="*/ 0 w 381"/>
                <a:gd name="T7" fmla="*/ 0 h 126"/>
                <a:gd name="T8" fmla="*/ 0 w 381"/>
                <a:gd name="T9" fmla="*/ 0 h 126"/>
                <a:gd name="T10" fmla="*/ 0 w 381"/>
                <a:gd name="T11" fmla="*/ 0 h 126"/>
                <a:gd name="T12" fmla="*/ 0 w 381"/>
                <a:gd name="T13" fmla="*/ 0 h 126"/>
                <a:gd name="T14" fmla="*/ 0 w 381"/>
                <a:gd name="T15" fmla="*/ 0 h 126"/>
                <a:gd name="T16" fmla="*/ 0 w 381"/>
                <a:gd name="T17" fmla="*/ 0 h 126"/>
                <a:gd name="T18" fmla="*/ 0 w 381"/>
                <a:gd name="T19" fmla="*/ 0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1"/>
                <a:gd name="T31" fmla="*/ 0 h 126"/>
                <a:gd name="T32" fmla="*/ 381 w 381"/>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1" h="126">
                  <a:moveTo>
                    <a:pt x="162" y="24"/>
                  </a:moveTo>
                  <a:lnTo>
                    <a:pt x="220" y="62"/>
                  </a:lnTo>
                  <a:lnTo>
                    <a:pt x="62" y="100"/>
                  </a:lnTo>
                  <a:lnTo>
                    <a:pt x="0" y="122"/>
                  </a:lnTo>
                  <a:lnTo>
                    <a:pt x="31" y="126"/>
                  </a:lnTo>
                  <a:lnTo>
                    <a:pt x="181" y="86"/>
                  </a:lnTo>
                  <a:lnTo>
                    <a:pt x="381" y="42"/>
                  </a:lnTo>
                  <a:lnTo>
                    <a:pt x="278" y="0"/>
                  </a:lnTo>
                  <a:lnTo>
                    <a:pt x="162" y="24"/>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39" name="Freeform 503"/>
            <p:cNvSpPr>
              <a:spLocks/>
            </p:cNvSpPr>
            <p:nvPr/>
          </p:nvSpPr>
          <p:spPr bwMode="auto">
            <a:xfrm>
              <a:off x="2870" y="3133"/>
              <a:ext cx="32" cy="9"/>
            </a:xfrm>
            <a:custGeom>
              <a:avLst/>
              <a:gdLst>
                <a:gd name="T0" fmla="*/ 0 w 129"/>
                <a:gd name="T1" fmla="*/ 0 h 36"/>
                <a:gd name="T2" fmla="*/ 0 w 129"/>
                <a:gd name="T3" fmla="*/ 0 h 36"/>
                <a:gd name="T4" fmla="*/ 0 w 129"/>
                <a:gd name="T5" fmla="*/ 0 h 36"/>
                <a:gd name="T6" fmla="*/ 0 w 129"/>
                <a:gd name="T7" fmla="*/ 0 h 36"/>
                <a:gd name="T8" fmla="*/ 0 w 129"/>
                <a:gd name="T9" fmla="*/ 0 h 36"/>
                <a:gd name="T10" fmla="*/ 0 60000 65536"/>
                <a:gd name="T11" fmla="*/ 0 60000 65536"/>
                <a:gd name="T12" fmla="*/ 0 60000 65536"/>
                <a:gd name="T13" fmla="*/ 0 60000 65536"/>
                <a:gd name="T14" fmla="*/ 0 60000 65536"/>
                <a:gd name="T15" fmla="*/ 0 w 129"/>
                <a:gd name="T16" fmla="*/ 0 h 36"/>
                <a:gd name="T17" fmla="*/ 129 w 129"/>
                <a:gd name="T18" fmla="*/ 36 h 36"/>
              </a:gdLst>
              <a:ahLst/>
              <a:cxnLst>
                <a:cxn ang="T10">
                  <a:pos x="T0" y="T1"/>
                </a:cxn>
                <a:cxn ang="T11">
                  <a:pos x="T2" y="T3"/>
                </a:cxn>
                <a:cxn ang="T12">
                  <a:pos x="T4" y="T5"/>
                </a:cxn>
                <a:cxn ang="T13">
                  <a:pos x="T6" y="T7"/>
                </a:cxn>
                <a:cxn ang="T14">
                  <a:pos x="T8" y="T9"/>
                </a:cxn>
              </a:cxnLst>
              <a:rect l="T15" t="T16" r="T17" b="T18"/>
              <a:pathLst>
                <a:path w="129" h="36">
                  <a:moveTo>
                    <a:pt x="60" y="0"/>
                  </a:moveTo>
                  <a:lnTo>
                    <a:pt x="129" y="36"/>
                  </a:lnTo>
                  <a:lnTo>
                    <a:pt x="0" y="17"/>
                  </a:lnTo>
                  <a:lnTo>
                    <a:pt x="60" y="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40" name="Freeform 504"/>
            <p:cNvSpPr>
              <a:spLocks/>
            </p:cNvSpPr>
            <p:nvPr/>
          </p:nvSpPr>
          <p:spPr bwMode="auto">
            <a:xfrm>
              <a:off x="2845" y="3175"/>
              <a:ext cx="52" cy="17"/>
            </a:xfrm>
            <a:custGeom>
              <a:avLst/>
              <a:gdLst>
                <a:gd name="T0" fmla="*/ 0 w 210"/>
                <a:gd name="T1" fmla="*/ 0 h 70"/>
                <a:gd name="T2" fmla="*/ 0 w 210"/>
                <a:gd name="T3" fmla="*/ 0 h 70"/>
                <a:gd name="T4" fmla="*/ 0 w 210"/>
                <a:gd name="T5" fmla="*/ 0 h 70"/>
                <a:gd name="T6" fmla="*/ 0 w 210"/>
                <a:gd name="T7" fmla="*/ 0 h 70"/>
                <a:gd name="T8" fmla="*/ 0 w 210"/>
                <a:gd name="T9" fmla="*/ 0 h 70"/>
                <a:gd name="T10" fmla="*/ 0 w 210"/>
                <a:gd name="T11" fmla="*/ 0 h 70"/>
                <a:gd name="T12" fmla="*/ 0 60000 65536"/>
                <a:gd name="T13" fmla="*/ 0 60000 65536"/>
                <a:gd name="T14" fmla="*/ 0 60000 65536"/>
                <a:gd name="T15" fmla="*/ 0 60000 65536"/>
                <a:gd name="T16" fmla="*/ 0 60000 65536"/>
                <a:gd name="T17" fmla="*/ 0 60000 65536"/>
                <a:gd name="T18" fmla="*/ 0 w 210"/>
                <a:gd name="T19" fmla="*/ 0 h 70"/>
                <a:gd name="T20" fmla="*/ 210 w 210"/>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210" h="70">
                  <a:moveTo>
                    <a:pt x="0" y="0"/>
                  </a:moveTo>
                  <a:lnTo>
                    <a:pt x="210" y="59"/>
                  </a:lnTo>
                  <a:lnTo>
                    <a:pt x="209" y="70"/>
                  </a:lnTo>
                  <a:lnTo>
                    <a:pt x="5" y="13"/>
                  </a:lnTo>
                  <a:lnTo>
                    <a:pt x="0" y="0"/>
                  </a:lnTo>
                  <a:close/>
                </a:path>
              </a:pathLst>
            </a:custGeom>
            <a:solidFill>
              <a:srgbClr val="B8B8D9"/>
            </a:solidFill>
            <a:ln w="9525">
              <a:noFill/>
              <a:round/>
              <a:headEnd/>
              <a:tailEnd/>
            </a:ln>
          </p:spPr>
          <p:txBody>
            <a:bodyPr/>
            <a:lstStyle/>
            <a:p>
              <a:endParaRPr lang="en-US" dirty="0">
                <a:solidFill>
                  <a:prstClr val="black"/>
                </a:solidFill>
              </a:endParaRPr>
            </a:p>
          </p:txBody>
        </p:sp>
        <p:sp>
          <p:nvSpPr>
            <p:cNvPr id="75741" name="Freeform 505"/>
            <p:cNvSpPr>
              <a:spLocks/>
            </p:cNvSpPr>
            <p:nvPr/>
          </p:nvSpPr>
          <p:spPr bwMode="auto">
            <a:xfrm>
              <a:off x="2958" y="3112"/>
              <a:ext cx="37" cy="14"/>
            </a:xfrm>
            <a:custGeom>
              <a:avLst/>
              <a:gdLst>
                <a:gd name="T0" fmla="*/ 0 w 147"/>
                <a:gd name="T1" fmla="*/ 0 h 53"/>
                <a:gd name="T2" fmla="*/ 0 w 147"/>
                <a:gd name="T3" fmla="*/ 0 h 53"/>
                <a:gd name="T4" fmla="*/ 0 w 147"/>
                <a:gd name="T5" fmla="*/ 0 h 53"/>
                <a:gd name="T6" fmla="*/ 0 w 147"/>
                <a:gd name="T7" fmla="*/ 0 h 53"/>
                <a:gd name="T8" fmla="*/ 0 w 147"/>
                <a:gd name="T9" fmla="*/ 0 h 53"/>
                <a:gd name="T10" fmla="*/ 0 w 147"/>
                <a:gd name="T11" fmla="*/ 0 h 53"/>
                <a:gd name="T12" fmla="*/ 0 60000 65536"/>
                <a:gd name="T13" fmla="*/ 0 60000 65536"/>
                <a:gd name="T14" fmla="*/ 0 60000 65536"/>
                <a:gd name="T15" fmla="*/ 0 60000 65536"/>
                <a:gd name="T16" fmla="*/ 0 60000 65536"/>
                <a:gd name="T17" fmla="*/ 0 60000 65536"/>
                <a:gd name="T18" fmla="*/ 0 w 147"/>
                <a:gd name="T19" fmla="*/ 0 h 53"/>
                <a:gd name="T20" fmla="*/ 147 w 147"/>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147" h="53">
                  <a:moveTo>
                    <a:pt x="0" y="19"/>
                  </a:moveTo>
                  <a:lnTo>
                    <a:pt x="76" y="0"/>
                  </a:lnTo>
                  <a:lnTo>
                    <a:pt x="147" y="26"/>
                  </a:lnTo>
                  <a:lnTo>
                    <a:pt x="43" y="53"/>
                  </a:lnTo>
                  <a:lnTo>
                    <a:pt x="0" y="19"/>
                  </a:lnTo>
                  <a:close/>
                </a:path>
              </a:pathLst>
            </a:custGeom>
            <a:solidFill>
              <a:srgbClr val="E5E5FF"/>
            </a:solidFill>
            <a:ln w="9525">
              <a:noFill/>
              <a:round/>
              <a:headEnd/>
              <a:tailEnd/>
            </a:ln>
          </p:spPr>
          <p:txBody>
            <a:bodyPr/>
            <a:lstStyle/>
            <a:p>
              <a:endParaRPr lang="en-US" dirty="0">
                <a:solidFill>
                  <a:prstClr val="black"/>
                </a:solidFill>
              </a:endParaRPr>
            </a:p>
          </p:txBody>
        </p:sp>
        <p:sp>
          <p:nvSpPr>
            <p:cNvPr id="75742" name="Freeform 506"/>
            <p:cNvSpPr>
              <a:spLocks/>
            </p:cNvSpPr>
            <p:nvPr/>
          </p:nvSpPr>
          <p:spPr bwMode="auto">
            <a:xfrm>
              <a:off x="2878" y="3134"/>
              <a:ext cx="13" cy="5"/>
            </a:xfrm>
            <a:custGeom>
              <a:avLst/>
              <a:gdLst>
                <a:gd name="T0" fmla="*/ 0 w 51"/>
                <a:gd name="T1" fmla="*/ 0 h 16"/>
                <a:gd name="T2" fmla="*/ 0 w 51"/>
                <a:gd name="T3" fmla="*/ 0 h 16"/>
                <a:gd name="T4" fmla="*/ 0 w 51"/>
                <a:gd name="T5" fmla="*/ 0 h 16"/>
                <a:gd name="T6" fmla="*/ 0 w 51"/>
                <a:gd name="T7" fmla="*/ 0 h 16"/>
                <a:gd name="T8" fmla="*/ 0 w 51"/>
                <a:gd name="T9" fmla="*/ 0 h 16"/>
                <a:gd name="T10" fmla="*/ 0 60000 65536"/>
                <a:gd name="T11" fmla="*/ 0 60000 65536"/>
                <a:gd name="T12" fmla="*/ 0 60000 65536"/>
                <a:gd name="T13" fmla="*/ 0 60000 65536"/>
                <a:gd name="T14" fmla="*/ 0 60000 65536"/>
                <a:gd name="T15" fmla="*/ 0 w 51"/>
                <a:gd name="T16" fmla="*/ 0 h 16"/>
                <a:gd name="T17" fmla="*/ 51 w 51"/>
                <a:gd name="T18" fmla="*/ 16 h 16"/>
              </a:gdLst>
              <a:ahLst/>
              <a:cxnLst>
                <a:cxn ang="T10">
                  <a:pos x="T0" y="T1"/>
                </a:cxn>
                <a:cxn ang="T11">
                  <a:pos x="T2" y="T3"/>
                </a:cxn>
                <a:cxn ang="T12">
                  <a:pos x="T4" y="T5"/>
                </a:cxn>
                <a:cxn ang="T13">
                  <a:pos x="T6" y="T7"/>
                </a:cxn>
                <a:cxn ang="T14">
                  <a:pos x="T8" y="T9"/>
                </a:cxn>
              </a:cxnLst>
              <a:rect l="T15" t="T16" r="T17" b="T18"/>
              <a:pathLst>
                <a:path w="51" h="16">
                  <a:moveTo>
                    <a:pt x="0" y="7"/>
                  </a:moveTo>
                  <a:lnTo>
                    <a:pt x="28" y="0"/>
                  </a:lnTo>
                  <a:lnTo>
                    <a:pt x="51" y="16"/>
                  </a:lnTo>
                  <a:lnTo>
                    <a:pt x="0" y="7"/>
                  </a:lnTo>
                  <a:close/>
                </a:path>
              </a:pathLst>
            </a:custGeom>
            <a:solidFill>
              <a:srgbClr val="E5E5FF"/>
            </a:solidFill>
            <a:ln w="9525">
              <a:noFill/>
              <a:round/>
              <a:headEnd/>
              <a:tailEnd/>
            </a:ln>
          </p:spPr>
          <p:txBody>
            <a:bodyPr/>
            <a:lstStyle/>
            <a:p>
              <a:endParaRPr lang="en-US" dirty="0">
                <a:solidFill>
                  <a:prstClr val="black"/>
                </a:solidFill>
              </a:endParaRPr>
            </a:p>
          </p:txBody>
        </p:sp>
      </p:grpSp>
      <p:grpSp>
        <p:nvGrpSpPr>
          <p:cNvPr id="8" name="Group 507"/>
          <p:cNvGrpSpPr>
            <a:grpSpLocks/>
          </p:cNvGrpSpPr>
          <p:nvPr/>
        </p:nvGrpSpPr>
        <p:grpSpPr bwMode="auto">
          <a:xfrm>
            <a:off x="4175125" y="3116263"/>
            <a:ext cx="509588" cy="481012"/>
            <a:chOff x="2642" y="1561"/>
            <a:chExt cx="321" cy="303"/>
          </a:xfrm>
        </p:grpSpPr>
        <p:sp>
          <p:nvSpPr>
            <p:cNvPr id="75601" name="Freeform 508"/>
            <p:cNvSpPr>
              <a:spLocks noEditPoints="1"/>
            </p:cNvSpPr>
            <p:nvPr/>
          </p:nvSpPr>
          <p:spPr bwMode="auto">
            <a:xfrm>
              <a:off x="2642" y="1561"/>
              <a:ext cx="321" cy="303"/>
            </a:xfrm>
            <a:custGeom>
              <a:avLst/>
              <a:gdLst>
                <a:gd name="T0" fmla="*/ 0 w 3210"/>
                <a:gd name="T1" fmla="*/ 0 h 3033"/>
                <a:gd name="T2" fmla="*/ 0 w 3210"/>
                <a:gd name="T3" fmla="*/ 0 h 3033"/>
                <a:gd name="T4" fmla="*/ 0 w 3210"/>
                <a:gd name="T5" fmla="*/ 0 h 3033"/>
                <a:gd name="T6" fmla="*/ 0 w 3210"/>
                <a:gd name="T7" fmla="*/ 0 h 3033"/>
                <a:gd name="T8" fmla="*/ 0 w 3210"/>
                <a:gd name="T9" fmla="*/ 0 h 3033"/>
                <a:gd name="T10" fmla="*/ 0 w 3210"/>
                <a:gd name="T11" fmla="*/ 0 h 3033"/>
                <a:gd name="T12" fmla="*/ 0 w 3210"/>
                <a:gd name="T13" fmla="*/ 0 h 3033"/>
                <a:gd name="T14" fmla="*/ 0 w 3210"/>
                <a:gd name="T15" fmla="*/ 0 h 3033"/>
                <a:gd name="T16" fmla="*/ 0 w 3210"/>
                <a:gd name="T17" fmla="*/ 0 h 3033"/>
                <a:gd name="T18" fmla="*/ 0 w 3210"/>
                <a:gd name="T19" fmla="*/ 0 h 3033"/>
                <a:gd name="T20" fmla="*/ 0 w 3210"/>
                <a:gd name="T21" fmla="*/ 0 h 3033"/>
                <a:gd name="T22" fmla="*/ 0 w 3210"/>
                <a:gd name="T23" fmla="*/ 0 h 3033"/>
                <a:gd name="T24" fmla="*/ 0 w 3210"/>
                <a:gd name="T25" fmla="*/ 0 h 3033"/>
                <a:gd name="T26" fmla="*/ 0 w 3210"/>
                <a:gd name="T27" fmla="*/ 0 h 3033"/>
                <a:gd name="T28" fmla="*/ 0 w 3210"/>
                <a:gd name="T29" fmla="*/ 0 h 3033"/>
                <a:gd name="T30" fmla="*/ 0 w 3210"/>
                <a:gd name="T31" fmla="*/ 0 h 3033"/>
                <a:gd name="T32" fmla="*/ 0 w 3210"/>
                <a:gd name="T33" fmla="*/ 0 h 3033"/>
                <a:gd name="T34" fmla="*/ 0 w 3210"/>
                <a:gd name="T35" fmla="*/ 0 h 3033"/>
                <a:gd name="T36" fmla="*/ 0 w 3210"/>
                <a:gd name="T37" fmla="*/ 0 h 3033"/>
                <a:gd name="T38" fmla="*/ 0 w 3210"/>
                <a:gd name="T39" fmla="*/ 0 h 3033"/>
                <a:gd name="T40" fmla="*/ 0 w 3210"/>
                <a:gd name="T41" fmla="*/ 0 h 3033"/>
                <a:gd name="T42" fmla="*/ 0 w 3210"/>
                <a:gd name="T43" fmla="*/ 0 h 3033"/>
                <a:gd name="T44" fmla="*/ 0 w 3210"/>
                <a:gd name="T45" fmla="*/ 0 h 3033"/>
                <a:gd name="T46" fmla="*/ 0 w 3210"/>
                <a:gd name="T47" fmla="*/ 0 h 3033"/>
                <a:gd name="T48" fmla="*/ 0 w 3210"/>
                <a:gd name="T49" fmla="*/ 0 h 3033"/>
                <a:gd name="T50" fmla="*/ 0 w 3210"/>
                <a:gd name="T51" fmla="*/ 0 h 3033"/>
                <a:gd name="T52" fmla="*/ 0 w 3210"/>
                <a:gd name="T53" fmla="*/ 0 h 3033"/>
                <a:gd name="T54" fmla="*/ 0 w 3210"/>
                <a:gd name="T55" fmla="*/ 0 h 3033"/>
                <a:gd name="T56" fmla="*/ 0 w 3210"/>
                <a:gd name="T57" fmla="*/ 0 h 3033"/>
                <a:gd name="T58" fmla="*/ 0 w 3210"/>
                <a:gd name="T59" fmla="*/ 0 h 3033"/>
                <a:gd name="T60" fmla="*/ 0 w 3210"/>
                <a:gd name="T61" fmla="*/ 0 h 3033"/>
                <a:gd name="T62" fmla="*/ 0 w 3210"/>
                <a:gd name="T63" fmla="*/ 0 h 3033"/>
                <a:gd name="T64" fmla="*/ 0 w 3210"/>
                <a:gd name="T65" fmla="*/ 0 h 3033"/>
                <a:gd name="T66" fmla="*/ 0 w 3210"/>
                <a:gd name="T67" fmla="*/ 0 h 3033"/>
                <a:gd name="T68" fmla="*/ 0 w 3210"/>
                <a:gd name="T69" fmla="*/ 0 h 3033"/>
                <a:gd name="T70" fmla="*/ 0 w 3210"/>
                <a:gd name="T71" fmla="*/ 0 h 3033"/>
                <a:gd name="T72" fmla="*/ 0 w 3210"/>
                <a:gd name="T73" fmla="*/ 0 h 3033"/>
                <a:gd name="T74" fmla="*/ 0 w 3210"/>
                <a:gd name="T75" fmla="*/ 0 h 3033"/>
                <a:gd name="T76" fmla="*/ 0 w 3210"/>
                <a:gd name="T77" fmla="*/ 0 h 3033"/>
                <a:gd name="T78" fmla="*/ 0 w 3210"/>
                <a:gd name="T79" fmla="*/ 0 h 3033"/>
                <a:gd name="T80" fmla="*/ 0 w 3210"/>
                <a:gd name="T81" fmla="*/ 0 h 3033"/>
                <a:gd name="T82" fmla="*/ 0 w 3210"/>
                <a:gd name="T83" fmla="*/ 0 h 3033"/>
                <a:gd name="T84" fmla="*/ 0 w 3210"/>
                <a:gd name="T85" fmla="*/ 0 h 3033"/>
                <a:gd name="T86" fmla="*/ 0 w 3210"/>
                <a:gd name="T87" fmla="*/ 0 h 3033"/>
                <a:gd name="T88" fmla="*/ 0 w 3210"/>
                <a:gd name="T89" fmla="*/ 0 h 3033"/>
                <a:gd name="T90" fmla="*/ 0 w 3210"/>
                <a:gd name="T91" fmla="*/ 0 h 3033"/>
                <a:gd name="T92" fmla="*/ 0 w 3210"/>
                <a:gd name="T93" fmla="*/ 0 h 3033"/>
                <a:gd name="T94" fmla="*/ 0 w 3210"/>
                <a:gd name="T95" fmla="*/ 0 h 3033"/>
                <a:gd name="T96" fmla="*/ 0 w 3210"/>
                <a:gd name="T97" fmla="*/ 0 h 3033"/>
                <a:gd name="T98" fmla="*/ 0 w 3210"/>
                <a:gd name="T99" fmla="*/ 0 h 3033"/>
                <a:gd name="T100" fmla="*/ 0 w 3210"/>
                <a:gd name="T101" fmla="*/ 0 h 3033"/>
                <a:gd name="T102" fmla="*/ 0 w 3210"/>
                <a:gd name="T103" fmla="*/ 0 h 3033"/>
                <a:gd name="T104" fmla="*/ 0 w 3210"/>
                <a:gd name="T105" fmla="*/ 0 h 3033"/>
                <a:gd name="T106" fmla="*/ 0 w 3210"/>
                <a:gd name="T107" fmla="*/ 0 h 3033"/>
                <a:gd name="T108" fmla="*/ 0 w 3210"/>
                <a:gd name="T109" fmla="*/ 0 h 3033"/>
                <a:gd name="T110" fmla="*/ 0 w 3210"/>
                <a:gd name="T111" fmla="*/ 0 h 3033"/>
                <a:gd name="T112" fmla="*/ 0 w 3210"/>
                <a:gd name="T113" fmla="*/ 0 h 3033"/>
                <a:gd name="T114" fmla="*/ 0 w 3210"/>
                <a:gd name="T115" fmla="*/ 0 h 30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10"/>
                <a:gd name="T175" fmla="*/ 0 h 3033"/>
                <a:gd name="T176" fmla="*/ 3210 w 3210"/>
                <a:gd name="T177" fmla="*/ 3033 h 303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10" h="3033">
                  <a:moveTo>
                    <a:pt x="3196" y="2516"/>
                  </a:moveTo>
                  <a:lnTo>
                    <a:pt x="3178" y="2502"/>
                  </a:lnTo>
                  <a:lnTo>
                    <a:pt x="3162" y="2496"/>
                  </a:lnTo>
                  <a:lnTo>
                    <a:pt x="3145" y="2494"/>
                  </a:lnTo>
                  <a:lnTo>
                    <a:pt x="3129" y="2496"/>
                  </a:lnTo>
                  <a:lnTo>
                    <a:pt x="3112" y="2497"/>
                  </a:lnTo>
                  <a:lnTo>
                    <a:pt x="3094" y="2498"/>
                  </a:lnTo>
                  <a:lnTo>
                    <a:pt x="3078" y="2494"/>
                  </a:lnTo>
                  <a:lnTo>
                    <a:pt x="3064" y="2485"/>
                  </a:lnTo>
                  <a:lnTo>
                    <a:pt x="3052" y="2482"/>
                  </a:lnTo>
                  <a:lnTo>
                    <a:pt x="3042" y="2484"/>
                  </a:lnTo>
                  <a:lnTo>
                    <a:pt x="3031" y="2487"/>
                  </a:lnTo>
                  <a:lnTo>
                    <a:pt x="3021" y="2493"/>
                  </a:lnTo>
                  <a:lnTo>
                    <a:pt x="3011" y="2499"/>
                  </a:lnTo>
                  <a:lnTo>
                    <a:pt x="3002" y="2507"/>
                  </a:lnTo>
                  <a:lnTo>
                    <a:pt x="2992" y="2514"/>
                  </a:lnTo>
                  <a:lnTo>
                    <a:pt x="2983" y="2521"/>
                  </a:lnTo>
                  <a:lnTo>
                    <a:pt x="2948" y="2509"/>
                  </a:lnTo>
                  <a:lnTo>
                    <a:pt x="2913" y="2503"/>
                  </a:lnTo>
                  <a:lnTo>
                    <a:pt x="2878" y="2501"/>
                  </a:lnTo>
                  <a:lnTo>
                    <a:pt x="2843" y="2502"/>
                  </a:lnTo>
                  <a:lnTo>
                    <a:pt x="2808" y="2504"/>
                  </a:lnTo>
                  <a:lnTo>
                    <a:pt x="2772" y="2509"/>
                  </a:lnTo>
                  <a:lnTo>
                    <a:pt x="2737" y="2515"/>
                  </a:lnTo>
                  <a:lnTo>
                    <a:pt x="2701" y="2521"/>
                  </a:lnTo>
                  <a:lnTo>
                    <a:pt x="2657" y="2492"/>
                  </a:lnTo>
                  <a:lnTo>
                    <a:pt x="2614" y="2463"/>
                  </a:lnTo>
                  <a:lnTo>
                    <a:pt x="2570" y="2434"/>
                  </a:lnTo>
                  <a:lnTo>
                    <a:pt x="2526" y="2409"/>
                  </a:lnTo>
                  <a:lnTo>
                    <a:pt x="2479" y="2384"/>
                  </a:lnTo>
                  <a:lnTo>
                    <a:pt x="2433" y="2365"/>
                  </a:lnTo>
                  <a:lnTo>
                    <a:pt x="2383" y="2349"/>
                  </a:lnTo>
                  <a:lnTo>
                    <a:pt x="2333" y="2339"/>
                  </a:lnTo>
                  <a:lnTo>
                    <a:pt x="2291" y="2317"/>
                  </a:lnTo>
                  <a:lnTo>
                    <a:pt x="2246" y="2304"/>
                  </a:lnTo>
                  <a:lnTo>
                    <a:pt x="2200" y="2298"/>
                  </a:lnTo>
                  <a:lnTo>
                    <a:pt x="2153" y="2297"/>
                  </a:lnTo>
                  <a:lnTo>
                    <a:pt x="2103" y="2298"/>
                  </a:lnTo>
                  <a:lnTo>
                    <a:pt x="2055" y="2303"/>
                  </a:lnTo>
                  <a:lnTo>
                    <a:pt x="2006" y="2309"/>
                  </a:lnTo>
                  <a:lnTo>
                    <a:pt x="1959" y="2314"/>
                  </a:lnTo>
                  <a:lnTo>
                    <a:pt x="1947" y="2288"/>
                  </a:lnTo>
                  <a:lnTo>
                    <a:pt x="1932" y="2267"/>
                  </a:lnTo>
                  <a:lnTo>
                    <a:pt x="1912" y="2247"/>
                  </a:lnTo>
                  <a:lnTo>
                    <a:pt x="1893" y="2230"/>
                  </a:lnTo>
                  <a:lnTo>
                    <a:pt x="1873" y="2212"/>
                  </a:lnTo>
                  <a:lnTo>
                    <a:pt x="1855" y="2192"/>
                  </a:lnTo>
                  <a:lnTo>
                    <a:pt x="1840" y="2171"/>
                  </a:lnTo>
                  <a:lnTo>
                    <a:pt x="1833" y="2147"/>
                  </a:lnTo>
                  <a:lnTo>
                    <a:pt x="1833" y="2120"/>
                  </a:lnTo>
                  <a:lnTo>
                    <a:pt x="1833" y="2096"/>
                  </a:lnTo>
                  <a:lnTo>
                    <a:pt x="1829" y="2072"/>
                  </a:lnTo>
                  <a:lnTo>
                    <a:pt x="1827" y="2049"/>
                  </a:lnTo>
                  <a:lnTo>
                    <a:pt x="1823" y="2024"/>
                  </a:lnTo>
                  <a:lnTo>
                    <a:pt x="1819" y="2000"/>
                  </a:lnTo>
                  <a:lnTo>
                    <a:pt x="1813" y="1976"/>
                  </a:lnTo>
                  <a:lnTo>
                    <a:pt x="1808" y="1951"/>
                  </a:lnTo>
                  <a:lnTo>
                    <a:pt x="1908" y="1951"/>
                  </a:lnTo>
                  <a:lnTo>
                    <a:pt x="1924" y="1965"/>
                  </a:lnTo>
                  <a:lnTo>
                    <a:pt x="1942" y="1981"/>
                  </a:lnTo>
                  <a:lnTo>
                    <a:pt x="1959" y="1997"/>
                  </a:lnTo>
                  <a:lnTo>
                    <a:pt x="1978" y="2014"/>
                  </a:lnTo>
                  <a:lnTo>
                    <a:pt x="1995" y="2029"/>
                  </a:lnTo>
                  <a:lnTo>
                    <a:pt x="2015" y="2045"/>
                  </a:lnTo>
                  <a:lnTo>
                    <a:pt x="2033" y="2059"/>
                  </a:lnTo>
                  <a:lnTo>
                    <a:pt x="2055" y="2072"/>
                  </a:lnTo>
                  <a:lnTo>
                    <a:pt x="2067" y="2082"/>
                  </a:lnTo>
                  <a:lnTo>
                    <a:pt x="2084" y="2090"/>
                  </a:lnTo>
                  <a:lnTo>
                    <a:pt x="2102" y="2095"/>
                  </a:lnTo>
                  <a:lnTo>
                    <a:pt x="2121" y="2102"/>
                  </a:lnTo>
                  <a:lnTo>
                    <a:pt x="2137" y="2109"/>
                  </a:lnTo>
                  <a:lnTo>
                    <a:pt x="2147" y="2120"/>
                  </a:lnTo>
                  <a:lnTo>
                    <a:pt x="2148" y="2137"/>
                  </a:lnTo>
                  <a:lnTo>
                    <a:pt x="2141" y="2162"/>
                  </a:lnTo>
                  <a:lnTo>
                    <a:pt x="2146" y="2180"/>
                  </a:lnTo>
                  <a:lnTo>
                    <a:pt x="2157" y="2194"/>
                  </a:lnTo>
                  <a:lnTo>
                    <a:pt x="2171" y="2203"/>
                  </a:lnTo>
                  <a:lnTo>
                    <a:pt x="2189" y="2210"/>
                  </a:lnTo>
                  <a:lnTo>
                    <a:pt x="2208" y="2213"/>
                  </a:lnTo>
                  <a:lnTo>
                    <a:pt x="2226" y="2216"/>
                  </a:lnTo>
                  <a:lnTo>
                    <a:pt x="2244" y="2218"/>
                  </a:lnTo>
                  <a:lnTo>
                    <a:pt x="2262" y="2224"/>
                  </a:lnTo>
                  <a:lnTo>
                    <a:pt x="2277" y="2231"/>
                  </a:lnTo>
                  <a:lnTo>
                    <a:pt x="2293" y="2234"/>
                  </a:lnTo>
                  <a:lnTo>
                    <a:pt x="2307" y="2232"/>
                  </a:lnTo>
                  <a:lnTo>
                    <a:pt x="2322" y="2229"/>
                  </a:lnTo>
                  <a:lnTo>
                    <a:pt x="2335" y="2224"/>
                  </a:lnTo>
                  <a:lnTo>
                    <a:pt x="2350" y="2218"/>
                  </a:lnTo>
                  <a:lnTo>
                    <a:pt x="2366" y="2214"/>
                  </a:lnTo>
                  <a:lnTo>
                    <a:pt x="2383" y="2213"/>
                  </a:lnTo>
                  <a:lnTo>
                    <a:pt x="2392" y="2199"/>
                  </a:lnTo>
                  <a:lnTo>
                    <a:pt x="2405" y="2188"/>
                  </a:lnTo>
                  <a:lnTo>
                    <a:pt x="2418" y="2178"/>
                  </a:lnTo>
                  <a:lnTo>
                    <a:pt x="2433" y="2171"/>
                  </a:lnTo>
                  <a:lnTo>
                    <a:pt x="2446" y="2163"/>
                  </a:lnTo>
                  <a:lnTo>
                    <a:pt x="2460" y="2156"/>
                  </a:lnTo>
                  <a:lnTo>
                    <a:pt x="2472" y="2147"/>
                  </a:lnTo>
                  <a:lnTo>
                    <a:pt x="2483" y="2137"/>
                  </a:lnTo>
                  <a:lnTo>
                    <a:pt x="2494" y="2123"/>
                  </a:lnTo>
                  <a:lnTo>
                    <a:pt x="2506" y="2110"/>
                  </a:lnTo>
                  <a:lnTo>
                    <a:pt x="2517" y="2097"/>
                  </a:lnTo>
                  <a:lnTo>
                    <a:pt x="2528" y="2084"/>
                  </a:lnTo>
                  <a:lnTo>
                    <a:pt x="2535" y="2069"/>
                  </a:lnTo>
                  <a:lnTo>
                    <a:pt x="2543" y="2054"/>
                  </a:lnTo>
                  <a:lnTo>
                    <a:pt x="2547" y="2038"/>
                  </a:lnTo>
                  <a:lnTo>
                    <a:pt x="2549" y="2021"/>
                  </a:lnTo>
                  <a:lnTo>
                    <a:pt x="2540" y="1991"/>
                  </a:lnTo>
                  <a:lnTo>
                    <a:pt x="2526" y="1965"/>
                  </a:lnTo>
                  <a:lnTo>
                    <a:pt x="2507" y="1941"/>
                  </a:lnTo>
                  <a:lnTo>
                    <a:pt x="2487" y="1921"/>
                  </a:lnTo>
                  <a:lnTo>
                    <a:pt x="2461" y="1901"/>
                  </a:lnTo>
                  <a:lnTo>
                    <a:pt x="2436" y="1885"/>
                  </a:lnTo>
                  <a:lnTo>
                    <a:pt x="2409" y="1871"/>
                  </a:lnTo>
                  <a:lnTo>
                    <a:pt x="2383" y="1859"/>
                  </a:lnTo>
                  <a:lnTo>
                    <a:pt x="2361" y="1813"/>
                  </a:lnTo>
                  <a:lnTo>
                    <a:pt x="2332" y="1768"/>
                  </a:lnTo>
                  <a:lnTo>
                    <a:pt x="2298" y="1723"/>
                  </a:lnTo>
                  <a:lnTo>
                    <a:pt x="2262" y="1683"/>
                  </a:lnTo>
                  <a:lnTo>
                    <a:pt x="2220" y="1646"/>
                  </a:lnTo>
                  <a:lnTo>
                    <a:pt x="2175" y="1616"/>
                  </a:lnTo>
                  <a:lnTo>
                    <a:pt x="2128" y="1592"/>
                  </a:lnTo>
                  <a:lnTo>
                    <a:pt x="2081" y="1577"/>
                  </a:lnTo>
                  <a:lnTo>
                    <a:pt x="2067" y="1553"/>
                  </a:lnTo>
                  <a:lnTo>
                    <a:pt x="2053" y="1533"/>
                  </a:lnTo>
                  <a:lnTo>
                    <a:pt x="2035" y="1515"/>
                  </a:lnTo>
                  <a:lnTo>
                    <a:pt x="2018" y="1499"/>
                  </a:lnTo>
                  <a:lnTo>
                    <a:pt x="1999" y="1483"/>
                  </a:lnTo>
                  <a:lnTo>
                    <a:pt x="1979" y="1467"/>
                  </a:lnTo>
                  <a:lnTo>
                    <a:pt x="1959" y="1449"/>
                  </a:lnTo>
                  <a:lnTo>
                    <a:pt x="1938" y="1430"/>
                  </a:lnTo>
                  <a:lnTo>
                    <a:pt x="1915" y="1409"/>
                  </a:lnTo>
                  <a:lnTo>
                    <a:pt x="1892" y="1390"/>
                  </a:lnTo>
                  <a:lnTo>
                    <a:pt x="1868" y="1372"/>
                  </a:lnTo>
                  <a:lnTo>
                    <a:pt x="1846" y="1357"/>
                  </a:lnTo>
                  <a:lnTo>
                    <a:pt x="1820" y="1341"/>
                  </a:lnTo>
                  <a:lnTo>
                    <a:pt x="1795" y="1328"/>
                  </a:lnTo>
                  <a:lnTo>
                    <a:pt x="1769" y="1317"/>
                  </a:lnTo>
                  <a:lnTo>
                    <a:pt x="1742" y="1309"/>
                  </a:lnTo>
                  <a:lnTo>
                    <a:pt x="1734" y="1303"/>
                  </a:lnTo>
                  <a:lnTo>
                    <a:pt x="1726" y="1297"/>
                  </a:lnTo>
                  <a:lnTo>
                    <a:pt x="1719" y="1291"/>
                  </a:lnTo>
                  <a:lnTo>
                    <a:pt x="1711" y="1285"/>
                  </a:lnTo>
                  <a:lnTo>
                    <a:pt x="1703" y="1278"/>
                  </a:lnTo>
                  <a:lnTo>
                    <a:pt x="1696" y="1275"/>
                  </a:lnTo>
                  <a:lnTo>
                    <a:pt x="1688" y="1273"/>
                  </a:lnTo>
                  <a:lnTo>
                    <a:pt x="1682" y="1274"/>
                  </a:lnTo>
                  <a:lnTo>
                    <a:pt x="1672" y="1259"/>
                  </a:lnTo>
                  <a:lnTo>
                    <a:pt x="1661" y="1248"/>
                  </a:lnTo>
                  <a:lnTo>
                    <a:pt x="1648" y="1237"/>
                  </a:lnTo>
                  <a:lnTo>
                    <a:pt x="1636" y="1228"/>
                  </a:lnTo>
                  <a:lnTo>
                    <a:pt x="1622" y="1219"/>
                  </a:lnTo>
                  <a:lnTo>
                    <a:pt x="1610" y="1209"/>
                  </a:lnTo>
                  <a:lnTo>
                    <a:pt x="1598" y="1198"/>
                  </a:lnTo>
                  <a:lnTo>
                    <a:pt x="1590" y="1188"/>
                  </a:lnTo>
                  <a:lnTo>
                    <a:pt x="1610" y="1157"/>
                  </a:lnTo>
                  <a:lnTo>
                    <a:pt x="1634" y="1134"/>
                  </a:lnTo>
                  <a:lnTo>
                    <a:pt x="1662" y="1112"/>
                  </a:lnTo>
                  <a:lnTo>
                    <a:pt x="1694" y="1093"/>
                  </a:lnTo>
                  <a:lnTo>
                    <a:pt x="1723" y="1072"/>
                  </a:lnTo>
                  <a:lnTo>
                    <a:pt x="1752" y="1050"/>
                  </a:lnTo>
                  <a:lnTo>
                    <a:pt x="1776" y="1023"/>
                  </a:lnTo>
                  <a:lnTo>
                    <a:pt x="1797" y="991"/>
                  </a:lnTo>
                  <a:lnTo>
                    <a:pt x="1799" y="983"/>
                  </a:lnTo>
                  <a:lnTo>
                    <a:pt x="1803" y="974"/>
                  </a:lnTo>
                  <a:lnTo>
                    <a:pt x="1807" y="965"/>
                  </a:lnTo>
                  <a:lnTo>
                    <a:pt x="1813" y="957"/>
                  </a:lnTo>
                  <a:lnTo>
                    <a:pt x="1819" y="947"/>
                  </a:lnTo>
                  <a:lnTo>
                    <a:pt x="1825" y="939"/>
                  </a:lnTo>
                  <a:lnTo>
                    <a:pt x="1832" y="929"/>
                  </a:lnTo>
                  <a:lnTo>
                    <a:pt x="1838" y="920"/>
                  </a:lnTo>
                  <a:lnTo>
                    <a:pt x="1860" y="920"/>
                  </a:lnTo>
                  <a:lnTo>
                    <a:pt x="1880" y="916"/>
                  </a:lnTo>
                  <a:lnTo>
                    <a:pt x="1898" y="906"/>
                  </a:lnTo>
                  <a:lnTo>
                    <a:pt x="1918" y="893"/>
                  </a:lnTo>
                  <a:lnTo>
                    <a:pt x="1935" y="877"/>
                  </a:lnTo>
                  <a:lnTo>
                    <a:pt x="1952" y="861"/>
                  </a:lnTo>
                  <a:lnTo>
                    <a:pt x="1968" y="845"/>
                  </a:lnTo>
                  <a:lnTo>
                    <a:pt x="1985" y="830"/>
                  </a:lnTo>
                  <a:lnTo>
                    <a:pt x="1990" y="805"/>
                  </a:lnTo>
                  <a:lnTo>
                    <a:pt x="1998" y="781"/>
                  </a:lnTo>
                  <a:lnTo>
                    <a:pt x="2003" y="755"/>
                  </a:lnTo>
                  <a:lnTo>
                    <a:pt x="2008" y="729"/>
                  </a:lnTo>
                  <a:lnTo>
                    <a:pt x="2009" y="702"/>
                  </a:lnTo>
                  <a:lnTo>
                    <a:pt x="2007" y="678"/>
                  </a:lnTo>
                  <a:lnTo>
                    <a:pt x="1999" y="654"/>
                  </a:lnTo>
                  <a:lnTo>
                    <a:pt x="1985" y="632"/>
                  </a:lnTo>
                  <a:lnTo>
                    <a:pt x="1976" y="628"/>
                  </a:lnTo>
                  <a:lnTo>
                    <a:pt x="1968" y="628"/>
                  </a:lnTo>
                  <a:lnTo>
                    <a:pt x="1961" y="628"/>
                  </a:lnTo>
                  <a:lnTo>
                    <a:pt x="1953" y="631"/>
                  </a:lnTo>
                  <a:lnTo>
                    <a:pt x="1945" y="632"/>
                  </a:lnTo>
                  <a:lnTo>
                    <a:pt x="1938" y="635"/>
                  </a:lnTo>
                  <a:lnTo>
                    <a:pt x="1930" y="637"/>
                  </a:lnTo>
                  <a:lnTo>
                    <a:pt x="1923" y="638"/>
                  </a:lnTo>
                  <a:lnTo>
                    <a:pt x="1917" y="622"/>
                  </a:lnTo>
                  <a:lnTo>
                    <a:pt x="1914" y="606"/>
                  </a:lnTo>
                  <a:lnTo>
                    <a:pt x="1912" y="589"/>
                  </a:lnTo>
                  <a:lnTo>
                    <a:pt x="1912" y="572"/>
                  </a:lnTo>
                  <a:lnTo>
                    <a:pt x="1912" y="553"/>
                  </a:lnTo>
                  <a:lnTo>
                    <a:pt x="1914" y="535"/>
                  </a:lnTo>
                  <a:lnTo>
                    <a:pt x="1914" y="519"/>
                  </a:lnTo>
                  <a:lnTo>
                    <a:pt x="1914" y="506"/>
                  </a:lnTo>
                  <a:lnTo>
                    <a:pt x="1897" y="443"/>
                  </a:lnTo>
                  <a:lnTo>
                    <a:pt x="1873" y="382"/>
                  </a:lnTo>
                  <a:lnTo>
                    <a:pt x="1840" y="323"/>
                  </a:lnTo>
                  <a:lnTo>
                    <a:pt x="1803" y="269"/>
                  </a:lnTo>
                  <a:lnTo>
                    <a:pt x="1757" y="218"/>
                  </a:lnTo>
                  <a:lnTo>
                    <a:pt x="1706" y="177"/>
                  </a:lnTo>
                  <a:lnTo>
                    <a:pt x="1650" y="144"/>
                  </a:lnTo>
                  <a:lnTo>
                    <a:pt x="1590" y="122"/>
                  </a:lnTo>
                  <a:lnTo>
                    <a:pt x="1596" y="115"/>
                  </a:lnTo>
                  <a:lnTo>
                    <a:pt x="1604" y="111"/>
                  </a:lnTo>
                  <a:lnTo>
                    <a:pt x="1613" y="107"/>
                  </a:lnTo>
                  <a:lnTo>
                    <a:pt x="1624" y="105"/>
                  </a:lnTo>
                  <a:lnTo>
                    <a:pt x="1633" y="102"/>
                  </a:lnTo>
                  <a:lnTo>
                    <a:pt x="1645" y="100"/>
                  </a:lnTo>
                  <a:lnTo>
                    <a:pt x="1656" y="95"/>
                  </a:lnTo>
                  <a:lnTo>
                    <a:pt x="1667" y="92"/>
                  </a:lnTo>
                  <a:lnTo>
                    <a:pt x="1647" y="86"/>
                  </a:lnTo>
                  <a:lnTo>
                    <a:pt x="1630" y="86"/>
                  </a:lnTo>
                  <a:lnTo>
                    <a:pt x="1614" y="88"/>
                  </a:lnTo>
                  <a:lnTo>
                    <a:pt x="1598" y="93"/>
                  </a:lnTo>
                  <a:lnTo>
                    <a:pt x="1581" y="98"/>
                  </a:lnTo>
                  <a:lnTo>
                    <a:pt x="1564" y="103"/>
                  </a:lnTo>
                  <a:lnTo>
                    <a:pt x="1547" y="106"/>
                  </a:lnTo>
                  <a:lnTo>
                    <a:pt x="1530" y="107"/>
                  </a:lnTo>
                  <a:lnTo>
                    <a:pt x="1528" y="103"/>
                  </a:lnTo>
                  <a:lnTo>
                    <a:pt x="1525" y="100"/>
                  </a:lnTo>
                  <a:lnTo>
                    <a:pt x="1521" y="95"/>
                  </a:lnTo>
                  <a:lnTo>
                    <a:pt x="1520" y="92"/>
                  </a:lnTo>
                  <a:lnTo>
                    <a:pt x="1512" y="75"/>
                  </a:lnTo>
                  <a:lnTo>
                    <a:pt x="1503" y="59"/>
                  </a:lnTo>
                  <a:lnTo>
                    <a:pt x="1492" y="43"/>
                  </a:lnTo>
                  <a:lnTo>
                    <a:pt x="1481" y="28"/>
                  </a:lnTo>
                  <a:lnTo>
                    <a:pt x="1467" y="14"/>
                  </a:lnTo>
                  <a:lnTo>
                    <a:pt x="1452" y="5"/>
                  </a:lnTo>
                  <a:lnTo>
                    <a:pt x="1434" y="0"/>
                  </a:lnTo>
                  <a:lnTo>
                    <a:pt x="1414" y="2"/>
                  </a:lnTo>
                  <a:lnTo>
                    <a:pt x="1395" y="14"/>
                  </a:lnTo>
                  <a:lnTo>
                    <a:pt x="1379" y="29"/>
                  </a:lnTo>
                  <a:lnTo>
                    <a:pt x="1365" y="45"/>
                  </a:lnTo>
                  <a:lnTo>
                    <a:pt x="1352" y="63"/>
                  </a:lnTo>
                  <a:lnTo>
                    <a:pt x="1339" y="80"/>
                  </a:lnTo>
                  <a:lnTo>
                    <a:pt x="1327" y="99"/>
                  </a:lnTo>
                  <a:lnTo>
                    <a:pt x="1314" y="116"/>
                  </a:lnTo>
                  <a:lnTo>
                    <a:pt x="1303" y="133"/>
                  </a:lnTo>
                  <a:lnTo>
                    <a:pt x="1283" y="119"/>
                  </a:lnTo>
                  <a:lnTo>
                    <a:pt x="1264" y="110"/>
                  </a:lnTo>
                  <a:lnTo>
                    <a:pt x="1241" y="102"/>
                  </a:lnTo>
                  <a:lnTo>
                    <a:pt x="1220" y="97"/>
                  </a:lnTo>
                  <a:lnTo>
                    <a:pt x="1196" y="92"/>
                  </a:lnTo>
                  <a:lnTo>
                    <a:pt x="1172" y="90"/>
                  </a:lnTo>
                  <a:lnTo>
                    <a:pt x="1149" y="90"/>
                  </a:lnTo>
                  <a:lnTo>
                    <a:pt x="1126" y="92"/>
                  </a:lnTo>
                  <a:lnTo>
                    <a:pt x="1136" y="93"/>
                  </a:lnTo>
                  <a:lnTo>
                    <a:pt x="1145" y="95"/>
                  </a:lnTo>
                  <a:lnTo>
                    <a:pt x="1155" y="98"/>
                  </a:lnTo>
                  <a:lnTo>
                    <a:pt x="1165" y="101"/>
                  </a:lnTo>
                  <a:lnTo>
                    <a:pt x="1173" y="104"/>
                  </a:lnTo>
                  <a:lnTo>
                    <a:pt x="1182" y="108"/>
                  </a:lnTo>
                  <a:lnTo>
                    <a:pt x="1189" y="115"/>
                  </a:lnTo>
                  <a:lnTo>
                    <a:pt x="1197" y="122"/>
                  </a:lnTo>
                  <a:lnTo>
                    <a:pt x="1175" y="122"/>
                  </a:lnTo>
                  <a:lnTo>
                    <a:pt x="1156" y="125"/>
                  </a:lnTo>
                  <a:lnTo>
                    <a:pt x="1137" y="127"/>
                  </a:lnTo>
                  <a:lnTo>
                    <a:pt x="1118" y="130"/>
                  </a:lnTo>
                  <a:lnTo>
                    <a:pt x="1099" y="133"/>
                  </a:lnTo>
                  <a:lnTo>
                    <a:pt x="1080" y="136"/>
                  </a:lnTo>
                  <a:lnTo>
                    <a:pt x="1060" y="140"/>
                  </a:lnTo>
                  <a:lnTo>
                    <a:pt x="1041" y="143"/>
                  </a:lnTo>
                  <a:lnTo>
                    <a:pt x="977" y="183"/>
                  </a:lnTo>
                  <a:lnTo>
                    <a:pt x="921" y="232"/>
                  </a:lnTo>
                  <a:lnTo>
                    <a:pt x="873" y="288"/>
                  </a:lnTo>
                  <a:lnTo>
                    <a:pt x="833" y="351"/>
                  </a:lnTo>
                  <a:lnTo>
                    <a:pt x="801" y="418"/>
                  </a:lnTo>
                  <a:lnTo>
                    <a:pt x="778" y="488"/>
                  </a:lnTo>
                  <a:lnTo>
                    <a:pt x="765" y="559"/>
                  </a:lnTo>
                  <a:lnTo>
                    <a:pt x="763" y="632"/>
                  </a:lnTo>
                  <a:lnTo>
                    <a:pt x="763" y="661"/>
                  </a:lnTo>
                  <a:lnTo>
                    <a:pt x="755" y="677"/>
                  </a:lnTo>
                  <a:lnTo>
                    <a:pt x="740" y="679"/>
                  </a:lnTo>
                  <a:lnTo>
                    <a:pt x="722" y="675"/>
                  </a:lnTo>
                  <a:lnTo>
                    <a:pt x="699" y="667"/>
                  </a:lnTo>
                  <a:lnTo>
                    <a:pt x="677" y="659"/>
                  </a:lnTo>
                  <a:lnTo>
                    <a:pt x="655" y="656"/>
                  </a:lnTo>
                  <a:lnTo>
                    <a:pt x="637" y="663"/>
                  </a:lnTo>
                  <a:lnTo>
                    <a:pt x="623" y="671"/>
                  </a:lnTo>
                  <a:lnTo>
                    <a:pt x="610" y="681"/>
                  </a:lnTo>
                  <a:lnTo>
                    <a:pt x="597" y="689"/>
                  </a:lnTo>
                  <a:lnTo>
                    <a:pt x="586" y="699"/>
                  </a:lnTo>
                  <a:lnTo>
                    <a:pt x="575" y="709"/>
                  </a:lnTo>
                  <a:lnTo>
                    <a:pt x="568" y="721"/>
                  </a:lnTo>
                  <a:lnTo>
                    <a:pt x="560" y="734"/>
                  </a:lnTo>
                  <a:lnTo>
                    <a:pt x="556" y="749"/>
                  </a:lnTo>
                  <a:lnTo>
                    <a:pt x="553" y="777"/>
                  </a:lnTo>
                  <a:lnTo>
                    <a:pt x="553" y="805"/>
                  </a:lnTo>
                  <a:lnTo>
                    <a:pt x="556" y="831"/>
                  </a:lnTo>
                  <a:lnTo>
                    <a:pt x="564" y="858"/>
                  </a:lnTo>
                  <a:lnTo>
                    <a:pt x="573" y="882"/>
                  </a:lnTo>
                  <a:lnTo>
                    <a:pt x="587" y="905"/>
                  </a:lnTo>
                  <a:lnTo>
                    <a:pt x="607" y="927"/>
                  </a:lnTo>
                  <a:lnTo>
                    <a:pt x="631" y="946"/>
                  </a:lnTo>
                  <a:lnTo>
                    <a:pt x="644" y="951"/>
                  </a:lnTo>
                  <a:lnTo>
                    <a:pt x="658" y="956"/>
                  </a:lnTo>
                  <a:lnTo>
                    <a:pt x="673" y="958"/>
                  </a:lnTo>
                  <a:lnTo>
                    <a:pt x="690" y="959"/>
                  </a:lnTo>
                  <a:lnTo>
                    <a:pt x="705" y="958"/>
                  </a:lnTo>
                  <a:lnTo>
                    <a:pt x="721" y="956"/>
                  </a:lnTo>
                  <a:lnTo>
                    <a:pt x="737" y="953"/>
                  </a:lnTo>
                  <a:lnTo>
                    <a:pt x="753" y="950"/>
                  </a:lnTo>
                  <a:lnTo>
                    <a:pt x="776" y="977"/>
                  </a:lnTo>
                  <a:lnTo>
                    <a:pt x="799" y="1004"/>
                  </a:lnTo>
                  <a:lnTo>
                    <a:pt x="823" y="1029"/>
                  </a:lnTo>
                  <a:lnTo>
                    <a:pt x="849" y="1054"/>
                  </a:lnTo>
                  <a:lnTo>
                    <a:pt x="875" y="1074"/>
                  </a:lnTo>
                  <a:lnTo>
                    <a:pt x="904" y="1095"/>
                  </a:lnTo>
                  <a:lnTo>
                    <a:pt x="933" y="1111"/>
                  </a:lnTo>
                  <a:lnTo>
                    <a:pt x="965" y="1127"/>
                  </a:lnTo>
                  <a:lnTo>
                    <a:pt x="974" y="1131"/>
                  </a:lnTo>
                  <a:lnTo>
                    <a:pt x="986" y="1135"/>
                  </a:lnTo>
                  <a:lnTo>
                    <a:pt x="999" y="1136"/>
                  </a:lnTo>
                  <a:lnTo>
                    <a:pt x="1013" y="1138"/>
                  </a:lnTo>
                  <a:lnTo>
                    <a:pt x="1025" y="1140"/>
                  </a:lnTo>
                  <a:lnTo>
                    <a:pt x="1033" y="1147"/>
                  </a:lnTo>
                  <a:lnTo>
                    <a:pt x="1037" y="1156"/>
                  </a:lnTo>
                  <a:lnTo>
                    <a:pt x="1035" y="1172"/>
                  </a:lnTo>
                  <a:lnTo>
                    <a:pt x="1015" y="1168"/>
                  </a:lnTo>
                  <a:lnTo>
                    <a:pt x="994" y="1167"/>
                  </a:lnTo>
                  <a:lnTo>
                    <a:pt x="974" y="1169"/>
                  </a:lnTo>
                  <a:lnTo>
                    <a:pt x="954" y="1174"/>
                  </a:lnTo>
                  <a:lnTo>
                    <a:pt x="932" y="1179"/>
                  </a:lnTo>
                  <a:lnTo>
                    <a:pt x="910" y="1185"/>
                  </a:lnTo>
                  <a:lnTo>
                    <a:pt x="889" y="1192"/>
                  </a:lnTo>
                  <a:lnTo>
                    <a:pt x="869" y="1198"/>
                  </a:lnTo>
                  <a:lnTo>
                    <a:pt x="857" y="1199"/>
                  </a:lnTo>
                  <a:lnTo>
                    <a:pt x="845" y="1202"/>
                  </a:lnTo>
                  <a:lnTo>
                    <a:pt x="833" y="1204"/>
                  </a:lnTo>
                  <a:lnTo>
                    <a:pt x="822" y="1208"/>
                  </a:lnTo>
                  <a:lnTo>
                    <a:pt x="810" y="1211"/>
                  </a:lnTo>
                  <a:lnTo>
                    <a:pt x="801" y="1218"/>
                  </a:lnTo>
                  <a:lnTo>
                    <a:pt x="791" y="1224"/>
                  </a:lnTo>
                  <a:lnTo>
                    <a:pt x="783" y="1234"/>
                  </a:lnTo>
                  <a:lnTo>
                    <a:pt x="726" y="1267"/>
                  </a:lnTo>
                  <a:lnTo>
                    <a:pt x="670" y="1302"/>
                  </a:lnTo>
                  <a:lnTo>
                    <a:pt x="613" y="1337"/>
                  </a:lnTo>
                  <a:lnTo>
                    <a:pt x="558" y="1377"/>
                  </a:lnTo>
                  <a:lnTo>
                    <a:pt x="503" y="1418"/>
                  </a:lnTo>
                  <a:lnTo>
                    <a:pt x="453" y="1465"/>
                  </a:lnTo>
                  <a:lnTo>
                    <a:pt x="405" y="1514"/>
                  </a:lnTo>
                  <a:lnTo>
                    <a:pt x="364" y="1571"/>
                  </a:lnTo>
                  <a:lnTo>
                    <a:pt x="321" y="1618"/>
                  </a:lnTo>
                  <a:lnTo>
                    <a:pt x="276" y="1664"/>
                  </a:lnTo>
                  <a:lnTo>
                    <a:pt x="231" y="1713"/>
                  </a:lnTo>
                  <a:lnTo>
                    <a:pt x="189" y="1763"/>
                  </a:lnTo>
                  <a:lnTo>
                    <a:pt x="151" y="1815"/>
                  </a:lnTo>
                  <a:lnTo>
                    <a:pt x="123" y="1872"/>
                  </a:lnTo>
                  <a:lnTo>
                    <a:pt x="107" y="1932"/>
                  </a:lnTo>
                  <a:lnTo>
                    <a:pt x="107" y="2000"/>
                  </a:lnTo>
                  <a:lnTo>
                    <a:pt x="89" y="2012"/>
                  </a:lnTo>
                  <a:lnTo>
                    <a:pt x="73" y="2026"/>
                  </a:lnTo>
                  <a:lnTo>
                    <a:pt x="57" y="2041"/>
                  </a:lnTo>
                  <a:lnTo>
                    <a:pt x="43" y="2059"/>
                  </a:lnTo>
                  <a:lnTo>
                    <a:pt x="29" y="2076"/>
                  </a:lnTo>
                  <a:lnTo>
                    <a:pt x="19" y="2096"/>
                  </a:lnTo>
                  <a:lnTo>
                    <a:pt x="11" y="2116"/>
                  </a:lnTo>
                  <a:lnTo>
                    <a:pt x="6" y="2137"/>
                  </a:lnTo>
                  <a:lnTo>
                    <a:pt x="1" y="2155"/>
                  </a:lnTo>
                  <a:lnTo>
                    <a:pt x="0" y="2173"/>
                  </a:lnTo>
                  <a:lnTo>
                    <a:pt x="0" y="2190"/>
                  </a:lnTo>
                  <a:lnTo>
                    <a:pt x="4" y="2208"/>
                  </a:lnTo>
                  <a:lnTo>
                    <a:pt x="9" y="2225"/>
                  </a:lnTo>
                  <a:lnTo>
                    <a:pt x="16" y="2241"/>
                  </a:lnTo>
                  <a:lnTo>
                    <a:pt x="25" y="2257"/>
                  </a:lnTo>
                  <a:lnTo>
                    <a:pt x="37" y="2273"/>
                  </a:lnTo>
                  <a:lnTo>
                    <a:pt x="39" y="2293"/>
                  </a:lnTo>
                  <a:lnTo>
                    <a:pt x="45" y="2310"/>
                  </a:lnTo>
                  <a:lnTo>
                    <a:pt x="54" y="2325"/>
                  </a:lnTo>
                  <a:lnTo>
                    <a:pt x="67" y="2339"/>
                  </a:lnTo>
                  <a:lnTo>
                    <a:pt x="80" y="2350"/>
                  </a:lnTo>
                  <a:lnTo>
                    <a:pt x="96" y="2359"/>
                  </a:lnTo>
                  <a:lnTo>
                    <a:pt x="113" y="2367"/>
                  </a:lnTo>
                  <a:lnTo>
                    <a:pt x="133" y="2374"/>
                  </a:lnTo>
                  <a:lnTo>
                    <a:pt x="141" y="2399"/>
                  </a:lnTo>
                  <a:lnTo>
                    <a:pt x="157" y="2413"/>
                  </a:lnTo>
                  <a:lnTo>
                    <a:pt x="176" y="2418"/>
                  </a:lnTo>
                  <a:lnTo>
                    <a:pt x="198" y="2419"/>
                  </a:lnTo>
                  <a:lnTo>
                    <a:pt x="221" y="2414"/>
                  </a:lnTo>
                  <a:lnTo>
                    <a:pt x="245" y="2413"/>
                  </a:lnTo>
                  <a:lnTo>
                    <a:pt x="267" y="2415"/>
                  </a:lnTo>
                  <a:lnTo>
                    <a:pt x="289" y="2425"/>
                  </a:lnTo>
                  <a:lnTo>
                    <a:pt x="290" y="2429"/>
                  </a:lnTo>
                  <a:lnTo>
                    <a:pt x="290" y="2433"/>
                  </a:lnTo>
                  <a:lnTo>
                    <a:pt x="289" y="2434"/>
                  </a:lnTo>
                  <a:lnTo>
                    <a:pt x="289" y="2435"/>
                  </a:lnTo>
                  <a:lnTo>
                    <a:pt x="289" y="2484"/>
                  </a:lnTo>
                  <a:lnTo>
                    <a:pt x="292" y="2535"/>
                  </a:lnTo>
                  <a:lnTo>
                    <a:pt x="298" y="2585"/>
                  </a:lnTo>
                  <a:lnTo>
                    <a:pt x="311" y="2633"/>
                  </a:lnTo>
                  <a:lnTo>
                    <a:pt x="329" y="2677"/>
                  </a:lnTo>
                  <a:lnTo>
                    <a:pt x="353" y="2719"/>
                  </a:lnTo>
                  <a:lnTo>
                    <a:pt x="387" y="2754"/>
                  </a:lnTo>
                  <a:lnTo>
                    <a:pt x="430" y="2783"/>
                  </a:lnTo>
                  <a:lnTo>
                    <a:pt x="460" y="2785"/>
                  </a:lnTo>
                  <a:lnTo>
                    <a:pt x="484" y="2798"/>
                  </a:lnTo>
                  <a:lnTo>
                    <a:pt x="502" y="2815"/>
                  </a:lnTo>
                  <a:lnTo>
                    <a:pt x="518" y="2839"/>
                  </a:lnTo>
                  <a:lnTo>
                    <a:pt x="531" y="2864"/>
                  </a:lnTo>
                  <a:lnTo>
                    <a:pt x="547" y="2889"/>
                  </a:lnTo>
                  <a:lnTo>
                    <a:pt x="566" y="2910"/>
                  </a:lnTo>
                  <a:lnTo>
                    <a:pt x="592" y="2930"/>
                  </a:lnTo>
                  <a:lnTo>
                    <a:pt x="640" y="2968"/>
                  </a:lnTo>
                  <a:lnTo>
                    <a:pt x="698" y="2999"/>
                  </a:lnTo>
                  <a:lnTo>
                    <a:pt x="761" y="3019"/>
                  </a:lnTo>
                  <a:lnTo>
                    <a:pt x="827" y="3031"/>
                  </a:lnTo>
                  <a:lnTo>
                    <a:pt x="895" y="3033"/>
                  </a:lnTo>
                  <a:lnTo>
                    <a:pt x="963" y="3029"/>
                  </a:lnTo>
                  <a:lnTo>
                    <a:pt x="1029" y="3017"/>
                  </a:lnTo>
                  <a:lnTo>
                    <a:pt x="1091" y="3001"/>
                  </a:lnTo>
                  <a:lnTo>
                    <a:pt x="1102" y="2994"/>
                  </a:lnTo>
                  <a:lnTo>
                    <a:pt x="1114" y="2989"/>
                  </a:lnTo>
                  <a:lnTo>
                    <a:pt x="1124" y="2981"/>
                  </a:lnTo>
                  <a:lnTo>
                    <a:pt x="1133" y="2975"/>
                  </a:lnTo>
                  <a:lnTo>
                    <a:pt x="1142" y="2968"/>
                  </a:lnTo>
                  <a:lnTo>
                    <a:pt x="1152" y="2964"/>
                  </a:lnTo>
                  <a:lnTo>
                    <a:pt x="1163" y="2962"/>
                  </a:lnTo>
                  <a:lnTo>
                    <a:pt x="1177" y="2965"/>
                  </a:lnTo>
                  <a:lnTo>
                    <a:pt x="1239" y="3009"/>
                  </a:lnTo>
                  <a:lnTo>
                    <a:pt x="1306" y="3030"/>
                  </a:lnTo>
                  <a:lnTo>
                    <a:pt x="1373" y="3031"/>
                  </a:lnTo>
                  <a:lnTo>
                    <a:pt x="1442" y="3019"/>
                  </a:lnTo>
                  <a:lnTo>
                    <a:pt x="1509" y="2996"/>
                  </a:lnTo>
                  <a:lnTo>
                    <a:pt x="1578" y="2972"/>
                  </a:lnTo>
                  <a:lnTo>
                    <a:pt x="1645" y="2947"/>
                  </a:lnTo>
                  <a:lnTo>
                    <a:pt x="1712" y="2930"/>
                  </a:lnTo>
                  <a:lnTo>
                    <a:pt x="1729" y="2953"/>
                  </a:lnTo>
                  <a:lnTo>
                    <a:pt x="1752" y="2971"/>
                  </a:lnTo>
                  <a:lnTo>
                    <a:pt x="1778" y="2980"/>
                  </a:lnTo>
                  <a:lnTo>
                    <a:pt x="1808" y="2986"/>
                  </a:lnTo>
                  <a:lnTo>
                    <a:pt x="1837" y="2988"/>
                  </a:lnTo>
                  <a:lnTo>
                    <a:pt x="1868" y="2990"/>
                  </a:lnTo>
                  <a:lnTo>
                    <a:pt x="1896" y="2993"/>
                  </a:lnTo>
                  <a:lnTo>
                    <a:pt x="1923" y="3001"/>
                  </a:lnTo>
                  <a:lnTo>
                    <a:pt x="1943" y="2994"/>
                  </a:lnTo>
                  <a:lnTo>
                    <a:pt x="1962" y="2989"/>
                  </a:lnTo>
                  <a:lnTo>
                    <a:pt x="1980" y="2984"/>
                  </a:lnTo>
                  <a:lnTo>
                    <a:pt x="1999" y="2978"/>
                  </a:lnTo>
                  <a:lnTo>
                    <a:pt x="2016" y="2974"/>
                  </a:lnTo>
                  <a:lnTo>
                    <a:pt x="2035" y="2973"/>
                  </a:lnTo>
                  <a:lnTo>
                    <a:pt x="2054" y="2974"/>
                  </a:lnTo>
                  <a:lnTo>
                    <a:pt x="2075" y="2980"/>
                  </a:lnTo>
                  <a:lnTo>
                    <a:pt x="2085" y="2971"/>
                  </a:lnTo>
                  <a:lnTo>
                    <a:pt x="2092" y="2961"/>
                  </a:lnTo>
                  <a:lnTo>
                    <a:pt x="2099" y="2950"/>
                  </a:lnTo>
                  <a:lnTo>
                    <a:pt x="2105" y="2940"/>
                  </a:lnTo>
                  <a:lnTo>
                    <a:pt x="2112" y="2931"/>
                  </a:lnTo>
                  <a:lnTo>
                    <a:pt x="2119" y="2922"/>
                  </a:lnTo>
                  <a:lnTo>
                    <a:pt x="2128" y="2915"/>
                  </a:lnTo>
                  <a:lnTo>
                    <a:pt x="2141" y="2910"/>
                  </a:lnTo>
                  <a:lnTo>
                    <a:pt x="2141" y="2901"/>
                  </a:lnTo>
                  <a:lnTo>
                    <a:pt x="2141" y="2892"/>
                  </a:lnTo>
                  <a:lnTo>
                    <a:pt x="2140" y="2883"/>
                  </a:lnTo>
                  <a:lnTo>
                    <a:pt x="2135" y="2879"/>
                  </a:lnTo>
                  <a:lnTo>
                    <a:pt x="2142" y="2871"/>
                  </a:lnTo>
                  <a:lnTo>
                    <a:pt x="2148" y="2866"/>
                  </a:lnTo>
                  <a:lnTo>
                    <a:pt x="2155" y="2863"/>
                  </a:lnTo>
                  <a:lnTo>
                    <a:pt x="2166" y="2864"/>
                  </a:lnTo>
                  <a:lnTo>
                    <a:pt x="2179" y="2856"/>
                  </a:lnTo>
                  <a:lnTo>
                    <a:pt x="2185" y="2848"/>
                  </a:lnTo>
                  <a:lnTo>
                    <a:pt x="2186" y="2837"/>
                  </a:lnTo>
                  <a:lnTo>
                    <a:pt x="2185" y="2827"/>
                  </a:lnTo>
                  <a:lnTo>
                    <a:pt x="2181" y="2815"/>
                  </a:lnTo>
                  <a:lnTo>
                    <a:pt x="2177" y="2806"/>
                  </a:lnTo>
                  <a:lnTo>
                    <a:pt x="2175" y="2796"/>
                  </a:lnTo>
                  <a:lnTo>
                    <a:pt x="2176" y="2788"/>
                  </a:lnTo>
                  <a:lnTo>
                    <a:pt x="2185" y="2787"/>
                  </a:lnTo>
                  <a:lnTo>
                    <a:pt x="2194" y="2782"/>
                  </a:lnTo>
                  <a:lnTo>
                    <a:pt x="2200" y="2775"/>
                  </a:lnTo>
                  <a:lnTo>
                    <a:pt x="2211" y="2773"/>
                  </a:lnTo>
                  <a:lnTo>
                    <a:pt x="2228" y="2789"/>
                  </a:lnTo>
                  <a:lnTo>
                    <a:pt x="2248" y="2806"/>
                  </a:lnTo>
                  <a:lnTo>
                    <a:pt x="2268" y="2819"/>
                  </a:lnTo>
                  <a:lnTo>
                    <a:pt x="2291" y="2830"/>
                  </a:lnTo>
                  <a:lnTo>
                    <a:pt x="2313" y="2838"/>
                  </a:lnTo>
                  <a:lnTo>
                    <a:pt x="2336" y="2846"/>
                  </a:lnTo>
                  <a:lnTo>
                    <a:pt x="2360" y="2850"/>
                  </a:lnTo>
                  <a:lnTo>
                    <a:pt x="2383" y="2854"/>
                  </a:lnTo>
                  <a:lnTo>
                    <a:pt x="2408" y="2853"/>
                  </a:lnTo>
                  <a:lnTo>
                    <a:pt x="2433" y="2849"/>
                  </a:lnTo>
                  <a:lnTo>
                    <a:pt x="2458" y="2842"/>
                  </a:lnTo>
                  <a:lnTo>
                    <a:pt x="2482" y="2835"/>
                  </a:lnTo>
                  <a:lnTo>
                    <a:pt x="2505" y="2826"/>
                  </a:lnTo>
                  <a:lnTo>
                    <a:pt x="2529" y="2819"/>
                  </a:lnTo>
                  <a:lnTo>
                    <a:pt x="2551" y="2812"/>
                  </a:lnTo>
                  <a:lnTo>
                    <a:pt x="2575" y="2809"/>
                  </a:lnTo>
                  <a:lnTo>
                    <a:pt x="2575" y="2814"/>
                  </a:lnTo>
                  <a:lnTo>
                    <a:pt x="2571" y="2823"/>
                  </a:lnTo>
                  <a:lnTo>
                    <a:pt x="2571" y="2832"/>
                  </a:lnTo>
                  <a:lnTo>
                    <a:pt x="2573" y="2839"/>
                  </a:lnTo>
                  <a:lnTo>
                    <a:pt x="2578" y="2848"/>
                  </a:lnTo>
                  <a:lnTo>
                    <a:pt x="2584" y="2855"/>
                  </a:lnTo>
                  <a:lnTo>
                    <a:pt x="2591" y="2863"/>
                  </a:lnTo>
                  <a:lnTo>
                    <a:pt x="2598" y="2870"/>
                  </a:lnTo>
                  <a:lnTo>
                    <a:pt x="2605" y="2879"/>
                  </a:lnTo>
                  <a:lnTo>
                    <a:pt x="2618" y="2883"/>
                  </a:lnTo>
                  <a:lnTo>
                    <a:pt x="2634" y="2889"/>
                  </a:lnTo>
                  <a:lnTo>
                    <a:pt x="2649" y="2893"/>
                  </a:lnTo>
                  <a:lnTo>
                    <a:pt x="2667" y="2896"/>
                  </a:lnTo>
                  <a:lnTo>
                    <a:pt x="2683" y="2896"/>
                  </a:lnTo>
                  <a:lnTo>
                    <a:pt x="2699" y="2896"/>
                  </a:lnTo>
                  <a:lnTo>
                    <a:pt x="2713" y="2892"/>
                  </a:lnTo>
                  <a:lnTo>
                    <a:pt x="2726" y="2884"/>
                  </a:lnTo>
                  <a:lnTo>
                    <a:pt x="2749" y="2856"/>
                  </a:lnTo>
                  <a:lnTo>
                    <a:pt x="2775" y="2833"/>
                  </a:lnTo>
                  <a:lnTo>
                    <a:pt x="2802" y="2810"/>
                  </a:lnTo>
                  <a:lnTo>
                    <a:pt x="2833" y="2794"/>
                  </a:lnTo>
                  <a:lnTo>
                    <a:pt x="2863" y="2780"/>
                  </a:lnTo>
                  <a:lnTo>
                    <a:pt x="2896" y="2771"/>
                  </a:lnTo>
                  <a:lnTo>
                    <a:pt x="2928" y="2766"/>
                  </a:lnTo>
                  <a:lnTo>
                    <a:pt x="2963" y="2768"/>
                  </a:lnTo>
                  <a:lnTo>
                    <a:pt x="2980" y="2761"/>
                  </a:lnTo>
                  <a:lnTo>
                    <a:pt x="2997" y="2755"/>
                  </a:lnTo>
                  <a:lnTo>
                    <a:pt x="3014" y="2744"/>
                  </a:lnTo>
                  <a:lnTo>
                    <a:pt x="3030" y="2732"/>
                  </a:lnTo>
                  <a:lnTo>
                    <a:pt x="3043" y="2717"/>
                  </a:lnTo>
                  <a:lnTo>
                    <a:pt x="3055" y="2702"/>
                  </a:lnTo>
                  <a:lnTo>
                    <a:pt x="3064" y="2685"/>
                  </a:lnTo>
                  <a:lnTo>
                    <a:pt x="3074" y="2668"/>
                  </a:lnTo>
                  <a:lnTo>
                    <a:pt x="3077" y="2639"/>
                  </a:lnTo>
                  <a:lnTo>
                    <a:pt x="3089" y="2621"/>
                  </a:lnTo>
                  <a:lnTo>
                    <a:pt x="3106" y="2612"/>
                  </a:lnTo>
                  <a:lnTo>
                    <a:pt x="3128" y="2607"/>
                  </a:lnTo>
                  <a:lnTo>
                    <a:pt x="3149" y="2603"/>
                  </a:lnTo>
                  <a:lnTo>
                    <a:pt x="3171" y="2599"/>
                  </a:lnTo>
                  <a:lnTo>
                    <a:pt x="3190" y="2589"/>
                  </a:lnTo>
                  <a:lnTo>
                    <a:pt x="3205" y="2572"/>
                  </a:lnTo>
                  <a:lnTo>
                    <a:pt x="3206" y="2564"/>
                  </a:lnTo>
                  <a:lnTo>
                    <a:pt x="3208" y="2558"/>
                  </a:lnTo>
                  <a:lnTo>
                    <a:pt x="3209" y="2549"/>
                  </a:lnTo>
                  <a:lnTo>
                    <a:pt x="3210" y="2542"/>
                  </a:lnTo>
                  <a:lnTo>
                    <a:pt x="3208" y="2533"/>
                  </a:lnTo>
                  <a:lnTo>
                    <a:pt x="3205" y="2526"/>
                  </a:lnTo>
                  <a:lnTo>
                    <a:pt x="3201" y="2520"/>
                  </a:lnTo>
                  <a:lnTo>
                    <a:pt x="3196" y="2516"/>
                  </a:lnTo>
                  <a:close/>
                  <a:moveTo>
                    <a:pt x="520" y="2041"/>
                  </a:moveTo>
                  <a:lnTo>
                    <a:pt x="513" y="2047"/>
                  </a:lnTo>
                  <a:lnTo>
                    <a:pt x="506" y="2053"/>
                  </a:lnTo>
                  <a:lnTo>
                    <a:pt x="500" y="2061"/>
                  </a:lnTo>
                  <a:lnTo>
                    <a:pt x="496" y="2069"/>
                  </a:lnTo>
                  <a:lnTo>
                    <a:pt x="491" y="2078"/>
                  </a:lnTo>
                  <a:lnTo>
                    <a:pt x="489" y="2088"/>
                  </a:lnTo>
                  <a:lnTo>
                    <a:pt x="489" y="2097"/>
                  </a:lnTo>
                  <a:lnTo>
                    <a:pt x="490" y="2107"/>
                  </a:lnTo>
                  <a:lnTo>
                    <a:pt x="483" y="2109"/>
                  </a:lnTo>
                  <a:lnTo>
                    <a:pt x="476" y="2112"/>
                  </a:lnTo>
                  <a:lnTo>
                    <a:pt x="470" y="2116"/>
                  </a:lnTo>
                  <a:lnTo>
                    <a:pt x="465" y="2122"/>
                  </a:lnTo>
                  <a:lnTo>
                    <a:pt x="460" y="2117"/>
                  </a:lnTo>
                  <a:lnTo>
                    <a:pt x="450" y="2128"/>
                  </a:lnTo>
                  <a:lnTo>
                    <a:pt x="434" y="2107"/>
                  </a:lnTo>
                  <a:lnTo>
                    <a:pt x="432" y="2091"/>
                  </a:lnTo>
                  <a:lnTo>
                    <a:pt x="440" y="2075"/>
                  </a:lnTo>
                  <a:lnTo>
                    <a:pt x="455" y="2062"/>
                  </a:lnTo>
                  <a:lnTo>
                    <a:pt x="472" y="2048"/>
                  </a:lnTo>
                  <a:lnTo>
                    <a:pt x="490" y="2035"/>
                  </a:lnTo>
                  <a:lnTo>
                    <a:pt x="505" y="2021"/>
                  </a:lnTo>
                  <a:lnTo>
                    <a:pt x="516" y="2006"/>
                  </a:lnTo>
                  <a:lnTo>
                    <a:pt x="519" y="1996"/>
                  </a:lnTo>
                  <a:lnTo>
                    <a:pt x="523" y="1989"/>
                  </a:lnTo>
                  <a:lnTo>
                    <a:pt x="527" y="1982"/>
                  </a:lnTo>
                  <a:lnTo>
                    <a:pt x="531" y="1976"/>
                  </a:lnTo>
                  <a:lnTo>
                    <a:pt x="534" y="1969"/>
                  </a:lnTo>
                  <a:lnTo>
                    <a:pt x="540" y="1964"/>
                  </a:lnTo>
                  <a:lnTo>
                    <a:pt x="544" y="1957"/>
                  </a:lnTo>
                  <a:lnTo>
                    <a:pt x="551" y="1951"/>
                  </a:lnTo>
                  <a:lnTo>
                    <a:pt x="547" y="1963"/>
                  </a:lnTo>
                  <a:lnTo>
                    <a:pt x="548" y="1977"/>
                  </a:lnTo>
                  <a:lnTo>
                    <a:pt x="552" y="1992"/>
                  </a:lnTo>
                  <a:lnTo>
                    <a:pt x="556" y="2007"/>
                  </a:lnTo>
                  <a:lnTo>
                    <a:pt x="556" y="2020"/>
                  </a:lnTo>
                  <a:lnTo>
                    <a:pt x="553" y="2031"/>
                  </a:lnTo>
                  <a:lnTo>
                    <a:pt x="541" y="2038"/>
                  </a:lnTo>
                  <a:lnTo>
                    <a:pt x="520" y="204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02" name="Freeform 509"/>
            <p:cNvSpPr>
              <a:spLocks/>
            </p:cNvSpPr>
            <p:nvPr/>
          </p:nvSpPr>
          <p:spPr bwMode="auto">
            <a:xfrm>
              <a:off x="2670" y="1562"/>
              <a:ext cx="27" cy="10"/>
            </a:xfrm>
            <a:custGeom>
              <a:avLst/>
              <a:gdLst>
                <a:gd name="T0" fmla="*/ 0 w 273"/>
                <a:gd name="T1" fmla="*/ 0 h 105"/>
                <a:gd name="T2" fmla="*/ 0 w 273"/>
                <a:gd name="T3" fmla="*/ 0 h 105"/>
                <a:gd name="T4" fmla="*/ 0 w 273"/>
                <a:gd name="T5" fmla="*/ 0 h 105"/>
                <a:gd name="T6" fmla="*/ 0 w 273"/>
                <a:gd name="T7" fmla="*/ 0 h 105"/>
                <a:gd name="T8" fmla="*/ 0 w 273"/>
                <a:gd name="T9" fmla="*/ 0 h 105"/>
                <a:gd name="T10" fmla="*/ 0 w 273"/>
                <a:gd name="T11" fmla="*/ 0 h 105"/>
                <a:gd name="T12" fmla="*/ 0 w 273"/>
                <a:gd name="T13" fmla="*/ 0 h 105"/>
                <a:gd name="T14" fmla="*/ 0 w 273"/>
                <a:gd name="T15" fmla="*/ 0 h 105"/>
                <a:gd name="T16" fmla="*/ 0 w 273"/>
                <a:gd name="T17" fmla="*/ 0 h 105"/>
                <a:gd name="T18" fmla="*/ 0 w 273"/>
                <a:gd name="T19" fmla="*/ 0 h 105"/>
                <a:gd name="T20" fmla="*/ 0 w 273"/>
                <a:gd name="T21" fmla="*/ 0 h 105"/>
                <a:gd name="T22" fmla="*/ 0 w 273"/>
                <a:gd name="T23" fmla="*/ 0 h 105"/>
                <a:gd name="T24" fmla="*/ 0 w 273"/>
                <a:gd name="T25" fmla="*/ 0 h 105"/>
                <a:gd name="T26" fmla="*/ 0 w 273"/>
                <a:gd name="T27" fmla="*/ 0 h 105"/>
                <a:gd name="T28" fmla="*/ 0 w 273"/>
                <a:gd name="T29" fmla="*/ 0 h 105"/>
                <a:gd name="T30" fmla="*/ 0 w 273"/>
                <a:gd name="T31" fmla="*/ 0 h 105"/>
                <a:gd name="T32" fmla="*/ 0 w 273"/>
                <a:gd name="T33" fmla="*/ 0 h 105"/>
                <a:gd name="T34" fmla="*/ 0 w 273"/>
                <a:gd name="T35" fmla="*/ 0 h 105"/>
                <a:gd name="T36" fmla="*/ 0 w 273"/>
                <a:gd name="T37" fmla="*/ 0 h 105"/>
                <a:gd name="T38" fmla="*/ 0 w 273"/>
                <a:gd name="T39" fmla="*/ 0 h 105"/>
                <a:gd name="T40" fmla="*/ 0 w 273"/>
                <a:gd name="T41" fmla="*/ 0 h 105"/>
                <a:gd name="T42" fmla="*/ 0 w 273"/>
                <a:gd name="T43" fmla="*/ 0 h 105"/>
                <a:gd name="T44" fmla="*/ 0 w 273"/>
                <a:gd name="T45" fmla="*/ 0 h 105"/>
                <a:gd name="T46" fmla="*/ 0 w 273"/>
                <a:gd name="T47" fmla="*/ 0 h 105"/>
                <a:gd name="T48" fmla="*/ 0 w 273"/>
                <a:gd name="T49" fmla="*/ 0 h 105"/>
                <a:gd name="T50" fmla="*/ 0 w 273"/>
                <a:gd name="T51" fmla="*/ 0 h 105"/>
                <a:gd name="T52" fmla="*/ 0 w 273"/>
                <a:gd name="T53" fmla="*/ 0 h 105"/>
                <a:gd name="T54" fmla="*/ 0 w 273"/>
                <a:gd name="T55" fmla="*/ 0 h 105"/>
                <a:gd name="T56" fmla="*/ 0 w 273"/>
                <a:gd name="T57" fmla="*/ 0 h 1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3"/>
                <a:gd name="T88" fmla="*/ 0 h 105"/>
                <a:gd name="T89" fmla="*/ 273 w 273"/>
                <a:gd name="T90" fmla="*/ 105 h 10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3" h="105">
                  <a:moveTo>
                    <a:pt x="272" y="56"/>
                  </a:moveTo>
                  <a:lnTo>
                    <a:pt x="272" y="60"/>
                  </a:lnTo>
                  <a:lnTo>
                    <a:pt x="273" y="66"/>
                  </a:lnTo>
                  <a:lnTo>
                    <a:pt x="272" y="70"/>
                  </a:lnTo>
                  <a:lnTo>
                    <a:pt x="267" y="76"/>
                  </a:lnTo>
                  <a:lnTo>
                    <a:pt x="235" y="60"/>
                  </a:lnTo>
                  <a:lnTo>
                    <a:pt x="203" y="61"/>
                  </a:lnTo>
                  <a:lnTo>
                    <a:pt x="168" y="69"/>
                  </a:lnTo>
                  <a:lnTo>
                    <a:pt x="135" y="84"/>
                  </a:lnTo>
                  <a:lnTo>
                    <a:pt x="99" y="97"/>
                  </a:lnTo>
                  <a:lnTo>
                    <a:pt x="66" y="105"/>
                  </a:lnTo>
                  <a:lnTo>
                    <a:pt x="31" y="101"/>
                  </a:lnTo>
                  <a:lnTo>
                    <a:pt x="0" y="81"/>
                  </a:lnTo>
                  <a:lnTo>
                    <a:pt x="5" y="62"/>
                  </a:lnTo>
                  <a:lnTo>
                    <a:pt x="15" y="48"/>
                  </a:lnTo>
                  <a:lnTo>
                    <a:pt x="27" y="36"/>
                  </a:lnTo>
                  <a:lnTo>
                    <a:pt x="43" y="27"/>
                  </a:lnTo>
                  <a:lnTo>
                    <a:pt x="59" y="20"/>
                  </a:lnTo>
                  <a:lnTo>
                    <a:pt x="77" y="13"/>
                  </a:lnTo>
                  <a:lnTo>
                    <a:pt x="94" y="7"/>
                  </a:lnTo>
                  <a:lnTo>
                    <a:pt x="111" y="0"/>
                  </a:lnTo>
                  <a:lnTo>
                    <a:pt x="133" y="0"/>
                  </a:lnTo>
                  <a:lnTo>
                    <a:pt x="155" y="4"/>
                  </a:lnTo>
                  <a:lnTo>
                    <a:pt x="177" y="7"/>
                  </a:lnTo>
                  <a:lnTo>
                    <a:pt x="198" y="14"/>
                  </a:lnTo>
                  <a:lnTo>
                    <a:pt x="218" y="22"/>
                  </a:lnTo>
                  <a:lnTo>
                    <a:pt x="237" y="32"/>
                  </a:lnTo>
                  <a:lnTo>
                    <a:pt x="254" y="42"/>
                  </a:lnTo>
                  <a:lnTo>
                    <a:pt x="272" y="56"/>
                  </a:lnTo>
                  <a:close/>
                </a:path>
              </a:pathLst>
            </a:custGeom>
            <a:solidFill>
              <a:srgbClr val="00FFFF"/>
            </a:solidFill>
            <a:ln w="9525">
              <a:noFill/>
              <a:round/>
              <a:headEnd/>
              <a:tailEnd/>
            </a:ln>
          </p:spPr>
          <p:txBody>
            <a:bodyPr/>
            <a:lstStyle/>
            <a:p>
              <a:endParaRPr lang="en-US" dirty="0">
                <a:solidFill>
                  <a:prstClr val="black"/>
                </a:solidFill>
              </a:endParaRPr>
            </a:p>
          </p:txBody>
        </p:sp>
        <p:sp>
          <p:nvSpPr>
            <p:cNvPr id="75603" name="Freeform 510"/>
            <p:cNvSpPr>
              <a:spLocks/>
            </p:cNvSpPr>
            <p:nvPr/>
          </p:nvSpPr>
          <p:spPr bwMode="auto">
            <a:xfrm>
              <a:off x="2700" y="1563"/>
              <a:ext cx="130" cy="137"/>
            </a:xfrm>
            <a:custGeom>
              <a:avLst/>
              <a:gdLst>
                <a:gd name="T0" fmla="*/ 0 w 1302"/>
                <a:gd name="T1" fmla="*/ 0 h 1373"/>
                <a:gd name="T2" fmla="*/ 0 w 1302"/>
                <a:gd name="T3" fmla="*/ 0 h 1373"/>
                <a:gd name="T4" fmla="*/ 0 w 1302"/>
                <a:gd name="T5" fmla="*/ 0 h 1373"/>
                <a:gd name="T6" fmla="*/ 0 w 1302"/>
                <a:gd name="T7" fmla="*/ 0 h 1373"/>
                <a:gd name="T8" fmla="*/ 0 w 1302"/>
                <a:gd name="T9" fmla="*/ 0 h 1373"/>
                <a:gd name="T10" fmla="*/ 0 w 1302"/>
                <a:gd name="T11" fmla="*/ 0 h 1373"/>
                <a:gd name="T12" fmla="*/ 0 w 1302"/>
                <a:gd name="T13" fmla="*/ 0 h 1373"/>
                <a:gd name="T14" fmla="*/ 0 w 1302"/>
                <a:gd name="T15" fmla="*/ 0 h 1373"/>
                <a:gd name="T16" fmla="*/ 0 w 1302"/>
                <a:gd name="T17" fmla="*/ 0 h 1373"/>
                <a:gd name="T18" fmla="*/ 0 w 1302"/>
                <a:gd name="T19" fmla="*/ 0 h 1373"/>
                <a:gd name="T20" fmla="*/ 0 w 1302"/>
                <a:gd name="T21" fmla="*/ 0 h 1373"/>
                <a:gd name="T22" fmla="*/ 0 w 1302"/>
                <a:gd name="T23" fmla="*/ 0 h 1373"/>
                <a:gd name="T24" fmla="*/ 0 w 1302"/>
                <a:gd name="T25" fmla="*/ 0 h 1373"/>
                <a:gd name="T26" fmla="*/ 0 w 1302"/>
                <a:gd name="T27" fmla="*/ 0 h 1373"/>
                <a:gd name="T28" fmla="*/ 0 w 1302"/>
                <a:gd name="T29" fmla="*/ 0 h 1373"/>
                <a:gd name="T30" fmla="*/ 0 w 1302"/>
                <a:gd name="T31" fmla="*/ 0 h 1373"/>
                <a:gd name="T32" fmla="*/ 0 w 1302"/>
                <a:gd name="T33" fmla="*/ 0 h 1373"/>
                <a:gd name="T34" fmla="*/ 0 w 1302"/>
                <a:gd name="T35" fmla="*/ 0 h 1373"/>
                <a:gd name="T36" fmla="*/ 0 w 1302"/>
                <a:gd name="T37" fmla="*/ 0 h 1373"/>
                <a:gd name="T38" fmla="*/ 0 w 1302"/>
                <a:gd name="T39" fmla="*/ 0 h 1373"/>
                <a:gd name="T40" fmla="*/ 0 w 1302"/>
                <a:gd name="T41" fmla="*/ 0 h 1373"/>
                <a:gd name="T42" fmla="*/ 0 w 1302"/>
                <a:gd name="T43" fmla="*/ 0 h 1373"/>
                <a:gd name="T44" fmla="*/ 0 w 1302"/>
                <a:gd name="T45" fmla="*/ 0 h 1373"/>
                <a:gd name="T46" fmla="*/ 0 w 1302"/>
                <a:gd name="T47" fmla="*/ 0 h 1373"/>
                <a:gd name="T48" fmla="*/ 0 w 1302"/>
                <a:gd name="T49" fmla="*/ 0 h 1373"/>
                <a:gd name="T50" fmla="*/ 0 w 1302"/>
                <a:gd name="T51" fmla="*/ 0 h 1373"/>
                <a:gd name="T52" fmla="*/ 0 w 1302"/>
                <a:gd name="T53" fmla="*/ 0 h 1373"/>
                <a:gd name="T54" fmla="*/ 0 w 1302"/>
                <a:gd name="T55" fmla="*/ 0 h 1373"/>
                <a:gd name="T56" fmla="*/ 0 w 1302"/>
                <a:gd name="T57" fmla="*/ 0 h 1373"/>
                <a:gd name="T58" fmla="*/ 0 w 1302"/>
                <a:gd name="T59" fmla="*/ 0 h 1373"/>
                <a:gd name="T60" fmla="*/ 0 w 1302"/>
                <a:gd name="T61" fmla="*/ 0 h 1373"/>
                <a:gd name="T62" fmla="*/ 0 w 1302"/>
                <a:gd name="T63" fmla="*/ 0 h 1373"/>
                <a:gd name="T64" fmla="*/ 0 w 1302"/>
                <a:gd name="T65" fmla="*/ 0 h 1373"/>
                <a:gd name="T66" fmla="*/ 0 w 1302"/>
                <a:gd name="T67" fmla="*/ 0 h 1373"/>
                <a:gd name="T68" fmla="*/ 0 w 1302"/>
                <a:gd name="T69" fmla="*/ 0 h 1373"/>
                <a:gd name="T70" fmla="*/ 0 w 1302"/>
                <a:gd name="T71" fmla="*/ 0 h 1373"/>
                <a:gd name="T72" fmla="*/ 0 w 1302"/>
                <a:gd name="T73" fmla="*/ 0 h 1373"/>
                <a:gd name="T74" fmla="*/ 0 w 1302"/>
                <a:gd name="T75" fmla="*/ 0 h 1373"/>
                <a:gd name="T76" fmla="*/ 0 w 1302"/>
                <a:gd name="T77" fmla="*/ 0 h 1373"/>
                <a:gd name="T78" fmla="*/ 0 w 1302"/>
                <a:gd name="T79" fmla="*/ 0 h 1373"/>
                <a:gd name="T80" fmla="*/ 0 w 1302"/>
                <a:gd name="T81" fmla="*/ 0 h 1373"/>
                <a:gd name="T82" fmla="*/ 0 w 1302"/>
                <a:gd name="T83" fmla="*/ 0 h 1373"/>
                <a:gd name="T84" fmla="*/ 0 w 1302"/>
                <a:gd name="T85" fmla="*/ 0 h 1373"/>
                <a:gd name="T86" fmla="*/ 0 w 1302"/>
                <a:gd name="T87" fmla="*/ 0 h 1373"/>
                <a:gd name="T88" fmla="*/ 0 w 1302"/>
                <a:gd name="T89" fmla="*/ 0 h 1373"/>
                <a:gd name="T90" fmla="*/ 0 w 1302"/>
                <a:gd name="T91" fmla="*/ 0 h 1373"/>
                <a:gd name="T92" fmla="*/ 0 w 1302"/>
                <a:gd name="T93" fmla="*/ 0 h 1373"/>
                <a:gd name="T94" fmla="*/ 0 w 1302"/>
                <a:gd name="T95" fmla="*/ 0 h 1373"/>
                <a:gd name="T96" fmla="*/ 0 w 1302"/>
                <a:gd name="T97" fmla="*/ 0 h 1373"/>
                <a:gd name="T98" fmla="*/ 0 w 1302"/>
                <a:gd name="T99" fmla="*/ 0 h 1373"/>
                <a:gd name="T100" fmla="*/ 0 w 1302"/>
                <a:gd name="T101" fmla="*/ 0 h 1373"/>
                <a:gd name="T102" fmla="*/ 0 w 1302"/>
                <a:gd name="T103" fmla="*/ 0 h 1373"/>
                <a:gd name="T104" fmla="*/ 0 w 1302"/>
                <a:gd name="T105" fmla="*/ 0 h 1373"/>
                <a:gd name="T106" fmla="*/ 0 w 1302"/>
                <a:gd name="T107" fmla="*/ 0 h 1373"/>
                <a:gd name="T108" fmla="*/ 0 w 1302"/>
                <a:gd name="T109" fmla="*/ 0 h 1373"/>
                <a:gd name="T110" fmla="*/ 0 w 1302"/>
                <a:gd name="T111" fmla="*/ 0 h 1373"/>
                <a:gd name="T112" fmla="*/ 0 w 1302"/>
                <a:gd name="T113" fmla="*/ 0 h 1373"/>
                <a:gd name="T114" fmla="*/ 0 w 1302"/>
                <a:gd name="T115" fmla="*/ 0 h 1373"/>
                <a:gd name="T116" fmla="*/ 0 w 1302"/>
                <a:gd name="T117" fmla="*/ 0 h 13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02"/>
                <a:gd name="T178" fmla="*/ 0 h 1373"/>
                <a:gd name="T179" fmla="*/ 1302 w 1302"/>
                <a:gd name="T180" fmla="*/ 1373 h 13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02" h="1373">
                  <a:moveTo>
                    <a:pt x="925" y="132"/>
                  </a:moveTo>
                  <a:lnTo>
                    <a:pt x="927" y="141"/>
                  </a:lnTo>
                  <a:lnTo>
                    <a:pt x="927" y="150"/>
                  </a:lnTo>
                  <a:lnTo>
                    <a:pt x="924" y="160"/>
                  </a:lnTo>
                  <a:lnTo>
                    <a:pt x="923" y="171"/>
                  </a:lnTo>
                  <a:lnTo>
                    <a:pt x="921" y="179"/>
                  </a:lnTo>
                  <a:lnTo>
                    <a:pt x="923" y="188"/>
                  </a:lnTo>
                  <a:lnTo>
                    <a:pt x="927" y="196"/>
                  </a:lnTo>
                  <a:lnTo>
                    <a:pt x="936" y="203"/>
                  </a:lnTo>
                  <a:lnTo>
                    <a:pt x="943" y="195"/>
                  </a:lnTo>
                  <a:lnTo>
                    <a:pt x="949" y="186"/>
                  </a:lnTo>
                  <a:lnTo>
                    <a:pt x="952" y="177"/>
                  </a:lnTo>
                  <a:lnTo>
                    <a:pt x="956" y="169"/>
                  </a:lnTo>
                  <a:lnTo>
                    <a:pt x="957" y="159"/>
                  </a:lnTo>
                  <a:lnTo>
                    <a:pt x="958" y="150"/>
                  </a:lnTo>
                  <a:lnTo>
                    <a:pt x="958" y="141"/>
                  </a:lnTo>
                  <a:lnTo>
                    <a:pt x="961" y="132"/>
                  </a:lnTo>
                  <a:lnTo>
                    <a:pt x="1014" y="138"/>
                  </a:lnTo>
                  <a:lnTo>
                    <a:pt x="1064" y="155"/>
                  </a:lnTo>
                  <a:lnTo>
                    <a:pt x="1112" y="181"/>
                  </a:lnTo>
                  <a:lnTo>
                    <a:pt x="1155" y="214"/>
                  </a:lnTo>
                  <a:lnTo>
                    <a:pt x="1193" y="252"/>
                  </a:lnTo>
                  <a:lnTo>
                    <a:pt x="1227" y="296"/>
                  </a:lnTo>
                  <a:lnTo>
                    <a:pt x="1256" y="343"/>
                  </a:lnTo>
                  <a:lnTo>
                    <a:pt x="1279" y="395"/>
                  </a:lnTo>
                  <a:lnTo>
                    <a:pt x="1290" y="445"/>
                  </a:lnTo>
                  <a:lnTo>
                    <a:pt x="1297" y="496"/>
                  </a:lnTo>
                  <a:lnTo>
                    <a:pt x="1300" y="550"/>
                  </a:lnTo>
                  <a:lnTo>
                    <a:pt x="1302" y="605"/>
                  </a:lnTo>
                  <a:lnTo>
                    <a:pt x="1298" y="658"/>
                  </a:lnTo>
                  <a:lnTo>
                    <a:pt x="1292" y="712"/>
                  </a:lnTo>
                  <a:lnTo>
                    <a:pt x="1282" y="764"/>
                  </a:lnTo>
                  <a:lnTo>
                    <a:pt x="1269" y="813"/>
                  </a:lnTo>
                  <a:lnTo>
                    <a:pt x="1261" y="817"/>
                  </a:lnTo>
                  <a:lnTo>
                    <a:pt x="1255" y="823"/>
                  </a:lnTo>
                  <a:lnTo>
                    <a:pt x="1249" y="829"/>
                  </a:lnTo>
                  <a:lnTo>
                    <a:pt x="1245" y="837"/>
                  </a:lnTo>
                  <a:lnTo>
                    <a:pt x="1242" y="845"/>
                  </a:lnTo>
                  <a:lnTo>
                    <a:pt x="1240" y="853"/>
                  </a:lnTo>
                  <a:lnTo>
                    <a:pt x="1239" y="861"/>
                  </a:lnTo>
                  <a:lnTo>
                    <a:pt x="1239" y="869"/>
                  </a:lnTo>
                  <a:lnTo>
                    <a:pt x="1220" y="906"/>
                  </a:lnTo>
                  <a:lnTo>
                    <a:pt x="1197" y="941"/>
                  </a:lnTo>
                  <a:lnTo>
                    <a:pt x="1169" y="972"/>
                  </a:lnTo>
                  <a:lnTo>
                    <a:pt x="1139" y="1001"/>
                  </a:lnTo>
                  <a:lnTo>
                    <a:pt x="1105" y="1027"/>
                  </a:lnTo>
                  <a:lnTo>
                    <a:pt x="1072" y="1052"/>
                  </a:lnTo>
                  <a:lnTo>
                    <a:pt x="1039" y="1074"/>
                  </a:lnTo>
                  <a:lnTo>
                    <a:pt x="1006" y="1097"/>
                  </a:lnTo>
                  <a:lnTo>
                    <a:pt x="987" y="1119"/>
                  </a:lnTo>
                  <a:lnTo>
                    <a:pt x="979" y="1145"/>
                  </a:lnTo>
                  <a:lnTo>
                    <a:pt x="977" y="1171"/>
                  </a:lnTo>
                  <a:lnTo>
                    <a:pt x="979" y="1199"/>
                  </a:lnTo>
                  <a:lnTo>
                    <a:pt x="979" y="1225"/>
                  </a:lnTo>
                  <a:lnTo>
                    <a:pt x="977" y="1251"/>
                  </a:lnTo>
                  <a:lnTo>
                    <a:pt x="966" y="1276"/>
                  </a:lnTo>
                  <a:lnTo>
                    <a:pt x="946" y="1298"/>
                  </a:lnTo>
                  <a:lnTo>
                    <a:pt x="904" y="1325"/>
                  </a:lnTo>
                  <a:lnTo>
                    <a:pt x="858" y="1348"/>
                  </a:lnTo>
                  <a:lnTo>
                    <a:pt x="807" y="1362"/>
                  </a:lnTo>
                  <a:lnTo>
                    <a:pt x="756" y="1372"/>
                  </a:lnTo>
                  <a:lnTo>
                    <a:pt x="702" y="1373"/>
                  </a:lnTo>
                  <a:lnTo>
                    <a:pt x="650" y="1369"/>
                  </a:lnTo>
                  <a:lnTo>
                    <a:pt x="599" y="1359"/>
                  </a:lnTo>
                  <a:lnTo>
                    <a:pt x="553" y="1344"/>
                  </a:lnTo>
                  <a:lnTo>
                    <a:pt x="537" y="1332"/>
                  </a:lnTo>
                  <a:lnTo>
                    <a:pt x="523" y="1320"/>
                  </a:lnTo>
                  <a:lnTo>
                    <a:pt x="507" y="1307"/>
                  </a:lnTo>
                  <a:lnTo>
                    <a:pt x="496" y="1295"/>
                  </a:lnTo>
                  <a:lnTo>
                    <a:pt x="484" y="1281"/>
                  </a:lnTo>
                  <a:lnTo>
                    <a:pt x="476" y="1266"/>
                  </a:lnTo>
                  <a:lnTo>
                    <a:pt x="470" y="1250"/>
                  </a:lnTo>
                  <a:lnTo>
                    <a:pt x="467" y="1233"/>
                  </a:lnTo>
                  <a:lnTo>
                    <a:pt x="477" y="1222"/>
                  </a:lnTo>
                  <a:lnTo>
                    <a:pt x="486" y="1210"/>
                  </a:lnTo>
                  <a:lnTo>
                    <a:pt x="492" y="1197"/>
                  </a:lnTo>
                  <a:lnTo>
                    <a:pt x="498" y="1185"/>
                  </a:lnTo>
                  <a:lnTo>
                    <a:pt x="500" y="1171"/>
                  </a:lnTo>
                  <a:lnTo>
                    <a:pt x="503" y="1158"/>
                  </a:lnTo>
                  <a:lnTo>
                    <a:pt x="504" y="1144"/>
                  </a:lnTo>
                  <a:lnTo>
                    <a:pt x="507" y="1131"/>
                  </a:lnTo>
                  <a:lnTo>
                    <a:pt x="482" y="1111"/>
                  </a:lnTo>
                  <a:lnTo>
                    <a:pt x="456" y="1096"/>
                  </a:lnTo>
                  <a:lnTo>
                    <a:pt x="428" y="1083"/>
                  </a:lnTo>
                  <a:lnTo>
                    <a:pt x="401" y="1073"/>
                  </a:lnTo>
                  <a:lnTo>
                    <a:pt x="372" y="1061"/>
                  </a:lnTo>
                  <a:lnTo>
                    <a:pt x="345" y="1050"/>
                  </a:lnTo>
                  <a:lnTo>
                    <a:pt x="318" y="1035"/>
                  </a:lnTo>
                  <a:lnTo>
                    <a:pt x="295" y="1016"/>
                  </a:lnTo>
                  <a:lnTo>
                    <a:pt x="273" y="997"/>
                  </a:lnTo>
                  <a:lnTo>
                    <a:pt x="253" y="977"/>
                  </a:lnTo>
                  <a:lnTo>
                    <a:pt x="234" y="957"/>
                  </a:lnTo>
                  <a:lnTo>
                    <a:pt x="217" y="937"/>
                  </a:lnTo>
                  <a:lnTo>
                    <a:pt x="198" y="917"/>
                  </a:lnTo>
                  <a:lnTo>
                    <a:pt x="180" y="897"/>
                  </a:lnTo>
                  <a:lnTo>
                    <a:pt x="159" y="879"/>
                  </a:lnTo>
                  <a:lnTo>
                    <a:pt x="139" y="864"/>
                  </a:lnTo>
                  <a:lnTo>
                    <a:pt x="130" y="868"/>
                  </a:lnTo>
                  <a:lnTo>
                    <a:pt x="127" y="874"/>
                  </a:lnTo>
                  <a:lnTo>
                    <a:pt x="127" y="879"/>
                  </a:lnTo>
                  <a:lnTo>
                    <a:pt x="131" y="884"/>
                  </a:lnTo>
                  <a:lnTo>
                    <a:pt x="135" y="889"/>
                  </a:lnTo>
                  <a:lnTo>
                    <a:pt x="140" y="894"/>
                  </a:lnTo>
                  <a:lnTo>
                    <a:pt x="142" y="898"/>
                  </a:lnTo>
                  <a:lnTo>
                    <a:pt x="143" y="905"/>
                  </a:lnTo>
                  <a:lnTo>
                    <a:pt x="133" y="907"/>
                  </a:lnTo>
                  <a:lnTo>
                    <a:pt x="122" y="908"/>
                  </a:lnTo>
                  <a:lnTo>
                    <a:pt x="110" y="907"/>
                  </a:lnTo>
                  <a:lnTo>
                    <a:pt x="99" y="906"/>
                  </a:lnTo>
                  <a:lnTo>
                    <a:pt x="86" y="903"/>
                  </a:lnTo>
                  <a:lnTo>
                    <a:pt x="75" y="900"/>
                  </a:lnTo>
                  <a:lnTo>
                    <a:pt x="66" y="894"/>
                  </a:lnTo>
                  <a:lnTo>
                    <a:pt x="58" y="890"/>
                  </a:lnTo>
                  <a:lnTo>
                    <a:pt x="39" y="870"/>
                  </a:lnTo>
                  <a:lnTo>
                    <a:pt x="24" y="851"/>
                  </a:lnTo>
                  <a:lnTo>
                    <a:pt x="12" y="829"/>
                  </a:lnTo>
                  <a:lnTo>
                    <a:pt x="5" y="808"/>
                  </a:lnTo>
                  <a:lnTo>
                    <a:pt x="1" y="784"/>
                  </a:lnTo>
                  <a:lnTo>
                    <a:pt x="0" y="761"/>
                  </a:lnTo>
                  <a:lnTo>
                    <a:pt x="2" y="737"/>
                  </a:lnTo>
                  <a:lnTo>
                    <a:pt x="8" y="713"/>
                  </a:lnTo>
                  <a:lnTo>
                    <a:pt x="14" y="703"/>
                  </a:lnTo>
                  <a:lnTo>
                    <a:pt x="23" y="694"/>
                  </a:lnTo>
                  <a:lnTo>
                    <a:pt x="32" y="684"/>
                  </a:lnTo>
                  <a:lnTo>
                    <a:pt x="42" y="676"/>
                  </a:lnTo>
                  <a:lnTo>
                    <a:pt x="52" y="669"/>
                  </a:lnTo>
                  <a:lnTo>
                    <a:pt x="62" y="663"/>
                  </a:lnTo>
                  <a:lnTo>
                    <a:pt x="74" y="659"/>
                  </a:lnTo>
                  <a:lnTo>
                    <a:pt x="88" y="657"/>
                  </a:lnTo>
                  <a:lnTo>
                    <a:pt x="102" y="656"/>
                  </a:lnTo>
                  <a:lnTo>
                    <a:pt x="116" y="658"/>
                  </a:lnTo>
                  <a:lnTo>
                    <a:pt x="129" y="662"/>
                  </a:lnTo>
                  <a:lnTo>
                    <a:pt x="142" y="670"/>
                  </a:lnTo>
                  <a:lnTo>
                    <a:pt x="153" y="676"/>
                  </a:lnTo>
                  <a:lnTo>
                    <a:pt x="164" y="685"/>
                  </a:lnTo>
                  <a:lnTo>
                    <a:pt x="171" y="694"/>
                  </a:lnTo>
                  <a:lnTo>
                    <a:pt x="179" y="702"/>
                  </a:lnTo>
                  <a:lnTo>
                    <a:pt x="190" y="693"/>
                  </a:lnTo>
                  <a:lnTo>
                    <a:pt x="196" y="609"/>
                  </a:lnTo>
                  <a:lnTo>
                    <a:pt x="210" y="525"/>
                  </a:lnTo>
                  <a:lnTo>
                    <a:pt x="233" y="444"/>
                  </a:lnTo>
                  <a:lnTo>
                    <a:pt x="265" y="368"/>
                  </a:lnTo>
                  <a:lnTo>
                    <a:pt x="305" y="297"/>
                  </a:lnTo>
                  <a:lnTo>
                    <a:pt x="356" y="234"/>
                  </a:lnTo>
                  <a:lnTo>
                    <a:pt x="417" y="182"/>
                  </a:lnTo>
                  <a:lnTo>
                    <a:pt x="492" y="142"/>
                  </a:lnTo>
                  <a:lnTo>
                    <a:pt x="515" y="138"/>
                  </a:lnTo>
                  <a:lnTo>
                    <a:pt x="540" y="135"/>
                  </a:lnTo>
                  <a:lnTo>
                    <a:pt x="565" y="132"/>
                  </a:lnTo>
                  <a:lnTo>
                    <a:pt x="590" y="130"/>
                  </a:lnTo>
                  <a:lnTo>
                    <a:pt x="615" y="128"/>
                  </a:lnTo>
                  <a:lnTo>
                    <a:pt x="640" y="130"/>
                  </a:lnTo>
                  <a:lnTo>
                    <a:pt x="665" y="133"/>
                  </a:lnTo>
                  <a:lnTo>
                    <a:pt x="688" y="142"/>
                  </a:lnTo>
                  <a:lnTo>
                    <a:pt x="691" y="147"/>
                  </a:lnTo>
                  <a:lnTo>
                    <a:pt x="691" y="154"/>
                  </a:lnTo>
                  <a:lnTo>
                    <a:pt x="686" y="160"/>
                  </a:lnTo>
                  <a:lnTo>
                    <a:pt x="683" y="168"/>
                  </a:lnTo>
                  <a:lnTo>
                    <a:pt x="679" y="173"/>
                  </a:lnTo>
                  <a:lnTo>
                    <a:pt x="679" y="178"/>
                  </a:lnTo>
                  <a:lnTo>
                    <a:pt x="683" y="181"/>
                  </a:lnTo>
                  <a:lnTo>
                    <a:pt x="694" y="183"/>
                  </a:lnTo>
                  <a:lnTo>
                    <a:pt x="711" y="159"/>
                  </a:lnTo>
                  <a:lnTo>
                    <a:pt x="728" y="134"/>
                  </a:lnTo>
                  <a:lnTo>
                    <a:pt x="744" y="109"/>
                  </a:lnTo>
                  <a:lnTo>
                    <a:pt x="761" y="86"/>
                  </a:lnTo>
                  <a:lnTo>
                    <a:pt x="777" y="61"/>
                  </a:lnTo>
                  <a:lnTo>
                    <a:pt x="796" y="39"/>
                  </a:lnTo>
                  <a:lnTo>
                    <a:pt x="817" y="18"/>
                  </a:lnTo>
                  <a:lnTo>
                    <a:pt x="840" y="0"/>
                  </a:lnTo>
                  <a:lnTo>
                    <a:pt x="860" y="6"/>
                  </a:lnTo>
                  <a:lnTo>
                    <a:pt x="877" y="18"/>
                  </a:lnTo>
                  <a:lnTo>
                    <a:pt x="890" y="33"/>
                  </a:lnTo>
                  <a:lnTo>
                    <a:pt x="902" y="51"/>
                  </a:lnTo>
                  <a:lnTo>
                    <a:pt x="908" y="69"/>
                  </a:lnTo>
                  <a:lnTo>
                    <a:pt x="916" y="91"/>
                  </a:lnTo>
                  <a:lnTo>
                    <a:pt x="920" y="112"/>
                  </a:lnTo>
                  <a:lnTo>
                    <a:pt x="925" y="132"/>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04" name="Freeform 511"/>
            <p:cNvSpPr>
              <a:spLocks/>
            </p:cNvSpPr>
            <p:nvPr/>
          </p:nvSpPr>
          <p:spPr bwMode="auto">
            <a:xfrm>
              <a:off x="2672" y="1564"/>
              <a:ext cx="16" cy="5"/>
            </a:xfrm>
            <a:custGeom>
              <a:avLst/>
              <a:gdLst>
                <a:gd name="T0" fmla="*/ 0 w 161"/>
                <a:gd name="T1" fmla="*/ 0 h 51"/>
                <a:gd name="T2" fmla="*/ 0 w 161"/>
                <a:gd name="T3" fmla="*/ 0 h 51"/>
                <a:gd name="T4" fmla="*/ 0 w 161"/>
                <a:gd name="T5" fmla="*/ 0 h 51"/>
                <a:gd name="T6" fmla="*/ 0 w 161"/>
                <a:gd name="T7" fmla="*/ 0 h 51"/>
                <a:gd name="T8" fmla="*/ 0 w 161"/>
                <a:gd name="T9" fmla="*/ 0 h 51"/>
                <a:gd name="T10" fmla="*/ 0 w 161"/>
                <a:gd name="T11" fmla="*/ 0 h 51"/>
                <a:gd name="T12" fmla="*/ 0 w 161"/>
                <a:gd name="T13" fmla="*/ 0 h 51"/>
                <a:gd name="T14" fmla="*/ 0 w 161"/>
                <a:gd name="T15" fmla="*/ 0 h 51"/>
                <a:gd name="T16" fmla="*/ 0 w 161"/>
                <a:gd name="T17" fmla="*/ 0 h 51"/>
                <a:gd name="T18" fmla="*/ 0 w 161"/>
                <a:gd name="T19" fmla="*/ 0 h 51"/>
                <a:gd name="T20" fmla="*/ 0 w 161"/>
                <a:gd name="T21" fmla="*/ 0 h 51"/>
                <a:gd name="T22" fmla="*/ 0 w 161"/>
                <a:gd name="T23" fmla="*/ 0 h 51"/>
                <a:gd name="T24" fmla="*/ 0 w 161"/>
                <a:gd name="T25" fmla="*/ 0 h 51"/>
                <a:gd name="T26" fmla="*/ 0 w 161"/>
                <a:gd name="T27" fmla="*/ 0 h 51"/>
                <a:gd name="T28" fmla="*/ 0 w 161"/>
                <a:gd name="T29" fmla="*/ 0 h 51"/>
                <a:gd name="T30" fmla="*/ 0 w 161"/>
                <a:gd name="T31" fmla="*/ 0 h 51"/>
                <a:gd name="T32" fmla="*/ 0 w 161"/>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51"/>
                <a:gd name="T53" fmla="*/ 161 w 161"/>
                <a:gd name="T54" fmla="*/ 51 h 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51">
                  <a:moveTo>
                    <a:pt x="161" y="10"/>
                  </a:moveTo>
                  <a:lnTo>
                    <a:pt x="140" y="19"/>
                  </a:lnTo>
                  <a:lnTo>
                    <a:pt x="121" y="27"/>
                  </a:lnTo>
                  <a:lnTo>
                    <a:pt x="101" y="35"/>
                  </a:lnTo>
                  <a:lnTo>
                    <a:pt x="82" y="42"/>
                  </a:lnTo>
                  <a:lnTo>
                    <a:pt x="61" y="48"/>
                  </a:lnTo>
                  <a:lnTo>
                    <a:pt x="42" y="51"/>
                  </a:lnTo>
                  <a:lnTo>
                    <a:pt x="21" y="51"/>
                  </a:lnTo>
                  <a:lnTo>
                    <a:pt x="0" y="50"/>
                  </a:lnTo>
                  <a:lnTo>
                    <a:pt x="15" y="37"/>
                  </a:lnTo>
                  <a:lnTo>
                    <a:pt x="33" y="25"/>
                  </a:lnTo>
                  <a:lnTo>
                    <a:pt x="53" y="14"/>
                  </a:lnTo>
                  <a:lnTo>
                    <a:pt x="74" y="7"/>
                  </a:lnTo>
                  <a:lnTo>
                    <a:pt x="95" y="1"/>
                  </a:lnTo>
                  <a:lnTo>
                    <a:pt x="117" y="0"/>
                  </a:lnTo>
                  <a:lnTo>
                    <a:pt x="139" y="2"/>
                  </a:lnTo>
                  <a:lnTo>
                    <a:pt x="161" y="10"/>
                  </a:lnTo>
                  <a:close/>
                </a:path>
              </a:pathLst>
            </a:custGeom>
            <a:solidFill>
              <a:srgbClr val="4FFFFF"/>
            </a:solidFill>
            <a:ln w="9525">
              <a:noFill/>
              <a:round/>
              <a:headEnd/>
              <a:tailEnd/>
            </a:ln>
          </p:spPr>
          <p:txBody>
            <a:bodyPr/>
            <a:lstStyle/>
            <a:p>
              <a:endParaRPr lang="en-US" dirty="0">
                <a:solidFill>
                  <a:prstClr val="black"/>
                </a:solidFill>
              </a:endParaRPr>
            </a:p>
          </p:txBody>
        </p:sp>
        <p:sp>
          <p:nvSpPr>
            <p:cNvPr id="75605" name="Freeform 512"/>
            <p:cNvSpPr>
              <a:spLocks/>
            </p:cNvSpPr>
            <p:nvPr/>
          </p:nvSpPr>
          <p:spPr bwMode="auto">
            <a:xfrm>
              <a:off x="2826" y="1566"/>
              <a:ext cx="27" cy="8"/>
            </a:xfrm>
            <a:custGeom>
              <a:avLst/>
              <a:gdLst>
                <a:gd name="T0" fmla="*/ 0 w 273"/>
                <a:gd name="T1" fmla="*/ 0 h 78"/>
                <a:gd name="T2" fmla="*/ 0 w 273"/>
                <a:gd name="T3" fmla="*/ 0 h 78"/>
                <a:gd name="T4" fmla="*/ 0 w 273"/>
                <a:gd name="T5" fmla="*/ 0 h 78"/>
                <a:gd name="T6" fmla="*/ 0 w 273"/>
                <a:gd name="T7" fmla="*/ 0 h 78"/>
                <a:gd name="T8" fmla="*/ 0 w 273"/>
                <a:gd name="T9" fmla="*/ 0 h 78"/>
                <a:gd name="T10" fmla="*/ 0 w 273"/>
                <a:gd name="T11" fmla="*/ 0 h 78"/>
                <a:gd name="T12" fmla="*/ 0 w 273"/>
                <a:gd name="T13" fmla="*/ 0 h 78"/>
                <a:gd name="T14" fmla="*/ 0 w 273"/>
                <a:gd name="T15" fmla="*/ 0 h 78"/>
                <a:gd name="T16" fmla="*/ 0 w 273"/>
                <a:gd name="T17" fmla="*/ 0 h 78"/>
                <a:gd name="T18" fmla="*/ 0 w 273"/>
                <a:gd name="T19" fmla="*/ 0 h 78"/>
                <a:gd name="T20" fmla="*/ 0 w 273"/>
                <a:gd name="T21" fmla="*/ 0 h 78"/>
                <a:gd name="T22" fmla="*/ 0 w 273"/>
                <a:gd name="T23" fmla="*/ 0 h 78"/>
                <a:gd name="T24" fmla="*/ 0 w 273"/>
                <a:gd name="T25" fmla="*/ 0 h 78"/>
                <a:gd name="T26" fmla="*/ 0 w 273"/>
                <a:gd name="T27" fmla="*/ 0 h 78"/>
                <a:gd name="T28" fmla="*/ 0 w 273"/>
                <a:gd name="T29" fmla="*/ 0 h 78"/>
                <a:gd name="T30" fmla="*/ 0 w 273"/>
                <a:gd name="T31" fmla="*/ 0 h 78"/>
                <a:gd name="T32" fmla="*/ 0 w 273"/>
                <a:gd name="T33" fmla="*/ 0 h 78"/>
                <a:gd name="T34" fmla="*/ 0 w 273"/>
                <a:gd name="T35" fmla="*/ 0 h 78"/>
                <a:gd name="T36" fmla="*/ 0 w 273"/>
                <a:gd name="T37" fmla="*/ 0 h 78"/>
                <a:gd name="T38" fmla="*/ 0 w 273"/>
                <a:gd name="T39" fmla="*/ 0 h 78"/>
                <a:gd name="T40" fmla="*/ 0 w 273"/>
                <a:gd name="T41" fmla="*/ 0 h 78"/>
                <a:gd name="T42" fmla="*/ 0 w 273"/>
                <a:gd name="T43" fmla="*/ 0 h 78"/>
                <a:gd name="T44" fmla="*/ 0 w 273"/>
                <a:gd name="T45" fmla="*/ 0 h 78"/>
                <a:gd name="T46" fmla="*/ 0 w 273"/>
                <a:gd name="T47" fmla="*/ 0 h 78"/>
                <a:gd name="T48" fmla="*/ 0 w 273"/>
                <a:gd name="T49" fmla="*/ 0 h 78"/>
                <a:gd name="T50" fmla="*/ 0 w 273"/>
                <a:gd name="T51" fmla="*/ 0 h 78"/>
                <a:gd name="T52" fmla="*/ 0 w 273"/>
                <a:gd name="T53" fmla="*/ 0 h 78"/>
                <a:gd name="T54" fmla="*/ 0 w 273"/>
                <a:gd name="T55" fmla="*/ 0 h 78"/>
                <a:gd name="T56" fmla="*/ 0 w 273"/>
                <a:gd name="T57" fmla="*/ 0 h 78"/>
                <a:gd name="T58" fmla="*/ 0 w 273"/>
                <a:gd name="T59" fmla="*/ 0 h 78"/>
                <a:gd name="T60" fmla="*/ 0 w 273"/>
                <a:gd name="T61" fmla="*/ 0 h 78"/>
                <a:gd name="T62" fmla="*/ 0 w 273"/>
                <a:gd name="T63" fmla="*/ 0 h 78"/>
                <a:gd name="T64" fmla="*/ 0 w 273"/>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3"/>
                <a:gd name="T100" fmla="*/ 0 h 78"/>
                <a:gd name="T101" fmla="*/ 273 w 273"/>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3" h="78">
                  <a:moveTo>
                    <a:pt x="273" y="45"/>
                  </a:moveTo>
                  <a:lnTo>
                    <a:pt x="269" y="53"/>
                  </a:lnTo>
                  <a:lnTo>
                    <a:pt x="264" y="60"/>
                  </a:lnTo>
                  <a:lnTo>
                    <a:pt x="259" y="68"/>
                  </a:lnTo>
                  <a:lnTo>
                    <a:pt x="254" y="76"/>
                  </a:lnTo>
                  <a:lnTo>
                    <a:pt x="222" y="78"/>
                  </a:lnTo>
                  <a:lnTo>
                    <a:pt x="194" y="74"/>
                  </a:lnTo>
                  <a:lnTo>
                    <a:pt x="168" y="63"/>
                  </a:lnTo>
                  <a:lnTo>
                    <a:pt x="145" y="51"/>
                  </a:lnTo>
                  <a:lnTo>
                    <a:pt x="120" y="40"/>
                  </a:lnTo>
                  <a:lnTo>
                    <a:pt x="95" y="34"/>
                  </a:lnTo>
                  <a:lnTo>
                    <a:pt x="69" y="35"/>
                  </a:lnTo>
                  <a:lnTo>
                    <a:pt x="41" y="50"/>
                  </a:lnTo>
                  <a:lnTo>
                    <a:pt x="30" y="50"/>
                  </a:lnTo>
                  <a:lnTo>
                    <a:pt x="19" y="48"/>
                  </a:lnTo>
                  <a:lnTo>
                    <a:pt x="9" y="44"/>
                  </a:lnTo>
                  <a:lnTo>
                    <a:pt x="0" y="41"/>
                  </a:lnTo>
                  <a:lnTo>
                    <a:pt x="4" y="36"/>
                  </a:lnTo>
                  <a:lnTo>
                    <a:pt x="10" y="34"/>
                  </a:lnTo>
                  <a:lnTo>
                    <a:pt x="17" y="32"/>
                  </a:lnTo>
                  <a:lnTo>
                    <a:pt x="23" y="31"/>
                  </a:lnTo>
                  <a:lnTo>
                    <a:pt x="30" y="28"/>
                  </a:lnTo>
                  <a:lnTo>
                    <a:pt x="36" y="26"/>
                  </a:lnTo>
                  <a:lnTo>
                    <a:pt x="41" y="20"/>
                  </a:lnTo>
                  <a:lnTo>
                    <a:pt x="47" y="15"/>
                  </a:lnTo>
                  <a:lnTo>
                    <a:pt x="77" y="13"/>
                  </a:lnTo>
                  <a:lnTo>
                    <a:pt x="108" y="7"/>
                  </a:lnTo>
                  <a:lnTo>
                    <a:pt x="139" y="2"/>
                  </a:lnTo>
                  <a:lnTo>
                    <a:pt x="171" y="0"/>
                  </a:lnTo>
                  <a:lnTo>
                    <a:pt x="200" y="0"/>
                  </a:lnTo>
                  <a:lnTo>
                    <a:pt x="228" y="6"/>
                  </a:lnTo>
                  <a:lnTo>
                    <a:pt x="251" y="20"/>
                  </a:lnTo>
                  <a:lnTo>
                    <a:pt x="273" y="45"/>
                  </a:lnTo>
                  <a:close/>
                </a:path>
              </a:pathLst>
            </a:custGeom>
            <a:solidFill>
              <a:srgbClr val="00FFFF"/>
            </a:solidFill>
            <a:ln w="9525">
              <a:noFill/>
              <a:round/>
              <a:headEnd/>
              <a:tailEnd/>
            </a:ln>
          </p:spPr>
          <p:txBody>
            <a:bodyPr/>
            <a:lstStyle/>
            <a:p>
              <a:endParaRPr lang="en-US" dirty="0">
                <a:solidFill>
                  <a:prstClr val="black"/>
                </a:solidFill>
              </a:endParaRPr>
            </a:p>
          </p:txBody>
        </p:sp>
        <p:sp>
          <p:nvSpPr>
            <p:cNvPr id="75606" name="Freeform 513"/>
            <p:cNvSpPr>
              <a:spLocks/>
            </p:cNvSpPr>
            <p:nvPr/>
          </p:nvSpPr>
          <p:spPr bwMode="auto">
            <a:xfrm>
              <a:off x="2840" y="1569"/>
              <a:ext cx="11" cy="3"/>
            </a:xfrm>
            <a:custGeom>
              <a:avLst/>
              <a:gdLst>
                <a:gd name="T0" fmla="*/ 0 w 105"/>
                <a:gd name="T1" fmla="*/ 0 h 35"/>
                <a:gd name="T2" fmla="*/ 0 w 105"/>
                <a:gd name="T3" fmla="*/ 0 h 35"/>
                <a:gd name="T4" fmla="*/ 0 w 105"/>
                <a:gd name="T5" fmla="*/ 0 h 35"/>
                <a:gd name="T6" fmla="*/ 0 w 105"/>
                <a:gd name="T7" fmla="*/ 0 h 35"/>
                <a:gd name="T8" fmla="*/ 0 w 105"/>
                <a:gd name="T9" fmla="*/ 0 h 35"/>
                <a:gd name="T10" fmla="*/ 0 w 105"/>
                <a:gd name="T11" fmla="*/ 0 h 35"/>
                <a:gd name="T12" fmla="*/ 0 w 105"/>
                <a:gd name="T13" fmla="*/ 0 h 35"/>
                <a:gd name="T14" fmla="*/ 0 w 105"/>
                <a:gd name="T15" fmla="*/ 0 h 35"/>
                <a:gd name="T16" fmla="*/ 0 w 105"/>
                <a:gd name="T17" fmla="*/ 0 h 35"/>
                <a:gd name="T18" fmla="*/ 0 w 105"/>
                <a:gd name="T19" fmla="*/ 0 h 35"/>
                <a:gd name="T20" fmla="*/ 0 w 105"/>
                <a:gd name="T21" fmla="*/ 0 h 35"/>
                <a:gd name="T22" fmla="*/ 0 w 105"/>
                <a:gd name="T23" fmla="*/ 0 h 35"/>
                <a:gd name="T24" fmla="*/ 0 w 105"/>
                <a:gd name="T25" fmla="*/ 0 h 35"/>
                <a:gd name="T26" fmla="*/ 0 w 105"/>
                <a:gd name="T27" fmla="*/ 0 h 35"/>
                <a:gd name="T28" fmla="*/ 0 w 105"/>
                <a:gd name="T29" fmla="*/ 0 h 35"/>
                <a:gd name="T30" fmla="*/ 0 w 105"/>
                <a:gd name="T31" fmla="*/ 0 h 35"/>
                <a:gd name="T32" fmla="*/ 0 w 105"/>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35"/>
                <a:gd name="T53" fmla="*/ 105 w 105"/>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35">
                  <a:moveTo>
                    <a:pt x="105" y="22"/>
                  </a:moveTo>
                  <a:lnTo>
                    <a:pt x="91" y="30"/>
                  </a:lnTo>
                  <a:lnTo>
                    <a:pt x="77" y="35"/>
                  </a:lnTo>
                  <a:lnTo>
                    <a:pt x="63" y="35"/>
                  </a:lnTo>
                  <a:lnTo>
                    <a:pt x="50" y="34"/>
                  </a:lnTo>
                  <a:lnTo>
                    <a:pt x="36" y="28"/>
                  </a:lnTo>
                  <a:lnTo>
                    <a:pt x="23" y="24"/>
                  </a:lnTo>
                  <a:lnTo>
                    <a:pt x="10" y="18"/>
                  </a:lnTo>
                  <a:lnTo>
                    <a:pt x="0" y="12"/>
                  </a:lnTo>
                  <a:lnTo>
                    <a:pt x="13" y="7"/>
                  </a:lnTo>
                  <a:lnTo>
                    <a:pt x="25" y="4"/>
                  </a:lnTo>
                  <a:lnTo>
                    <a:pt x="38" y="0"/>
                  </a:lnTo>
                  <a:lnTo>
                    <a:pt x="51" y="0"/>
                  </a:lnTo>
                  <a:lnTo>
                    <a:pt x="64" y="0"/>
                  </a:lnTo>
                  <a:lnTo>
                    <a:pt x="78" y="4"/>
                  </a:lnTo>
                  <a:lnTo>
                    <a:pt x="91" y="10"/>
                  </a:lnTo>
                  <a:lnTo>
                    <a:pt x="105" y="22"/>
                  </a:lnTo>
                  <a:close/>
                </a:path>
              </a:pathLst>
            </a:custGeom>
            <a:solidFill>
              <a:srgbClr val="4FFFFF"/>
            </a:solidFill>
            <a:ln w="9525">
              <a:noFill/>
              <a:round/>
              <a:headEnd/>
              <a:tailEnd/>
            </a:ln>
          </p:spPr>
          <p:txBody>
            <a:bodyPr/>
            <a:lstStyle/>
            <a:p>
              <a:endParaRPr lang="en-US" dirty="0">
                <a:solidFill>
                  <a:prstClr val="black"/>
                </a:solidFill>
              </a:endParaRPr>
            </a:p>
          </p:txBody>
        </p:sp>
        <p:sp>
          <p:nvSpPr>
            <p:cNvPr id="75607" name="Freeform 514"/>
            <p:cNvSpPr>
              <a:spLocks/>
            </p:cNvSpPr>
            <p:nvPr/>
          </p:nvSpPr>
          <p:spPr bwMode="auto">
            <a:xfrm>
              <a:off x="2872" y="1568"/>
              <a:ext cx="23" cy="15"/>
            </a:xfrm>
            <a:custGeom>
              <a:avLst/>
              <a:gdLst>
                <a:gd name="T0" fmla="*/ 0 w 234"/>
                <a:gd name="T1" fmla="*/ 0 h 145"/>
                <a:gd name="T2" fmla="*/ 0 w 234"/>
                <a:gd name="T3" fmla="*/ 0 h 145"/>
                <a:gd name="T4" fmla="*/ 0 w 234"/>
                <a:gd name="T5" fmla="*/ 0 h 145"/>
                <a:gd name="T6" fmla="*/ 0 w 234"/>
                <a:gd name="T7" fmla="*/ 0 h 145"/>
                <a:gd name="T8" fmla="*/ 0 w 234"/>
                <a:gd name="T9" fmla="*/ 0 h 145"/>
                <a:gd name="T10" fmla="*/ 0 w 234"/>
                <a:gd name="T11" fmla="*/ 0 h 145"/>
                <a:gd name="T12" fmla="*/ 0 w 234"/>
                <a:gd name="T13" fmla="*/ 0 h 145"/>
                <a:gd name="T14" fmla="*/ 0 w 234"/>
                <a:gd name="T15" fmla="*/ 0 h 145"/>
                <a:gd name="T16" fmla="*/ 0 w 234"/>
                <a:gd name="T17" fmla="*/ 0 h 145"/>
                <a:gd name="T18" fmla="*/ 0 w 234"/>
                <a:gd name="T19" fmla="*/ 0 h 145"/>
                <a:gd name="T20" fmla="*/ 0 w 234"/>
                <a:gd name="T21" fmla="*/ 0 h 145"/>
                <a:gd name="T22" fmla="*/ 0 w 234"/>
                <a:gd name="T23" fmla="*/ 0 h 145"/>
                <a:gd name="T24" fmla="*/ 0 w 234"/>
                <a:gd name="T25" fmla="*/ 0 h 145"/>
                <a:gd name="T26" fmla="*/ 0 w 234"/>
                <a:gd name="T27" fmla="*/ 0 h 145"/>
                <a:gd name="T28" fmla="*/ 0 w 234"/>
                <a:gd name="T29" fmla="*/ 0 h 145"/>
                <a:gd name="T30" fmla="*/ 0 w 234"/>
                <a:gd name="T31" fmla="*/ 0 h 145"/>
                <a:gd name="T32" fmla="*/ 0 w 234"/>
                <a:gd name="T33" fmla="*/ 0 h 145"/>
                <a:gd name="T34" fmla="*/ 0 w 234"/>
                <a:gd name="T35" fmla="*/ 0 h 145"/>
                <a:gd name="T36" fmla="*/ 0 w 234"/>
                <a:gd name="T37" fmla="*/ 0 h 145"/>
                <a:gd name="T38" fmla="*/ 0 w 234"/>
                <a:gd name="T39" fmla="*/ 0 h 145"/>
                <a:gd name="T40" fmla="*/ 0 w 234"/>
                <a:gd name="T41" fmla="*/ 0 h 145"/>
                <a:gd name="T42" fmla="*/ 0 w 234"/>
                <a:gd name="T43" fmla="*/ 0 h 145"/>
                <a:gd name="T44" fmla="*/ 0 w 234"/>
                <a:gd name="T45" fmla="*/ 0 h 145"/>
                <a:gd name="T46" fmla="*/ 0 w 234"/>
                <a:gd name="T47" fmla="*/ 0 h 145"/>
                <a:gd name="T48" fmla="*/ 0 w 234"/>
                <a:gd name="T49" fmla="*/ 0 h 145"/>
                <a:gd name="T50" fmla="*/ 0 w 234"/>
                <a:gd name="T51" fmla="*/ 0 h 145"/>
                <a:gd name="T52" fmla="*/ 0 w 234"/>
                <a:gd name="T53" fmla="*/ 0 h 145"/>
                <a:gd name="T54" fmla="*/ 0 w 234"/>
                <a:gd name="T55" fmla="*/ 0 h 145"/>
                <a:gd name="T56" fmla="*/ 0 w 234"/>
                <a:gd name="T57" fmla="*/ 0 h 145"/>
                <a:gd name="T58" fmla="*/ 0 w 234"/>
                <a:gd name="T59" fmla="*/ 0 h 145"/>
                <a:gd name="T60" fmla="*/ 0 w 234"/>
                <a:gd name="T61" fmla="*/ 0 h 145"/>
                <a:gd name="T62" fmla="*/ 0 w 234"/>
                <a:gd name="T63" fmla="*/ 0 h 145"/>
                <a:gd name="T64" fmla="*/ 0 w 234"/>
                <a:gd name="T65" fmla="*/ 0 h 145"/>
                <a:gd name="T66" fmla="*/ 0 w 234"/>
                <a:gd name="T67" fmla="*/ 0 h 145"/>
                <a:gd name="T68" fmla="*/ 0 w 234"/>
                <a:gd name="T69" fmla="*/ 0 h 145"/>
                <a:gd name="T70" fmla="*/ 0 w 234"/>
                <a:gd name="T71" fmla="*/ 0 h 145"/>
                <a:gd name="T72" fmla="*/ 0 w 234"/>
                <a:gd name="T73" fmla="*/ 0 h 145"/>
                <a:gd name="T74" fmla="*/ 0 w 234"/>
                <a:gd name="T75" fmla="*/ 0 h 145"/>
                <a:gd name="T76" fmla="*/ 0 w 234"/>
                <a:gd name="T77" fmla="*/ 0 h 145"/>
                <a:gd name="T78" fmla="*/ 0 w 234"/>
                <a:gd name="T79" fmla="*/ 0 h 1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4"/>
                <a:gd name="T121" fmla="*/ 0 h 145"/>
                <a:gd name="T122" fmla="*/ 234 w 234"/>
                <a:gd name="T123" fmla="*/ 145 h 1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4" h="145">
                  <a:moveTo>
                    <a:pt x="189" y="36"/>
                  </a:moveTo>
                  <a:lnTo>
                    <a:pt x="194" y="48"/>
                  </a:lnTo>
                  <a:lnTo>
                    <a:pt x="204" y="61"/>
                  </a:lnTo>
                  <a:lnTo>
                    <a:pt x="215" y="73"/>
                  </a:lnTo>
                  <a:lnTo>
                    <a:pt x="226" y="86"/>
                  </a:lnTo>
                  <a:lnTo>
                    <a:pt x="232" y="99"/>
                  </a:lnTo>
                  <a:lnTo>
                    <a:pt x="234" y="112"/>
                  </a:lnTo>
                  <a:lnTo>
                    <a:pt x="229" y="125"/>
                  </a:lnTo>
                  <a:lnTo>
                    <a:pt x="214" y="141"/>
                  </a:lnTo>
                  <a:lnTo>
                    <a:pt x="186" y="145"/>
                  </a:lnTo>
                  <a:lnTo>
                    <a:pt x="165" y="138"/>
                  </a:lnTo>
                  <a:lnTo>
                    <a:pt x="151" y="123"/>
                  </a:lnTo>
                  <a:lnTo>
                    <a:pt x="140" y="106"/>
                  </a:lnTo>
                  <a:lnTo>
                    <a:pt x="130" y="84"/>
                  </a:lnTo>
                  <a:lnTo>
                    <a:pt x="119" y="64"/>
                  </a:lnTo>
                  <a:lnTo>
                    <a:pt x="104" y="47"/>
                  </a:lnTo>
                  <a:lnTo>
                    <a:pt x="83" y="36"/>
                  </a:lnTo>
                  <a:lnTo>
                    <a:pt x="93" y="25"/>
                  </a:lnTo>
                  <a:lnTo>
                    <a:pt x="81" y="23"/>
                  </a:lnTo>
                  <a:lnTo>
                    <a:pt x="70" y="21"/>
                  </a:lnTo>
                  <a:lnTo>
                    <a:pt x="59" y="17"/>
                  </a:lnTo>
                  <a:lnTo>
                    <a:pt x="48" y="16"/>
                  </a:lnTo>
                  <a:lnTo>
                    <a:pt x="36" y="13"/>
                  </a:lnTo>
                  <a:lnTo>
                    <a:pt x="25" y="13"/>
                  </a:lnTo>
                  <a:lnTo>
                    <a:pt x="13" y="13"/>
                  </a:lnTo>
                  <a:lnTo>
                    <a:pt x="2" y="15"/>
                  </a:lnTo>
                  <a:lnTo>
                    <a:pt x="0" y="8"/>
                  </a:lnTo>
                  <a:lnTo>
                    <a:pt x="2" y="4"/>
                  </a:lnTo>
                  <a:lnTo>
                    <a:pt x="6" y="3"/>
                  </a:lnTo>
                  <a:lnTo>
                    <a:pt x="10" y="3"/>
                  </a:lnTo>
                  <a:lnTo>
                    <a:pt x="20" y="3"/>
                  </a:lnTo>
                  <a:lnTo>
                    <a:pt x="27" y="0"/>
                  </a:lnTo>
                  <a:lnTo>
                    <a:pt x="45" y="1"/>
                  </a:lnTo>
                  <a:lnTo>
                    <a:pt x="65" y="3"/>
                  </a:lnTo>
                  <a:lnTo>
                    <a:pt x="87" y="3"/>
                  </a:lnTo>
                  <a:lnTo>
                    <a:pt x="109" y="6"/>
                  </a:lnTo>
                  <a:lnTo>
                    <a:pt x="131" y="8"/>
                  </a:lnTo>
                  <a:lnTo>
                    <a:pt x="152" y="14"/>
                  </a:lnTo>
                  <a:lnTo>
                    <a:pt x="172" y="22"/>
                  </a:lnTo>
                  <a:lnTo>
                    <a:pt x="189" y="36"/>
                  </a:lnTo>
                  <a:close/>
                </a:path>
              </a:pathLst>
            </a:custGeom>
            <a:solidFill>
              <a:srgbClr val="00FFFF"/>
            </a:solidFill>
            <a:ln w="9525">
              <a:noFill/>
              <a:round/>
              <a:headEnd/>
              <a:tailEnd/>
            </a:ln>
          </p:spPr>
          <p:txBody>
            <a:bodyPr/>
            <a:lstStyle/>
            <a:p>
              <a:endParaRPr lang="en-US" dirty="0">
                <a:solidFill>
                  <a:prstClr val="black"/>
                </a:solidFill>
              </a:endParaRPr>
            </a:p>
          </p:txBody>
        </p:sp>
        <p:sp>
          <p:nvSpPr>
            <p:cNvPr id="75608" name="Freeform 515"/>
            <p:cNvSpPr>
              <a:spLocks/>
            </p:cNvSpPr>
            <p:nvPr/>
          </p:nvSpPr>
          <p:spPr bwMode="auto">
            <a:xfrm>
              <a:off x="2883" y="1571"/>
              <a:ext cx="10" cy="9"/>
            </a:xfrm>
            <a:custGeom>
              <a:avLst/>
              <a:gdLst>
                <a:gd name="T0" fmla="*/ 0 w 96"/>
                <a:gd name="T1" fmla="*/ 0 h 88"/>
                <a:gd name="T2" fmla="*/ 0 w 96"/>
                <a:gd name="T3" fmla="*/ 0 h 88"/>
                <a:gd name="T4" fmla="*/ 0 w 96"/>
                <a:gd name="T5" fmla="*/ 0 h 88"/>
                <a:gd name="T6" fmla="*/ 0 w 96"/>
                <a:gd name="T7" fmla="*/ 0 h 88"/>
                <a:gd name="T8" fmla="*/ 0 w 96"/>
                <a:gd name="T9" fmla="*/ 0 h 88"/>
                <a:gd name="T10" fmla="*/ 0 w 96"/>
                <a:gd name="T11" fmla="*/ 0 h 88"/>
                <a:gd name="T12" fmla="*/ 0 w 96"/>
                <a:gd name="T13" fmla="*/ 0 h 88"/>
                <a:gd name="T14" fmla="*/ 0 w 96"/>
                <a:gd name="T15" fmla="*/ 0 h 88"/>
                <a:gd name="T16" fmla="*/ 0 w 96"/>
                <a:gd name="T17" fmla="*/ 0 h 88"/>
                <a:gd name="T18" fmla="*/ 0 w 96"/>
                <a:gd name="T19" fmla="*/ 0 h 88"/>
                <a:gd name="T20" fmla="*/ 0 w 96"/>
                <a:gd name="T21" fmla="*/ 0 h 88"/>
                <a:gd name="T22" fmla="*/ 0 w 96"/>
                <a:gd name="T23" fmla="*/ 0 h 88"/>
                <a:gd name="T24" fmla="*/ 0 w 96"/>
                <a:gd name="T25" fmla="*/ 0 h 88"/>
                <a:gd name="T26" fmla="*/ 0 w 96"/>
                <a:gd name="T27" fmla="*/ 0 h 88"/>
                <a:gd name="T28" fmla="*/ 0 w 96"/>
                <a:gd name="T29" fmla="*/ 0 h 88"/>
                <a:gd name="T30" fmla="*/ 0 w 96"/>
                <a:gd name="T31" fmla="*/ 0 h 88"/>
                <a:gd name="T32" fmla="*/ 0 w 96"/>
                <a:gd name="T33" fmla="*/ 0 h 88"/>
                <a:gd name="T34" fmla="*/ 0 w 96"/>
                <a:gd name="T35" fmla="*/ 0 h 88"/>
                <a:gd name="T36" fmla="*/ 0 w 96"/>
                <a:gd name="T37" fmla="*/ 0 h 88"/>
                <a:gd name="T38" fmla="*/ 0 w 96"/>
                <a:gd name="T39" fmla="*/ 0 h 88"/>
                <a:gd name="T40" fmla="*/ 0 w 96"/>
                <a:gd name="T41" fmla="*/ 0 h 88"/>
                <a:gd name="T42" fmla="*/ 0 w 96"/>
                <a:gd name="T43" fmla="*/ 0 h 88"/>
                <a:gd name="T44" fmla="*/ 0 w 96"/>
                <a:gd name="T45" fmla="*/ 0 h 88"/>
                <a:gd name="T46" fmla="*/ 0 w 96"/>
                <a:gd name="T47" fmla="*/ 0 h 88"/>
                <a:gd name="T48" fmla="*/ 0 w 96"/>
                <a:gd name="T49" fmla="*/ 0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88"/>
                <a:gd name="T77" fmla="*/ 96 w 96"/>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88">
                  <a:moveTo>
                    <a:pt x="91" y="57"/>
                  </a:moveTo>
                  <a:lnTo>
                    <a:pt x="93" y="63"/>
                  </a:lnTo>
                  <a:lnTo>
                    <a:pt x="95" y="69"/>
                  </a:lnTo>
                  <a:lnTo>
                    <a:pt x="95" y="75"/>
                  </a:lnTo>
                  <a:lnTo>
                    <a:pt x="96" y="82"/>
                  </a:lnTo>
                  <a:lnTo>
                    <a:pt x="87" y="87"/>
                  </a:lnTo>
                  <a:lnTo>
                    <a:pt x="77" y="88"/>
                  </a:lnTo>
                  <a:lnTo>
                    <a:pt x="66" y="88"/>
                  </a:lnTo>
                  <a:lnTo>
                    <a:pt x="55" y="88"/>
                  </a:lnTo>
                  <a:lnTo>
                    <a:pt x="48" y="77"/>
                  </a:lnTo>
                  <a:lnTo>
                    <a:pt x="42" y="66"/>
                  </a:lnTo>
                  <a:lnTo>
                    <a:pt x="36" y="55"/>
                  </a:lnTo>
                  <a:lnTo>
                    <a:pt x="32" y="44"/>
                  </a:lnTo>
                  <a:lnTo>
                    <a:pt x="25" y="33"/>
                  </a:lnTo>
                  <a:lnTo>
                    <a:pt x="19" y="22"/>
                  </a:lnTo>
                  <a:lnTo>
                    <a:pt x="10" y="11"/>
                  </a:lnTo>
                  <a:lnTo>
                    <a:pt x="0" y="1"/>
                  </a:lnTo>
                  <a:lnTo>
                    <a:pt x="14" y="0"/>
                  </a:lnTo>
                  <a:lnTo>
                    <a:pt x="28" y="2"/>
                  </a:lnTo>
                  <a:lnTo>
                    <a:pt x="41" y="8"/>
                  </a:lnTo>
                  <a:lnTo>
                    <a:pt x="54" y="15"/>
                  </a:lnTo>
                  <a:lnTo>
                    <a:pt x="65" y="24"/>
                  </a:lnTo>
                  <a:lnTo>
                    <a:pt x="76" y="35"/>
                  </a:lnTo>
                  <a:lnTo>
                    <a:pt x="83" y="46"/>
                  </a:lnTo>
                  <a:lnTo>
                    <a:pt x="91" y="57"/>
                  </a:lnTo>
                  <a:close/>
                </a:path>
              </a:pathLst>
            </a:custGeom>
            <a:solidFill>
              <a:srgbClr val="4FFFFF"/>
            </a:solidFill>
            <a:ln w="9525">
              <a:noFill/>
              <a:round/>
              <a:headEnd/>
              <a:tailEnd/>
            </a:ln>
          </p:spPr>
          <p:txBody>
            <a:bodyPr/>
            <a:lstStyle/>
            <a:p>
              <a:endParaRPr lang="en-US" dirty="0">
                <a:solidFill>
                  <a:prstClr val="black"/>
                </a:solidFill>
              </a:endParaRPr>
            </a:p>
          </p:txBody>
        </p:sp>
        <p:sp>
          <p:nvSpPr>
            <p:cNvPr id="75609" name="Freeform 516"/>
            <p:cNvSpPr>
              <a:spLocks/>
            </p:cNvSpPr>
            <p:nvPr/>
          </p:nvSpPr>
          <p:spPr bwMode="auto">
            <a:xfrm>
              <a:off x="2779" y="1573"/>
              <a:ext cx="2" cy="8"/>
            </a:xfrm>
            <a:custGeom>
              <a:avLst/>
              <a:gdLst>
                <a:gd name="T0" fmla="*/ 0 w 17"/>
                <a:gd name="T1" fmla="*/ 0 h 81"/>
                <a:gd name="T2" fmla="*/ 0 w 17"/>
                <a:gd name="T3" fmla="*/ 0 h 81"/>
                <a:gd name="T4" fmla="*/ 0 w 17"/>
                <a:gd name="T5" fmla="*/ 0 h 81"/>
                <a:gd name="T6" fmla="*/ 0 w 17"/>
                <a:gd name="T7" fmla="*/ 0 h 81"/>
                <a:gd name="T8" fmla="*/ 0 w 17"/>
                <a:gd name="T9" fmla="*/ 0 h 81"/>
                <a:gd name="T10" fmla="*/ 0 w 17"/>
                <a:gd name="T11" fmla="*/ 0 h 81"/>
                <a:gd name="T12" fmla="*/ 0 w 17"/>
                <a:gd name="T13" fmla="*/ 0 h 81"/>
                <a:gd name="T14" fmla="*/ 0 w 17"/>
                <a:gd name="T15" fmla="*/ 0 h 81"/>
                <a:gd name="T16" fmla="*/ 0 w 17"/>
                <a:gd name="T17" fmla="*/ 0 h 81"/>
                <a:gd name="T18" fmla="*/ 0 w 17"/>
                <a:gd name="T19" fmla="*/ 0 h 81"/>
                <a:gd name="T20" fmla="*/ 0 w 17"/>
                <a:gd name="T21" fmla="*/ 0 h 81"/>
                <a:gd name="T22" fmla="*/ 0 w 17"/>
                <a:gd name="T23" fmla="*/ 0 h 81"/>
                <a:gd name="T24" fmla="*/ 0 w 17"/>
                <a:gd name="T25" fmla="*/ 0 h 81"/>
                <a:gd name="T26" fmla="*/ 0 w 17"/>
                <a:gd name="T27" fmla="*/ 0 h 81"/>
                <a:gd name="T28" fmla="*/ 0 w 17"/>
                <a:gd name="T29" fmla="*/ 0 h 81"/>
                <a:gd name="T30" fmla="*/ 0 w 17"/>
                <a:gd name="T31" fmla="*/ 0 h 81"/>
                <a:gd name="T32" fmla="*/ 0 w 17"/>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81"/>
                <a:gd name="T53" fmla="*/ 17 w 17"/>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81">
                  <a:moveTo>
                    <a:pt x="17" y="0"/>
                  </a:moveTo>
                  <a:lnTo>
                    <a:pt x="17" y="7"/>
                  </a:lnTo>
                  <a:lnTo>
                    <a:pt x="17" y="17"/>
                  </a:lnTo>
                  <a:lnTo>
                    <a:pt x="16" y="26"/>
                  </a:lnTo>
                  <a:lnTo>
                    <a:pt x="16" y="37"/>
                  </a:lnTo>
                  <a:lnTo>
                    <a:pt x="14" y="47"/>
                  </a:lnTo>
                  <a:lnTo>
                    <a:pt x="13" y="59"/>
                  </a:lnTo>
                  <a:lnTo>
                    <a:pt x="12" y="69"/>
                  </a:lnTo>
                  <a:lnTo>
                    <a:pt x="12" y="81"/>
                  </a:lnTo>
                  <a:lnTo>
                    <a:pt x="4" y="72"/>
                  </a:lnTo>
                  <a:lnTo>
                    <a:pt x="1" y="61"/>
                  </a:lnTo>
                  <a:lnTo>
                    <a:pt x="0" y="49"/>
                  </a:lnTo>
                  <a:lnTo>
                    <a:pt x="1" y="38"/>
                  </a:lnTo>
                  <a:lnTo>
                    <a:pt x="3" y="26"/>
                  </a:lnTo>
                  <a:lnTo>
                    <a:pt x="6" y="16"/>
                  </a:lnTo>
                  <a:lnTo>
                    <a:pt x="11" y="6"/>
                  </a:lnTo>
                  <a:lnTo>
                    <a:pt x="1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10" name="Freeform 517"/>
            <p:cNvSpPr>
              <a:spLocks/>
            </p:cNvSpPr>
            <p:nvPr/>
          </p:nvSpPr>
          <p:spPr bwMode="auto">
            <a:xfrm>
              <a:off x="2784" y="1575"/>
              <a:ext cx="3" cy="5"/>
            </a:xfrm>
            <a:custGeom>
              <a:avLst/>
              <a:gdLst>
                <a:gd name="T0" fmla="*/ 0 w 29"/>
                <a:gd name="T1" fmla="*/ 0 h 57"/>
                <a:gd name="T2" fmla="*/ 0 w 29"/>
                <a:gd name="T3" fmla="*/ 0 h 57"/>
                <a:gd name="T4" fmla="*/ 0 w 29"/>
                <a:gd name="T5" fmla="*/ 0 h 57"/>
                <a:gd name="T6" fmla="*/ 0 w 29"/>
                <a:gd name="T7" fmla="*/ 0 h 57"/>
                <a:gd name="T8" fmla="*/ 0 w 29"/>
                <a:gd name="T9" fmla="*/ 0 h 57"/>
                <a:gd name="T10" fmla="*/ 0 w 29"/>
                <a:gd name="T11" fmla="*/ 0 h 57"/>
                <a:gd name="T12" fmla="*/ 0 w 29"/>
                <a:gd name="T13" fmla="*/ 0 h 57"/>
                <a:gd name="T14" fmla="*/ 0 w 29"/>
                <a:gd name="T15" fmla="*/ 0 h 57"/>
                <a:gd name="T16" fmla="*/ 0 w 29"/>
                <a:gd name="T17" fmla="*/ 0 h 57"/>
                <a:gd name="T18" fmla="*/ 0 w 29"/>
                <a:gd name="T19" fmla="*/ 0 h 57"/>
                <a:gd name="T20" fmla="*/ 0 w 29"/>
                <a:gd name="T21" fmla="*/ 0 h 57"/>
                <a:gd name="T22" fmla="*/ 0 w 29"/>
                <a:gd name="T23" fmla="*/ 0 h 57"/>
                <a:gd name="T24" fmla="*/ 0 w 29"/>
                <a:gd name="T25" fmla="*/ 0 h 57"/>
                <a:gd name="T26" fmla="*/ 0 w 29"/>
                <a:gd name="T27" fmla="*/ 0 h 57"/>
                <a:gd name="T28" fmla="*/ 0 w 29"/>
                <a:gd name="T29" fmla="*/ 0 h 57"/>
                <a:gd name="T30" fmla="*/ 0 w 29"/>
                <a:gd name="T31" fmla="*/ 0 h 57"/>
                <a:gd name="T32" fmla="*/ 0 w 29"/>
                <a:gd name="T33" fmla="*/ 0 h 57"/>
                <a:gd name="T34" fmla="*/ 0 w 29"/>
                <a:gd name="T35" fmla="*/ 0 h 57"/>
                <a:gd name="T36" fmla="*/ 0 w 29"/>
                <a:gd name="T37" fmla="*/ 0 h 57"/>
                <a:gd name="T38" fmla="*/ 0 w 29"/>
                <a:gd name="T39" fmla="*/ 0 h 57"/>
                <a:gd name="T40" fmla="*/ 0 w 29"/>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57"/>
                <a:gd name="T65" fmla="*/ 29 w 29"/>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57">
                  <a:moveTo>
                    <a:pt x="26" y="2"/>
                  </a:moveTo>
                  <a:lnTo>
                    <a:pt x="29" y="8"/>
                  </a:lnTo>
                  <a:lnTo>
                    <a:pt x="29" y="15"/>
                  </a:lnTo>
                  <a:lnTo>
                    <a:pt x="26" y="21"/>
                  </a:lnTo>
                  <a:lnTo>
                    <a:pt x="23" y="29"/>
                  </a:lnTo>
                  <a:lnTo>
                    <a:pt x="19" y="35"/>
                  </a:lnTo>
                  <a:lnTo>
                    <a:pt x="16" y="43"/>
                  </a:lnTo>
                  <a:lnTo>
                    <a:pt x="14" y="49"/>
                  </a:lnTo>
                  <a:lnTo>
                    <a:pt x="15" y="57"/>
                  </a:lnTo>
                  <a:lnTo>
                    <a:pt x="7" y="54"/>
                  </a:lnTo>
                  <a:lnTo>
                    <a:pt x="5" y="48"/>
                  </a:lnTo>
                  <a:lnTo>
                    <a:pt x="4" y="42"/>
                  </a:lnTo>
                  <a:lnTo>
                    <a:pt x="0" y="37"/>
                  </a:lnTo>
                  <a:lnTo>
                    <a:pt x="2" y="31"/>
                  </a:lnTo>
                  <a:lnTo>
                    <a:pt x="4" y="25"/>
                  </a:lnTo>
                  <a:lnTo>
                    <a:pt x="5" y="17"/>
                  </a:lnTo>
                  <a:lnTo>
                    <a:pt x="6" y="12"/>
                  </a:lnTo>
                  <a:lnTo>
                    <a:pt x="7" y="5"/>
                  </a:lnTo>
                  <a:lnTo>
                    <a:pt x="12" y="2"/>
                  </a:lnTo>
                  <a:lnTo>
                    <a:pt x="17" y="0"/>
                  </a:lnTo>
                  <a:lnTo>
                    <a:pt x="26"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11" name="Freeform 518"/>
            <p:cNvSpPr>
              <a:spLocks/>
            </p:cNvSpPr>
            <p:nvPr/>
          </p:nvSpPr>
          <p:spPr bwMode="auto">
            <a:xfrm>
              <a:off x="2644" y="1583"/>
              <a:ext cx="30" cy="17"/>
            </a:xfrm>
            <a:custGeom>
              <a:avLst/>
              <a:gdLst>
                <a:gd name="T0" fmla="*/ 0 w 298"/>
                <a:gd name="T1" fmla="*/ 0 h 165"/>
                <a:gd name="T2" fmla="*/ 0 w 298"/>
                <a:gd name="T3" fmla="*/ 0 h 165"/>
                <a:gd name="T4" fmla="*/ 0 w 298"/>
                <a:gd name="T5" fmla="*/ 0 h 165"/>
                <a:gd name="T6" fmla="*/ 0 w 298"/>
                <a:gd name="T7" fmla="*/ 0 h 165"/>
                <a:gd name="T8" fmla="*/ 0 w 298"/>
                <a:gd name="T9" fmla="*/ 0 h 165"/>
                <a:gd name="T10" fmla="*/ 0 w 298"/>
                <a:gd name="T11" fmla="*/ 0 h 165"/>
                <a:gd name="T12" fmla="*/ 0 w 298"/>
                <a:gd name="T13" fmla="*/ 0 h 165"/>
                <a:gd name="T14" fmla="*/ 0 w 298"/>
                <a:gd name="T15" fmla="*/ 0 h 165"/>
                <a:gd name="T16" fmla="*/ 0 w 298"/>
                <a:gd name="T17" fmla="*/ 0 h 165"/>
                <a:gd name="T18" fmla="*/ 0 w 298"/>
                <a:gd name="T19" fmla="*/ 0 h 165"/>
                <a:gd name="T20" fmla="*/ 0 w 298"/>
                <a:gd name="T21" fmla="*/ 0 h 165"/>
                <a:gd name="T22" fmla="*/ 0 w 298"/>
                <a:gd name="T23" fmla="*/ 0 h 165"/>
                <a:gd name="T24" fmla="*/ 0 w 298"/>
                <a:gd name="T25" fmla="*/ 0 h 165"/>
                <a:gd name="T26" fmla="*/ 0 w 298"/>
                <a:gd name="T27" fmla="*/ 0 h 165"/>
                <a:gd name="T28" fmla="*/ 0 w 298"/>
                <a:gd name="T29" fmla="*/ 0 h 165"/>
                <a:gd name="T30" fmla="*/ 0 w 298"/>
                <a:gd name="T31" fmla="*/ 0 h 165"/>
                <a:gd name="T32" fmla="*/ 0 w 298"/>
                <a:gd name="T33" fmla="*/ 0 h 165"/>
                <a:gd name="T34" fmla="*/ 0 w 298"/>
                <a:gd name="T35" fmla="*/ 0 h 165"/>
                <a:gd name="T36" fmla="*/ 0 w 298"/>
                <a:gd name="T37" fmla="*/ 0 h 165"/>
                <a:gd name="T38" fmla="*/ 0 w 298"/>
                <a:gd name="T39" fmla="*/ 0 h 165"/>
                <a:gd name="T40" fmla="*/ 0 w 298"/>
                <a:gd name="T41" fmla="*/ 0 h 165"/>
                <a:gd name="T42" fmla="*/ 0 w 298"/>
                <a:gd name="T43" fmla="*/ 0 h 165"/>
                <a:gd name="T44" fmla="*/ 0 w 298"/>
                <a:gd name="T45" fmla="*/ 0 h 165"/>
                <a:gd name="T46" fmla="*/ 0 w 298"/>
                <a:gd name="T47" fmla="*/ 0 h 165"/>
                <a:gd name="T48" fmla="*/ 0 w 298"/>
                <a:gd name="T49" fmla="*/ 0 h 165"/>
                <a:gd name="T50" fmla="*/ 0 w 298"/>
                <a:gd name="T51" fmla="*/ 0 h 165"/>
                <a:gd name="T52" fmla="*/ 0 w 298"/>
                <a:gd name="T53" fmla="*/ 0 h 165"/>
                <a:gd name="T54" fmla="*/ 0 w 298"/>
                <a:gd name="T55" fmla="*/ 0 h 165"/>
                <a:gd name="T56" fmla="*/ 0 w 298"/>
                <a:gd name="T57" fmla="*/ 0 h 165"/>
                <a:gd name="T58" fmla="*/ 0 w 298"/>
                <a:gd name="T59" fmla="*/ 0 h 165"/>
                <a:gd name="T60" fmla="*/ 0 w 298"/>
                <a:gd name="T61" fmla="*/ 0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8"/>
                <a:gd name="T94" fmla="*/ 0 h 165"/>
                <a:gd name="T95" fmla="*/ 298 w 298"/>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8" h="165">
                  <a:moveTo>
                    <a:pt x="298" y="12"/>
                  </a:moveTo>
                  <a:lnTo>
                    <a:pt x="266" y="28"/>
                  </a:lnTo>
                  <a:lnTo>
                    <a:pt x="235" y="47"/>
                  </a:lnTo>
                  <a:lnTo>
                    <a:pt x="202" y="67"/>
                  </a:lnTo>
                  <a:lnTo>
                    <a:pt x="170" y="87"/>
                  </a:lnTo>
                  <a:lnTo>
                    <a:pt x="136" y="107"/>
                  </a:lnTo>
                  <a:lnTo>
                    <a:pt x="102" y="126"/>
                  </a:lnTo>
                  <a:lnTo>
                    <a:pt x="69" y="144"/>
                  </a:lnTo>
                  <a:lnTo>
                    <a:pt x="35" y="163"/>
                  </a:lnTo>
                  <a:lnTo>
                    <a:pt x="24" y="165"/>
                  </a:lnTo>
                  <a:lnTo>
                    <a:pt x="14" y="160"/>
                  </a:lnTo>
                  <a:lnTo>
                    <a:pt x="8" y="154"/>
                  </a:lnTo>
                  <a:lnTo>
                    <a:pt x="5" y="149"/>
                  </a:lnTo>
                  <a:lnTo>
                    <a:pt x="1" y="143"/>
                  </a:lnTo>
                  <a:lnTo>
                    <a:pt x="0" y="138"/>
                  </a:lnTo>
                  <a:lnTo>
                    <a:pt x="8" y="112"/>
                  </a:lnTo>
                  <a:lnTo>
                    <a:pt x="25" y="92"/>
                  </a:lnTo>
                  <a:lnTo>
                    <a:pt x="43" y="73"/>
                  </a:lnTo>
                  <a:lnTo>
                    <a:pt x="66" y="59"/>
                  </a:lnTo>
                  <a:lnTo>
                    <a:pt x="88" y="46"/>
                  </a:lnTo>
                  <a:lnTo>
                    <a:pt x="113" y="36"/>
                  </a:lnTo>
                  <a:lnTo>
                    <a:pt x="137" y="26"/>
                  </a:lnTo>
                  <a:lnTo>
                    <a:pt x="161" y="17"/>
                  </a:lnTo>
                  <a:lnTo>
                    <a:pt x="179" y="12"/>
                  </a:lnTo>
                  <a:lnTo>
                    <a:pt x="197" y="9"/>
                  </a:lnTo>
                  <a:lnTo>
                    <a:pt x="214" y="4"/>
                  </a:lnTo>
                  <a:lnTo>
                    <a:pt x="233" y="2"/>
                  </a:lnTo>
                  <a:lnTo>
                    <a:pt x="249" y="0"/>
                  </a:lnTo>
                  <a:lnTo>
                    <a:pt x="266" y="2"/>
                  </a:lnTo>
                  <a:lnTo>
                    <a:pt x="282" y="5"/>
                  </a:lnTo>
                  <a:lnTo>
                    <a:pt x="298" y="12"/>
                  </a:lnTo>
                  <a:close/>
                </a:path>
              </a:pathLst>
            </a:custGeom>
            <a:solidFill>
              <a:srgbClr val="00FFFF"/>
            </a:solidFill>
            <a:ln w="9525">
              <a:noFill/>
              <a:round/>
              <a:headEnd/>
              <a:tailEnd/>
            </a:ln>
          </p:spPr>
          <p:txBody>
            <a:bodyPr/>
            <a:lstStyle/>
            <a:p>
              <a:endParaRPr lang="en-US" dirty="0">
                <a:solidFill>
                  <a:prstClr val="black"/>
                </a:solidFill>
              </a:endParaRPr>
            </a:p>
          </p:txBody>
        </p:sp>
        <p:sp>
          <p:nvSpPr>
            <p:cNvPr id="75612" name="Freeform 519"/>
            <p:cNvSpPr>
              <a:spLocks/>
            </p:cNvSpPr>
            <p:nvPr/>
          </p:nvSpPr>
          <p:spPr bwMode="auto">
            <a:xfrm>
              <a:off x="2864" y="1584"/>
              <a:ext cx="13" cy="21"/>
            </a:xfrm>
            <a:custGeom>
              <a:avLst/>
              <a:gdLst>
                <a:gd name="T0" fmla="*/ 0 w 124"/>
                <a:gd name="T1" fmla="*/ 0 h 213"/>
                <a:gd name="T2" fmla="*/ 0 w 124"/>
                <a:gd name="T3" fmla="*/ 0 h 213"/>
                <a:gd name="T4" fmla="*/ 0 w 124"/>
                <a:gd name="T5" fmla="*/ 0 h 213"/>
                <a:gd name="T6" fmla="*/ 0 w 124"/>
                <a:gd name="T7" fmla="*/ 0 h 213"/>
                <a:gd name="T8" fmla="*/ 0 w 124"/>
                <a:gd name="T9" fmla="*/ 0 h 213"/>
                <a:gd name="T10" fmla="*/ 0 w 124"/>
                <a:gd name="T11" fmla="*/ 0 h 213"/>
                <a:gd name="T12" fmla="*/ 0 w 124"/>
                <a:gd name="T13" fmla="*/ 0 h 213"/>
                <a:gd name="T14" fmla="*/ 0 w 124"/>
                <a:gd name="T15" fmla="*/ 0 h 213"/>
                <a:gd name="T16" fmla="*/ 0 w 124"/>
                <a:gd name="T17" fmla="*/ 0 h 213"/>
                <a:gd name="T18" fmla="*/ 0 w 124"/>
                <a:gd name="T19" fmla="*/ 0 h 213"/>
                <a:gd name="T20" fmla="*/ 0 w 124"/>
                <a:gd name="T21" fmla="*/ 0 h 213"/>
                <a:gd name="T22" fmla="*/ 0 w 124"/>
                <a:gd name="T23" fmla="*/ 0 h 213"/>
                <a:gd name="T24" fmla="*/ 0 w 124"/>
                <a:gd name="T25" fmla="*/ 0 h 213"/>
                <a:gd name="T26" fmla="*/ 0 w 124"/>
                <a:gd name="T27" fmla="*/ 0 h 213"/>
                <a:gd name="T28" fmla="*/ 0 w 124"/>
                <a:gd name="T29" fmla="*/ 0 h 213"/>
                <a:gd name="T30" fmla="*/ 0 w 124"/>
                <a:gd name="T31" fmla="*/ 0 h 213"/>
                <a:gd name="T32" fmla="*/ 0 w 124"/>
                <a:gd name="T33" fmla="*/ 0 h 213"/>
                <a:gd name="T34" fmla="*/ 0 w 124"/>
                <a:gd name="T35" fmla="*/ 0 h 213"/>
                <a:gd name="T36" fmla="*/ 0 w 124"/>
                <a:gd name="T37" fmla="*/ 0 h 213"/>
                <a:gd name="T38" fmla="*/ 0 w 124"/>
                <a:gd name="T39" fmla="*/ 0 h 213"/>
                <a:gd name="T40" fmla="*/ 0 w 124"/>
                <a:gd name="T41" fmla="*/ 0 h 213"/>
                <a:gd name="T42" fmla="*/ 0 w 124"/>
                <a:gd name="T43" fmla="*/ 0 h 213"/>
                <a:gd name="T44" fmla="*/ 0 w 124"/>
                <a:gd name="T45" fmla="*/ 0 h 213"/>
                <a:gd name="T46" fmla="*/ 0 w 124"/>
                <a:gd name="T47" fmla="*/ 0 h 213"/>
                <a:gd name="T48" fmla="*/ 0 w 124"/>
                <a:gd name="T49" fmla="*/ 0 h 213"/>
                <a:gd name="T50" fmla="*/ 0 w 124"/>
                <a:gd name="T51" fmla="*/ 0 h 213"/>
                <a:gd name="T52" fmla="*/ 0 w 124"/>
                <a:gd name="T53" fmla="*/ 0 h 213"/>
                <a:gd name="T54" fmla="*/ 0 w 124"/>
                <a:gd name="T55" fmla="*/ 0 h 213"/>
                <a:gd name="T56" fmla="*/ 0 w 124"/>
                <a:gd name="T57" fmla="*/ 0 h 213"/>
                <a:gd name="T58" fmla="*/ 0 w 124"/>
                <a:gd name="T59" fmla="*/ 0 h 213"/>
                <a:gd name="T60" fmla="*/ 0 w 124"/>
                <a:gd name="T61" fmla="*/ 0 h 213"/>
                <a:gd name="T62" fmla="*/ 0 w 124"/>
                <a:gd name="T63" fmla="*/ 0 h 213"/>
                <a:gd name="T64" fmla="*/ 0 w 124"/>
                <a:gd name="T65" fmla="*/ 0 h 213"/>
                <a:gd name="T66" fmla="*/ 0 w 124"/>
                <a:gd name="T67" fmla="*/ 0 h 213"/>
                <a:gd name="T68" fmla="*/ 0 w 124"/>
                <a:gd name="T69" fmla="*/ 0 h 2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4"/>
                <a:gd name="T106" fmla="*/ 0 h 213"/>
                <a:gd name="T107" fmla="*/ 124 w 124"/>
                <a:gd name="T108" fmla="*/ 213 h 2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4" h="213">
                  <a:moveTo>
                    <a:pt x="122" y="112"/>
                  </a:moveTo>
                  <a:lnTo>
                    <a:pt x="123" y="124"/>
                  </a:lnTo>
                  <a:lnTo>
                    <a:pt x="124" y="137"/>
                  </a:lnTo>
                  <a:lnTo>
                    <a:pt x="124" y="150"/>
                  </a:lnTo>
                  <a:lnTo>
                    <a:pt x="124" y="163"/>
                  </a:lnTo>
                  <a:lnTo>
                    <a:pt x="121" y="175"/>
                  </a:lnTo>
                  <a:lnTo>
                    <a:pt x="117" y="188"/>
                  </a:lnTo>
                  <a:lnTo>
                    <a:pt x="112" y="200"/>
                  </a:lnTo>
                  <a:lnTo>
                    <a:pt x="107" y="213"/>
                  </a:lnTo>
                  <a:lnTo>
                    <a:pt x="85" y="209"/>
                  </a:lnTo>
                  <a:lnTo>
                    <a:pt x="72" y="199"/>
                  </a:lnTo>
                  <a:lnTo>
                    <a:pt x="65" y="184"/>
                  </a:lnTo>
                  <a:lnTo>
                    <a:pt x="60" y="166"/>
                  </a:lnTo>
                  <a:lnTo>
                    <a:pt x="57" y="146"/>
                  </a:lnTo>
                  <a:lnTo>
                    <a:pt x="54" y="127"/>
                  </a:lnTo>
                  <a:lnTo>
                    <a:pt x="48" y="107"/>
                  </a:lnTo>
                  <a:lnTo>
                    <a:pt x="41" y="92"/>
                  </a:lnTo>
                  <a:lnTo>
                    <a:pt x="37" y="81"/>
                  </a:lnTo>
                  <a:lnTo>
                    <a:pt x="37" y="72"/>
                  </a:lnTo>
                  <a:lnTo>
                    <a:pt x="37" y="62"/>
                  </a:lnTo>
                  <a:lnTo>
                    <a:pt x="38" y="52"/>
                  </a:lnTo>
                  <a:lnTo>
                    <a:pt x="36" y="43"/>
                  </a:lnTo>
                  <a:lnTo>
                    <a:pt x="32" y="34"/>
                  </a:lnTo>
                  <a:lnTo>
                    <a:pt x="25" y="26"/>
                  </a:lnTo>
                  <a:lnTo>
                    <a:pt x="15" y="21"/>
                  </a:lnTo>
                  <a:lnTo>
                    <a:pt x="0" y="21"/>
                  </a:lnTo>
                  <a:lnTo>
                    <a:pt x="0" y="0"/>
                  </a:lnTo>
                  <a:lnTo>
                    <a:pt x="18" y="6"/>
                  </a:lnTo>
                  <a:lnTo>
                    <a:pt x="37" y="16"/>
                  </a:lnTo>
                  <a:lnTo>
                    <a:pt x="55" y="27"/>
                  </a:lnTo>
                  <a:lnTo>
                    <a:pt x="72" y="43"/>
                  </a:lnTo>
                  <a:lnTo>
                    <a:pt x="87" y="58"/>
                  </a:lnTo>
                  <a:lnTo>
                    <a:pt x="100" y="76"/>
                  </a:lnTo>
                  <a:lnTo>
                    <a:pt x="112" y="93"/>
                  </a:lnTo>
                  <a:lnTo>
                    <a:pt x="122" y="112"/>
                  </a:lnTo>
                  <a:close/>
                </a:path>
              </a:pathLst>
            </a:custGeom>
            <a:solidFill>
              <a:srgbClr val="00FFFF"/>
            </a:solidFill>
            <a:ln w="9525">
              <a:noFill/>
              <a:round/>
              <a:headEnd/>
              <a:tailEnd/>
            </a:ln>
          </p:spPr>
          <p:txBody>
            <a:bodyPr/>
            <a:lstStyle/>
            <a:p>
              <a:endParaRPr lang="en-US" dirty="0">
                <a:solidFill>
                  <a:prstClr val="black"/>
                </a:solidFill>
              </a:endParaRPr>
            </a:p>
          </p:txBody>
        </p:sp>
        <p:sp>
          <p:nvSpPr>
            <p:cNvPr id="75613" name="Freeform 520"/>
            <p:cNvSpPr>
              <a:spLocks/>
            </p:cNvSpPr>
            <p:nvPr/>
          </p:nvSpPr>
          <p:spPr bwMode="auto">
            <a:xfrm>
              <a:off x="2646" y="1585"/>
              <a:ext cx="22" cy="12"/>
            </a:xfrm>
            <a:custGeom>
              <a:avLst/>
              <a:gdLst>
                <a:gd name="T0" fmla="*/ 0 w 218"/>
                <a:gd name="T1" fmla="*/ 0 h 121"/>
                <a:gd name="T2" fmla="*/ 0 w 218"/>
                <a:gd name="T3" fmla="*/ 0 h 121"/>
                <a:gd name="T4" fmla="*/ 0 w 218"/>
                <a:gd name="T5" fmla="*/ 0 h 121"/>
                <a:gd name="T6" fmla="*/ 0 w 218"/>
                <a:gd name="T7" fmla="*/ 0 h 121"/>
                <a:gd name="T8" fmla="*/ 0 w 218"/>
                <a:gd name="T9" fmla="*/ 0 h 121"/>
                <a:gd name="T10" fmla="*/ 0 w 218"/>
                <a:gd name="T11" fmla="*/ 0 h 121"/>
                <a:gd name="T12" fmla="*/ 0 w 218"/>
                <a:gd name="T13" fmla="*/ 0 h 121"/>
                <a:gd name="T14" fmla="*/ 0 w 218"/>
                <a:gd name="T15" fmla="*/ 0 h 121"/>
                <a:gd name="T16" fmla="*/ 0 w 218"/>
                <a:gd name="T17" fmla="*/ 0 h 121"/>
                <a:gd name="T18" fmla="*/ 0 w 218"/>
                <a:gd name="T19" fmla="*/ 0 h 121"/>
                <a:gd name="T20" fmla="*/ 0 w 218"/>
                <a:gd name="T21" fmla="*/ 0 h 121"/>
                <a:gd name="T22" fmla="*/ 0 w 218"/>
                <a:gd name="T23" fmla="*/ 0 h 121"/>
                <a:gd name="T24" fmla="*/ 0 w 218"/>
                <a:gd name="T25" fmla="*/ 0 h 121"/>
                <a:gd name="T26" fmla="*/ 0 w 218"/>
                <a:gd name="T27" fmla="*/ 0 h 121"/>
                <a:gd name="T28" fmla="*/ 0 w 218"/>
                <a:gd name="T29" fmla="*/ 0 h 121"/>
                <a:gd name="T30" fmla="*/ 0 w 218"/>
                <a:gd name="T31" fmla="*/ 0 h 121"/>
                <a:gd name="T32" fmla="*/ 0 w 218"/>
                <a:gd name="T33" fmla="*/ 0 h 121"/>
                <a:gd name="T34" fmla="*/ 0 w 218"/>
                <a:gd name="T35" fmla="*/ 0 h 121"/>
                <a:gd name="T36" fmla="*/ 0 w 218"/>
                <a:gd name="T37" fmla="*/ 0 h 121"/>
                <a:gd name="T38" fmla="*/ 0 w 218"/>
                <a:gd name="T39" fmla="*/ 0 h 121"/>
                <a:gd name="T40" fmla="*/ 0 w 218"/>
                <a:gd name="T41" fmla="*/ 0 h 121"/>
                <a:gd name="T42" fmla="*/ 0 w 218"/>
                <a:gd name="T43" fmla="*/ 0 h 121"/>
                <a:gd name="T44" fmla="*/ 0 w 218"/>
                <a:gd name="T45" fmla="*/ 0 h 121"/>
                <a:gd name="T46" fmla="*/ 0 w 218"/>
                <a:gd name="T47" fmla="*/ 0 h 121"/>
                <a:gd name="T48" fmla="*/ 0 w 218"/>
                <a:gd name="T49" fmla="*/ 0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8"/>
                <a:gd name="T76" fmla="*/ 0 h 121"/>
                <a:gd name="T77" fmla="*/ 218 w 218"/>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8" h="121">
                  <a:moveTo>
                    <a:pt x="218" y="0"/>
                  </a:moveTo>
                  <a:lnTo>
                    <a:pt x="189" y="12"/>
                  </a:lnTo>
                  <a:lnTo>
                    <a:pt x="162" y="28"/>
                  </a:lnTo>
                  <a:lnTo>
                    <a:pt x="136" y="46"/>
                  </a:lnTo>
                  <a:lnTo>
                    <a:pt x="110" y="64"/>
                  </a:lnTo>
                  <a:lnTo>
                    <a:pt x="83" y="80"/>
                  </a:lnTo>
                  <a:lnTo>
                    <a:pt x="56" y="97"/>
                  </a:lnTo>
                  <a:lnTo>
                    <a:pt x="28" y="110"/>
                  </a:lnTo>
                  <a:lnTo>
                    <a:pt x="0" y="121"/>
                  </a:lnTo>
                  <a:lnTo>
                    <a:pt x="4" y="105"/>
                  </a:lnTo>
                  <a:lnTo>
                    <a:pt x="12" y="93"/>
                  </a:lnTo>
                  <a:lnTo>
                    <a:pt x="24" y="82"/>
                  </a:lnTo>
                  <a:lnTo>
                    <a:pt x="39" y="74"/>
                  </a:lnTo>
                  <a:lnTo>
                    <a:pt x="54" y="65"/>
                  </a:lnTo>
                  <a:lnTo>
                    <a:pt x="70" y="56"/>
                  </a:lnTo>
                  <a:lnTo>
                    <a:pt x="85" y="46"/>
                  </a:lnTo>
                  <a:lnTo>
                    <a:pt x="102" y="35"/>
                  </a:lnTo>
                  <a:lnTo>
                    <a:pt x="115" y="29"/>
                  </a:lnTo>
                  <a:lnTo>
                    <a:pt x="129" y="24"/>
                  </a:lnTo>
                  <a:lnTo>
                    <a:pt x="143" y="19"/>
                  </a:lnTo>
                  <a:lnTo>
                    <a:pt x="158" y="13"/>
                  </a:lnTo>
                  <a:lnTo>
                    <a:pt x="172" y="7"/>
                  </a:lnTo>
                  <a:lnTo>
                    <a:pt x="187" y="3"/>
                  </a:lnTo>
                  <a:lnTo>
                    <a:pt x="202" y="0"/>
                  </a:lnTo>
                  <a:lnTo>
                    <a:pt x="218" y="0"/>
                  </a:lnTo>
                  <a:close/>
                </a:path>
              </a:pathLst>
            </a:custGeom>
            <a:solidFill>
              <a:srgbClr val="4FFFFF"/>
            </a:solidFill>
            <a:ln w="9525">
              <a:noFill/>
              <a:round/>
              <a:headEnd/>
              <a:tailEnd/>
            </a:ln>
          </p:spPr>
          <p:txBody>
            <a:bodyPr/>
            <a:lstStyle/>
            <a:p>
              <a:endParaRPr lang="en-US" dirty="0">
                <a:solidFill>
                  <a:prstClr val="black"/>
                </a:solidFill>
              </a:endParaRPr>
            </a:p>
          </p:txBody>
        </p:sp>
        <p:sp>
          <p:nvSpPr>
            <p:cNvPr id="75614" name="Freeform 521"/>
            <p:cNvSpPr>
              <a:spLocks/>
            </p:cNvSpPr>
            <p:nvPr/>
          </p:nvSpPr>
          <p:spPr bwMode="auto">
            <a:xfrm>
              <a:off x="2673" y="1590"/>
              <a:ext cx="26" cy="16"/>
            </a:xfrm>
            <a:custGeom>
              <a:avLst/>
              <a:gdLst>
                <a:gd name="T0" fmla="*/ 0 w 253"/>
                <a:gd name="T1" fmla="*/ 0 h 162"/>
                <a:gd name="T2" fmla="*/ 0 w 253"/>
                <a:gd name="T3" fmla="*/ 0 h 162"/>
                <a:gd name="T4" fmla="*/ 0 w 253"/>
                <a:gd name="T5" fmla="*/ 0 h 162"/>
                <a:gd name="T6" fmla="*/ 0 w 253"/>
                <a:gd name="T7" fmla="*/ 0 h 162"/>
                <a:gd name="T8" fmla="*/ 0 w 253"/>
                <a:gd name="T9" fmla="*/ 0 h 162"/>
                <a:gd name="T10" fmla="*/ 0 w 253"/>
                <a:gd name="T11" fmla="*/ 0 h 162"/>
                <a:gd name="T12" fmla="*/ 0 w 253"/>
                <a:gd name="T13" fmla="*/ 0 h 162"/>
                <a:gd name="T14" fmla="*/ 0 w 253"/>
                <a:gd name="T15" fmla="*/ 0 h 162"/>
                <a:gd name="T16" fmla="*/ 0 w 253"/>
                <a:gd name="T17" fmla="*/ 0 h 162"/>
                <a:gd name="T18" fmla="*/ 0 w 253"/>
                <a:gd name="T19" fmla="*/ 0 h 162"/>
                <a:gd name="T20" fmla="*/ 0 w 253"/>
                <a:gd name="T21" fmla="*/ 0 h 162"/>
                <a:gd name="T22" fmla="*/ 0 w 253"/>
                <a:gd name="T23" fmla="*/ 0 h 162"/>
                <a:gd name="T24" fmla="*/ 0 w 253"/>
                <a:gd name="T25" fmla="*/ 0 h 162"/>
                <a:gd name="T26" fmla="*/ 0 w 253"/>
                <a:gd name="T27" fmla="*/ 0 h 162"/>
                <a:gd name="T28" fmla="*/ 0 w 253"/>
                <a:gd name="T29" fmla="*/ 0 h 162"/>
                <a:gd name="T30" fmla="*/ 0 w 253"/>
                <a:gd name="T31" fmla="*/ 0 h 162"/>
                <a:gd name="T32" fmla="*/ 0 w 253"/>
                <a:gd name="T33" fmla="*/ 0 h 162"/>
                <a:gd name="T34" fmla="*/ 0 w 253"/>
                <a:gd name="T35" fmla="*/ 0 h 162"/>
                <a:gd name="T36" fmla="*/ 0 w 253"/>
                <a:gd name="T37" fmla="*/ 0 h 162"/>
                <a:gd name="T38" fmla="*/ 0 w 253"/>
                <a:gd name="T39" fmla="*/ 0 h 162"/>
                <a:gd name="T40" fmla="*/ 0 w 253"/>
                <a:gd name="T41" fmla="*/ 0 h 162"/>
                <a:gd name="T42" fmla="*/ 0 w 253"/>
                <a:gd name="T43" fmla="*/ 0 h 162"/>
                <a:gd name="T44" fmla="*/ 0 w 253"/>
                <a:gd name="T45" fmla="*/ 0 h 162"/>
                <a:gd name="T46" fmla="*/ 0 w 253"/>
                <a:gd name="T47" fmla="*/ 0 h 162"/>
                <a:gd name="T48" fmla="*/ 0 w 253"/>
                <a:gd name="T49" fmla="*/ 0 h 162"/>
                <a:gd name="T50" fmla="*/ 0 w 253"/>
                <a:gd name="T51" fmla="*/ 0 h 162"/>
                <a:gd name="T52" fmla="*/ 0 w 253"/>
                <a:gd name="T53" fmla="*/ 0 h 162"/>
                <a:gd name="T54" fmla="*/ 0 w 253"/>
                <a:gd name="T55" fmla="*/ 0 h 162"/>
                <a:gd name="T56" fmla="*/ 0 w 253"/>
                <a:gd name="T57" fmla="*/ 0 h 162"/>
                <a:gd name="T58" fmla="*/ 0 w 253"/>
                <a:gd name="T59" fmla="*/ 0 h 162"/>
                <a:gd name="T60" fmla="*/ 0 w 253"/>
                <a:gd name="T61" fmla="*/ 0 h 162"/>
                <a:gd name="T62" fmla="*/ 0 w 253"/>
                <a:gd name="T63" fmla="*/ 0 h 162"/>
                <a:gd name="T64" fmla="*/ 0 w 253"/>
                <a:gd name="T65" fmla="*/ 0 h 162"/>
                <a:gd name="T66" fmla="*/ 0 w 253"/>
                <a:gd name="T67" fmla="*/ 0 h 162"/>
                <a:gd name="T68" fmla="*/ 0 w 253"/>
                <a:gd name="T69" fmla="*/ 0 h 162"/>
                <a:gd name="T70" fmla="*/ 0 w 253"/>
                <a:gd name="T71" fmla="*/ 0 h 162"/>
                <a:gd name="T72" fmla="*/ 0 w 253"/>
                <a:gd name="T73" fmla="*/ 0 h 162"/>
                <a:gd name="T74" fmla="*/ 0 w 253"/>
                <a:gd name="T75" fmla="*/ 0 h 162"/>
                <a:gd name="T76" fmla="*/ 0 w 253"/>
                <a:gd name="T77" fmla="*/ 0 h 162"/>
                <a:gd name="T78" fmla="*/ 0 w 253"/>
                <a:gd name="T79" fmla="*/ 0 h 162"/>
                <a:gd name="T80" fmla="*/ 0 w 253"/>
                <a:gd name="T81" fmla="*/ 0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3"/>
                <a:gd name="T124" fmla="*/ 0 h 162"/>
                <a:gd name="T125" fmla="*/ 253 w 253"/>
                <a:gd name="T126" fmla="*/ 162 h 1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3" h="162">
                  <a:moveTo>
                    <a:pt x="253" y="5"/>
                  </a:moveTo>
                  <a:lnTo>
                    <a:pt x="250" y="8"/>
                  </a:lnTo>
                  <a:lnTo>
                    <a:pt x="246" y="13"/>
                  </a:lnTo>
                  <a:lnTo>
                    <a:pt x="240" y="15"/>
                  </a:lnTo>
                  <a:lnTo>
                    <a:pt x="235" y="17"/>
                  </a:lnTo>
                  <a:lnTo>
                    <a:pt x="228" y="17"/>
                  </a:lnTo>
                  <a:lnTo>
                    <a:pt x="222" y="19"/>
                  </a:lnTo>
                  <a:lnTo>
                    <a:pt x="216" y="21"/>
                  </a:lnTo>
                  <a:lnTo>
                    <a:pt x="213" y="26"/>
                  </a:lnTo>
                  <a:lnTo>
                    <a:pt x="186" y="46"/>
                  </a:lnTo>
                  <a:lnTo>
                    <a:pt x="163" y="67"/>
                  </a:lnTo>
                  <a:lnTo>
                    <a:pt x="139" y="84"/>
                  </a:lnTo>
                  <a:lnTo>
                    <a:pt x="116" y="101"/>
                  </a:lnTo>
                  <a:lnTo>
                    <a:pt x="91" y="116"/>
                  </a:lnTo>
                  <a:lnTo>
                    <a:pt x="68" y="131"/>
                  </a:lnTo>
                  <a:lnTo>
                    <a:pt x="42" y="145"/>
                  </a:lnTo>
                  <a:lnTo>
                    <a:pt x="16" y="162"/>
                  </a:lnTo>
                  <a:lnTo>
                    <a:pt x="7" y="153"/>
                  </a:lnTo>
                  <a:lnTo>
                    <a:pt x="3" y="145"/>
                  </a:lnTo>
                  <a:lnTo>
                    <a:pt x="0" y="137"/>
                  </a:lnTo>
                  <a:lnTo>
                    <a:pt x="0" y="128"/>
                  </a:lnTo>
                  <a:lnTo>
                    <a:pt x="0" y="118"/>
                  </a:lnTo>
                  <a:lnTo>
                    <a:pt x="3" y="110"/>
                  </a:lnTo>
                  <a:lnTo>
                    <a:pt x="6" y="100"/>
                  </a:lnTo>
                  <a:lnTo>
                    <a:pt x="11" y="91"/>
                  </a:lnTo>
                  <a:lnTo>
                    <a:pt x="31" y="72"/>
                  </a:lnTo>
                  <a:lnTo>
                    <a:pt x="53" y="56"/>
                  </a:lnTo>
                  <a:lnTo>
                    <a:pt x="75" y="42"/>
                  </a:lnTo>
                  <a:lnTo>
                    <a:pt x="99" y="31"/>
                  </a:lnTo>
                  <a:lnTo>
                    <a:pt x="122" y="21"/>
                  </a:lnTo>
                  <a:lnTo>
                    <a:pt x="147" y="16"/>
                  </a:lnTo>
                  <a:lnTo>
                    <a:pt x="173" y="12"/>
                  </a:lnTo>
                  <a:lnTo>
                    <a:pt x="202" y="11"/>
                  </a:lnTo>
                  <a:lnTo>
                    <a:pt x="206" y="5"/>
                  </a:lnTo>
                  <a:lnTo>
                    <a:pt x="212" y="2"/>
                  </a:lnTo>
                  <a:lnTo>
                    <a:pt x="219" y="0"/>
                  </a:lnTo>
                  <a:lnTo>
                    <a:pt x="226" y="0"/>
                  </a:lnTo>
                  <a:lnTo>
                    <a:pt x="233" y="0"/>
                  </a:lnTo>
                  <a:lnTo>
                    <a:pt x="239" y="1"/>
                  </a:lnTo>
                  <a:lnTo>
                    <a:pt x="246" y="2"/>
                  </a:lnTo>
                  <a:lnTo>
                    <a:pt x="253" y="5"/>
                  </a:lnTo>
                  <a:close/>
                </a:path>
              </a:pathLst>
            </a:custGeom>
            <a:solidFill>
              <a:srgbClr val="00FFFF"/>
            </a:solidFill>
            <a:ln w="9525">
              <a:noFill/>
              <a:round/>
              <a:headEnd/>
              <a:tailEnd/>
            </a:ln>
          </p:spPr>
          <p:txBody>
            <a:bodyPr/>
            <a:lstStyle/>
            <a:p>
              <a:endParaRPr lang="en-US" dirty="0">
                <a:solidFill>
                  <a:prstClr val="black"/>
                </a:solidFill>
              </a:endParaRPr>
            </a:p>
          </p:txBody>
        </p:sp>
        <p:sp>
          <p:nvSpPr>
            <p:cNvPr id="75615" name="Freeform 522"/>
            <p:cNvSpPr>
              <a:spLocks/>
            </p:cNvSpPr>
            <p:nvPr/>
          </p:nvSpPr>
          <p:spPr bwMode="auto">
            <a:xfrm>
              <a:off x="2870" y="1591"/>
              <a:ext cx="5" cy="12"/>
            </a:xfrm>
            <a:custGeom>
              <a:avLst/>
              <a:gdLst>
                <a:gd name="T0" fmla="*/ 0 w 48"/>
                <a:gd name="T1" fmla="*/ 0 h 122"/>
                <a:gd name="T2" fmla="*/ 0 w 48"/>
                <a:gd name="T3" fmla="*/ 0 h 122"/>
                <a:gd name="T4" fmla="*/ 0 w 48"/>
                <a:gd name="T5" fmla="*/ 0 h 122"/>
                <a:gd name="T6" fmla="*/ 0 w 48"/>
                <a:gd name="T7" fmla="*/ 0 h 122"/>
                <a:gd name="T8" fmla="*/ 0 w 48"/>
                <a:gd name="T9" fmla="*/ 0 h 122"/>
                <a:gd name="T10" fmla="*/ 0 w 48"/>
                <a:gd name="T11" fmla="*/ 0 h 122"/>
                <a:gd name="T12" fmla="*/ 0 w 48"/>
                <a:gd name="T13" fmla="*/ 0 h 122"/>
                <a:gd name="T14" fmla="*/ 0 w 48"/>
                <a:gd name="T15" fmla="*/ 0 h 122"/>
                <a:gd name="T16" fmla="*/ 0 w 48"/>
                <a:gd name="T17" fmla="*/ 0 h 122"/>
                <a:gd name="T18" fmla="*/ 0 w 48"/>
                <a:gd name="T19" fmla="*/ 0 h 122"/>
                <a:gd name="T20" fmla="*/ 0 w 48"/>
                <a:gd name="T21" fmla="*/ 0 h 122"/>
                <a:gd name="T22" fmla="*/ 0 w 48"/>
                <a:gd name="T23" fmla="*/ 0 h 122"/>
                <a:gd name="T24" fmla="*/ 0 w 48"/>
                <a:gd name="T25" fmla="*/ 0 h 122"/>
                <a:gd name="T26" fmla="*/ 0 w 48"/>
                <a:gd name="T27" fmla="*/ 0 h 122"/>
                <a:gd name="T28" fmla="*/ 0 w 48"/>
                <a:gd name="T29" fmla="*/ 0 h 122"/>
                <a:gd name="T30" fmla="*/ 0 w 48"/>
                <a:gd name="T31" fmla="*/ 0 h 122"/>
                <a:gd name="T32" fmla="*/ 0 w 48"/>
                <a:gd name="T33" fmla="*/ 0 h 122"/>
                <a:gd name="T34" fmla="*/ 0 w 48"/>
                <a:gd name="T35" fmla="*/ 0 h 122"/>
                <a:gd name="T36" fmla="*/ 0 w 48"/>
                <a:gd name="T37" fmla="*/ 0 h 122"/>
                <a:gd name="T38" fmla="*/ 0 w 48"/>
                <a:gd name="T39" fmla="*/ 0 h 122"/>
                <a:gd name="T40" fmla="*/ 0 w 48"/>
                <a:gd name="T41" fmla="*/ 0 h 122"/>
                <a:gd name="T42" fmla="*/ 0 w 48"/>
                <a:gd name="T43" fmla="*/ 0 h 122"/>
                <a:gd name="T44" fmla="*/ 0 w 48"/>
                <a:gd name="T45" fmla="*/ 0 h 122"/>
                <a:gd name="T46" fmla="*/ 0 w 48"/>
                <a:gd name="T47" fmla="*/ 0 h 122"/>
                <a:gd name="T48" fmla="*/ 0 w 48"/>
                <a:gd name="T49" fmla="*/ 0 h 1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122"/>
                <a:gd name="T77" fmla="*/ 48 w 48"/>
                <a:gd name="T78" fmla="*/ 122 h 1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122">
                  <a:moveTo>
                    <a:pt x="48" y="66"/>
                  </a:moveTo>
                  <a:lnTo>
                    <a:pt x="42" y="71"/>
                  </a:lnTo>
                  <a:lnTo>
                    <a:pt x="41" y="78"/>
                  </a:lnTo>
                  <a:lnTo>
                    <a:pt x="40" y="85"/>
                  </a:lnTo>
                  <a:lnTo>
                    <a:pt x="41" y="93"/>
                  </a:lnTo>
                  <a:lnTo>
                    <a:pt x="40" y="100"/>
                  </a:lnTo>
                  <a:lnTo>
                    <a:pt x="40" y="108"/>
                  </a:lnTo>
                  <a:lnTo>
                    <a:pt x="37" y="115"/>
                  </a:lnTo>
                  <a:lnTo>
                    <a:pt x="33" y="122"/>
                  </a:lnTo>
                  <a:lnTo>
                    <a:pt x="26" y="107"/>
                  </a:lnTo>
                  <a:lnTo>
                    <a:pt x="20" y="93"/>
                  </a:lnTo>
                  <a:lnTo>
                    <a:pt x="13" y="78"/>
                  </a:lnTo>
                  <a:lnTo>
                    <a:pt x="9" y="63"/>
                  </a:lnTo>
                  <a:lnTo>
                    <a:pt x="5" y="47"/>
                  </a:lnTo>
                  <a:lnTo>
                    <a:pt x="2" y="31"/>
                  </a:lnTo>
                  <a:lnTo>
                    <a:pt x="0" y="15"/>
                  </a:lnTo>
                  <a:lnTo>
                    <a:pt x="2" y="0"/>
                  </a:lnTo>
                  <a:lnTo>
                    <a:pt x="12" y="2"/>
                  </a:lnTo>
                  <a:lnTo>
                    <a:pt x="20" y="9"/>
                  </a:lnTo>
                  <a:lnTo>
                    <a:pt x="25" y="15"/>
                  </a:lnTo>
                  <a:lnTo>
                    <a:pt x="30" y="25"/>
                  </a:lnTo>
                  <a:lnTo>
                    <a:pt x="34" y="35"/>
                  </a:lnTo>
                  <a:lnTo>
                    <a:pt x="38" y="46"/>
                  </a:lnTo>
                  <a:lnTo>
                    <a:pt x="41" y="55"/>
                  </a:lnTo>
                  <a:lnTo>
                    <a:pt x="48" y="66"/>
                  </a:lnTo>
                  <a:close/>
                </a:path>
              </a:pathLst>
            </a:custGeom>
            <a:solidFill>
              <a:srgbClr val="4FFFFF"/>
            </a:solidFill>
            <a:ln w="9525">
              <a:noFill/>
              <a:round/>
              <a:headEnd/>
              <a:tailEnd/>
            </a:ln>
          </p:spPr>
          <p:txBody>
            <a:bodyPr/>
            <a:lstStyle/>
            <a:p>
              <a:endParaRPr lang="en-US" dirty="0">
                <a:solidFill>
                  <a:prstClr val="black"/>
                </a:solidFill>
              </a:endParaRPr>
            </a:p>
          </p:txBody>
        </p:sp>
        <p:sp>
          <p:nvSpPr>
            <p:cNvPr id="75616" name="Freeform 523"/>
            <p:cNvSpPr>
              <a:spLocks/>
            </p:cNvSpPr>
            <p:nvPr/>
          </p:nvSpPr>
          <p:spPr bwMode="auto">
            <a:xfrm>
              <a:off x="2676" y="1594"/>
              <a:ext cx="13" cy="10"/>
            </a:xfrm>
            <a:custGeom>
              <a:avLst/>
              <a:gdLst>
                <a:gd name="T0" fmla="*/ 0 w 132"/>
                <a:gd name="T1" fmla="*/ 0 h 96"/>
                <a:gd name="T2" fmla="*/ 0 w 132"/>
                <a:gd name="T3" fmla="*/ 0 h 96"/>
                <a:gd name="T4" fmla="*/ 0 w 132"/>
                <a:gd name="T5" fmla="*/ 0 h 96"/>
                <a:gd name="T6" fmla="*/ 0 w 132"/>
                <a:gd name="T7" fmla="*/ 0 h 96"/>
                <a:gd name="T8" fmla="*/ 0 w 132"/>
                <a:gd name="T9" fmla="*/ 0 h 96"/>
                <a:gd name="T10" fmla="*/ 0 w 132"/>
                <a:gd name="T11" fmla="*/ 0 h 96"/>
                <a:gd name="T12" fmla="*/ 0 w 132"/>
                <a:gd name="T13" fmla="*/ 0 h 96"/>
                <a:gd name="T14" fmla="*/ 0 w 132"/>
                <a:gd name="T15" fmla="*/ 0 h 96"/>
                <a:gd name="T16" fmla="*/ 0 w 132"/>
                <a:gd name="T17" fmla="*/ 0 h 96"/>
                <a:gd name="T18" fmla="*/ 0 w 132"/>
                <a:gd name="T19" fmla="*/ 0 h 96"/>
                <a:gd name="T20" fmla="*/ 0 w 132"/>
                <a:gd name="T21" fmla="*/ 0 h 96"/>
                <a:gd name="T22" fmla="*/ 0 w 132"/>
                <a:gd name="T23" fmla="*/ 0 h 96"/>
                <a:gd name="T24" fmla="*/ 0 w 132"/>
                <a:gd name="T25" fmla="*/ 0 h 96"/>
                <a:gd name="T26" fmla="*/ 0 w 132"/>
                <a:gd name="T27" fmla="*/ 0 h 96"/>
                <a:gd name="T28" fmla="*/ 0 w 132"/>
                <a:gd name="T29" fmla="*/ 0 h 96"/>
                <a:gd name="T30" fmla="*/ 0 w 132"/>
                <a:gd name="T31" fmla="*/ 0 h 96"/>
                <a:gd name="T32" fmla="*/ 0 w 132"/>
                <a:gd name="T33" fmla="*/ 0 h 96"/>
                <a:gd name="T34" fmla="*/ 0 w 132"/>
                <a:gd name="T35" fmla="*/ 0 h 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96"/>
                <a:gd name="T56" fmla="*/ 132 w 132"/>
                <a:gd name="T57" fmla="*/ 96 h 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96">
                  <a:moveTo>
                    <a:pt x="132" y="0"/>
                  </a:moveTo>
                  <a:lnTo>
                    <a:pt x="117" y="13"/>
                  </a:lnTo>
                  <a:lnTo>
                    <a:pt x="103" y="27"/>
                  </a:lnTo>
                  <a:lnTo>
                    <a:pt x="87" y="41"/>
                  </a:lnTo>
                  <a:lnTo>
                    <a:pt x="72" y="55"/>
                  </a:lnTo>
                  <a:lnTo>
                    <a:pt x="53" y="67"/>
                  </a:lnTo>
                  <a:lnTo>
                    <a:pt x="36" y="79"/>
                  </a:lnTo>
                  <a:lnTo>
                    <a:pt x="18" y="88"/>
                  </a:lnTo>
                  <a:lnTo>
                    <a:pt x="0" y="96"/>
                  </a:lnTo>
                  <a:lnTo>
                    <a:pt x="4" y="75"/>
                  </a:lnTo>
                  <a:lnTo>
                    <a:pt x="12" y="59"/>
                  </a:lnTo>
                  <a:lnTo>
                    <a:pt x="24" y="44"/>
                  </a:lnTo>
                  <a:lnTo>
                    <a:pt x="40" y="32"/>
                  </a:lnTo>
                  <a:lnTo>
                    <a:pt x="56" y="21"/>
                  </a:lnTo>
                  <a:lnTo>
                    <a:pt x="75" y="13"/>
                  </a:lnTo>
                  <a:lnTo>
                    <a:pt x="93" y="5"/>
                  </a:lnTo>
                  <a:lnTo>
                    <a:pt x="111" y="0"/>
                  </a:lnTo>
                  <a:lnTo>
                    <a:pt x="132" y="0"/>
                  </a:lnTo>
                  <a:close/>
                </a:path>
              </a:pathLst>
            </a:custGeom>
            <a:solidFill>
              <a:srgbClr val="4FFFFF"/>
            </a:solidFill>
            <a:ln w="9525">
              <a:noFill/>
              <a:round/>
              <a:headEnd/>
              <a:tailEnd/>
            </a:ln>
          </p:spPr>
          <p:txBody>
            <a:bodyPr/>
            <a:lstStyle/>
            <a:p>
              <a:endParaRPr lang="en-US" dirty="0">
                <a:solidFill>
                  <a:prstClr val="black"/>
                </a:solidFill>
              </a:endParaRPr>
            </a:p>
          </p:txBody>
        </p:sp>
        <p:sp>
          <p:nvSpPr>
            <p:cNvPr id="75617" name="Freeform 524"/>
            <p:cNvSpPr>
              <a:spLocks/>
            </p:cNvSpPr>
            <p:nvPr/>
          </p:nvSpPr>
          <p:spPr bwMode="auto">
            <a:xfrm>
              <a:off x="2748" y="1597"/>
              <a:ext cx="64" cy="46"/>
            </a:xfrm>
            <a:custGeom>
              <a:avLst/>
              <a:gdLst>
                <a:gd name="T0" fmla="*/ 0 w 640"/>
                <a:gd name="T1" fmla="*/ 0 h 458"/>
                <a:gd name="T2" fmla="*/ 0 w 640"/>
                <a:gd name="T3" fmla="*/ 0 h 458"/>
                <a:gd name="T4" fmla="*/ 0 w 640"/>
                <a:gd name="T5" fmla="*/ 0 h 458"/>
                <a:gd name="T6" fmla="*/ 0 w 640"/>
                <a:gd name="T7" fmla="*/ 0 h 458"/>
                <a:gd name="T8" fmla="*/ 0 w 640"/>
                <a:gd name="T9" fmla="*/ 0 h 458"/>
                <a:gd name="T10" fmla="*/ 0 w 640"/>
                <a:gd name="T11" fmla="*/ 0 h 458"/>
                <a:gd name="T12" fmla="*/ 0 w 640"/>
                <a:gd name="T13" fmla="*/ 0 h 458"/>
                <a:gd name="T14" fmla="*/ 0 w 640"/>
                <a:gd name="T15" fmla="*/ 0 h 458"/>
                <a:gd name="T16" fmla="*/ 0 w 640"/>
                <a:gd name="T17" fmla="*/ 0 h 458"/>
                <a:gd name="T18" fmla="*/ 0 w 640"/>
                <a:gd name="T19" fmla="*/ 0 h 458"/>
                <a:gd name="T20" fmla="*/ 0 w 640"/>
                <a:gd name="T21" fmla="*/ 0 h 458"/>
                <a:gd name="T22" fmla="*/ 0 w 640"/>
                <a:gd name="T23" fmla="*/ 0 h 458"/>
                <a:gd name="T24" fmla="*/ 0 w 640"/>
                <a:gd name="T25" fmla="*/ 0 h 458"/>
                <a:gd name="T26" fmla="*/ 0 w 640"/>
                <a:gd name="T27" fmla="*/ 0 h 458"/>
                <a:gd name="T28" fmla="*/ 0 w 640"/>
                <a:gd name="T29" fmla="*/ 0 h 458"/>
                <a:gd name="T30" fmla="*/ 0 w 640"/>
                <a:gd name="T31" fmla="*/ 0 h 458"/>
                <a:gd name="T32" fmla="*/ 0 w 640"/>
                <a:gd name="T33" fmla="*/ 0 h 458"/>
                <a:gd name="T34" fmla="*/ 0 w 640"/>
                <a:gd name="T35" fmla="*/ 0 h 458"/>
                <a:gd name="T36" fmla="*/ 0 w 640"/>
                <a:gd name="T37" fmla="*/ 0 h 458"/>
                <a:gd name="T38" fmla="*/ 0 w 640"/>
                <a:gd name="T39" fmla="*/ 0 h 458"/>
                <a:gd name="T40" fmla="*/ 0 w 640"/>
                <a:gd name="T41" fmla="*/ 0 h 458"/>
                <a:gd name="T42" fmla="*/ 0 w 640"/>
                <a:gd name="T43" fmla="*/ 0 h 458"/>
                <a:gd name="T44" fmla="*/ 0 w 640"/>
                <a:gd name="T45" fmla="*/ 0 h 458"/>
                <a:gd name="T46" fmla="*/ 0 w 640"/>
                <a:gd name="T47" fmla="*/ 0 h 458"/>
                <a:gd name="T48" fmla="*/ 0 w 640"/>
                <a:gd name="T49" fmla="*/ 0 h 458"/>
                <a:gd name="T50" fmla="*/ 0 w 640"/>
                <a:gd name="T51" fmla="*/ 0 h 458"/>
                <a:gd name="T52" fmla="*/ 0 w 640"/>
                <a:gd name="T53" fmla="*/ 0 h 458"/>
                <a:gd name="T54" fmla="*/ 0 w 640"/>
                <a:gd name="T55" fmla="*/ 0 h 458"/>
                <a:gd name="T56" fmla="*/ 0 w 640"/>
                <a:gd name="T57" fmla="*/ 0 h 458"/>
                <a:gd name="T58" fmla="*/ 0 w 640"/>
                <a:gd name="T59" fmla="*/ 0 h 458"/>
                <a:gd name="T60" fmla="*/ 0 w 640"/>
                <a:gd name="T61" fmla="*/ 0 h 458"/>
                <a:gd name="T62" fmla="*/ 0 w 640"/>
                <a:gd name="T63" fmla="*/ 0 h 4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0"/>
                <a:gd name="T97" fmla="*/ 0 h 458"/>
                <a:gd name="T98" fmla="*/ 640 w 640"/>
                <a:gd name="T99" fmla="*/ 458 h 4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0" h="458">
                  <a:moveTo>
                    <a:pt x="586" y="111"/>
                  </a:moveTo>
                  <a:lnTo>
                    <a:pt x="600" y="139"/>
                  </a:lnTo>
                  <a:lnTo>
                    <a:pt x="614" y="171"/>
                  </a:lnTo>
                  <a:lnTo>
                    <a:pt x="626" y="204"/>
                  </a:lnTo>
                  <a:lnTo>
                    <a:pt x="636" y="238"/>
                  </a:lnTo>
                  <a:lnTo>
                    <a:pt x="640" y="272"/>
                  </a:lnTo>
                  <a:lnTo>
                    <a:pt x="640" y="306"/>
                  </a:lnTo>
                  <a:lnTo>
                    <a:pt x="634" y="341"/>
                  </a:lnTo>
                  <a:lnTo>
                    <a:pt x="622" y="374"/>
                  </a:lnTo>
                  <a:lnTo>
                    <a:pt x="606" y="389"/>
                  </a:lnTo>
                  <a:lnTo>
                    <a:pt x="590" y="402"/>
                  </a:lnTo>
                  <a:lnTo>
                    <a:pt x="570" y="412"/>
                  </a:lnTo>
                  <a:lnTo>
                    <a:pt x="551" y="419"/>
                  </a:lnTo>
                  <a:lnTo>
                    <a:pt x="529" y="424"/>
                  </a:lnTo>
                  <a:lnTo>
                    <a:pt x="508" y="426"/>
                  </a:lnTo>
                  <a:lnTo>
                    <a:pt x="485" y="426"/>
                  </a:lnTo>
                  <a:lnTo>
                    <a:pt x="465" y="424"/>
                  </a:lnTo>
                  <a:lnTo>
                    <a:pt x="443" y="414"/>
                  </a:lnTo>
                  <a:lnTo>
                    <a:pt x="423" y="405"/>
                  </a:lnTo>
                  <a:lnTo>
                    <a:pt x="401" y="395"/>
                  </a:lnTo>
                  <a:lnTo>
                    <a:pt x="382" y="386"/>
                  </a:lnTo>
                  <a:lnTo>
                    <a:pt x="360" y="377"/>
                  </a:lnTo>
                  <a:lnTo>
                    <a:pt x="340" y="372"/>
                  </a:lnTo>
                  <a:lnTo>
                    <a:pt x="318" y="370"/>
                  </a:lnTo>
                  <a:lnTo>
                    <a:pt x="299" y="374"/>
                  </a:lnTo>
                  <a:lnTo>
                    <a:pt x="272" y="392"/>
                  </a:lnTo>
                  <a:lnTo>
                    <a:pt x="245" y="412"/>
                  </a:lnTo>
                  <a:lnTo>
                    <a:pt x="216" y="428"/>
                  </a:lnTo>
                  <a:lnTo>
                    <a:pt x="187" y="442"/>
                  </a:lnTo>
                  <a:lnTo>
                    <a:pt x="155" y="452"/>
                  </a:lnTo>
                  <a:lnTo>
                    <a:pt x="124" y="458"/>
                  </a:lnTo>
                  <a:lnTo>
                    <a:pt x="93" y="458"/>
                  </a:lnTo>
                  <a:lnTo>
                    <a:pt x="62" y="455"/>
                  </a:lnTo>
                  <a:lnTo>
                    <a:pt x="39" y="437"/>
                  </a:lnTo>
                  <a:lnTo>
                    <a:pt x="23" y="415"/>
                  </a:lnTo>
                  <a:lnTo>
                    <a:pt x="11" y="390"/>
                  </a:lnTo>
                  <a:lnTo>
                    <a:pt x="5" y="364"/>
                  </a:lnTo>
                  <a:lnTo>
                    <a:pt x="0" y="335"/>
                  </a:lnTo>
                  <a:lnTo>
                    <a:pt x="0" y="307"/>
                  </a:lnTo>
                  <a:lnTo>
                    <a:pt x="1" y="279"/>
                  </a:lnTo>
                  <a:lnTo>
                    <a:pt x="6" y="252"/>
                  </a:lnTo>
                  <a:lnTo>
                    <a:pt x="11" y="218"/>
                  </a:lnTo>
                  <a:lnTo>
                    <a:pt x="23" y="184"/>
                  </a:lnTo>
                  <a:lnTo>
                    <a:pt x="39" y="152"/>
                  </a:lnTo>
                  <a:lnTo>
                    <a:pt x="61" y="124"/>
                  </a:lnTo>
                  <a:lnTo>
                    <a:pt x="83" y="97"/>
                  </a:lnTo>
                  <a:lnTo>
                    <a:pt x="111" y="75"/>
                  </a:lnTo>
                  <a:lnTo>
                    <a:pt x="140" y="57"/>
                  </a:lnTo>
                  <a:lnTo>
                    <a:pt x="173" y="45"/>
                  </a:lnTo>
                  <a:lnTo>
                    <a:pt x="197" y="24"/>
                  </a:lnTo>
                  <a:lnTo>
                    <a:pt x="223" y="13"/>
                  </a:lnTo>
                  <a:lnTo>
                    <a:pt x="250" y="8"/>
                  </a:lnTo>
                  <a:lnTo>
                    <a:pt x="279" y="6"/>
                  </a:lnTo>
                  <a:lnTo>
                    <a:pt x="307" y="6"/>
                  </a:lnTo>
                  <a:lnTo>
                    <a:pt x="336" y="8"/>
                  </a:lnTo>
                  <a:lnTo>
                    <a:pt x="365" y="5"/>
                  </a:lnTo>
                  <a:lnTo>
                    <a:pt x="395" y="0"/>
                  </a:lnTo>
                  <a:lnTo>
                    <a:pt x="424" y="2"/>
                  </a:lnTo>
                  <a:lnTo>
                    <a:pt x="453" y="8"/>
                  </a:lnTo>
                  <a:lnTo>
                    <a:pt x="480" y="15"/>
                  </a:lnTo>
                  <a:lnTo>
                    <a:pt x="507" y="27"/>
                  </a:lnTo>
                  <a:lnTo>
                    <a:pt x="529" y="41"/>
                  </a:lnTo>
                  <a:lnTo>
                    <a:pt x="552" y="59"/>
                  </a:lnTo>
                  <a:lnTo>
                    <a:pt x="570" y="82"/>
                  </a:lnTo>
                  <a:lnTo>
                    <a:pt x="586" y="11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18" name="Freeform 525"/>
            <p:cNvSpPr>
              <a:spLocks/>
            </p:cNvSpPr>
            <p:nvPr/>
          </p:nvSpPr>
          <p:spPr bwMode="auto">
            <a:xfrm>
              <a:off x="2774" y="1600"/>
              <a:ext cx="10" cy="8"/>
            </a:xfrm>
            <a:custGeom>
              <a:avLst/>
              <a:gdLst>
                <a:gd name="T0" fmla="*/ 0 w 101"/>
                <a:gd name="T1" fmla="*/ 0 h 81"/>
                <a:gd name="T2" fmla="*/ 0 w 101"/>
                <a:gd name="T3" fmla="*/ 0 h 81"/>
                <a:gd name="T4" fmla="*/ 0 w 101"/>
                <a:gd name="T5" fmla="*/ 0 h 81"/>
                <a:gd name="T6" fmla="*/ 0 w 101"/>
                <a:gd name="T7" fmla="*/ 0 h 81"/>
                <a:gd name="T8" fmla="*/ 0 w 101"/>
                <a:gd name="T9" fmla="*/ 0 h 81"/>
                <a:gd name="T10" fmla="*/ 0 w 101"/>
                <a:gd name="T11" fmla="*/ 0 h 81"/>
                <a:gd name="T12" fmla="*/ 0 w 101"/>
                <a:gd name="T13" fmla="*/ 0 h 81"/>
                <a:gd name="T14" fmla="*/ 0 w 101"/>
                <a:gd name="T15" fmla="*/ 0 h 81"/>
                <a:gd name="T16" fmla="*/ 0 w 101"/>
                <a:gd name="T17" fmla="*/ 0 h 81"/>
                <a:gd name="T18" fmla="*/ 0 w 101"/>
                <a:gd name="T19" fmla="*/ 0 h 81"/>
                <a:gd name="T20" fmla="*/ 0 w 101"/>
                <a:gd name="T21" fmla="*/ 0 h 81"/>
                <a:gd name="T22" fmla="*/ 0 w 101"/>
                <a:gd name="T23" fmla="*/ 0 h 81"/>
                <a:gd name="T24" fmla="*/ 0 w 101"/>
                <a:gd name="T25" fmla="*/ 0 h 81"/>
                <a:gd name="T26" fmla="*/ 0 w 101"/>
                <a:gd name="T27" fmla="*/ 0 h 81"/>
                <a:gd name="T28" fmla="*/ 0 w 101"/>
                <a:gd name="T29" fmla="*/ 0 h 81"/>
                <a:gd name="T30" fmla="*/ 0 w 101"/>
                <a:gd name="T31" fmla="*/ 0 h 81"/>
                <a:gd name="T32" fmla="*/ 0 w 101"/>
                <a:gd name="T33" fmla="*/ 0 h 81"/>
                <a:gd name="T34" fmla="*/ 0 w 101"/>
                <a:gd name="T35" fmla="*/ 0 h 81"/>
                <a:gd name="T36" fmla="*/ 0 w 101"/>
                <a:gd name="T37" fmla="*/ 0 h 81"/>
                <a:gd name="T38" fmla="*/ 0 w 101"/>
                <a:gd name="T39" fmla="*/ 0 h 81"/>
                <a:gd name="T40" fmla="*/ 0 w 101"/>
                <a:gd name="T41" fmla="*/ 0 h 81"/>
                <a:gd name="T42" fmla="*/ 0 w 101"/>
                <a:gd name="T43" fmla="*/ 0 h 81"/>
                <a:gd name="T44" fmla="*/ 0 w 101"/>
                <a:gd name="T45" fmla="*/ 0 h 81"/>
                <a:gd name="T46" fmla="*/ 0 w 101"/>
                <a:gd name="T47" fmla="*/ 0 h 81"/>
                <a:gd name="T48" fmla="*/ 0 w 101"/>
                <a:gd name="T49" fmla="*/ 0 h 81"/>
                <a:gd name="T50" fmla="*/ 0 w 101"/>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
                <a:gd name="T79" fmla="*/ 0 h 81"/>
                <a:gd name="T80" fmla="*/ 101 w 101"/>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 h="81">
                  <a:moveTo>
                    <a:pt x="101" y="71"/>
                  </a:moveTo>
                  <a:lnTo>
                    <a:pt x="92" y="73"/>
                  </a:lnTo>
                  <a:lnTo>
                    <a:pt x="83" y="75"/>
                  </a:lnTo>
                  <a:lnTo>
                    <a:pt x="74" y="75"/>
                  </a:lnTo>
                  <a:lnTo>
                    <a:pt x="65" y="76"/>
                  </a:lnTo>
                  <a:lnTo>
                    <a:pt x="55" y="76"/>
                  </a:lnTo>
                  <a:lnTo>
                    <a:pt x="47" y="76"/>
                  </a:lnTo>
                  <a:lnTo>
                    <a:pt x="37" y="77"/>
                  </a:lnTo>
                  <a:lnTo>
                    <a:pt x="31" y="81"/>
                  </a:lnTo>
                  <a:lnTo>
                    <a:pt x="18" y="75"/>
                  </a:lnTo>
                  <a:lnTo>
                    <a:pt x="10" y="67"/>
                  </a:lnTo>
                  <a:lnTo>
                    <a:pt x="5" y="56"/>
                  </a:lnTo>
                  <a:lnTo>
                    <a:pt x="3" y="47"/>
                  </a:lnTo>
                  <a:lnTo>
                    <a:pt x="0" y="35"/>
                  </a:lnTo>
                  <a:lnTo>
                    <a:pt x="2" y="24"/>
                  </a:lnTo>
                  <a:lnTo>
                    <a:pt x="3" y="13"/>
                  </a:lnTo>
                  <a:lnTo>
                    <a:pt x="5" y="6"/>
                  </a:lnTo>
                  <a:lnTo>
                    <a:pt x="14" y="2"/>
                  </a:lnTo>
                  <a:lnTo>
                    <a:pt x="25" y="1"/>
                  </a:lnTo>
                  <a:lnTo>
                    <a:pt x="36" y="0"/>
                  </a:lnTo>
                  <a:lnTo>
                    <a:pt x="49" y="0"/>
                  </a:lnTo>
                  <a:lnTo>
                    <a:pt x="60" y="0"/>
                  </a:lnTo>
                  <a:lnTo>
                    <a:pt x="73" y="0"/>
                  </a:lnTo>
                  <a:lnTo>
                    <a:pt x="85" y="0"/>
                  </a:lnTo>
                  <a:lnTo>
                    <a:pt x="96" y="0"/>
                  </a:lnTo>
                  <a:lnTo>
                    <a:pt x="101" y="7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19" name="Freeform 526"/>
            <p:cNvSpPr>
              <a:spLocks/>
            </p:cNvSpPr>
            <p:nvPr/>
          </p:nvSpPr>
          <p:spPr bwMode="auto">
            <a:xfrm>
              <a:off x="2766" y="1625"/>
              <a:ext cx="23" cy="13"/>
            </a:xfrm>
            <a:custGeom>
              <a:avLst/>
              <a:gdLst>
                <a:gd name="T0" fmla="*/ 0 w 231"/>
                <a:gd name="T1" fmla="*/ 0 h 134"/>
                <a:gd name="T2" fmla="*/ 0 w 231"/>
                <a:gd name="T3" fmla="*/ 0 h 134"/>
                <a:gd name="T4" fmla="*/ 0 w 231"/>
                <a:gd name="T5" fmla="*/ 0 h 134"/>
                <a:gd name="T6" fmla="*/ 0 w 231"/>
                <a:gd name="T7" fmla="*/ 0 h 134"/>
                <a:gd name="T8" fmla="*/ 0 w 231"/>
                <a:gd name="T9" fmla="*/ 0 h 134"/>
                <a:gd name="T10" fmla="*/ 0 w 231"/>
                <a:gd name="T11" fmla="*/ 0 h 134"/>
                <a:gd name="T12" fmla="*/ 0 w 231"/>
                <a:gd name="T13" fmla="*/ 0 h 134"/>
                <a:gd name="T14" fmla="*/ 0 w 231"/>
                <a:gd name="T15" fmla="*/ 0 h 134"/>
                <a:gd name="T16" fmla="*/ 0 w 231"/>
                <a:gd name="T17" fmla="*/ 0 h 134"/>
                <a:gd name="T18" fmla="*/ 0 w 231"/>
                <a:gd name="T19" fmla="*/ 0 h 134"/>
                <a:gd name="T20" fmla="*/ 0 w 231"/>
                <a:gd name="T21" fmla="*/ 0 h 134"/>
                <a:gd name="T22" fmla="*/ 0 w 231"/>
                <a:gd name="T23" fmla="*/ 0 h 134"/>
                <a:gd name="T24" fmla="*/ 0 w 231"/>
                <a:gd name="T25" fmla="*/ 0 h 134"/>
                <a:gd name="T26" fmla="*/ 0 w 231"/>
                <a:gd name="T27" fmla="*/ 0 h 134"/>
                <a:gd name="T28" fmla="*/ 0 w 231"/>
                <a:gd name="T29" fmla="*/ 0 h 134"/>
                <a:gd name="T30" fmla="*/ 0 w 231"/>
                <a:gd name="T31" fmla="*/ 0 h 134"/>
                <a:gd name="T32" fmla="*/ 0 w 231"/>
                <a:gd name="T33" fmla="*/ 0 h 134"/>
                <a:gd name="T34" fmla="*/ 0 w 231"/>
                <a:gd name="T35" fmla="*/ 0 h 134"/>
                <a:gd name="T36" fmla="*/ 0 w 231"/>
                <a:gd name="T37" fmla="*/ 0 h 134"/>
                <a:gd name="T38" fmla="*/ 0 w 231"/>
                <a:gd name="T39" fmla="*/ 0 h 134"/>
                <a:gd name="T40" fmla="*/ 0 w 231"/>
                <a:gd name="T41" fmla="*/ 0 h 134"/>
                <a:gd name="T42" fmla="*/ 0 w 231"/>
                <a:gd name="T43" fmla="*/ 0 h 134"/>
                <a:gd name="T44" fmla="*/ 0 w 231"/>
                <a:gd name="T45" fmla="*/ 0 h 134"/>
                <a:gd name="T46" fmla="*/ 0 w 231"/>
                <a:gd name="T47" fmla="*/ 0 h 134"/>
                <a:gd name="T48" fmla="*/ 0 w 231"/>
                <a:gd name="T49" fmla="*/ 0 h 134"/>
                <a:gd name="T50" fmla="*/ 0 w 231"/>
                <a:gd name="T51" fmla="*/ 0 h 134"/>
                <a:gd name="T52" fmla="*/ 0 w 231"/>
                <a:gd name="T53" fmla="*/ 0 h 134"/>
                <a:gd name="T54" fmla="*/ 0 w 231"/>
                <a:gd name="T55" fmla="*/ 0 h 134"/>
                <a:gd name="T56" fmla="*/ 0 w 231"/>
                <a:gd name="T57" fmla="*/ 0 h 134"/>
                <a:gd name="T58" fmla="*/ 0 w 231"/>
                <a:gd name="T59" fmla="*/ 0 h 134"/>
                <a:gd name="T60" fmla="*/ 0 w 231"/>
                <a:gd name="T61" fmla="*/ 0 h 134"/>
                <a:gd name="T62" fmla="*/ 0 w 231"/>
                <a:gd name="T63" fmla="*/ 0 h 134"/>
                <a:gd name="T64" fmla="*/ 0 w 231"/>
                <a:gd name="T65" fmla="*/ 0 h 134"/>
                <a:gd name="T66" fmla="*/ 0 w 231"/>
                <a:gd name="T67" fmla="*/ 0 h 134"/>
                <a:gd name="T68" fmla="*/ 0 w 231"/>
                <a:gd name="T69" fmla="*/ 0 h 134"/>
                <a:gd name="T70" fmla="*/ 0 w 231"/>
                <a:gd name="T71" fmla="*/ 0 h 134"/>
                <a:gd name="T72" fmla="*/ 0 w 231"/>
                <a:gd name="T73" fmla="*/ 0 h 134"/>
                <a:gd name="T74" fmla="*/ 0 w 231"/>
                <a:gd name="T75" fmla="*/ 0 h 134"/>
                <a:gd name="T76" fmla="*/ 0 w 231"/>
                <a:gd name="T77" fmla="*/ 0 h 134"/>
                <a:gd name="T78" fmla="*/ 0 w 231"/>
                <a:gd name="T79" fmla="*/ 0 h 134"/>
                <a:gd name="T80" fmla="*/ 0 w 231"/>
                <a:gd name="T81" fmla="*/ 0 h 134"/>
                <a:gd name="T82" fmla="*/ 0 w 231"/>
                <a:gd name="T83" fmla="*/ 0 h 134"/>
                <a:gd name="T84" fmla="*/ 0 w 231"/>
                <a:gd name="T85" fmla="*/ 0 h 134"/>
                <a:gd name="T86" fmla="*/ 0 w 231"/>
                <a:gd name="T87" fmla="*/ 0 h 134"/>
                <a:gd name="T88" fmla="*/ 0 w 231"/>
                <a:gd name="T89" fmla="*/ 0 h 134"/>
                <a:gd name="T90" fmla="*/ 0 w 231"/>
                <a:gd name="T91" fmla="*/ 0 h 134"/>
                <a:gd name="T92" fmla="*/ 0 w 231"/>
                <a:gd name="T93" fmla="*/ 0 h 134"/>
                <a:gd name="T94" fmla="*/ 0 w 231"/>
                <a:gd name="T95" fmla="*/ 0 h 134"/>
                <a:gd name="T96" fmla="*/ 0 w 231"/>
                <a:gd name="T97" fmla="*/ 0 h 134"/>
                <a:gd name="T98" fmla="*/ 0 w 231"/>
                <a:gd name="T99" fmla="*/ 0 h 134"/>
                <a:gd name="T100" fmla="*/ 0 w 231"/>
                <a:gd name="T101" fmla="*/ 0 h 1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1"/>
                <a:gd name="T154" fmla="*/ 0 h 134"/>
                <a:gd name="T155" fmla="*/ 231 w 231"/>
                <a:gd name="T156" fmla="*/ 134 h 1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1" h="134">
                  <a:moveTo>
                    <a:pt x="221" y="38"/>
                  </a:moveTo>
                  <a:lnTo>
                    <a:pt x="222" y="48"/>
                  </a:lnTo>
                  <a:lnTo>
                    <a:pt x="225" y="60"/>
                  </a:lnTo>
                  <a:lnTo>
                    <a:pt x="226" y="67"/>
                  </a:lnTo>
                  <a:lnTo>
                    <a:pt x="228" y="73"/>
                  </a:lnTo>
                  <a:lnTo>
                    <a:pt x="230" y="80"/>
                  </a:lnTo>
                  <a:lnTo>
                    <a:pt x="231" y="88"/>
                  </a:lnTo>
                  <a:lnTo>
                    <a:pt x="199" y="73"/>
                  </a:lnTo>
                  <a:lnTo>
                    <a:pt x="169" y="67"/>
                  </a:lnTo>
                  <a:lnTo>
                    <a:pt x="140" y="67"/>
                  </a:lnTo>
                  <a:lnTo>
                    <a:pt x="111" y="74"/>
                  </a:lnTo>
                  <a:lnTo>
                    <a:pt x="82" y="85"/>
                  </a:lnTo>
                  <a:lnTo>
                    <a:pt x="56" y="99"/>
                  </a:lnTo>
                  <a:lnTo>
                    <a:pt x="31" y="115"/>
                  </a:lnTo>
                  <a:lnTo>
                    <a:pt x="9" y="134"/>
                  </a:lnTo>
                  <a:lnTo>
                    <a:pt x="3" y="123"/>
                  </a:lnTo>
                  <a:lnTo>
                    <a:pt x="1" y="112"/>
                  </a:lnTo>
                  <a:lnTo>
                    <a:pt x="0" y="101"/>
                  </a:lnTo>
                  <a:lnTo>
                    <a:pt x="2" y="90"/>
                  </a:lnTo>
                  <a:lnTo>
                    <a:pt x="4" y="79"/>
                  </a:lnTo>
                  <a:lnTo>
                    <a:pt x="8" y="68"/>
                  </a:lnTo>
                  <a:lnTo>
                    <a:pt x="12" y="57"/>
                  </a:lnTo>
                  <a:lnTo>
                    <a:pt x="18" y="48"/>
                  </a:lnTo>
                  <a:lnTo>
                    <a:pt x="27" y="40"/>
                  </a:lnTo>
                  <a:lnTo>
                    <a:pt x="37" y="33"/>
                  </a:lnTo>
                  <a:lnTo>
                    <a:pt x="46" y="27"/>
                  </a:lnTo>
                  <a:lnTo>
                    <a:pt x="56" y="23"/>
                  </a:lnTo>
                  <a:lnTo>
                    <a:pt x="65" y="20"/>
                  </a:lnTo>
                  <a:lnTo>
                    <a:pt x="74" y="21"/>
                  </a:lnTo>
                  <a:lnTo>
                    <a:pt x="84" y="25"/>
                  </a:lnTo>
                  <a:lnTo>
                    <a:pt x="94" y="33"/>
                  </a:lnTo>
                  <a:lnTo>
                    <a:pt x="99" y="35"/>
                  </a:lnTo>
                  <a:lnTo>
                    <a:pt x="106" y="42"/>
                  </a:lnTo>
                  <a:lnTo>
                    <a:pt x="110" y="48"/>
                  </a:lnTo>
                  <a:lnTo>
                    <a:pt x="114" y="57"/>
                  </a:lnTo>
                  <a:lnTo>
                    <a:pt x="119" y="62"/>
                  </a:lnTo>
                  <a:lnTo>
                    <a:pt x="124" y="67"/>
                  </a:lnTo>
                  <a:lnTo>
                    <a:pt x="130" y="67"/>
                  </a:lnTo>
                  <a:lnTo>
                    <a:pt x="140" y="63"/>
                  </a:lnTo>
                  <a:lnTo>
                    <a:pt x="136" y="53"/>
                  </a:lnTo>
                  <a:lnTo>
                    <a:pt x="132" y="43"/>
                  </a:lnTo>
                  <a:lnTo>
                    <a:pt x="125" y="34"/>
                  </a:lnTo>
                  <a:lnTo>
                    <a:pt x="120" y="28"/>
                  </a:lnTo>
                  <a:lnTo>
                    <a:pt x="128" y="13"/>
                  </a:lnTo>
                  <a:lnTo>
                    <a:pt x="140" y="4"/>
                  </a:lnTo>
                  <a:lnTo>
                    <a:pt x="154" y="0"/>
                  </a:lnTo>
                  <a:lnTo>
                    <a:pt x="170" y="0"/>
                  </a:lnTo>
                  <a:lnTo>
                    <a:pt x="184" y="3"/>
                  </a:lnTo>
                  <a:lnTo>
                    <a:pt x="198" y="12"/>
                  </a:lnTo>
                  <a:lnTo>
                    <a:pt x="210" y="23"/>
                  </a:lnTo>
                  <a:lnTo>
                    <a:pt x="221" y="38"/>
                  </a:lnTo>
                  <a:close/>
                </a:path>
              </a:pathLst>
            </a:custGeom>
            <a:solidFill>
              <a:srgbClr val="FF4F4F"/>
            </a:solidFill>
            <a:ln w="9525">
              <a:noFill/>
              <a:round/>
              <a:headEnd/>
              <a:tailEnd/>
            </a:ln>
          </p:spPr>
          <p:txBody>
            <a:bodyPr/>
            <a:lstStyle/>
            <a:p>
              <a:endParaRPr lang="en-US" dirty="0">
                <a:solidFill>
                  <a:prstClr val="black"/>
                </a:solidFill>
              </a:endParaRPr>
            </a:p>
          </p:txBody>
        </p:sp>
        <p:sp>
          <p:nvSpPr>
            <p:cNvPr id="75620" name="Freeform 527"/>
            <p:cNvSpPr>
              <a:spLocks/>
            </p:cNvSpPr>
            <p:nvPr/>
          </p:nvSpPr>
          <p:spPr bwMode="auto">
            <a:xfrm>
              <a:off x="2833" y="1626"/>
              <a:ext cx="7" cy="9"/>
            </a:xfrm>
            <a:custGeom>
              <a:avLst/>
              <a:gdLst>
                <a:gd name="T0" fmla="*/ 0 w 73"/>
                <a:gd name="T1" fmla="*/ 0 h 84"/>
                <a:gd name="T2" fmla="*/ 0 w 73"/>
                <a:gd name="T3" fmla="*/ 0 h 84"/>
                <a:gd name="T4" fmla="*/ 0 w 73"/>
                <a:gd name="T5" fmla="*/ 0 h 84"/>
                <a:gd name="T6" fmla="*/ 0 w 73"/>
                <a:gd name="T7" fmla="*/ 0 h 84"/>
                <a:gd name="T8" fmla="*/ 0 w 73"/>
                <a:gd name="T9" fmla="*/ 0 h 84"/>
                <a:gd name="T10" fmla="*/ 0 w 73"/>
                <a:gd name="T11" fmla="*/ 0 h 84"/>
                <a:gd name="T12" fmla="*/ 0 w 73"/>
                <a:gd name="T13" fmla="*/ 0 h 84"/>
                <a:gd name="T14" fmla="*/ 0 w 73"/>
                <a:gd name="T15" fmla="*/ 0 h 84"/>
                <a:gd name="T16" fmla="*/ 0 w 73"/>
                <a:gd name="T17" fmla="*/ 0 h 84"/>
                <a:gd name="T18" fmla="*/ 0 w 73"/>
                <a:gd name="T19" fmla="*/ 0 h 84"/>
                <a:gd name="T20" fmla="*/ 0 w 73"/>
                <a:gd name="T21" fmla="*/ 0 h 84"/>
                <a:gd name="T22" fmla="*/ 0 w 73"/>
                <a:gd name="T23" fmla="*/ 0 h 84"/>
                <a:gd name="T24" fmla="*/ 0 w 73"/>
                <a:gd name="T25" fmla="*/ 0 h 84"/>
                <a:gd name="T26" fmla="*/ 0 w 73"/>
                <a:gd name="T27" fmla="*/ 0 h 84"/>
                <a:gd name="T28" fmla="*/ 0 w 73"/>
                <a:gd name="T29" fmla="*/ 0 h 84"/>
                <a:gd name="T30" fmla="*/ 0 w 73"/>
                <a:gd name="T31" fmla="*/ 0 h 84"/>
                <a:gd name="T32" fmla="*/ 0 w 73"/>
                <a:gd name="T33" fmla="*/ 0 h 84"/>
                <a:gd name="T34" fmla="*/ 0 w 73"/>
                <a:gd name="T35" fmla="*/ 0 h 84"/>
                <a:gd name="T36" fmla="*/ 0 w 73"/>
                <a:gd name="T37" fmla="*/ 0 h 84"/>
                <a:gd name="T38" fmla="*/ 0 w 73"/>
                <a:gd name="T39" fmla="*/ 0 h 84"/>
                <a:gd name="T40" fmla="*/ 0 w 73"/>
                <a:gd name="T41" fmla="*/ 0 h 84"/>
                <a:gd name="T42" fmla="*/ 0 w 73"/>
                <a:gd name="T43" fmla="*/ 0 h 84"/>
                <a:gd name="T44" fmla="*/ 0 w 73"/>
                <a:gd name="T45" fmla="*/ 0 h 84"/>
                <a:gd name="T46" fmla="*/ 0 w 73"/>
                <a:gd name="T47" fmla="*/ 0 h 84"/>
                <a:gd name="T48" fmla="*/ 0 w 73"/>
                <a:gd name="T49" fmla="*/ 0 h 84"/>
                <a:gd name="T50" fmla="*/ 0 w 73"/>
                <a:gd name="T51" fmla="*/ 0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84"/>
                <a:gd name="T80" fmla="*/ 73 w 73"/>
                <a:gd name="T81" fmla="*/ 84 h 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84">
                  <a:moveTo>
                    <a:pt x="73" y="18"/>
                  </a:moveTo>
                  <a:lnTo>
                    <a:pt x="73" y="38"/>
                  </a:lnTo>
                  <a:lnTo>
                    <a:pt x="61" y="38"/>
                  </a:lnTo>
                  <a:lnTo>
                    <a:pt x="51" y="42"/>
                  </a:lnTo>
                  <a:lnTo>
                    <a:pt x="41" y="46"/>
                  </a:lnTo>
                  <a:lnTo>
                    <a:pt x="33" y="53"/>
                  </a:lnTo>
                  <a:lnTo>
                    <a:pt x="24" y="59"/>
                  </a:lnTo>
                  <a:lnTo>
                    <a:pt x="17" y="67"/>
                  </a:lnTo>
                  <a:lnTo>
                    <a:pt x="8" y="75"/>
                  </a:lnTo>
                  <a:lnTo>
                    <a:pt x="2" y="84"/>
                  </a:lnTo>
                  <a:lnTo>
                    <a:pt x="2" y="74"/>
                  </a:lnTo>
                  <a:lnTo>
                    <a:pt x="2" y="63"/>
                  </a:lnTo>
                  <a:lnTo>
                    <a:pt x="0" y="50"/>
                  </a:lnTo>
                  <a:lnTo>
                    <a:pt x="0" y="37"/>
                  </a:lnTo>
                  <a:lnTo>
                    <a:pt x="0" y="24"/>
                  </a:lnTo>
                  <a:lnTo>
                    <a:pt x="4" y="14"/>
                  </a:lnTo>
                  <a:lnTo>
                    <a:pt x="10" y="6"/>
                  </a:lnTo>
                  <a:lnTo>
                    <a:pt x="22" y="3"/>
                  </a:lnTo>
                  <a:lnTo>
                    <a:pt x="28" y="3"/>
                  </a:lnTo>
                  <a:lnTo>
                    <a:pt x="36" y="2"/>
                  </a:lnTo>
                  <a:lnTo>
                    <a:pt x="42" y="1"/>
                  </a:lnTo>
                  <a:lnTo>
                    <a:pt x="50" y="1"/>
                  </a:lnTo>
                  <a:lnTo>
                    <a:pt x="56" y="0"/>
                  </a:lnTo>
                  <a:lnTo>
                    <a:pt x="63" y="3"/>
                  </a:lnTo>
                  <a:lnTo>
                    <a:pt x="67" y="9"/>
                  </a:lnTo>
                  <a:lnTo>
                    <a:pt x="73" y="18"/>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21" name="Freeform 528"/>
            <p:cNvSpPr>
              <a:spLocks/>
            </p:cNvSpPr>
            <p:nvPr/>
          </p:nvSpPr>
          <p:spPr bwMode="auto">
            <a:xfrm>
              <a:off x="2828" y="1632"/>
              <a:ext cx="12" cy="17"/>
            </a:xfrm>
            <a:custGeom>
              <a:avLst/>
              <a:gdLst>
                <a:gd name="T0" fmla="*/ 0 w 122"/>
                <a:gd name="T1" fmla="*/ 0 h 166"/>
                <a:gd name="T2" fmla="*/ 0 w 122"/>
                <a:gd name="T3" fmla="*/ 0 h 166"/>
                <a:gd name="T4" fmla="*/ 0 w 122"/>
                <a:gd name="T5" fmla="*/ 0 h 166"/>
                <a:gd name="T6" fmla="*/ 0 w 122"/>
                <a:gd name="T7" fmla="*/ 0 h 166"/>
                <a:gd name="T8" fmla="*/ 0 w 122"/>
                <a:gd name="T9" fmla="*/ 0 h 166"/>
                <a:gd name="T10" fmla="*/ 0 w 122"/>
                <a:gd name="T11" fmla="*/ 0 h 166"/>
                <a:gd name="T12" fmla="*/ 0 w 122"/>
                <a:gd name="T13" fmla="*/ 0 h 166"/>
                <a:gd name="T14" fmla="*/ 0 w 122"/>
                <a:gd name="T15" fmla="*/ 0 h 166"/>
                <a:gd name="T16" fmla="*/ 0 w 122"/>
                <a:gd name="T17" fmla="*/ 0 h 166"/>
                <a:gd name="T18" fmla="*/ 0 w 122"/>
                <a:gd name="T19" fmla="*/ 0 h 166"/>
                <a:gd name="T20" fmla="*/ 0 w 122"/>
                <a:gd name="T21" fmla="*/ 0 h 166"/>
                <a:gd name="T22" fmla="*/ 0 w 122"/>
                <a:gd name="T23" fmla="*/ 0 h 166"/>
                <a:gd name="T24" fmla="*/ 0 w 122"/>
                <a:gd name="T25" fmla="*/ 0 h 166"/>
                <a:gd name="T26" fmla="*/ 0 w 122"/>
                <a:gd name="T27" fmla="*/ 0 h 166"/>
                <a:gd name="T28" fmla="*/ 0 w 122"/>
                <a:gd name="T29" fmla="*/ 0 h 166"/>
                <a:gd name="T30" fmla="*/ 0 w 122"/>
                <a:gd name="T31" fmla="*/ 0 h 166"/>
                <a:gd name="T32" fmla="*/ 0 w 122"/>
                <a:gd name="T33" fmla="*/ 0 h 166"/>
                <a:gd name="T34" fmla="*/ 0 w 122"/>
                <a:gd name="T35" fmla="*/ 0 h 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166"/>
                <a:gd name="T56" fmla="*/ 122 w 122"/>
                <a:gd name="T57" fmla="*/ 166 h 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166">
                  <a:moveTo>
                    <a:pt x="122" y="0"/>
                  </a:moveTo>
                  <a:lnTo>
                    <a:pt x="116" y="23"/>
                  </a:lnTo>
                  <a:lnTo>
                    <a:pt x="110" y="48"/>
                  </a:lnTo>
                  <a:lnTo>
                    <a:pt x="99" y="72"/>
                  </a:lnTo>
                  <a:lnTo>
                    <a:pt x="86" y="96"/>
                  </a:lnTo>
                  <a:lnTo>
                    <a:pt x="70" y="116"/>
                  </a:lnTo>
                  <a:lnTo>
                    <a:pt x="52" y="135"/>
                  </a:lnTo>
                  <a:lnTo>
                    <a:pt x="32" y="152"/>
                  </a:lnTo>
                  <a:lnTo>
                    <a:pt x="11" y="166"/>
                  </a:lnTo>
                  <a:lnTo>
                    <a:pt x="0" y="166"/>
                  </a:lnTo>
                  <a:lnTo>
                    <a:pt x="7" y="141"/>
                  </a:lnTo>
                  <a:lnTo>
                    <a:pt x="18" y="116"/>
                  </a:lnTo>
                  <a:lnTo>
                    <a:pt x="30" y="91"/>
                  </a:lnTo>
                  <a:lnTo>
                    <a:pt x="45" y="70"/>
                  </a:lnTo>
                  <a:lnTo>
                    <a:pt x="60" y="47"/>
                  </a:lnTo>
                  <a:lnTo>
                    <a:pt x="79" y="29"/>
                  </a:lnTo>
                  <a:lnTo>
                    <a:pt x="98" y="13"/>
                  </a:lnTo>
                  <a:lnTo>
                    <a:pt x="122" y="0"/>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22" name="Freeform 529"/>
            <p:cNvSpPr>
              <a:spLocks/>
            </p:cNvSpPr>
            <p:nvPr/>
          </p:nvSpPr>
          <p:spPr bwMode="auto">
            <a:xfrm>
              <a:off x="2703" y="1636"/>
              <a:ext cx="11" cy="13"/>
            </a:xfrm>
            <a:custGeom>
              <a:avLst/>
              <a:gdLst>
                <a:gd name="T0" fmla="*/ 0 w 107"/>
                <a:gd name="T1" fmla="*/ 0 h 126"/>
                <a:gd name="T2" fmla="*/ 0 w 107"/>
                <a:gd name="T3" fmla="*/ 0 h 126"/>
                <a:gd name="T4" fmla="*/ 0 w 107"/>
                <a:gd name="T5" fmla="*/ 0 h 126"/>
                <a:gd name="T6" fmla="*/ 0 w 107"/>
                <a:gd name="T7" fmla="*/ 0 h 126"/>
                <a:gd name="T8" fmla="*/ 0 w 107"/>
                <a:gd name="T9" fmla="*/ 0 h 126"/>
                <a:gd name="T10" fmla="*/ 0 w 107"/>
                <a:gd name="T11" fmla="*/ 0 h 126"/>
                <a:gd name="T12" fmla="*/ 0 w 107"/>
                <a:gd name="T13" fmla="*/ 0 h 126"/>
                <a:gd name="T14" fmla="*/ 0 w 107"/>
                <a:gd name="T15" fmla="*/ 0 h 126"/>
                <a:gd name="T16" fmla="*/ 0 w 107"/>
                <a:gd name="T17" fmla="*/ 0 h 126"/>
                <a:gd name="T18" fmla="*/ 0 w 107"/>
                <a:gd name="T19" fmla="*/ 0 h 126"/>
                <a:gd name="T20" fmla="*/ 0 w 107"/>
                <a:gd name="T21" fmla="*/ 0 h 126"/>
                <a:gd name="T22" fmla="*/ 0 w 107"/>
                <a:gd name="T23" fmla="*/ 0 h 126"/>
                <a:gd name="T24" fmla="*/ 0 w 107"/>
                <a:gd name="T25" fmla="*/ 0 h 126"/>
                <a:gd name="T26" fmla="*/ 0 w 107"/>
                <a:gd name="T27" fmla="*/ 0 h 126"/>
                <a:gd name="T28" fmla="*/ 0 w 107"/>
                <a:gd name="T29" fmla="*/ 0 h 126"/>
                <a:gd name="T30" fmla="*/ 0 w 107"/>
                <a:gd name="T31" fmla="*/ 0 h 126"/>
                <a:gd name="T32" fmla="*/ 0 w 107"/>
                <a:gd name="T33" fmla="*/ 0 h 126"/>
                <a:gd name="T34" fmla="*/ 0 w 107"/>
                <a:gd name="T35" fmla="*/ 0 h 126"/>
                <a:gd name="T36" fmla="*/ 0 w 107"/>
                <a:gd name="T37" fmla="*/ 0 h 126"/>
                <a:gd name="T38" fmla="*/ 0 w 107"/>
                <a:gd name="T39" fmla="*/ 0 h 126"/>
                <a:gd name="T40" fmla="*/ 0 w 107"/>
                <a:gd name="T41" fmla="*/ 0 h 126"/>
                <a:gd name="T42" fmla="*/ 0 w 107"/>
                <a:gd name="T43" fmla="*/ 0 h 126"/>
                <a:gd name="T44" fmla="*/ 0 w 107"/>
                <a:gd name="T45" fmla="*/ 0 h 126"/>
                <a:gd name="T46" fmla="*/ 0 w 107"/>
                <a:gd name="T47" fmla="*/ 0 h 126"/>
                <a:gd name="T48" fmla="*/ 0 w 107"/>
                <a:gd name="T49" fmla="*/ 0 h 126"/>
                <a:gd name="T50" fmla="*/ 0 w 107"/>
                <a:gd name="T51" fmla="*/ 0 h 126"/>
                <a:gd name="T52" fmla="*/ 0 w 107"/>
                <a:gd name="T53" fmla="*/ 0 h 126"/>
                <a:gd name="T54" fmla="*/ 0 w 107"/>
                <a:gd name="T55" fmla="*/ 0 h 126"/>
                <a:gd name="T56" fmla="*/ 0 w 107"/>
                <a:gd name="T57" fmla="*/ 0 h 126"/>
                <a:gd name="T58" fmla="*/ 0 w 107"/>
                <a:gd name="T59" fmla="*/ 0 h 126"/>
                <a:gd name="T60" fmla="*/ 0 w 107"/>
                <a:gd name="T61" fmla="*/ 0 h 126"/>
                <a:gd name="T62" fmla="*/ 0 w 107"/>
                <a:gd name="T63" fmla="*/ 0 h 126"/>
                <a:gd name="T64" fmla="*/ 0 w 107"/>
                <a:gd name="T65" fmla="*/ 0 h 126"/>
                <a:gd name="T66" fmla="*/ 0 w 107"/>
                <a:gd name="T67" fmla="*/ 0 h 126"/>
                <a:gd name="T68" fmla="*/ 0 w 107"/>
                <a:gd name="T69" fmla="*/ 0 h 126"/>
                <a:gd name="T70" fmla="*/ 0 w 107"/>
                <a:gd name="T71" fmla="*/ 0 h 126"/>
                <a:gd name="T72" fmla="*/ 0 w 107"/>
                <a:gd name="T73" fmla="*/ 0 h 126"/>
                <a:gd name="T74" fmla="*/ 0 w 107"/>
                <a:gd name="T75" fmla="*/ 0 h 126"/>
                <a:gd name="T76" fmla="*/ 0 w 107"/>
                <a:gd name="T77" fmla="*/ 0 h 126"/>
                <a:gd name="T78" fmla="*/ 0 w 107"/>
                <a:gd name="T79" fmla="*/ 0 h 126"/>
                <a:gd name="T80" fmla="*/ 0 w 107"/>
                <a:gd name="T81" fmla="*/ 0 h 126"/>
                <a:gd name="T82" fmla="*/ 0 w 107"/>
                <a:gd name="T83" fmla="*/ 0 h 126"/>
                <a:gd name="T84" fmla="*/ 0 w 107"/>
                <a:gd name="T85" fmla="*/ 0 h 126"/>
                <a:gd name="T86" fmla="*/ 0 w 107"/>
                <a:gd name="T87" fmla="*/ 0 h 126"/>
                <a:gd name="T88" fmla="*/ 0 w 107"/>
                <a:gd name="T89" fmla="*/ 0 h 126"/>
                <a:gd name="T90" fmla="*/ 0 w 107"/>
                <a:gd name="T91" fmla="*/ 0 h 126"/>
                <a:gd name="T92" fmla="*/ 0 w 107"/>
                <a:gd name="T93" fmla="*/ 0 h 126"/>
                <a:gd name="T94" fmla="*/ 0 w 107"/>
                <a:gd name="T95" fmla="*/ 0 h 126"/>
                <a:gd name="T96" fmla="*/ 0 w 107"/>
                <a:gd name="T97" fmla="*/ 0 h 126"/>
                <a:gd name="T98" fmla="*/ 0 w 107"/>
                <a:gd name="T99" fmla="*/ 0 h 126"/>
                <a:gd name="T100" fmla="*/ 0 w 107"/>
                <a:gd name="T101" fmla="*/ 0 h 126"/>
                <a:gd name="T102" fmla="*/ 0 w 107"/>
                <a:gd name="T103" fmla="*/ 0 h 126"/>
                <a:gd name="T104" fmla="*/ 0 w 107"/>
                <a:gd name="T105" fmla="*/ 0 h 126"/>
                <a:gd name="T106" fmla="*/ 0 w 107"/>
                <a:gd name="T107" fmla="*/ 0 h 126"/>
                <a:gd name="T108" fmla="*/ 0 w 107"/>
                <a:gd name="T109" fmla="*/ 0 h 126"/>
                <a:gd name="T110" fmla="*/ 0 w 107"/>
                <a:gd name="T111" fmla="*/ 0 h 126"/>
                <a:gd name="T112" fmla="*/ 0 w 107"/>
                <a:gd name="T113" fmla="*/ 0 h 126"/>
                <a:gd name="T114" fmla="*/ 0 w 107"/>
                <a:gd name="T115" fmla="*/ 0 h 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26"/>
                <a:gd name="T176" fmla="*/ 107 w 107"/>
                <a:gd name="T177" fmla="*/ 126 h 1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26">
                  <a:moveTo>
                    <a:pt x="107" y="45"/>
                  </a:moveTo>
                  <a:lnTo>
                    <a:pt x="107" y="76"/>
                  </a:lnTo>
                  <a:lnTo>
                    <a:pt x="102" y="70"/>
                  </a:lnTo>
                  <a:lnTo>
                    <a:pt x="97" y="65"/>
                  </a:lnTo>
                  <a:lnTo>
                    <a:pt x="94" y="59"/>
                  </a:lnTo>
                  <a:lnTo>
                    <a:pt x="92" y="54"/>
                  </a:lnTo>
                  <a:lnTo>
                    <a:pt x="88" y="48"/>
                  </a:lnTo>
                  <a:lnTo>
                    <a:pt x="84" y="43"/>
                  </a:lnTo>
                  <a:lnTo>
                    <a:pt x="78" y="40"/>
                  </a:lnTo>
                  <a:lnTo>
                    <a:pt x="71" y="40"/>
                  </a:lnTo>
                  <a:lnTo>
                    <a:pt x="63" y="45"/>
                  </a:lnTo>
                  <a:lnTo>
                    <a:pt x="57" y="52"/>
                  </a:lnTo>
                  <a:lnTo>
                    <a:pt x="54" y="58"/>
                  </a:lnTo>
                  <a:lnTo>
                    <a:pt x="53" y="66"/>
                  </a:lnTo>
                  <a:lnTo>
                    <a:pt x="52" y="72"/>
                  </a:lnTo>
                  <a:lnTo>
                    <a:pt x="52" y="80"/>
                  </a:lnTo>
                  <a:lnTo>
                    <a:pt x="51" y="87"/>
                  </a:lnTo>
                  <a:lnTo>
                    <a:pt x="51" y="96"/>
                  </a:lnTo>
                  <a:lnTo>
                    <a:pt x="53" y="101"/>
                  </a:lnTo>
                  <a:lnTo>
                    <a:pt x="56" y="107"/>
                  </a:lnTo>
                  <a:lnTo>
                    <a:pt x="61" y="110"/>
                  </a:lnTo>
                  <a:lnTo>
                    <a:pt x="67" y="113"/>
                  </a:lnTo>
                  <a:lnTo>
                    <a:pt x="72" y="114"/>
                  </a:lnTo>
                  <a:lnTo>
                    <a:pt x="79" y="117"/>
                  </a:lnTo>
                  <a:lnTo>
                    <a:pt x="85" y="118"/>
                  </a:lnTo>
                  <a:lnTo>
                    <a:pt x="92" y="121"/>
                  </a:lnTo>
                  <a:lnTo>
                    <a:pt x="82" y="125"/>
                  </a:lnTo>
                  <a:lnTo>
                    <a:pt x="74" y="126"/>
                  </a:lnTo>
                  <a:lnTo>
                    <a:pt x="64" y="126"/>
                  </a:lnTo>
                  <a:lnTo>
                    <a:pt x="56" y="126"/>
                  </a:lnTo>
                  <a:lnTo>
                    <a:pt x="47" y="119"/>
                  </a:lnTo>
                  <a:lnTo>
                    <a:pt x="40" y="110"/>
                  </a:lnTo>
                  <a:lnTo>
                    <a:pt x="37" y="99"/>
                  </a:lnTo>
                  <a:lnTo>
                    <a:pt x="38" y="89"/>
                  </a:lnTo>
                  <a:lnTo>
                    <a:pt x="38" y="77"/>
                  </a:lnTo>
                  <a:lnTo>
                    <a:pt x="40" y="65"/>
                  </a:lnTo>
                  <a:lnTo>
                    <a:pt x="43" y="54"/>
                  </a:lnTo>
                  <a:lnTo>
                    <a:pt x="47" y="45"/>
                  </a:lnTo>
                  <a:lnTo>
                    <a:pt x="48" y="43"/>
                  </a:lnTo>
                  <a:lnTo>
                    <a:pt x="48" y="39"/>
                  </a:lnTo>
                  <a:lnTo>
                    <a:pt x="47" y="34"/>
                  </a:lnTo>
                  <a:lnTo>
                    <a:pt x="47" y="30"/>
                  </a:lnTo>
                  <a:lnTo>
                    <a:pt x="40" y="23"/>
                  </a:lnTo>
                  <a:lnTo>
                    <a:pt x="34" y="21"/>
                  </a:lnTo>
                  <a:lnTo>
                    <a:pt x="26" y="21"/>
                  </a:lnTo>
                  <a:lnTo>
                    <a:pt x="19" y="23"/>
                  </a:lnTo>
                  <a:lnTo>
                    <a:pt x="11" y="24"/>
                  </a:lnTo>
                  <a:lnTo>
                    <a:pt x="6" y="24"/>
                  </a:lnTo>
                  <a:lnTo>
                    <a:pt x="1" y="18"/>
                  </a:lnTo>
                  <a:lnTo>
                    <a:pt x="0" y="10"/>
                  </a:lnTo>
                  <a:lnTo>
                    <a:pt x="13" y="2"/>
                  </a:lnTo>
                  <a:lnTo>
                    <a:pt x="28" y="0"/>
                  </a:lnTo>
                  <a:lnTo>
                    <a:pt x="43" y="1"/>
                  </a:lnTo>
                  <a:lnTo>
                    <a:pt x="58" y="7"/>
                  </a:lnTo>
                  <a:lnTo>
                    <a:pt x="72" y="13"/>
                  </a:lnTo>
                  <a:lnTo>
                    <a:pt x="85" y="23"/>
                  </a:lnTo>
                  <a:lnTo>
                    <a:pt x="97" y="34"/>
                  </a:lnTo>
                  <a:lnTo>
                    <a:pt x="107" y="4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23" name="Freeform 530"/>
            <p:cNvSpPr>
              <a:spLocks/>
            </p:cNvSpPr>
            <p:nvPr/>
          </p:nvSpPr>
          <p:spPr bwMode="auto">
            <a:xfrm>
              <a:off x="2763" y="1655"/>
              <a:ext cx="40" cy="23"/>
            </a:xfrm>
            <a:custGeom>
              <a:avLst/>
              <a:gdLst>
                <a:gd name="T0" fmla="*/ 0 w 393"/>
                <a:gd name="T1" fmla="*/ 0 h 229"/>
                <a:gd name="T2" fmla="*/ 0 w 393"/>
                <a:gd name="T3" fmla="*/ 0 h 229"/>
                <a:gd name="T4" fmla="*/ 0 w 393"/>
                <a:gd name="T5" fmla="*/ 0 h 229"/>
                <a:gd name="T6" fmla="*/ 0 w 393"/>
                <a:gd name="T7" fmla="*/ 0 h 229"/>
                <a:gd name="T8" fmla="*/ 0 w 393"/>
                <a:gd name="T9" fmla="*/ 0 h 229"/>
                <a:gd name="T10" fmla="*/ 0 w 393"/>
                <a:gd name="T11" fmla="*/ 0 h 229"/>
                <a:gd name="T12" fmla="*/ 0 w 393"/>
                <a:gd name="T13" fmla="*/ 0 h 229"/>
                <a:gd name="T14" fmla="*/ 0 w 393"/>
                <a:gd name="T15" fmla="*/ 0 h 229"/>
                <a:gd name="T16" fmla="*/ 0 w 393"/>
                <a:gd name="T17" fmla="*/ 0 h 229"/>
                <a:gd name="T18" fmla="*/ 0 w 393"/>
                <a:gd name="T19" fmla="*/ 0 h 229"/>
                <a:gd name="T20" fmla="*/ 0 w 393"/>
                <a:gd name="T21" fmla="*/ 0 h 229"/>
                <a:gd name="T22" fmla="*/ 0 w 393"/>
                <a:gd name="T23" fmla="*/ 0 h 229"/>
                <a:gd name="T24" fmla="*/ 0 w 393"/>
                <a:gd name="T25" fmla="*/ 0 h 229"/>
                <a:gd name="T26" fmla="*/ 0 w 393"/>
                <a:gd name="T27" fmla="*/ 0 h 229"/>
                <a:gd name="T28" fmla="*/ 0 w 393"/>
                <a:gd name="T29" fmla="*/ 0 h 229"/>
                <a:gd name="T30" fmla="*/ 0 w 393"/>
                <a:gd name="T31" fmla="*/ 0 h 229"/>
                <a:gd name="T32" fmla="*/ 0 w 393"/>
                <a:gd name="T33" fmla="*/ 0 h 229"/>
                <a:gd name="T34" fmla="*/ 0 w 393"/>
                <a:gd name="T35" fmla="*/ 0 h 229"/>
                <a:gd name="T36" fmla="*/ 0 w 393"/>
                <a:gd name="T37" fmla="*/ 0 h 229"/>
                <a:gd name="T38" fmla="*/ 0 w 393"/>
                <a:gd name="T39" fmla="*/ 0 h 229"/>
                <a:gd name="T40" fmla="*/ 0 w 393"/>
                <a:gd name="T41" fmla="*/ 0 h 229"/>
                <a:gd name="T42" fmla="*/ 0 w 393"/>
                <a:gd name="T43" fmla="*/ 0 h 229"/>
                <a:gd name="T44" fmla="*/ 0 w 393"/>
                <a:gd name="T45" fmla="*/ 0 h 229"/>
                <a:gd name="T46" fmla="*/ 0 w 393"/>
                <a:gd name="T47" fmla="*/ 0 h 229"/>
                <a:gd name="T48" fmla="*/ 0 w 393"/>
                <a:gd name="T49" fmla="*/ 0 h 229"/>
                <a:gd name="T50" fmla="*/ 0 w 393"/>
                <a:gd name="T51" fmla="*/ 0 h 229"/>
                <a:gd name="T52" fmla="*/ 0 w 393"/>
                <a:gd name="T53" fmla="*/ 0 h 229"/>
                <a:gd name="T54" fmla="*/ 0 w 393"/>
                <a:gd name="T55" fmla="*/ 0 h 229"/>
                <a:gd name="T56" fmla="*/ 0 w 393"/>
                <a:gd name="T57" fmla="*/ 0 h 229"/>
                <a:gd name="T58" fmla="*/ 0 w 393"/>
                <a:gd name="T59" fmla="*/ 0 h 229"/>
                <a:gd name="T60" fmla="*/ 0 w 393"/>
                <a:gd name="T61" fmla="*/ 0 h 229"/>
                <a:gd name="T62" fmla="*/ 0 w 393"/>
                <a:gd name="T63" fmla="*/ 0 h 229"/>
                <a:gd name="T64" fmla="*/ 0 w 393"/>
                <a:gd name="T65" fmla="*/ 0 h 229"/>
                <a:gd name="T66" fmla="*/ 0 w 393"/>
                <a:gd name="T67" fmla="*/ 0 h 229"/>
                <a:gd name="T68" fmla="*/ 0 w 393"/>
                <a:gd name="T69" fmla="*/ 0 h 229"/>
                <a:gd name="T70" fmla="*/ 0 w 393"/>
                <a:gd name="T71" fmla="*/ 0 h 229"/>
                <a:gd name="T72" fmla="*/ 0 w 393"/>
                <a:gd name="T73" fmla="*/ 0 h 229"/>
                <a:gd name="T74" fmla="*/ 0 w 393"/>
                <a:gd name="T75" fmla="*/ 0 h 229"/>
                <a:gd name="T76" fmla="*/ 0 w 393"/>
                <a:gd name="T77" fmla="*/ 0 h 229"/>
                <a:gd name="T78" fmla="*/ 0 w 393"/>
                <a:gd name="T79" fmla="*/ 0 h 229"/>
                <a:gd name="T80" fmla="*/ 0 w 393"/>
                <a:gd name="T81" fmla="*/ 0 h 229"/>
                <a:gd name="T82" fmla="*/ 0 w 393"/>
                <a:gd name="T83" fmla="*/ 0 h 229"/>
                <a:gd name="T84" fmla="*/ 0 w 393"/>
                <a:gd name="T85" fmla="*/ 0 h 229"/>
                <a:gd name="T86" fmla="*/ 0 w 393"/>
                <a:gd name="T87" fmla="*/ 0 h 229"/>
                <a:gd name="T88" fmla="*/ 0 w 393"/>
                <a:gd name="T89" fmla="*/ 0 h 2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3"/>
                <a:gd name="T136" fmla="*/ 0 h 229"/>
                <a:gd name="T137" fmla="*/ 393 w 393"/>
                <a:gd name="T138" fmla="*/ 229 h 2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3" h="229">
                  <a:moveTo>
                    <a:pt x="291" y="197"/>
                  </a:moveTo>
                  <a:lnTo>
                    <a:pt x="271" y="208"/>
                  </a:lnTo>
                  <a:lnTo>
                    <a:pt x="251" y="217"/>
                  </a:lnTo>
                  <a:lnTo>
                    <a:pt x="229" y="224"/>
                  </a:lnTo>
                  <a:lnTo>
                    <a:pt x="207" y="229"/>
                  </a:lnTo>
                  <a:lnTo>
                    <a:pt x="184" y="229"/>
                  </a:lnTo>
                  <a:lnTo>
                    <a:pt x="161" y="228"/>
                  </a:lnTo>
                  <a:lnTo>
                    <a:pt x="137" y="224"/>
                  </a:lnTo>
                  <a:lnTo>
                    <a:pt x="115" y="216"/>
                  </a:lnTo>
                  <a:lnTo>
                    <a:pt x="94" y="204"/>
                  </a:lnTo>
                  <a:lnTo>
                    <a:pt x="76" y="190"/>
                  </a:lnTo>
                  <a:lnTo>
                    <a:pt x="59" y="174"/>
                  </a:lnTo>
                  <a:lnTo>
                    <a:pt x="44" y="157"/>
                  </a:lnTo>
                  <a:lnTo>
                    <a:pt x="30" y="137"/>
                  </a:lnTo>
                  <a:lnTo>
                    <a:pt x="18" y="117"/>
                  </a:lnTo>
                  <a:lnTo>
                    <a:pt x="7" y="96"/>
                  </a:lnTo>
                  <a:lnTo>
                    <a:pt x="0" y="75"/>
                  </a:lnTo>
                  <a:lnTo>
                    <a:pt x="5" y="81"/>
                  </a:lnTo>
                  <a:lnTo>
                    <a:pt x="11" y="91"/>
                  </a:lnTo>
                  <a:lnTo>
                    <a:pt x="17" y="101"/>
                  </a:lnTo>
                  <a:lnTo>
                    <a:pt x="24" y="111"/>
                  </a:lnTo>
                  <a:lnTo>
                    <a:pt x="42" y="130"/>
                  </a:lnTo>
                  <a:lnTo>
                    <a:pt x="62" y="152"/>
                  </a:lnTo>
                  <a:lnTo>
                    <a:pt x="85" y="170"/>
                  </a:lnTo>
                  <a:lnTo>
                    <a:pt x="109" y="187"/>
                  </a:lnTo>
                  <a:lnTo>
                    <a:pt x="134" y="199"/>
                  </a:lnTo>
                  <a:lnTo>
                    <a:pt x="162" y="207"/>
                  </a:lnTo>
                  <a:lnTo>
                    <a:pt x="190" y="208"/>
                  </a:lnTo>
                  <a:lnTo>
                    <a:pt x="221" y="201"/>
                  </a:lnTo>
                  <a:lnTo>
                    <a:pt x="254" y="189"/>
                  </a:lnTo>
                  <a:lnTo>
                    <a:pt x="283" y="171"/>
                  </a:lnTo>
                  <a:lnTo>
                    <a:pt x="307" y="147"/>
                  </a:lnTo>
                  <a:lnTo>
                    <a:pt x="328" y="121"/>
                  </a:lnTo>
                  <a:lnTo>
                    <a:pt x="345" y="90"/>
                  </a:lnTo>
                  <a:lnTo>
                    <a:pt x="362" y="60"/>
                  </a:lnTo>
                  <a:lnTo>
                    <a:pt x="377" y="28"/>
                  </a:lnTo>
                  <a:lnTo>
                    <a:pt x="393" y="0"/>
                  </a:lnTo>
                  <a:lnTo>
                    <a:pt x="391" y="26"/>
                  </a:lnTo>
                  <a:lnTo>
                    <a:pt x="385" y="52"/>
                  </a:lnTo>
                  <a:lnTo>
                    <a:pt x="376" y="78"/>
                  </a:lnTo>
                  <a:lnTo>
                    <a:pt x="365" y="105"/>
                  </a:lnTo>
                  <a:lnTo>
                    <a:pt x="350" y="130"/>
                  </a:lnTo>
                  <a:lnTo>
                    <a:pt x="332" y="154"/>
                  </a:lnTo>
                  <a:lnTo>
                    <a:pt x="313" y="175"/>
                  </a:lnTo>
                  <a:lnTo>
                    <a:pt x="291" y="19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24" name="Freeform 531"/>
            <p:cNvSpPr>
              <a:spLocks/>
            </p:cNvSpPr>
            <p:nvPr/>
          </p:nvSpPr>
          <p:spPr bwMode="auto">
            <a:xfrm>
              <a:off x="2700" y="1680"/>
              <a:ext cx="122" cy="114"/>
            </a:xfrm>
            <a:custGeom>
              <a:avLst/>
              <a:gdLst>
                <a:gd name="T0" fmla="*/ 0 w 1226"/>
                <a:gd name="T1" fmla="*/ 0 h 1132"/>
                <a:gd name="T2" fmla="*/ 0 w 1226"/>
                <a:gd name="T3" fmla="*/ 0 h 1132"/>
                <a:gd name="T4" fmla="*/ 0 w 1226"/>
                <a:gd name="T5" fmla="*/ 0 h 1132"/>
                <a:gd name="T6" fmla="*/ 0 w 1226"/>
                <a:gd name="T7" fmla="*/ 0 h 1132"/>
                <a:gd name="T8" fmla="*/ 0 w 1226"/>
                <a:gd name="T9" fmla="*/ 0 h 1132"/>
                <a:gd name="T10" fmla="*/ 0 w 1226"/>
                <a:gd name="T11" fmla="*/ 0 h 1132"/>
                <a:gd name="T12" fmla="*/ 0 w 1226"/>
                <a:gd name="T13" fmla="*/ 0 h 1132"/>
                <a:gd name="T14" fmla="*/ 0 w 1226"/>
                <a:gd name="T15" fmla="*/ 0 h 1132"/>
                <a:gd name="T16" fmla="*/ 0 w 1226"/>
                <a:gd name="T17" fmla="*/ 0 h 1132"/>
                <a:gd name="T18" fmla="*/ 0 w 1226"/>
                <a:gd name="T19" fmla="*/ 0 h 1132"/>
                <a:gd name="T20" fmla="*/ 0 w 1226"/>
                <a:gd name="T21" fmla="*/ 0 h 1132"/>
                <a:gd name="T22" fmla="*/ 0 w 1226"/>
                <a:gd name="T23" fmla="*/ 0 h 1132"/>
                <a:gd name="T24" fmla="*/ 0 w 1226"/>
                <a:gd name="T25" fmla="*/ 0 h 1132"/>
                <a:gd name="T26" fmla="*/ 0 w 1226"/>
                <a:gd name="T27" fmla="*/ 0 h 1132"/>
                <a:gd name="T28" fmla="*/ 0 w 1226"/>
                <a:gd name="T29" fmla="*/ 0 h 1132"/>
                <a:gd name="T30" fmla="*/ 0 w 1226"/>
                <a:gd name="T31" fmla="*/ 0 h 1132"/>
                <a:gd name="T32" fmla="*/ 0 w 1226"/>
                <a:gd name="T33" fmla="*/ 0 h 1132"/>
                <a:gd name="T34" fmla="*/ 0 w 1226"/>
                <a:gd name="T35" fmla="*/ 0 h 1132"/>
                <a:gd name="T36" fmla="*/ 0 w 1226"/>
                <a:gd name="T37" fmla="*/ 0 h 1132"/>
                <a:gd name="T38" fmla="*/ 0 w 1226"/>
                <a:gd name="T39" fmla="*/ 0 h 1132"/>
                <a:gd name="T40" fmla="*/ 0 w 1226"/>
                <a:gd name="T41" fmla="*/ 0 h 1132"/>
                <a:gd name="T42" fmla="*/ 0 w 1226"/>
                <a:gd name="T43" fmla="*/ 0 h 1132"/>
                <a:gd name="T44" fmla="*/ 0 w 1226"/>
                <a:gd name="T45" fmla="*/ 0 h 1132"/>
                <a:gd name="T46" fmla="*/ 0 w 1226"/>
                <a:gd name="T47" fmla="*/ 0 h 1132"/>
                <a:gd name="T48" fmla="*/ 0 w 1226"/>
                <a:gd name="T49" fmla="*/ 0 h 1132"/>
                <a:gd name="T50" fmla="*/ 0 w 1226"/>
                <a:gd name="T51" fmla="*/ 0 h 1132"/>
                <a:gd name="T52" fmla="*/ 0 w 1226"/>
                <a:gd name="T53" fmla="*/ 0 h 1132"/>
                <a:gd name="T54" fmla="*/ 0 w 1226"/>
                <a:gd name="T55" fmla="*/ 0 h 1132"/>
                <a:gd name="T56" fmla="*/ 0 w 1226"/>
                <a:gd name="T57" fmla="*/ 0 h 1132"/>
                <a:gd name="T58" fmla="*/ 0 w 1226"/>
                <a:gd name="T59" fmla="*/ 0 h 1132"/>
                <a:gd name="T60" fmla="*/ 0 w 1226"/>
                <a:gd name="T61" fmla="*/ 0 h 1132"/>
                <a:gd name="T62" fmla="*/ 0 w 1226"/>
                <a:gd name="T63" fmla="*/ 0 h 1132"/>
                <a:gd name="T64" fmla="*/ 0 w 1226"/>
                <a:gd name="T65" fmla="*/ 0 h 1132"/>
                <a:gd name="T66" fmla="*/ 0 w 1226"/>
                <a:gd name="T67" fmla="*/ 0 h 1132"/>
                <a:gd name="T68" fmla="*/ 0 w 1226"/>
                <a:gd name="T69" fmla="*/ 0 h 1132"/>
                <a:gd name="T70" fmla="*/ 0 w 1226"/>
                <a:gd name="T71" fmla="*/ 0 h 1132"/>
                <a:gd name="T72" fmla="*/ 0 w 1226"/>
                <a:gd name="T73" fmla="*/ 0 h 1132"/>
                <a:gd name="T74" fmla="*/ 0 w 1226"/>
                <a:gd name="T75" fmla="*/ 0 h 1132"/>
                <a:gd name="T76" fmla="*/ 0 w 1226"/>
                <a:gd name="T77" fmla="*/ 0 h 1132"/>
                <a:gd name="T78" fmla="*/ 0 w 1226"/>
                <a:gd name="T79" fmla="*/ 0 h 1132"/>
                <a:gd name="T80" fmla="*/ 0 w 1226"/>
                <a:gd name="T81" fmla="*/ 0 h 1132"/>
                <a:gd name="T82" fmla="*/ 0 w 1226"/>
                <a:gd name="T83" fmla="*/ 0 h 1132"/>
                <a:gd name="T84" fmla="*/ 0 w 1226"/>
                <a:gd name="T85" fmla="*/ 0 h 11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6"/>
                <a:gd name="T130" fmla="*/ 0 h 1132"/>
                <a:gd name="T131" fmla="*/ 1226 w 1226"/>
                <a:gd name="T132" fmla="*/ 1132 h 1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6" h="1132">
                  <a:moveTo>
                    <a:pt x="471" y="16"/>
                  </a:moveTo>
                  <a:lnTo>
                    <a:pt x="465" y="17"/>
                  </a:lnTo>
                  <a:lnTo>
                    <a:pt x="461" y="16"/>
                  </a:lnTo>
                  <a:lnTo>
                    <a:pt x="454" y="24"/>
                  </a:lnTo>
                  <a:lnTo>
                    <a:pt x="450" y="34"/>
                  </a:lnTo>
                  <a:lnTo>
                    <a:pt x="446" y="43"/>
                  </a:lnTo>
                  <a:lnTo>
                    <a:pt x="444" y="54"/>
                  </a:lnTo>
                  <a:lnTo>
                    <a:pt x="441" y="65"/>
                  </a:lnTo>
                  <a:lnTo>
                    <a:pt x="442" y="76"/>
                  </a:lnTo>
                  <a:lnTo>
                    <a:pt x="445" y="86"/>
                  </a:lnTo>
                  <a:lnTo>
                    <a:pt x="450" y="97"/>
                  </a:lnTo>
                  <a:lnTo>
                    <a:pt x="469" y="133"/>
                  </a:lnTo>
                  <a:lnTo>
                    <a:pt x="495" y="162"/>
                  </a:lnTo>
                  <a:lnTo>
                    <a:pt x="524" y="185"/>
                  </a:lnTo>
                  <a:lnTo>
                    <a:pt x="558" y="202"/>
                  </a:lnTo>
                  <a:lnTo>
                    <a:pt x="592" y="213"/>
                  </a:lnTo>
                  <a:lnTo>
                    <a:pt x="629" y="222"/>
                  </a:lnTo>
                  <a:lnTo>
                    <a:pt x="666" y="230"/>
                  </a:lnTo>
                  <a:lnTo>
                    <a:pt x="703" y="238"/>
                  </a:lnTo>
                  <a:lnTo>
                    <a:pt x="746" y="233"/>
                  </a:lnTo>
                  <a:lnTo>
                    <a:pt x="793" y="228"/>
                  </a:lnTo>
                  <a:lnTo>
                    <a:pt x="837" y="220"/>
                  </a:lnTo>
                  <a:lnTo>
                    <a:pt x="881" y="210"/>
                  </a:lnTo>
                  <a:lnTo>
                    <a:pt x="920" y="193"/>
                  </a:lnTo>
                  <a:lnTo>
                    <a:pt x="954" y="169"/>
                  </a:lnTo>
                  <a:lnTo>
                    <a:pt x="981" y="136"/>
                  </a:lnTo>
                  <a:lnTo>
                    <a:pt x="1001" y="92"/>
                  </a:lnTo>
                  <a:lnTo>
                    <a:pt x="1010" y="85"/>
                  </a:lnTo>
                  <a:lnTo>
                    <a:pt x="1016" y="79"/>
                  </a:lnTo>
                  <a:lnTo>
                    <a:pt x="1017" y="71"/>
                  </a:lnTo>
                  <a:lnTo>
                    <a:pt x="1018" y="64"/>
                  </a:lnTo>
                  <a:lnTo>
                    <a:pt x="1016" y="55"/>
                  </a:lnTo>
                  <a:lnTo>
                    <a:pt x="1014" y="47"/>
                  </a:lnTo>
                  <a:lnTo>
                    <a:pt x="1012" y="36"/>
                  </a:lnTo>
                  <a:lnTo>
                    <a:pt x="1016" y="26"/>
                  </a:lnTo>
                  <a:lnTo>
                    <a:pt x="1029" y="31"/>
                  </a:lnTo>
                  <a:lnTo>
                    <a:pt x="1042" y="40"/>
                  </a:lnTo>
                  <a:lnTo>
                    <a:pt x="1052" y="49"/>
                  </a:lnTo>
                  <a:lnTo>
                    <a:pt x="1064" y="61"/>
                  </a:lnTo>
                  <a:lnTo>
                    <a:pt x="1073" y="72"/>
                  </a:lnTo>
                  <a:lnTo>
                    <a:pt x="1081" y="85"/>
                  </a:lnTo>
                  <a:lnTo>
                    <a:pt x="1088" y="98"/>
                  </a:lnTo>
                  <a:lnTo>
                    <a:pt x="1091" y="112"/>
                  </a:lnTo>
                  <a:lnTo>
                    <a:pt x="1117" y="125"/>
                  </a:lnTo>
                  <a:lnTo>
                    <a:pt x="1136" y="143"/>
                  </a:lnTo>
                  <a:lnTo>
                    <a:pt x="1150" y="163"/>
                  </a:lnTo>
                  <a:lnTo>
                    <a:pt x="1162" y="187"/>
                  </a:lnTo>
                  <a:lnTo>
                    <a:pt x="1169" y="212"/>
                  </a:lnTo>
                  <a:lnTo>
                    <a:pt x="1176" y="237"/>
                  </a:lnTo>
                  <a:lnTo>
                    <a:pt x="1183" y="263"/>
                  </a:lnTo>
                  <a:lnTo>
                    <a:pt x="1192" y="289"/>
                  </a:lnTo>
                  <a:lnTo>
                    <a:pt x="1205" y="339"/>
                  </a:lnTo>
                  <a:lnTo>
                    <a:pt x="1212" y="390"/>
                  </a:lnTo>
                  <a:lnTo>
                    <a:pt x="1211" y="442"/>
                  </a:lnTo>
                  <a:lnTo>
                    <a:pt x="1206" y="495"/>
                  </a:lnTo>
                  <a:lnTo>
                    <a:pt x="1199" y="547"/>
                  </a:lnTo>
                  <a:lnTo>
                    <a:pt x="1192" y="599"/>
                  </a:lnTo>
                  <a:lnTo>
                    <a:pt x="1187" y="648"/>
                  </a:lnTo>
                  <a:lnTo>
                    <a:pt x="1187" y="698"/>
                  </a:lnTo>
                  <a:lnTo>
                    <a:pt x="1191" y="703"/>
                  </a:lnTo>
                  <a:lnTo>
                    <a:pt x="1195" y="711"/>
                  </a:lnTo>
                  <a:lnTo>
                    <a:pt x="1193" y="718"/>
                  </a:lnTo>
                  <a:lnTo>
                    <a:pt x="1193" y="728"/>
                  </a:lnTo>
                  <a:lnTo>
                    <a:pt x="1191" y="737"/>
                  </a:lnTo>
                  <a:lnTo>
                    <a:pt x="1192" y="745"/>
                  </a:lnTo>
                  <a:lnTo>
                    <a:pt x="1193" y="754"/>
                  </a:lnTo>
                  <a:lnTo>
                    <a:pt x="1198" y="763"/>
                  </a:lnTo>
                  <a:lnTo>
                    <a:pt x="1209" y="794"/>
                  </a:lnTo>
                  <a:lnTo>
                    <a:pt x="1218" y="828"/>
                  </a:lnTo>
                  <a:lnTo>
                    <a:pt x="1224" y="863"/>
                  </a:lnTo>
                  <a:lnTo>
                    <a:pt x="1226" y="898"/>
                  </a:lnTo>
                  <a:lnTo>
                    <a:pt x="1223" y="932"/>
                  </a:lnTo>
                  <a:lnTo>
                    <a:pt x="1216" y="966"/>
                  </a:lnTo>
                  <a:lnTo>
                    <a:pt x="1204" y="997"/>
                  </a:lnTo>
                  <a:lnTo>
                    <a:pt x="1187" y="1027"/>
                  </a:lnTo>
                  <a:lnTo>
                    <a:pt x="1139" y="1061"/>
                  </a:lnTo>
                  <a:lnTo>
                    <a:pt x="1085" y="1088"/>
                  </a:lnTo>
                  <a:lnTo>
                    <a:pt x="1028" y="1105"/>
                  </a:lnTo>
                  <a:lnTo>
                    <a:pt x="967" y="1117"/>
                  </a:lnTo>
                  <a:lnTo>
                    <a:pt x="904" y="1122"/>
                  </a:lnTo>
                  <a:lnTo>
                    <a:pt x="840" y="1126"/>
                  </a:lnTo>
                  <a:lnTo>
                    <a:pt x="775" y="1128"/>
                  </a:lnTo>
                  <a:lnTo>
                    <a:pt x="713" y="1132"/>
                  </a:lnTo>
                  <a:lnTo>
                    <a:pt x="611" y="1132"/>
                  </a:lnTo>
                  <a:lnTo>
                    <a:pt x="511" y="1127"/>
                  </a:lnTo>
                  <a:lnTo>
                    <a:pt x="414" y="1113"/>
                  </a:lnTo>
                  <a:lnTo>
                    <a:pt x="323" y="1092"/>
                  </a:lnTo>
                  <a:lnTo>
                    <a:pt x="233" y="1060"/>
                  </a:lnTo>
                  <a:lnTo>
                    <a:pt x="151" y="1018"/>
                  </a:lnTo>
                  <a:lnTo>
                    <a:pt x="73" y="963"/>
                  </a:lnTo>
                  <a:lnTo>
                    <a:pt x="2" y="895"/>
                  </a:lnTo>
                  <a:lnTo>
                    <a:pt x="1" y="871"/>
                  </a:lnTo>
                  <a:lnTo>
                    <a:pt x="1" y="848"/>
                  </a:lnTo>
                  <a:lnTo>
                    <a:pt x="0" y="823"/>
                  </a:lnTo>
                  <a:lnTo>
                    <a:pt x="1" y="799"/>
                  </a:lnTo>
                  <a:lnTo>
                    <a:pt x="2" y="774"/>
                  </a:lnTo>
                  <a:lnTo>
                    <a:pt x="5" y="752"/>
                  </a:lnTo>
                  <a:lnTo>
                    <a:pt x="9" y="728"/>
                  </a:lnTo>
                  <a:lnTo>
                    <a:pt x="17" y="707"/>
                  </a:lnTo>
                  <a:lnTo>
                    <a:pt x="26" y="711"/>
                  </a:lnTo>
                  <a:lnTo>
                    <a:pt x="32" y="720"/>
                  </a:lnTo>
                  <a:lnTo>
                    <a:pt x="35" y="726"/>
                  </a:lnTo>
                  <a:lnTo>
                    <a:pt x="40" y="731"/>
                  </a:lnTo>
                  <a:lnTo>
                    <a:pt x="44" y="734"/>
                  </a:lnTo>
                  <a:lnTo>
                    <a:pt x="51" y="739"/>
                  </a:lnTo>
                  <a:lnTo>
                    <a:pt x="73" y="732"/>
                  </a:lnTo>
                  <a:lnTo>
                    <a:pt x="93" y="723"/>
                  </a:lnTo>
                  <a:lnTo>
                    <a:pt x="110" y="708"/>
                  </a:lnTo>
                  <a:lnTo>
                    <a:pt x="127" y="693"/>
                  </a:lnTo>
                  <a:lnTo>
                    <a:pt x="140" y="674"/>
                  </a:lnTo>
                  <a:lnTo>
                    <a:pt x="154" y="656"/>
                  </a:lnTo>
                  <a:lnTo>
                    <a:pt x="168" y="637"/>
                  </a:lnTo>
                  <a:lnTo>
                    <a:pt x="183" y="622"/>
                  </a:lnTo>
                  <a:lnTo>
                    <a:pt x="218" y="560"/>
                  </a:lnTo>
                  <a:lnTo>
                    <a:pt x="250" y="491"/>
                  </a:lnTo>
                  <a:lnTo>
                    <a:pt x="272" y="415"/>
                  </a:lnTo>
                  <a:lnTo>
                    <a:pt x="288" y="338"/>
                  </a:lnTo>
                  <a:lnTo>
                    <a:pt x="293" y="258"/>
                  </a:lnTo>
                  <a:lnTo>
                    <a:pt x="286" y="180"/>
                  </a:lnTo>
                  <a:lnTo>
                    <a:pt x="269" y="105"/>
                  </a:lnTo>
                  <a:lnTo>
                    <a:pt x="239" y="37"/>
                  </a:lnTo>
                  <a:lnTo>
                    <a:pt x="268" y="30"/>
                  </a:lnTo>
                  <a:lnTo>
                    <a:pt x="297" y="24"/>
                  </a:lnTo>
                  <a:lnTo>
                    <a:pt x="325" y="16"/>
                  </a:lnTo>
                  <a:lnTo>
                    <a:pt x="354" y="10"/>
                  </a:lnTo>
                  <a:lnTo>
                    <a:pt x="382" y="3"/>
                  </a:lnTo>
                  <a:lnTo>
                    <a:pt x="410" y="0"/>
                  </a:lnTo>
                  <a:lnTo>
                    <a:pt x="439" y="0"/>
                  </a:lnTo>
                  <a:lnTo>
                    <a:pt x="471" y="6"/>
                  </a:lnTo>
                  <a:lnTo>
                    <a:pt x="471" y="16"/>
                  </a:lnTo>
                  <a:close/>
                </a:path>
              </a:pathLst>
            </a:custGeom>
            <a:solidFill>
              <a:srgbClr val="FF8FFF"/>
            </a:solidFill>
            <a:ln w="9525">
              <a:noFill/>
              <a:round/>
              <a:headEnd/>
              <a:tailEnd/>
            </a:ln>
          </p:spPr>
          <p:txBody>
            <a:bodyPr/>
            <a:lstStyle/>
            <a:p>
              <a:endParaRPr lang="en-US" dirty="0">
                <a:solidFill>
                  <a:prstClr val="black"/>
                </a:solidFill>
              </a:endParaRPr>
            </a:p>
          </p:txBody>
        </p:sp>
        <p:sp>
          <p:nvSpPr>
            <p:cNvPr id="75625" name="Freeform 532"/>
            <p:cNvSpPr>
              <a:spLocks/>
            </p:cNvSpPr>
            <p:nvPr/>
          </p:nvSpPr>
          <p:spPr bwMode="auto">
            <a:xfrm>
              <a:off x="2644" y="1686"/>
              <a:ext cx="83" cy="100"/>
            </a:xfrm>
            <a:custGeom>
              <a:avLst/>
              <a:gdLst>
                <a:gd name="T0" fmla="*/ 0 w 821"/>
                <a:gd name="T1" fmla="*/ 0 h 1000"/>
                <a:gd name="T2" fmla="*/ 0 w 821"/>
                <a:gd name="T3" fmla="*/ 0 h 1000"/>
                <a:gd name="T4" fmla="*/ 0 w 821"/>
                <a:gd name="T5" fmla="*/ 0 h 1000"/>
                <a:gd name="T6" fmla="*/ 0 w 821"/>
                <a:gd name="T7" fmla="*/ 0 h 1000"/>
                <a:gd name="T8" fmla="*/ 0 w 821"/>
                <a:gd name="T9" fmla="*/ 0 h 1000"/>
                <a:gd name="T10" fmla="*/ 0 w 821"/>
                <a:gd name="T11" fmla="*/ 0 h 1000"/>
                <a:gd name="T12" fmla="*/ 0 w 821"/>
                <a:gd name="T13" fmla="*/ 0 h 1000"/>
                <a:gd name="T14" fmla="*/ 0 w 821"/>
                <a:gd name="T15" fmla="*/ 0 h 1000"/>
                <a:gd name="T16" fmla="*/ 0 w 821"/>
                <a:gd name="T17" fmla="*/ 0 h 1000"/>
                <a:gd name="T18" fmla="*/ 0 w 821"/>
                <a:gd name="T19" fmla="*/ 0 h 1000"/>
                <a:gd name="T20" fmla="*/ 0 w 821"/>
                <a:gd name="T21" fmla="*/ 0 h 1000"/>
                <a:gd name="T22" fmla="*/ 0 w 821"/>
                <a:gd name="T23" fmla="*/ 0 h 1000"/>
                <a:gd name="T24" fmla="*/ 0 w 821"/>
                <a:gd name="T25" fmla="*/ 0 h 1000"/>
                <a:gd name="T26" fmla="*/ 0 w 821"/>
                <a:gd name="T27" fmla="*/ 0 h 1000"/>
                <a:gd name="T28" fmla="*/ 0 w 821"/>
                <a:gd name="T29" fmla="*/ 0 h 1000"/>
                <a:gd name="T30" fmla="*/ 0 w 821"/>
                <a:gd name="T31" fmla="*/ 0 h 1000"/>
                <a:gd name="T32" fmla="*/ 0 w 821"/>
                <a:gd name="T33" fmla="*/ 0 h 1000"/>
                <a:gd name="T34" fmla="*/ 0 w 821"/>
                <a:gd name="T35" fmla="*/ 0 h 1000"/>
                <a:gd name="T36" fmla="*/ 0 w 821"/>
                <a:gd name="T37" fmla="*/ 0 h 1000"/>
                <a:gd name="T38" fmla="*/ 0 w 821"/>
                <a:gd name="T39" fmla="*/ 0 h 1000"/>
                <a:gd name="T40" fmla="*/ 0 w 821"/>
                <a:gd name="T41" fmla="*/ 0 h 1000"/>
                <a:gd name="T42" fmla="*/ 0 w 821"/>
                <a:gd name="T43" fmla="*/ 0 h 1000"/>
                <a:gd name="T44" fmla="*/ 0 w 821"/>
                <a:gd name="T45" fmla="*/ 0 h 1000"/>
                <a:gd name="T46" fmla="*/ 0 w 821"/>
                <a:gd name="T47" fmla="*/ 0 h 1000"/>
                <a:gd name="T48" fmla="*/ 0 w 821"/>
                <a:gd name="T49" fmla="*/ 0 h 1000"/>
                <a:gd name="T50" fmla="*/ 0 w 821"/>
                <a:gd name="T51" fmla="*/ 0 h 1000"/>
                <a:gd name="T52" fmla="*/ 0 w 821"/>
                <a:gd name="T53" fmla="*/ 0 h 1000"/>
                <a:gd name="T54" fmla="*/ 0 w 821"/>
                <a:gd name="T55" fmla="*/ 0 h 1000"/>
                <a:gd name="T56" fmla="*/ 0 w 821"/>
                <a:gd name="T57" fmla="*/ 0 h 1000"/>
                <a:gd name="T58" fmla="*/ 0 w 821"/>
                <a:gd name="T59" fmla="*/ 0 h 1000"/>
                <a:gd name="T60" fmla="*/ 0 w 821"/>
                <a:gd name="T61" fmla="*/ 0 h 1000"/>
                <a:gd name="T62" fmla="*/ 0 w 821"/>
                <a:gd name="T63" fmla="*/ 0 h 1000"/>
                <a:gd name="T64" fmla="*/ 0 w 821"/>
                <a:gd name="T65" fmla="*/ 0 h 1000"/>
                <a:gd name="T66" fmla="*/ 0 w 821"/>
                <a:gd name="T67" fmla="*/ 0 h 1000"/>
                <a:gd name="T68" fmla="*/ 0 w 821"/>
                <a:gd name="T69" fmla="*/ 0 h 1000"/>
                <a:gd name="T70" fmla="*/ 0 w 821"/>
                <a:gd name="T71" fmla="*/ 0 h 1000"/>
                <a:gd name="T72" fmla="*/ 0 w 821"/>
                <a:gd name="T73" fmla="*/ 0 h 1000"/>
                <a:gd name="T74" fmla="*/ 0 w 821"/>
                <a:gd name="T75" fmla="*/ 0 h 1000"/>
                <a:gd name="T76" fmla="*/ 0 w 821"/>
                <a:gd name="T77" fmla="*/ 0 h 1000"/>
                <a:gd name="T78" fmla="*/ 0 w 821"/>
                <a:gd name="T79" fmla="*/ 0 h 1000"/>
                <a:gd name="T80" fmla="*/ 0 w 821"/>
                <a:gd name="T81" fmla="*/ 0 h 1000"/>
                <a:gd name="T82" fmla="*/ 0 w 821"/>
                <a:gd name="T83" fmla="*/ 0 h 1000"/>
                <a:gd name="T84" fmla="*/ 0 w 821"/>
                <a:gd name="T85" fmla="*/ 0 h 1000"/>
                <a:gd name="T86" fmla="*/ 0 w 821"/>
                <a:gd name="T87" fmla="*/ 0 h 1000"/>
                <a:gd name="T88" fmla="*/ 0 w 821"/>
                <a:gd name="T89" fmla="*/ 0 h 1000"/>
                <a:gd name="T90" fmla="*/ 0 w 821"/>
                <a:gd name="T91" fmla="*/ 0 h 1000"/>
                <a:gd name="T92" fmla="*/ 0 w 821"/>
                <a:gd name="T93" fmla="*/ 0 h 1000"/>
                <a:gd name="T94" fmla="*/ 0 w 821"/>
                <a:gd name="T95" fmla="*/ 0 h 1000"/>
                <a:gd name="T96" fmla="*/ 0 w 821"/>
                <a:gd name="T97" fmla="*/ 0 h 1000"/>
                <a:gd name="T98" fmla="*/ 0 w 821"/>
                <a:gd name="T99" fmla="*/ 0 h 1000"/>
                <a:gd name="T100" fmla="*/ 0 w 821"/>
                <a:gd name="T101" fmla="*/ 0 h 1000"/>
                <a:gd name="T102" fmla="*/ 0 w 821"/>
                <a:gd name="T103" fmla="*/ 0 h 1000"/>
                <a:gd name="T104" fmla="*/ 0 w 821"/>
                <a:gd name="T105" fmla="*/ 0 h 1000"/>
                <a:gd name="T106" fmla="*/ 0 w 821"/>
                <a:gd name="T107" fmla="*/ 0 h 1000"/>
                <a:gd name="T108" fmla="*/ 0 w 821"/>
                <a:gd name="T109" fmla="*/ 0 h 1000"/>
                <a:gd name="T110" fmla="*/ 0 w 821"/>
                <a:gd name="T111" fmla="*/ 0 h 1000"/>
                <a:gd name="T112" fmla="*/ 0 w 821"/>
                <a:gd name="T113" fmla="*/ 0 h 1000"/>
                <a:gd name="T114" fmla="*/ 0 w 821"/>
                <a:gd name="T115" fmla="*/ 0 h 1000"/>
                <a:gd name="T116" fmla="*/ 0 w 821"/>
                <a:gd name="T117" fmla="*/ 0 h 1000"/>
                <a:gd name="T118" fmla="*/ 0 w 821"/>
                <a:gd name="T119" fmla="*/ 0 h 1000"/>
                <a:gd name="T120" fmla="*/ 0 w 821"/>
                <a:gd name="T121" fmla="*/ 0 h 1000"/>
                <a:gd name="T122" fmla="*/ 0 w 821"/>
                <a:gd name="T123" fmla="*/ 0 h 10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1"/>
                <a:gd name="T187" fmla="*/ 0 h 1000"/>
                <a:gd name="T188" fmla="*/ 821 w 821"/>
                <a:gd name="T189" fmla="*/ 1000 h 10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1" h="1000">
                  <a:moveTo>
                    <a:pt x="821" y="253"/>
                  </a:moveTo>
                  <a:lnTo>
                    <a:pt x="815" y="263"/>
                  </a:lnTo>
                  <a:lnTo>
                    <a:pt x="811" y="275"/>
                  </a:lnTo>
                  <a:lnTo>
                    <a:pt x="808" y="287"/>
                  </a:lnTo>
                  <a:lnTo>
                    <a:pt x="807" y="300"/>
                  </a:lnTo>
                  <a:lnTo>
                    <a:pt x="804" y="312"/>
                  </a:lnTo>
                  <a:lnTo>
                    <a:pt x="803" y="325"/>
                  </a:lnTo>
                  <a:lnTo>
                    <a:pt x="802" y="337"/>
                  </a:lnTo>
                  <a:lnTo>
                    <a:pt x="801" y="348"/>
                  </a:lnTo>
                  <a:lnTo>
                    <a:pt x="785" y="386"/>
                  </a:lnTo>
                  <a:lnTo>
                    <a:pt x="770" y="424"/>
                  </a:lnTo>
                  <a:lnTo>
                    <a:pt x="753" y="461"/>
                  </a:lnTo>
                  <a:lnTo>
                    <a:pt x="736" y="497"/>
                  </a:lnTo>
                  <a:lnTo>
                    <a:pt x="714" y="532"/>
                  </a:lnTo>
                  <a:lnTo>
                    <a:pt x="692" y="565"/>
                  </a:lnTo>
                  <a:lnTo>
                    <a:pt x="667" y="596"/>
                  </a:lnTo>
                  <a:lnTo>
                    <a:pt x="639" y="627"/>
                  </a:lnTo>
                  <a:lnTo>
                    <a:pt x="629" y="622"/>
                  </a:lnTo>
                  <a:lnTo>
                    <a:pt x="621" y="621"/>
                  </a:lnTo>
                  <a:lnTo>
                    <a:pt x="612" y="621"/>
                  </a:lnTo>
                  <a:lnTo>
                    <a:pt x="603" y="621"/>
                  </a:lnTo>
                  <a:lnTo>
                    <a:pt x="594" y="620"/>
                  </a:lnTo>
                  <a:lnTo>
                    <a:pt x="584" y="620"/>
                  </a:lnTo>
                  <a:lnTo>
                    <a:pt x="575" y="619"/>
                  </a:lnTo>
                  <a:lnTo>
                    <a:pt x="569" y="617"/>
                  </a:lnTo>
                  <a:lnTo>
                    <a:pt x="571" y="586"/>
                  </a:lnTo>
                  <a:lnTo>
                    <a:pt x="570" y="558"/>
                  </a:lnTo>
                  <a:lnTo>
                    <a:pt x="565" y="530"/>
                  </a:lnTo>
                  <a:lnTo>
                    <a:pt x="556" y="504"/>
                  </a:lnTo>
                  <a:lnTo>
                    <a:pt x="543" y="478"/>
                  </a:lnTo>
                  <a:lnTo>
                    <a:pt x="528" y="455"/>
                  </a:lnTo>
                  <a:lnTo>
                    <a:pt x="509" y="433"/>
                  </a:lnTo>
                  <a:lnTo>
                    <a:pt x="488" y="414"/>
                  </a:lnTo>
                  <a:lnTo>
                    <a:pt x="481" y="405"/>
                  </a:lnTo>
                  <a:lnTo>
                    <a:pt x="471" y="400"/>
                  </a:lnTo>
                  <a:lnTo>
                    <a:pt x="464" y="398"/>
                  </a:lnTo>
                  <a:lnTo>
                    <a:pt x="459" y="397"/>
                  </a:lnTo>
                  <a:lnTo>
                    <a:pt x="453" y="396"/>
                  </a:lnTo>
                  <a:lnTo>
                    <a:pt x="447" y="395"/>
                  </a:lnTo>
                  <a:lnTo>
                    <a:pt x="443" y="405"/>
                  </a:lnTo>
                  <a:lnTo>
                    <a:pt x="446" y="413"/>
                  </a:lnTo>
                  <a:lnTo>
                    <a:pt x="451" y="421"/>
                  </a:lnTo>
                  <a:lnTo>
                    <a:pt x="461" y="428"/>
                  </a:lnTo>
                  <a:lnTo>
                    <a:pt x="471" y="434"/>
                  </a:lnTo>
                  <a:lnTo>
                    <a:pt x="483" y="440"/>
                  </a:lnTo>
                  <a:lnTo>
                    <a:pt x="493" y="447"/>
                  </a:lnTo>
                  <a:lnTo>
                    <a:pt x="503" y="455"/>
                  </a:lnTo>
                  <a:lnTo>
                    <a:pt x="515" y="472"/>
                  </a:lnTo>
                  <a:lnTo>
                    <a:pt x="526" y="492"/>
                  </a:lnTo>
                  <a:lnTo>
                    <a:pt x="536" y="511"/>
                  </a:lnTo>
                  <a:lnTo>
                    <a:pt x="542" y="534"/>
                  </a:lnTo>
                  <a:lnTo>
                    <a:pt x="544" y="555"/>
                  </a:lnTo>
                  <a:lnTo>
                    <a:pt x="543" y="577"/>
                  </a:lnTo>
                  <a:lnTo>
                    <a:pt x="538" y="599"/>
                  </a:lnTo>
                  <a:lnTo>
                    <a:pt x="528" y="621"/>
                  </a:lnTo>
                  <a:lnTo>
                    <a:pt x="511" y="649"/>
                  </a:lnTo>
                  <a:lnTo>
                    <a:pt x="493" y="678"/>
                  </a:lnTo>
                  <a:lnTo>
                    <a:pt x="476" y="706"/>
                  </a:lnTo>
                  <a:lnTo>
                    <a:pt x="458" y="736"/>
                  </a:lnTo>
                  <a:lnTo>
                    <a:pt x="437" y="761"/>
                  </a:lnTo>
                  <a:lnTo>
                    <a:pt x="415" y="786"/>
                  </a:lnTo>
                  <a:lnTo>
                    <a:pt x="389" y="809"/>
                  </a:lnTo>
                  <a:lnTo>
                    <a:pt x="362" y="828"/>
                  </a:lnTo>
                  <a:lnTo>
                    <a:pt x="351" y="811"/>
                  </a:lnTo>
                  <a:lnTo>
                    <a:pt x="339" y="797"/>
                  </a:lnTo>
                  <a:lnTo>
                    <a:pt x="323" y="786"/>
                  </a:lnTo>
                  <a:lnTo>
                    <a:pt x="307" y="779"/>
                  </a:lnTo>
                  <a:lnTo>
                    <a:pt x="288" y="771"/>
                  </a:lnTo>
                  <a:lnTo>
                    <a:pt x="268" y="768"/>
                  </a:lnTo>
                  <a:lnTo>
                    <a:pt x="249" y="765"/>
                  </a:lnTo>
                  <a:lnTo>
                    <a:pt x="231" y="764"/>
                  </a:lnTo>
                  <a:lnTo>
                    <a:pt x="216" y="779"/>
                  </a:lnTo>
                  <a:lnTo>
                    <a:pt x="233" y="784"/>
                  </a:lnTo>
                  <a:lnTo>
                    <a:pt x="253" y="788"/>
                  </a:lnTo>
                  <a:lnTo>
                    <a:pt x="274" y="792"/>
                  </a:lnTo>
                  <a:lnTo>
                    <a:pt x="294" y="796"/>
                  </a:lnTo>
                  <a:lnTo>
                    <a:pt x="312" y="801"/>
                  </a:lnTo>
                  <a:lnTo>
                    <a:pt x="330" y="812"/>
                  </a:lnTo>
                  <a:lnTo>
                    <a:pt x="342" y="826"/>
                  </a:lnTo>
                  <a:lnTo>
                    <a:pt x="351" y="849"/>
                  </a:lnTo>
                  <a:lnTo>
                    <a:pt x="350" y="867"/>
                  </a:lnTo>
                  <a:lnTo>
                    <a:pt x="347" y="886"/>
                  </a:lnTo>
                  <a:lnTo>
                    <a:pt x="343" y="906"/>
                  </a:lnTo>
                  <a:lnTo>
                    <a:pt x="337" y="925"/>
                  </a:lnTo>
                  <a:lnTo>
                    <a:pt x="328" y="941"/>
                  </a:lnTo>
                  <a:lnTo>
                    <a:pt x="316" y="958"/>
                  </a:lnTo>
                  <a:lnTo>
                    <a:pt x="302" y="969"/>
                  </a:lnTo>
                  <a:lnTo>
                    <a:pt x="286" y="980"/>
                  </a:lnTo>
                  <a:lnTo>
                    <a:pt x="276" y="978"/>
                  </a:lnTo>
                  <a:lnTo>
                    <a:pt x="268" y="976"/>
                  </a:lnTo>
                  <a:lnTo>
                    <a:pt x="261" y="972"/>
                  </a:lnTo>
                  <a:lnTo>
                    <a:pt x="255" y="967"/>
                  </a:lnTo>
                  <a:lnTo>
                    <a:pt x="250" y="960"/>
                  </a:lnTo>
                  <a:lnTo>
                    <a:pt x="248" y="953"/>
                  </a:lnTo>
                  <a:lnTo>
                    <a:pt x="246" y="946"/>
                  </a:lnTo>
                  <a:lnTo>
                    <a:pt x="246" y="939"/>
                  </a:lnTo>
                  <a:lnTo>
                    <a:pt x="246" y="925"/>
                  </a:lnTo>
                  <a:lnTo>
                    <a:pt x="248" y="912"/>
                  </a:lnTo>
                  <a:lnTo>
                    <a:pt x="250" y="898"/>
                  </a:lnTo>
                  <a:lnTo>
                    <a:pt x="253" y="885"/>
                  </a:lnTo>
                  <a:lnTo>
                    <a:pt x="253" y="871"/>
                  </a:lnTo>
                  <a:lnTo>
                    <a:pt x="253" y="859"/>
                  </a:lnTo>
                  <a:lnTo>
                    <a:pt x="250" y="848"/>
                  </a:lnTo>
                  <a:lnTo>
                    <a:pt x="246" y="839"/>
                  </a:lnTo>
                  <a:lnTo>
                    <a:pt x="236" y="851"/>
                  </a:lnTo>
                  <a:lnTo>
                    <a:pt x="226" y="854"/>
                  </a:lnTo>
                  <a:lnTo>
                    <a:pt x="218" y="849"/>
                  </a:lnTo>
                  <a:lnTo>
                    <a:pt x="210" y="841"/>
                  </a:lnTo>
                  <a:lnTo>
                    <a:pt x="200" y="831"/>
                  </a:lnTo>
                  <a:lnTo>
                    <a:pt x="192" y="826"/>
                  </a:lnTo>
                  <a:lnTo>
                    <a:pt x="183" y="825"/>
                  </a:lnTo>
                  <a:lnTo>
                    <a:pt x="175" y="834"/>
                  </a:lnTo>
                  <a:lnTo>
                    <a:pt x="200" y="859"/>
                  </a:lnTo>
                  <a:lnTo>
                    <a:pt x="187" y="862"/>
                  </a:lnTo>
                  <a:lnTo>
                    <a:pt x="173" y="863"/>
                  </a:lnTo>
                  <a:lnTo>
                    <a:pt x="158" y="864"/>
                  </a:lnTo>
                  <a:lnTo>
                    <a:pt x="143" y="866"/>
                  </a:lnTo>
                  <a:lnTo>
                    <a:pt x="127" y="868"/>
                  </a:lnTo>
                  <a:lnTo>
                    <a:pt x="114" y="872"/>
                  </a:lnTo>
                  <a:lnTo>
                    <a:pt x="102" y="879"/>
                  </a:lnTo>
                  <a:lnTo>
                    <a:pt x="94" y="890"/>
                  </a:lnTo>
                  <a:lnTo>
                    <a:pt x="107" y="885"/>
                  </a:lnTo>
                  <a:lnTo>
                    <a:pt x="121" y="883"/>
                  </a:lnTo>
                  <a:lnTo>
                    <a:pt x="136" y="882"/>
                  </a:lnTo>
                  <a:lnTo>
                    <a:pt x="152" y="883"/>
                  </a:lnTo>
                  <a:lnTo>
                    <a:pt x="167" y="884"/>
                  </a:lnTo>
                  <a:lnTo>
                    <a:pt x="183" y="886"/>
                  </a:lnTo>
                  <a:lnTo>
                    <a:pt x="199" y="890"/>
                  </a:lnTo>
                  <a:lnTo>
                    <a:pt x="216" y="894"/>
                  </a:lnTo>
                  <a:lnTo>
                    <a:pt x="225" y="955"/>
                  </a:lnTo>
                  <a:lnTo>
                    <a:pt x="203" y="966"/>
                  </a:lnTo>
                  <a:lnTo>
                    <a:pt x="180" y="977"/>
                  </a:lnTo>
                  <a:lnTo>
                    <a:pt x="155" y="986"/>
                  </a:lnTo>
                  <a:lnTo>
                    <a:pt x="130" y="993"/>
                  </a:lnTo>
                  <a:lnTo>
                    <a:pt x="103" y="997"/>
                  </a:lnTo>
                  <a:lnTo>
                    <a:pt x="78" y="1000"/>
                  </a:lnTo>
                  <a:lnTo>
                    <a:pt x="52" y="996"/>
                  </a:lnTo>
                  <a:lnTo>
                    <a:pt x="28" y="990"/>
                  </a:lnTo>
                  <a:lnTo>
                    <a:pt x="16" y="978"/>
                  </a:lnTo>
                  <a:lnTo>
                    <a:pt x="9" y="965"/>
                  </a:lnTo>
                  <a:lnTo>
                    <a:pt x="3" y="950"/>
                  </a:lnTo>
                  <a:lnTo>
                    <a:pt x="1" y="935"/>
                  </a:lnTo>
                  <a:lnTo>
                    <a:pt x="0" y="917"/>
                  </a:lnTo>
                  <a:lnTo>
                    <a:pt x="1" y="900"/>
                  </a:lnTo>
                  <a:lnTo>
                    <a:pt x="4" y="884"/>
                  </a:lnTo>
                  <a:lnTo>
                    <a:pt x="9" y="869"/>
                  </a:lnTo>
                  <a:lnTo>
                    <a:pt x="15" y="852"/>
                  </a:lnTo>
                  <a:lnTo>
                    <a:pt x="25" y="836"/>
                  </a:lnTo>
                  <a:lnTo>
                    <a:pt x="36" y="820"/>
                  </a:lnTo>
                  <a:lnTo>
                    <a:pt x="49" y="805"/>
                  </a:lnTo>
                  <a:lnTo>
                    <a:pt x="61" y="789"/>
                  </a:lnTo>
                  <a:lnTo>
                    <a:pt x="75" y="776"/>
                  </a:lnTo>
                  <a:lnTo>
                    <a:pt x="89" y="764"/>
                  </a:lnTo>
                  <a:lnTo>
                    <a:pt x="105" y="753"/>
                  </a:lnTo>
                  <a:lnTo>
                    <a:pt x="110" y="752"/>
                  </a:lnTo>
                  <a:lnTo>
                    <a:pt x="116" y="751"/>
                  </a:lnTo>
                  <a:lnTo>
                    <a:pt x="122" y="747"/>
                  </a:lnTo>
                  <a:lnTo>
                    <a:pt x="129" y="743"/>
                  </a:lnTo>
                  <a:lnTo>
                    <a:pt x="121" y="737"/>
                  </a:lnTo>
                  <a:lnTo>
                    <a:pt x="114" y="733"/>
                  </a:lnTo>
                  <a:lnTo>
                    <a:pt x="106" y="732"/>
                  </a:lnTo>
                  <a:lnTo>
                    <a:pt x="99" y="732"/>
                  </a:lnTo>
                  <a:lnTo>
                    <a:pt x="108" y="668"/>
                  </a:lnTo>
                  <a:lnTo>
                    <a:pt x="129" y="607"/>
                  </a:lnTo>
                  <a:lnTo>
                    <a:pt x="162" y="550"/>
                  </a:lnTo>
                  <a:lnTo>
                    <a:pt x="202" y="497"/>
                  </a:lnTo>
                  <a:lnTo>
                    <a:pt x="244" y="444"/>
                  </a:lnTo>
                  <a:lnTo>
                    <a:pt x="289" y="396"/>
                  </a:lnTo>
                  <a:lnTo>
                    <a:pt x="332" y="348"/>
                  </a:lnTo>
                  <a:lnTo>
                    <a:pt x="372" y="303"/>
                  </a:lnTo>
                  <a:lnTo>
                    <a:pt x="401" y="267"/>
                  </a:lnTo>
                  <a:lnTo>
                    <a:pt x="435" y="233"/>
                  </a:lnTo>
                  <a:lnTo>
                    <a:pt x="471" y="201"/>
                  </a:lnTo>
                  <a:lnTo>
                    <a:pt x="510" y="172"/>
                  </a:lnTo>
                  <a:lnTo>
                    <a:pt x="548" y="143"/>
                  </a:lnTo>
                  <a:lnTo>
                    <a:pt x="588" y="113"/>
                  </a:lnTo>
                  <a:lnTo>
                    <a:pt x="626" y="84"/>
                  </a:lnTo>
                  <a:lnTo>
                    <a:pt x="665" y="56"/>
                  </a:lnTo>
                  <a:lnTo>
                    <a:pt x="761" y="0"/>
                  </a:lnTo>
                  <a:lnTo>
                    <a:pt x="782" y="24"/>
                  </a:lnTo>
                  <a:lnTo>
                    <a:pt x="797" y="53"/>
                  </a:lnTo>
                  <a:lnTo>
                    <a:pt x="807" y="83"/>
                  </a:lnTo>
                  <a:lnTo>
                    <a:pt x="812" y="117"/>
                  </a:lnTo>
                  <a:lnTo>
                    <a:pt x="815" y="150"/>
                  </a:lnTo>
                  <a:lnTo>
                    <a:pt x="817" y="185"/>
                  </a:lnTo>
                  <a:lnTo>
                    <a:pt x="817" y="219"/>
                  </a:lnTo>
                  <a:lnTo>
                    <a:pt x="821" y="253"/>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26" name="Freeform 533"/>
            <p:cNvSpPr>
              <a:spLocks/>
            </p:cNvSpPr>
            <p:nvPr/>
          </p:nvSpPr>
          <p:spPr bwMode="auto">
            <a:xfrm>
              <a:off x="2817" y="1695"/>
              <a:ext cx="77" cy="77"/>
            </a:xfrm>
            <a:custGeom>
              <a:avLst/>
              <a:gdLst>
                <a:gd name="T0" fmla="*/ 0 w 772"/>
                <a:gd name="T1" fmla="*/ 0 h 773"/>
                <a:gd name="T2" fmla="*/ 0 w 772"/>
                <a:gd name="T3" fmla="*/ 0 h 773"/>
                <a:gd name="T4" fmla="*/ 0 w 772"/>
                <a:gd name="T5" fmla="*/ 0 h 773"/>
                <a:gd name="T6" fmla="*/ 0 w 772"/>
                <a:gd name="T7" fmla="*/ 0 h 773"/>
                <a:gd name="T8" fmla="*/ 0 w 772"/>
                <a:gd name="T9" fmla="*/ 0 h 773"/>
                <a:gd name="T10" fmla="*/ 0 w 772"/>
                <a:gd name="T11" fmla="*/ 0 h 773"/>
                <a:gd name="T12" fmla="*/ 0 w 772"/>
                <a:gd name="T13" fmla="*/ 0 h 773"/>
                <a:gd name="T14" fmla="*/ 0 w 772"/>
                <a:gd name="T15" fmla="*/ 0 h 773"/>
                <a:gd name="T16" fmla="*/ 0 w 772"/>
                <a:gd name="T17" fmla="*/ 0 h 773"/>
                <a:gd name="T18" fmla="*/ 0 w 772"/>
                <a:gd name="T19" fmla="*/ 0 h 773"/>
                <a:gd name="T20" fmla="*/ 0 w 772"/>
                <a:gd name="T21" fmla="*/ 0 h 773"/>
                <a:gd name="T22" fmla="*/ 0 w 772"/>
                <a:gd name="T23" fmla="*/ 0 h 773"/>
                <a:gd name="T24" fmla="*/ 0 w 772"/>
                <a:gd name="T25" fmla="*/ 0 h 773"/>
                <a:gd name="T26" fmla="*/ 0 w 772"/>
                <a:gd name="T27" fmla="*/ 0 h 773"/>
                <a:gd name="T28" fmla="*/ 0 w 772"/>
                <a:gd name="T29" fmla="*/ 0 h 773"/>
                <a:gd name="T30" fmla="*/ 0 w 772"/>
                <a:gd name="T31" fmla="*/ 0 h 773"/>
                <a:gd name="T32" fmla="*/ 0 w 772"/>
                <a:gd name="T33" fmla="*/ 0 h 773"/>
                <a:gd name="T34" fmla="*/ 0 w 772"/>
                <a:gd name="T35" fmla="*/ 0 h 773"/>
                <a:gd name="T36" fmla="*/ 0 w 772"/>
                <a:gd name="T37" fmla="*/ 0 h 773"/>
                <a:gd name="T38" fmla="*/ 0 w 772"/>
                <a:gd name="T39" fmla="*/ 0 h 773"/>
                <a:gd name="T40" fmla="*/ 0 w 772"/>
                <a:gd name="T41" fmla="*/ 0 h 773"/>
                <a:gd name="T42" fmla="*/ 0 w 772"/>
                <a:gd name="T43" fmla="*/ 0 h 773"/>
                <a:gd name="T44" fmla="*/ 0 w 772"/>
                <a:gd name="T45" fmla="*/ 0 h 773"/>
                <a:gd name="T46" fmla="*/ 0 w 772"/>
                <a:gd name="T47" fmla="*/ 0 h 773"/>
                <a:gd name="T48" fmla="*/ 0 w 772"/>
                <a:gd name="T49" fmla="*/ 0 h 773"/>
                <a:gd name="T50" fmla="*/ 0 w 772"/>
                <a:gd name="T51" fmla="*/ 0 h 773"/>
                <a:gd name="T52" fmla="*/ 0 w 772"/>
                <a:gd name="T53" fmla="*/ 0 h 773"/>
                <a:gd name="T54" fmla="*/ 0 w 772"/>
                <a:gd name="T55" fmla="*/ 0 h 773"/>
                <a:gd name="T56" fmla="*/ 0 w 772"/>
                <a:gd name="T57" fmla="*/ 0 h 773"/>
                <a:gd name="T58" fmla="*/ 0 w 772"/>
                <a:gd name="T59" fmla="*/ 0 h 773"/>
                <a:gd name="T60" fmla="*/ 0 w 772"/>
                <a:gd name="T61" fmla="*/ 0 h 773"/>
                <a:gd name="T62" fmla="*/ 0 w 772"/>
                <a:gd name="T63" fmla="*/ 0 h 773"/>
                <a:gd name="T64" fmla="*/ 0 w 772"/>
                <a:gd name="T65" fmla="*/ 0 h 773"/>
                <a:gd name="T66" fmla="*/ 0 w 772"/>
                <a:gd name="T67" fmla="*/ 0 h 773"/>
                <a:gd name="T68" fmla="*/ 0 w 772"/>
                <a:gd name="T69" fmla="*/ 0 h 773"/>
                <a:gd name="T70" fmla="*/ 0 w 772"/>
                <a:gd name="T71" fmla="*/ 0 h 773"/>
                <a:gd name="T72" fmla="*/ 0 w 772"/>
                <a:gd name="T73" fmla="*/ 0 h 773"/>
                <a:gd name="T74" fmla="*/ 0 w 772"/>
                <a:gd name="T75" fmla="*/ 0 h 773"/>
                <a:gd name="T76" fmla="*/ 0 w 772"/>
                <a:gd name="T77" fmla="*/ 0 h 773"/>
                <a:gd name="T78" fmla="*/ 0 w 772"/>
                <a:gd name="T79" fmla="*/ 0 h 773"/>
                <a:gd name="T80" fmla="*/ 0 w 772"/>
                <a:gd name="T81" fmla="*/ 0 h 773"/>
                <a:gd name="T82" fmla="*/ 0 w 772"/>
                <a:gd name="T83" fmla="*/ 0 h 773"/>
                <a:gd name="T84" fmla="*/ 0 w 772"/>
                <a:gd name="T85" fmla="*/ 0 h 773"/>
                <a:gd name="T86" fmla="*/ 0 w 772"/>
                <a:gd name="T87" fmla="*/ 0 h 773"/>
                <a:gd name="T88" fmla="*/ 0 w 772"/>
                <a:gd name="T89" fmla="*/ 0 h 773"/>
                <a:gd name="T90" fmla="*/ 0 w 772"/>
                <a:gd name="T91" fmla="*/ 0 h 773"/>
                <a:gd name="T92" fmla="*/ 0 w 772"/>
                <a:gd name="T93" fmla="*/ 0 h 773"/>
                <a:gd name="T94" fmla="*/ 0 w 772"/>
                <a:gd name="T95" fmla="*/ 0 h 773"/>
                <a:gd name="T96" fmla="*/ 0 w 772"/>
                <a:gd name="T97" fmla="*/ 0 h 773"/>
                <a:gd name="T98" fmla="*/ 0 w 772"/>
                <a:gd name="T99" fmla="*/ 0 h 773"/>
                <a:gd name="T100" fmla="*/ 0 w 772"/>
                <a:gd name="T101" fmla="*/ 0 h 773"/>
                <a:gd name="T102" fmla="*/ 0 w 772"/>
                <a:gd name="T103" fmla="*/ 0 h 773"/>
                <a:gd name="T104" fmla="*/ 0 w 772"/>
                <a:gd name="T105" fmla="*/ 0 h 773"/>
                <a:gd name="T106" fmla="*/ 0 w 772"/>
                <a:gd name="T107" fmla="*/ 0 h 773"/>
                <a:gd name="T108" fmla="*/ 0 w 772"/>
                <a:gd name="T109" fmla="*/ 0 h 773"/>
                <a:gd name="T110" fmla="*/ 0 w 772"/>
                <a:gd name="T111" fmla="*/ 0 h 773"/>
                <a:gd name="T112" fmla="*/ 0 w 772"/>
                <a:gd name="T113" fmla="*/ 0 h 7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2"/>
                <a:gd name="T172" fmla="*/ 0 h 773"/>
                <a:gd name="T173" fmla="*/ 772 w 772"/>
                <a:gd name="T174" fmla="*/ 773 h 7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2" h="773">
                  <a:moveTo>
                    <a:pt x="96" y="55"/>
                  </a:moveTo>
                  <a:lnTo>
                    <a:pt x="127" y="73"/>
                  </a:lnTo>
                  <a:lnTo>
                    <a:pt x="157" y="95"/>
                  </a:lnTo>
                  <a:lnTo>
                    <a:pt x="185" y="119"/>
                  </a:lnTo>
                  <a:lnTo>
                    <a:pt x="214" y="145"/>
                  </a:lnTo>
                  <a:lnTo>
                    <a:pt x="241" y="172"/>
                  </a:lnTo>
                  <a:lnTo>
                    <a:pt x="269" y="200"/>
                  </a:lnTo>
                  <a:lnTo>
                    <a:pt x="296" y="228"/>
                  </a:lnTo>
                  <a:lnTo>
                    <a:pt x="323" y="256"/>
                  </a:lnTo>
                  <a:lnTo>
                    <a:pt x="341" y="264"/>
                  </a:lnTo>
                  <a:lnTo>
                    <a:pt x="363" y="274"/>
                  </a:lnTo>
                  <a:lnTo>
                    <a:pt x="385" y="285"/>
                  </a:lnTo>
                  <a:lnTo>
                    <a:pt x="407" y="299"/>
                  </a:lnTo>
                  <a:lnTo>
                    <a:pt x="428" y="311"/>
                  </a:lnTo>
                  <a:lnTo>
                    <a:pt x="449" y="328"/>
                  </a:lnTo>
                  <a:lnTo>
                    <a:pt x="468" y="344"/>
                  </a:lnTo>
                  <a:lnTo>
                    <a:pt x="485" y="363"/>
                  </a:lnTo>
                  <a:lnTo>
                    <a:pt x="501" y="379"/>
                  </a:lnTo>
                  <a:lnTo>
                    <a:pt x="519" y="399"/>
                  </a:lnTo>
                  <a:lnTo>
                    <a:pt x="536" y="417"/>
                  </a:lnTo>
                  <a:lnTo>
                    <a:pt x="554" y="438"/>
                  </a:lnTo>
                  <a:lnTo>
                    <a:pt x="569" y="457"/>
                  </a:lnTo>
                  <a:lnTo>
                    <a:pt x="584" y="477"/>
                  </a:lnTo>
                  <a:lnTo>
                    <a:pt x="596" y="498"/>
                  </a:lnTo>
                  <a:lnTo>
                    <a:pt x="605" y="520"/>
                  </a:lnTo>
                  <a:lnTo>
                    <a:pt x="593" y="521"/>
                  </a:lnTo>
                  <a:lnTo>
                    <a:pt x="581" y="523"/>
                  </a:lnTo>
                  <a:lnTo>
                    <a:pt x="569" y="525"/>
                  </a:lnTo>
                  <a:lnTo>
                    <a:pt x="557" y="528"/>
                  </a:lnTo>
                  <a:lnTo>
                    <a:pt x="544" y="531"/>
                  </a:lnTo>
                  <a:lnTo>
                    <a:pt x="532" y="536"/>
                  </a:lnTo>
                  <a:lnTo>
                    <a:pt x="520" y="542"/>
                  </a:lnTo>
                  <a:lnTo>
                    <a:pt x="510" y="550"/>
                  </a:lnTo>
                  <a:lnTo>
                    <a:pt x="524" y="553"/>
                  </a:lnTo>
                  <a:lnTo>
                    <a:pt x="538" y="554"/>
                  </a:lnTo>
                  <a:lnTo>
                    <a:pt x="550" y="553"/>
                  </a:lnTo>
                  <a:lnTo>
                    <a:pt x="564" y="552"/>
                  </a:lnTo>
                  <a:lnTo>
                    <a:pt x="577" y="550"/>
                  </a:lnTo>
                  <a:lnTo>
                    <a:pt x="591" y="550"/>
                  </a:lnTo>
                  <a:lnTo>
                    <a:pt x="604" y="551"/>
                  </a:lnTo>
                  <a:lnTo>
                    <a:pt x="621" y="555"/>
                  </a:lnTo>
                  <a:lnTo>
                    <a:pt x="645" y="556"/>
                  </a:lnTo>
                  <a:lnTo>
                    <a:pt x="670" y="564"/>
                  </a:lnTo>
                  <a:lnTo>
                    <a:pt x="692" y="573"/>
                  </a:lnTo>
                  <a:lnTo>
                    <a:pt x="713" y="589"/>
                  </a:lnTo>
                  <a:lnTo>
                    <a:pt x="730" y="605"/>
                  </a:lnTo>
                  <a:lnTo>
                    <a:pt x="748" y="625"/>
                  </a:lnTo>
                  <a:lnTo>
                    <a:pt x="761" y="647"/>
                  </a:lnTo>
                  <a:lnTo>
                    <a:pt x="772" y="672"/>
                  </a:lnTo>
                  <a:lnTo>
                    <a:pt x="769" y="680"/>
                  </a:lnTo>
                  <a:lnTo>
                    <a:pt x="768" y="690"/>
                  </a:lnTo>
                  <a:lnTo>
                    <a:pt x="766" y="700"/>
                  </a:lnTo>
                  <a:lnTo>
                    <a:pt x="764" y="709"/>
                  </a:lnTo>
                  <a:lnTo>
                    <a:pt x="760" y="718"/>
                  </a:lnTo>
                  <a:lnTo>
                    <a:pt x="754" y="727"/>
                  </a:lnTo>
                  <a:lnTo>
                    <a:pt x="747" y="734"/>
                  </a:lnTo>
                  <a:lnTo>
                    <a:pt x="737" y="742"/>
                  </a:lnTo>
                  <a:lnTo>
                    <a:pt x="717" y="750"/>
                  </a:lnTo>
                  <a:lnTo>
                    <a:pt x="698" y="758"/>
                  </a:lnTo>
                  <a:lnTo>
                    <a:pt x="679" y="764"/>
                  </a:lnTo>
                  <a:lnTo>
                    <a:pt x="660" y="770"/>
                  </a:lnTo>
                  <a:lnTo>
                    <a:pt x="641" y="772"/>
                  </a:lnTo>
                  <a:lnTo>
                    <a:pt x="623" y="773"/>
                  </a:lnTo>
                  <a:lnTo>
                    <a:pt x="603" y="771"/>
                  </a:lnTo>
                  <a:lnTo>
                    <a:pt x="585" y="767"/>
                  </a:lnTo>
                  <a:lnTo>
                    <a:pt x="590" y="758"/>
                  </a:lnTo>
                  <a:lnTo>
                    <a:pt x="597" y="749"/>
                  </a:lnTo>
                  <a:lnTo>
                    <a:pt x="602" y="738"/>
                  </a:lnTo>
                  <a:lnTo>
                    <a:pt x="607" y="728"/>
                  </a:lnTo>
                  <a:lnTo>
                    <a:pt x="609" y="716"/>
                  </a:lnTo>
                  <a:lnTo>
                    <a:pt x="609" y="704"/>
                  </a:lnTo>
                  <a:lnTo>
                    <a:pt x="608" y="692"/>
                  </a:lnTo>
                  <a:lnTo>
                    <a:pt x="605" y="681"/>
                  </a:lnTo>
                  <a:lnTo>
                    <a:pt x="601" y="674"/>
                  </a:lnTo>
                  <a:lnTo>
                    <a:pt x="597" y="668"/>
                  </a:lnTo>
                  <a:lnTo>
                    <a:pt x="594" y="662"/>
                  </a:lnTo>
                  <a:lnTo>
                    <a:pt x="596" y="655"/>
                  </a:lnTo>
                  <a:lnTo>
                    <a:pt x="603" y="648"/>
                  </a:lnTo>
                  <a:lnTo>
                    <a:pt x="614" y="648"/>
                  </a:lnTo>
                  <a:lnTo>
                    <a:pt x="624" y="651"/>
                  </a:lnTo>
                  <a:lnTo>
                    <a:pt x="636" y="656"/>
                  </a:lnTo>
                  <a:lnTo>
                    <a:pt x="644" y="659"/>
                  </a:lnTo>
                  <a:lnTo>
                    <a:pt x="653" y="661"/>
                  </a:lnTo>
                  <a:lnTo>
                    <a:pt x="658" y="656"/>
                  </a:lnTo>
                  <a:lnTo>
                    <a:pt x="661" y="646"/>
                  </a:lnTo>
                  <a:lnTo>
                    <a:pt x="655" y="639"/>
                  </a:lnTo>
                  <a:lnTo>
                    <a:pt x="649" y="634"/>
                  </a:lnTo>
                  <a:lnTo>
                    <a:pt x="641" y="628"/>
                  </a:lnTo>
                  <a:lnTo>
                    <a:pt x="635" y="625"/>
                  </a:lnTo>
                  <a:lnTo>
                    <a:pt x="627" y="621"/>
                  </a:lnTo>
                  <a:lnTo>
                    <a:pt x="619" y="620"/>
                  </a:lnTo>
                  <a:lnTo>
                    <a:pt x="612" y="619"/>
                  </a:lnTo>
                  <a:lnTo>
                    <a:pt x="605" y="621"/>
                  </a:lnTo>
                  <a:lnTo>
                    <a:pt x="594" y="634"/>
                  </a:lnTo>
                  <a:lnTo>
                    <a:pt x="581" y="639"/>
                  </a:lnTo>
                  <a:lnTo>
                    <a:pt x="567" y="639"/>
                  </a:lnTo>
                  <a:lnTo>
                    <a:pt x="554" y="636"/>
                  </a:lnTo>
                  <a:lnTo>
                    <a:pt x="539" y="631"/>
                  </a:lnTo>
                  <a:lnTo>
                    <a:pt x="527" y="629"/>
                  </a:lnTo>
                  <a:lnTo>
                    <a:pt x="516" y="631"/>
                  </a:lnTo>
                  <a:lnTo>
                    <a:pt x="510" y="640"/>
                  </a:lnTo>
                  <a:lnTo>
                    <a:pt x="519" y="646"/>
                  </a:lnTo>
                  <a:lnTo>
                    <a:pt x="531" y="651"/>
                  </a:lnTo>
                  <a:lnTo>
                    <a:pt x="543" y="655"/>
                  </a:lnTo>
                  <a:lnTo>
                    <a:pt x="556" y="661"/>
                  </a:lnTo>
                  <a:lnTo>
                    <a:pt x="566" y="666"/>
                  </a:lnTo>
                  <a:lnTo>
                    <a:pt x="574" y="675"/>
                  </a:lnTo>
                  <a:lnTo>
                    <a:pt x="578" y="686"/>
                  </a:lnTo>
                  <a:lnTo>
                    <a:pt x="581" y="702"/>
                  </a:lnTo>
                  <a:lnTo>
                    <a:pt x="576" y="707"/>
                  </a:lnTo>
                  <a:lnTo>
                    <a:pt x="575" y="715"/>
                  </a:lnTo>
                  <a:lnTo>
                    <a:pt x="574" y="723"/>
                  </a:lnTo>
                  <a:lnTo>
                    <a:pt x="573" y="732"/>
                  </a:lnTo>
                  <a:lnTo>
                    <a:pt x="570" y="738"/>
                  </a:lnTo>
                  <a:lnTo>
                    <a:pt x="568" y="745"/>
                  </a:lnTo>
                  <a:lnTo>
                    <a:pt x="562" y="749"/>
                  </a:lnTo>
                  <a:lnTo>
                    <a:pt x="555" y="751"/>
                  </a:lnTo>
                  <a:lnTo>
                    <a:pt x="535" y="755"/>
                  </a:lnTo>
                  <a:lnTo>
                    <a:pt x="519" y="756"/>
                  </a:lnTo>
                  <a:lnTo>
                    <a:pt x="502" y="753"/>
                  </a:lnTo>
                  <a:lnTo>
                    <a:pt x="488" y="749"/>
                  </a:lnTo>
                  <a:lnTo>
                    <a:pt x="474" y="742"/>
                  </a:lnTo>
                  <a:lnTo>
                    <a:pt x="462" y="732"/>
                  </a:lnTo>
                  <a:lnTo>
                    <a:pt x="451" y="719"/>
                  </a:lnTo>
                  <a:lnTo>
                    <a:pt x="444" y="706"/>
                  </a:lnTo>
                  <a:lnTo>
                    <a:pt x="438" y="697"/>
                  </a:lnTo>
                  <a:lnTo>
                    <a:pt x="435" y="689"/>
                  </a:lnTo>
                  <a:lnTo>
                    <a:pt x="433" y="679"/>
                  </a:lnTo>
                  <a:lnTo>
                    <a:pt x="433" y="670"/>
                  </a:lnTo>
                  <a:lnTo>
                    <a:pt x="433" y="661"/>
                  </a:lnTo>
                  <a:lnTo>
                    <a:pt x="435" y="651"/>
                  </a:lnTo>
                  <a:lnTo>
                    <a:pt x="436" y="642"/>
                  </a:lnTo>
                  <a:lnTo>
                    <a:pt x="440" y="636"/>
                  </a:lnTo>
                  <a:lnTo>
                    <a:pt x="445" y="623"/>
                  </a:lnTo>
                  <a:lnTo>
                    <a:pt x="454" y="613"/>
                  </a:lnTo>
                  <a:lnTo>
                    <a:pt x="463" y="605"/>
                  </a:lnTo>
                  <a:lnTo>
                    <a:pt x="475" y="598"/>
                  </a:lnTo>
                  <a:lnTo>
                    <a:pt x="485" y="591"/>
                  </a:lnTo>
                  <a:lnTo>
                    <a:pt x="496" y="583"/>
                  </a:lnTo>
                  <a:lnTo>
                    <a:pt x="505" y="575"/>
                  </a:lnTo>
                  <a:lnTo>
                    <a:pt x="515" y="565"/>
                  </a:lnTo>
                  <a:lnTo>
                    <a:pt x="503" y="559"/>
                  </a:lnTo>
                  <a:lnTo>
                    <a:pt x="493" y="559"/>
                  </a:lnTo>
                  <a:lnTo>
                    <a:pt x="484" y="564"/>
                  </a:lnTo>
                  <a:lnTo>
                    <a:pt x="474" y="571"/>
                  </a:lnTo>
                  <a:lnTo>
                    <a:pt x="464" y="579"/>
                  </a:lnTo>
                  <a:lnTo>
                    <a:pt x="455" y="586"/>
                  </a:lnTo>
                  <a:lnTo>
                    <a:pt x="444" y="592"/>
                  </a:lnTo>
                  <a:lnTo>
                    <a:pt x="434" y="595"/>
                  </a:lnTo>
                  <a:lnTo>
                    <a:pt x="423" y="605"/>
                  </a:lnTo>
                  <a:lnTo>
                    <a:pt x="415" y="617"/>
                  </a:lnTo>
                  <a:lnTo>
                    <a:pt x="407" y="628"/>
                  </a:lnTo>
                  <a:lnTo>
                    <a:pt x="403" y="641"/>
                  </a:lnTo>
                  <a:lnTo>
                    <a:pt x="400" y="654"/>
                  </a:lnTo>
                  <a:lnTo>
                    <a:pt x="400" y="668"/>
                  </a:lnTo>
                  <a:lnTo>
                    <a:pt x="400" y="682"/>
                  </a:lnTo>
                  <a:lnTo>
                    <a:pt x="404" y="696"/>
                  </a:lnTo>
                  <a:lnTo>
                    <a:pt x="406" y="703"/>
                  </a:lnTo>
                  <a:lnTo>
                    <a:pt x="410" y="709"/>
                  </a:lnTo>
                  <a:lnTo>
                    <a:pt x="415" y="716"/>
                  </a:lnTo>
                  <a:lnTo>
                    <a:pt x="419" y="723"/>
                  </a:lnTo>
                  <a:lnTo>
                    <a:pt x="420" y="729"/>
                  </a:lnTo>
                  <a:lnTo>
                    <a:pt x="419" y="735"/>
                  </a:lnTo>
                  <a:lnTo>
                    <a:pt x="414" y="741"/>
                  </a:lnTo>
                  <a:lnTo>
                    <a:pt x="404" y="747"/>
                  </a:lnTo>
                  <a:lnTo>
                    <a:pt x="385" y="737"/>
                  </a:lnTo>
                  <a:lnTo>
                    <a:pt x="366" y="728"/>
                  </a:lnTo>
                  <a:lnTo>
                    <a:pt x="348" y="716"/>
                  </a:lnTo>
                  <a:lnTo>
                    <a:pt x="331" y="705"/>
                  </a:lnTo>
                  <a:lnTo>
                    <a:pt x="311" y="693"/>
                  </a:lnTo>
                  <a:lnTo>
                    <a:pt x="294" y="681"/>
                  </a:lnTo>
                  <a:lnTo>
                    <a:pt x="275" y="670"/>
                  </a:lnTo>
                  <a:lnTo>
                    <a:pt x="257" y="661"/>
                  </a:lnTo>
                  <a:lnTo>
                    <a:pt x="238" y="642"/>
                  </a:lnTo>
                  <a:lnTo>
                    <a:pt x="220" y="624"/>
                  </a:lnTo>
                  <a:lnTo>
                    <a:pt x="202" y="605"/>
                  </a:lnTo>
                  <a:lnTo>
                    <a:pt x="190" y="585"/>
                  </a:lnTo>
                  <a:lnTo>
                    <a:pt x="178" y="563"/>
                  </a:lnTo>
                  <a:lnTo>
                    <a:pt x="170" y="539"/>
                  </a:lnTo>
                  <a:lnTo>
                    <a:pt x="167" y="512"/>
                  </a:lnTo>
                  <a:lnTo>
                    <a:pt x="171" y="484"/>
                  </a:lnTo>
                  <a:lnTo>
                    <a:pt x="177" y="470"/>
                  </a:lnTo>
                  <a:lnTo>
                    <a:pt x="183" y="457"/>
                  </a:lnTo>
                  <a:lnTo>
                    <a:pt x="190" y="443"/>
                  </a:lnTo>
                  <a:lnTo>
                    <a:pt x="196" y="430"/>
                  </a:lnTo>
                  <a:lnTo>
                    <a:pt x="202" y="416"/>
                  </a:lnTo>
                  <a:lnTo>
                    <a:pt x="209" y="402"/>
                  </a:lnTo>
                  <a:lnTo>
                    <a:pt x="215" y="387"/>
                  </a:lnTo>
                  <a:lnTo>
                    <a:pt x="222" y="373"/>
                  </a:lnTo>
                  <a:lnTo>
                    <a:pt x="212" y="363"/>
                  </a:lnTo>
                  <a:lnTo>
                    <a:pt x="196" y="387"/>
                  </a:lnTo>
                  <a:lnTo>
                    <a:pt x="182" y="413"/>
                  </a:lnTo>
                  <a:lnTo>
                    <a:pt x="168" y="439"/>
                  </a:lnTo>
                  <a:lnTo>
                    <a:pt x="158" y="466"/>
                  </a:lnTo>
                  <a:lnTo>
                    <a:pt x="149" y="492"/>
                  </a:lnTo>
                  <a:lnTo>
                    <a:pt x="144" y="521"/>
                  </a:lnTo>
                  <a:lnTo>
                    <a:pt x="142" y="549"/>
                  </a:lnTo>
                  <a:lnTo>
                    <a:pt x="146" y="580"/>
                  </a:lnTo>
                  <a:lnTo>
                    <a:pt x="135" y="578"/>
                  </a:lnTo>
                  <a:lnTo>
                    <a:pt x="123" y="578"/>
                  </a:lnTo>
                  <a:lnTo>
                    <a:pt x="110" y="577"/>
                  </a:lnTo>
                  <a:lnTo>
                    <a:pt x="97" y="577"/>
                  </a:lnTo>
                  <a:lnTo>
                    <a:pt x="84" y="573"/>
                  </a:lnTo>
                  <a:lnTo>
                    <a:pt x="72" y="570"/>
                  </a:lnTo>
                  <a:lnTo>
                    <a:pt x="62" y="564"/>
                  </a:lnTo>
                  <a:lnTo>
                    <a:pt x="56" y="555"/>
                  </a:lnTo>
                  <a:lnTo>
                    <a:pt x="41" y="537"/>
                  </a:lnTo>
                  <a:lnTo>
                    <a:pt x="35" y="517"/>
                  </a:lnTo>
                  <a:lnTo>
                    <a:pt x="35" y="497"/>
                  </a:lnTo>
                  <a:lnTo>
                    <a:pt x="41" y="477"/>
                  </a:lnTo>
                  <a:lnTo>
                    <a:pt x="46" y="456"/>
                  </a:lnTo>
                  <a:lnTo>
                    <a:pt x="54" y="434"/>
                  </a:lnTo>
                  <a:lnTo>
                    <a:pt x="58" y="413"/>
                  </a:lnTo>
                  <a:lnTo>
                    <a:pt x="60" y="393"/>
                  </a:lnTo>
                  <a:lnTo>
                    <a:pt x="67" y="343"/>
                  </a:lnTo>
                  <a:lnTo>
                    <a:pt x="68" y="293"/>
                  </a:lnTo>
                  <a:lnTo>
                    <a:pt x="65" y="244"/>
                  </a:lnTo>
                  <a:lnTo>
                    <a:pt x="58" y="194"/>
                  </a:lnTo>
                  <a:lnTo>
                    <a:pt x="46" y="144"/>
                  </a:lnTo>
                  <a:lnTo>
                    <a:pt x="33" y="95"/>
                  </a:lnTo>
                  <a:lnTo>
                    <a:pt x="17" y="46"/>
                  </a:lnTo>
                  <a:lnTo>
                    <a:pt x="0" y="0"/>
                  </a:lnTo>
                  <a:lnTo>
                    <a:pt x="13" y="2"/>
                  </a:lnTo>
                  <a:lnTo>
                    <a:pt x="27" y="6"/>
                  </a:lnTo>
                  <a:lnTo>
                    <a:pt x="38" y="12"/>
                  </a:lnTo>
                  <a:lnTo>
                    <a:pt x="49" y="19"/>
                  </a:lnTo>
                  <a:lnTo>
                    <a:pt x="59" y="26"/>
                  </a:lnTo>
                  <a:lnTo>
                    <a:pt x="71" y="35"/>
                  </a:lnTo>
                  <a:lnTo>
                    <a:pt x="82" y="45"/>
                  </a:lnTo>
                  <a:lnTo>
                    <a:pt x="96" y="55"/>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27" name="Freeform 534"/>
            <p:cNvSpPr>
              <a:spLocks/>
            </p:cNvSpPr>
            <p:nvPr/>
          </p:nvSpPr>
          <p:spPr bwMode="auto">
            <a:xfrm>
              <a:off x="2787" y="1750"/>
              <a:ext cx="3" cy="1"/>
            </a:xfrm>
            <a:custGeom>
              <a:avLst/>
              <a:gdLst>
                <a:gd name="T0" fmla="*/ 0 w 24"/>
                <a:gd name="T1" fmla="*/ 0 h 6"/>
                <a:gd name="T2" fmla="*/ 0 w 24"/>
                <a:gd name="T3" fmla="*/ 0 h 6"/>
                <a:gd name="T4" fmla="*/ 0 w 24"/>
                <a:gd name="T5" fmla="*/ 0 h 6"/>
                <a:gd name="T6" fmla="*/ 0 w 24"/>
                <a:gd name="T7" fmla="*/ 0 h 6"/>
                <a:gd name="T8" fmla="*/ 0 60000 65536"/>
                <a:gd name="T9" fmla="*/ 0 60000 65536"/>
                <a:gd name="T10" fmla="*/ 0 60000 65536"/>
                <a:gd name="T11" fmla="*/ 0 60000 65536"/>
                <a:gd name="T12" fmla="*/ 0 w 24"/>
                <a:gd name="T13" fmla="*/ 0 h 6"/>
                <a:gd name="T14" fmla="*/ 24 w 24"/>
                <a:gd name="T15" fmla="*/ 6 h 6"/>
              </a:gdLst>
              <a:ahLst/>
              <a:cxnLst>
                <a:cxn ang="T8">
                  <a:pos x="T0" y="T1"/>
                </a:cxn>
                <a:cxn ang="T9">
                  <a:pos x="T2" y="T3"/>
                </a:cxn>
                <a:cxn ang="T10">
                  <a:pos x="T4" y="T5"/>
                </a:cxn>
                <a:cxn ang="T11">
                  <a:pos x="T6" y="T7"/>
                </a:cxn>
              </a:cxnLst>
              <a:rect l="T12" t="T13" r="T14" b="T15"/>
              <a:pathLst>
                <a:path w="24" h="6">
                  <a:moveTo>
                    <a:pt x="0" y="6"/>
                  </a:moveTo>
                  <a:lnTo>
                    <a:pt x="9" y="0"/>
                  </a:lnTo>
                  <a:lnTo>
                    <a:pt x="24" y="0"/>
                  </a:lnTo>
                  <a:lnTo>
                    <a:pt x="0"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28" name="Freeform 535"/>
            <p:cNvSpPr>
              <a:spLocks/>
            </p:cNvSpPr>
            <p:nvPr/>
          </p:nvSpPr>
          <p:spPr bwMode="auto">
            <a:xfrm>
              <a:off x="2777" y="1750"/>
              <a:ext cx="6" cy="2"/>
            </a:xfrm>
            <a:custGeom>
              <a:avLst/>
              <a:gdLst>
                <a:gd name="T0" fmla="*/ 0 w 60"/>
                <a:gd name="T1" fmla="*/ 0 h 12"/>
                <a:gd name="T2" fmla="*/ 0 w 60"/>
                <a:gd name="T3" fmla="*/ 0 h 12"/>
                <a:gd name="T4" fmla="*/ 0 w 60"/>
                <a:gd name="T5" fmla="*/ 0 h 12"/>
                <a:gd name="T6" fmla="*/ 0 w 60"/>
                <a:gd name="T7" fmla="*/ 0 h 12"/>
                <a:gd name="T8" fmla="*/ 0 w 60"/>
                <a:gd name="T9" fmla="*/ 0 h 12"/>
                <a:gd name="T10" fmla="*/ 0 w 60"/>
                <a:gd name="T11" fmla="*/ 0 h 12"/>
                <a:gd name="T12" fmla="*/ 0 w 60"/>
                <a:gd name="T13" fmla="*/ 0 h 12"/>
                <a:gd name="T14" fmla="*/ 0 w 60"/>
                <a:gd name="T15" fmla="*/ 0 h 12"/>
                <a:gd name="T16" fmla="*/ 0 w 60"/>
                <a:gd name="T17" fmla="*/ 0 h 12"/>
                <a:gd name="T18" fmla="*/ 0 w 60"/>
                <a:gd name="T19" fmla="*/ 0 h 12"/>
                <a:gd name="T20" fmla="*/ 0 w 60"/>
                <a:gd name="T21" fmla="*/ 0 h 12"/>
                <a:gd name="T22" fmla="*/ 0 w 60"/>
                <a:gd name="T23" fmla="*/ 0 h 12"/>
                <a:gd name="T24" fmla="*/ 0 w 60"/>
                <a:gd name="T25" fmla="*/ 0 h 12"/>
                <a:gd name="T26" fmla="*/ 0 w 60"/>
                <a:gd name="T27" fmla="*/ 0 h 12"/>
                <a:gd name="T28" fmla="*/ 0 w 60"/>
                <a:gd name="T29" fmla="*/ 0 h 12"/>
                <a:gd name="T30" fmla="*/ 0 w 60"/>
                <a:gd name="T31" fmla="*/ 0 h 12"/>
                <a:gd name="T32" fmla="*/ 0 w 60"/>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2"/>
                <a:gd name="T53" fmla="*/ 60 w 60"/>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2">
                  <a:moveTo>
                    <a:pt x="60" y="2"/>
                  </a:moveTo>
                  <a:lnTo>
                    <a:pt x="52" y="2"/>
                  </a:lnTo>
                  <a:lnTo>
                    <a:pt x="46" y="3"/>
                  </a:lnTo>
                  <a:lnTo>
                    <a:pt x="38" y="5"/>
                  </a:lnTo>
                  <a:lnTo>
                    <a:pt x="31" y="9"/>
                  </a:lnTo>
                  <a:lnTo>
                    <a:pt x="22" y="10"/>
                  </a:lnTo>
                  <a:lnTo>
                    <a:pt x="15" y="12"/>
                  </a:lnTo>
                  <a:lnTo>
                    <a:pt x="6" y="12"/>
                  </a:lnTo>
                  <a:lnTo>
                    <a:pt x="0" y="12"/>
                  </a:lnTo>
                  <a:lnTo>
                    <a:pt x="6" y="9"/>
                  </a:lnTo>
                  <a:lnTo>
                    <a:pt x="14" y="6"/>
                  </a:lnTo>
                  <a:lnTo>
                    <a:pt x="20" y="4"/>
                  </a:lnTo>
                  <a:lnTo>
                    <a:pt x="28" y="2"/>
                  </a:lnTo>
                  <a:lnTo>
                    <a:pt x="34" y="0"/>
                  </a:lnTo>
                  <a:lnTo>
                    <a:pt x="42" y="0"/>
                  </a:lnTo>
                  <a:lnTo>
                    <a:pt x="50" y="0"/>
                  </a:lnTo>
                  <a:lnTo>
                    <a:pt x="6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29" name="Freeform 536"/>
            <p:cNvSpPr>
              <a:spLocks/>
            </p:cNvSpPr>
            <p:nvPr/>
          </p:nvSpPr>
          <p:spPr bwMode="auto">
            <a:xfrm>
              <a:off x="2788" y="1751"/>
              <a:ext cx="29" cy="7"/>
            </a:xfrm>
            <a:custGeom>
              <a:avLst/>
              <a:gdLst>
                <a:gd name="T0" fmla="*/ 0 w 288"/>
                <a:gd name="T1" fmla="*/ 0 h 76"/>
                <a:gd name="T2" fmla="*/ 0 w 288"/>
                <a:gd name="T3" fmla="*/ 0 h 76"/>
                <a:gd name="T4" fmla="*/ 0 w 288"/>
                <a:gd name="T5" fmla="*/ 0 h 76"/>
                <a:gd name="T6" fmla="*/ 0 w 288"/>
                <a:gd name="T7" fmla="*/ 0 h 76"/>
                <a:gd name="T8" fmla="*/ 0 w 288"/>
                <a:gd name="T9" fmla="*/ 0 h 76"/>
                <a:gd name="T10" fmla="*/ 0 w 288"/>
                <a:gd name="T11" fmla="*/ 0 h 76"/>
                <a:gd name="T12" fmla="*/ 0 w 288"/>
                <a:gd name="T13" fmla="*/ 0 h 76"/>
                <a:gd name="T14" fmla="*/ 0 w 288"/>
                <a:gd name="T15" fmla="*/ 0 h 76"/>
                <a:gd name="T16" fmla="*/ 0 w 288"/>
                <a:gd name="T17" fmla="*/ 0 h 76"/>
                <a:gd name="T18" fmla="*/ 0 w 288"/>
                <a:gd name="T19" fmla="*/ 0 h 76"/>
                <a:gd name="T20" fmla="*/ 0 w 288"/>
                <a:gd name="T21" fmla="*/ 0 h 76"/>
                <a:gd name="T22" fmla="*/ 0 w 288"/>
                <a:gd name="T23" fmla="*/ 0 h 76"/>
                <a:gd name="T24" fmla="*/ 0 w 288"/>
                <a:gd name="T25" fmla="*/ 0 h 76"/>
                <a:gd name="T26" fmla="*/ 0 w 288"/>
                <a:gd name="T27" fmla="*/ 0 h 76"/>
                <a:gd name="T28" fmla="*/ 0 w 288"/>
                <a:gd name="T29" fmla="*/ 0 h 76"/>
                <a:gd name="T30" fmla="*/ 0 w 288"/>
                <a:gd name="T31" fmla="*/ 0 h 76"/>
                <a:gd name="T32" fmla="*/ 0 w 288"/>
                <a:gd name="T33" fmla="*/ 0 h 76"/>
                <a:gd name="T34" fmla="*/ 0 w 288"/>
                <a:gd name="T35" fmla="*/ 0 h 76"/>
                <a:gd name="T36" fmla="*/ 0 w 288"/>
                <a:gd name="T37" fmla="*/ 0 h 76"/>
                <a:gd name="T38" fmla="*/ 0 w 288"/>
                <a:gd name="T39" fmla="*/ 0 h 76"/>
                <a:gd name="T40" fmla="*/ 0 w 288"/>
                <a:gd name="T41" fmla="*/ 0 h 76"/>
                <a:gd name="T42" fmla="*/ 0 w 288"/>
                <a:gd name="T43" fmla="*/ 0 h 76"/>
                <a:gd name="T44" fmla="*/ 0 w 288"/>
                <a:gd name="T45" fmla="*/ 0 h 76"/>
                <a:gd name="T46" fmla="*/ 0 w 288"/>
                <a:gd name="T47" fmla="*/ 0 h 76"/>
                <a:gd name="T48" fmla="*/ 0 w 288"/>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8"/>
                <a:gd name="T76" fmla="*/ 0 h 76"/>
                <a:gd name="T77" fmla="*/ 288 w 288"/>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8" h="76">
                  <a:moveTo>
                    <a:pt x="141" y="60"/>
                  </a:moveTo>
                  <a:lnTo>
                    <a:pt x="121" y="66"/>
                  </a:lnTo>
                  <a:lnTo>
                    <a:pt x="102" y="69"/>
                  </a:lnTo>
                  <a:lnTo>
                    <a:pt x="82" y="70"/>
                  </a:lnTo>
                  <a:lnTo>
                    <a:pt x="63" y="71"/>
                  </a:lnTo>
                  <a:lnTo>
                    <a:pt x="43" y="70"/>
                  </a:lnTo>
                  <a:lnTo>
                    <a:pt x="27" y="71"/>
                  </a:lnTo>
                  <a:lnTo>
                    <a:pt x="12" y="71"/>
                  </a:lnTo>
                  <a:lnTo>
                    <a:pt x="0" y="76"/>
                  </a:lnTo>
                  <a:lnTo>
                    <a:pt x="36" y="66"/>
                  </a:lnTo>
                  <a:lnTo>
                    <a:pt x="72" y="58"/>
                  </a:lnTo>
                  <a:lnTo>
                    <a:pt x="110" y="51"/>
                  </a:lnTo>
                  <a:lnTo>
                    <a:pt x="148" y="43"/>
                  </a:lnTo>
                  <a:lnTo>
                    <a:pt x="183" y="34"/>
                  </a:lnTo>
                  <a:lnTo>
                    <a:pt x="220" y="25"/>
                  </a:lnTo>
                  <a:lnTo>
                    <a:pt x="255" y="13"/>
                  </a:lnTo>
                  <a:lnTo>
                    <a:pt x="288" y="0"/>
                  </a:lnTo>
                  <a:lnTo>
                    <a:pt x="274" y="13"/>
                  </a:lnTo>
                  <a:lnTo>
                    <a:pt x="258" y="24"/>
                  </a:lnTo>
                  <a:lnTo>
                    <a:pt x="238" y="34"/>
                  </a:lnTo>
                  <a:lnTo>
                    <a:pt x="220" y="41"/>
                  </a:lnTo>
                  <a:lnTo>
                    <a:pt x="198" y="46"/>
                  </a:lnTo>
                  <a:lnTo>
                    <a:pt x="179" y="52"/>
                  </a:lnTo>
                  <a:lnTo>
                    <a:pt x="159" y="56"/>
                  </a:lnTo>
                  <a:lnTo>
                    <a:pt x="141" y="6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30" name="Freeform 537"/>
            <p:cNvSpPr>
              <a:spLocks/>
            </p:cNvSpPr>
            <p:nvPr/>
          </p:nvSpPr>
          <p:spPr bwMode="auto">
            <a:xfrm>
              <a:off x="2715" y="1751"/>
              <a:ext cx="61" cy="6"/>
            </a:xfrm>
            <a:custGeom>
              <a:avLst/>
              <a:gdLst>
                <a:gd name="T0" fmla="*/ 0 w 615"/>
                <a:gd name="T1" fmla="*/ 0 h 51"/>
                <a:gd name="T2" fmla="*/ 0 w 615"/>
                <a:gd name="T3" fmla="*/ 0 h 51"/>
                <a:gd name="T4" fmla="*/ 0 w 615"/>
                <a:gd name="T5" fmla="*/ 0 h 51"/>
                <a:gd name="T6" fmla="*/ 0 w 615"/>
                <a:gd name="T7" fmla="*/ 0 h 51"/>
                <a:gd name="T8" fmla="*/ 0 w 615"/>
                <a:gd name="T9" fmla="*/ 0 h 51"/>
                <a:gd name="T10" fmla="*/ 0 w 615"/>
                <a:gd name="T11" fmla="*/ 0 h 51"/>
                <a:gd name="T12" fmla="*/ 0 w 615"/>
                <a:gd name="T13" fmla="*/ 0 h 51"/>
                <a:gd name="T14" fmla="*/ 0 w 615"/>
                <a:gd name="T15" fmla="*/ 0 h 51"/>
                <a:gd name="T16" fmla="*/ 0 w 615"/>
                <a:gd name="T17" fmla="*/ 0 h 51"/>
                <a:gd name="T18" fmla="*/ 0 w 615"/>
                <a:gd name="T19" fmla="*/ 0 h 51"/>
                <a:gd name="T20" fmla="*/ 0 w 615"/>
                <a:gd name="T21" fmla="*/ 0 h 51"/>
                <a:gd name="T22" fmla="*/ 0 w 615"/>
                <a:gd name="T23" fmla="*/ 0 h 51"/>
                <a:gd name="T24" fmla="*/ 0 w 615"/>
                <a:gd name="T25" fmla="*/ 0 h 51"/>
                <a:gd name="T26" fmla="*/ 0 w 615"/>
                <a:gd name="T27" fmla="*/ 0 h 51"/>
                <a:gd name="T28" fmla="*/ 0 w 615"/>
                <a:gd name="T29" fmla="*/ 0 h 51"/>
                <a:gd name="T30" fmla="*/ 0 w 615"/>
                <a:gd name="T31" fmla="*/ 0 h 51"/>
                <a:gd name="T32" fmla="*/ 0 w 615"/>
                <a:gd name="T33" fmla="*/ 0 h 51"/>
                <a:gd name="T34" fmla="*/ 0 w 615"/>
                <a:gd name="T35" fmla="*/ 0 h 51"/>
                <a:gd name="T36" fmla="*/ 0 w 615"/>
                <a:gd name="T37" fmla="*/ 0 h 51"/>
                <a:gd name="T38" fmla="*/ 0 w 615"/>
                <a:gd name="T39" fmla="*/ 0 h 51"/>
                <a:gd name="T40" fmla="*/ 0 w 615"/>
                <a:gd name="T41" fmla="*/ 0 h 51"/>
                <a:gd name="T42" fmla="*/ 0 w 615"/>
                <a:gd name="T43" fmla="*/ 0 h 51"/>
                <a:gd name="T44" fmla="*/ 0 w 615"/>
                <a:gd name="T45" fmla="*/ 0 h 51"/>
                <a:gd name="T46" fmla="*/ 0 w 615"/>
                <a:gd name="T47" fmla="*/ 0 h 51"/>
                <a:gd name="T48" fmla="*/ 0 w 615"/>
                <a:gd name="T49" fmla="*/ 0 h 51"/>
                <a:gd name="T50" fmla="*/ 0 w 615"/>
                <a:gd name="T51" fmla="*/ 0 h 51"/>
                <a:gd name="T52" fmla="*/ 0 w 615"/>
                <a:gd name="T53" fmla="*/ 0 h 51"/>
                <a:gd name="T54" fmla="*/ 0 w 615"/>
                <a:gd name="T55" fmla="*/ 0 h 51"/>
                <a:gd name="T56" fmla="*/ 0 w 615"/>
                <a:gd name="T57" fmla="*/ 0 h 51"/>
                <a:gd name="T58" fmla="*/ 0 w 615"/>
                <a:gd name="T59" fmla="*/ 0 h 51"/>
                <a:gd name="T60" fmla="*/ 0 w 615"/>
                <a:gd name="T61" fmla="*/ 0 h 51"/>
                <a:gd name="T62" fmla="*/ 0 w 615"/>
                <a:gd name="T63" fmla="*/ 0 h 51"/>
                <a:gd name="T64" fmla="*/ 0 w 615"/>
                <a:gd name="T65" fmla="*/ 0 h 51"/>
                <a:gd name="T66" fmla="*/ 0 w 615"/>
                <a:gd name="T67" fmla="*/ 0 h 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5"/>
                <a:gd name="T103" fmla="*/ 0 h 51"/>
                <a:gd name="T104" fmla="*/ 615 w 615"/>
                <a:gd name="T105" fmla="*/ 51 h 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5" h="51">
                  <a:moveTo>
                    <a:pt x="560" y="7"/>
                  </a:moveTo>
                  <a:lnTo>
                    <a:pt x="565" y="3"/>
                  </a:lnTo>
                  <a:lnTo>
                    <a:pt x="572" y="1"/>
                  </a:lnTo>
                  <a:lnTo>
                    <a:pt x="578" y="0"/>
                  </a:lnTo>
                  <a:lnTo>
                    <a:pt x="586" y="0"/>
                  </a:lnTo>
                  <a:lnTo>
                    <a:pt x="592" y="0"/>
                  </a:lnTo>
                  <a:lnTo>
                    <a:pt x="600" y="1"/>
                  </a:lnTo>
                  <a:lnTo>
                    <a:pt x="606" y="1"/>
                  </a:lnTo>
                  <a:lnTo>
                    <a:pt x="615" y="2"/>
                  </a:lnTo>
                  <a:lnTo>
                    <a:pt x="580" y="10"/>
                  </a:lnTo>
                  <a:lnTo>
                    <a:pt x="547" y="17"/>
                  </a:lnTo>
                  <a:lnTo>
                    <a:pt x="513" y="21"/>
                  </a:lnTo>
                  <a:lnTo>
                    <a:pt x="479" y="26"/>
                  </a:lnTo>
                  <a:lnTo>
                    <a:pt x="445" y="28"/>
                  </a:lnTo>
                  <a:lnTo>
                    <a:pt x="411" y="31"/>
                  </a:lnTo>
                  <a:lnTo>
                    <a:pt x="377" y="35"/>
                  </a:lnTo>
                  <a:lnTo>
                    <a:pt x="343" y="43"/>
                  </a:lnTo>
                  <a:lnTo>
                    <a:pt x="300" y="43"/>
                  </a:lnTo>
                  <a:lnTo>
                    <a:pt x="256" y="46"/>
                  </a:lnTo>
                  <a:lnTo>
                    <a:pt x="212" y="48"/>
                  </a:lnTo>
                  <a:lnTo>
                    <a:pt x="169" y="51"/>
                  </a:lnTo>
                  <a:lnTo>
                    <a:pt x="125" y="50"/>
                  </a:lnTo>
                  <a:lnTo>
                    <a:pt x="84" y="46"/>
                  </a:lnTo>
                  <a:lnTo>
                    <a:pt x="45" y="36"/>
                  </a:lnTo>
                  <a:lnTo>
                    <a:pt x="9" y="22"/>
                  </a:lnTo>
                  <a:lnTo>
                    <a:pt x="0" y="2"/>
                  </a:lnTo>
                  <a:lnTo>
                    <a:pt x="68" y="19"/>
                  </a:lnTo>
                  <a:lnTo>
                    <a:pt x="138" y="31"/>
                  </a:lnTo>
                  <a:lnTo>
                    <a:pt x="209" y="35"/>
                  </a:lnTo>
                  <a:lnTo>
                    <a:pt x="280" y="36"/>
                  </a:lnTo>
                  <a:lnTo>
                    <a:pt x="350" y="31"/>
                  </a:lnTo>
                  <a:lnTo>
                    <a:pt x="420" y="24"/>
                  </a:lnTo>
                  <a:lnTo>
                    <a:pt x="490" y="16"/>
                  </a:lnTo>
                  <a:lnTo>
                    <a:pt x="560"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31" name="Freeform 538"/>
            <p:cNvSpPr>
              <a:spLocks/>
            </p:cNvSpPr>
            <p:nvPr/>
          </p:nvSpPr>
          <p:spPr bwMode="auto">
            <a:xfrm>
              <a:off x="2783" y="1758"/>
              <a:ext cx="3" cy="1"/>
            </a:xfrm>
            <a:custGeom>
              <a:avLst/>
              <a:gdLst>
                <a:gd name="T0" fmla="*/ 0 w 25"/>
                <a:gd name="T1" fmla="*/ 0 h 1"/>
                <a:gd name="T2" fmla="*/ 0 w 25"/>
                <a:gd name="T3" fmla="*/ 0 h 1"/>
                <a:gd name="T4" fmla="*/ 0 w 25"/>
                <a:gd name="T5" fmla="*/ 0 h 1"/>
                <a:gd name="T6" fmla="*/ 0 60000 65536"/>
                <a:gd name="T7" fmla="*/ 0 60000 65536"/>
                <a:gd name="T8" fmla="*/ 0 60000 65536"/>
                <a:gd name="T9" fmla="*/ 0 w 25"/>
                <a:gd name="T10" fmla="*/ 0 h 1"/>
                <a:gd name="T11" fmla="*/ 25 w 25"/>
                <a:gd name="T12" fmla="*/ 1 h 1"/>
              </a:gdLst>
              <a:ahLst/>
              <a:cxnLst>
                <a:cxn ang="T6">
                  <a:pos x="T0" y="T1"/>
                </a:cxn>
                <a:cxn ang="T7">
                  <a:pos x="T2" y="T3"/>
                </a:cxn>
                <a:cxn ang="T8">
                  <a:pos x="T4" y="T5"/>
                </a:cxn>
              </a:cxnLst>
              <a:rect l="T9" t="T10" r="T11" b="T12"/>
              <a:pathLst>
                <a:path w="25" h="1">
                  <a:moveTo>
                    <a:pt x="0" y="0"/>
                  </a:moveTo>
                  <a:lnTo>
                    <a:pt x="25" y="0"/>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32" name="Freeform 539"/>
            <p:cNvSpPr>
              <a:spLocks/>
            </p:cNvSpPr>
            <p:nvPr/>
          </p:nvSpPr>
          <p:spPr bwMode="auto">
            <a:xfrm>
              <a:off x="2696" y="1767"/>
              <a:ext cx="1" cy="2"/>
            </a:xfrm>
            <a:custGeom>
              <a:avLst/>
              <a:gdLst>
                <a:gd name="T0" fmla="*/ 0 w 9"/>
                <a:gd name="T1" fmla="*/ 0 h 21"/>
                <a:gd name="T2" fmla="*/ 0 w 9"/>
                <a:gd name="T3" fmla="*/ 0 h 21"/>
                <a:gd name="T4" fmla="*/ 0 w 9"/>
                <a:gd name="T5" fmla="*/ 0 h 21"/>
                <a:gd name="T6" fmla="*/ 0 w 9"/>
                <a:gd name="T7" fmla="*/ 0 h 21"/>
                <a:gd name="T8" fmla="*/ 0 w 9"/>
                <a:gd name="T9" fmla="*/ 0 h 21"/>
                <a:gd name="T10" fmla="*/ 0 w 9"/>
                <a:gd name="T11" fmla="*/ 0 h 21"/>
                <a:gd name="T12" fmla="*/ 0 w 9"/>
                <a:gd name="T13" fmla="*/ 0 h 21"/>
                <a:gd name="T14" fmla="*/ 0 w 9"/>
                <a:gd name="T15" fmla="*/ 0 h 21"/>
                <a:gd name="T16" fmla="*/ 0 w 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1"/>
                <a:gd name="T29" fmla="*/ 9 w 9"/>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1">
                  <a:moveTo>
                    <a:pt x="8" y="21"/>
                  </a:moveTo>
                  <a:lnTo>
                    <a:pt x="9" y="12"/>
                  </a:lnTo>
                  <a:lnTo>
                    <a:pt x="5" y="7"/>
                  </a:lnTo>
                  <a:lnTo>
                    <a:pt x="0" y="4"/>
                  </a:lnTo>
                  <a:lnTo>
                    <a:pt x="3" y="2"/>
                  </a:lnTo>
                  <a:lnTo>
                    <a:pt x="7" y="0"/>
                  </a:lnTo>
                  <a:lnTo>
                    <a:pt x="9" y="5"/>
                  </a:lnTo>
                  <a:lnTo>
                    <a:pt x="8" y="13"/>
                  </a:lnTo>
                  <a:lnTo>
                    <a:pt x="8" y="2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33" name="Freeform 540"/>
            <p:cNvSpPr>
              <a:spLocks/>
            </p:cNvSpPr>
            <p:nvPr/>
          </p:nvSpPr>
          <p:spPr bwMode="auto">
            <a:xfrm>
              <a:off x="2673" y="1769"/>
              <a:ext cx="70" cy="68"/>
            </a:xfrm>
            <a:custGeom>
              <a:avLst/>
              <a:gdLst>
                <a:gd name="T0" fmla="*/ 0 w 706"/>
                <a:gd name="T1" fmla="*/ 0 h 683"/>
                <a:gd name="T2" fmla="*/ 0 w 706"/>
                <a:gd name="T3" fmla="*/ 0 h 683"/>
                <a:gd name="T4" fmla="*/ 0 w 706"/>
                <a:gd name="T5" fmla="*/ 0 h 683"/>
                <a:gd name="T6" fmla="*/ 0 w 706"/>
                <a:gd name="T7" fmla="*/ 0 h 683"/>
                <a:gd name="T8" fmla="*/ 0 w 706"/>
                <a:gd name="T9" fmla="*/ 0 h 683"/>
                <a:gd name="T10" fmla="*/ 0 w 706"/>
                <a:gd name="T11" fmla="*/ 0 h 683"/>
                <a:gd name="T12" fmla="*/ 0 w 706"/>
                <a:gd name="T13" fmla="*/ 0 h 683"/>
                <a:gd name="T14" fmla="*/ 0 w 706"/>
                <a:gd name="T15" fmla="*/ 0 h 683"/>
                <a:gd name="T16" fmla="*/ 0 w 706"/>
                <a:gd name="T17" fmla="*/ 0 h 683"/>
                <a:gd name="T18" fmla="*/ 0 w 706"/>
                <a:gd name="T19" fmla="*/ 0 h 683"/>
                <a:gd name="T20" fmla="*/ 0 w 706"/>
                <a:gd name="T21" fmla="*/ 0 h 683"/>
                <a:gd name="T22" fmla="*/ 0 w 706"/>
                <a:gd name="T23" fmla="*/ 0 h 683"/>
                <a:gd name="T24" fmla="*/ 0 w 706"/>
                <a:gd name="T25" fmla="*/ 0 h 683"/>
                <a:gd name="T26" fmla="*/ 0 w 706"/>
                <a:gd name="T27" fmla="*/ 0 h 683"/>
                <a:gd name="T28" fmla="*/ 0 w 706"/>
                <a:gd name="T29" fmla="*/ 0 h 683"/>
                <a:gd name="T30" fmla="*/ 0 w 706"/>
                <a:gd name="T31" fmla="*/ 0 h 683"/>
                <a:gd name="T32" fmla="*/ 0 w 706"/>
                <a:gd name="T33" fmla="*/ 0 h 683"/>
                <a:gd name="T34" fmla="*/ 0 w 706"/>
                <a:gd name="T35" fmla="*/ 0 h 683"/>
                <a:gd name="T36" fmla="*/ 0 w 706"/>
                <a:gd name="T37" fmla="*/ 0 h 683"/>
                <a:gd name="T38" fmla="*/ 0 w 706"/>
                <a:gd name="T39" fmla="*/ 0 h 683"/>
                <a:gd name="T40" fmla="*/ 0 w 706"/>
                <a:gd name="T41" fmla="*/ 0 h 683"/>
                <a:gd name="T42" fmla="*/ 0 w 706"/>
                <a:gd name="T43" fmla="*/ 0 h 683"/>
                <a:gd name="T44" fmla="*/ 0 w 706"/>
                <a:gd name="T45" fmla="*/ 0 h 683"/>
                <a:gd name="T46" fmla="*/ 0 w 706"/>
                <a:gd name="T47" fmla="*/ 0 h 683"/>
                <a:gd name="T48" fmla="*/ 0 w 706"/>
                <a:gd name="T49" fmla="*/ 0 h 683"/>
                <a:gd name="T50" fmla="*/ 0 w 706"/>
                <a:gd name="T51" fmla="*/ 0 h 683"/>
                <a:gd name="T52" fmla="*/ 0 w 706"/>
                <a:gd name="T53" fmla="*/ 0 h 683"/>
                <a:gd name="T54" fmla="*/ 0 w 706"/>
                <a:gd name="T55" fmla="*/ 0 h 683"/>
                <a:gd name="T56" fmla="*/ 0 w 706"/>
                <a:gd name="T57" fmla="*/ 0 h 683"/>
                <a:gd name="T58" fmla="*/ 0 w 706"/>
                <a:gd name="T59" fmla="*/ 0 h 683"/>
                <a:gd name="T60" fmla="*/ 0 w 706"/>
                <a:gd name="T61" fmla="*/ 0 h 683"/>
                <a:gd name="T62" fmla="*/ 0 w 706"/>
                <a:gd name="T63" fmla="*/ 0 h 683"/>
                <a:gd name="T64" fmla="*/ 0 w 706"/>
                <a:gd name="T65" fmla="*/ 0 h 683"/>
                <a:gd name="T66" fmla="*/ 0 w 706"/>
                <a:gd name="T67" fmla="*/ 0 h 683"/>
                <a:gd name="T68" fmla="*/ 0 w 706"/>
                <a:gd name="T69" fmla="*/ 0 h 683"/>
                <a:gd name="T70" fmla="*/ 0 w 706"/>
                <a:gd name="T71" fmla="*/ 0 h 683"/>
                <a:gd name="T72" fmla="*/ 0 w 706"/>
                <a:gd name="T73" fmla="*/ 0 h 683"/>
                <a:gd name="T74" fmla="*/ 0 w 706"/>
                <a:gd name="T75" fmla="*/ 0 h 683"/>
                <a:gd name="T76" fmla="*/ 0 w 706"/>
                <a:gd name="T77" fmla="*/ 0 h 683"/>
                <a:gd name="T78" fmla="*/ 0 w 706"/>
                <a:gd name="T79" fmla="*/ 0 h 683"/>
                <a:gd name="T80" fmla="*/ 0 w 706"/>
                <a:gd name="T81" fmla="*/ 0 h 683"/>
                <a:gd name="T82" fmla="*/ 0 w 706"/>
                <a:gd name="T83" fmla="*/ 0 h 683"/>
                <a:gd name="T84" fmla="*/ 0 w 706"/>
                <a:gd name="T85" fmla="*/ 0 h 683"/>
                <a:gd name="T86" fmla="*/ 0 w 706"/>
                <a:gd name="T87" fmla="*/ 0 h 683"/>
                <a:gd name="T88" fmla="*/ 0 w 706"/>
                <a:gd name="T89" fmla="*/ 0 h 683"/>
                <a:gd name="T90" fmla="*/ 0 w 706"/>
                <a:gd name="T91" fmla="*/ 0 h 683"/>
                <a:gd name="T92" fmla="*/ 0 w 706"/>
                <a:gd name="T93" fmla="*/ 0 h 683"/>
                <a:gd name="T94" fmla="*/ 0 w 706"/>
                <a:gd name="T95" fmla="*/ 0 h 683"/>
                <a:gd name="T96" fmla="*/ 0 w 706"/>
                <a:gd name="T97" fmla="*/ 0 h 683"/>
                <a:gd name="T98" fmla="*/ 0 w 706"/>
                <a:gd name="T99" fmla="*/ 0 h 683"/>
                <a:gd name="T100" fmla="*/ 0 w 706"/>
                <a:gd name="T101" fmla="*/ 0 h 683"/>
                <a:gd name="T102" fmla="*/ 0 w 706"/>
                <a:gd name="T103" fmla="*/ 0 h 683"/>
                <a:gd name="T104" fmla="*/ 0 w 706"/>
                <a:gd name="T105" fmla="*/ 0 h 683"/>
                <a:gd name="T106" fmla="*/ 0 w 706"/>
                <a:gd name="T107" fmla="*/ 0 h 683"/>
                <a:gd name="T108" fmla="*/ 0 w 706"/>
                <a:gd name="T109" fmla="*/ 0 h 6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6"/>
                <a:gd name="T166" fmla="*/ 0 h 683"/>
                <a:gd name="T167" fmla="*/ 706 w 706"/>
                <a:gd name="T168" fmla="*/ 683 h 6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6" h="683">
                  <a:moveTo>
                    <a:pt x="237" y="92"/>
                  </a:moveTo>
                  <a:lnTo>
                    <a:pt x="238" y="85"/>
                  </a:lnTo>
                  <a:lnTo>
                    <a:pt x="241" y="79"/>
                  </a:lnTo>
                  <a:lnTo>
                    <a:pt x="244" y="71"/>
                  </a:lnTo>
                  <a:lnTo>
                    <a:pt x="248" y="66"/>
                  </a:lnTo>
                  <a:lnTo>
                    <a:pt x="257" y="56"/>
                  </a:lnTo>
                  <a:lnTo>
                    <a:pt x="267" y="56"/>
                  </a:lnTo>
                  <a:lnTo>
                    <a:pt x="293" y="81"/>
                  </a:lnTo>
                  <a:lnTo>
                    <a:pt x="321" y="106"/>
                  </a:lnTo>
                  <a:lnTo>
                    <a:pt x="349" y="127"/>
                  </a:lnTo>
                  <a:lnTo>
                    <a:pt x="379" y="149"/>
                  </a:lnTo>
                  <a:lnTo>
                    <a:pt x="409" y="167"/>
                  </a:lnTo>
                  <a:lnTo>
                    <a:pt x="440" y="185"/>
                  </a:lnTo>
                  <a:lnTo>
                    <a:pt x="472" y="200"/>
                  </a:lnTo>
                  <a:lnTo>
                    <a:pt x="504" y="213"/>
                  </a:lnTo>
                  <a:lnTo>
                    <a:pt x="502" y="218"/>
                  </a:lnTo>
                  <a:lnTo>
                    <a:pt x="508" y="224"/>
                  </a:lnTo>
                  <a:lnTo>
                    <a:pt x="513" y="229"/>
                  </a:lnTo>
                  <a:lnTo>
                    <a:pt x="520" y="233"/>
                  </a:lnTo>
                  <a:lnTo>
                    <a:pt x="529" y="222"/>
                  </a:lnTo>
                  <a:lnTo>
                    <a:pt x="550" y="229"/>
                  </a:lnTo>
                  <a:lnTo>
                    <a:pt x="571" y="235"/>
                  </a:lnTo>
                  <a:lnTo>
                    <a:pt x="593" y="241"/>
                  </a:lnTo>
                  <a:lnTo>
                    <a:pt x="615" y="246"/>
                  </a:lnTo>
                  <a:lnTo>
                    <a:pt x="638" y="250"/>
                  </a:lnTo>
                  <a:lnTo>
                    <a:pt x="661" y="255"/>
                  </a:lnTo>
                  <a:lnTo>
                    <a:pt x="683" y="259"/>
                  </a:lnTo>
                  <a:lnTo>
                    <a:pt x="706" y="263"/>
                  </a:lnTo>
                  <a:lnTo>
                    <a:pt x="682" y="263"/>
                  </a:lnTo>
                  <a:lnTo>
                    <a:pt x="660" y="266"/>
                  </a:lnTo>
                  <a:lnTo>
                    <a:pt x="636" y="270"/>
                  </a:lnTo>
                  <a:lnTo>
                    <a:pt x="614" y="273"/>
                  </a:lnTo>
                  <a:lnTo>
                    <a:pt x="592" y="273"/>
                  </a:lnTo>
                  <a:lnTo>
                    <a:pt x="571" y="271"/>
                  </a:lnTo>
                  <a:lnTo>
                    <a:pt x="552" y="264"/>
                  </a:lnTo>
                  <a:lnTo>
                    <a:pt x="535" y="254"/>
                  </a:lnTo>
                  <a:lnTo>
                    <a:pt x="485" y="243"/>
                  </a:lnTo>
                  <a:lnTo>
                    <a:pt x="440" y="240"/>
                  </a:lnTo>
                  <a:lnTo>
                    <a:pt x="395" y="238"/>
                  </a:lnTo>
                  <a:lnTo>
                    <a:pt x="351" y="243"/>
                  </a:lnTo>
                  <a:lnTo>
                    <a:pt x="307" y="249"/>
                  </a:lnTo>
                  <a:lnTo>
                    <a:pt x="264" y="259"/>
                  </a:lnTo>
                  <a:lnTo>
                    <a:pt x="221" y="270"/>
                  </a:lnTo>
                  <a:lnTo>
                    <a:pt x="177" y="284"/>
                  </a:lnTo>
                  <a:lnTo>
                    <a:pt x="187" y="293"/>
                  </a:lnTo>
                  <a:lnTo>
                    <a:pt x="226" y="284"/>
                  </a:lnTo>
                  <a:lnTo>
                    <a:pt x="269" y="277"/>
                  </a:lnTo>
                  <a:lnTo>
                    <a:pt x="308" y="271"/>
                  </a:lnTo>
                  <a:lnTo>
                    <a:pt x="350" y="269"/>
                  </a:lnTo>
                  <a:lnTo>
                    <a:pt x="390" y="266"/>
                  </a:lnTo>
                  <a:lnTo>
                    <a:pt x="431" y="268"/>
                  </a:lnTo>
                  <a:lnTo>
                    <a:pt x="472" y="271"/>
                  </a:lnTo>
                  <a:lnTo>
                    <a:pt x="514" y="278"/>
                  </a:lnTo>
                  <a:lnTo>
                    <a:pt x="483" y="285"/>
                  </a:lnTo>
                  <a:lnTo>
                    <a:pt x="453" y="292"/>
                  </a:lnTo>
                  <a:lnTo>
                    <a:pt x="424" y="299"/>
                  </a:lnTo>
                  <a:lnTo>
                    <a:pt x="395" y="309"/>
                  </a:lnTo>
                  <a:lnTo>
                    <a:pt x="365" y="316"/>
                  </a:lnTo>
                  <a:lnTo>
                    <a:pt x="336" y="327"/>
                  </a:lnTo>
                  <a:lnTo>
                    <a:pt x="308" y="339"/>
                  </a:lnTo>
                  <a:lnTo>
                    <a:pt x="283" y="354"/>
                  </a:lnTo>
                  <a:lnTo>
                    <a:pt x="292" y="365"/>
                  </a:lnTo>
                  <a:lnTo>
                    <a:pt x="326" y="351"/>
                  </a:lnTo>
                  <a:lnTo>
                    <a:pt x="361" y="340"/>
                  </a:lnTo>
                  <a:lnTo>
                    <a:pt x="397" y="330"/>
                  </a:lnTo>
                  <a:lnTo>
                    <a:pt x="433" y="323"/>
                  </a:lnTo>
                  <a:lnTo>
                    <a:pt x="469" y="315"/>
                  </a:lnTo>
                  <a:lnTo>
                    <a:pt x="508" y="310"/>
                  </a:lnTo>
                  <a:lnTo>
                    <a:pt x="545" y="305"/>
                  </a:lnTo>
                  <a:lnTo>
                    <a:pt x="585" y="303"/>
                  </a:lnTo>
                  <a:lnTo>
                    <a:pt x="549" y="311"/>
                  </a:lnTo>
                  <a:lnTo>
                    <a:pt x="514" y="321"/>
                  </a:lnTo>
                  <a:lnTo>
                    <a:pt x="480" y="333"/>
                  </a:lnTo>
                  <a:lnTo>
                    <a:pt x="447" y="348"/>
                  </a:lnTo>
                  <a:lnTo>
                    <a:pt x="414" y="364"/>
                  </a:lnTo>
                  <a:lnTo>
                    <a:pt x="382" y="380"/>
                  </a:lnTo>
                  <a:lnTo>
                    <a:pt x="349" y="397"/>
                  </a:lnTo>
                  <a:lnTo>
                    <a:pt x="318" y="414"/>
                  </a:lnTo>
                  <a:lnTo>
                    <a:pt x="321" y="418"/>
                  </a:lnTo>
                  <a:lnTo>
                    <a:pt x="328" y="421"/>
                  </a:lnTo>
                  <a:lnTo>
                    <a:pt x="334" y="420"/>
                  </a:lnTo>
                  <a:lnTo>
                    <a:pt x="343" y="420"/>
                  </a:lnTo>
                  <a:lnTo>
                    <a:pt x="364" y="410"/>
                  </a:lnTo>
                  <a:lnTo>
                    <a:pt x="387" y="401"/>
                  </a:lnTo>
                  <a:lnTo>
                    <a:pt x="410" y="392"/>
                  </a:lnTo>
                  <a:lnTo>
                    <a:pt x="432" y="383"/>
                  </a:lnTo>
                  <a:lnTo>
                    <a:pt x="454" y="373"/>
                  </a:lnTo>
                  <a:lnTo>
                    <a:pt x="476" y="365"/>
                  </a:lnTo>
                  <a:lnTo>
                    <a:pt x="498" y="358"/>
                  </a:lnTo>
                  <a:lnTo>
                    <a:pt x="520" y="354"/>
                  </a:lnTo>
                  <a:lnTo>
                    <a:pt x="525" y="346"/>
                  </a:lnTo>
                  <a:lnTo>
                    <a:pt x="536" y="345"/>
                  </a:lnTo>
                  <a:lnTo>
                    <a:pt x="541" y="345"/>
                  </a:lnTo>
                  <a:lnTo>
                    <a:pt x="548" y="345"/>
                  </a:lnTo>
                  <a:lnTo>
                    <a:pt x="554" y="344"/>
                  </a:lnTo>
                  <a:lnTo>
                    <a:pt x="560" y="344"/>
                  </a:lnTo>
                  <a:lnTo>
                    <a:pt x="522" y="358"/>
                  </a:lnTo>
                  <a:lnTo>
                    <a:pt x="485" y="375"/>
                  </a:lnTo>
                  <a:lnTo>
                    <a:pt x="448" y="392"/>
                  </a:lnTo>
                  <a:lnTo>
                    <a:pt x="413" y="411"/>
                  </a:lnTo>
                  <a:lnTo>
                    <a:pt x="377" y="430"/>
                  </a:lnTo>
                  <a:lnTo>
                    <a:pt x="343" y="451"/>
                  </a:lnTo>
                  <a:lnTo>
                    <a:pt x="309" y="472"/>
                  </a:lnTo>
                  <a:lnTo>
                    <a:pt x="277" y="495"/>
                  </a:lnTo>
                  <a:lnTo>
                    <a:pt x="255" y="506"/>
                  </a:lnTo>
                  <a:lnTo>
                    <a:pt x="233" y="517"/>
                  </a:lnTo>
                  <a:lnTo>
                    <a:pt x="210" y="526"/>
                  </a:lnTo>
                  <a:lnTo>
                    <a:pt x="189" y="538"/>
                  </a:lnTo>
                  <a:lnTo>
                    <a:pt x="166" y="549"/>
                  </a:lnTo>
                  <a:lnTo>
                    <a:pt x="147" y="563"/>
                  </a:lnTo>
                  <a:lnTo>
                    <a:pt x="130" y="578"/>
                  </a:lnTo>
                  <a:lnTo>
                    <a:pt x="116" y="596"/>
                  </a:lnTo>
                  <a:lnTo>
                    <a:pt x="120" y="602"/>
                  </a:lnTo>
                  <a:lnTo>
                    <a:pt x="126" y="606"/>
                  </a:lnTo>
                  <a:lnTo>
                    <a:pt x="133" y="607"/>
                  </a:lnTo>
                  <a:lnTo>
                    <a:pt x="141" y="606"/>
                  </a:lnTo>
                  <a:lnTo>
                    <a:pt x="146" y="606"/>
                  </a:lnTo>
                  <a:lnTo>
                    <a:pt x="147" y="613"/>
                  </a:lnTo>
                  <a:lnTo>
                    <a:pt x="148" y="622"/>
                  </a:lnTo>
                  <a:lnTo>
                    <a:pt x="149" y="632"/>
                  </a:lnTo>
                  <a:lnTo>
                    <a:pt x="151" y="642"/>
                  </a:lnTo>
                  <a:lnTo>
                    <a:pt x="152" y="651"/>
                  </a:lnTo>
                  <a:lnTo>
                    <a:pt x="154" y="662"/>
                  </a:lnTo>
                  <a:lnTo>
                    <a:pt x="158" y="672"/>
                  </a:lnTo>
                  <a:lnTo>
                    <a:pt x="162" y="683"/>
                  </a:lnTo>
                  <a:lnTo>
                    <a:pt x="142" y="677"/>
                  </a:lnTo>
                  <a:lnTo>
                    <a:pt x="123" y="670"/>
                  </a:lnTo>
                  <a:lnTo>
                    <a:pt x="105" y="657"/>
                  </a:lnTo>
                  <a:lnTo>
                    <a:pt x="89" y="644"/>
                  </a:lnTo>
                  <a:lnTo>
                    <a:pt x="71" y="627"/>
                  </a:lnTo>
                  <a:lnTo>
                    <a:pt x="57" y="610"/>
                  </a:lnTo>
                  <a:lnTo>
                    <a:pt x="44" y="592"/>
                  </a:lnTo>
                  <a:lnTo>
                    <a:pt x="35" y="576"/>
                  </a:lnTo>
                  <a:lnTo>
                    <a:pt x="27" y="545"/>
                  </a:lnTo>
                  <a:lnTo>
                    <a:pt x="21" y="514"/>
                  </a:lnTo>
                  <a:lnTo>
                    <a:pt x="12" y="484"/>
                  </a:lnTo>
                  <a:lnTo>
                    <a:pt x="7" y="454"/>
                  </a:lnTo>
                  <a:lnTo>
                    <a:pt x="1" y="423"/>
                  </a:lnTo>
                  <a:lnTo>
                    <a:pt x="0" y="392"/>
                  </a:lnTo>
                  <a:lnTo>
                    <a:pt x="2" y="360"/>
                  </a:lnTo>
                  <a:lnTo>
                    <a:pt x="10" y="329"/>
                  </a:lnTo>
                  <a:lnTo>
                    <a:pt x="27" y="313"/>
                  </a:lnTo>
                  <a:lnTo>
                    <a:pt x="44" y="297"/>
                  </a:lnTo>
                  <a:lnTo>
                    <a:pt x="58" y="279"/>
                  </a:lnTo>
                  <a:lnTo>
                    <a:pt x="72" y="262"/>
                  </a:lnTo>
                  <a:lnTo>
                    <a:pt x="82" y="243"/>
                  </a:lnTo>
                  <a:lnTo>
                    <a:pt x="91" y="224"/>
                  </a:lnTo>
                  <a:lnTo>
                    <a:pt x="97" y="204"/>
                  </a:lnTo>
                  <a:lnTo>
                    <a:pt x="100" y="182"/>
                  </a:lnTo>
                  <a:lnTo>
                    <a:pt x="119" y="168"/>
                  </a:lnTo>
                  <a:lnTo>
                    <a:pt x="131" y="148"/>
                  </a:lnTo>
                  <a:lnTo>
                    <a:pt x="138" y="124"/>
                  </a:lnTo>
                  <a:lnTo>
                    <a:pt x="147" y="102"/>
                  </a:lnTo>
                  <a:lnTo>
                    <a:pt x="154" y="80"/>
                  </a:lnTo>
                  <a:lnTo>
                    <a:pt x="166" y="66"/>
                  </a:lnTo>
                  <a:lnTo>
                    <a:pt x="183" y="60"/>
                  </a:lnTo>
                  <a:lnTo>
                    <a:pt x="211" y="66"/>
                  </a:lnTo>
                  <a:lnTo>
                    <a:pt x="211" y="0"/>
                  </a:lnTo>
                  <a:lnTo>
                    <a:pt x="226" y="10"/>
                  </a:lnTo>
                  <a:lnTo>
                    <a:pt x="233" y="21"/>
                  </a:lnTo>
                  <a:lnTo>
                    <a:pt x="231" y="33"/>
                  </a:lnTo>
                  <a:lnTo>
                    <a:pt x="225" y="45"/>
                  </a:lnTo>
                  <a:lnTo>
                    <a:pt x="219" y="57"/>
                  </a:lnTo>
                  <a:lnTo>
                    <a:pt x="218" y="69"/>
                  </a:lnTo>
                  <a:lnTo>
                    <a:pt x="222" y="81"/>
                  </a:lnTo>
                  <a:lnTo>
                    <a:pt x="237" y="9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34" name="Freeform 541"/>
            <p:cNvSpPr>
              <a:spLocks/>
            </p:cNvSpPr>
            <p:nvPr/>
          </p:nvSpPr>
          <p:spPr bwMode="auto">
            <a:xfrm>
              <a:off x="2858" y="1771"/>
              <a:ext cx="6" cy="9"/>
            </a:xfrm>
            <a:custGeom>
              <a:avLst/>
              <a:gdLst>
                <a:gd name="T0" fmla="*/ 0 w 65"/>
                <a:gd name="T1" fmla="*/ 0 h 90"/>
                <a:gd name="T2" fmla="*/ 0 w 65"/>
                <a:gd name="T3" fmla="*/ 0 h 90"/>
                <a:gd name="T4" fmla="*/ 0 w 65"/>
                <a:gd name="T5" fmla="*/ 0 h 90"/>
                <a:gd name="T6" fmla="*/ 0 w 65"/>
                <a:gd name="T7" fmla="*/ 0 h 90"/>
                <a:gd name="T8" fmla="*/ 0 w 65"/>
                <a:gd name="T9" fmla="*/ 0 h 90"/>
                <a:gd name="T10" fmla="*/ 0 w 65"/>
                <a:gd name="T11" fmla="*/ 0 h 90"/>
                <a:gd name="T12" fmla="*/ 0 w 65"/>
                <a:gd name="T13" fmla="*/ 0 h 90"/>
                <a:gd name="T14" fmla="*/ 0 w 65"/>
                <a:gd name="T15" fmla="*/ 0 h 90"/>
                <a:gd name="T16" fmla="*/ 0 w 65"/>
                <a:gd name="T17" fmla="*/ 0 h 90"/>
                <a:gd name="T18" fmla="*/ 0 w 65"/>
                <a:gd name="T19" fmla="*/ 0 h 90"/>
                <a:gd name="T20" fmla="*/ 0 w 65"/>
                <a:gd name="T21" fmla="*/ 0 h 90"/>
                <a:gd name="T22" fmla="*/ 0 w 65"/>
                <a:gd name="T23" fmla="*/ 0 h 90"/>
                <a:gd name="T24" fmla="*/ 0 w 65"/>
                <a:gd name="T25" fmla="*/ 0 h 90"/>
                <a:gd name="T26" fmla="*/ 0 w 65"/>
                <a:gd name="T27" fmla="*/ 0 h 90"/>
                <a:gd name="T28" fmla="*/ 0 w 65"/>
                <a:gd name="T29" fmla="*/ 0 h 90"/>
                <a:gd name="T30" fmla="*/ 0 w 65"/>
                <a:gd name="T31" fmla="*/ 0 h 90"/>
                <a:gd name="T32" fmla="*/ 0 w 65"/>
                <a:gd name="T33" fmla="*/ 0 h 90"/>
                <a:gd name="T34" fmla="*/ 0 w 65"/>
                <a:gd name="T35" fmla="*/ 0 h 90"/>
                <a:gd name="T36" fmla="*/ 0 w 65"/>
                <a:gd name="T37" fmla="*/ 0 h 90"/>
                <a:gd name="T38" fmla="*/ 0 w 65"/>
                <a:gd name="T39" fmla="*/ 0 h 90"/>
                <a:gd name="T40" fmla="*/ 0 w 65"/>
                <a:gd name="T41" fmla="*/ 0 h 90"/>
                <a:gd name="T42" fmla="*/ 0 w 65"/>
                <a:gd name="T43" fmla="*/ 0 h 90"/>
                <a:gd name="T44" fmla="*/ 0 w 65"/>
                <a:gd name="T45" fmla="*/ 0 h 90"/>
                <a:gd name="T46" fmla="*/ 0 w 65"/>
                <a:gd name="T47" fmla="*/ 0 h 90"/>
                <a:gd name="T48" fmla="*/ 0 w 65"/>
                <a:gd name="T49" fmla="*/ 0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90"/>
                <a:gd name="T77" fmla="*/ 65 w 65"/>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90">
                  <a:moveTo>
                    <a:pt x="35" y="0"/>
                  </a:moveTo>
                  <a:lnTo>
                    <a:pt x="34" y="13"/>
                  </a:lnTo>
                  <a:lnTo>
                    <a:pt x="36" y="27"/>
                  </a:lnTo>
                  <a:lnTo>
                    <a:pt x="38" y="37"/>
                  </a:lnTo>
                  <a:lnTo>
                    <a:pt x="45" y="48"/>
                  </a:lnTo>
                  <a:lnTo>
                    <a:pt x="49" y="58"/>
                  </a:lnTo>
                  <a:lnTo>
                    <a:pt x="54" y="69"/>
                  </a:lnTo>
                  <a:lnTo>
                    <a:pt x="60" y="78"/>
                  </a:lnTo>
                  <a:lnTo>
                    <a:pt x="65" y="90"/>
                  </a:lnTo>
                  <a:lnTo>
                    <a:pt x="53" y="86"/>
                  </a:lnTo>
                  <a:lnTo>
                    <a:pt x="42" y="84"/>
                  </a:lnTo>
                  <a:lnTo>
                    <a:pt x="33" y="82"/>
                  </a:lnTo>
                  <a:lnTo>
                    <a:pt x="24" y="79"/>
                  </a:lnTo>
                  <a:lnTo>
                    <a:pt x="15" y="75"/>
                  </a:lnTo>
                  <a:lnTo>
                    <a:pt x="9" y="70"/>
                  </a:lnTo>
                  <a:lnTo>
                    <a:pt x="4" y="61"/>
                  </a:lnTo>
                  <a:lnTo>
                    <a:pt x="0" y="50"/>
                  </a:lnTo>
                  <a:lnTo>
                    <a:pt x="0" y="42"/>
                  </a:lnTo>
                  <a:lnTo>
                    <a:pt x="2" y="34"/>
                  </a:lnTo>
                  <a:lnTo>
                    <a:pt x="6" y="28"/>
                  </a:lnTo>
                  <a:lnTo>
                    <a:pt x="11" y="21"/>
                  </a:lnTo>
                  <a:lnTo>
                    <a:pt x="16" y="15"/>
                  </a:lnTo>
                  <a:lnTo>
                    <a:pt x="23" y="8"/>
                  </a:lnTo>
                  <a:lnTo>
                    <a:pt x="28" y="3"/>
                  </a:lnTo>
                  <a:lnTo>
                    <a:pt x="35" y="0"/>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35" name="Freeform 542"/>
            <p:cNvSpPr>
              <a:spLocks/>
            </p:cNvSpPr>
            <p:nvPr/>
          </p:nvSpPr>
          <p:spPr bwMode="auto">
            <a:xfrm>
              <a:off x="2680" y="1771"/>
              <a:ext cx="5" cy="13"/>
            </a:xfrm>
            <a:custGeom>
              <a:avLst/>
              <a:gdLst>
                <a:gd name="T0" fmla="*/ 0 w 50"/>
                <a:gd name="T1" fmla="*/ 0 h 126"/>
                <a:gd name="T2" fmla="*/ 0 w 50"/>
                <a:gd name="T3" fmla="*/ 0 h 126"/>
                <a:gd name="T4" fmla="*/ 0 w 50"/>
                <a:gd name="T5" fmla="*/ 0 h 126"/>
                <a:gd name="T6" fmla="*/ 0 w 50"/>
                <a:gd name="T7" fmla="*/ 0 h 126"/>
                <a:gd name="T8" fmla="*/ 0 w 50"/>
                <a:gd name="T9" fmla="*/ 0 h 126"/>
                <a:gd name="T10" fmla="*/ 0 w 50"/>
                <a:gd name="T11" fmla="*/ 0 h 126"/>
                <a:gd name="T12" fmla="*/ 0 w 50"/>
                <a:gd name="T13" fmla="*/ 0 h 126"/>
                <a:gd name="T14" fmla="*/ 0 w 50"/>
                <a:gd name="T15" fmla="*/ 0 h 126"/>
                <a:gd name="T16" fmla="*/ 0 w 50"/>
                <a:gd name="T17" fmla="*/ 0 h 126"/>
                <a:gd name="T18" fmla="*/ 0 w 50"/>
                <a:gd name="T19" fmla="*/ 0 h 126"/>
                <a:gd name="T20" fmla="*/ 0 w 50"/>
                <a:gd name="T21" fmla="*/ 0 h 126"/>
                <a:gd name="T22" fmla="*/ 0 w 50"/>
                <a:gd name="T23" fmla="*/ 0 h 126"/>
                <a:gd name="T24" fmla="*/ 0 w 50"/>
                <a:gd name="T25" fmla="*/ 0 h 126"/>
                <a:gd name="T26" fmla="*/ 0 w 50"/>
                <a:gd name="T27" fmla="*/ 0 h 126"/>
                <a:gd name="T28" fmla="*/ 0 w 50"/>
                <a:gd name="T29" fmla="*/ 0 h 126"/>
                <a:gd name="T30" fmla="*/ 0 w 50"/>
                <a:gd name="T31" fmla="*/ 0 h 126"/>
                <a:gd name="T32" fmla="*/ 0 w 50"/>
                <a:gd name="T33" fmla="*/ 0 h 126"/>
                <a:gd name="T34" fmla="*/ 0 w 50"/>
                <a:gd name="T35" fmla="*/ 0 h 126"/>
                <a:gd name="T36" fmla="*/ 0 w 50"/>
                <a:gd name="T37" fmla="*/ 0 h 126"/>
                <a:gd name="T38" fmla="*/ 0 w 50"/>
                <a:gd name="T39" fmla="*/ 0 h 126"/>
                <a:gd name="T40" fmla="*/ 0 w 50"/>
                <a:gd name="T41" fmla="*/ 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126"/>
                <a:gd name="T65" fmla="*/ 50 w 5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126">
                  <a:moveTo>
                    <a:pt x="45" y="96"/>
                  </a:moveTo>
                  <a:lnTo>
                    <a:pt x="40" y="103"/>
                  </a:lnTo>
                  <a:lnTo>
                    <a:pt x="36" y="111"/>
                  </a:lnTo>
                  <a:lnTo>
                    <a:pt x="28" y="118"/>
                  </a:lnTo>
                  <a:lnTo>
                    <a:pt x="20" y="126"/>
                  </a:lnTo>
                  <a:lnTo>
                    <a:pt x="5" y="113"/>
                  </a:lnTo>
                  <a:lnTo>
                    <a:pt x="0" y="99"/>
                  </a:lnTo>
                  <a:lnTo>
                    <a:pt x="3" y="83"/>
                  </a:lnTo>
                  <a:lnTo>
                    <a:pt x="9" y="68"/>
                  </a:lnTo>
                  <a:lnTo>
                    <a:pt x="17" y="51"/>
                  </a:lnTo>
                  <a:lnTo>
                    <a:pt x="25" y="34"/>
                  </a:lnTo>
                  <a:lnTo>
                    <a:pt x="29" y="16"/>
                  </a:lnTo>
                  <a:lnTo>
                    <a:pt x="29" y="0"/>
                  </a:lnTo>
                  <a:lnTo>
                    <a:pt x="37" y="7"/>
                  </a:lnTo>
                  <a:lnTo>
                    <a:pt x="43" y="16"/>
                  </a:lnTo>
                  <a:lnTo>
                    <a:pt x="47" y="28"/>
                  </a:lnTo>
                  <a:lnTo>
                    <a:pt x="50" y="42"/>
                  </a:lnTo>
                  <a:lnTo>
                    <a:pt x="50" y="55"/>
                  </a:lnTo>
                  <a:lnTo>
                    <a:pt x="50" y="70"/>
                  </a:lnTo>
                  <a:lnTo>
                    <a:pt x="47" y="83"/>
                  </a:lnTo>
                  <a:lnTo>
                    <a:pt x="45" y="96"/>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36" name="Freeform 543"/>
            <p:cNvSpPr>
              <a:spLocks/>
            </p:cNvSpPr>
            <p:nvPr/>
          </p:nvSpPr>
          <p:spPr bwMode="auto">
            <a:xfrm>
              <a:off x="2870" y="1773"/>
              <a:ext cx="17" cy="4"/>
            </a:xfrm>
            <a:custGeom>
              <a:avLst/>
              <a:gdLst>
                <a:gd name="T0" fmla="*/ 0 w 167"/>
                <a:gd name="T1" fmla="*/ 0 h 37"/>
                <a:gd name="T2" fmla="*/ 0 w 167"/>
                <a:gd name="T3" fmla="*/ 0 h 37"/>
                <a:gd name="T4" fmla="*/ 0 w 167"/>
                <a:gd name="T5" fmla="*/ 0 h 37"/>
                <a:gd name="T6" fmla="*/ 0 w 167"/>
                <a:gd name="T7" fmla="*/ 0 h 37"/>
                <a:gd name="T8" fmla="*/ 0 w 167"/>
                <a:gd name="T9" fmla="*/ 0 h 37"/>
                <a:gd name="T10" fmla="*/ 0 w 167"/>
                <a:gd name="T11" fmla="*/ 0 h 37"/>
                <a:gd name="T12" fmla="*/ 0 w 167"/>
                <a:gd name="T13" fmla="*/ 0 h 37"/>
                <a:gd name="T14" fmla="*/ 0 w 167"/>
                <a:gd name="T15" fmla="*/ 0 h 37"/>
                <a:gd name="T16" fmla="*/ 0 w 167"/>
                <a:gd name="T17" fmla="*/ 0 h 37"/>
                <a:gd name="T18" fmla="*/ 0 w 167"/>
                <a:gd name="T19" fmla="*/ 0 h 37"/>
                <a:gd name="T20" fmla="*/ 0 w 167"/>
                <a:gd name="T21" fmla="*/ 0 h 37"/>
                <a:gd name="T22" fmla="*/ 0 w 167"/>
                <a:gd name="T23" fmla="*/ 0 h 37"/>
                <a:gd name="T24" fmla="*/ 0 w 167"/>
                <a:gd name="T25" fmla="*/ 0 h 37"/>
                <a:gd name="T26" fmla="*/ 0 w 167"/>
                <a:gd name="T27" fmla="*/ 0 h 37"/>
                <a:gd name="T28" fmla="*/ 0 w 167"/>
                <a:gd name="T29" fmla="*/ 0 h 37"/>
                <a:gd name="T30" fmla="*/ 0 w 167"/>
                <a:gd name="T31" fmla="*/ 0 h 37"/>
                <a:gd name="T32" fmla="*/ 0 w 167"/>
                <a:gd name="T33" fmla="*/ 0 h 37"/>
                <a:gd name="T34" fmla="*/ 0 w 167"/>
                <a:gd name="T35" fmla="*/ 0 h 37"/>
                <a:gd name="T36" fmla="*/ 0 w 167"/>
                <a:gd name="T37" fmla="*/ 0 h 37"/>
                <a:gd name="T38" fmla="*/ 0 w 167"/>
                <a:gd name="T39" fmla="*/ 0 h 37"/>
                <a:gd name="T40" fmla="*/ 0 w 167"/>
                <a:gd name="T41" fmla="*/ 0 h 37"/>
                <a:gd name="T42" fmla="*/ 0 w 167"/>
                <a:gd name="T43" fmla="*/ 0 h 37"/>
                <a:gd name="T44" fmla="*/ 0 w 167"/>
                <a:gd name="T45" fmla="*/ 0 h 37"/>
                <a:gd name="T46" fmla="*/ 0 w 167"/>
                <a:gd name="T47" fmla="*/ 0 h 37"/>
                <a:gd name="T48" fmla="*/ 0 w 167"/>
                <a:gd name="T49" fmla="*/ 0 h 37"/>
                <a:gd name="T50" fmla="*/ 0 w 167"/>
                <a:gd name="T51" fmla="*/ 0 h 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
                <a:gd name="T79" fmla="*/ 0 h 37"/>
                <a:gd name="T80" fmla="*/ 167 w 167"/>
                <a:gd name="T81" fmla="*/ 37 h 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 h="37">
                  <a:moveTo>
                    <a:pt x="167" y="9"/>
                  </a:moveTo>
                  <a:lnTo>
                    <a:pt x="149" y="19"/>
                  </a:lnTo>
                  <a:lnTo>
                    <a:pt x="130" y="28"/>
                  </a:lnTo>
                  <a:lnTo>
                    <a:pt x="111" y="33"/>
                  </a:lnTo>
                  <a:lnTo>
                    <a:pt x="93" y="37"/>
                  </a:lnTo>
                  <a:lnTo>
                    <a:pt x="72" y="37"/>
                  </a:lnTo>
                  <a:lnTo>
                    <a:pt x="53" y="36"/>
                  </a:lnTo>
                  <a:lnTo>
                    <a:pt x="33" y="31"/>
                  </a:lnTo>
                  <a:lnTo>
                    <a:pt x="15" y="24"/>
                  </a:lnTo>
                  <a:lnTo>
                    <a:pt x="0" y="9"/>
                  </a:lnTo>
                  <a:lnTo>
                    <a:pt x="6" y="2"/>
                  </a:lnTo>
                  <a:lnTo>
                    <a:pt x="13" y="0"/>
                  </a:lnTo>
                  <a:lnTo>
                    <a:pt x="19" y="0"/>
                  </a:lnTo>
                  <a:lnTo>
                    <a:pt x="27" y="4"/>
                  </a:lnTo>
                  <a:lnTo>
                    <a:pt x="33" y="7"/>
                  </a:lnTo>
                  <a:lnTo>
                    <a:pt x="41" y="11"/>
                  </a:lnTo>
                  <a:lnTo>
                    <a:pt x="47" y="14"/>
                  </a:lnTo>
                  <a:lnTo>
                    <a:pt x="55" y="15"/>
                  </a:lnTo>
                  <a:lnTo>
                    <a:pt x="69" y="15"/>
                  </a:lnTo>
                  <a:lnTo>
                    <a:pt x="83" y="16"/>
                  </a:lnTo>
                  <a:lnTo>
                    <a:pt x="97" y="15"/>
                  </a:lnTo>
                  <a:lnTo>
                    <a:pt x="111" y="15"/>
                  </a:lnTo>
                  <a:lnTo>
                    <a:pt x="124" y="13"/>
                  </a:lnTo>
                  <a:lnTo>
                    <a:pt x="137" y="11"/>
                  </a:lnTo>
                  <a:lnTo>
                    <a:pt x="151" y="10"/>
                  </a:lnTo>
                  <a:lnTo>
                    <a:pt x="167" y="9"/>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37" name="Freeform 544"/>
            <p:cNvSpPr>
              <a:spLocks/>
            </p:cNvSpPr>
            <p:nvPr/>
          </p:nvSpPr>
          <p:spPr bwMode="auto">
            <a:xfrm>
              <a:off x="2864" y="1774"/>
              <a:ext cx="11" cy="7"/>
            </a:xfrm>
            <a:custGeom>
              <a:avLst/>
              <a:gdLst>
                <a:gd name="T0" fmla="*/ 0 w 111"/>
                <a:gd name="T1" fmla="*/ 0 h 70"/>
                <a:gd name="T2" fmla="*/ 0 w 111"/>
                <a:gd name="T3" fmla="*/ 0 h 70"/>
                <a:gd name="T4" fmla="*/ 0 w 111"/>
                <a:gd name="T5" fmla="*/ 0 h 70"/>
                <a:gd name="T6" fmla="*/ 0 w 111"/>
                <a:gd name="T7" fmla="*/ 0 h 70"/>
                <a:gd name="T8" fmla="*/ 0 w 111"/>
                <a:gd name="T9" fmla="*/ 0 h 70"/>
                <a:gd name="T10" fmla="*/ 0 w 111"/>
                <a:gd name="T11" fmla="*/ 0 h 70"/>
                <a:gd name="T12" fmla="*/ 0 w 111"/>
                <a:gd name="T13" fmla="*/ 0 h 70"/>
                <a:gd name="T14" fmla="*/ 0 w 111"/>
                <a:gd name="T15" fmla="*/ 0 h 70"/>
                <a:gd name="T16" fmla="*/ 0 w 111"/>
                <a:gd name="T17" fmla="*/ 0 h 70"/>
                <a:gd name="T18" fmla="*/ 0 w 111"/>
                <a:gd name="T19" fmla="*/ 0 h 70"/>
                <a:gd name="T20" fmla="*/ 0 w 111"/>
                <a:gd name="T21" fmla="*/ 0 h 70"/>
                <a:gd name="T22" fmla="*/ 0 w 111"/>
                <a:gd name="T23" fmla="*/ 0 h 70"/>
                <a:gd name="T24" fmla="*/ 0 w 111"/>
                <a:gd name="T25" fmla="*/ 0 h 70"/>
                <a:gd name="T26" fmla="*/ 0 w 111"/>
                <a:gd name="T27" fmla="*/ 0 h 70"/>
                <a:gd name="T28" fmla="*/ 0 w 111"/>
                <a:gd name="T29" fmla="*/ 0 h 70"/>
                <a:gd name="T30" fmla="*/ 0 w 111"/>
                <a:gd name="T31" fmla="*/ 0 h 70"/>
                <a:gd name="T32" fmla="*/ 0 w 111"/>
                <a:gd name="T33" fmla="*/ 0 h 70"/>
                <a:gd name="T34" fmla="*/ 0 w 111"/>
                <a:gd name="T35" fmla="*/ 0 h 70"/>
                <a:gd name="T36" fmla="*/ 0 w 111"/>
                <a:gd name="T37" fmla="*/ 0 h 70"/>
                <a:gd name="T38" fmla="*/ 0 w 111"/>
                <a:gd name="T39" fmla="*/ 0 h 70"/>
                <a:gd name="T40" fmla="*/ 0 w 111"/>
                <a:gd name="T41" fmla="*/ 0 h 70"/>
                <a:gd name="T42" fmla="*/ 0 w 111"/>
                <a:gd name="T43" fmla="*/ 0 h 70"/>
                <a:gd name="T44" fmla="*/ 0 w 111"/>
                <a:gd name="T45" fmla="*/ 0 h 70"/>
                <a:gd name="T46" fmla="*/ 0 w 111"/>
                <a:gd name="T47" fmla="*/ 0 h 70"/>
                <a:gd name="T48" fmla="*/ 0 w 111"/>
                <a:gd name="T49" fmla="*/ 0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1"/>
                <a:gd name="T76" fmla="*/ 0 h 70"/>
                <a:gd name="T77" fmla="*/ 111 w 111"/>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1" h="70">
                  <a:moveTo>
                    <a:pt x="111" y="55"/>
                  </a:moveTo>
                  <a:lnTo>
                    <a:pt x="106" y="61"/>
                  </a:lnTo>
                  <a:lnTo>
                    <a:pt x="99" y="66"/>
                  </a:lnTo>
                  <a:lnTo>
                    <a:pt x="92" y="68"/>
                  </a:lnTo>
                  <a:lnTo>
                    <a:pt x="85" y="70"/>
                  </a:lnTo>
                  <a:lnTo>
                    <a:pt x="76" y="69"/>
                  </a:lnTo>
                  <a:lnTo>
                    <a:pt x="69" y="68"/>
                  </a:lnTo>
                  <a:lnTo>
                    <a:pt x="61" y="67"/>
                  </a:lnTo>
                  <a:lnTo>
                    <a:pt x="56" y="66"/>
                  </a:lnTo>
                  <a:lnTo>
                    <a:pt x="43" y="62"/>
                  </a:lnTo>
                  <a:lnTo>
                    <a:pt x="33" y="56"/>
                  </a:lnTo>
                  <a:lnTo>
                    <a:pt x="26" y="49"/>
                  </a:lnTo>
                  <a:lnTo>
                    <a:pt x="19" y="40"/>
                  </a:lnTo>
                  <a:lnTo>
                    <a:pt x="13" y="29"/>
                  </a:lnTo>
                  <a:lnTo>
                    <a:pt x="10" y="20"/>
                  </a:lnTo>
                  <a:lnTo>
                    <a:pt x="4" y="9"/>
                  </a:lnTo>
                  <a:lnTo>
                    <a:pt x="0" y="0"/>
                  </a:lnTo>
                  <a:lnTo>
                    <a:pt x="13" y="5"/>
                  </a:lnTo>
                  <a:lnTo>
                    <a:pt x="27" y="13"/>
                  </a:lnTo>
                  <a:lnTo>
                    <a:pt x="39" y="23"/>
                  </a:lnTo>
                  <a:lnTo>
                    <a:pt x="52" y="35"/>
                  </a:lnTo>
                  <a:lnTo>
                    <a:pt x="64" y="43"/>
                  </a:lnTo>
                  <a:lnTo>
                    <a:pt x="78" y="52"/>
                  </a:lnTo>
                  <a:lnTo>
                    <a:pt x="93" y="55"/>
                  </a:lnTo>
                  <a:lnTo>
                    <a:pt x="111" y="55"/>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38" name="Freeform 545"/>
            <p:cNvSpPr>
              <a:spLocks/>
            </p:cNvSpPr>
            <p:nvPr/>
          </p:nvSpPr>
          <p:spPr bwMode="auto">
            <a:xfrm>
              <a:off x="2764" y="1778"/>
              <a:ext cx="69" cy="37"/>
            </a:xfrm>
            <a:custGeom>
              <a:avLst/>
              <a:gdLst>
                <a:gd name="T0" fmla="*/ 0 w 692"/>
                <a:gd name="T1" fmla="*/ 0 h 369"/>
                <a:gd name="T2" fmla="*/ 0 w 692"/>
                <a:gd name="T3" fmla="*/ 0 h 369"/>
                <a:gd name="T4" fmla="*/ 0 w 692"/>
                <a:gd name="T5" fmla="*/ 0 h 369"/>
                <a:gd name="T6" fmla="*/ 0 w 692"/>
                <a:gd name="T7" fmla="*/ 0 h 369"/>
                <a:gd name="T8" fmla="*/ 0 w 692"/>
                <a:gd name="T9" fmla="*/ 0 h 369"/>
                <a:gd name="T10" fmla="*/ 0 w 692"/>
                <a:gd name="T11" fmla="*/ 0 h 369"/>
                <a:gd name="T12" fmla="*/ 0 w 692"/>
                <a:gd name="T13" fmla="*/ 0 h 369"/>
                <a:gd name="T14" fmla="*/ 0 w 692"/>
                <a:gd name="T15" fmla="*/ 0 h 369"/>
                <a:gd name="T16" fmla="*/ 0 w 692"/>
                <a:gd name="T17" fmla="*/ 0 h 369"/>
                <a:gd name="T18" fmla="*/ 0 w 692"/>
                <a:gd name="T19" fmla="*/ 0 h 369"/>
                <a:gd name="T20" fmla="*/ 0 w 692"/>
                <a:gd name="T21" fmla="*/ 0 h 369"/>
                <a:gd name="T22" fmla="*/ 0 w 692"/>
                <a:gd name="T23" fmla="*/ 0 h 369"/>
                <a:gd name="T24" fmla="*/ 0 w 692"/>
                <a:gd name="T25" fmla="*/ 0 h 369"/>
                <a:gd name="T26" fmla="*/ 0 w 692"/>
                <a:gd name="T27" fmla="*/ 0 h 369"/>
                <a:gd name="T28" fmla="*/ 0 w 692"/>
                <a:gd name="T29" fmla="*/ 0 h 369"/>
                <a:gd name="T30" fmla="*/ 0 w 692"/>
                <a:gd name="T31" fmla="*/ 0 h 369"/>
                <a:gd name="T32" fmla="*/ 0 w 692"/>
                <a:gd name="T33" fmla="*/ 0 h 369"/>
                <a:gd name="T34" fmla="*/ 0 w 692"/>
                <a:gd name="T35" fmla="*/ 0 h 369"/>
                <a:gd name="T36" fmla="*/ 0 w 692"/>
                <a:gd name="T37" fmla="*/ 0 h 369"/>
                <a:gd name="T38" fmla="*/ 0 w 692"/>
                <a:gd name="T39" fmla="*/ 0 h 369"/>
                <a:gd name="T40" fmla="*/ 0 w 692"/>
                <a:gd name="T41" fmla="*/ 0 h 369"/>
                <a:gd name="T42" fmla="*/ 0 w 692"/>
                <a:gd name="T43" fmla="*/ 0 h 369"/>
                <a:gd name="T44" fmla="*/ 0 w 692"/>
                <a:gd name="T45" fmla="*/ 0 h 369"/>
                <a:gd name="T46" fmla="*/ 0 w 692"/>
                <a:gd name="T47" fmla="*/ 0 h 369"/>
                <a:gd name="T48" fmla="*/ 0 w 692"/>
                <a:gd name="T49" fmla="*/ 0 h 369"/>
                <a:gd name="T50" fmla="*/ 0 w 692"/>
                <a:gd name="T51" fmla="*/ 0 h 369"/>
                <a:gd name="T52" fmla="*/ 0 w 692"/>
                <a:gd name="T53" fmla="*/ 0 h 369"/>
                <a:gd name="T54" fmla="*/ 0 w 692"/>
                <a:gd name="T55" fmla="*/ 0 h 369"/>
                <a:gd name="T56" fmla="*/ 0 w 692"/>
                <a:gd name="T57" fmla="*/ 0 h 369"/>
                <a:gd name="T58" fmla="*/ 0 w 692"/>
                <a:gd name="T59" fmla="*/ 0 h 369"/>
                <a:gd name="T60" fmla="*/ 0 w 692"/>
                <a:gd name="T61" fmla="*/ 0 h 369"/>
                <a:gd name="T62" fmla="*/ 0 w 692"/>
                <a:gd name="T63" fmla="*/ 0 h 369"/>
                <a:gd name="T64" fmla="*/ 0 w 692"/>
                <a:gd name="T65" fmla="*/ 0 h 369"/>
                <a:gd name="T66" fmla="*/ 0 w 692"/>
                <a:gd name="T67" fmla="*/ 0 h 369"/>
                <a:gd name="T68" fmla="*/ 0 w 692"/>
                <a:gd name="T69" fmla="*/ 0 h 369"/>
                <a:gd name="T70" fmla="*/ 0 w 692"/>
                <a:gd name="T71" fmla="*/ 0 h 369"/>
                <a:gd name="T72" fmla="*/ 0 w 692"/>
                <a:gd name="T73" fmla="*/ 0 h 369"/>
                <a:gd name="T74" fmla="*/ 0 w 692"/>
                <a:gd name="T75" fmla="*/ 0 h 369"/>
                <a:gd name="T76" fmla="*/ 0 w 692"/>
                <a:gd name="T77" fmla="*/ 0 h 369"/>
                <a:gd name="T78" fmla="*/ 0 w 692"/>
                <a:gd name="T79" fmla="*/ 0 h 369"/>
                <a:gd name="T80" fmla="*/ 0 w 692"/>
                <a:gd name="T81" fmla="*/ 0 h 369"/>
                <a:gd name="T82" fmla="*/ 0 w 692"/>
                <a:gd name="T83" fmla="*/ 0 h 369"/>
                <a:gd name="T84" fmla="*/ 0 w 692"/>
                <a:gd name="T85" fmla="*/ 0 h 369"/>
                <a:gd name="T86" fmla="*/ 0 w 692"/>
                <a:gd name="T87" fmla="*/ 0 h 369"/>
                <a:gd name="T88" fmla="*/ 0 w 692"/>
                <a:gd name="T89" fmla="*/ 0 h 369"/>
                <a:gd name="T90" fmla="*/ 0 w 692"/>
                <a:gd name="T91" fmla="*/ 0 h 369"/>
                <a:gd name="T92" fmla="*/ 0 w 692"/>
                <a:gd name="T93" fmla="*/ 0 h 369"/>
                <a:gd name="T94" fmla="*/ 0 w 692"/>
                <a:gd name="T95" fmla="*/ 0 h 369"/>
                <a:gd name="T96" fmla="*/ 0 w 692"/>
                <a:gd name="T97" fmla="*/ 0 h 369"/>
                <a:gd name="T98" fmla="*/ 0 w 692"/>
                <a:gd name="T99" fmla="*/ 0 h 369"/>
                <a:gd name="T100" fmla="*/ 0 w 692"/>
                <a:gd name="T101" fmla="*/ 0 h 369"/>
                <a:gd name="T102" fmla="*/ 0 w 692"/>
                <a:gd name="T103" fmla="*/ 0 h 369"/>
                <a:gd name="T104" fmla="*/ 0 w 692"/>
                <a:gd name="T105" fmla="*/ 0 h 369"/>
                <a:gd name="T106" fmla="*/ 0 w 692"/>
                <a:gd name="T107" fmla="*/ 0 h 369"/>
                <a:gd name="T108" fmla="*/ 0 w 692"/>
                <a:gd name="T109" fmla="*/ 0 h 369"/>
                <a:gd name="T110" fmla="*/ 0 w 692"/>
                <a:gd name="T111" fmla="*/ 0 h 369"/>
                <a:gd name="T112" fmla="*/ 0 w 692"/>
                <a:gd name="T113" fmla="*/ 0 h 3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2"/>
                <a:gd name="T172" fmla="*/ 0 h 369"/>
                <a:gd name="T173" fmla="*/ 692 w 692"/>
                <a:gd name="T174" fmla="*/ 369 h 3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2" h="369">
                  <a:moveTo>
                    <a:pt x="621" y="85"/>
                  </a:moveTo>
                  <a:lnTo>
                    <a:pt x="628" y="75"/>
                  </a:lnTo>
                  <a:lnTo>
                    <a:pt x="637" y="73"/>
                  </a:lnTo>
                  <a:lnTo>
                    <a:pt x="647" y="75"/>
                  </a:lnTo>
                  <a:lnTo>
                    <a:pt x="657" y="84"/>
                  </a:lnTo>
                  <a:lnTo>
                    <a:pt x="667" y="94"/>
                  </a:lnTo>
                  <a:lnTo>
                    <a:pt x="677" y="105"/>
                  </a:lnTo>
                  <a:lnTo>
                    <a:pt x="684" y="116"/>
                  </a:lnTo>
                  <a:lnTo>
                    <a:pt x="692" y="126"/>
                  </a:lnTo>
                  <a:lnTo>
                    <a:pt x="688" y="159"/>
                  </a:lnTo>
                  <a:lnTo>
                    <a:pt x="675" y="192"/>
                  </a:lnTo>
                  <a:lnTo>
                    <a:pt x="653" y="221"/>
                  </a:lnTo>
                  <a:lnTo>
                    <a:pt x="628" y="248"/>
                  </a:lnTo>
                  <a:lnTo>
                    <a:pt x="597" y="272"/>
                  </a:lnTo>
                  <a:lnTo>
                    <a:pt x="566" y="294"/>
                  </a:lnTo>
                  <a:lnTo>
                    <a:pt x="534" y="314"/>
                  </a:lnTo>
                  <a:lnTo>
                    <a:pt x="504" y="333"/>
                  </a:lnTo>
                  <a:lnTo>
                    <a:pt x="493" y="336"/>
                  </a:lnTo>
                  <a:lnTo>
                    <a:pt x="482" y="343"/>
                  </a:lnTo>
                  <a:lnTo>
                    <a:pt x="471" y="348"/>
                  </a:lnTo>
                  <a:lnTo>
                    <a:pt x="460" y="356"/>
                  </a:lnTo>
                  <a:lnTo>
                    <a:pt x="448" y="361"/>
                  </a:lnTo>
                  <a:lnTo>
                    <a:pt x="438" y="365"/>
                  </a:lnTo>
                  <a:lnTo>
                    <a:pt x="426" y="369"/>
                  </a:lnTo>
                  <a:lnTo>
                    <a:pt x="414" y="369"/>
                  </a:lnTo>
                  <a:lnTo>
                    <a:pt x="364" y="335"/>
                  </a:lnTo>
                  <a:lnTo>
                    <a:pt x="315" y="308"/>
                  </a:lnTo>
                  <a:lnTo>
                    <a:pt x="263" y="283"/>
                  </a:lnTo>
                  <a:lnTo>
                    <a:pt x="212" y="262"/>
                  </a:lnTo>
                  <a:lnTo>
                    <a:pt x="159" y="241"/>
                  </a:lnTo>
                  <a:lnTo>
                    <a:pt x="106" y="222"/>
                  </a:lnTo>
                  <a:lnTo>
                    <a:pt x="52" y="204"/>
                  </a:lnTo>
                  <a:lnTo>
                    <a:pt x="0" y="186"/>
                  </a:lnTo>
                  <a:lnTo>
                    <a:pt x="68" y="181"/>
                  </a:lnTo>
                  <a:lnTo>
                    <a:pt x="139" y="178"/>
                  </a:lnTo>
                  <a:lnTo>
                    <a:pt x="211" y="173"/>
                  </a:lnTo>
                  <a:lnTo>
                    <a:pt x="285" y="168"/>
                  </a:lnTo>
                  <a:lnTo>
                    <a:pt x="356" y="157"/>
                  </a:lnTo>
                  <a:lnTo>
                    <a:pt x="426" y="141"/>
                  </a:lnTo>
                  <a:lnTo>
                    <a:pt x="493" y="117"/>
                  </a:lnTo>
                  <a:lnTo>
                    <a:pt x="555" y="85"/>
                  </a:lnTo>
                  <a:lnTo>
                    <a:pt x="560" y="76"/>
                  </a:lnTo>
                  <a:lnTo>
                    <a:pt x="567" y="67"/>
                  </a:lnTo>
                  <a:lnTo>
                    <a:pt x="572" y="56"/>
                  </a:lnTo>
                  <a:lnTo>
                    <a:pt x="579" y="46"/>
                  </a:lnTo>
                  <a:lnTo>
                    <a:pt x="583" y="34"/>
                  </a:lnTo>
                  <a:lnTo>
                    <a:pt x="588" y="22"/>
                  </a:lnTo>
                  <a:lnTo>
                    <a:pt x="592" y="11"/>
                  </a:lnTo>
                  <a:lnTo>
                    <a:pt x="596" y="0"/>
                  </a:lnTo>
                  <a:lnTo>
                    <a:pt x="602" y="7"/>
                  </a:lnTo>
                  <a:lnTo>
                    <a:pt x="607" y="17"/>
                  </a:lnTo>
                  <a:lnTo>
                    <a:pt x="608" y="28"/>
                  </a:lnTo>
                  <a:lnTo>
                    <a:pt x="610" y="40"/>
                  </a:lnTo>
                  <a:lnTo>
                    <a:pt x="610" y="52"/>
                  </a:lnTo>
                  <a:lnTo>
                    <a:pt x="611" y="63"/>
                  </a:lnTo>
                  <a:lnTo>
                    <a:pt x="614" y="74"/>
                  </a:lnTo>
                  <a:lnTo>
                    <a:pt x="621" y="8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39" name="Freeform 546"/>
            <p:cNvSpPr>
              <a:spLocks/>
            </p:cNvSpPr>
            <p:nvPr/>
          </p:nvSpPr>
          <p:spPr bwMode="auto">
            <a:xfrm>
              <a:off x="2700" y="1778"/>
              <a:ext cx="2" cy="3"/>
            </a:xfrm>
            <a:custGeom>
              <a:avLst/>
              <a:gdLst>
                <a:gd name="T0" fmla="*/ 0 w 21"/>
                <a:gd name="T1" fmla="*/ 0 h 26"/>
                <a:gd name="T2" fmla="*/ 0 w 21"/>
                <a:gd name="T3" fmla="*/ 0 h 26"/>
                <a:gd name="T4" fmla="*/ 0 w 21"/>
                <a:gd name="T5" fmla="*/ 0 h 26"/>
                <a:gd name="T6" fmla="*/ 0 w 21"/>
                <a:gd name="T7" fmla="*/ 0 h 26"/>
                <a:gd name="T8" fmla="*/ 0 w 21"/>
                <a:gd name="T9" fmla="*/ 0 h 26"/>
                <a:gd name="T10" fmla="*/ 0 w 21"/>
                <a:gd name="T11" fmla="*/ 0 h 26"/>
                <a:gd name="T12" fmla="*/ 0 w 21"/>
                <a:gd name="T13" fmla="*/ 0 h 26"/>
                <a:gd name="T14" fmla="*/ 0 w 21"/>
                <a:gd name="T15" fmla="*/ 0 h 26"/>
                <a:gd name="T16" fmla="*/ 0 w 21"/>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6"/>
                <a:gd name="T29" fmla="*/ 21 w 2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6">
                  <a:moveTo>
                    <a:pt x="2" y="26"/>
                  </a:moveTo>
                  <a:lnTo>
                    <a:pt x="0" y="18"/>
                  </a:lnTo>
                  <a:lnTo>
                    <a:pt x="0" y="13"/>
                  </a:lnTo>
                  <a:lnTo>
                    <a:pt x="2" y="9"/>
                  </a:lnTo>
                  <a:lnTo>
                    <a:pt x="5" y="7"/>
                  </a:lnTo>
                  <a:lnTo>
                    <a:pt x="13" y="2"/>
                  </a:lnTo>
                  <a:lnTo>
                    <a:pt x="21" y="0"/>
                  </a:lnTo>
                  <a:lnTo>
                    <a:pt x="21" y="26"/>
                  </a:lnTo>
                  <a:lnTo>
                    <a:pt x="2" y="2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40" name="Freeform 547"/>
            <p:cNvSpPr>
              <a:spLocks/>
            </p:cNvSpPr>
            <p:nvPr/>
          </p:nvSpPr>
          <p:spPr bwMode="auto">
            <a:xfrm>
              <a:off x="2706" y="1783"/>
              <a:ext cx="2" cy="2"/>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w 21"/>
                <a:gd name="T11" fmla="*/ 0 h 19"/>
                <a:gd name="T12" fmla="*/ 0 w 21"/>
                <a:gd name="T13" fmla="*/ 0 h 19"/>
                <a:gd name="T14" fmla="*/ 0 w 21"/>
                <a:gd name="T15" fmla="*/ 0 h 19"/>
                <a:gd name="T16" fmla="*/ 0 w 21"/>
                <a:gd name="T17" fmla="*/ 0 h 19"/>
                <a:gd name="T18" fmla="*/ 0 w 21"/>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9"/>
                <a:gd name="T32" fmla="*/ 21 w 21"/>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9">
                  <a:moveTo>
                    <a:pt x="21" y="15"/>
                  </a:moveTo>
                  <a:lnTo>
                    <a:pt x="21" y="19"/>
                  </a:lnTo>
                  <a:lnTo>
                    <a:pt x="12" y="19"/>
                  </a:lnTo>
                  <a:lnTo>
                    <a:pt x="6" y="17"/>
                  </a:lnTo>
                  <a:lnTo>
                    <a:pt x="1" y="9"/>
                  </a:lnTo>
                  <a:lnTo>
                    <a:pt x="0" y="0"/>
                  </a:lnTo>
                  <a:lnTo>
                    <a:pt x="6" y="1"/>
                  </a:lnTo>
                  <a:lnTo>
                    <a:pt x="12" y="5"/>
                  </a:lnTo>
                  <a:lnTo>
                    <a:pt x="16" y="9"/>
                  </a:lnTo>
                  <a:lnTo>
                    <a:pt x="21" y="1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41" name="Freeform 548"/>
            <p:cNvSpPr>
              <a:spLocks/>
            </p:cNvSpPr>
            <p:nvPr/>
          </p:nvSpPr>
          <p:spPr bwMode="auto">
            <a:xfrm>
              <a:off x="2675" y="1783"/>
              <a:ext cx="5" cy="13"/>
            </a:xfrm>
            <a:custGeom>
              <a:avLst/>
              <a:gdLst>
                <a:gd name="T0" fmla="*/ 0 w 48"/>
                <a:gd name="T1" fmla="*/ 0 h 126"/>
                <a:gd name="T2" fmla="*/ 0 w 48"/>
                <a:gd name="T3" fmla="*/ 0 h 126"/>
                <a:gd name="T4" fmla="*/ 0 w 48"/>
                <a:gd name="T5" fmla="*/ 0 h 126"/>
                <a:gd name="T6" fmla="*/ 0 w 48"/>
                <a:gd name="T7" fmla="*/ 0 h 126"/>
                <a:gd name="T8" fmla="*/ 0 w 48"/>
                <a:gd name="T9" fmla="*/ 0 h 126"/>
                <a:gd name="T10" fmla="*/ 0 w 48"/>
                <a:gd name="T11" fmla="*/ 0 h 126"/>
                <a:gd name="T12" fmla="*/ 0 w 48"/>
                <a:gd name="T13" fmla="*/ 0 h 126"/>
                <a:gd name="T14" fmla="*/ 0 w 48"/>
                <a:gd name="T15" fmla="*/ 0 h 126"/>
                <a:gd name="T16" fmla="*/ 0 w 48"/>
                <a:gd name="T17" fmla="*/ 0 h 126"/>
                <a:gd name="T18" fmla="*/ 0 w 48"/>
                <a:gd name="T19" fmla="*/ 0 h 126"/>
                <a:gd name="T20" fmla="*/ 0 w 48"/>
                <a:gd name="T21" fmla="*/ 0 h 126"/>
                <a:gd name="T22" fmla="*/ 0 w 48"/>
                <a:gd name="T23" fmla="*/ 0 h 126"/>
                <a:gd name="T24" fmla="*/ 0 w 48"/>
                <a:gd name="T25" fmla="*/ 0 h 126"/>
                <a:gd name="T26" fmla="*/ 0 w 48"/>
                <a:gd name="T27" fmla="*/ 0 h 126"/>
                <a:gd name="T28" fmla="*/ 0 w 48"/>
                <a:gd name="T29" fmla="*/ 0 h 126"/>
                <a:gd name="T30" fmla="*/ 0 w 48"/>
                <a:gd name="T31" fmla="*/ 0 h 126"/>
                <a:gd name="T32" fmla="*/ 0 w 48"/>
                <a:gd name="T33" fmla="*/ 0 h 126"/>
                <a:gd name="T34" fmla="*/ 0 w 48"/>
                <a:gd name="T35" fmla="*/ 0 h 126"/>
                <a:gd name="T36" fmla="*/ 0 w 48"/>
                <a:gd name="T37" fmla="*/ 0 h 126"/>
                <a:gd name="T38" fmla="*/ 0 w 48"/>
                <a:gd name="T39" fmla="*/ 0 h 126"/>
                <a:gd name="T40" fmla="*/ 0 w 48"/>
                <a:gd name="T41" fmla="*/ 0 h 126"/>
                <a:gd name="T42" fmla="*/ 0 w 48"/>
                <a:gd name="T43" fmla="*/ 0 h 126"/>
                <a:gd name="T44" fmla="*/ 0 w 48"/>
                <a:gd name="T45" fmla="*/ 0 h 126"/>
                <a:gd name="T46" fmla="*/ 0 w 48"/>
                <a:gd name="T47" fmla="*/ 0 h 126"/>
                <a:gd name="T48" fmla="*/ 0 w 48"/>
                <a:gd name="T49" fmla="*/ 0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126"/>
                <a:gd name="T77" fmla="*/ 48 w 48"/>
                <a:gd name="T78" fmla="*/ 126 h 1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126">
                  <a:moveTo>
                    <a:pt x="43" y="71"/>
                  </a:moveTo>
                  <a:lnTo>
                    <a:pt x="39" y="76"/>
                  </a:lnTo>
                  <a:lnTo>
                    <a:pt x="36" y="83"/>
                  </a:lnTo>
                  <a:lnTo>
                    <a:pt x="32" y="90"/>
                  </a:lnTo>
                  <a:lnTo>
                    <a:pt x="29" y="98"/>
                  </a:lnTo>
                  <a:lnTo>
                    <a:pt x="24" y="104"/>
                  </a:lnTo>
                  <a:lnTo>
                    <a:pt x="20" y="112"/>
                  </a:lnTo>
                  <a:lnTo>
                    <a:pt x="13" y="118"/>
                  </a:lnTo>
                  <a:lnTo>
                    <a:pt x="8" y="126"/>
                  </a:lnTo>
                  <a:lnTo>
                    <a:pt x="10" y="109"/>
                  </a:lnTo>
                  <a:lnTo>
                    <a:pt x="9" y="91"/>
                  </a:lnTo>
                  <a:lnTo>
                    <a:pt x="6" y="73"/>
                  </a:lnTo>
                  <a:lnTo>
                    <a:pt x="2" y="55"/>
                  </a:lnTo>
                  <a:lnTo>
                    <a:pt x="0" y="36"/>
                  </a:lnTo>
                  <a:lnTo>
                    <a:pt x="3" y="21"/>
                  </a:lnTo>
                  <a:lnTo>
                    <a:pt x="11" y="8"/>
                  </a:lnTo>
                  <a:lnTo>
                    <a:pt x="28" y="0"/>
                  </a:lnTo>
                  <a:lnTo>
                    <a:pt x="34" y="5"/>
                  </a:lnTo>
                  <a:lnTo>
                    <a:pt x="40" y="13"/>
                  </a:lnTo>
                  <a:lnTo>
                    <a:pt x="43" y="21"/>
                  </a:lnTo>
                  <a:lnTo>
                    <a:pt x="47" y="31"/>
                  </a:lnTo>
                  <a:lnTo>
                    <a:pt x="48" y="41"/>
                  </a:lnTo>
                  <a:lnTo>
                    <a:pt x="48" y="50"/>
                  </a:lnTo>
                  <a:lnTo>
                    <a:pt x="45" y="60"/>
                  </a:lnTo>
                  <a:lnTo>
                    <a:pt x="43" y="71"/>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42" name="Freeform 549"/>
            <p:cNvSpPr>
              <a:spLocks/>
            </p:cNvSpPr>
            <p:nvPr/>
          </p:nvSpPr>
          <p:spPr bwMode="auto">
            <a:xfrm>
              <a:off x="2648" y="1784"/>
              <a:ext cx="22" cy="10"/>
            </a:xfrm>
            <a:custGeom>
              <a:avLst/>
              <a:gdLst>
                <a:gd name="T0" fmla="*/ 0 w 212"/>
                <a:gd name="T1" fmla="*/ 0 h 106"/>
                <a:gd name="T2" fmla="*/ 0 w 212"/>
                <a:gd name="T3" fmla="*/ 0 h 106"/>
                <a:gd name="T4" fmla="*/ 0 w 212"/>
                <a:gd name="T5" fmla="*/ 0 h 106"/>
                <a:gd name="T6" fmla="*/ 0 w 212"/>
                <a:gd name="T7" fmla="*/ 0 h 106"/>
                <a:gd name="T8" fmla="*/ 0 w 212"/>
                <a:gd name="T9" fmla="*/ 0 h 106"/>
                <a:gd name="T10" fmla="*/ 0 w 212"/>
                <a:gd name="T11" fmla="*/ 0 h 106"/>
                <a:gd name="T12" fmla="*/ 0 w 212"/>
                <a:gd name="T13" fmla="*/ 0 h 106"/>
                <a:gd name="T14" fmla="*/ 0 w 212"/>
                <a:gd name="T15" fmla="*/ 0 h 106"/>
                <a:gd name="T16" fmla="*/ 0 w 212"/>
                <a:gd name="T17" fmla="*/ 0 h 106"/>
                <a:gd name="T18" fmla="*/ 0 w 212"/>
                <a:gd name="T19" fmla="*/ 0 h 106"/>
                <a:gd name="T20" fmla="*/ 0 w 212"/>
                <a:gd name="T21" fmla="*/ 0 h 106"/>
                <a:gd name="T22" fmla="*/ 0 w 212"/>
                <a:gd name="T23" fmla="*/ 0 h 106"/>
                <a:gd name="T24" fmla="*/ 0 w 212"/>
                <a:gd name="T25" fmla="*/ 0 h 106"/>
                <a:gd name="T26" fmla="*/ 0 w 212"/>
                <a:gd name="T27" fmla="*/ 0 h 106"/>
                <a:gd name="T28" fmla="*/ 0 w 212"/>
                <a:gd name="T29" fmla="*/ 0 h 106"/>
                <a:gd name="T30" fmla="*/ 0 w 212"/>
                <a:gd name="T31" fmla="*/ 0 h 106"/>
                <a:gd name="T32" fmla="*/ 0 w 212"/>
                <a:gd name="T33" fmla="*/ 0 h 106"/>
                <a:gd name="T34" fmla="*/ 0 w 212"/>
                <a:gd name="T35" fmla="*/ 0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0 h 106"/>
                <a:gd name="T48" fmla="*/ 0 w 212"/>
                <a:gd name="T49" fmla="*/ 0 h 106"/>
                <a:gd name="T50" fmla="*/ 0 w 212"/>
                <a:gd name="T51" fmla="*/ 0 h 106"/>
                <a:gd name="T52" fmla="*/ 0 w 212"/>
                <a:gd name="T53" fmla="*/ 0 h 106"/>
                <a:gd name="T54" fmla="*/ 0 w 212"/>
                <a:gd name="T55" fmla="*/ 0 h 106"/>
                <a:gd name="T56" fmla="*/ 0 w 212"/>
                <a:gd name="T57" fmla="*/ 0 h 106"/>
                <a:gd name="T58" fmla="*/ 0 w 212"/>
                <a:gd name="T59" fmla="*/ 0 h 106"/>
                <a:gd name="T60" fmla="*/ 0 w 212"/>
                <a:gd name="T61" fmla="*/ 0 h 106"/>
                <a:gd name="T62" fmla="*/ 0 w 212"/>
                <a:gd name="T63" fmla="*/ 0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2"/>
                <a:gd name="T97" fmla="*/ 0 h 106"/>
                <a:gd name="T98" fmla="*/ 212 w 212"/>
                <a:gd name="T99" fmla="*/ 106 h 1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2" h="106">
                  <a:moveTo>
                    <a:pt x="212" y="21"/>
                  </a:moveTo>
                  <a:lnTo>
                    <a:pt x="211" y="31"/>
                  </a:lnTo>
                  <a:lnTo>
                    <a:pt x="208" y="42"/>
                  </a:lnTo>
                  <a:lnTo>
                    <a:pt x="201" y="51"/>
                  </a:lnTo>
                  <a:lnTo>
                    <a:pt x="195" y="60"/>
                  </a:lnTo>
                  <a:lnTo>
                    <a:pt x="186" y="65"/>
                  </a:lnTo>
                  <a:lnTo>
                    <a:pt x="178" y="71"/>
                  </a:lnTo>
                  <a:lnTo>
                    <a:pt x="168" y="76"/>
                  </a:lnTo>
                  <a:lnTo>
                    <a:pt x="161" y="81"/>
                  </a:lnTo>
                  <a:lnTo>
                    <a:pt x="146" y="91"/>
                  </a:lnTo>
                  <a:lnTo>
                    <a:pt x="132" y="98"/>
                  </a:lnTo>
                  <a:lnTo>
                    <a:pt x="116" y="103"/>
                  </a:lnTo>
                  <a:lnTo>
                    <a:pt x="101" y="106"/>
                  </a:lnTo>
                  <a:lnTo>
                    <a:pt x="85" y="106"/>
                  </a:lnTo>
                  <a:lnTo>
                    <a:pt x="69" y="106"/>
                  </a:lnTo>
                  <a:lnTo>
                    <a:pt x="52" y="104"/>
                  </a:lnTo>
                  <a:lnTo>
                    <a:pt x="35" y="102"/>
                  </a:lnTo>
                  <a:lnTo>
                    <a:pt x="24" y="91"/>
                  </a:lnTo>
                  <a:lnTo>
                    <a:pt x="14" y="82"/>
                  </a:lnTo>
                  <a:lnTo>
                    <a:pt x="8" y="77"/>
                  </a:lnTo>
                  <a:lnTo>
                    <a:pt x="5" y="72"/>
                  </a:lnTo>
                  <a:lnTo>
                    <a:pt x="1" y="66"/>
                  </a:lnTo>
                  <a:lnTo>
                    <a:pt x="0" y="61"/>
                  </a:lnTo>
                  <a:lnTo>
                    <a:pt x="22" y="61"/>
                  </a:lnTo>
                  <a:lnTo>
                    <a:pt x="47" y="57"/>
                  </a:lnTo>
                  <a:lnTo>
                    <a:pt x="73" y="52"/>
                  </a:lnTo>
                  <a:lnTo>
                    <a:pt x="100" y="45"/>
                  </a:lnTo>
                  <a:lnTo>
                    <a:pt x="126" y="35"/>
                  </a:lnTo>
                  <a:lnTo>
                    <a:pt x="152" y="24"/>
                  </a:lnTo>
                  <a:lnTo>
                    <a:pt x="177" y="12"/>
                  </a:lnTo>
                  <a:lnTo>
                    <a:pt x="201" y="0"/>
                  </a:lnTo>
                  <a:lnTo>
                    <a:pt x="212" y="21"/>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43" name="Freeform 550"/>
            <p:cNvSpPr>
              <a:spLocks/>
            </p:cNvSpPr>
            <p:nvPr/>
          </p:nvSpPr>
          <p:spPr bwMode="auto">
            <a:xfrm>
              <a:off x="2713" y="1786"/>
              <a:ext cx="2" cy="3"/>
            </a:xfrm>
            <a:custGeom>
              <a:avLst/>
              <a:gdLst>
                <a:gd name="T0" fmla="*/ 0 w 20"/>
                <a:gd name="T1" fmla="*/ 0 h 30"/>
                <a:gd name="T2" fmla="*/ 0 w 20"/>
                <a:gd name="T3" fmla="*/ 0 h 30"/>
                <a:gd name="T4" fmla="*/ 0 w 20"/>
                <a:gd name="T5" fmla="*/ 0 h 30"/>
                <a:gd name="T6" fmla="*/ 0 w 20"/>
                <a:gd name="T7" fmla="*/ 0 h 30"/>
                <a:gd name="T8" fmla="*/ 0 w 20"/>
                <a:gd name="T9" fmla="*/ 0 h 30"/>
                <a:gd name="T10" fmla="*/ 0 w 20"/>
                <a:gd name="T11" fmla="*/ 0 h 30"/>
                <a:gd name="T12" fmla="*/ 0 w 20"/>
                <a:gd name="T13" fmla="*/ 0 h 30"/>
                <a:gd name="T14" fmla="*/ 0 w 20"/>
                <a:gd name="T15" fmla="*/ 0 h 30"/>
                <a:gd name="T16" fmla="*/ 0 w 20"/>
                <a:gd name="T17" fmla="*/ 0 h 30"/>
                <a:gd name="T18" fmla="*/ 0 w 20"/>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0"/>
                <a:gd name="T32" fmla="*/ 20 w 2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0">
                  <a:moveTo>
                    <a:pt x="20" y="9"/>
                  </a:moveTo>
                  <a:lnTo>
                    <a:pt x="20" y="24"/>
                  </a:lnTo>
                  <a:lnTo>
                    <a:pt x="12" y="22"/>
                  </a:lnTo>
                  <a:lnTo>
                    <a:pt x="10" y="30"/>
                  </a:lnTo>
                  <a:lnTo>
                    <a:pt x="4" y="23"/>
                  </a:lnTo>
                  <a:lnTo>
                    <a:pt x="0" y="16"/>
                  </a:lnTo>
                  <a:lnTo>
                    <a:pt x="0" y="7"/>
                  </a:lnTo>
                  <a:lnTo>
                    <a:pt x="5" y="0"/>
                  </a:lnTo>
                  <a:lnTo>
                    <a:pt x="12" y="2"/>
                  </a:lnTo>
                  <a:lnTo>
                    <a:pt x="20" y="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44" name="Freeform 551"/>
            <p:cNvSpPr>
              <a:spLocks/>
            </p:cNvSpPr>
            <p:nvPr/>
          </p:nvSpPr>
          <p:spPr bwMode="auto">
            <a:xfrm>
              <a:off x="2656" y="1787"/>
              <a:ext cx="17" cy="13"/>
            </a:xfrm>
            <a:custGeom>
              <a:avLst/>
              <a:gdLst>
                <a:gd name="T0" fmla="*/ 0 w 171"/>
                <a:gd name="T1" fmla="*/ 0 h 130"/>
                <a:gd name="T2" fmla="*/ 0 w 171"/>
                <a:gd name="T3" fmla="*/ 0 h 130"/>
                <a:gd name="T4" fmla="*/ 0 w 171"/>
                <a:gd name="T5" fmla="*/ 0 h 130"/>
                <a:gd name="T6" fmla="*/ 0 w 171"/>
                <a:gd name="T7" fmla="*/ 0 h 130"/>
                <a:gd name="T8" fmla="*/ 0 w 171"/>
                <a:gd name="T9" fmla="*/ 0 h 130"/>
                <a:gd name="T10" fmla="*/ 0 w 171"/>
                <a:gd name="T11" fmla="*/ 0 h 130"/>
                <a:gd name="T12" fmla="*/ 0 w 171"/>
                <a:gd name="T13" fmla="*/ 0 h 130"/>
                <a:gd name="T14" fmla="*/ 0 w 171"/>
                <a:gd name="T15" fmla="*/ 0 h 130"/>
                <a:gd name="T16" fmla="*/ 0 w 171"/>
                <a:gd name="T17" fmla="*/ 0 h 130"/>
                <a:gd name="T18" fmla="*/ 0 w 171"/>
                <a:gd name="T19" fmla="*/ 0 h 130"/>
                <a:gd name="T20" fmla="*/ 0 w 171"/>
                <a:gd name="T21" fmla="*/ 0 h 130"/>
                <a:gd name="T22" fmla="*/ 0 w 171"/>
                <a:gd name="T23" fmla="*/ 0 h 130"/>
                <a:gd name="T24" fmla="*/ 0 w 171"/>
                <a:gd name="T25" fmla="*/ 0 h 130"/>
                <a:gd name="T26" fmla="*/ 0 w 171"/>
                <a:gd name="T27" fmla="*/ 0 h 130"/>
                <a:gd name="T28" fmla="*/ 0 w 171"/>
                <a:gd name="T29" fmla="*/ 0 h 130"/>
                <a:gd name="T30" fmla="*/ 0 w 171"/>
                <a:gd name="T31" fmla="*/ 0 h 130"/>
                <a:gd name="T32" fmla="*/ 0 w 171"/>
                <a:gd name="T33" fmla="*/ 0 h 130"/>
                <a:gd name="T34" fmla="*/ 0 w 171"/>
                <a:gd name="T35" fmla="*/ 0 h 130"/>
                <a:gd name="T36" fmla="*/ 0 w 171"/>
                <a:gd name="T37" fmla="*/ 0 h 130"/>
                <a:gd name="T38" fmla="*/ 0 w 171"/>
                <a:gd name="T39" fmla="*/ 0 h 130"/>
                <a:gd name="T40" fmla="*/ 0 w 171"/>
                <a:gd name="T41" fmla="*/ 0 h 130"/>
                <a:gd name="T42" fmla="*/ 0 w 171"/>
                <a:gd name="T43" fmla="*/ 0 h 130"/>
                <a:gd name="T44" fmla="*/ 0 w 171"/>
                <a:gd name="T45" fmla="*/ 0 h 130"/>
                <a:gd name="T46" fmla="*/ 0 w 171"/>
                <a:gd name="T47" fmla="*/ 0 h 130"/>
                <a:gd name="T48" fmla="*/ 0 w 171"/>
                <a:gd name="T49" fmla="*/ 0 h 130"/>
                <a:gd name="T50" fmla="*/ 0 w 171"/>
                <a:gd name="T51" fmla="*/ 0 h 130"/>
                <a:gd name="T52" fmla="*/ 0 w 171"/>
                <a:gd name="T53" fmla="*/ 0 h 130"/>
                <a:gd name="T54" fmla="*/ 0 w 171"/>
                <a:gd name="T55" fmla="*/ 0 h 130"/>
                <a:gd name="T56" fmla="*/ 0 w 171"/>
                <a:gd name="T57" fmla="*/ 0 h 130"/>
                <a:gd name="T58" fmla="*/ 0 w 171"/>
                <a:gd name="T59" fmla="*/ 0 h 130"/>
                <a:gd name="T60" fmla="*/ 0 w 171"/>
                <a:gd name="T61" fmla="*/ 0 h 130"/>
                <a:gd name="T62" fmla="*/ 0 w 171"/>
                <a:gd name="T63" fmla="*/ 0 h 130"/>
                <a:gd name="T64" fmla="*/ 0 w 171"/>
                <a:gd name="T65" fmla="*/ 0 h 130"/>
                <a:gd name="T66" fmla="*/ 0 w 171"/>
                <a:gd name="T67" fmla="*/ 0 h 130"/>
                <a:gd name="T68" fmla="*/ 0 w 171"/>
                <a:gd name="T69" fmla="*/ 0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30"/>
                <a:gd name="T107" fmla="*/ 171 w 171"/>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30">
                  <a:moveTo>
                    <a:pt x="150" y="91"/>
                  </a:moveTo>
                  <a:lnTo>
                    <a:pt x="134" y="104"/>
                  </a:lnTo>
                  <a:lnTo>
                    <a:pt x="118" y="115"/>
                  </a:lnTo>
                  <a:lnTo>
                    <a:pt x="101" y="121"/>
                  </a:lnTo>
                  <a:lnTo>
                    <a:pt x="84" y="128"/>
                  </a:lnTo>
                  <a:lnTo>
                    <a:pt x="64" y="129"/>
                  </a:lnTo>
                  <a:lnTo>
                    <a:pt x="46" y="130"/>
                  </a:lnTo>
                  <a:lnTo>
                    <a:pt x="28" y="129"/>
                  </a:lnTo>
                  <a:lnTo>
                    <a:pt x="9" y="127"/>
                  </a:lnTo>
                  <a:lnTo>
                    <a:pt x="0" y="117"/>
                  </a:lnTo>
                  <a:lnTo>
                    <a:pt x="10" y="114"/>
                  </a:lnTo>
                  <a:lnTo>
                    <a:pt x="22" y="111"/>
                  </a:lnTo>
                  <a:lnTo>
                    <a:pt x="34" y="107"/>
                  </a:lnTo>
                  <a:lnTo>
                    <a:pt x="47" y="104"/>
                  </a:lnTo>
                  <a:lnTo>
                    <a:pt x="59" y="97"/>
                  </a:lnTo>
                  <a:lnTo>
                    <a:pt x="71" y="92"/>
                  </a:lnTo>
                  <a:lnTo>
                    <a:pt x="83" y="84"/>
                  </a:lnTo>
                  <a:lnTo>
                    <a:pt x="96" y="76"/>
                  </a:lnTo>
                  <a:lnTo>
                    <a:pt x="103" y="68"/>
                  </a:lnTo>
                  <a:lnTo>
                    <a:pt x="112" y="62"/>
                  </a:lnTo>
                  <a:lnTo>
                    <a:pt x="120" y="54"/>
                  </a:lnTo>
                  <a:lnTo>
                    <a:pt x="130" y="47"/>
                  </a:lnTo>
                  <a:lnTo>
                    <a:pt x="138" y="37"/>
                  </a:lnTo>
                  <a:lnTo>
                    <a:pt x="144" y="28"/>
                  </a:lnTo>
                  <a:lnTo>
                    <a:pt x="148" y="19"/>
                  </a:lnTo>
                  <a:lnTo>
                    <a:pt x="150" y="10"/>
                  </a:lnTo>
                  <a:lnTo>
                    <a:pt x="166" y="0"/>
                  </a:lnTo>
                  <a:lnTo>
                    <a:pt x="169" y="11"/>
                  </a:lnTo>
                  <a:lnTo>
                    <a:pt x="171" y="23"/>
                  </a:lnTo>
                  <a:lnTo>
                    <a:pt x="170" y="35"/>
                  </a:lnTo>
                  <a:lnTo>
                    <a:pt x="168" y="47"/>
                  </a:lnTo>
                  <a:lnTo>
                    <a:pt x="163" y="58"/>
                  </a:lnTo>
                  <a:lnTo>
                    <a:pt x="159" y="69"/>
                  </a:lnTo>
                  <a:lnTo>
                    <a:pt x="154" y="80"/>
                  </a:lnTo>
                  <a:lnTo>
                    <a:pt x="150" y="91"/>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45" name="Freeform 552"/>
            <p:cNvSpPr>
              <a:spLocks/>
            </p:cNvSpPr>
            <p:nvPr/>
          </p:nvSpPr>
          <p:spPr bwMode="auto">
            <a:xfrm>
              <a:off x="2775" y="1787"/>
              <a:ext cx="50" cy="13"/>
            </a:xfrm>
            <a:custGeom>
              <a:avLst/>
              <a:gdLst>
                <a:gd name="T0" fmla="*/ 0 w 500"/>
                <a:gd name="T1" fmla="*/ 0 h 129"/>
                <a:gd name="T2" fmla="*/ 0 w 500"/>
                <a:gd name="T3" fmla="*/ 0 h 129"/>
                <a:gd name="T4" fmla="*/ 0 w 500"/>
                <a:gd name="T5" fmla="*/ 0 h 129"/>
                <a:gd name="T6" fmla="*/ 0 w 500"/>
                <a:gd name="T7" fmla="*/ 0 h 129"/>
                <a:gd name="T8" fmla="*/ 0 w 500"/>
                <a:gd name="T9" fmla="*/ 0 h 129"/>
                <a:gd name="T10" fmla="*/ 0 w 500"/>
                <a:gd name="T11" fmla="*/ 0 h 129"/>
                <a:gd name="T12" fmla="*/ 0 w 500"/>
                <a:gd name="T13" fmla="*/ 0 h 129"/>
                <a:gd name="T14" fmla="*/ 0 w 500"/>
                <a:gd name="T15" fmla="*/ 0 h 129"/>
                <a:gd name="T16" fmla="*/ 0 w 500"/>
                <a:gd name="T17" fmla="*/ 0 h 129"/>
                <a:gd name="T18" fmla="*/ 0 w 500"/>
                <a:gd name="T19" fmla="*/ 0 h 129"/>
                <a:gd name="T20" fmla="*/ 0 w 500"/>
                <a:gd name="T21" fmla="*/ 0 h 129"/>
                <a:gd name="T22" fmla="*/ 0 w 500"/>
                <a:gd name="T23" fmla="*/ 0 h 129"/>
                <a:gd name="T24" fmla="*/ 0 w 500"/>
                <a:gd name="T25" fmla="*/ 0 h 129"/>
                <a:gd name="T26" fmla="*/ 0 w 500"/>
                <a:gd name="T27" fmla="*/ 0 h 129"/>
                <a:gd name="T28" fmla="*/ 0 w 500"/>
                <a:gd name="T29" fmla="*/ 0 h 129"/>
                <a:gd name="T30" fmla="*/ 0 w 500"/>
                <a:gd name="T31" fmla="*/ 0 h 129"/>
                <a:gd name="T32" fmla="*/ 0 w 500"/>
                <a:gd name="T33" fmla="*/ 0 h 129"/>
                <a:gd name="T34" fmla="*/ 0 w 500"/>
                <a:gd name="T35" fmla="*/ 0 h 129"/>
                <a:gd name="T36" fmla="*/ 0 w 500"/>
                <a:gd name="T37" fmla="*/ 0 h 129"/>
                <a:gd name="T38" fmla="*/ 0 w 500"/>
                <a:gd name="T39" fmla="*/ 0 h 129"/>
                <a:gd name="T40" fmla="*/ 0 w 500"/>
                <a:gd name="T41" fmla="*/ 0 h 129"/>
                <a:gd name="T42" fmla="*/ 0 w 500"/>
                <a:gd name="T43" fmla="*/ 0 h 129"/>
                <a:gd name="T44" fmla="*/ 0 w 500"/>
                <a:gd name="T45" fmla="*/ 0 h 129"/>
                <a:gd name="T46" fmla="*/ 0 w 500"/>
                <a:gd name="T47" fmla="*/ 0 h 129"/>
                <a:gd name="T48" fmla="*/ 0 w 500"/>
                <a:gd name="T49" fmla="*/ 0 h 129"/>
                <a:gd name="T50" fmla="*/ 0 w 500"/>
                <a:gd name="T51" fmla="*/ 0 h 129"/>
                <a:gd name="T52" fmla="*/ 0 w 500"/>
                <a:gd name="T53" fmla="*/ 0 h 129"/>
                <a:gd name="T54" fmla="*/ 0 w 500"/>
                <a:gd name="T55" fmla="*/ 0 h 129"/>
                <a:gd name="T56" fmla="*/ 0 w 500"/>
                <a:gd name="T57" fmla="*/ 0 h 129"/>
                <a:gd name="T58" fmla="*/ 0 w 500"/>
                <a:gd name="T59" fmla="*/ 0 h 129"/>
                <a:gd name="T60" fmla="*/ 0 w 500"/>
                <a:gd name="T61" fmla="*/ 0 h 129"/>
                <a:gd name="T62" fmla="*/ 0 w 500"/>
                <a:gd name="T63" fmla="*/ 0 h 129"/>
                <a:gd name="T64" fmla="*/ 0 w 500"/>
                <a:gd name="T65" fmla="*/ 0 h 129"/>
                <a:gd name="T66" fmla="*/ 0 w 500"/>
                <a:gd name="T67" fmla="*/ 0 h 129"/>
                <a:gd name="T68" fmla="*/ 0 w 500"/>
                <a:gd name="T69" fmla="*/ 0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0"/>
                <a:gd name="T106" fmla="*/ 0 h 129"/>
                <a:gd name="T107" fmla="*/ 500 w 500"/>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0" h="129">
                  <a:moveTo>
                    <a:pt x="500" y="15"/>
                  </a:moveTo>
                  <a:lnTo>
                    <a:pt x="475" y="34"/>
                  </a:lnTo>
                  <a:lnTo>
                    <a:pt x="470" y="34"/>
                  </a:lnTo>
                  <a:lnTo>
                    <a:pt x="447" y="44"/>
                  </a:lnTo>
                  <a:lnTo>
                    <a:pt x="424" y="54"/>
                  </a:lnTo>
                  <a:lnTo>
                    <a:pt x="401" y="60"/>
                  </a:lnTo>
                  <a:lnTo>
                    <a:pt x="377" y="68"/>
                  </a:lnTo>
                  <a:lnTo>
                    <a:pt x="352" y="73"/>
                  </a:lnTo>
                  <a:lnTo>
                    <a:pt x="327" y="78"/>
                  </a:lnTo>
                  <a:lnTo>
                    <a:pt x="301" y="84"/>
                  </a:lnTo>
                  <a:lnTo>
                    <a:pt x="278" y="90"/>
                  </a:lnTo>
                  <a:lnTo>
                    <a:pt x="242" y="94"/>
                  </a:lnTo>
                  <a:lnTo>
                    <a:pt x="208" y="102"/>
                  </a:lnTo>
                  <a:lnTo>
                    <a:pt x="172" y="112"/>
                  </a:lnTo>
                  <a:lnTo>
                    <a:pt x="137" y="122"/>
                  </a:lnTo>
                  <a:lnTo>
                    <a:pt x="101" y="127"/>
                  </a:lnTo>
                  <a:lnTo>
                    <a:pt x="67" y="129"/>
                  </a:lnTo>
                  <a:lnTo>
                    <a:pt x="32" y="124"/>
                  </a:lnTo>
                  <a:lnTo>
                    <a:pt x="0" y="111"/>
                  </a:lnTo>
                  <a:lnTo>
                    <a:pt x="59" y="113"/>
                  </a:lnTo>
                  <a:lnTo>
                    <a:pt x="117" y="110"/>
                  </a:lnTo>
                  <a:lnTo>
                    <a:pt x="174" y="102"/>
                  </a:lnTo>
                  <a:lnTo>
                    <a:pt x="233" y="93"/>
                  </a:lnTo>
                  <a:lnTo>
                    <a:pt x="287" y="78"/>
                  </a:lnTo>
                  <a:lnTo>
                    <a:pt x="343" y="63"/>
                  </a:lnTo>
                  <a:lnTo>
                    <a:pt x="398" y="46"/>
                  </a:lnTo>
                  <a:lnTo>
                    <a:pt x="454" y="30"/>
                  </a:lnTo>
                  <a:lnTo>
                    <a:pt x="460" y="21"/>
                  </a:lnTo>
                  <a:lnTo>
                    <a:pt x="467" y="14"/>
                  </a:lnTo>
                  <a:lnTo>
                    <a:pt x="474" y="7"/>
                  </a:lnTo>
                  <a:lnTo>
                    <a:pt x="482" y="3"/>
                  </a:lnTo>
                  <a:lnTo>
                    <a:pt x="488" y="0"/>
                  </a:lnTo>
                  <a:lnTo>
                    <a:pt x="494" y="1"/>
                  </a:lnTo>
                  <a:lnTo>
                    <a:pt x="498" y="5"/>
                  </a:lnTo>
                  <a:lnTo>
                    <a:pt x="500" y="1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46" name="Freeform 553"/>
            <p:cNvSpPr>
              <a:spLocks/>
            </p:cNvSpPr>
            <p:nvPr/>
          </p:nvSpPr>
          <p:spPr bwMode="auto">
            <a:xfrm>
              <a:off x="2809" y="1793"/>
              <a:ext cx="151" cy="54"/>
            </a:xfrm>
            <a:custGeom>
              <a:avLst/>
              <a:gdLst>
                <a:gd name="T0" fmla="*/ 0 w 1509"/>
                <a:gd name="T1" fmla="*/ 0 h 544"/>
                <a:gd name="T2" fmla="*/ 0 w 1509"/>
                <a:gd name="T3" fmla="*/ 0 h 544"/>
                <a:gd name="T4" fmla="*/ 0 w 1509"/>
                <a:gd name="T5" fmla="*/ 0 h 544"/>
                <a:gd name="T6" fmla="*/ 0 w 1509"/>
                <a:gd name="T7" fmla="*/ 0 h 544"/>
                <a:gd name="T8" fmla="*/ 0 w 1509"/>
                <a:gd name="T9" fmla="*/ 0 h 544"/>
                <a:gd name="T10" fmla="*/ 0 w 1509"/>
                <a:gd name="T11" fmla="*/ 0 h 544"/>
                <a:gd name="T12" fmla="*/ 0 w 1509"/>
                <a:gd name="T13" fmla="*/ 0 h 544"/>
                <a:gd name="T14" fmla="*/ 0 w 1509"/>
                <a:gd name="T15" fmla="*/ 0 h 544"/>
                <a:gd name="T16" fmla="*/ 0 w 1509"/>
                <a:gd name="T17" fmla="*/ 0 h 544"/>
                <a:gd name="T18" fmla="*/ 0 w 1509"/>
                <a:gd name="T19" fmla="*/ 0 h 544"/>
                <a:gd name="T20" fmla="*/ 0 w 1509"/>
                <a:gd name="T21" fmla="*/ 0 h 544"/>
                <a:gd name="T22" fmla="*/ 0 w 1509"/>
                <a:gd name="T23" fmla="*/ 0 h 544"/>
                <a:gd name="T24" fmla="*/ 0 w 1509"/>
                <a:gd name="T25" fmla="*/ 0 h 544"/>
                <a:gd name="T26" fmla="*/ 0 w 1509"/>
                <a:gd name="T27" fmla="*/ 0 h 544"/>
                <a:gd name="T28" fmla="*/ 0 w 1509"/>
                <a:gd name="T29" fmla="*/ 0 h 544"/>
                <a:gd name="T30" fmla="*/ 0 w 1509"/>
                <a:gd name="T31" fmla="*/ 0 h 544"/>
                <a:gd name="T32" fmla="*/ 0 w 1509"/>
                <a:gd name="T33" fmla="*/ 0 h 544"/>
                <a:gd name="T34" fmla="*/ 0 w 1509"/>
                <a:gd name="T35" fmla="*/ 0 h 544"/>
                <a:gd name="T36" fmla="*/ 0 w 1509"/>
                <a:gd name="T37" fmla="*/ 0 h 544"/>
                <a:gd name="T38" fmla="*/ 0 w 1509"/>
                <a:gd name="T39" fmla="*/ 0 h 544"/>
                <a:gd name="T40" fmla="*/ 0 w 1509"/>
                <a:gd name="T41" fmla="*/ 0 h 544"/>
                <a:gd name="T42" fmla="*/ 0 w 1509"/>
                <a:gd name="T43" fmla="*/ 0 h 544"/>
                <a:gd name="T44" fmla="*/ 0 w 1509"/>
                <a:gd name="T45" fmla="*/ 0 h 544"/>
                <a:gd name="T46" fmla="*/ 0 w 1509"/>
                <a:gd name="T47" fmla="*/ 0 h 544"/>
                <a:gd name="T48" fmla="*/ 0 w 1509"/>
                <a:gd name="T49" fmla="*/ 0 h 544"/>
                <a:gd name="T50" fmla="*/ 0 w 1509"/>
                <a:gd name="T51" fmla="*/ 0 h 544"/>
                <a:gd name="T52" fmla="*/ 0 w 1509"/>
                <a:gd name="T53" fmla="*/ 0 h 544"/>
                <a:gd name="T54" fmla="*/ 0 w 1509"/>
                <a:gd name="T55" fmla="*/ 0 h 544"/>
                <a:gd name="T56" fmla="*/ 0 w 1509"/>
                <a:gd name="T57" fmla="*/ 0 h 544"/>
                <a:gd name="T58" fmla="*/ 0 w 1509"/>
                <a:gd name="T59" fmla="*/ 0 h 544"/>
                <a:gd name="T60" fmla="*/ 0 w 1509"/>
                <a:gd name="T61" fmla="*/ 0 h 544"/>
                <a:gd name="T62" fmla="*/ 0 w 1509"/>
                <a:gd name="T63" fmla="*/ 0 h 544"/>
                <a:gd name="T64" fmla="*/ 0 w 1509"/>
                <a:gd name="T65" fmla="*/ 0 h 544"/>
                <a:gd name="T66" fmla="*/ 0 w 1509"/>
                <a:gd name="T67" fmla="*/ 0 h 544"/>
                <a:gd name="T68" fmla="*/ 0 w 1509"/>
                <a:gd name="T69" fmla="*/ 0 h 544"/>
                <a:gd name="T70" fmla="*/ 0 w 1509"/>
                <a:gd name="T71" fmla="*/ 0 h 544"/>
                <a:gd name="T72" fmla="*/ 0 w 1509"/>
                <a:gd name="T73" fmla="*/ 0 h 544"/>
                <a:gd name="T74" fmla="*/ 0 w 1509"/>
                <a:gd name="T75" fmla="*/ 0 h 544"/>
                <a:gd name="T76" fmla="*/ 0 w 1509"/>
                <a:gd name="T77" fmla="*/ 0 h 544"/>
                <a:gd name="T78" fmla="*/ 0 w 1509"/>
                <a:gd name="T79" fmla="*/ 0 h 544"/>
                <a:gd name="T80" fmla="*/ 0 w 1509"/>
                <a:gd name="T81" fmla="*/ 0 h 544"/>
                <a:gd name="T82" fmla="*/ 0 w 1509"/>
                <a:gd name="T83" fmla="*/ 0 h 544"/>
                <a:gd name="T84" fmla="*/ 0 w 1509"/>
                <a:gd name="T85" fmla="*/ 0 h 544"/>
                <a:gd name="T86" fmla="*/ 0 w 1509"/>
                <a:gd name="T87" fmla="*/ 0 h 544"/>
                <a:gd name="T88" fmla="*/ 0 w 1509"/>
                <a:gd name="T89" fmla="*/ 0 h 544"/>
                <a:gd name="T90" fmla="*/ 0 w 1509"/>
                <a:gd name="T91" fmla="*/ 0 h 544"/>
                <a:gd name="T92" fmla="*/ 0 w 1509"/>
                <a:gd name="T93" fmla="*/ 0 h 544"/>
                <a:gd name="T94" fmla="*/ 0 w 1509"/>
                <a:gd name="T95" fmla="*/ 0 h 544"/>
                <a:gd name="T96" fmla="*/ 0 w 1509"/>
                <a:gd name="T97" fmla="*/ 0 h 544"/>
                <a:gd name="T98" fmla="*/ 0 w 1509"/>
                <a:gd name="T99" fmla="*/ 0 h 544"/>
                <a:gd name="T100" fmla="*/ 0 w 1509"/>
                <a:gd name="T101" fmla="*/ 0 h 544"/>
                <a:gd name="T102" fmla="*/ 0 w 1509"/>
                <a:gd name="T103" fmla="*/ 0 h 544"/>
                <a:gd name="T104" fmla="*/ 0 w 1509"/>
                <a:gd name="T105" fmla="*/ 0 h 544"/>
                <a:gd name="T106" fmla="*/ 0 w 1509"/>
                <a:gd name="T107" fmla="*/ 0 h 5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09"/>
                <a:gd name="T163" fmla="*/ 0 h 544"/>
                <a:gd name="T164" fmla="*/ 1509 w 1509"/>
                <a:gd name="T165" fmla="*/ 544 h 5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09" h="544">
                  <a:moveTo>
                    <a:pt x="651" y="46"/>
                  </a:moveTo>
                  <a:lnTo>
                    <a:pt x="658" y="48"/>
                  </a:lnTo>
                  <a:lnTo>
                    <a:pt x="666" y="51"/>
                  </a:lnTo>
                  <a:lnTo>
                    <a:pt x="675" y="55"/>
                  </a:lnTo>
                  <a:lnTo>
                    <a:pt x="685" y="59"/>
                  </a:lnTo>
                  <a:lnTo>
                    <a:pt x="693" y="60"/>
                  </a:lnTo>
                  <a:lnTo>
                    <a:pt x="703" y="61"/>
                  </a:lnTo>
                  <a:lnTo>
                    <a:pt x="713" y="60"/>
                  </a:lnTo>
                  <a:lnTo>
                    <a:pt x="722" y="57"/>
                  </a:lnTo>
                  <a:lnTo>
                    <a:pt x="729" y="59"/>
                  </a:lnTo>
                  <a:lnTo>
                    <a:pt x="736" y="62"/>
                  </a:lnTo>
                  <a:lnTo>
                    <a:pt x="744" y="65"/>
                  </a:lnTo>
                  <a:lnTo>
                    <a:pt x="751" y="69"/>
                  </a:lnTo>
                  <a:lnTo>
                    <a:pt x="759" y="71"/>
                  </a:lnTo>
                  <a:lnTo>
                    <a:pt x="767" y="74"/>
                  </a:lnTo>
                  <a:lnTo>
                    <a:pt x="774" y="77"/>
                  </a:lnTo>
                  <a:lnTo>
                    <a:pt x="783" y="82"/>
                  </a:lnTo>
                  <a:lnTo>
                    <a:pt x="783" y="87"/>
                  </a:lnTo>
                  <a:lnTo>
                    <a:pt x="815" y="102"/>
                  </a:lnTo>
                  <a:lnTo>
                    <a:pt x="847" y="120"/>
                  </a:lnTo>
                  <a:lnTo>
                    <a:pt x="879" y="140"/>
                  </a:lnTo>
                  <a:lnTo>
                    <a:pt x="911" y="160"/>
                  </a:lnTo>
                  <a:lnTo>
                    <a:pt x="942" y="179"/>
                  </a:lnTo>
                  <a:lnTo>
                    <a:pt x="974" y="196"/>
                  </a:lnTo>
                  <a:lnTo>
                    <a:pt x="1008" y="211"/>
                  </a:lnTo>
                  <a:lnTo>
                    <a:pt x="1045" y="223"/>
                  </a:lnTo>
                  <a:lnTo>
                    <a:pt x="1063" y="210"/>
                  </a:lnTo>
                  <a:lnTo>
                    <a:pt x="1088" y="203"/>
                  </a:lnTo>
                  <a:lnTo>
                    <a:pt x="1115" y="200"/>
                  </a:lnTo>
                  <a:lnTo>
                    <a:pt x="1145" y="201"/>
                  </a:lnTo>
                  <a:lnTo>
                    <a:pt x="1173" y="202"/>
                  </a:lnTo>
                  <a:lnTo>
                    <a:pt x="1202" y="203"/>
                  </a:lnTo>
                  <a:lnTo>
                    <a:pt x="1228" y="205"/>
                  </a:lnTo>
                  <a:lnTo>
                    <a:pt x="1251" y="203"/>
                  </a:lnTo>
                  <a:lnTo>
                    <a:pt x="1263" y="212"/>
                  </a:lnTo>
                  <a:lnTo>
                    <a:pt x="1279" y="219"/>
                  </a:lnTo>
                  <a:lnTo>
                    <a:pt x="1296" y="222"/>
                  </a:lnTo>
                  <a:lnTo>
                    <a:pt x="1315" y="223"/>
                  </a:lnTo>
                  <a:lnTo>
                    <a:pt x="1332" y="221"/>
                  </a:lnTo>
                  <a:lnTo>
                    <a:pt x="1351" y="220"/>
                  </a:lnTo>
                  <a:lnTo>
                    <a:pt x="1367" y="216"/>
                  </a:lnTo>
                  <a:lnTo>
                    <a:pt x="1383" y="213"/>
                  </a:lnTo>
                  <a:lnTo>
                    <a:pt x="1398" y="211"/>
                  </a:lnTo>
                  <a:lnTo>
                    <a:pt x="1415" y="206"/>
                  </a:lnTo>
                  <a:lnTo>
                    <a:pt x="1431" y="199"/>
                  </a:lnTo>
                  <a:lnTo>
                    <a:pt x="1450" y="195"/>
                  </a:lnTo>
                  <a:lnTo>
                    <a:pt x="1466" y="192"/>
                  </a:lnTo>
                  <a:lnTo>
                    <a:pt x="1482" y="194"/>
                  </a:lnTo>
                  <a:lnTo>
                    <a:pt x="1496" y="201"/>
                  </a:lnTo>
                  <a:lnTo>
                    <a:pt x="1509" y="219"/>
                  </a:lnTo>
                  <a:lnTo>
                    <a:pt x="1505" y="233"/>
                  </a:lnTo>
                  <a:lnTo>
                    <a:pt x="1496" y="244"/>
                  </a:lnTo>
                  <a:lnTo>
                    <a:pt x="1484" y="252"/>
                  </a:lnTo>
                  <a:lnTo>
                    <a:pt x="1471" y="258"/>
                  </a:lnTo>
                  <a:lnTo>
                    <a:pt x="1455" y="262"/>
                  </a:lnTo>
                  <a:lnTo>
                    <a:pt x="1440" y="266"/>
                  </a:lnTo>
                  <a:lnTo>
                    <a:pt x="1424" y="269"/>
                  </a:lnTo>
                  <a:lnTo>
                    <a:pt x="1409" y="274"/>
                  </a:lnTo>
                  <a:lnTo>
                    <a:pt x="1394" y="295"/>
                  </a:lnTo>
                  <a:lnTo>
                    <a:pt x="1380" y="320"/>
                  </a:lnTo>
                  <a:lnTo>
                    <a:pt x="1366" y="344"/>
                  </a:lnTo>
                  <a:lnTo>
                    <a:pt x="1352" y="367"/>
                  </a:lnTo>
                  <a:lnTo>
                    <a:pt x="1334" y="388"/>
                  </a:lnTo>
                  <a:lnTo>
                    <a:pt x="1315" y="405"/>
                  </a:lnTo>
                  <a:lnTo>
                    <a:pt x="1290" y="416"/>
                  </a:lnTo>
                  <a:lnTo>
                    <a:pt x="1262" y="420"/>
                  </a:lnTo>
                  <a:lnTo>
                    <a:pt x="1226" y="417"/>
                  </a:lnTo>
                  <a:lnTo>
                    <a:pt x="1193" y="422"/>
                  </a:lnTo>
                  <a:lnTo>
                    <a:pt x="1163" y="433"/>
                  </a:lnTo>
                  <a:lnTo>
                    <a:pt x="1135" y="449"/>
                  </a:lnTo>
                  <a:lnTo>
                    <a:pt x="1107" y="468"/>
                  </a:lnTo>
                  <a:lnTo>
                    <a:pt x="1081" y="489"/>
                  </a:lnTo>
                  <a:lnTo>
                    <a:pt x="1057" y="512"/>
                  </a:lnTo>
                  <a:lnTo>
                    <a:pt x="1035" y="537"/>
                  </a:lnTo>
                  <a:lnTo>
                    <a:pt x="1022" y="540"/>
                  </a:lnTo>
                  <a:lnTo>
                    <a:pt x="1009" y="543"/>
                  </a:lnTo>
                  <a:lnTo>
                    <a:pt x="995" y="544"/>
                  </a:lnTo>
                  <a:lnTo>
                    <a:pt x="982" y="544"/>
                  </a:lnTo>
                  <a:lnTo>
                    <a:pt x="968" y="541"/>
                  </a:lnTo>
                  <a:lnTo>
                    <a:pt x="955" y="538"/>
                  </a:lnTo>
                  <a:lnTo>
                    <a:pt x="943" y="531"/>
                  </a:lnTo>
                  <a:lnTo>
                    <a:pt x="934" y="526"/>
                  </a:lnTo>
                  <a:lnTo>
                    <a:pt x="918" y="517"/>
                  </a:lnTo>
                  <a:lnTo>
                    <a:pt x="914" y="509"/>
                  </a:lnTo>
                  <a:lnTo>
                    <a:pt x="915" y="499"/>
                  </a:lnTo>
                  <a:lnTo>
                    <a:pt x="920" y="490"/>
                  </a:lnTo>
                  <a:lnTo>
                    <a:pt x="924" y="480"/>
                  </a:lnTo>
                  <a:lnTo>
                    <a:pt x="926" y="471"/>
                  </a:lnTo>
                  <a:lnTo>
                    <a:pt x="923" y="462"/>
                  </a:lnTo>
                  <a:lnTo>
                    <a:pt x="914" y="456"/>
                  </a:lnTo>
                  <a:lnTo>
                    <a:pt x="866" y="464"/>
                  </a:lnTo>
                  <a:lnTo>
                    <a:pt x="818" y="476"/>
                  </a:lnTo>
                  <a:lnTo>
                    <a:pt x="769" y="487"/>
                  </a:lnTo>
                  <a:lnTo>
                    <a:pt x="720" y="496"/>
                  </a:lnTo>
                  <a:lnTo>
                    <a:pt x="672" y="496"/>
                  </a:lnTo>
                  <a:lnTo>
                    <a:pt x="628" y="487"/>
                  </a:lnTo>
                  <a:lnTo>
                    <a:pt x="586" y="465"/>
                  </a:lnTo>
                  <a:lnTo>
                    <a:pt x="550" y="430"/>
                  </a:lnTo>
                  <a:lnTo>
                    <a:pt x="549" y="421"/>
                  </a:lnTo>
                  <a:lnTo>
                    <a:pt x="549" y="415"/>
                  </a:lnTo>
                  <a:lnTo>
                    <a:pt x="547" y="407"/>
                  </a:lnTo>
                  <a:lnTo>
                    <a:pt x="546" y="401"/>
                  </a:lnTo>
                  <a:lnTo>
                    <a:pt x="544" y="393"/>
                  </a:lnTo>
                  <a:lnTo>
                    <a:pt x="541" y="387"/>
                  </a:lnTo>
                  <a:lnTo>
                    <a:pt x="538" y="380"/>
                  </a:lnTo>
                  <a:lnTo>
                    <a:pt x="535" y="375"/>
                  </a:lnTo>
                  <a:lnTo>
                    <a:pt x="542" y="366"/>
                  </a:lnTo>
                  <a:lnTo>
                    <a:pt x="551" y="358"/>
                  </a:lnTo>
                  <a:lnTo>
                    <a:pt x="559" y="348"/>
                  </a:lnTo>
                  <a:lnTo>
                    <a:pt x="567" y="339"/>
                  </a:lnTo>
                  <a:lnTo>
                    <a:pt x="573" y="328"/>
                  </a:lnTo>
                  <a:lnTo>
                    <a:pt x="576" y="318"/>
                  </a:lnTo>
                  <a:lnTo>
                    <a:pt x="575" y="306"/>
                  </a:lnTo>
                  <a:lnTo>
                    <a:pt x="570" y="294"/>
                  </a:lnTo>
                  <a:lnTo>
                    <a:pt x="568" y="284"/>
                  </a:lnTo>
                  <a:lnTo>
                    <a:pt x="565" y="277"/>
                  </a:lnTo>
                  <a:lnTo>
                    <a:pt x="559" y="269"/>
                  </a:lnTo>
                  <a:lnTo>
                    <a:pt x="552" y="265"/>
                  </a:lnTo>
                  <a:lnTo>
                    <a:pt x="544" y="260"/>
                  </a:lnTo>
                  <a:lnTo>
                    <a:pt x="536" y="255"/>
                  </a:lnTo>
                  <a:lnTo>
                    <a:pt x="526" y="252"/>
                  </a:lnTo>
                  <a:lnTo>
                    <a:pt x="520" y="249"/>
                  </a:lnTo>
                  <a:lnTo>
                    <a:pt x="490" y="244"/>
                  </a:lnTo>
                  <a:lnTo>
                    <a:pt x="464" y="248"/>
                  </a:lnTo>
                  <a:lnTo>
                    <a:pt x="438" y="255"/>
                  </a:lnTo>
                  <a:lnTo>
                    <a:pt x="414" y="266"/>
                  </a:lnTo>
                  <a:lnTo>
                    <a:pt x="388" y="275"/>
                  </a:lnTo>
                  <a:lnTo>
                    <a:pt x="364" y="281"/>
                  </a:lnTo>
                  <a:lnTo>
                    <a:pt x="337" y="281"/>
                  </a:lnTo>
                  <a:lnTo>
                    <a:pt x="309" y="274"/>
                  </a:lnTo>
                  <a:lnTo>
                    <a:pt x="267" y="267"/>
                  </a:lnTo>
                  <a:lnTo>
                    <a:pt x="226" y="269"/>
                  </a:lnTo>
                  <a:lnTo>
                    <a:pt x="184" y="277"/>
                  </a:lnTo>
                  <a:lnTo>
                    <a:pt x="143" y="284"/>
                  </a:lnTo>
                  <a:lnTo>
                    <a:pt x="102" y="289"/>
                  </a:lnTo>
                  <a:lnTo>
                    <a:pt x="65" y="286"/>
                  </a:lnTo>
                  <a:lnTo>
                    <a:pt x="30" y="271"/>
                  </a:lnTo>
                  <a:lnTo>
                    <a:pt x="0" y="243"/>
                  </a:lnTo>
                  <a:lnTo>
                    <a:pt x="21" y="227"/>
                  </a:lnTo>
                  <a:lnTo>
                    <a:pt x="45" y="214"/>
                  </a:lnTo>
                  <a:lnTo>
                    <a:pt x="68" y="203"/>
                  </a:lnTo>
                  <a:lnTo>
                    <a:pt x="93" y="193"/>
                  </a:lnTo>
                  <a:lnTo>
                    <a:pt x="116" y="180"/>
                  </a:lnTo>
                  <a:lnTo>
                    <a:pt x="139" y="166"/>
                  </a:lnTo>
                  <a:lnTo>
                    <a:pt x="159" y="147"/>
                  </a:lnTo>
                  <a:lnTo>
                    <a:pt x="177" y="127"/>
                  </a:lnTo>
                  <a:lnTo>
                    <a:pt x="191" y="119"/>
                  </a:lnTo>
                  <a:lnTo>
                    <a:pt x="206" y="111"/>
                  </a:lnTo>
                  <a:lnTo>
                    <a:pt x="219" y="100"/>
                  </a:lnTo>
                  <a:lnTo>
                    <a:pt x="233" y="88"/>
                  </a:lnTo>
                  <a:lnTo>
                    <a:pt x="244" y="73"/>
                  </a:lnTo>
                  <a:lnTo>
                    <a:pt x="254" y="59"/>
                  </a:lnTo>
                  <a:lnTo>
                    <a:pt x="261" y="43"/>
                  </a:lnTo>
                  <a:lnTo>
                    <a:pt x="268" y="27"/>
                  </a:lnTo>
                  <a:lnTo>
                    <a:pt x="306" y="14"/>
                  </a:lnTo>
                  <a:lnTo>
                    <a:pt x="351" y="6"/>
                  </a:lnTo>
                  <a:lnTo>
                    <a:pt x="396" y="1"/>
                  </a:lnTo>
                  <a:lnTo>
                    <a:pt x="443" y="0"/>
                  </a:lnTo>
                  <a:lnTo>
                    <a:pt x="489" y="1"/>
                  </a:lnTo>
                  <a:lnTo>
                    <a:pt x="534" y="6"/>
                  </a:lnTo>
                  <a:lnTo>
                    <a:pt x="576" y="14"/>
                  </a:lnTo>
                  <a:lnTo>
                    <a:pt x="616" y="27"/>
                  </a:lnTo>
                  <a:lnTo>
                    <a:pt x="651" y="46"/>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47" name="Freeform 554"/>
            <p:cNvSpPr>
              <a:spLocks/>
            </p:cNvSpPr>
            <p:nvPr/>
          </p:nvSpPr>
          <p:spPr bwMode="auto">
            <a:xfrm>
              <a:off x="2746" y="1795"/>
              <a:ext cx="8" cy="2"/>
            </a:xfrm>
            <a:custGeom>
              <a:avLst/>
              <a:gdLst>
                <a:gd name="T0" fmla="*/ 0 w 81"/>
                <a:gd name="T1" fmla="*/ 0 h 16"/>
                <a:gd name="T2" fmla="*/ 0 w 81"/>
                <a:gd name="T3" fmla="*/ 0 h 16"/>
                <a:gd name="T4" fmla="*/ 0 w 81"/>
                <a:gd name="T5" fmla="*/ 0 h 16"/>
                <a:gd name="T6" fmla="*/ 0 w 81"/>
                <a:gd name="T7" fmla="*/ 0 h 16"/>
                <a:gd name="T8" fmla="*/ 0 w 81"/>
                <a:gd name="T9" fmla="*/ 0 h 16"/>
                <a:gd name="T10" fmla="*/ 0 w 81"/>
                <a:gd name="T11" fmla="*/ 0 h 16"/>
                <a:gd name="T12" fmla="*/ 0 w 81"/>
                <a:gd name="T13" fmla="*/ 0 h 16"/>
                <a:gd name="T14" fmla="*/ 0 w 81"/>
                <a:gd name="T15" fmla="*/ 0 h 16"/>
                <a:gd name="T16" fmla="*/ 0 w 81"/>
                <a:gd name="T17" fmla="*/ 0 h 16"/>
                <a:gd name="T18" fmla="*/ 0 w 81"/>
                <a:gd name="T19" fmla="*/ 0 h 16"/>
                <a:gd name="T20" fmla="*/ 0 w 81"/>
                <a:gd name="T21" fmla="*/ 0 h 16"/>
                <a:gd name="T22" fmla="*/ 0 w 81"/>
                <a:gd name="T23" fmla="*/ 0 h 16"/>
                <a:gd name="T24" fmla="*/ 0 w 81"/>
                <a:gd name="T25" fmla="*/ 0 h 16"/>
                <a:gd name="T26" fmla="*/ 0 w 81"/>
                <a:gd name="T27" fmla="*/ 0 h 16"/>
                <a:gd name="T28" fmla="*/ 0 w 81"/>
                <a:gd name="T29" fmla="*/ 0 h 16"/>
                <a:gd name="T30" fmla="*/ 0 w 81"/>
                <a:gd name="T31" fmla="*/ 0 h 16"/>
                <a:gd name="T32" fmla="*/ 0 w 81"/>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16"/>
                <a:gd name="T53" fmla="*/ 81 w 8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16">
                  <a:moveTo>
                    <a:pt x="81" y="5"/>
                  </a:moveTo>
                  <a:lnTo>
                    <a:pt x="72" y="11"/>
                  </a:lnTo>
                  <a:lnTo>
                    <a:pt x="64" y="16"/>
                  </a:lnTo>
                  <a:lnTo>
                    <a:pt x="54" y="16"/>
                  </a:lnTo>
                  <a:lnTo>
                    <a:pt x="44" y="14"/>
                  </a:lnTo>
                  <a:lnTo>
                    <a:pt x="32" y="9"/>
                  </a:lnTo>
                  <a:lnTo>
                    <a:pt x="22" y="6"/>
                  </a:lnTo>
                  <a:lnTo>
                    <a:pt x="11" y="3"/>
                  </a:lnTo>
                  <a:lnTo>
                    <a:pt x="0" y="1"/>
                  </a:lnTo>
                  <a:lnTo>
                    <a:pt x="3" y="1"/>
                  </a:lnTo>
                  <a:lnTo>
                    <a:pt x="10" y="1"/>
                  </a:lnTo>
                  <a:lnTo>
                    <a:pt x="18" y="1"/>
                  </a:lnTo>
                  <a:lnTo>
                    <a:pt x="30" y="1"/>
                  </a:lnTo>
                  <a:lnTo>
                    <a:pt x="42" y="0"/>
                  </a:lnTo>
                  <a:lnTo>
                    <a:pt x="55" y="0"/>
                  </a:lnTo>
                  <a:lnTo>
                    <a:pt x="68" y="1"/>
                  </a:lnTo>
                  <a:lnTo>
                    <a:pt x="81" y="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48" name="Freeform 555"/>
            <p:cNvSpPr>
              <a:spLocks/>
            </p:cNvSpPr>
            <p:nvPr/>
          </p:nvSpPr>
          <p:spPr bwMode="auto">
            <a:xfrm>
              <a:off x="2690" y="1800"/>
              <a:ext cx="174" cy="60"/>
            </a:xfrm>
            <a:custGeom>
              <a:avLst/>
              <a:gdLst>
                <a:gd name="T0" fmla="*/ 0 w 1746"/>
                <a:gd name="T1" fmla="*/ 0 h 601"/>
                <a:gd name="T2" fmla="*/ 0 w 1746"/>
                <a:gd name="T3" fmla="*/ 0 h 601"/>
                <a:gd name="T4" fmla="*/ 0 w 1746"/>
                <a:gd name="T5" fmla="*/ 0 h 601"/>
                <a:gd name="T6" fmla="*/ 0 w 1746"/>
                <a:gd name="T7" fmla="*/ 0 h 601"/>
                <a:gd name="T8" fmla="*/ 0 w 1746"/>
                <a:gd name="T9" fmla="*/ 0 h 601"/>
                <a:gd name="T10" fmla="*/ 0 w 1746"/>
                <a:gd name="T11" fmla="*/ 0 h 601"/>
                <a:gd name="T12" fmla="*/ 0 w 1746"/>
                <a:gd name="T13" fmla="*/ 0 h 601"/>
                <a:gd name="T14" fmla="*/ 0 w 1746"/>
                <a:gd name="T15" fmla="*/ 0 h 601"/>
                <a:gd name="T16" fmla="*/ 0 w 1746"/>
                <a:gd name="T17" fmla="*/ 0 h 601"/>
                <a:gd name="T18" fmla="*/ 0 w 1746"/>
                <a:gd name="T19" fmla="*/ 0 h 601"/>
                <a:gd name="T20" fmla="*/ 0 w 1746"/>
                <a:gd name="T21" fmla="*/ 0 h 601"/>
                <a:gd name="T22" fmla="*/ 0 w 1746"/>
                <a:gd name="T23" fmla="*/ 0 h 601"/>
                <a:gd name="T24" fmla="*/ 0 w 1746"/>
                <a:gd name="T25" fmla="*/ 0 h 601"/>
                <a:gd name="T26" fmla="*/ 0 w 1746"/>
                <a:gd name="T27" fmla="*/ 0 h 601"/>
                <a:gd name="T28" fmla="*/ 0 w 1746"/>
                <a:gd name="T29" fmla="*/ 0 h 601"/>
                <a:gd name="T30" fmla="*/ 0 w 1746"/>
                <a:gd name="T31" fmla="*/ 0 h 601"/>
                <a:gd name="T32" fmla="*/ 0 w 1746"/>
                <a:gd name="T33" fmla="*/ 0 h 601"/>
                <a:gd name="T34" fmla="*/ 0 w 1746"/>
                <a:gd name="T35" fmla="*/ 0 h 601"/>
                <a:gd name="T36" fmla="*/ 0 w 1746"/>
                <a:gd name="T37" fmla="*/ 0 h 601"/>
                <a:gd name="T38" fmla="*/ 0 w 1746"/>
                <a:gd name="T39" fmla="*/ 0 h 601"/>
                <a:gd name="T40" fmla="*/ 0 w 1746"/>
                <a:gd name="T41" fmla="*/ 0 h 601"/>
                <a:gd name="T42" fmla="*/ 0 w 1746"/>
                <a:gd name="T43" fmla="*/ 0 h 601"/>
                <a:gd name="T44" fmla="*/ 0 w 1746"/>
                <a:gd name="T45" fmla="*/ 0 h 601"/>
                <a:gd name="T46" fmla="*/ 0 w 1746"/>
                <a:gd name="T47" fmla="*/ 0 h 601"/>
                <a:gd name="T48" fmla="*/ 0 w 1746"/>
                <a:gd name="T49" fmla="*/ 0 h 601"/>
                <a:gd name="T50" fmla="*/ 0 w 1746"/>
                <a:gd name="T51" fmla="*/ 0 h 601"/>
                <a:gd name="T52" fmla="*/ 0 w 1746"/>
                <a:gd name="T53" fmla="*/ 0 h 601"/>
                <a:gd name="T54" fmla="*/ 0 w 1746"/>
                <a:gd name="T55" fmla="*/ 0 h 601"/>
                <a:gd name="T56" fmla="*/ 0 w 1746"/>
                <a:gd name="T57" fmla="*/ 0 h 601"/>
                <a:gd name="T58" fmla="*/ 0 w 1746"/>
                <a:gd name="T59" fmla="*/ 0 h 601"/>
                <a:gd name="T60" fmla="*/ 0 w 1746"/>
                <a:gd name="T61" fmla="*/ 0 h 601"/>
                <a:gd name="T62" fmla="*/ 0 w 1746"/>
                <a:gd name="T63" fmla="*/ 0 h 601"/>
                <a:gd name="T64" fmla="*/ 0 w 1746"/>
                <a:gd name="T65" fmla="*/ 0 h 601"/>
                <a:gd name="T66" fmla="*/ 0 w 1746"/>
                <a:gd name="T67" fmla="*/ 0 h 601"/>
                <a:gd name="T68" fmla="*/ 0 w 1746"/>
                <a:gd name="T69" fmla="*/ 0 h 601"/>
                <a:gd name="T70" fmla="*/ 0 w 1746"/>
                <a:gd name="T71" fmla="*/ 0 h 601"/>
                <a:gd name="T72" fmla="*/ 0 w 1746"/>
                <a:gd name="T73" fmla="*/ 0 h 601"/>
                <a:gd name="T74" fmla="*/ 0 w 1746"/>
                <a:gd name="T75" fmla="*/ 0 h 601"/>
                <a:gd name="T76" fmla="*/ 0 w 1746"/>
                <a:gd name="T77" fmla="*/ 0 h 601"/>
                <a:gd name="T78" fmla="*/ 0 w 1746"/>
                <a:gd name="T79" fmla="*/ 0 h 601"/>
                <a:gd name="T80" fmla="*/ 0 w 1746"/>
                <a:gd name="T81" fmla="*/ 0 h 601"/>
                <a:gd name="T82" fmla="*/ 0 w 1746"/>
                <a:gd name="T83" fmla="*/ 0 h 601"/>
                <a:gd name="T84" fmla="*/ 0 w 1746"/>
                <a:gd name="T85" fmla="*/ 0 h 601"/>
                <a:gd name="T86" fmla="*/ 0 w 1746"/>
                <a:gd name="T87" fmla="*/ 0 h 601"/>
                <a:gd name="T88" fmla="*/ 0 w 1746"/>
                <a:gd name="T89" fmla="*/ 0 h 601"/>
                <a:gd name="T90" fmla="*/ 0 w 1746"/>
                <a:gd name="T91" fmla="*/ 0 h 601"/>
                <a:gd name="T92" fmla="*/ 0 w 1746"/>
                <a:gd name="T93" fmla="*/ 0 h 601"/>
                <a:gd name="T94" fmla="*/ 0 w 1746"/>
                <a:gd name="T95" fmla="*/ 0 h 601"/>
                <a:gd name="T96" fmla="*/ 0 w 1746"/>
                <a:gd name="T97" fmla="*/ 0 h 601"/>
                <a:gd name="T98" fmla="*/ 0 w 1746"/>
                <a:gd name="T99" fmla="*/ 0 h 601"/>
                <a:gd name="T100" fmla="*/ 0 w 1746"/>
                <a:gd name="T101" fmla="*/ 0 h 601"/>
                <a:gd name="T102" fmla="*/ 0 w 1746"/>
                <a:gd name="T103" fmla="*/ 0 h 601"/>
                <a:gd name="T104" fmla="*/ 0 w 1746"/>
                <a:gd name="T105" fmla="*/ 0 h 601"/>
                <a:gd name="T106" fmla="*/ 0 w 1746"/>
                <a:gd name="T107" fmla="*/ 0 h 601"/>
                <a:gd name="T108" fmla="*/ 0 w 1746"/>
                <a:gd name="T109" fmla="*/ 0 h 601"/>
                <a:gd name="T110" fmla="*/ 0 w 1746"/>
                <a:gd name="T111" fmla="*/ 0 h 601"/>
                <a:gd name="T112" fmla="*/ 0 w 1746"/>
                <a:gd name="T113" fmla="*/ 0 h 601"/>
                <a:gd name="T114" fmla="*/ 0 w 1746"/>
                <a:gd name="T115" fmla="*/ 0 h 601"/>
                <a:gd name="T116" fmla="*/ 0 w 1746"/>
                <a:gd name="T117" fmla="*/ 0 h 6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46"/>
                <a:gd name="T178" fmla="*/ 0 h 601"/>
                <a:gd name="T179" fmla="*/ 1746 w 1746"/>
                <a:gd name="T180" fmla="*/ 601 h 6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46" h="601">
                  <a:moveTo>
                    <a:pt x="1074" y="136"/>
                  </a:moveTo>
                  <a:lnTo>
                    <a:pt x="1094" y="152"/>
                  </a:lnTo>
                  <a:lnTo>
                    <a:pt x="1117" y="168"/>
                  </a:lnTo>
                  <a:lnTo>
                    <a:pt x="1140" y="182"/>
                  </a:lnTo>
                  <a:lnTo>
                    <a:pt x="1163" y="197"/>
                  </a:lnTo>
                  <a:lnTo>
                    <a:pt x="1186" y="211"/>
                  </a:lnTo>
                  <a:lnTo>
                    <a:pt x="1209" y="227"/>
                  </a:lnTo>
                  <a:lnTo>
                    <a:pt x="1229" y="246"/>
                  </a:lnTo>
                  <a:lnTo>
                    <a:pt x="1249" y="267"/>
                  </a:lnTo>
                  <a:lnTo>
                    <a:pt x="1259" y="265"/>
                  </a:lnTo>
                  <a:lnTo>
                    <a:pt x="1269" y="268"/>
                  </a:lnTo>
                  <a:lnTo>
                    <a:pt x="1276" y="269"/>
                  </a:lnTo>
                  <a:lnTo>
                    <a:pt x="1285" y="267"/>
                  </a:lnTo>
                  <a:lnTo>
                    <a:pt x="1285" y="252"/>
                  </a:lnTo>
                  <a:lnTo>
                    <a:pt x="1325" y="244"/>
                  </a:lnTo>
                  <a:lnTo>
                    <a:pt x="1365" y="236"/>
                  </a:lnTo>
                  <a:lnTo>
                    <a:pt x="1405" y="230"/>
                  </a:lnTo>
                  <a:lnTo>
                    <a:pt x="1444" y="224"/>
                  </a:lnTo>
                  <a:lnTo>
                    <a:pt x="1483" y="221"/>
                  </a:lnTo>
                  <a:lnTo>
                    <a:pt x="1523" y="221"/>
                  </a:lnTo>
                  <a:lnTo>
                    <a:pt x="1565" y="224"/>
                  </a:lnTo>
                  <a:lnTo>
                    <a:pt x="1608" y="232"/>
                  </a:lnTo>
                  <a:lnTo>
                    <a:pt x="1620" y="221"/>
                  </a:lnTo>
                  <a:lnTo>
                    <a:pt x="1633" y="213"/>
                  </a:lnTo>
                  <a:lnTo>
                    <a:pt x="1648" y="208"/>
                  </a:lnTo>
                  <a:lnTo>
                    <a:pt x="1665" y="206"/>
                  </a:lnTo>
                  <a:lnTo>
                    <a:pt x="1681" y="205"/>
                  </a:lnTo>
                  <a:lnTo>
                    <a:pt x="1699" y="206"/>
                  </a:lnTo>
                  <a:lnTo>
                    <a:pt x="1716" y="208"/>
                  </a:lnTo>
                  <a:lnTo>
                    <a:pt x="1734" y="212"/>
                  </a:lnTo>
                  <a:lnTo>
                    <a:pt x="1739" y="216"/>
                  </a:lnTo>
                  <a:lnTo>
                    <a:pt x="1742" y="221"/>
                  </a:lnTo>
                  <a:lnTo>
                    <a:pt x="1744" y="226"/>
                  </a:lnTo>
                  <a:lnTo>
                    <a:pt x="1746" y="233"/>
                  </a:lnTo>
                  <a:lnTo>
                    <a:pt x="1746" y="238"/>
                  </a:lnTo>
                  <a:lnTo>
                    <a:pt x="1746" y="245"/>
                  </a:lnTo>
                  <a:lnTo>
                    <a:pt x="1745" y="251"/>
                  </a:lnTo>
                  <a:lnTo>
                    <a:pt x="1744" y="258"/>
                  </a:lnTo>
                  <a:lnTo>
                    <a:pt x="1732" y="264"/>
                  </a:lnTo>
                  <a:lnTo>
                    <a:pt x="1720" y="271"/>
                  </a:lnTo>
                  <a:lnTo>
                    <a:pt x="1707" y="276"/>
                  </a:lnTo>
                  <a:lnTo>
                    <a:pt x="1695" y="282"/>
                  </a:lnTo>
                  <a:lnTo>
                    <a:pt x="1683" y="287"/>
                  </a:lnTo>
                  <a:lnTo>
                    <a:pt x="1670" y="291"/>
                  </a:lnTo>
                  <a:lnTo>
                    <a:pt x="1657" y="294"/>
                  </a:lnTo>
                  <a:lnTo>
                    <a:pt x="1644" y="297"/>
                  </a:lnTo>
                  <a:lnTo>
                    <a:pt x="1649" y="306"/>
                  </a:lnTo>
                  <a:lnTo>
                    <a:pt x="1660" y="311"/>
                  </a:lnTo>
                  <a:lnTo>
                    <a:pt x="1672" y="313"/>
                  </a:lnTo>
                  <a:lnTo>
                    <a:pt x="1687" y="315"/>
                  </a:lnTo>
                  <a:lnTo>
                    <a:pt x="1699" y="316"/>
                  </a:lnTo>
                  <a:lnTo>
                    <a:pt x="1711" y="321"/>
                  </a:lnTo>
                  <a:lnTo>
                    <a:pt x="1717" y="331"/>
                  </a:lnTo>
                  <a:lnTo>
                    <a:pt x="1719" y="348"/>
                  </a:lnTo>
                  <a:lnTo>
                    <a:pt x="1712" y="357"/>
                  </a:lnTo>
                  <a:lnTo>
                    <a:pt x="1705" y="362"/>
                  </a:lnTo>
                  <a:lnTo>
                    <a:pt x="1697" y="364"/>
                  </a:lnTo>
                  <a:lnTo>
                    <a:pt x="1688" y="365"/>
                  </a:lnTo>
                  <a:lnTo>
                    <a:pt x="1678" y="365"/>
                  </a:lnTo>
                  <a:lnTo>
                    <a:pt x="1670" y="366"/>
                  </a:lnTo>
                  <a:lnTo>
                    <a:pt x="1660" y="368"/>
                  </a:lnTo>
                  <a:lnTo>
                    <a:pt x="1653" y="373"/>
                  </a:lnTo>
                  <a:lnTo>
                    <a:pt x="1650" y="384"/>
                  </a:lnTo>
                  <a:lnTo>
                    <a:pt x="1657" y="397"/>
                  </a:lnTo>
                  <a:lnTo>
                    <a:pt x="1667" y="410"/>
                  </a:lnTo>
                  <a:lnTo>
                    <a:pt x="1679" y="423"/>
                  </a:lnTo>
                  <a:lnTo>
                    <a:pt x="1687" y="432"/>
                  </a:lnTo>
                  <a:lnTo>
                    <a:pt x="1688" y="441"/>
                  </a:lnTo>
                  <a:lnTo>
                    <a:pt x="1678" y="446"/>
                  </a:lnTo>
                  <a:lnTo>
                    <a:pt x="1653" y="449"/>
                  </a:lnTo>
                  <a:lnTo>
                    <a:pt x="1648" y="445"/>
                  </a:lnTo>
                  <a:lnTo>
                    <a:pt x="1643" y="444"/>
                  </a:lnTo>
                  <a:lnTo>
                    <a:pt x="1637" y="444"/>
                  </a:lnTo>
                  <a:lnTo>
                    <a:pt x="1633" y="444"/>
                  </a:lnTo>
                  <a:lnTo>
                    <a:pt x="1625" y="447"/>
                  </a:lnTo>
                  <a:lnTo>
                    <a:pt x="1622" y="452"/>
                  </a:lnTo>
                  <a:lnTo>
                    <a:pt x="1620" y="457"/>
                  </a:lnTo>
                  <a:lnTo>
                    <a:pt x="1623" y="465"/>
                  </a:lnTo>
                  <a:lnTo>
                    <a:pt x="1629" y="470"/>
                  </a:lnTo>
                  <a:lnTo>
                    <a:pt x="1633" y="475"/>
                  </a:lnTo>
                  <a:lnTo>
                    <a:pt x="1633" y="477"/>
                  </a:lnTo>
                  <a:lnTo>
                    <a:pt x="1634" y="482"/>
                  </a:lnTo>
                  <a:lnTo>
                    <a:pt x="1633" y="487"/>
                  </a:lnTo>
                  <a:lnTo>
                    <a:pt x="1633" y="495"/>
                  </a:lnTo>
                  <a:lnTo>
                    <a:pt x="1625" y="490"/>
                  </a:lnTo>
                  <a:lnTo>
                    <a:pt x="1618" y="487"/>
                  </a:lnTo>
                  <a:lnTo>
                    <a:pt x="1610" y="486"/>
                  </a:lnTo>
                  <a:lnTo>
                    <a:pt x="1603" y="489"/>
                  </a:lnTo>
                  <a:lnTo>
                    <a:pt x="1596" y="494"/>
                  </a:lnTo>
                  <a:lnTo>
                    <a:pt x="1594" y="500"/>
                  </a:lnTo>
                  <a:lnTo>
                    <a:pt x="1593" y="507"/>
                  </a:lnTo>
                  <a:lnTo>
                    <a:pt x="1593" y="515"/>
                  </a:lnTo>
                  <a:lnTo>
                    <a:pt x="1600" y="520"/>
                  </a:lnTo>
                  <a:lnTo>
                    <a:pt x="1605" y="525"/>
                  </a:lnTo>
                  <a:lnTo>
                    <a:pt x="1607" y="530"/>
                  </a:lnTo>
                  <a:lnTo>
                    <a:pt x="1603" y="540"/>
                  </a:lnTo>
                  <a:lnTo>
                    <a:pt x="1590" y="554"/>
                  </a:lnTo>
                  <a:lnTo>
                    <a:pt x="1575" y="559"/>
                  </a:lnTo>
                  <a:lnTo>
                    <a:pt x="1559" y="558"/>
                  </a:lnTo>
                  <a:lnTo>
                    <a:pt x="1543" y="555"/>
                  </a:lnTo>
                  <a:lnTo>
                    <a:pt x="1525" y="551"/>
                  </a:lnTo>
                  <a:lnTo>
                    <a:pt x="1509" y="550"/>
                  </a:lnTo>
                  <a:lnTo>
                    <a:pt x="1494" y="555"/>
                  </a:lnTo>
                  <a:lnTo>
                    <a:pt x="1482" y="570"/>
                  </a:lnTo>
                  <a:lnTo>
                    <a:pt x="1451" y="571"/>
                  </a:lnTo>
                  <a:lnTo>
                    <a:pt x="1420" y="573"/>
                  </a:lnTo>
                  <a:lnTo>
                    <a:pt x="1387" y="575"/>
                  </a:lnTo>
                  <a:lnTo>
                    <a:pt x="1358" y="575"/>
                  </a:lnTo>
                  <a:lnTo>
                    <a:pt x="1327" y="570"/>
                  </a:lnTo>
                  <a:lnTo>
                    <a:pt x="1299" y="564"/>
                  </a:lnTo>
                  <a:lnTo>
                    <a:pt x="1272" y="552"/>
                  </a:lnTo>
                  <a:lnTo>
                    <a:pt x="1249" y="535"/>
                  </a:lnTo>
                  <a:lnTo>
                    <a:pt x="1249" y="515"/>
                  </a:lnTo>
                  <a:lnTo>
                    <a:pt x="1185" y="522"/>
                  </a:lnTo>
                  <a:lnTo>
                    <a:pt x="1121" y="539"/>
                  </a:lnTo>
                  <a:lnTo>
                    <a:pt x="1054" y="560"/>
                  </a:lnTo>
                  <a:lnTo>
                    <a:pt x="989" y="582"/>
                  </a:lnTo>
                  <a:lnTo>
                    <a:pt x="921" y="597"/>
                  </a:lnTo>
                  <a:lnTo>
                    <a:pt x="854" y="601"/>
                  </a:lnTo>
                  <a:lnTo>
                    <a:pt x="786" y="589"/>
                  </a:lnTo>
                  <a:lnTo>
                    <a:pt x="720" y="555"/>
                  </a:lnTo>
                  <a:lnTo>
                    <a:pt x="725" y="545"/>
                  </a:lnTo>
                  <a:lnTo>
                    <a:pt x="732" y="540"/>
                  </a:lnTo>
                  <a:lnTo>
                    <a:pt x="742" y="535"/>
                  </a:lnTo>
                  <a:lnTo>
                    <a:pt x="753" y="530"/>
                  </a:lnTo>
                  <a:lnTo>
                    <a:pt x="762" y="524"/>
                  </a:lnTo>
                  <a:lnTo>
                    <a:pt x="772" y="518"/>
                  </a:lnTo>
                  <a:lnTo>
                    <a:pt x="780" y="510"/>
                  </a:lnTo>
                  <a:lnTo>
                    <a:pt x="786" y="499"/>
                  </a:lnTo>
                  <a:lnTo>
                    <a:pt x="751" y="507"/>
                  </a:lnTo>
                  <a:lnTo>
                    <a:pt x="718" y="517"/>
                  </a:lnTo>
                  <a:lnTo>
                    <a:pt x="685" y="531"/>
                  </a:lnTo>
                  <a:lnTo>
                    <a:pt x="653" y="546"/>
                  </a:lnTo>
                  <a:lnTo>
                    <a:pt x="618" y="560"/>
                  </a:lnTo>
                  <a:lnTo>
                    <a:pt x="585" y="576"/>
                  </a:lnTo>
                  <a:lnTo>
                    <a:pt x="549" y="586"/>
                  </a:lnTo>
                  <a:lnTo>
                    <a:pt x="514" y="595"/>
                  </a:lnTo>
                  <a:lnTo>
                    <a:pt x="451" y="599"/>
                  </a:lnTo>
                  <a:lnTo>
                    <a:pt x="390" y="601"/>
                  </a:lnTo>
                  <a:lnTo>
                    <a:pt x="328" y="597"/>
                  </a:lnTo>
                  <a:lnTo>
                    <a:pt x="269" y="586"/>
                  </a:lnTo>
                  <a:lnTo>
                    <a:pt x="212" y="567"/>
                  </a:lnTo>
                  <a:lnTo>
                    <a:pt x="160" y="540"/>
                  </a:lnTo>
                  <a:lnTo>
                    <a:pt x="113" y="502"/>
                  </a:lnTo>
                  <a:lnTo>
                    <a:pt x="74" y="454"/>
                  </a:lnTo>
                  <a:lnTo>
                    <a:pt x="59" y="432"/>
                  </a:lnTo>
                  <a:lnTo>
                    <a:pt x="45" y="411"/>
                  </a:lnTo>
                  <a:lnTo>
                    <a:pt x="31" y="388"/>
                  </a:lnTo>
                  <a:lnTo>
                    <a:pt x="19" y="366"/>
                  </a:lnTo>
                  <a:lnTo>
                    <a:pt x="9" y="342"/>
                  </a:lnTo>
                  <a:lnTo>
                    <a:pt x="3" y="318"/>
                  </a:lnTo>
                  <a:lnTo>
                    <a:pt x="0" y="292"/>
                  </a:lnTo>
                  <a:lnTo>
                    <a:pt x="4" y="267"/>
                  </a:lnTo>
                  <a:lnTo>
                    <a:pt x="115" y="196"/>
                  </a:lnTo>
                  <a:lnTo>
                    <a:pt x="125" y="204"/>
                  </a:lnTo>
                  <a:lnTo>
                    <a:pt x="133" y="205"/>
                  </a:lnTo>
                  <a:lnTo>
                    <a:pt x="140" y="199"/>
                  </a:lnTo>
                  <a:lnTo>
                    <a:pt x="147" y="192"/>
                  </a:lnTo>
                  <a:lnTo>
                    <a:pt x="154" y="181"/>
                  </a:lnTo>
                  <a:lnTo>
                    <a:pt x="160" y="171"/>
                  </a:lnTo>
                  <a:lnTo>
                    <a:pt x="169" y="164"/>
                  </a:lnTo>
                  <a:lnTo>
                    <a:pt x="181" y="162"/>
                  </a:lnTo>
                  <a:lnTo>
                    <a:pt x="233" y="130"/>
                  </a:lnTo>
                  <a:lnTo>
                    <a:pt x="289" y="104"/>
                  </a:lnTo>
                  <a:lnTo>
                    <a:pt x="345" y="81"/>
                  </a:lnTo>
                  <a:lnTo>
                    <a:pt x="405" y="61"/>
                  </a:lnTo>
                  <a:lnTo>
                    <a:pt x="463" y="43"/>
                  </a:lnTo>
                  <a:lnTo>
                    <a:pt x="522" y="27"/>
                  </a:lnTo>
                  <a:lnTo>
                    <a:pt x="583" y="13"/>
                  </a:lnTo>
                  <a:lnTo>
                    <a:pt x="644" y="0"/>
                  </a:lnTo>
                  <a:lnTo>
                    <a:pt x="702" y="3"/>
                  </a:lnTo>
                  <a:lnTo>
                    <a:pt x="759" y="13"/>
                  </a:lnTo>
                  <a:lnTo>
                    <a:pt x="814" y="27"/>
                  </a:lnTo>
                  <a:lnTo>
                    <a:pt x="868" y="46"/>
                  </a:lnTo>
                  <a:lnTo>
                    <a:pt x="919" y="68"/>
                  </a:lnTo>
                  <a:lnTo>
                    <a:pt x="970" y="90"/>
                  </a:lnTo>
                  <a:lnTo>
                    <a:pt x="1022" y="113"/>
                  </a:lnTo>
                  <a:lnTo>
                    <a:pt x="1074" y="136"/>
                  </a:lnTo>
                  <a:close/>
                </a:path>
              </a:pathLst>
            </a:custGeom>
            <a:solidFill>
              <a:srgbClr val="FFBFBF"/>
            </a:solidFill>
            <a:ln w="9525">
              <a:noFill/>
              <a:round/>
              <a:headEnd/>
              <a:tailEnd/>
            </a:ln>
          </p:spPr>
          <p:txBody>
            <a:bodyPr/>
            <a:lstStyle/>
            <a:p>
              <a:endParaRPr lang="en-US" dirty="0">
                <a:solidFill>
                  <a:prstClr val="black"/>
                </a:solidFill>
              </a:endParaRPr>
            </a:p>
          </p:txBody>
        </p:sp>
        <p:sp>
          <p:nvSpPr>
            <p:cNvPr id="75649" name="Freeform 556"/>
            <p:cNvSpPr>
              <a:spLocks/>
            </p:cNvSpPr>
            <p:nvPr/>
          </p:nvSpPr>
          <p:spPr bwMode="auto">
            <a:xfrm>
              <a:off x="2697" y="1804"/>
              <a:ext cx="4" cy="2"/>
            </a:xfrm>
            <a:custGeom>
              <a:avLst/>
              <a:gdLst>
                <a:gd name="T0" fmla="*/ 0 w 41"/>
                <a:gd name="T1" fmla="*/ 0 h 15"/>
                <a:gd name="T2" fmla="*/ 0 w 41"/>
                <a:gd name="T3" fmla="*/ 0 h 15"/>
                <a:gd name="T4" fmla="*/ 0 w 41"/>
                <a:gd name="T5" fmla="*/ 0 h 15"/>
                <a:gd name="T6" fmla="*/ 0 w 41"/>
                <a:gd name="T7" fmla="*/ 0 h 15"/>
                <a:gd name="T8" fmla="*/ 0 w 41"/>
                <a:gd name="T9" fmla="*/ 0 h 15"/>
                <a:gd name="T10" fmla="*/ 0 w 41"/>
                <a:gd name="T11" fmla="*/ 0 h 15"/>
                <a:gd name="T12" fmla="*/ 0 w 41"/>
                <a:gd name="T13" fmla="*/ 0 h 15"/>
                <a:gd name="T14" fmla="*/ 0 w 41"/>
                <a:gd name="T15" fmla="*/ 0 h 15"/>
                <a:gd name="T16" fmla="*/ 0 w 41"/>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5"/>
                <a:gd name="T29" fmla="*/ 41 w 4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5">
                  <a:moveTo>
                    <a:pt x="41" y="0"/>
                  </a:moveTo>
                  <a:lnTo>
                    <a:pt x="31" y="5"/>
                  </a:lnTo>
                  <a:lnTo>
                    <a:pt x="22" y="10"/>
                  </a:lnTo>
                  <a:lnTo>
                    <a:pt x="10" y="12"/>
                  </a:lnTo>
                  <a:lnTo>
                    <a:pt x="0" y="15"/>
                  </a:lnTo>
                  <a:lnTo>
                    <a:pt x="8" y="7"/>
                  </a:lnTo>
                  <a:lnTo>
                    <a:pt x="18" y="3"/>
                  </a:lnTo>
                  <a:lnTo>
                    <a:pt x="29" y="0"/>
                  </a:lnTo>
                  <a:lnTo>
                    <a:pt x="4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50" name="Freeform 557"/>
            <p:cNvSpPr>
              <a:spLocks/>
            </p:cNvSpPr>
            <p:nvPr/>
          </p:nvSpPr>
          <p:spPr bwMode="auto">
            <a:xfrm>
              <a:off x="2693" y="1806"/>
              <a:ext cx="2" cy="1"/>
            </a:xfrm>
            <a:custGeom>
              <a:avLst/>
              <a:gdLst>
                <a:gd name="T0" fmla="*/ 0 w 20"/>
                <a:gd name="T1" fmla="*/ 0 h 10"/>
                <a:gd name="T2" fmla="*/ 0 w 20"/>
                <a:gd name="T3" fmla="*/ 0 h 10"/>
                <a:gd name="T4" fmla="*/ 0 w 20"/>
                <a:gd name="T5" fmla="*/ 0 h 10"/>
                <a:gd name="T6" fmla="*/ 0 w 20"/>
                <a:gd name="T7" fmla="*/ 0 h 10"/>
                <a:gd name="T8" fmla="*/ 0 w 20"/>
                <a:gd name="T9" fmla="*/ 0 h 10"/>
                <a:gd name="T10" fmla="*/ 0 w 20"/>
                <a:gd name="T11" fmla="*/ 0 h 10"/>
                <a:gd name="T12" fmla="*/ 0 w 20"/>
                <a:gd name="T13" fmla="*/ 0 h 10"/>
                <a:gd name="T14" fmla="*/ 0 60000 65536"/>
                <a:gd name="T15" fmla="*/ 0 60000 65536"/>
                <a:gd name="T16" fmla="*/ 0 60000 65536"/>
                <a:gd name="T17" fmla="*/ 0 60000 65536"/>
                <a:gd name="T18" fmla="*/ 0 60000 65536"/>
                <a:gd name="T19" fmla="*/ 0 60000 65536"/>
                <a:gd name="T20" fmla="*/ 0 60000 65536"/>
                <a:gd name="T21" fmla="*/ 0 w 20"/>
                <a:gd name="T22" fmla="*/ 0 h 10"/>
                <a:gd name="T23" fmla="*/ 20 w 2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0">
                  <a:moveTo>
                    <a:pt x="20" y="10"/>
                  </a:moveTo>
                  <a:lnTo>
                    <a:pt x="0" y="10"/>
                  </a:lnTo>
                  <a:lnTo>
                    <a:pt x="3" y="7"/>
                  </a:lnTo>
                  <a:lnTo>
                    <a:pt x="7" y="5"/>
                  </a:lnTo>
                  <a:lnTo>
                    <a:pt x="13" y="2"/>
                  </a:lnTo>
                  <a:lnTo>
                    <a:pt x="20" y="0"/>
                  </a:lnTo>
                  <a:lnTo>
                    <a:pt x="20" y="1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51" name="Freeform 558"/>
            <p:cNvSpPr>
              <a:spLocks/>
            </p:cNvSpPr>
            <p:nvPr/>
          </p:nvSpPr>
          <p:spPr bwMode="auto">
            <a:xfrm>
              <a:off x="2772" y="1809"/>
              <a:ext cx="5" cy="18"/>
            </a:xfrm>
            <a:custGeom>
              <a:avLst/>
              <a:gdLst>
                <a:gd name="T0" fmla="*/ 0 w 56"/>
                <a:gd name="T1" fmla="*/ 0 h 183"/>
                <a:gd name="T2" fmla="*/ 0 w 56"/>
                <a:gd name="T3" fmla="*/ 0 h 183"/>
                <a:gd name="T4" fmla="*/ 0 w 56"/>
                <a:gd name="T5" fmla="*/ 0 h 183"/>
                <a:gd name="T6" fmla="*/ 0 w 56"/>
                <a:gd name="T7" fmla="*/ 0 h 183"/>
                <a:gd name="T8" fmla="*/ 0 w 56"/>
                <a:gd name="T9" fmla="*/ 0 h 183"/>
                <a:gd name="T10" fmla="*/ 0 w 56"/>
                <a:gd name="T11" fmla="*/ 0 h 183"/>
                <a:gd name="T12" fmla="*/ 0 w 56"/>
                <a:gd name="T13" fmla="*/ 0 h 183"/>
                <a:gd name="T14" fmla="*/ 0 w 56"/>
                <a:gd name="T15" fmla="*/ 0 h 183"/>
                <a:gd name="T16" fmla="*/ 0 w 56"/>
                <a:gd name="T17" fmla="*/ 0 h 183"/>
                <a:gd name="T18" fmla="*/ 0 w 56"/>
                <a:gd name="T19" fmla="*/ 0 h 183"/>
                <a:gd name="T20" fmla="*/ 0 w 56"/>
                <a:gd name="T21" fmla="*/ 0 h 183"/>
                <a:gd name="T22" fmla="*/ 0 w 56"/>
                <a:gd name="T23" fmla="*/ 0 h 183"/>
                <a:gd name="T24" fmla="*/ 0 w 56"/>
                <a:gd name="T25" fmla="*/ 0 h 183"/>
                <a:gd name="T26" fmla="*/ 0 w 56"/>
                <a:gd name="T27" fmla="*/ 0 h 183"/>
                <a:gd name="T28" fmla="*/ 0 w 56"/>
                <a:gd name="T29" fmla="*/ 0 h 183"/>
                <a:gd name="T30" fmla="*/ 0 w 56"/>
                <a:gd name="T31" fmla="*/ 0 h 183"/>
                <a:gd name="T32" fmla="*/ 0 w 56"/>
                <a:gd name="T33" fmla="*/ 0 h 183"/>
                <a:gd name="T34" fmla="*/ 0 w 56"/>
                <a:gd name="T35" fmla="*/ 0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183"/>
                <a:gd name="T56" fmla="*/ 56 w 56"/>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183">
                  <a:moveTo>
                    <a:pt x="56" y="177"/>
                  </a:moveTo>
                  <a:lnTo>
                    <a:pt x="45" y="183"/>
                  </a:lnTo>
                  <a:lnTo>
                    <a:pt x="45" y="161"/>
                  </a:lnTo>
                  <a:lnTo>
                    <a:pt x="46" y="138"/>
                  </a:lnTo>
                  <a:lnTo>
                    <a:pt x="44" y="114"/>
                  </a:lnTo>
                  <a:lnTo>
                    <a:pt x="41" y="89"/>
                  </a:lnTo>
                  <a:lnTo>
                    <a:pt x="34" y="63"/>
                  </a:lnTo>
                  <a:lnTo>
                    <a:pt x="25" y="40"/>
                  </a:lnTo>
                  <a:lnTo>
                    <a:pt x="14" y="19"/>
                  </a:lnTo>
                  <a:lnTo>
                    <a:pt x="0" y="0"/>
                  </a:lnTo>
                  <a:lnTo>
                    <a:pt x="20" y="12"/>
                  </a:lnTo>
                  <a:lnTo>
                    <a:pt x="35" y="30"/>
                  </a:lnTo>
                  <a:lnTo>
                    <a:pt x="45" y="51"/>
                  </a:lnTo>
                  <a:lnTo>
                    <a:pt x="51" y="76"/>
                  </a:lnTo>
                  <a:lnTo>
                    <a:pt x="55" y="101"/>
                  </a:lnTo>
                  <a:lnTo>
                    <a:pt x="56" y="128"/>
                  </a:lnTo>
                  <a:lnTo>
                    <a:pt x="56" y="152"/>
                  </a:lnTo>
                  <a:lnTo>
                    <a:pt x="56" y="17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52" name="Freeform 559"/>
            <p:cNvSpPr>
              <a:spLocks/>
            </p:cNvSpPr>
            <p:nvPr/>
          </p:nvSpPr>
          <p:spPr bwMode="auto">
            <a:xfrm>
              <a:off x="2944" y="1811"/>
              <a:ext cx="3" cy="1"/>
            </a:xfrm>
            <a:custGeom>
              <a:avLst/>
              <a:gdLst>
                <a:gd name="T0" fmla="*/ 0 w 26"/>
                <a:gd name="T1" fmla="*/ 0 h 7"/>
                <a:gd name="T2" fmla="*/ 0 w 26"/>
                <a:gd name="T3" fmla="*/ 0 h 7"/>
                <a:gd name="T4" fmla="*/ 0 w 26"/>
                <a:gd name="T5" fmla="*/ 0 h 7"/>
                <a:gd name="T6" fmla="*/ 0 w 26"/>
                <a:gd name="T7" fmla="*/ 0 h 7"/>
                <a:gd name="T8" fmla="*/ 0 w 26"/>
                <a:gd name="T9" fmla="*/ 0 h 7"/>
                <a:gd name="T10" fmla="*/ 0 w 26"/>
                <a:gd name="T11" fmla="*/ 0 h 7"/>
                <a:gd name="T12" fmla="*/ 0 w 26"/>
                <a:gd name="T13" fmla="*/ 0 h 7"/>
                <a:gd name="T14" fmla="*/ 0 w 26"/>
                <a:gd name="T15" fmla="*/ 0 h 7"/>
                <a:gd name="T16" fmla="*/ 0 w 2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7"/>
                <a:gd name="T29" fmla="*/ 26 w 2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7">
                  <a:moveTo>
                    <a:pt x="26" y="2"/>
                  </a:moveTo>
                  <a:lnTo>
                    <a:pt x="21" y="6"/>
                  </a:lnTo>
                  <a:lnTo>
                    <a:pt x="14" y="7"/>
                  </a:lnTo>
                  <a:lnTo>
                    <a:pt x="7" y="7"/>
                  </a:lnTo>
                  <a:lnTo>
                    <a:pt x="0" y="7"/>
                  </a:lnTo>
                  <a:lnTo>
                    <a:pt x="5" y="1"/>
                  </a:lnTo>
                  <a:lnTo>
                    <a:pt x="11" y="0"/>
                  </a:lnTo>
                  <a:lnTo>
                    <a:pt x="18" y="1"/>
                  </a:lnTo>
                  <a:lnTo>
                    <a:pt x="26"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653" name="Freeform 560"/>
            <p:cNvSpPr>
              <a:spLocks/>
            </p:cNvSpPr>
            <p:nvPr/>
          </p:nvSpPr>
          <p:spPr bwMode="auto">
            <a:xfrm>
              <a:off x="2816" y="1829"/>
              <a:ext cx="2" cy="16"/>
            </a:xfrm>
            <a:custGeom>
              <a:avLst/>
              <a:gdLst>
                <a:gd name="T0" fmla="*/ 0 w 25"/>
                <a:gd name="T1" fmla="*/ 0 h 152"/>
                <a:gd name="T2" fmla="*/ 0 w 25"/>
                <a:gd name="T3" fmla="*/ 0 h 152"/>
                <a:gd name="T4" fmla="*/ 0 w 25"/>
                <a:gd name="T5" fmla="*/ 0 h 152"/>
                <a:gd name="T6" fmla="*/ 0 w 25"/>
                <a:gd name="T7" fmla="*/ 0 h 152"/>
                <a:gd name="T8" fmla="*/ 0 w 25"/>
                <a:gd name="T9" fmla="*/ 0 h 152"/>
                <a:gd name="T10" fmla="*/ 0 w 25"/>
                <a:gd name="T11" fmla="*/ 0 h 152"/>
                <a:gd name="T12" fmla="*/ 0 w 25"/>
                <a:gd name="T13" fmla="*/ 0 h 152"/>
                <a:gd name="T14" fmla="*/ 0 w 25"/>
                <a:gd name="T15" fmla="*/ 0 h 152"/>
                <a:gd name="T16" fmla="*/ 0 w 25"/>
                <a:gd name="T17" fmla="*/ 0 h 152"/>
                <a:gd name="T18" fmla="*/ 0 w 25"/>
                <a:gd name="T19" fmla="*/ 0 h 152"/>
                <a:gd name="T20" fmla="*/ 0 w 25"/>
                <a:gd name="T21" fmla="*/ 0 h 152"/>
                <a:gd name="T22" fmla="*/ 0 w 25"/>
                <a:gd name="T23" fmla="*/ 0 h 152"/>
                <a:gd name="T24" fmla="*/ 0 w 25"/>
                <a:gd name="T25" fmla="*/ 0 h 152"/>
                <a:gd name="T26" fmla="*/ 0 w 25"/>
                <a:gd name="T27" fmla="*/ 0 h 152"/>
                <a:gd name="T28" fmla="*/ 0 w 25"/>
                <a:gd name="T29" fmla="*/ 0 h 152"/>
                <a:gd name="T30" fmla="*/ 0 w 25"/>
                <a:gd name="T31" fmla="*/ 0 h 152"/>
                <a:gd name="T32" fmla="*/ 0 w 25"/>
                <a:gd name="T33" fmla="*/ 0 h 152"/>
                <a:gd name="T34" fmla="*/ 0 w 25"/>
                <a:gd name="T35" fmla="*/ 0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152"/>
                <a:gd name="T56" fmla="*/ 25 w 25"/>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152">
                  <a:moveTo>
                    <a:pt x="25" y="15"/>
                  </a:moveTo>
                  <a:lnTo>
                    <a:pt x="23" y="31"/>
                  </a:lnTo>
                  <a:lnTo>
                    <a:pt x="22" y="50"/>
                  </a:lnTo>
                  <a:lnTo>
                    <a:pt x="21" y="67"/>
                  </a:lnTo>
                  <a:lnTo>
                    <a:pt x="20" y="85"/>
                  </a:lnTo>
                  <a:lnTo>
                    <a:pt x="16" y="102"/>
                  </a:lnTo>
                  <a:lnTo>
                    <a:pt x="13" y="120"/>
                  </a:lnTo>
                  <a:lnTo>
                    <a:pt x="7" y="136"/>
                  </a:lnTo>
                  <a:lnTo>
                    <a:pt x="0" y="152"/>
                  </a:lnTo>
                  <a:lnTo>
                    <a:pt x="0" y="135"/>
                  </a:lnTo>
                  <a:lnTo>
                    <a:pt x="1" y="118"/>
                  </a:lnTo>
                  <a:lnTo>
                    <a:pt x="2" y="98"/>
                  </a:lnTo>
                  <a:lnTo>
                    <a:pt x="5" y="79"/>
                  </a:lnTo>
                  <a:lnTo>
                    <a:pt x="6" y="58"/>
                  </a:lnTo>
                  <a:lnTo>
                    <a:pt x="8" y="39"/>
                  </a:lnTo>
                  <a:lnTo>
                    <a:pt x="9" y="18"/>
                  </a:lnTo>
                  <a:lnTo>
                    <a:pt x="10" y="0"/>
                  </a:lnTo>
                  <a:lnTo>
                    <a:pt x="25" y="1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54" name="Freeform 561"/>
            <p:cNvSpPr>
              <a:spLocks/>
            </p:cNvSpPr>
            <p:nvPr/>
          </p:nvSpPr>
          <p:spPr bwMode="auto">
            <a:xfrm>
              <a:off x="2898" y="1830"/>
              <a:ext cx="6" cy="3"/>
            </a:xfrm>
            <a:custGeom>
              <a:avLst/>
              <a:gdLst>
                <a:gd name="T0" fmla="*/ 0 w 57"/>
                <a:gd name="T1" fmla="*/ 0 h 30"/>
                <a:gd name="T2" fmla="*/ 0 w 57"/>
                <a:gd name="T3" fmla="*/ 0 h 30"/>
                <a:gd name="T4" fmla="*/ 0 w 57"/>
                <a:gd name="T5" fmla="*/ 0 h 30"/>
                <a:gd name="T6" fmla="*/ 0 w 57"/>
                <a:gd name="T7" fmla="*/ 0 h 30"/>
                <a:gd name="T8" fmla="*/ 0 w 57"/>
                <a:gd name="T9" fmla="*/ 0 h 30"/>
                <a:gd name="T10" fmla="*/ 0 w 57"/>
                <a:gd name="T11" fmla="*/ 0 h 30"/>
                <a:gd name="T12" fmla="*/ 0 w 57"/>
                <a:gd name="T13" fmla="*/ 0 h 30"/>
                <a:gd name="T14" fmla="*/ 0 w 57"/>
                <a:gd name="T15" fmla="*/ 0 h 30"/>
                <a:gd name="T16" fmla="*/ 0 w 57"/>
                <a:gd name="T17" fmla="*/ 0 h 30"/>
                <a:gd name="T18" fmla="*/ 0 w 57"/>
                <a:gd name="T19" fmla="*/ 0 h 30"/>
                <a:gd name="T20" fmla="*/ 0 w 57"/>
                <a:gd name="T21" fmla="*/ 0 h 30"/>
                <a:gd name="T22" fmla="*/ 0 w 57"/>
                <a:gd name="T23" fmla="*/ 0 h 30"/>
                <a:gd name="T24" fmla="*/ 0 w 57"/>
                <a:gd name="T25" fmla="*/ 0 h 30"/>
                <a:gd name="T26" fmla="*/ 0 w 57"/>
                <a:gd name="T27" fmla="*/ 0 h 30"/>
                <a:gd name="T28" fmla="*/ 0 w 57"/>
                <a:gd name="T29" fmla="*/ 0 h 30"/>
                <a:gd name="T30" fmla="*/ 0 w 57"/>
                <a:gd name="T31" fmla="*/ 0 h 30"/>
                <a:gd name="T32" fmla="*/ 0 w 57"/>
                <a:gd name="T33" fmla="*/ 0 h 30"/>
                <a:gd name="T34" fmla="*/ 0 w 57"/>
                <a:gd name="T35" fmla="*/ 0 h 30"/>
                <a:gd name="T36" fmla="*/ 0 w 57"/>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30"/>
                <a:gd name="T59" fmla="*/ 57 w 5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30">
                  <a:moveTo>
                    <a:pt x="57" y="25"/>
                  </a:moveTo>
                  <a:lnTo>
                    <a:pt x="51" y="24"/>
                  </a:lnTo>
                  <a:lnTo>
                    <a:pt x="43" y="27"/>
                  </a:lnTo>
                  <a:lnTo>
                    <a:pt x="33" y="30"/>
                  </a:lnTo>
                  <a:lnTo>
                    <a:pt x="22" y="30"/>
                  </a:lnTo>
                  <a:lnTo>
                    <a:pt x="15" y="21"/>
                  </a:lnTo>
                  <a:lnTo>
                    <a:pt x="7" y="16"/>
                  </a:lnTo>
                  <a:lnTo>
                    <a:pt x="4" y="13"/>
                  </a:lnTo>
                  <a:lnTo>
                    <a:pt x="1" y="11"/>
                  </a:lnTo>
                  <a:lnTo>
                    <a:pt x="0" y="5"/>
                  </a:lnTo>
                  <a:lnTo>
                    <a:pt x="2" y="0"/>
                  </a:lnTo>
                  <a:lnTo>
                    <a:pt x="7" y="5"/>
                  </a:lnTo>
                  <a:lnTo>
                    <a:pt x="15" y="10"/>
                  </a:lnTo>
                  <a:lnTo>
                    <a:pt x="22" y="12"/>
                  </a:lnTo>
                  <a:lnTo>
                    <a:pt x="31" y="14"/>
                  </a:lnTo>
                  <a:lnTo>
                    <a:pt x="37" y="15"/>
                  </a:lnTo>
                  <a:lnTo>
                    <a:pt x="45" y="17"/>
                  </a:lnTo>
                  <a:lnTo>
                    <a:pt x="51" y="19"/>
                  </a:lnTo>
                  <a:lnTo>
                    <a:pt x="57" y="25"/>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9" name="Group 562"/>
          <p:cNvGrpSpPr>
            <a:grpSpLocks/>
          </p:cNvGrpSpPr>
          <p:nvPr/>
        </p:nvGrpSpPr>
        <p:grpSpPr bwMode="auto">
          <a:xfrm>
            <a:off x="2774950" y="3311525"/>
            <a:ext cx="514350" cy="508000"/>
            <a:chOff x="1802" y="1696"/>
            <a:chExt cx="324" cy="320"/>
          </a:xfrm>
        </p:grpSpPr>
        <p:sp>
          <p:nvSpPr>
            <p:cNvPr id="75550" name="Freeform 563"/>
            <p:cNvSpPr>
              <a:spLocks/>
            </p:cNvSpPr>
            <p:nvPr/>
          </p:nvSpPr>
          <p:spPr bwMode="auto">
            <a:xfrm>
              <a:off x="1802" y="1703"/>
              <a:ext cx="275" cy="303"/>
            </a:xfrm>
            <a:custGeom>
              <a:avLst/>
              <a:gdLst>
                <a:gd name="T0" fmla="*/ 0 w 1653"/>
                <a:gd name="T1" fmla="*/ 0 h 1819"/>
                <a:gd name="T2" fmla="*/ 0 w 1653"/>
                <a:gd name="T3" fmla="*/ 0 h 1819"/>
                <a:gd name="T4" fmla="*/ 0 w 1653"/>
                <a:gd name="T5" fmla="*/ 0 h 1819"/>
                <a:gd name="T6" fmla="*/ 0 w 1653"/>
                <a:gd name="T7" fmla="*/ 0 h 1819"/>
                <a:gd name="T8" fmla="*/ 0 w 1653"/>
                <a:gd name="T9" fmla="*/ 0 h 1819"/>
                <a:gd name="T10" fmla="*/ 0 w 1653"/>
                <a:gd name="T11" fmla="*/ 0 h 1819"/>
                <a:gd name="T12" fmla="*/ 0 w 1653"/>
                <a:gd name="T13" fmla="*/ 0 h 1819"/>
                <a:gd name="T14" fmla="*/ 0 w 1653"/>
                <a:gd name="T15" fmla="*/ 0 h 1819"/>
                <a:gd name="T16" fmla="*/ 0 w 1653"/>
                <a:gd name="T17" fmla="*/ 0 h 1819"/>
                <a:gd name="T18" fmla="*/ 0 w 1653"/>
                <a:gd name="T19" fmla="*/ 0 h 1819"/>
                <a:gd name="T20" fmla="*/ 0 w 1653"/>
                <a:gd name="T21" fmla="*/ 0 h 1819"/>
                <a:gd name="T22" fmla="*/ 0 w 1653"/>
                <a:gd name="T23" fmla="*/ 0 h 1819"/>
                <a:gd name="T24" fmla="*/ 0 w 1653"/>
                <a:gd name="T25" fmla="*/ 0 h 1819"/>
                <a:gd name="T26" fmla="*/ 0 w 1653"/>
                <a:gd name="T27" fmla="*/ 0 h 1819"/>
                <a:gd name="T28" fmla="*/ 0 w 1653"/>
                <a:gd name="T29" fmla="*/ 0 h 1819"/>
                <a:gd name="T30" fmla="*/ 0 w 1653"/>
                <a:gd name="T31" fmla="*/ 0 h 1819"/>
                <a:gd name="T32" fmla="*/ 0 w 1653"/>
                <a:gd name="T33" fmla="*/ 0 h 1819"/>
                <a:gd name="T34" fmla="*/ 0 w 1653"/>
                <a:gd name="T35" fmla="*/ 0 h 1819"/>
                <a:gd name="T36" fmla="*/ 0 w 1653"/>
                <a:gd name="T37" fmla="*/ 0 h 1819"/>
                <a:gd name="T38" fmla="*/ 0 w 1653"/>
                <a:gd name="T39" fmla="*/ 0 h 1819"/>
                <a:gd name="T40" fmla="*/ 0 w 1653"/>
                <a:gd name="T41" fmla="*/ 0 h 1819"/>
                <a:gd name="T42" fmla="*/ 0 w 1653"/>
                <a:gd name="T43" fmla="*/ 0 h 1819"/>
                <a:gd name="T44" fmla="*/ 0 w 1653"/>
                <a:gd name="T45" fmla="*/ 0 h 1819"/>
                <a:gd name="T46" fmla="*/ 0 w 1653"/>
                <a:gd name="T47" fmla="*/ 0 h 1819"/>
                <a:gd name="T48" fmla="*/ 0 w 1653"/>
                <a:gd name="T49" fmla="*/ 0 h 1819"/>
                <a:gd name="T50" fmla="*/ 0 w 1653"/>
                <a:gd name="T51" fmla="*/ 0 h 1819"/>
                <a:gd name="T52" fmla="*/ 0 w 1653"/>
                <a:gd name="T53" fmla="*/ 0 h 1819"/>
                <a:gd name="T54" fmla="*/ 0 w 1653"/>
                <a:gd name="T55" fmla="*/ 0 h 1819"/>
                <a:gd name="T56" fmla="*/ 0 w 1653"/>
                <a:gd name="T57" fmla="*/ 0 h 1819"/>
                <a:gd name="T58" fmla="*/ 0 w 1653"/>
                <a:gd name="T59" fmla="*/ 0 h 1819"/>
                <a:gd name="T60" fmla="*/ 0 w 1653"/>
                <a:gd name="T61" fmla="*/ 0 h 1819"/>
                <a:gd name="T62" fmla="*/ 0 w 1653"/>
                <a:gd name="T63" fmla="*/ 0 h 1819"/>
                <a:gd name="T64" fmla="*/ 0 w 1653"/>
                <a:gd name="T65" fmla="*/ 0 h 1819"/>
                <a:gd name="T66" fmla="*/ 0 w 1653"/>
                <a:gd name="T67" fmla="*/ 0 h 1819"/>
                <a:gd name="T68" fmla="*/ 0 w 1653"/>
                <a:gd name="T69" fmla="*/ 0 h 1819"/>
                <a:gd name="T70" fmla="*/ 0 w 1653"/>
                <a:gd name="T71" fmla="*/ 0 h 1819"/>
                <a:gd name="T72" fmla="*/ 0 w 1653"/>
                <a:gd name="T73" fmla="*/ 0 h 1819"/>
                <a:gd name="T74" fmla="*/ 0 w 1653"/>
                <a:gd name="T75" fmla="*/ 0 h 1819"/>
                <a:gd name="T76" fmla="*/ 0 w 1653"/>
                <a:gd name="T77" fmla="*/ 0 h 1819"/>
                <a:gd name="T78" fmla="*/ 0 w 1653"/>
                <a:gd name="T79" fmla="*/ 0 h 1819"/>
                <a:gd name="T80" fmla="*/ 0 w 1653"/>
                <a:gd name="T81" fmla="*/ 0 h 1819"/>
                <a:gd name="T82" fmla="*/ 0 w 1653"/>
                <a:gd name="T83" fmla="*/ 0 h 1819"/>
                <a:gd name="T84" fmla="*/ 0 w 1653"/>
                <a:gd name="T85" fmla="*/ 0 h 1819"/>
                <a:gd name="T86" fmla="*/ 0 w 1653"/>
                <a:gd name="T87" fmla="*/ 0 h 1819"/>
                <a:gd name="T88" fmla="*/ 0 w 1653"/>
                <a:gd name="T89" fmla="*/ 0 h 1819"/>
                <a:gd name="T90" fmla="*/ 0 w 1653"/>
                <a:gd name="T91" fmla="*/ 0 h 1819"/>
                <a:gd name="T92" fmla="*/ 0 w 1653"/>
                <a:gd name="T93" fmla="*/ 0 h 1819"/>
                <a:gd name="T94" fmla="*/ 0 w 1653"/>
                <a:gd name="T95" fmla="*/ 0 h 1819"/>
                <a:gd name="T96" fmla="*/ 0 w 1653"/>
                <a:gd name="T97" fmla="*/ 0 h 1819"/>
                <a:gd name="T98" fmla="*/ 0 w 1653"/>
                <a:gd name="T99" fmla="*/ 0 h 1819"/>
                <a:gd name="T100" fmla="*/ 0 w 1653"/>
                <a:gd name="T101" fmla="*/ 0 h 1819"/>
                <a:gd name="T102" fmla="*/ 0 w 1653"/>
                <a:gd name="T103" fmla="*/ 0 h 18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53"/>
                <a:gd name="T157" fmla="*/ 0 h 1819"/>
                <a:gd name="T158" fmla="*/ 1653 w 1653"/>
                <a:gd name="T159" fmla="*/ 1819 h 18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53" h="1819">
                  <a:moveTo>
                    <a:pt x="23" y="502"/>
                  </a:moveTo>
                  <a:lnTo>
                    <a:pt x="74" y="484"/>
                  </a:lnTo>
                  <a:lnTo>
                    <a:pt x="84" y="492"/>
                  </a:lnTo>
                  <a:lnTo>
                    <a:pt x="97" y="499"/>
                  </a:lnTo>
                  <a:lnTo>
                    <a:pt x="109" y="506"/>
                  </a:lnTo>
                  <a:lnTo>
                    <a:pt x="123" y="513"/>
                  </a:lnTo>
                  <a:lnTo>
                    <a:pt x="137" y="517"/>
                  </a:lnTo>
                  <a:lnTo>
                    <a:pt x="151" y="520"/>
                  </a:lnTo>
                  <a:lnTo>
                    <a:pt x="166" y="521"/>
                  </a:lnTo>
                  <a:lnTo>
                    <a:pt x="179" y="518"/>
                  </a:lnTo>
                  <a:lnTo>
                    <a:pt x="176" y="493"/>
                  </a:lnTo>
                  <a:lnTo>
                    <a:pt x="174" y="465"/>
                  </a:lnTo>
                  <a:lnTo>
                    <a:pt x="175" y="437"/>
                  </a:lnTo>
                  <a:lnTo>
                    <a:pt x="177" y="409"/>
                  </a:lnTo>
                  <a:lnTo>
                    <a:pt x="182" y="380"/>
                  </a:lnTo>
                  <a:lnTo>
                    <a:pt x="189" y="354"/>
                  </a:lnTo>
                  <a:lnTo>
                    <a:pt x="200" y="328"/>
                  </a:lnTo>
                  <a:lnTo>
                    <a:pt x="213" y="306"/>
                  </a:lnTo>
                  <a:lnTo>
                    <a:pt x="294" y="254"/>
                  </a:lnTo>
                  <a:lnTo>
                    <a:pt x="278" y="219"/>
                  </a:lnTo>
                  <a:lnTo>
                    <a:pt x="274" y="181"/>
                  </a:lnTo>
                  <a:lnTo>
                    <a:pt x="279" y="140"/>
                  </a:lnTo>
                  <a:lnTo>
                    <a:pt x="295" y="98"/>
                  </a:lnTo>
                  <a:lnTo>
                    <a:pt x="302" y="86"/>
                  </a:lnTo>
                  <a:lnTo>
                    <a:pt x="312" y="74"/>
                  </a:lnTo>
                  <a:lnTo>
                    <a:pt x="323" y="64"/>
                  </a:lnTo>
                  <a:lnTo>
                    <a:pt x="335" y="54"/>
                  </a:lnTo>
                  <a:lnTo>
                    <a:pt x="350" y="44"/>
                  </a:lnTo>
                  <a:lnTo>
                    <a:pt x="364" y="36"/>
                  </a:lnTo>
                  <a:lnTo>
                    <a:pt x="378" y="29"/>
                  </a:lnTo>
                  <a:lnTo>
                    <a:pt x="392" y="23"/>
                  </a:lnTo>
                  <a:lnTo>
                    <a:pt x="406" y="17"/>
                  </a:lnTo>
                  <a:lnTo>
                    <a:pt x="421" y="13"/>
                  </a:lnTo>
                  <a:lnTo>
                    <a:pt x="433" y="9"/>
                  </a:lnTo>
                  <a:lnTo>
                    <a:pt x="443" y="6"/>
                  </a:lnTo>
                  <a:lnTo>
                    <a:pt x="452" y="3"/>
                  </a:lnTo>
                  <a:lnTo>
                    <a:pt x="459" y="1"/>
                  </a:lnTo>
                  <a:lnTo>
                    <a:pt x="463" y="0"/>
                  </a:lnTo>
                  <a:lnTo>
                    <a:pt x="465" y="0"/>
                  </a:lnTo>
                  <a:lnTo>
                    <a:pt x="464" y="8"/>
                  </a:lnTo>
                  <a:lnTo>
                    <a:pt x="453" y="18"/>
                  </a:lnTo>
                  <a:lnTo>
                    <a:pt x="436" y="33"/>
                  </a:lnTo>
                  <a:lnTo>
                    <a:pt x="417" y="55"/>
                  </a:lnTo>
                  <a:lnTo>
                    <a:pt x="399" y="82"/>
                  </a:lnTo>
                  <a:lnTo>
                    <a:pt x="388" y="119"/>
                  </a:lnTo>
                  <a:lnTo>
                    <a:pt x="388" y="163"/>
                  </a:lnTo>
                  <a:lnTo>
                    <a:pt x="402" y="219"/>
                  </a:lnTo>
                  <a:lnTo>
                    <a:pt x="506" y="277"/>
                  </a:lnTo>
                  <a:lnTo>
                    <a:pt x="823" y="422"/>
                  </a:lnTo>
                  <a:lnTo>
                    <a:pt x="947" y="512"/>
                  </a:lnTo>
                  <a:lnTo>
                    <a:pt x="1014" y="526"/>
                  </a:lnTo>
                  <a:lnTo>
                    <a:pt x="1064" y="548"/>
                  </a:lnTo>
                  <a:lnTo>
                    <a:pt x="1075" y="537"/>
                  </a:lnTo>
                  <a:lnTo>
                    <a:pt x="1084" y="528"/>
                  </a:lnTo>
                  <a:lnTo>
                    <a:pt x="1090" y="520"/>
                  </a:lnTo>
                  <a:lnTo>
                    <a:pt x="1097" y="514"/>
                  </a:lnTo>
                  <a:lnTo>
                    <a:pt x="1104" y="509"/>
                  </a:lnTo>
                  <a:lnTo>
                    <a:pt x="1114" y="503"/>
                  </a:lnTo>
                  <a:lnTo>
                    <a:pt x="1126" y="496"/>
                  </a:lnTo>
                  <a:lnTo>
                    <a:pt x="1143" y="487"/>
                  </a:lnTo>
                  <a:lnTo>
                    <a:pt x="1152" y="484"/>
                  </a:lnTo>
                  <a:lnTo>
                    <a:pt x="1161" y="482"/>
                  </a:lnTo>
                  <a:lnTo>
                    <a:pt x="1171" y="483"/>
                  </a:lnTo>
                  <a:lnTo>
                    <a:pt x="1179" y="484"/>
                  </a:lnTo>
                  <a:lnTo>
                    <a:pt x="1188" y="485"/>
                  </a:lnTo>
                  <a:lnTo>
                    <a:pt x="1196" y="486"/>
                  </a:lnTo>
                  <a:lnTo>
                    <a:pt x="1206" y="484"/>
                  </a:lnTo>
                  <a:lnTo>
                    <a:pt x="1215" y="481"/>
                  </a:lnTo>
                  <a:lnTo>
                    <a:pt x="1228" y="474"/>
                  </a:lnTo>
                  <a:lnTo>
                    <a:pt x="1243" y="465"/>
                  </a:lnTo>
                  <a:lnTo>
                    <a:pt x="1259" y="456"/>
                  </a:lnTo>
                  <a:lnTo>
                    <a:pt x="1275" y="445"/>
                  </a:lnTo>
                  <a:lnTo>
                    <a:pt x="1292" y="434"/>
                  </a:lnTo>
                  <a:lnTo>
                    <a:pt x="1310" y="422"/>
                  </a:lnTo>
                  <a:lnTo>
                    <a:pt x="1328" y="410"/>
                  </a:lnTo>
                  <a:lnTo>
                    <a:pt x="1346" y="397"/>
                  </a:lnTo>
                  <a:lnTo>
                    <a:pt x="1364" y="384"/>
                  </a:lnTo>
                  <a:lnTo>
                    <a:pt x="1382" y="371"/>
                  </a:lnTo>
                  <a:lnTo>
                    <a:pt x="1398" y="359"/>
                  </a:lnTo>
                  <a:lnTo>
                    <a:pt x="1415" y="346"/>
                  </a:lnTo>
                  <a:lnTo>
                    <a:pt x="1431" y="334"/>
                  </a:lnTo>
                  <a:lnTo>
                    <a:pt x="1445" y="324"/>
                  </a:lnTo>
                  <a:lnTo>
                    <a:pt x="1458" y="314"/>
                  </a:lnTo>
                  <a:lnTo>
                    <a:pt x="1469" y="305"/>
                  </a:lnTo>
                  <a:lnTo>
                    <a:pt x="1515" y="281"/>
                  </a:lnTo>
                  <a:lnTo>
                    <a:pt x="1559" y="305"/>
                  </a:lnTo>
                  <a:lnTo>
                    <a:pt x="1642" y="460"/>
                  </a:lnTo>
                  <a:lnTo>
                    <a:pt x="1526" y="678"/>
                  </a:lnTo>
                  <a:lnTo>
                    <a:pt x="1523" y="682"/>
                  </a:lnTo>
                  <a:lnTo>
                    <a:pt x="1516" y="690"/>
                  </a:lnTo>
                  <a:lnTo>
                    <a:pt x="1506" y="700"/>
                  </a:lnTo>
                  <a:lnTo>
                    <a:pt x="1495" y="713"/>
                  </a:lnTo>
                  <a:lnTo>
                    <a:pt x="1484" y="724"/>
                  </a:lnTo>
                  <a:lnTo>
                    <a:pt x="1477" y="734"/>
                  </a:lnTo>
                  <a:lnTo>
                    <a:pt x="1473" y="740"/>
                  </a:lnTo>
                  <a:lnTo>
                    <a:pt x="1474" y="741"/>
                  </a:lnTo>
                  <a:lnTo>
                    <a:pt x="1578" y="691"/>
                  </a:lnTo>
                  <a:lnTo>
                    <a:pt x="1578" y="746"/>
                  </a:lnTo>
                  <a:lnTo>
                    <a:pt x="1577" y="751"/>
                  </a:lnTo>
                  <a:lnTo>
                    <a:pt x="1573" y="763"/>
                  </a:lnTo>
                  <a:lnTo>
                    <a:pt x="1568" y="783"/>
                  </a:lnTo>
                  <a:lnTo>
                    <a:pt x="1560" y="806"/>
                  </a:lnTo>
                  <a:lnTo>
                    <a:pt x="1551" y="831"/>
                  </a:lnTo>
                  <a:lnTo>
                    <a:pt x="1539" y="856"/>
                  </a:lnTo>
                  <a:lnTo>
                    <a:pt x="1528" y="877"/>
                  </a:lnTo>
                  <a:lnTo>
                    <a:pt x="1515" y="896"/>
                  </a:lnTo>
                  <a:lnTo>
                    <a:pt x="1462" y="915"/>
                  </a:lnTo>
                  <a:lnTo>
                    <a:pt x="1465" y="924"/>
                  </a:lnTo>
                  <a:lnTo>
                    <a:pt x="1461" y="934"/>
                  </a:lnTo>
                  <a:lnTo>
                    <a:pt x="1452" y="945"/>
                  </a:lnTo>
                  <a:lnTo>
                    <a:pt x="1440" y="957"/>
                  </a:lnTo>
                  <a:lnTo>
                    <a:pt x="1426" y="967"/>
                  </a:lnTo>
                  <a:lnTo>
                    <a:pt x="1413" y="974"/>
                  </a:lnTo>
                  <a:lnTo>
                    <a:pt x="1403" y="979"/>
                  </a:lnTo>
                  <a:lnTo>
                    <a:pt x="1398" y="979"/>
                  </a:lnTo>
                  <a:lnTo>
                    <a:pt x="1382" y="1016"/>
                  </a:lnTo>
                  <a:lnTo>
                    <a:pt x="1373" y="1053"/>
                  </a:lnTo>
                  <a:lnTo>
                    <a:pt x="1369" y="1092"/>
                  </a:lnTo>
                  <a:lnTo>
                    <a:pt x="1369" y="1130"/>
                  </a:lnTo>
                  <a:lnTo>
                    <a:pt x="1375" y="1168"/>
                  </a:lnTo>
                  <a:lnTo>
                    <a:pt x="1384" y="1207"/>
                  </a:lnTo>
                  <a:lnTo>
                    <a:pt x="1396" y="1245"/>
                  </a:lnTo>
                  <a:lnTo>
                    <a:pt x="1410" y="1283"/>
                  </a:lnTo>
                  <a:lnTo>
                    <a:pt x="1427" y="1322"/>
                  </a:lnTo>
                  <a:lnTo>
                    <a:pt x="1445" y="1360"/>
                  </a:lnTo>
                  <a:lnTo>
                    <a:pt x="1463" y="1398"/>
                  </a:lnTo>
                  <a:lnTo>
                    <a:pt x="1481" y="1436"/>
                  </a:lnTo>
                  <a:lnTo>
                    <a:pt x="1500" y="1472"/>
                  </a:lnTo>
                  <a:lnTo>
                    <a:pt x="1516" y="1509"/>
                  </a:lnTo>
                  <a:lnTo>
                    <a:pt x="1530" y="1544"/>
                  </a:lnTo>
                  <a:lnTo>
                    <a:pt x="1542" y="1579"/>
                  </a:lnTo>
                  <a:lnTo>
                    <a:pt x="1563" y="1580"/>
                  </a:lnTo>
                  <a:lnTo>
                    <a:pt x="1582" y="1587"/>
                  </a:lnTo>
                  <a:lnTo>
                    <a:pt x="1599" y="1598"/>
                  </a:lnTo>
                  <a:lnTo>
                    <a:pt x="1615" y="1614"/>
                  </a:lnTo>
                  <a:lnTo>
                    <a:pt x="1627" y="1631"/>
                  </a:lnTo>
                  <a:lnTo>
                    <a:pt x="1638" y="1650"/>
                  </a:lnTo>
                  <a:lnTo>
                    <a:pt x="1647" y="1669"/>
                  </a:lnTo>
                  <a:lnTo>
                    <a:pt x="1653" y="1688"/>
                  </a:lnTo>
                  <a:lnTo>
                    <a:pt x="1541" y="1769"/>
                  </a:lnTo>
                  <a:lnTo>
                    <a:pt x="1523" y="1758"/>
                  </a:lnTo>
                  <a:lnTo>
                    <a:pt x="1503" y="1745"/>
                  </a:lnTo>
                  <a:lnTo>
                    <a:pt x="1481" y="1729"/>
                  </a:lnTo>
                  <a:lnTo>
                    <a:pt x="1459" y="1713"/>
                  </a:lnTo>
                  <a:lnTo>
                    <a:pt x="1437" y="1694"/>
                  </a:lnTo>
                  <a:lnTo>
                    <a:pt x="1413" y="1675"/>
                  </a:lnTo>
                  <a:lnTo>
                    <a:pt x="1391" y="1653"/>
                  </a:lnTo>
                  <a:lnTo>
                    <a:pt x="1369" y="1631"/>
                  </a:lnTo>
                  <a:lnTo>
                    <a:pt x="1347" y="1608"/>
                  </a:lnTo>
                  <a:lnTo>
                    <a:pt x="1328" y="1585"/>
                  </a:lnTo>
                  <a:lnTo>
                    <a:pt x="1310" y="1562"/>
                  </a:lnTo>
                  <a:lnTo>
                    <a:pt x="1293" y="1537"/>
                  </a:lnTo>
                  <a:lnTo>
                    <a:pt x="1279" y="1514"/>
                  </a:lnTo>
                  <a:lnTo>
                    <a:pt x="1269" y="1491"/>
                  </a:lnTo>
                  <a:lnTo>
                    <a:pt x="1261" y="1467"/>
                  </a:lnTo>
                  <a:lnTo>
                    <a:pt x="1257" y="1445"/>
                  </a:lnTo>
                  <a:lnTo>
                    <a:pt x="1136" y="1237"/>
                  </a:lnTo>
                  <a:lnTo>
                    <a:pt x="1112" y="1237"/>
                  </a:lnTo>
                  <a:lnTo>
                    <a:pt x="1109" y="1282"/>
                  </a:lnTo>
                  <a:lnTo>
                    <a:pt x="1113" y="1326"/>
                  </a:lnTo>
                  <a:lnTo>
                    <a:pt x="1122" y="1371"/>
                  </a:lnTo>
                  <a:lnTo>
                    <a:pt x="1135" y="1416"/>
                  </a:lnTo>
                  <a:lnTo>
                    <a:pt x="1150" y="1461"/>
                  </a:lnTo>
                  <a:lnTo>
                    <a:pt x="1165" y="1508"/>
                  </a:lnTo>
                  <a:lnTo>
                    <a:pt x="1179" y="1554"/>
                  </a:lnTo>
                  <a:lnTo>
                    <a:pt x="1188" y="1601"/>
                  </a:lnTo>
                  <a:lnTo>
                    <a:pt x="1192" y="1607"/>
                  </a:lnTo>
                  <a:lnTo>
                    <a:pt x="1198" y="1613"/>
                  </a:lnTo>
                  <a:lnTo>
                    <a:pt x="1205" y="1616"/>
                  </a:lnTo>
                  <a:lnTo>
                    <a:pt x="1211" y="1619"/>
                  </a:lnTo>
                  <a:lnTo>
                    <a:pt x="1218" y="1623"/>
                  </a:lnTo>
                  <a:lnTo>
                    <a:pt x="1224" y="1626"/>
                  </a:lnTo>
                  <a:lnTo>
                    <a:pt x="1230" y="1630"/>
                  </a:lnTo>
                  <a:lnTo>
                    <a:pt x="1235" y="1636"/>
                  </a:lnTo>
                  <a:lnTo>
                    <a:pt x="1246" y="1661"/>
                  </a:lnTo>
                  <a:lnTo>
                    <a:pt x="1256" y="1684"/>
                  </a:lnTo>
                  <a:lnTo>
                    <a:pt x="1262" y="1705"/>
                  </a:lnTo>
                  <a:lnTo>
                    <a:pt x="1267" y="1725"/>
                  </a:lnTo>
                  <a:lnTo>
                    <a:pt x="1268" y="1746"/>
                  </a:lnTo>
                  <a:lnTo>
                    <a:pt x="1267" y="1767"/>
                  </a:lnTo>
                  <a:lnTo>
                    <a:pt x="1263" y="1789"/>
                  </a:lnTo>
                  <a:lnTo>
                    <a:pt x="1255" y="1814"/>
                  </a:lnTo>
                  <a:lnTo>
                    <a:pt x="1247" y="1816"/>
                  </a:lnTo>
                  <a:lnTo>
                    <a:pt x="1239" y="1817"/>
                  </a:lnTo>
                  <a:lnTo>
                    <a:pt x="1228" y="1818"/>
                  </a:lnTo>
                  <a:lnTo>
                    <a:pt x="1218" y="1819"/>
                  </a:lnTo>
                  <a:lnTo>
                    <a:pt x="1207" y="1818"/>
                  </a:lnTo>
                  <a:lnTo>
                    <a:pt x="1195" y="1818"/>
                  </a:lnTo>
                  <a:lnTo>
                    <a:pt x="1182" y="1817"/>
                  </a:lnTo>
                  <a:lnTo>
                    <a:pt x="1166" y="1815"/>
                  </a:lnTo>
                  <a:lnTo>
                    <a:pt x="1049" y="1768"/>
                  </a:lnTo>
                  <a:lnTo>
                    <a:pt x="1033" y="1738"/>
                  </a:lnTo>
                  <a:lnTo>
                    <a:pt x="1023" y="1710"/>
                  </a:lnTo>
                  <a:lnTo>
                    <a:pt x="1017" y="1686"/>
                  </a:lnTo>
                  <a:lnTo>
                    <a:pt x="1013" y="1662"/>
                  </a:lnTo>
                  <a:lnTo>
                    <a:pt x="1011" y="1639"/>
                  </a:lnTo>
                  <a:lnTo>
                    <a:pt x="1008" y="1614"/>
                  </a:lnTo>
                  <a:lnTo>
                    <a:pt x="1005" y="1585"/>
                  </a:lnTo>
                  <a:lnTo>
                    <a:pt x="1000" y="1552"/>
                  </a:lnTo>
                  <a:lnTo>
                    <a:pt x="935" y="1443"/>
                  </a:lnTo>
                  <a:lnTo>
                    <a:pt x="916" y="1342"/>
                  </a:lnTo>
                  <a:lnTo>
                    <a:pt x="914" y="1314"/>
                  </a:lnTo>
                  <a:lnTo>
                    <a:pt x="910" y="1292"/>
                  </a:lnTo>
                  <a:lnTo>
                    <a:pt x="905" y="1274"/>
                  </a:lnTo>
                  <a:lnTo>
                    <a:pt x="898" y="1258"/>
                  </a:lnTo>
                  <a:lnTo>
                    <a:pt x="890" y="1241"/>
                  </a:lnTo>
                  <a:lnTo>
                    <a:pt x="881" y="1223"/>
                  </a:lnTo>
                  <a:lnTo>
                    <a:pt x="873" y="1202"/>
                  </a:lnTo>
                  <a:lnTo>
                    <a:pt x="866" y="1174"/>
                  </a:lnTo>
                  <a:lnTo>
                    <a:pt x="743" y="1113"/>
                  </a:lnTo>
                  <a:lnTo>
                    <a:pt x="718" y="1101"/>
                  </a:lnTo>
                  <a:lnTo>
                    <a:pt x="695" y="1086"/>
                  </a:lnTo>
                  <a:lnTo>
                    <a:pt x="673" y="1068"/>
                  </a:lnTo>
                  <a:lnTo>
                    <a:pt x="650" y="1048"/>
                  </a:lnTo>
                  <a:lnTo>
                    <a:pt x="631" y="1027"/>
                  </a:lnTo>
                  <a:lnTo>
                    <a:pt x="613" y="1003"/>
                  </a:lnTo>
                  <a:lnTo>
                    <a:pt x="596" y="977"/>
                  </a:lnTo>
                  <a:lnTo>
                    <a:pt x="582" y="950"/>
                  </a:lnTo>
                  <a:lnTo>
                    <a:pt x="574" y="927"/>
                  </a:lnTo>
                  <a:lnTo>
                    <a:pt x="563" y="905"/>
                  </a:lnTo>
                  <a:lnTo>
                    <a:pt x="551" y="883"/>
                  </a:lnTo>
                  <a:lnTo>
                    <a:pt x="538" y="864"/>
                  </a:lnTo>
                  <a:lnTo>
                    <a:pt x="521" y="846"/>
                  </a:lnTo>
                  <a:lnTo>
                    <a:pt x="505" y="830"/>
                  </a:lnTo>
                  <a:lnTo>
                    <a:pt x="487" y="816"/>
                  </a:lnTo>
                  <a:lnTo>
                    <a:pt x="467" y="806"/>
                  </a:lnTo>
                  <a:lnTo>
                    <a:pt x="357" y="870"/>
                  </a:lnTo>
                  <a:lnTo>
                    <a:pt x="227" y="821"/>
                  </a:lnTo>
                  <a:lnTo>
                    <a:pt x="217" y="810"/>
                  </a:lnTo>
                  <a:lnTo>
                    <a:pt x="208" y="798"/>
                  </a:lnTo>
                  <a:lnTo>
                    <a:pt x="198" y="787"/>
                  </a:lnTo>
                  <a:lnTo>
                    <a:pt x="188" y="777"/>
                  </a:lnTo>
                  <a:lnTo>
                    <a:pt x="177" y="769"/>
                  </a:lnTo>
                  <a:lnTo>
                    <a:pt x="166" y="763"/>
                  </a:lnTo>
                  <a:lnTo>
                    <a:pt x="154" y="762"/>
                  </a:lnTo>
                  <a:lnTo>
                    <a:pt x="143" y="765"/>
                  </a:lnTo>
                  <a:lnTo>
                    <a:pt x="144" y="771"/>
                  </a:lnTo>
                  <a:lnTo>
                    <a:pt x="150" y="783"/>
                  </a:lnTo>
                  <a:lnTo>
                    <a:pt x="160" y="802"/>
                  </a:lnTo>
                  <a:lnTo>
                    <a:pt x="169" y="825"/>
                  </a:lnTo>
                  <a:lnTo>
                    <a:pt x="178" y="854"/>
                  </a:lnTo>
                  <a:lnTo>
                    <a:pt x="183" y="884"/>
                  </a:lnTo>
                  <a:lnTo>
                    <a:pt x="184" y="917"/>
                  </a:lnTo>
                  <a:lnTo>
                    <a:pt x="178" y="951"/>
                  </a:lnTo>
                  <a:lnTo>
                    <a:pt x="162" y="958"/>
                  </a:lnTo>
                  <a:lnTo>
                    <a:pt x="144" y="963"/>
                  </a:lnTo>
                  <a:lnTo>
                    <a:pt x="126" y="966"/>
                  </a:lnTo>
                  <a:lnTo>
                    <a:pt x="107" y="966"/>
                  </a:lnTo>
                  <a:lnTo>
                    <a:pt x="86" y="965"/>
                  </a:lnTo>
                  <a:lnTo>
                    <a:pt x="68" y="962"/>
                  </a:lnTo>
                  <a:lnTo>
                    <a:pt x="51" y="957"/>
                  </a:lnTo>
                  <a:lnTo>
                    <a:pt x="35" y="950"/>
                  </a:lnTo>
                  <a:lnTo>
                    <a:pt x="19" y="927"/>
                  </a:lnTo>
                  <a:lnTo>
                    <a:pt x="8" y="893"/>
                  </a:lnTo>
                  <a:lnTo>
                    <a:pt x="2" y="850"/>
                  </a:lnTo>
                  <a:lnTo>
                    <a:pt x="0" y="803"/>
                  </a:lnTo>
                  <a:lnTo>
                    <a:pt x="2" y="755"/>
                  </a:lnTo>
                  <a:lnTo>
                    <a:pt x="9" y="712"/>
                  </a:lnTo>
                  <a:lnTo>
                    <a:pt x="19" y="677"/>
                  </a:lnTo>
                  <a:lnTo>
                    <a:pt x="35" y="654"/>
                  </a:lnTo>
                  <a:lnTo>
                    <a:pt x="23" y="50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51" name="Freeform 564"/>
            <p:cNvSpPr>
              <a:spLocks/>
            </p:cNvSpPr>
            <p:nvPr/>
          </p:nvSpPr>
          <p:spPr bwMode="auto">
            <a:xfrm>
              <a:off x="1853" y="1722"/>
              <a:ext cx="11" cy="21"/>
            </a:xfrm>
            <a:custGeom>
              <a:avLst/>
              <a:gdLst>
                <a:gd name="T0" fmla="*/ 0 w 62"/>
                <a:gd name="T1" fmla="*/ 0 h 126"/>
                <a:gd name="T2" fmla="*/ 0 w 62"/>
                <a:gd name="T3" fmla="*/ 0 h 126"/>
                <a:gd name="T4" fmla="*/ 0 w 62"/>
                <a:gd name="T5" fmla="*/ 0 h 126"/>
                <a:gd name="T6" fmla="*/ 0 w 62"/>
                <a:gd name="T7" fmla="*/ 0 h 126"/>
                <a:gd name="T8" fmla="*/ 0 w 62"/>
                <a:gd name="T9" fmla="*/ 0 h 126"/>
                <a:gd name="T10" fmla="*/ 0 w 62"/>
                <a:gd name="T11" fmla="*/ 0 h 126"/>
                <a:gd name="T12" fmla="*/ 0 w 62"/>
                <a:gd name="T13" fmla="*/ 0 h 126"/>
                <a:gd name="T14" fmla="*/ 0 w 62"/>
                <a:gd name="T15" fmla="*/ 0 h 126"/>
                <a:gd name="T16" fmla="*/ 0 w 62"/>
                <a:gd name="T17" fmla="*/ 0 h 126"/>
                <a:gd name="T18" fmla="*/ 0 w 62"/>
                <a:gd name="T19" fmla="*/ 0 h 126"/>
                <a:gd name="T20" fmla="*/ 0 w 62"/>
                <a:gd name="T21" fmla="*/ 0 h 126"/>
                <a:gd name="T22" fmla="*/ 0 w 62"/>
                <a:gd name="T23" fmla="*/ 0 h 126"/>
                <a:gd name="T24" fmla="*/ 0 w 62"/>
                <a:gd name="T25" fmla="*/ 0 h 126"/>
                <a:gd name="T26" fmla="*/ 0 w 62"/>
                <a:gd name="T27" fmla="*/ 0 h 126"/>
                <a:gd name="T28" fmla="*/ 0 w 62"/>
                <a:gd name="T29" fmla="*/ 0 h 126"/>
                <a:gd name="T30" fmla="*/ 0 w 62"/>
                <a:gd name="T31" fmla="*/ 0 h 126"/>
                <a:gd name="T32" fmla="*/ 0 w 62"/>
                <a:gd name="T33" fmla="*/ 0 h 126"/>
                <a:gd name="T34" fmla="*/ 0 w 62"/>
                <a:gd name="T35" fmla="*/ 0 h 126"/>
                <a:gd name="T36" fmla="*/ 0 w 62"/>
                <a:gd name="T37" fmla="*/ 0 h 126"/>
                <a:gd name="T38" fmla="*/ 0 w 62"/>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126"/>
                <a:gd name="T62" fmla="*/ 62 w 62"/>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126">
                  <a:moveTo>
                    <a:pt x="44" y="0"/>
                  </a:moveTo>
                  <a:lnTo>
                    <a:pt x="46" y="9"/>
                  </a:lnTo>
                  <a:lnTo>
                    <a:pt x="46" y="21"/>
                  </a:lnTo>
                  <a:lnTo>
                    <a:pt x="45" y="34"/>
                  </a:lnTo>
                  <a:lnTo>
                    <a:pt x="44" y="47"/>
                  </a:lnTo>
                  <a:lnTo>
                    <a:pt x="44" y="60"/>
                  </a:lnTo>
                  <a:lnTo>
                    <a:pt x="46" y="70"/>
                  </a:lnTo>
                  <a:lnTo>
                    <a:pt x="52" y="78"/>
                  </a:lnTo>
                  <a:lnTo>
                    <a:pt x="62" y="81"/>
                  </a:lnTo>
                  <a:lnTo>
                    <a:pt x="62" y="126"/>
                  </a:lnTo>
                  <a:lnTo>
                    <a:pt x="0" y="126"/>
                  </a:lnTo>
                  <a:lnTo>
                    <a:pt x="0" y="66"/>
                  </a:lnTo>
                  <a:lnTo>
                    <a:pt x="2" y="63"/>
                  </a:lnTo>
                  <a:lnTo>
                    <a:pt x="6" y="55"/>
                  </a:lnTo>
                  <a:lnTo>
                    <a:pt x="12" y="44"/>
                  </a:lnTo>
                  <a:lnTo>
                    <a:pt x="19" y="33"/>
                  </a:lnTo>
                  <a:lnTo>
                    <a:pt x="26" y="22"/>
                  </a:lnTo>
                  <a:lnTo>
                    <a:pt x="33" y="12"/>
                  </a:lnTo>
                  <a:lnTo>
                    <a:pt x="40" y="4"/>
                  </a:lnTo>
                  <a:lnTo>
                    <a:pt x="44"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552" name="Freeform 565"/>
            <p:cNvSpPr>
              <a:spLocks/>
            </p:cNvSpPr>
            <p:nvPr/>
          </p:nvSpPr>
          <p:spPr bwMode="auto">
            <a:xfrm>
              <a:off x="1807" y="1748"/>
              <a:ext cx="262" cy="249"/>
            </a:xfrm>
            <a:custGeom>
              <a:avLst/>
              <a:gdLst>
                <a:gd name="T0" fmla="*/ 0 w 1571"/>
                <a:gd name="T1" fmla="*/ 0 h 1497"/>
                <a:gd name="T2" fmla="*/ 0 w 1571"/>
                <a:gd name="T3" fmla="*/ 0 h 1497"/>
                <a:gd name="T4" fmla="*/ 0 w 1571"/>
                <a:gd name="T5" fmla="*/ 0 h 1497"/>
                <a:gd name="T6" fmla="*/ 0 w 1571"/>
                <a:gd name="T7" fmla="*/ 0 h 1497"/>
                <a:gd name="T8" fmla="*/ 0 w 1571"/>
                <a:gd name="T9" fmla="*/ 0 h 1497"/>
                <a:gd name="T10" fmla="*/ 0 w 1571"/>
                <a:gd name="T11" fmla="*/ 0 h 1497"/>
                <a:gd name="T12" fmla="*/ 0 w 1571"/>
                <a:gd name="T13" fmla="*/ 0 h 1497"/>
                <a:gd name="T14" fmla="*/ 0 w 1571"/>
                <a:gd name="T15" fmla="*/ 0 h 1497"/>
                <a:gd name="T16" fmla="*/ 0 w 1571"/>
                <a:gd name="T17" fmla="*/ 0 h 1497"/>
                <a:gd name="T18" fmla="*/ 0 w 1571"/>
                <a:gd name="T19" fmla="*/ 0 h 1497"/>
                <a:gd name="T20" fmla="*/ 0 w 1571"/>
                <a:gd name="T21" fmla="*/ 0 h 1497"/>
                <a:gd name="T22" fmla="*/ 0 w 1571"/>
                <a:gd name="T23" fmla="*/ 0 h 1497"/>
                <a:gd name="T24" fmla="*/ 0 w 1571"/>
                <a:gd name="T25" fmla="*/ 0 h 1497"/>
                <a:gd name="T26" fmla="*/ 0 w 1571"/>
                <a:gd name="T27" fmla="*/ 0 h 1497"/>
                <a:gd name="T28" fmla="*/ 0 w 1571"/>
                <a:gd name="T29" fmla="*/ 0 h 1497"/>
                <a:gd name="T30" fmla="*/ 0 w 1571"/>
                <a:gd name="T31" fmla="*/ 0 h 1497"/>
                <a:gd name="T32" fmla="*/ 0 w 1571"/>
                <a:gd name="T33" fmla="*/ 0 h 1497"/>
                <a:gd name="T34" fmla="*/ 0 w 1571"/>
                <a:gd name="T35" fmla="*/ 0 h 1497"/>
                <a:gd name="T36" fmla="*/ 0 w 1571"/>
                <a:gd name="T37" fmla="*/ 0 h 1497"/>
                <a:gd name="T38" fmla="*/ 0 w 1571"/>
                <a:gd name="T39" fmla="*/ 0 h 1497"/>
                <a:gd name="T40" fmla="*/ 0 w 1571"/>
                <a:gd name="T41" fmla="*/ 0 h 1497"/>
                <a:gd name="T42" fmla="*/ 0 w 1571"/>
                <a:gd name="T43" fmla="*/ 0 h 1497"/>
                <a:gd name="T44" fmla="*/ 0 w 1571"/>
                <a:gd name="T45" fmla="*/ 0 h 1497"/>
                <a:gd name="T46" fmla="*/ 0 w 1571"/>
                <a:gd name="T47" fmla="*/ 0 h 1497"/>
                <a:gd name="T48" fmla="*/ 0 w 1571"/>
                <a:gd name="T49" fmla="*/ 0 h 1497"/>
                <a:gd name="T50" fmla="*/ 0 w 1571"/>
                <a:gd name="T51" fmla="*/ 0 h 1497"/>
                <a:gd name="T52" fmla="*/ 0 w 1571"/>
                <a:gd name="T53" fmla="*/ 0 h 1497"/>
                <a:gd name="T54" fmla="*/ 0 w 1571"/>
                <a:gd name="T55" fmla="*/ 0 h 1497"/>
                <a:gd name="T56" fmla="*/ 0 w 1571"/>
                <a:gd name="T57" fmla="*/ 0 h 1497"/>
                <a:gd name="T58" fmla="*/ 0 w 1571"/>
                <a:gd name="T59" fmla="*/ 0 h 1497"/>
                <a:gd name="T60" fmla="*/ 0 w 1571"/>
                <a:gd name="T61" fmla="*/ 0 h 1497"/>
                <a:gd name="T62" fmla="*/ 0 w 1571"/>
                <a:gd name="T63" fmla="*/ 0 h 1497"/>
                <a:gd name="T64" fmla="*/ 0 w 1571"/>
                <a:gd name="T65" fmla="*/ 0 h 1497"/>
                <a:gd name="T66" fmla="*/ 0 w 1571"/>
                <a:gd name="T67" fmla="*/ 0 h 1497"/>
                <a:gd name="T68" fmla="*/ 0 w 1571"/>
                <a:gd name="T69" fmla="*/ 0 h 1497"/>
                <a:gd name="T70" fmla="*/ 0 w 1571"/>
                <a:gd name="T71" fmla="*/ 0 h 1497"/>
                <a:gd name="T72" fmla="*/ 0 w 1571"/>
                <a:gd name="T73" fmla="*/ 0 h 1497"/>
                <a:gd name="T74" fmla="*/ 0 w 1571"/>
                <a:gd name="T75" fmla="*/ 0 h 1497"/>
                <a:gd name="T76" fmla="*/ 0 w 1571"/>
                <a:gd name="T77" fmla="*/ 0 h 1497"/>
                <a:gd name="T78" fmla="*/ 0 w 1571"/>
                <a:gd name="T79" fmla="*/ 0 h 1497"/>
                <a:gd name="T80" fmla="*/ 0 w 1571"/>
                <a:gd name="T81" fmla="*/ 0 h 1497"/>
                <a:gd name="T82" fmla="*/ 0 w 1571"/>
                <a:gd name="T83" fmla="*/ 0 h 1497"/>
                <a:gd name="T84" fmla="*/ 0 w 1571"/>
                <a:gd name="T85" fmla="*/ 0 h 1497"/>
                <a:gd name="T86" fmla="*/ 0 w 1571"/>
                <a:gd name="T87" fmla="*/ 0 h 1497"/>
                <a:gd name="T88" fmla="*/ 0 w 1571"/>
                <a:gd name="T89" fmla="*/ 0 h 1497"/>
                <a:gd name="T90" fmla="*/ 0 w 1571"/>
                <a:gd name="T91" fmla="*/ 0 h 1497"/>
                <a:gd name="T92" fmla="*/ 0 w 1571"/>
                <a:gd name="T93" fmla="*/ 0 h 1497"/>
                <a:gd name="T94" fmla="*/ 0 w 1571"/>
                <a:gd name="T95" fmla="*/ 0 h 1497"/>
                <a:gd name="T96" fmla="*/ 0 w 1571"/>
                <a:gd name="T97" fmla="*/ 0 h 1497"/>
                <a:gd name="T98" fmla="*/ 0 w 1571"/>
                <a:gd name="T99" fmla="*/ 0 h 1497"/>
                <a:gd name="T100" fmla="*/ 0 w 1571"/>
                <a:gd name="T101" fmla="*/ 0 h 1497"/>
                <a:gd name="T102" fmla="*/ 0 w 1571"/>
                <a:gd name="T103" fmla="*/ 0 h 1497"/>
                <a:gd name="T104" fmla="*/ 0 w 1571"/>
                <a:gd name="T105" fmla="*/ 0 h 1497"/>
                <a:gd name="T106" fmla="*/ 0 w 1571"/>
                <a:gd name="T107" fmla="*/ 0 h 1497"/>
                <a:gd name="T108" fmla="*/ 0 w 1571"/>
                <a:gd name="T109" fmla="*/ 0 h 1497"/>
                <a:gd name="T110" fmla="*/ 0 w 1571"/>
                <a:gd name="T111" fmla="*/ 0 h 1497"/>
                <a:gd name="T112" fmla="*/ 0 w 1571"/>
                <a:gd name="T113" fmla="*/ 0 h 1497"/>
                <a:gd name="T114" fmla="*/ 0 w 1571"/>
                <a:gd name="T115" fmla="*/ 0 h 14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71"/>
                <a:gd name="T175" fmla="*/ 0 h 1497"/>
                <a:gd name="T176" fmla="*/ 1571 w 1571"/>
                <a:gd name="T177" fmla="*/ 1497 h 14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71" h="1497">
                  <a:moveTo>
                    <a:pt x="1474" y="98"/>
                  </a:moveTo>
                  <a:lnTo>
                    <a:pt x="1472" y="113"/>
                  </a:lnTo>
                  <a:lnTo>
                    <a:pt x="1475" y="125"/>
                  </a:lnTo>
                  <a:lnTo>
                    <a:pt x="1482" y="134"/>
                  </a:lnTo>
                  <a:lnTo>
                    <a:pt x="1493" y="143"/>
                  </a:lnTo>
                  <a:lnTo>
                    <a:pt x="1504" y="149"/>
                  </a:lnTo>
                  <a:lnTo>
                    <a:pt x="1516" y="155"/>
                  </a:lnTo>
                  <a:lnTo>
                    <a:pt x="1525" y="160"/>
                  </a:lnTo>
                  <a:lnTo>
                    <a:pt x="1531" y="167"/>
                  </a:lnTo>
                  <a:lnTo>
                    <a:pt x="1534" y="165"/>
                  </a:lnTo>
                  <a:lnTo>
                    <a:pt x="1538" y="161"/>
                  </a:lnTo>
                  <a:lnTo>
                    <a:pt x="1545" y="155"/>
                  </a:lnTo>
                  <a:lnTo>
                    <a:pt x="1554" y="150"/>
                  </a:lnTo>
                  <a:lnTo>
                    <a:pt x="1554" y="211"/>
                  </a:lnTo>
                  <a:lnTo>
                    <a:pt x="1543" y="232"/>
                  </a:lnTo>
                  <a:lnTo>
                    <a:pt x="1531" y="253"/>
                  </a:lnTo>
                  <a:lnTo>
                    <a:pt x="1520" y="275"/>
                  </a:lnTo>
                  <a:lnTo>
                    <a:pt x="1507" y="295"/>
                  </a:lnTo>
                  <a:lnTo>
                    <a:pt x="1495" y="316"/>
                  </a:lnTo>
                  <a:lnTo>
                    <a:pt x="1483" y="337"/>
                  </a:lnTo>
                  <a:lnTo>
                    <a:pt x="1470" y="357"/>
                  </a:lnTo>
                  <a:lnTo>
                    <a:pt x="1458" y="378"/>
                  </a:lnTo>
                  <a:lnTo>
                    <a:pt x="1444" y="399"/>
                  </a:lnTo>
                  <a:lnTo>
                    <a:pt x="1431" y="418"/>
                  </a:lnTo>
                  <a:lnTo>
                    <a:pt x="1417" y="439"/>
                  </a:lnTo>
                  <a:lnTo>
                    <a:pt x="1404" y="459"/>
                  </a:lnTo>
                  <a:lnTo>
                    <a:pt x="1391" y="479"/>
                  </a:lnTo>
                  <a:lnTo>
                    <a:pt x="1376" y="500"/>
                  </a:lnTo>
                  <a:lnTo>
                    <a:pt x="1362" y="519"/>
                  </a:lnTo>
                  <a:lnTo>
                    <a:pt x="1348" y="539"/>
                  </a:lnTo>
                  <a:lnTo>
                    <a:pt x="1353" y="545"/>
                  </a:lnTo>
                  <a:lnTo>
                    <a:pt x="1358" y="551"/>
                  </a:lnTo>
                  <a:lnTo>
                    <a:pt x="1364" y="558"/>
                  </a:lnTo>
                  <a:lnTo>
                    <a:pt x="1368" y="565"/>
                  </a:lnTo>
                  <a:lnTo>
                    <a:pt x="1384" y="558"/>
                  </a:lnTo>
                  <a:lnTo>
                    <a:pt x="1401" y="550"/>
                  </a:lnTo>
                  <a:lnTo>
                    <a:pt x="1418" y="541"/>
                  </a:lnTo>
                  <a:lnTo>
                    <a:pt x="1435" y="532"/>
                  </a:lnTo>
                  <a:lnTo>
                    <a:pt x="1453" y="521"/>
                  </a:lnTo>
                  <a:lnTo>
                    <a:pt x="1470" y="510"/>
                  </a:lnTo>
                  <a:lnTo>
                    <a:pt x="1488" y="498"/>
                  </a:lnTo>
                  <a:lnTo>
                    <a:pt x="1507" y="484"/>
                  </a:lnTo>
                  <a:lnTo>
                    <a:pt x="1459" y="595"/>
                  </a:lnTo>
                  <a:lnTo>
                    <a:pt x="1441" y="597"/>
                  </a:lnTo>
                  <a:lnTo>
                    <a:pt x="1428" y="603"/>
                  </a:lnTo>
                  <a:lnTo>
                    <a:pt x="1416" y="611"/>
                  </a:lnTo>
                  <a:lnTo>
                    <a:pt x="1408" y="620"/>
                  </a:lnTo>
                  <a:lnTo>
                    <a:pt x="1401" y="629"/>
                  </a:lnTo>
                  <a:lnTo>
                    <a:pt x="1396" y="637"/>
                  </a:lnTo>
                  <a:lnTo>
                    <a:pt x="1394" y="643"/>
                  </a:lnTo>
                  <a:lnTo>
                    <a:pt x="1393" y="645"/>
                  </a:lnTo>
                  <a:lnTo>
                    <a:pt x="1330" y="680"/>
                  </a:lnTo>
                  <a:lnTo>
                    <a:pt x="1330" y="692"/>
                  </a:lnTo>
                  <a:lnTo>
                    <a:pt x="1328" y="707"/>
                  </a:lnTo>
                  <a:lnTo>
                    <a:pt x="1325" y="724"/>
                  </a:lnTo>
                  <a:lnTo>
                    <a:pt x="1320" y="743"/>
                  </a:lnTo>
                  <a:lnTo>
                    <a:pt x="1315" y="760"/>
                  </a:lnTo>
                  <a:lnTo>
                    <a:pt x="1310" y="776"/>
                  </a:lnTo>
                  <a:lnTo>
                    <a:pt x="1303" y="790"/>
                  </a:lnTo>
                  <a:lnTo>
                    <a:pt x="1296" y="800"/>
                  </a:lnTo>
                  <a:lnTo>
                    <a:pt x="1299" y="825"/>
                  </a:lnTo>
                  <a:lnTo>
                    <a:pt x="1304" y="878"/>
                  </a:lnTo>
                  <a:lnTo>
                    <a:pt x="1307" y="930"/>
                  </a:lnTo>
                  <a:lnTo>
                    <a:pt x="1304" y="955"/>
                  </a:lnTo>
                  <a:lnTo>
                    <a:pt x="1322" y="994"/>
                  </a:lnTo>
                  <a:lnTo>
                    <a:pt x="1337" y="1032"/>
                  </a:lnTo>
                  <a:lnTo>
                    <a:pt x="1350" y="1069"/>
                  </a:lnTo>
                  <a:lnTo>
                    <a:pt x="1362" y="1106"/>
                  </a:lnTo>
                  <a:lnTo>
                    <a:pt x="1375" y="1140"/>
                  </a:lnTo>
                  <a:lnTo>
                    <a:pt x="1390" y="1175"/>
                  </a:lnTo>
                  <a:lnTo>
                    <a:pt x="1406" y="1208"/>
                  </a:lnTo>
                  <a:lnTo>
                    <a:pt x="1426" y="1241"/>
                  </a:lnTo>
                  <a:lnTo>
                    <a:pt x="1427" y="1250"/>
                  </a:lnTo>
                  <a:lnTo>
                    <a:pt x="1428" y="1261"/>
                  </a:lnTo>
                  <a:lnTo>
                    <a:pt x="1428" y="1273"/>
                  </a:lnTo>
                  <a:lnTo>
                    <a:pt x="1429" y="1286"/>
                  </a:lnTo>
                  <a:lnTo>
                    <a:pt x="1437" y="1294"/>
                  </a:lnTo>
                  <a:lnTo>
                    <a:pt x="1445" y="1303"/>
                  </a:lnTo>
                  <a:lnTo>
                    <a:pt x="1454" y="1311"/>
                  </a:lnTo>
                  <a:lnTo>
                    <a:pt x="1462" y="1319"/>
                  </a:lnTo>
                  <a:lnTo>
                    <a:pt x="1471" y="1327"/>
                  </a:lnTo>
                  <a:lnTo>
                    <a:pt x="1479" y="1335"/>
                  </a:lnTo>
                  <a:lnTo>
                    <a:pt x="1487" y="1344"/>
                  </a:lnTo>
                  <a:lnTo>
                    <a:pt x="1496" y="1352"/>
                  </a:lnTo>
                  <a:lnTo>
                    <a:pt x="1506" y="1355"/>
                  </a:lnTo>
                  <a:lnTo>
                    <a:pt x="1515" y="1357"/>
                  </a:lnTo>
                  <a:lnTo>
                    <a:pt x="1524" y="1360"/>
                  </a:lnTo>
                  <a:lnTo>
                    <a:pt x="1532" y="1362"/>
                  </a:lnTo>
                  <a:lnTo>
                    <a:pt x="1541" y="1364"/>
                  </a:lnTo>
                  <a:lnTo>
                    <a:pt x="1550" y="1367"/>
                  </a:lnTo>
                  <a:lnTo>
                    <a:pt x="1560" y="1369"/>
                  </a:lnTo>
                  <a:lnTo>
                    <a:pt x="1571" y="1372"/>
                  </a:lnTo>
                  <a:lnTo>
                    <a:pt x="1571" y="1433"/>
                  </a:lnTo>
                  <a:lnTo>
                    <a:pt x="1560" y="1435"/>
                  </a:lnTo>
                  <a:lnTo>
                    <a:pt x="1551" y="1438"/>
                  </a:lnTo>
                  <a:lnTo>
                    <a:pt x="1542" y="1443"/>
                  </a:lnTo>
                  <a:lnTo>
                    <a:pt x="1533" y="1448"/>
                  </a:lnTo>
                  <a:lnTo>
                    <a:pt x="1525" y="1454"/>
                  </a:lnTo>
                  <a:lnTo>
                    <a:pt x="1517" y="1458"/>
                  </a:lnTo>
                  <a:lnTo>
                    <a:pt x="1508" y="1463"/>
                  </a:lnTo>
                  <a:lnTo>
                    <a:pt x="1500" y="1464"/>
                  </a:lnTo>
                  <a:lnTo>
                    <a:pt x="1491" y="1461"/>
                  </a:lnTo>
                  <a:lnTo>
                    <a:pt x="1482" y="1450"/>
                  </a:lnTo>
                  <a:lnTo>
                    <a:pt x="1471" y="1438"/>
                  </a:lnTo>
                  <a:lnTo>
                    <a:pt x="1458" y="1423"/>
                  </a:lnTo>
                  <a:lnTo>
                    <a:pt x="1443" y="1408"/>
                  </a:lnTo>
                  <a:lnTo>
                    <a:pt x="1429" y="1394"/>
                  </a:lnTo>
                  <a:lnTo>
                    <a:pt x="1412" y="1385"/>
                  </a:lnTo>
                  <a:lnTo>
                    <a:pt x="1395" y="1381"/>
                  </a:lnTo>
                  <a:lnTo>
                    <a:pt x="1391" y="1362"/>
                  </a:lnTo>
                  <a:lnTo>
                    <a:pt x="1382" y="1346"/>
                  </a:lnTo>
                  <a:lnTo>
                    <a:pt x="1373" y="1330"/>
                  </a:lnTo>
                  <a:lnTo>
                    <a:pt x="1362" y="1317"/>
                  </a:lnTo>
                  <a:lnTo>
                    <a:pt x="1351" y="1304"/>
                  </a:lnTo>
                  <a:lnTo>
                    <a:pt x="1342" y="1290"/>
                  </a:lnTo>
                  <a:lnTo>
                    <a:pt x="1335" y="1274"/>
                  </a:lnTo>
                  <a:lnTo>
                    <a:pt x="1332" y="1255"/>
                  </a:lnTo>
                  <a:lnTo>
                    <a:pt x="1322" y="1256"/>
                  </a:lnTo>
                  <a:lnTo>
                    <a:pt x="1315" y="1255"/>
                  </a:lnTo>
                  <a:lnTo>
                    <a:pt x="1309" y="1250"/>
                  </a:lnTo>
                  <a:lnTo>
                    <a:pt x="1304" y="1242"/>
                  </a:lnTo>
                  <a:lnTo>
                    <a:pt x="1299" y="1233"/>
                  </a:lnTo>
                  <a:lnTo>
                    <a:pt x="1295" y="1222"/>
                  </a:lnTo>
                  <a:lnTo>
                    <a:pt x="1289" y="1209"/>
                  </a:lnTo>
                  <a:lnTo>
                    <a:pt x="1283" y="1197"/>
                  </a:lnTo>
                  <a:lnTo>
                    <a:pt x="1266" y="1178"/>
                  </a:lnTo>
                  <a:lnTo>
                    <a:pt x="1250" y="1156"/>
                  </a:lnTo>
                  <a:lnTo>
                    <a:pt x="1236" y="1133"/>
                  </a:lnTo>
                  <a:lnTo>
                    <a:pt x="1225" y="1109"/>
                  </a:lnTo>
                  <a:lnTo>
                    <a:pt x="1214" y="1084"/>
                  </a:lnTo>
                  <a:lnTo>
                    <a:pt x="1204" y="1058"/>
                  </a:lnTo>
                  <a:lnTo>
                    <a:pt x="1194" y="1032"/>
                  </a:lnTo>
                  <a:lnTo>
                    <a:pt x="1185" y="1007"/>
                  </a:lnTo>
                  <a:lnTo>
                    <a:pt x="1177" y="1003"/>
                  </a:lnTo>
                  <a:lnTo>
                    <a:pt x="1171" y="997"/>
                  </a:lnTo>
                  <a:lnTo>
                    <a:pt x="1166" y="989"/>
                  </a:lnTo>
                  <a:lnTo>
                    <a:pt x="1162" y="978"/>
                  </a:lnTo>
                  <a:lnTo>
                    <a:pt x="1159" y="967"/>
                  </a:lnTo>
                  <a:lnTo>
                    <a:pt x="1154" y="956"/>
                  </a:lnTo>
                  <a:lnTo>
                    <a:pt x="1148" y="946"/>
                  </a:lnTo>
                  <a:lnTo>
                    <a:pt x="1139" y="938"/>
                  </a:lnTo>
                  <a:lnTo>
                    <a:pt x="1129" y="932"/>
                  </a:lnTo>
                  <a:lnTo>
                    <a:pt x="1120" y="928"/>
                  </a:lnTo>
                  <a:lnTo>
                    <a:pt x="1111" y="925"/>
                  </a:lnTo>
                  <a:lnTo>
                    <a:pt x="1102" y="922"/>
                  </a:lnTo>
                  <a:lnTo>
                    <a:pt x="1093" y="918"/>
                  </a:lnTo>
                  <a:lnTo>
                    <a:pt x="1085" y="914"/>
                  </a:lnTo>
                  <a:lnTo>
                    <a:pt x="1078" y="909"/>
                  </a:lnTo>
                  <a:lnTo>
                    <a:pt x="1073" y="903"/>
                  </a:lnTo>
                  <a:lnTo>
                    <a:pt x="1062" y="907"/>
                  </a:lnTo>
                  <a:lnTo>
                    <a:pt x="1055" y="914"/>
                  </a:lnTo>
                  <a:lnTo>
                    <a:pt x="1049" y="924"/>
                  </a:lnTo>
                  <a:lnTo>
                    <a:pt x="1046" y="935"/>
                  </a:lnTo>
                  <a:lnTo>
                    <a:pt x="1042" y="946"/>
                  </a:lnTo>
                  <a:lnTo>
                    <a:pt x="1038" y="956"/>
                  </a:lnTo>
                  <a:lnTo>
                    <a:pt x="1033" y="965"/>
                  </a:lnTo>
                  <a:lnTo>
                    <a:pt x="1025" y="971"/>
                  </a:lnTo>
                  <a:lnTo>
                    <a:pt x="1026" y="975"/>
                  </a:lnTo>
                  <a:lnTo>
                    <a:pt x="1028" y="980"/>
                  </a:lnTo>
                  <a:lnTo>
                    <a:pt x="1033" y="984"/>
                  </a:lnTo>
                  <a:lnTo>
                    <a:pt x="1041" y="986"/>
                  </a:lnTo>
                  <a:lnTo>
                    <a:pt x="1041" y="1142"/>
                  </a:lnTo>
                  <a:lnTo>
                    <a:pt x="1058" y="1165"/>
                  </a:lnTo>
                  <a:lnTo>
                    <a:pt x="1072" y="1190"/>
                  </a:lnTo>
                  <a:lnTo>
                    <a:pt x="1082" y="1220"/>
                  </a:lnTo>
                  <a:lnTo>
                    <a:pt x="1089" y="1250"/>
                  </a:lnTo>
                  <a:lnTo>
                    <a:pt x="1096" y="1284"/>
                  </a:lnTo>
                  <a:lnTo>
                    <a:pt x="1103" y="1317"/>
                  </a:lnTo>
                  <a:lnTo>
                    <a:pt x="1111" y="1351"/>
                  </a:lnTo>
                  <a:lnTo>
                    <a:pt x="1121" y="1383"/>
                  </a:lnTo>
                  <a:lnTo>
                    <a:pt x="1157" y="1383"/>
                  </a:lnTo>
                  <a:lnTo>
                    <a:pt x="1169" y="1392"/>
                  </a:lnTo>
                  <a:lnTo>
                    <a:pt x="1177" y="1399"/>
                  </a:lnTo>
                  <a:lnTo>
                    <a:pt x="1182" y="1408"/>
                  </a:lnTo>
                  <a:lnTo>
                    <a:pt x="1185" y="1414"/>
                  </a:lnTo>
                  <a:lnTo>
                    <a:pt x="1186" y="1420"/>
                  </a:lnTo>
                  <a:lnTo>
                    <a:pt x="1186" y="1425"/>
                  </a:lnTo>
                  <a:lnTo>
                    <a:pt x="1185" y="1430"/>
                  </a:lnTo>
                  <a:lnTo>
                    <a:pt x="1185" y="1435"/>
                  </a:lnTo>
                  <a:lnTo>
                    <a:pt x="1185" y="1497"/>
                  </a:lnTo>
                  <a:lnTo>
                    <a:pt x="1079" y="1497"/>
                  </a:lnTo>
                  <a:lnTo>
                    <a:pt x="1075" y="1492"/>
                  </a:lnTo>
                  <a:lnTo>
                    <a:pt x="1072" y="1489"/>
                  </a:lnTo>
                  <a:lnTo>
                    <a:pt x="1067" y="1485"/>
                  </a:lnTo>
                  <a:lnTo>
                    <a:pt x="1063" y="1483"/>
                  </a:lnTo>
                  <a:lnTo>
                    <a:pt x="1059" y="1481"/>
                  </a:lnTo>
                  <a:lnTo>
                    <a:pt x="1054" y="1480"/>
                  </a:lnTo>
                  <a:lnTo>
                    <a:pt x="1049" y="1480"/>
                  </a:lnTo>
                  <a:lnTo>
                    <a:pt x="1043" y="1480"/>
                  </a:lnTo>
                  <a:lnTo>
                    <a:pt x="1042" y="1467"/>
                  </a:lnTo>
                  <a:lnTo>
                    <a:pt x="1039" y="1450"/>
                  </a:lnTo>
                  <a:lnTo>
                    <a:pt x="1034" y="1432"/>
                  </a:lnTo>
                  <a:lnTo>
                    <a:pt x="1026" y="1413"/>
                  </a:lnTo>
                  <a:lnTo>
                    <a:pt x="1027" y="1385"/>
                  </a:lnTo>
                  <a:lnTo>
                    <a:pt x="1026" y="1355"/>
                  </a:lnTo>
                  <a:lnTo>
                    <a:pt x="1024" y="1323"/>
                  </a:lnTo>
                  <a:lnTo>
                    <a:pt x="1020" y="1293"/>
                  </a:lnTo>
                  <a:lnTo>
                    <a:pt x="1012" y="1264"/>
                  </a:lnTo>
                  <a:lnTo>
                    <a:pt x="1000" y="1240"/>
                  </a:lnTo>
                  <a:lnTo>
                    <a:pt x="985" y="1220"/>
                  </a:lnTo>
                  <a:lnTo>
                    <a:pt x="964" y="1206"/>
                  </a:lnTo>
                  <a:lnTo>
                    <a:pt x="953" y="1168"/>
                  </a:lnTo>
                  <a:lnTo>
                    <a:pt x="940" y="1130"/>
                  </a:lnTo>
                  <a:lnTo>
                    <a:pt x="928" y="1090"/>
                  </a:lnTo>
                  <a:lnTo>
                    <a:pt x="916" y="1052"/>
                  </a:lnTo>
                  <a:lnTo>
                    <a:pt x="904" y="1011"/>
                  </a:lnTo>
                  <a:lnTo>
                    <a:pt x="892" y="970"/>
                  </a:lnTo>
                  <a:lnTo>
                    <a:pt x="881" y="928"/>
                  </a:lnTo>
                  <a:lnTo>
                    <a:pt x="870" y="885"/>
                  </a:lnTo>
                  <a:lnTo>
                    <a:pt x="859" y="880"/>
                  </a:lnTo>
                  <a:lnTo>
                    <a:pt x="847" y="875"/>
                  </a:lnTo>
                  <a:lnTo>
                    <a:pt x="834" y="870"/>
                  </a:lnTo>
                  <a:lnTo>
                    <a:pt x="820" y="865"/>
                  </a:lnTo>
                  <a:lnTo>
                    <a:pt x="805" y="859"/>
                  </a:lnTo>
                  <a:lnTo>
                    <a:pt x="791" y="852"/>
                  </a:lnTo>
                  <a:lnTo>
                    <a:pt x="776" y="846"/>
                  </a:lnTo>
                  <a:lnTo>
                    <a:pt x="762" y="839"/>
                  </a:lnTo>
                  <a:lnTo>
                    <a:pt x="746" y="832"/>
                  </a:lnTo>
                  <a:lnTo>
                    <a:pt x="731" y="824"/>
                  </a:lnTo>
                  <a:lnTo>
                    <a:pt x="716" y="816"/>
                  </a:lnTo>
                  <a:lnTo>
                    <a:pt x="701" y="807"/>
                  </a:lnTo>
                  <a:lnTo>
                    <a:pt x="686" y="796"/>
                  </a:lnTo>
                  <a:lnTo>
                    <a:pt x="672" y="785"/>
                  </a:lnTo>
                  <a:lnTo>
                    <a:pt x="659" y="773"/>
                  </a:lnTo>
                  <a:lnTo>
                    <a:pt x="646" y="760"/>
                  </a:lnTo>
                  <a:lnTo>
                    <a:pt x="625" y="736"/>
                  </a:lnTo>
                  <a:lnTo>
                    <a:pt x="607" y="714"/>
                  </a:lnTo>
                  <a:lnTo>
                    <a:pt x="591" y="693"/>
                  </a:lnTo>
                  <a:lnTo>
                    <a:pt x="577" y="670"/>
                  </a:lnTo>
                  <a:lnTo>
                    <a:pt x="566" y="647"/>
                  </a:lnTo>
                  <a:lnTo>
                    <a:pt x="556" y="623"/>
                  </a:lnTo>
                  <a:lnTo>
                    <a:pt x="550" y="594"/>
                  </a:lnTo>
                  <a:lnTo>
                    <a:pt x="547" y="564"/>
                  </a:lnTo>
                  <a:lnTo>
                    <a:pt x="534" y="556"/>
                  </a:lnTo>
                  <a:lnTo>
                    <a:pt x="522" y="548"/>
                  </a:lnTo>
                  <a:lnTo>
                    <a:pt x="510" y="538"/>
                  </a:lnTo>
                  <a:lnTo>
                    <a:pt x="499" y="527"/>
                  </a:lnTo>
                  <a:lnTo>
                    <a:pt x="488" y="516"/>
                  </a:lnTo>
                  <a:lnTo>
                    <a:pt x="478" y="503"/>
                  </a:lnTo>
                  <a:lnTo>
                    <a:pt x="469" y="489"/>
                  </a:lnTo>
                  <a:lnTo>
                    <a:pt x="459" y="475"/>
                  </a:lnTo>
                  <a:lnTo>
                    <a:pt x="450" y="461"/>
                  </a:lnTo>
                  <a:lnTo>
                    <a:pt x="441" y="446"/>
                  </a:lnTo>
                  <a:lnTo>
                    <a:pt x="430" y="430"/>
                  </a:lnTo>
                  <a:lnTo>
                    <a:pt x="421" y="415"/>
                  </a:lnTo>
                  <a:lnTo>
                    <a:pt x="412" y="400"/>
                  </a:lnTo>
                  <a:lnTo>
                    <a:pt x="402" y="385"/>
                  </a:lnTo>
                  <a:lnTo>
                    <a:pt x="392" y="370"/>
                  </a:lnTo>
                  <a:lnTo>
                    <a:pt x="381" y="356"/>
                  </a:lnTo>
                  <a:lnTo>
                    <a:pt x="367" y="356"/>
                  </a:lnTo>
                  <a:lnTo>
                    <a:pt x="366" y="368"/>
                  </a:lnTo>
                  <a:lnTo>
                    <a:pt x="362" y="382"/>
                  </a:lnTo>
                  <a:lnTo>
                    <a:pt x="358" y="395"/>
                  </a:lnTo>
                  <a:lnTo>
                    <a:pt x="356" y="406"/>
                  </a:lnTo>
                  <a:lnTo>
                    <a:pt x="358" y="413"/>
                  </a:lnTo>
                  <a:lnTo>
                    <a:pt x="362" y="420"/>
                  </a:lnTo>
                  <a:lnTo>
                    <a:pt x="367" y="428"/>
                  </a:lnTo>
                  <a:lnTo>
                    <a:pt x="372" y="435"/>
                  </a:lnTo>
                  <a:lnTo>
                    <a:pt x="375" y="445"/>
                  </a:lnTo>
                  <a:lnTo>
                    <a:pt x="375" y="454"/>
                  </a:lnTo>
                  <a:lnTo>
                    <a:pt x="368" y="463"/>
                  </a:lnTo>
                  <a:lnTo>
                    <a:pt x="357" y="474"/>
                  </a:lnTo>
                  <a:lnTo>
                    <a:pt x="402" y="474"/>
                  </a:lnTo>
                  <a:lnTo>
                    <a:pt x="402" y="500"/>
                  </a:lnTo>
                  <a:lnTo>
                    <a:pt x="393" y="508"/>
                  </a:lnTo>
                  <a:lnTo>
                    <a:pt x="382" y="515"/>
                  </a:lnTo>
                  <a:lnTo>
                    <a:pt x="370" y="523"/>
                  </a:lnTo>
                  <a:lnTo>
                    <a:pt x="359" y="530"/>
                  </a:lnTo>
                  <a:lnTo>
                    <a:pt x="348" y="538"/>
                  </a:lnTo>
                  <a:lnTo>
                    <a:pt x="337" y="546"/>
                  </a:lnTo>
                  <a:lnTo>
                    <a:pt x="328" y="555"/>
                  </a:lnTo>
                  <a:lnTo>
                    <a:pt x="320" y="565"/>
                  </a:lnTo>
                  <a:lnTo>
                    <a:pt x="306" y="563"/>
                  </a:lnTo>
                  <a:lnTo>
                    <a:pt x="293" y="560"/>
                  </a:lnTo>
                  <a:lnTo>
                    <a:pt x="280" y="558"/>
                  </a:lnTo>
                  <a:lnTo>
                    <a:pt x="267" y="554"/>
                  </a:lnTo>
                  <a:lnTo>
                    <a:pt x="254" y="550"/>
                  </a:lnTo>
                  <a:lnTo>
                    <a:pt x="240" y="546"/>
                  </a:lnTo>
                  <a:lnTo>
                    <a:pt x="228" y="540"/>
                  </a:lnTo>
                  <a:lnTo>
                    <a:pt x="215" y="533"/>
                  </a:lnTo>
                  <a:lnTo>
                    <a:pt x="203" y="520"/>
                  </a:lnTo>
                  <a:lnTo>
                    <a:pt x="188" y="507"/>
                  </a:lnTo>
                  <a:lnTo>
                    <a:pt x="170" y="492"/>
                  </a:lnTo>
                  <a:lnTo>
                    <a:pt x="152" y="477"/>
                  </a:lnTo>
                  <a:lnTo>
                    <a:pt x="134" y="463"/>
                  </a:lnTo>
                  <a:lnTo>
                    <a:pt x="117" y="448"/>
                  </a:lnTo>
                  <a:lnTo>
                    <a:pt x="103" y="433"/>
                  </a:lnTo>
                  <a:lnTo>
                    <a:pt x="93" y="420"/>
                  </a:lnTo>
                  <a:lnTo>
                    <a:pt x="79" y="420"/>
                  </a:lnTo>
                  <a:lnTo>
                    <a:pt x="79" y="595"/>
                  </a:lnTo>
                  <a:lnTo>
                    <a:pt x="83" y="597"/>
                  </a:lnTo>
                  <a:lnTo>
                    <a:pt x="86" y="599"/>
                  </a:lnTo>
                  <a:lnTo>
                    <a:pt x="90" y="602"/>
                  </a:lnTo>
                  <a:lnTo>
                    <a:pt x="93" y="605"/>
                  </a:lnTo>
                  <a:lnTo>
                    <a:pt x="97" y="608"/>
                  </a:lnTo>
                  <a:lnTo>
                    <a:pt x="102" y="611"/>
                  </a:lnTo>
                  <a:lnTo>
                    <a:pt x="107" y="614"/>
                  </a:lnTo>
                  <a:lnTo>
                    <a:pt x="113" y="617"/>
                  </a:lnTo>
                  <a:lnTo>
                    <a:pt x="113" y="645"/>
                  </a:lnTo>
                  <a:lnTo>
                    <a:pt x="110" y="645"/>
                  </a:lnTo>
                  <a:lnTo>
                    <a:pt x="107" y="644"/>
                  </a:lnTo>
                  <a:lnTo>
                    <a:pt x="103" y="644"/>
                  </a:lnTo>
                  <a:lnTo>
                    <a:pt x="98" y="644"/>
                  </a:lnTo>
                  <a:lnTo>
                    <a:pt x="93" y="646"/>
                  </a:lnTo>
                  <a:lnTo>
                    <a:pt x="88" y="649"/>
                  </a:lnTo>
                  <a:lnTo>
                    <a:pt x="83" y="654"/>
                  </a:lnTo>
                  <a:lnTo>
                    <a:pt x="78" y="662"/>
                  </a:lnTo>
                  <a:lnTo>
                    <a:pt x="60" y="662"/>
                  </a:lnTo>
                  <a:lnTo>
                    <a:pt x="46" y="662"/>
                  </a:lnTo>
                  <a:lnTo>
                    <a:pt x="36" y="660"/>
                  </a:lnTo>
                  <a:lnTo>
                    <a:pt x="29" y="657"/>
                  </a:lnTo>
                  <a:lnTo>
                    <a:pt x="23" y="653"/>
                  </a:lnTo>
                  <a:lnTo>
                    <a:pt x="17" y="646"/>
                  </a:lnTo>
                  <a:lnTo>
                    <a:pt x="9" y="638"/>
                  </a:lnTo>
                  <a:lnTo>
                    <a:pt x="0" y="627"/>
                  </a:lnTo>
                  <a:lnTo>
                    <a:pt x="0" y="473"/>
                  </a:lnTo>
                  <a:lnTo>
                    <a:pt x="5" y="470"/>
                  </a:lnTo>
                  <a:lnTo>
                    <a:pt x="8" y="463"/>
                  </a:lnTo>
                  <a:lnTo>
                    <a:pt x="7" y="457"/>
                  </a:lnTo>
                  <a:lnTo>
                    <a:pt x="0" y="454"/>
                  </a:lnTo>
                  <a:lnTo>
                    <a:pt x="5" y="443"/>
                  </a:lnTo>
                  <a:lnTo>
                    <a:pt x="8" y="431"/>
                  </a:lnTo>
                  <a:lnTo>
                    <a:pt x="9" y="420"/>
                  </a:lnTo>
                  <a:lnTo>
                    <a:pt x="11" y="410"/>
                  </a:lnTo>
                  <a:lnTo>
                    <a:pt x="13" y="402"/>
                  </a:lnTo>
                  <a:lnTo>
                    <a:pt x="17" y="394"/>
                  </a:lnTo>
                  <a:lnTo>
                    <a:pt x="24" y="390"/>
                  </a:lnTo>
                  <a:lnTo>
                    <a:pt x="34" y="387"/>
                  </a:lnTo>
                  <a:lnTo>
                    <a:pt x="30" y="370"/>
                  </a:lnTo>
                  <a:lnTo>
                    <a:pt x="23" y="338"/>
                  </a:lnTo>
                  <a:lnTo>
                    <a:pt x="16" y="301"/>
                  </a:lnTo>
                  <a:lnTo>
                    <a:pt x="17" y="275"/>
                  </a:lnTo>
                  <a:lnTo>
                    <a:pt x="21" y="268"/>
                  </a:lnTo>
                  <a:lnTo>
                    <a:pt x="25" y="262"/>
                  </a:lnTo>
                  <a:lnTo>
                    <a:pt x="30" y="258"/>
                  </a:lnTo>
                  <a:lnTo>
                    <a:pt x="34" y="253"/>
                  </a:lnTo>
                  <a:lnTo>
                    <a:pt x="38" y="250"/>
                  </a:lnTo>
                  <a:lnTo>
                    <a:pt x="43" y="248"/>
                  </a:lnTo>
                  <a:lnTo>
                    <a:pt x="47" y="247"/>
                  </a:lnTo>
                  <a:lnTo>
                    <a:pt x="51" y="247"/>
                  </a:lnTo>
                  <a:lnTo>
                    <a:pt x="70" y="250"/>
                  </a:lnTo>
                  <a:lnTo>
                    <a:pt x="85" y="260"/>
                  </a:lnTo>
                  <a:lnTo>
                    <a:pt x="98" y="271"/>
                  </a:lnTo>
                  <a:lnTo>
                    <a:pt x="111" y="285"/>
                  </a:lnTo>
                  <a:lnTo>
                    <a:pt x="125" y="299"/>
                  </a:lnTo>
                  <a:lnTo>
                    <a:pt x="138" y="310"/>
                  </a:lnTo>
                  <a:lnTo>
                    <a:pt x="152" y="320"/>
                  </a:lnTo>
                  <a:lnTo>
                    <a:pt x="169" y="323"/>
                  </a:lnTo>
                  <a:lnTo>
                    <a:pt x="181" y="321"/>
                  </a:lnTo>
                  <a:lnTo>
                    <a:pt x="192" y="315"/>
                  </a:lnTo>
                  <a:lnTo>
                    <a:pt x="198" y="307"/>
                  </a:lnTo>
                  <a:lnTo>
                    <a:pt x="202" y="298"/>
                  </a:lnTo>
                  <a:lnTo>
                    <a:pt x="204" y="288"/>
                  </a:lnTo>
                  <a:lnTo>
                    <a:pt x="203" y="279"/>
                  </a:lnTo>
                  <a:lnTo>
                    <a:pt x="200" y="269"/>
                  </a:lnTo>
                  <a:lnTo>
                    <a:pt x="195" y="262"/>
                  </a:lnTo>
                  <a:lnTo>
                    <a:pt x="185" y="249"/>
                  </a:lnTo>
                  <a:lnTo>
                    <a:pt x="176" y="236"/>
                  </a:lnTo>
                  <a:lnTo>
                    <a:pt x="169" y="223"/>
                  </a:lnTo>
                  <a:lnTo>
                    <a:pt x="164" y="210"/>
                  </a:lnTo>
                  <a:lnTo>
                    <a:pt x="161" y="197"/>
                  </a:lnTo>
                  <a:lnTo>
                    <a:pt x="160" y="185"/>
                  </a:lnTo>
                  <a:lnTo>
                    <a:pt x="160" y="175"/>
                  </a:lnTo>
                  <a:lnTo>
                    <a:pt x="163" y="166"/>
                  </a:lnTo>
                  <a:lnTo>
                    <a:pt x="167" y="155"/>
                  </a:lnTo>
                  <a:lnTo>
                    <a:pt x="169" y="139"/>
                  </a:lnTo>
                  <a:lnTo>
                    <a:pt x="173" y="118"/>
                  </a:lnTo>
                  <a:lnTo>
                    <a:pt x="180" y="96"/>
                  </a:lnTo>
                  <a:lnTo>
                    <a:pt x="193" y="72"/>
                  </a:lnTo>
                  <a:lnTo>
                    <a:pt x="213" y="49"/>
                  </a:lnTo>
                  <a:lnTo>
                    <a:pt x="242" y="28"/>
                  </a:lnTo>
                  <a:lnTo>
                    <a:pt x="283" y="10"/>
                  </a:lnTo>
                  <a:lnTo>
                    <a:pt x="289" y="8"/>
                  </a:lnTo>
                  <a:lnTo>
                    <a:pt x="296" y="7"/>
                  </a:lnTo>
                  <a:lnTo>
                    <a:pt x="305" y="5"/>
                  </a:lnTo>
                  <a:lnTo>
                    <a:pt x="315" y="3"/>
                  </a:lnTo>
                  <a:lnTo>
                    <a:pt x="324" y="2"/>
                  </a:lnTo>
                  <a:lnTo>
                    <a:pt x="333" y="1"/>
                  </a:lnTo>
                  <a:lnTo>
                    <a:pt x="341" y="0"/>
                  </a:lnTo>
                  <a:lnTo>
                    <a:pt x="347" y="0"/>
                  </a:lnTo>
                  <a:lnTo>
                    <a:pt x="370" y="2"/>
                  </a:lnTo>
                  <a:lnTo>
                    <a:pt x="396" y="7"/>
                  </a:lnTo>
                  <a:lnTo>
                    <a:pt x="423" y="15"/>
                  </a:lnTo>
                  <a:lnTo>
                    <a:pt x="451" y="26"/>
                  </a:lnTo>
                  <a:lnTo>
                    <a:pt x="479" y="38"/>
                  </a:lnTo>
                  <a:lnTo>
                    <a:pt x="508" y="51"/>
                  </a:lnTo>
                  <a:lnTo>
                    <a:pt x="537" y="66"/>
                  </a:lnTo>
                  <a:lnTo>
                    <a:pt x="566" y="82"/>
                  </a:lnTo>
                  <a:lnTo>
                    <a:pt x="594" y="98"/>
                  </a:lnTo>
                  <a:lnTo>
                    <a:pt x="621" y="114"/>
                  </a:lnTo>
                  <a:lnTo>
                    <a:pt x="648" y="128"/>
                  </a:lnTo>
                  <a:lnTo>
                    <a:pt x="673" y="143"/>
                  </a:lnTo>
                  <a:lnTo>
                    <a:pt x="697" y="155"/>
                  </a:lnTo>
                  <a:lnTo>
                    <a:pt x="718" y="166"/>
                  </a:lnTo>
                  <a:lnTo>
                    <a:pt x="737" y="174"/>
                  </a:lnTo>
                  <a:lnTo>
                    <a:pt x="753" y="179"/>
                  </a:lnTo>
                  <a:lnTo>
                    <a:pt x="875" y="238"/>
                  </a:lnTo>
                  <a:lnTo>
                    <a:pt x="884" y="239"/>
                  </a:lnTo>
                  <a:lnTo>
                    <a:pt x="883" y="243"/>
                  </a:lnTo>
                  <a:lnTo>
                    <a:pt x="876" y="249"/>
                  </a:lnTo>
                  <a:lnTo>
                    <a:pt x="866" y="255"/>
                  </a:lnTo>
                  <a:lnTo>
                    <a:pt x="857" y="262"/>
                  </a:lnTo>
                  <a:lnTo>
                    <a:pt x="851" y="268"/>
                  </a:lnTo>
                  <a:lnTo>
                    <a:pt x="851" y="272"/>
                  </a:lnTo>
                  <a:lnTo>
                    <a:pt x="860" y="274"/>
                  </a:lnTo>
                  <a:lnTo>
                    <a:pt x="863" y="278"/>
                  </a:lnTo>
                  <a:lnTo>
                    <a:pt x="870" y="284"/>
                  </a:lnTo>
                  <a:lnTo>
                    <a:pt x="881" y="292"/>
                  </a:lnTo>
                  <a:lnTo>
                    <a:pt x="893" y="301"/>
                  </a:lnTo>
                  <a:lnTo>
                    <a:pt x="904" y="309"/>
                  </a:lnTo>
                  <a:lnTo>
                    <a:pt x="914" y="315"/>
                  </a:lnTo>
                  <a:lnTo>
                    <a:pt x="921" y="321"/>
                  </a:lnTo>
                  <a:lnTo>
                    <a:pt x="924" y="323"/>
                  </a:lnTo>
                  <a:lnTo>
                    <a:pt x="897" y="356"/>
                  </a:lnTo>
                  <a:lnTo>
                    <a:pt x="870" y="353"/>
                  </a:lnTo>
                  <a:lnTo>
                    <a:pt x="849" y="354"/>
                  </a:lnTo>
                  <a:lnTo>
                    <a:pt x="830" y="358"/>
                  </a:lnTo>
                  <a:lnTo>
                    <a:pt x="813" y="364"/>
                  </a:lnTo>
                  <a:lnTo>
                    <a:pt x="797" y="373"/>
                  </a:lnTo>
                  <a:lnTo>
                    <a:pt x="781" y="383"/>
                  </a:lnTo>
                  <a:lnTo>
                    <a:pt x="762" y="392"/>
                  </a:lnTo>
                  <a:lnTo>
                    <a:pt x="740" y="401"/>
                  </a:lnTo>
                  <a:lnTo>
                    <a:pt x="738" y="402"/>
                  </a:lnTo>
                  <a:lnTo>
                    <a:pt x="734" y="404"/>
                  </a:lnTo>
                  <a:lnTo>
                    <a:pt x="727" y="407"/>
                  </a:lnTo>
                  <a:lnTo>
                    <a:pt x="719" y="411"/>
                  </a:lnTo>
                  <a:lnTo>
                    <a:pt x="711" y="416"/>
                  </a:lnTo>
                  <a:lnTo>
                    <a:pt x="702" y="422"/>
                  </a:lnTo>
                  <a:lnTo>
                    <a:pt x="695" y="428"/>
                  </a:lnTo>
                  <a:lnTo>
                    <a:pt x="689" y="436"/>
                  </a:lnTo>
                  <a:lnTo>
                    <a:pt x="684" y="456"/>
                  </a:lnTo>
                  <a:lnTo>
                    <a:pt x="685" y="477"/>
                  </a:lnTo>
                  <a:lnTo>
                    <a:pt x="687" y="494"/>
                  </a:lnTo>
                  <a:lnTo>
                    <a:pt x="689" y="502"/>
                  </a:lnTo>
                  <a:lnTo>
                    <a:pt x="694" y="503"/>
                  </a:lnTo>
                  <a:lnTo>
                    <a:pt x="706" y="505"/>
                  </a:lnTo>
                  <a:lnTo>
                    <a:pt x="723" y="509"/>
                  </a:lnTo>
                  <a:lnTo>
                    <a:pt x="743" y="513"/>
                  </a:lnTo>
                  <a:lnTo>
                    <a:pt x="767" y="517"/>
                  </a:lnTo>
                  <a:lnTo>
                    <a:pt x="789" y="521"/>
                  </a:lnTo>
                  <a:lnTo>
                    <a:pt x="810" y="524"/>
                  </a:lnTo>
                  <a:lnTo>
                    <a:pt x="828" y="525"/>
                  </a:lnTo>
                  <a:lnTo>
                    <a:pt x="835" y="525"/>
                  </a:lnTo>
                  <a:lnTo>
                    <a:pt x="843" y="525"/>
                  </a:lnTo>
                  <a:lnTo>
                    <a:pt x="854" y="524"/>
                  </a:lnTo>
                  <a:lnTo>
                    <a:pt x="864" y="524"/>
                  </a:lnTo>
                  <a:lnTo>
                    <a:pt x="874" y="523"/>
                  </a:lnTo>
                  <a:lnTo>
                    <a:pt x="885" y="523"/>
                  </a:lnTo>
                  <a:lnTo>
                    <a:pt x="892" y="523"/>
                  </a:lnTo>
                  <a:lnTo>
                    <a:pt x="896" y="523"/>
                  </a:lnTo>
                  <a:lnTo>
                    <a:pt x="903" y="548"/>
                  </a:lnTo>
                  <a:lnTo>
                    <a:pt x="901" y="580"/>
                  </a:lnTo>
                  <a:lnTo>
                    <a:pt x="898" y="612"/>
                  </a:lnTo>
                  <a:lnTo>
                    <a:pt x="899" y="641"/>
                  </a:lnTo>
                  <a:lnTo>
                    <a:pt x="904" y="643"/>
                  </a:lnTo>
                  <a:lnTo>
                    <a:pt x="909" y="647"/>
                  </a:lnTo>
                  <a:lnTo>
                    <a:pt x="914" y="651"/>
                  </a:lnTo>
                  <a:lnTo>
                    <a:pt x="919" y="656"/>
                  </a:lnTo>
                  <a:lnTo>
                    <a:pt x="924" y="662"/>
                  </a:lnTo>
                  <a:lnTo>
                    <a:pt x="928" y="668"/>
                  </a:lnTo>
                  <a:lnTo>
                    <a:pt x="932" y="674"/>
                  </a:lnTo>
                  <a:lnTo>
                    <a:pt x="936" y="681"/>
                  </a:lnTo>
                  <a:lnTo>
                    <a:pt x="957" y="681"/>
                  </a:lnTo>
                  <a:lnTo>
                    <a:pt x="958" y="682"/>
                  </a:lnTo>
                  <a:lnTo>
                    <a:pt x="960" y="682"/>
                  </a:lnTo>
                  <a:lnTo>
                    <a:pt x="961" y="679"/>
                  </a:lnTo>
                  <a:lnTo>
                    <a:pt x="962" y="671"/>
                  </a:lnTo>
                  <a:lnTo>
                    <a:pt x="959" y="661"/>
                  </a:lnTo>
                  <a:lnTo>
                    <a:pt x="952" y="650"/>
                  </a:lnTo>
                  <a:lnTo>
                    <a:pt x="942" y="639"/>
                  </a:lnTo>
                  <a:lnTo>
                    <a:pt x="933" y="626"/>
                  </a:lnTo>
                  <a:lnTo>
                    <a:pt x="933" y="500"/>
                  </a:lnTo>
                  <a:lnTo>
                    <a:pt x="869" y="500"/>
                  </a:lnTo>
                  <a:lnTo>
                    <a:pt x="873" y="494"/>
                  </a:lnTo>
                  <a:lnTo>
                    <a:pt x="878" y="488"/>
                  </a:lnTo>
                  <a:lnTo>
                    <a:pt x="883" y="484"/>
                  </a:lnTo>
                  <a:lnTo>
                    <a:pt x="888" y="480"/>
                  </a:lnTo>
                  <a:lnTo>
                    <a:pt x="892" y="477"/>
                  </a:lnTo>
                  <a:lnTo>
                    <a:pt x="897" y="474"/>
                  </a:lnTo>
                  <a:lnTo>
                    <a:pt x="902" y="473"/>
                  </a:lnTo>
                  <a:lnTo>
                    <a:pt x="907" y="472"/>
                  </a:lnTo>
                  <a:lnTo>
                    <a:pt x="914" y="473"/>
                  </a:lnTo>
                  <a:lnTo>
                    <a:pt x="916" y="476"/>
                  </a:lnTo>
                  <a:lnTo>
                    <a:pt x="917" y="480"/>
                  </a:lnTo>
                  <a:lnTo>
                    <a:pt x="919" y="484"/>
                  </a:lnTo>
                  <a:lnTo>
                    <a:pt x="962" y="479"/>
                  </a:lnTo>
                  <a:lnTo>
                    <a:pt x="962" y="454"/>
                  </a:lnTo>
                  <a:lnTo>
                    <a:pt x="948" y="454"/>
                  </a:lnTo>
                  <a:lnTo>
                    <a:pt x="938" y="452"/>
                  </a:lnTo>
                  <a:lnTo>
                    <a:pt x="931" y="449"/>
                  </a:lnTo>
                  <a:lnTo>
                    <a:pt x="925" y="446"/>
                  </a:lnTo>
                  <a:lnTo>
                    <a:pt x="919" y="443"/>
                  </a:lnTo>
                  <a:lnTo>
                    <a:pt x="913" y="441"/>
                  </a:lnTo>
                  <a:lnTo>
                    <a:pt x="905" y="439"/>
                  </a:lnTo>
                  <a:lnTo>
                    <a:pt x="893" y="438"/>
                  </a:lnTo>
                  <a:lnTo>
                    <a:pt x="885" y="440"/>
                  </a:lnTo>
                  <a:lnTo>
                    <a:pt x="873" y="445"/>
                  </a:lnTo>
                  <a:lnTo>
                    <a:pt x="859" y="452"/>
                  </a:lnTo>
                  <a:lnTo>
                    <a:pt x="844" y="461"/>
                  </a:lnTo>
                  <a:lnTo>
                    <a:pt x="829" y="472"/>
                  </a:lnTo>
                  <a:lnTo>
                    <a:pt x="815" y="482"/>
                  </a:lnTo>
                  <a:lnTo>
                    <a:pt x="804" y="492"/>
                  </a:lnTo>
                  <a:lnTo>
                    <a:pt x="798" y="501"/>
                  </a:lnTo>
                  <a:lnTo>
                    <a:pt x="791" y="498"/>
                  </a:lnTo>
                  <a:lnTo>
                    <a:pt x="783" y="494"/>
                  </a:lnTo>
                  <a:lnTo>
                    <a:pt x="773" y="492"/>
                  </a:lnTo>
                  <a:lnTo>
                    <a:pt x="763" y="489"/>
                  </a:lnTo>
                  <a:lnTo>
                    <a:pt x="752" y="487"/>
                  </a:lnTo>
                  <a:lnTo>
                    <a:pt x="742" y="486"/>
                  </a:lnTo>
                  <a:lnTo>
                    <a:pt x="734" y="485"/>
                  </a:lnTo>
                  <a:lnTo>
                    <a:pt x="726" y="485"/>
                  </a:lnTo>
                  <a:lnTo>
                    <a:pt x="725" y="461"/>
                  </a:lnTo>
                  <a:lnTo>
                    <a:pt x="734" y="457"/>
                  </a:lnTo>
                  <a:lnTo>
                    <a:pt x="744" y="451"/>
                  </a:lnTo>
                  <a:lnTo>
                    <a:pt x="755" y="442"/>
                  </a:lnTo>
                  <a:lnTo>
                    <a:pt x="766" y="430"/>
                  </a:lnTo>
                  <a:lnTo>
                    <a:pt x="778" y="420"/>
                  </a:lnTo>
                  <a:lnTo>
                    <a:pt x="791" y="410"/>
                  </a:lnTo>
                  <a:lnTo>
                    <a:pt x="805" y="401"/>
                  </a:lnTo>
                  <a:lnTo>
                    <a:pt x="822" y="395"/>
                  </a:lnTo>
                  <a:lnTo>
                    <a:pt x="834" y="392"/>
                  </a:lnTo>
                  <a:lnTo>
                    <a:pt x="846" y="391"/>
                  </a:lnTo>
                  <a:lnTo>
                    <a:pt x="859" y="390"/>
                  </a:lnTo>
                  <a:lnTo>
                    <a:pt x="870" y="390"/>
                  </a:lnTo>
                  <a:lnTo>
                    <a:pt x="882" y="391"/>
                  </a:lnTo>
                  <a:lnTo>
                    <a:pt x="892" y="391"/>
                  </a:lnTo>
                  <a:lnTo>
                    <a:pt x="901" y="392"/>
                  </a:lnTo>
                  <a:lnTo>
                    <a:pt x="907" y="392"/>
                  </a:lnTo>
                  <a:lnTo>
                    <a:pt x="914" y="394"/>
                  </a:lnTo>
                  <a:lnTo>
                    <a:pt x="916" y="397"/>
                  </a:lnTo>
                  <a:lnTo>
                    <a:pt x="917" y="401"/>
                  </a:lnTo>
                  <a:lnTo>
                    <a:pt x="924" y="403"/>
                  </a:lnTo>
                  <a:lnTo>
                    <a:pt x="927" y="402"/>
                  </a:lnTo>
                  <a:lnTo>
                    <a:pt x="932" y="400"/>
                  </a:lnTo>
                  <a:lnTo>
                    <a:pt x="938" y="397"/>
                  </a:lnTo>
                  <a:lnTo>
                    <a:pt x="946" y="394"/>
                  </a:lnTo>
                  <a:lnTo>
                    <a:pt x="956" y="392"/>
                  </a:lnTo>
                  <a:lnTo>
                    <a:pt x="967" y="393"/>
                  </a:lnTo>
                  <a:lnTo>
                    <a:pt x="981" y="396"/>
                  </a:lnTo>
                  <a:lnTo>
                    <a:pt x="997" y="403"/>
                  </a:lnTo>
                  <a:lnTo>
                    <a:pt x="997" y="356"/>
                  </a:lnTo>
                  <a:lnTo>
                    <a:pt x="962" y="356"/>
                  </a:lnTo>
                  <a:lnTo>
                    <a:pt x="967" y="337"/>
                  </a:lnTo>
                  <a:lnTo>
                    <a:pt x="967" y="323"/>
                  </a:lnTo>
                  <a:lnTo>
                    <a:pt x="962" y="312"/>
                  </a:lnTo>
                  <a:lnTo>
                    <a:pt x="955" y="304"/>
                  </a:lnTo>
                  <a:lnTo>
                    <a:pt x="943" y="297"/>
                  </a:lnTo>
                  <a:lnTo>
                    <a:pt x="931" y="290"/>
                  </a:lnTo>
                  <a:lnTo>
                    <a:pt x="919" y="281"/>
                  </a:lnTo>
                  <a:lnTo>
                    <a:pt x="907" y="268"/>
                  </a:lnTo>
                  <a:lnTo>
                    <a:pt x="942" y="277"/>
                  </a:lnTo>
                  <a:lnTo>
                    <a:pt x="955" y="285"/>
                  </a:lnTo>
                  <a:lnTo>
                    <a:pt x="968" y="291"/>
                  </a:lnTo>
                  <a:lnTo>
                    <a:pt x="982" y="296"/>
                  </a:lnTo>
                  <a:lnTo>
                    <a:pt x="996" y="302"/>
                  </a:lnTo>
                  <a:lnTo>
                    <a:pt x="1008" y="310"/>
                  </a:lnTo>
                  <a:lnTo>
                    <a:pt x="1016" y="322"/>
                  </a:lnTo>
                  <a:lnTo>
                    <a:pt x="1020" y="337"/>
                  </a:lnTo>
                  <a:lnTo>
                    <a:pt x="1019" y="357"/>
                  </a:lnTo>
                  <a:lnTo>
                    <a:pt x="1038" y="357"/>
                  </a:lnTo>
                  <a:lnTo>
                    <a:pt x="1040" y="349"/>
                  </a:lnTo>
                  <a:lnTo>
                    <a:pt x="1042" y="342"/>
                  </a:lnTo>
                  <a:lnTo>
                    <a:pt x="1042" y="333"/>
                  </a:lnTo>
                  <a:lnTo>
                    <a:pt x="1042" y="324"/>
                  </a:lnTo>
                  <a:lnTo>
                    <a:pt x="1058" y="314"/>
                  </a:lnTo>
                  <a:lnTo>
                    <a:pt x="1069" y="303"/>
                  </a:lnTo>
                  <a:lnTo>
                    <a:pt x="1080" y="290"/>
                  </a:lnTo>
                  <a:lnTo>
                    <a:pt x="1089" y="278"/>
                  </a:lnTo>
                  <a:lnTo>
                    <a:pt x="1100" y="268"/>
                  </a:lnTo>
                  <a:lnTo>
                    <a:pt x="1114" y="261"/>
                  </a:lnTo>
                  <a:lnTo>
                    <a:pt x="1134" y="258"/>
                  </a:lnTo>
                  <a:lnTo>
                    <a:pt x="1159" y="260"/>
                  </a:lnTo>
                  <a:lnTo>
                    <a:pt x="1167" y="255"/>
                  </a:lnTo>
                  <a:lnTo>
                    <a:pt x="1184" y="246"/>
                  </a:lnTo>
                  <a:lnTo>
                    <a:pt x="1208" y="234"/>
                  </a:lnTo>
                  <a:lnTo>
                    <a:pt x="1233" y="219"/>
                  </a:lnTo>
                  <a:lnTo>
                    <a:pt x="1258" y="205"/>
                  </a:lnTo>
                  <a:lnTo>
                    <a:pt x="1281" y="191"/>
                  </a:lnTo>
                  <a:lnTo>
                    <a:pt x="1296" y="182"/>
                  </a:lnTo>
                  <a:lnTo>
                    <a:pt x="1302" y="179"/>
                  </a:lnTo>
                  <a:lnTo>
                    <a:pt x="1331" y="150"/>
                  </a:lnTo>
                  <a:lnTo>
                    <a:pt x="1365" y="115"/>
                  </a:lnTo>
                  <a:lnTo>
                    <a:pt x="1371" y="114"/>
                  </a:lnTo>
                  <a:lnTo>
                    <a:pt x="1378" y="112"/>
                  </a:lnTo>
                  <a:lnTo>
                    <a:pt x="1388" y="107"/>
                  </a:lnTo>
                  <a:lnTo>
                    <a:pt x="1395" y="98"/>
                  </a:lnTo>
                  <a:lnTo>
                    <a:pt x="1457" y="40"/>
                  </a:lnTo>
                  <a:lnTo>
                    <a:pt x="1474" y="85"/>
                  </a:lnTo>
                  <a:lnTo>
                    <a:pt x="1474" y="9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553" name="Freeform 566"/>
            <p:cNvSpPr>
              <a:spLocks/>
            </p:cNvSpPr>
            <p:nvPr/>
          </p:nvSpPr>
          <p:spPr bwMode="auto">
            <a:xfrm>
              <a:off x="1987" y="1888"/>
              <a:ext cx="32" cy="16"/>
            </a:xfrm>
            <a:custGeom>
              <a:avLst/>
              <a:gdLst>
                <a:gd name="T0" fmla="*/ 0 w 191"/>
                <a:gd name="T1" fmla="*/ 0 h 97"/>
                <a:gd name="T2" fmla="*/ 0 w 191"/>
                <a:gd name="T3" fmla="*/ 0 h 97"/>
                <a:gd name="T4" fmla="*/ 0 w 191"/>
                <a:gd name="T5" fmla="*/ 0 h 97"/>
                <a:gd name="T6" fmla="*/ 0 w 191"/>
                <a:gd name="T7" fmla="*/ 0 h 97"/>
                <a:gd name="T8" fmla="*/ 0 w 191"/>
                <a:gd name="T9" fmla="*/ 0 h 97"/>
                <a:gd name="T10" fmla="*/ 0 w 191"/>
                <a:gd name="T11" fmla="*/ 0 h 97"/>
                <a:gd name="T12" fmla="*/ 0 w 191"/>
                <a:gd name="T13" fmla="*/ 0 h 97"/>
                <a:gd name="T14" fmla="*/ 0 w 191"/>
                <a:gd name="T15" fmla="*/ 0 h 97"/>
                <a:gd name="T16" fmla="*/ 0 w 191"/>
                <a:gd name="T17" fmla="*/ 0 h 97"/>
                <a:gd name="T18" fmla="*/ 0 w 191"/>
                <a:gd name="T19" fmla="*/ 0 h 97"/>
                <a:gd name="T20" fmla="*/ 0 w 191"/>
                <a:gd name="T21" fmla="*/ 0 h 97"/>
                <a:gd name="T22" fmla="*/ 0 w 191"/>
                <a:gd name="T23" fmla="*/ 0 h 97"/>
                <a:gd name="T24" fmla="*/ 0 w 191"/>
                <a:gd name="T25" fmla="*/ 0 h 97"/>
                <a:gd name="T26" fmla="*/ 0 w 191"/>
                <a:gd name="T27" fmla="*/ 0 h 97"/>
                <a:gd name="T28" fmla="*/ 0 w 191"/>
                <a:gd name="T29" fmla="*/ 0 h 97"/>
                <a:gd name="T30" fmla="*/ 0 w 191"/>
                <a:gd name="T31" fmla="*/ 0 h 97"/>
                <a:gd name="T32" fmla="*/ 0 w 191"/>
                <a:gd name="T33" fmla="*/ 0 h 97"/>
                <a:gd name="T34" fmla="*/ 0 w 191"/>
                <a:gd name="T35" fmla="*/ 0 h 97"/>
                <a:gd name="T36" fmla="*/ 0 w 191"/>
                <a:gd name="T37" fmla="*/ 0 h 97"/>
                <a:gd name="T38" fmla="*/ 0 w 191"/>
                <a:gd name="T39" fmla="*/ 0 h 97"/>
                <a:gd name="T40" fmla="*/ 0 w 191"/>
                <a:gd name="T41" fmla="*/ 0 h 97"/>
                <a:gd name="T42" fmla="*/ 0 w 191"/>
                <a:gd name="T43" fmla="*/ 0 h 97"/>
                <a:gd name="T44" fmla="*/ 0 w 191"/>
                <a:gd name="T45" fmla="*/ 0 h 97"/>
                <a:gd name="T46" fmla="*/ 0 w 191"/>
                <a:gd name="T47" fmla="*/ 0 h 97"/>
                <a:gd name="T48" fmla="*/ 0 w 191"/>
                <a:gd name="T49" fmla="*/ 0 h 97"/>
                <a:gd name="T50" fmla="*/ 0 w 191"/>
                <a:gd name="T51" fmla="*/ 0 h 97"/>
                <a:gd name="T52" fmla="*/ 0 w 191"/>
                <a:gd name="T53" fmla="*/ 0 h 97"/>
                <a:gd name="T54" fmla="*/ 0 w 191"/>
                <a:gd name="T55" fmla="*/ 0 h 97"/>
                <a:gd name="T56" fmla="*/ 0 w 191"/>
                <a:gd name="T57" fmla="*/ 0 h 97"/>
                <a:gd name="T58" fmla="*/ 0 w 191"/>
                <a:gd name="T59" fmla="*/ 0 h 97"/>
                <a:gd name="T60" fmla="*/ 0 w 191"/>
                <a:gd name="T61" fmla="*/ 0 h 97"/>
                <a:gd name="T62" fmla="*/ 0 w 191"/>
                <a:gd name="T63" fmla="*/ 0 h 97"/>
                <a:gd name="T64" fmla="*/ 0 w 191"/>
                <a:gd name="T65" fmla="*/ 0 h 97"/>
                <a:gd name="T66" fmla="*/ 0 w 191"/>
                <a:gd name="T67" fmla="*/ 0 h 97"/>
                <a:gd name="T68" fmla="*/ 0 w 191"/>
                <a:gd name="T69" fmla="*/ 0 h 97"/>
                <a:gd name="T70" fmla="*/ 0 w 191"/>
                <a:gd name="T71" fmla="*/ 0 h 97"/>
                <a:gd name="T72" fmla="*/ 0 w 191"/>
                <a:gd name="T73" fmla="*/ 0 h 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97"/>
                <a:gd name="T113" fmla="*/ 191 w 191"/>
                <a:gd name="T114" fmla="*/ 97 h 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97">
                  <a:moveTo>
                    <a:pt x="0" y="69"/>
                  </a:moveTo>
                  <a:lnTo>
                    <a:pt x="60" y="61"/>
                  </a:lnTo>
                  <a:lnTo>
                    <a:pt x="118" y="49"/>
                  </a:lnTo>
                  <a:lnTo>
                    <a:pt x="120" y="48"/>
                  </a:lnTo>
                  <a:lnTo>
                    <a:pt x="126" y="47"/>
                  </a:lnTo>
                  <a:lnTo>
                    <a:pt x="133" y="45"/>
                  </a:lnTo>
                  <a:lnTo>
                    <a:pt x="141" y="42"/>
                  </a:lnTo>
                  <a:lnTo>
                    <a:pt x="149" y="39"/>
                  </a:lnTo>
                  <a:lnTo>
                    <a:pt x="156" y="36"/>
                  </a:lnTo>
                  <a:lnTo>
                    <a:pt x="161" y="33"/>
                  </a:lnTo>
                  <a:lnTo>
                    <a:pt x="163" y="31"/>
                  </a:lnTo>
                  <a:lnTo>
                    <a:pt x="167" y="24"/>
                  </a:lnTo>
                  <a:lnTo>
                    <a:pt x="177" y="13"/>
                  </a:lnTo>
                  <a:lnTo>
                    <a:pt x="187" y="4"/>
                  </a:lnTo>
                  <a:lnTo>
                    <a:pt x="191" y="0"/>
                  </a:lnTo>
                  <a:lnTo>
                    <a:pt x="191" y="7"/>
                  </a:lnTo>
                  <a:lnTo>
                    <a:pt x="190" y="24"/>
                  </a:lnTo>
                  <a:lnTo>
                    <a:pt x="186" y="40"/>
                  </a:lnTo>
                  <a:lnTo>
                    <a:pt x="175" y="47"/>
                  </a:lnTo>
                  <a:lnTo>
                    <a:pt x="169" y="48"/>
                  </a:lnTo>
                  <a:lnTo>
                    <a:pt x="162" y="49"/>
                  </a:lnTo>
                  <a:lnTo>
                    <a:pt x="156" y="52"/>
                  </a:lnTo>
                  <a:lnTo>
                    <a:pt x="149" y="55"/>
                  </a:lnTo>
                  <a:lnTo>
                    <a:pt x="143" y="58"/>
                  </a:lnTo>
                  <a:lnTo>
                    <a:pt x="137" y="60"/>
                  </a:lnTo>
                  <a:lnTo>
                    <a:pt x="133" y="62"/>
                  </a:lnTo>
                  <a:lnTo>
                    <a:pt x="129" y="63"/>
                  </a:lnTo>
                  <a:lnTo>
                    <a:pt x="125" y="63"/>
                  </a:lnTo>
                  <a:lnTo>
                    <a:pt x="120" y="64"/>
                  </a:lnTo>
                  <a:lnTo>
                    <a:pt x="114" y="66"/>
                  </a:lnTo>
                  <a:lnTo>
                    <a:pt x="109" y="67"/>
                  </a:lnTo>
                  <a:lnTo>
                    <a:pt x="104" y="68"/>
                  </a:lnTo>
                  <a:lnTo>
                    <a:pt x="100" y="70"/>
                  </a:lnTo>
                  <a:lnTo>
                    <a:pt x="97" y="71"/>
                  </a:lnTo>
                  <a:lnTo>
                    <a:pt x="96" y="71"/>
                  </a:lnTo>
                  <a:lnTo>
                    <a:pt x="44" y="97"/>
                  </a:lnTo>
                  <a:lnTo>
                    <a:pt x="0" y="6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54" name="Freeform 567"/>
            <p:cNvSpPr>
              <a:spLocks/>
            </p:cNvSpPr>
            <p:nvPr/>
          </p:nvSpPr>
          <p:spPr bwMode="auto">
            <a:xfrm>
              <a:off x="2030" y="1789"/>
              <a:ext cx="2" cy="2"/>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w 14"/>
                <a:gd name="T15" fmla="*/ 0 h 16"/>
                <a:gd name="T16" fmla="*/ 0 w 14"/>
                <a:gd name="T17" fmla="*/ 0 h 16"/>
                <a:gd name="T18" fmla="*/ 0 w 14"/>
                <a:gd name="T19" fmla="*/ 0 h 16"/>
                <a:gd name="T20" fmla="*/ 0 w 14"/>
                <a:gd name="T21" fmla="*/ 0 h 16"/>
                <a:gd name="T22" fmla="*/ 0 w 14"/>
                <a:gd name="T23" fmla="*/ 0 h 16"/>
                <a:gd name="T24" fmla="*/ 0 w 14"/>
                <a:gd name="T25" fmla="*/ 0 h 16"/>
                <a:gd name="T26" fmla="*/ 0 w 14"/>
                <a:gd name="T27" fmla="*/ 0 h 16"/>
                <a:gd name="T28" fmla="*/ 0 w 14"/>
                <a:gd name="T29" fmla="*/ 0 h 16"/>
                <a:gd name="T30" fmla="*/ 0 w 14"/>
                <a:gd name="T31" fmla="*/ 0 h 16"/>
                <a:gd name="T32" fmla="*/ 0 w 14"/>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6"/>
                <a:gd name="T53" fmla="*/ 14 w 1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6">
                  <a:moveTo>
                    <a:pt x="0" y="8"/>
                  </a:moveTo>
                  <a:lnTo>
                    <a:pt x="1" y="5"/>
                  </a:lnTo>
                  <a:lnTo>
                    <a:pt x="2" y="2"/>
                  </a:lnTo>
                  <a:lnTo>
                    <a:pt x="4" y="1"/>
                  </a:lnTo>
                  <a:lnTo>
                    <a:pt x="7" y="0"/>
                  </a:lnTo>
                  <a:lnTo>
                    <a:pt x="10" y="1"/>
                  </a:lnTo>
                  <a:lnTo>
                    <a:pt x="12" y="2"/>
                  </a:lnTo>
                  <a:lnTo>
                    <a:pt x="13" y="5"/>
                  </a:lnTo>
                  <a:lnTo>
                    <a:pt x="14" y="8"/>
                  </a:lnTo>
                  <a:lnTo>
                    <a:pt x="13" y="12"/>
                  </a:lnTo>
                  <a:lnTo>
                    <a:pt x="12" y="14"/>
                  </a:lnTo>
                  <a:lnTo>
                    <a:pt x="10" y="15"/>
                  </a:lnTo>
                  <a:lnTo>
                    <a:pt x="7" y="16"/>
                  </a:lnTo>
                  <a:lnTo>
                    <a:pt x="4" y="15"/>
                  </a:lnTo>
                  <a:lnTo>
                    <a:pt x="2" y="14"/>
                  </a:lnTo>
                  <a:lnTo>
                    <a:pt x="1" y="12"/>
                  </a:lnTo>
                  <a:lnTo>
                    <a:pt x="0"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55" name="Freeform 568"/>
            <p:cNvSpPr>
              <a:spLocks/>
            </p:cNvSpPr>
            <p:nvPr/>
          </p:nvSpPr>
          <p:spPr bwMode="auto">
            <a:xfrm>
              <a:off x="2044" y="1808"/>
              <a:ext cx="2" cy="2"/>
            </a:xfrm>
            <a:custGeom>
              <a:avLst/>
              <a:gdLst>
                <a:gd name="T0" fmla="*/ 0 w 14"/>
                <a:gd name="T1" fmla="*/ 0 h 15"/>
                <a:gd name="T2" fmla="*/ 0 w 14"/>
                <a:gd name="T3" fmla="*/ 0 h 15"/>
                <a:gd name="T4" fmla="*/ 0 w 14"/>
                <a:gd name="T5" fmla="*/ 0 h 15"/>
                <a:gd name="T6" fmla="*/ 0 w 14"/>
                <a:gd name="T7" fmla="*/ 0 h 15"/>
                <a:gd name="T8" fmla="*/ 0 w 14"/>
                <a:gd name="T9" fmla="*/ 0 h 15"/>
                <a:gd name="T10" fmla="*/ 0 w 14"/>
                <a:gd name="T11" fmla="*/ 0 h 15"/>
                <a:gd name="T12" fmla="*/ 0 w 14"/>
                <a:gd name="T13" fmla="*/ 0 h 15"/>
                <a:gd name="T14" fmla="*/ 0 w 14"/>
                <a:gd name="T15" fmla="*/ 0 h 15"/>
                <a:gd name="T16" fmla="*/ 0 w 14"/>
                <a:gd name="T17" fmla="*/ 0 h 15"/>
                <a:gd name="T18" fmla="*/ 0 w 14"/>
                <a:gd name="T19" fmla="*/ 0 h 15"/>
                <a:gd name="T20" fmla="*/ 0 w 14"/>
                <a:gd name="T21" fmla="*/ 0 h 15"/>
                <a:gd name="T22" fmla="*/ 0 w 14"/>
                <a:gd name="T23" fmla="*/ 0 h 15"/>
                <a:gd name="T24" fmla="*/ 0 w 14"/>
                <a:gd name="T25" fmla="*/ 0 h 15"/>
                <a:gd name="T26" fmla="*/ 0 w 14"/>
                <a:gd name="T27" fmla="*/ 0 h 15"/>
                <a:gd name="T28" fmla="*/ 0 w 14"/>
                <a:gd name="T29" fmla="*/ 0 h 15"/>
                <a:gd name="T30" fmla="*/ 0 w 14"/>
                <a:gd name="T31" fmla="*/ 0 h 15"/>
                <a:gd name="T32" fmla="*/ 0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7"/>
                  </a:moveTo>
                  <a:lnTo>
                    <a:pt x="1" y="4"/>
                  </a:lnTo>
                  <a:lnTo>
                    <a:pt x="2" y="2"/>
                  </a:lnTo>
                  <a:lnTo>
                    <a:pt x="4" y="1"/>
                  </a:lnTo>
                  <a:lnTo>
                    <a:pt x="7" y="0"/>
                  </a:lnTo>
                  <a:lnTo>
                    <a:pt x="10" y="1"/>
                  </a:lnTo>
                  <a:lnTo>
                    <a:pt x="12" y="2"/>
                  </a:lnTo>
                  <a:lnTo>
                    <a:pt x="13" y="4"/>
                  </a:lnTo>
                  <a:lnTo>
                    <a:pt x="14" y="7"/>
                  </a:lnTo>
                  <a:lnTo>
                    <a:pt x="13" y="10"/>
                  </a:lnTo>
                  <a:lnTo>
                    <a:pt x="12" y="13"/>
                  </a:lnTo>
                  <a:lnTo>
                    <a:pt x="10" y="14"/>
                  </a:lnTo>
                  <a:lnTo>
                    <a:pt x="7" y="15"/>
                  </a:lnTo>
                  <a:lnTo>
                    <a:pt x="4" y="14"/>
                  </a:lnTo>
                  <a:lnTo>
                    <a:pt x="2" y="13"/>
                  </a:lnTo>
                  <a:lnTo>
                    <a:pt x="1" y="10"/>
                  </a:lnTo>
                  <a:lnTo>
                    <a:pt x="0"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56" name="Freeform 569"/>
            <p:cNvSpPr>
              <a:spLocks/>
            </p:cNvSpPr>
            <p:nvPr/>
          </p:nvSpPr>
          <p:spPr bwMode="auto">
            <a:xfrm>
              <a:off x="2046" y="1797"/>
              <a:ext cx="2" cy="3"/>
            </a:xfrm>
            <a:custGeom>
              <a:avLst/>
              <a:gdLst>
                <a:gd name="T0" fmla="*/ 0 w 14"/>
                <a:gd name="T1" fmla="*/ 0 h 15"/>
                <a:gd name="T2" fmla="*/ 0 w 14"/>
                <a:gd name="T3" fmla="*/ 0 h 15"/>
                <a:gd name="T4" fmla="*/ 0 w 14"/>
                <a:gd name="T5" fmla="*/ 0 h 15"/>
                <a:gd name="T6" fmla="*/ 0 w 14"/>
                <a:gd name="T7" fmla="*/ 0 h 15"/>
                <a:gd name="T8" fmla="*/ 0 w 14"/>
                <a:gd name="T9" fmla="*/ 0 h 15"/>
                <a:gd name="T10" fmla="*/ 0 w 14"/>
                <a:gd name="T11" fmla="*/ 0 h 15"/>
                <a:gd name="T12" fmla="*/ 0 w 14"/>
                <a:gd name="T13" fmla="*/ 0 h 15"/>
                <a:gd name="T14" fmla="*/ 0 w 14"/>
                <a:gd name="T15" fmla="*/ 0 h 15"/>
                <a:gd name="T16" fmla="*/ 0 w 14"/>
                <a:gd name="T17" fmla="*/ 0 h 15"/>
                <a:gd name="T18" fmla="*/ 0 w 14"/>
                <a:gd name="T19" fmla="*/ 0 h 15"/>
                <a:gd name="T20" fmla="*/ 0 w 14"/>
                <a:gd name="T21" fmla="*/ 0 h 15"/>
                <a:gd name="T22" fmla="*/ 0 w 14"/>
                <a:gd name="T23" fmla="*/ 0 h 15"/>
                <a:gd name="T24" fmla="*/ 0 w 14"/>
                <a:gd name="T25" fmla="*/ 0 h 15"/>
                <a:gd name="T26" fmla="*/ 0 w 14"/>
                <a:gd name="T27" fmla="*/ 0 h 15"/>
                <a:gd name="T28" fmla="*/ 0 w 14"/>
                <a:gd name="T29" fmla="*/ 0 h 15"/>
                <a:gd name="T30" fmla="*/ 0 w 14"/>
                <a:gd name="T31" fmla="*/ 0 h 15"/>
                <a:gd name="T32" fmla="*/ 0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8"/>
                  </a:moveTo>
                  <a:lnTo>
                    <a:pt x="1" y="5"/>
                  </a:lnTo>
                  <a:lnTo>
                    <a:pt x="2" y="2"/>
                  </a:lnTo>
                  <a:lnTo>
                    <a:pt x="4" y="1"/>
                  </a:lnTo>
                  <a:lnTo>
                    <a:pt x="7" y="0"/>
                  </a:lnTo>
                  <a:lnTo>
                    <a:pt x="10" y="1"/>
                  </a:lnTo>
                  <a:lnTo>
                    <a:pt x="12" y="2"/>
                  </a:lnTo>
                  <a:lnTo>
                    <a:pt x="13" y="5"/>
                  </a:lnTo>
                  <a:lnTo>
                    <a:pt x="14" y="8"/>
                  </a:lnTo>
                  <a:lnTo>
                    <a:pt x="13"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57" name="Freeform 570"/>
            <p:cNvSpPr>
              <a:spLocks/>
            </p:cNvSpPr>
            <p:nvPr/>
          </p:nvSpPr>
          <p:spPr bwMode="auto">
            <a:xfrm>
              <a:off x="2046" y="1797"/>
              <a:ext cx="2" cy="3"/>
            </a:xfrm>
            <a:custGeom>
              <a:avLst/>
              <a:gdLst>
                <a:gd name="T0" fmla="*/ 0 w 14"/>
                <a:gd name="T1" fmla="*/ 0 h 15"/>
                <a:gd name="T2" fmla="*/ 0 w 14"/>
                <a:gd name="T3" fmla="*/ 0 h 15"/>
                <a:gd name="T4" fmla="*/ 0 w 14"/>
                <a:gd name="T5" fmla="*/ 0 h 15"/>
                <a:gd name="T6" fmla="*/ 0 w 14"/>
                <a:gd name="T7" fmla="*/ 0 h 15"/>
                <a:gd name="T8" fmla="*/ 0 w 14"/>
                <a:gd name="T9" fmla="*/ 0 h 15"/>
                <a:gd name="T10" fmla="*/ 0 w 14"/>
                <a:gd name="T11" fmla="*/ 0 h 15"/>
                <a:gd name="T12" fmla="*/ 0 w 14"/>
                <a:gd name="T13" fmla="*/ 0 h 15"/>
                <a:gd name="T14" fmla="*/ 0 w 14"/>
                <a:gd name="T15" fmla="*/ 0 h 15"/>
                <a:gd name="T16" fmla="*/ 0 w 14"/>
                <a:gd name="T17" fmla="*/ 0 h 15"/>
                <a:gd name="T18" fmla="*/ 0 w 14"/>
                <a:gd name="T19" fmla="*/ 0 h 15"/>
                <a:gd name="T20" fmla="*/ 0 w 14"/>
                <a:gd name="T21" fmla="*/ 0 h 15"/>
                <a:gd name="T22" fmla="*/ 0 w 14"/>
                <a:gd name="T23" fmla="*/ 0 h 15"/>
                <a:gd name="T24" fmla="*/ 0 w 14"/>
                <a:gd name="T25" fmla="*/ 0 h 15"/>
                <a:gd name="T26" fmla="*/ 0 w 14"/>
                <a:gd name="T27" fmla="*/ 0 h 15"/>
                <a:gd name="T28" fmla="*/ 0 w 14"/>
                <a:gd name="T29" fmla="*/ 0 h 15"/>
                <a:gd name="T30" fmla="*/ 0 w 14"/>
                <a:gd name="T31" fmla="*/ 0 h 15"/>
                <a:gd name="T32" fmla="*/ 0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8"/>
                  </a:moveTo>
                  <a:lnTo>
                    <a:pt x="1" y="5"/>
                  </a:lnTo>
                  <a:lnTo>
                    <a:pt x="2" y="2"/>
                  </a:lnTo>
                  <a:lnTo>
                    <a:pt x="4" y="1"/>
                  </a:lnTo>
                  <a:lnTo>
                    <a:pt x="7" y="0"/>
                  </a:lnTo>
                  <a:lnTo>
                    <a:pt x="10" y="1"/>
                  </a:lnTo>
                  <a:lnTo>
                    <a:pt x="12" y="2"/>
                  </a:lnTo>
                  <a:lnTo>
                    <a:pt x="13" y="5"/>
                  </a:lnTo>
                  <a:lnTo>
                    <a:pt x="14" y="8"/>
                  </a:lnTo>
                  <a:lnTo>
                    <a:pt x="13"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58" name="Freeform 571"/>
            <p:cNvSpPr>
              <a:spLocks/>
            </p:cNvSpPr>
            <p:nvPr/>
          </p:nvSpPr>
          <p:spPr bwMode="auto">
            <a:xfrm>
              <a:off x="2037" y="1787"/>
              <a:ext cx="2" cy="2"/>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w 15"/>
                <a:gd name="T29" fmla="*/ 0 h 15"/>
                <a:gd name="T30" fmla="*/ 0 w 15"/>
                <a:gd name="T31" fmla="*/ 0 h 15"/>
                <a:gd name="T32" fmla="*/ 0 w 15"/>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5"/>
                <a:gd name="T53" fmla="*/ 15 w 1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5">
                  <a:moveTo>
                    <a:pt x="0" y="7"/>
                  </a:moveTo>
                  <a:lnTo>
                    <a:pt x="1" y="4"/>
                  </a:lnTo>
                  <a:lnTo>
                    <a:pt x="2" y="2"/>
                  </a:lnTo>
                  <a:lnTo>
                    <a:pt x="5" y="1"/>
                  </a:lnTo>
                  <a:lnTo>
                    <a:pt x="7" y="0"/>
                  </a:lnTo>
                  <a:lnTo>
                    <a:pt x="11" y="1"/>
                  </a:lnTo>
                  <a:lnTo>
                    <a:pt x="13" y="2"/>
                  </a:lnTo>
                  <a:lnTo>
                    <a:pt x="14" y="4"/>
                  </a:lnTo>
                  <a:lnTo>
                    <a:pt x="15" y="7"/>
                  </a:lnTo>
                  <a:lnTo>
                    <a:pt x="14" y="10"/>
                  </a:lnTo>
                  <a:lnTo>
                    <a:pt x="13" y="12"/>
                  </a:lnTo>
                  <a:lnTo>
                    <a:pt x="11" y="14"/>
                  </a:lnTo>
                  <a:lnTo>
                    <a:pt x="7" y="15"/>
                  </a:lnTo>
                  <a:lnTo>
                    <a:pt x="5" y="14"/>
                  </a:lnTo>
                  <a:lnTo>
                    <a:pt x="2" y="12"/>
                  </a:lnTo>
                  <a:lnTo>
                    <a:pt x="1" y="10"/>
                  </a:lnTo>
                  <a:lnTo>
                    <a:pt x="0"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59" name="Freeform 572"/>
            <p:cNvSpPr>
              <a:spLocks/>
            </p:cNvSpPr>
            <p:nvPr/>
          </p:nvSpPr>
          <p:spPr bwMode="auto">
            <a:xfrm>
              <a:off x="2052" y="1782"/>
              <a:ext cx="3" cy="2"/>
            </a:xfrm>
            <a:custGeom>
              <a:avLst/>
              <a:gdLst>
                <a:gd name="T0" fmla="*/ 0 w 14"/>
                <a:gd name="T1" fmla="*/ 0 h 15"/>
                <a:gd name="T2" fmla="*/ 0 w 14"/>
                <a:gd name="T3" fmla="*/ 0 h 15"/>
                <a:gd name="T4" fmla="*/ 0 w 14"/>
                <a:gd name="T5" fmla="*/ 0 h 15"/>
                <a:gd name="T6" fmla="*/ 0 w 14"/>
                <a:gd name="T7" fmla="*/ 0 h 15"/>
                <a:gd name="T8" fmla="*/ 0 w 14"/>
                <a:gd name="T9" fmla="*/ 0 h 15"/>
                <a:gd name="T10" fmla="*/ 0 w 14"/>
                <a:gd name="T11" fmla="*/ 0 h 15"/>
                <a:gd name="T12" fmla="*/ 0 w 14"/>
                <a:gd name="T13" fmla="*/ 0 h 15"/>
                <a:gd name="T14" fmla="*/ 0 w 14"/>
                <a:gd name="T15" fmla="*/ 0 h 15"/>
                <a:gd name="T16" fmla="*/ 0 w 14"/>
                <a:gd name="T17" fmla="*/ 0 h 15"/>
                <a:gd name="T18" fmla="*/ 0 w 14"/>
                <a:gd name="T19" fmla="*/ 0 h 15"/>
                <a:gd name="T20" fmla="*/ 0 w 14"/>
                <a:gd name="T21" fmla="*/ 0 h 15"/>
                <a:gd name="T22" fmla="*/ 0 w 14"/>
                <a:gd name="T23" fmla="*/ 0 h 15"/>
                <a:gd name="T24" fmla="*/ 0 w 14"/>
                <a:gd name="T25" fmla="*/ 0 h 15"/>
                <a:gd name="T26" fmla="*/ 0 w 14"/>
                <a:gd name="T27" fmla="*/ 0 h 15"/>
                <a:gd name="T28" fmla="*/ 0 w 14"/>
                <a:gd name="T29" fmla="*/ 0 h 15"/>
                <a:gd name="T30" fmla="*/ 0 w 14"/>
                <a:gd name="T31" fmla="*/ 0 h 15"/>
                <a:gd name="T32" fmla="*/ 0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8"/>
                  </a:moveTo>
                  <a:lnTo>
                    <a:pt x="1" y="5"/>
                  </a:lnTo>
                  <a:lnTo>
                    <a:pt x="2" y="2"/>
                  </a:lnTo>
                  <a:lnTo>
                    <a:pt x="4" y="1"/>
                  </a:lnTo>
                  <a:lnTo>
                    <a:pt x="7" y="0"/>
                  </a:lnTo>
                  <a:lnTo>
                    <a:pt x="10" y="1"/>
                  </a:lnTo>
                  <a:lnTo>
                    <a:pt x="12" y="2"/>
                  </a:lnTo>
                  <a:lnTo>
                    <a:pt x="13" y="5"/>
                  </a:lnTo>
                  <a:lnTo>
                    <a:pt x="14" y="8"/>
                  </a:lnTo>
                  <a:lnTo>
                    <a:pt x="13"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0" name="Freeform 573"/>
            <p:cNvSpPr>
              <a:spLocks/>
            </p:cNvSpPr>
            <p:nvPr/>
          </p:nvSpPr>
          <p:spPr bwMode="auto">
            <a:xfrm>
              <a:off x="2037" y="1792"/>
              <a:ext cx="2"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w 15"/>
                <a:gd name="T29" fmla="*/ 0 h 15"/>
                <a:gd name="T30" fmla="*/ 0 w 15"/>
                <a:gd name="T31" fmla="*/ 0 h 15"/>
                <a:gd name="T32" fmla="*/ 0 w 15"/>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5"/>
                <a:gd name="T53" fmla="*/ 15 w 15"/>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5">
                  <a:moveTo>
                    <a:pt x="0" y="8"/>
                  </a:moveTo>
                  <a:lnTo>
                    <a:pt x="1" y="5"/>
                  </a:lnTo>
                  <a:lnTo>
                    <a:pt x="2" y="2"/>
                  </a:lnTo>
                  <a:lnTo>
                    <a:pt x="4" y="1"/>
                  </a:lnTo>
                  <a:lnTo>
                    <a:pt x="7" y="0"/>
                  </a:lnTo>
                  <a:lnTo>
                    <a:pt x="10" y="1"/>
                  </a:lnTo>
                  <a:lnTo>
                    <a:pt x="12" y="2"/>
                  </a:lnTo>
                  <a:lnTo>
                    <a:pt x="14" y="5"/>
                  </a:lnTo>
                  <a:lnTo>
                    <a:pt x="15" y="8"/>
                  </a:lnTo>
                  <a:lnTo>
                    <a:pt x="14" y="11"/>
                  </a:lnTo>
                  <a:lnTo>
                    <a:pt x="12" y="13"/>
                  </a:lnTo>
                  <a:lnTo>
                    <a:pt x="10" y="14"/>
                  </a:lnTo>
                  <a:lnTo>
                    <a:pt x="7" y="15"/>
                  </a:lnTo>
                  <a:lnTo>
                    <a:pt x="4" y="14"/>
                  </a:lnTo>
                  <a:lnTo>
                    <a:pt x="2" y="13"/>
                  </a:lnTo>
                  <a:lnTo>
                    <a:pt x="1" y="11"/>
                  </a:lnTo>
                  <a:lnTo>
                    <a:pt x="0"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1" name="Freeform 574"/>
            <p:cNvSpPr>
              <a:spLocks/>
            </p:cNvSpPr>
            <p:nvPr/>
          </p:nvSpPr>
          <p:spPr bwMode="auto">
            <a:xfrm>
              <a:off x="2029" y="1803"/>
              <a:ext cx="2" cy="3"/>
            </a:xfrm>
            <a:custGeom>
              <a:avLst/>
              <a:gdLst>
                <a:gd name="T0" fmla="*/ 0 w 14"/>
                <a:gd name="T1" fmla="*/ 0 h 15"/>
                <a:gd name="T2" fmla="*/ 0 w 14"/>
                <a:gd name="T3" fmla="*/ 0 h 15"/>
                <a:gd name="T4" fmla="*/ 0 w 14"/>
                <a:gd name="T5" fmla="*/ 0 h 15"/>
                <a:gd name="T6" fmla="*/ 0 w 14"/>
                <a:gd name="T7" fmla="*/ 0 h 15"/>
                <a:gd name="T8" fmla="*/ 0 w 14"/>
                <a:gd name="T9" fmla="*/ 0 h 15"/>
                <a:gd name="T10" fmla="*/ 0 w 14"/>
                <a:gd name="T11" fmla="*/ 0 h 15"/>
                <a:gd name="T12" fmla="*/ 0 w 14"/>
                <a:gd name="T13" fmla="*/ 0 h 15"/>
                <a:gd name="T14" fmla="*/ 0 w 14"/>
                <a:gd name="T15" fmla="*/ 0 h 15"/>
                <a:gd name="T16" fmla="*/ 0 w 14"/>
                <a:gd name="T17" fmla="*/ 0 h 15"/>
                <a:gd name="T18" fmla="*/ 0 w 14"/>
                <a:gd name="T19" fmla="*/ 0 h 15"/>
                <a:gd name="T20" fmla="*/ 0 w 14"/>
                <a:gd name="T21" fmla="*/ 0 h 15"/>
                <a:gd name="T22" fmla="*/ 0 w 14"/>
                <a:gd name="T23" fmla="*/ 0 h 15"/>
                <a:gd name="T24" fmla="*/ 0 w 14"/>
                <a:gd name="T25" fmla="*/ 0 h 15"/>
                <a:gd name="T26" fmla="*/ 0 w 14"/>
                <a:gd name="T27" fmla="*/ 0 h 15"/>
                <a:gd name="T28" fmla="*/ 0 w 14"/>
                <a:gd name="T29" fmla="*/ 0 h 15"/>
                <a:gd name="T30" fmla="*/ 0 w 14"/>
                <a:gd name="T31" fmla="*/ 0 h 15"/>
                <a:gd name="T32" fmla="*/ 0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0" y="7"/>
                  </a:moveTo>
                  <a:lnTo>
                    <a:pt x="1" y="4"/>
                  </a:lnTo>
                  <a:lnTo>
                    <a:pt x="2" y="2"/>
                  </a:lnTo>
                  <a:lnTo>
                    <a:pt x="4" y="1"/>
                  </a:lnTo>
                  <a:lnTo>
                    <a:pt x="7" y="0"/>
                  </a:lnTo>
                  <a:lnTo>
                    <a:pt x="10" y="1"/>
                  </a:lnTo>
                  <a:lnTo>
                    <a:pt x="12" y="2"/>
                  </a:lnTo>
                  <a:lnTo>
                    <a:pt x="13" y="4"/>
                  </a:lnTo>
                  <a:lnTo>
                    <a:pt x="14" y="7"/>
                  </a:lnTo>
                  <a:lnTo>
                    <a:pt x="13" y="10"/>
                  </a:lnTo>
                  <a:lnTo>
                    <a:pt x="12" y="13"/>
                  </a:lnTo>
                  <a:lnTo>
                    <a:pt x="10" y="14"/>
                  </a:lnTo>
                  <a:lnTo>
                    <a:pt x="7" y="15"/>
                  </a:lnTo>
                  <a:lnTo>
                    <a:pt x="4" y="14"/>
                  </a:lnTo>
                  <a:lnTo>
                    <a:pt x="2" y="13"/>
                  </a:lnTo>
                  <a:lnTo>
                    <a:pt x="1" y="10"/>
                  </a:lnTo>
                  <a:lnTo>
                    <a:pt x="0"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2" name="Freeform 575"/>
            <p:cNvSpPr>
              <a:spLocks/>
            </p:cNvSpPr>
            <p:nvPr/>
          </p:nvSpPr>
          <p:spPr bwMode="auto">
            <a:xfrm>
              <a:off x="2033" y="1803"/>
              <a:ext cx="2" cy="1"/>
            </a:xfrm>
            <a:custGeom>
              <a:avLst/>
              <a:gdLst>
                <a:gd name="T0" fmla="*/ 0 w 9"/>
                <a:gd name="T1" fmla="*/ 0 h 10"/>
                <a:gd name="T2" fmla="*/ 0 w 9"/>
                <a:gd name="T3" fmla="*/ 0 h 10"/>
                <a:gd name="T4" fmla="*/ 0 w 9"/>
                <a:gd name="T5" fmla="*/ 0 h 10"/>
                <a:gd name="T6" fmla="*/ 0 w 9"/>
                <a:gd name="T7" fmla="*/ 0 h 10"/>
                <a:gd name="T8" fmla="*/ 0 w 9"/>
                <a:gd name="T9" fmla="*/ 0 h 10"/>
                <a:gd name="T10" fmla="*/ 0 w 9"/>
                <a:gd name="T11" fmla="*/ 0 h 10"/>
                <a:gd name="T12" fmla="*/ 0 w 9"/>
                <a:gd name="T13" fmla="*/ 0 h 10"/>
                <a:gd name="T14" fmla="*/ 0 w 9"/>
                <a:gd name="T15" fmla="*/ 0 h 10"/>
                <a:gd name="T16" fmla="*/ 0 w 9"/>
                <a:gd name="T17" fmla="*/ 0 h 10"/>
                <a:gd name="T18" fmla="*/ 0 w 9"/>
                <a:gd name="T19" fmla="*/ 0 h 10"/>
                <a:gd name="T20" fmla="*/ 0 w 9"/>
                <a:gd name="T21" fmla="*/ 0 h 10"/>
                <a:gd name="T22" fmla="*/ 0 w 9"/>
                <a:gd name="T23" fmla="*/ 0 h 10"/>
                <a:gd name="T24" fmla="*/ 0 w 9"/>
                <a:gd name="T25" fmla="*/ 0 h 10"/>
                <a:gd name="T26" fmla="*/ 0 w 9"/>
                <a:gd name="T27" fmla="*/ 0 h 10"/>
                <a:gd name="T28" fmla="*/ 0 w 9"/>
                <a:gd name="T29" fmla="*/ 0 h 10"/>
                <a:gd name="T30" fmla="*/ 0 w 9"/>
                <a:gd name="T31" fmla="*/ 0 h 10"/>
                <a:gd name="T32" fmla="*/ 0 w 9"/>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5" y="0"/>
                  </a:lnTo>
                  <a:lnTo>
                    <a:pt x="6" y="0"/>
                  </a:lnTo>
                  <a:lnTo>
                    <a:pt x="8" y="1"/>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3" name="Freeform 576"/>
            <p:cNvSpPr>
              <a:spLocks/>
            </p:cNvSpPr>
            <p:nvPr/>
          </p:nvSpPr>
          <p:spPr bwMode="auto">
            <a:xfrm>
              <a:off x="2041" y="1795"/>
              <a:ext cx="2" cy="2"/>
            </a:xfrm>
            <a:custGeom>
              <a:avLst/>
              <a:gdLst>
                <a:gd name="T0" fmla="*/ 0 w 10"/>
                <a:gd name="T1" fmla="*/ 0 h 9"/>
                <a:gd name="T2" fmla="*/ 0 w 10"/>
                <a:gd name="T3" fmla="*/ 0 h 9"/>
                <a:gd name="T4" fmla="*/ 0 w 10"/>
                <a:gd name="T5" fmla="*/ 0 h 9"/>
                <a:gd name="T6" fmla="*/ 0 w 10"/>
                <a:gd name="T7" fmla="*/ 0 h 9"/>
                <a:gd name="T8" fmla="*/ 0 w 10"/>
                <a:gd name="T9" fmla="*/ 0 h 9"/>
                <a:gd name="T10" fmla="*/ 0 w 10"/>
                <a:gd name="T11" fmla="*/ 0 h 9"/>
                <a:gd name="T12" fmla="*/ 0 w 10"/>
                <a:gd name="T13" fmla="*/ 0 h 9"/>
                <a:gd name="T14" fmla="*/ 0 w 10"/>
                <a:gd name="T15" fmla="*/ 0 h 9"/>
                <a:gd name="T16" fmla="*/ 0 w 10"/>
                <a:gd name="T17" fmla="*/ 0 h 9"/>
                <a:gd name="T18" fmla="*/ 0 w 10"/>
                <a:gd name="T19" fmla="*/ 0 h 9"/>
                <a:gd name="T20" fmla="*/ 0 w 10"/>
                <a:gd name="T21" fmla="*/ 0 h 9"/>
                <a:gd name="T22" fmla="*/ 0 w 10"/>
                <a:gd name="T23" fmla="*/ 0 h 9"/>
                <a:gd name="T24" fmla="*/ 0 w 10"/>
                <a:gd name="T25" fmla="*/ 0 h 9"/>
                <a:gd name="T26" fmla="*/ 0 w 10"/>
                <a:gd name="T27" fmla="*/ 0 h 9"/>
                <a:gd name="T28" fmla="*/ 0 w 10"/>
                <a:gd name="T29" fmla="*/ 0 h 9"/>
                <a:gd name="T30" fmla="*/ 0 w 10"/>
                <a:gd name="T31" fmla="*/ 0 h 9"/>
                <a:gd name="T32" fmla="*/ 0 w 10"/>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0" y="5"/>
                  </a:moveTo>
                  <a:lnTo>
                    <a:pt x="1" y="3"/>
                  </a:lnTo>
                  <a:lnTo>
                    <a:pt x="2" y="1"/>
                  </a:lnTo>
                  <a:lnTo>
                    <a:pt x="3" y="0"/>
                  </a:lnTo>
                  <a:lnTo>
                    <a:pt x="5" y="0"/>
                  </a:lnTo>
                  <a:lnTo>
                    <a:pt x="7" y="0"/>
                  </a:lnTo>
                  <a:lnTo>
                    <a:pt x="9" y="1"/>
                  </a:lnTo>
                  <a:lnTo>
                    <a:pt x="10" y="3"/>
                  </a:lnTo>
                  <a:lnTo>
                    <a:pt x="10" y="5"/>
                  </a:lnTo>
                  <a:lnTo>
                    <a:pt x="10" y="6"/>
                  </a:lnTo>
                  <a:lnTo>
                    <a:pt x="9" y="8"/>
                  </a:lnTo>
                  <a:lnTo>
                    <a:pt x="7" y="9"/>
                  </a:lnTo>
                  <a:lnTo>
                    <a:pt x="5" y="9"/>
                  </a:lnTo>
                  <a:lnTo>
                    <a:pt x="3" y="9"/>
                  </a:lnTo>
                  <a:lnTo>
                    <a:pt x="2" y="8"/>
                  </a:lnTo>
                  <a:lnTo>
                    <a:pt x="1" y="6"/>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4" name="Freeform 577"/>
            <p:cNvSpPr>
              <a:spLocks/>
            </p:cNvSpPr>
            <p:nvPr/>
          </p:nvSpPr>
          <p:spPr bwMode="auto">
            <a:xfrm>
              <a:off x="2047" y="1789"/>
              <a:ext cx="1" cy="1"/>
            </a:xfrm>
            <a:custGeom>
              <a:avLst/>
              <a:gdLst>
                <a:gd name="T0" fmla="*/ 0 w 9"/>
                <a:gd name="T1" fmla="*/ 0 h 10"/>
                <a:gd name="T2" fmla="*/ 0 w 9"/>
                <a:gd name="T3" fmla="*/ 0 h 10"/>
                <a:gd name="T4" fmla="*/ 0 w 9"/>
                <a:gd name="T5" fmla="*/ 0 h 10"/>
                <a:gd name="T6" fmla="*/ 0 w 9"/>
                <a:gd name="T7" fmla="*/ 0 h 10"/>
                <a:gd name="T8" fmla="*/ 0 w 9"/>
                <a:gd name="T9" fmla="*/ 0 h 10"/>
                <a:gd name="T10" fmla="*/ 0 w 9"/>
                <a:gd name="T11" fmla="*/ 0 h 10"/>
                <a:gd name="T12" fmla="*/ 0 w 9"/>
                <a:gd name="T13" fmla="*/ 0 h 10"/>
                <a:gd name="T14" fmla="*/ 0 w 9"/>
                <a:gd name="T15" fmla="*/ 0 h 10"/>
                <a:gd name="T16" fmla="*/ 0 w 9"/>
                <a:gd name="T17" fmla="*/ 0 h 10"/>
                <a:gd name="T18" fmla="*/ 0 w 9"/>
                <a:gd name="T19" fmla="*/ 0 h 10"/>
                <a:gd name="T20" fmla="*/ 0 w 9"/>
                <a:gd name="T21" fmla="*/ 0 h 10"/>
                <a:gd name="T22" fmla="*/ 0 w 9"/>
                <a:gd name="T23" fmla="*/ 0 h 10"/>
                <a:gd name="T24" fmla="*/ 0 w 9"/>
                <a:gd name="T25" fmla="*/ 0 h 10"/>
                <a:gd name="T26" fmla="*/ 0 w 9"/>
                <a:gd name="T27" fmla="*/ 0 h 10"/>
                <a:gd name="T28" fmla="*/ 0 w 9"/>
                <a:gd name="T29" fmla="*/ 0 h 10"/>
                <a:gd name="T30" fmla="*/ 0 w 9"/>
                <a:gd name="T31" fmla="*/ 0 h 10"/>
                <a:gd name="T32" fmla="*/ 0 w 9"/>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4" y="0"/>
                  </a:lnTo>
                  <a:lnTo>
                    <a:pt x="6" y="0"/>
                  </a:lnTo>
                  <a:lnTo>
                    <a:pt x="8" y="1"/>
                  </a:lnTo>
                  <a:lnTo>
                    <a:pt x="9" y="3"/>
                  </a:lnTo>
                  <a:lnTo>
                    <a:pt x="9" y="5"/>
                  </a:lnTo>
                  <a:lnTo>
                    <a:pt x="9" y="7"/>
                  </a:lnTo>
                  <a:lnTo>
                    <a:pt x="8" y="8"/>
                  </a:lnTo>
                  <a:lnTo>
                    <a:pt x="6" y="9"/>
                  </a:lnTo>
                  <a:lnTo>
                    <a:pt x="4" y="10"/>
                  </a:lnTo>
                  <a:lnTo>
                    <a:pt x="3" y="9"/>
                  </a:lnTo>
                  <a:lnTo>
                    <a:pt x="1" y="8"/>
                  </a:lnTo>
                  <a:lnTo>
                    <a:pt x="0" y="7"/>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5" name="Freeform 578"/>
            <p:cNvSpPr>
              <a:spLocks/>
            </p:cNvSpPr>
            <p:nvPr/>
          </p:nvSpPr>
          <p:spPr bwMode="auto">
            <a:xfrm>
              <a:off x="2045" y="1786"/>
              <a:ext cx="2" cy="1"/>
            </a:xfrm>
            <a:custGeom>
              <a:avLst/>
              <a:gdLst>
                <a:gd name="T0" fmla="*/ 0 w 9"/>
                <a:gd name="T1" fmla="*/ 0 h 9"/>
                <a:gd name="T2" fmla="*/ 0 w 9"/>
                <a:gd name="T3" fmla="*/ 0 h 9"/>
                <a:gd name="T4" fmla="*/ 0 w 9"/>
                <a:gd name="T5" fmla="*/ 0 h 9"/>
                <a:gd name="T6" fmla="*/ 0 w 9"/>
                <a:gd name="T7" fmla="*/ 0 h 9"/>
                <a:gd name="T8" fmla="*/ 0 w 9"/>
                <a:gd name="T9" fmla="*/ 0 h 9"/>
                <a:gd name="T10" fmla="*/ 0 w 9"/>
                <a:gd name="T11" fmla="*/ 0 h 9"/>
                <a:gd name="T12" fmla="*/ 0 w 9"/>
                <a:gd name="T13" fmla="*/ 0 h 9"/>
                <a:gd name="T14" fmla="*/ 0 w 9"/>
                <a:gd name="T15" fmla="*/ 0 h 9"/>
                <a:gd name="T16" fmla="*/ 0 w 9"/>
                <a:gd name="T17" fmla="*/ 0 h 9"/>
                <a:gd name="T18" fmla="*/ 0 w 9"/>
                <a:gd name="T19" fmla="*/ 0 h 9"/>
                <a:gd name="T20" fmla="*/ 0 w 9"/>
                <a:gd name="T21" fmla="*/ 0 h 9"/>
                <a:gd name="T22" fmla="*/ 0 w 9"/>
                <a:gd name="T23" fmla="*/ 0 h 9"/>
                <a:gd name="T24" fmla="*/ 0 w 9"/>
                <a:gd name="T25" fmla="*/ 0 h 9"/>
                <a:gd name="T26" fmla="*/ 0 w 9"/>
                <a:gd name="T27" fmla="*/ 0 h 9"/>
                <a:gd name="T28" fmla="*/ 0 w 9"/>
                <a:gd name="T29" fmla="*/ 0 h 9"/>
                <a:gd name="T30" fmla="*/ 0 w 9"/>
                <a:gd name="T31" fmla="*/ 0 h 9"/>
                <a:gd name="T32" fmla="*/ 0 w 9"/>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9"/>
                <a:gd name="T53" fmla="*/ 9 w 9"/>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9">
                  <a:moveTo>
                    <a:pt x="0" y="4"/>
                  </a:moveTo>
                  <a:lnTo>
                    <a:pt x="0" y="3"/>
                  </a:lnTo>
                  <a:lnTo>
                    <a:pt x="1" y="1"/>
                  </a:lnTo>
                  <a:lnTo>
                    <a:pt x="3" y="0"/>
                  </a:lnTo>
                  <a:lnTo>
                    <a:pt x="5" y="0"/>
                  </a:lnTo>
                  <a:lnTo>
                    <a:pt x="6" y="0"/>
                  </a:lnTo>
                  <a:lnTo>
                    <a:pt x="8" y="1"/>
                  </a:lnTo>
                  <a:lnTo>
                    <a:pt x="9" y="3"/>
                  </a:lnTo>
                  <a:lnTo>
                    <a:pt x="9" y="4"/>
                  </a:lnTo>
                  <a:lnTo>
                    <a:pt x="9" y="6"/>
                  </a:lnTo>
                  <a:lnTo>
                    <a:pt x="8" y="8"/>
                  </a:lnTo>
                  <a:lnTo>
                    <a:pt x="6" y="9"/>
                  </a:lnTo>
                  <a:lnTo>
                    <a:pt x="5" y="9"/>
                  </a:lnTo>
                  <a:lnTo>
                    <a:pt x="3" y="9"/>
                  </a:lnTo>
                  <a:lnTo>
                    <a:pt x="1" y="8"/>
                  </a:lnTo>
                  <a:lnTo>
                    <a:pt x="0" y="6"/>
                  </a:lnTo>
                  <a:lnTo>
                    <a:pt x="0"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6" name="Freeform 579"/>
            <p:cNvSpPr>
              <a:spLocks/>
            </p:cNvSpPr>
            <p:nvPr/>
          </p:nvSpPr>
          <p:spPr bwMode="auto">
            <a:xfrm>
              <a:off x="2043" y="1794"/>
              <a:ext cx="1" cy="1"/>
            </a:xfrm>
            <a:custGeom>
              <a:avLst/>
              <a:gdLst>
                <a:gd name="T0" fmla="*/ 0 w 9"/>
                <a:gd name="T1" fmla="*/ 0 h 10"/>
                <a:gd name="T2" fmla="*/ 0 w 9"/>
                <a:gd name="T3" fmla="*/ 0 h 10"/>
                <a:gd name="T4" fmla="*/ 0 w 9"/>
                <a:gd name="T5" fmla="*/ 0 h 10"/>
                <a:gd name="T6" fmla="*/ 0 w 9"/>
                <a:gd name="T7" fmla="*/ 0 h 10"/>
                <a:gd name="T8" fmla="*/ 0 w 9"/>
                <a:gd name="T9" fmla="*/ 0 h 10"/>
                <a:gd name="T10" fmla="*/ 0 w 9"/>
                <a:gd name="T11" fmla="*/ 0 h 10"/>
                <a:gd name="T12" fmla="*/ 0 w 9"/>
                <a:gd name="T13" fmla="*/ 0 h 10"/>
                <a:gd name="T14" fmla="*/ 0 w 9"/>
                <a:gd name="T15" fmla="*/ 0 h 10"/>
                <a:gd name="T16" fmla="*/ 0 w 9"/>
                <a:gd name="T17" fmla="*/ 0 h 10"/>
                <a:gd name="T18" fmla="*/ 0 w 9"/>
                <a:gd name="T19" fmla="*/ 0 h 10"/>
                <a:gd name="T20" fmla="*/ 0 w 9"/>
                <a:gd name="T21" fmla="*/ 0 h 10"/>
                <a:gd name="T22" fmla="*/ 0 w 9"/>
                <a:gd name="T23" fmla="*/ 0 h 10"/>
                <a:gd name="T24" fmla="*/ 0 w 9"/>
                <a:gd name="T25" fmla="*/ 0 h 10"/>
                <a:gd name="T26" fmla="*/ 0 w 9"/>
                <a:gd name="T27" fmla="*/ 0 h 10"/>
                <a:gd name="T28" fmla="*/ 0 w 9"/>
                <a:gd name="T29" fmla="*/ 0 h 10"/>
                <a:gd name="T30" fmla="*/ 0 w 9"/>
                <a:gd name="T31" fmla="*/ 0 h 10"/>
                <a:gd name="T32" fmla="*/ 0 w 9"/>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5" y="0"/>
                  </a:lnTo>
                  <a:lnTo>
                    <a:pt x="6" y="0"/>
                  </a:lnTo>
                  <a:lnTo>
                    <a:pt x="8" y="1"/>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7" name="Freeform 580"/>
            <p:cNvSpPr>
              <a:spLocks/>
            </p:cNvSpPr>
            <p:nvPr/>
          </p:nvSpPr>
          <p:spPr bwMode="auto">
            <a:xfrm>
              <a:off x="2042" y="1803"/>
              <a:ext cx="1" cy="2"/>
            </a:xfrm>
            <a:custGeom>
              <a:avLst/>
              <a:gdLst>
                <a:gd name="T0" fmla="*/ 0 w 9"/>
                <a:gd name="T1" fmla="*/ 0 h 10"/>
                <a:gd name="T2" fmla="*/ 0 w 9"/>
                <a:gd name="T3" fmla="*/ 0 h 10"/>
                <a:gd name="T4" fmla="*/ 0 w 9"/>
                <a:gd name="T5" fmla="*/ 0 h 10"/>
                <a:gd name="T6" fmla="*/ 0 w 9"/>
                <a:gd name="T7" fmla="*/ 0 h 10"/>
                <a:gd name="T8" fmla="*/ 0 w 9"/>
                <a:gd name="T9" fmla="*/ 0 h 10"/>
                <a:gd name="T10" fmla="*/ 0 w 9"/>
                <a:gd name="T11" fmla="*/ 0 h 10"/>
                <a:gd name="T12" fmla="*/ 0 w 9"/>
                <a:gd name="T13" fmla="*/ 0 h 10"/>
                <a:gd name="T14" fmla="*/ 0 w 9"/>
                <a:gd name="T15" fmla="*/ 0 h 10"/>
                <a:gd name="T16" fmla="*/ 0 w 9"/>
                <a:gd name="T17" fmla="*/ 0 h 10"/>
                <a:gd name="T18" fmla="*/ 0 w 9"/>
                <a:gd name="T19" fmla="*/ 0 h 10"/>
                <a:gd name="T20" fmla="*/ 0 w 9"/>
                <a:gd name="T21" fmla="*/ 0 h 10"/>
                <a:gd name="T22" fmla="*/ 0 w 9"/>
                <a:gd name="T23" fmla="*/ 0 h 10"/>
                <a:gd name="T24" fmla="*/ 0 w 9"/>
                <a:gd name="T25" fmla="*/ 0 h 10"/>
                <a:gd name="T26" fmla="*/ 0 w 9"/>
                <a:gd name="T27" fmla="*/ 0 h 10"/>
                <a:gd name="T28" fmla="*/ 0 w 9"/>
                <a:gd name="T29" fmla="*/ 0 h 10"/>
                <a:gd name="T30" fmla="*/ 0 w 9"/>
                <a:gd name="T31" fmla="*/ 0 h 10"/>
                <a:gd name="T32" fmla="*/ 0 w 9"/>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4" y="0"/>
                  </a:lnTo>
                  <a:lnTo>
                    <a:pt x="6" y="0"/>
                  </a:lnTo>
                  <a:lnTo>
                    <a:pt x="8" y="1"/>
                  </a:lnTo>
                  <a:lnTo>
                    <a:pt x="9" y="3"/>
                  </a:lnTo>
                  <a:lnTo>
                    <a:pt x="9" y="5"/>
                  </a:lnTo>
                  <a:lnTo>
                    <a:pt x="9" y="7"/>
                  </a:lnTo>
                  <a:lnTo>
                    <a:pt x="8" y="9"/>
                  </a:lnTo>
                  <a:lnTo>
                    <a:pt x="6" y="10"/>
                  </a:lnTo>
                  <a:lnTo>
                    <a:pt x="4"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8" name="Freeform 581"/>
            <p:cNvSpPr>
              <a:spLocks/>
            </p:cNvSpPr>
            <p:nvPr/>
          </p:nvSpPr>
          <p:spPr bwMode="auto">
            <a:xfrm>
              <a:off x="2039" y="1809"/>
              <a:ext cx="1" cy="2"/>
            </a:xfrm>
            <a:custGeom>
              <a:avLst/>
              <a:gdLst>
                <a:gd name="T0" fmla="*/ 0 w 10"/>
                <a:gd name="T1" fmla="*/ 0 h 11"/>
                <a:gd name="T2" fmla="*/ 0 w 10"/>
                <a:gd name="T3" fmla="*/ 0 h 11"/>
                <a:gd name="T4" fmla="*/ 0 w 10"/>
                <a:gd name="T5" fmla="*/ 0 h 11"/>
                <a:gd name="T6" fmla="*/ 0 w 10"/>
                <a:gd name="T7" fmla="*/ 0 h 11"/>
                <a:gd name="T8" fmla="*/ 0 w 10"/>
                <a:gd name="T9" fmla="*/ 0 h 11"/>
                <a:gd name="T10" fmla="*/ 0 w 10"/>
                <a:gd name="T11" fmla="*/ 0 h 11"/>
                <a:gd name="T12" fmla="*/ 0 w 10"/>
                <a:gd name="T13" fmla="*/ 0 h 11"/>
                <a:gd name="T14" fmla="*/ 0 w 10"/>
                <a:gd name="T15" fmla="*/ 0 h 11"/>
                <a:gd name="T16" fmla="*/ 0 w 10"/>
                <a:gd name="T17" fmla="*/ 0 h 11"/>
                <a:gd name="T18" fmla="*/ 0 w 10"/>
                <a:gd name="T19" fmla="*/ 0 h 11"/>
                <a:gd name="T20" fmla="*/ 0 w 10"/>
                <a:gd name="T21" fmla="*/ 0 h 11"/>
                <a:gd name="T22" fmla="*/ 0 w 10"/>
                <a:gd name="T23" fmla="*/ 0 h 11"/>
                <a:gd name="T24" fmla="*/ 0 w 10"/>
                <a:gd name="T25" fmla="*/ 0 h 11"/>
                <a:gd name="T26" fmla="*/ 0 w 10"/>
                <a:gd name="T27" fmla="*/ 0 h 11"/>
                <a:gd name="T28" fmla="*/ 0 w 10"/>
                <a:gd name="T29" fmla="*/ 0 h 11"/>
                <a:gd name="T30" fmla="*/ 0 w 10"/>
                <a:gd name="T31" fmla="*/ 0 h 11"/>
                <a:gd name="T32" fmla="*/ 0 w 10"/>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1"/>
                <a:gd name="T53" fmla="*/ 10 w 1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1">
                  <a:moveTo>
                    <a:pt x="0" y="5"/>
                  </a:moveTo>
                  <a:lnTo>
                    <a:pt x="0" y="3"/>
                  </a:lnTo>
                  <a:lnTo>
                    <a:pt x="1" y="1"/>
                  </a:lnTo>
                  <a:lnTo>
                    <a:pt x="3" y="0"/>
                  </a:lnTo>
                  <a:lnTo>
                    <a:pt x="5" y="0"/>
                  </a:lnTo>
                  <a:lnTo>
                    <a:pt x="7" y="0"/>
                  </a:lnTo>
                  <a:lnTo>
                    <a:pt x="9" y="1"/>
                  </a:lnTo>
                  <a:lnTo>
                    <a:pt x="10" y="3"/>
                  </a:lnTo>
                  <a:lnTo>
                    <a:pt x="10" y="5"/>
                  </a:lnTo>
                  <a:lnTo>
                    <a:pt x="10" y="7"/>
                  </a:lnTo>
                  <a:lnTo>
                    <a:pt x="9" y="10"/>
                  </a:lnTo>
                  <a:lnTo>
                    <a:pt x="7" y="11"/>
                  </a:lnTo>
                  <a:lnTo>
                    <a:pt x="5" y="11"/>
                  </a:lnTo>
                  <a:lnTo>
                    <a:pt x="3" y="11"/>
                  </a:lnTo>
                  <a:lnTo>
                    <a:pt x="1" y="10"/>
                  </a:lnTo>
                  <a:lnTo>
                    <a:pt x="0" y="7"/>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69" name="Freeform 582"/>
            <p:cNvSpPr>
              <a:spLocks/>
            </p:cNvSpPr>
            <p:nvPr/>
          </p:nvSpPr>
          <p:spPr bwMode="auto">
            <a:xfrm>
              <a:off x="2033" y="1800"/>
              <a:ext cx="1" cy="1"/>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0" y="5"/>
                  </a:moveTo>
                  <a:lnTo>
                    <a:pt x="0" y="3"/>
                  </a:lnTo>
                  <a:lnTo>
                    <a:pt x="1" y="1"/>
                  </a:lnTo>
                  <a:lnTo>
                    <a:pt x="3" y="0"/>
                  </a:lnTo>
                  <a:lnTo>
                    <a:pt x="4" y="0"/>
                  </a:lnTo>
                  <a:lnTo>
                    <a:pt x="6" y="0"/>
                  </a:lnTo>
                  <a:lnTo>
                    <a:pt x="8" y="1"/>
                  </a:lnTo>
                  <a:lnTo>
                    <a:pt x="9" y="3"/>
                  </a:lnTo>
                  <a:lnTo>
                    <a:pt x="9" y="5"/>
                  </a:lnTo>
                  <a:lnTo>
                    <a:pt x="9" y="8"/>
                  </a:lnTo>
                  <a:lnTo>
                    <a:pt x="8" y="9"/>
                  </a:lnTo>
                  <a:lnTo>
                    <a:pt x="6" y="10"/>
                  </a:lnTo>
                  <a:lnTo>
                    <a:pt x="4" y="11"/>
                  </a:lnTo>
                  <a:lnTo>
                    <a:pt x="3" y="10"/>
                  </a:lnTo>
                  <a:lnTo>
                    <a:pt x="1" y="9"/>
                  </a:lnTo>
                  <a:lnTo>
                    <a:pt x="0" y="8"/>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0" name="Freeform 583"/>
            <p:cNvSpPr>
              <a:spLocks/>
            </p:cNvSpPr>
            <p:nvPr/>
          </p:nvSpPr>
          <p:spPr bwMode="auto">
            <a:xfrm>
              <a:off x="2034" y="1799"/>
              <a:ext cx="2" cy="1"/>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5"/>
                  </a:moveTo>
                  <a:lnTo>
                    <a:pt x="1" y="3"/>
                  </a:lnTo>
                  <a:lnTo>
                    <a:pt x="2" y="2"/>
                  </a:lnTo>
                  <a:lnTo>
                    <a:pt x="3" y="0"/>
                  </a:lnTo>
                  <a:lnTo>
                    <a:pt x="5" y="0"/>
                  </a:lnTo>
                  <a:lnTo>
                    <a:pt x="7" y="0"/>
                  </a:lnTo>
                  <a:lnTo>
                    <a:pt x="9" y="2"/>
                  </a:lnTo>
                  <a:lnTo>
                    <a:pt x="10" y="3"/>
                  </a:lnTo>
                  <a:lnTo>
                    <a:pt x="10" y="5"/>
                  </a:lnTo>
                  <a:lnTo>
                    <a:pt x="10" y="7"/>
                  </a:lnTo>
                  <a:lnTo>
                    <a:pt x="9" y="9"/>
                  </a:lnTo>
                  <a:lnTo>
                    <a:pt x="7" y="10"/>
                  </a:lnTo>
                  <a:lnTo>
                    <a:pt x="5" y="10"/>
                  </a:lnTo>
                  <a:lnTo>
                    <a:pt x="3" y="10"/>
                  </a:lnTo>
                  <a:lnTo>
                    <a:pt x="2" y="9"/>
                  </a:lnTo>
                  <a:lnTo>
                    <a:pt x="1" y="7"/>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1" name="Freeform 584"/>
            <p:cNvSpPr>
              <a:spLocks/>
            </p:cNvSpPr>
            <p:nvPr/>
          </p:nvSpPr>
          <p:spPr bwMode="auto">
            <a:xfrm>
              <a:off x="2054" y="1790"/>
              <a:ext cx="1" cy="1"/>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w 9"/>
                <a:gd name="T19" fmla="*/ 0 h 11"/>
                <a:gd name="T20" fmla="*/ 0 w 9"/>
                <a:gd name="T21" fmla="*/ 0 h 11"/>
                <a:gd name="T22" fmla="*/ 0 w 9"/>
                <a:gd name="T23" fmla="*/ 0 h 11"/>
                <a:gd name="T24" fmla="*/ 0 w 9"/>
                <a:gd name="T25" fmla="*/ 0 h 11"/>
                <a:gd name="T26" fmla="*/ 0 w 9"/>
                <a:gd name="T27" fmla="*/ 0 h 11"/>
                <a:gd name="T28" fmla="*/ 0 w 9"/>
                <a:gd name="T29" fmla="*/ 0 h 11"/>
                <a:gd name="T30" fmla="*/ 0 w 9"/>
                <a:gd name="T31" fmla="*/ 0 h 11"/>
                <a:gd name="T32" fmla="*/ 0 w 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0" y="6"/>
                  </a:moveTo>
                  <a:lnTo>
                    <a:pt x="0" y="3"/>
                  </a:lnTo>
                  <a:lnTo>
                    <a:pt x="1" y="2"/>
                  </a:lnTo>
                  <a:lnTo>
                    <a:pt x="3" y="0"/>
                  </a:lnTo>
                  <a:lnTo>
                    <a:pt x="5" y="0"/>
                  </a:lnTo>
                  <a:lnTo>
                    <a:pt x="6" y="0"/>
                  </a:lnTo>
                  <a:lnTo>
                    <a:pt x="8" y="2"/>
                  </a:lnTo>
                  <a:lnTo>
                    <a:pt x="9" y="3"/>
                  </a:lnTo>
                  <a:lnTo>
                    <a:pt x="9" y="6"/>
                  </a:lnTo>
                  <a:lnTo>
                    <a:pt x="9" y="8"/>
                  </a:lnTo>
                  <a:lnTo>
                    <a:pt x="8" y="10"/>
                  </a:lnTo>
                  <a:lnTo>
                    <a:pt x="6" y="11"/>
                  </a:lnTo>
                  <a:lnTo>
                    <a:pt x="5" y="11"/>
                  </a:lnTo>
                  <a:lnTo>
                    <a:pt x="3" y="11"/>
                  </a:lnTo>
                  <a:lnTo>
                    <a:pt x="1" y="10"/>
                  </a:lnTo>
                  <a:lnTo>
                    <a:pt x="0" y="8"/>
                  </a:lnTo>
                  <a:lnTo>
                    <a:pt x="0"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2" name="Freeform 585"/>
            <p:cNvSpPr>
              <a:spLocks/>
            </p:cNvSpPr>
            <p:nvPr/>
          </p:nvSpPr>
          <p:spPr bwMode="auto">
            <a:xfrm>
              <a:off x="2050" y="1793"/>
              <a:ext cx="1" cy="2"/>
            </a:xfrm>
            <a:custGeom>
              <a:avLst/>
              <a:gdLst>
                <a:gd name="T0" fmla="*/ 0 w 9"/>
                <a:gd name="T1" fmla="*/ 0 h 10"/>
                <a:gd name="T2" fmla="*/ 0 w 9"/>
                <a:gd name="T3" fmla="*/ 0 h 10"/>
                <a:gd name="T4" fmla="*/ 0 w 9"/>
                <a:gd name="T5" fmla="*/ 0 h 10"/>
                <a:gd name="T6" fmla="*/ 0 w 9"/>
                <a:gd name="T7" fmla="*/ 0 h 10"/>
                <a:gd name="T8" fmla="*/ 0 w 9"/>
                <a:gd name="T9" fmla="*/ 0 h 10"/>
                <a:gd name="T10" fmla="*/ 0 w 9"/>
                <a:gd name="T11" fmla="*/ 0 h 10"/>
                <a:gd name="T12" fmla="*/ 0 w 9"/>
                <a:gd name="T13" fmla="*/ 0 h 10"/>
                <a:gd name="T14" fmla="*/ 0 w 9"/>
                <a:gd name="T15" fmla="*/ 0 h 10"/>
                <a:gd name="T16" fmla="*/ 0 w 9"/>
                <a:gd name="T17" fmla="*/ 0 h 10"/>
                <a:gd name="T18" fmla="*/ 0 w 9"/>
                <a:gd name="T19" fmla="*/ 0 h 10"/>
                <a:gd name="T20" fmla="*/ 0 w 9"/>
                <a:gd name="T21" fmla="*/ 0 h 10"/>
                <a:gd name="T22" fmla="*/ 0 w 9"/>
                <a:gd name="T23" fmla="*/ 0 h 10"/>
                <a:gd name="T24" fmla="*/ 0 w 9"/>
                <a:gd name="T25" fmla="*/ 0 h 10"/>
                <a:gd name="T26" fmla="*/ 0 w 9"/>
                <a:gd name="T27" fmla="*/ 0 h 10"/>
                <a:gd name="T28" fmla="*/ 0 w 9"/>
                <a:gd name="T29" fmla="*/ 0 h 10"/>
                <a:gd name="T30" fmla="*/ 0 w 9"/>
                <a:gd name="T31" fmla="*/ 0 h 10"/>
                <a:gd name="T32" fmla="*/ 0 w 9"/>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1"/>
                  </a:lnTo>
                  <a:lnTo>
                    <a:pt x="3" y="0"/>
                  </a:lnTo>
                  <a:lnTo>
                    <a:pt x="5" y="0"/>
                  </a:lnTo>
                  <a:lnTo>
                    <a:pt x="6" y="0"/>
                  </a:lnTo>
                  <a:lnTo>
                    <a:pt x="8" y="1"/>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3" name="Freeform 586"/>
            <p:cNvSpPr>
              <a:spLocks/>
            </p:cNvSpPr>
            <p:nvPr/>
          </p:nvSpPr>
          <p:spPr bwMode="auto">
            <a:xfrm>
              <a:off x="2025" y="1792"/>
              <a:ext cx="1" cy="2"/>
            </a:xfrm>
            <a:custGeom>
              <a:avLst/>
              <a:gdLst>
                <a:gd name="T0" fmla="*/ 0 w 9"/>
                <a:gd name="T1" fmla="*/ 0 h 10"/>
                <a:gd name="T2" fmla="*/ 0 w 9"/>
                <a:gd name="T3" fmla="*/ 0 h 10"/>
                <a:gd name="T4" fmla="*/ 0 w 9"/>
                <a:gd name="T5" fmla="*/ 0 h 10"/>
                <a:gd name="T6" fmla="*/ 0 w 9"/>
                <a:gd name="T7" fmla="*/ 0 h 10"/>
                <a:gd name="T8" fmla="*/ 0 w 9"/>
                <a:gd name="T9" fmla="*/ 0 h 10"/>
                <a:gd name="T10" fmla="*/ 0 w 9"/>
                <a:gd name="T11" fmla="*/ 0 h 10"/>
                <a:gd name="T12" fmla="*/ 0 w 9"/>
                <a:gd name="T13" fmla="*/ 0 h 10"/>
                <a:gd name="T14" fmla="*/ 0 w 9"/>
                <a:gd name="T15" fmla="*/ 0 h 10"/>
                <a:gd name="T16" fmla="*/ 0 w 9"/>
                <a:gd name="T17" fmla="*/ 0 h 10"/>
                <a:gd name="T18" fmla="*/ 0 w 9"/>
                <a:gd name="T19" fmla="*/ 0 h 10"/>
                <a:gd name="T20" fmla="*/ 0 w 9"/>
                <a:gd name="T21" fmla="*/ 0 h 10"/>
                <a:gd name="T22" fmla="*/ 0 w 9"/>
                <a:gd name="T23" fmla="*/ 0 h 10"/>
                <a:gd name="T24" fmla="*/ 0 w 9"/>
                <a:gd name="T25" fmla="*/ 0 h 10"/>
                <a:gd name="T26" fmla="*/ 0 w 9"/>
                <a:gd name="T27" fmla="*/ 0 h 10"/>
                <a:gd name="T28" fmla="*/ 0 w 9"/>
                <a:gd name="T29" fmla="*/ 0 h 10"/>
                <a:gd name="T30" fmla="*/ 0 w 9"/>
                <a:gd name="T31" fmla="*/ 0 h 10"/>
                <a:gd name="T32" fmla="*/ 0 w 9"/>
                <a:gd name="T33" fmla="*/ 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0"/>
                <a:gd name="T53" fmla="*/ 9 w 9"/>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0">
                  <a:moveTo>
                    <a:pt x="0" y="5"/>
                  </a:moveTo>
                  <a:lnTo>
                    <a:pt x="0" y="3"/>
                  </a:lnTo>
                  <a:lnTo>
                    <a:pt x="1" y="2"/>
                  </a:lnTo>
                  <a:lnTo>
                    <a:pt x="3" y="0"/>
                  </a:lnTo>
                  <a:lnTo>
                    <a:pt x="5" y="0"/>
                  </a:lnTo>
                  <a:lnTo>
                    <a:pt x="6" y="0"/>
                  </a:lnTo>
                  <a:lnTo>
                    <a:pt x="8" y="2"/>
                  </a:lnTo>
                  <a:lnTo>
                    <a:pt x="9" y="3"/>
                  </a:lnTo>
                  <a:lnTo>
                    <a:pt x="9" y="5"/>
                  </a:lnTo>
                  <a:lnTo>
                    <a:pt x="9" y="7"/>
                  </a:lnTo>
                  <a:lnTo>
                    <a:pt x="8" y="9"/>
                  </a:lnTo>
                  <a:lnTo>
                    <a:pt x="6" y="10"/>
                  </a:lnTo>
                  <a:lnTo>
                    <a:pt x="5" y="10"/>
                  </a:lnTo>
                  <a:lnTo>
                    <a:pt x="3" y="10"/>
                  </a:lnTo>
                  <a:lnTo>
                    <a:pt x="1" y="9"/>
                  </a:lnTo>
                  <a:lnTo>
                    <a:pt x="0" y="7"/>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4" name="Freeform 587"/>
            <p:cNvSpPr>
              <a:spLocks/>
            </p:cNvSpPr>
            <p:nvPr/>
          </p:nvSpPr>
          <p:spPr bwMode="auto">
            <a:xfrm>
              <a:off x="1992" y="1808"/>
              <a:ext cx="19" cy="20"/>
            </a:xfrm>
            <a:custGeom>
              <a:avLst/>
              <a:gdLst>
                <a:gd name="T0" fmla="*/ 0 w 116"/>
                <a:gd name="T1" fmla="*/ 0 h 116"/>
                <a:gd name="T2" fmla="*/ 0 w 116"/>
                <a:gd name="T3" fmla="*/ 0 h 116"/>
                <a:gd name="T4" fmla="*/ 0 w 116"/>
                <a:gd name="T5" fmla="*/ 0 h 116"/>
                <a:gd name="T6" fmla="*/ 0 w 116"/>
                <a:gd name="T7" fmla="*/ 0 h 116"/>
                <a:gd name="T8" fmla="*/ 0 w 116"/>
                <a:gd name="T9" fmla="*/ 0 h 116"/>
                <a:gd name="T10" fmla="*/ 0 w 116"/>
                <a:gd name="T11" fmla="*/ 0 h 116"/>
                <a:gd name="T12" fmla="*/ 0 w 116"/>
                <a:gd name="T13" fmla="*/ 0 h 116"/>
                <a:gd name="T14" fmla="*/ 0 w 116"/>
                <a:gd name="T15" fmla="*/ 0 h 116"/>
                <a:gd name="T16" fmla="*/ 0 w 116"/>
                <a:gd name="T17" fmla="*/ 0 h 116"/>
                <a:gd name="T18" fmla="*/ 0 w 116"/>
                <a:gd name="T19" fmla="*/ 0 h 116"/>
                <a:gd name="T20" fmla="*/ 0 w 116"/>
                <a:gd name="T21" fmla="*/ 0 h 116"/>
                <a:gd name="T22" fmla="*/ 0 w 116"/>
                <a:gd name="T23" fmla="*/ 0 h 116"/>
                <a:gd name="T24" fmla="*/ 0 w 116"/>
                <a:gd name="T25" fmla="*/ 0 h 116"/>
                <a:gd name="T26" fmla="*/ 0 w 116"/>
                <a:gd name="T27" fmla="*/ 0 h 116"/>
                <a:gd name="T28" fmla="*/ 0 w 116"/>
                <a:gd name="T29" fmla="*/ 0 h 116"/>
                <a:gd name="T30" fmla="*/ 0 w 116"/>
                <a:gd name="T31" fmla="*/ 0 h 116"/>
                <a:gd name="T32" fmla="*/ 0 w 116"/>
                <a:gd name="T33" fmla="*/ 0 h 116"/>
                <a:gd name="T34" fmla="*/ 0 w 116"/>
                <a:gd name="T35" fmla="*/ 0 h 116"/>
                <a:gd name="T36" fmla="*/ 0 w 116"/>
                <a:gd name="T37" fmla="*/ 0 h 116"/>
                <a:gd name="T38" fmla="*/ 0 w 116"/>
                <a:gd name="T39" fmla="*/ 0 h 116"/>
                <a:gd name="T40" fmla="*/ 0 w 116"/>
                <a:gd name="T41" fmla="*/ 0 h 116"/>
                <a:gd name="T42" fmla="*/ 0 w 116"/>
                <a:gd name="T43" fmla="*/ 0 h 116"/>
                <a:gd name="T44" fmla="*/ 0 w 116"/>
                <a:gd name="T45" fmla="*/ 0 h 116"/>
                <a:gd name="T46" fmla="*/ 0 w 116"/>
                <a:gd name="T47" fmla="*/ 0 h 116"/>
                <a:gd name="T48" fmla="*/ 0 w 116"/>
                <a:gd name="T49" fmla="*/ 0 h 116"/>
                <a:gd name="T50" fmla="*/ 0 w 116"/>
                <a:gd name="T51" fmla="*/ 0 h 116"/>
                <a:gd name="T52" fmla="*/ 0 w 116"/>
                <a:gd name="T53" fmla="*/ 0 h 116"/>
                <a:gd name="T54" fmla="*/ 0 w 116"/>
                <a:gd name="T55" fmla="*/ 0 h 116"/>
                <a:gd name="T56" fmla="*/ 0 w 116"/>
                <a:gd name="T57" fmla="*/ 0 h 116"/>
                <a:gd name="T58" fmla="*/ 0 w 116"/>
                <a:gd name="T59" fmla="*/ 0 h 116"/>
                <a:gd name="T60" fmla="*/ 0 w 116"/>
                <a:gd name="T61" fmla="*/ 0 h 116"/>
                <a:gd name="T62" fmla="*/ 0 w 116"/>
                <a:gd name="T63" fmla="*/ 0 h 116"/>
                <a:gd name="T64" fmla="*/ 0 w 116"/>
                <a:gd name="T65" fmla="*/ 0 h 116"/>
                <a:gd name="T66" fmla="*/ 0 w 116"/>
                <a:gd name="T67" fmla="*/ 0 h 116"/>
                <a:gd name="T68" fmla="*/ 0 w 116"/>
                <a:gd name="T69" fmla="*/ 0 h 116"/>
                <a:gd name="T70" fmla="*/ 0 w 116"/>
                <a:gd name="T71" fmla="*/ 0 h 116"/>
                <a:gd name="T72" fmla="*/ 0 w 116"/>
                <a:gd name="T73" fmla="*/ 0 h 116"/>
                <a:gd name="T74" fmla="*/ 0 w 116"/>
                <a:gd name="T75" fmla="*/ 0 h 116"/>
                <a:gd name="T76" fmla="*/ 0 w 116"/>
                <a:gd name="T77" fmla="*/ 0 h 116"/>
                <a:gd name="T78" fmla="*/ 0 w 116"/>
                <a:gd name="T79" fmla="*/ 0 h 116"/>
                <a:gd name="T80" fmla="*/ 0 w 116"/>
                <a:gd name="T81" fmla="*/ 0 h 116"/>
                <a:gd name="T82" fmla="*/ 0 w 116"/>
                <a:gd name="T83" fmla="*/ 0 h 116"/>
                <a:gd name="T84" fmla="*/ 0 w 116"/>
                <a:gd name="T85" fmla="*/ 0 h 116"/>
                <a:gd name="T86" fmla="*/ 0 w 116"/>
                <a:gd name="T87" fmla="*/ 0 h 116"/>
                <a:gd name="T88" fmla="*/ 0 w 116"/>
                <a:gd name="T89" fmla="*/ 0 h 116"/>
                <a:gd name="T90" fmla="*/ 0 w 116"/>
                <a:gd name="T91" fmla="*/ 0 h 116"/>
                <a:gd name="T92" fmla="*/ 0 w 116"/>
                <a:gd name="T93" fmla="*/ 0 h 116"/>
                <a:gd name="T94" fmla="*/ 0 w 116"/>
                <a:gd name="T95" fmla="*/ 0 h 116"/>
                <a:gd name="T96" fmla="*/ 0 w 116"/>
                <a:gd name="T97" fmla="*/ 0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6"/>
                <a:gd name="T148" fmla="*/ 0 h 116"/>
                <a:gd name="T149" fmla="*/ 116 w 116"/>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6" h="116">
                  <a:moveTo>
                    <a:pt x="0" y="58"/>
                  </a:moveTo>
                  <a:lnTo>
                    <a:pt x="1" y="47"/>
                  </a:lnTo>
                  <a:lnTo>
                    <a:pt x="5" y="36"/>
                  </a:lnTo>
                  <a:lnTo>
                    <a:pt x="10" y="26"/>
                  </a:lnTo>
                  <a:lnTo>
                    <a:pt x="17" y="18"/>
                  </a:lnTo>
                  <a:lnTo>
                    <a:pt x="25" y="10"/>
                  </a:lnTo>
                  <a:lnTo>
                    <a:pt x="36" y="5"/>
                  </a:lnTo>
                  <a:lnTo>
                    <a:pt x="47" y="1"/>
                  </a:lnTo>
                  <a:lnTo>
                    <a:pt x="58" y="0"/>
                  </a:lnTo>
                  <a:lnTo>
                    <a:pt x="69" y="1"/>
                  </a:lnTo>
                  <a:lnTo>
                    <a:pt x="80" y="5"/>
                  </a:lnTo>
                  <a:lnTo>
                    <a:pt x="90" y="10"/>
                  </a:lnTo>
                  <a:lnTo>
                    <a:pt x="99" y="18"/>
                  </a:lnTo>
                  <a:lnTo>
                    <a:pt x="106" y="26"/>
                  </a:lnTo>
                  <a:lnTo>
                    <a:pt x="111" y="36"/>
                  </a:lnTo>
                  <a:lnTo>
                    <a:pt x="115" y="47"/>
                  </a:lnTo>
                  <a:lnTo>
                    <a:pt x="116" y="58"/>
                  </a:lnTo>
                  <a:lnTo>
                    <a:pt x="115" y="69"/>
                  </a:lnTo>
                  <a:lnTo>
                    <a:pt x="111" y="81"/>
                  </a:lnTo>
                  <a:lnTo>
                    <a:pt x="106" y="91"/>
                  </a:lnTo>
                  <a:lnTo>
                    <a:pt x="99" y="99"/>
                  </a:lnTo>
                  <a:lnTo>
                    <a:pt x="90" y="106"/>
                  </a:lnTo>
                  <a:lnTo>
                    <a:pt x="80" y="111"/>
                  </a:lnTo>
                  <a:lnTo>
                    <a:pt x="69" y="115"/>
                  </a:lnTo>
                  <a:lnTo>
                    <a:pt x="58" y="116"/>
                  </a:lnTo>
                  <a:lnTo>
                    <a:pt x="54" y="116"/>
                  </a:lnTo>
                  <a:lnTo>
                    <a:pt x="49" y="115"/>
                  </a:lnTo>
                  <a:lnTo>
                    <a:pt x="45" y="114"/>
                  </a:lnTo>
                  <a:lnTo>
                    <a:pt x="41" y="113"/>
                  </a:lnTo>
                  <a:lnTo>
                    <a:pt x="40" y="110"/>
                  </a:lnTo>
                  <a:lnTo>
                    <a:pt x="42" y="103"/>
                  </a:lnTo>
                  <a:lnTo>
                    <a:pt x="46" y="94"/>
                  </a:lnTo>
                  <a:lnTo>
                    <a:pt x="51" y="84"/>
                  </a:lnTo>
                  <a:lnTo>
                    <a:pt x="57" y="73"/>
                  </a:lnTo>
                  <a:lnTo>
                    <a:pt x="62" y="64"/>
                  </a:lnTo>
                  <a:lnTo>
                    <a:pt x="66" y="57"/>
                  </a:lnTo>
                  <a:lnTo>
                    <a:pt x="67" y="55"/>
                  </a:lnTo>
                  <a:lnTo>
                    <a:pt x="65" y="57"/>
                  </a:lnTo>
                  <a:lnTo>
                    <a:pt x="59" y="61"/>
                  </a:lnTo>
                  <a:lnTo>
                    <a:pt x="50" y="67"/>
                  </a:lnTo>
                  <a:lnTo>
                    <a:pt x="40" y="74"/>
                  </a:lnTo>
                  <a:lnTo>
                    <a:pt x="29" y="81"/>
                  </a:lnTo>
                  <a:lnTo>
                    <a:pt x="19" y="86"/>
                  </a:lnTo>
                  <a:lnTo>
                    <a:pt x="12" y="89"/>
                  </a:lnTo>
                  <a:lnTo>
                    <a:pt x="9" y="89"/>
                  </a:lnTo>
                  <a:lnTo>
                    <a:pt x="5" y="82"/>
                  </a:lnTo>
                  <a:lnTo>
                    <a:pt x="3" y="74"/>
                  </a:lnTo>
                  <a:lnTo>
                    <a:pt x="1" y="66"/>
                  </a:lnTo>
                  <a:lnTo>
                    <a:pt x="0" y="5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5" name="Freeform 588"/>
            <p:cNvSpPr>
              <a:spLocks/>
            </p:cNvSpPr>
            <p:nvPr/>
          </p:nvSpPr>
          <p:spPr bwMode="auto">
            <a:xfrm>
              <a:off x="1984" y="1802"/>
              <a:ext cx="10" cy="26"/>
            </a:xfrm>
            <a:custGeom>
              <a:avLst/>
              <a:gdLst>
                <a:gd name="T0" fmla="*/ 0 w 64"/>
                <a:gd name="T1" fmla="*/ 0 h 157"/>
                <a:gd name="T2" fmla="*/ 0 w 64"/>
                <a:gd name="T3" fmla="*/ 0 h 157"/>
                <a:gd name="T4" fmla="*/ 0 w 64"/>
                <a:gd name="T5" fmla="*/ 0 h 157"/>
                <a:gd name="T6" fmla="*/ 0 w 64"/>
                <a:gd name="T7" fmla="*/ 0 h 157"/>
                <a:gd name="T8" fmla="*/ 0 w 64"/>
                <a:gd name="T9" fmla="*/ 0 h 157"/>
                <a:gd name="T10" fmla="*/ 0 w 64"/>
                <a:gd name="T11" fmla="*/ 0 h 157"/>
                <a:gd name="T12" fmla="*/ 0 w 64"/>
                <a:gd name="T13" fmla="*/ 0 h 157"/>
                <a:gd name="T14" fmla="*/ 0 w 64"/>
                <a:gd name="T15" fmla="*/ 0 h 15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157"/>
                <a:gd name="T26" fmla="*/ 64 w 64"/>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157">
                  <a:moveTo>
                    <a:pt x="0" y="157"/>
                  </a:moveTo>
                  <a:lnTo>
                    <a:pt x="0" y="108"/>
                  </a:lnTo>
                  <a:lnTo>
                    <a:pt x="3" y="57"/>
                  </a:lnTo>
                  <a:lnTo>
                    <a:pt x="35" y="14"/>
                  </a:lnTo>
                  <a:lnTo>
                    <a:pt x="64" y="0"/>
                  </a:lnTo>
                  <a:lnTo>
                    <a:pt x="21" y="54"/>
                  </a:lnTo>
                  <a:lnTo>
                    <a:pt x="12" y="94"/>
                  </a:lnTo>
                  <a:lnTo>
                    <a:pt x="0" y="15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6" name="Freeform 589"/>
            <p:cNvSpPr>
              <a:spLocks/>
            </p:cNvSpPr>
            <p:nvPr/>
          </p:nvSpPr>
          <p:spPr bwMode="auto">
            <a:xfrm>
              <a:off x="1991" y="1985"/>
              <a:ext cx="7" cy="13"/>
            </a:xfrm>
            <a:custGeom>
              <a:avLst/>
              <a:gdLst>
                <a:gd name="T0" fmla="*/ 0 w 40"/>
                <a:gd name="T1" fmla="*/ 0 h 76"/>
                <a:gd name="T2" fmla="*/ 0 w 40"/>
                <a:gd name="T3" fmla="*/ 0 h 76"/>
                <a:gd name="T4" fmla="*/ 0 w 40"/>
                <a:gd name="T5" fmla="*/ 0 h 76"/>
                <a:gd name="T6" fmla="*/ 0 w 40"/>
                <a:gd name="T7" fmla="*/ 0 h 76"/>
                <a:gd name="T8" fmla="*/ 0 w 40"/>
                <a:gd name="T9" fmla="*/ 0 h 76"/>
                <a:gd name="T10" fmla="*/ 0 w 40"/>
                <a:gd name="T11" fmla="*/ 0 h 76"/>
                <a:gd name="T12" fmla="*/ 0 w 40"/>
                <a:gd name="T13" fmla="*/ 0 h 76"/>
                <a:gd name="T14" fmla="*/ 0 w 40"/>
                <a:gd name="T15" fmla="*/ 0 h 76"/>
                <a:gd name="T16" fmla="*/ 0 w 40"/>
                <a:gd name="T17" fmla="*/ 0 h 76"/>
                <a:gd name="T18" fmla="*/ 0 w 40"/>
                <a:gd name="T19" fmla="*/ 0 h 76"/>
                <a:gd name="T20" fmla="*/ 0 w 40"/>
                <a:gd name="T21" fmla="*/ 0 h 76"/>
                <a:gd name="T22" fmla="*/ 0 w 40"/>
                <a:gd name="T23" fmla="*/ 0 h 76"/>
                <a:gd name="T24" fmla="*/ 0 w 40"/>
                <a:gd name="T25" fmla="*/ 0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76"/>
                <a:gd name="T41" fmla="*/ 40 w 40"/>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76">
                  <a:moveTo>
                    <a:pt x="22" y="73"/>
                  </a:moveTo>
                  <a:lnTo>
                    <a:pt x="23" y="68"/>
                  </a:lnTo>
                  <a:lnTo>
                    <a:pt x="25" y="56"/>
                  </a:lnTo>
                  <a:lnTo>
                    <a:pt x="26" y="42"/>
                  </a:lnTo>
                  <a:lnTo>
                    <a:pt x="24" y="29"/>
                  </a:lnTo>
                  <a:lnTo>
                    <a:pt x="18" y="19"/>
                  </a:lnTo>
                  <a:lnTo>
                    <a:pt x="10" y="10"/>
                  </a:lnTo>
                  <a:lnTo>
                    <a:pt x="3" y="3"/>
                  </a:lnTo>
                  <a:lnTo>
                    <a:pt x="0" y="0"/>
                  </a:lnTo>
                  <a:lnTo>
                    <a:pt x="35" y="17"/>
                  </a:lnTo>
                  <a:lnTo>
                    <a:pt x="40" y="55"/>
                  </a:lnTo>
                  <a:lnTo>
                    <a:pt x="37" y="76"/>
                  </a:lnTo>
                  <a:lnTo>
                    <a:pt x="22" y="7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7" name="Freeform 590"/>
            <p:cNvSpPr>
              <a:spLocks/>
            </p:cNvSpPr>
            <p:nvPr/>
          </p:nvSpPr>
          <p:spPr bwMode="auto">
            <a:xfrm>
              <a:off x="2059" y="1980"/>
              <a:ext cx="7" cy="9"/>
            </a:xfrm>
            <a:custGeom>
              <a:avLst/>
              <a:gdLst>
                <a:gd name="T0" fmla="*/ 0 w 39"/>
                <a:gd name="T1" fmla="*/ 0 h 53"/>
                <a:gd name="T2" fmla="*/ 0 w 39"/>
                <a:gd name="T3" fmla="*/ 0 h 53"/>
                <a:gd name="T4" fmla="*/ 0 w 39"/>
                <a:gd name="T5" fmla="*/ 0 h 53"/>
                <a:gd name="T6" fmla="*/ 0 w 39"/>
                <a:gd name="T7" fmla="*/ 0 h 53"/>
                <a:gd name="T8" fmla="*/ 0 w 39"/>
                <a:gd name="T9" fmla="*/ 0 h 53"/>
                <a:gd name="T10" fmla="*/ 0 w 39"/>
                <a:gd name="T11" fmla="*/ 0 h 53"/>
                <a:gd name="T12" fmla="*/ 0 w 39"/>
                <a:gd name="T13" fmla="*/ 0 h 53"/>
                <a:gd name="T14" fmla="*/ 0 60000 65536"/>
                <a:gd name="T15" fmla="*/ 0 60000 65536"/>
                <a:gd name="T16" fmla="*/ 0 60000 65536"/>
                <a:gd name="T17" fmla="*/ 0 60000 65536"/>
                <a:gd name="T18" fmla="*/ 0 60000 65536"/>
                <a:gd name="T19" fmla="*/ 0 60000 65536"/>
                <a:gd name="T20" fmla="*/ 0 60000 65536"/>
                <a:gd name="T21" fmla="*/ 0 w 39"/>
                <a:gd name="T22" fmla="*/ 0 h 53"/>
                <a:gd name="T23" fmla="*/ 39 w 39"/>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53">
                  <a:moveTo>
                    <a:pt x="28" y="53"/>
                  </a:moveTo>
                  <a:lnTo>
                    <a:pt x="24" y="24"/>
                  </a:lnTo>
                  <a:lnTo>
                    <a:pt x="0" y="0"/>
                  </a:lnTo>
                  <a:lnTo>
                    <a:pt x="20" y="5"/>
                  </a:lnTo>
                  <a:lnTo>
                    <a:pt x="30" y="20"/>
                  </a:lnTo>
                  <a:lnTo>
                    <a:pt x="39" y="53"/>
                  </a:lnTo>
                  <a:lnTo>
                    <a:pt x="28" y="5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8" name="Freeform 591"/>
            <p:cNvSpPr>
              <a:spLocks/>
            </p:cNvSpPr>
            <p:nvPr/>
          </p:nvSpPr>
          <p:spPr bwMode="auto">
            <a:xfrm>
              <a:off x="1817" y="1851"/>
              <a:ext cx="7" cy="7"/>
            </a:xfrm>
            <a:custGeom>
              <a:avLst/>
              <a:gdLst>
                <a:gd name="T0" fmla="*/ 0 w 37"/>
                <a:gd name="T1" fmla="*/ 0 h 41"/>
                <a:gd name="T2" fmla="*/ 0 w 37"/>
                <a:gd name="T3" fmla="*/ 0 h 41"/>
                <a:gd name="T4" fmla="*/ 0 w 37"/>
                <a:gd name="T5" fmla="*/ 0 h 41"/>
                <a:gd name="T6" fmla="*/ 0 w 37"/>
                <a:gd name="T7" fmla="*/ 0 h 41"/>
                <a:gd name="T8" fmla="*/ 0 w 37"/>
                <a:gd name="T9" fmla="*/ 0 h 41"/>
                <a:gd name="T10" fmla="*/ 0 w 37"/>
                <a:gd name="T11" fmla="*/ 0 h 41"/>
                <a:gd name="T12" fmla="*/ 0 w 37"/>
                <a:gd name="T13" fmla="*/ 0 h 41"/>
                <a:gd name="T14" fmla="*/ 0 w 37"/>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41"/>
                <a:gd name="T26" fmla="*/ 37 w 37"/>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41">
                  <a:moveTo>
                    <a:pt x="22" y="41"/>
                  </a:moveTo>
                  <a:lnTo>
                    <a:pt x="22" y="21"/>
                  </a:lnTo>
                  <a:lnTo>
                    <a:pt x="14" y="10"/>
                  </a:lnTo>
                  <a:lnTo>
                    <a:pt x="0" y="0"/>
                  </a:lnTo>
                  <a:lnTo>
                    <a:pt x="18" y="6"/>
                  </a:lnTo>
                  <a:lnTo>
                    <a:pt x="26" y="13"/>
                  </a:lnTo>
                  <a:lnTo>
                    <a:pt x="37" y="31"/>
                  </a:lnTo>
                  <a:lnTo>
                    <a:pt x="22" y="4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79" name="Freeform 592"/>
            <p:cNvSpPr>
              <a:spLocks/>
            </p:cNvSpPr>
            <p:nvPr/>
          </p:nvSpPr>
          <p:spPr bwMode="auto">
            <a:xfrm>
              <a:off x="1853" y="1786"/>
              <a:ext cx="95" cy="112"/>
            </a:xfrm>
            <a:custGeom>
              <a:avLst/>
              <a:gdLst>
                <a:gd name="T0" fmla="*/ 0 w 565"/>
                <a:gd name="T1" fmla="*/ 0 h 671"/>
                <a:gd name="T2" fmla="*/ 0 w 565"/>
                <a:gd name="T3" fmla="*/ 0 h 671"/>
                <a:gd name="T4" fmla="*/ 0 w 565"/>
                <a:gd name="T5" fmla="*/ 0 h 671"/>
                <a:gd name="T6" fmla="*/ 0 w 565"/>
                <a:gd name="T7" fmla="*/ 0 h 671"/>
                <a:gd name="T8" fmla="*/ 0 w 565"/>
                <a:gd name="T9" fmla="*/ 0 h 671"/>
                <a:gd name="T10" fmla="*/ 0 w 565"/>
                <a:gd name="T11" fmla="*/ 0 h 671"/>
                <a:gd name="T12" fmla="*/ 0 w 565"/>
                <a:gd name="T13" fmla="*/ 0 h 671"/>
                <a:gd name="T14" fmla="*/ 0 w 565"/>
                <a:gd name="T15" fmla="*/ 0 h 671"/>
                <a:gd name="T16" fmla="*/ 0 w 565"/>
                <a:gd name="T17" fmla="*/ 0 h 671"/>
                <a:gd name="T18" fmla="*/ 0 w 565"/>
                <a:gd name="T19" fmla="*/ 0 h 671"/>
                <a:gd name="T20" fmla="*/ 0 w 565"/>
                <a:gd name="T21" fmla="*/ 0 h 671"/>
                <a:gd name="T22" fmla="*/ 0 w 565"/>
                <a:gd name="T23" fmla="*/ 0 h 671"/>
                <a:gd name="T24" fmla="*/ 0 w 565"/>
                <a:gd name="T25" fmla="*/ 0 h 671"/>
                <a:gd name="T26" fmla="*/ 0 w 565"/>
                <a:gd name="T27" fmla="*/ 0 h 671"/>
                <a:gd name="T28" fmla="*/ 0 w 565"/>
                <a:gd name="T29" fmla="*/ 0 h 671"/>
                <a:gd name="T30" fmla="*/ 0 w 565"/>
                <a:gd name="T31" fmla="*/ 0 h 671"/>
                <a:gd name="T32" fmla="*/ 0 w 565"/>
                <a:gd name="T33" fmla="*/ 0 h 671"/>
                <a:gd name="T34" fmla="*/ 0 w 565"/>
                <a:gd name="T35" fmla="*/ 0 h 671"/>
                <a:gd name="T36" fmla="*/ 0 w 565"/>
                <a:gd name="T37" fmla="*/ 0 h 671"/>
                <a:gd name="T38" fmla="*/ 0 w 565"/>
                <a:gd name="T39" fmla="*/ 0 h 671"/>
                <a:gd name="T40" fmla="*/ 0 w 565"/>
                <a:gd name="T41" fmla="*/ 0 h 671"/>
                <a:gd name="T42" fmla="*/ 0 w 565"/>
                <a:gd name="T43" fmla="*/ 0 h 671"/>
                <a:gd name="T44" fmla="*/ 0 w 565"/>
                <a:gd name="T45" fmla="*/ 0 h 671"/>
                <a:gd name="T46" fmla="*/ 0 w 565"/>
                <a:gd name="T47" fmla="*/ 0 h 671"/>
                <a:gd name="T48" fmla="*/ 0 w 565"/>
                <a:gd name="T49" fmla="*/ 0 h 671"/>
                <a:gd name="T50" fmla="*/ 0 w 565"/>
                <a:gd name="T51" fmla="*/ 0 h 671"/>
                <a:gd name="T52" fmla="*/ 0 w 565"/>
                <a:gd name="T53" fmla="*/ 0 h 671"/>
                <a:gd name="T54" fmla="*/ 0 w 565"/>
                <a:gd name="T55" fmla="*/ 0 h 671"/>
                <a:gd name="T56" fmla="*/ 0 w 565"/>
                <a:gd name="T57" fmla="*/ 0 h 671"/>
                <a:gd name="T58" fmla="*/ 0 w 565"/>
                <a:gd name="T59" fmla="*/ 0 h 671"/>
                <a:gd name="T60" fmla="*/ 0 w 565"/>
                <a:gd name="T61" fmla="*/ 0 h 671"/>
                <a:gd name="T62" fmla="*/ 0 w 565"/>
                <a:gd name="T63" fmla="*/ 0 h 671"/>
                <a:gd name="T64" fmla="*/ 0 w 565"/>
                <a:gd name="T65" fmla="*/ 0 h 671"/>
                <a:gd name="T66" fmla="*/ 0 w 565"/>
                <a:gd name="T67" fmla="*/ 0 h 671"/>
                <a:gd name="T68" fmla="*/ 0 w 565"/>
                <a:gd name="T69" fmla="*/ 0 h 671"/>
                <a:gd name="T70" fmla="*/ 0 w 565"/>
                <a:gd name="T71" fmla="*/ 0 h 671"/>
                <a:gd name="T72" fmla="*/ 0 w 565"/>
                <a:gd name="T73" fmla="*/ 0 h 671"/>
                <a:gd name="T74" fmla="*/ 0 w 565"/>
                <a:gd name="T75" fmla="*/ 0 h 671"/>
                <a:gd name="T76" fmla="*/ 0 w 565"/>
                <a:gd name="T77" fmla="*/ 0 h 671"/>
                <a:gd name="T78" fmla="*/ 0 w 565"/>
                <a:gd name="T79" fmla="*/ 0 h 671"/>
                <a:gd name="T80" fmla="*/ 0 w 565"/>
                <a:gd name="T81" fmla="*/ 0 h 671"/>
                <a:gd name="T82" fmla="*/ 0 w 565"/>
                <a:gd name="T83" fmla="*/ 0 h 671"/>
                <a:gd name="T84" fmla="*/ 0 w 565"/>
                <a:gd name="T85" fmla="*/ 0 h 671"/>
                <a:gd name="T86" fmla="*/ 0 w 565"/>
                <a:gd name="T87" fmla="*/ 0 h 671"/>
                <a:gd name="T88" fmla="*/ 0 w 565"/>
                <a:gd name="T89" fmla="*/ 0 h 671"/>
                <a:gd name="T90" fmla="*/ 0 w 565"/>
                <a:gd name="T91" fmla="*/ 0 h 671"/>
                <a:gd name="T92" fmla="*/ 0 w 565"/>
                <a:gd name="T93" fmla="*/ 0 h 671"/>
                <a:gd name="T94" fmla="*/ 0 w 565"/>
                <a:gd name="T95" fmla="*/ 0 h 671"/>
                <a:gd name="T96" fmla="*/ 0 w 565"/>
                <a:gd name="T97" fmla="*/ 0 h 671"/>
                <a:gd name="T98" fmla="*/ 0 w 565"/>
                <a:gd name="T99" fmla="*/ 0 h 671"/>
                <a:gd name="T100" fmla="*/ 0 w 565"/>
                <a:gd name="T101" fmla="*/ 0 h 671"/>
                <a:gd name="T102" fmla="*/ 0 w 565"/>
                <a:gd name="T103" fmla="*/ 0 h 671"/>
                <a:gd name="T104" fmla="*/ 0 w 565"/>
                <a:gd name="T105" fmla="*/ 0 h 6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5"/>
                <a:gd name="T160" fmla="*/ 0 h 671"/>
                <a:gd name="T161" fmla="*/ 565 w 565"/>
                <a:gd name="T162" fmla="*/ 671 h 6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5" h="671">
                  <a:moveTo>
                    <a:pt x="551" y="671"/>
                  </a:moveTo>
                  <a:lnTo>
                    <a:pt x="432" y="612"/>
                  </a:lnTo>
                  <a:lnTo>
                    <a:pt x="407" y="600"/>
                  </a:lnTo>
                  <a:lnTo>
                    <a:pt x="384" y="585"/>
                  </a:lnTo>
                  <a:lnTo>
                    <a:pt x="362" y="567"/>
                  </a:lnTo>
                  <a:lnTo>
                    <a:pt x="339" y="547"/>
                  </a:lnTo>
                  <a:lnTo>
                    <a:pt x="320" y="526"/>
                  </a:lnTo>
                  <a:lnTo>
                    <a:pt x="302" y="502"/>
                  </a:lnTo>
                  <a:lnTo>
                    <a:pt x="285" y="476"/>
                  </a:lnTo>
                  <a:lnTo>
                    <a:pt x="271" y="449"/>
                  </a:lnTo>
                  <a:lnTo>
                    <a:pt x="263" y="426"/>
                  </a:lnTo>
                  <a:lnTo>
                    <a:pt x="252" y="404"/>
                  </a:lnTo>
                  <a:lnTo>
                    <a:pt x="240" y="382"/>
                  </a:lnTo>
                  <a:lnTo>
                    <a:pt x="227" y="363"/>
                  </a:lnTo>
                  <a:lnTo>
                    <a:pt x="210" y="345"/>
                  </a:lnTo>
                  <a:lnTo>
                    <a:pt x="194" y="329"/>
                  </a:lnTo>
                  <a:lnTo>
                    <a:pt x="176" y="315"/>
                  </a:lnTo>
                  <a:lnTo>
                    <a:pt x="156" y="305"/>
                  </a:lnTo>
                  <a:lnTo>
                    <a:pt x="46" y="369"/>
                  </a:lnTo>
                  <a:lnTo>
                    <a:pt x="0" y="353"/>
                  </a:lnTo>
                  <a:lnTo>
                    <a:pt x="0" y="311"/>
                  </a:lnTo>
                  <a:lnTo>
                    <a:pt x="52" y="306"/>
                  </a:lnTo>
                  <a:lnTo>
                    <a:pt x="53" y="300"/>
                  </a:lnTo>
                  <a:lnTo>
                    <a:pt x="58" y="288"/>
                  </a:lnTo>
                  <a:lnTo>
                    <a:pt x="66" y="274"/>
                  </a:lnTo>
                  <a:lnTo>
                    <a:pt x="80" y="265"/>
                  </a:lnTo>
                  <a:lnTo>
                    <a:pt x="91" y="250"/>
                  </a:lnTo>
                  <a:lnTo>
                    <a:pt x="92" y="223"/>
                  </a:lnTo>
                  <a:lnTo>
                    <a:pt x="88" y="196"/>
                  </a:lnTo>
                  <a:lnTo>
                    <a:pt x="86" y="184"/>
                  </a:lnTo>
                  <a:lnTo>
                    <a:pt x="63" y="104"/>
                  </a:lnTo>
                  <a:lnTo>
                    <a:pt x="40" y="0"/>
                  </a:lnTo>
                  <a:lnTo>
                    <a:pt x="92" y="104"/>
                  </a:lnTo>
                  <a:lnTo>
                    <a:pt x="167" y="150"/>
                  </a:lnTo>
                  <a:lnTo>
                    <a:pt x="218" y="162"/>
                  </a:lnTo>
                  <a:lnTo>
                    <a:pt x="300" y="294"/>
                  </a:lnTo>
                  <a:lnTo>
                    <a:pt x="302" y="302"/>
                  </a:lnTo>
                  <a:lnTo>
                    <a:pt x="306" y="320"/>
                  </a:lnTo>
                  <a:lnTo>
                    <a:pt x="309" y="343"/>
                  </a:lnTo>
                  <a:lnTo>
                    <a:pt x="311" y="363"/>
                  </a:lnTo>
                  <a:lnTo>
                    <a:pt x="313" y="374"/>
                  </a:lnTo>
                  <a:lnTo>
                    <a:pt x="317" y="390"/>
                  </a:lnTo>
                  <a:lnTo>
                    <a:pt x="324" y="406"/>
                  </a:lnTo>
                  <a:lnTo>
                    <a:pt x="331" y="424"/>
                  </a:lnTo>
                  <a:lnTo>
                    <a:pt x="338" y="440"/>
                  </a:lnTo>
                  <a:lnTo>
                    <a:pt x="345" y="454"/>
                  </a:lnTo>
                  <a:lnTo>
                    <a:pt x="349" y="464"/>
                  </a:lnTo>
                  <a:lnTo>
                    <a:pt x="352" y="467"/>
                  </a:lnTo>
                  <a:lnTo>
                    <a:pt x="466" y="501"/>
                  </a:lnTo>
                  <a:lnTo>
                    <a:pt x="530" y="536"/>
                  </a:lnTo>
                  <a:lnTo>
                    <a:pt x="553" y="593"/>
                  </a:lnTo>
                  <a:lnTo>
                    <a:pt x="565" y="651"/>
                  </a:lnTo>
                  <a:lnTo>
                    <a:pt x="551" y="67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80" name="Freeform 593"/>
            <p:cNvSpPr>
              <a:spLocks/>
            </p:cNvSpPr>
            <p:nvPr/>
          </p:nvSpPr>
          <p:spPr bwMode="auto">
            <a:xfrm>
              <a:off x="1802" y="1703"/>
              <a:ext cx="78" cy="151"/>
            </a:xfrm>
            <a:custGeom>
              <a:avLst/>
              <a:gdLst>
                <a:gd name="T0" fmla="*/ 0 w 469"/>
                <a:gd name="T1" fmla="*/ 0 h 911"/>
                <a:gd name="T2" fmla="*/ 0 w 469"/>
                <a:gd name="T3" fmla="*/ 0 h 911"/>
                <a:gd name="T4" fmla="*/ 0 w 469"/>
                <a:gd name="T5" fmla="*/ 0 h 911"/>
                <a:gd name="T6" fmla="*/ 0 w 469"/>
                <a:gd name="T7" fmla="*/ 0 h 911"/>
                <a:gd name="T8" fmla="*/ 0 w 469"/>
                <a:gd name="T9" fmla="*/ 0 h 911"/>
                <a:gd name="T10" fmla="*/ 0 w 469"/>
                <a:gd name="T11" fmla="*/ 0 h 911"/>
                <a:gd name="T12" fmla="*/ 0 w 469"/>
                <a:gd name="T13" fmla="*/ 0 h 911"/>
                <a:gd name="T14" fmla="*/ 0 w 469"/>
                <a:gd name="T15" fmla="*/ 0 h 911"/>
                <a:gd name="T16" fmla="*/ 0 w 469"/>
                <a:gd name="T17" fmla="*/ 0 h 911"/>
                <a:gd name="T18" fmla="*/ 0 w 469"/>
                <a:gd name="T19" fmla="*/ 0 h 911"/>
                <a:gd name="T20" fmla="*/ 0 w 469"/>
                <a:gd name="T21" fmla="*/ 0 h 911"/>
                <a:gd name="T22" fmla="*/ 0 w 469"/>
                <a:gd name="T23" fmla="*/ 0 h 911"/>
                <a:gd name="T24" fmla="*/ 0 w 469"/>
                <a:gd name="T25" fmla="*/ 0 h 911"/>
                <a:gd name="T26" fmla="*/ 0 w 469"/>
                <a:gd name="T27" fmla="*/ 0 h 911"/>
                <a:gd name="T28" fmla="*/ 0 w 469"/>
                <a:gd name="T29" fmla="*/ 0 h 911"/>
                <a:gd name="T30" fmla="*/ 0 w 469"/>
                <a:gd name="T31" fmla="*/ 0 h 911"/>
                <a:gd name="T32" fmla="*/ 0 w 469"/>
                <a:gd name="T33" fmla="*/ 0 h 911"/>
                <a:gd name="T34" fmla="*/ 0 w 469"/>
                <a:gd name="T35" fmla="*/ 0 h 911"/>
                <a:gd name="T36" fmla="*/ 0 w 469"/>
                <a:gd name="T37" fmla="*/ 0 h 911"/>
                <a:gd name="T38" fmla="*/ 0 w 469"/>
                <a:gd name="T39" fmla="*/ 0 h 911"/>
                <a:gd name="T40" fmla="*/ 0 w 469"/>
                <a:gd name="T41" fmla="*/ 0 h 911"/>
                <a:gd name="T42" fmla="*/ 0 w 469"/>
                <a:gd name="T43" fmla="*/ 0 h 911"/>
                <a:gd name="T44" fmla="*/ 0 w 469"/>
                <a:gd name="T45" fmla="*/ 0 h 911"/>
                <a:gd name="T46" fmla="*/ 0 w 469"/>
                <a:gd name="T47" fmla="*/ 0 h 911"/>
                <a:gd name="T48" fmla="*/ 0 w 469"/>
                <a:gd name="T49" fmla="*/ 0 h 911"/>
                <a:gd name="T50" fmla="*/ 0 w 469"/>
                <a:gd name="T51" fmla="*/ 0 h 911"/>
                <a:gd name="T52" fmla="*/ 0 w 469"/>
                <a:gd name="T53" fmla="*/ 0 h 911"/>
                <a:gd name="T54" fmla="*/ 0 w 469"/>
                <a:gd name="T55" fmla="*/ 0 h 911"/>
                <a:gd name="T56" fmla="*/ 0 w 469"/>
                <a:gd name="T57" fmla="*/ 0 h 911"/>
                <a:gd name="T58" fmla="*/ 0 w 469"/>
                <a:gd name="T59" fmla="*/ 0 h 911"/>
                <a:gd name="T60" fmla="*/ 0 w 469"/>
                <a:gd name="T61" fmla="*/ 0 h 911"/>
                <a:gd name="T62" fmla="*/ 0 w 469"/>
                <a:gd name="T63" fmla="*/ 0 h 911"/>
                <a:gd name="T64" fmla="*/ 0 w 469"/>
                <a:gd name="T65" fmla="*/ 0 h 911"/>
                <a:gd name="T66" fmla="*/ 0 w 469"/>
                <a:gd name="T67" fmla="*/ 0 h 911"/>
                <a:gd name="T68" fmla="*/ 0 w 469"/>
                <a:gd name="T69" fmla="*/ 0 h 911"/>
                <a:gd name="T70" fmla="*/ 0 w 469"/>
                <a:gd name="T71" fmla="*/ 0 h 911"/>
                <a:gd name="T72" fmla="*/ 0 w 469"/>
                <a:gd name="T73" fmla="*/ 0 h 911"/>
                <a:gd name="T74" fmla="*/ 0 w 469"/>
                <a:gd name="T75" fmla="*/ 0 h 9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9"/>
                <a:gd name="T115" fmla="*/ 0 h 911"/>
                <a:gd name="T116" fmla="*/ 469 w 469"/>
                <a:gd name="T117" fmla="*/ 911 h 9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9" h="911">
                  <a:moveTo>
                    <a:pt x="35" y="654"/>
                  </a:moveTo>
                  <a:lnTo>
                    <a:pt x="22" y="671"/>
                  </a:lnTo>
                  <a:lnTo>
                    <a:pt x="13" y="695"/>
                  </a:lnTo>
                  <a:lnTo>
                    <a:pt x="6" y="727"/>
                  </a:lnTo>
                  <a:lnTo>
                    <a:pt x="2" y="761"/>
                  </a:lnTo>
                  <a:lnTo>
                    <a:pt x="0" y="799"/>
                  </a:lnTo>
                  <a:lnTo>
                    <a:pt x="1" y="837"/>
                  </a:lnTo>
                  <a:lnTo>
                    <a:pt x="5" y="871"/>
                  </a:lnTo>
                  <a:lnTo>
                    <a:pt x="11" y="903"/>
                  </a:lnTo>
                  <a:lnTo>
                    <a:pt x="17" y="905"/>
                  </a:lnTo>
                  <a:lnTo>
                    <a:pt x="40" y="911"/>
                  </a:lnTo>
                  <a:lnTo>
                    <a:pt x="52" y="836"/>
                  </a:lnTo>
                  <a:lnTo>
                    <a:pt x="52" y="737"/>
                  </a:lnTo>
                  <a:lnTo>
                    <a:pt x="80" y="651"/>
                  </a:lnTo>
                  <a:lnTo>
                    <a:pt x="69" y="587"/>
                  </a:lnTo>
                  <a:lnTo>
                    <a:pt x="74" y="530"/>
                  </a:lnTo>
                  <a:lnTo>
                    <a:pt x="126" y="553"/>
                  </a:lnTo>
                  <a:lnTo>
                    <a:pt x="195" y="570"/>
                  </a:lnTo>
                  <a:lnTo>
                    <a:pt x="225" y="622"/>
                  </a:lnTo>
                  <a:lnTo>
                    <a:pt x="264" y="628"/>
                  </a:lnTo>
                  <a:lnTo>
                    <a:pt x="242" y="542"/>
                  </a:lnTo>
                  <a:lnTo>
                    <a:pt x="242" y="484"/>
                  </a:lnTo>
                  <a:lnTo>
                    <a:pt x="236" y="380"/>
                  </a:lnTo>
                  <a:lnTo>
                    <a:pt x="281" y="328"/>
                  </a:lnTo>
                  <a:lnTo>
                    <a:pt x="351" y="305"/>
                  </a:lnTo>
                  <a:lnTo>
                    <a:pt x="469" y="257"/>
                  </a:lnTo>
                  <a:lnTo>
                    <a:pt x="402" y="219"/>
                  </a:lnTo>
                  <a:lnTo>
                    <a:pt x="388" y="163"/>
                  </a:lnTo>
                  <a:lnTo>
                    <a:pt x="388" y="119"/>
                  </a:lnTo>
                  <a:lnTo>
                    <a:pt x="399" y="82"/>
                  </a:lnTo>
                  <a:lnTo>
                    <a:pt x="417" y="55"/>
                  </a:lnTo>
                  <a:lnTo>
                    <a:pt x="436" y="33"/>
                  </a:lnTo>
                  <a:lnTo>
                    <a:pt x="453" y="18"/>
                  </a:lnTo>
                  <a:lnTo>
                    <a:pt x="464" y="8"/>
                  </a:lnTo>
                  <a:lnTo>
                    <a:pt x="465" y="0"/>
                  </a:lnTo>
                  <a:lnTo>
                    <a:pt x="463" y="0"/>
                  </a:lnTo>
                  <a:lnTo>
                    <a:pt x="459" y="1"/>
                  </a:lnTo>
                  <a:lnTo>
                    <a:pt x="452" y="3"/>
                  </a:lnTo>
                  <a:lnTo>
                    <a:pt x="443" y="6"/>
                  </a:lnTo>
                  <a:lnTo>
                    <a:pt x="433" y="9"/>
                  </a:lnTo>
                  <a:lnTo>
                    <a:pt x="421" y="13"/>
                  </a:lnTo>
                  <a:lnTo>
                    <a:pt x="406" y="17"/>
                  </a:lnTo>
                  <a:lnTo>
                    <a:pt x="392" y="23"/>
                  </a:lnTo>
                  <a:lnTo>
                    <a:pt x="378" y="29"/>
                  </a:lnTo>
                  <a:lnTo>
                    <a:pt x="364" y="36"/>
                  </a:lnTo>
                  <a:lnTo>
                    <a:pt x="350" y="44"/>
                  </a:lnTo>
                  <a:lnTo>
                    <a:pt x="335" y="54"/>
                  </a:lnTo>
                  <a:lnTo>
                    <a:pt x="323" y="64"/>
                  </a:lnTo>
                  <a:lnTo>
                    <a:pt x="312" y="74"/>
                  </a:lnTo>
                  <a:lnTo>
                    <a:pt x="302" y="86"/>
                  </a:lnTo>
                  <a:lnTo>
                    <a:pt x="295" y="98"/>
                  </a:lnTo>
                  <a:lnTo>
                    <a:pt x="279" y="140"/>
                  </a:lnTo>
                  <a:lnTo>
                    <a:pt x="274" y="181"/>
                  </a:lnTo>
                  <a:lnTo>
                    <a:pt x="278" y="219"/>
                  </a:lnTo>
                  <a:lnTo>
                    <a:pt x="294" y="254"/>
                  </a:lnTo>
                  <a:lnTo>
                    <a:pt x="213" y="306"/>
                  </a:lnTo>
                  <a:lnTo>
                    <a:pt x="200" y="328"/>
                  </a:lnTo>
                  <a:lnTo>
                    <a:pt x="189" y="354"/>
                  </a:lnTo>
                  <a:lnTo>
                    <a:pt x="182" y="380"/>
                  </a:lnTo>
                  <a:lnTo>
                    <a:pt x="177" y="409"/>
                  </a:lnTo>
                  <a:lnTo>
                    <a:pt x="175" y="437"/>
                  </a:lnTo>
                  <a:lnTo>
                    <a:pt x="174" y="465"/>
                  </a:lnTo>
                  <a:lnTo>
                    <a:pt x="176" y="493"/>
                  </a:lnTo>
                  <a:lnTo>
                    <a:pt x="179" y="518"/>
                  </a:lnTo>
                  <a:lnTo>
                    <a:pt x="166" y="521"/>
                  </a:lnTo>
                  <a:lnTo>
                    <a:pt x="151" y="520"/>
                  </a:lnTo>
                  <a:lnTo>
                    <a:pt x="137" y="517"/>
                  </a:lnTo>
                  <a:lnTo>
                    <a:pt x="123" y="513"/>
                  </a:lnTo>
                  <a:lnTo>
                    <a:pt x="109" y="506"/>
                  </a:lnTo>
                  <a:lnTo>
                    <a:pt x="97" y="499"/>
                  </a:lnTo>
                  <a:lnTo>
                    <a:pt x="84" y="492"/>
                  </a:lnTo>
                  <a:lnTo>
                    <a:pt x="74" y="484"/>
                  </a:lnTo>
                  <a:lnTo>
                    <a:pt x="31" y="499"/>
                  </a:lnTo>
                  <a:lnTo>
                    <a:pt x="22" y="531"/>
                  </a:lnTo>
                  <a:lnTo>
                    <a:pt x="18" y="581"/>
                  </a:lnTo>
                  <a:lnTo>
                    <a:pt x="21" y="630"/>
                  </a:lnTo>
                  <a:lnTo>
                    <a:pt x="35" y="65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81" name="Freeform 594"/>
            <p:cNvSpPr>
              <a:spLocks/>
            </p:cNvSpPr>
            <p:nvPr/>
          </p:nvSpPr>
          <p:spPr bwMode="auto">
            <a:xfrm>
              <a:off x="1853" y="1713"/>
              <a:ext cx="11" cy="30"/>
            </a:xfrm>
            <a:custGeom>
              <a:avLst/>
              <a:gdLst>
                <a:gd name="T0" fmla="*/ 0 w 65"/>
                <a:gd name="T1" fmla="*/ 0 h 180"/>
                <a:gd name="T2" fmla="*/ 0 w 65"/>
                <a:gd name="T3" fmla="*/ 0 h 180"/>
                <a:gd name="T4" fmla="*/ 0 w 65"/>
                <a:gd name="T5" fmla="*/ 0 h 180"/>
                <a:gd name="T6" fmla="*/ 0 w 65"/>
                <a:gd name="T7" fmla="*/ 0 h 180"/>
                <a:gd name="T8" fmla="*/ 0 w 65"/>
                <a:gd name="T9" fmla="*/ 0 h 180"/>
                <a:gd name="T10" fmla="*/ 0 w 65"/>
                <a:gd name="T11" fmla="*/ 0 h 180"/>
                <a:gd name="T12" fmla="*/ 0 w 65"/>
                <a:gd name="T13" fmla="*/ 0 h 180"/>
                <a:gd name="T14" fmla="*/ 0 w 65"/>
                <a:gd name="T15" fmla="*/ 0 h 180"/>
                <a:gd name="T16" fmla="*/ 0 w 65"/>
                <a:gd name="T17" fmla="*/ 0 h 180"/>
                <a:gd name="T18" fmla="*/ 0 w 65"/>
                <a:gd name="T19" fmla="*/ 0 h 180"/>
                <a:gd name="T20" fmla="*/ 0 w 65"/>
                <a:gd name="T21" fmla="*/ 0 h 180"/>
                <a:gd name="T22" fmla="*/ 0 w 65"/>
                <a:gd name="T23" fmla="*/ 0 h 180"/>
                <a:gd name="T24" fmla="*/ 0 w 65"/>
                <a:gd name="T25" fmla="*/ 0 h 180"/>
                <a:gd name="T26" fmla="*/ 0 w 65"/>
                <a:gd name="T27" fmla="*/ 0 h 180"/>
                <a:gd name="T28" fmla="*/ 0 w 65"/>
                <a:gd name="T29" fmla="*/ 0 h 180"/>
                <a:gd name="T30" fmla="*/ 0 w 65"/>
                <a:gd name="T31" fmla="*/ 0 h 180"/>
                <a:gd name="T32" fmla="*/ 0 w 65"/>
                <a:gd name="T33" fmla="*/ 0 h 180"/>
                <a:gd name="T34" fmla="*/ 0 w 65"/>
                <a:gd name="T35" fmla="*/ 0 h 180"/>
                <a:gd name="T36" fmla="*/ 0 w 65"/>
                <a:gd name="T37" fmla="*/ 0 h 180"/>
                <a:gd name="T38" fmla="*/ 0 w 65"/>
                <a:gd name="T39" fmla="*/ 0 h 1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180"/>
                <a:gd name="T62" fmla="*/ 65 w 65"/>
                <a:gd name="T63" fmla="*/ 180 h 1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180">
                  <a:moveTo>
                    <a:pt x="64" y="0"/>
                  </a:moveTo>
                  <a:lnTo>
                    <a:pt x="65" y="11"/>
                  </a:lnTo>
                  <a:lnTo>
                    <a:pt x="62" y="29"/>
                  </a:lnTo>
                  <a:lnTo>
                    <a:pt x="58" y="51"/>
                  </a:lnTo>
                  <a:lnTo>
                    <a:pt x="54" y="74"/>
                  </a:lnTo>
                  <a:lnTo>
                    <a:pt x="50" y="96"/>
                  </a:lnTo>
                  <a:lnTo>
                    <a:pt x="50" y="116"/>
                  </a:lnTo>
                  <a:lnTo>
                    <a:pt x="53" y="130"/>
                  </a:lnTo>
                  <a:lnTo>
                    <a:pt x="62" y="135"/>
                  </a:lnTo>
                  <a:lnTo>
                    <a:pt x="62" y="180"/>
                  </a:lnTo>
                  <a:lnTo>
                    <a:pt x="0" y="180"/>
                  </a:lnTo>
                  <a:lnTo>
                    <a:pt x="0" y="120"/>
                  </a:lnTo>
                  <a:lnTo>
                    <a:pt x="0" y="116"/>
                  </a:lnTo>
                  <a:lnTo>
                    <a:pt x="2" y="104"/>
                  </a:lnTo>
                  <a:lnTo>
                    <a:pt x="5" y="90"/>
                  </a:lnTo>
                  <a:lnTo>
                    <a:pt x="10" y="73"/>
                  </a:lnTo>
                  <a:lnTo>
                    <a:pt x="18" y="54"/>
                  </a:lnTo>
                  <a:lnTo>
                    <a:pt x="29" y="34"/>
                  </a:lnTo>
                  <a:lnTo>
                    <a:pt x="45" y="16"/>
                  </a:lnTo>
                  <a:lnTo>
                    <a:pt x="64" y="0"/>
                  </a:lnTo>
                  <a:close/>
                </a:path>
              </a:pathLst>
            </a:custGeom>
            <a:solidFill>
              <a:srgbClr val="E2DDBC"/>
            </a:solidFill>
            <a:ln w="9525">
              <a:noFill/>
              <a:round/>
              <a:headEnd/>
              <a:tailEnd/>
            </a:ln>
          </p:spPr>
          <p:txBody>
            <a:bodyPr/>
            <a:lstStyle/>
            <a:p>
              <a:endParaRPr lang="en-US" dirty="0">
                <a:solidFill>
                  <a:prstClr val="black"/>
                </a:solidFill>
              </a:endParaRPr>
            </a:p>
          </p:txBody>
        </p:sp>
        <p:sp>
          <p:nvSpPr>
            <p:cNvPr id="75582" name="Freeform 595"/>
            <p:cNvSpPr>
              <a:spLocks/>
            </p:cNvSpPr>
            <p:nvPr/>
          </p:nvSpPr>
          <p:spPr bwMode="auto">
            <a:xfrm>
              <a:off x="1807" y="1789"/>
              <a:ext cx="20" cy="64"/>
            </a:xfrm>
            <a:custGeom>
              <a:avLst/>
              <a:gdLst>
                <a:gd name="T0" fmla="*/ 0 w 114"/>
                <a:gd name="T1" fmla="*/ 0 h 387"/>
                <a:gd name="T2" fmla="*/ 0 w 114"/>
                <a:gd name="T3" fmla="*/ 0 h 387"/>
                <a:gd name="T4" fmla="*/ 0 w 114"/>
                <a:gd name="T5" fmla="*/ 0 h 387"/>
                <a:gd name="T6" fmla="*/ 0 w 114"/>
                <a:gd name="T7" fmla="*/ 0 h 387"/>
                <a:gd name="T8" fmla="*/ 0 w 114"/>
                <a:gd name="T9" fmla="*/ 0 h 387"/>
                <a:gd name="T10" fmla="*/ 0 w 114"/>
                <a:gd name="T11" fmla="*/ 0 h 387"/>
                <a:gd name="T12" fmla="*/ 0 w 114"/>
                <a:gd name="T13" fmla="*/ 0 h 387"/>
                <a:gd name="T14" fmla="*/ 0 w 114"/>
                <a:gd name="T15" fmla="*/ 0 h 387"/>
                <a:gd name="T16" fmla="*/ 0 w 114"/>
                <a:gd name="T17" fmla="*/ 0 h 387"/>
                <a:gd name="T18" fmla="*/ 0 w 114"/>
                <a:gd name="T19" fmla="*/ 0 h 387"/>
                <a:gd name="T20" fmla="*/ 0 w 114"/>
                <a:gd name="T21" fmla="*/ 0 h 387"/>
                <a:gd name="T22" fmla="*/ 0 w 114"/>
                <a:gd name="T23" fmla="*/ 0 h 387"/>
                <a:gd name="T24" fmla="*/ 0 w 114"/>
                <a:gd name="T25" fmla="*/ 0 h 387"/>
                <a:gd name="T26" fmla="*/ 0 w 114"/>
                <a:gd name="T27" fmla="*/ 0 h 387"/>
                <a:gd name="T28" fmla="*/ 0 w 114"/>
                <a:gd name="T29" fmla="*/ 0 h 387"/>
                <a:gd name="T30" fmla="*/ 0 w 114"/>
                <a:gd name="T31" fmla="*/ 0 h 387"/>
                <a:gd name="T32" fmla="*/ 0 w 114"/>
                <a:gd name="T33" fmla="*/ 0 h 387"/>
                <a:gd name="T34" fmla="*/ 0 w 114"/>
                <a:gd name="T35" fmla="*/ 0 h 387"/>
                <a:gd name="T36" fmla="*/ 0 w 114"/>
                <a:gd name="T37" fmla="*/ 0 h 387"/>
                <a:gd name="T38" fmla="*/ 0 w 114"/>
                <a:gd name="T39" fmla="*/ 0 h 387"/>
                <a:gd name="T40" fmla="*/ 0 w 114"/>
                <a:gd name="T41" fmla="*/ 0 h 387"/>
                <a:gd name="T42" fmla="*/ 0 w 114"/>
                <a:gd name="T43" fmla="*/ 0 h 387"/>
                <a:gd name="T44" fmla="*/ 0 w 114"/>
                <a:gd name="T45" fmla="*/ 0 h 387"/>
                <a:gd name="T46" fmla="*/ 0 w 114"/>
                <a:gd name="T47" fmla="*/ 0 h 387"/>
                <a:gd name="T48" fmla="*/ 0 w 114"/>
                <a:gd name="T49" fmla="*/ 0 h 387"/>
                <a:gd name="T50" fmla="*/ 0 w 114"/>
                <a:gd name="T51" fmla="*/ 0 h 387"/>
                <a:gd name="T52" fmla="*/ 0 w 114"/>
                <a:gd name="T53" fmla="*/ 0 h 387"/>
                <a:gd name="T54" fmla="*/ 0 w 114"/>
                <a:gd name="T55" fmla="*/ 0 h 387"/>
                <a:gd name="T56" fmla="*/ 0 w 114"/>
                <a:gd name="T57" fmla="*/ 0 h 387"/>
                <a:gd name="T58" fmla="*/ 0 w 114"/>
                <a:gd name="T59" fmla="*/ 0 h 387"/>
                <a:gd name="T60" fmla="*/ 0 w 114"/>
                <a:gd name="T61" fmla="*/ 0 h 387"/>
                <a:gd name="T62" fmla="*/ 0 w 114"/>
                <a:gd name="T63" fmla="*/ 0 h 387"/>
                <a:gd name="T64" fmla="*/ 0 w 114"/>
                <a:gd name="T65" fmla="*/ 0 h 387"/>
                <a:gd name="T66" fmla="*/ 0 w 114"/>
                <a:gd name="T67" fmla="*/ 0 h 387"/>
                <a:gd name="T68" fmla="*/ 0 w 114"/>
                <a:gd name="T69" fmla="*/ 0 h 387"/>
                <a:gd name="T70" fmla="*/ 0 w 114"/>
                <a:gd name="T71" fmla="*/ 0 h 387"/>
                <a:gd name="T72" fmla="*/ 0 w 114"/>
                <a:gd name="T73" fmla="*/ 0 h 387"/>
                <a:gd name="T74" fmla="*/ 0 w 114"/>
                <a:gd name="T75" fmla="*/ 0 h 387"/>
                <a:gd name="T76" fmla="*/ 0 w 114"/>
                <a:gd name="T77" fmla="*/ 0 h 387"/>
                <a:gd name="T78" fmla="*/ 0 w 114"/>
                <a:gd name="T79" fmla="*/ 0 h 387"/>
                <a:gd name="T80" fmla="*/ 0 w 114"/>
                <a:gd name="T81" fmla="*/ 0 h 387"/>
                <a:gd name="T82" fmla="*/ 0 w 114"/>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4"/>
                <a:gd name="T127" fmla="*/ 0 h 387"/>
                <a:gd name="T128" fmla="*/ 114 w 114"/>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4" h="387">
                  <a:moveTo>
                    <a:pt x="6" y="387"/>
                  </a:moveTo>
                  <a:lnTo>
                    <a:pt x="0" y="380"/>
                  </a:lnTo>
                  <a:lnTo>
                    <a:pt x="0" y="226"/>
                  </a:lnTo>
                  <a:lnTo>
                    <a:pt x="5" y="223"/>
                  </a:lnTo>
                  <a:lnTo>
                    <a:pt x="8" y="216"/>
                  </a:lnTo>
                  <a:lnTo>
                    <a:pt x="7" y="210"/>
                  </a:lnTo>
                  <a:lnTo>
                    <a:pt x="0" y="207"/>
                  </a:lnTo>
                  <a:lnTo>
                    <a:pt x="5" y="196"/>
                  </a:lnTo>
                  <a:lnTo>
                    <a:pt x="8" y="184"/>
                  </a:lnTo>
                  <a:lnTo>
                    <a:pt x="9" y="173"/>
                  </a:lnTo>
                  <a:lnTo>
                    <a:pt x="11" y="163"/>
                  </a:lnTo>
                  <a:lnTo>
                    <a:pt x="13" y="155"/>
                  </a:lnTo>
                  <a:lnTo>
                    <a:pt x="17" y="147"/>
                  </a:lnTo>
                  <a:lnTo>
                    <a:pt x="24" y="143"/>
                  </a:lnTo>
                  <a:lnTo>
                    <a:pt x="34" y="140"/>
                  </a:lnTo>
                  <a:lnTo>
                    <a:pt x="30" y="123"/>
                  </a:lnTo>
                  <a:lnTo>
                    <a:pt x="23" y="91"/>
                  </a:lnTo>
                  <a:lnTo>
                    <a:pt x="16" y="54"/>
                  </a:lnTo>
                  <a:lnTo>
                    <a:pt x="17" y="28"/>
                  </a:lnTo>
                  <a:lnTo>
                    <a:pt x="21" y="21"/>
                  </a:lnTo>
                  <a:lnTo>
                    <a:pt x="25" y="15"/>
                  </a:lnTo>
                  <a:lnTo>
                    <a:pt x="30" y="11"/>
                  </a:lnTo>
                  <a:lnTo>
                    <a:pt x="34" y="6"/>
                  </a:lnTo>
                  <a:lnTo>
                    <a:pt x="38" y="3"/>
                  </a:lnTo>
                  <a:lnTo>
                    <a:pt x="43" y="1"/>
                  </a:lnTo>
                  <a:lnTo>
                    <a:pt x="47" y="0"/>
                  </a:lnTo>
                  <a:lnTo>
                    <a:pt x="51" y="0"/>
                  </a:lnTo>
                  <a:lnTo>
                    <a:pt x="62" y="1"/>
                  </a:lnTo>
                  <a:lnTo>
                    <a:pt x="71" y="3"/>
                  </a:lnTo>
                  <a:lnTo>
                    <a:pt x="79" y="7"/>
                  </a:lnTo>
                  <a:lnTo>
                    <a:pt x="86" y="13"/>
                  </a:lnTo>
                  <a:lnTo>
                    <a:pt x="94" y="20"/>
                  </a:lnTo>
                  <a:lnTo>
                    <a:pt x="101" y="26"/>
                  </a:lnTo>
                  <a:lnTo>
                    <a:pt x="107" y="34"/>
                  </a:lnTo>
                  <a:lnTo>
                    <a:pt x="114" y="41"/>
                  </a:lnTo>
                  <a:lnTo>
                    <a:pt x="91" y="35"/>
                  </a:lnTo>
                  <a:lnTo>
                    <a:pt x="39" y="12"/>
                  </a:lnTo>
                  <a:lnTo>
                    <a:pt x="34" y="69"/>
                  </a:lnTo>
                  <a:lnTo>
                    <a:pt x="45" y="133"/>
                  </a:lnTo>
                  <a:lnTo>
                    <a:pt x="17" y="219"/>
                  </a:lnTo>
                  <a:lnTo>
                    <a:pt x="17" y="318"/>
                  </a:lnTo>
                  <a:lnTo>
                    <a:pt x="6" y="387"/>
                  </a:lnTo>
                  <a:close/>
                </a:path>
              </a:pathLst>
            </a:custGeom>
            <a:solidFill>
              <a:srgbClr val="E2DDBC"/>
            </a:solidFill>
            <a:ln w="9525">
              <a:noFill/>
              <a:round/>
              <a:headEnd/>
              <a:tailEnd/>
            </a:ln>
          </p:spPr>
          <p:txBody>
            <a:bodyPr/>
            <a:lstStyle/>
            <a:p>
              <a:endParaRPr lang="en-US" dirty="0">
                <a:solidFill>
                  <a:prstClr val="black"/>
                </a:solidFill>
              </a:endParaRPr>
            </a:p>
          </p:txBody>
        </p:sp>
        <p:sp>
          <p:nvSpPr>
            <p:cNvPr id="75583" name="Freeform 596"/>
            <p:cNvSpPr>
              <a:spLocks/>
            </p:cNvSpPr>
            <p:nvPr/>
          </p:nvSpPr>
          <p:spPr bwMode="auto">
            <a:xfrm>
              <a:off x="1853" y="1827"/>
              <a:ext cx="21" cy="15"/>
            </a:xfrm>
            <a:custGeom>
              <a:avLst/>
              <a:gdLst>
                <a:gd name="T0" fmla="*/ 0 w 126"/>
                <a:gd name="T1" fmla="*/ 0 h 91"/>
                <a:gd name="T2" fmla="*/ 0 w 126"/>
                <a:gd name="T3" fmla="*/ 0 h 91"/>
                <a:gd name="T4" fmla="*/ 0 w 126"/>
                <a:gd name="T5" fmla="*/ 0 h 91"/>
                <a:gd name="T6" fmla="*/ 0 w 126"/>
                <a:gd name="T7" fmla="*/ 0 h 91"/>
                <a:gd name="T8" fmla="*/ 0 w 126"/>
                <a:gd name="T9" fmla="*/ 0 h 91"/>
                <a:gd name="T10" fmla="*/ 0 w 126"/>
                <a:gd name="T11" fmla="*/ 0 h 91"/>
                <a:gd name="T12" fmla="*/ 0 w 126"/>
                <a:gd name="T13" fmla="*/ 0 h 91"/>
                <a:gd name="T14" fmla="*/ 0 w 126"/>
                <a:gd name="T15" fmla="*/ 0 h 91"/>
                <a:gd name="T16" fmla="*/ 0 w 126"/>
                <a:gd name="T17" fmla="*/ 0 h 91"/>
                <a:gd name="T18" fmla="*/ 0 w 126"/>
                <a:gd name="T19" fmla="*/ 0 h 91"/>
                <a:gd name="T20" fmla="*/ 0 w 126"/>
                <a:gd name="T21" fmla="*/ 0 h 91"/>
                <a:gd name="T22" fmla="*/ 0 w 126"/>
                <a:gd name="T23" fmla="*/ 0 h 91"/>
                <a:gd name="T24" fmla="*/ 0 w 126"/>
                <a:gd name="T25" fmla="*/ 0 h 91"/>
                <a:gd name="T26" fmla="*/ 0 w 126"/>
                <a:gd name="T27" fmla="*/ 0 h 91"/>
                <a:gd name="T28" fmla="*/ 0 w 126"/>
                <a:gd name="T29" fmla="*/ 0 h 91"/>
                <a:gd name="T30" fmla="*/ 0 w 126"/>
                <a:gd name="T31" fmla="*/ 0 h 91"/>
                <a:gd name="T32" fmla="*/ 0 w 126"/>
                <a:gd name="T33" fmla="*/ 0 h 91"/>
                <a:gd name="T34" fmla="*/ 0 w 126"/>
                <a:gd name="T35" fmla="*/ 0 h 91"/>
                <a:gd name="T36" fmla="*/ 0 w 126"/>
                <a:gd name="T37" fmla="*/ 0 h 91"/>
                <a:gd name="T38" fmla="*/ 0 w 126"/>
                <a:gd name="T39" fmla="*/ 0 h 91"/>
                <a:gd name="T40" fmla="*/ 0 w 126"/>
                <a:gd name="T41" fmla="*/ 0 h 91"/>
                <a:gd name="T42" fmla="*/ 0 w 126"/>
                <a:gd name="T43" fmla="*/ 0 h 91"/>
                <a:gd name="T44" fmla="*/ 0 w 126"/>
                <a:gd name="T45" fmla="*/ 0 h 91"/>
                <a:gd name="T46" fmla="*/ 0 w 126"/>
                <a:gd name="T47" fmla="*/ 0 h 91"/>
                <a:gd name="T48" fmla="*/ 0 w 126"/>
                <a:gd name="T49" fmla="*/ 0 h 91"/>
                <a:gd name="T50" fmla="*/ 0 w 126"/>
                <a:gd name="T51" fmla="*/ 0 h 91"/>
                <a:gd name="T52" fmla="*/ 0 w 126"/>
                <a:gd name="T53" fmla="*/ 0 h 91"/>
                <a:gd name="T54" fmla="*/ 0 w 126"/>
                <a:gd name="T55" fmla="*/ 0 h 91"/>
                <a:gd name="T56" fmla="*/ 0 w 126"/>
                <a:gd name="T57" fmla="*/ 0 h 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6"/>
                <a:gd name="T88" fmla="*/ 0 h 91"/>
                <a:gd name="T89" fmla="*/ 126 w 126"/>
                <a:gd name="T90" fmla="*/ 91 h 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6" h="91">
                  <a:moveTo>
                    <a:pt x="92" y="0"/>
                  </a:moveTo>
                  <a:lnTo>
                    <a:pt x="126" y="0"/>
                  </a:lnTo>
                  <a:lnTo>
                    <a:pt x="126" y="26"/>
                  </a:lnTo>
                  <a:lnTo>
                    <a:pt x="117" y="34"/>
                  </a:lnTo>
                  <a:lnTo>
                    <a:pt x="106" y="41"/>
                  </a:lnTo>
                  <a:lnTo>
                    <a:pt x="94" y="49"/>
                  </a:lnTo>
                  <a:lnTo>
                    <a:pt x="83" y="56"/>
                  </a:lnTo>
                  <a:lnTo>
                    <a:pt x="72" y="64"/>
                  </a:lnTo>
                  <a:lnTo>
                    <a:pt x="61" y="72"/>
                  </a:lnTo>
                  <a:lnTo>
                    <a:pt x="52" y="81"/>
                  </a:lnTo>
                  <a:lnTo>
                    <a:pt x="44" y="91"/>
                  </a:lnTo>
                  <a:lnTo>
                    <a:pt x="39" y="90"/>
                  </a:lnTo>
                  <a:lnTo>
                    <a:pt x="32" y="89"/>
                  </a:lnTo>
                  <a:lnTo>
                    <a:pt x="27" y="88"/>
                  </a:lnTo>
                  <a:lnTo>
                    <a:pt x="22" y="87"/>
                  </a:lnTo>
                  <a:lnTo>
                    <a:pt x="16" y="86"/>
                  </a:lnTo>
                  <a:lnTo>
                    <a:pt x="11" y="85"/>
                  </a:lnTo>
                  <a:lnTo>
                    <a:pt x="5" y="84"/>
                  </a:lnTo>
                  <a:lnTo>
                    <a:pt x="0" y="82"/>
                  </a:lnTo>
                  <a:lnTo>
                    <a:pt x="0" y="67"/>
                  </a:lnTo>
                  <a:lnTo>
                    <a:pt x="52" y="62"/>
                  </a:lnTo>
                  <a:lnTo>
                    <a:pt x="53" y="56"/>
                  </a:lnTo>
                  <a:lnTo>
                    <a:pt x="58" y="44"/>
                  </a:lnTo>
                  <a:lnTo>
                    <a:pt x="66" y="30"/>
                  </a:lnTo>
                  <a:lnTo>
                    <a:pt x="80" y="21"/>
                  </a:lnTo>
                  <a:lnTo>
                    <a:pt x="85" y="18"/>
                  </a:lnTo>
                  <a:lnTo>
                    <a:pt x="88" y="13"/>
                  </a:lnTo>
                  <a:lnTo>
                    <a:pt x="91" y="7"/>
                  </a:lnTo>
                  <a:lnTo>
                    <a:pt x="92" y="0"/>
                  </a:lnTo>
                  <a:close/>
                </a:path>
              </a:pathLst>
            </a:custGeom>
            <a:solidFill>
              <a:srgbClr val="E2DDBC"/>
            </a:solidFill>
            <a:ln w="9525">
              <a:noFill/>
              <a:round/>
              <a:headEnd/>
              <a:tailEnd/>
            </a:ln>
          </p:spPr>
          <p:txBody>
            <a:bodyPr/>
            <a:lstStyle/>
            <a:p>
              <a:endParaRPr lang="en-US" dirty="0">
                <a:solidFill>
                  <a:prstClr val="black"/>
                </a:solidFill>
              </a:endParaRPr>
            </a:p>
          </p:txBody>
        </p:sp>
        <p:sp>
          <p:nvSpPr>
            <p:cNvPr id="75584" name="Freeform 597"/>
            <p:cNvSpPr>
              <a:spLocks/>
            </p:cNvSpPr>
            <p:nvPr/>
          </p:nvSpPr>
          <p:spPr bwMode="auto">
            <a:xfrm>
              <a:off x="1868" y="1818"/>
              <a:ext cx="2" cy="7"/>
            </a:xfrm>
            <a:custGeom>
              <a:avLst/>
              <a:gdLst>
                <a:gd name="T0" fmla="*/ 0 w 11"/>
                <a:gd name="T1" fmla="*/ 0 h 40"/>
                <a:gd name="T2" fmla="*/ 0 w 11"/>
                <a:gd name="T3" fmla="*/ 0 h 40"/>
                <a:gd name="T4" fmla="*/ 0 w 11"/>
                <a:gd name="T5" fmla="*/ 0 h 40"/>
                <a:gd name="T6" fmla="*/ 0 w 11"/>
                <a:gd name="T7" fmla="*/ 0 h 40"/>
                <a:gd name="T8" fmla="*/ 0 w 11"/>
                <a:gd name="T9" fmla="*/ 0 h 40"/>
                <a:gd name="T10" fmla="*/ 0 w 11"/>
                <a:gd name="T11" fmla="*/ 0 h 40"/>
                <a:gd name="T12" fmla="*/ 0 w 11"/>
                <a:gd name="T13" fmla="*/ 0 h 40"/>
                <a:gd name="T14" fmla="*/ 0 w 11"/>
                <a:gd name="T15" fmla="*/ 0 h 40"/>
                <a:gd name="T16" fmla="*/ 0 w 11"/>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40"/>
                <a:gd name="T29" fmla="*/ 11 w 11"/>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40">
                  <a:moveTo>
                    <a:pt x="0" y="0"/>
                  </a:moveTo>
                  <a:lnTo>
                    <a:pt x="5" y="8"/>
                  </a:lnTo>
                  <a:lnTo>
                    <a:pt x="11" y="19"/>
                  </a:lnTo>
                  <a:lnTo>
                    <a:pt x="11" y="29"/>
                  </a:lnTo>
                  <a:lnTo>
                    <a:pt x="4" y="40"/>
                  </a:lnTo>
                  <a:lnTo>
                    <a:pt x="4" y="29"/>
                  </a:lnTo>
                  <a:lnTo>
                    <a:pt x="2" y="19"/>
                  </a:lnTo>
                  <a:lnTo>
                    <a:pt x="1" y="8"/>
                  </a:lnTo>
                  <a:lnTo>
                    <a:pt x="0" y="0"/>
                  </a:lnTo>
                  <a:close/>
                </a:path>
              </a:pathLst>
            </a:custGeom>
            <a:solidFill>
              <a:srgbClr val="E2DDBC"/>
            </a:solidFill>
            <a:ln w="9525">
              <a:noFill/>
              <a:round/>
              <a:headEnd/>
              <a:tailEnd/>
            </a:ln>
          </p:spPr>
          <p:txBody>
            <a:bodyPr/>
            <a:lstStyle/>
            <a:p>
              <a:endParaRPr lang="en-US" dirty="0">
                <a:solidFill>
                  <a:prstClr val="black"/>
                </a:solidFill>
              </a:endParaRPr>
            </a:p>
          </p:txBody>
        </p:sp>
        <p:sp>
          <p:nvSpPr>
            <p:cNvPr id="75585" name="Freeform 598"/>
            <p:cNvSpPr>
              <a:spLocks/>
            </p:cNvSpPr>
            <p:nvPr/>
          </p:nvSpPr>
          <p:spPr bwMode="auto">
            <a:xfrm>
              <a:off x="1860" y="1786"/>
              <a:ext cx="87" cy="107"/>
            </a:xfrm>
            <a:custGeom>
              <a:avLst/>
              <a:gdLst>
                <a:gd name="T0" fmla="*/ 0 w 523"/>
                <a:gd name="T1" fmla="*/ 0 h 642"/>
                <a:gd name="T2" fmla="*/ 0 w 523"/>
                <a:gd name="T3" fmla="*/ 0 h 642"/>
                <a:gd name="T4" fmla="*/ 0 w 523"/>
                <a:gd name="T5" fmla="*/ 0 h 642"/>
                <a:gd name="T6" fmla="*/ 0 w 523"/>
                <a:gd name="T7" fmla="*/ 0 h 642"/>
                <a:gd name="T8" fmla="*/ 0 w 523"/>
                <a:gd name="T9" fmla="*/ 0 h 642"/>
                <a:gd name="T10" fmla="*/ 0 w 523"/>
                <a:gd name="T11" fmla="*/ 0 h 642"/>
                <a:gd name="T12" fmla="*/ 0 w 523"/>
                <a:gd name="T13" fmla="*/ 0 h 642"/>
                <a:gd name="T14" fmla="*/ 0 w 523"/>
                <a:gd name="T15" fmla="*/ 0 h 642"/>
                <a:gd name="T16" fmla="*/ 0 w 523"/>
                <a:gd name="T17" fmla="*/ 0 h 642"/>
                <a:gd name="T18" fmla="*/ 0 w 523"/>
                <a:gd name="T19" fmla="*/ 0 h 642"/>
                <a:gd name="T20" fmla="*/ 0 w 523"/>
                <a:gd name="T21" fmla="*/ 0 h 642"/>
                <a:gd name="T22" fmla="*/ 0 w 523"/>
                <a:gd name="T23" fmla="*/ 0 h 642"/>
                <a:gd name="T24" fmla="*/ 0 w 523"/>
                <a:gd name="T25" fmla="*/ 0 h 642"/>
                <a:gd name="T26" fmla="*/ 0 w 523"/>
                <a:gd name="T27" fmla="*/ 0 h 642"/>
                <a:gd name="T28" fmla="*/ 0 w 523"/>
                <a:gd name="T29" fmla="*/ 0 h 642"/>
                <a:gd name="T30" fmla="*/ 0 w 523"/>
                <a:gd name="T31" fmla="*/ 0 h 642"/>
                <a:gd name="T32" fmla="*/ 0 w 523"/>
                <a:gd name="T33" fmla="*/ 0 h 642"/>
                <a:gd name="T34" fmla="*/ 0 w 523"/>
                <a:gd name="T35" fmla="*/ 0 h 642"/>
                <a:gd name="T36" fmla="*/ 0 w 523"/>
                <a:gd name="T37" fmla="*/ 0 h 642"/>
                <a:gd name="T38" fmla="*/ 0 w 523"/>
                <a:gd name="T39" fmla="*/ 0 h 642"/>
                <a:gd name="T40" fmla="*/ 0 w 523"/>
                <a:gd name="T41" fmla="*/ 0 h 642"/>
                <a:gd name="T42" fmla="*/ 0 w 523"/>
                <a:gd name="T43" fmla="*/ 0 h 642"/>
                <a:gd name="T44" fmla="*/ 0 w 523"/>
                <a:gd name="T45" fmla="*/ 0 h 642"/>
                <a:gd name="T46" fmla="*/ 0 w 523"/>
                <a:gd name="T47" fmla="*/ 0 h 642"/>
                <a:gd name="T48" fmla="*/ 0 w 523"/>
                <a:gd name="T49" fmla="*/ 0 h 642"/>
                <a:gd name="T50" fmla="*/ 0 w 523"/>
                <a:gd name="T51" fmla="*/ 0 h 642"/>
                <a:gd name="T52" fmla="*/ 0 w 523"/>
                <a:gd name="T53" fmla="*/ 0 h 642"/>
                <a:gd name="T54" fmla="*/ 0 w 523"/>
                <a:gd name="T55" fmla="*/ 0 h 642"/>
                <a:gd name="T56" fmla="*/ 0 w 523"/>
                <a:gd name="T57" fmla="*/ 0 h 642"/>
                <a:gd name="T58" fmla="*/ 0 w 523"/>
                <a:gd name="T59" fmla="*/ 0 h 642"/>
                <a:gd name="T60" fmla="*/ 0 w 523"/>
                <a:gd name="T61" fmla="*/ 0 h 642"/>
                <a:gd name="T62" fmla="*/ 0 w 523"/>
                <a:gd name="T63" fmla="*/ 0 h 642"/>
                <a:gd name="T64" fmla="*/ 0 w 523"/>
                <a:gd name="T65" fmla="*/ 0 h 642"/>
                <a:gd name="T66" fmla="*/ 0 w 523"/>
                <a:gd name="T67" fmla="*/ 0 h 6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3"/>
                <a:gd name="T103" fmla="*/ 0 h 642"/>
                <a:gd name="T104" fmla="*/ 523 w 523"/>
                <a:gd name="T105" fmla="*/ 642 h 6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3" h="642">
                  <a:moveTo>
                    <a:pt x="523" y="642"/>
                  </a:moveTo>
                  <a:lnTo>
                    <a:pt x="512" y="638"/>
                  </a:lnTo>
                  <a:lnTo>
                    <a:pt x="499" y="633"/>
                  </a:lnTo>
                  <a:lnTo>
                    <a:pt x="488" y="627"/>
                  </a:lnTo>
                  <a:lnTo>
                    <a:pt x="476" y="623"/>
                  </a:lnTo>
                  <a:lnTo>
                    <a:pt x="464" y="617"/>
                  </a:lnTo>
                  <a:lnTo>
                    <a:pt x="451" y="612"/>
                  </a:lnTo>
                  <a:lnTo>
                    <a:pt x="439" y="606"/>
                  </a:lnTo>
                  <a:lnTo>
                    <a:pt x="425" y="600"/>
                  </a:lnTo>
                  <a:lnTo>
                    <a:pt x="413" y="593"/>
                  </a:lnTo>
                  <a:lnTo>
                    <a:pt x="400" y="586"/>
                  </a:lnTo>
                  <a:lnTo>
                    <a:pt x="388" y="578"/>
                  </a:lnTo>
                  <a:lnTo>
                    <a:pt x="376" y="570"/>
                  </a:lnTo>
                  <a:lnTo>
                    <a:pt x="363" y="560"/>
                  </a:lnTo>
                  <a:lnTo>
                    <a:pt x="352" y="551"/>
                  </a:lnTo>
                  <a:lnTo>
                    <a:pt x="341" y="541"/>
                  </a:lnTo>
                  <a:lnTo>
                    <a:pt x="330" y="530"/>
                  </a:lnTo>
                  <a:lnTo>
                    <a:pt x="309" y="506"/>
                  </a:lnTo>
                  <a:lnTo>
                    <a:pt x="291" y="484"/>
                  </a:lnTo>
                  <a:lnTo>
                    <a:pt x="275" y="463"/>
                  </a:lnTo>
                  <a:lnTo>
                    <a:pt x="261" y="440"/>
                  </a:lnTo>
                  <a:lnTo>
                    <a:pt x="250" y="417"/>
                  </a:lnTo>
                  <a:lnTo>
                    <a:pt x="240" y="393"/>
                  </a:lnTo>
                  <a:lnTo>
                    <a:pt x="234" y="364"/>
                  </a:lnTo>
                  <a:lnTo>
                    <a:pt x="231" y="334"/>
                  </a:lnTo>
                  <a:lnTo>
                    <a:pt x="218" y="326"/>
                  </a:lnTo>
                  <a:lnTo>
                    <a:pt x="206" y="318"/>
                  </a:lnTo>
                  <a:lnTo>
                    <a:pt x="194" y="308"/>
                  </a:lnTo>
                  <a:lnTo>
                    <a:pt x="183" y="297"/>
                  </a:lnTo>
                  <a:lnTo>
                    <a:pt x="172" y="286"/>
                  </a:lnTo>
                  <a:lnTo>
                    <a:pt x="162" y="273"/>
                  </a:lnTo>
                  <a:lnTo>
                    <a:pt x="153" y="259"/>
                  </a:lnTo>
                  <a:lnTo>
                    <a:pt x="143" y="245"/>
                  </a:lnTo>
                  <a:lnTo>
                    <a:pt x="134" y="231"/>
                  </a:lnTo>
                  <a:lnTo>
                    <a:pt x="125" y="216"/>
                  </a:lnTo>
                  <a:lnTo>
                    <a:pt x="114" y="200"/>
                  </a:lnTo>
                  <a:lnTo>
                    <a:pt x="105" y="185"/>
                  </a:lnTo>
                  <a:lnTo>
                    <a:pt x="96" y="170"/>
                  </a:lnTo>
                  <a:lnTo>
                    <a:pt x="86" y="155"/>
                  </a:lnTo>
                  <a:lnTo>
                    <a:pt x="76" y="140"/>
                  </a:lnTo>
                  <a:lnTo>
                    <a:pt x="65" y="126"/>
                  </a:lnTo>
                  <a:lnTo>
                    <a:pt x="51" y="126"/>
                  </a:lnTo>
                  <a:lnTo>
                    <a:pt x="50" y="136"/>
                  </a:lnTo>
                  <a:lnTo>
                    <a:pt x="47" y="146"/>
                  </a:lnTo>
                  <a:lnTo>
                    <a:pt x="44" y="158"/>
                  </a:lnTo>
                  <a:lnTo>
                    <a:pt x="41" y="168"/>
                  </a:lnTo>
                  <a:lnTo>
                    <a:pt x="23" y="104"/>
                  </a:lnTo>
                  <a:lnTo>
                    <a:pt x="0" y="0"/>
                  </a:lnTo>
                  <a:lnTo>
                    <a:pt x="52" y="104"/>
                  </a:lnTo>
                  <a:lnTo>
                    <a:pt x="127" y="150"/>
                  </a:lnTo>
                  <a:lnTo>
                    <a:pt x="178" y="162"/>
                  </a:lnTo>
                  <a:lnTo>
                    <a:pt x="260" y="294"/>
                  </a:lnTo>
                  <a:lnTo>
                    <a:pt x="262" y="302"/>
                  </a:lnTo>
                  <a:lnTo>
                    <a:pt x="266" y="320"/>
                  </a:lnTo>
                  <a:lnTo>
                    <a:pt x="269" y="343"/>
                  </a:lnTo>
                  <a:lnTo>
                    <a:pt x="271" y="363"/>
                  </a:lnTo>
                  <a:lnTo>
                    <a:pt x="273" y="374"/>
                  </a:lnTo>
                  <a:lnTo>
                    <a:pt x="277" y="390"/>
                  </a:lnTo>
                  <a:lnTo>
                    <a:pt x="284" y="406"/>
                  </a:lnTo>
                  <a:lnTo>
                    <a:pt x="291" y="424"/>
                  </a:lnTo>
                  <a:lnTo>
                    <a:pt x="298" y="440"/>
                  </a:lnTo>
                  <a:lnTo>
                    <a:pt x="305" y="454"/>
                  </a:lnTo>
                  <a:lnTo>
                    <a:pt x="309" y="464"/>
                  </a:lnTo>
                  <a:lnTo>
                    <a:pt x="312" y="467"/>
                  </a:lnTo>
                  <a:lnTo>
                    <a:pt x="426" y="501"/>
                  </a:lnTo>
                  <a:lnTo>
                    <a:pt x="490" y="536"/>
                  </a:lnTo>
                  <a:lnTo>
                    <a:pt x="513" y="593"/>
                  </a:lnTo>
                  <a:lnTo>
                    <a:pt x="523" y="642"/>
                  </a:lnTo>
                  <a:close/>
                </a:path>
              </a:pathLst>
            </a:custGeom>
            <a:solidFill>
              <a:srgbClr val="E2DDBC"/>
            </a:solidFill>
            <a:ln w="9525">
              <a:noFill/>
              <a:round/>
              <a:headEnd/>
              <a:tailEnd/>
            </a:ln>
          </p:spPr>
          <p:txBody>
            <a:bodyPr/>
            <a:lstStyle/>
            <a:p>
              <a:endParaRPr lang="en-US" dirty="0">
                <a:solidFill>
                  <a:prstClr val="black"/>
                </a:solidFill>
              </a:endParaRPr>
            </a:p>
          </p:txBody>
        </p:sp>
        <p:sp>
          <p:nvSpPr>
            <p:cNvPr id="75586" name="Freeform 599"/>
            <p:cNvSpPr>
              <a:spLocks/>
            </p:cNvSpPr>
            <p:nvPr/>
          </p:nvSpPr>
          <p:spPr bwMode="auto">
            <a:xfrm>
              <a:off x="1834" y="1748"/>
              <a:ext cx="38" cy="59"/>
            </a:xfrm>
            <a:custGeom>
              <a:avLst/>
              <a:gdLst>
                <a:gd name="T0" fmla="*/ 0 w 227"/>
                <a:gd name="T1" fmla="*/ 0 h 357"/>
                <a:gd name="T2" fmla="*/ 0 w 227"/>
                <a:gd name="T3" fmla="*/ 0 h 357"/>
                <a:gd name="T4" fmla="*/ 0 w 227"/>
                <a:gd name="T5" fmla="*/ 0 h 357"/>
                <a:gd name="T6" fmla="*/ 0 w 227"/>
                <a:gd name="T7" fmla="*/ 0 h 357"/>
                <a:gd name="T8" fmla="*/ 0 w 227"/>
                <a:gd name="T9" fmla="*/ 0 h 357"/>
                <a:gd name="T10" fmla="*/ 0 w 227"/>
                <a:gd name="T11" fmla="*/ 0 h 357"/>
                <a:gd name="T12" fmla="*/ 0 w 227"/>
                <a:gd name="T13" fmla="*/ 0 h 357"/>
                <a:gd name="T14" fmla="*/ 0 w 227"/>
                <a:gd name="T15" fmla="*/ 0 h 357"/>
                <a:gd name="T16" fmla="*/ 0 w 227"/>
                <a:gd name="T17" fmla="*/ 0 h 357"/>
                <a:gd name="T18" fmla="*/ 0 w 227"/>
                <a:gd name="T19" fmla="*/ 0 h 357"/>
                <a:gd name="T20" fmla="*/ 0 w 227"/>
                <a:gd name="T21" fmla="*/ 0 h 357"/>
                <a:gd name="T22" fmla="*/ 0 w 227"/>
                <a:gd name="T23" fmla="*/ 0 h 357"/>
                <a:gd name="T24" fmla="*/ 0 w 227"/>
                <a:gd name="T25" fmla="*/ 0 h 357"/>
                <a:gd name="T26" fmla="*/ 0 w 227"/>
                <a:gd name="T27" fmla="*/ 0 h 357"/>
                <a:gd name="T28" fmla="*/ 0 w 227"/>
                <a:gd name="T29" fmla="*/ 0 h 357"/>
                <a:gd name="T30" fmla="*/ 0 w 227"/>
                <a:gd name="T31" fmla="*/ 0 h 357"/>
                <a:gd name="T32" fmla="*/ 0 w 227"/>
                <a:gd name="T33" fmla="*/ 0 h 357"/>
                <a:gd name="T34" fmla="*/ 0 w 227"/>
                <a:gd name="T35" fmla="*/ 0 h 357"/>
                <a:gd name="T36" fmla="*/ 0 w 227"/>
                <a:gd name="T37" fmla="*/ 0 h 357"/>
                <a:gd name="T38" fmla="*/ 0 w 227"/>
                <a:gd name="T39" fmla="*/ 0 h 357"/>
                <a:gd name="T40" fmla="*/ 0 w 227"/>
                <a:gd name="T41" fmla="*/ 0 h 357"/>
                <a:gd name="T42" fmla="*/ 0 w 227"/>
                <a:gd name="T43" fmla="*/ 0 h 357"/>
                <a:gd name="T44" fmla="*/ 0 w 227"/>
                <a:gd name="T45" fmla="*/ 0 h 357"/>
                <a:gd name="T46" fmla="*/ 0 w 227"/>
                <a:gd name="T47" fmla="*/ 0 h 357"/>
                <a:gd name="T48" fmla="*/ 0 w 227"/>
                <a:gd name="T49" fmla="*/ 0 h 357"/>
                <a:gd name="T50" fmla="*/ 0 w 227"/>
                <a:gd name="T51" fmla="*/ 0 h 357"/>
                <a:gd name="T52" fmla="*/ 0 w 227"/>
                <a:gd name="T53" fmla="*/ 0 h 357"/>
                <a:gd name="T54" fmla="*/ 0 w 227"/>
                <a:gd name="T55" fmla="*/ 0 h 357"/>
                <a:gd name="T56" fmla="*/ 0 w 227"/>
                <a:gd name="T57" fmla="*/ 0 h 357"/>
                <a:gd name="T58" fmla="*/ 0 w 227"/>
                <a:gd name="T59" fmla="*/ 0 h 357"/>
                <a:gd name="T60" fmla="*/ 0 w 227"/>
                <a:gd name="T61" fmla="*/ 0 h 357"/>
                <a:gd name="T62" fmla="*/ 0 w 227"/>
                <a:gd name="T63" fmla="*/ 0 h 357"/>
                <a:gd name="T64" fmla="*/ 0 w 227"/>
                <a:gd name="T65" fmla="*/ 0 h 357"/>
                <a:gd name="T66" fmla="*/ 0 w 227"/>
                <a:gd name="T67" fmla="*/ 0 h 357"/>
                <a:gd name="T68" fmla="*/ 0 w 227"/>
                <a:gd name="T69" fmla="*/ 0 h 357"/>
                <a:gd name="T70" fmla="*/ 0 w 227"/>
                <a:gd name="T71" fmla="*/ 0 h 357"/>
                <a:gd name="T72" fmla="*/ 0 w 227"/>
                <a:gd name="T73" fmla="*/ 0 h 357"/>
                <a:gd name="T74" fmla="*/ 0 w 227"/>
                <a:gd name="T75" fmla="*/ 0 h 357"/>
                <a:gd name="T76" fmla="*/ 0 w 227"/>
                <a:gd name="T77" fmla="*/ 0 h 357"/>
                <a:gd name="T78" fmla="*/ 0 w 227"/>
                <a:gd name="T79" fmla="*/ 0 h 357"/>
                <a:gd name="T80" fmla="*/ 0 w 227"/>
                <a:gd name="T81" fmla="*/ 0 h 357"/>
                <a:gd name="T82" fmla="*/ 0 w 227"/>
                <a:gd name="T83" fmla="*/ 0 h 357"/>
                <a:gd name="T84" fmla="*/ 0 w 227"/>
                <a:gd name="T85" fmla="*/ 0 h 357"/>
                <a:gd name="T86" fmla="*/ 0 w 227"/>
                <a:gd name="T87" fmla="*/ 0 h 357"/>
                <a:gd name="T88" fmla="*/ 0 w 227"/>
                <a:gd name="T89" fmla="*/ 0 h 357"/>
                <a:gd name="T90" fmla="*/ 0 w 227"/>
                <a:gd name="T91" fmla="*/ 0 h 357"/>
                <a:gd name="T92" fmla="*/ 0 w 227"/>
                <a:gd name="T93" fmla="*/ 0 h 357"/>
                <a:gd name="T94" fmla="*/ 0 w 227"/>
                <a:gd name="T95" fmla="*/ 0 h 357"/>
                <a:gd name="T96" fmla="*/ 0 w 227"/>
                <a:gd name="T97" fmla="*/ 0 h 3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7"/>
                <a:gd name="T148" fmla="*/ 0 h 357"/>
                <a:gd name="T149" fmla="*/ 227 w 227"/>
                <a:gd name="T150" fmla="*/ 357 h 3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7" h="357">
                  <a:moveTo>
                    <a:pt x="123" y="10"/>
                  </a:moveTo>
                  <a:lnTo>
                    <a:pt x="129" y="8"/>
                  </a:lnTo>
                  <a:lnTo>
                    <a:pt x="136" y="7"/>
                  </a:lnTo>
                  <a:lnTo>
                    <a:pt x="145" y="5"/>
                  </a:lnTo>
                  <a:lnTo>
                    <a:pt x="155" y="3"/>
                  </a:lnTo>
                  <a:lnTo>
                    <a:pt x="164" y="2"/>
                  </a:lnTo>
                  <a:lnTo>
                    <a:pt x="173" y="1"/>
                  </a:lnTo>
                  <a:lnTo>
                    <a:pt x="181" y="0"/>
                  </a:lnTo>
                  <a:lnTo>
                    <a:pt x="187" y="0"/>
                  </a:lnTo>
                  <a:lnTo>
                    <a:pt x="192" y="0"/>
                  </a:lnTo>
                  <a:lnTo>
                    <a:pt x="197" y="0"/>
                  </a:lnTo>
                  <a:lnTo>
                    <a:pt x="202" y="1"/>
                  </a:lnTo>
                  <a:lnTo>
                    <a:pt x="207" y="1"/>
                  </a:lnTo>
                  <a:lnTo>
                    <a:pt x="211" y="2"/>
                  </a:lnTo>
                  <a:lnTo>
                    <a:pt x="217" y="3"/>
                  </a:lnTo>
                  <a:lnTo>
                    <a:pt x="222" y="4"/>
                  </a:lnTo>
                  <a:lnTo>
                    <a:pt x="227" y="5"/>
                  </a:lnTo>
                  <a:lnTo>
                    <a:pt x="156" y="34"/>
                  </a:lnTo>
                  <a:lnTo>
                    <a:pt x="86" y="57"/>
                  </a:lnTo>
                  <a:lnTo>
                    <a:pt x="41" y="109"/>
                  </a:lnTo>
                  <a:lnTo>
                    <a:pt x="47" y="213"/>
                  </a:lnTo>
                  <a:lnTo>
                    <a:pt x="47" y="271"/>
                  </a:lnTo>
                  <a:lnTo>
                    <a:pt x="69" y="357"/>
                  </a:lnTo>
                  <a:lnTo>
                    <a:pt x="30" y="351"/>
                  </a:lnTo>
                  <a:lnTo>
                    <a:pt x="13" y="323"/>
                  </a:lnTo>
                  <a:lnTo>
                    <a:pt x="25" y="320"/>
                  </a:lnTo>
                  <a:lnTo>
                    <a:pt x="34" y="314"/>
                  </a:lnTo>
                  <a:lnTo>
                    <a:pt x="40" y="306"/>
                  </a:lnTo>
                  <a:lnTo>
                    <a:pt x="43" y="297"/>
                  </a:lnTo>
                  <a:lnTo>
                    <a:pt x="44" y="288"/>
                  </a:lnTo>
                  <a:lnTo>
                    <a:pt x="43" y="278"/>
                  </a:lnTo>
                  <a:lnTo>
                    <a:pt x="40" y="269"/>
                  </a:lnTo>
                  <a:lnTo>
                    <a:pt x="35" y="262"/>
                  </a:lnTo>
                  <a:lnTo>
                    <a:pt x="25" y="249"/>
                  </a:lnTo>
                  <a:lnTo>
                    <a:pt x="16" y="236"/>
                  </a:lnTo>
                  <a:lnTo>
                    <a:pt x="9" y="223"/>
                  </a:lnTo>
                  <a:lnTo>
                    <a:pt x="4" y="210"/>
                  </a:lnTo>
                  <a:lnTo>
                    <a:pt x="1" y="197"/>
                  </a:lnTo>
                  <a:lnTo>
                    <a:pt x="0" y="185"/>
                  </a:lnTo>
                  <a:lnTo>
                    <a:pt x="0" y="175"/>
                  </a:lnTo>
                  <a:lnTo>
                    <a:pt x="3" y="166"/>
                  </a:lnTo>
                  <a:lnTo>
                    <a:pt x="7" y="155"/>
                  </a:lnTo>
                  <a:lnTo>
                    <a:pt x="9" y="139"/>
                  </a:lnTo>
                  <a:lnTo>
                    <a:pt x="13" y="118"/>
                  </a:lnTo>
                  <a:lnTo>
                    <a:pt x="20" y="96"/>
                  </a:lnTo>
                  <a:lnTo>
                    <a:pt x="33" y="72"/>
                  </a:lnTo>
                  <a:lnTo>
                    <a:pt x="53" y="49"/>
                  </a:lnTo>
                  <a:lnTo>
                    <a:pt x="82" y="28"/>
                  </a:lnTo>
                  <a:lnTo>
                    <a:pt x="123" y="10"/>
                  </a:lnTo>
                  <a:close/>
                </a:path>
              </a:pathLst>
            </a:custGeom>
            <a:solidFill>
              <a:srgbClr val="E2DDBC"/>
            </a:solidFill>
            <a:ln w="9525">
              <a:noFill/>
              <a:round/>
              <a:headEnd/>
              <a:tailEnd/>
            </a:ln>
          </p:spPr>
          <p:txBody>
            <a:bodyPr/>
            <a:lstStyle/>
            <a:p>
              <a:endParaRPr lang="en-US" dirty="0">
                <a:solidFill>
                  <a:prstClr val="black"/>
                </a:solidFill>
              </a:endParaRPr>
            </a:p>
          </p:txBody>
        </p:sp>
        <p:sp>
          <p:nvSpPr>
            <p:cNvPr id="75587" name="Freeform 600"/>
            <p:cNvSpPr>
              <a:spLocks/>
            </p:cNvSpPr>
            <p:nvPr/>
          </p:nvSpPr>
          <p:spPr bwMode="auto">
            <a:xfrm>
              <a:off x="1994" y="1893"/>
              <a:ext cx="34" cy="74"/>
            </a:xfrm>
            <a:custGeom>
              <a:avLst/>
              <a:gdLst>
                <a:gd name="T0" fmla="*/ 0 w 208"/>
                <a:gd name="T1" fmla="*/ 0 h 447"/>
                <a:gd name="T2" fmla="*/ 0 w 208"/>
                <a:gd name="T3" fmla="*/ 0 h 447"/>
                <a:gd name="T4" fmla="*/ 0 w 208"/>
                <a:gd name="T5" fmla="*/ 0 h 447"/>
                <a:gd name="T6" fmla="*/ 0 w 208"/>
                <a:gd name="T7" fmla="*/ 0 h 447"/>
                <a:gd name="T8" fmla="*/ 0 w 208"/>
                <a:gd name="T9" fmla="*/ 0 h 447"/>
                <a:gd name="T10" fmla="*/ 0 w 208"/>
                <a:gd name="T11" fmla="*/ 0 h 447"/>
                <a:gd name="T12" fmla="*/ 0 w 208"/>
                <a:gd name="T13" fmla="*/ 0 h 447"/>
                <a:gd name="T14" fmla="*/ 0 w 208"/>
                <a:gd name="T15" fmla="*/ 0 h 447"/>
                <a:gd name="T16" fmla="*/ 0 w 208"/>
                <a:gd name="T17" fmla="*/ 0 h 447"/>
                <a:gd name="T18" fmla="*/ 0 w 208"/>
                <a:gd name="T19" fmla="*/ 0 h 447"/>
                <a:gd name="T20" fmla="*/ 0 w 208"/>
                <a:gd name="T21" fmla="*/ 0 h 447"/>
                <a:gd name="T22" fmla="*/ 0 w 208"/>
                <a:gd name="T23" fmla="*/ 0 h 447"/>
                <a:gd name="T24" fmla="*/ 0 w 208"/>
                <a:gd name="T25" fmla="*/ 0 h 447"/>
                <a:gd name="T26" fmla="*/ 0 w 208"/>
                <a:gd name="T27" fmla="*/ 0 h 447"/>
                <a:gd name="T28" fmla="*/ 0 w 208"/>
                <a:gd name="T29" fmla="*/ 0 h 447"/>
                <a:gd name="T30" fmla="*/ 0 w 208"/>
                <a:gd name="T31" fmla="*/ 0 h 447"/>
                <a:gd name="T32" fmla="*/ 0 w 208"/>
                <a:gd name="T33" fmla="*/ 0 h 447"/>
                <a:gd name="T34" fmla="*/ 0 w 208"/>
                <a:gd name="T35" fmla="*/ 0 h 447"/>
                <a:gd name="T36" fmla="*/ 0 w 208"/>
                <a:gd name="T37" fmla="*/ 0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
                <a:gd name="T58" fmla="*/ 0 h 447"/>
                <a:gd name="T59" fmla="*/ 208 w 208"/>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 h="447">
                  <a:moveTo>
                    <a:pt x="178" y="447"/>
                  </a:moveTo>
                  <a:lnTo>
                    <a:pt x="164" y="430"/>
                  </a:lnTo>
                  <a:lnTo>
                    <a:pt x="151" y="412"/>
                  </a:lnTo>
                  <a:lnTo>
                    <a:pt x="138" y="393"/>
                  </a:lnTo>
                  <a:lnTo>
                    <a:pt x="128" y="375"/>
                  </a:lnTo>
                  <a:lnTo>
                    <a:pt x="120" y="358"/>
                  </a:lnTo>
                  <a:lnTo>
                    <a:pt x="113" y="339"/>
                  </a:lnTo>
                  <a:lnTo>
                    <a:pt x="108" y="322"/>
                  </a:lnTo>
                  <a:lnTo>
                    <a:pt x="105" y="305"/>
                  </a:lnTo>
                  <a:lnTo>
                    <a:pt x="1" y="129"/>
                  </a:lnTo>
                  <a:lnTo>
                    <a:pt x="0" y="69"/>
                  </a:lnTo>
                  <a:lnTo>
                    <a:pt x="87" y="29"/>
                  </a:lnTo>
                  <a:lnTo>
                    <a:pt x="138" y="0"/>
                  </a:lnTo>
                  <a:lnTo>
                    <a:pt x="121" y="109"/>
                  </a:lnTo>
                  <a:lnTo>
                    <a:pt x="167" y="179"/>
                  </a:lnTo>
                  <a:lnTo>
                    <a:pt x="173" y="243"/>
                  </a:lnTo>
                  <a:lnTo>
                    <a:pt x="201" y="317"/>
                  </a:lnTo>
                  <a:lnTo>
                    <a:pt x="208" y="392"/>
                  </a:lnTo>
                  <a:lnTo>
                    <a:pt x="178" y="44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88" name="Freeform 601"/>
            <p:cNvSpPr>
              <a:spLocks/>
            </p:cNvSpPr>
            <p:nvPr/>
          </p:nvSpPr>
          <p:spPr bwMode="auto">
            <a:xfrm>
              <a:off x="1996" y="1893"/>
              <a:ext cx="32" cy="64"/>
            </a:xfrm>
            <a:custGeom>
              <a:avLst/>
              <a:gdLst>
                <a:gd name="T0" fmla="*/ 0 w 195"/>
                <a:gd name="T1" fmla="*/ 0 h 387"/>
                <a:gd name="T2" fmla="*/ 0 w 195"/>
                <a:gd name="T3" fmla="*/ 0 h 387"/>
                <a:gd name="T4" fmla="*/ 0 w 195"/>
                <a:gd name="T5" fmla="*/ 0 h 387"/>
                <a:gd name="T6" fmla="*/ 0 w 195"/>
                <a:gd name="T7" fmla="*/ 0 h 387"/>
                <a:gd name="T8" fmla="*/ 0 w 195"/>
                <a:gd name="T9" fmla="*/ 0 h 387"/>
                <a:gd name="T10" fmla="*/ 0 w 195"/>
                <a:gd name="T11" fmla="*/ 0 h 387"/>
                <a:gd name="T12" fmla="*/ 0 w 195"/>
                <a:gd name="T13" fmla="*/ 0 h 387"/>
                <a:gd name="T14" fmla="*/ 0 w 195"/>
                <a:gd name="T15" fmla="*/ 0 h 387"/>
                <a:gd name="T16" fmla="*/ 0 w 195"/>
                <a:gd name="T17" fmla="*/ 0 h 387"/>
                <a:gd name="T18" fmla="*/ 0 w 195"/>
                <a:gd name="T19" fmla="*/ 0 h 387"/>
                <a:gd name="T20" fmla="*/ 0 w 195"/>
                <a:gd name="T21" fmla="*/ 0 h 387"/>
                <a:gd name="T22" fmla="*/ 0 w 195"/>
                <a:gd name="T23" fmla="*/ 0 h 387"/>
                <a:gd name="T24" fmla="*/ 0 w 195"/>
                <a:gd name="T25" fmla="*/ 0 h 387"/>
                <a:gd name="T26" fmla="*/ 0 w 195"/>
                <a:gd name="T27" fmla="*/ 0 h 387"/>
                <a:gd name="T28" fmla="*/ 0 w 195"/>
                <a:gd name="T29" fmla="*/ 0 h 387"/>
                <a:gd name="T30" fmla="*/ 0 w 195"/>
                <a:gd name="T31" fmla="*/ 0 h 387"/>
                <a:gd name="T32" fmla="*/ 0 w 195"/>
                <a:gd name="T33" fmla="*/ 0 h 387"/>
                <a:gd name="T34" fmla="*/ 0 w 195"/>
                <a:gd name="T35" fmla="*/ 0 h 387"/>
                <a:gd name="T36" fmla="*/ 0 w 195"/>
                <a:gd name="T37" fmla="*/ 0 h 387"/>
                <a:gd name="T38" fmla="*/ 0 w 195"/>
                <a:gd name="T39" fmla="*/ 0 h 387"/>
                <a:gd name="T40" fmla="*/ 0 w 195"/>
                <a:gd name="T41" fmla="*/ 0 h 387"/>
                <a:gd name="T42" fmla="*/ 0 w 195"/>
                <a:gd name="T43" fmla="*/ 0 h 387"/>
                <a:gd name="T44" fmla="*/ 0 w 195"/>
                <a:gd name="T45" fmla="*/ 0 h 387"/>
                <a:gd name="T46" fmla="*/ 0 w 195"/>
                <a:gd name="T47" fmla="*/ 0 h 387"/>
                <a:gd name="T48" fmla="*/ 0 w 195"/>
                <a:gd name="T49" fmla="*/ 0 h 387"/>
                <a:gd name="T50" fmla="*/ 0 w 195"/>
                <a:gd name="T51" fmla="*/ 0 h 387"/>
                <a:gd name="T52" fmla="*/ 0 w 195"/>
                <a:gd name="T53" fmla="*/ 0 h 387"/>
                <a:gd name="T54" fmla="*/ 0 w 195"/>
                <a:gd name="T55" fmla="*/ 0 h 387"/>
                <a:gd name="T56" fmla="*/ 0 w 195"/>
                <a:gd name="T57" fmla="*/ 0 h 387"/>
                <a:gd name="T58" fmla="*/ 0 w 195"/>
                <a:gd name="T59" fmla="*/ 0 h 387"/>
                <a:gd name="T60" fmla="*/ 0 w 195"/>
                <a:gd name="T61" fmla="*/ 0 h 387"/>
                <a:gd name="T62" fmla="*/ 0 w 195"/>
                <a:gd name="T63" fmla="*/ 0 h 387"/>
                <a:gd name="T64" fmla="*/ 0 w 195"/>
                <a:gd name="T65" fmla="*/ 0 h 387"/>
                <a:gd name="T66" fmla="*/ 0 w 195"/>
                <a:gd name="T67" fmla="*/ 0 h 387"/>
                <a:gd name="T68" fmla="*/ 0 w 195"/>
                <a:gd name="T69" fmla="*/ 0 h 387"/>
                <a:gd name="T70" fmla="*/ 0 w 195"/>
                <a:gd name="T71" fmla="*/ 0 h 3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387"/>
                <a:gd name="T110" fmla="*/ 195 w 195"/>
                <a:gd name="T111" fmla="*/ 387 h 3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387">
                  <a:moveTo>
                    <a:pt x="195" y="387"/>
                  </a:moveTo>
                  <a:lnTo>
                    <a:pt x="187" y="386"/>
                  </a:lnTo>
                  <a:lnTo>
                    <a:pt x="181" y="383"/>
                  </a:lnTo>
                  <a:lnTo>
                    <a:pt x="176" y="377"/>
                  </a:lnTo>
                  <a:lnTo>
                    <a:pt x="172" y="370"/>
                  </a:lnTo>
                  <a:lnTo>
                    <a:pt x="168" y="361"/>
                  </a:lnTo>
                  <a:lnTo>
                    <a:pt x="164" y="351"/>
                  </a:lnTo>
                  <a:lnTo>
                    <a:pt x="159" y="339"/>
                  </a:lnTo>
                  <a:lnTo>
                    <a:pt x="153" y="328"/>
                  </a:lnTo>
                  <a:lnTo>
                    <a:pt x="136" y="309"/>
                  </a:lnTo>
                  <a:lnTo>
                    <a:pt x="120" y="287"/>
                  </a:lnTo>
                  <a:lnTo>
                    <a:pt x="106" y="264"/>
                  </a:lnTo>
                  <a:lnTo>
                    <a:pt x="95" y="240"/>
                  </a:lnTo>
                  <a:lnTo>
                    <a:pt x="84" y="215"/>
                  </a:lnTo>
                  <a:lnTo>
                    <a:pt x="74" y="189"/>
                  </a:lnTo>
                  <a:lnTo>
                    <a:pt x="64" y="163"/>
                  </a:lnTo>
                  <a:lnTo>
                    <a:pt x="55" y="138"/>
                  </a:lnTo>
                  <a:lnTo>
                    <a:pt x="47" y="134"/>
                  </a:lnTo>
                  <a:lnTo>
                    <a:pt x="41" y="128"/>
                  </a:lnTo>
                  <a:lnTo>
                    <a:pt x="36" y="120"/>
                  </a:lnTo>
                  <a:lnTo>
                    <a:pt x="32" y="109"/>
                  </a:lnTo>
                  <a:lnTo>
                    <a:pt x="29" y="98"/>
                  </a:lnTo>
                  <a:lnTo>
                    <a:pt x="24" y="87"/>
                  </a:lnTo>
                  <a:lnTo>
                    <a:pt x="18" y="77"/>
                  </a:lnTo>
                  <a:lnTo>
                    <a:pt x="9" y="69"/>
                  </a:lnTo>
                  <a:lnTo>
                    <a:pt x="7" y="67"/>
                  </a:lnTo>
                  <a:lnTo>
                    <a:pt x="5" y="66"/>
                  </a:lnTo>
                  <a:lnTo>
                    <a:pt x="2" y="64"/>
                  </a:lnTo>
                  <a:lnTo>
                    <a:pt x="0" y="63"/>
                  </a:lnTo>
                  <a:lnTo>
                    <a:pt x="74" y="29"/>
                  </a:lnTo>
                  <a:lnTo>
                    <a:pt x="125" y="0"/>
                  </a:lnTo>
                  <a:lnTo>
                    <a:pt x="108" y="109"/>
                  </a:lnTo>
                  <a:lnTo>
                    <a:pt x="154" y="179"/>
                  </a:lnTo>
                  <a:lnTo>
                    <a:pt x="160" y="243"/>
                  </a:lnTo>
                  <a:lnTo>
                    <a:pt x="188" y="317"/>
                  </a:lnTo>
                  <a:lnTo>
                    <a:pt x="195" y="387"/>
                  </a:lnTo>
                  <a:close/>
                </a:path>
              </a:pathLst>
            </a:custGeom>
            <a:solidFill>
              <a:srgbClr val="E2DDBC"/>
            </a:solidFill>
            <a:ln w="9525">
              <a:noFill/>
              <a:round/>
              <a:headEnd/>
              <a:tailEnd/>
            </a:ln>
          </p:spPr>
          <p:txBody>
            <a:bodyPr/>
            <a:lstStyle/>
            <a:p>
              <a:endParaRPr lang="en-US" dirty="0">
                <a:solidFill>
                  <a:prstClr val="black"/>
                </a:solidFill>
              </a:endParaRPr>
            </a:p>
          </p:txBody>
        </p:sp>
        <p:sp>
          <p:nvSpPr>
            <p:cNvPr id="75589" name="Freeform 602"/>
            <p:cNvSpPr>
              <a:spLocks/>
            </p:cNvSpPr>
            <p:nvPr/>
          </p:nvSpPr>
          <p:spPr bwMode="auto">
            <a:xfrm>
              <a:off x="1994" y="1893"/>
              <a:ext cx="23" cy="11"/>
            </a:xfrm>
            <a:custGeom>
              <a:avLst/>
              <a:gdLst>
                <a:gd name="T0" fmla="*/ 0 w 136"/>
                <a:gd name="T1" fmla="*/ 0 h 69"/>
                <a:gd name="T2" fmla="*/ 0 w 136"/>
                <a:gd name="T3" fmla="*/ 0 h 69"/>
                <a:gd name="T4" fmla="*/ 0 w 136"/>
                <a:gd name="T5" fmla="*/ 0 h 69"/>
                <a:gd name="T6" fmla="*/ 0 w 136"/>
                <a:gd name="T7" fmla="*/ 0 h 69"/>
                <a:gd name="T8" fmla="*/ 0 w 136"/>
                <a:gd name="T9" fmla="*/ 0 h 69"/>
                <a:gd name="T10" fmla="*/ 0 w 136"/>
                <a:gd name="T11" fmla="*/ 0 h 69"/>
                <a:gd name="T12" fmla="*/ 0 w 136"/>
                <a:gd name="T13" fmla="*/ 0 h 69"/>
                <a:gd name="T14" fmla="*/ 0 w 136"/>
                <a:gd name="T15" fmla="*/ 0 h 69"/>
                <a:gd name="T16" fmla="*/ 0 w 136"/>
                <a:gd name="T17" fmla="*/ 0 h 69"/>
                <a:gd name="T18" fmla="*/ 0 w 136"/>
                <a:gd name="T19" fmla="*/ 0 h 69"/>
                <a:gd name="T20" fmla="*/ 0 w 136"/>
                <a:gd name="T21" fmla="*/ 0 h 69"/>
                <a:gd name="T22" fmla="*/ 0 w 136"/>
                <a:gd name="T23" fmla="*/ 0 h 69"/>
                <a:gd name="T24" fmla="*/ 0 w 136"/>
                <a:gd name="T25" fmla="*/ 0 h 69"/>
                <a:gd name="T26" fmla="*/ 0 w 136"/>
                <a:gd name="T27" fmla="*/ 0 h 69"/>
                <a:gd name="T28" fmla="*/ 0 w 136"/>
                <a:gd name="T29" fmla="*/ 0 h 69"/>
                <a:gd name="T30" fmla="*/ 0 w 136"/>
                <a:gd name="T31" fmla="*/ 0 h 69"/>
                <a:gd name="T32" fmla="*/ 0 w 136"/>
                <a:gd name="T33" fmla="*/ 0 h 69"/>
                <a:gd name="T34" fmla="*/ 0 w 136"/>
                <a:gd name="T35" fmla="*/ 0 h 69"/>
                <a:gd name="T36" fmla="*/ 0 w 136"/>
                <a:gd name="T37" fmla="*/ 0 h 69"/>
                <a:gd name="T38" fmla="*/ 0 w 136"/>
                <a:gd name="T39" fmla="*/ 0 h 69"/>
                <a:gd name="T40" fmla="*/ 0 w 136"/>
                <a:gd name="T41" fmla="*/ 0 h 69"/>
                <a:gd name="T42" fmla="*/ 0 w 136"/>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6"/>
                <a:gd name="T67" fmla="*/ 0 h 69"/>
                <a:gd name="T68" fmla="*/ 136 w 136"/>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6" h="69">
                  <a:moveTo>
                    <a:pt x="133" y="19"/>
                  </a:moveTo>
                  <a:lnTo>
                    <a:pt x="126" y="20"/>
                  </a:lnTo>
                  <a:lnTo>
                    <a:pt x="120" y="21"/>
                  </a:lnTo>
                  <a:lnTo>
                    <a:pt x="113" y="24"/>
                  </a:lnTo>
                  <a:lnTo>
                    <a:pt x="106" y="27"/>
                  </a:lnTo>
                  <a:lnTo>
                    <a:pt x="100" y="30"/>
                  </a:lnTo>
                  <a:lnTo>
                    <a:pt x="94" y="32"/>
                  </a:lnTo>
                  <a:lnTo>
                    <a:pt x="90" y="34"/>
                  </a:lnTo>
                  <a:lnTo>
                    <a:pt x="86" y="35"/>
                  </a:lnTo>
                  <a:lnTo>
                    <a:pt x="82" y="35"/>
                  </a:lnTo>
                  <a:lnTo>
                    <a:pt x="77" y="36"/>
                  </a:lnTo>
                  <a:lnTo>
                    <a:pt x="71" y="38"/>
                  </a:lnTo>
                  <a:lnTo>
                    <a:pt x="66" y="39"/>
                  </a:lnTo>
                  <a:lnTo>
                    <a:pt x="61" y="40"/>
                  </a:lnTo>
                  <a:lnTo>
                    <a:pt x="57" y="42"/>
                  </a:lnTo>
                  <a:lnTo>
                    <a:pt x="54" y="43"/>
                  </a:lnTo>
                  <a:lnTo>
                    <a:pt x="53" y="43"/>
                  </a:lnTo>
                  <a:lnTo>
                    <a:pt x="1" y="69"/>
                  </a:lnTo>
                  <a:lnTo>
                    <a:pt x="0" y="68"/>
                  </a:lnTo>
                  <a:lnTo>
                    <a:pt x="85" y="29"/>
                  </a:lnTo>
                  <a:lnTo>
                    <a:pt x="136" y="0"/>
                  </a:lnTo>
                  <a:lnTo>
                    <a:pt x="133" y="1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90" name="Freeform 603"/>
            <p:cNvSpPr>
              <a:spLocks/>
            </p:cNvSpPr>
            <p:nvPr/>
          </p:nvSpPr>
          <p:spPr bwMode="auto">
            <a:xfrm>
              <a:off x="1982" y="1862"/>
              <a:ext cx="42" cy="9"/>
            </a:xfrm>
            <a:custGeom>
              <a:avLst/>
              <a:gdLst>
                <a:gd name="T0" fmla="*/ 0 w 253"/>
                <a:gd name="T1" fmla="*/ 0 h 51"/>
                <a:gd name="T2" fmla="*/ 0 w 253"/>
                <a:gd name="T3" fmla="*/ 0 h 51"/>
                <a:gd name="T4" fmla="*/ 0 w 253"/>
                <a:gd name="T5" fmla="*/ 0 h 51"/>
                <a:gd name="T6" fmla="*/ 0 w 253"/>
                <a:gd name="T7" fmla="*/ 0 h 51"/>
                <a:gd name="T8" fmla="*/ 0 w 253"/>
                <a:gd name="T9" fmla="*/ 0 h 51"/>
                <a:gd name="T10" fmla="*/ 0 w 253"/>
                <a:gd name="T11" fmla="*/ 0 h 51"/>
                <a:gd name="T12" fmla="*/ 0 w 253"/>
                <a:gd name="T13" fmla="*/ 0 h 51"/>
                <a:gd name="T14" fmla="*/ 0 60000 65536"/>
                <a:gd name="T15" fmla="*/ 0 60000 65536"/>
                <a:gd name="T16" fmla="*/ 0 60000 65536"/>
                <a:gd name="T17" fmla="*/ 0 60000 65536"/>
                <a:gd name="T18" fmla="*/ 0 60000 65536"/>
                <a:gd name="T19" fmla="*/ 0 60000 65536"/>
                <a:gd name="T20" fmla="*/ 0 60000 65536"/>
                <a:gd name="T21" fmla="*/ 0 w 253"/>
                <a:gd name="T22" fmla="*/ 0 h 51"/>
                <a:gd name="T23" fmla="*/ 253 w 253"/>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 h="51">
                  <a:moveTo>
                    <a:pt x="0" y="0"/>
                  </a:moveTo>
                  <a:lnTo>
                    <a:pt x="69" y="23"/>
                  </a:lnTo>
                  <a:lnTo>
                    <a:pt x="156" y="11"/>
                  </a:lnTo>
                  <a:lnTo>
                    <a:pt x="253" y="0"/>
                  </a:lnTo>
                  <a:lnTo>
                    <a:pt x="150" y="51"/>
                  </a:lnTo>
                  <a:lnTo>
                    <a:pt x="87" y="51"/>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91" name="Freeform 604"/>
            <p:cNvSpPr>
              <a:spLocks/>
            </p:cNvSpPr>
            <p:nvPr/>
          </p:nvSpPr>
          <p:spPr bwMode="auto">
            <a:xfrm>
              <a:off x="1985" y="1872"/>
              <a:ext cx="35" cy="28"/>
            </a:xfrm>
            <a:custGeom>
              <a:avLst/>
              <a:gdLst>
                <a:gd name="T0" fmla="*/ 0 w 206"/>
                <a:gd name="T1" fmla="*/ 0 h 170"/>
                <a:gd name="T2" fmla="*/ 0 w 206"/>
                <a:gd name="T3" fmla="*/ 0 h 170"/>
                <a:gd name="T4" fmla="*/ 0 w 206"/>
                <a:gd name="T5" fmla="*/ 0 h 170"/>
                <a:gd name="T6" fmla="*/ 0 w 206"/>
                <a:gd name="T7" fmla="*/ 0 h 170"/>
                <a:gd name="T8" fmla="*/ 0 w 206"/>
                <a:gd name="T9" fmla="*/ 0 h 170"/>
                <a:gd name="T10" fmla="*/ 0 w 206"/>
                <a:gd name="T11" fmla="*/ 0 h 170"/>
                <a:gd name="T12" fmla="*/ 0 w 206"/>
                <a:gd name="T13" fmla="*/ 0 h 170"/>
                <a:gd name="T14" fmla="*/ 0 w 206"/>
                <a:gd name="T15" fmla="*/ 0 h 170"/>
                <a:gd name="T16" fmla="*/ 0 w 206"/>
                <a:gd name="T17" fmla="*/ 0 h 170"/>
                <a:gd name="T18" fmla="*/ 0 w 206"/>
                <a:gd name="T19" fmla="*/ 0 h 170"/>
                <a:gd name="T20" fmla="*/ 0 w 206"/>
                <a:gd name="T21" fmla="*/ 0 h 170"/>
                <a:gd name="T22" fmla="*/ 0 w 206"/>
                <a:gd name="T23" fmla="*/ 0 h 170"/>
                <a:gd name="T24" fmla="*/ 0 w 206"/>
                <a:gd name="T25" fmla="*/ 0 h 170"/>
                <a:gd name="T26" fmla="*/ 0 w 206"/>
                <a:gd name="T27" fmla="*/ 0 h 170"/>
                <a:gd name="T28" fmla="*/ 0 w 206"/>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
                <a:gd name="T46" fmla="*/ 0 h 170"/>
                <a:gd name="T47" fmla="*/ 206 w 206"/>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 h="170">
                  <a:moveTo>
                    <a:pt x="0" y="165"/>
                  </a:moveTo>
                  <a:lnTo>
                    <a:pt x="38" y="125"/>
                  </a:lnTo>
                  <a:lnTo>
                    <a:pt x="73" y="90"/>
                  </a:lnTo>
                  <a:lnTo>
                    <a:pt x="79" y="39"/>
                  </a:lnTo>
                  <a:lnTo>
                    <a:pt x="102" y="85"/>
                  </a:lnTo>
                  <a:lnTo>
                    <a:pt x="137" y="96"/>
                  </a:lnTo>
                  <a:lnTo>
                    <a:pt x="165" y="45"/>
                  </a:lnTo>
                  <a:lnTo>
                    <a:pt x="206" y="0"/>
                  </a:lnTo>
                  <a:lnTo>
                    <a:pt x="206" y="50"/>
                  </a:lnTo>
                  <a:lnTo>
                    <a:pt x="199" y="104"/>
                  </a:lnTo>
                  <a:lnTo>
                    <a:pt x="171" y="132"/>
                  </a:lnTo>
                  <a:lnTo>
                    <a:pt x="131" y="150"/>
                  </a:lnTo>
                  <a:lnTo>
                    <a:pt x="93" y="157"/>
                  </a:lnTo>
                  <a:lnTo>
                    <a:pt x="33" y="170"/>
                  </a:lnTo>
                  <a:lnTo>
                    <a:pt x="0" y="165"/>
                  </a:lnTo>
                  <a:close/>
                </a:path>
              </a:pathLst>
            </a:custGeom>
            <a:solidFill>
              <a:srgbClr val="E2DDBC"/>
            </a:solidFill>
            <a:ln w="9525">
              <a:noFill/>
              <a:round/>
              <a:headEnd/>
              <a:tailEnd/>
            </a:ln>
          </p:spPr>
          <p:txBody>
            <a:bodyPr/>
            <a:lstStyle/>
            <a:p>
              <a:endParaRPr lang="en-US" dirty="0">
                <a:solidFill>
                  <a:prstClr val="black"/>
                </a:solidFill>
              </a:endParaRPr>
            </a:p>
          </p:txBody>
        </p:sp>
        <p:sp>
          <p:nvSpPr>
            <p:cNvPr id="75592" name="Freeform 605"/>
            <p:cNvSpPr>
              <a:spLocks/>
            </p:cNvSpPr>
            <p:nvPr/>
          </p:nvSpPr>
          <p:spPr bwMode="auto">
            <a:xfrm>
              <a:off x="1877" y="1766"/>
              <a:ext cx="55" cy="18"/>
            </a:xfrm>
            <a:custGeom>
              <a:avLst/>
              <a:gdLst>
                <a:gd name="T0" fmla="*/ 0 w 334"/>
                <a:gd name="T1" fmla="*/ 0 h 110"/>
                <a:gd name="T2" fmla="*/ 0 w 334"/>
                <a:gd name="T3" fmla="*/ 0 h 110"/>
                <a:gd name="T4" fmla="*/ 0 w 334"/>
                <a:gd name="T5" fmla="*/ 0 h 110"/>
                <a:gd name="T6" fmla="*/ 0 w 334"/>
                <a:gd name="T7" fmla="*/ 0 h 110"/>
                <a:gd name="T8" fmla="*/ 0 w 334"/>
                <a:gd name="T9" fmla="*/ 0 h 110"/>
                <a:gd name="T10" fmla="*/ 0 w 334"/>
                <a:gd name="T11" fmla="*/ 0 h 110"/>
                <a:gd name="T12" fmla="*/ 0 w 334"/>
                <a:gd name="T13" fmla="*/ 0 h 110"/>
                <a:gd name="T14" fmla="*/ 0 w 334"/>
                <a:gd name="T15" fmla="*/ 0 h 110"/>
                <a:gd name="T16" fmla="*/ 0 w 334"/>
                <a:gd name="T17" fmla="*/ 0 h 110"/>
                <a:gd name="T18" fmla="*/ 0 w 334"/>
                <a:gd name="T19" fmla="*/ 0 h 110"/>
                <a:gd name="T20" fmla="*/ 0 w 334"/>
                <a:gd name="T21" fmla="*/ 0 h 110"/>
                <a:gd name="T22" fmla="*/ 0 w 334"/>
                <a:gd name="T23" fmla="*/ 0 h 110"/>
                <a:gd name="T24" fmla="*/ 0 w 334"/>
                <a:gd name="T25" fmla="*/ 0 h 110"/>
                <a:gd name="T26" fmla="*/ 0 w 334"/>
                <a:gd name="T27" fmla="*/ 0 h 110"/>
                <a:gd name="T28" fmla="*/ 0 w 334"/>
                <a:gd name="T29" fmla="*/ 0 h 110"/>
                <a:gd name="T30" fmla="*/ 0 w 334"/>
                <a:gd name="T31" fmla="*/ 0 h 110"/>
                <a:gd name="T32" fmla="*/ 0 w 334"/>
                <a:gd name="T33" fmla="*/ 0 h 110"/>
                <a:gd name="T34" fmla="*/ 0 w 334"/>
                <a:gd name="T35" fmla="*/ 0 h 110"/>
                <a:gd name="T36" fmla="*/ 0 w 334"/>
                <a:gd name="T37" fmla="*/ 0 h 110"/>
                <a:gd name="T38" fmla="*/ 0 w 334"/>
                <a:gd name="T39" fmla="*/ 0 h 110"/>
                <a:gd name="T40" fmla="*/ 0 w 334"/>
                <a:gd name="T41" fmla="*/ 0 h 110"/>
                <a:gd name="T42" fmla="*/ 0 w 334"/>
                <a:gd name="T43" fmla="*/ 0 h 110"/>
                <a:gd name="T44" fmla="*/ 0 w 334"/>
                <a:gd name="T45" fmla="*/ 0 h 110"/>
                <a:gd name="T46" fmla="*/ 0 w 334"/>
                <a:gd name="T47" fmla="*/ 0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4"/>
                <a:gd name="T73" fmla="*/ 0 h 110"/>
                <a:gd name="T74" fmla="*/ 334 w 334"/>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4" h="110">
                  <a:moveTo>
                    <a:pt x="334" y="110"/>
                  </a:moveTo>
                  <a:lnTo>
                    <a:pt x="259" y="52"/>
                  </a:lnTo>
                  <a:lnTo>
                    <a:pt x="258" y="52"/>
                  </a:lnTo>
                  <a:lnTo>
                    <a:pt x="255" y="51"/>
                  </a:lnTo>
                  <a:lnTo>
                    <a:pt x="251" y="50"/>
                  </a:lnTo>
                  <a:lnTo>
                    <a:pt x="243" y="49"/>
                  </a:lnTo>
                  <a:lnTo>
                    <a:pt x="233" y="48"/>
                  </a:lnTo>
                  <a:lnTo>
                    <a:pt x="221" y="47"/>
                  </a:lnTo>
                  <a:lnTo>
                    <a:pt x="204" y="46"/>
                  </a:lnTo>
                  <a:lnTo>
                    <a:pt x="184" y="46"/>
                  </a:lnTo>
                  <a:lnTo>
                    <a:pt x="164" y="45"/>
                  </a:lnTo>
                  <a:lnTo>
                    <a:pt x="145" y="43"/>
                  </a:lnTo>
                  <a:lnTo>
                    <a:pt x="130" y="41"/>
                  </a:lnTo>
                  <a:lnTo>
                    <a:pt x="117" y="37"/>
                  </a:lnTo>
                  <a:lnTo>
                    <a:pt x="107" y="34"/>
                  </a:lnTo>
                  <a:lnTo>
                    <a:pt x="99" y="32"/>
                  </a:lnTo>
                  <a:lnTo>
                    <a:pt x="95" y="30"/>
                  </a:lnTo>
                  <a:lnTo>
                    <a:pt x="93" y="29"/>
                  </a:lnTo>
                  <a:lnTo>
                    <a:pt x="0" y="0"/>
                  </a:lnTo>
                  <a:lnTo>
                    <a:pt x="86" y="69"/>
                  </a:lnTo>
                  <a:lnTo>
                    <a:pt x="144" y="52"/>
                  </a:lnTo>
                  <a:lnTo>
                    <a:pt x="225" y="75"/>
                  </a:lnTo>
                  <a:lnTo>
                    <a:pt x="270" y="98"/>
                  </a:lnTo>
                  <a:lnTo>
                    <a:pt x="334" y="110"/>
                  </a:lnTo>
                  <a:close/>
                </a:path>
              </a:pathLst>
            </a:custGeom>
            <a:solidFill>
              <a:srgbClr val="E2DDBC"/>
            </a:solidFill>
            <a:ln w="9525">
              <a:noFill/>
              <a:round/>
              <a:headEnd/>
              <a:tailEnd/>
            </a:ln>
          </p:spPr>
          <p:txBody>
            <a:bodyPr/>
            <a:lstStyle/>
            <a:p>
              <a:endParaRPr lang="en-US" dirty="0">
                <a:solidFill>
                  <a:prstClr val="black"/>
                </a:solidFill>
              </a:endParaRPr>
            </a:p>
          </p:txBody>
        </p:sp>
        <p:sp>
          <p:nvSpPr>
            <p:cNvPr id="75593" name="Freeform 606"/>
            <p:cNvSpPr>
              <a:spLocks/>
            </p:cNvSpPr>
            <p:nvPr/>
          </p:nvSpPr>
          <p:spPr bwMode="auto">
            <a:xfrm>
              <a:off x="1966" y="1998"/>
              <a:ext cx="27" cy="18"/>
            </a:xfrm>
            <a:custGeom>
              <a:avLst/>
              <a:gdLst>
                <a:gd name="T0" fmla="*/ 0 w 166"/>
                <a:gd name="T1" fmla="*/ 0 h 110"/>
                <a:gd name="T2" fmla="*/ 0 w 166"/>
                <a:gd name="T3" fmla="*/ 0 h 110"/>
                <a:gd name="T4" fmla="*/ 0 w 166"/>
                <a:gd name="T5" fmla="*/ 0 h 110"/>
                <a:gd name="T6" fmla="*/ 0 w 166"/>
                <a:gd name="T7" fmla="*/ 0 h 110"/>
                <a:gd name="T8" fmla="*/ 0 w 166"/>
                <a:gd name="T9" fmla="*/ 0 h 110"/>
                <a:gd name="T10" fmla="*/ 0 w 166"/>
                <a:gd name="T11" fmla="*/ 0 h 110"/>
                <a:gd name="T12" fmla="*/ 0 w 166"/>
                <a:gd name="T13" fmla="*/ 0 h 110"/>
                <a:gd name="T14" fmla="*/ 0 w 166"/>
                <a:gd name="T15" fmla="*/ 0 h 110"/>
                <a:gd name="T16" fmla="*/ 0 w 166"/>
                <a:gd name="T17" fmla="*/ 0 h 110"/>
                <a:gd name="T18" fmla="*/ 0 w 166"/>
                <a:gd name="T19" fmla="*/ 0 h 110"/>
                <a:gd name="T20" fmla="*/ 0 w 166"/>
                <a:gd name="T21" fmla="*/ 0 h 110"/>
                <a:gd name="T22" fmla="*/ 0 w 166"/>
                <a:gd name="T23" fmla="*/ 0 h 110"/>
                <a:gd name="T24" fmla="*/ 0 w 166"/>
                <a:gd name="T25" fmla="*/ 0 h 110"/>
                <a:gd name="T26" fmla="*/ 0 w 166"/>
                <a:gd name="T27" fmla="*/ 0 h 110"/>
                <a:gd name="T28" fmla="*/ 0 w 166"/>
                <a:gd name="T29" fmla="*/ 0 h 110"/>
                <a:gd name="T30" fmla="*/ 0 w 166"/>
                <a:gd name="T31" fmla="*/ 0 h 110"/>
                <a:gd name="T32" fmla="*/ 0 w 166"/>
                <a:gd name="T33" fmla="*/ 0 h 110"/>
                <a:gd name="T34" fmla="*/ 0 w 166"/>
                <a:gd name="T35" fmla="*/ 0 h 110"/>
                <a:gd name="T36" fmla="*/ 0 w 166"/>
                <a:gd name="T37" fmla="*/ 0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
                <a:gd name="T58" fmla="*/ 0 h 110"/>
                <a:gd name="T59" fmla="*/ 166 w 166"/>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 h="110">
                  <a:moveTo>
                    <a:pt x="5" y="0"/>
                  </a:moveTo>
                  <a:lnTo>
                    <a:pt x="0" y="2"/>
                  </a:lnTo>
                  <a:lnTo>
                    <a:pt x="7" y="28"/>
                  </a:lnTo>
                  <a:lnTo>
                    <a:pt x="20" y="48"/>
                  </a:lnTo>
                  <a:lnTo>
                    <a:pt x="38" y="64"/>
                  </a:lnTo>
                  <a:lnTo>
                    <a:pt x="60" y="77"/>
                  </a:lnTo>
                  <a:lnTo>
                    <a:pt x="83" y="88"/>
                  </a:lnTo>
                  <a:lnTo>
                    <a:pt x="107" y="97"/>
                  </a:lnTo>
                  <a:lnTo>
                    <a:pt x="133" y="104"/>
                  </a:lnTo>
                  <a:lnTo>
                    <a:pt x="156" y="110"/>
                  </a:lnTo>
                  <a:lnTo>
                    <a:pt x="166" y="88"/>
                  </a:lnTo>
                  <a:lnTo>
                    <a:pt x="145" y="77"/>
                  </a:lnTo>
                  <a:lnTo>
                    <a:pt x="123" y="70"/>
                  </a:lnTo>
                  <a:lnTo>
                    <a:pt x="99" y="64"/>
                  </a:lnTo>
                  <a:lnTo>
                    <a:pt x="76" y="57"/>
                  </a:lnTo>
                  <a:lnTo>
                    <a:pt x="53" y="49"/>
                  </a:lnTo>
                  <a:lnTo>
                    <a:pt x="34" y="38"/>
                  </a:lnTo>
                  <a:lnTo>
                    <a:pt x="17" y="22"/>
                  </a:lnTo>
                  <a:lnTo>
                    <a:pt x="5"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94" name="Freeform 607"/>
            <p:cNvSpPr>
              <a:spLocks/>
            </p:cNvSpPr>
            <p:nvPr/>
          </p:nvSpPr>
          <p:spPr bwMode="auto">
            <a:xfrm>
              <a:off x="2065" y="1987"/>
              <a:ext cx="19" cy="16"/>
            </a:xfrm>
            <a:custGeom>
              <a:avLst/>
              <a:gdLst>
                <a:gd name="T0" fmla="*/ 0 w 116"/>
                <a:gd name="T1" fmla="*/ 0 h 100"/>
                <a:gd name="T2" fmla="*/ 0 w 116"/>
                <a:gd name="T3" fmla="*/ 0 h 100"/>
                <a:gd name="T4" fmla="*/ 0 w 116"/>
                <a:gd name="T5" fmla="*/ 0 h 100"/>
                <a:gd name="T6" fmla="*/ 0 w 116"/>
                <a:gd name="T7" fmla="*/ 0 h 100"/>
                <a:gd name="T8" fmla="*/ 0 w 116"/>
                <a:gd name="T9" fmla="*/ 0 h 100"/>
                <a:gd name="T10" fmla="*/ 0 w 116"/>
                <a:gd name="T11" fmla="*/ 0 h 100"/>
                <a:gd name="T12" fmla="*/ 0 w 116"/>
                <a:gd name="T13" fmla="*/ 0 h 100"/>
                <a:gd name="T14" fmla="*/ 0 w 116"/>
                <a:gd name="T15" fmla="*/ 0 h 100"/>
                <a:gd name="T16" fmla="*/ 0 w 116"/>
                <a:gd name="T17" fmla="*/ 0 h 100"/>
                <a:gd name="T18" fmla="*/ 0 w 116"/>
                <a:gd name="T19" fmla="*/ 0 h 100"/>
                <a:gd name="T20" fmla="*/ 0 w 116"/>
                <a:gd name="T21" fmla="*/ 0 h 100"/>
                <a:gd name="T22" fmla="*/ 0 w 116"/>
                <a:gd name="T23" fmla="*/ 0 h 100"/>
                <a:gd name="T24" fmla="*/ 0 w 116"/>
                <a:gd name="T25" fmla="*/ 0 h 100"/>
                <a:gd name="T26" fmla="*/ 0 w 116"/>
                <a:gd name="T27" fmla="*/ 0 h 100"/>
                <a:gd name="T28" fmla="*/ 0 w 116"/>
                <a:gd name="T29" fmla="*/ 0 h 100"/>
                <a:gd name="T30" fmla="*/ 0 w 116"/>
                <a:gd name="T31" fmla="*/ 0 h 100"/>
                <a:gd name="T32" fmla="*/ 0 w 116"/>
                <a:gd name="T33" fmla="*/ 0 h 100"/>
                <a:gd name="T34" fmla="*/ 0 w 116"/>
                <a:gd name="T35" fmla="*/ 0 h 100"/>
                <a:gd name="T36" fmla="*/ 0 w 116"/>
                <a:gd name="T37" fmla="*/ 0 h 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100"/>
                <a:gd name="T59" fmla="*/ 116 w 116"/>
                <a:gd name="T60" fmla="*/ 100 h 1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100">
                  <a:moveTo>
                    <a:pt x="0" y="72"/>
                  </a:moveTo>
                  <a:lnTo>
                    <a:pt x="1" y="100"/>
                  </a:lnTo>
                  <a:lnTo>
                    <a:pt x="22" y="98"/>
                  </a:lnTo>
                  <a:lnTo>
                    <a:pt x="42" y="93"/>
                  </a:lnTo>
                  <a:lnTo>
                    <a:pt x="61" y="84"/>
                  </a:lnTo>
                  <a:lnTo>
                    <a:pt x="77" y="73"/>
                  </a:lnTo>
                  <a:lnTo>
                    <a:pt x="91" y="59"/>
                  </a:lnTo>
                  <a:lnTo>
                    <a:pt x="104" y="43"/>
                  </a:lnTo>
                  <a:lnTo>
                    <a:pt x="112" y="24"/>
                  </a:lnTo>
                  <a:lnTo>
                    <a:pt x="116" y="4"/>
                  </a:lnTo>
                  <a:lnTo>
                    <a:pt x="111" y="0"/>
                  </a:lnTo>
                  <a:lnTo>
                    <a:pt x="103" y="16"/>
                  </a:lnTo>
                  <a:lnTo>
                    <a:pt x="92" y="31"/>
                  </a:lnTo>
                  <a:lnTo>
                    <a:pt x="80" y="42"/>
                  </a:lnTo>
                  <a:lnTo>
                    <a:pt x="66" y="52"/>
                  </a:lnTo>
                  <a:lnTo>
                    <a:pt x="52" y="59"/>
                  </a:lnTo>
                  <a:lnTo>
                    <a:pt x="36" y="65"/>
                  </a:lnTo>
                  <a:lnTo>
                    <a:pt x="18" y="69"/>
                  </a:lnTo>
                  <a:lnTo>
                    <a:pt x="0" y="7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95" name="Freeform 608"/>
            <p:cNvSpPr>
              <a:spLocks/>
            </p:cNvSpPr>
            <p:nvPr/>
          </p:nvSpPr>
          <p:spPr bwMode="auto">
            <a:xfrm>
              <a:off x="2081" y="1752"/>
              <a:ext cx="30" cy="39"/>
            </a:xfrm>
            <a:custGeom>
              <a:avLst/>
              <a:gdLst>
                <a:gd name="T0" fmla="*/ 0 w 185"/>
                <a:gd name="T1" fmla="*/ 0 h 239"/>
                <a:gd name="T2" fmla="*/ 0 w 185"/>
                <a:gd name="T3" fmla="*/ 0 h 239"/>
                <a:gd name="T4" fmla="*/ 0 w 185"/>
                <a:gd name="T5" fmla="*/ 0 h 239"/>
                <a:gd name="T6" fmla="*/ 0 w 185"/>
                <a:gd name="T7" fmla="*/ 0 h 239"/>
                <a:gd name="T8" fmla="*/ 0 w 185"/>
                <a:gd name="T9" fmla="*/ 0 h 239"/>
                <a:gd name="T10" fmla="*/ 0 w 185"/>
                <a:gd name="T11" fmla="*/ 0 h 239"/>
                <a:gd name="T12" fmla="*/ 0 w 185"/>
                <a:gd name="T13" fmla="*/ 0 h 239"/>
                <a:gd name="T14" fmla="*/ 0 w 185"/>
                <a:gd name="T15" fmla="*/ 0 h 239"/>
                <a:gd name="T16" fmla="*/ 0 w 185"/>
                <a:gd name="T17" fmla="*/ 0 h 239"/>
                <a:gd name="T18" fmla="*/ 0 w 185"/>
                <a:gd name="T19" fmla="*/ 0 h 239"/>
                <a:gd name="T20" fmla="*/ 0 w 185"/>
                <a:gd name="T21" fmla="*/ 0 h 239"/>
                <a:gd name="T22" fmla="*/ 0 w 185"/>
                <a:gd name="T23" fmla="*/ 0 h 239"/>
                <a:gd name="T24" fmla="*/ 0 w 185"/>
                <a:gd name="T25" fmla="*/ 0 h 239"/>
                <a:gd name="T26" fmla="*/ 0 w 185"/>
                <a:gd name="T27" fmla="*/ 0 h 239"/>
                <a:gd name="T28" fmla="*/ 0 w 185"/>
                <a:gd name="T29" fmla="*/ 0 h 239"/>
                <a:gd name="T30" fmla="*/ 0 w 185"/>
                <a:gd name="T31" fmla="*/ 0 h 239"/>
                <a:gd name="T32" fmla="*/ 0 w 185"/>
                <a:gd name="T33" fmla="*/ 0 h 239"/>
                <a:gd name="T34" fmla="*/ 0 w 185"/>
                <a:gd name="T35" fmla="*/ 0 h 239"/>
                <a:gd name="T36" fmla="*/ 0 w 185"/>
                <a:gd name="T37" fmla="*/ 0 h 239"/>
                <a:gd name="T38" fmla="*/ 0 w 185"/>
                <a:gd name="T39" fmla="*/ 0 h 239"/>
                <a:gd name="T40" fmla="*/ 0 w 185"/>
                <a:gd name="T41" fmla="*/ 0 h 239"/>
                <a:gd name="T42" fmla="*/ 0 w 185"/>
                <a:gd name="T43" fmla="*/ 0 h 239"/>
                <a:gd name="T44" fmla="*/ 0 w 185"/>
                <a:gd name="T45" fmla="*/ 0 h 239"/>
                <a:gd name="T46" fmla="*/ 0 w 185"/>
                <a:gd name="T47" fmla="*/ 0 h 239"/>
                <a:gd name="T48" fmla="*/ 0 w 185"/>
                <a:gd name="T49" fmla="*/ 0 h 239"/>
                <a:gd name="T50" fmla="*/ 0 w 185"/>
                <a:gd name="T51" fmla="*/ 0 h 239"/>
                <a:gd name="T52" fmla="*/ 0 w 185"/>
                <a:gd name="T53" fmla="*/ 0 h 239"/>
                <a:gd name="T54" fmla="*/ 0 w 185"/>
                <a:gd name="T55" fmla="*/ 0 h 239"/>
                <a:gd name="T56" fmla="*/ 0 w 185"/>
                <a:gd name="T57" fmla="*/ 0 h 239"/>
                <a:gd name="T58" fmla="*/ 0 w 185"/>
                <a:gd name="T59" fmla="*/ 0 h 239"/>
                <a:gd name="T60" fmla="*/ 0 w 185"/>
                <a:gd name="T61" fmla="*/ 0 h 239"/>
                <a:gd name="T62" fmla="*/ 0 w 185"/>
                <a:gd name="T63" fmla="*/ 0 h 239"/>
                <a:gd name="T64" fmla="*/ 0 w 185"/>
                <a:gd name="T65" fmla="*/ 0 h 239"/>
                <a:gd name="T66" fmla="*/ 0 w 185"/>
                <a:gd name="T67" fmla="*/ 0 h 239"/>
                <a:gd name="T68" fmla="*/ 0 w 185"/>
                <a:gd name="T69" fmla="*/ 0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239"/>
                <a:gd name="T107" fmla="*/ 185 w 185"/>
                <a:gd name="T108" fmla="*/ 239 h 2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239">
                  <a:moveTo>
                    <a:pt x="48" y="199"/>
                  </a:moveTo>
                  <a:lnTo>
                    <a:pt x="63" y="174"/>
                  </a:lnTo>
                  <a:lnTo>
                    <a:pt x="80" y="149"/>
                  </a:lnTo>
                  <a:lnTo>
                    <a:pt x="96" y="126"/>
                  </a:lnTo>
                  <a:lnTo>
                    <a:pt x="114" y="103"/>
                  </a:lnTo>
                  <a:lnTo>
                    <a:pt x="132" y="81"/>
                  </a:lnTo>
                  <a:lnTo>
                    <a:pt x="150" y="59"/>
                  </a:lnTo>
                  <a:lnTo>
                    <a:pt x="168" y="36"/>
                  </a:lnTo>
                  <a:lnTo>
                    <a:pt x="185" y="14"/>
                  </a:lnTo>
                  <a:lnTo>
                    <a:pt x="171" y="0"/>
                  </a:lnTo>
                  <a:lnTo>
                    <a:pt x="157" y="12"/>
                  </a:lnTo>
                  <a:lnTo>
                    <a:pt x="145" y="25"/>
                  </a:lnTo>
                  <a:lnTo>
                    <a:pt x="132" y="38"/>
                  </a:lnTo>
                  <a:lnTo>
                    <a:pt x="120" y="51"/>
                  </a:lnTo>
                  <a:lnTo>
                    <a:pt x="109" y="66"/>
                  </a:lnTo>
                  <a:lnTo>
                    <a:pt x="98" y="81"/>
                  </a:lnTo>
                  <a:lnTo>
                    <a:pt x="87" y="95"/>
                  </a:lnTo>
                  <a:lnTo>
                    <a:pt x="77" y="110"/>
                  </a:lnTo>
                  <a:lnTo>
                    <a:pt x="68" y="126"/>
                  </a:lnTo>
                  <a:lnTo>
                    <a:pt x="57" y="141"/>
                  </a:lnTo>
                  <a:lnTo>
                    <a:pt x="48" y="157"/>
                  </a:lnTo>
                  <a:lnTo>
                    <a:pt x="38" y="172"/>
                  </a:lnTo>
                  <a:lnTo>
                    <a:pt x="29" y="188"/>
                  </a:lnTo>
                  <a:lnTo>
                    <a:pt x="20" y="204"/>
                  </a:lnTo>
                  <a:lnTo>
                    <a:pt x="10" y="219"/>
                  </a:lnTo>
                  <a:lnTo>
                    <a:pt x="0" y="235"/>
                  </a:lnTo>
                  <a:lnTo>
                    <a:pt x="5" y="239"/>
                  </a:lnTo>
                  <a:lnTo>
                    <a:pt x="12" y="236"/>
                  </a:lnTo>
                  <a:lnTo>
                    <a:pt x="18" y="231"/>
                  </a:lnTo>
                  <a:lnTo>
                    <a:pt x="24" y="227"/>
                  </a:lnTo>
                  <a:lnTo>
                    <a:pt x="30" y="222"/>
                  </a:lnTo>
                  <a:lnTo>
                    <a:pt x="35" y="217"/>
                  </a:lnTo>
                  <a:lnTo>
                    <a:pt x="40" y="211"/>
                  </a:lnTo>
                  <a:lnTo>
                    <a:pt x="44" y="205"/>
                  </a:lnTo>
                  <a:lnTo>
                    <a:pt x="48" y="19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96" name="Freeform 609"/>
            <p:cNvSpPr>
              <a:spLocks/>
            </p:cNvSpPr>
            <p:nvPr/>
          </p:nvSpPr>
          <p:spPr bwMode="auto">
            <a:xfrm>
              <a:off x="2083" y="1794"/>
              <a:ext cx="16" cy="7"/>
            </a:xfrm>
            <a:custGeom>
              <a:avLst/>
              <a:gdLst>
                <a:gd name="T0" fmla="*/ 0 w 95"/>
                <a:gd name="T1" fmla="*/ 0 h 43"/>
                <a:gd name="T2" fmla="*/ 0 w 95"/>
                <a:gd name="T3" fmla="*/ 0 h 43"/>
                <a:gd name="T4" fmla="*/ 0 w 95"/>
                <a:gd name="T5" fmla="*/ 0 h 43"/>
                <a:gd name="T6" fmla="*/ 0 w 95"/>
                <a:gd name="T7" fmla="*/ 0 h 43"/>
                <a:gd name="T8" fmla="*/ 0 w 95"/>
                <a:gd name="T9" fmla="*/ 0 h 43"/>
                <a:gd name="T10" fmla="*/ 0 w 95"/>
                <a:gd name="T11" fmla="*/ 0 h 43"/>
                <a:gd name="T12" fmla="*/ 0 w 95"/>
                <a:gd name="T13" fmla="*/ 0 h 43"/>
                <a:gd name="T14" fmla="*/ 0 w 95"/>
                <a:gd name="T15" fmla="*/ 0 h 43"/>
                <a:gd name="T16" fmla="*/ 0 w 95"/>
                <a:gd name="T17" fmla="*/ 0 h 43"/>
                <a:gd name="T18" fmla="*/ 0 w 95"/>
                <a:gd name="T19" fmla="*/ 0 h 43"/>
                <a:gd name="T20" fmla="*/ 0 w 95"/>
                <a:gd name="T21" fmla="*/ 0 h 43"/>
                <a:gd name="T22" fmla="*/ 0 w 95"/>
                <a:gd name="T23" fmla="*/ 0 h 43"/>
                <a:gd name="T24" fmla="*/ 0 w 95"/>
                <a:gd name="T25" fmla="*/ 0 h 43"/>
                <a:gd name="T26" fmla="*/ 0 w 95"/>
                <a:gd name="T27" fmla="*/ 0 h 43"/>
                <a:gd name="T28" fmla="*/ 0 w 95"/>
                <a:gd name="T29" fmla="*/ 0 h 43"/>
                <a:gd name="T30" fmla="*/ 0 w 95"/>
                <a:gd name="T31" fmla="*/ 0 h 43"/>
                <a:gd name="T32" fmla="*/ 0 w 95"/>
                <a:gd name="T33" fmla="*/ 0 h 43"/>
                <a:gd name="T34" fmla="*/ 0 w 95"/>
                <a:gd name="T35" fmla="*/ 0 h 43"/>
                <a:gd name="T36" fmla="*/ 0 w 95"/>
                <a:gd name="T37" fmla="*/ 0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43"/>
                <a:gd name="T59" fmla="*/ 95 w 95"/>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43">
                  <a:moveTo>
                    <a:pt x="2" y="43"/>
                  </a:moveTo>
                  <a:lnTo>
                    <a:pt x="13" y="40"/>
                  </a:lnTo>
                  <a:lnTo>
                    <a:pt x="25" y="36"/>
                  </a:lnTo>
                  <a:lnTo>
                    <a:pt x="36" y="33"/>
                  </a:lnTo>
                  <a:lnTo>
                    <a:pt x="49" y="30"/>
                  </a:lnTo>
                  <a:lnTo>
                    <a:pt x="60" y="27"/>
                  </a:lnTo>
                  <a:lnTo>
                    <a:pt x="72" y="24"/>
                  </a:lnTo>
                  <a:lnTo>
                    <a:pt x="83" y="20"/>
                  </a:lnTo>
                  <a:lnTo>
                    <a:pt x="95" y="17"/>
                  </a:lnTo>
                  <a:lnTo>
                    <a:pt x="90" y="0"/>
                  </a:lnTo>
                  <a:lnTo>
                    <a:pt x="78" y="3"/>
                  </a:lnTo>
                  <a:lnTo>
                    <a:pt x="66" y="6"/>
                  </a:lnTo>
                  <a:lnTo>
                    <a:pt x="55" y="10"/>
                  </a:lnTo>
                  <a:lnTo>
                    <a:pt x="43" y="14"/>
                  </a:lnTo>
                  <a:lnTo>
                    <a:pt x="32" y="19"/>
                  </a:lnTo>
                  <a:lnTo>
                    <a:pt x="21" y="24"/>
                  </a:lnTo>
                  <a:lnTo>
                    <a:pt x="10" y="30"/>
                  </a:lnTo>
                  <a:lnTo>
                    <a:pt x="0" y="36"/>
                  </a:lnTo>
                  <a:lnTo>
                    <a:pt x="2" y="4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97" name="Freeform 610"/>
            <p:cNvSpPr>
              <a:spLocks/>
            </p:cNvSpPr>
            <p:nvPr/>
          </p:nvSpPr>
          <p:spPr bwMode="auto">
            <a:xfrm>
              <a:off x="2084" y="1814"/>
              <a:ext cx="42" cy="6"/>
            </a:xfrm>
            <a:custGeom>
              <a:avLst/>
              <a:gdLst>
                <a:gd name="T0" fmla="*/ 0 w 253"/>
                <a:gd name="T1" fmla="*/ 0 h 33"/>
                <a:gd name="T2" fmla="*/ 0 w 253"/>
                <a:gd name="T3" fmla="*/ 0 h 33"/>
                <a:gd name="T4" fmla="*/ 0 w 253"/>
                <a:gd name="T5" fmla="*/ 0 h 33"/>
                <a:gd name="T6" fmla="*/ 0 w 253"/>
                <a:gd name="T7" fmla="*/ 0 h 33"/>
                <a:gd name="T8" fmla="*/ 0 w 253"/>
                <a:gd name="T9" fmla="*/ 0 h 33"/>
                <a:gd name="T10" fmla="*/ 0 w 253"/>
                <a:gd name="T11" fmla="*/ 0 h 33"/>
                <a:gd name="T12" fmla="*/ 0 w 253"/>
                <a:gd name="T13" fmla="*/ 0 h 33"/>
                <a:gd name="T14" fmla="*/ 0 w 253"/>
                <a:gd name="T15" fmla="*/ 0 h 33"/>
                <a:gd name="T16" fmla="*/ 0 w 253"/>
                <a:gd name="T17" fmla="*/ 0 h 33"/>
                <a:gd name="T18" fmla="*/ 0 w 253"/>
                <a:gd name="T19" fmla="*/ 0 h 33"/>
                <a:gd name="T20" fmla="*/ 0 w 253"/>
                <a:gd name="T21" fmla="*/ 0 h 33"/>
                <a:gd name="T22" fmla="*/ 0 w 253"/>
                <a:gd name="T23" fmla="*/ 0 h 33"/>
                <a:gd name="T24" fmla="*/ 0 w 253"/>
                <a:gd name="T25" fmla="*/ 0 h 33"/>
                <a:gd name="T26" fmla="*/ 0 w 253"/>
                <a:gd name="T27" fmla="*/ 0 h 33"/>
                <a:gd name="T28" fmla="*/ 0 w 253"/>
                <a:gd name="T29" fmla="*/ 0 h 33"/>
                <a:gd name="T30" fmla="*/ 0 w 253"/>
                <a:gd name="T31" fmla="*/ 0 h 33"/>
                <a:gd name="T32" fmla="*/ 0 w 253"/>
                <a:gd name="T33" fmla="*/ 0 h 33"/>
                <a:gd name="T34" fmla="*/ 0 w 253"/>
                <a:gd name="T35" fmla="*/ 0 h 33"/>
                <a:gd name="T36" fmla="*/ 0 w 253"/>
                <a:gd name="T37" fmla="*/ 0 h 33"/>
                <a:gd name="T38" fmla="*/ 0 w 253"/>
                <a:gd name="T39" fmla="*/ 0 h 33"/>
                <a:gd name="T40" fmla="*/ 0 w 253"/>
                <a:gd name="T41" fmla="*/ 0 h 33"/>
                <a:gd name="T42" fmla="*/ 0 w 253"/>
                <a:gd name="T43" fmla="*/ 0 h 33"/>
                <a:gd name="T44" fmla="*/ 0 w 253"/>
                <a:gd name="T45" fmla="*/ 0 h 33"/>
                <a:gd name="T46" fmla="*/ 0 w 253"/>
                <a:gd name="T47" fmla="*/ 0 h 33"/>
                <a:gd name="T48" fmla="*/ 0 w 253"/>
                <a:gd name="T49" fmla="*/ 0 h 33"/>
                <a:gd name="T50" fmla="*/ 0 w 253"/>
                <a:gd name="T51" fmla="*/ 0 h 33"/>
                <a:gd name="T52" fmla="*/ 0 w 253"/>
                <a:gd name="T53" fmla="*/ 0 h 33"/>
                <a:gd name="T54" fmla="*/ 0 w 253"/>
                <a:gd name="T55" fmla="*/ 0 h 33"/>
                <a:gd name="T56" fmla="*/ 0 w 253"/>
                <a:gd name="T57" fmla="*/ 0 h 33"/>
                <a:gd name="T58" fmla="*/ 0 w 253"/>
                <a:gd name="T59" fmla="*/ 0 h 33"/>
                <a:gd name="T60" fmla="*/ 0 w 253"/>
                <a:gd name="T61" fmla="*/ 0 h 33"/>
                <a:gd name="T62" fmla="*/ 0 w 253"/>
                <a:gd name="T63" fmla="*/ 0 h 33"/>
                <a:gd name="T64" fmla="*/ 0 w 253"/>
                <a:gd name="T65" fmla="*/ 0 h 33"/>
                <a:gd name="T66" fmla="*/ 0 w 253"/>
                <a:gd name="T67" fmla="*/ 0 h 33"/>
                <a:gd name="T68" fmla="*/ 0 w 253"/>
                <a:gd name="T69" fmla="*/ 0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33"/>
                <a:gd name="T107" fmla="*/ 253 w 253"/>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33">
                  <a:moveTo>
                    <a:pt x="252" y="0"/>
                  </a:moveTo>
                  <a:lnTo>
                    <a:pt x="236" y="2"/>
                  </a:lnTo>
                  <a:lnTo>
                    <a:pt x="220" y="3"/>
                  </a:lnTo>
                  <a:lnTo>
                    <a:pt x="204" y="4"/>
                  </a:lnTo>
                  <a:lnTo>
                    <a:pt x="189" y="5"/>
                  </a:lnTo>
                  <a:lnTo>
                    <a:pt x="173" y="5"/>
                  </a:lnTo>
                  <a:lnTo>
                    <a:pt x="156" y="5"/>
                  </a:lnTo>
                  <a:lnTo>
                    <a:pt x="141" y="5"/>
                  </a:lnTo>
                  <a:lnTo>
                    <a:pt x="125" y="5"/>
                  </a:lnTo>
                  <a:lnTo>
                    <a:pt x="110" y="5"/>
                  </a:lnTo>
                  <a:lnTo>
                    <a:pt x="93" y="6"/>
                  </a:lnTo>
                  <a:lnTo>
                    <a:pt x="78" y="6"/>
                  </a:lnTo>
                  <a:lnTo>
                    <a:pt x="62" y="7"/>
                  </a:lnTo>
                  <a:lnTo>
                    <a:pt x="47" y="8"/>
                  </a:lnTo>
                  <a:lnTo>
                    <a:pt x="31" y="9"/>
                  </a:lnTo>
                  <a:lnTo>
                    <a:pt x="15" y="11"/>
                  </a:lnTo>
                  <a:lnTo>
                    <a:pt x="0" y="13"/>
                  </a:lnTo>
                  <a:lnTo>
                    <a:pt x="1" y="19"/>
                  </a:lnTo>
                  <a:lnTo>
                    <a:pt x="16" y="22"/>
                  </a:lnTo>
                  <a:lnTo>
                    <a:pt x="32" y="24"/>
                  </a:lnTo>
                  <a:lnTo>
                    <a:pt x="48" y="26"/>
                  </a:lnTo>
                  <a:lnTo>
                    <a:pt x="63" y="28"/>
                  </a:lnTo>
                  <a:lnTo>
                    <a:pt x="79" y="30"/>
                  </a:lnTo>
                  <a:lnTo>
                    <a:pt x="94" y="31"/>
                  </a:lnTo>
                  <a:lnTo>
                    <a:pt x="111" y="32"/>
                  </a:lnTo>
                  <a:lnTo>
                    <a:pt x="126" y="33"/>
                  </a:lnTo>
                  <a:lnTo>
                    <a:pt x="142" y="33"/>
                  </a:lnTo>
                  <a:lnTo>
                    <a:pt x="157" y="33"/>
                  </a:lnTo>
                  <a:lnTo>
                    <a:pt x="174" y="33"/>
                  </a:lnTo>
                  <a:lnTo>
                    <a:pt x="190" y="33"/>
                  </a:lnTo>
                  <a:lnTo>
                    <a:pt x="205" y="32"/>
                  </a:lnTo>
                  <a:lnTo>
                    <a:pt x="221" y="31"/>
                  </a:lnTo>
                  <a:lnTo>
                    <a:pt x="237" y="30"/>
                  </a:lnTo>
                  <a:lnTo>
                    <a:pt x="253" y="29"/>
                  </a:lnTo>
                  <a:lnTo>
                    <a:pt x="25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98" name="Freeform 611"/>
            <p:cNvSpPr>
              <a:spLocks/>
            </p:cNvSpPr>
            <p:nvPr/>
          </p:nvSpPr>
          <p:spPr bwMode="auto">
            <a:xfrm>
              <a:off x="1863" y="1696"/>
              <a:ext cx="15" cy="7"/>
            </a:xfrm>
            <a:custGeom>
              <a:avLst/>
              <a:gdLst>
                <a:gd name="T0" fmla="*/ 0 w 88"/>
                <a:gd name="T1" fmla="*/ 0 h 44"/>
                <a:gd name="T2" fmla="*/ 0 w 88"/>
                <a:gd name="T3" fmla="*/ 0 h 44"/>
                <a:gd name="T4" fmla="*/ 0 w 88"/>
                <a:gd name="T5" fmla="*/ 0 h 44"/>
                <a:gd name="T6" fmla="*/ 0 w 88"/>
                <a:gd name="T7" fmla="*/ 0 h 44"/>
                <a:gd name="T8" fmla="*/ 0 w 88"/>
                <a:gd name="T9" fmla="*/ 0 h 44"/>
                <a:gd name="T10" fmla="*/ 0 w 88"/>
                <a:gd name="T11" fmla="*/ 0 h 44"/>
                <a:gd name="T12" fmla="*/ 0 w 88"/>
                <a:gd name="T13" fmla="*/ 0 h 44"/>
                <a:gd name="T14" fmla="*/ 0 w 88"/>
                <a:gd name="T15" fmla="*/ 0 h 44"/>
                <a:gd name="T16" fmla="*/ 0 w 88"/>
                <a:gd name="T17" fmla="*/ 0 h 44"/>
                <a:gd name="T18" fmla="*/ 0 w 88"/>
                <a:gd name="T19" fmla="*/ 0 h 44"/>
                <a:gd name="T20" fmla="*/ 0 w 88"/>
                <a:gd name="T21" fmla="*/ 0 h 44"/>
                <a:gd name="T22" fmla="*/ 0 w 88"/>
                <a:gd name="T23" fmla="*/ 0 h 44"/>
                <a:gd name="T24" fmla="*/ 0 w 88"/>
                <a:gd name="T25" fmla="*/ 0 h 44"/>
                <a:gd name="T26" fmla="*/ 0 w 88"/>
                <a:gd name="T27" fmla="*/ 0 h 44"/>
                <a:gd name="T28" fmla="*/ 0 w 88"/>
                <a:gd name="T29" fmla="*/ 0 h 44"/>
                <a:gd name="T30" fmla="*/ 0 w 88"/>
                <a:gd name="T31" fmla="*/ 0 h 44"/>
                <a:gd name="T32" fmla="*/ 0 w 88"/>
                <a:gd name="T33" fmla="*/ 0 h 44"/>
                <a:gd name="T34" fmla="*/ 0 w 88"/>
                <a:gd name="T35" fmla="*/ 0 h 44"/>
                <a:gd name="T36" fmla="*/ 0 w 88"/>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4"/>
                <a:gd name="T59" fmla="*/ 88 w 88"/>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4">
                  <a:moveTo>
                    <a:pt x="0" y="28"/>
                  </a:moveTo>
                  <a:lnTo>
                    <a:pt x="12" y="44"/>
                  </a:lnTo>
                  <a:lnTo>
                    <a:pt x="20" y="38"/>
                  </a:lnTo>
                  <a:lnTo>
                    <a:pt x="29" y="33"/>
                  </a:lnTo>
                  <a:lnTo>
                    <a:pt x="40" y="28"/>
                  </a:lnTo>
                  <a:lnTo>
                    <a:pt x="49" y="23"/>
                  </a:lnTo>
                  <a:lnTo>
                    <a:pt x="59" y="19"/>
                  </a:lnTo>
                  <a:lnTo>
                    <a:pt x="68" y="15"/>
                  </a:lnTo>
                  <a:lnTo>
                    <a:pt x="78" y="12"/>
                  </a:lnTo>
                  <a:lnTo>
                    <a:pt x="88" y="8"/>
                  </a:lnTo>
                  <a:lnTo>
                    <a:pt x="88" y="3"/>
                  </a:lnTo>
                  <a:lnTo>
                    <a:pt x="77" y="1"/>
                  </a:lnTo>
                  <a:lnTo>
                    <a:pt x="65" y="0"/>
                  </a:lnTo>
                  <a:lnTo>
                    <a:pt x="53" y="1"/>
                  </a:lnTo>
                  <a:lnTo>
                    <a:pt x="42" y="4"/>
                  </a:lnTo>
                  <a:lnTo>
                    <a:pt x="29" y="8"/>
                  </a:lnTo>
                  <a:lnTo>
                    <a:pt x="18" y="13"/>
                  </a:lnTo>
                  <a:lnTo>
                    <a:pt x="9" y="19"/>
                  </a:lnTo>
                  <a:lnTo>
                    <a:pt x="0" y="2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99" name="Freeform 612"/>
            <p:cNvSpPr>
              <a:spLocks/>
            </p:cNvSpPr>
            <p:nvPr/>
          </p:nvSpPr>
          <p:spPr bwMode="auto">
            <a:xfrm>
              <a:off x="1880" y="1700"/>
              <a:ext cx="9" cy="16"/>
            </a:xfrm>
            <a:custGeom>
              <a:avLst/>
              <a:gdLst>
                <a:gd name="T0" fmla="*/ 0 w 59"/>
                <a:gd name="T1" fmla="*/ 0 h 95"/>
                <a:gd name="T2" fmla="*/ 0 w 59"/>
                <a:gd name="T3" fmla="*/ 0 h 95"/>
                <a:gd name="T4" fmla="*/ 0 w 59"/>
                <a:gd name="T5" fmla="*/ 0 h 95"/>
                <a:gd name="T6" fmla="*/ 0 w 59"/>
                <a:gd name="T7" fmla="*/ 0 h 95"/>
                <a:gd name="T8" fmla="*/ 0 w 59"/>
                <a:gd name="T9" fmla="*/ 0 h 95"/>
                <a:gd name="T10" fmla="*/ 0 w 59"/>
                <a:gd name="T11" fmla="*/ 0 h 95"/>
                <a:gd name="T12" fmla="*/ 0 w 59"/>
                <a:gd name="T13" fmla="*/ 0 h 95"/>
                <a:gd name="T14" fmla="*/ 0 w 59"/>
                <a:gd name="T15" fmla="*/ 0 h 95"/>
                <a:gd name="T16" fmla="*/ 0 w 59"/>
                <a:gd name="T17" fmla="*/ 0 h 95"/>
                <a:gd name="T18" fmla="*/ 0 w 59"/>
                <a:gd name="T19" fmla="*/ 0 h 95"/>
                <a:gd name="T20" fmla="*/ 0 w 59"/>
                <a:gd name="T21" fmla="*/ 0 h 95"/>
                <a:gd name="T22" fmla="*/ 0 w 59"/>
                <a:gd name="T23" fmla="*/ 0 h 95"/>
                <a:gd name="T24" fmla="*/ 0 w 59"/>
                <a:gd name="T25" fmla="*/ 0 h 95"/>
                <a:gd name="T26" fmla="*/ 0 w 59"/>
                <a:gd name="T27" fmla="*/ 0 h 95"/>
                <a:gd name="T28" fmla="*/ 0 w 59"/>
                <a:gd name="T29" fmla="*/ 0 h 95"/>
                <a:gd name="T30" fmla="*/ 0 w 59"/>
                <a:gd name="T31" fmla="*/ 0 h 95"/>
                <a:gd name="T32" fmla="*/ 0 w 59"/>
                <a:gd name="T33" fmla="*/ 0 h 95"/>
                <a:gd name="T34" fmla="*/ 0 w 59"/>
                <a:gd name="T35" fmla="*/ 0 h 95"/>
                <a:gd name="T36" fmla="*/ 0 w 59"/>
                <a:gd name="T37" fmla="*/ 0 h 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95"/>
                <a:gd name="T59" fmla="*/ 59 w 59"/>
                <a:gd name="T60" fmla="*/ 95 h 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95">
                  <a:moveTo>
                    <a:pt x="0" y="91"/>
                  </a:moveTo>
                  <a:lnTo>
                    <a:pt x="4" y="95"/>
                  </a:lnTo>
                  <a:lnTo>
                    <a:pt x="17" y="88"/>
                  </a:lnTo>
                  <a:lnTo>
                    <a:pt x="27" y="80"/>
                  </a:lnTo>
                  <a:lnTo>
                    <a:pt x="35" y="70"/>
                  </a:lnTo>
                  <a:lnTo>
                    <a:pt x="42" y="58"/>
                  </a:lnTo>
                  <a:lnTo>
                    <a:pt x="48" y="46"/>
                  </a:lnTo>
                  <a:lnTo>
                    <a:pt x="53" y="34"/>
                  </a:lnTo>
                  <a:lnTo>
                    <a:pt x="56" y="21"/>
                  </a:lnTo>
                  <a:lnTo>
                    <a:pt x="59" y="8"/>
                  </a:lnTo>
                  <a:lnTo>
                    <a:pt x="37" y="0"/>
                  </a:lnTo>
                  <a:lnTo>
                    <a:pt x="34" y="13"/>
                  </a:lnTo>
                  <a:lnTo>
                    <a:pt x="31" y="25"/>
                  </a:lnTo>
                  <a:lnTo>
                    <a:pt x="27" y="36"/>
                  </a:lnTo>
                  <a:lnTo>
                    <a:pt x="23" y="47"/>
                  </a:lnTo>
                  <a:lnTo>
                    <a:pt x="19" y="58"/>
                  </a:lnTo>
                  <a:lnTo>
                    <a:pt x="14" y="70"/>
                  </a:lnTo>
                  <a:lnTo>
                    <a:pt x="8" y="81"/>
                  </a:lnTo>
                  <a:lnTo>
                    <a:pt x="0" y="9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600" name="Freeform 613"/>
            <p:cNvSpPr>
              <a:spLocks/>
            </p:cNvSpPr>
            <p:nvPr/>
          </p:nvSpPr>
          <p:spPr bwMode="auto">
            <a:xfrm>
              <a:off x="1807" y="1866"/>
              <a:ext cx="27" cy="6"/>
            </a:xfrm>
            <a:custGeom>
              <a:avLst/>
              <a:gdLst>
                <a:gd name="T0" fmla="*/ 0 w 164"/>
                <a:gd name="T1" fmla="*/ 0 h 35"/>
                <a:gd name="T2" fmla="*/ 0 w 164"/>
                <a:gd name="T3" fmla="*/ 0 h 35"/>
                <a:gd name="T4" fmla="*/ 0 w 164"/>
                <a:gd name="T5" fmla="*/ 0 h 35"/>
                <a:gd name="T6" fmla="*/ 0 w 164"/>
                <a:gd name="T7" fmla="*/ 0 h 35"/>
                <a:gd name="T8" fmla="*/ 0 w 164"/>
                <a:gd name="T9" fmla="*/ 0 h 35"/>
                <a:gd name="T10" fmla="*/ 0 w 164"/>
                <a:gd name="T11" fmla="*/ 0 h 35"/>
                <a:gd name="T12" fmla="*/ 0 w 164"/>
                <a:gd name="T13" fmla="*/ 0 h 35"/>
                <a:gd name="T14" fmla="*/ 0 w 164"/>
                <a:gd name="T15" fmla="*/ 0 h 35"/>
                <a:gd name="T16" fmla="*/ 0 w 164"/>
                <a:gd name="T17" fmla="*/ 0 h 35"/>
                <a:gd name="T18" fmla="*/ 0 w 164"/>
                <a:gd name="T19" fmla="*/ 0 h 35"/>
                <a:gd name="T20" fmla="*/ 0 w 164"/>
                <a:gd name="T21" fmla="*/ 0 h 35"/>
                <a:gd name="T22" fmla="*/ 0 w 164"/>
                <a:gd name="T23" fmla="*/ 0 h 35"/>
                <a:gd name="T24" fmla="*/ 0 w 164"/>
                <a:gd name="T25" fmla="*/ 0 h 35"/>
                <a:gd name="T26" fmla="*/ 0 w 164"/>
                <a:gd name="T27" fmla="*/ 0 h 35"/>
                <a:gd name="T28" fmla="*/ 0 w 164"/>
                <a:gd name="T29" fmla="*/ 0 h 35"/>
                <a:gd name="T30" fmla="*/ 0 w 164"/>
                <a:gd name="T31" fmla="*/ 0 h 35"/>
                <a:gd name="T32" fmla="*/ 0 w 164"/>
                <a:gd name="T33" fmla="*/ 0 h 35"/>
                <a:gd name="T34" fmla="*/ 0 w 164"/>
                <a:gd name="T35" fmla="*/ 0 h 35"/>
                <a:gd name="T36" fmla="*/ 0 w 164"/>
                <a:gd name="T37" fmla="*/ 0 h 35"/>
                <a:gd name="T38" fmla="*/ 0 w 164"/>
                <a:gd name="T39" fmla="*/ 0 h 35"/>
                <a:gd name="T40" fmla="*/ 0 w 164"/>
                <a:gd name="T41" fmla="*/ 0 h 35"/>
                <a:gd name="T42" fmla="*/ 0 w 164"/>
                <a:gd name="T43" fmla="*/ 0 h 35"/>
                <a:gd name="T44" fmla="*/ 0 w 164"/>
                <a:gd name="T45" fmla="*/ 0 h 35"/>
                <a:gd name="T46" fmla="*/ 0 w 164"/>
                <a:gd name="T47" fmla="*/ 0 h 35"/>
                <a:gd name="T48" fmla="*/ 0 w 164"/>
                <a:gd name="T49" fmla="*/ 0 h 35"/>
                <a:gd name="T50" fmla="*/ 0 w 164"/>
                <a:gd name="T51" fmla="*/ 0 h 35"/>
                <a:gd name="T52" fmla="*/ 0 w 164"/>
                <a:gd name="T53" fmla="*/ 0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4"/>
                <a:gd name="T82" fmla="*/ 0 h 35"/>
                <a:gd name="T83" fmla="*/ 164 w 164"/>
                <a:gd name="T84" fmla="*/ 35 h 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4" h="35">
                  <a:moveTo>
                    <a:pt x="0" y="19"/>
                  </a:moveTo>
                  <a:lnTo>
                    <a:pt x="20" y="24"/>
                  </a:lnTo>
                  <a:lnTo>
                    <a:pt x="39" y="28"/>
                  </a:lnTo>
                  <a:lnTo>
                    <a:pt x="59" y="31"/>
                  </a:lnTo>
                  <a:lnTo>
                    <a:pt x="80" y="32"/>
                  </a:lnTo>
                  <a:lnTo>
                    <a:pt x="99" y="33"/>
                  </a:lnTo>
                  <a:lnTo>
                    <a:pt x="119" y="34"/>
                  </a:lnTo>
                  <a:lnTo>
                    <a:pt x="140" y="34"/>
                  </a:lnTo>
                  <a:lnTo>
                    <a:pt x="160" y="35"/>
                  </a:lnTo>
                  <a:lnTo>
                    <a:pt x="164" y="4"/>
                  </a:lnTo>
                  <a:lnTo>
                    <a:pt x="154" y="3"/>
                  </a:lnTo>
                  <a:lnTo>
                    <a:pt x="144" y="2"/>
                  </a:lnTo>
                  <a:lnTo>
                    <a:pt x="134" y="1"/>
                  </a:lnTo>
                  <a:lnTo>
                    <a:pt x="122" y="0"/>
                  </a:lnTo>
                  <a:lnTo>
                    <a:pt x="112" y="0"/>
                  </a:lnTo>
                  <a:lnTo>
                    <a:pt x="102" y="0"/>
                  </a:lnTo>
                  <a:lnTo>
                    <a:pt x="92" y="1"/>
                  </a:lnTo>
                  <a:lnTo>
                    <a:pt x="82" y="1"/>
                  </a:lnTo>
                  <a:lnTo>
                    <a:pt x="71" y="2"/>
                  </a:lnTo>
                  <a:lnTo>
                    <a:pt x="60" y="3"/>
                  </a:lnTo>
                  <a:lnTo>
                    <a:pt x="50" y="4"/>
                  </a:lnTo>
                  <a:lnTo>
                    <a:pt x="40" y="6"/>
                  </a:lnTo>
                  <a:lnTo>
                    <a:pt x="30" y="8"/>
                  </a:lnTo>
                  <a:lnTo>
                    <a:pt x="20" y="10"/>
                  </a:lnTo>
                  <a:lnTo>
                    <a:pt x="10" y="12"/>
                  </a:lnTo>
                  <a:lnTo>
                    <a:pt x="0" y="14"/>
                  </a:lnTo>
                  <a:lnTo>
                    <a:pt x="0" y="19"/>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10" name="Group 614"/>
          <p:cNvGrpSpPr>
            <a:grpSpLocks/>
          </p:cNvGrpSpPr>
          <p:nvPr/>
        </p:nvGrpSpPr>
        <p:grpSpPr bwMode="auto">
          <a:xfrm>
            <a:off x="2438400" y="1071563"/>
            <a:ext cx="395288" cy="722312"/>
            <a:chOff x="1614" y="483"/>
            <a:chExt cx="249" cy="455"/>
          </a:xfrm>
        </p:grpSpPr>
        <p:sp>
          <p:nvSpPr>
            <p:cNvPr id="75518" name="Freeform 615"/>
            <p:cNvSpPr>
              <a:spLocks/>
            </p:cNvSpPr>
            <p:nvPr/>
          </p:nvSpPr>
          <p:spPr bwMode="auto">
            <a:xfrm>
              <a:off x="1814" y="877"/>
              <a:ext cx="36" cy="55"/>
            </a:xfrm>
            <a:custGeom>
              <a:avLst/>
              <a:gdLst>
                <a:gd name="T0" fmla="*/ 0 w 177"/>
                <a:gd name="T1" fmla="*/ 0 h 274"/>
                <a:gd name="T2" fmla="*/ 0 w 177"/>
                <a:gd name="T3" fmla="*/ 0 h 274"/>
                <a:gd name="T4" fmla="*/ 0 w 177"/>
                <a:gd name="T5" fmla="*/ 0 h 274"/>
                <a:gd name="T6" fmla="*/ 0 w 177"/>
                <a:gd name="T7" fmla="*/ 0 h 274"/>
                <a:gd name="T8" fmla="*/ 0 w 177"/>
                <a:gd name="T9" fmla="*/ 0 h 274"/>
                <a:gd name="T10" fmla="*/ 0 w 177"/>
                <a:gd name="T11" fmla="*/ 0 h 274"/>
                <a:gd name="T12" fmla="*/ 0 w 177"/>
                <a:gd name="T13" fmla="*/ 0 h 274"/>
                <a:gd name="T14" fmla="*/ 0 w 177"/>
                <a:gd name="T15" fmla="*/ 0 h 274"/>
                <a:gd name="T16" fmla="*/ 0 60000 65536"/>
                <a:gd name="T17" fmla="*/ 0 60000 65536"/>
                <a:gd name="T18" fmla="*/ 0 60000 65536"/>
                <a:gd name="T19" fmla="*/ 0 60000 65536"/>
                <a:gd name="T20" fmla="*/ 0 60000 65536"/>
                <a:gd name="T21" fmla="*/ 0 60000 65536"/>
                <a:gd name="T22" fmla="*/ 0 60000 65536"/>
                <a:gd name="T23" fmla="*/ 0 60000 65536"/>
                <a:gd name="T24" fmla="*/ 0 w 177"/>
                <a:gd name="T25" fmla="*/ 0 h 274"/>
                <a:gd name="T26" fmla="*/ 177 w 177"/>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7" h="274">
                  <a:moveTo>
                    <a:pt x="87" y="0"/>
                  </a:moveTo>
                  <a:lnTo>
                    <a:pt x="0" y="178"/>
                  </a:lnTo>
                  <a:lnTo>
                    <a:pt x="25" y="249"/>
                  </a:lnTo>
                  <a:lnTo>
                    <a:pt x="99" y="274"/>
                  </a:lnTo>
                  <a:lnTo>
                    <a:pt x="165" y="236"/>
                  </a:lnTo>
                  <a:lnTo>
                    <a:pt x="177" y="155"/>
                  </a:lnTo>
                  <a:lnTo>
                    <a:pt x="87" y="0"/>
                  </a:lnTo>
                  <a:close/>
                </a:path>
              </a:pathLst>
            </a:custGeom>
            <a:solidFill>
              <a:srgbClr val="B2B5E8"/>
            </a:solidFill>
            <a:ln w="9525">
              <a:noFill/>
              <a:round/>
              <a:headEnd/>
              <a:tailEnd/>
            </a:ln>
          </p:spPr>
          <p:txBody>
            <a:bodyPr/>
            <a:lstStyle/>
            <a:p>
              <a:endParaRPr lang="en-US" dirty="0">
                <a:solidFill>
                  <a:prstClr val="black"/>
                </a:solidFill>
              </a:endParaRPr>
            </a:p>
          </p:txBody>
        </p:sp>
        <p:sp>
          <p:nvSpPr>
            <p:cNvPr id="75519" name="Freeform 616"/>
            <p:cNvSpPr>
              <a:spLocks/>
            </p:cNvSpPr>
            <p:nvPr/>
          </p:nvSpPr>
          <p:spPr bwMode="auto">
            <a:xfrm>
              <a:off x="1815" y="781"/>
              <a:ext cx="33" cy="60"/>
            </a:xfrm>
            <a:custGeom>
              <a:avLst/>
              <a:gdLst>
                <a:gd name="T0" fmla="*/ 0 w 167"/>
                <a:gd name="T1" fmla="*/ 0 h 301"/>
                <a:gd name="T2" fmla="*/ 0 w 167"/>
                <a:gd name="T3" fmla="*/ 0 h 301"/>
                <a:gd name="T4" fmla="*/ 0 w 167"/>
                <a:gd name="T5" fmla="*/ 0 h 301"/>
                <a:gd name="T6" fmla="*/ 0 w 167"/>
                <a:gd name="T7" fmla="*/ 0 h 301"/>
                <a:gd name="T8" fmla="*/ 0 w 167"/>
                <a:gd name="T9" fmla="*/ 0 h 301"/>
                <a:gd name="T10" fmla="*/ 0 w 167"/>
                <a:gd name="T11" fmla="*/ 0 h 301"/>
                <a:gd name="T12" fmla="*/ 0 w 167"/>
                <a:gd name="T13" fmla="*/ 0 h 301"/>
                <a:gd name="T14" fmla="*/ 0 w 167"/>
                <a:gd name="T15" fmla="*/ 0 h 301"/>
                <a:gd name="T16" fmla="*/ 0 60000 65536"/>
                <a:gd name="T17" fmla="*/ 0 60000 65536"/>
                <a:gd name="T18" fmla="*/ 0 60000 65536"/>
                <a:gd name="T19" fmla="*/ 0 60000 65536"/>
                <a:gd name="T20" fmla="*/ 0 60000 65536"/>
                <a:gd name="T21" fmla="*/ 0 60000 65536"/>
                <a:gd name="T22" fmla="*/ 0 60000 65536"/>
                <a:gd name="T23" fmla="*/ 0 60000 65536"/>
                <a:gd name="T24" fmla="*/ 0 w 167"/>
                <a:gd name="T25" fmla="*/ 0 h 301"/>
                <a:gd name="T26" fmla="*/ 167 w 167"/>
                <a:gd name="T27" fmla="*/ 301 h 3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7" h="301">
                  <a:moveTo>
                    <a:pt x="65" y="0"/>
                  </a:moveTo>
                  <a:lnTo>
                    <a:pt x="0" y="218"/>
                  </a:lnTo>
                  <a:lnTo>
                    <a:pt x="25" y="283"/>
                  </a:lnTo>
                  <a:lnTo>
                    <a:pt x="109" y="301"/>
                  </a:lnTo>
                  <a:lnTo>
                    <a:pt x="165" y="255"/>
                  </a:lnTo>
                  <a:lnTo>
                    <a:pt x="167" y="181"/>
                  </a:lnTo>
                  <a:lnTo>
                    <a:pt x="65" y="0"/>
                  </a:lnTo>
                  <a:close/>
                </a:path>
              </a:pathLst>
            </a:custGeom>
            <a:solidFill>
              <a:srgbClr val="B2B5E8"/>
            </a:solidFill>
            <a:ln w="9525">
              <a:noFill/>
              <a:round/>
              <a:headEnd/>
              <a:tailEnd/>
            </a:ln>
          </p:spPr>
          <p:txBody>
            <a:bodyPr/>
            <a:lstStyle/>
            <a:p>
              <a:endParaRPr lang="en-US" dirty="0">
                <a:solidFill>
                  <a:prstClr val="black"/>
                </a:solidFill>
              </a:endParaRPr>
            </a:p>
          </p:txBody>
        </p:sp>
        <p:sp>
          <p:nvSpPr>
            <p:cNvPr id="75520" name="Freeform 617"/>
            <p:cNvSpPr>
              <a:spLocks/>
            </p:cNvSpPr>
            <p:nvPr/>
          </p:nvSpPr>
          <p:spPr bwMode="auto">
            <a:xfrm>
              <a:off x="1825" y="788"/>
              <a:ext cx="23" cy="49"/>
            </a:xfrm>
            <a:custGeom>
              <a:avLst/>
              <a:gdLst>
                <a:gd name="T0" fmla="*/ 0 w 111"/>
                <a:gd name="T1" fmla="*/ 0 h 242"/>
                <a:gd name="T2" fmla="*/ 0 w 111"/>
                <a:gd name="T3" fmla="*/ 0 h 242"/>
                <a:gd name="T4" fmla="*/ 0 w 111"/>
                <a:gd name="T5" fmla="*/ 0 h 242"/>
                <a:gd name="T6" fmla="*/ 0 w 111"/>
                <a:gd name="T7" fmla="*/ 0 h 242"/>
                <a:gd name="T8" fmla="*/ 0 w 111"/>
                <a:gd name="T9" fmla="*/ 0 h 242"/>
                <a:gd name="T10" fmla="*/ 0 w 111"/>
                <a:gd name="T11" fmla="*/ 0 h 242"/>
                <a:gd name="T12" fmla="*/ 0 w 111"/>
                <a:gd name="T13" fmla="*/ 0 h 242"/>
                <a:gd name="T14" fmla="*/ 0 w 111"/>
                <a:gd name="T15" fmla="*/ 0 h 242"/>
                <a:gd name="T16" fmla="*/ 0 w 111"/>
                <a:gd name="T17" fmla="*/ 0 h 242"/>
                <a:gd name="T18" fmla="*/ 0 w 111"/>
                <a:gd name="T19" fmla="*/ 0 h 2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242"/>
                <a:gd name="T32" fmla="*/ 111 w 111"/>
                <a:gd name="T33" fmla="*/ 242 h 2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242">
                  <a:moveTo>
                    <a:pt x="0" y="54"/>
                  </a:moveTo>
                  <a:lnTo>
                    <a:pt x="59" y="160"/>
                  </a:lnTo>
                  <a:lnTo>
                    <a:pt x="62" y="186"/>
                  </a:lnTo>
                  <a:lnTo>
                    <a:pt x="53" y="216"/>
                  </a:lnTo>
                  <a:lnTo>
                    <a:pt x="32" y="242"/>
                  </a:lnTo>
                  <a:lnTo>
                    <a:pt x="85" y="235"/>
                  </a:lnTo>
                  <a:lnTo>
                    <a:pt x="111" y="131"/>
                  </a:lnTo>
                  <a:lnTo>
                    <a:pt x="34" y="0"/>
                  </a:lnTo>
                  <a:lnTo>
                    <a:pt x="0" y="5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521" name="Freeform 618"/>
            <p:cNvSpPr>
              <a:spLocks/>
            </p:cNvSpPr>
            <p:nvPr/>
          </p:nvSpPr>
          <p:spPr bwMode="auto">
            <a:xfrm>
              <a:off x="1827" y="879"/>
              <a:ext cx="22" cy="48"/>
            </a:xfrm>
            <a:custGeom>
              <a:avLst/>
              <a:gdLst>
                <a:gd name="T0" fmla="*/ 0 w 111"/>
                <a:gd name="T1" fmla="*/ 0 h 243"/>
                <a:gd name="T2" fmla="*/ 0 w 111"/>
                <a:gd name="T3" fmla="*/ 0 h 243"/>
                <a:gd name="T4" fmla="*/ 0 w 111"/>
                <a:gd name="T5" fmla="*/ 0 h 243"/>
                <a:gd name="T6" fmla="*/ 0 w 111"/>
                <a:gd name="T7" fmla="*/ 0 h 243"/>
                <a:gd name="T8" fmla="*/ 0 w 111"/>
                <a:gd name="T9" fmla="*/ 0 h 243"/>
                <a:gd name="T10" fmla="*/ 0 w 111"/>
                <a:gd name="T11" fmla="*/ 0 h 243"/>
                <a:gd name="T12" fmla="*/ 0 w 111"/>
                <a:gd name="T13" fmla="*/ 0 h 243"/>
                <a:gd name="T14" fmla="*/ 0 w 111"/>
                <a:gd name="T15" fmla="*/ 0 h 243"/>
                <a:gd name="T16" fmla="*/ 0 w 111"/>
                <a:gd name="T17" fmla="*/ 0 h 243"/>
                <a:gd name="T18" fmla="*/ 0 w 111"/>
                <a:gd name="T19" fmla="*/ 0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243"/>
                <a:gd name="T32" fmla="*/ 111 w 111"/>
                <a:gd name="T33" fmla="*/ 243 h 2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243">
                  <a:moveTo>
                    <a:pt x="0" y="54"/>
                  </a:moveTo>
                  <a:lnTo>
                    <a:pt x="60" y="160"/>
                  </a:lnTo>
                  <a:lnTo>
                    <a:pt x="64" y="186"/>
                  </a:lnTo>
                  <a:lnTo>
                    <a:pt x="54" y="215"/>
                  </a:lnTo>
                  <a:lnTo>
                    <a:pt x="33" y="243"/>
                  </a:lnTo>
                  <a:lnTo>
                    <a:pt x="87" y="235"/>
                  </a:lnTo>
                  <a:lnTo>
                    <a:pt x="111" y="131"/>
                  </a:lnTo>
                  <a:lnTo>
                    <a:pt x="35" y="0"/>
                  </a:lnTo>
                  <a:lnTo>
                    <a:pt x="0" y="5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522" name="Freeform 619"/>
            <p:cNvSpPr>
              <a:spLocks/>
            </p:cNvSpPr>
            <p:nvPr/>
          </p:nvSpPr>
          <p:spPr bwMode="auto">
            <a:xfrm>
              <a:off x="1618" y="491"/>
              <a:ext cx="234" cy="269"/>
            </a:xfrm>
            <a:custGeom>
              <a:avLst/>
              <a:gdLst>
                <a:gd name="T0" fmla="*/ 0 w 1172"/>
                <a:gd name="T1" fmla="*/ 0 h 1344"/>
                <a:gd name="T2" fmla="*/ 0 w 1172"/>
                <a:gd name="T3" fmla="*/ 0 h 1344"/>
                <a:gd name="T4" fmla="*/ 0 w 1172"/>
                <a:gd name="T5" fmla="*/ 0 h 1344"/>
                <a:gd name="T6" fmla="*/ 0 w 1172"/>
                <a:gd name="T7" fmla="*/ 0 h 1344"/>
                <a:gd name="T8" fmla="*/ 0 w 1172"/>
                <a:gd name="T9" fmla="*/ 0 h 1344"/>
                <a:gd name="T10" fmla="*/ 0 w 1172"/>
                <a:gd name="T11" fmla="*/ 0 h 1344"/>
                <a:gd name="T12" fmla="*/ 0 w 1172"/>
                <a:gd name="T13" fmla="*/ 0 h 1344"/>
                <a:gd name="T14" fmla="*/ 0 w 1172"/>
                <a:gd name="T15" fmla="*/ 0 h 1344"/>
                <a:gd name="T16" fmla="*/ 0 w 1172"/>
                <a:gd name="T17" fmla="*/ 0 h 1344"/>
                <a:gd name="T18" fmla="*/ 0 w 1172"/>
                <a:gd name="T19" fmla="*/ 0 h 1344"/>
                <a:gd name="T20" fmla="*/ 0 w 1172"/>
                <a:gd name="T21" fmla="*/ 0 h 1344"/>
                <a:gd name="T22" fmla="*/ 0 w 1172"/>
                <a:gd name="T23" fmla="*/ 0 h 1344"/>
                <a:gd name="T24" fmla="*/ 0 w 1172"/>
                <a:gd name="T25" fmla="*/ 0 h 1344"/>
                <a:gd name="T26" fmla="*/ 0 w 1172"/>
                <a:gd name="T27" fmla="*/ 0 h 1344"/>
                <a:gd name="T28" fmla="*/ 0 w 1172"/>
                <a:gd name="T29" fmla="*/ 0 h 1344"/>
                <a:gd name="T30" fmla="*/ 0 w 1172"/>
                <a:gd name="T31" fmla="*/ 0 h 1344"/>
                <a:gd name="T32" fmla="*/ 0 w 1172"/>
                <a:gd name="T33" fmla="*/ 0 h 1344"/>
                <a:gd name="T34" fmla="*/ 0 w 1172"/>
                <a:gd name="T35" fmla="*/ 0 h 1344"/>
                <a:gd name="T36" fmla="*/ 0 w 1172"/>
                <a:gd name="T37" fmla="*/ 0 h 1344"/>
                <a:gd name="T38" fmla="*/ 0 w 1172"/>
                <a:gd name="T39" fmla="*/ 0 h 1344"/>
                <a:gd name="T40" fmla="*/ 0 w 1172"/>
                <a:gd name="T41" fmla="*/ 0 h 1344"/>
                <a:gd name="T42" fmla="*/ 0 w 1172"/>
                <a:gd name="T43" fmla="*/ 0 h 1344"/>
                <a:gd name="T44" fmla="*/ 0 w 1172"/>
                <a:gd name="T45" fmla="*/ 0 h 1344"/>
                <a:gd name="T46" fmla="*/ 0 w 1172"/>
                <a:gd name="T47" fmla="*/ 0 h 1344"/>
                <a:gd name="T48" fmla="*/ 0 w 1172"/>
                <a:gd name="T49" fmla="*/ 0 h 1344"/>
                <a:gd name="T50" fmla="*/ 0 w 1172"/>
                <a:gd name="T51" fmla="*/ 0 h 1344"/>
                <a:gd name="T52" fmla="*/ 0 w 1172"/>
                <a:gd name="T53" fmla="*/ 0 h 1344"/>
                <a:gd name="T54" fmla="*/ 0 w 1172"/>
                <a:gd name="T55" fmla="*/ 0 h 1344"/>
                <a:gd name="T56" fmla="*/ 0 w 1172"/>
                <a:gd name="T57" fmla="*/ 0 h 1344"/>
                <a:gd name="T58" fmla="*/ 0 w 1172"/>
                <a:gd name="T59" fmla="*/ 0 h 1344"/>
                <a:gd name="T60" fmla="*/ 0 w 1172"/>
                <a:gd name="T61" fmla="*/ 0 h 1344"/>
                <a:gd name="T62" fmla="*/ 0 w 1172"/>
                <a:gd name="T63" fmla="*/ 0 h 1344"/>
                <a:gd name="T64" fmla="*/ 0 w 1172"/>
                <a:gd name="T65" fmla="*/ 0 h 1344"/>
                <a:gd name="T66" fmla="*/ 0 w 1172"/>
                <a:gd name="T67" fmla="*/ 0 h 1344"/>
                <a:gd name="T68" fmla="*/ 0 w 1172"/>
                <a:gd name="T69" fmla="*/ 0 h 1344"/>
                <a:gd name="T70" fmla="*/ 0 w 1172"/>
                <a:gd name="T71" fmla="*/ 0 h 1344"/>
                <a:gd name="T72" fmla="*/ 0 w 1172"/>
                <a:gd name="T73" fmla="*/ 0 h 1344"/>
                <a:gd name="T74" fmla="*/ 0 w 1172"/>
                <a:gd name="T75" fmla="*/ 0 h 1344"/>
                <a:gd name="T76" fmla="*/ 0 w 1172"/>
                <a:gd name="T77" fmla="*/ 0 h 1344"/>
                <a:gd name="T78" fmla="*/ 0 w 1172"/>
                <a:gd name="T79" fmla="*/ 0 h 1344"/>
                <a:gd name="T80" fmla="*/ 0 w 1172"/>
                <a:gd name="T81" fmla="*/ 0 h 13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72"/>
                <a:gd name="T124" fmla="*/ 0 h 1344"/>
                <a:gd name="T125" fmla="*/ 1172 w 1172"/>
                <a:gd name="T126" fmla="*/ 1344 h 13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72" h="1344">
                  <a:moveTo>
                    <a:pt x="168" y="199"/>
                  </a:moveTo>
                  <a:lnTo>
                    <a:pt x="140" y="103"/>
                  </a:lnTo>
                  <a:lnTo>
                    <a:pt x="162" y="6"/>
                  </a:lnTo>
                  <a:lnTo>
                    <a:pt x="525" y="59"/>
                  </a:lnTo>
                  <a:lnTo>
                    <a:pt x="575" y="12"/>
                  </a:lnTo>
                  <a:lnTo>
                    <a:pt x="662" y="35"/>
                  </a:lnTo>
                  <a:lnTo>
                    <a:pt x="693" y="59"/>
                  </a:lnTo>
                  <a:lnTo>
                    <a:pt x="1005" y="0"/>
                  </a:lnTo>
                  <a:lnTo>
                    <a:pt x="1046" y="93"/>
                  </a:lnTo>
                  <a:lnTo>
                    <a:pt x="1011" y="202"/>
                  </a:lnTo>
                  <a:lnTo>
                    <a:pt x="671" y="118"/>
                  </a:lnTo>
                  <a:lnTo>
                    <a:pt x="665" y="289"/>
                  </a:lnTo>
                  <a:lnTo>
                    <a:pt x="715" y="311"/>
                  </a:lnTo>
                  <a:lnTo>
                    <a:pt x="799" y="528"/>
                  </a:lnTo>
                  <a:lnTo>
                    <a:pt x="837" y="597"/>
                  </a:lnTo>
                  <a:lnTo>
                    <a:pt x="999" y="606"/>
                  </a:lnTo>
                  <a:lnTo>
                    <a:pt x="1104" y="684"/>
                  </a:lnTo>
                  <a:lnTo>
                    <a:pt x="1172" y="812"/>
                  </a:lnTo>
                  <a:lnTo>
                    <a:pt x="1166" y="1344"/>
                  </a:lnTo>
                  <a:lnTo>
                    <a:pt x="934" y="1341"/>
                  </a:lnTo>
                  <a:lnTo>
                    <a:pt x="934" y="1055"/>
                  </a:lnTo>
                  <a:lnTo>
                    <a:pt x="868" y="1002"/>
                  </a:lnTo>
                  <a:lnTo>
                    <a:pt x="784" y="1002"/>
                  </a:lnTo>
                  <a:lnTo>
                    <a:pt x="644" y="1083"/>
                  </a:lnTo>
                  <a:lnTo>
                    <a:pt x="528" y="1076"/>
                  </a:lnTo>
                  <a:lnTo>
                    <a:pt x="442" y="1049"/>
                  </a:lnTo>
                  <a:lnTo>
                    <a:pt x="348" y="973"/>
                  </a:lnTo>
                  <a:lnTo>
                    <a:pt x="127" y="983"/>
                  </a:lnTo>
                  <a:lnTo>
                    <a:pt x="115" y="1061"/>
                  </a:lnTo>
                  <a:lnTo>
                    <a:pt x="0" y="1065"/>
                  </a:lnTo>
                  <a:lnTo>
                    <a:pt x="0" y="535"/>
                  </a:lnTo>
                  <a:lnTo>
                    <a:pt x="118" y="541"/>
                  </a:lnTo>
                  <a:lnTo>
                    <a:pt x="124" y="600"/>
                  </a:lnTo>
                  <a:lnTo>
                    <a:pt x="336" y="597"/>
                  </a:lnTo>
                  <a:lnTo>
                    <a:pt x="420" y="413"/>
                  </a:lnTo>
                  <a:lnTo>
                    <a:pt x="413" y="364"/>
                  </a:lnTo>
                  <a:lnTo>
                    <a:pt x="470" y="298"/>
                  </a:lnTo>
                  <a:lnTo>
                    <a:pt x="522" y="289"/>
                  </a:lnTo>
                  <a:lnTo>
                    <a:pt x="522" y="118"/>
                  </a:lnTo>
                  <a:lnTo>
                    <a:pt x="168" y="199"/>
                  </a:lnTo>
                  <a:close/>
                </a:path>
              </a:pathLst>
            </a:custGeom>
            <a:solidFill>
              <a:srgbClr val="F5CF10"/>
            </a:solidFill>
            <a:ln w="9525">
              <a:noFill/>
              <a:round/>
              <a:headEnd/>
              <a:tailEnd/>
            </a:ln>
          </p:spPr>
          <p:txBody>
            <a:bodyPr/>
            <a:lstStyle/>
            <a:p>
              <a:endParaRPr lang="en-US" dirty="0">
                <a:solidFill>
                  <a:prstClr val="black"/>
                </a:solidFill>
              </a:endParaRPr>
            </a:p>
          </p:txBody>
        </p:sp>
        <p:sp>
          <p:nvSpPr>
            <p:cNvPr id="75523" name="Freeform 620"/>
            <p:cNvSpPr>
              <a:spLocks/>
            </p:cNvSpPr>
            <p:nvPr/>
          </p:nvSpPr>
          <p:spPr bwMode="auto">
            <a:xfrm>
              <a:off x="1643" y="669"/>
              <a:ext cx="148" cy="46"/>
            </a:xfrm>
            <a:custGeom>
              <a:avLst/>
              <a:gdLst>
                <a:gd name="T0" fmla="*/ 0 w 741"/>
                <a:gd name="T1" fmla="*/ 0 h 227"/>
                <a:gd name="T2" fmla="*/ 0 w 741"/>
                <a:gd name="T3" fmla="*/ 0 h 227"/>
                <a:gd name="T4" fmla="*/ 0 w 741"/>
                <a:gd name="T5" fmla="*/ 0 h 227"/>
                <a:gd name="T6" fmla="*/ 0 w 741"/>
                <a:gd name="T7" fmla="*/ 0 h 227"/>
                <a:gd name="T8" fmla="*/ 0 w 741"/>
                <a:gd name="T9" fmla="*/ 0 h 227"/>
                <a:gd name="T10" fmla="*/ 0 w 741"/>
                <a:gd name="T11" fmla="*/ 0 h 227"/>
                <a:gd name="T12" fmla="*/ 0 w 741"/>
                <a:gd name="T13" fmla="*/ 0 h 227"/>
                <a:gd name="T14" fmla="*/ 0 w 741"/>
                <a:gd name="T15" fmla="*/ 0 h 227"/>
                <a:gd name="T16" fmla="*/ 0 w 741"/>
                <a:gd name="T17" fmla="*/ 0 h 227"/>
                <a:gd name="T18" fmla="*/ 0 w 741"/>
                <a:gd name="T19" fmla="*/ 0 h 227"/>
                <a:gd name="T20" fmla="*/ 0 w 741"/>
                <a:gd name="T21" fmla="*/ 0 h 227"/>
                <a:gd name="T22" fmla="*/ 0 w 741"/>
                <a:gd name="T23" fmla="*/ 0 h 227"/>
                <a:gd name="T24" fmla="*/ 0 w 741"/>
                <a:gd name="T25" fmla="*/ 0 h 227"/>
                <a:gd name="T26" fmla="*/ 0 w 741"/>
                <a:gd name="T27" fmla="*/ 0 h 227"/>
                <a:gd name="T28" fmla="*/ 0 w 741"/>
                <a:gd name="T29" fmla="*/ 0 h 227"/>
                <a:gd name="T30" fmla="*/ 0 w 741"/>
                <a:gd name="T31" fmla="*/ 0 h 227"/>
                <a:gd name="T32" fmla="*/ 0 w 741"/>
                <a:gd name="T33" fmla="*/ 0 h 227"/>
                <a:gd name="T34" fmla="*/ 0 w 741"/>
                <a:gd name="T35" fmla="*/ 0 h 227"/>
                <a:gd name="T36" fmla="*/ 0 w 741"/>
                <a:gd name="T37" fmla="*/ 0 h 227"/>
                <a:gd name="T38" fmla="*/ 0 w 741"/>
                <a:gd name="T39" fmla="*/ 0 h 227"/>
                <a:gd name="T40" fmla="*/ 0 w 741"/>
                <a:gd name="T41" fmla="*/ 0 h 227"/>
                <a:gd name="T42" fmla="*/ 0 w 741"/>
                <a:gd name="T43" fmla="*/ 0 h 227"/>
                <a:gd name="T44" fmla="*/ 0 w 741"/>
                <a:gd name="T45" fmla="*/ 0 h 227"/>
                <a:gd name="T46" fmla="*/ 0 w 741"/>
                <a:gd name="T47" fmla="*/ 0 h 227"/>
                <a:gd name="T48" fmla="*/ 0 w 741"/>
                <a:gd name="T49" fmla="*/ 0 h 227"/>
                <a:gd name="T50" fmla="*/ 0 w 741"/>
                <a:gd name="T51" fmla="*/ 0 h 227"/>
                <a:gd name="T52" fmla="*/ 0 w 741"/>
                <a:gd name="T53" fmla="*/ 0 h 227"/>
                <a:gd name="T54" fmla="*/ 0 w 741"/>
                <a:gd name="T55" fmla="*/ 0 h 227"/>
                <a:gd name="T56" fmla="*/ 0 w 741"/>
                <a:gd name="T57" fmla="*/ 0 h 227"/>
                <a:gd name="T58" fmla="*/ 0 w 741"/>
                <a:gd name="T59" fmla="*/ 0 h 227"/>
                <a:gd name="T60" fmla="*/ 0 w 741"/>
                <a:gd name="T61" fmla="*/ 0 h 227"/>
                <a:gd name="T62" fmla="*/ 0 w 741"/>
                <a:gd name="T63" fmla="*/ 0 h 227"/>
                <a:gd name="T64" fmla="*/ 0 w 741"/>
                <a:gd name="T65" fmla="*/ 0 h 227"/>
                <a:gd name="T66" fmla="*/ 0 w 741"/>
                <a:gd name="T67" fmla="*/ 0 h 227"/>
                <a:gd name="T68" fmla="*/ 0 w 741"/>
                <a:gd name="T69" fmla="*/ 0 h 227"/>
                <a:gd name="T70" fmla="*/ 0 w 741"/>
                <a:gd name="T71" fmla="*/ 0 h 2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41"/>
                <a:gd name="T109" fmla="*/ 0 h 227"/>
                <a:gd name="T110" fmla="*/ 741 w 741"/>
                <a:gd name="T111" fmla="*/ 227 h 2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41" h="227">
                  <a:moveTo>
                    <a:pt x="0" y="0"/>
                  </a:moveTo>
                  <a:lnTo>
                    <a:pt x="229" y="0"/>
                  </a:lnTo>
                  <a:lnTo>
                    <a:pt x="253" y="50"/>
                  </a:lnTo>
                  <a:lnTo>
                    <a:pt x="283" y="95"/>
                  </a:lnTo>
                  <a:lnTo>
                    <a:pt x="307" y="109"/>
                  </a:lnTo>
                  <a:lnTo>
                    <a:pt x="335" y="124"/>
                  </a:lnTo>
                  <a:lnTo>
                    <a:pt x="370" y="135"/>
                  </a:lnTo>
                  <a:lnTo>
                    <a:pt x="406" y="143"/>
                  </a:lnTo>
                  <a:lnTo>
                    <a:pt x="444" y="148"/>
                  </a:lnTo>
                  <a:lnTo>
                    <a:pt x="477" y="148"/>
                  </a:lnTo>
                  <a:lnTo>
                    <a:pt x="503" y="146"/>
                  </a:lnTo>
                  <a:lnTo>
                    <a:pt x="533" y="140"/>
                  </a:lnTo>
                  <a:lnTo>
                    <a:pt x="558" y="132"/>
                  </a:lnTo>
                  <a:lnTo>
                    <a:pt x="582" y="122"/>
                  </a:lnTo>
                  <a:lnTo>
                    <a:pt x="607" y="106"/>
                  </a:lnTo>
                  <a:lnTo>
                    <a:pt x="623" y="91"/>
                  </a:lnTo>
                  <a:lnTo>
                    <a:pt x="665" y="24"/>
                  </a:lnTo>
                  <a:lnTo>
                    <a:pt x="741" y="24"/>
                  </a:lnTo>
                  <a:lnTo>
                    <a:pt x="735" y="143"/>
                  </a:lnTo>
                  <a:lnTo>
                    <a:pt x="668" y="143"/>
                  </a:lnTo>
                  <a:lnTo>
                    <a:pt x="642" y="169"/>
                  </a:lnTo>
                  <a:lnTo>
                    <a:pt x="615" y="188"/>
                  </a:lnTo>
                  <a:lnTo>
                    <a:pt x="574" y="209"/>
                  </a:lnTo>
                  <a:lnTo>
                    <a:pt x="534" y="221"/>
                  </a:lnTo>
                  <a:lnTo>
                    <a:pt x="503" y="225"/>
                  </a:lnTo>
                  <a:lnTo>
                    <a:pt x="470" y="227"/>
                  </a:lnTo>
                  <a:lnTo>
                    <a:pt x="433" y="227"/>
                  </a:lnTo>
                  <a:lnTo>
                    <a:pt x="393" y="222"/>
                  </a:lnTo>
                  <a:lnTo>
                    <a:pt x="360" y="215"/>
                  </a:lnTo>
                  <a:lnTo>
                    <a:pt x="325" y="205"/>
                  </a:lnTo>
                  <a:lnTo>
                    <a:pt x="294" y="193"/>
                  </a:lnTo>
                  <a:lnTo>
                    <a:pt x="263" y="175"/>
                  </a:lnTo>
                  <a:lnTo>
                    <a:pt x="215" y="139"/>
                  </a:lnTo>
                  <a:lnTo>
                    <a:pt x="0" y="139"/>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24" name="Freeform 621"/>
            <p:cNvSpPr>
              <a:spLocks/>
            </p:cNvSpPr>
            <p:nvPr/>
          </p:nvSpPr>
          <p:spPr bwMode="auto">
            <a:xfrm>
              <a:off x="1694" y="565"/>
              <a:ext cx="11" cy="10"/>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60000 65536"/>
                <a:gd name="T13" fmla="*/ 0 60000 65536"/>
                <a:gd name="T14" fmla="*/ 0 60000 65536"/>
                <a:gd name="T15" fmla="*/ 0 60000 65536"/>
                <a:gd name="T16" fmla="*/ 0 60000 65536"/>
                <a:gd name="T17" fmla="*/ 0 60000 65536"/>
                <a:gd name="T18" fmla="*/ 0 w 59"/>
                <a:gd name="T19" fmla="*/ 0 h 53"/>
                <a:gd name="T20" fmla="*/ 59 w 5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9" h="53">
                  <a:moveTo>
                    <a:pt x="0" y="39"/>
                  </a:moveTo>
                  <a:lnTo>
                    <a:pt x="0" y="0"/>
                  </a:lnTo>
                  <a:lnTo>
                    <a:pt x="59" y="0"/>
                  </a:lnTo>
                  <a:lnTo>
                    <a:pt x="59" y="53"/>
                  </a:lnTo>
                  <a:lnTo>
                    <a:pt x="0" y="39"/>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525" name="Freeform 622"/>
            <p:cNvSpPr>
              <a:spLocks/>
            </p:cNvSpPr>
            <p:nvPr/>
          </p:nvSpPr>
          <p:spPr bwMode="auto">
            <a:xfrm>
              <a:off x="1614" y="684"/>
              <a:ext cx="33" cy="27"/>
            </a:xfrm>
            <a:custGeom>
              <a:avLst/>
              <a:gdLst>
                <a:gd name="T0" fmla="*/ 0 w 166"/>
                <a:gd name="T1" fmla="*/ 0 h 135"/>
                <a:gd name="T2" fmla="*/ 0 w 166"/>
                <a:gd name="T3" fmla="*/ 0 h 135"/>
                <a:gd name="T4" fmla="*/ 0 w 166"/>
                <a:gd name="T5" fmla="*/ 0 h 135"/>
                <a:gd name="T6" fmla="*/ 0 w 166"/>
                <a:gd name="T7" fmla="*/ 0 h 135"/>
                <a:gd name="T8" fmla="*/ 0 w 166"/>
                <a:gd name="T9" fmla="*/ 0 h 135"/>
                <a:gd name="T10" fmla="*/ 0 w 166"/>
                <a:gd name="T11" fmla="*/ 0 h 135"/>
                <a:gd name="T12" fmla="*/ 0 w 166"/>
                <a:gd name="T13" fmla="*/ 0 h 135"/>
                <a:gd name="T14" fmla="*/ 0 w 166"/>
                <a:gd name="T15" fmla="*/ 0 h 135"/>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35"/>
                <a:gd name="T26" fmla="*/ 166 w 166"/>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35">
                  <a:moveTo>
                    <a:pt x="0" y="135"/>
                  </a:moveTo>
                  <a:lnTo>
                    <a:pt x="166" y="135"/>
                  </a:lnTo>
                  <a:lnTo>
                    <a:pt x="166" y="0"/>
                  </a:lnTo>
                  <a:lnTo>
                    <a:pt x="106" y="0"/>
                  </a:lnTo>
                  <a:lnTo>
                    <a:pt x="12" y="1"/>
                  </a:lnTo>
                  <a:lnTo>
                    <a:pt x="0" y="69"/>
                  </a:lnTo>
                  <a:lnTo>
                    <a:pt x="0" y="13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26" name="Freeform 623"/>
            <p:cNvSpPr>
              <a:spLocks/>
            </p:cNvSpPr>
            <p:nvPr/>
          </p:nvSpPr>
          <p:spPr bwMode="auto">
            <a:xfrm>
              <a:off x="1807" y="768"/>
              <a:ext cx="47" cy="80"/>
            </a:xfrm>
            <a:custGeom>
              <a:avLst/>
              <a:gdLst>
                <a:gd name="T0" fmla="*/ 0 w 237"/>
                <a:gd name="T1" fmla="*/ 0 h 397"/>
                <a:gd name="T2" fmla="*/ 0 w 237"/>
                <a:gd name="T3" fmla="*/ 0 h 397"/>
                <a:gd name="T4" fmla="*/ 0 w 237"/>
                <a:gd name="T5" fmla="*/ 0 h 397"/>
                <a:gd name="T6" fmla="*/ 0 w 237"/>
                <a:gd name="T7" fmla="*/ 0 h 397"/>
                <a:gd name="T8" fmla="*/ 0 w 237"/>
                <a:gd name="T9" fmla="*/ 0 h 397"/>
                <a:gd name="T10" fmla="*/ 0 w 237"/>
                <a:gd name="T11" fmla="*/ 0 h 397"/>
                <a:gd name="T12" fmla="*/ 0 w 237"/>
                <a:gd name="T13" fmla="*/ 0 h 397"/>
                <a:gd name="T14" fmla="*/ 0 w 237"/>
                <a:gd name="T15" fmla="*/ 0 h 397"/>
                <a:gd name="T16" fmla="*/ 0 w 237"/>
                <a:gd name="T17" fmla="*/ 0 h 397"/>
                <a:gd name="T18" fmla="*/ 0 w 237"/>
                <a:gd name="T19" fmla="*/ 0 h 397"/>
                <a:gd name="T20" fmla="*/ 0 w 237"/>
                <a:gd name="T21" fmla="*/ 0 h 397"/>
                <a:gd name="T22" fmla="*/ 0 w 237"/>
                <a:gd name="T23" fmla="*/ 0 h 397"/>
                <a:gd name="T24" fmla="*/ 0 w 237"/>
                <a:gd name="T25" fmla="*/ 0 h 397"/>
                <a:gd name="T26" fmla="*/ 0 w 237"/>
                <a:gd name="T27" fmla="*/ 0 h 397"/>
                <a:gd name="T28" fmla="*/ 0 w 237"/>
                <a:gd name="T29" fmla="*/ 0 h 397"/>
                <a:gd name="T30" fmla="*/ 0 w 237"/>
                <a:gd name="T31" fmla="*/ 0 h 397"/>
                <a:gd name="T32" fmla="*/ 0 w 237"/>
                <a:gd name="T33" fmla="*/ 0 h 397"/>
                <a:gd name="T34" fmla="*/ 0 w 237"/>
                <a:gd name="T35" fmla="*/ 0 h 397"/>
                <a:gd name="T36" fmla="*/ 0 w 237"/>
                <a:gd name="T37" fmla="*/ 0 h 397"/>
                <a:gd name="T38" fmla="*/ 0 w 237"/>
                <a:gd name="T39" fmla="*/ 0 h 397"/>
                <a:gd name="T40" fmla="*/ 0 w 237"/>
                <a:gd name="T41" fmla="*/ 0 h 397"/>
                <a:gd name="T42" fmla="*/ 0 w 237"/>
                <a:gd name="T43" fmla="*/ 0 h 397"/>
                <a:gd name="T44" fmla="*/ 0 w 237"/>
                <a:gd name="T45" fmla="*/ 0 h 397"/>
                <a:gd name="T46" fmla="*/ 0 w 237"/>
                <a:gd name="T47" fmla="*/ 0 h 397"/>
                <a:gd name="T48" fmla="*/ 0 w 237"/>
                <a:gd name="T49" fmla="*/ 0 h 397"/>
                <a:gd name="T50" fmla="*/ 0 w 237"/>
                <a:gd name="T51" fmla="*/ 0 h 3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7"/>
                <a:gd name="T79" fmla="*/ 0 h 397"/>
                <a:gd name="T80" fmla="*/ 237 w 237"/>
                <a:gd name="T81" fmla="*/ 397 h 3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7" h="397">
                  <a:moveTo>
                    <a:pt x="117" y="0"/>
                  </a:moveTo>
                  <a:lnTo>
                    <a:pt x="22" y="211"/>
                  </a:lnTo>
                  <a:lnTo>
                    <a:pt x="6" y="253"/>
                  </a:lnTo>
                  <a:lnTo>
                    <a:pt x="0" y="297"/>
                  </a:lnTo>
                  <a:lnTo>
                    <a:pt x="18" y="344"/>
                  </a:lnTo>
                  <a:lnTo>
                    <a:pt x="49" y="378"/>
                  </a:lnTo>
                  <a:lnTo>
                    <a:pt x="102" y="393"/>
                  </a:lnTo>
                  <a:lnTo>
                    <a:pt x="152" y="397"/>
                  </a:lnTo>
                  <a:lnTo>
                    <a:pt x="202" y="366"/>
                  </a:lnTo>
                  <a:lnTo>
                    <a:pt x="229" y="328"/>
                  </a:lnTo>
                  <a:lnTo>
                    <a:pt x="237" y="281"/>
                  </a:lnTo>
                  <a:lnTo>
                    <a:pt x="227" y="219"/>
                  </a:lnTo>
                  <a:lnTo>
                    <a:pt x="172" y="105"/>
                  </a:lnTo>
                  <a:lnTo>
                    <a:pt x="135" y="165"/>
                  </a:lnTo>
                  <a:lnTo>
                    <a:pt x="173" y="238"/>
                  </a:lnTo>
                  <a:lnTo>
                    <a:pt x="179" y="273"/>
                  </a:lnTo>
                  <a:lnTo>
                    <a:pt x="172" y="303"/>
                  </a:lnTo>
                  <a:lnTo>
                    <a:pt x="150" y="328"/>
                  </a:lnTo>
                  <a:lnTo>
                    <a:pt x="121" y="332"/>
                  </a:lnTo>
                  <a:lnTo>
                    <a:pt x="93" y="322"/>
                  </a:lnTo>
                  <a:lnTo>
                    <a:pt x="67" y="297"/>
                  </a:lnTo>
                  <a:lnTo>
                    <a:pt x="67" y="259"/>
                  </a:lnTo>
                  <a:lnTo>
                    <a:pt x="87" y="213"/>
                  </a:lnTo>
                  <a:lnTo>
                    <a:pt x="154" y="79"/>
                  </a:lnTo>
                  <a:lnTo>
                    <a:pt x="11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27" name="Freeform 624"/>
            <p:cNvSpPr>
              <a:spLocks/>
            </p:cNvSpPr>
            <p:nvPr/>
          </p:nvSpPr>
          <p:spPr bwMode="auto">
            <a:xfrm>
              <a:off x="1827" y="769"/>
              <a:ext cx="16" cy="37"/>
            </a:xfrm>
            <a:custGeom>
              <a:avLst/>
              <a:gdLst>
                <a:gd name="T0" fmla="*/ 0 w 82"/>
                <a:gd name="T1" fmla="*/ 0 h 186"/>
                <a:gd name="T2" fmla="*/ 0 w 82"/>
                <a:gd name="T3" fmla="*/ 0 h 186"/>
                <a:gd name="T4" fmla="*/ 0 w 82"/>
                <a:gd name="T5" fmla="*/ 0 h 186"/>
                <a:gd name="T6" fmla="*/ 0 w 82"/>
                <a:gd name="T7" fmla="*/ 0 h 186"/>
                <a:gd name="T8" fmla="*/ 0 w 82"/>
                <a:gd name="T9" fmla="*/ 0 h 186"/>
                <a:gd name="T10" fmla="*/ 0 w 82"/>
                <a:gd name="T11" fmla="*/ 0 h 186"/>
                <a:gd name="T12" fmla="*/ 0 60000 65536"/>
                <a:gd name="T13" fmla="*/ 0 60000 65536"/>
                <a:gd name="T14" fmla="*/ 0 60000 65536"/>
                <a:gd name="T15" fmla="*/ 0 60000 65536"/>
                <a:gd name="T16" fmla="*/ 0 60000 65536"/>
                <a:gd name="T17" fmla="*/ 0 60000 65536"/>
                <a:gd name="T18" fmla="*/ 0 w 82"/>
                <a:gd name="T19" fmla="*/ 0 h 186"/>
                <a:gd name="T20" fmla="*/ 82 w 82"/>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82" h="186">
                  <a:moveTo>
                    <a:pt x="17" y="0"/>
                  </a:moveTo>
                  <a:lnTo>
                    <a:pt x="82" y="125"/>
                  </a:lnTo>
                  <a:lnTo>
                    <a:pt x="50" y="186"/>
                  </a:lnTo>
                  <a:lnTo>
                    <a:pt x="0" y="107"/>
                  </a:lnTo>
                  <a:lnTo>
                    <a:pt x="1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28" name="Freeform 625"/>
            <p:cNvSpPr>
              <a:spLocks/>
            </p:cNvSpPr>
            <p:nvPr/>
          </p:nvSpPr>
          <p:spPr bwMode="auto">
            <a:xfrm>
              <a:off x="1808" y="859"/>
              <a:ext cx="47" cy="79"/>
            </a:xfrm>
            <a:custGeom>
              <a:avLst/>
              <a:gdLst>
                <a:gd name="T0" fmla="*/ 0 w 236"/>
                <a:gd name="T1" fmla="*/ 0 h 394"/>
                <a:gd name="T2" fmla="*/ 0 w 236"/>
                <a:gd name="T3" fmla="*/ 0 h 394"/>
                <a:gd name="T4" fmla="*/ 0 w 236"/>
                <a:gd name="T5" fmla="*/ 0 h 394"/>
                <a:gd name="T6" fmla="*/ 0 w 236"/>
                <a:gd name="T7" fmla="*/ 0 h 394"/>
                <a:gd name="T8" fmla="*/ 0 w 236"/>
                <a:gd name="T9" fmla="*/ 0 h 394"/>
                <a:gd name="T10" fmla="*/ 0 w 236"/>
                <a:gd name="T11" fmla="*/ 0 h 394"/>
                <a:gd name="T12" fmla="*/ 0 w 236"/>
                <a:gd name="T13" fmla="*/ 0 h 394"/>
                <a:gd name="T14" fmla="*/ 0 w 236"/>
                <a:gd name="T15" fmla="*/ 0 h 394"/>
                <a:gd name="T16" fmla="*/ 0 w 236"/>
                <a:gd name="T17" fmla="*/ 0 h 394"/>
                <a:gd name="T18" fmla="*/ 0 w 236"/>
                <a:gd name="T19" fmla="*/ 0 h 394"/>
                <a:gd name="T20" fmla="*/ 0 w 236"/>
                <a:gd name="T21" fmla="*/ 0 h 394"/>
                <a:gd name="T22" fmla="*/ 0 w 236"/>
                <a:gd name="T23" fmla="*/ 0 h 394"/>
                <a:gd name="T24" fmla="*/ 0 w 236"/>
                <a:gd name="T25" fmla="*/ 0 h 394"/>
                <a:gd name="T26" fmla="*/ 0 w 236"/>
                <a:gd name="T27" fmla="*/ 0 h 394"/>
                <a:gd name="T28" fmla="*/ 0 w 236"/>
                <a:gd name="T29" fmla="*/ 0 h 394"/>
                <a:gd name="T30" fmla="*/ 0 w 236"/>
                <a:gd name="T31" fmla="*/ 0 h 394"/>
                <a:gd name="T32" fmla="*/ 0 w 236"/>
                <a:gd name="T33" fmla="*/ 0 h 394"/>
                <a:gd name="T34" fmla="*/ 0 w 236"/>
                <a:gd name="T35" fmla="*/ 0 h 394"/>
                <a:gd name="T36" fmla="*/ 0 w 236"/>
                <a:gd name="T37" fmla="*/ 0 h 394"/>
                <a:gd name="T38" fmla="*/ 0 w 236"/>
                <a:gd name="T39" fmla="*/ 0 h 394"/>
                <a:gd name="T40" fmla="*/ 0 w 236"/>
                <a:gd name="T41" fmla="*/ 0 h 394"/>
                <a:gd name="T42" fmla="*/ 0 w 236"/>
                <a:gd name="T43" fmla="*/ 0 h 394"/>
                <a:gd name="T44" fmla="*/ 0 w 236"/>
                <a:gd name="T45" fmla="*/ 0 h 394"/>
                <a:gd name="T46" fmla="*/ 0 w 236"/>
                <a:gd name="T47" fmla="*/ 0 h 394"/>
                <a:gd name="T48" fmla="*/ 0 w 236"/>
                <a:gd name="T49" fmla="*/ 0 h 394"/>
                <a:gd name="T50" fmla="*/ 0 w 236"/>
                <a:gd name="T51" fmla="*/ 0 h 3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6"/>
                <a:gd name="T79" fmla="*/ 0 h 394"/>
                <a:gd name="T80" fmla="*/ 236 w 236"/>
                <a:gd name="T81" fmla="*/ 394 h 3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6" h="394">
                  <a:moveTo>
                    <a:pt x="117" y="0"/>
                  </a:moveTo>
                  <a:lnTo>
                    <a:pt x="22" y="211"/>
                  </a:lnTo>
                  <a:lnTo>
                    <a:pt x="6" y="253"/>
                  </a:lnTo>
                  <a:lnTo>
                    <a:pt x="0" y="297"/>
                  </a:lnTo>
                  <a:lnTo>
                    <a:pt x="18" y="344"/>
                  </a:lnTo>
                  <a:lnTo>
                    <a:pt x="48" y="378"/>
                  </a:lnTo>
                  <a:lnTo>
                    <a:pt x="101" y="393"/>
                  </a:lnTo>
                  <a:lnTo>
                    <a:pt x="152" y="394"/>
                  </a:lnTo>
                  <a:lnTo>
                    <a:pt x="201" y="366"/>
                  </a:lnTo>
                  <a:lnTo>
                    <a:pt x="228" y="328"/>
                  </a:lnTo>
                  <a:lnTo>
                    <a:pt x="236" y="280"/>
                  </a:lnTo>
                  <a:lnTo>
                    <a:pt x="226" y="219"/>
                  </a:lnTo>
                  <a:lnTo>
                    <a:pt x="170" y="105"/>
                  </a:lnTo>
                  <a:lnTo>
                    <a:pt x="134" y="165"/>
                  </a:lnTo>
                  <a:lnTo>
                    <a:pt x="172" y="238"/>
                  </a:lnTo>
                  <a:lnTo>
                    <a:pt x="178" y="273"/>
                  </a:lnTo>
                  <a:lnTo>
                    <a:pt x="170" y="303"/>
                  </a:lnTo>
                  <a:lnTo>
                    <a:pt x="150" y="328"/>
                  </a:lnTo>
                  <a:lnTo>
                    <a:pt x="121" y="332"/>
                  </a:lnTo>
                  <a:lnTo>
                    <a:pt x="93" y="322"/>
                  </a:lnTo>
                  <a:lnTo>
                    <a:pt x="67" y="297"/>
                  </a:lnTo>
                  <a:lnTo>
                    <a:pt x="67" y="259"/>
                  </a:lnTo>
                  <a:lnTo>
                    <a:pt x="87" y="213"/>
                  </a:lnTo>
                  <a:lnTo>
                    <a:pt x="154" y="79"/>
                  </a:lnTo>
                  <a:lnTo>
                    <a:pt x="11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29" name="Freeform 626"/>
            <p:cNvSpPr>
              <a:spLocks/>
            </p:cNvSpPr>
            <p:nvPr/>
          </p:nvSpPr>
          <p:spPr bwMode="auto">
            <a:xfrm>
              <a:off x="1828" y="860"/>
              <a:ext cx="16" cy="37"/>
            </a:xfrm>
            <a:custGeom>
              <a:avLst/>
              <a:gdLst>
                <a:gd name="T0" fmla="*/ 0 w 83"/>
                <a:gd name="T1" fmla="*/ 0 h 186"/>
                <a:gd name="T2" fmla="*/ 0 w 83"/>
                <a:gd name="T3" fmla="*/ 0 h 186"/>
                <a:gd name="T4" fmla="*/ 0 w 83"/>
                <a:gd name="T5" fmla="*/ 0 h 186"/>
                <a:gd name="T6" fmla="*/ 0 w 83"/>
                <a:gd name="T7" fmla="*/ 0 h 186"/>
                <a:gd name="T8" fmla="*/ 0 w 83"/>
                <a:gd name="T9" fmla="*/ 0 h 186"/>
                <a:gd name="T10" fmla="*/ 0 w 83"/>
                <a:gd name="T11" fmla="*/ 0 h 186"/>
                <a:gd name="T12" fmla="*/ 0 60000 65536"/>
                <a:gd name="T13" fmla="*/ 0 60000 65536"/>
                <a:gd name="T14" fmla="*/ 0 60000 65536"/>
                <a:gd name="T15" fmla="*/ 0 60000 65536"/>
                <a:gd name="T16" fmla="*/ 0 60000 65536"/>
                <a:gd name="T17" fmla="*/ 0 60000 65536"/>
                <a:gd name="T18" fmla="*/ 0 w 83"/>
                <a:gd name="T19" fmla="*/ 0 h 186"/>
                <a:gd name="T20" fmla="*/ 83 w 8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83" h="186">
                  <a:moveTo>
                    <a:pt x="18" y="0"/>
                  </a:moveTo>
                  <a:lnTo>
                    <a:pt x="83" y="124"/>
                  </a:lnTo>
                  <a:lnTo>
                    <a:pt x="51" y="186"/>
                  </a:lnTo>
                  <a:lnTo>
                    <a:pt x="0" y="107"/>
                  </a:lnTo>
                  <a:lnTo>
                    <a:pt x="1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30" name="Freeform 627"/>
            <p:cNvSpPr>
              <a:spLocks/>
            </p:cNvSpPr>
            <p:nvPr/>
          </p:nvSpPr>
          <p:spPr bwMode="auto">
            <a:xfrm>
              <a:off x="1648" y="495"/>
              <a:ext cx="78" cy="16"/>
            </a:xfrm>
            <a:custGeom>
              <a:avLst/>
              <a:gdLst>
                <a:gd name="T0" fmla="*/ 0 w 391"/>
                <a:gd name="T1" fmla="*/ 0 h 84"/>
                <a:gd name="T2" fmla="*/ 0 w 391"/>
                <a:gd name="T3" fmla="*/ 0 h 84"/>
                <a:gd name="T4" fmla="*/ 0 w 391"/>
                <a:gd name="T5" fmla="*/ 0 h 84"/>
                <a:gd name="T6" fmla="*/ 0 w 391"/>
                <a:gd name="T7" fmla="*/ 0 h 84"/>
                <a:gd name="T8" fmla="*/ 0 w 391"/>
                <a:gd name="T9" fmla="*/ 0 h 84"/>
                <a:gd name="T10" fmla="*/ 0 w 391"/>
                <a:gd name="T11" fmla="*/ 0 h 84"/>
                <a:gd name="T12" fmla="*/ 0 w 391"/>
                <a:gd name="T13" fmla="*/ 0 h 84"/>
                <a:gd name="T14" fmla="*/ 0 60000 65536"/>
                <a:gd name="T15" fmla="*/ 0 60000 65536"/>
                <a:gd name="T16" fmla="*/ 0 60000 65536"/>
                <a:gd name="T17" fmla="*/ 0 60000 65536"/>
                <a:gd name="T18" fmla="*/ 0 60000 65536"/>
                <a:gd name="T19" fmla="*/ 0 60000 65536"/>
                <a:gd name="T20" fmla="*/ 0 60000 65536"/>
                <a:gd name="T21" fmla="*/ 0 w 391"/>
                <a:gd name="T22" fmla="*/ 0 h 84"/>
                <a:gd name="T23" fmla="*/ 391 w 391"/>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 h="84">
                  <a:moveTo>
                    <a:pt x="0" y="58"/>
                  </a:moveTo>
                  <a:lnTo>
                    <a:pt x="391" y="84"/>
                  </a:lnTo>
                  <a:lnTo>
                    <a:pt x="379" y="43"/>
                  </a:lnTo>
                  <a:lnTo>
                    <a:pt x="71" y="0"/>
                  </a:lnTo>
                  <a:lnTo>
                    <a:pt x="9" y="18"/>
                  </a:lnTo>
                  <a:lnTo>
                    <a:pt x="0" y="58"/>
                  </a:lnTo>
                  <a:close/>
                </a:path>
              </a:pathLst>
            </a:custGeom>
            <a:solidFill>
              <a:srgbClr val="FFFFCC"/>
            </a:solidFill>
            <a:ln w="9525">
              <a:noFill/>
              <a:round/>
              <a:headEnd/>
              <a:tailEnd/>
            </a:ln>
          </p:spPr>
          <p:txBody>
            <a:bodyPr/>
            <a:lstStyle/>
            <a:p>
              <a:endParaRPr lang="en-US" dirty="0">
                <a:solidFill>
                  <a:prstClr val="black"/>
                </a:solidFill>
              </a:endParaRPr>
            </a:p>
          </p:txBody>
        </p:sp>
        <p:sp>
          <p:nvSpPr>
            <p:cNvPr id="75531" name="Freeform 628"/>
            <p:cNvSpPr>
              <a:spLocks/>
            </p:cNvSpPr>
            <p:nvPr/>
          </p:nvSpPr>
          <p:spPr bwMode="auto">
            <a:xfrm>
              <a:off x="1738" y="499"/>
              <a:ext cx="13" cy="49"/>
            </a:xfrm>
            <a:custGeom>
              <a:avLst/>
              <a:gdLst>
                <a:gd name="T0" fmla="*/ 0 w 65"/>
                <a:gd name="T1" fmla="*/ 0 h 243"/>
                <a:gd name="T2" fmla="*/ 0 w 65"/>
                <a:gd name="T3" fmla="*/ 0 h 243"/>
                <a:gd name="T4" fmla="*/ 0 w 65"/>
                <a:gd name="T5" fmla="*/ 0 h 243"/>
                <a:gd name="T6" fmla="*/ 0 w 65"/>
                <a:gd name="T7" fmla="*/ 0 h 243"/>
                <a:gd name="T8" fmla="*/ 0 w 65"/>
                <a:gd name="T9" fmla="*/ 0 h 243"/>
                <a:gd name="T10" fmla="*/ 0 w 65"/>
                <a:gd name="T11" fmla="*/ 0 h 243"/>
                <a:gd name="T12" fmla="*/ 0 60000 65536"/>
                <a:gd name="T13" fmla="*/ 0 60000 65536"/>
                <a:gd name="T14" fmla="*/ 0 60000 65536"/>
                <a:gd name="T15" fmla="*/ 0 60000 65536"/>
                <a:gd name="T16" fmla="*/ 0 60000 65536"/>
                <a:gd name="T17" fmla="*/ 0 60000 65536"/>
                <a:gd name="T18" fmla="*/ 0 w 65"/>
                <a:gd name="T19" fmla="*/ 0 h 243"/>
                <a:gd name="T20" fmla="*/ 65 w 65"/>
                <a:gd name="T21" fmla="*/ 243 h 243"/>
              </a:gdLst>
              <a:ahLst/>
              <a:cxnLst>
                <a:cxn ang="T12">
                  <a:pos x="T0" y="T1"/>
                </a:cxn>
                <a:cxn ang="T13">
                  <a:pos x="T2" y="T3"/>
                </a:cxn>
                <a:cxn ang="T14">
                  <a:pos x="T4" y="T5"/>
                </a:cxn>
                <a:cxn ang="T15">
                  <a:pos x="T6" y="T7"/>
                </a:cxn>
                <a:cxn ang="T16">
                  <a:pos x="T8" y="T9"/>
                </a:cxn>
                <a:cxn ang="T17">
                  <a:pos x="T10" y="T11"/>
                </a:cxn>
              </a:cxnLst>
              <a:rect l="T18" t="T19" r="T20" b="T21"/>
              <a:pathLst>
                <a:path w="65" h="243">
                  <a:moveTo>
                    <a:pt x="0" y="0"/>
                  </a:moveTo>
                  <a:lnTo>
                    <a:pt x="0" y="243"/>
                  </a:lnTo>
                  <a:lnTo>
                    <a:pt x="65" y="243"/>
                  </a:lnTo>
                  <a:lnTo>
                    <a:pt x="65" y="7"/>
                  </a:lnTo>
                  <a:lnTo>
                    <a:pt x="0" y="0"/>
                  </a:lnTo>
                  <a:close/>
                </a:path>
              </a:pathLst>
            </a:custGeom>
            <a:solidFill>
              <a:srgbClr val="FFFFCC"/>
            </a:solidFill>
            <a:ln w="9525">
              <a:noFill/>
              <a:round/>
              <a:headEnd/>
              <a:tailEnd/>
            </a:ln>
          </p:spPr>
          <p:txBody>
            <a:bodyPr/>
            <a:lstStyle/>
            <a:p>
              <a:endParaRPr lang="en-US" dirty="0">
                <a:solidFill>
                  <a:prstClr val="black"/>
                </a:solidFill>
              </a:endParaRPr>
            </a:p>
          </p:txBody>
        </p:sp>
        <p:sp>
          <p:nvSpPr>
            <p:cNvPr id="75532" name="Freeform 629"/>
            <p:cNvSpPr>
              <a:spLocks/>
            </p:cNvSpPr>
            <p:nvPr/>
          </p:nvSpPr>
          <p:spPr bwMode="auto">
            <a:xfrm>
              <a:off x="1748" y="495"/>
              <a:ext cx="79" cy="34"/>
            </a:xfrm>
            <a:custGeom>
              <a:avLst/>
              <a:gdLst>
                <a:gd name="T0" fmla="*/ 0 w 396"/>
                <a:gd name="T1" fmla="*/ 0 h 170"/>
                <a:gd name="T2" fmla="*/ 0 w 396"/>
                <a:gd name="T3" fmla="*/ 0 h 170"/>
                <a:gd name="T4" fmla="*/ 0 w 396"/>
                <a:gd name="T5" fmla="*/ 0 h 170"/>
                <a:gd name="T6" fmla="*/ 0 w 396"/>
                <a:gd name="T7" fmla="*/ 0 h 170"/>
                <a:gd name="T8" fmla="*/ 0 w 396"/>
                <a:gd name="T9" fmla="*/ 0 h 170"/>
                <a:gd name="T10" fmla="*/ 0 w 396"/>
                <a:gd name="T11" fmla="*/ 0 h 170"/>
                <a:gd name="T12" fmla="*/ 0 w 396"/>
                <a:gd name="T13" fmla="*/ 0 h 170"/>
                <a:gd name="T14" fmla="*/ 0 w 396"/>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396"/>
                <a:gd name="T25" fmla="*/ 0 h 170"/>
                <a:gd name="T26" fmla="*/ 396 w 396"/>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6" h="170">
                  <a:moveTo>
                    <a:pt x="0" y="71"/>
                  </a:moveTo>
                  <a:lnTo>
                    <a:pt x="318" y="68"/>
                  </a:lnTo>
                  <a:lnTo>
                    <a:pt x="349" y="170"/>
                  </a:lnTo>
                  <a:lnTo>
                    <a:pt x="396" y="105"/>
                  </a:lnTo>
                  <a:lnTo>
                    <a:pt x="364" y="0"/>
                  </a:lnTo>
                  <a:lnTo>
                    <a:pt x="15" y="31"/>
                  </a:lnTo>
                  <a:lnTo>
                    <a:pt x="0" y="71"/>
                  </a:lnTo>
                  <a:close/>
                </a:path>
              </a:pathLst>
            </a:custGeom>
            <a:solidFill>
              <a:srgbClr val="FFFFCC"/>
            </a:solidFill>
            <a:ln w="9525">
              <a:noFill/>
              <a:round/>
              <a:headEnd/>
              <a:tailEnd/>
            </a:ln>
          </p:spPr>
          <p:txBody>
            <a:bodyPr/>
            <a:lstStyle/>
            <a:p>
              <a:endParaRPr lang="en-US" dirty="0">
                <a:solidFill>
                  <a:prstClr val="black"/>
                </a:solidFill>
              </a:endParaRPr>
            </a:p>
          </p:txBody>
        </p:sp>
        <p:sp>
          <p:nvSpPr>
            <p:cNvPr id="75533" name="Freeform 630"/>
            <p:cNvSpPr>
              <a:spLocks/>
            </p:cNvSpPr>
            <p:nvPr/>
          </p:nvSpPr>
          <p:spPr bwMode="auto">
            <a:xfrm>
              <a:off x="1741" y="549"/>
              <a:ext cx="29" cy="20"/>
            </a:xfrm>
            <a:custGeom>
              <a:avLst/>
              <a:gdLst>
                <a:gd name="T0" fmla="*/ 0 w 141"/>
                <a:gd name="T1" fmla="*/ 0 h 100"/>
                <a:gd name="T2" fmla="*/ 0 w 141"/>
                <a:gd name="T3" fmla="*/ 0 h 100"/>
                <a:gd name="T4" fmla="*/ 0 w 141"/>
                <a:gd name="T5" fmla="*/ 0 h 100"/>
                <a:gd name="T6" fmla="*/ 0 w 141"/>
                <a:gd name="T7" fmla="*/ 0 h 100"/>
                <a:gd name="T8" fmla="*/ 0 w 141"/>
                <a:gd name="T9" fmla="*/ 0 h 100"/>
                <a:gd name="T10" fmla="*/ 0 w 141"/>
                <a:gd name="T11" fmla="*/ 0 h 100"/>
                <a:gd name="T12" fmla="*/ 0 60000 65536"/>
                <a:gd name="T13" fmla="*/ 0 60000 65536"/>
                <a:gd name="T14" fmla="*/ 0 60000 65536"/>
                <a:gd name="T15" fmla="*/ 0 60000 65536"/>
                <a:gd name="T16" fmla="*/ 0 60000 65536"/>
                <a:gd name="T17" fmla="*/ 0 60000 65536"/>
                <a:gd name="T18" fmla="*/ 0 w 141"/>
                <a:gd name="T19" fmla="*/ 0 h 100"/>
                <a:gd name="T20" fmla="*/ 141 w 141"/>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41" h="100">
                  <a:moveTo>
                    <a:pt x="0" y="12"/>
                  </a:moveTo>
                  <a:lnTo>
                    <a:pt x="74" y="100"/>
                  </a:lnTo>
                  <a:lnTo>
                    <a:pt x="141" y="96"/>
                  </a:lnTo>
                  <a:lnTo>
                    <a:pt x="83" y="0"/>
                  </a:lnTo>
                  <a:lnTo>
                    <a:pt x="0" y="12"/>
                  </a:lnTo>
                  <a:close/>
                </a:path>
              </a:pathLst>
            </a:custGeom>
            <a:solidFill>
              <a:srgbClr val="FFFFCC"/>
            </a:solidFill>
            <a:ln w="9525">
              <a:noFill/>
              <a:round/>
              <a:headEnd/>
              <a:tailEnd/>
            </a:ln>
          </p:spPr>
          <p:txBody>
            <a:bodyPr/>
            <a:lstStyle/>
            <a:p>
              <a:endParaRPr lang="en-US" dirty="0">
                <a:solidFill>
                  <a:prstClr val="black"/>
                </a:solidFill>
              </a:endParaRPr>
            </a:p>
          </p:txBody>
        </p:sp>
        <p:sp>
          <p:nvSpPr>
            <p:cNvPr id="75534" name="Freeform 631"/>
            <p:cNvSpPr>
              <a:spLocks/>
            </p:cNvSpPr>
            <p:nvPr/>
          </p:nvSpPr>
          <p:spPr bwMode="auto">
            <a:xfrm>
              <a:off x="1618" y="598"/>
              <a:ext cx="22" cy="25"/>
            </a:xfrm>
            <a:custGeom>
              <a:avLst/>
              <a:gdLst>
                <a:gd name="T0" fmla="*/ 0 w 108"/>
                <a:gd name="T1" fmla="*/ 0 h 124"/>
                <a:gd name="T2" fmla="*/ 0 w 108"/>
                <a:gd name="T3" fmla="*/ 0 h 124"/>
                <a:gd name="T4" fmla="*/ 0 w 108"/>
                <a:gd name="T5" fmla="*/ 0 h 124"/>
                <a:gd name="T6" fmla="*/ 0 w 108"/>
                <a:gd name="T7" fmla="*/ 0 h 124"/>
                <a:gd name="T8" fmla="*/ 0 w 108"/>
                <a:gd name="T9" fmla="*/ 0 h 124"/>
                <a:gd name="T10" fmla="*/ 0 w 108"/>
                <a:gd name="T11" fmla="*/ 0 h 124"/>
                <a:gd name="T12" fmla="*/ 0 60000 65536"/>
                <a:gd name="T13" fmla="*/ 0 60000 65536"/>
                <a:gd name="T14" fmla="*/ 0 60000 65536"/>
                <a:gd name="T15" fmla="*/ 0 60000 65536"/>
                <a:gd name="T16" fmla="*/ 0 60000 65536"/>
                <a:gd name="T17" fmla="*/ 0 60000 65536"/>
                <a:gd name="T18" fmla="*/ 0 w 108"/>
                <a:gd name="T19" fmla="*/ 0 h 124"/>
                <a:gd name="T20" fmla="*/ 108 w 108"/>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08" h="124">
                  <a:moveTo>
                    <a:pt x="0" y="0"/>
                  </a:moveTo>
                  <a:lnTo>
                    <a:pt x="105" y="6"/>
                  </a:lnTo>
                  <a:lnTo>
                    <a:pt x="108" y="124"/>
                  </a:lnTo>
                  <a:lnTo>
                    <a:pt x="0" y="124"/>
                  </a:lnTo>
                  <a:lnTo>
                    <a:pt x="0" y="0"/>
                  </a:lnTo>
                  <a:close/>
                </a:path>
              </a:pathLst>
            </a:custGeom>
            <a:solidFill>
              <a:srgbClr val="FFFFCC"/>
            </a:solidFill>
            <a:ln w="9525">
              <a:noFill/>
              <a:round/>
              <a:headEnd/>
              <a:tailEnd/>
            </a:ln>
          </p:spPr>
          <p:txBody>
            <a:bodyPr/>
            <a:lstStyle/>
            <a:p>
              <a:endParaRPr lang="en-US" dirty="0">
                <a:solidFill>
                  <a:prstClr val="black"/>
                </a:solidFill>
              </a:endParaRPr>
            </a:p>
          </p:txBody>
        </p:sp>
        <p:sp>
          <p:nvSpPr>
            <p:cNvPr id="75535" name="Freeform 632"/>
            <p:cNvSpPr>
              <a:spLocks/>
            </p:cNvSpPr>
            <p:nvPr/>
          </p:nvSpPr>
          <p:spPr bwMode="auto">
            <a:xfrm>
              <a:off x="1643" y="573"/>
              <a:ext cx="131" cy="58"/>
            </a:xfrm>
            <a:custGeom>
              <a:avLst/>
              <a:gdLst>
                <a:gd name="T0" fmla="*/ 0 w 654"/>
                <a:gd name="T1" fmla="*/ 0 h 290"/>
                <a:gd name="T2" fmla="*/ 0 w 654"/>
                <a:gd name="T3" fmla="*/ 0 h 290"/>
                <a:gd name="T4" fmla="*/ 0 w 654"/>
                <a:gd name="T5" fmla="*/ 0 h 290"/>
                <a:gd name="T6" fmla="*/ 0 w 654"/>
                <a:gd name="T7" fmla="*/ 0 h 290"/>
                <a:gd name="T8" fmla="*/ 0 w 654"/>
                <a:gd name="T9" fmla="*/ 0 h 290"/>
                <a:gd name="T10" fmla="*/ 0 w 654"/>
                <a:gd name="T11" fmla="*/ 0 h 290"/>
                <a:gd name="T12" fmla="*/ 0 w 654"/>
                <a:gd name="T13" fmla="*/ 0 h 290"/>
                <a:gd name="T14" fmla="*/ 0 w 654"/>
                <a:gd name="T15" fmla="*/ 0 h 290"/>
                <a:gd name="T16" fmla="*/ 0 w 654"/>
                <a:gd name="T17" fmla="*/ 0 h 290"/>
                <a:gd name="T18" fmla="*/ 0 w 654"/>
                <a:gd name="T19" fmla="*/ 0 h 290"/>
                <a:gd name="T20" fmla="*/ 0 w 654"/>
                <a:gd name="T21" fmla="*/ 0 h 290"/>
                <a:gd name="T22" fmla="*/ 0 w 654"/>
                <a:gd name="T23" fmla="*/ 0 h 290"/>
                <a:gd name="T24" fmla="*/ 0 w 654"/>
                <a:gd name="T25" fmla="*/ 0 h 290"/>
                <a:gd name="T26" fmla="*/ 0 w 654"/>
                <a:gd name="T27" fmla="*/ 0 h 290"/>
                <a:gd name="T28" fmla="*/ 0 w 654"/>
                <a:gd name="T29" fmla="*/ 0 h 290"/>
                <a:gd name="T30" fmla="*/ 0 w 654"/>
                <a:gd name="T31" fmla="*/ 0 h 290"/>
                <a:gd name="T32" fmla="*/ 0 w 654"/>
                <a:gd name="T33" fmla="*/ 0 h 290"/>
                <a:gd name="T34" fmla="*/ 0 w 654"/>
                <a:gd name="T35" fmla="*/ 0 h 290"/>
                <a:gd name="T36" fmla="*/ 0 w 654"/>
                <a:gd name="T37" fmla="*/ 0 h 290"/>
                <a:gd name="T38" fmla="*/ 0 w 654"/>
                <a:gd name="T39" fmla="*/ 0 h 290"/>
                <a:gd name="T40" fmla="*/ 0 w 654"/>
                <a:gd name="T41" fmla="*/ 0 h 2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4"/>
                <a:gd name="T64" fmla="*/ 0 h 290"/>
                <a:gd name="T65" fmla="*/ 654 w 654"/>
                <a:gd name="T66" fmla="*/ 290 h 2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4" h="290">
                  <a:moveTo>
                    <a:pt x="4" y="178"/>
                  </a:moveTo>
                  <a:lnTo>
                    <a:pt x="0" y="290"/>
                  </a:lnTo>
                  <a:lnTo>
                    <a:pt x="221" y="290"/>
                  </a:lnTo>
                  <a:lnTo>
                    <a:pt x="262" y="277"/>
                  </a:lnTo>
                  <a:lnTo>
                    <a:pt x="293" y="246"/>
                  </a:lnTo>
                  <a:lnTo>
                    <a:pt x="312" y="199"/>
                  </a:lnTo>
                  <a:lnTo>
                    <a:pt x="320" y="147"/>
                  </a:lnTo>
                  <a:lnTo>
                    <a:pt x="333" y="87"/>
                  </a:lnTo>
                  <a:lnTo>
                    <a:pt x="355" y="69"/>
                  </a:lnTo>
                  <a:lnTo>
                    <a:pt x="395" y="63"/>
                  </a:lnTo>
                  <a:lnTo>
                    <a:pt x="532" y="63"/>
                  </a:lnTo>
                  <a:lnTo>
                    <a:pt x="566" y="81"/>
                  </a:lnTo>
                  <a:lnTo>
                    <a:pt x="585" y="110"/>
                  </a:lnTo>
                  <a:lnTo>
                    <a:pt x="609" y="156"/>
                  </a:lnTo>
                  <a:lnTo>
                    <a:pt x="654" y="184"/>
                  </a:lnTo>
                  <a:lnTo>
                    <a:pt x="619" y="10"/>
                  </a:lnTo>
                  <a:lnTo>
                    <a:pt x="299" y="0"/>
                  </a:lnTo>
                  <a:lnTo>
                    <a:pt x="234" y="134"/>
                  </a:lnTo>
                  <a:lnTo>
                    <a:pt x="200" y="162"/>
                  </a:lnTo>
                  <a:lnTo>
                    <a:pt x="4" y="178"/>
                  </a:lnTo>
                  <a:close/>
                </a:path>
              </a:pathLst>
            </a:custGeom>
            <a:solidFill>
              <a:srgbClr val="FFFFCC"/>
            </a:solidFill>
            <a:ln w="9525">
              <a:noFill/>
              <a:round/>
              <a:headEnd/>
              <a:tailEnd/>
            </a:ln>
          </p:spPr>
          <p:txBody>
            <a:bodyPr/>
            <a:lstStyle/>
            <a:p>
              <a:endParaRPr lang="en-US" dirty="0">
                <a:solidFill>
                  <a:prstClr val="black"/>
                </a:solidFill>
              </a:endParaRPr>
            </a:p>
          </p:txBody>
        </p:sp>
        <p:sp>
          <p:nvSpPr>
            <p:cNvPr id="75536" name="Freeform 633"/>
            <p:cNvSpPr>
              <a:spLocks/>
            </p:cNvSpPr>
            <p:nvPr/>
          </p:nvSpPr>
          <p:spPr bwMode="auto">
            <a:xfrm>
              <a:off x="1780" y="613"/>
              <a:ext cx="70" cy="116"/>
            </a:xfrm>
            <a:custGeom>
              <a:avLst/>
              <a:gdLst>
                <a:gd name="T0" fmla="*/ 0 w 348"/>
                <a:gd name="T1" fmla="*/ 0 h 583"/>
                <a:gd name="T2" fmla="*/ 0 w 348"/>
                <a:gd name="T3" fmla="*/ 0 h 583"/>
                <a:gd name="T4" fmla="*/ 0 w 348"/>
                <a:gd name="T5" fmla="*/ 0 h 583"/>
                <a:gd name="T6" fmla="*/ 0 w 348"/>
                <a:gd name="T7" fmla="*/ 0 h 583"/>
                <a:gd name="T8" fmla="*/ 0 w 348"/>
                <a:gd name="T9" fmla="*/ 0 h 583"/>
                <a:gd name="T10" fmla="*/ 0 w 348"/>
                <a:gd name="T11" fmla="*/ 0 h 583"/>
                <a:gd name="T12" fmla="*/ 0 w 348"/>
                <a:gd name="T13" fmla="*/ 0 h 583"/>
                <a:gd name="T14" fmla="*/ 0 w 348"/>
                <a:gd name="T15" fmla="*/ 0 h 583"/>
                <a:gd name="T16" fmla="*/ 0 w 348"/>
                <a:gd name="T17" fmla="*/ 0 h 583"/>
                <a:gd name="T18" fmla="*/ 0 w 348"/>
                <a:gd name="T19" fmla="*/ 0 h 583"/>
                <a:gd name="T20" fmla="*/ 0 w 348"/>
                <a:gd name="T21" fmla="*/ 0 h 583"/>
                <a:gd name="T22" fmla="*/ 0 w 348"/>
                <a:gd name="T23" fmla="*/ 0 h 583"/>
                <a:gd name="T24" fmla="*/ 0 w 348"/>
                <a:gd name="T25" fmla="*/ 0 h 5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8"/>
                <a:gd name="T40" fmla="*/ 0 h 583"/>
                <a:gd name="T41" fmla="*/ 348 w 348"/>
                <a:gd name="T42" fmla="*/ 583 h 5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8" h="583">
                  <a:moveTo>
                    <a:pt x="65" y="0"/>
                  </a:moveTo>
                  <a:lnTo>
                    <a:pt x="0" y="16"/>
                  </a:lnTo>
                  <a:lnTo>
                    <a:pt x="71" y="69"/>
                  </a:lnTo>
                  <a:lnTo>
                    <a:pt x="143" y="69"/>
                  </a:lnTo>
                  <a:lnTo>
                    <a:pt x="202" y="94"/>
                  </a:lnTo>
                  <a:lnTo>
                    <a:pt x="248" y="137"/>
                  </a:lnTo>
                  <a:lnTo>
                    <a:pt x="273" y="197"/>
                  </a:lnTo>
                  <a:lnTo>
                    <a:pt x="273" y="580"/>
                  </a:lnTo>
                  <a:lnTo>
                    <a:pt x="348" y="583"/>
                  </a:lnTo>
                  <a:lnTo>
                    <a:pt x="341" y="119"/>
                  </a:lnTo>
                  <a:lnTo>
                    <a:pt x="202" y="10"/>
                  </a:lnTo>
                  <a:lnTo>
                    <a:pt x="65" y="0"/>
                  </a:lnTo>
                  <a:close/>
                </a:path>
              </a:pathLst>
            </a:custGeom>
            <a:solidFill>
              <a:srgbClr val="FFFFCC"/>
            </a:solidFill>
            <a:ln w="9525">
              <a:noFill/>
              <a:round/>
              <a:headEnd/>
              <a:tailEnd/>
            </a:ln>
          </p:spPr>
          <p:txBody>
            <a:bodyPr/>
            <a:lstStyle/>
            <a:p>
              <a:endParaRPr lang="en-US" dirty="0">
                <a:solidFill>
                  <a:prstClr val="black"/>
                </a:solidFill>
              </a:endParaRPr>
            </a:p>
          </p:txBody>
        </p:sp>
        <p:sp>
          <p:nvSpPr>
            <p:cNvPr id="75537" name="Freeform 634"/>
            <p:cNvSpPr>
              <a:spLocks/>
            </p:cNvSpPr>
            <p:nvPr/>
          </p:nvSpPr>
          <p:spPr bwMode="auto">
            <a:xfrm>
              <a:off x="1835" y="732"/>
              <a:ext cx="16" cy="25"/>
            </a:xfrm>
            <a:custGeom>
              <a:avLst/>
              <a:gdLst>
                <a:gd name="T0" fmla="*/ 0 w 81"/>
                <a:gd name="T1" fmla="*/ 0 h 121"/>
                <a:gd name="T2" fmla="*/ 0 w 81"/>
                <a:gd name="T3" fmla="*/ 0 h 121"/>
                <a:gd name="T4" fmla="*/ 0 w 81"/>
                <a:gd name="T5" fmla="*/ 0 h 121"/>
                <a:gd name="T6" fmla="*/ 0 w 81"/>
                <a:gd name="T7" fmla="*/ 0 h 121"/>
                <a:gd name="T8" fmla="*/ 0 w 81"/>
                <a:gd name="T9" fmla="*/ 0 h 121"/>
                <a:gd name="T10" fmla="*/ 0 w 81"/>
                <a:gd name="T11" fmla="*/ 0 h 121"/>
                <a:gd name="T12" fmla="*/ 0 60000 65536"/>
                <a:gd name="T13" fmla="*/ 0 60000 65536"/>
                <a:gd name="T14" fmla="*/ 0 60000 65536"/>
                <a:gd name="T15" fmla="*/ 0 60000 65536"/>
                <a:gd name="T16" fmla="*/ 0 60000 65536"/>
                <a:gd name="T17" fmla="*/ 0 60000 65536"/>
                <a:gd name="T18" fmla="*/ 0 w 81"/>
                <a:gd name="T19" fmla="*/ 0 h 121"/>
                <a:gd name="T20" fmla="*/ 81 w 81"/>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81" h="121">
                  <a:moveTo>
                    <a:pt x="0" y="12"/>
                  </a:moveTo>
                  <a:lnTo>
                    <a:pt x="0" y="121"/>
                  </a:lnTo>
                  <a:lnTo>
                    <a:pt x="81" y="121"/>
                  </a:lnTo>
                  <a:lnTo>
                    <a:pt x="81" y="0"/>
                  </a:lnTo>
                  <a:lnTo>
                    <a:pt x="0" y="12"/>
                  </a:lnTo>
                  <a:close/>
                </a:path>
              </a:pathLst>
            </a:custGeom>
            <a:solidFill>
              <a:srgbClr val="FFFFCC"/>
            </a:solidFill>
            <a:ln w="9525">
              <a:noFill/>
              <a:round/>
              <a:headEnd/>
              <a:tailEnd/>
            </a:ln>
          </p:spPr>
          <p:txBody>
            <a:bodyPr/>
            <a:lstStyle/>
            <a:p>
              <a:endParaRPr lang="en-US" dirty="0">
                <a:solidFill>
                  <a:prstClr val="black"/>
                </a:solidFill>
              </a:endParaRPr>
            </a:p>
          </p:txBody>
        </p:sp>
        <p:sp>
          <p:nvSpPr>
            <p:cNvPr id="75538" name="Freeform 635"/>
            <p:cNvSpPr>
              <a:spLocks/>
            </p:cNvSpPr>
            <p:nvPr/>
          </p:nvSpPr>
          <p:spPr bwMode="auto">
            <a:xfrm>
              <a:off x="1641" y="483"/>
              <a:ext cx="84" cy="55"/>
            </a:xfrm>
            <a:custGeom>
              <a:avLst/>
              <a:gdLst>
                <a:gd name="T0" fmla="*/ 0 w 420"/>
                <a:gd name="T1" fmla="*/ 0 h 278"/>
                <a:gd name="T2" fmla="*/ 0 w 420"/>
                <a:gd name="T3" fmla="*/ 0 h 278"/>
                <a:gd name="T4" fmla="*/ 0 w 420"/>
                <a:gd name="T5" fmla="*/ 0 h 278"/>
                <a:gd name="T6" fmla="*/ 0 w 420"/>
                <a:gd name="T7" fmla="*/ 0 h 278"/>
                <a:gd name="T8" fmla="*/ 0 w 420"/>
                <a:gd name="T9" fmla="*/ 0 h 278"/>
                <a:gd name="T10" fmla="*/ 0 w 420"/>
                <a:gd name="T11" fmla="*/ 0 h 278"/>
                <a:gd name="T12" fmla="*/ 0 w 420"/>
                <a:gd name="T13" fmla="*/ 0 h 278"/>
                <a:gd name="T14" fmla="*/ 0 w 420"/>
                <a:gd name="T15" fmla="*/ 0 h 278"/>
                <a:gd name="T16" fmla="*/ 0 w 420"/>
                <a:gd name="T17" fmla="*/ 0 h 278"/>
                <a:gd name="T18" fmla="*/ 0 w 420"/>
                <a:gd name="T19" fmla="*/ 0 h 278"/>
                <a:gd name="T20" fmla="*/ 0 w 420"/>
                <a:gd name="T21" fmla="*/ 0 h 278"/>
                <a:gd name="T22" fmla="*/ 0 w 420"/>
                <a:gd name="T23" fmla="*/ 0 h 278"/>
                <a:gd name="T24" fmla="*/ 0 w 420"/>
                <a:gd name="T25" fmla="*/ 0 h 278"/>
                <a:gd name="T26" fmla="*/ 0 w 420"/>
                <a:gd name="T27" fmla="*/ 0 h 278"/>
                <a:gd name="T28" fmla="*/ 0 w 420"/>
                <a:gd name="T29" fmla="*/ 0 h 278"/>
                <a:gd name="T30" fmla="*/ 0 w 420"/>
                <a:gd name="T31" fmla="*/ 0 h 278"/>
                <a:gd name="T32" fmla="*/ 0 w 420"/>
                <a:gd name="T33" fmla="*/ 0 h 278"/>
                <a:gd name="T34" fmla="*/ 0 w 420"/>
                <a:gd name="T35" fmla="*/ 0 h 278"/>
                <a:gd name="T36" fmla="*/ 0 w 420"/>
                <a:gd name="T37" fmla="*/ 0 h 278"/>
                <a:gd name="T38" fmla="*/ 0 w 420"/>
                <a:gd name="T39" fmla="*/ 0 h 278"/>
                <a:gd name="T40" fmla="*/ 0 w 420"/>
                <a:gd name="T41" fmla="*/ 0 h 278"/>
                <a:gd name="T42" fmla="*/ 0 w 420"/>
                <a:gd name="T43" fmla="*/ 0 h 278"/>
                <a:gd name="T44" fmla="*/ 0 w 420"/>
                <a:gd name="T45" fmla="*/ 0 h 278"/>
                <a:gd name="T46" fmla="*/ 0 w 420"/>
                <a:gd name="T47" fmla="*/ 0 h 278"/>
                <a:gd name="T48" fmla="*/ 0 w 420"/>
                <a:gd name="T49" fmla="*/ 0 h 278"/>
                <a:gd name="T50" fmla="*/ 0 w 420"/>
                <a:gd name="T51" fmla="*/ 0 h 278"/>
                <a:gd name="T52" fmla="*/ 0 w 420"/>
                <a:gd name="T53" fmla="*/ 0 h 278"/>
                <a:gd name="T54" fmla="*/ 0 w 420"/>
                <a:gd name="T55" fmla="*/ 0 h 278"/>
                <a:gd name="T56" fmla="*/ 0 w 420"/>
                <a:gd name="T57" fmla="*/ 0 h 278"/>
                <a:gd name="T58" fmla="*/ 0 w 420"/>
                <a:gd name="T59" fmla="*/ 0 h 278"/>
                <a:gd name="T60" fmla="*/ 0 w 420"/>
                <a:gd name="T61" fmla="*/ 0 h 278"/>
                <a:gd name="T62" fmla="*/ 0 w 420"/>
                <a:gd name="T63" fmla="*/ 0 h 278"/>
                <a:gd name="T64" fmla="*/ 0 w 420"/>
                <a:gd name="T65" fmla="*/ 0 h 278"/>
                <a:gd name="T66" fmla="*/ 0 w 420"/>
                <a:gd name="T67" fmla="*/ 0 h 278"/>
                <a:gd name="T68" fmla="*/ 0 w 420"/>
                <a:gd name="T69" fmla="*/ 0 h 278"/>
                <a:gd name="T70" fmla="*/ 0 w 420"/>
                <a:gd name="T71" fmla="*/ 0 h 278"/>
                <a:gd name="T72" fmla="*/ 0 w 420"/>
                <a:gd name="T73" fmla="*/ 0 h 278"/>
                <a:gd name="T74" fmla="*/ 0 w 420"/>
                <a:gd name="T75" fmla="*/ 0 h 278"/>
                <a:gd name="T76" fmla="*/ 0 w 420"/>
                <a:gd name="T77" fmla="*/ 0 h 278"/>
                <a:gd name="T78" fmla="*/ 0 w 420"/>
                <a:gd name="T79" fmla="*/ 0 h 278"/>
                <a:gd name="T80" fmla="*/ 0 w 420"/>
                <a:gd name="T81" fmla="*/ 0 h 278"/>
                <a:gd name="T82" fmla="*/ 0 w 420"/>
                <a:gd name="T83" fmla="*/ 0 h 278"/>
                <a:gd name="T84" fmla="*/ 0 w 420"/>
                <a:gd name="T85" fmla="*/ 0 h 278"/>
                <a:gd name="T86" fmla="*/ 0 w 420"/>
                <a:gd name="T87" fmla="*/ 0 h 278"/>
                <a:gd name="T88" fmla="*/ 0 w 420"/>
                <a:gd name="T89" fmla="*/ 0 h 278"/>
                <a:gd name="T90" fmla="*/ 0 w 420"/>
                <a:gd name="T91" fmla="*/ 0 h 278"/>
                <a:gd name="T92" fmla="*/ 0 w 420"/>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0"/>
                <a:gd name="T142" fmla="*/ 0 h 278"/>
                <a:gd name="T143" fmla="*/ 420 w 420"/>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0" h="278">
                  <a:moveTo>
                    <a:pt x="85" y="182"/>
                  </a:moveTo>
                  <a:lnTo>
                    <a:pt x="73" y="182"/>
                  </a:lnTo>
                  <a:lnTo>
                    <a:pt x="63" y="175"/>
                  </a:lnTo>
                  <a:lnTo>
                    <a:pt x="59" y="168"/>
                  </a:lnTo>
                  <a:lnTo>
                    <a:pt x="57" y="165"/>
                  </a:lnTo>
                  <a:lnTo>
                    <a:pt x="56" y="162"/>
                  </a:lnTo>
                  <a:lnTo>
                    <a:pt x="54" y="158"/>
                  </a:lnTo>
                  <a:lnTo>
                    <a:pt x="54" y="153"/>
                  </a:lnTo>
                  <a:lnTo>
                    <a:pt x="52" y="146"/>
                  </a:lnTo>
                  <a:lnTo>
                    <a:pt x="52" y="137"/>
                  </a:lnTo>
                  <a:lnTo>
                    <a:pt x="53" y="128"/>
                  </a:lnTo>
                  <a:lnTo>
                    <a:pt x="54" y="123"/>
                  </a:lnTo>
                  <a:lnTo>
                    <a:pt x="54" y="119"/>
                  </a:lnTo>
                  <a:lnTo>
                    <a:pt x="56" y="116"/>
                  </a:lnTo>
                  <a:lnTo>
                    <a:pt x="57" y="112"/>
                  </a:lnTo>
                  <a:lnTo>
                    <a:pt x="59" y="108"/>
                  </a:lnTo>
                  <a:lnTo>
                    <a:pt x="61" y="105"/>
                  </a:lnTo>
                  <a:lnTo>
                    <a:pt x="63" y="103"/>
                  </a:lnTo>
                  <a:lnTo>
                    <a:pt x="65" y="100"/>
                  </a:lnTo>
                  <a:lnTo>
                    <a:pt x="70" y="96"/>
                  </a:lnTo>
                  <a:lnTo>
                    <a:pt x="75" y="94"/>
                  </a:lnTo>
                  <a:lnTo>
                    <a:pt x="85" y="95"/>
                  </a:lnTo>
                  <a:lnTo>
                    <a:pt x="105" y="94"/>
                  </a:lnTo>
                  <a:lnTo>
                    <a:pt x="420" y="126"/>
                  </a:lnTo>
                  <a:lnTo>
                    <a:pt x="420" y="74"/>
                  </a:lnTo>
                  <a:lnTo>
                    <a:pt x="105" y="6"/>
                  </a:lnTo>
                  <a:lnTo>
                    <a:pt x="64" y="0"/>
                  </a:lnTo>
                  <a:lnTo>
                    <a:pt x="55" y="3"/>
                  </a:lnTo>
                  <a:lnTo>
                    <a:pt x="47" y="10"/>
                  </a:lnTo>
                  <a:lnTo>
                    <a:pt x="44" y="13"/>
                  </a:lnTo>
                  <a:lnTo>
                    <a:pt x="41" y="16"/>
                  </a:lnTo>
                  <a:lnTo>
                    <a:pt x="37" y="21"/>
                  </a:lnTo>
                  <a:lnTo>
                    <a:pt x="34" y="25"/>
                  </a:lnTo>
                  <a:lnTo>
                    <a:pt x="30" y="29"/>
                  </a:lnTo>
                  <a:lnTo>
                    <a:pt x="27" y="34"/>
                  </a:lnTo>
                  <a:lnTo>
                    <a:pt x="24" y="39"/>
                  </a:lnTo>
                  <a:lnTo>
                    <a:pt x="21" y="43"/>
                  </a:lnTo>
                  <a:lnTo>
                    <a:pt x="18" y="49"/>
                  </a:lnTo>
                  <a:lnTo>
                    <a:pt x="16" y="55"/>
                  </a:lnTo>
                  <a:lnTo>
                    <a:pt x="14" y="60"/>
                  </a:lnTo>
                  <a:lnTo>
                    <a:pt x="12" y="63"/>
                  </a:lnTo>
                  <a:lnTo>
                    <a:pt x="12" y="66"/>
                  </a:lnTo>
                  <a:lnTo>
                    <a:pt x="10" y="69"/>
                  </a:lnTo>
                  <a:lnTo>
                    <a:pt x="8" y="72"/>
                  </a:lnTo>
                  <a:lnTo>
                    <a:pt x="7" y="75"/>
                  </a:lnTo>
                  <a:lnTo>
                    <a:pt x="7" y="79"/>
                  </a:lnTo>
                  <a:lnTo>
                    <a:pt x="7" y="81"/>
                  </a:lnTo>
                  <a:lnTo>
                    <a:pt x="5" y="84"/>
                  </a:lnTo>
                  <a:lnTo>
                    <a:pt x="5" y="88"/>
                  </a:lnTo>
                  <a:lnTo>
                    <a:pt x="4" y="91"/>
                  </a:lnTo>
                  <a:lnTo>
                    <a:pt x="4" y="94"/>
                  </a:lnTo>
                  <a:lnTo>
                    <a:pt x="3" y="98"/>
                  </a:lnTo>
                  <a:lnTo>
                    <a:pt x="2" y="101"/>
                  </a:lnTo>
                  <a:lnTo>
                    <a:pt x="2" y="105"/>
                  </a:lnTo>
                  <a:lnTo>
                    <a:pt x="1" y="117"/>
                  </a:lnTo>
                  <a:lnTo>
                    <a:pt x="0" y="132"/>
                  </a:lnTo>
                  <a:lnTo>
                    <a:pt x="0" y="146"/>
                  </a:lnTo>
                  <a:lnTo>
                    <a:pt x="0" y="153"/>
                  </a:lnTo>
                  <a:lnTo>
                    <a:pt x="1" y="159"/>
                  </a:lnTo>
                  <a:lnTo>
                    <a:pt x="2" y="167"/>
                  </a:lnTo>
                  <a:lnTo>
                    <a:pt x="2" y="171"/>
                  </a:lnTo>
                  <a:lnTo>
                    <a:pt x="3" y="175"/>
                  </a:lnTo>
                  <a:lnTo>
                    <a:pt x="3" y="179"/>
                  </a:lnTo>
                  <a:lnTo>
                    <a:pt x="4" y="184"/>
                  </a:lnTo>
                  <a:lnTo>
                    <a:pt x="5" y="188"/>
                  </a:lnTo>
                  <a:lnTo>
                    <a:pt x="7" y="192"/>
                  </a:lnTo>
                  <a:lnTo>
                    <a:pt x="7" y="196"/>
                  </a:lnTo>
                  <a:lnTo>
                    <a:pt x="10" y="201"/>
                  </a:lnTo>
                  <a:lnTo>
                    <a:pt x="11" y="205"/>
                  </a:lnTo>
                  <a:lnTo>
                    <a:pt x="13" y="210"/>
                  </a:lnTo>
                  <a:lnTo>
                    <a:pt x="15" y="214"/>
                  </a:lnTo>
                  <a:lnTo>
                    <a:pt x="17" y="218"/>
                  </a:lnTo>
                  <a:lnTo>
                    <a:pt x="18" y="223"/>
                  </a:lnTo>
                  <a:lnTo>
                    <a:pt x="20" y="227"/>
                  </a:lnTo>
                  <a:lnTo>
                    <a:pt x="23" y="229"/>
                  </a:lnTo>
                  <a:lnTo>
                    <a:pt x="25" y="234"/>
                  </a:lnTo>
                  <a:lnTo>
                    <a:pt x="27" y="238"/>
                  </a:lnTo>
                  <a:lnTo>
                    <a:pt x="29" y="241"/>
                  </a:lnTo>
                  <a:lnTo>
                    <a:pt x="32" y="245"/>
                  </a:lnTo>
                  <a:lnTo>
                    <a:pt x="34" y="248"/>
                  </a:lnTo>
                  <a:lnTo>
                    <a:pt x="37" y="251"/>
                  </a:lnTo>
                  <a:lnTo>
                    <a:pt x="39" y="254"/>
                  </a:lnTo>
                  <a:lnTo>
                    <a:pt x="42" y="257"/>
                  </a:lnTo>
                  <a:lnTo>
                    <a:pt x="44" y="260"/>
                  </a:lnTo>
                  <a:lnTo>
                    <a:pt x="49" y="265"/>
                  </a:lnTo>
                  <a:lnTo>
                    <a:pt x="55" y="269"/>
                  </a:lnTo>
                  <a:lnTo>
                    <a:pt x="61" y="273"/>
                  </a:lnTo>
                  <a:lnTo>
                    <a:pt x="67" y="275"/>
                  </a:lnTo>
                  <a:lnTo>
                    <a:pt x="72" y="278"/>
                  </a:lnTo>
                  <a:lnTo>
                    <a:pt x="105" y="268"/>
                  </a:lnTo>
                  <a:lnTo>
                    <a:pt x="420" y="200"/>
                  </a:lnTo>
                  <a:lnTo>
                    <a:pt x="420" y="149"/>
                  </a:lnTo>
                  <a:lnTo>
                    <a:pt x="105" y="181"/>
                  </a:lnTo>
                  <a:lnTo>
                    <a:pt x="85" y="18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39" name="Freeform 636"/>
            <p:cNvSpPr>
              <a:spLocks/>
            </p:cNvSpPr>
            <p:nvPr/>
          </p:nvSpPr>
          <p:spPr bwMode="auto">
            <a:xfrm>
              <a:off x="1720" y="489"/>
              <a:ext cx="35" cy="60"/>
            </a:xfrm>
            <a:custGeom>
              <a:avLst/>
              <a:gdLst>
                <a:gd name="T0" fmla="*/ 0 w 173"/>
                <a:gd name="T1" fmla="*/ 0 h 299"/>
                <a:gd name="T2" fmla="*/ 0 w 173"/>
                <a:gd name="T3" fmla="*/ 0 h 299"/>
                <a:gd name="T4" fmla="*/ 0 w 173"/>
                <a:gd name="T5" fmla="*/ 0 h 299"/>
                <a:gd name="T6" fmla="*/ 0 w 173"/>
                <a:gd name="T7" fmla="*/ 0 h 299"/>
                <a:gd name="T8" fmla="*/ 0 w 173"/>
                <a:gd name="T9" fmla="*/ 0 h 299"/>
                <a:gd name="T10" fmla="*/ 0 w 173"/>
                <a:gd name="T11" fmla="*/ 0 h 299"/>
                <a:gd name="T12" fmla="*/ 0 w 173"/>
                <a:gd name="T13" fmla="*/ 0 h 299"/>
                <a:gd name="T14" fmla="*/ 0 w 173"/>
                <a:gd name="T15" fmla="*/ 0 h 299"/>
                <a:gd name="T16" fmla="*/ 0 w 173"/>
                <a:gd name="T17" fmla="*/ 0 h 299"/>
                <a:gd name="T18" fmla="*/ 0 w 173"/>
                <a:gd name="T19" fmla="*/ 0 h 299"/>
                <a:gd name="T20" fmla="*/ 0 w 173"/>
                <a:gd name="T21" fmla="*/ 0 h 299"/>
                <a:gd name="T22" fmla="*/ 0 w 173"/>
                <a:gd name="T23" fmla="*/ 0 h 299"/>
                <a:gd name="T24" fmla="*/ 0 w 173"/>
                <a:gd name="T25" fmla="*/ 0 h 299"/>
                <a:gd name="T26" fmla="*/ 0 w 173"/>
                <a:gd name="T27" fmla="*/ 0 h 299"/>
                <a:gd name="T28" fmla="*/ 0 w 173"/>
                <a:gd name="T29" fmla="*/ 0 h 299"/>
                <a:gd name="T30" fmla="*/ 0 w 173"/>
                <a:gd name="T31" fmla="*/ 0 h 299"/>
                <a:gd name="T32" fmla="*/ 0 w 173"/>
                <a:gd name="T33" fmla="*/ 0 h 299"/>
                <a:gd name="T34" fmla="*/ 0 w 173"/>
                <a:gd name="T35" fmla="*/ 0 h 299"/>
                <a:gd name="T36" fmla="*/ 0 w 173"/>
                <a:gd name="T37" fmla="*/ 0 h 2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299"/>
                <a:gd name="T59" fmla="*/ 173 w 173"/>
                <a:gd name="T60" fmla="*/ 299 h 2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299">
                  <a:moveTo>
                    <a:pt x="0" y="285"/>
                  </a:moveTo>
                  <a:lnTo>
                    <a:pt x="0" y="58"/>
                  </a:lnTo>
                  <a:lnTo>
                    <a:pt x="8" y="25"/>
                  </a:lnTo>
                  <a:lnTo>
                    <a:pt x="21" y="12"/>
                  </a:lnTo>
                  <a:lnTo>
                    <a:pt x="37" y="6"/>
                  </a:lnTo>
                  <a:lnTo>
                    <a:pt x="58" y="2"/>
                  </a:lnTo>
                  <a:lnTo>
                    <a:pt x="89" y="0"/>
                  </a:lnTo>
                  <a:lnTo>
                    <a:pt x="120" y="5"/>
                  </a:lnTo>
                  <a:lnTo>
                    <a:pt x="140" y="12"/>
                  </a:lnTo>
                  <a:lnTo>
                    <a:pt x="158" y="28"/>
                  </a:lnTo>
                  <a:lnTo>
                    <a:pt x="169" y="58"/>
                  </a:lnTo>
                  <a:lnTo>
                    <a:pt x="173" y="84"/>
                  </a:lnTo>
                  <a:lnTo>
                    <a:pt x="173" y="294"/>
                  </a:lnTo>
                  <a:lnTo>
                    <a:pt x="121" y="294"/>
                  </a:lnTo>
                  <a:lnTo>
                    <a:pt x="121" y="75"/>
                  </a:lnTo>
                  <a:lnTo>
                    <a:pt x="47" y="75"/>
                  </a:lnTo>
                  <a:lnTo>
                    <a:pt x="47" y="299"/>
                  </a:lnTo>
                  <a:lnTo>
                    <a:pt x="0" y="28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0" name="Freeform 637"/>
            <p:cNvSpPr>
              <a:spLocks/>
            </p:cNvSpPr>
            <p:nvPr/>
          </p:nvSpPr>
          <p:spPr bwMode="auto">
            <a:xfrm>
              <a:off x="1746" y="483"/>
              <a:ext cx="84" cy="55"/>
            </a:xfrm>
            <a:custGeom>
              <a:avLst/>
              <a:gdLst>
                <a:gd name="T0" fmla="*/ 0 w 420"/>
                <a:gd name="T1" fmla="*/ 0 h 278"/>
                <a:gd name="T2" fmla="*/ 0 w 420"/>
                <a:gd name="T3" fmla="*/ 0 h 278"/>
                <a:gd name="T4" fmla="*/ 0 w 420"/>
                <a:gd name="T5" fmla="*/ 0 h 278"/>
                <a:gd name="T6" fmla="*/ 0 w 420"/>
                <a:gd name="T7" fmla="*/ 0 h 278"/>
                <a:gd name="T8" fmla="*/ 0 w 420"/>
                <a:gd name="T9" fmla="*/ 0 h 278"/>
                <a:gd name="T10" fmla="*/ 0 w 420"/>
                <a:gd name="T11" fmla="*/ 0 h 278"/>
                <a:gd name="T12" fmla="*/ 0 w 420"/>
                <a:gd name="T13" fmla="*/ 0 h 278"/>
                <a:gd name="T14" fmla="*/ 0 w 420"/>
                <a:gd name="T15" fmla="*/ 0 h 278"/>
                <a:gd name="T16" fmla="*/ 0 w 420"/>
                <a:gd name="T17" fmla="*/ 0 h 278"/>
                <a:gd name="T18" fmla="*/ 0 w 420"/>
                <a:gd name="T19" fmla="*/ 0 h 278"/>
                <a:gd name="T20" fmla="*/ 0 w 420"/>
                <a:gd name="T21" fmla="*/ 0 h 278"/>
                <a:gd name="T22" fmla="*/ 0 w 420"/>
                <a:gd name="T23" fmla="*/ 0 h 278"/>
                <a:gd name="T24" fmla="*/ 0 w 420"/>
                <a:gd name="T25" fmla="*/ 0 h 278"/>
                <a:gd name="T26" fmla="*/ 0 w 420"/>
                <a:gd name="T27" fmla="*/ 0 h 278"/>
                <a:gd name="T28" fmla="*/ 0 w 420"/>
                <a:gd name="T29" fmla="*/ 0 h 278"/>
                <a:gd name="T30" fmla="*/ 0 w 420"/>
                <a:gd name="T31" fmla="*/ 0 h 278"/>
                <a:gd name="T32" fmla="*/ 0 w 420"/>
                <a:gd name="T33" fmla="*/ 0 h 278"/>
                <a:gd name="T34" fmla="*/ 0 w 420"/>
                <a:gd name="T35" fmla="*/ 0 h 278"/>
                <a:gd name="T36" fmla="*/ 0 w 420"/>
                <a:gd name="T37" fmla="*/ 0 h 278"/>
                <a:gd name="T38" fmla="*/ 0 w 420"/>
                <a:gd name="T39" fmla="*/ 0 h 278"/>
                <a:gd name="T40" fmla="*/ 0 w 420"/>
                <a:gd name="T41" fmla="*/ 0 h 278"/>
                <a:gd name="T42" fmla="*/ 0 w 420"/>
                <a:gd name="T43" fmla="*/ 0 h 278"/>
                <a:gd name="T44" fmla="*/ 0 w 420"/>
                <a:gd name="T45" fmla="*/ 0 h 278"/>
                <a:gd name="T46" fmla="*/ 0 w 420"/>
                <a:gd name="T47" fmla="*/ 0 h 278"/>
                <a:gd name="T48" fmla="*/ 0 w 420"/>
                <a:gd name="T49" fmla="*/ 0 h 278"/>
                <a:gd name="T50" fmla="*/ 0 w 420"/>
                <a:gd name="T51" fmla="*/ 0 h 278"/>
                <a:gd name="T52" fmla="*/ 0 w 420"/>
                <a:gd name="T53" fmla="*/ 0 h 278"/>
                <a:gd name="T54" fmla="*/ 0 w 420"/>
                <a:gd name="T55" fmla="*/ 0 h 278"/>
                <a:gd name="T56" fmla="*/ 0 w 420"/>
                <a:gd name="T57" fmla="*/ 0 h 278"/>
                <a:gd name="T58" fmla="*/ 0 w 420"/>
                <a:gd name="T59" fmla="*/ 0 h 278"/>
                <a:gd name="T60" fmla="*/ 0 w 420"/>
                <a:gd name="T61" fmla="*/ 0 h 278"/>
                <a:gd name="T62" fmla="*/ 0 w 420"/>
                <a:gd name="T63" fmla="*/ 0 h 278"/>
                <a:gd name="T64" fmla="*/ 0 w 420"/>
                <a:gd name="T65" fmla="*/ 0 h 278"/>
                <a:gd name="T66" fmla="*/ 0 w 420"/>
                <a:gd name="T67" fmla="*/ 0 h 278"/>
                <a:gd name="T68" fmla="*/ 0 w 420"/>
                <a:gd name="T69" fmla="*/ 0 h 278"/>
                <a:gd name="T70" fmla="*/ 0 w 420"/>
                <a:gd name="T71" fmla="*/ 0 h 278"/>
                <a:gd name="T72" fmla="*/ 0 w 420"/>
                <a:gd name="T73" fmla="*/ 0 h 278"/>
                <a:gd name="T74" fmla="*/ 0 w 420"/>
                <a:gd name="T75" fmla="*/ 0 h 278"/>
                <a:gd name="T76" fmla="*/ 0 w 420"/>
                <a:gd name="T77" fmla="*/ 0 h 278"/>
                <a:gd name="T78" fmla="*/ 0 w 420"/>
                <a:gd name="T79" fmla="*/ 0 h 278"/>
                <a:gd name="T80" fmla="*/ 0 w 420"/>
                <a:gd name="T81" fmla="*/ 0 h 278"/>
                <a:gd name="T82" fmla="*/ 0 w 420"/>
                <a:gd name="T83" fmla="*/ 0 h 278"/>
                <a:gd name="T84" fmla="*/ 0 w 420"/>
                <a:gd name="T85" fmla="*/ 0 h 278"/>
                <a:gd name="T86" fmla="*/ 0 w 420"/>
                <a:gd name="T87" fmla="*/ 0 h 278"/>
                <a:gd name="T88" fmla="*/ 0 w 420"/>
                <a:gd name="T89" fmla="*/ 0 h 278"/>
                <a:gd name="T90" fmla="*/ 0 w 420"/>
                <a:gd name="T91" fmla="*/ 0 h 278"/>
                <a:gd name="T92" fmla="*/ 0 w 420"/>
                <a:gd name="T93" fmla="*/ 0 h 2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0"/>
                <a:gd name="T142" fmla="*/ 0 h 278"/>
                <a:gd name="T143" fmla="*/ 420 w 420"/>
                <a:gd name="T144" fmla="*/ 278 h 2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0" h="278">
                  <a:moveTo>
                    <a:pt x="334" y="182"/>
                  </a:moveTo>
                  <a:lnTo>
                    <a:pt x="348" y="182"/>
                  </a:lnTo>
                  <a:lnTo>
                    <a:pt x="358" y="175"/>
                  </a:lnTo>
                  <a:lnTo>
                    <a:pt x="361" y="168"/>
                  </a:lnTo>
                  <a:lnTo>
                    <a:pt x="363" y="165"/>
                  </a:lnTo>
                  <a:lnTo>
                    <a:pt x="364" y="162"/>
                  </a:lnTo>
                  <a:lnTo>
                    <a:pt x="366" y="158"/>
                  </a:lnTo>
                  <a:lnTo>
                    <a:pt x="367" y="153"/>
                  </a:lnTo>
                  <a:lnTo>
                    <a:pt x="368" y="146"/>
                  </a:lnTo>
                  <a:lnTo>
                    <a:pt x="368" y="137"/>
                  </a:lnTo>
                  <a:lnTo>
                    <a:pt x="367" y="128"/>
                  </a:lnTo>
                  <a:lnTo>
                    <a:pt x="367" y="123"/>
                  </a:lnTo>
                  <a:lnTo>
                    <a:pt x="366" y="119"/>
                  </a:lnTo>
                  <a:lnTo>
                    <a:pt x="365" y="116"/>
                  </a:lnTo>
                  <a:lnTo>
                    <a:pt x="363" y="112"/>
                  </a:lnTo>
                  <a:lnTo>
                    <a:pt x="362" y="108"/>
                  </a:lnTo>
                  <a:lnTo>
                    <a:pt x="359" y="105"/>
                  </a:lnTo>
                  <a:lnTo>
                    <a:pt x="358" y="103"/>
                  </a:lnTo>
                  <a:lnTo>
                    <a:pt x="355" y="100"/>
                  </a:lnTo>
                  <a:lnTo>
                    <a:pt x="351" y="96"/>
                  </a:lnTo>
                  <a:lnTo>
                    <a:pt x="345" y="94"/>
                  </a:lnTo>
                  <a:lnTo>
                    <a:pt x="334" y="95"/>
                  </a:lnTo>
                  <a:lnTo>
                    <a:pt x="316" y="94"/>
                  </a:lnTo>
                  <a:lnTo>
                    <a:pt x="0" y="126"/>
                  </a:lnTo>
                  <a:lnTo>
                    <a:pt x="0" y="74"/>
                  </a:lnTo>
                  <a:lnTo>
                    <a:pt x="316" y="6"/>
                  </a:lnTo>
                  <a:lnTo>
                    <a:pt x="357" y="0"/>
                  </a:lnTo>
                  <a:lnTo>
                    <a:pt x="365" y="3"/>
                  </a:lnTo>
                  <a:lnTo>
                    <a:pt x="372" y="10"/>
                  </a:lnTo>
                  <a:lnTo>
                    <a:pt x="376" y="13"/>
                  </a:lnTo>
                  <a:lnTo>
                    <a:pt x="380" y="16"/>
                  </a:lnTo>
                  <a:lnTo>
                    <a:pt x="384" y="21"/>
                  </a:lnTo>
                  <a:lnTo>
                    <a:pt x="387" y="25"/>
                  </a:lnTo>
                  <a:lnTo>
                    <a:pt x="390" y="29"/>
                  </a:lnTo>
                  <a:lnTo>
                    <a:pt x="394" y="34"/>
                  </a:lnTo>
                  <a:lnTo>
                    <a:pt x="396" y="39"/>
                  </a:lnTo>
                  <a:lnTo>
                    <a:pt x="399" y="43"/>
                  </a:lnTo>
                  <a:lnTo>
                    <a:pt x="402" y="49"/>
                  </a:lnTo>
                  <a:lnTo>
                    <a:pt x="404" y="55"/>
                  </a:lnTo>
                  <a:lnTo>
                    <a:pt x="406" y="60"/>
                  </a:lnTo>
                  <a:lnTo>
                    <a:pt x="407" y="63"/>
                  </a:lnTo>
                  <a:lnTo>
                    <a:pt x="408" y="66"/>
                  </a:lnTo>
                  <a:lnTo>
                    <a:pt x="409" y="69"/>
                  </a:lnTo>
                  <a:lnTo>
                    <a:pt x="410" y="72"/>
                  </a:lnTo>
                  <a:lnTo>
                    <a:pt x="411" y="75"/>
                  </a:lnTo>
                  <a:lnTo>
                    <a:pt x="412" y="79"/>
                  </a:lnTo>
                  <a:lnTo>
                    <a:pt x="413" y="81"/>
                  </a:lnTo>
                  <a:lnTo>
                    <a:pt x="414" y="84"/>
                  </a:lnTo>
                  <a:lnTo>
                    <a:pt x="415" y="91"/>
                  </a:lnTo>
                  <a:lnTo>
                    <a:pt x="416" y="94"/>
                  </a:lnTo>
                  <a:lnTo>
                    <a:pt x="416" y="98"/>
                  </a:lnTo>
                  <a:lnTo>
                    <a:pt x="417" y="101"/>
                  </a:lnTo>
                  <a:lnTo>
                    <a:pt x="417" y="105"/>
                  </a:lnTo>
                  <a:lnTo>
                    <a:pt x="419" y="117"/>
                  </a:lnTo>
                  <a:lnTo>
                    <a:pt x="420" y="132"/>
                  </a:lnTo>
                  <a:lnTo>
                    <a:pt x="420" y="146"/>
                  </a:lnTo>
                  <a:lnTo>
                    <a:pt x="420" y="153"/>
                  </a:lnTo>
                  <a:lnTo>
                    <a:pt x="419" y="159"/>
                  </a:lnTo>
                  <a:lnTo>
                    <a:pt x="418" y="167"/>
                  </a:lnTo>
                  <a:lnTo>
                    <a:pt x="417" y="171"/>
                  </a:lnTo>
                  <a:lnTo>
                    <a:pt x="417" y="175"/>
                  </a:lnTo>
                  <a:lnTo>
                    <a:pt x="416" y="179"/>
                  </a:lnTo>
                  <a:lnTo>
                    <a:pt x="415" y="184"/>
                  </a:lnTo>
                  <a:lnTo>
                    <a:pt x="414" y="188"/>
                  </a:lnTo>
                  <a:lnTo>
                    <a:pt x="413" y="192"/>
                  </a:lnTo>
                  <a:lnTo>
                    <a:pt x="411" y="196"/>
                  </a:lnTo>
                  <a:lnTo>
                    <a:pt x="410" y="201"/>
                  </a:lnTo>
                  <a:lnTo>
                    <a:pt x="409" y="205"/>
                  </a:lnTo>
                  <a:lnTo>
                    <a:pt x="407" y="210"/>
                  </a:lnTo>
                  <a:lnTo>
                    <a:pt x="405" y="214"/>
                  </a:lnTo>
                  <a:lnTo>
                    <a:pt x="403" y="218"/>
                  </a:lnTo>
                  <a:lnTo>
                    <a:pt x="402" y="223"/>
                  </a:lnTo>
                  <a:lnTo>
                    <a:pt x="400" y="227"/>
                  </a:lnTo>
                  <a:lnTo>
                    <a:pt x="398" y="229"/>
                  </a:lnTo>
                  <a:lnTo>
                    <a:pt x="396" y="234"/>
                  </a:lnTo>
                  <a:lnTo>
                    <a:pt x="394" y="238"/>
                  </a:lnTo>
                  <a:lnTo>
                    <a:pt x="391" y="241"/>
                  </a:lnTo>
                  <a:lnTo>
                    <a:pt x="389" y="245"/>
                  </a:lnTo>
                  <a:lnTo>
                    <a:pt x="386" y="248"/>
                  </a:lnTo>
                  <a:lnTo>
                    <a:pt x="384" y="251"/>
                  </a:lnTo>
                  <a:lnTo>
                    <a:pt x="381" y="254"/>
                  </a:lnTo>
                  <a:lnTo>
                    <a:pt x="378" y="257"/>
                  </a:lnTo>
                  <a:lnTo>
                    <a:pt x="376" y="260"/>
                  </a:lnTo>
                  <a:lnTo>
                    <a:pt x="370" y="265"/>
                  </a:lnTo>
                  <a:lnTo>
                    <a:pt x="365" y="269"/>
                  </a:lnTo>
                  <a:lnTo>
                    <a:pt x="359" y="273"/>
                  </a:lnTo>
                  <a:lnTo>
                    <a:pt x="354" y="275"/>
                  </a:lnTo>
                  <a:lnTo>
                    <a:pt x="348" y="278"/>
                  </a:lnTo>
                  <a:lnTo>
                    <a:pt x="316" y="268"/>
                  </a:lnTo>
                  <a:lnTo>
                    <a:pt x="0" y="200"/>
                  </a:lnTo>
                  <a:lnTo>
                    <a:pt x="0" y="149"/>
                  </a:lnTo>
                  <a:lnTo>
                    <a:pt x="316" y="181"/>
                  </a:lnTo>
                  <a:lnTo>
                    <a:pt x="334" y="18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1" name="Freeform 638"/>
            <p:cNvSpPr>
              <a:spLocks/>
            </p:cNvSpPr>
            <p:nvPr/>
          </p:nvSpPr>
          <p:spPr bwMode="auto">
            <a:xfrm>
              <a:off x="1705" y="543"/>
              <a:ext cx="59" cy="11"/>
            </a:xfrm>
            <a:custGeom>
              <a:avLst/>
              <a:gdLst>
                <a:gd name="T0" fmla="*/ 0 w 291"/>
                <a:gd name="T1" fmla="*/ 0 h 54"/>
                <a:gd name="T2" fmla="*/ 0 w 291"/>
                <a:gd name="T3" fmla="*/ 0 h 54"/>
                <a:gd name="T4" fmla="*/ 0 w 291"/>
                <a:gd name="T5" fmla="*/ 0 h 54"/>
                <a:gd name="T6" fmla="*/ 0 w 291"/>
                <a:gd name="T7" fmla="*/ 0 h 54"/>
                <a:gd name="T8" fmla="*/ 0 w 291"/>
                <a:gd name="T9" fmla="*/ 0 h 54"/>
                <a:gd name="T10" fmla="*/ 0 w 291"/>
                <a:gd name="T11" fmla="*/ 0 h 54"/>
                <a:gd name="T12" fmla="*/ 0 60000 65536"/>
                <a:gd name="T13" fmla="*/ 0 60000 65536"/>
                <a:gd name="T14" fmla="*/ 0 60000 65536"/>
                <a:gd name="T15" fmla="*/ 0 60000 65536"/>
                <a:gd name="T16" fmla="*/ 0 60000 65536"/>
                <a:gd name="T17" fmla="*/ 0 60000 65536"/>
                <a:gd name="T18" fmla="*/ 0 w 291"/>
                <a:gd name="T19" fmla="*/ 0 h 54"/>
                <a:gd name="T20" fmla="*/ 291 w 291"/>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291" h="54">
                  <a:moveTo>
                    <a:pt x="0" y="54"/>
                  </a:moveTo>
                  <a:lnTo>
                    <a:pt x="0" y="0"/>
                  </a:lnTo>
                  <a:lnTo>
                    <a:pt x="291" y="0"/>
                  </a:lnTo>
                  <a:lnTo>
                    <a:pt x="291" y="54"/>
                  </a:lnTo>
                  <a:lnTo>
                    <a:pt x="0" y="5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2" name="Freeform 639"/>
            <p:cNvSpPr>
              <a:spLocks/>
            </p:cNvSpPr>
            <p:nvPr/>
          </p:nvSpPr>
          <p:spPr bwMode="auto">
            <a:xfrm>
              <a:off x="1694" y="551"/>
              <a:ext cx="23" cy="14"/>
            </a:xfrm>
            <a:custGeom>
              <a:avLst/>
              <a:gdLst>
                <a:gd name="T0" fmla="*/ 0 w 117"/>
                <a:gd name="T1" fmla="*/ 0 h 68"/>
                <a:gd name="T2" fmla="*/ 0 w 117"/>
                <a:gd name="T3" fmla="*/ 0 h 68"/>
                <a:gd name="T4" fmla="*/ 0 w 117"/>
                <a:gd name="T5" fmla="*/ 0 h 68"/>
                <a:gd name="T6" fmla="*/ 0 w 117"/>
                <a:gd name="T7" fmla="*/ 0 h 68"/>
                <a:gd name="T8" fmla="*/ 0 w 117"/>
                <a:gd name="T9" fmla="*/ 0 h 68"/>
                <a:gd name="T10" fmla="*/ 0 w 117"/>
                <a:gd name="T11" fmla="*/ 0 h 68"/>
                <a:gd name="T12" fmla="*/ 0 60000 65536"/>
                <a:gd name="T13" fmla="*/ 0 60000 65536"/>
                <a:gd name="T14" fmla="*/ 0 60000 65536"/>
                <a:gd name="T15" fmla="*/ 0 60000 65536"/>
                <a:gd name="T16" fmla="*/ 0 60000 65536"/>
                <a:gd name="T17" fmla="*/ 0 60000 65536"/>
                <a:gd name="T18" fmla="*/ 0 w 117"/>
                <a:gd name="T19" fmla="*/ 0 h 68"/>
                <a:gd name="T20" fmla="*/ 117 w 117"/>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117" h="68">
                  <a:moveTo>
                    <a:pt x="0" y="68"/>
                  </a:moveTo>
                  <a:lnTo>
                    <a:pt x="59" y="0"/>
                  </a:lnTo>
                  <a:lnTo>
                    <a:pt x="117" y="0"/>
                  </a:lnTo>
                  <a:lnTo>
                    <a:pt x="59" y="68"/>
                  </a:lnTo>
                  <a:lnTo>
                    <a:pt x="0" y="6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3" name="Freeform 640"/>
            <p:cNvSpPr>
              <a:spLocks/>
            </p:cNvSpPr>
            <p:nvPr/>
          </p:nvSpPr>
          <p:spPr bwMode="auto">
            <a:xfrm>
              <a:off x="1694" y="565"/>
              <a:ext cx="81" cy="13"/>
            </a:xfrm>
            <a:custGeom>
              <a:avLst/>
              <a:gdLst>
                <a:gd name="T0" fmla="*/ 0 w 409"/>
                <a:gd name="T1" fmla="*/ 0 h 66"/>
                <a:gd name="T2" fmla="*/ 0 w 409"/>
                <a:gd name="T3" fmla="*/ 0 h 66"/>
                <a:gd name="T4" fmla="*/ 0 w 409"/>
                <a:gd name="T5" fmla="*/ 0 h 66"/>
                <a:gd name="T6" fmla="*/ 0 w 409"/>
                <a:gd name="T7" fmla="*/ 0 h 66"/>
                <a:gd name="T8" fmla="*/ 0 w 409"/>
                <a:gd name="T9" fmla="*/ 0 h 66"/>
                <a:gd name="T10" fmla="*/ 0 w 409"/>
                <a:gd name="T11" fmla="*/ 0 h 66"/>
                <a:gd name="T12" fmla="*/ 0 60000 65536"/>
                <a:gd name="T13" fmla="*/ 0 60000 65536"/>
                <a:gd name="T14" fmla="*/ 0 60000 65536"/>
                <a:gd name="T15" fmla="*/ 0 60000 65536"/>
                <a:gd name="T16" fmla="*/ 0 60000 65536"/>
                <a:gd name="T17" fmla="*/ 0 60000 65536"/>
                <a:gd name="T18" fmla="*/ 0 w 409"/>
                <a:gd name="T19" fmla="*/ 0 h 66"/>
                <a:gd name="T20" fmla="*/ 409 w 409"/>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409" h="66">
                  <a:moveTo>
                    <a:pt x="0" y="66"/>
                  </a:moveTo>
                  <a:lnTo>
                    <a:pt x="409" y="66"/>
                  </a:lnTo>
                  <a:lnTo>
                    <a:pt x="409" y="0"/>
                  </a:lnTo>
                  <a:lnTo>
                    <a:pt x="0" y="0"/>
                  </a:lnTo>
                  <a:lnTo>
                    <a:pt x="0" y="6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4" name="Freeform 641"/>
            <p:cNvSpPr>
              <a:spLocks/>
            </p:cNvSpPr>
            <p:nvPr/>
          </p:nvSpPr>
          <p:spPr bwMode="auto">
            <a:xfrm>
              <a:off x="1752" y="551"/>
              <a:ext cx="23" cy="14"/>
            </a:xfrm>
            <a:custGeom>
              <a:avLst/>
              <a:gdLst>
                <a:gd name="T0" fmla="*/ 0 w 117"/>
                <a:gd name="T1" fmla="*/ 0 h 68"/>
                <a:gd name="T2" fmla="*/ 0 w 117"/>
                <a:gd name="T3" fmla="*/ 0 h 68"/>
                <a:gd name="T4" fmla="*/ 0 w 117"/>
                <a:gd name="T5" fmla="*/ 0 h 68"/>
                <a:gd name="T6" fmla="*/ 0 w 117"/>
                <a:gd name="T7" fmla="*/ 0 h 68"/>
                <a:gd name="T8" fmla="*/ 0 w 117"/>
                <a:gd name="T9" fmla="*/ 0 h 68"/>
                <a:gd name="T10" fmla="*/ 0 w 117"/>
                <a:gd name="T11" fmla="*/ 0 h 68"/>
                <a:gd name="T12" fmla="*/ 0 60000 65536"/>
                <a:gd name="T13" fmla="*/ 0 60000 65536"/>
                <a:gd name="T14" fmla="*/ 0 60000 65536"/>
                <a:gd name="T15" fmla="*/ 0 60000 65536"/>
                <a:gd name="T16" fmla="*/ 0 60000 65536"/>
                <a:gd name="T17" fmla="*/ 0 60000 65536"/>
                <a:gd name="T18" fmla="*/ 0 w 117"/>
                <a:gd name="T19" fmla="*/ 0 h 68"/>
                <a:gd name="T20" fmla="*/ 117 w 117"/>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117" h="68">
                  <a:moveTo>
                    <a:pt x="0" y="0"/>
                  </a:moveTo>
                  <a:lnTo>
                    <a:pt x="58" y="68"/>
                  </a:lnTo>
                  <a:lnTo>
                    <a:pt x="117" y="68"/>
                  </a:lnTo>
                  <a:lnTo>
                    <a:pt x="58" y="0"/>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5" name="Freeform 642"/>
            <p:cNvSpPr>
              <a:spLocks/>
            </p:cNvSpPr>
            <p:nvPr/>
          </p:nvSpPr>
          <p:spPr bwMode="auto">
            <a:xfrm>
              <a:off x="1614" y="591"/>
              <a:ext cx="33" cy="120"/>
            </a:xfrm>
            <a:custGeom>
              <a:avLst/>
              <a:gdLst>
                <a:gd name="T0" fmla="*/ 0 w 166"/>
                <a:gd name="T1" fmla="*/ 0 h 600"/>
                <a:gd name="T2" fmla="*/ 0 w 166"/>
                <a:gd name="T3" fmla="*/ 0 h 600"/>
                <a:gd name="T4" fmla="*/ 0 w 166"/>
                <a:gd name="T5" fmla="*/ 0 h 600"/>
                <a:gd name="T6" fmla="*/ 0 w 166"/>
                <a:gd name="T7" fmla="*/ 0 h 600"/>
                <a:gd name="T8" fmla="*/ 0 w 166"/>
                <a:gd name="T9" fmla="*/ 0 h 600"/>
                <a:gd name="T10" fmla="*/ 0 w 166"/>
                <a:gd name="T11" fmla="*/ 0 h 600"/>
                <a:gd name="T12" fmla="*/ 0 w 166"/>
                <a:gd name="T13" fmla="*/ 0 h 600"/>
                <a:gd name="T14" fmla="*/ 0 w 166"/>
                <a:gd name="T15" fmla="*/ 0 h 600"/>
                <a:gd name="T16" fmla="*/ 0 w 166"/>
                <a:gd name="T17" fmla="*/ 0 h 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6"/>
                <a:gd name="T28" fmla="*/ 0 h 600"/>
                <a:gd name="T29" fmla="*/ 166 w 166"/>
                <a:gd name="T30" fmla="*/ 600 h 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6" h="600">
                  <a:moveTo>
                    <a:pt x="0" y="0"/>
                  </a:moveTo>
                  <a:lnTo>
                    <a:pt x="0" y="600"/>
                  </a:lnTo>
                  <a:lnTo>
                    <a:pt x="48" y="600"/>
                  </a:lnTo>
                  <a:lnTo>
                    <a:pt x="48" y="66"/>
                  </a:lnTo>
                  <a:lnTo>
                    <a:pt x="106" y="66"/>
                  </a:lnTo>
                  <a:lnTo>
                    <a:pt x="166" y="66"/>
                  </a:lnTo>
                  <a:lnTo>
                    <a:pt x="166" y="0"/>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6" name="Freeform 643"/>
            <p:cNvSpPr>
              <a:spLocks/>
            </p:cNvSpPr>
            <p:nvPr/>
          </p:nvSpPr>
          <p:spPr bwMode="auto">
            <a:xfrm>
              <a:off x="1635" y="598"/>
              <a:ext cx="12" cy="95"/>
            </a:xfrm>
            <a:custGeom>
              <a:avLst/>
              <a:gdLst>
                <a:gd name="T0" fmla="*/ 0 w 60"/>
                <a:gd name="T1" fmla="*/ 0 h 475"/>
                <a:gd name="T2" fmla="*/ 0 w 60"/>
                <a:gd name="T3" fmla="*/ 0 h 475"/>
                <a:gd name="T4" fmla="*/ 0 w 60"/>
                <a:gd name="T5" fmla="*/ 0 h 475"/>
                <a:gd name="T6" fmla="*/ 0 w 60"/>
                <a:gd name="T7" fmla="*/ 0 h 475"/>
                <a:gd name="T8" fmla="*/ 0 w 60"/>
                <a:gd name="T9" fmla="*/ 0 h 475"/>
                <a:gd name="T10" fmla="*/ 0 w 60"/>
                <a:gd name="T11" fmla="*/ 0 h 475"/>
                <a:gd name="T12" fmla="*/ 0 60000 65536"/>
                <a:gd name="T13" fmla="*/ 0 60000 65536"/>
                <a:gd name="T14" fmla="*/ 0 60000 65536"/>
                <a:gd name="T15" fmla="*/ 0 60000 65536"/>
                <a:gd name="T16" fmla="*/ 0 60000 65536"/>
                <a:gd name="T17" fmla="*/ 0 60000 65536"/>
                <a:gd name="T18" fmla="*/ 0 w 60"/>
                <a:gd name="T19" fmla="*/ 0 h 475"/>
                <a:gd name="T20" fmla="*/ 60 w 60"/>
                <a:gd name="T21" fmla="*/ 475 h 475"/>
              </a:gdLst>
              <a:ahLst/>
              <a:cxnLst>
                <a:cxn ang="T12">
                  <a:pos x="T0" y="T1"/>
                </a:cxn>
                <a:cxn ang="T13">
                  <a:pos x="T2" y="T3"/>
                </a:cxn>
                <a:cxn ang="T14">
                  <a:pos x="T4" y="T5"/>
                </a:cxn>
                <a:cxn ang="T15">
                  <a:pos x="T6" y="T7"/>
                </a:cxn>
                <a:cxn ang="T16">
                  <a:pos x="T8" y="T9"/>
                </a:cxn>
                <a:cxn ang="T17">
                  <a:pos x="T10" y="T11"/>
                </a:cxn>
              </a:cxnLst>
              <a:rect l="T18" t="T19" r="T20" b="T21"/>
              <a:pathLst>
                <a:path w="60" h="475">
                  <a:moveTo>
                    <a:pt x="60" y="4"/>
                  </a:moveTo>
                  <a:lnTo>
                    <a:pt x="60" y="475"/>
                  </a:lnTo>
                  <a:lnTo>
                    <a:pt x="0" y="465"/>
                  </a:lnTo>
                  <a:lnTo>
                    <a:pt x="0" y="0"/>
                  </a:lnTo>
                  <a:lnTo>
                    <a:pt x="60"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7" name="Freeform 644"/>
            <p:cNvSpPr>
              <a:spLocks/>
            </p:cNvSpPr>
            <p:nvPr/>
          </p:nvSpPr>
          <p:spPr bwMode="auto">
            <a:xfrm>
              <a:off x="1635" y="578"/>
              <a:ext cx="75" cy="40"/>
            </a:xfrm>
            <a:custGeom>
              <a:avLst/>
              <a:gdLst>
                <a:gd name="T0" fmla="*/ 0 w 374"/>
                <a:gd name="T1" fmla="*/ 0 h 199"/>
                <a:gd name="T2" fmla="*/ 0 w 374"/>
                <a:gd name="T3" fmla="*/ 0 h 199"/>
                <a:gd name="T4" fmla="*/ 0 w 374"/>
                <a:gd name="T5" fmla="*/ 0 h 199"/>
                <a:gd name="T6" fmla="*/ 0 w 374"/>
                <a:gd name="T7" fmla="*/ 0 h 199"/>
                <a:gd name="T8" fmla="*/ 0 w 374"/>
                <a:gd name="T9" fmla="*/ 0 h 199"/>
                <a:gd name="T10" fmla="*/ 0 w 374"/>
                <a:gd name="T11" fmla="*/ 0 h 199"/>
                <a:gd name="T12" fmla="*/ 0 w 374"/>
                <a:gd name="T13" fmla="*/ 0 h 199"/>
                <a:gd name="T14" fmla="*/ 0 w 374"/>
                <a:gd name="T15" fmla="*/ 0 h 199"/>
                <a:gd name="T16" fmla="*/ 0 w 374"/>
                <a:gd name="T17" fmla="*/ 0 h 199"/>
                <a:gd name="T18" fmla="*/ 0 w 374"/>
                <a:gd name="T19" fmla="*/ 0 h 199"/>
                <a:gd name="T20" fmla="*/ 0 w 374"/>
                <a:gd name="T21" fmla="*/ 0 h 199"/>
                <a:gd name="T22" fmla="*/ 0 w 374"/>
                <a:gd name="T23" fmla="*/ 0 h 199"/>
                <a:gd name="T24" fmla="*/ 0 w 374"/>
                <a:gd name="T25" fmla="*/ 0 h 199"/>
                <a:gd name="T26" fmla="*/ 0 w 374"/>
                <a:gd name="T27" fmla="*/ 0 h 199"/>
                <a:gd name="T28" fmla="*/ 0 w 374"/>
                <a:gd name="T29" fmla="*/ 0 h 199"/>
                <a:gd name="T30" fmla="*/ 0 w 374"/>
                <a:gd name="T31" fmla="*/ 0 h 199"/>
                <a:gd name="T32" fmla="*/ 0 w 374"/>
                <a:gd name="T33" fmla="*/ 0 h 199"/>
                <a:gd name="T34" fmla="*/ 0 w 374"/>
                <a:gd name="T35" fmla="*/ 0 h 199"/>
                <a:gd name="T36" fmla="*/ 0 w 374"/>
                <a:gd name="T37" fmla="*/ 0 h 199"/>
                <a:gd name="T38" fmla="*/ 0 w 374"/>
                <a:gd name="T39" fmla="*/ 0 h 199"/>
                <a:gd name="T40" fmla="*/ 0 w 374"/>
                <a:gd name="T41" fmla="*/ 0 h 199"/>
                <a:gd name="T42" fmla="*/ 0 w 374"/>
                <a:gd name="T43" fmla="*/ 0 h 199"/>
                <a:gd name="T44" fmla="*/ 0 w 374"/>
                <a:gd name="T45" fmla="*/ 0 h 199"/>
                <a:gd name="T46" fmla="*/ 0 w 374"/>
                <a:gd name="T47" fmla="*/ 0 h 199"/>
                <a:gd name="T48" fmla="*/ 0 w 374"/>
                <a:gd name="T49" fmla="*/ 0 h 199"/>
                <a:gd name="T50" fmla="*/ 0 w 374"/>
                <a:gd name="T51" fmla="*/ 0 h 199"/>
                <a:gd name="T52" fmla="*/ 0 w 374"/>
                <a:gd name="T53" fmla="*/ 0 h 199"/>
                <a:gd name="T54" fmla="*/ 0 w 374"/>
                <a:gd name="T55" fmla="*/ 0 h 199"/>
                <a:gd name="T56" fmla="*/ 0 w 374"/>
                <a:gd name="T57" fmla="*/ 0 h 199"/>
                <a:gd name="T58" fmla="*/ 0 w 374"/>
                <a:gd name="T59" fmla="*/ 0 h 199"/>
                <a:gd name="T60" fmla="*/ 0 w 374"/>
                <a:gd name="T61" fmla="*/ 0 h 199"/>
                <a:gd name="T62" fmla="*/ 0 w 374"/>
                <a:gd name="T63" fmla="*/ 0 h 199"/>
                <a:gd name="T64" fmla="*/ 0 w 374"/>
                <a:gd name="T65" fmla="*/ 0 h 199"/>
                <a:gd name="T66" fmla="*/ 0 w 374"/>
                <a:gd name="T67" fmla="*/ 0 h 199"/>
                <a:gd name="T68" fmla="*/ 0 w 374"/>
                <a:gd name="T69" fmla="*/ 0 h 199"/>
                <a:gd name="T70" fmla="*/ 0 w 374"/>
                <a:gd name="T71" fmla="*/ 0 h 199"/>
                <a:gd name="T72" fmla="*/ 0 w 374"/>
                <a:gd name="T73" fmla="*/ 0 h 199"/>
                <a:gd name="T74" fmla="*/ 0 w 374"/>
                <a:gd name="T75" fmla="*/ 0 h 199"/>
                <a:gd name="T76" fmla="*/ 0 w 374"/>
                <a:gd name="T77" fmla="*/ 0 h 199"/>
                <a:gd name="T78" fmla="*/ 0 w 374"/>
                <a:gd name="T79" fmla="*/ 0 h 199"/>
                <a:gd name="T80" fmla="*/ 0 w 374"/>
                <a:gd name="T81" fmla="*/ 0 h 199"/>
                <a:gd name="T82" fmla="*/ 0 w 374"/>
                <a:gd name="T83" fmla="*/ 0 h 199"/>
                <a:gd name="T84" fmla="*/ 0 w 374"/>
                <a:gd name="T85" fmla="*/ 0 h 199"/>
                <a:gd name="T86" fmla="*/ 0 w 374"/>
                <a:gd name="T87" fmla="*/ 0 h 199"/>
                <a:gd name="T88" fmla="*/ 0 w 374"/>
                <a:gd name="T89" fmla="*/ 0 h 199"/>
                <a:gd name="T90" fmla="*/ 0 w 374"/>
                <a:gd name="T91" fmla="*/ 0 h 199"/>
                <a:gd name="T92" fmla="*/ 0 w 374"/>
                <a:gd name="T93" fmla="*/ 0 h 199"/>
                <a:gd name="T94" fmla="*/ 0 w 374"/>
                <a:gd name="T95" fmla="*/ 0 h 199"/>
                <a:gd name="T96" fmla="*/ 0 w 374"/>
                <a:gd name="T97" fmla="*/ 0 h 199"/>
                <a:gd name="T98" fmla="*/ 0 w 374"/>
                <a:gd name="T99" fmla="*/ 0 h 199"/>
                <a:gd name="T100" fmla="*/ 0 w 374"/>
                <a:gd name="T101" fmla="*/ 0 h 199"/>
                <a:gd name="T102" fmla="*/ 0 w 374"/>
                <a:gd name="T103" fmla="*/ 0 h 199"/>
                <a:gd name="T104" fmla="*/ 0 w 374"/>
                <a:gd name="T105" fmla="*/ 0 h 199"/>
                <a:gd name="T106" fmla="*/ 0 w 374"/>
                <a:gd name="T107" fmla="*/ 0 h 199"/>
                <a:gd name="T108" fmla="*/ 0 w 374"/>
                <a:gd name="T109" fmla="*/ 0 h 1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4"/>
                <a:gd name="T166" fmla="*/ 0 h 199"/>
                <a:gd name="T167" fmla="*/ 374 w 374"/>
                <a:gd name="T168" fmla="*/ 199 h 1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4" h="199">
                  <a:moveTo>
                    <a:pt x="49" y="133"/>
                  </a:moveTo>
                  <a:lnTo>
                    <a:pt x="177" y="133"/>
                  </a:lnTo>
                  <a:lnTo>
                    <a:pt x="192" y="134"/>
                  </a:lnTo>
                  <a:lnTo>
                    <a:pt x="206" y="133"/>
                  </a:lnTo>
                  <a:lnTo>
                    <a:pt x="220" y="127"/>
                  </a:lnTo>
                  <a:lnTo>
                    <a:pt x="227" y="124"/>
                  </a:lnTo>
                  <a:lnTo>
                    <a:pt x="233" y="121"/>
                  </a:lnTo>
                  <a:lnTo>
                    <a:pt x="236" y="118"/>
                  </a:lnTo>
                  <a:lnTo>
                    <a:pt x="239" y="116"/>
                  </a:lnTo>
                  <a:lnTo>
                    <a:pt x="242" y="113"/>
                  </a:lnTo>
                  <a:lnTo>
                    <a:pt x="244" y="110"/>
                  </a:lnTo>
                  <a:lnTo>
                    <a:pt x="247" y="107"/>
                  </a:lnTo>
                  <a:lnTo>
                    <a:pt x="250" y="104"/>
                  </a:lnTo>
                  <a:lnTo>
                    <a:pt x="251" y="101"/>
                  </a:lnTo>
                  <a:lnTo>
                    <a:pt x="253" y="97"/>
                  </a:lnTo>
                  <a:lnTo>
                    <a:pt x="255" y="94"/>
                  </a:lnTo>
                  <a:lnTo>
                    <a:pt x="257" y="90"/>
                  </a:lnTo>
                  <a:lnTo>
                    <a:pt x="259" y="86"/>
                  </a:lnTo>
                  <a:lnTo>
                    <a:pt x="260" y="84"/>
                  </a:lnTo>
                  <a:lnTo>
                    <a:pt x="262" y="80"/>
                  </a:lnTo>
                  <a:lnTo>
                    <a:pt x="263" y="75"/>
                  </a:lnTo>
                  <a:lnTo>
                    <a:pt x="264" y="71"/>
                  </a:lnTo>
                  <a:lnTo>
                    <a:pt x="265" y="67"/>
                  </a:lnTo>
                  <a:lnTo>
                    <a:pt x="265" y="62"/>
                  </a:lnTo>
                  <a:lnTo>
                    <a:pt x="266" y="58"/>
                  </a:lnTo>
                  <a:lnTo>
                    <a:pt x="267" y="56"/>
                  </a:lnTo>
                  <a:lnTo>
                    <a:pt x="267" y="54"/>
                  </a:lnTo>
                  <a:lnTo>
                    <a:pt x="268" y="51"/>
                  </a:lnTo>
                  <a:lnTo>
                    <a:pt x="268" y="49"/>
                  </a:lnTo>
                  <a:lnTo>
                    <a:pt x="269" y="47"/>
                  </a:lnTo>
                  <a:lnTo>
                    <a:pt x="270" y="45"/>
                  </a:lnTo>
                  <a:lnTo>
                    <a:pt x="271" y="42"/>
                  </a:lnTo>
                  <a:lnTo>
                    <a:pt x="271" y="40"/>
                  </a:lnTo>
                  <a:lnTo>
                    <a:pt x="272" y="38"/>
                  </a:lnTo>
                  <a:lnTo>
                    <a:pt x="273" y="35"/>
                  </a:lnTo>
                  <a:lnTo>
                    <a:pt x="274" y="33"/>
                  </a:lnTo>
                  <a:lnTo>
                    <a:pt x="275" y="31"/>
                  </a:lnTo>
                  <a:lnTo>
                    <a:pt x="276" y="29"/>
                  </a:lnTo>
                  <a:lnTo>
                    <a:pt x="277" y="26"/>
                  </a:lnTo>
                  <a:lnTo>
                    <a:pt x="279" y="22"/>
                  </a:lnTo>
                  <a:lnTo>
                    <a:pt x="280" y="19"/>
                  </a:lnTo>
                  <a:lnTo>
                    <a:pt x="282" y="18"/>
                  </a:lnTo>
                  <a:lnTo>
                    <a:pt x="283" y="15"/>
                  </a:lnTo>
                  <a:lnTo>
                    <a:pt x="284" y="13"/>
                  </a:lnTo>
                  <a:lnTo>
                    <a:pt x="285" y="10"/>
                  </a:lnTo>
                  <a:lnTo>
                    <a:pt x="288" y="6"/>
                  </a:lnTo>
                  <a:lnTo>
                    <a:pt x="290" y="3"/>
                  </a:lnTo>
                  <a:lnTo>
                    <a:pt x="293" y="0"/>
                  </a:lnTo>
                  <a:lnTo>
                    <a:pt x="374" y="0"/>
                  </a:lnTo>
                  <a:lnTo>
                    <a:pt x="367" y="3"/>
                  </a:lnTo>
                  <a:lnTo>
                    <a:pt x="360" y="9"/>
                  </a:lnTo>
                  <a:lnTo>
                    <a:pt x="357" y="11"/>
                  </a:lnTo>
                  <a:lnTo>
                    <a:pt x="355" y="14"/>
                  </a:lnTo>
                  <a:lnTo>
                    <a:pt x="353" y="18"/>
                  </a:lnTo>
                  <a:lnTo>
                    <a:pt x="350" y="21"/>
                  </a:lnTo>
                  <a:lnTo>
                    <a:pt x="348" y="25"/>
                  </a:lnTo>
                  <a:lnTo>
                    <a:pt x="346" y="30"/>
                  </a:lnTo>
                  <a:lnTo>
                    <a:pt x="343" y="34"/>
                  </a:lnTo>
                  <a:lnTo>
                    <a:pt x="343" y="36"/>
                  </a:lnTo>
                  <a:lnTo>
                    <a:pt x="342" y="38"/>
                  </a:lnTo>
                  <a:lnTo>
                    <a:pt x="340" y="43"/>
                  </a:lnTo>
                  <a:lnTo>
                    <a:pt x="339" y="46"/>
                  </a:lnTo>
                  <a:lnTo>
                    <a:pt x="338" y="47"/>
                  </a:lnTo>
                  <a:lnTo>
                    <a:pt x="337" y="50"/>
                  </a:lnTo>
                  <a:lnTo>
                    <a:pt x="337" y="52"/>
                  </a:lnTo>
                  <a:lnTo>
                    <a:pt x="336" y="55"/>
                  </a:lnTo>
                  <a:lnTo>
                    <a:pt x="335" y="57"/>
                  </a:lnTo>
                  <a:lnTo>
                    <a:pt x="334" y="62"/>
                  </a:lnTo>
                  <a:lnTo>
                    <a:pt x="333" y="65"/>
                  </a:lnTo>
                  <a:lnTo>
                    <a:pt x="333" y="67"/>
                  </a:lnTo>
                  <a:lnTo>
                    <a:pt x="332" y="70"/>
                  </a:lnTo>
                  <a:lnTo>
                    <a:pt x="332" y="73"/>
                  </a:lnTo>
                  <a:lnTo>
                    <a:pt x="331" y="76"/>
                  </a:lnTo>
                  <a:lnTo>
                    <a:pt x="331" y="78"/>
                  </a:lnTo>
                  <a:lnTo>
                    <a:pt x="330" y="81"/>
                  </a:lnTo>
                  <a:lnTo>
                    <a:pt x="330" y="83"/>
                  </a:lnTo>
                  <a:lnTo>
                    <a:pt x="329" y="88"/>
                  </a:lnTo>
                  <a:lnTo>
                    <a:pt x="327" y="98"/>
                  </a:lnTo>
                  <a:lnTo>
                    <a:pt x="326" y="108"/>
                  </a:lnTo>
                  <a:lnTo>
                    <a:pt x="324" y="117"/>
                  </a:lnTo>
                  <a:lnTo>
                    <a:pt x="323" y="125"/>
                  </a:lnTo>
                  <a:lnTo>
                    <a:pt x="322" y="133"/>
                  </a:lnTo>
                  <a:lnTo>
                    <a:pt x="322" y="135"/>
                  </a:lnTo>
                  <a:lnTo>
                    <a:pt x="321" y="137"/>
                  </a:lnTo>
                  <a:lnTo>
                    <a:pt x="320" y="140"/>
                  </a:lnTo>
                  <a:lnTo>
                    <a:pt x="320" y="144"/>
                  </a:lnTo>
                  <a:lnTo>
                    <a:pt x="319" y="147"/>
                  </a:lnTo>
                  <a:lnTo>
                    <a:pt x="317" y="151"/>
                  </a:lnTo>
                  <a:lnTo>
                    <a:pt x="315" y="154"/>
                  </a:lnTo>
                  <a:lnTo>
                    <a:pt x="313" y="157"/>
                  </a:lnTo>
                  <a:lnTo>
                    <a:pt x="311" y="159"/>
                  </a:lnTo>
                  <a:lnTo>
                    <a:pt x="309" y="162"/>
                  </a:lnTo>
                  <a:lnTo>
                    <a:pt x="306" y="165"/>
                  </a:lnTo>
                  <a:lnTo>
                    <a:pt x="304" y="168"/>
                  </a:lnTo>
                  <a:lnTo>
                    <a:pt x="301" y="171"/>
                  </a:lnTo>
                  <a:lnTo>
                    <a:pt x="298" y="173"/>
                  </a:lnTo>
                  <a:lnTo>
                    <a:pt x="295" y="176"/>
                  </a:lnTo>
                  <a:lnTo>
                    <a:pt x="292" y="178"/>
                  </a:lnTo>
                  <a:lnTo>
                    <a:pt x="289" y="181"/>
                  </a:lnTo>
                  <a:lnTo>
                    <a:pt x="286" y="183"/>
                  </a:lnTo>
                  <a:lnTo>
                    <a:pt x="283" y="185"/>
                  </a:lnTo>
                  <a:lnTo>
                    <a:pt x="276" y="189"/>
                  </a:lnTo>
                  <a:lnTo>
                    <a:pt x="269" y="192"/>
                  </a:lnTo>
                  <a:lnTo>
                    <a:pt x="262" y="195"/>
                  </a:lnTo>
                  <a:lnTo>
                    <a:pt x="255" y="196"/>
                  </a:lnTo>
                  <a:lnTo>
                    <a:pt x="249" y="198"/>
                  </a:lnTo>
                  <a:lnTo>
                    <a:pt x="235" y="199"/>
                  </a:lnTo>
                  <a:lnTo>
                    <a:pt x="0" y="199"/>
                  </a:lnTo>
                  <a:lnTo>
                    <a:pt x="0" y="133"/>
                  </a:lnTo>
                  <a:lnTo>
                    <a:pt x="49" y="13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8" name="Freeform 645"/>
            <p:cNvSpPr>
              <a:spLocks/>
            </p:cNvSpPr>
            <p:nvPr/>
          </p:nvSpPr>
          <p:spPr bwMode="auto">
            <a:xfrm>
              <a:off x="1759" y="578"/>
              <a:ext cx="98" cy="187"/>
            </a:xfrm>
            <a:custGeom>
              <a:avLst/>
              <a:gdLst>
                <a:gd name="T0" fmla="*/ 0 w 490"/>
                <a:gd name="T1" fmla="*/ 0 h 934"/>
                <a:gd name="T2" fmla="*/ 0 w 490"/>
                <a:gd name="T3" fmla="*/ 0 h 934"/>
                <a:gd name="T4" fmla="*/ 0 w 490"/>
                <a:gd name="T5" fmla="*/ 0 h 934"/>
                <a:gd name="T6" fmla="*/ 0 w 490"/>
                <a:gd name="T7" fmla="*/ 0 h 934"/>
                <a:gd name="T8" fmla="*/ 0 w 490"/>
                <a:gd name="T9" fmla="*/ 0 h 934"/>
                <a:gd name="T10" fmla="*/ 0 w 490"/>
                <a:gd name="T11" fmla="*/ 0 h 934"/>
                <a:gd name="T12" fmla="*/ 0 w 490"/>
                <a:gd name="T13" fmla="*/ 0 h 934"/>
                <a:gd name="T14" fmla="*/ 0 w 490"/>
                <a:gd name="T15" fmla="*/ 0 h 934"/>
                <a:gd name="T16" fmla="*/ 0 w 490"/>
                <a:gd name="T17" fmla="*/ 0 h 934"/>
                <a:gd name="T18" fmla="*/ 0 w 490"/>
                <a:gd name="T19" fmla="*/ 0 h 934"/>
                <a:gd name="T20" fmla="*/ 0 w 490"/>
                <a:gd name="T21" fmla="*/ 0 h 934"/>
                <a:gd name="T22" fmla="*/ 0 w 490"/>
                <a:gd name="T23" fmla="*/ 0 h 934"/>
                <a:gd name="T24" fmla="*/ 0 w 490"/>
                <a:gd name="T25" fmla="*/ 0 h 934"/>
                <a:gd name="T26" fmla="*/ 0 w 490"/>
                <a:gd name="T27" fmla="*/ 0 h 934"/>
                <a:gd name="T28" fmla="*/ 0 w 490"/>
                <a:gd name="T29" fmla="*/ 0 h 934"/>
                <a:gd name="T30" fmla="*/ 0 w 490"/>
                <a:gd name="T31" fmla="*/ 0 h 934"/>
                <a:gd name="T32" fmla="*/ 0 w 490"/>
                <a:gd name="T33" fmla="*/ 0 h 934"/>
                <a:gd name="T34" fmla="*/ 0 w 490"/>
                <a:gd name="T35" fmla="*/ 0 h 934"/>
                <a:gd name="T36" fmla="*/ 0 w 490"/>
                <a:gd name="T37" fmla="*/ 0 h 934"/>
                <a:gd name="T38" fmla="*/ 0 w 490"/>
                <a:gd name="T39" fmla="*/ 0 h 934"/>
                <a:gd name="T40" fmla="*/ 0 w 490"/>
                <a:gd name="T41" fmla="*/ 0 h 934"/>
                <a:gd name="T42" fmla="*/ 0 w 490"/>
                <a:gd name="T43" fmla="*/ 0 h 934"/>
                <a:gd name="T44" fmla="*/ 0 w 490"/>
                <a:gd name="T45" fmla="*/ 0 h 934"/>
                <a:gd name="T46" fmla="*/ 0 w 490"/>
                <a:gd name="T47" fmla="*/ 0 h 934"/>
                <a:gd name="T48" fmla="*/ 0 w 490"/>
                <a:gd name="T49" fmla="*/ 0 h 934"/>
                <a:gd name="T50" fmla="*/ 0 w 490"/>
                <a:gd name="T51" fmla="*/ 0 h 934"/>
                <a:gd name="T52" fmla="*/ 0 w 490"/>
                <a:gd name="T53" fmla="*/ 0 h 934"/>
                <a:gd name="T54" fmla="*/ 0 w 490"/>
                <a:gd name="T55" fmla="*/ 0 h 934"/>
                <a:gd name="T56" fmla="*/ 0 w 490"/>
                <a:gd name="T57" fmla="*/ 0 h 934"/>
                <a:gd name="T58" fmla="*/ 0 w 490"/>
                <a:gd name="T59" fmla="*/ 0 h 934"/>
                <a:gd name="T60" fmla="*/ 0 w 490"/>
                <a:gd name="T61" fmla="*/ 0 h 934"/>
                <a:gd name="T62" fmla="*/ 0 w 490"/>
                <a:gd name="T63" fmla="*/ 0 h 934"/>
                <a:gd name="T64" fmla="*/ 0 w 490"/>
                <a:gd name="T65" fmla="*/ 0 h 934"/>
                <a:gd name="T66" fmla="*/ 0 w 490"/>
                <a:gd name="T67" fmla="*/ 0 h 934"/>
                <a:gd name="T68" fmla="*/ 0 w 490"/>
                <a:gd name="T69" fmla="*/ 0 h 934"/>
                <a:gd name="T70" fmla="*/ 0 w 490"/>
                <a:gd name="T71" fmla="*/ 0 h 934"/>
                <a:gd name="T72" fmla="*/ 0 w 490"/>
                <a:gd name="T73" fmla="*/ 0 h 934"/>
                <a:gd name="T74" fmla="*/ 0 w 490"/>
                <a:gd name="T75" fmla="*/ 0 h 934"/>
                <a:gd name="T76" fmla="*/ 0 w 490"/>
                <a:gd name="T77" fmla="*/ 0 h 934"/>
                <a:gd name="T78" fmla="*/ 0 w 490"/>
                <a:gd name="T79" fmla="*/ 0 h 934"/>
                <a:gd name="T80" fmla="*/ 0 w 490"/>
                <a:gd name="T81" fmla="*/ 0 h 934"/>
                <a:gd name="T82" fmla="*/ 0 w 490"/>
                <a:gd name="T83" fmla="*/ 0 h 934"/>
                <a:gd name="T84" fmla="*/ 0 w 490"/>
                <a:gd name="T85" fmla="*/ 0 h 934"/>
                <a:gd name="T86" fmla="*/ 0 w 490"/>
                <a:gd name="T87" fmla="*/ 0 h 934"/>
                <a:gd name="T88" fmla="*/ 0 w 490"/>
                <a:gd name="T89" fmla="*/ 0 h 934"/>
                <a:gd name="T90" fmla="*/ 0 w 490"/>
                <a:gd name="T91" fmla="*/ 0 h 934"/>
                <a:gd name="T92" fmla="*/ 0 w 490"/>
                <a:gd name="T93" fmla="*/ 0 h 934"/>
                <a:gd name="T94" fmla="*/ 0 w 490"/>
                <a:gd name="T95" fmla="*/ 0 h 934"/>
                <a:gd name="T96" fmla="*/ 0 w 490"/>
                <a:gd name="T97" fmla="*/ 0 h 934"/>
                <a:gd name="T98" fmla="*/ 0 w 490"/>
                <a:gd name="T99" fmla="*/ 0 h 934"/>
                <a:gd name="T100" fmla="*/ 0 w 490"/>
                <a:gd name="T101" fmla="*/ 0 h 934"/>
                <a:gd name="T102" fmla="*/ 0 w 490"/>
                <a:gd name="T103" fmla="*/ 0 h 934"/>
                <a:gd name="T104" fmla="*/ 0 w 490"/>
                <a:gd name="T105" fmla="*/ 0 h 934"/>
                <a:gd name="T106" fmla="*/ 0 w 490"/>
                <a:gd name="T107" fmla="*/ 0 h 934"/>
                <a:gd name="T108" fmla="*/ 0 w 490"/>
                <a:gd name="T109" fmla="*/ 0 h 934"/>
                <a:gd name="T110" fmla="*/ 0 w 490"/>
                <a:gd name="T111" fmla="*/ 0 h 934"/>
                <a:gd name="T112" fmla="*/ 0 w 490"/>
                <a:gd name="T113" fmla="*/ 0 h 934"/>
                <a:gd name="T114" fmla="*/ 0 w 490"/>
                <a:gd name="T115" fmla="*/ 0 h 934"/>
                <a:gd name="T116" fmla="*/ 0 w 490"/>
                <a:gd name="T117" fmla="*/ 0 h 934"/>
                <a:gd name="T118" fmla="*/ 0 w 490"/>
                <a:gd name="T119" fmla="*/ 0 h 934"/>
                <a:gd name="T120" fmla="*/ 0 w 490"/>
                <a:gd name="T121" fmla="*/ 0 h 9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0"/>
                <a:gd name="T184" fmla="*/ 0 h 934"/>
                <a:gd name="T185" fmla="*/ 490 w 490"/>
                <a:gd name="T186" fmla="*/ 934 h 9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0" h="934">
                  <a:moveTo>
                    <a:pt x="252" y="591"/>
                  </a:moveTo>
                  <a:lnTo>
                    <a:pt x="255" y="617"/>
                  </a:lnTo>
                  <a:lnTo>
                    <a:pt x="255" y="643"/>
                  </a:lnTo>
                  <a:lnTo>
                    <a:pt x="257" y="667"/>
                  </a:lnTo>
                  <a:lnTo>
                    <a:pt x="257" y="679"/>
                  </a:lnTo>
                  <a:lnTo>
                    <a:pt x="257" y="866"/>
                  </a:lnTo>
                  <a:lnTo>
                    <a:pt x="432" y="866"/>
                  </a:lnTo>
                  <a:lnTo>
                    <a:pt x="432" y="480"/>
                  </a:lnTo>
                  <a:lnTo>
                    <a:pt x="432" y="399"/>
                  </a:lnTo>
                  <a:lnTo>
                    <a:pt x="431" y="394"/>
                  </a:lnTo>
                  <a:lnTo>
                    <a:pt x="430" y="388"/>
                  </a:lnTo>
                  <a:lnTo>
                    <a:pt x="429" y="385"/>
                  </a:lnTo>
                  <a:lnTo>
                    <a:pt x="428" y="382"/>
                  </a:lnTo>
                  <a:lnTo>
                    <a:pt x="428" y="380"/>
                  </a:lnTo>
                  <a:lnTo>
                    <a:pt x="427" y="377"/>
                  </a:lnTo>
                  <a:lnTo>
                    <a:pt x="427" y="374"/>
                  </a:lnTo>
                  <a:lnTo>
                    <a:pt x="426" y="371"/>
                  </a:lnTo>
                  <a:lnTo>
                    <a:pt x="425" y="368"/>
                  </a:lnTo>
                  <a:lnTo>
                    <a:pt x="424" y="365"/>
                  </a:lnTo>
                  <a:lnTo>
                    <a:pt x="423" y="362"/>
                  </a:lnTo>
                  <a:lnTo>
                    <a:pt x="423" y="360"/>
                  </a:lnTo>
                  <a:lnTo>
                    <a:pt x="422" y="357"/>
                  </a:lnTo>
                  <a:lnTo>
                    <a:pt x="421" y="354"/>
                  </a:lnTo>
                  <a:lnTo>
                    <a:pt x="420" y="351"/>
                  </a:lnTo>
                  <a:lnTo>
                    <a:pt x="419" y="348"/>
                  </a:lnTo>
                  <a:lnTo>
                    <a:pt x="418" y="346"/>
                  </a:lnTo>
                  <a:lnTo>
                    <a:pt x="417" y="343"/>
                  </a:lnTo>
                  <a:lnTo>
                    <a:pt x="416" y="341"/>
                  </a:lnTo>
                  <a:lnTo>
                    <a:pt x="415" y="339"/>
                  </a:lnTo>
                  <a:lnTo>
                    <a:pt x="414" y="336"/>
                  </a:lnTo>
                  <a:lnTo>
                    <a:pt x="413" y="333"/>
                  </a:lnTo>
                  <a:lnTo>
                    <a:pt x="412" y="331"/>
                  </a:lnTo>
                  <a:lnTo>
                    <a:pt x="411" y="328"/>
                  </a:lnTo>
                  <a:lnTo>
                    <a:pt x="409" y="326"/>
                  </a:lnTo>
                  <a:lnTo>
                    <a:pt x="408" y="323"/>
                  </a:lnTo>
                  <a:lnTo>
                    <a:pt x="407" y="320"/>
                  </a:lnTo>
                  <a:lnTo>
                    <a:pt x="406" y="318"/>
                  </a:lnTo>
                  <a:lnTo>
                    <a:pt x="403" y="313"/>
                  </a:lnTo>
                  <a:lnTo>
                    <a:pt x="402" y="310"/>
                  </a:lnTo>
                  <a:lnTo>
                    <a:pt x="401" y="308"/>
                  </a:lnTo>
                  <a:lnTo>
                    <a:pt x="399" y="306"/>
                  </a:lnTo>
                  <a:lnTo>
                    <a:pt x="398" y="304"/>
                  </a:lnTo>
                  <a:lnTo>
                    <a:pt x="396" y="302"/>
                  </a:lnTo>
                  <a:lnTo>
                    <a:pt x="395" y="299"/>
                  </a:lnTo>
                  <a:lnTo>
                    <a:pt x="393" y="297"/>
                  </a:lnTo>
                  <a:lnTo>
                    <a:pt x="392" y="295"/>
                  </a:lnTo>
                  <a:lnTo>
                    <a:pt x="390" y="292"/>
                  </a:lnTo>
                  <a:lnTo>
                    <a:pt x="389" y="290"/>
                  </a:lnTo>
                  <a:lnTo>
                    <a:pt x="386" y="285"/>
                  </a:lnTo>
                  <a:lnTo>
                    <a:pt x="384" y="283"/>
                  </a:lnTo>
                  <a:lnTo>
                    <a:pt x="382" y="281"/>
                  </a:lnTo>
                  <a:lnTo>
                    <a:pt x="381" y="279"/>
                  </a:lnTo>
                  <a:lnTo>
                    <a:pt x="379" y="277"/>
                  </a:lnTo>
                  <a:lnTo>
                    <a:pt x="377" y="274"/>
                  </a:lnTo>
                  <a:lnTo>
                    <a:pt x="375" y="273"/>
                  </a:lnTo>
                  <a:lnTo>
                    <a:pt x="373" y="269"/>
                  </a:lnTo>
                  <a:lnTo>
                    <a:pt x="369" y="265"/>
                  </a:lnTo>
                  <a:lnTo>
                    <a:pt x="365" y="262"/>
                  </a:lnTo>
                  <a:lnTo>
                    <a:pt x="361" y="258"/>
                  </a:lnTo>
                  <a:lnTo>
                    <a:pt x="358" y="254"/>
                  </a:lnTo>
                  <a:lnTo>
                    <a:pt x="354" y="250"/>
                  </a:lnTo>
                  <a:lnTo>
                    <a:pt x="350" y="247"/>
                  </a:lnTo>
                  <a:lnTo>
                    <a:pt x="346" y="243"/>
                  </a:lnTo>
                  <a:lnTo>
                    <a:pt x="341" y="240"/>
                  </a:lnTo>
                  <a:lnTo>
                    <a:pt x="338" y="237"/>
                  </a:lnTo>
                  <a:lnTo>
                    <a:pt x="334" y="234"/>
                  </a:lnTo>
                  <a:lnTo>
                    <a:pt x="329" y="231"/>
                  </a:lnTo>
                  <a:lnTo>
                    <a:pt x="325" y="229"/>
                  </a:lnTo>
                  <a:lnTo>
                    <a:pt x="321" y="226"/>
                  </a:lnTo>
                  <a:lnTo>
                    <a:pt x="316" y="223"/>
                  </a:lnTo>
                  <a:lnTo>
                    <a:pt x="311" y="221"/>
                  </a:lnTo>
                  <a:lnTo>
                    <a:pt x="307" y="219"/>
                  </a:lnTo>
                  <a:lnTo>
                    <a:pt x="303" y="216"/>
                  </a:lnTo>
                  <a:lnTo>
                    <a:pt x="298" y="214"/>
                  </a:lnTo>
                  <a:lnTo>
                    <a:pt x="289" y="210"/>
                  </a:lnTo>
                  <a:lnTo>
                    <a:pt x="279" y="206"/>
                  </a:lnTo>
                  <a:lnTo>
                    <a:pt x="269" y="204"/>
                  </a:lnTo>
                  <a:lnTo>
                    <a:pt x="260" y="201"/>
                  </a:lnTo>
                  <a:lnTo>
                    <a:pt x="239" y="198"/>
                  </a:lnTo>
                  <a:lnTo>
                    <a:pt x="219" y="198"/>
                  </a:lnTo>
                  <a:lnTo>
                    <a:pt x="198" y="199"/>
                  </a:lnTo>
                  <a:lnTo>
                    <a:pt x="140" y="199"/>
                  </a:lnTo>
                  <a:lnTo>
                    <a:pt x="127" y="198"/>
                  </a:lnTo>
                  <a:lnTo>
                    <a:pt x="113" y="195"/>
                  </a:lnTo>
                  <a:lnTo>
                    <a:pt x="106" y="192"/>
                  </a:lnTo>
                  <a:lnTo>
                    <a:pt x="99" y="189"/>
                  </a:lnTo>
                  <a:lnTo>
                    <a:pt x="92" y="185"/>
                  </a:lnTo>
                  <a:lnTo>
                    <a:pt x="87" y="181"/>
                  </a:lnTo>
                  <a:lnTo>
                    <a:pt x="83" y="178"/>
                  </a:lnTo>
                  <a:lnTo>
                    <a:pt x="80" y="176"/>
                  </a:lnTo>
                  <a:lnTo>
                    <a:pt x="77" y="173"/>
                  </a:lnTo>
                  <a:lnTo>
                    <a:pt x="74" y="171"/>
                  </a:lnTo>
                  <a:lnTo>
                    <a:pt x="72" y="168"/>
                  </a:lnTo>
                  <a:lnTo>
                    <a:pt x="69" y="165"/>
                  </a:lnTo>
                  <a:lnTo>
                    <a:pt x="67" y="162"/>
                  </a:lnTo>
                  <a:lnTo>
                    <a:pt x="64" y="159"/>
                  </a:lnTo>
                  <a:lnTo>
                    <a:pt x="62" y="157"/>
                  </a:lnTo>
                  <a:lnTo>
                    <a:pt x="60" y="154"/>
                  </a:lnTo>
                  <a:lnTo>
                    <a:pt x="58" y="151"/>
                  </a:lnTo>
                  <a:lnTo>
                    <a:pt x="57" y="147"/>
                  </a:lnTo>
                  <a:lnTo>
                    <a:pt x="55" y="144"/>
                  </a:lnTo>
                  <a:lnTo>
                    <a:pt x="55" y="140"/>
                  </a:lnTo>
                  <a:lnTo>
                    <a:pt x="54" y="137"/>
                  </a:lnTo>
                  <a:lnTo>
                    <a:pt x="54" y="133"/>
                  </a:lnTo>
                  <a:lnTo>
                    <a:pt x="52" y="125"/>
                  </a:lnTo>
                  <a:lnTo>
                    <a:pt x="50" y="117"/>
                  </a:lnTo>
                  <a:lnTo>
                    <a:pt x="48" y="108"/>
                  </a:lnTo>
                  <a:lnTo>
                    <a:pt x="47" y="98"/>
                  </a:lnTo>
                  <a:lnTo>
                    <a:pt x="45" y="88"/>
                  </a:lnTo>
                  <a:lnTo>
                    <a:pt x="44" y="83"/>
                  </a:lnTo>
                  <a:lnTo>
                    <a:pt x="44" y="81"/>
                  </a:lnTo>
                  <a:lnTo>
                    <a:pt x="43" y="78"/>
                  </a:lnTo>
                  <a:lnTo>
                    <a:pt x="43" y="76"/>
                  </a:lnTo>
                  <a:lnTo>
                    <a:pt x="42" y="73"/>
                  </a:lnTo>
                  <a:lnTo>
                    <a:pt x="42" y="70"/>
                  </a:lnTo>
                  <a:lnTo>
                    <a:pt x="41" y="67"/>
                  </a:lnTo>
                  <a:lnTo>
                    <a:pt x="41" y="65"/>
                  </a:lnTo>
                  <a:lnTo>
                    <a:pt x="40" y="62"/>
                  </a:lnTo>
                  <a:lnTo>
                    <a:pt x="39" y="60"/>
                  </a:lnTo>
                  <a:lnTo>
                    <a:pt x="39" y="57"/>
                  </a:lnTo>
                  <a:lnTo>
                    <a:pt x="38" y="55"/>
                  </a:lnTo>
                  <a:lnTo>
                    <a:pt x="37" y="52"/>
                  </a:lnTo>
                  <a:lnTo>
                    <a:pt x="37" y="50"/>
                  </a:lnTo>
                  <a:lnTo>
                    <a:pt x="36" y="47"/>
                  </a:lnTo>
                  <a:lnTo>
                    <a:pt x="35" y="46"/>
                  </a:lnTo>
                  <a:lnTo>
                    <a:pt x="34" y="43"/>
                  </a:lnTo>
                  <a:lnTo>
                    <a:pt x="33" y="41"/>
                  </a:lnTo>
                  <a:lnTo>
                    <a:pt x="32" y="38"/>
                  </a:lnTo>
                  <a:lnTo>
                    <a:pt x="32" y="36"/>
                  </a:lnTo>
                  <a:lnTo>
                    <a:pt x="31" y="34"/>
                  </a:lnTo>
                  <a:lnTo>
                    <a:pt x="30" y="31"/>
                  </a:lnTo>
                  <a:lnTo>
                    <a:pt x="29" y="30"/>
                  </a:lnTo>
                  <a:lnTo>
                    <a:pt x="28" y="27"/>
                  </a:lnTo>
                  <a:lnTo>
                    <a:pt x="26" y="25"/>
                  </a:lnTo>
                  <a:lnTo>
                    <a:pt x="24" y="21"/>
                  </a:lnTo>
                  <a:lnTo>
                    <a:pt x="22" y="18"/>
                  </a:lnTo>
                  <a:lnTo>
                    <a:pt x="19" y="14"/>
                  </a:lnTo>
                  <a:lnTo>
                    <a:pt x="17" y="11"/>
                  </a:lnTo>
                  <a:lnTo>
                    <a:pt x="14" y="9"/>
                  </a:lnTo>
                  <a:lnTo>
                    <a:pt x="11" y="6"/>
                  </a:lnTo>
                  <a:lnTo>
                    <a:pt x="7" y="3"/>
                  </a:lnTo>
                  <a:lnTo>
                    <a:pt x="4" y="2"/>
                  </a:lnTo>
                  <a:lnTo>
                    <a:pt x="0" y="0"/>
                  </a:lnTo>
                  <a:lnTo>
                    <a:pt x="82" y="0"/>
                  </a:lnTo>
                  <a:lnTo>
                    <a:pt x="85" y="3"/>
                  </a:lnTo>
                  <a:lnTo>
                    <a:pt x="88" y="6"/>
                  </a:lnTo>
                  <a:lnTo>
                    <a:pt x="90" y="10"/>
                  </a:lnTo>
                  <a:lnTo>
                    <a:pt x="92" y="13"/>
                  </a:lnTo>
                  <a:lnTo>
                    <a:pt x="94" y="18"/>
                  </a:lnTo>
                  <a:lnTo>
                    <a:pt x="96" y="22"/>
                  </a:lnTo>
                  <a:lnTo>
                    <a:pt x="97" y="24"/>
                  </a:lnTo>
                  <a:lnTo>
                    <a:pt x="98" y="26"/>
                  </a:lnTo>
                  <a:lnTo>
                    <a:pt x="99" y="29"/>
                  </a:lnTo>
                  <a:lnTo>
                    <a:pt x="100" y="31"/>
                  </a:lnTo>
                  <a:lnTo>
                    <a:pt x="101" y="33"/>
                  </a:lnTo>
                  <a:lnTo>
                    <a:pt x="102" y="35"/>
                  </a:lnTo>
                  <a:lnTo>
                    <a:pt x="104" y="40"/>
                  </a:lnTo>
                  <a:lnTo>
                    <a:pt x="104" y="42"/>
                  </a:lnTo>
                  <a:lnTo>
                    <a:pt x="105" y="45"/>
                  </a:lnTo>
                  <a:lnTo>
                    <a:pt x="106" y="47"/>
                  </a:lnTo>
                  <a:lnTo>
                    <a:pt x="107" y="49"/>
                  </a:lnTo>
                  <a:lnTo>
                    <a:pt x="107" y="51"/>
                  </a:lnTo>
                  <a:lnTo>
                    <a:pt x="108" y="54"/>
                  </a:lnTo>
                  <a:lnTo>
                    <a:pt x="109" y="58"/>
                  </a:lnTo>
                  <a:lnTo>
                    <a:pt x="110" y="62"/>
                  </a:lnTo>
                  <a:lnTo>
                    <a:pt x="111" y="67"/>
                  </a:lnTo>
                  <a:lnTo>
                    <a:pt x="111" y="71"/>
                  </a:lnTo>
                  <a:lnTo>
                    <a:pt x="112" y="73"/>
                  </a:lnTo>
                  <a:lnTo>
                    <a:pt x="112" y="75"/>
                  </a:lnTo>
                  <a:lnTo>
                    <a:pt x="113" y="80"/>
                  </a:lnTo>
                  <a:lnTo>
                    <a:pt x="114" y="81"/>
                  </a:lnTo>
                  <a:lnTo>
                    <a:pt x="115" y="84"/>
                  </a:lnTo>
                  <a:lnTo>
                    <a:pt x="116" y="86"/>
                  </a:lnTo>
                  <a:lnTo>
                    <a:pt x="118" y="90"/>
                  </a:lnTo>
                  <a:lnTo>
                    <a:pt x="120" y="94"/>
                  </a:lnTo>
                  <a:lnTo>
                    <a:pt x="122" y="97"/>
                  </a:lnTo>
                  <a:lnTo>
                    <a:pt x="124" y="101"/>
                  </a:lnTo>
                  <a:lnTo>
                    <a:pt x="127" y="104"/>
                  </a:lnTo>
                  <a:lnTo>
                    <a:pt x="128" y="107"/>
                  </a:lnTo>
                  <a:lnTo>
                    <a:pt x="131" y="110"/>
                  </a:lnTo>
                  <a:lnTo>
                    <a:pt x="133" y="113"/>
                  </a:lnTo>
                  <a:lnTo>
                    <a:pt x="136" y="116"/>
                  </a:lnTo>
                  <a:lnTo>
                    <a:pt x="139" y="118"/>
                  </a:lnTo>
                  <a:lnTo>
                    <a:pt x="142" y="121"/>
                  </a:lnTo>
                  <a:lnTo>
                    <a:pt x="145" y="122"/>
                  </a:lnTo>
                  <a:lnTo>
                    <a:pt x="148" y="124"/>
                  </a:lnTo>
                  <a:lnTo>
                    <a:pt x="156" y="127"/>
                  </a:lnTo>
                  <a:lnTo>
                    <a:pt x="162" y="130"/>
                  </a:lnTo>
                  <a:lnTo>
                    <a:pt x="169" y="133"/>
                  </a:lnTo>
                  <a:lnTo>
                    <a:pt x="184" y="134"/>
                  </a:lnTo>
                  <a:lnTo>
                    <a:pt x="198" y="133"/>
                  </a:lnTo>
                  <a:lnTo>
                    <a:pt x="258" y="133"/>
                  </a:lnTo>
                  <a:lnTo>
                    <a:pt x="281" y="135"/>
                  </a:lnTo>
                  <a:lnTo>
                    <a:pt x="303" y="140"/>
                  </a:lnTo>
                  <a:lnTo>
                    <a:pt x="314" y="144"/>
                  </a:lnTo>
                  <a:lnTo>
                    <a:pt x="325" y="148"/>
                  </a:lnTo>
                  <a:lnTo>
                    <a:pt x="336" y="152"/>
                  </a:lnTo>
                  <a:lnTo>
                    <a:pt x="340" y="155"/>
                  </a:lnTo>
                  <a:lnTo>
                    <a:pt x="346" y="158"/>
                  </a:lnTo>
                  <a:lnTo>
                    <a:pt x="351" y="159"/>
                  </a:lnTo>
                  <a:lnTo>
                    <a:pt x="356" y="162"/>
                  </a:lnTo>
                  <a:lnTo>
                    <a:pt x="361" y="165"/>
                  </a:lnTo>
                  <a:lnTo>
                    <a:pt x="366" y="168"/>
                  </a:lnTo>
                  <a:lnTo>
                    <a:pt x="371" y="172"/>
                  </a:lnTo>
                  <a:lnTo>
                    <a:pt x="375" y="175"/>
                  </a:lnTo>
                  <a:lnTo>
                    <a:pt x="380" y="178"/>
                  </a:lnTo>
                  <a:lnTo>
                    <a:pt x="385" y="183"/>
                  </a:lnTo>
                  <a:lnTo>
                    <a:pt x="389" y="186"/>
                  </a:lnTo>
                  <a:lnTo>
                    <a:pt x="394" y="190"/>
                  </a:lnTo>
                  <a:lnTo>
                    <a:pt x="398" y="194"/>
                  </a:lnTo>
                  <a:lnTo>
                    <a:pt x="403" y="197"/>
                  </a:lnTo>
                  <a:lnTo>
                    <a:pt x="407" y="202"/>
                  </a:lnTo>
                  <a:lnTo>
                    <a:pt x="411" y="206"/>
                  </a:lnTo>
                  <a:lnTo>
                    <a:pt x="413" y="208"/>
                  </a:lnTo>
                  <a:lnTo>
                    <a:pt x="415" y="210"/>
                  </a:lnTo>
                  <a:lnTo>
                    <a:pt x="417" y="213"/>
                  </a:lnTo>
                  <a:lnTo>
                    <a:pt x="419" y="215"/>
                  </a:lnTo>
                  <a:lnTo>
                    <a:pt x="421" y="217"/>
                  </a:lnTo>
                  <a:lnTo>
                    <a:pt x="423" y="220"/>
                  </a:lnTo>
                  <a:lnTo>
                    <a:pt x="425" y="222"/>
                  </a:lnTo>
                  <a:lnTo>
                    <a:pt x="427" y="224"/>
                  </a:lnTo>
                  <a:lnTo>
                    <a:pt x="430" y="230"/>
                  </a:lnTo>
                  <a:lnTo>
                    <a:pt x="432" y="232"/>
                  </a:lnTo>
                  <a:lnTo>
                    <a:pt x="434" y="233"/>
                  </a:lnTo>
                  <a:lnTo>
                    <a:pt x="436" y="236"/>
                  </a:lnTo>
                  <a:lnTo>
                    <a:pt x="438" y="238"/>
                  </a:lnTo>
                  <a:lnTo>
                    <a:pt x="439" y="241"/>
                  </a:lnTo>
                  <a:lnTo>
                    <a:pt x="441" y="244"/>
                  </a:lnTo>
                  <a:lnTo>
                    <a:pt x="443" y="246"/>
                  </a:lnTo>
                  <a:lnTo>
                    <a:pt x="445" y="249"/>
                  </a:lnTo>
                  <a:lnTo>
                    <a:pt x="447" y="254"/>
                  </a:lnTo>
                  <a:lnTo>
                    <a:pt x="449" y="257"/>
                  </a:lnTo>
                  <a:lnTo>
                    <a:pt x="450" y="260"/>
                  </a:lnTo>
                  <a:lnTo>
                    <a:pt x="452" y="263"/>
                  </a:lnTo>
                  <a:lnTo>
                    <a:pt x="453" y="265"/>
                  </a:lnTo>
                  <a:lnTo>
                    <a:pt x="455" y="268"/>
                  </a:lnTo>
                  <a:lnTo>
                    <a:pt x="456" y="271"/>
                  </a:lnTo>
                  <a:lnTo>
                    <a:pt x="458" y="273"/>
                  </a:lnTo>
                  <a:lnTo>
                    <a:pt x="459" y="276"/>
                  </a:lnTo>
                  <a:lnTo>
                    <a:pt x="461" y="278"/>
                  </a:lnTo>
                  <a:lnTo>
                    <a:pt x="462" y="281"/>
                  </a:lnTo>
                  <a:lnTo>
                    <a:pt x="463" y="284"/>
                  </a:lnTo>
                  <a:lnTo>
                    <a:pt x="465" y="287"/>
                  </a:lnTo>
                  <a:lnTo>
                    <a:pt x="466" y="290"/>
                  </a:lnTo>
                  <a:lnTo>
                    <a:pt x="467" y="293"/>
                  </a:lnTo>
                  <a:lnTo>
                    <a:pt x="468" y="296"/>
                  </a:lnTo>
                  <a:lnTo>
                    <a:pt x="469" y="299"/>
                  </a:lnTo>
                  <a:lnTo>
                    <a:pt x="471" y="302"/>
                  </a:lnTo>
                  <a:lnTo>
                    <a:pt x="472" y="305"/>
                  </a:lnTo>
                  <a:lnTo>
                    <a:pt x="473" y="308"/>
                  </a:lnTo>
                  <a:lnTo>
                    <a:pt x="474" y="310"/>
                  </a:lnTo>
                  <a:lnTo>
                    <a:pt x="475" y="313"/>
                  </a:lnTo>
                  <a:lnTo>
                    <a:pt x="476" y="316"/>
                  </a:lnTo>
                  <a:lnTo>
                    <a:pt x="477" y="320"/>
                  </a:lnTo>
                  <a:lnTo>
                    <a:pt x="478" y="323"/>
                  </a:lnTo>
                  <a:lnTo>
                    <a:pt x="479" y="326"/>
                  </a:lnTo>
                  <a:lnTo>
                    <a:pt x="480" y="329"/>
                  </a:lnTo>
                  <a:lnTo>
                    <a:pt x="481" y="332"/>
                  </a:lnTo>
                  <a:lnTo>
                    <a:pt x="481" y="335"/>
                  </a:lnTo>
                  <a:lnTo>
                    <a:pt x="481" y="338"/>
                  </a:lnTo>
                  <a:lnTo>
                    <a:pt x="482" y="342"/>
                  </a:lnTo>
                  <a:lnTo>
                    <a:pt x="483" y="345"/>
                  </a:lnTo>
                  <a:lnTo>
                    <a:pt x="484" y="347"/>
                  </a:lnTo>
                  <a:lnTo>
                    <a:pt x="484" y="351"/>
                  </a:lnTo>
                  <a:lnTo>
                    <a:pt x="485" y="353"/>
                  </a:lnTo>
                  <a:lnTo>
                    <a:pt x="486" y="360"/>
                  </a:lnTo>
                  <a:lnTo>
                    <a:pt x="488" y="374"/>
                  </a:lnTo>
                  <a:lnTo>
                    <a:pt x="490" y="399"/>
                  </a:lnTo>
                  <a:lnTo>
                    <a:pt x="490" y="500"/>
                  </a:lnTo>
                  <a:lnTo>
                    <a:pt x="490" y="866"/>
                  </a:lnTo>
                  <a:lnTo>
                    <a:pt x="490" y="934"/>
                  </a:lnTo>
                  <a:lnTo>
                    <a:pt x="198" y="934"/>
                  </a:lnTo>
                  <a:lnTo>
                    <a:pt x="198" y="681"/>
                  </a:lnTo>
                  <a:lnTo>
                    <a:pt x="198" y="667"/>
                  </a:lnTo>
                  <a:lnTo>
                    <a:pt x="198" y="654"/>
                  </a:lnTo>
                  <a:lnTo>
                    <a:pt x="197" y="648"/>
                  </a:lnTo>
                  <a:lnTo>
                    <a:pt x="197" y="645"/>
                  </a:lnTo>
                  <a:lnTo>
                    <a:pt x="197" y="642"/>
                  </a:lnTo>
                  <a:lnTo>
                    <a:pt x="196" y="640"/>
                  </a:lnTo>
                  <a:lnTo>
                    <a:pt x="195" y="637"/>
                  </a:lnTo>
                  <a:lnTo>
                    <a:pt x="194" y="635"/>
                  </a:lnTo>
                  <a:lnTo>
                    <a:pt x="193" y="632"/>
                  </a:lnTo>
                  <a:lnTo>
                    <a:pt x="191" y="629"/>
                  </a:lnTo>
                  <a:lnTo>
                    <a:pt x="190" y="627"/>
                  </a:lnTo>
                  <a:lnTo>
                    <a:pt x="187" y="622"/>
                  </a:lnTo>
                  <a:lnTo>
                    <a:pt x="185" y="620"/>
                  </a:lnTo>
                  <a:lnTo>
                    <a:pt x="183" y="618"/>
                  </a:lnTo>
                  <a:lnTo>
                    <a:pt x="179" y="614"/>
                  </a:lnTo>
                  <a:lnTo>
                    <a:pt x="175" y="610"/>
                  </a:lnTo>
                  <a:lnTo>
                    <a:pt x="170" y="607"/>
                  </a:lnTo>
                  <a:lnTo>
                    <a:pt x="166" y="605"/>
                  </a:lnTo>
                  <a:lnTo>
                    <a:pt x="162" y="603"/>
                  </a:lnTo>
                  <a:lnTo>
                    <a:pt x="151" y="601"/>
                  </a:lnTo>
                  <a:lnTo>
                    <a:pt x="140" y="601"/>
                  </a:lnTo>
                  <a:lnTo>
                    <a:pt x="139" y="532"/>
                  </a:lnTo>
                  <a:lnTo>
                    <a:pt x="146" y="482"/>
                  </a:lnTo>
                  <a:lnTo>
                    <a:pt x="179" y="482"/>
                  </a:lnTo>
                  <a:lnTo>
                    <a:pt x="202" y="489"/>
                  </a:lnTo>
                  <a:lnTo>
                    <a:pt x="216" y="496"/>
                  </a:lnTo>
                  <a:lnTo>
                    <a:pt x="228" y="509"/>
                  </a:lnTo>
                  <a:lnTo>
                    <a:pt x="238" y="526"/>
                  </a:lnTo>
                  <a:lnTo>
                    <a:pt x="243" y="541"/>
                  </a:lnTo>
                  <a:lnTo>
                    <a:pt x="249" y="566"/>
                  </a:lnTo>
                  <a:lnTo>
                    <a:pt x="252" y="59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549" name="Freeform 646"/>
            <p:cNvSpPr>
              <a:spLocks/>
            </p:cNvSpPr>
            <p:nvPr/>
          </p:nvSpPr>
          <p:spPr bwMode="auto">
            <a:xfrm>
              <a:off x="1793" y="725"/>
              <a:ext cx="70" cy="40"/>
            </a:xfrm>
            <a:custGeom>
              <a:avLst/>
              <a:gdLst>
                <a:gd name="T0" fmla="*/ 0 w 349"/>
                <a:gd name="T1" fmla="*/ 0 h 201"/>
                <a:gd name="T2" fmla="*/ 0 w 349"/>
                <a:gd name="T3" fmla="*/ 0 h 201"/>
                <a:gd name="T4" fmla="*/ 0 w 349"/>
                <a:gd name="T5" fmla="*/ 0 h 201"/>
                <a:gd name="T6" fmla="*/ 0 w 349"/>
                <a:gd name="T7" fmla="*/ 0 h 201"/>
                <a:gd name="T8" fmla="*/ 0 w 349"/>
                <a:gd name="T9" fmla="*/ 0 h 201"/>
                <a:gd name="T10" fmla="*/ 0 w 349"/>
                <a:gd name="T11" fmla="*/ 0 h 201"/>
                <a:gd name="T12" fmla="*/ 0 w 349"/>
                <a:gd name="T13" fmla="*/ 0 h 201"/>
                <a:gd name="T14" fmla="*/ 0 w 349"/>
                <a:gd name="T15" fmla="*/ 0 h 201"/>
                <a:gd name="T16" fmla="*/ 0 w 349"/>
                <a:gd name="T17" fmla="*/ 0 h 201"/>
                <a:gd name="T18" fmla="*/ 0 w 349"/>
                <a:gd name="T19" fmla="*/ 0 h 201"/>
                <a:gd name="T20" fmla="*/ 0 w 349"/>
                <a:gd name="T21" fmla="*/ 0 h 201"/>
                <a:gd name="T22" fmla="*/ 0 w 349"/>
                <a:gd name="T23" fmla="*/ 0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9"/>
                <a:gd name="T37" fmla="*/ 0 h 201"/>
                <a:gd name="T38" fmla="*/ 349 w 349"/>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9" h="201">
                  <a:moveTo>
                    <a:pt x="279" y="0"/>
                  </a:moveTo>
                  <a:lnTo>
                    <a:pt x="278" y="67"/>
                  </a:lnTo>
                  <a:lnTo>
                    <a:pt x="55" y="67"/>
                  </a:lnTo>
                  <a:lnTo>
                    <a:pt x="55" y="163"/>
                  </a:lnTo>
                  <a:lnTo>
                    <a:pt x="302" y="168"/>
                  </a:lnTo>
                  <a:lnTo>
                    <a:pt x="301" y="0"/>
                  </a:lnTo>
                  <a:lnTo>
                    <a:pt x="349" y="0"/>
                  </a:lnTo>
                  <a:lnTo>
                    <a:pt x="349" y="201"/>
                  </a:lnTo>
                  <a:lnTo>
                    <a:pt x="0" y="201"/>
                  </a:lnTo>
                  <a:lnTo>
                    <a:pt x="0" y="0"/>
                  </a:lnTo>
                  <a:lnTo>
                    <a:pt x="279" y="0"/>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11" name="Group 647"/>
          <p:cNvGrpSpPr>
            <a:grpSpLocks/>
          </p:cNvGrpSpPr>
          <p:nvPr/>
        </p:nvGrpSpPr>
        <p:grpSpPr bwMode="auto">
          <a:xfrm>
            <a:off x="5227638" y="5913438"/>
            <a:ext cx="804862" cy="241300"/>
            <a:chOff x="3161" y="3197"/>
            <a:chExt cx="507" cy="152"/>
          </a:xfrm>
        </p:grpSpPr>
        <p:sp>
          <p:nvSpPr>
            <p:cNvPr id="75469" name="Freeform 648"/>
            <p:cNvSpPr>
              <a:spLocks/>
            </p:cNvSpPr>
            <p:nvPr/>
          </p:nvSpPr>
          <p:spPr bwMode="auto">
            <a:xfrm>
              <a:off x="3161" y="3197"/>
              <a:ext cx="504" cy="152"/>
            </a:xfrm>
            <a:custGeom>
              <a:avLst/>
              <a:gdLst>
                <a:gd name="T0" fmla="*/ 0 w 2017"/>
                <a:gd name="T1" fmla="*/ 0 h 607"/>
                <a:gd name="T2" fmla="*/ 0 w 2017"/>
                <a:gd name="T3" fmla="*/ 0 h 607"/>
                <a:gd name="T4" fmla="*/ 0 w 2017"/>
                <a:gd name="T5" fmla="*/ 0 h 607"/>
                <a:gd name="T6" fmla="*/ 0 w 2017"/>
                <a:gd name="T7" fmla="*/ 0 h 607"/>
                <a:gd name="T8" fmla="*/ 0 w 2017"/>
                <a:gd name="T9" fmla="*/ 0 h 607"/>
                <a:gd name="T10" fmla="*/ 0 w 2017"/>
                <a:gd name="T11" fmla="*/ 0 h 607"/>
                <a:gd name="T12" fmla="*/ 0 w 2017"/>
                <a:gd name="T13" fmla="*/ 0 h 607"/>
                <a:gd name="T14" fmla="*/ 0 w 2017"/>
                <a:gd name="T15" fmla="*/ 0 h 607"/>
                <a:gd name="T16" fmla="*/ 0 w 2017"/>
                <a:gd name="T17" fmla="*/ 0 h 607"/>
                <a:gd name="T18" fmla="*/ 0 w 2017"/>
                <a:gd name="T19" fmla="*/ 0 h 607"/>
                <a:gd name="T20" fmla="*/ 0 w 2017"/>
                <a:gd name="T21" fmla="*/ 0 h 607"/>
                <a:gd name="T22" fmla="*/ 0 w 2017"/>
                <a:gd name="T23" fmla="*/ 0 h 607"/>
                <a:gd name="T24" fmla="*/ 0 w 2017"/>
                <a:gd name="T25" fmla="*/ 0 h 607"/>
                <a:gd name="T26" fmla="*/ 0 w 2017"/>
                <a:gd name="T27" fmla="*/ 0 h 607"/>
                <a:gd name="T28" fmla="*/ 0 w 2017"/>
                <a:gd name="T29" fmla="*/ 1 h 607"/>
                <a:gd name="T30" fmla="*/ 0 w 2017"/>
                <a:gd name="T31" fmla="*/ 1 h 607"/>
                <a:gd name="T32" fmla="*/ 0 w 2017"/>
                <a:gd name="T33" fmla="*/ 1 h 607"/>
                <a:gd name="T34" fmla="*/ 0 w 2017"/>
                <a:gd name="T35" fmla="*/ 1 h 607"/>
                <a:gd name="T36" fmla="*/ 0 w 2017"/>
                <a:gd name="T37" fmla="*/ 1 h 607"/>
                <a:gd name="T38" fmla="*/ 0 w 2017"/>
                <a:gd name="T39" fmla="*/ 1 h 607"/>
                <a:gd name="T40" fmla="*/ 0 w 2017"/>
                <a:gd name="T41" fmla="*/ 1 h 607"/>
                <a:gd name="T42" fmla="*/ 0 w 2017"/>
                <a:gd name="T43" fmla="*/ 1 h 607"/>
                <a:gd name="T44" fmla="*/ 0 w 2017"/>
                <a:gd name="T45" fmla="*/ 1 h 607"/>
                <a:gd name="T46" fmla="*/ 0 w 2017"/>
                <a:gd name="T47" fmla="*/ 1 h 607"/>
                <a:gd name="T48" fmla="*/ 0 w 2017"/>
                <a:gd name="T49" fmla="*/ 1 h 607"/>
                <a:gd name="T50" fmla="*/ 0 w 2017"/>
                <a:gd name="T51" fmla="*/ 1 h 607"/>
                <a:gd name="T52" fmla="*/ 0 w 2017"/>
                <a:gd name="T53" fmla="*/ 1 h 607"/>
                <a:gd name="T54" fmla="*/ 0 w 2017"/>
                <a:gd name="T55" fmla="*/ 1 h 607"/>
                <a:gd name="T56" fmla="*/ 0 w 2017"/>
                <a:gd name="T57" fmla="*/ 1 h 607"/>
                <a:gd name="T58" fmla="*/ 1 w 2017"/>
                <a:gd name="T59" fmla="*/ 1 h 607"/>
                <a:gd name="T60" fmla="*/ 1 w 2017"/>
                <a:gd name="T61" fmla="*/ 1 h 607"/>
                <a:gd name="T62" fmla="*/ 1 w 2017"/>
                <a:gd name="T63" fmla="*/ 1 h 607"/>
                <a:gd name="T64" fmla="*/ 1 w 2017"/>
                <a:gd name="T65" fmla="*/ 1 h 607"/>
                <a:gd name="T66" fmla="*/ 1 w 2017"/>
                <a:gd name="T67" fmla="*/ 1 h 607"/>
                <a:gd name="T68" fmla="*/ 1 w 2017"/>
                <a:gd name="T69" fmla="*/ 0 h 607"/>
                <a:gd name="T70" fmla="*/ 1 w 2017"/>
                <a:gd name="T71" fmla="*/ 0 h 607"/>
                <a:gd name="T72" fmla="*/ 1 w 2017"/>
                <a:gd name="T73" fmla="*/ 0 h 607"/>
                <a:gd name="T74" fmla="*/ 1 w 2017"/>
                <a:gd name="T75" fmla="*/ 0 h 607"/>
                <a:gd name="T76" fmla="*/ 1 w 2017"/>
                <a:gd name="T77" fmla="*/ 0 h 607"/>
                <a:gd name="T78" fmla="*/ 1 w 2017"/>
                <a:gd name="T79" fmla="*/ 0 h 607"/>
                <a:gd name="T80" fmla="*/ 2 w 2017"/>
                <a:gd name="T81" fmla="*/ 0 h 607"/>
                <a:gd name="T82" fmla="*/ 2 w 2017"/>
                <a:gd name="T83" fmla="*/ 0 h 607"/>
                <a:gd name="T84" fmla="*/ 2 w 2017"/>
                <a:gd name="T85" fmla="*/ 0 h 607"/>
                <a:gd name="T86" fmla="*/ 2 w 2017"/>
                <a:gd name="T87" fmla="*/ 0 h 607"/>
                <a:gd name="T88" fmla="*/ 2 w 2017"/>
                <a:gd name="T89" fmla="*/ 0 h 607"/>
                <a:gd name="T90" fmla="*/ 2 w 2017"/>
                <a:gd name="T91" fmla="*/ 0 h 607"/>
                <a:gd name="T92" fmla="*/ 2 w 2017"/>
                <a:gd name="T93" fmla="*/ 0 h 607"/>
                <a:gd name="T94" fmla="*/ 2 w 2017"/>
                <a:gd name="T95" fmla="*/ 0 h 607"/>
                <a:gd name="T96" fmla="*/ 2 w 2017"/>
                <a:gd name="T97" fmla="*/ 0 h 607"/>
                <a:gd name="T98" fmla="*/ 1 w 2017"/>
                <a:gd name="T99" fmla="*/ 0 h 607"/>
                <a:gd name="T100" fmla="*/ 1 w 2017"/>
                <a:gd name="T101" fmla="*/ 0 h 607"/>
                <a:gd name="T102" fmla="*/ 1 w 2017"/>
                <a:gd name="T103" fmla="*/ 0 h 607"/>
                <a:gd name="T104" fmla="*/ 1 w 2017"/>
                <a:gd name="T105" fmla="*/ 0 h 607"/>
                <a:gd name="T106" fmla="*/ 1 w 2017"/>
                <a:gd name="T107" fmla="*/ 0 h 607"/>
                <a:gd name="T108" fmla="*/ 1 w 2017"/>
                <a:gd name="T109" fmla="*/ 0 h 607"/>
                <a:gd name="T110" fmla="*/ 1 w 2017"/>
                <a:gd name="T111" fmla="*/ 0 h 607"/>
                <a:gd name="T112" fmla="*/ 1 w 2017"/>
                <a:gd name="T113" fmla="*/ 0 h 607"/>
                <a:gd name="T114" fmla="*/ 1 w 2017"/>
                <a:gd name="T115" fmla="*/ 0 h 607"/>
                <a:gd name="T116" fmla="*/ 1 w 2017"/>
                <a:gd name="T117" fmla="*/ 0 h 607"/>
                <a:gd name="T118" fmla="*/ 1 w 2017"/>
                <a:gd name="T119" fmla="*/ 0 h 607"/>
                <a:gd name="T120" fmla="*/ 0 w 2017"/>
                <a:gd name="T121" fmla="*/ 0 h 607"/>
                <a:gd name="T122" fmla="*/ 0 w 2017"/>
                <a:gd name="T123" fmla="*/ 0 h 6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17"/>
                <a:gd name="T187" fmla="*/ 0 h 607"/>
                <a:gd name="T188" fmla="*/ 2017 w 2017"/>
                <a:gd name="T189" fmla="*/ 607 h 6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17" h="607">
                  <a:moveTo>
                    <a:pt x="582" y="2"/>
                  </a:moveTo>
                  <a:lnTo>
                    <a:pt x="577" y="1"/>
                  </a:lnTo>
                  <a:lnTo>
                    <a:pt x="572" y="1"/>
                  </a:lnTo>
                  <a:lnTo>
                    <a:pt x="567" y="0"/>
                  </a:lnTo>
                  <a:lnTo>
                    <a:pt x="563" y="0"/>
                  </a:lnTo>
                  <a:lnTo>
                    <a:pt x="558" y="0"/>
                  </a:lnTo>
                  <a:lnTo>
                    <a:pt x="552" y="0"/>
                  </a:lnTo>
                  <a:lnTo>
                    <a:pt x="548" y="0"/>
                  </a:lnTo>
                  <a:lnTo>
                    <a:pt x="544" y="0"/>
                  </a:lnTo>
                  <a:lnTo>
                    <a:pt x="540" y="0"/>
                  </a:lnTo>
                  <a:lnTo>
                    <a:pt x="536" y="0"/>
                  </a:lnTo>
                  <a:lnTo>
                    <a:pt x="532" y="0"/>
                  </a:lnTo>
                  <a:lnTo>
                    <a:pt x="528" y="0"/>
                  </a:lnTo>
                  <a:lnTo>
                    <a:pt x="523" y="0"/>
                  </a:lnTo>
                  <a:lnTo>
                    <a:pt x="520" y="0"/>
                  </a:lnTo>
                  <a:lnTo>
                    <a:pt x="516" y="0"/>
                  </a:lnTo>
                  <a:lnTo>
                    <a:pt x="513" y="0"/>
                  </a:lnTo>
                  <a:lnTo>
                    <a:pt x="509" y="0"/>
                  </a:lnTo>
                  <a:lnTo>
                    <a:pt x="504" y="0"/>
                  </a:lnTo>
                  <a:lnTo>
                    <a:pt x="500" y="0"/>
                  </a:lnTo>
                  <a:lnTo>
                    <a:pt x="497" y="0"/>
                  </a:lnTo>
                  <a:lnTo>
                    <a:pt x="489" y="0"/>
                  </a:lnTo>
                  <a:lnTo>
                    <a:pt x="483" y="0"/>
                  </a:lnTo>
                  <a:lnTo>
                    <a:pt x="476" y="0"/>
                  </a:lnTo>
                  <a:lnTo>
                    <a:pt x="469" y="1"/>
                  </a:lnTo>
                  <a:lnTo>
                    <a:pt x="461" y="2"/>
                  </a:lnTo>
                  <a:lnTo>
                    <a:pt x="455" y="3"/>
                  </a:lnTo>
                  <a:lnTo>
                    <a:pt x="449" y="4"/>
                  </a:lnTo>
                  <a:lnTo>
                    <a:pt x="442" y="5"/>
                  </a:lnTo>
                  <a:lnTo>
                    <a:pt x="436" y="6"/>
                  </a:lnTo>
                  <a:lnTo>
                    <a:pt x="430" y="8"/>
                  </a:lnTo>
                  <a:lnTo>
                    <a:pt x="423" y="10"/>
                  </a:lnTo>
                  <a:lnTo>
                    <a:pt x="416" y="12"/>
                  </a:lnTo>
                  <a:lnTo>
                    <a:pt x="409" y="15"/>
                  </a:lnTo>
                  <a:lnTo>
                    <a:pt x="403" y="18"/>
                  </a:lnTo>
                  <a:lnTo>
                    <a:pt x="396" y="20"/>
                  </a:lnTo>
                  <a:lnTo>
                    <a:pt x="389" y="24"/>
                  </a:lnTo>
                  <a:lnTo>
                    <a:pt x="382" y="27"/>
                  </a:lnTo>
                  <a:lnTo>
                    <a:pt x="375" y="33"/>
                  </a:lnTo>
                  <a:lnTo>
                    <a:pt x="367" y="37"/>
                  </a:lnTo>
                  <a:lnTo>
                    <a:pt x="360" y="42"/>
                  </a:lnTo>
                  <a:lnTo>
                    <a:pt x="356" y="44"/>
                  </a:lnTo>
                  <a:lnTo>
                    <a:pt x="353" y="47"/>
                  </a:lnTo>
                  <a:lnTo>
                    <a:pt x="349" y="50"/>
                  </a:lnTo>
                  <a:lnTo>
                    <a:pt x="345" y="53"/>
                  </a:lnTo>
                  <a:lnTo>
                    <a:pt x="339" y="53"/>
                  </a:lnTo>
                  <a:lnTo>
                    <a:pt x="332" y="54"/>
                  </a:lnTo>
                  <a:lnTo>
                    <a:pt x="325" y="55"/>
                  </a:lnTo>
                  <a:lnTo>
                    <a:pt x="319" y="55"/>
                  </a:lnTo>
                  <a:lnTo>
                    <a:pt x="312" y="55"/>
                  </a:lnTo>
                  <a:lnTo>
                    <a:pt x="305" y="56"/>
                  </a:lnTo>
                  <a:lnTo>
                    <a:pt x="299" y="57"/>
                  </a:lnTo>
                  <a:lnTo>
                    <a:pt x="293" y="57"/>
                  </a:lnTo>
                  <a:lnTo>
                    <a:pt x="286" y="57"/>
                  </a:lnTo>
                  <a:lnTo>
                    <a:pt x="279" y="57"/>
                  </a:lnTo>
                  <a:lnTo>
                    <a:pt x="273" y="58"/>
                  </a:lnTo>
                  <a:lnTo>
                    <a:pt x="267" y="59"/>
                  </a:lnTo>
                  <a:lnTo>
                    <a:pt x="260" y="59"/>
                  </a:lnTo>
                  <a:lnTo>
                    <a:pt x="254" y="59"/>
                  </a:lnTo>
                  <a:lnTo>
                    <a:pt x="248" y="59"/>
                  </a:lnTo>
                  <a:lnTo>
                    <a:pt x="242" y="60"/>
                  </a:lnTo>
                  <a:lnTo>
                    <a:pt x="235" y="60"/>
                  </a:lnTo>
                  <a:lnTo>
                    <a:pt x="228" y="60"/>
                  </a:lnTo>
                  <a:lnTo>
                    <a:pt x="222" y="60"/>
                  </a:lnTo>
                  <a:lnTo>
                    <a:pt x="216" y="61"/>
                  </a:lnTo>
                  <a:lnTo>
                    <a:pt x="210" y="61"/>
                  </a:lnTo>
                  <a:lnTo>
                    <a:pt x="204" y="62"/>
                  </a:lnTo>
                  <a:lnTo>
                    <a:pt x="197" y="62"/>
                  </a:lnTo>
                  <a:lnTo>
                    <a:pt x="191" y="62"/>
                  </a:lnTo>
                  <a:lnTo>
                    <a:pt x="185" y="62"/>
                  </a:lnTo>
                  <a:lnTo>
                    <a:pt x="179" y="62"/>
                  </a:lnTo>
                  <a:lnTo>
                    <a:pt x="173" y="62"/>
                  </a:lnTo>
                  <a:lnTo>
                    <a:pt x="167" y="63"/>
                  </a:lnTo>
                  <a:lnTo>
                    <a:pt x="161" y="63"/>
                  </a:lnTo>
                  <a:lnTo>
                    <a:pt x="156" y="64"/>
                  </a:lnTo>
                  <a:lnTo>
                    <a:pt x="151" y="64"/>
                  </a:lnTo>
                  <a:lnTo>
                    <a:pt x="145" y="65"/>
                  </a:lnTo>
                  <a:lnTo>
                    <a:pt x="139" y="65"/>
                  </a:lnTo>
                  <a:lnTo>
                    <a:pt x="133" y="65"/>
                  </a:lnTo>
                  <a:lnTo>
                    <a:pt x="128" y="66"/>
                  </a:lnTo>
                  <a:lnTo>
                    <a:pt x="123" y="66"/>
                  </a:lnTo>
                  <a:lnTo>
                    <a:pt x="118" y="66"/>
                  </a:lnTo>
                  <a:lnTo>
                    <a:pt x="113" y="67"/>
                  </a:lnTo>
                  <a:lnTo>
                    <a:pt x="108" y="68"/>
                  </a:lnTo>
                  <a:lnTo>
                    <a:pt x="103" y="69"/>
                  </a:lnTo>
                  <a:lnTo>
                    <a:pt x="97" y="69"/>
                  </a:lnTo>
                  <a:lnTo>
                    <a:pt x="93" y="70"/>
                  </a:lnTo>
                  <a:lnTo>
                    <a:pt x="89" y="70"/>
                  </a:lnTo>
                  <a:lnTo>
                    <a:pt x="84" y="73"/>
                  </a:lnTo>
                  <a:lnTo>
                    <a:pt x="80" y="73"/>
                  </a:lnTo>
                  <a:lnTo>
                    <a:pt x="76" y="75"/>
                  </a:lnTo>
                  <a:lnTo>
                    <a:pt x="72" y="75"/>
                  </a:lnTo>
                  <a:lnTo>
                    <a:pt x="68" y="77"/>
                  </a:lnTo>
                  <a:lnTo>
                    <a:pt x="64" y="77"/>
                  </a:lnTo>
                  <a:lnTo>
                    <a:pt x="59" y="79"/>
                  </a:lnTo>
                  <a:lnTo>
                    <a:pt x="56" y="79"/>
                  </a:lnTo>
                  <a:lnTo>
                    <a:pt x="53" y="81"/>
                  </a:lnTo>
                  <a:lnTo>
                    <a:pt x="46" y="83"/>
                  </a:lnTo>
                  <a:lnTo>
                    <a:pt x="41" y="87"/>
                  </a:lnTo>
                  <a:lnTo>
                    <a:pt x="35" y="89"/>
                  </a:lnTo>
                  <a:lnTo>
                    <a:pt x="31" y="93"/>
                  </a:lnTo>
                  <a:lnTo>
                    <a:pt x="27" y="97"/>
                  </a:lnTo>
                  <a:lnTo>
                    <a:pt x="25" y="102"/>
                  </a:lnTo>
                  <a:lnTo>
                    <a:pt x="21" y="106"/>
                  </a:lnTo>
                  <a:lnTo>
                    <a:pt x="19" y="113"/>
                  </a:lnTo>
                  <a:lnTo>
                    <a:pt x="17" y="116"/>
                  </a:lnTo>
                  <a:lnTo>
                    <a:pt x="17" y="119"/>
                  </a:lnTo>
                  <a:lnTo>
                    <a:pt x="14" y="123"/>
                  </a:lnTo>
                  <a:lnTo>
                    <a:pt x="14" y="127"/>
                  </a:lnTo>
                  <a:lnTo>
                    <a:pt x="12" y="130"/>
                  </a:lnTo>
                  <a:lnTo>
                    <a:pt x="11" y="134"/>
                  </a:lnTo>
                  <a:lnTo>
                    <a:pt x="10" y="139"/>
                  </a:lnTo>
                  <a:lnTo>
                    <a:pt x="9" y="144"/>
                  </a:lnTo>
                  <a:lnTo>
                    <a:pt x="8" y="148"/>
                  </a:lnTo>
                  <a:lnTo>
                    <a:pt x="8" y="154"/>
                  </a:lnTo>
                  <a:lnTo>
                    <a:pt x="6" y="160"/>
                  </a:lnTo>
                  <a:lnTo>
                    <a:pt x="6" y="166"/>
                  </a:lnTo>
                  <a:lnTo>
                    <a:pt x="5" y="171"/>
                  </a:lnTo>
                  <a:lnTo>
                    <a:pt x="4" y="176"/>
                  </a:lnTo>
                  <a:lnTo>
                    <a:pt x="4" y="182"/>
                  </a:lnTo>
                  <a:lnTo>
                    <a:pt x="3" y="188"/>
                  </a:lnTo>
                  <a:lnTo>
                    <a:pt x="2" y="195"/>
                  </a:lnTo>
                  <a:lnTo>
                    <a:pt x="2" y="201"/>
                  </a:lnTo>
                  <a:lnTo>
                    <a:pt x="1" y="207"/>
                  </a:lnTo>
                  <a:lnTo>
                    <a:pt x="1" y="213"/>
                  </a:lnTo>
                  <a:lnTo>
                    <a:pt x="0" y="219"/>
                  </a:lnTo>
                  <a:lnTo>
                    <a:pt x="0" y="226"/>
                  </a:lnTo>
                  <a:lnTo>
                    <a:pt x="0" y="234"/>
                  </a:lnTo>
                  <a:lnTo>
                    <a:pt x="0" y="241"/>
                  </a:lnTo>
                  <a:lnTo>
                    <a:pt x="0" y="247"/>
                  </a:lnTo>
                  <a:lnTo>
                    <a:pt x="0" y="255"/>
                  </a:lnTo>
                  <a:lnTo>
                    <a:pt x="0" y="262"/>
                  </a:lnTo>
                  <a:lnTo>
                    <a:pt x="0" y="269"/>
                  </a:lnTo>
                  <a:lnTo>
                    <a:pt x="0" y="276"/>
                  </a:lnTo>
                  <a:lnTo>
                    <a:pt x="0" y="284"/>
                  </a:lnTo>
                  <a:lnTo>
                    <a:pt x="0" y="290"/>
                  </a:lnTo>
                  <a:lnTo>
                    <a:pt x="0" y="298"/>
                  </a:lnTo>
                  <a:lnTo>
                    <a:pt x="0" y="305"/>
                  </a:lnTo>
                  <a:lnTo>
                    <a:pt x="0" y="312"/>
                  </a:lnTo>
                  <a:lnTo>
                    <a:pt x="0" y="320"/>
                  </a:lnTo>
                  <a:lnTo>
                    <a:pt x="1" y="328"/>
                  </a:lnTo>
                  <a:lnTo>
                    <a:pt x="1" y="335"/>
                  </a:lnTo>
                  <a:lnTo>
                    <a:pt x="1" y="342"/>
                  </a:lnTo>
                  <a:lnTo>
                    <a:pt x="2" y="349"/>
                  </a:lnTo>
                  <a:lnTo>
                    <a:pt x="2" y="358"/>
                  </a:lnTo>
                  <a:lnTo>
                    <a:pt x="3" y="365"/>
                  </a:lnTo>
                  <a:lnTo>
                    <a:pt x="4" y="372"/>
                  </a:lnTo>
                  <a:lnTo>
                    <a:pt x="4" y="379"/>
                  </a:lnTo>
                  <a:lnTo>
                    <a:pt x="6" y="387"/>
                  </a:lnTo>
                  <a:lnTo>
                    <a:pt x="6" y="394"/>
                  </a:lnTo>
                  <a:lnTo>
                    <a:pt x="7" y="401"/>
                  </a:lnTo>
                  <a:lnTo>
                    <a:pt x="8" y="408"/>
                  </a:lnTo>
                  <a:lnTo>
                    <a:pt x="9" y="416"/>
                  </a:lnTo>
                  <a:lnTo>
                    <a:pt x="10" y="422"/>
                  </a:lnTo>
                  <a:lnTo>
                    <a:pt x="12" y="429"/>
                  </a:lnTo>
                  <a:lnTo>
                    <a:pt x="12" y="436"/>
                  </a:lnTo>
                  <a:lnTo>
                    <a:pt x="14" y="444"/>
                  </a:lnTo>
                  <a:lnTo>
                    <a:pt x="17" y="450"/>
                  </a:lnTo>
                  <a:lnTo>
                    <a:pt x="18" y="456"/>
                  </a:lnTo>
                  <a:lnTo>
                    <a:pt x="19" y="462"/>
                  </a:lnTo>
                  <a:lnTo>
                    <a:pt x="21" y="469"/>
                  </a:lnTo>
                  <a:lnTo>
                    <a:pt x="23" y="475"/>
                  </a:lnTo>
                  <a:lnTo>
                    <a:pt x="25" y="482"/>
                  </a:lnTo>
                  <a:lnTo>
                    <a:pt x="27" y="488"/>
                  </a:lnTo>
                  <a:lnTo>
                    <a:pt x="29" y="494"/>
                  </a:lnTo>
                  <a:lnTo>
                    <a:pt x="30" y="499"/>
                  </a:lnTo>
                  <a:lnTo>
                    <a:pt x="32" y="504"/>
                  </a:lnTo>
                  <a:lnTo>
                    <a:pt x="34" y="509"/>
                  </a:lnTo>
                  <a:lnTo>
                    <a:pt x="36" y="514"/>
                  </a:lnTo>
                  <a:lnTo>
                    <a:pt x="38" y="520"/>
                  </a:lnTo>
                  <a:lnTo>
                    <a:pt x="40" y="525"/>
                  </a:lnTo>
                  <a:lnTo>
                    <a:pt x="42" y="529"/>
                  </a:lnTo>
                  <a:lnTo>
                    <a:pt x="44" y="534"/>
                  </a:lnTo>
                  <a:lnTo>
                    <a:pt x="46" y="537"/>
                  </a:lnTo>
                  <a:lnTo>
                    <a:pt x="48" y="541"/>
                  </a:lnTo>
                  <a:lnTo>
                    <a:pt x="51" y="546"/>
                  </a:lnTo>
                  <a:lnTo>
                    <a:pt x="52" y="550"/>
                  </a:lnTo>
                  <a:lnTo>
                    <a:pt x="57" y="556"/>
                  </a:lnTo>
                  <a:lnTo>
                    <a:pt x="63" y="564"/>
                  </a:lnTo>
                  <a:lnTo>
                    <a:pt x="67" y="569"/>
                  </a:lnTo>
                  <a:lnTo>
                    <a:pt x="72" y="575"/>
                  </a:lnTo>
                  <a:lnTo>
                    <a:pt x="76" y="580"/>
                  </a:lnTo>
                  <a:lnTo>
                    <a:pt x="81" y="584"/>
                  </a:lnTo>
                  <a:lnTo>
                    <a:pt x="86" y="588"/>
                  </a:lnTo>
                  <a:lnTo>
                    <a:pt x="91" y="592"/>
                  </a:lnTo>
                  <a:lnTo>
                    <a:pt x="96" y="594"/>
                  </a:lnTo>
                  <a:lnTo>
                    <a:pt x="102" y="599"/>
                  </a:lnTo>
                  <a:lnTo>
                    <a:pt x="108" y="600"/>
                  </a:lnTo>
                  <a:lnTo>
                    <a:pt x="113" y="602"/>
                  </a:lnTo>
                  <a:lnTo>
                    <a:pt x="119" y="604"/>
                  </a:lnTo>
                  <a:lnTo>
                    <a:pt x="125" y="605"/>
                  </a:lnTo>
                  <a:lnTo>
                    <a:pt x="130" y="606"/>
                  </a:lnTo>
                  <a:lnTo>
                    <a:pt x="135" y="606"/>
                  </a:lnTo>
                  <a:lnTo>
                    <a:pt x="141" y="606"/>
                  </a:lnTo>
                  <a:lnTo>
                    <a:pt x="147" y="607"/>
                  </a:lnTo>
                  <a:lnTo>
                    <a:pt x="153" y="606"/>
                  </a:lnTo>
                  <a:lnTo>
                    <a:pt x="159" y="606"/>
                  </a:lnTo>
                  <a:lnTo>
                    <a:pt x="165" y="604"/>
                  </a:lnTo>
                  <a:lnTo>
                    <a:pt x="171" y="604"/>
                  </a:lnTo>
                  <a:lnTo>
                    <a:pt x="176" y="602"/>
                  </a:lnTo>
                  <a:lnTo>
                    <a:pt x="182" y="601"/>
                  </a:lnTo>
                  <a:lnTo>
                    <a:pt x="188" y="599"/>
                  </a:lnTo>
                  <a:lnTo>
                    <a:pt x="195" y="599"/>
                  </a:lnTo>
                  <a:lnTo>
                    <a:pt x="197" y="596"/>
                  </a:lnTo>
                  <a:lnTo>
                    <a:pt x="201" y="595"/>
                  </a:lnTo>
                  <a:lnTo>
                    <a:pt x="205" y="594"/>
                  </a:lnTo>
                  <a:lnTo>
                    <a:pt x="209" y="592"/>
                  </a:lnTo>
                  <a:lnTo>
                    <a:pt x="212" y="590"/>
                  </a:lnTo>
                  <a:lnTo>
                    <a:pt x="216" y="588"/>
                  </a:lnTo>
                  <a:lnTo>
                    <a:pt x="221" y="586"/>
                  </a:lnTo>
                  <a:lnTo>
                    <a:pt x="226" y="585"/>
                  </a:lnTo>
                  <a:lnTo>
                    <a:pt x="231" y="582"/>
                  </a:lnTo>
                  <a:lnTo>
                    <a:pt x="237" y="580"/>
                  </a:lnTo>
                  <a:lnTo>
                    <a:pt x="243" y="577"/>
                  </a:lnTo>
                  <a:lnTo>
                    <a:pt x="249" y="575"/>
                  </a:lnTo>
                  <a:lnTo>
                    <a:pt x="254" y="571"/>
                  </a:lnTo>
                  <a:lnTo>
                    <a:pt x="260" y="569"/>
                  </a:lnTo>
                  <a:lnTo>
                    <a:pt x="267" y="566"/>
                  </a:lnTo>
                  <a:lnTo>
                    <a:pt x="273" y="563"/>
                  </a:lnTo>
                  <a:lnTo>
                    <a:pt x="279" y="560"/>
                  </a:lnTo>
                  <a:lnTo>
                    <a:pt x="286" y="556"/>
                  </a:lnTo>
                  <a:lnTo>
                    <a:pt x="293" y="552"/>
                  </a:lnTo>
                  <a:lnTo>
                    <a:pt x="300" y="549"/>
                  </a:lnTo>
                  <a:lnTo>
                    <a:pt x="307" y="546"/>
                  </a:lnTo>
                  <a:lnTo>
                    <a:pt x="313" y="542"/>
                  </a:lnTo>
                  <a:lnTo>
                    <a:pt x="320" y="539"/>
                  </a:lnTo>
                  <a:lnTo>
                    <a:pt x="328" y="535"/>
                  </a:lnTo>
                  <a:lnTo>
                    <a:pt x="335" y="531"/>
                  </a:lnTo>
                  <a:lnTo>
                    <a:pt x="343" y="528"/>
                  </a:lnTo>
                  <a:lnTo>
                    <a:pt x="349" y="524"/>
                  </a:lnTo>
                  <a:lnTo>
                    <a:pt x="357" y="521"/>
                  </a:lnTo>
                  <a:lnTo>
                    <a:pt x="364" y="515"/>
                  </a:lnTo>
                  <a:lnTo>
                    <a:pt x="371" y="512"/>
                  </a:lnTo>
                  <a:lnTo>
                    <a:pt x="379" y="509"/>
                  </a:lnTo>
                  <a:lnTo>
                    <a:pt x="387" y="505"/>
                  </a:lnTo>
                  <a:lnTo>
                    <a:pt x="393" y="501"/>
                  </a:lnTo>
                  <a:lnTo>
                    <a:pt x="400" y="497"/>
                  </a:lnTo>
                  <a:lnTo>
                    <a:pt x="407" y="494"/>
                  </a:lnTo>
                  <a:lnTo>
                    <a:pt x="414" y="490"/>
                  </a:lnTo>
                  <a:lnTo>
                    <a:pt x="421" y="486"/>
                  </a:lnTo>
                  <a:lnTo>
                    <a:pt x="428" y="483"/>
                  </a:lnTo>
                  <a:lnTo>
                    <a:pt x="434" y="480"/>
                  </a:lnTo>
                  <a:lnTo>
                    <a:pt x="441" y="477"/>
                  </a:lnTo>
                  <a:lnTo>
                    <a:pt x="447" y="472"/>
                  </a:lnTo>
                  <a:lnTo>
                    <a:pt x="453" y="469"/>
                  </a:lnTo>
                  <a:lnTo>
                    <a:pt x="459" y="465"/>
                  </a:lnTo>
                  <a:lnTo>
                    <a:pt x="466" y="462"/>
                  </a:lnTo>
                  <a:lnTo>
                    <a:pt x="471" y="459"/>
                  </a:lnTo>
                  <a:lnTo>
                    <a:pt x="477" y="456"/>
                  </a:lnTo>
                  <a:lnTo>
                    <a:pt x="483" y="454"/>
                  </a:lnTo>
                  <a:lnTo>
                    <a:pt x="488" y="452"/>
                  </a:lnTo>
                  <a:lnTo>
                    <a:pt x="492" y="448"/>
                  </a:lnTo>
                  <a:lnTo>
                    <a:pt x="497" y="446"/>
                  </a:lnTo>
                  <a:lnTo>
                    <a:pt x="501" y="444"/>
                  </a:lnTo>
                  <a:lnTo>
                    <a:pt x="506" y="442"/>
                  </a:lnTo>
                  <a:lnTo>
                    <a:pt x="513" y="437"/>
                  </a:lnTo>
                  <a:lnTo>
                    <a:pt x="520" y="434"/>
                  </a:lnTo>
                  <a:lnTo>
                    <a:pt x="525" y="430"/>
                  </a:lnTo>
                  <a:lnTo>
                    <a:pt x="529" y="429"/>
                  </a:lnTo>
                  <a:lnTo>
                    <a:pt x="531" y="428"/>
                  </a:lnTo>
                  <a:lnTo>
                    <a:pt x="532" y="428"/>
                  </a:lnTo>
                  <a:lnTo>
                    <a:pt x="533" y="427"/>
                  </a:lnTo>
                  <a:lnTo>
                    <a:pt x="538" y="426"/>
                  </a:lnTo>
                  <a:lnTo>
                    <a:pt x="540" y="424"/>
                  </a:lnTo>
                  <a:lnTo>
                    <a:pt x="544" y="424"/>
                  </a:lnTo>
                  <a:lnTo>
                    <a:pt x="548" y="422"/>
                  </a:lnTo>
                  <a:lnTo>
                    <a:pt x="555" y="422"/>
                  </a:lnTo>
                  <a:lnTo>
                    <a:pt x="560" y="420"/>
                  </a:lnTo>
                  <a:lnTo>
                    <a:pt x="567" y="418"/>
                  </a:lnTo>
                  <a:lnTo>
                    <a:pt x="570" y="417"/>
                  </a:lnTo>
                  <a:lnTo>
                    <a:pt x="574" y="417"/>
                  </a:lnTo>
                  <a:lnTo>
                    <a:pt x="578" y="416"/>
                  </a:lnTo>
                  <a:lnTo>
                    <a:pt x="582" y="416"/>
                  </a:lnTo>
                  <a:lnTo>
                    <a:pt x="585" y="414"/>
                  </a:lnTo>
                  <a:lnTo>
                    <a:pt x="589" y="414"/>
                  </a:lnTo>
                  <a:lnTo>
                    <a:pt x="593" y="412"/>
                  </a:lnTo>
                  <a:lnTo>
                    <a:pt x="599" y="412"/>
                  </a:lnTo>
                  <a:lnTo>
                    <a:pt x="603" y="410"/>
                  </a:lnTo>
                  <a:lnTo>
                    <a:pt x="608" y="409"/>
                  </a:lnTo>
                  <a:lnTo>
                    <a:pt x="613" y="409"/>
                  </a:lnTo>
                  <a:lnTo>
                    <a:pt x="619" y="408"/>
                  </a:lnTo>
                  <a:lnTo>
                    <a:pt x="623" y="406"/>
                  </a:lnTo>
                  <a:lnTo>
                    <a:pt x="628" y="405"/>
                  </a:lnTo>
                  <a:lnTo>
                    <a:pt x="633" y="404"/>
                  </a:lnTo>
                  <a:lnTo>
                    <a:pt x="639" y="403"/>
                  </a:lnTo>
                  <a:lnTo>
                    <a:pt x="645" y="401"/>
                  </a:lnTo>
                  <a:lnTo>
                    <a:pt x="651" y="401"/>
                  </a:lnTo>
                  <a:lnTo>
                    <a:pt x="657" y="399"/>
                  </a:lnTo>
                  <a:lnTo>
                    <a:pt x="663" y="399"/>
                  </a:lnTo>
                  <a:lnTo>
                    <a:pt x="668" y="397"/>
                  </a:lnTo>
                  <a:lnTo>
                    <a:pt x="674" y="396"/>
                  </a:lnTo>
                  <a:lnTo>
                    <a:pt x="680" y="394"/>
                  </a:lnTo>
                  <a:lnTo>
                    <a:pt x="688" y="393"/>
                  </a:lnTo>
                  <a:lnTo>
                    <a:pt x="694" y="392"/>
                  </a:lnTo>
                  <a:lnTo>
                    <a:pt x="700" y="391"/>
                  </a:lnTo>
                  <a:lnTo>
                    <a:pt x="707" y="390"/>
                  </a:lnTo>
                  <a:lnTo>
                    <a:pt x="714" y="389"/>
                  </a:lnTo>
                  <a:lnTo>
                    <a:pt x="720" y="387"/>
                  </a:lnTo>
                  <a:lnTo>
                    <a:pt x="727" y="386"/>
                  </a:lnTo>
                  <a:lnTo>
                    <a:pt x="735" y="385"/>
                  </a:lnTo>
                  <a:lnTo>
                    <a:pt x="742" y="384"/>
                  </a:lnTo>
                  <a:lnTo>
                    <a:pt x="748" y="382"/>
                  </a:lnTo>
                  <a:lnTo>
                    <a:pt x="756" y="381"/>
                  </a:lnTo>
                  <a:lnTo>
                    <a:pt x="762" y="380"/>
                  </a:lnTo>
                  <a:lnTo>
                    <a:pt x="771" y="379"/>
                  </a:lnTo>
                  <a:lnTo>
                    <a:pt x="778" y="378"/>
                  </a:lnTo>
                  <a:lnTo>
                    <a:pt x="786" y="377"/>
                  </a:lnTo>
                  <a:lnTo>
                    <a:pt x="793" y="376"/>
                  </a:lnTo>
                  <a:lnTo>
                    <a:pt x="801" y="375"/>
                  </a:lnTo>
                  <a:lnTo>
                    <a:pt x="809" y="374"/>
                  </a:lnTo>
                  <a:lnTo>
                    <a:pt x="817" y="373"/>
                  </a:lnTo>
                  <a:lnTo>
                    <a:pt x="826" y="372"/>
                  </a:lnTo>
                  <a:lnTo>
                    <a:pt x="834" y="372"/>
                  </a:lnTo>
                  <a:lnTo>
                    <a:pt x="841" y="371"/>
                  </a:lnTo>
                  <a:lnTo>
                    <a:pt x="849" y="370"/>
                  </a:lnTo>
                  <a:lnTo>
                    <a:pt x="856" y="369"/>
                  </a:lnTo>
                  <a:lnTo>
                    <a:pt x="864" y="368"/>
                  </a:lnTo>
                  <a:lnTo>
                    <a:pt x="871" y="367"/>
                  </a:lnTo>
                  <a:lnTo>
                    <a:pt x="879" y="366"/>
                  </a:lnTo>
                  <a:lnTo>
                    <a:pt x="886" y="365"/>
                  </a:lnTo>
                  <a:lnTo>
                    <a:pt x="894" y="364"/>
                  </a:lnTo>
                  <a:lnTo>
                    <a:pt x="900" y="363"/>
                  </a:lnTo>
                  <a:lnTo>
                    <a:pt x="906" y="362"/>
                  </a:lnTo>
                  <a:lnTo>
                    <a:pt x="914" y="361"/>
                  </a:lnTo>
                  <a:lnTo>
                    <a:pt x="921" y="360"/>
                  </a:lnTo>
                  <a:lnTo>
                    <a:pt x="927" y="358"/>
                  </a:lnTo>
                  <a:lnTo>
                    <a:pt x="934" y="358"/>
                  </a:lnTo>
                  <a:lnTo>
                    <a:pt x="940" y="356"/>
                  </a:lnTo>
                  <a:lnTo>
                    <a:pt x="947" y="356"/>
                  </a:lnTo>
                  <a:lnTo>
                    <a:pt x="953" y="355"/>
                  </a:lnTo>
                  <a:lnTo>
                    <a:pt x="960" y="353"/>
                  </a:lnTo>
                  <a:lnTo>
                    <a:pt x="966" y="353"/>
                  </a:lnTo>
                  <a:lnTo>
                    <a:pt x="972" y="352"/>
                  </a:lnTo>
                  <a:lnTo>
                    <a:pt x="977" y="351"/>
                  </a:lnTo>
                  <a:lnTo>
                    <a:pt x="983" y="351"/>
                  </a:lnTo>
                  <a:lnTo>
                    <a:pt x="988" y="349"/>
                  </a:lnTo>
                  <a:lnTo>
                    <a:pt x="994" y="349"/>
                  </a:lnTo>
                  <a:lnTo>
                    <a:pt x="999" y="348"/>
                  </a:lnTo>
                  <a:lnTo>
                    <a:pt x="1005" y="347"/>
                  </a:lnTo>
                  <a:lnTo>
                    <a:pt x="1010" y="347"/>
                  </a:lnTo>
                  <a:lnTo>
                    <a:pt x="1015" y="347"/>
                  </a:lnTo>
                  <a:lnTo>
                    <a:pt x="1019" y="346"/>
                  </a:lnTo>
                  <a:lnTo>
                    <a:pt x="1024" y="345"/>
                  </a:lnTo>
                  <a:lnTo>
                    <a:pt x="1029" y="345"/>
                  </a:lnTo>
                  <a:lnTo>
                    <a:pt x="1033" y="345"/>
                  </a:lnTo>
                  <a:lnTo>
                    <a:pt x="1038" y="343"/>
                  </a:lnTo>
                  <a:lnTo>
                    <a:pt x="1042" y="343"/>
                  </a:lnTo>
                  <a:lnTo>
                    <a:pt x="1047" y="342"/>
                  </a:lnTo>
                  <a:lnTo>
                    <a:pt x="1051" y="342"/>
                  </a:lnTo>
                  <a:lnTo>
                    <a:pt x="1057" y="341"/>
                  </a:lnTo>
                  <a:lnTo>
                    <a:pt x="1065" y="340"/>
                  </a:lnTo>
                  <a:lnTo>
                    <a:pt x="1071" y="339"/>
                  </a:lnTo>
                  <a:lnTo>
                    <a:pt x="1077" y="338"/>
                  </a:lnTo>
                  <a:lnTo>
                    <a:pt x="1082" y="337"/>
                  </a:lnTo>
                  <a:lnTo>
                    <a:pt x="1088" y="337"/>
                  </a:lnTo>
                  <a:lnTo>
                    <a:pt x="1093" y="336"/>
                  </a:lnTo>
                  <a:lnTo>
                    <a:pt x="1097" y="335"/>
                  </a:lnTo>
                  <a:lnTo>
                    <a:pt x="1100" y="335"/>
                  </a:lnTo>
                  <a:lnTo>
                    <a:pt x="1103" y="335"/>
                  </a:lnTo>
                  <a:lnTo>
                    <a:pt x="1106" y="335"/>
                  </a:lnTo>
                  <a:lnTo>
                    <a:pt x="1108" y="335"/>
                  </a:lnTo>
                  <a:lnTo>
                    <a:pt x="1110" y="335"/>
                  </a:lnTo>
                  <a:lnTo>
                    <a:pt x="1112" y="335"/>
                  </a:lnTo>
                  <a:lnTo>
                    <a:pt x="1117" y="335"/>
                  </a:lnTo>
                  <a:lnTo>
                    <a:pt x="1121" y="335"/>
                  </a:lnTo>
                  <a:lnTo>
                    <a:pt x="1127" y="335"/>
                  </a:lnTo>
                  <a:lnTo>
                    <a:pt x="1134" y="335"/>
                  </a:lnTo>
                  <a:lnTo>
                    <a:pt x="1143" y="335"/>
                  </a:lnTo>
                  <a:lnTo>
                    <a:pt x="1151" y="335"/>
                  </a:lnTo>
                  <a:lnTo>
                    <a:pt x="1161" y="335"/>
                  </a:lnTo>
                  <a:lnTo>
                    <a:pt x="1171" y="335"/>
                  </a:lnTo>
                  <a:lnTo>
                    <a:pt x="1183" y="335"/>
                  </a:lnTo>
                  <a:lnTo>
                    <a:pt x="1195" y="335"/>
                  </a:lnTo>
                  <a:lnTo>
                    <a:pt x="1207" y="336"/>
                  </a:lnTo>
                  <a:lnTo>
                    <a:pt x="1220" y="336"/>
                  </a:lnTo>
                  <a:lnTo>
                    <a:pt x="1235" y="337"/>
                  </a:lnTo>
                  <a:lnTo>
                    <a:pt x="1250" y="337"/>
                  </a:lnTo>
                  <a:lnTo>
                    <a:pt x="1264" y="337"/>
                  </a:lnTo>
                  <a:lnTo>
                    <a:pt x="1281" y="337"/>
                  </a:lnTo>
                  <a:lnTo>
                    <a:pt x="1297" y="337"/>
                  </a:lnTo>
                  <a:lnTo>
                    <a:pt x="1313" y="337"/>
                  </a:lnTo>
                  <a:lnTo>
                    <a:pt x="1331" y="337"/>
                  </a:lnTo>
                  <a:lnTo>
                    <a:pt x="1348" y="337"/>
                  </a:lnTo>
                  <a:lnTo>
                    <a:pt x="1367" y="338"/>
                  </a:lnTo>
                  <a:lnTo>
                    <a:pt x="1385" y="338"/>
                  </a:lnTo>
                  <a:lnTo>
                    <a:pt x="1403" y="338"/>
                  </a:lnTo>
                  <a:lnTo>
                    <a:pt x="1423" y="338"/>
                  </a:lnTo>
                  <a:lnTo>
                    <a:pt x="1442" y="338"/>
                  </a:lnTo>
                  <a:lnTo>
                    <a:pt x="1461" y="338"/>
                  </a:lnTo>
                  <a:lnTo>
                    <a:pt x="1481" y="338"/>
                  </a:lnTo>
                  <a:lnTo>
                    <a:pt x="1500" y="338"/>
                  </a:lnTo>
                  <a:lnTo>
                    <a:pt x="1521" y="338"/>
                  </a:lnTo>
                  <a:lnTo>
                    <a:pt x="1541" y="337"/>
                  </a:lnTo>
                  <a:lnTo>
                    <a:pt x="1560" y="337"/>
                  </a:lnTo>
                  <a:lnTo>
                    <a:pt x="1579" y="336"/>
                  </a:lnTo>
                  <a:lnTo>
                    <a:pt x="1600" y="336"/>
                  </a:lnTo>
                  <a:lnTo>
                    <a:pt x="1618" y="335"/>
                  </a:lnTo>
                  <a:lnTo>
                    <a:pt x="1638" y="335"/>
                  </a:lnTo>
                  <a:lnTo>
                    <a:pt x="1657" y="335"/>
                  </a:lnTo>
                  <a:lnTo>
                    <a:pt x="1677" y="335"/>
                  </a:lnTo>
                  <a:lnTo>
                    <a:pt x="1695" y="333"/>
                  </a:lnTo>
                  <a:lnTo>
                    <a:pt x="1713" y="333"/>
                  </a:lnTo>
                  <a:lnTo>
                    <a:pt x="1731" y="332"/>
                  </a:lnTo>
                  <a:lnTo>
                    <a:pt x="1750" y="331"/>
                  </a:lnTo>
                  <a:lnTo>
                    <a:pt x="1767" y="330"/>
                  </a:lnTo>
                  <a:lnTo>
                    <a:pt x="1785" y="329"/>
                  </a:lnTo>
                  <a:lnTo>
                    <a:pt x="1801" y="328"/>
                  </a:lnTo>
                  <a:lnTo>
                    <a:pt x="1818" y="327"/>
                  </a:lnTo>
                  <a:lnTo>
                    <a:pt x="1833" y="325"/>
                  </a:lnTo>
                  <a:lnTo>
                    <a:pt x="1848" y="324"/>
                  </a:lnTo>
                  <a:lnTo>
                    <a:pt x="1862" y="322"/>
                  </a:lnTo>
                  <a:lnTo>
                    <a:pt x="1877" y="321"/>
                  </a:lnTo>
                  <a:lnTo>
                    <a:pt x="1889" y="319"/>
                  </a:lnTo>
                  <a:lnTo>
                    <a:pt x="1903" y="318"/>
                  </a:lnTo>
                  <a:lnTo>
                    <a:pt x="1914" y="316"/>
                  </a:lnTo>
                  <a:lnTo>
                    <a:pt x="1926" y="313"/>
                  </a:lnTo>
                  <a:lnTo>
                    <a:pt x="1935" y="311"/>
                  </a:lnTo>
                  <a:lnTo>
                    <a:pt x="1945" y="309"/>
                  </a:lnTo>
                  <a:lnTo>
                    <a:pt x="1953" y="307"/>
                  </a:lnTo>
                  <a:lnTo>
                    <a:pt x="1962" y="305"/>
                  </a:lnTo>
                  <a:lnTo>
                    <a:pt x="1968" y="302"/>
                  </a:lnTo>
                  <a:lnTo>
                    <a:pt x="1974" y="299"/>
                  </a:lnTo>
                  <a:lnTo>
                    <a:pt x="1979" y="296"/>
                  </a:lnTo>
                  <a:lnTo>
                    <a:pt x="1982" y="294"/>
                  </a:lnTo>
                  <a:lnTo>
                    <a:pt x="1989" y="288"/>
                  </a:lnTo>
                  <a:lnTo>
                    <a:pt x="1994" y="282"/>
                  </a:lnTo>
                  <a:lnTo>
                    <a:pt x="1998" y="275"/>
                  </a:lnTo>
                  <a:lnTo>
                    <a:pt x="2002" y="267"/>
                  </a:lnTo>
                  <a:lnTo>
                    <a:pt x="2004" y="263"/>
                  </a:lnTo>
                  <a:lnTo>
                    <a:pt x="2006" y="259"/>
                  </a:lnTo>
                  <a:lnTo>
                    <a:pt x="2007" y="255"/>
                  </a:lnTo>
                  <a:lnTo>
                    <a:pt x="2009" y="252"/>
                  </a:lnTo>
                  <a:lnTo>
                    <a:pt x="2010" y="247"/>
                  </a:lnTo>
                  <a:lnTo>
                    <a:pt x="2011" y="244"/>
                  </a:lnTo>
                  <a:lnTo>
                    <a:pt x="2012" y="240"/>
                  </a:lnTo>
                  <a:lnTo>
                    <a:pt x="2014" y="237"/>
                  </a:lnTo>
                  <a:lnTo>
                    <a:pt x="2014" y="231"/>
                  </a:lnTo>
                  <a:lnTo>
                    <a:pt x="2015" y="227"/>
                  </a:lnTo>
                  <a:lnTo>
                    <a:pt x="2015" y="223"/>
                  </a:lnTo>
                  <a:lnTo>
                    <a:pt x="2016" y="219"/>
                  </a:lnTo>
                  <a:lnTo>
                    <a:pt x="2016" y="215"/>
                  </a:lnTo>
                  <a:lnTo>
                    <a:pt x="2016" y="211"/>
                  </a:lnTo>
                  <a:lnTo>
                    <a:pt x="2016" y="207"/>
                  </a:lnTo>
                  <a:lnTo>
                    <a:pt x="2017" y="203"/>
                  </a:lnTo>
                  <a:lnTo>
                    <a:pt x="2016" y="198"/>
                  </a:lnTo>
                  <a:lnTo>
                    <a:pt x="2016" y="194"/>
                  </a:lnTo>
                  <a:lnTo>
                    <a:pt x="2015" y="189"/>
                  </a:lnTo>
                  <a:lnTo>
                    <a:pt x="2015" y="185"/>
                  </a:lnTo>
                  <a:lnTo>
                    <a:pt x="2015" y="181"/>
                  </a:lnTo>
                  <a:lnTo>
                    <a:pt x="2014" y="177"/>
                  </a:lnTo>
                  <a:lnTo>
                    <a:pt x="2013" y="173"/>
                  </a:lnTo>
                  <a:lnTo>
                    <a:pt x="2013" y="168"/>
                  </a:lnTo>
                  <a:lnTo>
                    <a:pt x="2012" y="164"/>
                  </a:lnTo>
                  <a:lnTo>
                    <a:pt x="2011" y="160"/>
                  </a:lnTo>
                  <a:lnTo>
                    <a:pt x="2009" y="156"/>
                  </a:lnTo>
                  <a:lnTo>
                    <a:pt x="2008" y="151"/>
                  </a:lnTo>
                  <a:lnTo>
                    <a:pt x="2006" y="147"/>
                  </a:lnTo>
                  <a:lnTo>
                    <a:pt x="2006" y="143"/>
                  </a:lnTo>
                  <a:lnTo>
                    <a:pt x="2004" y="138"/>
                  </a:lnTo>
                  <a:lnTo>
                    <a:pt x="2003" y="135"/>
                  </a:lnTo>
                  <a:lnTo>
                    <a:pt x="2001" y="131"/>
                  </a:lnTo>
                  <a:lnTo>
                    <a:pt x="1999" y="127"/>
                  </a:lnTo>
                  <a:lnTo>
                    <a:pt x="1997" y="124"/>
                  </a:lnTo>
                  <a:lnTo>
                    <a:pt x="1996" y="120"/>
                  </a:lnTo>
                  <a:lnTo>
                    <a:pt x="1992" y="113"/>
                  </a:lnTo>
                  <a:lnTo>
                    <a:pt x="1988" y="106"/>
                  </a:lnTo>
                  <a:lnTo>
                    <a:pt x="1982" y="100"/>
                  </a:lnTo>
                  <a:lnTo>
                    <a:pt x="1978" y="94"/>
                  </a:lnTo>
                  <a:lnTo>
                    <a:pt x="1972" y="88"/>
                  </a:lnTo>
                  <a:lnTo>
                    <a:pt x="1968" y="83"/>
                  </a:lnTo>
                  <a:lnTo>
                    <a:pt x="1962" y="79"/>
                  </a:lnTo>
                  <a:lnTo>
                    <a:pt x="1957" y="75"/>
                  </a:lnTo>
                  <a:lnTo>
                    <a:pt x="1951" y="70"/>
                  </a:lnTo>
                  <a:lnTo>
                    <a:pt x="1947" y="68"/>
                  </a:lnTo>
                  <a:lnTo>
                    <a:pt x="1943" y="66"/>
                  </a:lnTo>
                  <a:lnTo>
                    <a:pt x="1938" y="65"/>
                  </a:lnTo>
                  <a:lnTo>
                    <a:pt x="1932" y="64"/>
                  </a:lnTo>
                  <a:lnTo>
                    <a:pt x="1926" y="63"/>
                  </a:lnTo>
                  <a:lnTo>
                    <a:pt x="1919" y="62"/>
                  </a:lnTo>
                  <a:lnTo>
                    <a:pt x="1911" y="61"/>
                  </a:lnTo>
                  <a:lnTo>
                    <a:pt x="1903" y="59"/>
                  </a:lnTo>
                  <a:lnTo>
                    <a:pt x="1893" y="59"/>
                  </a:lnTo>
                  <a:lnTo>
                    <a:pt x="1882" y="58"/>
                  </a:lnTo>
                  <a:lnTo>
                    <a:pt x="1871" y="57"/>
                  </a:lnTo>
                  <a:lnTo>
                    <a:pt x="1859" y="56"/>
                  </a:lnTo>
                  <a:lnTo>
                    <a:pt x="1847" y="56"/>
                  </a:lnTo>
                  <a:lnTo>
                    <a:pt x="1834" y="55"/>
                  </a:lnTo>
                  <a:lnTo>
                    <a:pt x="1821" y="55"/>
                  </a:lnTo>
                  <a:lnTo>
                    <a:pt x="1806" y="55"/>
                  </a:lnTo>
                  <a:lnTo>
                    <a:pt x="1792" y="55"/>
                  </a:lnTo>
                  <a:lnTo>
                    <a:pt x="1777" y="54"/>
                  </a:lnTo>
                  <a:lnTo>
                    <a:pt x="1761" y="53"/>
                  </a:lnTo>
                  <a:lnTo>
                    <a:pt x="1745" y="53"/>
                  </a:lnTo>
                  <a:lnTo>
                    <a:pt x="1729" y="53"/>
                  </a:lnTo>
                  <a:lnTo>
                    <a:pt x="1711" y="53"/>
                  </a:lnTo>
                  <a:lnTo>
                    <a:pt x="1695" y="53"/>
                  </a:lnTo>
                  <a:lnTo>
                    <a:pt x="1678" y="53"/>
                  </a:lnTo>
                  <a:lnTo>
                    <a:pt x="1661" y="53"/>
                  </a:lnTo>
                  <a:lnTo>
                    <a:pt x="1643" y="53"/>
                  </a:lnTo>
                  <a:lnTo>
                    <a:pt x="1624" y="53"/>
                  </a:lnTo>
                  <a:lnTo>
                    <a:pt x="1607" y="53"/>
                  </a:lnTo>
                  <a:lnTo>
                    <a:pt x="1589" y="53"/>
                  </a:lnTo>
                  <a:lnTo>
                    <a:pt x="1570" y="53"/>
                  </a:lnTo>
                  <a:lnTo>
                    <a:pt x="1553" y="54"/>
                  </a:lnTo>
                  <a:lnTo>
                    <a:pt x="1534" y="54"/>
                  </a:lnTo>
                  <a:lnTo>
                    <a:pt x="1517" y="55"/>
                  </a:lnTo>
                  <a:lnTo>
                    <a:pt x="1498" y="55"/>
                  </a:lnTo>
                  <a:lnTo>
                    <a:pt x="1479" y="55"/>
                  </a:lnTo>
                  <a:lnTo>
                    <a:pt x="1462" y="55"/>
                  </a:lnTo>
                  <a:lnTo>
                    <a:pt x="1443" y="55"/>
                  </a:lnTo>
                  <a:lnTo>
                    <a:pt x="1426" y="55"/>
                  </a:lnTo>
                  <a:lnTo>
                    <a:pt x="1409" y="56"/>
                  </a:lnTo>
                  <a:lnTo>
                    <a:pt x="1391" y="56"/>
                  </a:lnTo>
                  <a:lnTo>
                    <a:pt x="1375" y="57"/>
                  </a:lnTo>
                  <a:lnTo>
                    <a:pt x="1357" y="57"/>
                  </a:lnTo>
                  <a:lnTo>
                    <a:pt x="1341" y="57"/>
                  </a:lnTo>
                  <a:lnTo>
                    <a:pt x="1325" y="57"/>
                  </a:lnTo>
                  <a:lnTo>
                    <a:pt x="1309" y="58"/>
                  </a:lnTo>
                  <a:lnTo>
                    <a:pt x="1294" y="58"/>
                  </a:lnTo>
                  <a:lnTo>
                    <a:pt x="1280" y="59"/>
                  </a:lnTo>
                  <a:lnTo>
                    <a:pt x="1264" y="59"/>
                  </a:lnTo>
                  <a:lnTo>
                    <a:pt x="1252" y="60"/>
                  </a:lnTo>
                  <a:lnTo>
                    <a:pt x="1239" y="60"/>
                  </a:lnTo>
                  <a:lnTo>
                    <a:pt x="1227" y="60"/>
                  </a:lnTo>
                  <a:lnTo>
                    <a:pt x="1214" y="61"/>
                  </a:lnTo>
                  <a:lnTo>
                    <a:pt x="1203" y="62"/>
                  </a:lnTo>
                  <a:lnTo>
                    <a:pt x="1193" y="62"/>
                  </a:lnTo>
                  <a:lnTo>
                    <a:pt x="1184" y="62"/>
                  </a:lnTo>
                  <a:lnTo>
                    <a:pt x="1174" y="62"/>
                  </a:lnTo>
                  <a:lnTo>
                    <a:pt x="1167" y="63"/>
                  </a:lnTo>
                  <a:lnTo>
                    <a:pt x="1159" y="63"/>
                  </a:lnTo>
                  <a:lnTo>
                    <a:pt x="1153" y="63"/>
                  </a:lnTo>
                  <a:lnTo>
                    <a:pt x="1147" y="63"/>
                  </a:lnTo>
                  <a:lnTo>
                    <a:pt x="1143" y="64"/>
                  </a:lnTo>
                  <a:lnTo>
                    <a:pt x="1137" y="64"/>
                  </a:lnTo>
                  <a:lnTo>
                    <a:pt x="1136" y="64"/>
                  </a:lnTo>
                  <a:lnTo>
                    <a:pt x="1133" y="64"/>
                  </a:lnTo>
                  <a:lnTo>
                    <a:pt x="1132" y="63"/>
                  </a:lnTo>
                  <a:lnTo>
                    <a:pt x="1129" y="62"/>
                  </a:lnTo>
                  <a:lnTo>
                    <a:pt x="1125" y="60"/>
                  </a:lnTo>
                  <a:lnTo>
                    <a:pt x="1120" y="58"/>
                  </a:lnTo>
                  <a:lnTo>
                    <a:pt x="1114" y="56"/>
                  </a:lnTo>
                  <a:lnTo>
                    <a:pt x="1110" y="55"/>
                  </a:lnTo>
                  <a:lnTo>
                    <a:pt x="1107" y="54"/>
                  </a:lnTo>
                  <a:lnTo>
                    <a:pt x="1103" y="53"/>
                  </a:lnTo>
                  <a:lnTo>
                    <a:pt x="1100" y="52"/>
                  </a:lnTo>
                  <a:lnTo>
                    <a:pt x="1095" y="50"/>
                  </a:lnTo>
                  <a:lnTo>
                    <a:pt x="1089" y="49"/>
                  </a:lnTo>
                  <a:lnTo>
                    <a:pt x="1084" y="47"/>
                  </a:lnTo>
                  <a:lnTo>
                    <a:pt x="1079" y="47"/>
                  </a:lnTo>
                  <a:lnTo>
                    <a:pt x="1074" y="45"/>
                  </a:lnTo>
                  <a:lnTo>
                    <a:pt x="1068" y="43"/>
                  </a:lnTo>
                  <a:lnTo>
                    <a:pt x="1062" y="42"/>
                  </a:lnTo>
                  <a:lnTo>
                    <a:pt x="1057" y="41"/>
                  </a:lnTo>
                  <a:lnTo>
                    <a:pt x="1050" y="39"/>
                  </a:lnTo>
                  <a:lnTo>
                    <a:pt x="1042" y="39"/>
                  </a:lnTo>
                  <a:lnTo>
                    <a:pt x="1036" y="37"/>
                  </a:lnTo>
                  <a:lnTo>
                    <a:pt x="1029" y="36"/>
                  </a:lnTo>
                  <a:lnTo>
                    <a:pt x="1021" y="35"/>
                  </a:lnTo>
                  <a:lnTo>
                    <a:pt x="1015" y="34"/>
                  </a:lnTo>
                  <a:lnTo>
                    <a:pt x="1011" y="33"/>
                  </a:lnTo>
                  <a:lnTo>
                    <a:pt x="1007" y="32"/>
                  </a:lnTo>
                  <a:lnTo>
                    <a:pt x="1003" y="32"/>
                  </a:lnTo>
                  <a:lnTo>
                    <a:pt x="999" y="32"/>
                  </a:lnTo>
                  <a:lnTo>
                    <a:pt x="991" y="29"/>
                  </a:lnTo>
                  <a:lnTo>
                    <a:pt x="985" y="29"/>
                  </a:lnTo>
                  <a:lnTo>
                    <a:pt x="978" y="27"/>
                  </a:lnTo>
                  <a:lnTo>
                    <a:pt x="972" y="27"/>
                  </a:lnTo>
                  <a:lnTo>
                    <a:pt x="964" y="25"/>
                  </a:lnTo>
                  <a:lnTo>
                    <a:pt x="958" y="25"/>
                  </a:lnTo>
                  <a:lnTo>
                    <a:pt x="950" y="24"/>
                  </a:lnTo>
                  <a:lnTo>
                    <a:pt x="943" y="24"/>
                  </a:lnTo>
                  <a:lnTo>
                    <a:pt x="935" y="23"/>
                  </a:lnTo>
                  <a:lnTo>
                    <a:pt x="928" y="22"/>
                  </a:lnTo>
                  <a:lnTo>
                    <a:pt x="920" y="21"/>
                  </a:lnTo>
                  <a:lnTo>
                    <a:pt x="913" y="21"/>
                  </a:lnTo>
                  <a:lnTo>
                    <a:pt x="905" y="20"/>
                  </a:lnTo>
                  <a:lnTo>
                    <a:pt x="898" y="19"/>
                  </a:lnTo>
                  <a:lnTo>
                    <a:pt x="890" y="19"/>
                  </a:lnTo>
                  <a:lnTo>
                    <a:pt x="883" y="19"/>
                  </a:lnTo>
                  <a:lnTo>
                    <a:pt x="875" y="17"/>
                  </a:lnTo>
                  <a:lnTo>
                    <a:pt x="868" y="17"/>
                  </a:lnTo>
                  <a:lnTo>
                    <a:pt x="860" y="16"/>
                  </a:lnTo>
                  <a:lnTo>
                    <a:pt x="852" y="16"/>
                  </a:lnTo>
                  <a:lnTo>
                    <a:pt x="844" y="15"/>
                  </a:lnTo>
                  <a:lnTo>
                    <a:pt x="837" y="14"/>
                  </a:lnTo>
                  <a:lnTo>
                    <a:pt x="829" y="13"/>
                  </a:lnTo>
                  <a:lnTo>
                    <a:pt x="822" y="13"/>
                  </a:lnTo>
                  <a:lnTo>
                    <a:pt x="813" y="13"/>
                  </a:lnTo>
                  <a:lnTo>
                    <a:pt x="806" y="12"/>
                  </a:lnTo>
                  <a:lnTo>
                    <a:pt x="799" y="11"/>
                  </a:lnTo>
                  <a:lnTo>
                    <a:pt x="791" y="11"/>
                  </a:lnTo>
                  <a:lnTo>
                    <a:pt x="784" y="11"/>
                  </a:lnTo>
                  <a:lnTo>
                    <a:pt x="776" y="10"/>
                  </a:lnTo>
                  <a:lnTo>
                    <a:pt x="769" y="10"/>
                  </a:lnTo>
                  <a:lnTo>
                    <a:pt x="762" y="10"/>
                  </a:lnTo>
                  <a:lnTo>
                    <a:pt x="754" y="9"/>
                  </a:lnTo>
                  <a:lnTo>
                    <a:pt x="747" y="8"/>
                  </a:lnTo>
                  <a:lnTo>
                    <a:pt x="740" y="8"/>
                  </a:lnTo>
                  <a:lnTo>
                    <a:pt x="733" y="8"/>
                  </a:lnTo>
                  <a:lnTo>
                    <a:pt x="725" y="7"/>
                  </a:lnTo>
                  <a:lnTo>
                    <a:pt x="718" y="6"/>
                  </a:lnTo>
                  <a:lnTo>
                    <a:pt x="712" y="6"/>
                  </a:lnTo>
                  <a:lnTo>
                    <a:pt x="705" y="6"/>
                  </a:lnTo>
                  <a:lnTo>
                    <a:pt x="699" y="5"/>
                  </a:lnTo>
                  <a:lnTo>
                    <a:pt x="692" y="5"/>
                  </a:lnTo>
                  <a:lnTo>
                    <a:pt x="685" y="4"/>
                  </a:lnTo>
                  <a:lnTo>
                    <a:pt x="679" y="4"/>
                  </a:lnTo>
                  <a:lnTo>
                    <a:pt x="672" y="4"/>
                  </a:lnTo>
                  <a:lnTo>
                    <a:pt x="666" y="4"/>
                  </a:lnTo>
                  <a:lnTo>
                    <a:pt x="661" y="4"/>
                  </a:lnTo>
                  <a:lnTo>
                    <a:pt x="655" y="4"/>
                  </a:lnTo>
                  <a:lnTo>
                    <a:pt x="649" y="3"/>
                  </a:lnTo>
                  <a:lnTo>
                    <a:pt x="643" y="3"/>
                  </a:lnTo>
                  <a:lnTo>
                    <a:pt x="637" y="2"/>
                  </a:lnTo>
                  <a:lnTo>
                    <a:pt x="632" y="2"/>
                  </a:lnTo>
                  <a:lnTo>
                    <a:pt x="627" y="2"/>
                  </a:lnTo>
                  <a:lnTo>
                    <a:pt x="622" y="2"/>
                  </a:lnTo>
                  <a:lnTo>
                    <a:pt x="617" y="2"/>
                  </a:lnTo>
                  <a:lnTo>
                    <a:pt x="613" y="2"/>
                  </a:lnTo>
                  <a:lnTo>
                    <a:pt x="608" y="2"/>
                  </a:lnTo>
                  <a:lnTo>
                    <a:pt x="604" y="2"/>
                  </a:lnTo>
                  <a:lnTo>
                    <a:pt x="600" y="2"/>
                  </a:lnTo>
                  <a:lnTo>
                    <a:pt x="595" y="2"/>
                  </a:lnTo>
                  <a:lnTo>
                    <a:pt x="588" y="2"/>
                  </a:lnTo>
                  <a:lnTo>
                    <a:pt x="582" y="2"/>
                  </a:lnTo>
                  <a:close/>
                </a:path>
              </a:pathLst>
            </a:custGeom>
            <a:solidFill>
              <a:srgbClr val="FFEBCC"/>
            </a:solidFill>
            <a:ln w="9525">
              <a:noFill/>
              <a:round/>
              <a:headEnd/>
              <a:tailEnd/>
            </a:ln>
          </p:spPr>
          <p:txBody>
            <a:bodyPr/>
            <a:lstStyle/>
            <a:p>
              <a:endParaRPr lang="en-US" dirty="0">
                <a:solidFill>
                  <a:prstClr val="black"/>
                </a:solidFill>
              </a:endParaRPr>
            </a:p>
          </p:txBody>
        </p:sp>
        <p:sp>
          <p:nvSpPr>
            <p:cNvPr id="75470" name="Freeform 649"/>
            <p:cNvSpPr>
              <a:spLocks/>
            </p:cNvSpPr>
            <p:nvPr/>
          </p:nvSpPr>
          <p:spPr bwMode="auto">
            <a:xfrm>
              <a:off x="3176" y="3207"/>
              <a:ext cx="472" cy="120"/>
            </a:xfrm>
            <a:custGeom>
              <a:avLst/>
              <a:gdLst>
                <a:gd name="T0" fmla="*/ 0 w 1890"/>
                <a:gd name="T1" fmla="*/ 0 h 482"/>
                <a:gd name="T2" fmla="*/ 0 w 1890"/>
                <a:gd name="T3" fmla="*/ 0 h 482"/>
                <a:gd name="T4" fmla="*/ 0 w 1890"/>
                <a:gd name="T5" fmla="*/ 0 h 482"/>
                <a:gd name="T6" fmla="*/ 0 w 1890"/>
                <a:gd name="T7" fmla="*/ 0 h 482"/>
                <a:gd name="T8" fmla="*/ 0 w 1890"/>
                <a:gd name="T9" fmla="*/ 0 h 482"/>
                <a:gd name="T10" fmla="*/ 0 w 1890"/>
                <a:gd name="T11" fmla="*/ 0 h 482"/>
                <a:gd name="T12" fmla="*/ 0 w 1890"/>
                <a:gd name="T13" fmla="*/ 0 h 482"/>
                <a:gd name="T14" fmla="*/ 0 w 1890"/>
                <a:gd name="T15" fmla="*/ 0 h 482"/>
                <a:gd name="T16" fmla="*/ 0 w 1890"/>
                <a:gd name="T17" fmla="*/ 0 h 482"/>
                <a:gd name="T18" fmla="*/ 0 w 1890"/>
                <a:gd name="T19" fmla="*/ 0 h 482"/>
                <a:gd name="T20" fmla="*/ 0 w 1890"/>
                <a:gd name="T21" fmla="*/ 0 h 482"/>
                <a:gd name="T22" fmla="*/ 0 w 1890"/>
                <a:gd name="T23" fmla="*/ 0 h 482"/>
                <a:gd name="T24" fmla="*/ 0 w 1890"/>
                <a:gd name="T25" fmla="*/ 0 h 482"/>
                <a:gd name="T26" fmla="*/ 0 w 1890"/>
                <a:gd name="T27" fmla="*/ 0 h 482"/>
                <a:gd name="T28" fmla="*/ 0 w 1890"/>
                <a:gd name="T29" fmla="*/ 0 h 482"/>
                <a:gd name="T30" fmla="*/ 0 w 1890"/>
                <a:gd name="T31" fmla="*/ 0 h 482"/>
                <a:gd name="T32" fmla="*/ 0 w 1890"/>
                <a:gd name="T33" fmla="*/ 0 h 482"/>
                <a:gd name="T34" fmla="*/ 0 w 1890"/>
                <a:gd name="T35" fmla="*/ 0 h 482"/>
                <a:gd name="T36" fmla="*/ 0 w 1890"/>
                <a:gd name="T37" fmla="*/ 0 h 482"/>
                <a:gd name="T38" fmla="*/ 0 w 1890"/>
                <a:gd name="T39" fmla="*/ 0 h 482"/>
                <a:gd name="T40" fmla="*/ 0 w 1890"/>
                <a:gd name="T41" fmla="*/ 0 h 482"/>
                <a:gd name="T42" fmla="*/ 0 w 1890"/>
                <a:gd name="T43" fmla="*/ 0 h 482"/>
                <a:gd name="T44" fmla="*/ 0 w 1890"/>
                <a:gd name="T45" fmla="*/ 0 h 482"/>
                <a:gd name="T46" fmla="*/ 0 w 1890"/>
                <a:gd name="T47" fmla="*/ 0 h 482"/>
                <a:gd name="T48" fmla="*/ 0 w 1890"/>
                <a:gd name="T49" fmla="*/ 0 h 482"/>
                <a:gd name="T50" fmla="*/ 1 w 1890"/>
                <a:gd name="T51" fmla="*/ 0 h 482"/>
                <a:gd name="T52" fmla="*/ 1 w 1890"/>
                <a:gd name="T53" fmla="*/ 0 h 482"/>
                <a:gd name="T54" fmla="*/ 1 w 1890"/>
                <a:gd name="T55" fmla="*/ 0 h 482"/>
                <a:gd name="T56" fmla="*/ 1 w 1890"/>
                <a:gd name="T57" fmla="*/ 0 h 482"/>
                <a:gd name="T58" fmla="*/ 1 w 1890"/>
                <a:gd name="T59" fmla="*/ 0 h 482"/>
                <a:gd name="T60" fmla="*/ 1 w 1890"/>
                <a:gd name="T61" fmla="*/ 0 h 482"/>
                <a:gd name="T62" fmla="*/ 1 w 1890"/>
                <a:gd name="T63" fmla="*/ 0 h 482"/>
                <a:gd name="T64" fmla="*/ 1 w 1890"/>
                <a:gd name="T65" fmla="*/ 0 h 482"/>
                <a:gd name="T66" fmla="*/ 1 w 1890"/>
                <a:gd name="T67" fmla="*/ 0 h 482"/>
                <a:gd name="T68" fmla="*/ 1 w 1890"/>
                <a:gd name="T69" fmla="*/ 0 h 482"/>
                <a:gd name="T70" fmla="*/ 1 w 1890"/>
                <a:gd name="T71" fmla="*/ 0 h 482"/>
                <a:gd name="T72" fmla="*/ 1 w 1890"/>
                <a:gd name="T73" fmla="*/ 0 h 482"/>
                <a:gd name="T74" fmla="*/ 1 w 1890"/>
                <a:gd name="T75" fmla="*/ 0 h 482"/>
                <a:gd name="T76" fmla="*/ 2 w 1890"/>
                <a:gd name="T77" fmla="*/ 0 h 482"/>
                <a:gd name="T78" fmla="*/ 2 w 1890"/>
                <a:gd name="T79" fmla="*/ 0 h 482"/>
                <a:gd name="T80" fmla="*/ 2 w 1890"/>
                <a:gd name="T81" fmla="*/ 0 h 482"/>
                <a:gd name="T82" fmla="*/ 2 w 1890"/>
                <a:gd name="T83" fmla="*/ 0 h 482"/>
                <a:gd name="T84" fmla="*/ 2 w 1890"/>
                <a:gd name="T85" fmla="*/ 0 h 482"/>
                <a:gd name="T86" fmla="*/ 2 w 1890"/>
                <a:gd name="T87" fmla="*/ 0 h 482"/>
                <a:gd name="T88" fmla="*/ 2 w 1890"/>
                <a:gd name="T89" fmla="*/ 0 h 482"/>
                <a:gd name="T90" fmla="*/ 1 w 1890"/>
                <a:gd name="T91" fmla="*/ 0 h 482"/>
                <a:gd name="T92" fmla="*/ 1 w 1890"/>
                <a:gd name="T93" fmla="*/ 0 h 482"/>
                <a:gd name="T94" fmla="*/ 1 w 1890"/>
                <a:gd name="T95" fmla="*/ 0 h 482"/>
                <a:gd name="T96" fmla="*/ 1 w 1890"/>
                <a:gd name="T97" fmla="*/ 0 h 482"/>
                <a:gd name="T98" fmla="*/ 1 w 1890"/>
                <a:gd name="T99" fmla="*/ 0 h 482"/>
                <a:gd name="T100" fmla="*/ 1 w 1890"/>
                <a:gd name="T101" fmla="*/ 0 h 482"/>
                <a:gd name="T102" fmla="*/ 1 w 1890"/>
                <a:gd name="T103" fmla="*/ 0 h 482"/>
                <a:gd name="T104" fmla="*/ 1 w 1890"/>
                <a:gd name="T105" fmla="*/ 0 h 482"/>
                <a:gd name="T106" fmla="*/ 1 w 1890"/>
                <a:gd name="T107" fmla="*/ 0 h 482"/>
                <a:gd name="T108" fmla="*/ 1 w 1890"/>
                <a:gd name="T109" fmla="*/ 0 h 482"/>
                <a:gd name="T110" fmla="*/ 1 w 1890"/>
                <a:gd name="T111" fmla="*/ 0 h 482"/>
                <a:gd name="T112" fmla="*/ 1 w 1890"/>
                <a:gd name="T113" fmla="*/ 0 h 482"/>
                <a:gd name="T114" fmla="*/ 1 w 1890"/>
                <a:gd name="T115" fmla="*/ 0 h 482"/>
                <a:gd name="T116" fmla="*/ 0 w 1890"/>
                <a:gd name="T117" fmla="*/ 0 h 482"/>
                <a:gd name="T118" fmla="*/ 0 w 1890"/>
                <a:gd name="T119" fmla="*/ 0 h 482"/>
                <a:gd name="T120" fmla="*/ 0 w 1890"/>
                <a:gd name="T121" fmla="*/ 0 h 4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0"/>
                <a:gd name="T184" fmla="*/ 0 h 482"/>
                <a:gd name="T185" fmla="*/ 1890 w 1890"/>
                <a:gd name="T186" fmla="*/ 482 h 4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0" h="482">
                  <a:moveTo>
                    <a:pt x="510" y="63"/>
                  </a:moveTo>
                  <a:lnTo>
                    <a:pt x="509" y="61"/>
                  </a:lnTo>
                  <a:lnTo>
                    <a:pt x="508" y="59"/>
                  </a:lnTo>
                  <a:lnTo>
                    <a:pt x="505" y="56"/>
                  </a:lnTo>
                  <a:lnTo>
                    <a:pt x="503" y="53"/>
                  </a:lnTo>
                  <a:lnTo>
                    <a:pt x="499" y="47"/>
                  </a:lnTo>
                  <a:lnTo>
                    <a:pt x="496" y="42"/>
                  </a:lnTo>
                  <a:lnTo>
                    <a:pt x="491" y="36"/>
                  </a:lnTo>
                  <a:lnTo>
                    <a:pt x="487" y="30"/>
                  </a:lnTo>
                  <a:lnTo>
                    <a:pt x="483" y="24"/>
                  </a:lnTo>
                  <a:lnTo>
                    <a:pt x="478" y="18"/>
                  </a:lnTo>
                  <a:lnTo>
                    <a:pt x="473" y="12"/>
                  </a:lnTo>
                  <a:lnTo>
                    <a:pt x="469" y="8"/>
                  </a:lnTo>
                  <a:lnTo>
                    <a:pt x="465" y="4"/>
                  </a:lnTo>
                  <a:lnTo>
                    <a:pt x="461" y="2"/>
                  </a:lnTo>
                  <a:lnTo>
                    <a:pt x="458" y="0"/>
                  </a:lnTo>
                  <a:lnTo>
                    <a:pt x="456" y="0"/>
                  </a:lnTo>
                  <a:lnTo>
                    <a:pt x="452" y="0"/>
                  </a:lnTo>
                  <a:lnTo>
                    <a:pt x="447" y="2"/>
                  </a:lnTo>
                  <a:lnTo>
                    <a:pt x="443" y="4"/>
                  </a:lnTo>
                  <a:lnTo>
                    <a:pt x="439" y="7"/>
                  </a:lnTo>
                  <a:lnTo>
                    <a:pt x="432" y="10"/>
                  </a:lnTo>
                  <a:lnTo>
                    <a:pt x="427" y="14"/>
                  </a:lnTo>
                  <a:lnTo>
                    <a:pt x="422" y="19"/>
                  </a:lnTo>
                  <a:lnTo>
                    <a:pt x="416" y="24"/>
                  </a:lnTo>
                  <a:lnTo>
                    <a:pt x="410" y="28"/>
                  </a:lnTo>
                  <a:lnTo>
                    <a:pt x="405" y="34"/>
                  </a:lnTo>
                  <a:lnTo>
                    <a:pt x="399" y="38"/>
                  </a:lnTo>
                  <a:lnTo>
                    <a:pt x="395" y="43"/>
                  </a:lnTo>
                  <a:lnTo>
                    <a:pt x="391" y="47"/>
                  </a:lnTo>
                  <a:lnTo>
                    <a:pt x="388" y="51"/>
                  </a:lnTo>
                  <a:lnTo>
                    <a:pt x="386" y="55"/>
                  </a:lnTo>
                  <a:lnTo>
                    <a:pt x="386" y="58"/>
                  </a:lnTo>
                  <a:lnTo>
                    <a:pt x="388" y="63"/>
                  </a:lnTo>
                  <a:lnTo>
                    <a:pt x="392" y="69"/>
                  </a:lnTo>
                  <a:lnTo>
                    <a:pt x="395" y="74"/>
                  </a:lnTo>
                  <a:lnTo>
                    <a:pt x="398" y="78"/>
                  </a:lnTo>
                  <a:lnTo>
                    <a:pt x="402" y="81"/>
                  </a:lnTo>
                  <a:lnTo>
                    <a:pt x="407" y="85"/>
                  </a:lnTo>
                  <a:lnTo>
                    <a:pt x="411" y="88"/>
                  </a:lnTo>
                  <a:lnTo>
                    <a:pt x="414" y="91"/>
                  </a:lnTo>
                  <a:lnTo>
                    <a:pt x="418" y="94"/>
                  </a:lnTo>
                  <a:lnTo>
                    <a:pt x="421" y="97"/>
                  </a:lnTo>
                  <a:lnTo>
                    <a:pt x="426" y="101"/>
                  </a:lnTo>
                  <a:lnTo>
                    <a:pt x="428" y="103"/>
                  </a:lnTo>
                  <a:lnTo>
                    <a:pt x="397" y="105"/>
                  </a:lnTo>
                  <a:lnTo>
                    <a:pt x="396" y="105"/>
                  </a:lnTo>
                  <a:lnTo>
                    <a:pt x="393" y="105"/>
                  </a:lnTo>
                  <a:lnTo>
                    <a:pt x="388" y="105"/>
                  </a:lnTo>
                  <a:lnTo>
                    <a:pt x="382" y="105"/>
                  </a:lnTo>
                  <a:lnTo>
                    <a:pt x="378" y="105"/>
                  </a:lnTo>
                  <a:lnTo>
                    <a:pt x="374" y="105"/>
                  </a:lnTo>
                  <a:lnTo>
                    <a:pt x="369" y="105"/>
                  </a:lnTo>
                  <a:lnTo>
                    <a:pt x="365" y="105"/>
                  </a:lnTo>
                  <a:lnTo>
                    <a:pt x="358" y="105"/>
                  </a:lnTo>
                  <a:lnTo>
                    <a:pt x="354" y="105"/>
                  </a:lnTo>
                  <a:lnTo>
                    <a:pt x="348" y="105"/>
                  </a:lnTo>
                  <a:lnTo>
                    <a:pt x="343" y="105"/>
                  </a:lnTo>
                  <a:lnTo>
                    <a:pt x="336" y="105"/>
                  </a:lnTo>
                  <a:lnTo>
                    <a:pt x="330" y="105"/>
                  </a:lnTo>
                  <a:lnTo>
                    <a:pt x="323" y="105"/>
                  </a:lnTo>
                  <a:lnTo>
                    <a:pt x="316" y="105"/>
                  </a:lnTo>
                  <a:lnTo>
                    <a:pt x="308" y="105"/>
                  </a:lnTo>
                  <a:lnTo>
                    <a:pt x="301" y="105"/>
                  </a:lnTo>
                  <a:lnTo>
                    <a:pt x="293" y="105"/>
                  </a:lnTo>
                  <a:lnTo>
                    <a:pt x="286" y="106"/>
                  </a:lnTo>
                  <a:lnTo>
                    <a:pt x="278" y="106"/>
                  </a:lnTo>
                  <a:lnTo>
                    <a:pt x="271" y="106"/>
                  </a:lnTo>
                  <a:lnTo>
                    <a:pt x="262" y="106"/>
                  </a:lnTo>
                  <a:lnTo>
                    <a:pt x="254" y="106"/>
                  </a:lnTo>
                  <a:lnTo>
                    <a:pt x="246" y="106"/>
                  </a:lnTo>
                  <a:lnTo>
                    <a:pt x="238" y="107"/>
                  </a:lnTo>
                  <a:lnTo>
                    <a:pt x="230" y="107"/>
                  </a:lnTo>
                  <a:lnTo>
                    <a:pt x="222" y="108"/>
                  </a:lnTo>
                  <a:lnTo>
                    <a:pt x="213" y="108"/>
                  </a:lnTo>
                  <a:lnTo>
                    <a:pt x="205" y="108"/>
                  </a:lnTo>
                  <a:lnTo>
                    <a:pt x="197" y="108"/>
                  </a:lnTo>
                  <a:lnTo>
                    <a:pt x="189" y="108"/>
                  </a:lnTo>
                  <a:lnTo>
                    <a:pt x="181" y="108"/>
                  </a:lnTo>
                  <a:lnTo>
                    <a:pt x="172" y="108"/>
                  </a:lnTo>
                  <a:lnTo>
                    <a:pt x="164" y="108"/>
                  </a:lnTo>
                  <a:lnTo>
                    <a:pt x="157" y="109"/>
                  </a:lnTo>
                  <a:lnTo>
                    <a:pt x="149" y="109"/>
                  </a:lnTo>
                  <a:lnTo>
                    <a:pt x="140" y="109"/>
                  </a:lnTo>
                  <a:lnTo>
                    <a:pt x="132" y="109"/>
                  </a:lnTo>
                  <a:lnTo>
                    <a:pt x="125" y="110"/>
                  </a:lnTo>
                  <a:lnTo>
                    <a:pt x="118" y="110"/>
                  </a:lnTo>
                  <a:lnTo>
                    <a:pt x="111" y="110"/>
                  </a:lnTo>
                  <a:lnTo>
                    <a:pt x="105" y="110"/>
                  </a:lnTo>
                  <a:lnTo>
                    <a:pt x="99" y="111"/>
                  </a:lnTo>
                  <a:lnTo>
                    <a:pt x="92" y="111"/>
                  </a:lnTo>
                  <a:lnTo>
                    <a:pt x="85" y="111"/>
                  </a:lnTo>
                  <a:lnTo>
                    <a:pt x="79" y="111"/>
                  </a:lnTo>
                  <a:lnTo>
                    <a:pt x="74" y="112"/>
                  </a:lnTo>
                  <a:lnTo>
                    <a:pt x="68" y="112"/>
                  </a:lnTo>
                  <a:lnTo>
                    <a:pt x="64" y="112"/>
                  </a:lnTo>
                  <a:lnTo>
                    <a:pt x="60" y="112"/>
                  </a:lnTo>
                  <a:lnTo>
                    <a:pt x="56" y="114"/>
                  </a:lnTo>
                  <a:lnTo>
                    <a:pt x="52" y="114"/>
                  </a:lnTo>
                  <a:lnTo>
                    <a:pt x="48" y="114"/>
                  </a:lnTo>
                  <a:lnTo>
                    <a:pt x="44" y="114"/>
                  </a:lnTo>
                  <a:lnTo>
                    <a:pt x="42" y="115"/>
                  </a:lnTo>
                  <a:lnTo>
                    <a:pt x="38" y="115"/>
                  </a:lnTo>
                  <a:lnTo>
                    <a:pt x="36" y="117"/>
                  </a:lnTo>
                  <a:lnTo>
                    <a:pt x="30" y="120"/>
                  </a:lnTo>
                  <a:lnTo>
                    <a:pt x="25" y="126"/>
                  </a:lnTo>
                  <a:lnTo>
                    <a:pt x="22" y="129"/>
                  </a:lnTo>
                  <a:lnTo>
                    <a:pt x="19" y="134"/>
                  </a:lnTo>
                  <a:lnTo>
                    <a:pt x="17" y="139"/>
                  </a:lnTo>
                  <a:lnTo>
                    <a:pt x="15" y="145"/>
                  </a:lnTo>
                  <a:lnTo>
                    <a:pt x="12" y="150"/>
                  </a:lnTo>
                  <a:lnTo>
                    <a:pt x="10" y="158"/>
                  </a:lnTo>
                  <a:lnTo>
                    <a:pt x="8" y="164"/>
                  </a:lnTo>
                  <a:lnTo>
                    <a:pt x="7" y="172"/>
                  </a:lnTo>
                  <a:lnTo>
                    <a:pt x="6" y="175"/>
                  </a:lnTo>
                  <a:lnTo>
                    <a:pt x="5" y="179"/>
                  </a:lnTo>
                  <a:lnTo>
                    <a:pt x="5" y="183"/>
                  </a:lnTo>
                  <a:lnTo>
                    <a:pt x="5" y="187"/>
                  </a:lnTo>
                  <a:lnTo>
                    <a:pt x="4" y="191"/>
                  </a:lnTo>
                  <a:lnTo>
                    <a:pt x="3" y="196"/>
                  </a:lnTo>
                  <a:lnTo>
                    <a:pt x="3" y="201"/>
                  </a:lnTo>
                  <a:lnTo>
                    <a:pt x="3" y="206"/>
                  </a:lnTo>
                  <a:lnTo>
                    <a:pt x="3" y="210"/>
                  </a:lnTo>
                  <a:lnTo>
                    <a:pt x="2" y="214"/>
                  </a:lnTo>
                  <a:lnTo>
                    <a:pt x="0" y="219"/>
                  </a:lnTo>
                  <a:lnTo>
                    <a:pt x="0" y="224"/>
                  </a:lnTo>
                  <a:lnTo>
                    <a:pt x="0" y="229"/>
                  </a:lnTo>
                  <a:lnTo>
                    <a:pt x="0" y="235"/>
                  </a:lnTo>
                  <a:lnTo>
                    <a:pt x="0" y="241"/>
                  </a:lnTo>
                  <a:lnTo>
                    <a:pt x="0" y="247"/>
                  </a:lnTo>
                  <a:lnTo>
                    <a:pt x="0" y="253"/>
                  </a:lnTo>
                  <a:lnTo>
                    <a:pt x="0" y="259"/>
                  </a:lnTo>
                  <a:lnTo>
                    <a:pt x="0" y="266"/>
                  </a:lnTo>
                  <a:lnTo>
                    <a:pt x="2" y="272"/>
                  </a:lnTo>
                  <a:lnTo>
                    <a:pt x="2" y="279"/>
                  </a:lnTo>
                  <a:lnTo>
                    <a:pt x="3" y="285"/>
                  </a:lnTo>
                  <a:lnTo>
                    <a:pt x="3" y="292"/>
                  </a:lnTo>
                  <a:lnTo>
                    <a:pt x="4" y="300"/>
                  </a:lnTo>
                  <a:lnTo>
                    <a:pt x="4" y="306"/>
                  </a:lnTo>
                  <a:lnTo>
                    <a:pt x="5" y="312"/>
                  </a:lnTo>
                  <a:lnTo>
                    <a:pt x="5" y="320"/>
                  </a:lnTo>
                  <a:lnTo>
                    <a:pt x="7" y="327"/>
                  </a:lnTo>
                  <a:lnTo>
                    <a:pt x="7" y="334"/>
                  </a:lnTo>
                  <a:lnTo>
                    <a:pt x="9" y="340"/>
                  </a:lnTo>
                  <a:lnTo>
                    <a:pt x="9" y="347"/>
                  </a:lnTo>
                  <a:lnTo>
                    <a:pt x="11" y="355"/>
                  </a:lnTo>
                  <a:lnTo>
                    <a:pt x="11" y="362"/>
                  </a:lnTo>
                  <a:lnTo>
                    <a:pt x="13" y="368"/>
                  </a:lnTo>
                  <a:lnTo>
                    <a:pt x="14" y="375"/>
                  </a:lnTo>
                  <a:lnTo>
                    <a:pt x="16" y="382"/>
                  </a:lnTo>
                  <a:lnTo>
                    <a:pt x="17" y="388"/>
                  </a:lnTo>
                  <a:lnTo>
                    <a:pt x="19" y="395"/>
                  </a:lnTo>
                  <a:lnTo>
                    <a:pt x="21" y="403"/>
                  </a:lnTo>
                  <a:lnTo>
                    <a:pt x="23" y="409"/>
                  </a:lnTo>
                  <a:lnTo>
                    <a:pt x="24" y="415"/>
                  </a:lnTo>
                  <a:lnTo>
                    <a:pt x="25" y="420"/>
                  </a:lnTo>
                  <a:lnTo>
                    <a:pt x="27" y="426"/>
                  </a:lnTo>
                  <a:lnTo>
                    <a:pt x="29" y="431"/>
                  </a:lnTo>
                  <a:lnTo>
                    <a:pt x="31" y="435"/>
                  </a:lnTo>
                  <a:lnTo>
                    <a:pt x="33" y="441"/>
                  </a:lnTo>
                  <a:lnTo>
                    <a:pt x="35" y="445"/>
                  </a:lnTo>
                  <a:lnTo>
                    <a:pt x="37" y="449"/>
                  </a:lnTo>
                  <a:lnTo>
                    <a:pt x="40" y="456"/>
                  </a:lnTo>
                  <a:lnTo>
                    <a:pt x="44" y="462"/>
                  </a:lnTo>
                  <a:lnTo>
                    <a:pt x="50" y="467"/>
                  </a:lnTo>
                  <a:lnTo>
                    <a:pt x="55" y="472"/>
                  </a:lnTo>
                  <a:lnTo>
                    <a:pt x="59" y="474"/>
                  </a:lnTo>
                  <a:lnTo>
                    <a:pt x="64" y="478"/>
                  </a:lnTo>
                  <a:lnTo>
                    <a:pt x="70" y="479"/>
                  </a:lnTo>
                  <a:lnTo>
                    <a:pt x="76" y="481"/>
                  </a:lnTo>
                  <a:lnTo>
                    <a:pt x="81" y="481"/>
                  </a:lnTo>
                  <a:lnTo>
                    <a:pt x="88" y="482"/>
                  </a:lnTo>
                  <a:lnTo>
                    <a:pt x="92" y="482"/>
                  </a:lnTo>
                  <a:lnTo>
                    <a:pt x="95" y="482"/>
                  </a:lnTo>
                  <a:lnTo>
                    <a:pt x="99" y="482"/>
                  </a:lnTo>
                  <a:lnTo>
                    <a:pt x="103" y="482"/>
                  </a:lnTo>
                  <a:lnTo>
                    <a:pt x="106" y="480"/>
                  </a:lnTo>
                  <a:lnTo>
                    <a:pt x="111" y="479"/>
                  </a:lnTo>
                  <a:lnTo>
                    <a:pt x="117" y="476"/>
                  </a:lnTo>
                  <a:lnTo>
                    <a:pt x="123" y="474"/>
                  </a:lnTo>
                  <a:lnTo>
                    <a:pt x="126" y="473"/>
                  </a:lnTo>
                  <a:lnTo>
                    <a:pt x="129" y="472"/>
                  </a:lnTo>
                  <a:lnTo>
                    <a:pt x="133" y="470"/>
                  </a:lnTo>
                  <a:lnTo>
                    <a:pt x="138" y="469"/>
                  </a:lnTo>
                  <a:lnTo>
                    <a:pt x="143" y="468"/>
                  </a:lnTo>
                  <a:lnTo>
                    <a:pt x="147" y="466"/>
                  </a:lnTo>
                  <a:lnTo>
                    <a:pt x="151" y="465"/>
                  </a:lnTo>
                  <a:lnTo>
                    <a:pt x="156" y="464"/>
                  </a:lnTo>
                  <a:lnTo>
                    <a:pt x="160" y="462"/>
                  </a:lnTo>
                  <a:lnTo>
                    <a:pt x="164" y="460"/>
                  </a:lnTo>
                  <a:lnTo>
                    <a:pt x="169" y="458"/>
                  </a:lnTo>
                  <a:lnTo>
                    <a:pt x="174" y="456"/>
                  </a:lnTo>
                  <a:lnTo>
                    <a:pt x="178" y="454"/>
                  </a:lnTo>
                  <a:lnTo>
                    <a:pt x="185" y="451"/>
                  </a:lnTo>
                  <a:lnTo>
                    <a:pt x="189" y="449"/>
                  </a:lnTo>
                  <a:lnTo>
                    <a:pt x="195" y="448"/>
                  </a:lnTo>
                  <a:lnTo>
                    <a:pt x="200" y="445"/>
                  </a:lnTo>
                  <a:lnTo>
                    <a:pt x="206" y="443"/>
                  </a:lnTo>
                  <a:lnTo>
                    <a:pt x="210" y="441"/>
                  </a:lnTo>
                  <a:lnTo>
                    <a:pt x="216" y="439"/>
                  </a:lnTo>
                  <a:lnTo>
                    <a:pt x="221" y="436"/>
                  </a:lnTo>
                  <a:lnTo>
                    <a:pt x="227" y="434"/>
                  </a:lnTo>
                  <a:lnTo>
                    <a:pt x="233" y="432"/>
                  </a:lnTo>
                  <a:lnTo>
                    <a:pt x="239" y="430"/>
                  </a:lnTo>
                  <a:lnTo>
                    <a:pt x="244" y="427"/>
                  </a:lnTo>
                  <a:lnTo>
                    <a:pt x="249" y="424"/>
                  </a:lnTo>
                  <a:lnTo>
                    <a:pt x="254" y="421"/>
                  </a:lnTo>
                  <a:lnTo>
                    <a:pt x="260" y="419"/>
                  </a:lnTo>
                  <a:lnTo>
                    <a:pt x="265" y="417"/>
                  </a:lnTo>
                  <a:lnTo>
                    <a:pt x="272" y="414"/>
                  </a:lnTo>
                  <a:lnTo>
                    <a:pt x="277" y="412"/>
                  </a:lnTo>
                  <a:lnTo>
                    <a:pt x="282" y="410"/>
                  </a:lnTo>
                  <a:lnTo>
                    <a:pt x="287" y="407"/>
                  </a:lnTo>
                  <a:lnTo>
                    <a:pt x="293" y="405"/>
                  </a:lnTo>
                  <a:lnTo>
                    <a:pt x="297" y="402"/>
                  </a:lnTo>
                  <a:lnTo>
                    <a:pt x="303" y="400"/>
                  </a:lnTo>
                  <a:lnTo>
                    <a:pt x="307" y="397"/>
                  </a:lnTo>
                  <a:lnTo>
                    <a:pt x="313" y="394"/>
                  </a:lnTo>
                  <a:lnTo>
                    <a:pt x="319" y="392"/>
                  </a:lnTo>
                  <a:lnTo>
                    <a:pt x="324" y="390"/>
                  </a:lnTo>
                  <a:lnTo>
                    <a:pt x="328" y="387"/>
                  </a:lnTo>
                  <a:lnTo>
                    <a:pt x="332" y="385"/>
                  </a:lnTo>
                  <a:lnTo>
                    <a:pt x="336" y="383"/>
                  </a:lnTo>
                  <a:lnTo>
                    <a:pt x="341" y="381"/>
                  </a:lnTo>
                  <a:lnTo>
                    <a:pt x="345" y="379"/>
                  </a:lnTo>
                  <a:lnTo>
                    <a:pt x="349" y="377"/>
                  </a:lnTo>
                  <a:lnTo>
                    <a:pt x="353" y="375"/>
                  </a:lnTo>
                  <a:lnTo>
                    <a:pt x="357" y="374"/>
                  </a:lnTo>
                  <a:lnTo>
                    <a:pt x="364" y="370"/>
                  </a:lnTo>
                  <a:lnTo>
                    <a:pt x="371" y="367"/>
                  </a:lnTo>
                  <a:lnTo>
                    <a:pt x="376" y="364"/>
                  </a:lnTo>
                  <a:lnTo>
                    <a:pt x="381" y="362"/>
                  </a:lnTo>
                  <a:lnTo>
                    <a:pt x="386" y="359"/>
                  </a:lnTo>
                  <a:lnTo>
                    <a:pt x="390" y="355"/>
                  </a:lnTo>
                  <a:lnTo>
                    <a:pt x="394" y="353"/>
                  </a:lnTo>
                  <a:lnTo>
                    <a:pt x="399" y="350"/>
                  </a:lnTo>
                  <a:lnTo>
                    <a:pt x="403" y="347"/>
                  </a:lnTo>
                  <a:lnTo>
                    <a:pt x="408" y="345"/>
                  </a:lnTo>
                  <a:lnTo>
                    <a:pt x="413" y="341"/>
                  </a:lnTo>
                  <a:lnTo>
                    <a:pt x="418" y="339"/>
                  </a:lnTo>
                  <a:lnTo>
                    <a:pt x="422" y="336"/>
                  </a:lnTo>
                  <a:lnTo>
                    <a:pt x="426" y="333"/>
                  </a:lnTo>
                  <a:lnTo>
                    <a:pt x="430" y="330"/>
                  </a:lnTo>
                  <a:lnTo>
                    <a:pt x="434" y="328"/>
                  </a:lnTo>
                  <a:lnTo>
                    <a:pt x="439" y="325"/>
                  </a:lnTo>
                  <a:lnTo>
                    <a:pt x="443" y="322"/>
                  </a:lnTo>
                  <a:lnTo>
                    <a:pt x="447" y="319"/>
                  </a:lnTo>
                  <a:lnTo>
                    <a:pt x="452" y="317"/>
                  </a:lnTo>
                  <a:lnTo>
                    <a:pt x="458" y="311"/>
                  </a:lnTo>
                  <a:lnTo>
                    <a:pt x="465" y="307"/>
                  </a:lnTo>
                  <a:lnTo>
                    <a:pt x="471" y="302"/>
                  </a:lnTo>
                  <a:lnTo>
                    <a:pt x="476" y="300"/>
                  </a:lnTo>
                  <a:lnTo>
                    <a:pt x="479" y="296"/>
                  </a:lnTo>
                  <a:lnTo>
                    <a:pt x="483" y="294"/>
                  </a:lnTo>
                  <a:lnTo>
                    <a:pt x="485" y="293"/>
                  </a:lnTo>
                  <a:lnTo>
                    <a:pt x="486" y="293"/>
                  </a:lnTo>
                  <a:lnTo>
                    <a:pt x="487" y="294"/>
                  </a:lnTo>
                  <a:lnTo>
                    <a:pt x="493" y="300"/>
                  </a:lnTo>
                  <a:lnTo>
                    <a:pt x="498" y="303"/>
                  </a:lnTo>
                  <a:lnTo>
                    <a:pt x="503" y="307"/>
                  </a:lnTo>
                  <a:lnTo>
                    <a:pt x="509" y="311"/>
                  </a:lnTo>
                  <a:lnTo>
                    <a:pt x="515" y="316"/>
                  </a:lnTo>
                  <a:lnTo>
                    <a:pt x="518" y="317"/>
                  </a:lnTo>
                  <a:lnTo>
                    <a:pt x="521" y="319"/>
                  </a:lnTo>
                  <a:lnTo>
                    <a:pt x="525" y="321"/>
                  </a:lnTo>
                  <a:lnTo>
                    <a:pt x="530" y="323"/>
                  </a:lnTo>
                  <a:lnTo>
                    <a:pt x="534" y="324"/>
                  </a:lnTo>
                  <a:lnTo>
                    <a:pt x="538" y="325"/>
                  </a:lnTo>
                  <a:lnTo>
                    <a:pt x="543" y="326"/>
                  </a:lnTo>
                  <a:lnTo>
                    <a:pt x="549" y="328"/>
                  </a:lnTo>
                  <a:lnTo>
                    <a:pt x="553" y="328"/>
                  </a:lnTo>
                  <a:lnTo>
                    <a:pt x="557" y="328"/>
                  </a:lnTo>
                  <a:lnTo>
                    <a:pt x="562" y="328"/>
                  </a:lnTo>
                  <a:lnTo>
                    <a:pt x="568" y="328"/>
                  </a:lnTo>
                  <a:lnTo>
                    <a:pt x="573" y="328"/>
                  </a:lnTo>
                  <a:lnTo>
                    <a:pt x="578" y="327"/>
                  </a:lnTo>
                  <a:lnTo>
                    <a:pt x="585" y="326"/>
                  </a:lnTo>
                  <a:lnTo>
                    <a:pt x="591" y="325"/>
                  </a:lnTo>
                  <a:lnTo>
                    <a:pt x="596" y="322"/>
                  </a:lnTo>
                  <a:lnTo>
                    <a:pt x="601" y="320"/>
                  </a:lnTo>
                  <a:lnTo>
                    <a:pt x="606" y="317"/>
                  </a:lnTo>
                  <a:lnTo>
                    <a:pt x="610" y="314"/>
                  </a:lnTo>
                  <a:lnTo>
                    <a:pt x="614" y="312"/>
                  </a:lnTo>
                  <a:lnTo>
                    <a:pt x="618" y="309"/>
                  </a:lnTo>
                  <a:lnTo>
                    <a:pt x="621" y="306"/>
                  </a:lnTo>
                  <a:lnTo>
                    <a:pt x="625" y="304"/>
                  </a:lnTo>
                  <a:lnTo>
                    <a:pt x="632" y="298"/>
                  </a:lnTo>
                  <a:lnTo>
                    <a:pt x="637" y="293"/>
                  </a:lnTo>
                  <a:lnTo>
                    <a:pt x="640" y="287"/>
                  </a:lnTo>
                  <a:lnTo>
                    <a:pt x="644" y="281"/>
                  </a:lnTo>
                  <a:lnTo>
                    <a:pt x="646" y="274"/>
                  </a:lnTo>
                  <a:lnTo>
                    <a:pt x="648" y="270"/>
                  </a:lnTo>
                  <a:lnTo>
                    <a:pt x="648" y="265"/>
                  </a:lnTo>
                  <a:lnTo>
                    <a:pt x="650" y="261"/>
                  </a:lnTo>
                  <a:lnTo>
                    <a:pt x="651" y="255"/>
                  </a:lnTo>
                  <a:lnTo>
                    <a:pt x="651" y="253"/>
                  </a:lnTo>
                  <a:lnTo>
                    <a:pt x="653" y="253"/>
                  </a:lnTo>
                  <a:lnTo>
                    <a:pt x="657" y="253"/>
                  </a:lnTo>
                  <a:lnTo>
                    <a:pt x="659" y="253"/>
                  </a:lnTo>
                  <a:lnTo>
                    <a:pt x="663" y="253"/>
                  </a:lnTo>
                  <a:lnTo>
                    <a:pt x="667" y="253"/>
                  </a:lnTo>
                  <a:lnTo>
                    <a:pt x="675" y="253"/>
                  </a:lnTo>
                  <a:lnTo>
                    <a:pt x="680" y="253"/>
                  </a:lnTo>
                  <a:lnTo>
                    <a:pt x="686" y="253"/>
                  </a:lnTo>
                  <a:lnTo>
                    <a:pt x="689" y="253"/>
                  </a:lnTo>
                  <a:lnTo>
                    <a:pt x="692" y="253"/>
                  </a:lnTo>
                  <a:lnTo>
                    <a:pt x="696" y="253"/>
                  </a:lnTo>
                  <a:lnTo>
                    <a:pt x="700" y="253"/>
                  </a:lnTo>
                  <a:lnTo>
                    <a:pt x="703" y="253"/>
                  </a:lnTo>
                  <a:lnTo>
                    <a:pt x="707" y="253"/>
                  </a:lnTo>
                  <a:lnTo>
                    <a:pt x="711" y="253"/>
                  </a:lnTo>
                  <a:lnTo>
                    <a:pt x="715" y="253"/>
                  </a:lnTo>
                  <a:lnTo>
                    <a:pt x="720" y="253"/>
                  </a:lnTo>
                  <a:lnTo>
                    <a:pt x="724" y="253"/>
                  </a:lnTo>
                  <a:lnTo>
                    <a:pt x="728" y="253"/>
                  </a:lnTo>
                  <a:lnTo>
                    <a:pt x="733" y="253"/>
                  </a:lnTo>
                  <a:lnTo>
                    <a:pt x="737" y="253"/>
                  </a:lnTo>
                  <a:lnTo>
                    <a:pt x="741" y="253"/>
                  </a:lnTo>
                  <a:lnTo>
                    <a:pt x="745" y="253"/>
                  </a:lnTo>
                  <a:lnTo>
                    <a:pt x="750" y="253"/>
                  </a:lnTo>
                  <a:lnTo>
                    <a:pt x="754" y="253"/>
                  </a:lnTo>
                  <a:lnTo>
                    <a:pt x="758" y="253"/>
                  </a:lnTo>
                  <a:lnTo>
                    <a:pt x="764" y="253"/>
                  </a:lnTo>
                  <a:lnTo>
                    <a:pt x="769" y="253"/>
                  </a:lnTo>
                  <a:lnTo>
                    <a:pt x="773" y="253"/>
                  </a:lnTo>
                  <a:lnTo>
                    <a:pt x="778" y="253"/>
                  </a:lnTo>
                  <a:lnTo>
                    <a:pt x="782" y="253"/>
                  </a:lnTo>
                  <a:lnTo>
                    <a:pt x="787" y="253"/>
                  </a:lnTo>
                  <a:lnTo>
                    <a:pt x="792" y="253"/>
                  </a:lnTo>
                  <a:lnTo>
                    <a:pt x="797" y="253"/>
                  </a:lnTo>
                  <a:lnTo>
                    <a:pt x="801" y="253"/>
                  </a:lnTo>
                  <a:lnTo>
                    <a:pt x="808" y="253"/>
                  </a:lnTo>
                  <a:lnTo>
                    <a:pt x="812" y="252"/>
                  </a:lnTo>
                  <a:lnTo>
                    <a:pt x="816" y="252"/>
                  </a:lnTo>
                  <a:lnTo>
                    <a:pt x="821" y="252"/>
                  </a:lnTo>
                  <a:lnTo>
                    <a:pt x="826" y="252"/>
                  </a:lnTo>
                  <a:lnTo>
                    <a:pt x="830" y="251"/>
                  </a:lnTo>
                  <a:lnTo>
                    <a:pt x="835" y="251"/>
                  </a:lnTo>
                  <a:lnTo>
                    <a:pt x="839" y="251"/>
                  </a:lnTo>
                  <a:lnTo>
                    <a:pt x="844" y="251"/>
                  </a:lnTo>
                  <a:lnTo>
                    <a:pt x="848" y="251"/>
                  </a:lnTo>
                  <a:lnTo>
                    <a:pt x="854" y="251"/>
                  </a:lnTo>
                  <a:lnTo>
                    <a:pt x="858" y="251"/>
                  </a:lnTo>
                  <a:lnTo>
                    <a:pt x="863" y="251"/>
                  </a:lnTo>
                  <a:lnTo>
                    <a:pt x="867" y="251"/>
                  </a:lnTo>
                  <a:lnTo>
                    <a:pt x="871" y="251"/>
                  </a:lnTo>
                  <a:lnTo>
                    <a:pt x="875" y="251"/>
                  </a:lnTo>
                  <a:lnTo>
                    <a:pt x="880" y="251"/>
                  </a:lnTo>
                  <a:lnTo>
                    <a:pt x="883" y="250"/>
                  </a:lnTo>
                  <a:lnTo>
                    <a:pt x="888" y="249"/>
                  </a:lnTo>
                  <a:lnTo>
                    <a:pt x="892" y="249"/>
                  </a:lnTo>
                  <a:lnTo>
                    <a:pt x="896" y="249"/>
                  </a:lnTo>
                  <a:lnTo>
                    <a:pt x="901" y="249"/>
                  </a:lnTo>
                  <a:lnTo>
                    <a:pt x="905" y="248"/>
                  </a:lnTo>
                  <a:lnTo>
                    <a:pt x="909" y="248"/>
                  </a:lnTo>
                  <a:lnTo>
                    <a:pt x="913" y="248"/>
                  </a:lnTo>
                  <a:lnTo>
                    <a:pt x="916" y="247"/>
                  </a:lnTo>
                  <a:lnTo>
                    <a:pt x="920" y="247"/>
                  </a:lnTo>
                  <a:lnTo>
                    <a:pt x="924" y="246"/>
                  </a:lnTo>
                  <a:lnTo>
                    <a:pt x="928" y="246"/>
                  </a:lnTo>
                  <a:lnTo>
                    <a:pt x="932" y="245"/>
                  </a:lnTo>
                  <a:lnTo>
                    <a:pt x="936" y="245"/>
                  </a:lnTo>
                  <a:lnTo>
                    <a:pt x="940" y="244"/>
                  </a:lnTo>
                  <a:lnTo>
                    <a:pt x="945" y="244"/>
                  </a:lnTo>
                  <a:lnTo>
                    <a:pt x="952" y="243"/>
                  </a:lnTo>
                  <a:lnTo>
                    <a:pt x="959" y="241"/>
                  </a:lnTo>
                  <a:lnTo>
                    <a:pt x="962" y="241"/>
                  </a:lnTo>
                  <a:lnTo>
                    <a:pt x="966" y="240"/>
                  </a:lnTo>
                  <a:lnTo>
                    <a:pt x="970" y="239"/>
                  </a:lnTo>
                  <a:lnTo>
                    <a:pt x="974" y="239"/>
                  </a:lnTo>
                  <a:lnTo>
                    <a:pt x="981" y="238"/>
                  </a:lnTo>
                  <a:lnTo>
                    <a:pt x="988" y="237"/>
                  </a:lnTo>
                  <a:lnTo>
                    <a:pt x="994" y="236"/>
                  </a:lnTo>
                  <a:lnTo>
                    <a:pt x="1001" y="235"/>
                  </a:lnTo>
                  <a:lnTo>
                    <a:pt x="1007" y="232"/>
                  </a:lnTo>
                  <a:lnTo>
                    <a:pt x="1013" y="231"/>
                  </a:lnTo>
                  <a:lnTo>
                    <a:pt x="1017" y="229"/>
                  </a:lnTo>
                  <a:lnTo>
                    <a:pt x="1023" y="229"/>
                  </a:lnTo>
                  <a:lnTo>
                    <a:pt x="1027" y="227"/>
                  </a:lnTo>
                  <a:lnTo>
                    <a:pt x="1033" y="227"/>
                  </a:lnTo>
                  <a:lnTo>
                    <a:pt x="1037" y="225"/>
                  </a:lnTo>
                  <a:lnTo>
                    <a:pt x="1041" y="225"/>
                  </a:lnTo>
                  <a:lnTo>
                    <a:pt x="1047" y="223"/>
                  </a:lnTo>
                  <a:lnTo>
                    <a:pt x="1052" y="223"/>
                  </a:lnTo>
                  <a:lnTo>
                    <a:pt x="1055" y="222"/>
                  </a:lnTo>
                  <a:lnTo>
                    <a:pt x="1056" y="222"/>
                  </a:lnTo>
                  <a:lnTo>
                    <a:pt x="1057" y="221"/>
                  </a:lnTo>
                  <a:lnTo>
                    <a:pt x="1061" y="221"/>
                  </a:lnTo>
                  <a:lnTo>
                    <a:pt x="1063" y="221"/>
                  </a:lnTo>
                  <a:lnTo>
                    <a:pt x="1067" y="221"/>
                  </a:lnTo>
                  <a:lnTo>
                    <a:pt x="1070" y="221"/>
                  </a:lnTo>
                  <a:lnTo>
                    <a:pt x="1075" y="221"/>
                  </a:lnTo>
                  <a:lnTo>
                    <a:pt x="1080" y="221"/>
                  </a:lnTo>
                  <a:lnTo>
                    <a:pt x="1086" y="221"/>
                  </a:lnTo>
                  <a:lnTo>
                    <a:pt x="1092" y="221"/>
                  </a:lnTo>
                  <a:lnTo>
                    <a:pt x="1098" y="221"/>
                  </a:lnTo>
                  <a:lnTo>
                    <a:pt x="1104" y="221"/>
                  </a:lnTo>
                  <a:lnTo>
                    <a:pt x="1112" y="221"/>
                  </a:lnTo>
                  <a:lnTo>
                    <a:pt x="1120" y="221"/>
                  </a:lnTo>
                  <a:lnTo>
                    <a:pt x="1130" y="221"/>
                  </a:lnTo>
                  <a:lnTo>
                    <a:pt x="1138" y="220"/>
                  </a:lnTo>
                  <a:lnTo>
                    <a:pt x="1146" y="220"/>
                  </a:lnTo>
                  <a:lnTo>
                    <a:pt x="1155" y="220"/>
                  </a:lnTo>
                  <a:lnTo>
                    <a:pt x="1166" y="220"/>
                  </a:lnTo>
                  <a:lnTo>
                    <a:pt x="1175" y="220"/>
                  </a:lnTo>
                  <a:lnTo>
                    <a:pt x="1185" y="220"/>
                  </a:lnTo>
                  <a:lnTo>
                    <a:pt x="1195" y="220"/>
                  </a:lnTo>
                  <a:lnTo>
                    <a:pt x="1206" y="220"/>
                  </a:lnTo>
                  <a:lnTo>
                    <a:pt x="1217" y="219"/>
                  </a:lnTo>
                  <a:lnTo>
                    <a:pt x="1228" y="219"/>
                  </a:lnTo>
                  <a:lnTo>
                    <a:pt x="1239" y="219"/>
                  </a:lnTo>
                  <a:lnTo>
                    <a:pt x="1251" y="219"/>
                  </a:lnTo>
                  <a:lnTo>
                    <a:pt x="1263" y="219"/>
                  </a:lnTo>
                  <a:lnTo>
                    <a:pt x="1274" y="219"/>
                  </a:lnTo>
                  <a:lnTo>
                    <a:pt x="1286" y="219"/>
                  </a:lnTo>
                  <a:lnTo>
                    <a:pt x="1298" y="219"/>
                  </a:lnTo>
                  <a:lnTo>
                    <a:pt x="1310" y="219"/>
                  </a:lnTo>
                  <a:lnTo>
                    <a:pt x="1322" y="219"/>
                  </a:lnTo>
                  <a:lnTo>
                    <a:pt x="1333" y="218"/>
                  </a:lnTo>
                  <a:lnTo>
                    <a:pt x="1346" y="218"/>
                  </a:lnTo>
                  <a:lnTo>
                    <a:pt x="1358" y="217"/>
                  </a:lnTo>
                  <a:lnTo>
                    <a:pt x="1370" y="217"/>
                  </a:lnTo>
                  <a:lnTo>
                    <a:pt x="1381" y="217"/>
                  </a:lnTo>
                  <a:lnTo>
                    <a:pt x="1395" y="217"/>
                  </a:lnTo>
                  <a:lnTo>
                    <a:pt x="1405" y="217"/>
                  </a:lnTo>
                  <a:lnTo>
                    <a:pt x="1417" y="217"/>
                  </a:lnTo>
                  <a:lnTo>
                    <a:pt x="1428" y="217"/>
                  </a:lnTo>
                  <a:lnTo>
                    <a:pt x="1441" y="217"/>
                  </a:lnTo>
                  <a:lnTo>
                    <a:pt x="1452" y="217"/>
                  </a:lnTo>
                  <a:lnTo>
                    <a:pt x="1462" y="217"/>
                  </a:lnTo>
                  <a:lnTo>
                    <a:pt x="1473" y="217"/>
                  </a:lnTo>
                  <a:lnTo>
                    <a:pt x="1485" y="217"/>
                  </a:lnTo>
                  <a:lnTo>
                    <a:pt x="1494" y="216"/>
                  </a:lnTo>
                  <a:lnTo>
                    <a:pt x="1504" y="216"/>
                  </a:lnTo>
                  <a:lnTo>
                    <a:pt x="1514" y="216"/>
                  </a:lnTo>
                  <a:lnTo>
                    <a:pt x="1525" y="216"/>
                  </a:lnTo>
                  <a:lnTo>
                    <a:pt x="1534" y="215"/>
                  </a:lnTo>
                  <a:lnTo>
                    <a:pt x="1543" y="215"/>
                  </a:lnTo>
                  <a:lnTo>
                    <a:pt x="1551" y="215"/>
                  </a:lnTo>
                  <a:lnTo>
                    <a:pt x="1560" y="215"/>
                  </a:lnTo>
                  <a:lnTo>
                    <a:pt x="1567" y="215"/>
                  </a:lnTo>
                  <a:lnTo>
                    <a:pt x="1575" y="215"/>
                  </a:lnTo>
                  <a:lnTo>
                    <a:pt x="1582" y="215"/>
                  </a:lnTo>
                  <a:lnTo>
                    <a:pt x="1589" y="215"/>
                  </a:lnTo>
                  <a:lnTo>
                    <a:pt x="1595" y="215"/>
                  </a:lnTo>
                  <a:lnTo>
                    <a:pt x="1601" y="215"/>
                  </a:lnTo>
                  <a:lnTo>
                    <a:pt x="1606" y="215"/>
                  </a:lnTo>
                  <a:lnTo>
                    <a:pt x="1611" y="215"/>
                  </a:lnTo>
                  <a:lnTo>
                    <a:pt x="1616" y="214"/>
                  </a:lnTo>
                  <a:lnTo>
                    <a:pt x="1620" y="214"/>
                  </a:lnTo>
                  <a:lnTo>
                    <a:pt x="1624" y="213"/>
                  </a:lnTo>
                  <a:lnTo>
                    <a:pt x="1629" y="213"/>
                  </a:lnTo>
                  <a:lnTo>
                    <a:pt x="1633" y="213"/>
                  </a:lnTo>
                  <a:lnTo>
                    <a:pt x="1638" y="213"/>
                  </a:lnTo>
                  <a:lnTo>
                    <a:pt x="1643" y="213"/>
                  </a:lnTo>
                  <a:lnTo>
                    <a:pt x="1648" y="213"/>
                  </a:lnTo>
                  <a:lnTo>
                    <a:pt x="1652" y="212"/>
                  </a:lnTo>
                  <a:lnTo>
                    <a:pt x="1659" y="212"/>
                  </a:lnTo>
                  <a:lnTo>
                    <a:pt x="1664" y="211"/>
                  </a:lnTo>
                  <a:lnTo>
                    <a:pt x="1669" y="211"/>
                  </a:lnTo>
                  <a:lnTo>
                    <a:pt x="1674" y="210"/>
                  </a:lnTo>
                  <a:lnTo>
                    <a:pt x="1679" y="210"/>
                  </a:lnTo>
                  <a:lnTo>
                    <a:pt x="1684" y="210"/>
                  </a:lnTo>
                  <a:lnTo>
                    <a:pt x="1690" y="210"/>
                  </a:lnTo>
                  <a:lnTo>
                    <a:pt x="1695" y="210"/>
                  </a:lnTo>
                  <a:lnTo>
                    <a:pt x="1700" y="210"/>
                  </a:lnTo>
                  <a:lnTo>
                    <a:pt x="1706" y="209"/>
                  </a:lnTo>
                  <a:lnTo>
                    <a:pt x="1711" y="209"/>
                  </a:lnTo>
                  <a:lnTo>
                    <a:pt x="1716" y="208"/>
                  </a:lnTo>
                  <a:lnTo>
                    <a:pt x="1721" y="208"/>
                  </a:lnTo>
                  <a:lnTo>
                    <a:pt x="1727" y="208"/>
                  </a:lnTo>
                  <a:lnTo>
                    <a:pt x="1732" y="208"/>
                  </a:lnTo>
                  <a:lnTo>
                    <a:pt x="1737" y="208"/>
                  </a:lnTo>
                  <a:lnTo>
                    <a:pt x="1742" y="208"/>
                  </a:lnTo>
                  <a:lnTo>
                    <a:pt x="1747" y="208"/>
                  </a:lnTo>
                  <a:lnTo>
                    <a:pt x="1753" y="208"/>
                  </a:lnTo>
                  <a:lnTo>
                    <a:pt x="1758" y="207"/>
                  </a:lnTo>
                  <a:lnTo>
                    <a:pt x="1763" y="207"/>
                  </a:lnTo>
                  <a:lnTo>
                    <a:pt x="1768" y="207"/>
                  </a:lnTo>
                  <a:lnTo>
                    <a:pt x="1773" y="207"/>
                  </a:lnTo>
                  <a:lnTo>
                    <a:pt x="1778" y="206"/>
                  </a:lnTo>
                  <a:lnTo>
                    <a:pt x="1782" y="206"/>
                  </a:lnTo>
                  <a:lnTo>
                    <a:pt x="1787" y="206"/>
                  </a:lnTo>
                  <a:lnTo>
                    <a:pt x="1793" y="206"/>
                  </a:lnTo>
                  <a:lnTo>
                    <a:pt x="1797" y="205"/>
                  </a:lnTo>
                  <a:lnTo>
                    <a:pt x="1801" y="204"/>
                  </a:lnTo>
                  <a:lnTo>
                    <a:pt x="1806" y="204"/>
                  </a:lnTo>
                  <a:lnTo>
                    <a:pt x="1810" y="204"/>
                  </a:lnTo>
                  <a:lnTo>
                    <a:pt x="1814" y="204"/>
                  </a:lnTo>
                  <a:lnTo>
                    <a:pt x="1818" y="204"/>
                  </a:lnTo>
                  <a:lnTo>
                    <a:pt x="1822" y="203"/>
                  </a:lnTo>
                  <a:lnTo>
                    <a:pt x="1826" y="203"/>
                  </a:lnTo>
                  <a:lnTo>
                    <a:pt x="1833" y="202"/>
                  </a:lnTo>
                  <a:lnTo>
                    <a:pt x="1842" y="202"/>
                  </a:lnTo>
                  <a:lnTo>
                    <a:pt x="1847" y="202"/>
                  </a:lnTo>
                  <a:lnTo>
                    <a:pt x="1853" y="201"/>
                  </a:lnTo>
                  <a:lnTo>
                    <a:pt x="1858" y="200"/>
                  </a:lnTo>
                  <a:lnTo>
                    <a:pt x="1862" y="200"/>
                  </a:lnTo>
                  <a:lnTo>
                    <a:pt x="1866" y="200"/>
                  </a:lnTo>
                  <a:lnTo>
                    <a:pt x="1869" y="199"/>
                  </a:lnTo>
                  <a:lnTo>
                    <a:pt x="1871" y="198"/>
                  </a:lnTo>
                  <a:lnTo>
                    <a:pt x="1873" y="198"/>
                  </a:lnTo>
                  <a:lnTo>
                    <a:pt x="1875" y="195"/>
                  </a:lnTo>
                  <a:lnTo>
                    <a:pt x="1879" y="189"/>
                  </a:lnTo>
                  <a:lnTo>
                    <a:pt x="1881" y="183"/>
                  </a:lnTo>
                  <a:lnTo>
                    <a:pt x="1886" y="176"/>
                  </a:lnTo>
                  <a:lnTo>
                    <a:pt x="1886" y="172"/>
                  </a:lnTo>
                  <a:lnTo>
                    <a:pt x="1887" y="168"/>
                  </a:lnTo>
                  <a:lnTo>
                    <a:pt x="1888" y="164"/>
                  </a:lnTo>
                  <a:lnTo>
                    <a:pt x="1889" y="161"/>
                  </a:lnTo>
                  <a:lnTo>
                    <a:pt x="1890" y="152"/>
                  </a:lnTo>
                  <a:lnTo>
                    <a:pt x="1890" y="146"/>
                  </a:lnTo>
                  <a:lnTo>
                    <a:pt x="1887" y="140"/>
                  </a:lnTo>
                  <a:lnTo>
                    <a:pt x="1885" y="136"/>
                  </a:lnTo>
                  <a:lnTo>
                    <a:pt x="1881" y="132"/>
                  </a:lnTo>
                  <a:lnTo>
                    <a:pt x="1879" y="129"/>
                  </a:lnTo>
                  <a:lnTo>
                    <a:pt x="1873" y="126"/>
                  </a:lnTo>
                  <a:lnTo>
                    <a:pt x="1872" y="125"/>
                  </a:lnTo>
                  <a:lnTo>
                    <a:pt x="1871" y="123"/>
                  </a:lnTo>
                  <a:lnTo>
                    <a:pt x="1870" y="120"/>
                  </a:lnTo>
                  <a:lnTo>
                    <a:pt x="1867" y="115"/>
                  </a:lnTo>
                  <a:lnTo>
                    <a:pt x="1864" y="108"/>
                  </a:lnTo>
                  <a:lnTo>
                    <a:pt x="1859" y="102"/>
                  </a:lnTo>
                  <a:lnTo>
                    <a:pt x="1854" y="97"/>
                  </a:lnTo>
                  <a:lnTo>
                    <a:pt x="1850" y="94"/>
                  </a:lnTo>
                  <a:lnTo>
                    <a:pt x="1847" y="92"/>
                  </a:lnTo>
                  <a:lnTo>
                    <a:pt x="1843" y="90"/>
                  </a:lnTo>
                  <a:lnTo>
                    <a:pt x="1840" y="90"/>
                  </a:lnTo>
                  <a:lnTo>
                    <a:pt x="1835" y="89"/>
                  </a:lnTo>
                  <a:lnTo>
                    <a:pt x="1830" y="89"/>
                  </a:lnTo>
                  <a:lnTo>
                    <a:pt x="1824" y="88"/>
                  </a:lnTo>
                  <a:lnTo>
                    <a:pt x="1818" y="88"/>
                  </a:lnTo>
                  <a:lnTo>
                    <a:pt x="1813" y="87"/>
                  </a:lnTo>
                  <a:lnTo>
                    <a:pt x="1809" y="87"/>
                  </a:lnTo>
                  <a:lnTo>
                    <a:pt x="1804" y="87"/>
                  </a:lnTo>
                  <a:lnTo>
                    <a:pt x="1799" y="87"/>
                  </a:lnTo>
                  <a:lnTo>
                    <a:pt x="1794" y="87"/>
                  </a:lnTo>
                  <a:lnTo>
                    <a:pt x="1788" y="87"/>
                  </a:lnTo>
                  <a:lnTo>
                    <a:pt x="1782" y="87"/>
                  </a:lnTo>
                  <a:lnTo>
                    <a:pt x="1777" y="87"/>
                  </a:lnTo>
                  <a:lnTo>
                    <a:pt x="1770" y="86"/>
                  </a:lnTo>
                  <a:lnTo>
                    <a:pt x="1764" y="86"/>
                  </a:lnTo>
                  <a:lnTo>
                    <a:pt x="1757" y="86"/>
                  </a:lnTo>
                  <a:lnTo>
                    <a:pt x="1751" y="86"/>
                  </a:lnTo>
                  <a:lnTo>
                    <a:pt x="1742" y="85"/>
                  </a:lnTo>
                  <a:lnTo>
                    <a:pt x="1735" y="85"/>
                  </a:lnTo>
                  <a:lnTo>
                    <a:pt x="1728" y="85"/>
                  </a:lnTo>
                  <a:lnTo>
                    <a:pt x="1721" y="85"/>
                  </a:lnTo>
                  <a:lnTo>
                    <a:pt x="1713" y="85"/>
                  </a:lnTo>
                  <a:lnTo>
                    <a:pt x="1706" y="85"/>
                  </a:lnTo>
                  <a:lnTo>
                    <a:pt x="1697" y="85"/>
                  </a:lnTo>
                  <a:lnTo>
                    <a:pt x="1690" y="85"/>
                  </a:lnTo>
                  <a:lnTo>
                    <a:pt x="1682" y="85"/>
                  </a:lnTo>
                  <a:lnTo>
                    <a:pt x="1674" y="85"/>
                  </a:lnTo>
                  <a:lnTo>
                    <a:pt x="1666" y="85"/>
                  </a:lnTo>
                  <a:lnTo>
                    <a:pt x="1657" y="85"/>
                  </a:lnTo>
                  <a:lnTo>
                    <a:pt x="1648" y="85"/>
                  </a:lnTo>
                  <a:lnTo>
                    <a:pt x="1640" y="85"/>
                  </a:lnTo>
                  <a:lnTo>
                    <a:pt x="1632" y="85"/>
                  </a:lnTo>
                  <a:lnTo>
                    <a:pt x="1623" y="85"/>
                  </a:lnTo>
                  <a:lnTo>
                    <a:pt x="1615" y="85"/>
                  </a:lnTo>
                  <a:lnTo>
                    <a:pt x="1606" y="85"/>
                  </a:lnTo>
                  <a:lnTo>
                    <a:pt x="1598" y="85"/>
                  </a:lnTo>
                  <a:lnTo>
                    <a:pt x="1590" y="85"/>
                  </a:lnTo>
                  <a:lnTo>
                    <a:pt x="1582" y="85"/>
                  </a:lnTo>
                  <a:lnTo>
                    <a:pt x="1574" y="85"/>
                  </a:lnTo>
                  <a:lnTo>
                    <a:pt x="1565" y="85"/>
                  </a:lnTo>
                  <a:lnTo>
                    <a:pt x="1557" y="85"/>
                  </a:lnTo>
                  <a:lnTo>
                    <a:pt x="1549" y="85"/>
                  </a:lnTo>
                  <a:lnTo>
                    <a:pt x="1541" y="85"/>
                  </a:lnTo>
                  <a:lnTo>
                    <a:pt x="1534" y="85"/>
                  </a:lnTo>
                  <a:lnTo>
                    <a:pt x="1527" y="85"/>
                  </a:lnTo>
                  <a:lnTo>
                    <a:pt x="1518" y="85"/>
                  </a:lnTo>
                  <a:lnTo>
                    <a:pt x="1511" y="85"/>
                  </a:lnTo>
                  <a:lnTo>
                    <a:pt x="1503" y="85"/>
                  </a:lnTo>
                  <a:lnTo>
                    <a:pt x="1497" y="85"/>
                  </a:lnTo>
                  <a:lnTo>
                    <a:pt x="1490" y="85"/>
                  </a:lnTo>
                  <a:lnTo>
                    <a:pt x="1484" y="85"/>
                  </a:lnTo>
                  <a:lnTo>
                    <a:pt x="1476" y="85"/>
                  </a:lnTo>
                  <a:lnTo>
                    <a:pt x="1471" y="85"/>
                  </a:lnTo>
                  <a:lnTo>
                    <a:pt x="1465" y="85"/>
                  </a:lnTo>
                  <a:lnTo>
                    <a:pt x="1459" y="85"/>
                  </a:lnTo>
                  <a:lnTo>
                    <a:pt x="1454" y="85"/>
                  </a:lnTo>
                  <a:lnTo>
                    <a:pt x="1449" y="85"/>
                  </a:lnTo>
                  <a:lnTo>
                    <a:pt x="1444" y="85"/>
                  </a:lnTo>
                  <a:lnTo>
                    <a:pt x="1439" y="85"/>
                  </a:lnTo>
                  <a:lnTo>
                    <a:pt x="1435" y="85"/>
                  </a:lnTo>
                  <a:lnTo>
                    <a:pt x="1431" y="85"/>
                  </a:lnTo>
                  <a:lnTo>
                    <a:pt x="1426" y="85"/>
                  </a:lnTo>
                  <a:lnTo>
                    <a:pt x="1422" y="85"/>
                  </a:lnTo>
                  <a:lnTo>
                    <a:pt x="1418" y="85"/>
                  </a:lnTo>
                  <a:lnTo>
                    <a:pt x="1413" y="85"/>
                  </a:lnTo>
                  <a:lnTo>
                    <a:pt x="1407" y="85"/>
                  </a:lnTo>
                  <a:lnTo>
                    <a:pt x="1402" y="85"/>
                  </a:lnTo>
                  <a:lnTo>
                    <a:pt x="1397" y="85"/>
                  </a:lnTo>
                  <a:lnTo>
                    <a:pt x="1391" y="85"/>
                  </a:lnTo>
                  <a:lnTo>
                    <a:pt x="1383" y="85"/>
                  </a:lnTo>
                  <a:lnTo>
                    <a:pt x="1377" y="85"/>
                  </a:lnTo>
                  <a:lnTo>
                    <a:pt x="1371" y="85"/>
                  </a:lnTo>
                  <a:lnTo>
                    <a:pt x="1365" y="85"/>
                  </a:lnTo>
                  <a:lnTo>
                    <a:pt x="1358" y="85"/>
                  </a:lnTo>
                  <a:lnTo>
                    <a:pt x="1351" y="85"/>
                  </a:lnTo>
                  <a:lnTo>
                    <a:pt x="1343" y="85"/>
                  </a:lnTo>
                  <a:lnTo>
                    <a:pt x="1337" y="85"/>
                  </a:lnTo>
                  <a:lnTo>
                    <a:pt x="1329" y="84"/>
                  </a:lnTo>
                  <a:lnTo>
                    <a:pt x="1321" y="84"/>
                  </a:lnTo>
                  <a:lnTo>
                    <a:pt x="1314" y="84"/>
                  </a:lnTo>
                  <a:lnTo>
                    <a:pt x="1306" y="84"/>
                  </a:lnTo>
                  <a:lnTo>
                    <a:pt x="1297" y="84"/>
                  </a:lnTo>
                  <a:lnTo>
                    <a:pt x="1290" y="84"/>
                  </a:lnTo>
                  <a:lnTo>
                    <a:pt x="1282" y="84"/>
                  </a:lnTo>
                  <a:lnTo>
                    <a:pt x="1275" y="84"/>
                  </a:lnTo>
                  <a:lnTo>
                    <a:pt x="1267" y="83"/>
                  </a:lnTo>
                  <a:lnTo>
                    <a:pt x="1259" y="83"/>
                  </a:lnTo>
                  <a:lnTo>
                    <a:pt x="1250" y="83"/>
                  </a:lnTo>
                  <a:lnTo>
                    <a:pt x="1243" y="83"/>
                  </a:lnTo>
                  <a:lnTo>
                    <a:pt x="1235" y="83"/>
                  </a:lnTo>
                  <a:lnTo>
                    <a:pt x="1227" y="83"/>
                  </a:lnTo>
                  <a:lnTo>
                    <a:pt x="1220" y="83"/>
                  </a:lnTo>
                  <a:lnTo>
                    <a:pt x="1213" y="83"/>
                  </a:lnTo>
                  <a:lnTo>
                    <a:pt x="1203" y="83"/>
                  </a:lnTo>
                  <a:lnTo>
                    <a:pt x="1195" y="83"/>
                  </a:lnTo>
                  <a:lnTo>
                    <a:pt x="1188" y="83"/>
                  </a:lnTo>
                  <a:lnTo>
                    <a:pt x="1181" y="83"/>
                  </a:lnTo>
                  <a:lnTo>
                    <a:pt x="1173" y="83"/>
                  </a:lnTo>
                  <a:lnTo>
                    <a:pt x="1166" y="83"/>
                  </a:lnTo>
                  <a:lnTo>
                    <a:pt x="1158" y="83"/>
                  </a:lnTo>
                  <a:lnTo>
                    <a:pt x="1152" y="83"/>
                  </a:lnTo>
                  <a:lnTo>
                    <a:pt x="1144" y="82"/>
                  </a:lnTo>
                  <a:lnTo>
                    <a:pt x="1138" y="82"/>
                  </a:lnTo>
                  <a:lnTo>
                    <a:pt x="1132" y="82"/>
                  </a:lnTo>
                  <a:lnTo>
                    <a:pt x="1126" y="82"/>
                  </a:lnTo>
                  <a:lnTo>
                    <a:pt x="1118" y="82"/>
                  </a:lnTo>
                  <a:lnTo>
                    <a:pt x="1112" y="82"/>
                  </a:lnTo>
                  <a:lnTo>
                    <a:pt x="1107" y="82"/>
                  </a:lnTo>
                  <a:lnTo>
                    <a:pt x="1102" y="82"/>
                  </a:lnTo>
                  <a:lnTo>
                    <a:pt x="1096" y="82"/>
                  </a:lnTo>
                  <a:lnTo>
                    <a:pt x="1092" y="82"/>
                  </a:lnTo>
                  <a:lnTo>
                    <a:pt x="1087" y="82"/>
                  </a:lnTo>
                  <a:lnTo>
                    <a:pt x="1083" y="82"/>
                  </a:lnTo>
                  <a:lnTo>
                    <a:pt x="1079" y="82"/>
                  </a:lnTo>
                  <a:lnTo>
                    <a:pt x="1074" y="82"/>
                  </a:lnTo>
                  <a:lnTo>
                    <a:pt x="1070" y="82"/>
                  </a:lnTo>
                  <a:lnTo>
                    <a:pt x="1068" y="82"/>
                  </a:lnTo>
                  <a:lnTo>
                    <a:pt x="1062" y="82"/>
                  </a:lnTo>
                  <a:lnTo>
                    <a:pt x="1059" y="82"/>
                  </a:lnTo>
                  <a:lnTo>
                    <a:pt x="1056" y="82"/>
                  </a:lnTo>
                  <a:lnTo>
                    <a:pt x="1055" y="81"/>
                  </a:lnTo>
                  <a:lnTo>
                    <a:pt x="1054" y="81"/>
                  </a:lnTo>
                  <a:lnTo>
                    <a:pt x="1051" y="79"/>
                  </a:lnTo>
                  <a:lnTo>
                    <a:pt x="1048" y="78"/>
                  </a:lnTo>
                  <a:lnTo>
                    <a:pt x="1044" y="78"/>
                  </a:lnTo>
                  <a:lnTo>
                    <a:pt x="1038" y="77"/>
                  </a:lnTo>
                  <a:lnTo>
                    <a:pt x="1033" y="76"/>
                  </a:lnTo>
                  <a:lnTo>
                    <a:pt x="1028" y="76"/>
                  </a:lnTo>
                  <a:lnTo>
                    <a:pt x="1023" y="74"/>
                  </a:lnTo>
                  <a:lnTo>
                    <a:pt x="1018" y="74"/>
                  </a:lnTo>
                  <a:lnTo>
                    <a:pt x="1011" y="73"/>
                  </a:lnTo>
                  <a:lnTo>
                    <a:pt x="1005" y="73"/>
                  </a:lnTo>
                  <a:lnTo>
                    <a:pt x="1001" y="71"/>
                  </a:lnTo>
                  <a:lnTo>
                    <a:pt x="998" y="71"/>
                  </a:lnTo>
                  <a:lnTo>
                    <a:pt x="994" y="71"/>
                  </a:lnTo>
                  <a:lnTo>
                    <a:pt x="990" y="71"/>
                  </a:lnTo>
                  <a:lnTo>
                    <a:pt x="985" y="70"/>
                  </a:lnTo>
                  <a:lnTo>
                    <a:pt x="980" y="69"/>
                  </a:lnTo>
                  <a:lnTo>
                    <a:pt x="975" y="69"/>
                  </a:lnTo>
                  <a:lnTo>
                    <a:pt x="971" y="69"/>
                  </a:lnTo>
                  <a:lnTo>
                    <a:pt x="965" y="68"/>
                  </a:lnTo>
                  <a:lnTo>
                    <a:pt x="960" y="68"/>
                  </a:lnTo>
                  <a:lnTo>
                    <a:pt x="955" y="67"/>
                  </a:lnTo>
                  <a:lnTo>
                    <a:pt x="950" y="67"/>
                  </a:lnTo>
                  <a:lnTo>
                    <a:pt x="943" y="67"/>
                  </a:lnTo>
                  <a:lnTo>
                    <a:pt x="936" y="66"/>
                  </a:lnTo>
                  <a:lnTo>
                    <a:pt x="930" y="66"/>
                  </a:lnTo>
                  <a:lnTo>
                    <a:pt x="924" y="66"/>
                  </a:lnTo>
                  <a:lnTo>
                    <a:pt x="917" y="65"/>
                  </a:lnTo>
                  <a:lnTo>
                    <a:pt x="910" y="65"/>
                  </a:lnTo>
                  <a:lnTo>
                    <a:pt x="903" y="65"/>
                  </a:lnTo>
                  <a:lnTo>
                    <a:pt x="896" y="65"/>
                  </a:lnTo>
                  <a:lnTo>
                    <a:pt x="888" y="64"/>
                  </a:lnTo>
                  <a:lnTo>
                    <a:pt x="880" y="63"/>
                  </a:lnTo>
                  <a:lnTo>
                    <a:pt x="872" y="63"/>
                  </a:lnTo>
                  <a:lnTo>
                    <a:pt x="865" y="63"/>
                  </a:lnTo>
                  <a:lnTo>
                    <a:pt x="857" y="62"/>
                  </a:lnTo>
                  <a:lnTo>
                    <a:pt x="848" y="61"/>
                  </a:lnTo>
                  <a:lnTo>
                    <a:pt x="840" y="61"/>
                  </a:lnTo>
                  <a:lnTo>
                    <a:pt x="833" y="61"/>
                  </a:lnTo>
                  <a:lnTo>
                    <a:pt x="824" y="60"/>
                  </a:lnTo>
                  <a:lnTo>
                    <a:pt x="816" y="59"/>
                  </a:lnTo>
                  <a:lnTo>
                    <a:pt x="808" y="59"/>
                  </a:lnTo>
                  <a:lnTo>
                    <a:pt x="800" y="59"/>
                  </a:lnTo>
                  <a:lnTo>
                    <a:pt x="792" y="59"/>
                  </a:lnTo>
                  <a:lnTo>
                    <a:pt x="784" y="58"/>
                  </a:lnTo>
                  <a:lnTo>
                    <a:pt x="776" y="58"/>
                  </a:lnTo>
                  <a:lnTo>
                    <a:pt x="769" y="58"/>
                  </a:lnTo>
                  <a:lnTo>
                    <a:pt x="760" y="57"/>
                  </a:lnTo>
                  <a:lnTo>
                    <a:pt x="752" y="57"/>
                  </a:lnTo>
                  <a:lnTo>
                    <a:pt x="744" y="57"/>
                  </a:lnTo>
                  <a:lnTo>
                    <a:pt x="737" y="57"/>
                  </a:lnTo>
                  <a:lnTo>
                    <a:pt x="729" y="56"/>
                  </a:lnTo>
                  <a:lnTo>
                    <a:pt x="721" y="56"/>
                  </a:lnTo>
                  <a:lnTo>
                    <a:pt x="713" y="56"/>
                  </a:lnTo>
                  <a:lnTo>
                    <a:pt x="706" y="56"/>
                  </a:lnTo>
                  <a:lnTo>
                    <a:pt x="698" y="55"/>
                  </a:lnTo>
                  <a:lnTo>
                    <a:pt x="691" y="55"/>
                  </a:lnTo>
                  <a:lnTo>
                    <a:pt x="684" y="55"/>
                  </a:lnTo>
                  <a:lnTo>
                    <a:pt x="677" y="55"/>
                  </a:lnTo>
                  <a:lnTo>
                    <a:pt x="669" y="55"/>
                  </a:lnTo>
                  <a:lnTo>
                    <a:pt x="662" y="55"/>
                  </a:lnTo>
                  <a:lnTo>
                    <a:pt x="655" y="55"/>
                  </a:lnTo>
                  <a:lnTo>
                    <a:pt x="649" y="55"/>
                  </a:lnTo>
                  <a:lnTo>
                    <a:pt x="642" y="55"/>
                  </a:lnTo>
                  <a:lnTo>
                    <a:pt x="636" y="55"/>
                  </a:lnTo>
                  <a:lnTo>
                    <a:pt x="630" y="55"/>
                  </a:lnTo>
                  <a:lnTo>
                    <a:pt x="623" y="55"/>
                  </a:lnTo>
                  <a:lnTo>
                    <a:pt x="616" y="54"/>
                  </a:lnTo>
                  <a:lnTo>
                    <a:pt x="610" y="54"/>
                  </a:lnTo>
                  <a:lnTo>
                    <a:pt x="604" y="54"/>
                  </a:lnTo>
                  <a:lnTo>
                    <a:pt x="600" y="54"/>
                  </a:lnTo>
                  <a:lnTo>
                    <a:pt x="594" y="54"/>
                  </a:lnTo>
                  <a:lnTo>
                    <a:pt x="588" y="54"/>
                  </a:lnTo>
                  <a:lnTo>
                    <a:pt x="582" y="54"/>
                  </a:lnTo>
                  <a:lnTo>
                    <a:pt x="578" y="54"/>
                  </a:lnTo>
                  <a:lnTo>
                    <a:pt x="572" y="54"/>
                  </a:lnTo>
                  <a:lnTo>
                    <a:pt x="568" y="54"/>
                  </a:lnTo>
                  <a:lnTo>
                    <a:pt x="564" y="54"/>
                  </a:lnTo>
                  <a:lnTo>
                    <a:pt x="560" y="54"/>
                  </a:lnTo>
                  <a:lnTo>
                    <a:pt x="556" y="54"/>
                  </a:lnTo>
                  <a:lnTo>
                    <a:pt x="552" y="54"/>
                  </a:lnTo>
                  <a:lnTo>
                    <a:pt x="548" y="54"/>
                  </a:lnTo>
                  <a:lnTo>
                    <a:pt x="545" y="54"/>
                  </a:lnTo>
                  <a:lnTo>
                    <a:pt x="538" y="54"/>
                  </a:lnTo>
                  <a:lnTo>
                    <a:pt x="534" y="54"/>
                  </a:lnTo>
                  <a:lnTo>
                    <a:pt x="530" y="54"/>
                  </a:lnTo>
                  <a:lnTo>
                    <a:pt x="527" y="54"/>
                  </a:lnTo>
                  <a:lnTo>
                    <a:pt x="525" y="54"/>
                  </a:lnTo>
                  <a:lnTo>
                    <a:pt x="510" y="6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71" name="Freeform 650"/>
            <p:cNvSpPr>
              <a:spLocks/>
            </p:cNvSpPr>
            <p:nvPr/>
          </p:nvSpPr>
          <p:spPr bwMode="auto">
            <a:xfrm>
              <a:off x="3437" y="3233"/>
              <a:ext cx="206" cy="12"/>
            </a:xfrm>
            <a:custGeom>
              <a:avLst/>
              <a:gdLst>
                <a:gd name="T0" fmla="*/ 0 w 820"/>
                <a:gd name="T1" fmla="*/ 0 h 49"/>
                <a:gd name="T2" fmla="*/ 0 w 820"/>
                <a:gd name="T3" fmla="*/ 0 h 49"/>
                <a:gd name="T4" fmla="*/ 1 w 820"/>
                <a:gd name="T5" fmla="*/ 0 h 49"/>
                <a:gd name="T6" fmla="*/ 1 w 820"/>
                <a:gd name="T7" fmla="*/ 0 h 49"/>
                <a:gd name="T8" fmla="*/ 1 w 820"/>
                <a:gd name="T9" fmla="*/ 0 h 49"/>
                <a:gd name="T10" fmla="*/ 1 w 820"/>
                <a:gd name="T11" fmla="*/ 0 h 49"/>
                <a:gd name="T12" fmla="*/ 0 w 820"/>
                <a:gd name="T13" fmla="*/ 0 h 49"/>
                <a:gd name="T14" fmla="*/ 0 w 820"/>
                <a:gd name="T15" fmla="*/ 0 h 49"/>
                <a:gd name="T16" fmla="*/ 0 w 82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0"/>
                <a:gd name="T28" fmla="*/ 0 h 49"/>
                <a:gd name="T29" fmla="*/ 820 w 820"/>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0" h="49">
                  <a:moveTo>
                    <a:pt x="0" y="2"/>
                  </a:moveTo>
                  <a:lnTo>
                    <a:pt x="6" y="47"/>
                  </a:lnTo>
                  <a:lnTo>
                    <a:pt x="820" y="49"/>
                  </a:lnTo>
                  <a:lnTo>
                    <a:pt x="806" y="27"/>
                  </a:lnTo>
                  <a:lnTo>
                    <a:pt x="787" y="0"/>
                  </a:lnTo>
                  <a:lnTo>
                    <a:pt x="523" y="0"/>
                  </a:lnTo>
                  <a:lnTo>
                    <a:pt x="260" y="3"/>
                  </a:lnTo>
                  <a:lnTo>
                    <a:pt x="0" y="2"/>
                  </a:lnTo>
                  <a:close/>
                </a:path>
              </a:pathLst>
            </a:custGeom>
            <a:solidFill>
              <a:srgbClr val="5C5C69"/>
            </a:solidFill>
            <a:ln w="9525">
              <a:noFill/>
              <a:round/>
              <a:headEnd/>
              <a:tailEnd/>
            </a:ln>
          </p:spPr>
          <p:txBody>
            <a:bodyPr/>
            <a:lstStyle/>
            <a:p>
              <a:endParaRPr lang="en-US" dirty="0">
                <a:solidFill>
                  <a:prstClr val="black"/>
                </a:solidFill>
              </a:endParaRPr>
            </a:p>
          </p:txBody>
        </p:sp>
        <p:sp>
          <p:nvSpPr>
            <p:cNvPr id="75472" name="Freeform 651"/>
            <p:cNvSpPr>
              <a:spLocks/>
            </p:cNvSpPr>
            <p:nvPr/>
          </p:nvSpPr>
          <p:spPr bwMode="auto">
            <a:xfrm>
              <a:off x="3308" y="3262"/>
              <a:ext cx="14" cy="13"/>
            </a:xfrm>
            <a:custGeom>
              <a:avLst/>
              <a:gdLst>
                <a:gd name="T0" fmla="*/ 0 w 58"/>
                <a:gd name="T1" fmla="*/ 0 h 49"/>
                <a:gd name="T2" fmla="*/ 0 w 58"/>
                <a:gd name="T3" fmla="*/ 0 h 49"/>
                <a:gd name="T4" fmla="*/ 0 w 58"/>
                <a:gd name="T5" fmla="*/ 0 h 49"/>
                <a:gd name="T6" fmla="*/ 0 w 58"/>
                <a:gd name="T7" fmla="*/ 0 h 49"/>
                <a:gd name="T8" fmla="*/ 0 w 58"/>
                <a:gd name="T9" fmla="*/ 0 h 49"/>
                <a:gd name="T10" fmla="*/ 0 w 58"/>
                <a:gd name="T11" fmla="*/ 0 h 49"/>
                <a:gd name="T12" fmla="*/ 0 w 58"/>
                <a:gd name="T13" fmla="*/ 0 h 49"/>
                <a:gd name="T14" fmla="*/ 0 w 58"/>
                <a:gd name="T15" fmla="*/ 0 h 49"/>
                <a:gd name="T16" fmla="*/ 0 w 58"/>
                <a:gd name="T17" fmla="*/ 0 h 49"/>
                <a:gd name="T18" fmla="*/ 0 w 58"/>
                <a:gd name="T19" fmla="*/ 0 h 49"/>
                <a:gd name="T20" fmla="*/ 0 w 58"/>
                <a:gd name="T21" fmla="*/ 0 h 49"/>
                <a:gd name="T22" fmla="*/ 0 w 58"/>
                <a:gd name="T23" fmla="*/ 0 h 49"/>
                <a:gd name="T24" fmla="*/ 0 w 58"/>
                <a:gd name="T25" fmla="*/ 0 h 49"/>
                <a:gd name="T26" fmla="*/ 0 w 58"/>
                <a:gd name="T27" fmla="*/ 0 h 49"/>
                <a:gd name="T28" fmla="*/ 0 w 58"/>
                <a:gd name="T29" fmla="*/ 0 h 49"/>
                <a:gd name="T30" fmla="*/ 0 w 58"/>
                <a:gd name="T31" fmla="*/ 0 h 49"/>
                <a:gd name="T32" fmla="*/ 0 w 58"/>
                <a:gd name="T33" fmla="*/ 0 h 49"/>
                <a:gd name="T34" fmla="*/ 0 w 58"/>
                <a:gd name="T35" fmla="*/ 0 h 49"/>
                <a:gd name="T36" fmla="*/ 0 w 58"/>
                <a:gd name="T37" fmla="*/ 0 h 49"/>
                <a:gd name="T38" fmla="*/ 0 w 58"/>
                <a:gd name="T39" fmla="*/ 0 h 49"/>
                <a:gd name="T40" fmla="*/ 0 w 58"/>
                <a:gd name="T41" fmla="*/ 0 h 49"/>
                <a:gd name="T42" fmla="*/ 0 w 58"/>
                <a:gd name="T43" fmla="*/ 0 h 49"/>
                <a:gd name="T44" fmla="*/ 0 w 58"/>
                <a:gd name="T45" fmla="*/ 0 h 49"/>
                <a:gd name="T46" fmla="*/ 0 w 58"/>
                <a:gd name="T47" fmla="*/ 0 h 49"/>
                <a:gd name="T48" fmla="*/ 0 w 58"/>
                <a:gd name="T49" fmla="*/ 0 h 49"/>
                <a:gd name="T50" fmla="*/ 0 w 58"/>
                <a:gd name="T51" fmla="*/ 0 h 49"/>
                <a:gd name="T52" fmla="*/ 0 w 58"/>
                <a:gd name="T53" fmla="*/ 0 h 49"/>
                <a:gd name="T54" fmla="*/ 0 w 58"/>
                <a:gd name="T55" fmla="*/ 0 h 49"/>
                <a:gd name="T56" fmla="*/ 0 w 58"/>
                <a:gd name="T57" fmla="*/ 0 h 49"/>
                <a:gd name="T58" fmla="*/ 0 w 58"/>
                <a:gd name="T59" fmla="*/ 0 h 49"/>
                <a:gd name="T60" fmla="*/ 0 w 58"/>
                <a:gd name="T61" fmla="*/ 0 h 49"/>
                <a:gd name="T62" fmla="*/ 0 w 58"/>
                <a:gd name="T63" fmla="*/ 0 h 49"/>
                <a:gd name="T64" fmla="*/ 0 w 58"/>
                <a:gd name="T65" fmla="*/ 0 h 49"/>
                <a:gd name="T66" fmla="*/ 0 w 58"/>
                <a:gd name="T67" fmla="*/ 0 h 49"/>
                <a:gd name="T68" fmla="*/ 0 w 58"/>
                <a:gd name="T69" fmla="*/ 0 h 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49"/>
                <a:gd name="T107" fmla="*/ 58 w 58"/>
                <a:gd name="T108" fmla="*/ 49 h 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49">
                  <a:moveTo>
                    <a:pt x="0" y="10"/>
                  </a:moveTo>
                  <a:lnTo>
                    <a:pt x="2" y="9"/>
                  </a:lnTo>
                  <a:lnTo>
                    <a:pt x="6" y="5"/>
                  </a:lnTo>
                  <a:lnTo>
                    <a:pt x="10" y="2"/>
                  </a:lnTo>
                  <a:lnTo>
                    <a:pt x="16" y="0"/>
                  </a:lnTo>
                  <a:lnTo>
                    <a:pt x="20" y="0"/>
                  </a:lnTo>
                  <a:lnTo>
                    <a:pt x="25" y="1"/>
                  </a:lnTo>
                  <a:lnTo>
                    <a:pt x="29" y="3"/>
                  </a:lnTo>
                  <a:lnTo>
                    <a:pt x="32" y="4"/>
                  </a:lnTo>
                  <a:lnTo>
                    <a:pt x="32" y="5"/>
                  </a:lnTo>
                  <a:lnTo>
                    <a:pt x="33" y="7"/>
                  </a:lnTo>
                  <a:lnTo>
                    <a:pt x="34" y="11"/>
                  </a:lnTo>
                  <a:lnTo>
                    <a:pt x="37" y="16"/>
                  </a:lnTo>
                  <a:lnTo>
                    <a:pt x="39" y="20"/>
                  </a:lnTo>
                  <a:lnTo>
                    <a:pt x="42" y="24"/>
                  </a:lnTo>
                  <a:lnTo>
                    <a:pt x="44" y="27"/>
                  </a:lnTo>
                  <a:lnTo>
                    <a:pt x="47" y="29"/>
                  </a:lnTo>
                  <a:lnTo>
                    <a:pt x="50" y="31"/>
                  </a:lnTo>
                  <a:lnTo>
                    <a:pt x="54" y="33"/>
                  </a:lnTo>
                  <a:lnTo>
                    <a:pt x="57" y="35"/>
                  </a:lnTo>
                  <a:lnTo>
                    <a:pt x="58" y="36"/>
                  </a:lnTo>
                  <a:lnTo>
                    <a:pt x="56" y="38"/>
                  </a:lnTo>
                  <a:lnTo>
                    <a:pt x="51" y="43"/>
                  </a:lnTo>
                  <a:lnTo>
                    <a:pt x="46" y="47"/>
                  </a:lnTo>
                  <a:lnTo>
                    <a:pt x="40" y="49"/>
                  </a:lnTo>
                  <a:lnTo>
                    <a:pt x="36" y="47"/>
                  </a:lnTo>
                  <a:lnTo>
                    <a:pt x="33" y="45"/>
                  </a:lnTo>
                  <a:lnTo>
                    <a:pt x="27" y="42"/>
                  </a:lnTo>
                  <a:lnTo>
                    <a:pt x="23" y="39"/>
                  </a:lnTo>
                  <a:lnTo>
                    <a:pt x="19" y="35"/>
                  </a:lnTo>
                  <a:lnTo>
                    <a:pt x="15" y="33"/>
                  </a:lnTo>
                  <a:lnTo>
                    <a:pt x="13" y="31"/>
                  </a:lnTo>
                  <a:lnTo>
                    <a:pt x="12" y="31"/>
                  </a:lnTo>
                  <a:lnTo>
                    <a:pt x="0" y="10"/>
                  </a:lnTo>
                  <a:close/>
                </a:path>
              </a:pathLst>
            </a:custGeom>
            <a:solidFill>
              <a:srgbClr val="5C5C69"/>
            </a:solidFill>
            <a:ln w="9525">
              <a:noFill/>
              <a:round/>
              <a:headEnd/>
              <a:tailEnd/>
            </a:ln>
          </p:spPr>
          <p:txBody>
            <a:bodyPr/>
            <a:lstStyle/>
            <a:p>
              <a:endParaRPr lang="en-US" dirty="0">
                <a:solidFill>
                  <a:prstClr val="black"/>
                </a:solidFill>
              </a:endParaRPr>
            </a:p>
          </p:txBody>
        </p:sp>
        <p:sp>
          <p:nvSpPr>
            <p:cNvPr id="75473" name="Freeform 652"/>
            <p:cNvSpPr>
              <a:spLocks/>
            </p:cNvSpPr>
            <p:nvPr/>
          </p:nvSpPr>
          <p:spPr bwMode="auto">
            <a:xfrm>
              <a:off x="3181" y="3240"/>
              <a:ext cx="24" cy="80"/>
            </a:xfrm>
            <a:custGeom>
              <a:avLst/>
              <a:gdLst>
                <a:gd name="T0" fmla="*/ 0 w 93"/>
                <a:gd name="T1" fmla="*/ 0 h 321"/>
                <a:gd name="T2" fmla="*/ 0 w 93"/>
                <a:gd name="T3" fmla="*/ 0 h 321"/>
                <a:gd name="T4" fmla="*/ 0 w 93"/>
                <a:gd name="T5" fmla="*/ 0 h 321"/>
                <a:gd name="T6" fmla="*/ 0 w 93"/>
                <a:gd name="T7" fmla="*/ 0 h 321"/>
                <a:gd name="T8" fmla="*/ 0 w 93"/>
                <a:gd name="T9" fmla="*/ 0 h 321"/>
                <a:gd name="T10" fmla="*/ 0 w 93"/>
                <a:gd name="T11" fmla="*/ 0 h 321"/>
                <a:gd name="T12" fmla="*/ 0 w 93"/>
                <a:gd name="T13" fmla="*/ 0 h 321"/>
                <a:gd name="T14" fmla="*/ 0 w 93"/>
                <a:gd name="T15" fmla="*/ 0 h 321"/>
                <a:gd name="T16" fmla="*/ 0 w 93"/>
                <a:gd name="T17" fmla="*/ 0 h 321"/>
                <a:gd name="T18" fmla="*/ 0 w 93"/>
                <a:gd name="T19" fmla="*/ 0 h 321"/>
                <a:gd name="T20" fmla="*/ 0 w 93"/>
                <a:gd name="T21" fmla="*/ 0 h 321"/>
                <a:gd name="T22" fmla="*/ 0 w 93"/>
                <a:gd name="T23" fmla="*/ 0 h 321"/>
                <a:gd name="T24" fmla="*/ 0 w 93"/>
                <a:gd name="T25" fmla="*/ 0 h 321"/>
                <a:gd name="T26" fmla="*/ 0 w 93"/>
                <a:gd name="T27" fmla="*/ 0 h 321"/>
                <a:gd name="T28" fmla="*/ 0 w 93"/>
                <a:gd name="T29" fmla="*/ 0 h 321"/>
                <a:gd name="T30" fmla="*/ 0 w 93"/>
                <a:gd name="T31" fmla="*/ 0 h 321"/>
                <a:gd name="T32" fmla="*/ 0 w 93"/>
                <a:gd name="T33" fmla="*/ 0 h 321"/>
                <a:gd name="T34" fmla="*/ 0 w 93"/>
                <a:gd name="T35" fmla="*/ 0 h 321"/>
                <a:gd name="T36" fmla="*/ 0 w 93"/>
                <a:gd name="T37" fmla="*/ 0 h 321"/>
                <a:gd name="T38" fmla="*/ 0 w 93"/>
                <a:gd name="T39" fmla="*/ 0 h 321"/>
                <a:gd name="T40" fmla="*/ 0 w 93"/>
                <a:gd name="T41" fmla="*/ 0 h 321"/>
                <a:gd name="T42" fmla="*/ 0 w 93"/>
                <a:gd name="T43" fmla="*/ 0 h 321"/>
                <a:gd name="T44" fmla="*/ 0 w 93"/>
                <a:gd name="T45" fmla="*/ 0 h 321"/>
                <a:gd name="T46" fmla="*/ 0 w 93"/>
                <a:gd name="T47" fmla="*/ 0 h 321"/>
                <a:gd name="T48" fmla="*/ 0 w 93"/>
                <a:gd name="T49" fmla="*/ 0 h 321"/>
                <a:gd name="T50" fmla="*/ 0 w 93"/>
                <a:gd name="T51" fmla="*/ 0 h 321"/>
                <a:gd name="T52" fmla="*/ 0 w 93"/>
                <a:gd name="T53" fmla="*/ 0 h 321"/>
                <a:gd name="T54" fmla="*/ 0 w 93"/>
                <a:gd name="T55" fmla="*/ 0 h 321"/>
                <a:gd name="T56" fmla="*/ 0 w 93"/>
                <a:gd name="T57" fmla="*/ 0 h 321"/>
                <a:gd name="T58" fmla="*/ 0 w 93"/>
                <a:gd name="T59" fmla="*/ 0 h 321"/>
                <a:gd name="T60" fmla="*/ 0 w 93"/>
                <a:gd name="T61" fmla="*/ 0 h 321"/>
                <a:gd name="T62" fmla="*/ 0 w 93"/>
                <a:gd name="T63" fmla="*/ 0 h 321"/>
                <a:gd name="T64" fmla="*/ 0 w 93"/>
                <a:gd name="T65" fmla="*/ 0 h 321"/>
                <a:gd name="T66" fmla="*/ 0 w 93"/>
                <a:gd name="T67" fmla="*/ 0 h 321"/>
                <a:gd name="T68" fmla="*/ 0 w 93"/>
                <a:gd name="T69" fmla="*/ 0 h 321"/>
                <a:gd name="T70" fmla="*/ 0 w 93"/>
                <a:gd name="T71" fmla="*/ 0 h 321"/>
                <a:gd name="T72" fmla="*/ 0 w 93"/>
                <a:gd name="T73" fmla="*/ 0 h 321"/>
                <a:gd name="T74" fmla="*/ 0 w 93"/>
                <a:gd name="T75" fmla="*/ 0 h 321"/>
                <a:gd name="T76" fmla="*/ 0 w 93"/>
                <a:gd name="T77" fmla="*/ 0 h 321"/>
                <a:gd name="T78" fmla="*/ 0 w 93"/>
                <a:gd name="T79" fmla="*/ 0 h 321"/>
                <a:gd name="T80" fmla="*/ 0 w 93"/>
                <a:gd name="T81" fmla="*/ 0 h 321"/>
                <a:gd name="T82" fmla="*/ 0 w 93"/>
                <a:gd name="T83" fmla="*/ 0 h 321"/>
                <a:gd name="T84" fmla="*/ 0 w 93"/>
                <a:gd name="T85" fmla="*/ 0 h 321"/>
                <a:gd name="T86" fmla="*/ 0 w 93"/>
                <a:gd name="T87" fmla="*/ 0 h 321"/>
                <a:gd name="T88" fmla="*/ 0 w 93"/>
                <a:gd name="T89" fmla="*/ 0 h 321"/>
                <a:gd name="T90" fmla="*/ 0 w 93"/>
                <a:gd name="T91" fmla="*/ 0 h 321"/>
                <a:gd name="T92" fmla="*/ 0 w 93"/>
                <a:gd name="T93" fmla="*/ 0 h 321"/>
                <a:gd name="T94" fmla="*/ 0 w 93"/>
                <a:gd name="T95" fmla="*/ 0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
                <a:gd name="T145" fmla="*/ 0 h 321"/>
                <a:gd name="T146" fmla="*/ 93 w 93"/>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 h="321">
                  <a:moveTo>
                    <a:pt x="57" y="1"/>
                  </a:moveTo>
                  <a:lnTo>
                    <a:pt x="56" y="0"/>
                  </a:lnTo>
                  <a:lnTo>
                    <a:pt x="52" y="0"/>
                  </a:lnTo>
                  <a:lnTo>
                    <a:pt x="47" y="0"/>
                  </a:lnTo>
                  <a:lnTo>
                    <a:pt x="42" y="1"/>
                  </a:lnTo>
                  <a:lnTo>
                    <a:pt x="35" y="1"/>
                  </a:lnTo>
                  <a:lnTo>
                    <a:pt x="29" y="2"/>
                  </a:lnTo>
                  <a:lnTo>
                    <a:pt x="22" y="4"/>
                  </a:lnTo>
                  <a:lnTo>
                    <a:pt x="19" y="8"/>
                  </a:lnTo>
                  <a:lnTo>
                    <a:pt x="16" y="11"/>
                  </a:lnTo>
                  <a:lnTo>
                    <a:pt x="13" y="16"/>
                  </a:lnTo>
                  <a:lnTo>
                    <a:pt x="11" y="18"/>
                  </a:lnTo>
                  <a:lnTo>
                    <a:pt x="10" y="24"/>
                  </a:lnTo>
                  <a:lnTo>
                    <a:pt x="8" y="28"/>
                  </a:lnTo>
                  <a:lnTo>
                    <a:pt x="8" y="32"/>
                  </a:lnTo>
                  <a:lnTo>
                    <a:pt x="6" y="36"/>
                  </a:lnTo>
                  <a:lnTo>
                    <a:pt x="5" y="42"/>
                  </a:lnTo>
                  <a:lnTo>
                    <a:pt x="3" y="48"/>
                  </a:lnTo>
                  <a:lnTo>
                    <a:pt x="3" y="55"/>
                  </a:lnTo>
                  <a:lnTo>
                    <a:pt x="3" y="58"/>
                  </a:lnTo>
                  <a:lnTo>
                    <a:pt x="2" y="62"/>
                  </a:lnTo>
                  <a:lnTo>
                    <a:pt x="1" y="66"/>
                  </a:lnTo>
                  <a:lnTo>
                    <a:pt x="1" y="70"/>
                  </a:lnTo>
                  <a:lnTo>
                    <a:pt x="1" y="74"/>
                  </a:lnTo>
                  <a:lnTo>
                    <a:pt x="1" y="79"/>
                  </a:lnTo>
                  <a:lnTo>
                    <a:pt x="1" y="83"/>
                  </a:lnTo>
                  <a:lnTo>
                    <a:pt x="1" y="88"/>
                  </a:lnTo>
                  <a:lnTo>
                    <a:pt x="1" y="92"/>
                  </a:lnTo>
                  <a:lnTo>
                    <a:pt x="1" y="96"/>
                  </a:lnTo>
                  <a:lnTo>
                    <a:pt x="1" y="101"/>
                  </a:lnTo>
                  <a:lnTo>
                    <a:pt x="1" y="106"/>
                  </a:lnTo>
                  <a:lnTo>
                    <a:pt x="0" y="110"/>
                  </a:lnTo>
                  <a:lnTo>
                    <a:pt x="0" y="115"/>
                  </a:lnTo>
                  <a:lnTo>
                    <a:pt x="0" y="119"/>
                  </a:lnTo>
                  <a:lnTo>
                    <a:pt x="0" y="123"/>
                  </a:lnTo>
                  <a:lnTo>
                    <a:pt x="0" y="127"/>
                  </a:lnTo>
                  <a:lnTo>
                    <a:pt x="0" y="132"/>
                  </a:lnTo>
                  <a:lnTo>
                    <a:pt x="0" y="136"/>
                  </a:lnTo>
                  <a:lnTo>
                    <a:pt x="0" y="140"/>
                  </a:lnTo>
                  <a:lnTo>
                    <a:pt x="0" y="145"/>
                  </a:lnTo>
                  <a:lnTo>
                    <a:pt x="1" y="150"/>
                  </a:lnTo>
                  <a:lnTo>
                    <a:pt x="1" y="154"/>
                  </a:lnTo>
                  <a:lnTo>
                    <a:pt x="1" y="159"/>
                  </a:lnTo>
                  <a:lnTo>
                    <a:pt x="1" y="163"/>
                  </a:lnTo>
                  <a:lnTo>
                    <a:pt x="1" y="167"/>
                  </a:lnTo>
                  <a:lnTo>
                    <a:pt x="2" y="172"/>
                  </a:lnTo>
                  <a:lnTo>
                    <a:pt x="3" y="176"/>
                  </a:lnTo>
                  <a:lnTo>
                    <a:pt x="3" y="180"/>
                  </a:lnTo>
                  <a:lnTo>
                    <a:pt x="3" y="186"/>
                  </a:lnTo>
                  <a:lnTo>
                    <a:pt x="4" y="191"/>
                  </a:lnTo>
                  <a:lnTo>
                    <a:pt x="6" y="196"/>
                  </a:lnTo>
                  <a:lnTo>
                    <a:pt x="6" y="200"/>
                  </a:lnTo>
                  <a:lnTo>
                    <a:pt x="7" y="205"/>
                  </a:lnTo>
                  <a:lnTo>
                    <a:pt x="8" y="210"/>
                  </a:lnTo>
                  <a:lnTo>
                    <a:pt x="9" y="215"/>
                  </a:lnTo>
                  <a:lnTo>
                    <a:pt x="10" y="220"/>
                  </a:lnTo>
                  <a:lnTo>
                    <a:pt x="11" y="226"/>
                  </a:lnTo>
                  <a:lnTo>
                    <a:pt x="12" y="231"/>
                  </a:lnTo>
                  <a:lnTo>
                    <a:pt x="14" y="237"/>
                  </a:lnTo>
                  <a:lnTo>
                    <a:pt x="15" y="242"/>
                  </a:lnTo>
                  <a:lnTo>
                    <a:pt x="16" y="247"/>
                  </a:lnTo>
                  <a:lnTo>
                    <a:pt x="18" y="251"/>
                  </a:lnTo>
                  <a:lnTo>
                    <a:pt x="20" y="257"/>
                  </a:lnTo>
                  <a:lnTo>
                    <a:pt x="20" y="261"/>
                  </a:lnTo>
                  <a:lnTo>
                    <a:pt x="22" y="266"/>
                  </a:lnTo>
                  <a:lnTo>
                    <a:pt x="23" y="270"/>
                  </a:lnTo>
                  <a:lnTo>
                    <a:pt x="26" y="275"/>
                  </a:lnTo>
                  <a:lnTo>
                    <a:pt x="28" y="281"/>
                  </a:lnTo>
                  <a:lnTo>
                    <a:pt x="32" y="288"/>
                  </a:lnTo>
                  <a:lnTo>
                    <a:pt x="33" y="294"/>
                  </a:lnTo>
                  <a:lnTo>
                    <a:pt x="37" y="300"/>
                  </a:lnTo>
                  <a:lnTo>
                    <a:pt x="39" y="305"/>
                  </a:lnTo>
                  <a:lnTo>
                    <a:pt x="42" y="309"/>
                  </a:lnTo>
                  <a:lnTo>
                    <a:pt x="44" y="313"/>
                  </a:lnTo>
                  <a:lnTo>
                    <a:pt x="48" y="316"/>
                  </a:lnTo>
                  <a:lnTo>
                    <a:pt x="53" y="320"/>
                  </a:lnTo>
                  <a:lnTo>
                    <a:pt x="58" y="321"/>
                  </a:lnTo>
                  <a:lnTo>
                    <a:pt x="63" y="320"/>
                  </a:lnTo>
                  <a:lnTo>
                    <a:pt x="67" y="317"/>
                  </a:lnTo>
                  <a:lnTo>
                    <a:pt x="70" y="315"/>
                  </a:lnTo>
                  <a:lnTo>
                    <a:pt x="74" y="313"/>
                  </a:lnTo>
                  <a:lnTo>
                    <a:pt x="78" y="307"/>
                  </a:lnTo>
                  <a:lnTo>
                    <a:pt x="82" y="302"/>
                  </a:lnTo>
                  <a:lnTo>
                    <a:pt x="82" y="298"/>
                  </a:lnTo>
                  <a:lnTo>
                    <a:pt x="83" y="293"/>
                  </a:lnTo>
                  <a:lnTo>
                    <a:pt x="83" y="288"/>
                  </a:lnTo>
                  <a:lnTo>
                    <a:pt x="84" y="284"/>
                  </a:lnTo>
                  <a:lnTo>
                    <a:pt x="84" y="279"/>
                  </a:lnTo>
                  <a:lnTo>
                    <a:pt x="85" y="274"/>
                  </a:lnTo>
                  <a:lnTo>
                    <a:pt x="85" y="268"/>
                  </a:lnTo>
                  <a:lnTo>
                    <a:pt x="85" y="261"/>
                  </a:lnTo>
                  <a:lnTo>
                    <a:pt x="86" y="254"/>
                  </a:lnTo>
                  <a:lnTo>
                    <a:pt x="86" y="247"/>
                  </a:lnTo>
                  <a:lnTo>
                    <a:pt x="86" y="243"/>
                  </a:lnTo>
                  <a:lnTo>
                    <a:pt x="86" y="240"/>
                  </a:lnTo>
                  <a:lnTo>
                    <a:pt x="86" y="236"/>
                  </a:lnTo>
                  <a:lnTo>
                    <a:pt x="87" y="232"/>
                  </a:lnTo>
                  <a:lnTo>
                    <a:pt x="88" y="225"/>
                  </a:lnTo>
                  <a:lnTo>
                    <a:pt x="88" y="217"/>
                  </a:lnTo>
                  <a:lnTo>
                    <a:pt x="88" y="213"/>
                  </a:lnTo>
                  <a:lnTo>
                    <a:pt x="88" y="209"/>
                  </a:lnTo>
                  <a:lnTo>
                    <a:pt x="88" y="205"/>
                  </a:lnTo>
                  <a:lnTo>
                    <a:pt x="88" y="202"/>
                  </a:lnTo>
                  <a:lnTo>
                    <a:pt x="88" y="198"/>
                  </a:lnTo>
                  <a:lnTo>
                    <a:pt x="89" y="194"/>
                  </a:lnTo>
                  <a:lnTo>
                    <a:pt x="89" y="190"/>
                  </a:lnTo>
                  <a:lnTo>
                    <a:pt x="90" y="187"/>
                  </a:lnTo>
                  <a:lnTo>
                    <a:pt x="90" y="178"/>
                  </a:lnTo>
                  <a:lnTo>
                    <a:pt x="90" y="172"/>
                  </a:lnTo>
                  <a:lnTo>
                    <a:pt x="91" y="166"/>
                  </a:lnTo>
                  <a:lnTo>
                    <a:pt x="91" y="160"/>
                  </a:lnTo>
                  <a:lnTo>
                    <a:pt x="91" y="154"/>
                  </a:lnTo>
                  <a:lnTo>
                    <a:pt x="91" y="149"/>
                  </a:lnTo>
                  <a:lnTo>
                    <a:pt x="91" y="144"/>
                  </a:lnTo>
                  <a:lnTo>
                    <a:pt x="92" y="140"/>
                  </a:lnTo>
                  <a:lnTo>
                    <a:pt x="92" y="134"/>
                  </a:lnTo>
                  <a:lnTo>
                    <a:pt x="93" y="131"/>
                  </a:lnTo>
                  <a:lnTo>
                    <a:pt x="92" y="127"/>
                  </a:lnTo>
                  <a:lnTo>
                    <a:pt x="91" y="123"/>
                  </a:lnTo>
                  <a:lnTo>
                    <a:pt x="89" y="119"/>
                  </a:lnTo>
                  <a:lnTo>
                    <a:pt x="88" y="115"/>
                  </a:lnTo>
                  <a:lnTo>
                    <a:pt x="87" y="111"/>
                  </a:lnTo>
                  <a:lnTo>
                    <a:pt x="86" y="107"/>
                  </a:lnTo>
                  <a:lnTo>
                    <a:pt x="85" y="102"/>
                  </a:lnTo>
                  <a:lnTo>
                    <a:pt x="84" y="96"/>
                  </a:lnTo>
                  <a:lnTo>
                    <a:pt x="82" y="91"/>
                  </a:lnTo>
                  <a:lnTo>
                    <a:pt x="81" y="85"/>
                  </a:lnTo>
                  <a:lnTo>
                    <a:pt x="79" y="79"/>
                  </a:lnTo>
                  <a:lnTo>
                    <a:pt x="78" y="74"/>
                  </a:lnTo>
                  <a:lnTo>
                    <a:pt x="76" y="68"/>
                  </a:lnTo>
                  <a:lnTo>
                    <a:pt x="75" y="63"/>
                  </a:lnTo>
                  <a:lnTo>
                    <a:pt x="73" y="56"/>
                  </a:lnTo>
                  <a:lnTo>
                    <a:pt x="71" y="50"/>
                  </a:lnTo>
                  <a:lnTo>
                    <a:pt x="70" y="44"/>
                  </a:lnTo>
                  <a:lnTo>
                    <a:pt x="67" y="39"/>
                  </a:lnTo>
                  <a:lnTo>
                    <a:pt x="65" y="34"/>
                  </a:lnTo>
                  <a:lnTo>
                    <a:pt x="64" y="29"/>
                  </a:lnTo>
                  <a:lnTo>
                    <a:pt x="63" y="24"/>
                  </a:lnTo>
                  <a:lnTo>
                    <a:pt x="62" y="20"/>
                  </a:lnTo>
                  <a:lnTo>
                    <a:pt x="61" y="15"/>
                  </a:lnTo>
                  <a:lnTo>
                    <a:pt x="60" y="11"/>
                  </a:lnTo>
                  <a:lnTo>
                    <a:pt x="58" y="8"/>
                  </a:lnTo>
                  <a:lnTo>
                    <a:pt x="58" y="6"/>
                  </a:lnTo>
                  <a:lnTo>
                    <a:pt x="57" y="2"/>
                  </a:lnTo>
                  <a:lnTo>
                    <a:pt x="57" y="1"/>
                  </a:lnTo>
                  <a:close/>
                </a:path>
              </a:pathLst>
            </a:custGeom>
            <a:solidFill>
              <a:srgbClr val="ED8F4D"/>
            </a:solidFill>
            <a:ln w="9525">
              <a:noFill/>
              <a:round/>
              <a:headEnd/>
              <a:tailEnd/>
            </a:ln>
          </p:spPr>
          <p:txBody>
            <a:bodyPr/>
            <a:lstStyle/>
            <a:p>
              <a:endParaRPr lang="en-US" dirty="0">
                <a:solidFill>
                  <a:prstClr val="black"/>
                </a:solidFill>
              </a:endParaRPr>
            </a:p>
          </p:txBody>
        </p:sp>
        <p:sp>
          <p:nvSpPr>
            <p:cNvPr id="75474" name="Freeform 653"/>
            <p:cNvSpPr>
              <a:spLocks/>
            </p:cNvSpPr>
            <p:nvPr/>
          </p:nvSpPr>
          <p:spPr bwMode="auto">
            <a:xfrm>
              <a:off x="3193" y="3227"/>
              <a:ext cx="247" cy="93"/>
            </a:xfrm>
            <a:custGeom>
              <a:avLst/>
              <a:gdLst>
                <a:gd name="T0" fmla="*/ 1 w 987"/>
                <a:gd name="T1" fmla="*/ 0 h 374"/>
                <a:gd name="T2" fmla="*/ 1 w 987"/>
                <a:gd name="T3" fmla="*/ 0 h 374"/>
                <a:gd name="T4" fmla="*/ 1 w 987"/>
                <a:gd name="T5" fmla="*/ 0 h 374"/>
                <a:gd name="T6" fmla="*/ 1 w 987"/>
                <a:gd name="T7" fmla="*/ 0 h 374"/>
                <a:gd name="T8" fmla="*/ 1 w 987"/>
                <a:gd name="T9" fmla="*/ 0 h 374"/>
                <a:gd name="T10" fmla="*/ 1 w 987"/>
                <a:gd name="T11" fmla="*/ 0 h 374"/>
                <a:gd name="T12" fmla="*/ 1 w 987"/>
                <a:gd name="T13" fmla="*/ 0 h 374"/>
                <a:gd name="T14" fmla="*/ 1 w 987"/>
                <a:gd name="T15" fmla="*/ 0 h 374"/>
                <a:gd name="T16" fmla="*/ 0 w 987"/>
                <a:gd name="T17" fmla="*/ 0 h 374"/>
                <a:gd name="T18" fmla="*/ 0 w 987"/>
                <a:gd name="T19" fmla="*/ 0 h 374"/>
                <a:gd name="T20" fmla="*/ 0 w 987"/>
                <a:gd name="T21" fmla="*/ 0 h 374"/>
                <a:gd name="T22" fmla="*/ 0 w 987"/>
                <a:gd name="T23" fmla="*/ 0 h 374"/>
                <a:gd name="T24" fmla="*/ 0 w 987"/>
                <a:gd name="T25" fmla="*/ 0 h 374"/>
                <a:gd name="T26" fmla="*/ 0 w 987"/>
                <a:gd name="T27" fmla="*/ 0 h 374"/>
                <a:gd name="T28" fmla="*/ 0 w 987"/>
                <a:gd name="T29" fmla="*/ 0 h 374"/>
                <a:gd name="T30" fmla="*/ 0 w 987"/>
                <a:gd name="T31" fmla="*/ 0 h 374"/>
                <a:gd name="T32" fmla="*/ 0 w 987"/>
                <a:gd name="T33" fmla="*/ 0 h 374"/>
                <a:gd name="T34" fmla="*/ 0 w 987"/>
                <a:gd name="T35" fmla="*/ 0 h 374"/>
                <a:gd name="T36" fmla="*/ 0 w 987"/>
                <a:gd name="T37" fmla="*/ 0 h 374"/>
                <a:gd name="T38" fmla="*/ 0 w 987"/>
                <a:gd name="T39" fmla="*/ 0 h 374"/>
                <a:gd name="T40" fmla="*/ 0 w 987"/>
                <a:gd name="T41" fmla="*/ 0 h 374"/>
                <a:gd name="T42" fmla="*/ 0 w 987"/>
                <a:gd name="T43" fmla="*/ 0 h 374"/>
                <a:gd name="T44" fmla="*/ 0 w 987"/>
                <a:gd name="T45" fmla="*/ 0 h 374"/>
                <a:gd name="T46" fmla="*/ 0 w 987"/>
                <a:gd name="T47" fmla="*/ 0 h 374"/>
                <a:gd name="T48" fmla="*/ 0 w 987"/>
                <a:gd name="T49" fmla="*/ 0 h 374"/>
                <a:gd name="T50" fmla="*/ 0 w 987"/>
                <a:gd name="T51" fmla="*/ 0 h 374"/>
                <a:gd name="T52" fmla="*/ 0 w 987"/>
                <a:gd name="T53" fmla="*/ 0 h 374"/>
                <a:gd name="T54" fmla="*/ 0 w 987"/>
                <a:gd name="T55" fmla="*/ 0 h 374"/>
                <a:gd name="T56" fmla="*/ 0 w 987"/>
                <a:gd name="T57" fmla="*/ 0 h 374"/>
                <a:gd name="T58" fmla="*/ 0 w 987"/>
                <a:gd name="T59" fmla="*/ 0 h 374"/>
                <a:gd name="T60" fmla="*/ 0 w 987"/>
                <a:gd name="T61" fmla="*/ 0 h 374"/>
                <a:gd name="T62" fmla="*/ 0 w 987"/>
                <a:gd name="T63" fmla="*/ 0 h 374"/>
                <a:gd name="T64" fmla="*/ 0 w 987"/>
                <a:gd name="T65" fmla="*/ 0 h 374"/>
                <a:gd name="T66" fmla="*/ 0 w 987"/>
                <a:gd name="T67" fmla="*/ 0 h 374"/>
                <a:gd name="T68" fmla="*/ 0 w 987"/>
                <a:gd name="T69" fmla="*/ 0 h 374"/>
                <a:gd name="T70" fmla="*/ 0 w 987"/>
                <a:gd name="T71" fmla="*/ 0 h 374"/>
                <a:gd name="T72" fmla="*/ 0 w 987"/>
                <a:gd name="T73" fmla="*/ 0 h 374"/>
                <a:gd name="T74" fmla="*/ 0 w 987"/>
                <a:gd name="T75" fmla="*/ 0 h 374"/>
                <a:gd name="T76" fmla="*/ 0 w 987"/>
                <a:gd name="T77" fmla="*/ 0 h 374"/>
                <a:gd name="T78" fmla="*/ 0 w 987"/>
                <a:gd name="T79" fmla="*/ 0 h 374"/>
                <a:gd name="T80" fmla="*/ 0 w 987"/>
                <a:gd name="T81" fmla="*/ 0 h 374"/>
                <a:gd name="T82" fmla="*/ 0 w 987"/>
                <a:gd name="T83" fmla="*/ 0 h 374"/>
                <a:gd name="T84" fmla="*/ 0 w 987"/>
                <a:gd name="T85" fmla="*/ 0 h 374"/>
                <a:gd name="T86" fmla="*/ 0 w 987"/>
                <a:gd name="T87" fmla="*/ 0 h 374"/>
                <a:gd name="T88" fmla="*/ 0 w 987"/>
                <a:gd name="T89" fmla="*/ 0 h 374"/>
                <a:gd name="T90" fmla="*/ 0 w 987"/>
                <a:gd name="T91" fmla="*/ 0 h 374"/>
                <a:gd name="T92" fmla="*/ 0 w 987"/>
                <a:gd name="T93" fmla="*/ 0 h 374"/>
                <a:gd name="T94" fmla="*/ 0 w 987"/>
                <a:gd name="T95" fmla="*/ 0 h 374"/>
                <a:gd name="T96" fmla="*/ 0 w 987"/>
                <a:gd name="T97" fmla="*/ 0 h 374"/>
                <a:gd name="T98" fmla="*/ 0 w 987"/>
                <a:gd name="T99" fmla="*/ 0 h 374"/>
                <a:gd name="T100" fmla="*/ 0 w 987"/>
                <a:gd name="T101" fmla="*/ 0 h 374"/>
                <a:gd name="T102" fmla="*/ 1 w 987"/>
                <a:gd name="T103" fmla="*/ 0 h 374"/>
                <a:gd name="T104" fmla="*/ 1 w 987"/>
                <a:gd name="T105" fmla="*/ 0 h 374"/>
                <a:gd name="T106" fmla="*/ 1 w 987"/>
                <a:gd name="T107" fmla="*/ 0 h 374"/>
                <a:gd name="T108" fmla="*/ 1 w 987"/>
                <a:gd name="T109" fmla="*/ 0 h 374"/>
                <a:gd name="T110" fmla="*/ 1 w 987"/>
                <a:gd name="T111" fmla="*/ 0 h 374"/>
                <a:gd name="T112" fmla="*/ 1 w 987"/>
                <a:gd name="T113" fmla="*/ 0 h 374"/>
                <a:gd name="T114" fmla="*/ 1 w 987"/>
                <a:gd name="T115" fmla="*/ 0 h 374"/>
                <a:gd name="T116" fmla="*/ 1 w 987"/>
                <a:gd name="T117" fmla="*/ 0 h 374"/>
                <a:gd name="T118" fmla="*/ 1 w 987"/>
                <a:gd name="T119" fmla="*/ 0 h 374"/>
                <a:gd name="T120" fmla="*/ 1 w 987"/>
                <a:gd name="T121" fmla="*/ 0 h 3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7"/>
                <a:gd name="T184" fmla="*/ 0 h 374"/>
                <a:gd name="T185" fmla="*/ 987 w 987"/>
                <a:gd name="T186" fmla="*/ 374 h 37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7" h="374">
                  <a:moveTo>
                    <a:pt x="973" y="20"/>
                  </a:moveTo>
                  <a:lnTo>
                    <a:pt x="974" y="23"/>
                  </a:lnTo>
                  <a:lnTo>
                    <a:pt x="976" y="26"/>
                  </a:lnTo>
                  <a:lnTo>
                    <a:pt x="978" y="31"/>
                  </a:lnTo>
                  <a:lnTo>
                    <a:pt x="980" y="38"/>
                  </a:lnTo>
                  <a:lnTo>
                    <a:pt x="983" y="44"/>
                  </a:lnTo>
                  <a:lnTo>
                    <a:pt x="984" y="51"/>
                  </a:lnTo>
                  <a:lnTo>
                    <a:pt x="986" y="58"/>
                  </a:lnTo>
                  <a:lnTo>
                    <a:pt x="986" y="61"/>
                  </a:lnTo>
                  <a:lnTo>
                    <a:pt x="986" y="65"/>
                  </a:lnTo>
                  <a:lnTo>
                    <a:pt x="986" y="69"/>
                  </a:lnTo>
                  <a:lnTo>
                    <a:pt x="987" y="75"/>
                  </a:lnTo>
                  <a:lnTo>
                    <a:pt x="986" y="79"/>
                  </a:lnTo>
                  <a:lnTo>
                    <a:pt x="986" y="84"/>
                  </a:lnTo>
                  <a:lnTo>
                    <a:pt x="985" y="88"/>
                  </a:lnTo>
                  <a:lnTo>
                    <a:pt x="985" y="93"/>
                  </a:lnTo>
                  <a:lnTo>
                    <a:pt x="985" y="96"/>
                  </a:lnTo>
                  <a:lnTo>
                    <a:pt x="984" y="100"/>
                  </a:lnTo>
                  <a:lnTo>
                    <a:pt x="983" y="104"/>
                  </a:lnTo>
                  <a:lnTo>
                    <a:pt x="983" y="107"/>
                  </a:lnTo>
                  <a:lnTo>
                    <a:pt x="983" y="111"/>
                  </a:lnTo>
                  <a:lnTo>
                    <a:pt x="983" y="114"/>
                  </a:lnTo>
                  <a:lnTo>
                    <a:pt x="774" y="149"/>
                  </a:lnTo>
                  <a:lnTo>
                    <a:pt x="472" y="142"/>
                  </a:lnTo>
                  <a:lnTo>
                    <a:pt x="299" y="259"/>
                  </a:lnTo>
                  <a:lnTo>
                    <a:pt x="297" y="259"/>
                  </a:lnTo>
                  <a:lnTo>
                    <a:pt x="294" y="261"/>
                  </a:lnTo>
                  <a:lnTo>
                    <a:pt x="290" y="261"/>
                  </a:lnTo>
                  <a:lnTo>
                    <a:pt x="287" y="263"/>
                  </a:lnTo>
                  <a:lnTo>
                    <a:pt x="283" y="265"/>
                  </a:lnTo>
                  <a:lnTo>
                    <a:pt x="280" y="267"/>
                  </a:lnTo>
                  <a:lnTo>
                    <a:pt x="275" y="269"/>
                  </a:lnTo>
                  <a:lnTo>
                    <a:pt x="271" y="271"/>
                  </a:lnTo>
                  <a:lnTo>
                    <a:pt x="265" y="273"/>
                  </a:lnTo>
                  <a:lnTo>
                    <a:pt x="261" y="277"/>
                  </a:lnTo>
                  <a:lnTo>
                    <a:pt x="254" y="279"/>
                  </a:lnTo>
                  <a:lnTo>
                    <a:pt x="248" y="283"/>
                  </a:lnTo>
                  <a:lnTo>
                    <a:pt x="241" y="285"/>
                  </a:lnTo>
                  <a:lnTo>
                    <a:pt x="235" y="289"/>
                  </a:lnTo>
                  <a:lnTo>
                    <a:pt x="231" y="291"/>
                  </a:lnTo>
                  <a:lnTo>
                    <a:pt x="228" y="292"/>
                  </a:lnTo>
                  <a:lnTo>
                    <a:pt x="224" y="294"/>
                  </a:lnTo>
                  <a:lnTo>
                    <a:pt x="220" y="296"/>
                  </a:lnTo>
                  <a:lnTo>
                    <a:pt x="216" y="297"/>
                  </a:lnTo>
                  <a:lnTo>
                    <a:pt x="213" y="299"/>
                  </a:lnTo>
                  <a:lnTo>
                    <a:pt x="209" y="301"/>
                  </a:lnTo>
                  <a:lnTo>
                    <a:pt x="206" y="303"/>
                  </a:lnTo>
                  <a:lnTo>
                    <a:pt x="201" y="304"/>
                  </a:lnTo>
                  <a:lnTo>
                    <a:pt x="197" y="306"/>
                  </a:lnTo>
                  <a:lnTo>
                    <a:pt x="192" y="308"/>
                  </a:lnTo>
                  <a:lnTo>
                    <a:pt x="188" y="310"/>
                  </a:lnTo>
                  <a:lnTo>
                    <a:pt x="184" y="311"/>
                  </a:lnTo>
                  <a:lnTo>
                    <a:pt x="180" y="313"/>
                  </a:lnTo>
                  <a:lnTo>
                    <a:pt x="176" y="316"/>
                  </a:lnTo>
                  <a:lnTo>
                    <a:pt x="173" y="318"/>
                  </a:lnTo>
                  <a:lnTo>
                    <a:pt x="168" y="319"/>
                  </a:lnTo>
                  <a:lnTo>
                    <a:pt x="164" y="322"/>
                  </a:lnTo>
                  <a:lnTo>
                    <a:pt x="160" y="323"/>
                  </a:lnTo>
                  <a:lnTo>
                    <a:pt x="155" y="325"/>
                  </a:lnTo>
                  <a:lnTo>
                    <a:pt x="150" y="326"/>
                  </a:lnTo>
                  <a:lnTo>
                    <a:pt x="146" y="328"/>
                  </a:lnTo>
                  <a:lnTo>
                    <a:pt x="142" y="330"/>
                  </a:lnTo>
                  <a:lnTo>
                    <a:pt x="138" y="332"/>
                  </a:lnTo>
                  <a:lnTo>
                    <a:pt x="133" y="334"/>
                  </a:lnTo>
                  <a:lnTo>
                    <a:pt x="129" y="336"/>
                  </a:lnTo>
                  <a:lnTo>
                    <a:pt x="125" y="337"/>
                  </a:lnTo>
                  <a:lnTo>
                    <a:pt x="121" y="339"/>
                  </a:lnTo>
                  <a:lnTo>
                    <a:pt x="117" y="340"/>
                  </a:lnTo>
                  <a:lnTo>
                    <a:pt x="113" y="342"/>
                  </a:lnTo>
                  <a:lnTo>
                    <a:pt x="108" y="345"/>
                  </a:lnTo>
                  <a:lnTo>
                    <a:pt x="104" y="346"/>
                  </a:lnTo>
                  <a:lnTo>
                    <a:pt x="99" y="347"/>
                  </a:lnTo>
                  <a:lnTo>
                    <a:pt x="95" y="349"/>
                  </a:lnTo>
                  <a:lnTo>
                    <a:pt x="91" y="350"/>
                  </a:lnTo>
                  <a:lnTo>
                    <a:pt x="88" y="352"/>
                  </a:lnTo>
                  <a:lnTo>
                    <a:pt x="81" y="354"/>
                  </a:lnTo>
                  <a:lnTo>
                    <a:pt x="75" y="358"/>
                  </a:lnTo>
                  <a:lnTo>
                    <a:pt x="68" y="360"/>
                  </a:lnTo>
                  <a:lnTo>
                    <a:pt x="62" y="362"/>
                  </a:lnTo>
                  <a:lnTo>
                    <a:pt x="57" y="364"/>
                  </a:lnTo>
                  <a:lnTo>
                    <a:pt x="53" y="366"/>
                  </a:lnTo>
                  <a:lnTo>
                    <a:pt x="49" y="366"/>
                  </a:lnTo>
                  <a:lnTo>
                    <a:pt x="45" y="368"/>
                  </a:lnTo>
                  <a:lnTo>
                    <a:pt x="41" y="369"/>
                  </a:lnTo>
                  <a:lnTo>
                    <a:pt x="38" y="370"/>
                  </a:lnTo>
                  <a:lnTo>
                    <a:pt x="33" y="372"/>
                  </a:lnTo>
                  <a:lnTo>
                    <a:pt x="30" y="373"/>
                  </a:lnTo>
                  <a:lnTo>
                    <a:pt x="24" y="373"/>
                  </a:lnTo>
                  <a:lnTo>
                    <a:pt x="21" y="374"/>
                  </a:lnTo>
                  <a:lnTo>
                    <a:pt x="21" y="373"/>
                  </a:lnTo>
                  <a:lnTo>
                    <a:pt x="21" y="371"/>
                  </a:lnTo>
                  <a:lnTo>
                    <a:pt x="21" y="367"/>
                  </a:lnTo>
                  <a:lnTo>
                    <a:pt x="21" y="363"/>
                  </a:lnTo>
                  <a:lnTo>
                    <a:pt x="21" y="360"/>
                  </a:lnTo>
                  <a:lnTo>
                    <a:pt x="21" y="354"/>
                  </a:lnTo>
                  <a:lnTo>
                    <a:pt x="22" y="350"/>
                  </a:lnTo>
                  <a:lnTo>
                    <a:pt x="22" y="344"/>
                  </a:lnTo>
                  <a:lnTo>
                    <a:pt x="22" y="338"/>
                  </a:lnTo>
                  <a:lnTo>
                    <a:pt x="24" y="332"/>
                  </a:lnTo>
                  <a:lnTo>
                    <a:pt x="24" y="326"/>
                  </a:lnTo>
                  <a:lnTo>
                    <a:pt x="24" y="319"/>
                  </a:lnTo>
                  <a:lnTo>
                    <a:pt x="24" y="312"/>
                  </a:lnTo>
                  <a:lnTo>
                    <a:pt x="25" y="305"/>
                  </a:lnTo>
                  <a:lnTo>
                    <a:pt x="26" y="298"/>
                  </a:lnTo>
                  <a:lnTo>
                    <a:pt x="26" y="294"/>
                  </a:lnTo>
                  <a:lnTo>
                    <a:pt x="26" y="290"/>
                  </a:lnTo>
                  <a:lnTo>
                    <a:pt x="26" y="286"/>
                  </a:lnTo>
                  <a:lnTo>
                    <a:pt x="26" y="283"/>
                  </a:lnTo>
                  <a:lnTo>
                    <a:pt x="26" y="274"/>
                  </a:lnTo>
                  <a:lnTo>
                    <a:pt x="26" y="268"/>
                  </a:lnTo>
                  <a:lnTo>
                    <a:pt x="26" y="260"/>
                  </a:lnTo>
                  <a:lnTo>
                    <a:pt x="26" y="253"/>
                  </a:lnTo>
                  <a:lnTo>
                    <a:pt x="26" y="246"/>
                  </a:lnTo>
                  <a:lnTo>
                    <a:pt x="26" y="240"/>
                  </a:lnTo>
                  <a:lnTo>
                    <a:pt x="26" y="232"/>
                  </a:lnTo>
                  <a:lnTo>
                    <a:pt x="26" y="226"/>
                  </a:lnTo>
                  <a:lnTo>
                    <a:pt x="26" y="220"/>
                  </a:lnTo>
                  <a:lnTo>
                    <a:pt x="26" y="215"/>
                  </a:lnTo>
                  <a:lnTo>
                    <a:pt x="25" y="210"/>
                  </a:lnTo>
                  <a:lnTo>
                    <a:pt x="25" y="206"/>
                  </a:lnTo>
                  <a:lnTo>
                    <a:pt x="24" y="202"/>
                  </a:lnTo>
                  <a:lnTo>
                    <a:pt x="24" y="199"/>
                  </a:lnTo>
                  <a:lnTo>
                    <a:pt x="22" y="195"/>
                  </a:lnTo>
                  <a:lnTo>
                    <a:pt x="21" y="190"/>
                  </a:lnTo>
                  <a:lnTo>
                    <a:pt x="21" y="186"/>
                  </a:lnTo>
                  <a:lnTo>
                    <a:pt x="20" y="182"/>
                  </a:lnTo>
                  <a:lnTo>
                    <a:pt x="19" y="176"/>
                  </a:lnTo>
                  <a:lnTo>
                    <a:pt x="18" y="172"/>
                  </a:lnTo>
                  <a:lnTo>
                    <a:pt x="17" y="167"/>
                  </a:lnTo>
                  <a:lnTo>
                    <a:pt x="17" y="162"/>
                  </a:lnTo>
                  <a:lnTo>
                    <a:pt x="15" y="156"/>
                  </a:lnTo>
                  <a:lnTo>
                    <a:pt x="15" y="150"/>
                  </a:lnTo>
                  <a:lnTo>
                    <a:pt x="13" y="144"/>
                  </a:lnTo>
                  <a:lnTo>
                    <a:pt x="12" y="138"/>
                  </a:lnTo>
                  <a:lnTo>
                    <a:pt x="11" y="132"/>
                  </a:lnTo>
                  <a:lnTo>
                    <a:pt x="10" y="127"/>
                  </a:lnTo>
                  <a:lnTo>
                    <a:pt x="9" y="121"/>
                  </a:lnTo>
                  <a:lnTo>
                    <a:pt x="8" y="116"/>
                  </a:lnTo>
                  <a:lnTo>
                    <a:pt x="7" y="109"/>
                  </a:lnTo>
                  <a:lnTo>
                    <a:pt x="6" y="103"/>
                  </a:lnTo>
                  <a:lnTo>
                    <a:pt x="5" y="97"/>
                  </a:lnTo>
                  <a:lnTo>
                    <a:pt x="4" y="93"/>
                  </a:lnTo>
                  <a:lnTo>
                    <a:pt x="3" y="87"/>
                  </a:lnTo>
                  <a:lnTo>
                    <a:pt x="3" y="83"/>
                  </a:lnTo>
                  <a:lnTo>
                    <a:pt x="2" y="78"/>
                  </a:lnTo>
                  <a:lnTo>
                    <a:pt x="2" y="75"/>
                  </a:lnTo>
                  <a:lnTo>
                    <a:pt x="1" y="70"/>
                  </a:lnTo>
                  <a:lnTo>
                    <a:pt x="0" y="67"/>
                  </a:lnTo>
                  <a:lnTo>
                    <a:pt x="0" y="64"/>
                  </a:lnTo>
                  <a:lnTo>
                    <a:pt x="0" y="62"/>
                  </a:lnTo>
                  <a:lnTo>
                    <a:pt x="0" y="59"/>
                  </a:lnTo>
                  <a:lnTo>
                    <a:pt x="0" y="58"/>
                  </a:lnTo>
                  <a:lnTo>
                    <a:pt x="360" y="44"/>
                  </a:lnTo>
                  <a:lnTo>
                    <a:pt x="363" y="43"/>
                  </a:lnTo>
                  <a:lnTo>
                    <a:pt x="366" y="41"/>
                  </a:lnTo>
                  <a:lnTo>
                    <a:pt x="372" y="40"/>
                  </a:lnTo>
                  <a:lnTo>
                    <a:pt x="377" y="38"/>
                  </a:lnTo>
                  <a:lnTo>
                    <a:pt x="386" y="36"/>
                  </a:lnTo>
                  <a:lnTo>
                    <a:pt x="389" y="34"/>
                  </a:lnTo>
                  <a:lnTo>
                    <a:pt x="392" y="33"/>
                  </a:lnTo>
                  <a:lnTo>
                    <a:pt x="396" y="31"/>
                  </a:lnTo>
                  <a:lnTo>
                    <a:pt x="401" y="30"/>
                  </a:lnTo>
                  <a:lnTo>
                    <a:pt x="404" y="28"/>
                  </a:lnTo>
                  <a:lnTo>
                    <a:pt x="408" y="27"/>
                  </a:lnTo>
                  <a:lnTo>
                    <a:pt x="411" y="25"/>
                  </a:lnTo>
                  <a:lnTo>
                    <a:pt x="415" y="24"/>
                  </a:lnTo>
                  <a:lnTo>
                    <a:pt x="419" y="23"/>
                  </a:lnTo>
                  <a:lnTo>
                    <a:pt x="423" y="21"/>
                  </a:lnTo>
                  <a:lnTo>
                    <a:pt x="427" y="20"/>
                  </a:lnTo>
                  <a:lnTo>
                    <a:pt x="431" y="19"/>
                  </a:lnTo>
                  <a:lnTo>
                    <a:pt x="436" y="16"/>
                  </a:lnTo>
                  <a:lnTo>
                    <a:pt x="441" y="14"/>
                  </a:lnTo>
                  <a:lnTo>
                    <a:pt x="445" y="12"/>
                  </a:lnTo>
                  <a:lnTo>
                    <a:pt x="447" y="12"/>
                  </a:lnTo>
                  <a:lnTo>
                    <a:pt x="452" y="8"/>
                  </a:lnTo>
                  <a:lnTo>
                    <a:pt x="457" y="5"/>
                  </a:lnTo>
                  <a:lnTo>
                    <a:pt x="460" y="2"/>
                  </a:lnTo>
                  <a:lnTo>
                    <a:pt x="462" y="2"/>
                  </a:lnTo>
                  <a:lnTo>
                    <a:pt x="712" y="0"/>
                  </a:lnTo>
                  <a:lnTo>
                    <a:pt x="973" y="20"/>
                  </a:lnTo>
                  <a:close/>
                </a:path>
              </a:pathLst>
            </a:custGeom>
            <a:solidFill>
              <a:srgbClr val="E65E00"/>
            </a:solidFill>
            <a:ln w="9525">
              <a:noFill/>
              <a:round/>
              <a:headEnd/>
              <a:tailEnd/>
            </a:ln>
          </p:spPr>
          <p:txBody>
            <a:bodyPr/>
            <a:lstStyle/>
            <a:p>
              <a:endParaRPr lang="en-US" dirty="0">
                <a:solidFill>
                  <a:prstClr val="black"/>
                </a:solidFill>
              </a:endParaRPr>
            </a:p>
          </p:txBody>
        </p:sp>
        <p:sp>
          <p:nvSpPr>
            <p:cNvPr id="75475" name="Freeform 654"/>
            <p:cNvSpPr>
              <a:spLocks/>
            </p:cNvSpPr>
            <p:nvPr/>
          </p:nvSpPr>
          <p:spPr bwMode="auto">
            <a:xfrm>
              <a:off x="3438" y="3241"/>
              <a:ext cx="205" cy="15"/>
            </a:xfrm>
            <a:custGeom>
              <a:avLst/>
              <a:gdLst>
                <a:gd name="T0" fmla="*/ 0 w 816"/>
                <a:gd name="T1" fmla="*/ 0 h 60"/>
                <a:gd name="T2" fmla="*/ 1 w 816"/>
                <a:gd name="T3" fmla="*/ 0 h 60"/>
                <a:gd name="T4" fmla="*/ 1 w 816"/>
                <a:gd name="T5" fmla="*/ 0 h 60"/>
                <a:gd name="T6" fmla="*/ 1 w 816"/>
                <a:gd name="T7" fmla="*/ 0 h 60"/>
                <a:gd name="T8" fmla="*/ 1 w 816"/>
                <a:gd name="T9" fmla="*/ 0 h 60"/>
                <a:gd name="T10" fmla="*/ 1 w 816"/>
                <a:gd name="T11" fmla="*/ 0 h 60"/>
                <a:gd name="T12" fmla="*/ 1 w 816"/>
                <a:gd name="T13" fmla="*/ 0 h 60"/>
                <a:gd name="T14" fmla="*/ 1 w 816"/>
                <a:gd name="T15" fmla="*/ 0 h 60"/>
                <a:gd name="T16" fmla="*/ 1 w 816"/>
                <a:gd name="T17" fmla="*/ 0 h 60"/>
                <a:gd name="T18" fmla="*/ 1 w 816"/>
                <a:gd name="T19" fmla="*/ 0 h 60"/>
                <a:gd name="T20" fmla="*/ 1 w 816"/>
                <a:gd name="T21" fmla="*/ 0 h 60"/>
                <a:gd name="T22" fmla="*/ 1 w 816"/>
                <a:gd name="T23" fmla="*/ 0 h 60"/>
                <a:gd name="T24" fmla="*/ 1 w 816"/>
                <a:gd name="T25" fmla="*/ 0 h 60"/>
                <a:gd name="T26" fmla="*/ 1 w 816"/>
                <a:gd name="T27" fmla="*/ 0 h 60"/>
                <a:gd name="T28" fmla="*/ 1 w 816"/>
                <a:gd name="T29" fmla="*/ 0 h 60"/>
                <a:gd name="T30" fmla="*/ 1 w 816"/>
                <a:gd name="T31" fmla="*/ 0 h 60"/>
                <a:gd name="T32" fmla="*/ 1 w 816"/>
                <a:gd name="T33" fmla="*/ 0 h 60"/>
                <a:gd name="T34" fmla="*/ 1 w 816"/>
                <a:gd name="T35" fmla="*/ 0 h 60"/>
                <a:gd name="T36" fmla="*/ 1 w 816"/>
                <a:gd name="T37" fmla="*/ 0 h 60"/>
                <a:gd name="T38" fmla="*/ 1 w 816"/>
                <a:gd name="T39" fmla="*/ 0 h 60"/>
                <a:gd name="T40" fmla="*/ 1 w 816"/>
                <a:gd name="T41" fmla="*/ 0 h 60"/>
                <a:gd name="T42" fmla="*/ 1 w 816"/>
                <a:gd name="T43" fmla="*/ 0 h 60"/>
                <a:gd name="T44" fmla="*/ 1 w 816"/>
                <a:gd name="T45" fmla="*/ 0 h 60"/>
                <a:gd name="T46" fmla="*/ 1 w 816"/>
                <a:gd name="T47" fmla="*/ 0 h 60"/>
                <a:gd name="T48" fmla="*/ 1 w 816"/>
                <a:gd name="T49" fmla="*/ 0 h 60"/>
                <a:gd name="T50" fmla="*/ 1 w 816"/>
                <a:gd name="T51" fmla="*/ 0 h 60"/>
                <a:gd name="T52" fmla="*/ 1 w 816"/>
                <a:gd name="T53" fmla="*/ 0 h 60"/>
                <a:gd name="T54" fmla="*/ 1 w 816"/>
                <a:gd name="T55" fmla="*/ 0 h 60"/>
                <a:gd name="T56" fmla="*/ 1 w 816"/>
                <a:gd name="T57" fmla="*/ 0 h 60"/>
                <a:gd name="T58" fmla="*/ 1 w 816"/>
                <a:gd name="T59" fmla="*/ 0 h 60"/>
                <a:gd name="T60" fmla="*/ 1 w 816"/>
                <a:gd name="T61" fmla="*/ 0 h 60"/>
                <a:gd name="T62" fmla="*/ 1 w 816"/>
                <a:gd name="T63" fmla="*/ 0 h 60"/>
                <a:gd name="T64" fmla="*/ 1 w 816"/>
                <a:gd name="T65" fmla="*/ 0 h 60"/>
                <a:gd name="T66" fmla="*/ 0 w 816"/>
                <a:gd name="T67" fmla="*/ 0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6"/>
                <a:gd name="T103" fmla="*/ 0 h 60"/>
                <a:gd name="T104" fmla="*/ 816 w 816"/>
                <a:gd name="T105" fmla="*/ 60 h 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6" h="60">
                  <a:moveTo>
                    <a:pt x="0" y="5"/>
                  </a:moveTo>
                  <a:lnTo>
                    <a:pt x="2" y="60"/>
                  </a:lnTo>
                  <a:lnTo>
                    <a:pt x="318" y="60"/>
                  </a:lnTo>
                  <a:lnTo>
                    <a:pt x="537" y="59"/>
                  </a:lnTo>
                  <a:lnTo>
                    <a:pt x="537" y="57"/>
                  </a:lnTo>
                  <a:lnTo>
                    <a:pt x="540" y="57"/>
                  </a:lnTo>
                  <a:lnTo>
                    <a:pt x="543" y="57"/>
                  </a:lnTo>
                  <a:lnTo>
                    <a:pt x="548" y="57"/>
                  </a:lnTo>
                  <a:lnTo>
                    <a:pt x="553" y="57"/>
                  </a:lnTo>
                  <a:lnTo>
                    <a:pt x="561" y="57"/>
                  </a:lnTo>
                  <a:lnTo>
                    <a:pt x="565" y="56"/>
                  </a:lnTo>
                  <a:lnTo>
                    <a:pt x="569" y="56"/>
                  </a:lnTo>
                  <a:lnTo>
                    <a:pt x="574" y="56"/>
                  </a:lnTo>
                  <a:lnTo>
                    <a:pt x="579" y="56"/>
                  </a:lnTo>
                  <a:lnTo>
                    <a:pt x="583" y="55"/>
                  </a:lnTo>
                  <a:lnTo>
                    <a:pt x="588" y="55"/>
                  </a:lnTo>
                  <a:lnTo>
                    <a:pt x="593" y="55"/>
                  </a:lnTo>
                  <a:lnTo>
                    <a:pt x="598" y="55"/>
                  </a:lnTo>
                  <a:lnTo>
                    <a:pt x="604" y="54"/>
                  </a:lnTo>
                  <a:lnTo>
                    <a:pt x="610" y="54"/>
                  </a:lnTo>
                  <a:lnTo>
                    <a:pt x="616" y="53"/>
                  </a:lnTo>
                  <a:lnTo>
                    <a:pt x="622" y="53"/>
                  </a:lnTo>
                  <a:lnTo>
                    <a:pt x="627" y="53"/>
                  </a:lnTo>
                  <a:lnTo>
                    <a:pt x="634" y="53"/>
                  </a:lnTo>
                  <a:lnTo>
                    <a:pt x="640" y="52"/>
                  </a:lnTo>
                  <a:lnTo>
                    <a:pt x="646" y="52"/>
                  </a:lnTo>
                  <a:lnTo>
                    <a:pt x="653" y="51"/>
                  </a:lnTo>
                  <a:lnTo>
                    <a:pt x="659" y="51"/>
                  </a:lnTo>
                  <a:lnTo>
                    <a:pt x="666" y="51"/>
                  </a:lnTo>
                  <a:lnTo>
                    <a:pt x="672" y="51"/>
                  </a:lnTo>
                  <a:lnTo>
                    <a:pt x="678" y="51"/>
                  </a:lnTo>
                  <a:lnTo>
                    <a:pt x="684" y="50"/>
                  </a:lnTo>
                  <a:lnTo>
                    <a:pt x="690" y="49"/>
                  </a:lnTo>
                  <a:lnTo>
                    <a:pt x="698" y="49"/>
                  </a:lnTo>
                  <a:lnTo>
                    <a:pt x="704" y="49"/>
                  </a:lnTo>
                  <a:lnTo>
                    <a:pt x="710" y="49"/>
                  </a:lnTo>
                  <a:lnTo>
                    <a:pt x="716" y="48"/>
                  </a:lnTo>
                  <a:lnTo>
                    <a:pt x="722" y="48"/>
                  </a:lnTo>
                  <a:lnTo>
                    <a:pt x="727" y="47"/>
                  </a:lnTo>
                  <a:lnTo>
                    <a:pt x="733" y="47"/>
                  </a:lnTo>
                  <a:lnTo>
                    <a:pt x="738" y="46"/>
                  </a:lnTo>
                  <a:lnTo>
                    <a:pt x="745" y="46"/>
                  </a:lnTo>
                  <a:lnTo>
                    <a:pt x="750" y="46"/>
                  </a:lnTo>
                  <a:lnTo>
                    <a:pt x="755" y="46"/>
                  </a:lnTo>
                  <a:lnTo>
                    <a:pt x="761" y="46"/>
                  </a:lnTo>
                  <a:lnTo>
                    <a:pt x="766" y="46"/>
                  </a:lnTo>
                  <a:lnTo>
                    <a:pt x="770" y="45"/>
                  </a:lnTo>
                  <a:lnTo>
                    <a:pt x="775" y="44"/>
                  </a:lnTo>
                  <a:lnTo>
                    <a:pt x="779" y="44"/>
                  </a:lnTo>
                  <a:lnTo>
                    <a:pt x="784" y="44"/>
                  </a:lnTo>
                  <a:lnTo>
                    <a:pt x="791" y="43"/>
                  </a:lnTo>
                  <a:lnTo>
                    <a:pt x="798" y="43"/>
                  </a:lnTo>
                  <a:lnTo>
                    <a:pt x="803" y="42"/>
                  </a:lnTo>
                  <a:lnTo>
                    <a:pt x="807" y="42"/>
                  </a:lnTo>
                  <a:lnTo>
                    <a:pt x="810" y="41"/>
                  </a:lnTo>
                  <a:lnTo>
                    <a:pt x="812" y="41"/>
                  </a:lnTo>
                  <a:lnTo>
                    <a:pt x="815" y="36"/>
                  </a:lnTo>
                  <a:lnTo>
                    <a:pt x="816" y="29"/>
                  </a:lnTo>
                  <a:lnTo>
                    <a:pt x="816" y="25"/>
                  </a:lnTo>
                  <a:lnTo>
                    <a:pt x="815" y="21"/>
                  </a:lnTo>
                  <a:lnTo>
                    <a:pt x="814" y="16"/>
                  </a:lnTo>
                  <a:lnTo>
                    <a:pt x="813" y="14"/>
                  </a:lnTo>
                  <a:lnTo>
                    <a:pt x="809" y="8"/>
                  </a:lnTo>
                  <a:lnTo>
                    <a:pt x="805" y="4"/>
                  </a:lnTo>
                  <a:lnTo>
                    <a:pt x="802" y="1"/>
                  </a:lnTo>
                  <a:lnTo>
                    <a:pt x="801" y="0"/>
                  </a:lnTo>
                  <a:lnTo>
                    <a:pt x="449" y="3"/>
                  </a:lnTo>
                  <a:lnTo>
                    <a:pt x="0" y="5"/>
                  </a:lnTo>
                  <a:close/>
                </a:path>
              </a:pathLst>
            </a:custGeom>
            <a:solidFill>
              <a:srgbClr val="918C91"/>
            </a:solidFill>
            <a:ln w="9525">
              <a:noFill/>
              <a:round/>
              <a:headEnd/>
              <a:tailEnd/>
            </a:ln>
          </p:spPr>
          <p:txBody>
            <a:bodyPr/>
            <a:lstStyle/>
            <a:p>
              <a:endParaRPr lang="en-US" dirty="0">
                <a:solidFill>
                  <a:prstClr val="black"/>
                </a:solidFill>
              </a:endParaRPr>
            </a:p>
          </p:txBody>
        </p:sp>
        <p:sp>
          <p:nvSpPr>
            <p:cNvPr id="75476" name="Freeform 655"/>
            <p:cNvSpPr>
              <a:spLocks/>
            </p:cNvSpPr>
            <p:nvPr/>
          </p:nvSpPr>
          <p:spPr bwMode="auto">
            <a:xfrm>
              <a:off x="3282" y="3215"/>
              <a:ext cx="17" cy="19"/>
            </a:xfrm>
            <a:custGeom>
              <a:avLst/>
              <a:gdLst>
                <a:gd name="T0" fmla="*/ 0 w 68"/>
                <a:gd name="T1" fmla="*/ 0 h 77"/>
                <a:gd name="T2" fmla="*/ 0 w 68"/>
                <a:gd name="T3" fmla="*/ 0 h 77"/>
                <a:gd name="T4" fmla="*/ 0 w 68"/>
                <a:gd name="T5" fmla="*/ 0 h 77"/>
                <a:gd name="T6" fmla="*/ 0 w 68"/>
                <a:gd name="T7" fmla="*/ 0 h 77"/>
                <a:gd name="T8" fmla="*/ 0 w 68"/>
                <a:gd name="T9" fmla="*/ 0 h 77"/>
                <a:gd name="T10" fmla="*/ 0 w 68"/>
                <a:gd name="T11" fmla="*/ 0 h 77"/>
                <a:gd name="T12" fmla="*/ 0 w 68"/>
                <a:gd name="T13" fmla="*/ 0 h 77"/>
                <a:gd name="T14" fmla="*/ 0 w 68"/>
                <a:gd name="T15" fmla="*/ 0 h 77"/>
                <a:gd name="T16" fmla="*/ 0 w 68"/>
                <a:gd name="T17" fmla="*/ 0 h 77"/>
                <a:gd name="T18" fmla="*/ 0 w 68"/>
                <a:gd name="T19" fmla="*/ 0 h 77"/>
                <a:gd name="T20" fmla="*/ 0 w 68"/>
                <a:gd name="T21" fmla="*/ 0 h 77"/>
                <a:gd name="T22" fmla="*/ 0 w 68"/>
                <a:gd name="T23" fmla="*/ 0 h 77"/>
                <a:gd name="T24" fmla="*/ 0 w 68"/>
                <a:gd name="T25" fmla="*/ 0 h 77"/>
                <a:gd name="T26" fmla="*/ 0 w 68"/>
                <a:gd name="T27" fmla="*/ 0 h 77"/>
                <a:gd name="T28" fmla="*/ 0 w 68"/>
                <a:gd name="T29" fmla="*/ 0 h 77"/>
                <a:gd name="T30" fmla="*/ 0 w 68"/>
                <a:gd name="T31" fmla="*/ 0 h 77"/>
                <a:gd name="T32" fmla="*/ 0 w 68"/>
                <a:gd name="T33" fmla="*/ 0 h 77"/>
                <a:gd name="T34" fmla="*/ 0 w 68"/>
                <a:gd name="T35" fmla="*/ 0 h 77"/>
                <a:gd name="T36" fmla="*/ 0 w 68"/>
                <a:gd name="T37" fmla="*/ 0 h 77"/>
                <a:gd name="T38" fmla="*/ 0 w 68"/>
                <a:gd name="T39" fmla="*/ 0 h 77"/>
                <a:gd name="T40" fmla="*/ 0 w 68"/>
                <a:gd name="T41" fmla="*/ 0 h 77"/>
                <a:gd name="T42" fmla="*/ 0 w 68"/>
                <a:gd name="T43" fmla="*/ 0 h 77"/>
                <a:gd name="T44" fmla="*/ 0 w 68"/>
                <a:gd name="T45" fmla="*/ 0 h 77"/>
                <a:gd name="T46" fmla="*/ 0 w 68"/>
                <a:gd name="T47" fmla="*/ 0 h 77"/>
                <a:gd name="T48" fmla="*/ 0 w 68"/>
                <a:gd name="T49" fmla="*/ 0 h 77"/>
                <a:gd name="T50" fmla="*/ 0 w 68"/>
                <a:gd name="T51" fmla="*/ 0 h 77"/>
                <a:gd name="T52" fmla="*/ 0 w 68"/>
                <a:gd name="T53" fmla="*/ 0 h 77"/>
                <a:gd name="T54" fmla="*/ 0 w 68"/>
                <a:gd name="T55" fmla="*/ 0 h 77"/>
                <a:gd name="T56" fmla="*/ 0 w 68"/>
                <a:gd name="T57" fmla="*/ 0 h 77"/>
                <a:gd name="T58" fmla="*/ 0 w 68"/>
                <a:gd name="T59" fmla="*/ 0 h 77"/>
                <a:gd name="T60" fmla="*/ 0 w 68"/>
                <a:gd name="T61" fmla="*/ 0 h 77"/>
                <a:gd name="T62" fmla="*/ 0 w 68"/>
                <a:gd name="T63" fmla="*/ 0 h 77"/>
                <a:gd name="T64" fmla="*/ 0 w 68"/>
                <a:gd name="T65" fmla="*/ 0 h 77"/>
                <a:gd name="T66" fmla="*/ 0 w 68"/>
                <a:gd name="T67" fmla="*/ 0 h 77"/>
                <a:gd name="T68" fmla="*/ 0 w 68"/>
                <a:gd name="T69" fmla="*/ 0 h 77"/>
                <a:gd name="T70" fmla="*/ 0 w 68"/>
                <a:gd name="T71" fmla="*/ 0 h 77"/>
                <a:gd name="T72" fmla="*/ 0 w 68"/>
                <a:gd name="T73" fmla="*/ 0 h 77"/>
                <a:gd name="T74" fmla="*/ 0 w 68"/>
                <a:gd name="T75" fmla="*/ 0 h 77"/>
                <a:gd name="T76" fmla="*/ 0 w 68"/>
                <a:gd name="T77" fmla="*/ 0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
                <a:gd name="T118" fmla="*/ 0 h 77"/>
                <a:gd name="T119" fmla="*/ 68 w 68"/>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 h="77">
                  <a:moveTo>
                    <a:pt x="48" y="77"/>
                  </a:moveTo>
                  <a:lnTo>
                    <a:pt x="45" y="75"/>
                  </a:lnTo>
                  <a:lnTo>
                    <a:pt x="40" y="70"/>
                  </a:lnTo>
                  <a:lnTo>
                    <a:pt x="36" y="66"/>
                  </a:lnTo>
                  <a:lnTo>
                    <a:pt x="32" y="63"/>
                  </a:lnTo>
                  <a:lnTo>
                    <a:pt x="28" y="59"/>
                  </a:lnTo>
                  <a:lnTo>
                    <a:pt x="23" y="56"/>
                  </a:lnTo>
                  <a:lnTo>
                    <a:pt x="19" y="51"/>
                  </a:lnTo>
                  <a:lnTo>
                    <a:pt x="14" y="46"/>
                  </a:lnTo>
                  <a:lnTo>
                    <a:pt x="10" y="42"/>
                  </a:lnTo>
                  <a:lnTo>
                    <a:pt x="6" y="38"/>
                  </a:lnTo>
                  <a:lnTo>
                    <a:pt x="1" y="31"/>
                  </a:lnTo>
                  <a:lnTo>
                    <a:pt x="0" y="27"/>
                  </a:lnTo>
                  <a:lnTo>
                    <a:pt x="1" y="22"/>
                  </a:lnTo>
                  <a:lnTo>
                    <a:pt x="4" y="18"/>
                  </a:lnTo>
                  <a:lnTo>
                    <a:pt x="7" y="13"/>
                  </a:lnTo>
                  <a:lnTo>
                    <a:pt x="12" y="9"/>
                  </a:lnTo>
                  <a:lnTo>
                    <a:pt x="17" y="5"/>
                  </a:lnTo>
                  <a:lnTo>
                    <a:pt x="21" y="2"/>
                  </a:lnTo>
                  <a:lnTo>
                    <a:pt x="26" y="0"/>
                  </a:lnTo>
                  <a:lnTo>
                    <a:pt x="29" y="2"/>
                  </a:lnTo>
                  <a:lnTo>
                    <a:pt x="30" y="3"/>
                  </a:lnTo>
                  <a:lnTo>
                    <a:pt x="32" y="6"/>
                  </a:lnTo>
                  <a:lnTo>
                    <a:pt x="34" y="9"/>
                  </a:lnTo>
                  <a:lnTo>
                    <a:pt x="36" y="14"/>
                  </a:lnTo>
                  <a:lnTo>
                    <a:pt x="39" y="18"/>
                  </a:lnTo>
                  <a:lnTo>
                    <a:pt x="42" y="24"/>
                  </a:lnTo>
                  <a:lnTo>
                    <a:pt x="46" y="30"/>
                  </a:lnTo>
                  <a:lnTo>
                    <a:pt x="50" y="36"/>
                  </a:lnTo>
                  <a:lnTo>
                    <a:pt x="53" y="43"/>
                  </a:lnTo>
                  <a:lnTo>
                    <a:pt x="56" y="48"/>
                  </a:lnTo>
                  <a:lnTo>
                    <a:pt x="59" y="54"/>
                  </a:lnTo>
                  <a:lnTo>
                    <a:pt x="62" y="58"/>
                  </a:lnTo>
                  <a:lnTo>
                    <a:pt x="64" y="62"/>
                  </a:lnTo>
                  <a:lnTo>
                    <a:pt x="66" y="65"/>
                  </a:lnTo>
                  <a:lnTo>
                    <a:pt x="67" y="67"/>
                  </a:lnTo>
                  <a:lnTo>
                    <a:pt x="68" y="68"/>
                  </a:lnTo>
                  <a:lnTo>
                    <a:pt x="48" y="77"/>
                  </a:lnTo>
                  <a:close/>
                </a:path>
              </a:pathLst>
            </a:custGeom>
            <a:solidFill>
              <a:srgbClr val="918C91"/>
            </a:solidFill>
            <a:ln w="9525">
              <a:noFill/>
              <a:round/>
              <a:headEnd/>
              <a:tailEnd/>
            </a:ln>
          </p:spPr>
          <p:txBody>
            <a:bodyPr/>
            <a:lstStyle/>
            <a:p>
              <a:endParaRPr lang="en-US" dirty="0">
                <a:solidFill>
                  <a:prstClr val="black"/>
                </a:solidFill>
              </a:endParaRPr>
            </a:p>
          </p:txBody>
        </p:sp>
        <p:sp>
          <p:nvSpPr>
            <p:cNvPr id="75477" name="Freeform 656"/>
            <p:cNvSpPr>
              <a:spLocks/>
            </p:cNvSpPr>
            <p:nvPr/>
          </p:nvSpPr>
          <p:spPr bwMode="auto">
            <a:xfrm>
              <a:off x="3298" y="3263"/>
              <a:ext cx="34" cy="20"/>
            </a:xfrm>
            <a:custGeom>
              <a:avLst/>
              <a:gdLst>
                <a:gd name="T0" fmla="*/ 0 w 135"/>
                <a:gd name="T1" fmla="*/ 0 h 80"/>
                <a:gd name="T2" fmla="*/ 0 w 135"/>
                <a:gd name="T3" fmla="*/ 0 h 80"/>
                <a:gd name="T4" fmla="*/ 0 w 135"/>
                <a:gd name="T5" fmla="*/ 0 h 80"/>
                <a:gd name="T6" fmla="*/ 0 w 135"/>
                <a:gd name="T7" fmla="*/ 0 h 80"/>
                <a:gd name="T8" fmla="*/ 0 w 135"/>
                <a:gd name="T9" fmla="*/ 0 h 80"/>
                <a:gd name="T10" fmla="*/ 0 w 135"/>
                <a:gd name="T11" fmla="*/ 0 h 80"/>
                <a:gd name="T12" fmla="*/ 0 w 135"/>
                <a:gd name="T13" fmla="*/ 0 h 80"/>
                <a:gd name="T14" fmla="*/ 0 w 135"/>
                <a:gd name="T15" fmla="*/ 0 h 80"/>
                <a:gd name="T16" fmla="*/ 0 w 135"/>
                <a:gd name="T17" fmla="*/ 0 h 80"/>
                <a:gd name="T18" fmla="*/ 0 w 135"/>
                <a:gd name="T19" fmla="*/ 0 h 80"/>
                <a:gd name="T20" fmla="*/ 0 w 135"/>
                <a:gd name="T21" fmla="*/ 0 h 80"/>
                <a:gd name="T22" fmla="*/ 0 w 135"/>
                <a:gd name="T23" fmla="*/ 0 h 80"/>
                <a:gd name="T24" fmla="*/ 0 w 135"/>
                <a:gd name="T25" fmla="*/ 0 h 80"/>
                <a:gd name="T26" fmla="*/ 0 w 135"/>
                <a:gd name="T27" fmla="*/ 0 h 80"/>
                <a:gd name="T28" fmla="*/ 0 w 135"/>
                <a:gd name="T29" fmla="*/ 0 h 80"/>
                <a:gd name="T30" fmla="*/ 0 w 135"/>
                <a:gd name="T31" fmla="*/ 0 h 80"/>
                <a:gd name="T32" fmla="*/ 0 w 135"/>
                <a:gd name="T33" fmla="*/ 0 h 80"/>
                <a:gd name="T34" fmla="*/ 0 w 135"/>
                <a:gd name="T35" fmla="*/ 0 h 80"/>
                <a:gd name="T36" fmla="*/ 0 w 135"/>
                <a:gd name="T37" fmla="*/ 0 h 80"/>
                <a:gd name="T38" fmla="*/ 0 w 135"/>
                <a:gd name="T39" fmla="*/ 0 h 80"/>
                <a:gd name="T40" fmla="*/ 0 w 135"/>
                <a:gd name="T41" fmla="*/ 0 h 80"/>
                <a:gd name="T42" fmla="*/ 0 w 135"/>
                <a:gd name="T43" fmla="*/ 0 h 80"/>
                <a:gd name="T44" fmla="*/ 0 w 135"/>
                <a:gd name="T45" fmla="*/ 0 h 80"/>
                <a:gd name="T46" fmla="*/ 0 w 135"/>
                <a:gd name="T47" fmla="*/ 0 h 80"/>
                <a:gd name="T48" fmla="*/ 0 w 135"/>
                <a:gd name="T49" fmla="*/ 0 h 80"/>
                <a:gd name="T50" fmla="*/ 0 w 135"/>
                <a:gd name="T51" fmla="*/ 0 h 80"/>
                <a:gd name="T52" fmla="*/ 0 w 135"/>
                <a:gd name="T53" fmla="*/ 0 h 80"/>
                <a:gd name="T54" fmla="*/ 0 w 135"/>
                <a:gd name="T55" fmla="*/ 0 h 80"/>
                <a:gd name="T56" fmla="*/ 0 w 135"/>
                <a:gd name="T57" fmla="*/ 0 h 80"/>
                <a:gd name="T58" fmla="*/ 0 w 135"/>
                <a:gd name="T59" fmla="*/ 0 h 80"/>
                <a:gd name="T60" fmla="*/ 0 w 135"/>
                <a:gd name="T61" fmla="*/ 0 h 80"/>
                <a:gd name="T62" fmla="*/ 0 w 135"/>
                <a:gd name="T63" fmla="*/ 0 h 80"/>
                <a:gd name="T64" fmla="*/ 0 w 135"/>
                <a:gd name="T65" fmla="*/ 0 h 80"/>
                <a:gd name="T66" fmla="*/ 0 w 135"/>
                <a:gd name="T67" fmla="*/ 0 h 80"/>
                <a:gd name="T68" fmla="*/ 0 w 135"/>
                <a:gd name="T69" fmla="*/ 0 h 80"/>
                <a:gd name="T70" fmla="*/ 0 w 135"/>
                <a:gd name="T71" fmla="*/ 0 h 80"/>
                <a:gd name="T72" fmla="*/ 0 w 135"/>
                <a:gd name="T73" fmla="*/ 0 h 80"/>
                <a:gd name="T74" fmla="*/ 0 w 135"/>
                <a:gd name="T75" fmla="*/ 0 h 80"/>
                <a:gd name="T76" fmla="*/ 0 w 135"/>
                <a:gd name="T77" fmla="*/ 0 h 80"/>
                <a:gd name="T78" fmla="*/ 0 w 135"/>
                <a:gd name="T79" fmla="*/ 0 h 80"/>
                <a:gd name="T80" fmla="*/ 0 w 135"/>
                <a:gd name="T81" fmla="*/ 0 h 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80"/>
                <a:gd name="T125" fmla="*/ 135 w 135"/>
                <a:gd name="T126" fmla="*/ 80 h 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80">
                  <a:moveTo>
                    <a:pt x="22" y="27"/>
                  </a:moveTo>
                  <a:lnTo>
                    <a:pt x="22" y="29"/>
                  </a:lnTo>
                  <a:lnTo>
                    <a:pt x="23" y="33"/>
                  </a:lnTo>
                  <a:lnTo>
                    <a:pt x="26" y="38"/>
                  </a:lnTo>
                  <a:lnTo>
                    <a:pt x="31" y="46"/>
                  </a:lnTo>
                  <a:lnTo>
                    <a:pt x="33" y="48"/>
                  </a:lnTo>
                  <a:lnTo>
                    <a:pt x="37" y="52"/>
                  </a:lnTo>
                  <a:lnTo>
                    <a:pt x="41" y="55"/>
                  </a:lnTo>
                  <a:lnTo>
                    <a:pt x="46" y="57"/>
                  </a:lnTo>
                  <a:lnTo>
                    <a:pt x="52" y="59"/>
                  </a:lnTo>
                  <a:lnTo>
                    <a:pt x="59" y="60"/>
                  </a:lnTo>
                  <a:lnTo>
                    <a:pt x="62" y="60"/>
                  </a:lnTo>
                  <a:lnTo>
                    <a:pt x="65" y="60"/>
                  </a:lnTo>
                  <a:lnTo>
                    <a:pt x="70" y="60"/>
                  </a:lnTo>
                  <a:lnTo>
                    <a:pt x="74" y="60"/>
                  </a:lnTo>
                  <a:lnTo>
                    <a:pt x="78" y="59"/>
                  </a:lnTo>
                  <a:lnTo>
                    <a:pt x="82" y="57"/>
                  </a:lnTo>
                  <a:lnTo>
                    <a:pt x="85" y="56"/>
                  </a:lnTo>
                  <a:lnTo>
                    <a:pt x="88" y="55"/>
                  </a:lnTo>
                  <a:lnTo>
                    <a:pt x="95" y="50"/>
                  </a:lnTo>
                  <a:lnTo>
                    <a:pt x="100" y="47"/>
                  </a:lnTo>
                  <a:lnTo>
                    <a:pt x="104" y="42"/>
                  </a:lnTo>
                  <a:lnTo>
                    <a:pt x="107" y="38"/>
                  </a:lnTo>
                  <a:lnTo>
                    <a:pt x="109" y="33"/>
                  </a:lnTo>
                  <a:lnTo>
                    <a:pt x="112" y="29"/>
                  </a:lnTo>
                  <a:lnTo>
                    <a:pt x="112" y="24"/>
                  </a:lnTo>
                  <a:lnTo>
                    <a:pt x="114" y="20"/>
                  </a:lnTo>
                  <a:lnTo>
                    <a:pt x="114" y="15"/>
                  </a:lnTo>
                  <a:lnTo>
                    <a:pt x="115" y="13"/>
                  </a:lnTo>
                  <a:lnTo>
                    <a:pt x="115" y="6"/>
                  </a:lnTo>
                  <a:lnTo>
                    <a:pt x="116" y="5"/>
                  </a:lnTo>
                  <a:lnTo>
                    <a:pt x="117" y="3"/>
                  </a:lnTo>
                  <a:lnTo>
                    <a:pt x="121" y="1"/>
                  </a:lnTo>
                  <a:lnTo>
                    <a:pt x="126" y="0"/>
                  </a:lnTo>
                  <a:lnTo>
                    <a:pt x="131" y="3"/>
                  </a:lnTo>
                  <a:lnTo>
                    <a:pt x="133" y="5"/>
                  </a:lnTo>
                  <a:lnTo>
                    <a:pt x="135" y="9"/>
                  </a:lnTo>
                  <a:lnTo>
                    <a:pt x="135" y="14"/>
                  </a:lnTo>
                  <a:lnTo>
                    <a:pt x="135" y="21"/>
                  </a:lnTo>
                  <a:lnTo>
                    <a:pt x="134" y="27"/>
                  </a:lnTo>
                  <a:lnTo>
                    <a:pt x="133" y="34"/>
                  </a:lnTo>
                  <a:lnTo>
                    <a:pt x="131" y="38"/>
                  </a:lnTo>
                  <a:lnTo>
                    <a:pt x="130" y="42"/>
                  </a:lnTo>
                  <a:lnTo>
                    <a:pt x="128" y="46"/>
                  </a:lnTo>
                  <a:lnTo>
                    <a:pt x="126" y="50"/>
                  </a:lnTo>
                  <a:lnTo>
                    <a:pt x="122" y="58"/>
                  </a:lnTo>
                  <a:lnTo>
                    <a:pt x="116" y="64"/>
                  </a:lnTo>
                  <a:lnTo>
                    <a:pt x="110" y="69"/>
                  </a:lnTo>
                  <a:lnTo>
                    <a:pt x="103" y="74"/>
                  </a:lnTo>
                  <a:lnTo>
                    <a:pt x="98" y="75"/>
                  </a:lnTo>
                  <a:lnTo>
                    <a:pt x="94" y="76"/>
                  </a:lnTo>
                  <a:lnTo>
                    <a:pt x="89" y="77"/>
                  </a:lnTo>
                  <a:lnTo>
                    <a:pt x="85" y="78"/>
                  </a:lnTo>
                  <a:lnTo>
                    <a:pt x="80" y="79"/>
                  </a:lnTo>
                  <a:lnTo>
                    <a:pt x="75" y="80"/>
                  </a:lnTo>
                  <a:lnTo>
                    <a:pt x="70" y="80"/>
                  </a:lnTo>
                  <a:lnTo>
                    <a:pt x="65" y="80"/>
                  </a:lnTo>
                  <a:lnTo>
                    <a:pt x="60" y="80"/>
                  </a:lnTo>
                  <a:lnTo>
                    <a:pt x="55" y="79"/>
                  </a:lnTo>
                  <a:lnTo>
                    <a:pt x="50" y="78"/>
                  </a:lnTo>
                  <a:lnTo>
                    <a:pt x="45" y="76"/>
                  </a:lnTo>
                  <a:lnTo>
                    <a:pt x="41" y="74"/>
                  </a:lnTo>
                  <a:lnTo>
                    <a:pt x="37" y="72"/>
                  </a:lnTo>
                  <a:lnTo>
                    <a:pt x="33" y="70"/>
                  </a:lnTo>
                  <a:lnTo>
                    <a:pt x="29" y="69"/>
                  </a:lnTo>
                  <a:lnTo>
                    <a:pt x="23" y="64"/>
                  </a:lnTo>
                  <a:lnTo>
                    <a:pt x="18" y="60"/>
                  </a:lnTo>
                  <a:lnTo>
                    <a:pt x="14" y="56"/>
                  </a:lnTo>
                  <a:lnTo>
                    <a:pt x="13" y="55"/>
                  </a:lnTo>
                  <a:lnTo>
                    <a:pt x="9" y="50"/>
                  </a:lnTo>
                  <a:lnTo>
                    <a:pt x="5" y="44"/>
                  </a:lnTo>
                  <a:lnTo>
                    <a:pt x="1" y="39"/>
                  </a:lnTo>
                  <a:lnTo>
                    <a:pt x="0" y="36"/>
                  </a:lnTo>
                  <a:lnTo>
                    <a:pt x="1" y="35"/>
                  </a:lnTo>
                  <a:lnTo>
                    <a:pt x="3" y="33"/>
                  </a:lnTo>
                  <a:lnTo>
                    <a:pt x="8" y="32"/>
                  </a:lnTo>
                  <a:lnTo>
                    <a:pt x="12" y="31"/>
                  </a:lnTo>
                  <a:lnTo>
                    <a:pt x="15" y="29"/>
                  </a:lnTo>
                  <a:lnTo>
                    <a:pt x="19" y="28"/>
                  </a:lnTo>
                  <a:lnTo>
                    <a:pt x="21" y="27"/>
                  </a:lnTo>
                  <a:lnTo>
                    <a:pt x="22" y="27"/>
                  </a:lnTo>
                  <a:close/>
                </a:path>
              </a:pathLst>
            </a:custGeom>
            <a:solidFill>
              <a:srgbClr val="918C91"/>
            </a:solidFill>
            <a:ln w="9525">
              <a:noFill/>
              <a:round/>
              <a:headEnd/>
              <a:tailEnd/>
            </a:ln>
          </p:spPr>
          <p:txBody>
            <a:bodyPr/>
            <a:lstStyle/>
            <a:p>
              <a:endParaRPr lang="en-US" dirty="0">
                <a:solidFill>
                  <a:prstClr val="black"/>
                </a:solidFill>
              </a:endParaRPr>
            </a:p>
          </p:txBody>
        </p:sp>
        <p:sp>
          <p:nvSpPr>
            <p:cNvPr id="75478" name="Freeform 657"/>
            <p:cNvSpPr>
              <a:spLocks/>
            </p:cNvSpPr>
            <p:nvPr/>
          </p:nvSpPr>
          <p:spPr bwMode="auto">
            <a:xfrm>
              <a:off x="3186" y="3226"/>
              <a:ext cx="123" cy="17"/>
            </a:xfrm>
            <a:custGeom>
              <a:avLst/>
              <a:gdLst>
                <a:gd name="T0" fmla="*/ 0 w 493"/>
                <a:gd name="T1" fmla="*/ 0 h 66"/>
                <a:gd name="T2" fmla="*/ 0 w 493"/>
                <a:gd name="T3" fmla="*/ 0 h 66"/>
                <a:gd name="T4" fmla="*/ 0 w 493"/>
                <a:gd name="T5" fmla="*/ 0 h 66"/>
                <a:gd name="T6" fmla="*/ 0 w 493"/>
                <a:gd name="T7" fmla="*/ 0 h 66"/>
                <a:gd name="T8" fmla="*/ 0 w 493"/>
                <a:gd name="T9" fmla="*/ 0 h 66"/>
                <a:gd name="T10" fmla="*/ 0 w 493"/>
                <a:gd name="T11" fmla="*/ 0 h 66"/>
                <a:gd name="T12" fmla="*/ 0 w 493"/>
                <a:gd name="T13" fmla="*/ 0 h 66"/>
                <a:gd name="T14" fmla="*/ 0 w 493"/>
                <a:gd name="T15" fmla="*/ 0 h 66"/>
                <a:gd name="T16" fmla="*/ 0 w 493"/>
                <a:gd name="T17" fmla="*/ 0 h 66"/>
                <a:gd name="T18" fmla="*/ 0 w 493"/>
                <a:gd name="T19" fmla="*/ 0 h 66"/>
                <a:gd name="T20" fmla="*/ 0 w 493"/>
                <a:gd name="T21" fmla="*/ 0 h 66"/>
                <a:gd name="T22" fmla="*/ 0 w 493"/>
                <a:gd name="T23" fmla="*/ 0 h 66"/>
                <a:gd name="T24" fmla="*/ 0 w 493"/>
                <a:gd name="T25" fmla="*/ 0 h 66"/>
                <a:gd name="T26" fmla="*/ 0 w 493"/>
                <a:gd name="T27" fmla="*/ 0 h 66"/>
                <a:gd name="T28" fmla="*/ 0 w 493"/>
                <a:gd name="T29" fmla="*/ 0 h 66"/>
                <a:gd name="T30" fmla="*/ 0 w 493"/>
                <a:gd name="T31" fmla="*/ 0 h 66"/>
                <a:gd name="T32" fmla="*/ 0 w 493"/>
                <a:gd name="T33" fmla="*/ 0 h 66"/>
                <a:gd name="T34" fmla="*/ 0 w 493"/>
                <a:gd name="T35" fmla="*/ 0 h 66"/>
                <a:gd name="T36" fmla="*/ 0 w 493"/>
                <a:gd name="T37" fmla="*/ 0 h 66"/>
                <a:gd name="T38" fmla="*/ 0 w 493"/>
                <a:gd name="T39" fmla="*/ 0 h 66"/>
                <a:gd name="T40" fmla="*/ 0 w 493"/>
                <a:gd name="T41" fmla="*/ 0 h 66"/>
                <a:gd name="T42" fmla="*/ 0 w 493"/>
                <a:gd name="T43" fmla="*/ 0 h 66"/>
                <a:gd name="T44" fmla="*/ 0 w 493"/>
                <a:gd name="T45" fmla="*/ 0 h 66"/>
                <a:gd name="T46" fmla="*/ 0 w 493"/>
                <a:gd name="T47" fmla="*/ 0 h 66"/>
                <a:gd name="T48" fmla="*/ 0 w 493"/>
                <a:gd name="T49" fmla="*/ 0 h 66"/>
                <a:gd name="T50" fmla="*/ 0 w 493"/>
                <a:gd name="T51" fmla="*/ 0 h 66"/>
                <a:gd name="T52" fmla="*/ 0 w 493"/>
                <a:gd name="T53" fmla="*/ 0 h 66"/>
                <a:gd name="T54" fmla="*/ 0 w 493"/>
                <a:gd name="T55" fmla="*/ 0 h 66"/>
                <a:gd name="T56" fmla="*/ 0 w 493"/>
                <a:gd name="T57" fmla="*/ 0 h 66"/>
                <a:gd name="T58" fmla="*/ 0 w 493"/>
                <a:gd name="T59" fmla="*/ 0 h 66"/>
                <a:gd name="T60" fmla="*/ 0 w 493"/>
                <a:gd name="T61" fmla="*/ 0 h 66"/>
                <a:gd name="T62" fmla="*/ 0 w 493"/>
                <a:gd name="T63" fmla="*/ 0 h 66"/>
                <a:gd name="T64" fmla="*/ 0 w 493"/>
                <a:gd name="T65" fmla="*/ 0 h 66"/>
                <a:gd name="T66" fmla="*/ 0 w 493"/>
                <a:gd name="T67" fmla="*/ 0 h 66"/>
                <a:gd name="T68" fmla="*/ 0 w 493"/>
                <a:gd name="T69" fmla="*/ 0 h 66"/>
                <a:gd name="T70" fmla="*/ 0 w 493"/>
                <a:gd name="T71" fmla="*/ 0 h 66"/>
                <a:gd name="T72" fmla="*/ 0 w 493"/>
                <a:gd name="T73" fmla="*/ 0 h 66"/>
                <a:gd name="T74" fmla="*/ 0 w 493"/>
                <a:gd name="T75" fmla="*/ 0 h 66"/>
                <a:gd name="T76" fmla="*/ 0 w 493"/>
                <a:gd name="T77" fmla="*/ 0 h 66"/>
                <a:gd name="T78" fmla="*/ 0 w 493"/>
                <a:gd name="T79" fmla="*/ 0 h 66"/>
                <a:gd name="T80" fmla="*/ 0 w 493"/>
                <a:gd name="T81" fmla="*/ 0 h 66"/>
                <a:gd name="T82" fmla="*/ 0 w 493"/>
                <a:gd name="T83" fmla="*/ 0 h 66"/>
                <a:gd name="T84" fmla="*/ 0 w 493"/>
                <a:gd name="T85" fmla="*/ 0 h 66"/>
                <a:gd name="T86" fmla="*/ 0 w 493"/>
                <a:gd name="T87" fmla="*/ 0 h 66"/>
                <a:gd name="T88" fmla="*/ 0 w 493"/>
                <a:gd name="T89" fmla="*/ 0 h 66"/>
                <a:gd name="T90" fmla="*/ 0 w 493"/>
                <a:gd name="T91" fmla="*/ 0 h 66"/>
                <a:gd name="T92" fmla="*/ 0 w 493"/>
                <a:gd name="T93" fmla="*/ 0 h 66"/>
                <a:gd name="T94" fmla="*/ 0 w 493"/>
                <a:gd name="T95" fmla="*/ 0 h 66"/>
                <a:gd name="T96" fmla="*/ 0 w 493"/>
                <a:gd name="T97" fmla="*/ 0 h 66"/>
                <a:gd name="T98" fmla="*/ 0 w 493"/>
                <a:gd name="T99" fmla="*/ 0 h 66"/>
                <a:gd name="T100" fmla="*/ 0 w 493"/>
                <a:gd name="T101" fmla="*/ 0 h 66"/>
                <a:gd name="T102" fmla="*/ 0 w 493"/>
                <a:gd name="T103" fmla="*/ 0 h 66"/>
                <a:gd name="T104" fmla="*/ 0 w 493"/>
                <a:gd name="T105" fmla="*/ 0 h 66"/>
                <a:gd name="T106" fmla="*/ 0 w 493"/>
                <a:gd name="T107" fmla="*/ 0 h 66"/>
                <a:gd name="T108" fmla="*/ 0 w 493"/>
                <a:gd name="T109" fmla="*/ 0 h 66"/>
                <a:gd name="T110" fmla="*/ 0 w 493"/>
                <a:gd name="T111" fmla="*/ 0 h 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3"/>
                <a:gd name="T169" fmla="*/ 0 h 66"/>
                <a:gd name="T170" fmla="*/ 493 w 493"/>
                <a:gd name="T171" fmla="*/ 66 h 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3" h="66">
                  <a:moveTo>
                    <a:pt x="485" y="1"/>
                  </a:moveTo>
                  <a:lnTo>
                    <a:pt x="484" y="1"/>
                  </a:lnTo>
                  <a:lnTo>
                    <a:pt x="481" y="3"/>
                  </a:lnTo>
                  <a:lnTo>
                    <a:pt x="477" y="5"/>
                  </a:lnTo>
                  <a:lnTo>
                    <a:pt x="472" y="7"/>
                  </a:lnTo>
                  <a:lnTo>
                    <a:pt x="468" y="9"/>
                  </a:lnTo>
                  <a:lnTo>
                    <a:pt x="465" y="10"/>
                  </a:lnTo>
                  <a:lnTo>
                    <a:pt x="461" y="12"/>
                  </a:lnTo>
                  <a:lnTo>
                    <a:pt x="458" y="14"/>
                  </a:lnTo>
                  <a:lnTo>
                    <a:pt x="452" y="16"/>
                  </a:lnTo>
                  <a:lnTo>
                    <a:pt x="448" y="18"/>
                  </a:lnTo>
                  <a:lnTo>
                    <a:pt x="444" y="20"/>
                  </a:lnTo>
                  <a:lnTo>
                    <a:pt x="441" y="22"/>
                  </a:lnTo>
                  <a:lnTo>
                    <a:pt x="436" y="23"/>
                  </a:lnTo>
                  <a:lnTo>
                    <a:pt x="432" y="26"/>
                  </a:lnTo>
                  <a:lnTo>
                    <a:pt x="428" y="28"/>
                  </a:lnTo>
                  <a:lnTo>
                    <a:pt x="423" y="30"/>
                  </a:lnTo>
                  <a:lnTo>
                    <a:pt x="419" y="31"/>
                  </a:lnTo>
                  <a:lnTo>
                    <a:pt x="415" y="33"/>
                  </a:lnTo>
                  <a:lnTo>
                    <a:pt x="411" y="34"/>
                  </a:lnTo>
                  <a:lnTo>
                    <a:pt x="406" y="37"/>
                  </a:lnTo>
                  <a:lnTo>
                    <a:pt x="402" y="38"/>
                  </a:lnTo>
                  <a:lnTo>
                    <a:pt x="398" y="39"/>
                  </a:lnTo>
                  <a:lnTo>
                    <a:pt x="395" y="41"/>
                  </a:lnTo>
                  <a:lnTo>
                    <a:pt x="392" y="42"/>
                  </a:lnTo>
                  <a:lnTo>
                    <a:pt x="386" y="43"/>
                  </a:lnTo>
                  <a:lnTo>
                    <a:pt x="383" y="44"/>
                  </a:lnTo>
                  <a:lnTo>
                    <a:pt x="379" y="43"/>
                  </a:lnTo>
                  <a:lnTo>
                    <a:pt x="376" y="43"/>
                  </a:lnTo>
                  <a:lnTo>
                    <a:pt x="371" y="43"/>
                  </a:lnTo>
                  <a:lnTo>
                    <a:pt x="366" y="43"/>
                  </a:lnTo>
                  <a:lnTo>
                    <a:pt x="362" y="43"/>
                  </a:lnTo>
                  <a:lnTo>
                    <a:pt x="359" y="43"/>
                  </a:lnTo>
                  <a:lnTo>
                    <a:pt x="355" y="43"/>
                  </a:lnTo>
                  <a:lnTo>
                    <a:pt x="351" y="44"/>
                  </a:lnTo>
                  <a:lnTo>
                    <a:pt x="347" y="44"/>
                  </a:lnTo>
                  <a:lnTo>
                    <a:pt x="343" y="44"/>
                  </a:lnTo>
                  <a:lnTo>
                    <a:pt x="339" y="44"/>
                  </a:lnTo>
                  <a:lnTo>
                    <a:pt x="336" y="45"/>
                  </a:lnTo>
                  <a:lnTo>
                    <a:pt x="331" y="45"/>
                  </a:lnTo>
                  <a:lnTo>
                    <a:pt x="326" y="45"/>
                  </a:lnTo>
                  <a:lnTo>
                    <a:pt x="322" y="45"/>
                  </a:lnTo>
                  <a:lnTo>
                    <a:pt x="316" y="45"/>
                  </a:lnTo>
                  <a:lnTo>
                    <a:pt x="310" y="45"/>
                  </a:lnTo>
                  <a:lnTo>
                    <a:pt x="306" y="45"/>
                  </a:lnTo>
                  <a:lnTo>
                    <a:pt x="301" y="45"/>
                  </a:lnTo>
                  <a:lnTo>
                    <a:pt x="296" y="45"/>
                  </a:lnTo>
                  <a:lnTo>
                    <a:pt x="291" y="45"/>
                  </a:lnTo>
                  <a:lnTo>
                    <a:pt x="286" y="45"/>
                  </a:lnTo>
                  <a:lnTo>
                    <a:pt x="280" y="45"/>
                  </a:lnTo>
                  <a:lnTo>
                    <a:pt x="275" y="46"/>
                  </a:lnTo>
                  <a:lnTo>
                    <a:pt x="268" y="46"/>
                  </a:lnTo>
                  <a:lnTo>
                    <a:pt x="263" y="47"/>
                  </a:lnTo>
                  <a:lnTo>
                    <a:pt x="258" y="47"/>
                  </a:lnTo>
                  <a:lnTo>
                    <a:pt x="253" y="47"/>
                  </a:lnTo>
                  <a:lnTo>
                    <a:pt x="247" y="47"/>
                  </a:lnTo>
                  <a:lnTo>
                    <a:pt x="241" y="47"/>
                  </a:lnTo>
                  <a:lnTo>
                    <a:pt x="236" y="47"/>
                  </a:lnTo>
                  <a:lnTo>
                    <a:pt x="231" y="47"/>
                  </a:lnTo>
                  <a:lnTo>
                    <a:pt x="224" y="47"/>
                  </a:lnTo>
                  <a:lnTo>
                    <a:pt x="218" y="48"/>
                  </a:lnTo>
                  <a:lnTo>
                    <a:pt x="213" y="48"/>
                  </a:lnTo>
                  <a:lnTo>
                    <a:pt x="208" y="49"/>
                  </a:lnTo>
                  <a:lnTo>
                    <a:pt x="203" y="49"/>
                  </a:lnTo>
                  <a:lnTo>
                    <a:pt x="198" y="49"/>
                  </a:lnTo>
                  <a:lnTo>
                    <a:pt x="193" y="49"/>
                  </a:lnTo>
                  <a:lnTo>
                    <a:pt x="188" y="49"/>
                  </a:lnTo>
                  <a:lnTo>
                    <a:pt x="182" y="49"/>
                  </a:lnTo>
                  <a:lnTo>
                    <a:pt x="178" y="49"/>
                  </a:lnTo>
                  <a:lnTo>
                    <a:pt x="174" y="49"/>
                  </a:lnTo>
                  <a:lnTo>
                    <a:pt x="170" y="50"/>
                  </a:lnTo>
                  <a:lnTo>
                    <a:pt x="165" y="50"/>
                  </a:lnTo>
                  <a:lnTo>
                    <a:pt x="161" y="50"/>
                  </a:lnTo>
                  <a:lnTo>
                    <a:pt x="157" y="50"/>
                  </a:lnTo>
                  <a:lnTo>
                    <a:pt x="154" y="50"/>
                  </a:lnTo>
                  <a:lnTo>
                    <a:pt x="147" y="50"/>
                  </a:lnTo>
                  <a:lnTo>
                    <a:pt x="142" y="50"/>
                  </a:lnTo>
                  <a:lnTo>
                    <a:pt x="135" y="50"/>
                  </a:lnTo>
                  <a:lnTo>
                    <a:pt x="131" y="50"/>
                  </a:lnTo>
                  <a:lnTo>
                    <a:pt x="128" y="50"/>
                  </a:lnTo>
                  <a:lnTo>
                    <a:pt x="127" y="51"/>
                  </a:lnTo>
                  <a:lnTo>
                    <a:pt x="123" y="50"/>
                  </a:lnTo>
                  <a:lnTo>
                    <a:pt x="118" y="50"/>
                  </a:lnTo>
                  <a:lnTo>
                    <a:pt x="114" y="50"/>
                  </a:lnTo>
                  <a:lnTo>
                    <a:pt x="111" y="50"/>
                  </a:lnTo>
                  <a:lnTo>
                    <a:pt x="107" y="50"/>
                  </a:lnTo>
                  <a:lnTo>
                    <a:pt x="104" y="50"/>
                  </a:lnTo>
                  <a:lnTo>
                    <a:pt x="99" y="50"/>
                  </a:lnTo>
                  <a:lnTo>
                    <a:pt x="93" y="50"/>
                  </a:lnTo>
                  <a:lnTo>
                    <a:pt x="88" y="50"/>
                  </a:lnTo>
                  <a:lnTo>
                    <a:pt x="84" y="51"/>
                  </a:lnTo>
                  <a:lnTo>
                    <a:pt x="78" y="51"/>
                  </a:lnTo>
                  <a:lnTo>
                    <a:pt x="74" y="51"/>
                  </a:lnTo>
                  <a:lnTo>
                    <a:pt x="68" y="51"/>
                  </a:lnTo>
                  <a:lnTo>
                    <a:pt x="63" y="52"/>
                  </a:lnTo>
                  <a:lnTo>
                    <a:pt x="58" y="52"/>
                  </a:lnTo>
                  <a:lnTo>
                    <a:pt x="53" y="52"/>
                  </a:lnTo>
                  <a:lnTo>
                    <a:pt x="47" y="52"/>
                  </a:lnTo>
                  <a:lnTo>
                    <a:pt x="42" y="53"/>
                  </a:lnTo>
                  <a:lnTo>
                    <a:pt x="37" y="53"/>
                  </a:lnTo>
                  <a:lnTo>
                    <a:pt x="33" y="54"/>
                  </a:lnTo>
                  <a:lnTo>
                    <a:pt x="29" y="54"/>
                  </a:lnTo>
                  <a:lnTo>
                    <a:pt x="25" y="54"/>
                  </a:lnTo>
                  <a:lnTo>
                    <a:pt x="21" y="54"/>
                  </a:lnTo>
                  <a:lnTo>
                    <a:pt x="18" y="54"/>
                  </a:lnTo>
                  <a:lnTo>
                    <a:pt x="14" y="55"/>
                  </a:lnTo>
                  <a:lnTo>
                    <a:pt x="13" y="56"/>
                  </a:lnTo>
                  <a:lnTo>
                    <a:pt x="8" y="56"/>
                  </a:lnTo>
                  <a:lnTo>
                    <a:pt x="7" y="57"/>
                  </a:lnTo>
                  <a:lnTo>
                    <a:pt x="3" y="59"/>
                  </a:lnTo>
                  <a:lnTo>
                    <a:pt x="1" y="62"/>
                  </a:lnTo>
                  <a:lnTo>
                    <a:pt x="0" y="64"/>
                  </a:lnTo>
                  <a:lnTo>
                    <a:pt x="0" y="66"/>
                  </a:lnTo>
                  <a:lnTo>
                    <a:pt x="0" y="65"/>
                  </a:lnTo>
                  <a:lnTo>
                    <a:pt x="2" y="65"/>
                  </a:lnTo>
                  <a:lnTo>
                    <a:pt x="6" y="64"/>
                  </a:lnTo>
                  <a:lnTo>
                    <a:pt x="11" y="64"/>
                  </a:lnTo>
                  <a:lnTo>
                    <a:pt x="15" y="64"/>
                  </a:lnTo>
                  <a:lnTo>
                    <a:pt x="22" y="64"/>
                  </a:lnTo>
                  <a:lnTo>
                    <a:pt x="25" y="63"/>
                  </a:lnTo>
                  <a:lnTo>
                    <a:pt x="29" y="63"/>
                  </a:lnTo>
                  <a:lnTo>
                    <a:pt x="33" y="63"/>
                  </a:lnTo>
                  <a:lnTo>
                    <a:pt x="39" y="63"/>
                  </a:lnTo>
                  <a:lnTo>
                    <a:pt x="43" y="62"/>
                  </a:lnTo>
                  <a:lnTo>
                    <a:pt x="48" y="62"/>
                  </a:lnTo>
                  <a:lnTo>
                    <a:pt x="54" y="62"/>
                  </a:lnTo>
                  <a:lnTo>
                    <a:pt x="60" y="62"/>
                  </a:lnTo>
                  <a:lnTo>
                    <a:pt x="66" y="62"/>
                  </a:lnTo>
                  <a:lnTo>
                    <a:pt x="72" y="62"/>
                  </a:lnTo>
                  <a:lnTo>
                    <a:pt x="79" y="62"/>
                  </a:lnTo>
                  <a:lnTo>
                    <a:pt x="86" y="62"/>
                  </a:lnTo>
                  <a:lnTo>
                    <a:pt x="93" y="61"/>
                  </a:lnTo>
                  <a:lnTo>
                    <a:pt x="102" y="61"/>
                  </a:lnTo>
                  <a:lnTo>
                    <a:pt x="106" y="61"/>
                  </a:lnTo>
                  <a:lnTo>
                    <a:pt x="110" y="61"/>
                  </a:lnTo>
                  <a:lnTo>
                    <a:pt x="114" y="61"/>
                  </a:lnTo>
                  <a:lnTo>
                    <a:pt x="118" y="61"/>
                  </a:lnTo>
                  <a:lnTo>
                    <a:pt x="122" y="61"/>
                  </a:lnTo>
                  <a:lnTo>
                    <a:pt x="126" y="61"/>
                  </a:lnTo>
                  <a:lnTo>
                    <a:pt x="130" y="61"/>
                  </a:lnTo>
                  <a:lnTo>
                    <a:pt x="134" y="61"/>
                  </a:lnTo>
                  <a:lnTo>
                    <a:pt x="138" y="61"/>
                  </a:lnTo>
                  <a:lnTo>
                    <a:pt x="144" y="61"/>
                  </a:lnTo>
                  <a:lnTo>
                    <a:pt x="148" y="61"/>
                  </a:lnTo>
                  <a:lnTo>
                    <a:pt x="154" y="61"/>
                  </a:lnTo>
                  <a:lnTo>
                    <a:pt x="158" y="60"/>
                  </a:lnTo>
                  <a:lnTo>
                    <a:pt x="163" y="60"/>
                  </a:lnTo>
                  <a:lnTo>
                    <a:pt x="167" y="60"/>
                  </a:lnTo>
                  <a:lnTo>
                    <a:pt x="172" y="60"/>
                  </a:lnTo>
                  <a:lnTo>
                    <a:pt x="176" y="60"/>
                  </a:lnTo>
                  <a:lnTo>
                    <a:pt x="181" y="60"/>
                  </a:lnTo>
                  <a:lnTo>
                    <a:pt x="186" y="60"/>
                  </a:lnTo>
                  <a:lnTo>
                    <a:pt x="191" y="60"/>
                  </a:lnTo>
                  <a:lnTo>
                    <a:pt x="195" y="59"/>
                  </a:lnTo>
                  <a:lnTo>
                    <a:pt x="200" y="59"/>
                  </a:lnTo>
                  <a:lnTo>
                    <a:pt x="205" y="59"/>
                  </a:lnTo>
                  <a:lnTo>
                    <a:pt x="209" y="59"/>
                  </a:lnTo>
                  <a:lnTo>
                    <a:pt x="213" y="59"/>
                  </a:lnTo>
                  <a:lnTo>
                    <a:pt x="218" y="59"/>
                  </a:lnTo>
                  <a:lnTo>
                    <a:pt x="223" y="59"/>
                  </a:lnTo>
                  <a:lnTo>
                    <a:pt x="228" y="59"/>
                  </a:lnTo>
                  <a:lnTo>
                    <a:pt x="233" y="58"/>
                  </a:lnTo>
                  <a:lnTo>
                    <a:pt x="237" y="58"/>
                  </a:lnTo>
                  <a:lnTo>
                    <a:pt x="241" y="58"/>
                  </a:lnTo>
                  <a:lnTo>
                    <a:pt x="246" y="58"/>
                  </a:lnTo>
                  <a:lnTo>
                    <a:pt x="250" y="58"/>
                  </a:lnTo>
                  <a:lnTo>
                    <a:pt x="255" y="58"/>
                  </a:lnTo>
                  <a:lnTo>
                    <a:pt x="259" y="58"/>
                  </a:lnTo>
                  <a:lnTo>
                    <a:pt x="264" y="58"/>
                  </a:lnTo>
                  <a:lnTo>
                    <a:pt x="268" y="58"/>
                  </a:lnTo>
                  <a:lnTo>
                    <a:pt x="272" y="58"/>
                  </a:lnTo>
                  <a:lnTo>
                    <a:pt x="277" y="58"/>
                  </a:lnTo>
                  <a:lnTo>
                    <a:pt x="281" y="58"/>
                  </a:lnTo>
                  <a:lnTo>
                    <a:pt x="286" y="58"/>
                  </a:lnTo>
                  <a:lnTo>
                    <a:pt x="290" y="58"/>
                  </a:lnTo>
                  <a:lnTo>
                    <a:pt x="294" y="58"/>
                  </a:lnTo>
                  <a:lnTo>
                    <a:pt x="298" y="58"/>
                  </a:lnTo>
                  <a:lnTo>
                    <a:pt x="302" y="58"/>
                  </a:lnTo>
                  <a:lnTo>
                    <a:pt x="306" y="58"/>
                  </a:lnTo>
                  <a:lnTo>
                    <a:pt x="309" y="58"/>
                  </a:lnTo>
                  <a:lnTo>
                    <a:pt x="313" y="58"/>
                  </a:lnTo>
                  <a:lnTo>
                    <a:pt x="317" y="57"/>
                  </a:lnTo>
                  <a:lnTo>
                    <a:pt x="322" y="57"/>
                  </a:lnTo>
                  <a:lnTo>
                    <a:pt x="325" y="57"/>
                  </a:lnTo>
                  <a:lnTo>
                    <a:pt x="329" y="57"/>
                  </a:lnTo>
                  <a:lnTo>
                    <a:pt x="335" y="56"/>
                  </a:lnTo>
                  <a:lnTo>
                    <a:pt x="342" y="56"/>
                  </a:lnTo>
                  <a:lnTo>
                    <a:pt x="348" y="56"/>
                  </a:lnTo>
                  <a:lnTo>
                    <a:pt x="355" y="56"/>
                  </a:lnTo>
                  <a:lnTo>
                    <a:pt x="360" y="55"/>
                  </a:lnTo>
                  <a:lnTo>
                    <a:pt x="366" y="55"/>
                  </a:lnTo>
                  <a:lnTo>
                    <a:pt x="371" y="54"/>
                  </a:lnTo>
                  <a:lnTo>
                    <a:pt x="377" y="54"/>
                  </a:lnTo>
                  <a:lnTo>
                    <a:pt x="381" y="54"/>
                  </a:lnTo>
                  <a:lnTo>
                    <a:pt x="385" y="54"/>
                  </a:lnTo>
                  <a:lnTo>
                    <a:pt x="388" y="53"/>
                  </a:lnTo>
                  <a:lnTo>
                    <a:pt x="391" y="53"/>
                  </a:lnTo>
                  <a:lnTo>
                    <a:pt x="397" y="51"/>
                  </a:lnTo>
                  <a:lnTo>
                    <a:pt x="403" y="49"/>
                  </a:lnTo>
                  <a:lnTo>
                    <a:pt x="406" y="47"/>
                  </a:lnTo>
                  <a:lnTo>
                    <a:pt x="411" y="47"/>
                  </a:lnTo>
                  <a:lnTo>
                    <a:pt x="415" y="45"/>
                  </a:lnTo>
                  <a:lnTo>
                    <a:pt x="419" y="44"/>
                  </a:lnTo>
                  <a:lnTo>
                    <a:pt x="423" y="42"/>
                  </a:lnTo>
                  <a:lnTo>
                    <a:pt x="428" y="41"/>
                  </a:lnTo>
                  <a:lnTo>
                    <a:pt x="432" y="39"/>
                  </a:lnTo>
                  <a:lnTo>
                    <a:pt x="436" y="38"/>
                  </a:lnTo>
                  <a:lnTo>
                    <a:pt x="440" y="36"/>
                  </a:lnTo>
                  <a:lnTo>
                    <a:pt x="444" y="34"/>
                  </a:lnTo>
                  <a:lnTo>
                    <a:pt x="448" y="32"/>
                  </a:lnTo>
                  <a:lnTo>
                    <a:pt x="452" y="30"/>
                  </a:lnTo>
                  <a:lnTo>
                    <a:pt x="457" y="28"/>
                  </a:lnTo>
                  <a:lnTo>
                    <a:pt x="460" y="26"/>
                  </a:lnTo>
                  <a:lnTo>
                    <a:pt x="464" y="24"/>
                  </a:lnTo>
                  <a:lnTo>
                    <a:pt x="468" y="22"/>
                  </a:lnTo>
                  <a:lnTo>
                    <a:pt x="474" y="19"/>
                  </a:lnTo>
                  <a:lnTo>
                    <a:pt x="480" y="15"/>
                  </a:lnTo>
                  <a:lnTo>
                    <a:pt x="485" y="12"/>
                  </a:lnTo>
                  <a:lnTo>
                    <a:pt x="489" y="9"/>
                  </a:lnTo>
                  <a:lnTo>
                    <a:pt x="491" y="7"/>
                  </a:lnTo>
                  <a:lnTo>
                    <a:pt x="493" y="6"/>
                  </a:lnTo>
                  <a:lnTo>
                    <a:pt x="492" y="0"/>
                  </a:lnTo>
                  <a:lnTo>
                    <a:pt x="489" y="0"/>
                  </a:lnTo>
                  <a:lnTo>
                    <a:pt x="486" y="0"/>
                  </a:lnTo>
                  <a:lnTo>
                    <a:pt x="485"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79" name="Freeform 658"/>
            <p:cNvSpPr>
              <a:spLocks/>
            </p:cNvSpPr>
            <p:nvPr/>
          </p:nvSpPr>
          <p:spPr bwMode="auto">
            <a:xfrm>
              <a:off x="3180" y="3226"/>
              <a:ext cx="260" cy="97"/>
            </a:xfrm>
            <a:custGeom>
              <a:avLst/>
              <a:gdLst>
                <a:gd name="T0" fmla="*/ 1 w 1040"/>
                <a:gd name="T1" fmla="*/ 0 h 386"/>
                <a:gd name="T2" fmla="*/ 1 w 1040"/>
                <a:gd name="T3" fmla="*/ 0 h 386"/>
                <a:gd name="T4" fmla="*/ 1 w 1040"/>
                <a:gd name="T5" fmla="*/ 0 h 386"/>
                <a:gd name="T6" fmla="*/ 1 w 1040"/>
                <a:gd name="T7" fmla="*/ 0 h 386"/>
                <a:gd name="T8" fmla="*/ 1 w 1040"/>
                <a:gd name="T9" fmla="*/ 0 h 386"/>
                <a:gd name="T10" fmla="*/ 1 w 1040"/>
                <a:gd name="T11" fmla="*/ 0 h 386"/>
                <a:gd name="T12" fmla="*/ 1 w 1040"/>
                <a:gd name="T13" fmla="*/ 0 h 386"/>
                <a:gd name="T14" fmla="*/ 1 w 1040"/>
                <a:gd name="T15" fmla="*/ 0 h 386"/>
                <a:gd name="T16" fmla="*/ 1 w 1040"/>
                <a:gd name="T17" fmla="*/ 0 h 386"/>
                <a:gd name="T18" fmla="*/ 1 w 1040"/>
                <a:gd name="T19" fmla="*/ 0 h 386"/>
                <a:gd name="T20" fmla="*/ 1 w 1040"/>
                <a:gd name="T21" fmla="*/ 0 h 386"/>
                <a:gd name="T22" fmla="*/ 1 w 1040"/>
                <a:gd name="T23" fmla="*/ 0 h 386"/>
                <a:gd name="T24" fmla="*/ 1 w 1040"/>
                <a:gd name="T25" fmla="*/ 0 h 386"/>
                <a:gd name="T26" fmla="*/ 1 w 1040"/>
                <a:gd name="T27" fmla="*/ 0 h 386"/>
                <a:gd name="T28" fmla="*/ 1 w 1040"/>
                <a:gd name="T29" fmla="*/ 0 h 386"/>
                <a:gd name="T30" fmla="*/ 1 w 1040"/>
                <a:gd name="T31" fmla="*/ 0 h 386"/>
                <a:gd name="T32" fmla="*/ 1 w 1040"/>
                <a:gd name="T33" fmla="*/ 0 h 386"/>
                <a:gd name="T34" fmla="*/ 1 w 1040"/>
                <a:gd name="T35" fmla="*/ 0 h 386"/>
                <a:gd name="T36" fmla="*/ 1 w 1040"/>
                <a:gd name="T37" fmla="*/ 0 h 386"/>
                <a:gd name="T38" fmla="*/ 0 w 1040"/>
                <a:gd name="T39" fmla="*/ 0 h 386"/>
                <a:gd name="T40" fmla="*/ 0 w 1040"/>
                <a:gd name="T41" fmla="*/ 0 h 386"/>
                <a:gd name="T42" fmla="*/ 0 w 1040"/>
                <a:gd name="T43" fmla="*/ 0 h 386"/>
                <a:gd name="T44" fmla="*/ 0 w 1040"/>
                <a:gd name="T45" fmla="*/ 0 h 386"/>
                <a:gd name="T46" fmla="*/ 0 w 1040"/>
                <a:gd name="T47" fmla="*/ 1 h 386"/>
                <a:gd name="T48" fmla="*/ 0 w 1040"/>
                <a:gd name="T49" fmla="*/ 1 h 386"/>
                <a:gd name="T50" fmla="*/ 0 w 1040"/>
                <a:gd name="T51" fmla="*/ 1 h 386"/>
                <a:gd name="T52" fmla="*/ 0 w 1040"/>
                <a:gd name="T53" fmla="*/ 0 h 386"/>
                <a:gd name="T54" fmla="*/ 0 w 1040"/>
                <a:gd name="T55" fmla="*/ 0 h 386"/>
                <a:gd name="T56" fmla="*/ 0 w 1040"/>
                <a:gd name="T57" fmla="*/ 0 h 386"/>
                <a:gd name="T58" fmla="*/ 0 w 1040"/>
                <a:gd name="T59" fmla="*/ 0 h 386"/>
                <a:gd name="T60" fmla="*/ 0 w 1040"/>
                <a:gd name="T61" fmla="*/ 0 h 386"/>
                <a:gd name="T62" fmla="*/ 0 w 1040"/>
                <a:gd name="T63" fmla="*/ 0 h 386"/>
                <a:gd name="T64" fmla="*/ 0 w 1040"/>
                <a:gd name="T65" fmla="*/ 0 h 386"/>
                <a:gd name="T66" fmla="*/ 0 w 1040"/>
                <a:gd name="T67" fmla="*/ 0 h 386"/>
                <a:gd name="T68" fmla="*/ 0 w 1040"/>
                <a:gd name="T69" fmla="*/ 0 h 386"/>
                <a:gd name="T70" fmla="*/ 0 w 1040"/>
                <a:gd name="T71" fmla="*/ 1 h 386"/>
                <a:gd name="T72" fmla="*/ 0 w 1040"/>
                <a:gd name="T73" fmla="*/ 1 h 386"/>
                <a:gd name="T74" fmla="*/ 0 w 1040"/>
                <a:gd name="T75" fmla="*/ 0 h 386"/>
                <a:gd name="T76" fmla="*/ 0 w 1040"/>
                <a:gd name="T77" fmla="*/ 0 h 386"/>
                <a:gd name="T78" fmla="*/ 0 w 1040"/>
                <a:gd name="T79" fmla="*/ 0 h 386"/>
                <a:gd name="T80" fmla="*/ 0 w 1040"/>
                <a:gd name="T81" fmla="*/ 0 h 386"/>
                <a:gd name="T82" fmla="*/ 0 w 1040"/>
                <a:gd name="T83" fmla="*/ 0 h 386"/>
                <a:gd name="T84" fmla="*/ 1 w 1040"/>
                <a:gd name="T85" fmla="*/ 0 h 386"/>
                <a:gd name="T86" fmla="*/ 1 w 1040"/>
                <a:gd name="T87" fmla="*/ 0 h 386"/>
                <a:gd name="T88" fmla="*/ 1 w 1040"/>
                <a:gd name="T89" fmla="*/ 0 h 386"/>
                <a:gd name="T90" fmla="*/ 1 w 1040"/>
                <a:gd name="T91" fmla="*/ 0 h 386"/>
                <a:gd name="T92" fmla="*/ 1 w 1040"/>
                <a:gd name="T93" fmla="*/ 0 h 386"/>
                <a:gd name="T94" fmla="*/ 1 w 1040"/>
                <a:gd name="T95" fmla="*/ 0 h 386"/>
                <a:gd name="T96" fmla="*/ 1 w 1040"/>
                <a:gd name="T97" fmla="*/ 0 h 386"/>
                <a:gd name="T98" fmla="*/ 1 w 1040"/>
                <a:gd name="T99" fmla="*/ 0 h 386"/>
                <a:gd name="T100" fmla="*/ 1 w 1040"/>
                <a:gd name="T101" fmla="*/ 0 h 386"/>
                <a:gd name="T102" fmla="*/ 1 w 1040"/>
                <a:gd name="T103" fmla="*/ 0 h 386"/>
                <a:gd name="T104" fmla="*/ 1 w 1040"/>
                <a:gd name="T105" fmla="*/ 0 h 386"/>
                <a:gd name="T106" fmla="*/ 1 w 1040"/>
                <a:gd name="T107" fmla="*/ 0 h 386"/>
                <a:gd name="T108" fmla="*/ 1 w 1040"/>
                <a:gd name="T109" fmla="*/ 0 h 386"/>
                <a:gd name="T110" fmla="*/ 1 w 1040"/>
                <a:gd name="T111" fmla="*/ 0 h 386"/>
                <a:gd name="T112" fmla="*/ 1 w 1040"/>
                <a:gd name="T113" fmla="*/ 0 h 386"/>
                <a:gd name="T114" fmla="*/ 1 w 1040"/>
                <a:gd name="T115" fmla="*/ 0 h 386"/>
                <a:gd name="T116" fmla="*/ 1 w 1040"/>
                <a:gd name="T117" fmla="*/ 0 h 386"/>
                <a:gd name="T118" fmla="*/ 1 w 1040"/>
                <a:gd name="T119" fmla="*/ 0 h 386"/>
                <a:gd name="T120" fmla="*/ 1 w 1040"/>
                <a:gd name="T121" fmla="*/ 0 h 3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0"/>
                <a:gd name="T184" fmla="*/ 0 h 386"/>
                <a:gd name="T185" fmla="*/ 1040 w 1040"/>
                <a:gd name="T186" fmla="*/ 386 h 3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0" h="386">
                  <a:moveTo>
                    <a:pt x="513" y="0"/>
                  </a:moveTo>
                  <a:lnTo>
                    <a:pt x="515" y="0"/>
                  </a:lnTo>
                  <a:lnTo>
                    <a:pt x="519" y="0"/>
                  </a:lnTo>
                  <a:lnTo>
                    <a:pt x="521" y="0"/>
                  </a:lnTo>
                  <a:lnTo>
                    <a:pt x="526" y="0"/>
                  </a:lnTo>
                  <a:lnTo>
                    <a:pt x="530" y="0"/>
                  </a:lnTo>
                  <a:lnTo>
                    <a:pt x="536" y="0"/>
                  </a:lnTo>
                  <a:lnTo>
                    <a:pt x="540" y="0"/>
                  </a:lnTo>
                  <a:lnTo>
                    <a:pt x="547" y="0"/>
                  </a:lnTo>
                  <a:lnTo>
                    <a:pt x="553" y="0"/>
                  </a:lnTo>
                  <a:lnTo>
                    <a:pt x="559" y="0"/>
                  </a:lnTo>
                  <a:lnTo>
                    <a:pt x="567" y="0"/>
                  </a:lnTo>
                  <a:lnTo>
                    <a:pt x="575" y="0"/>
                  </a:lnTo>
                  <a:lnTo>
                    <a:pt x="579" y="0"/>
                  </a:lnTo>
                  <a:lnTo>
                    <a:pt x="583" y="0"/>
                  </a:lnTo>
                  <a:lnTo>
                    <a:pt x="587" y="0"/>
                  </a:lnTo>
                  <a:lnTo>
                    <a:pt x="591" y="0"/>
                  </a:lnTo>
                  <a:lnTo>
                    <a:pt x="595" y="0"/>
                  </a:lnTo>
                  <a:lnTo>
                    <a:pt x="599" y="0"/>
                  </a:lnTo>
                  <a:lnTo>
                    <a:pt x="604" y="0"/>
                  </a:lnTo>
                  <a:lnTo>
                    <a:pt x="608" y="0"/>
                  </a:lnTo>
                  <a:lnTo>
                    <a:pt x="613" y="0"/>
                  </a:lnTo>
                  <a:lnTo>
                    <a:pt x="617" y="0"/>
                  </a:lnTo>
                  <a:lnTo>
                    <a:pt x="621" y="0"/>
                  </a:lnTo>
                  <a:lnTo>
                    <a:pt x="626" y="0"/>
                  </a:lnTo>
                  <a:lnTo>
                    <a:pt x="630" y="0"/>
                  </a:lnTo>
                  <a:lnTo>
                    <a:pt x="635" y="0"/>
                  </a:lnTo>
                  <a:lnTo>
                    <a:pt x="640" y="0"/>
                  </a:lnTo>
                  <a:lnTo>
                    <a:pt x="644" y="0"/>
                  </a:lnTo>
                  <a:lnTo>
                    <a:pt x="648" y="0"/>
                  </a:lnTo>
                  <a:lnTo>
                    <a:pt x="653" y="0"/>
                  </a:lnTo>
                  <a:lnTo>
                    <a:pt x="659" y="0"/>
                  </a:lnTo>
                  <a:lnTo>
                    <a:pt x="664" y="0"/>
                  </a:lnTo>
                  <a:lnTo>
                    <a:pt x="668" y="0"/>
                  </a:lnTo>
                  <a:lnTo>
                    <a:pt x="673" y="0"/>
                  </a:lnTo>
                  <a:lnTo>
                    <a:pt x="678" y="0"/>
                  </a:lnTo>
                  <a:lnTo>
                    <a:pt x="682" y="0"/>
                  </a:lnTo>
                  <a:lnTo>
                    <a:pt x="686" y="0"/>
                  </a:lnTo>
                  <a:lnTo>
                    <a:pt x="692" y="0"/>
                  </a:lnTo>
                  <a:lnTo>
                    <a:pt x="696" y="0"/>
                  </a:lnTo>
                  <a:lnTo>
                    <a:pt x="702" y="0"/>
                  </a:lnTo>
                  <a:lnTo>
                    <a:pt x="706" y="0"/>
                  </a:lnTo>
                  <a:lnTo>
                    <a:pt x="711" y="0"/>
                  </a:lnTo>
                  <a:lnTo>
                    <a:pt x="715" y="0"/>
                  </a:lnTo>
                  <a:lnTo>
                    <a:pt x="720" y="0"/>
                  </a:lnTo>
                  <a:lnTo>
                    <a:pt x="724" y="0"/>
                  </a:lnTo>
                  <a:lnTo>
                    <a:pt x="729" y="0"/>
                  </a:lnTo>
                  <a:lnTo>
                    <a:pt x="733" y="0"/>
                  </a:lnTo>
                  <a:lnTo>
                    <a:pt x="737" y="1"/>
                  </a:lnTo>
                  <a:lnTo>
                    <a:pt x="741" y="1"/>
                  </a:lnTo>
                  <a:lnTo>
                    <a:pt x="746" y="1"/>
                  </a:lnTo>
                  <a:lnTo>
                    <a:pt x="751" y="1"/>
                  </a:lnTo>
                  <a:lnTo>
                    <a:pt x="756" y="1"/>
                  </a:lnTo>
                  <a:lnTo>
                    <a:pt x="760" y="1"/>
                  </a:lnTo>
                  <a:lnTo>
                    <a:pt x="765" y="1"/>
                  </a:lnTo>
                  <a:lnTo>
                    <a:pt x="770" y="1"/>
                  </a:lnTo>
                  <a:lnTo>
                    <a:pt x="775" y="1"/>
                  </a:lnTo>
                  <a:lnTo>
                    <a:pt x="780" y="1"/>
                  </a:lnTo>
                  <a:lnTo>
                    <a:pt x="786" y="1"/>
                  </a:lnTo>
                  <a:lnTo>
                    <a:pt x="791" y="1"/>
                  </a:lnTo>
                  <a:lnTo>
                    <a:pt x="797" y="1"/>
                  </a:lnTo>
                  <a:lnTo>
                    <a:pt x="803" y="1"/>
                  </a:lnTo>
                  <a:lnTo>
                    <a:pt x="808" y="2"/>
                  </a:lnTo>
                  <a:lnTo>
                    <a:pt x="814" y="2"/>
                  </a:lnTo>
                  <a:lnTo>
                    <a:pt x="820" y="3"/>
                  </a:lnTo>
                  <a:lnTo>
                    <a:pt x="826" y="3"/>
                  </a:lnTo>
                  <a:lnTo>
                    <a:pt x="831" y="3"/>
                  </a:lnTo>
                  <a:lnTo>
                    <a:pt x="837" y="3"/>
                  </a:lnTo>
                  <a:lnTo>
                    <a:pt x="844" y="4"/>
                  </a:lnTo>
                  <a:lnTo>
                    <a:pt x="849" y="4"/>
                  </a:lnTo>
                  <a:lnTo>
                    <a:pt x="855" y="4"/>
                  </a:lnTo>
                  <a:lnTo>
                    <a:pt x="861" y="4"/>
                  </a:lnTo>
                  <a:lnTo>
                    <a:pt x="867" y="5"/>
                  </a:lnTo>
                  <a:lnTo>
                    <a:pt x="873" y="5"/>
                  </a:lnTo>
                  <a:lnTo>
                    <a:pt x="879" y="6"/>
                  </a:lnTo>
                  <a:lnTo>
                    <a:pt x="885" y="6"/>
                  </a:lnTo>
                  <a:lnTo>
                    <a:pt x="891" y="6"/>
                  </a:lnTo>
                  <a:lnTo>
                    <a:pt x="896" y="6"/>
                  </a:lnTo>
                  <a:lnTo>
                    <a:pt x="903" y="7"/>
                  </a:lnTo>
                  <a:lnTo>
                    <a:pt x="908" y="8"/>
                  </a:lnTo>
                  <a:lnTo>
                    <a:pt x="914" y="8"/>
                  </a:lnTo>
                  <a:lnTo>
                    <a:pt x="919" y="8"/>
                  </a:lnTo>
                  <a:lnTo>
                    <a:pt x="926" y="8"/>
                  </a:lnTo>
                  <a:lnTo>
                    <a:pt x="931" y="9"/>
                  </a:lnTo>
                  <a:lnTo>
                    <a:pt x="937" y="10"/>
                  </a:lnTo>
                  <a:lnTo>
                    <a:pt x="941" y="10"/>
                  </a:lnTo>
                  <a:lnTo>
                    <a:pt x="947" y="10"/>
                  </a:lnTo>
                  <a:lnTo>
                    <a:pt x="951" y="10"/>
                  </a:lnTo>
                  <a:lnTo>
                    <a:pt x="957" y="11"/>
                  </a:lnTo>
                  <a:lnTo>
                    <a:pt x="961" y="11"/>
                  </a:lnTo>
                  <a:lnTo>
                    <a:pt x="966" y="12"/>
                  </a:lnTo>
                  <a:lnTo>
                    <a:pt x="971" y="12"/>
                  </a:lnTo>
                  <a:lnTo>
                    <a:pt x="976" y="12"/>
                  </a:lnTo>
                  <a:lnTo>
                    <a:pt x="980" y="12"/>
                  </a:lnTo>
                  <a:lnTo>
                    <a:pt x="984" y="13"/>
                  </a:lnTo>
                  <a:lnTo>
                    <a:pt x="988" y="14"/>
                  </a:lnTo>
                  <a:lnTo>
                    <a:pt x="993" y="14"/>
                  </a:lnTo>
                  <a:lnTo>
                    <a:pt x="1000" y="14"/>
                  </a:lnTo>
                  <a:lnTo>
                    <a:pt x="1006" y="16"/>
                  </a:lnTo>
                  <a:lnTo>
                    <a:pt x="1012" y="16"/>
                  </a:lnTo>
                  <a:lnTo>
                    <a:pt x="1018" y="17"/>
                  </a:lnTo>
                  <a:lnTo>
                    <a:pt x="1022" y="18"/>
                  </a:lnTo>
                  <a:lnTo>
                    <a:pt x="1026" y="18"/>
                  </a:lnTo>
                  <a:lnTo>
                    <a:pt x="1028" y="19"/>
                  </a:lnTo>
                  <a:lnTo>
                    <a:pt x="1030" y="20"/>
                  </a:lnTo>
                  <a:lnTo>
                    <a:pt x="1032" y="22"/>
                  </a:lnTo>
                  <a:lnTo>
                    <a:pt x="1033" y="25"/>
                  </a:lnTo>
                  <a:lnTo>
                    <a:pt x="1034" y="30"/>
                  </a:lnTo>
                  <a:lnTo>
                    <a:pt x="1036" y="37"/>
                  </a:lnTo>
                  <a:lnTo>
                    <a:pt x="1036" y="43"/>
                  </a:lnTo>
                  <a:lnTo>
                    <a:pt x="1038" y="50"/>
                  </a:lnTo>
                  <a:lnTo>
                    <a:pt x="1038" y="55"/>
                  </a:lnTo>
                  <a:lnTo>
                    <a:pt x="1038" y="59"/>
                  </a:lnTo>
                  <a:lnTo>
                    <a:pt x="1039" y="63"/>
                  </a:lnTo>
                  <a:lnTo>
                    <a:pt x="1040" y="67"/>
                  </a:lnTo>
                  <a:lnTo>
                    <a:pt x="1040" y="70"/>
                  </a:lnTo>
                  <a:lnTo>
                    <a:pt x="1040" y="74"/>
                  </a:lnTo>
                  <a:lnTo>
                    <a:pt x="1040" y="79"/>
                  </a:lnTo>
                  <a:lnTo>
                    <a:pt x="1040" y="82"/>
                  </a:lnTo>
                  <a:lnTo>
                    <a:pt x="1040" y="86"/>
                  </a:lnTo>
                  <a:lnTo>
                    <a:pt x="1040" y="90"/>
                  </a:lnTo>
                  <a:lnTo>
                    <a:pt x="1040" y="93"/>
                  </a:lnTo>
                  <a:lnTo>
                    <a:pt x="1040" y="97"/>
                  </a:lnTo>
                  <a:lnTo>
                    <a:pt x="1039" y="103"/>
                  </a:lnTo>
                  <a:lnTo>
                    <a:pt x="1038" y="110"/>
                  </a:lnTo>
                  <a:lnTo>
                    <a:pt x="1037" y="114"/>
                  </a:lnTo>
                  <a:lnTo>
                    <a:pt x="1036" y="119"/>
                  </a:lnTo>
                  <a:lnTo>
                    <a:pt x="1034" y="119"/>
                  </a:lnTo>
                  <a:lnTo>
                    <a:pt x="1032" y="121"/>
                  </a:lnTo>
                  <a:lnTo>
                    <a:pt x="1028" y="122"/>
                  </a:lnTo>
                  <a:lnTo>
                    <a:pt x="1025" y="124"/>
                  </a:lnTo>
                  <a:lnTo>
                    <a:pt x="1020" y="125"/>
                  </a:lnTo>
                  <a:lnTo>
                    <a:pt x="1013" y="127"/>
                  </a:lnTo>
                  <a:lnTo>
                    <a:pt x="1007" y="128"/>
                  </a:lnTo>
                  <a:lnTo>
                    <a:pt x="1001" y="130"/>
                  </a:lnTo>
                  <a:lnTo>
                    <a:pt x="997" y="130"/>
                  </a:lnTo>
                  <a:lnTo>
                    <a:pt x="993" y="131"/>
                  </a:lnTo>
                  <a:lnTo>
                    <a:pt x="989" y="131"/>
                  </a:lnTo>
                  <a:lnTo>
                    <a:pt x="986" y="133"/>
                  </a:lnTo>
                  <a:lnTo>
                    <a:pt x="981" y="133"/>
                  </a:lnTo>
                  <a:lnTo>
                    <a:pt x="977" y="134"/>
                  </a:lnTo>
                  <a:lnTo>
                    <a:pt x="973" y="135"/>
                  </a:lnTo>
                  <a:lnTo>
                    <a:pt x="968" y="136"/>
                  </a:lnTo>
                  <a:lnTo>
                    <a:pt x="964" y="136"/>
                  </a:lnTo>
                  <a:lnTo>
                    <a:pt x="959" y="138"/>
                  </a:lnTo>
                  <a:lnTo>
                    <a:pt x="954" y="138"/>
                  </a:lnTo>
                  <a:lnTo>
                    <a:pt x="950" y="140"/>
                  </a:lnTo>
                  <a:lnTo>
                    <a:pt x="945" y="140"/>
                  </a:lnTo>
                  <a:lnTo>
                    <a:pt x="941" y="141"/>
                  </a:lnTo>
                  <a:lnTo>
                    <a:pt x="935" y="142"/>
                  </a:lnTo>
                  <a:lnTo>
                    <a:pt x="931" y="143"/>
                  </a:lnTo>
                  <a:lnTo>
                    <a:pt x="926" y="143"/>
                  </a:lnTo>
                  <a:lnTo>
                    <a:pt x="919" y="144"/>
                  </a:lnTo>
                  <a:lnTo>
                    <a:pt x="914" y="144"/>
                  </a:lnTo>
                  <a:lnTo>
                    <a:pt x="909" y="146"/>
                  </a:lnTo>
                  <a:lnTo>
                    <a:pt x="904" y="146"/>
                  </a:lnTo>
                  <a:lnTo>
                    <a:pt x="899" y="146"/>
                  </a:lnTo>
                  <a:lnTo>
                    <a:pt x="894" y="147"/>
                  </a:lnTo>
                  <a:lnTo>
                    <a:pt x="889" y="148"/>
                  </a:lnTo>
                  <a:lnTo>
                    <a:pt x="883" y="148"/>
                  </a:lnTo>
                  <a:lnTo>
                    <a:pt x="877" y="149"/>
                  </a:lnTo>
                  <a:lnTo>
                    <a:pt x="872" y="150"/>
                  </a:lnTo>
                  <a:lnTo>
                    <a:pt x="867" y="150"/>
                  </a:lnTo>
                  <a:lnTo>
                    <a:pt x="862" y="150"/>
                  </a:lnTo>
                  <a:lnTo>
                    <a:pt x="857" y="152"/>
                  </a:lnTo>
                  <a:lnTo>
                    <a:pt x="852" y="152"/>
                  </a:lnTo>
                  <a:lnTo>
                    <a:pt x="848" y="153"/>
                  </a:lnTo>
                  <a:lnTo>
                    <a:pt x="842" y="153"/>
                  </a:lnTo>
                  <a:lnTo>
                    <a:pt x="837" y="154"/>
                  </a:lnTo>
                  <a:lnTo>
                    <a:pt x="832" y="154"/>
                  </a:lnTo>
                  <a:lnTo>
                    <a:pt x="827" y="154"/>
                  </a:lnTo>
                  <a:lnTo>
                    <a:pt x="822" y="154"/>
                  </a:lnTo>
                  <a:lnTo>
                    <a:pt x="818" y="155"/>
                  </a:lnTo>
                  <a:lnTo>
                    <a:pt x="814" y="155"/>
                  </a:lnTo>
                  <a:lnTo>
                    <a:pt x="810" y="156"/>
                  </a:lnTo>
                  <a:lnTo>
                    <a:pt x="805" y="156"/>
                  </a:lnTo>
                  <a:lnTo>
                    <a:pt x="801" y="156"/>
                  </a:lnTo>
                  <a:lnTo>
                    <a:pt x="797" y="156"/>
                  </a:lnTo>
                  <a:lnTo>
                    <a:pt x="793" y="156"/>
                  </a:lnTo>
                  <a:lnTo>
                    <a:pt x="788" y="156"/>
                  </a:lnTo>
                  <a:lnTo>
                    <a:pt x="784" y="156"/>
                  </a:lnTo>
                  <a:lnTo>
                    <a:pt x="781" y="156"/>
                  </a:lnTo>
                  <a:lnTo>
                    <a:pt x="778" y="158"/>
                  </a:lnTo>
                  <a:lnTo>
                    <a:pt x="774" y="156"/>
                  </a:lnTo>
                  <a:lnTo>
                    <a:pt x="771" y="156"/>
                  </a:lnTo>
                  <a:lnTo>
                    <a:pt x="767" y="156"/>
                  </a:lnTo>
                  <a:lnTo>
                    <a:pt x="763" y="156"/>
                  </a:lnTo>
                  <a:lnTo>
                    <a:pt x="759" y="155"/>
                  </a:lnTo>
                  <a:lnTo>
                    <a:pt x="755" y="155"/>
                  </a:lnTo>
                  <a:lnTo>
                    <a:pt x="751" y="155"/>
                  </a:lnTo>
                  <a:lnTo>
                    <a:pt x="746" y="155"/>
                  </a:lnTo>
                  <a:lnTo>
                    <a:pt x="741" y="154"/>
                  </a:lnTo>
                  <a:lnTo>
                    <a:pt x="736" y="154"/>
                  </a:lnTo>
                  <a:lnTo>
                    <a:pt x="731" y="154"/>
                  </a:lnTo>
                  <a:lnTo>
                    <a:pt x="727" y="154"/>
                  </a:lnTo>
                  <a:lnTo>
                    <a:pt x="722" y="154"/>
                  </a:lnTo>
                  <a:lnTo>
                    <a:pt x="718" y="154"/>
                  </a:lnTo>
                  <a:lnTo>
                    <a:pt x="712" y="154"/>
                  </a:lnTo>
                  <a:lnTo>
                    <a:pt x="708" y="154"/>
                  </a:lnTo>
                  <a:lnTo>
                    <a:pt x="703" y="154"/>
                  </a:lnTo>
                  <a:lnTo>
                    <a:pt x="697" y="154"/>
                  </a:lnTo>
                  <a:lnTo>
                    <a:pt x="691" y="154"/>
                  </a:lnTo>
                  <a:lnTo>
                    <a:pt x="686" y="154"/>
                  </a:lnTo>
                  <a:lnTo>
                    <a:pt x="681" y="153"/>
                  </a:lnTo>
                  <a:lnTo>
                    <a:pt x="676" y="153"/>
                  </a:lnTo>
                  <a:lnTo>
                    <a:pt x="670" y="153"/>
                  </a:lnTo>
                  <a:lnTo>
                    <a:pt x="666" y="153"/>
                  </a:lnTo>
                  <a:lnTo>
                    <a:pt x="660" y="153"/>
                  </a:lnTo>
                  <a:lnTo>
                    <a:pt x="654" y="153"/>
                  </a:lnTo>
                  <a:lnTo>
                    <a:pt x="648" y="153"/>
                  </a:lnTo>
                  <a:lnTo>
                    <a:pt x="644" y="153"/>
                  </a:lnTo>
                  <a:lnTo>
                    <a:pt x="638" y="153"/>
                  </a:lnTo>
                  <a:lnTo>
                    <a:pt x="634" y="153"/>
                  </a:lnTo>
                  <a:lnTo>
                    <a:pt x="628" y="153"/>
                  </a:lnTo>
                  <a:lnTo>
                    <a:pt x="624" y="153"/>
                  </a:lnTo>
                  <a:lnTo>
                    <a:pt x="619" y="152"/>
                  </a:lnTo>
                  <a:lnTo>
                    <a:pt x="614" y="152"/>
                  </a:lnTo>
                  <a:lnTo>
                    <a:pt x="608" y="152"/>
                  </a:lnTo>
                  <a:lnTo>
                    <a:pt x="603" y="152"/>
                  </a:lnTo>
                  <a:lnTo>
                    <a:pt x="598" y="152"/>
                  </a:lnTo>
                  <a:lnTo>
                    <a:pt x="593" y="152"/>
                  </a:lnTo>
                  <a:lnTo>
                    <a:pt x="589" y="152"/>
                  </a:lnTo>
                  <a:lnTo>
                    <a:pt x="585" y="152"/>
                  </a:lnTo>
                  <a:lnTo>
                    <a:pt x="580" y="152"/>
                  </a:lnTo>
                  <a:lnTo>
                    <a:pt x="576" y="152"/>
                  </a:lnTo>
                  <a:lnTo>
                    <a:pt x="572" y="152"/>
                  </a:lnTo>
                  <a:lnTo>
                    <a:pt x="568" y="152"/>
                  </a:lnTo>
                  <a:lnTo>
                    <a:pt x="563" y="152"/>
                  </a:lnTo>
                  <a:lnTo>
                    <a:pt x="559" y="152"/>
                  </a:lnTo>
                  <a:lnTo>
                    <a:pt x="555" y="152"/>
                  </a:lnTo>
                  <a:lnTo>
                    <a:pt x="553" y="152"/>
                  </a:lnTo>
                  <a:lnTo>
                    <a:pt x="546" y="152"/>
                  </a:lnTo>
                  <a:lnTo>
                    <a:pt x="540" y="152"/>
                  </a:lnTo>
                  <a:lnTo>
                    <a:pt x="535" y="152"/>
                  </a:lnTo>
                  <a:lnTo>
                    <a:pt x="532" y="152"/>
                  </a:lnTo>
                  <a:lnTo>
                    <a:pt x="526" y="152"/>
                  </a:lnTo>
                  <a:lnTo>
                    <a:pt x="524" y="152"/>
                  </a:lnTo>
                  <a:lnTo>
                    <a:pt x="523" y="152"/>
                  </a:lnTo>
                  <a:lnTo>
                    <a:pt x="519" y="155"/>
                  </a:lnTo>
                  <a:lnTo>
                    <a:pt x="516" y="156"/>
                  </a:lnTo>
                  <a:lnTo>
                    <a:pt x="513" y="160"/>
                  </a:lnTo>
                  <a:lnTo>
                    <a:pt x="510" y="162"/>
                  </a:lnTo>
                  <a:lnTo>
                    <a:pt x="506" y="166"/>
                  </a:lnTo>
                  <a:lnTo>
                    <a:pt x="502" y="168"/>
                  </a:lnTo>
                  <a:lnTo>
                    <a:pt x="497" y="172"/>
                  </a:lnTo>
                  <a:lnTo>
                    <a:pt x="492" y="176"/>
                  </a:lnTo>
                  <a:lnTo>
                    <a:pt x="486" y="180"/>
                  </a:lnTo>
                  <a:lnTo>
                    <a:pt x="480" y="184"/>
                  </a:lnTo>
                  <a:lnTo>
                    <a:pt x="473" y="189"/>
                  </a:lnTo>
                  <a:lnTo>
                    <a:pt x="466" y="193"/>
                  </a:lnTo>
                  <a:lnTo>
                    <a:pt x="460" y="200"/>
                  </a:lnTo>
                  <a:lnTo>
                    <a:pt x="456" y="202"/>
                  </a:lnTo>
                  <a:lnTo>
                    <a:pt x="452" y="204"/>
                  </a:lnTo>
                  <a:lnTo>
                    <a:pt x="447" y="207"/>
                  </a:lnTo>
                  <a:lnTo>
                    <a:pt x="443" y="210"/>
                  </a:lnTo>
                  <a:lnTo>
                    <a:pt x="439" y="212"/>
                  </a:lnTo>
                  <a:lnTo>
                    <a:pt x="435" y="215"/>
                  </a:lnTo>
                  <a:lnTo>
                    <a:pt x="429" y="218"/>
                  </a:lnTo>
                  <a:lnTo>
                    <a:pt x="425" y="221"/>
                  </a:lnTo>
                  <a:lnTo>
                    <a:pt x="419" y="224"/>
                  </a:lnTo>
                  <a:lnTo>
                    <a:pt x="415" y="227"/>
                  </a:lnTo>
                  <a:lnTo>
                    <a:pt x="410" y="230"/>
                  </a:lnTo>
                  <a:lnTo>
                    <a:pt x="406" y="233"/>
                  </a:lnTo>
                  <a:lnTo>
                    <a:pt x="401" y="236"/>
                  </a:lnTo>
                  <a:lnTo>
                    <a:pt x="396" y="240"/>
                  </a:lnTo>
                  <a:lnTo>
                    <a:pt x="391" y="243"/>
                  </a:lnTo>
                  <a:lnTo>
                    <a:pt x="385" y="247"/>
                  </a:lnTo>
                  <a:lnTo>
                    <a:pt x="379" y="249"/>
                  </a:lnTo>
                  <a:lnTo>
                    <a:pt x="374" y="253"/>
                  </a:lnTo>
                  <a:lnTo>
                    <a:pt x="369" y="255"/>
                  </a:lnTo>
                  <a:lnTo>
                    <a:pt x="363" y="259"/>
                  </a:lnTo>
                  <a:lnTo>
                    <a:pt x="357" y="261"/>
                  </a:lnTo>
                  <a:lnTo>
                    <a:pt x="352" y="265"/>
                  </a:lnTo>
                  <a:lnTo>
                    <a:pt x="346" y="268"/>
                  </a:lnTo>
                  <a:lnTo>
                    <a:pt x="340" y="272"/>
                  </a:lnTo>
                  <a:lnTo>
                    <a:pt x="334" y="275"/>
                  </a:lnTo>
                  <a:lnTo>
                    <a:pt x="328" y="278"/>
                  </a:lnTo>
                  <a:lnTo>
                    <a:pt x="322" y="282"/>
                  </a:lnTo>
                  <a:lnTo>
                    <a:pt x="316" y="285"/>
                  </a:lnTo>
                  <a:lnTo>
                    <a:pt x="310" y="288"/>
                  </a:lnTo>
                  <a:lnTo>
                    <a:pt x="303" y="292"/>
                  </a:lnTo>
                  <a:lnTo>
                    <a:pt x="296" y="295"/>
                  </a:lnTo>
                  <a:lnTo>
                    <a:pt x="290" y="299"/>
                  </a:lnTo>
                  <a:lnTo>
                    <a:pt x="284" y="302"/>
                  </a:lnTo>
                  <a:lnTo>
                    <a:pt x="277" y="304"/>
                  </a:lnTo>
                  <a:lnTo>
                    <a:pt x="271" y="307"/>
                  </a:lnTo>
                  <a:lnTo>
                    <a:pt x="265" y="310"/>
                  </a:lnTo>
                  <a:lnTo>
                    <a:pt x="259" y="312"/>
                  </a:lnTo>
                  <a:lnTo>
                    <a:pt x="252" y="316"/>
                  </a:lnTo>
                  <a:lnTo>
                    <a:pt x="246" y="318"/>
                  </a:lnTo>
                  <a:lnTo>
                    <a:pt x="241" y="322"/>
                  </a:lnTo>
                  <a:lnTo>
                    <a:pt x="235" y="324"/>
                  </a:lnTo>
                  <a:lnTo>
                    <a:pt x="229" y="327"/>
                  </a:lnTo>
                  <a:lnTo>
                    <a:pt x="223" y="329"/>
                  </a:lnTo>
                  <a:lnTo>
                    <a:pt x="219" y="332"/>
                  </a:lnTo>
                  <a:lnTo>
                    <a:pt x="212" y="334"/>
                  </a:lnTo>
                  <a:lnTo>
                    <a:pt x="207" y="336"/>
                  </a:lnTo>
                  <a:lnTo>
                    <a:pt x="201" y="338"/>
                  </a:lnTo>
                  <a:lnTo>
                    <a:pt x="197" y="340"/>
                  </a:lnTo>
                  <a:lnTo>
                    <a:pt x="192" y="342"/>
                  </a:lnTo>
                  <a:lnTo>
                    <a:pt x="187" y="344"/>
                  </a:lnTo>
                  <a:lnTo>
                    <a:pt x="182" y="346"/>
                  </a:lnTo>
                  <a:lnTo>
                    <a:pt x="178" y="348"/>
                  </a:lnTo>
                  <a:lnTo>
                    <a:pt x="173" y="349"/>
                  </a:lnTo>
                  <a:lnTo>
                    <a:pt x="168" y="351"/>
                  </a:lnTo>
                  <a:lnTo>
                    <a:pt x="164" y="353"/>
                  </a:lnTo>
                  <a:lnTo>
                    <a:pt x="159" y="355"/>
                  </a:lnTo>
                  <a:lnTo>
                    <a:pt x="155" y="356"/>
                  </a:lnTo>
                  <a:lnTo>
                    <a:pt x="151" y="357"/>
                  </a:lnTo>
                  <a:lnTo>
                    <a:pt x="147" y="359"/>
                  </a:lnTo>
                  <a:lnTo>
                    <a:pt x="143" y="362"/>
                  </a:lnTo>
                  <a:lnTo>
                    <a:pt x="136" y="364"/>
                  </a:lnTo>
                  <a:lnTo>
                    <a:pt x="129" y="368"/>
                  </a:lnTo>
                  <a:lnTo>
                    <a:pt x="121" y="369"/>
                  </a:lnTo>
                  <a:lnTo>
                    <a:pt x="114" y="371"/>
                  </a:lnTo>
                  <a:lnTo>
                    <a:pt x="108" y="373"/>
                  </a:lnTo>
                  <a:lnTo>
                    <a:pt x="102" y="375"/>
                  </a:lnTo>
                  <a:lnTo>
                    <a:pt x="96" y="377"/>
                  </a:lnTo>
                  <a:lnTo>
                    <a:pt x="91" y="379"/>
                  </a:lnTo>
                  <a:lnTo>
                    <a:pt x="87" y="380"/>
                  </a:lnTo>
                  <a:lnTo>
                    <a:pt x="83" y="381"/>
                  </a:lnTo>
                  <a:lnTo>
                    <a:pt x="79" y="382"/>
                  </a:lnTo>
                  <a:lnTo>
                    <a:pt x="75" y="383"/>
                  </a:lnTo>
                  <a:lnTo>
                    <a:pt x="71" y="383"/>
                  </a:lnTo>
                  <a:lnTo>
                    <a:pt x="69" y="385"/>
                  </a:lnTo>
                  <a:lnTo>
                    <a:pt x="64" y="385"/>
                  </a:lnTo>
                  <a:lnTo>
                    <a:pt x="62" y="386"/>
                  </a:lnTo>
                  <a:lnTo>
                    <a:pt x="57" y="385"/>
                  </a:lnTo>
                  <a:lnTo>
                    <a:pt x="51" y="381"/>
                  </a:lnTo>
                  <a:lnTo>
                    <a:pt x="47" y="377"/>
                  </a:lnTo>
                  <a:lnTo>
                    <a:pt x="44" y="374"/>
                  </a:lnTo>
                  <a:lnTo>
                    <a:pt x="41" y="369"/>
                  </a:lnTo>
                  <a:lnTo>
                    <a:pt x="38" y="364"/>
                  </a:lnTo>
                  <a:lnTo>
                    <a:pt x="36" y="359"/>
                  </a:lnTo>
                  <a:lnTo>
                    <a:pt x="34" y="355"/>
                  </a:lnTo>
                  <a:lnTo>
                    <a:pt x="32" y="351"/>
                  </a:lnTo>
                  <a:lnTo>
                    <a:pt x="30" y="348"/>
                  </a:lnTo>
                  <a:lnTo>
                    <a:pt x="27" y="343"/>
                  </a:lnTo>
                  <a:lnTo>
                    <a:pt x="26" y="338"/>
                  </a:lnTo>
                  <a:lnTo>
                    <a:pt x="24" y="333"/>
                  </a:lnTo>
                  <a:lnTo>
                    <a:pt x="23" y="328"/>
                  </a:lnTo>
                  <a:lnTo>
                    <a:pt x="21" y="322"/>
                  </a:lnTo>
                  <a:lnTo>
                    <a:pt x="19" y="315"/>
                  </a:lnTo>
                  <a:lnTo>
                    <a:pt x="17" y="308"/>
                  </a:lnTo>
                  <a:lnTo>
                    <a:pt x="16" y="302"/>
                  </a:lnTo>
                  <a:lnTo>
                    <a:pt x="15" y="298"/>
                  </a:lnTo>
                  <a:lnTo>
                    <a:pt x="14" y="295"/>
                  </a:lnTo>
                  <a:lnTo>
                    <a:pt x="13" y="291"/>
                  </a:lnTo>
                  <a:lnTo>
                    <a:pt x="13" y="287"/>
                  </a:lnTo>
                  <a:lnTo>
                    <a:pt x="12" y="283"/>
                  </a:lnTo>
                  <a:lnTo>
                    <a:pt x="11" y="278"/>
                  </a:lnTo>
                  <a:lnTo>
                    <a:pt x="11" y="274"/>
                  </a:lnTo>
                  <a:lnTo>
                    <a:pt x="11" y="270"/>
                  </a:lnTo>
                  <a:lnTo>
                    <a:pt x="9" y="265"/>
                  </a:lnTo>
                  <a:lnTo>
                    <a:pt x="8" y="261"/>
                  </a:lnTo>
                  <a:lnTo>
                    <a:pt x="7" y="257"/>
                  </a:lnTo>
                  <a:lnTo>
                    <a:pt x="6" y="253"/>
                  </a:lnTo>
                  <a:lnTo>
                    <a:pt x="6" y="249"/>
                  </a:lnTo>
                  <a:lnTo>
                    <a:pt x="5" y="245"/>
                  </a:lnTo>
                  <a:lnTo>
                    <a:pt x="5" y="240"/>
                  </a:lnTo>
                  <a:lnTo>
                    <a:pt x="5" y="236"/>
                  </a:lnTo>
                  <a:lnTo>
                    <a:pt x="4" y="232"/>
                  </a:lnTo>
                  <a:lnTo>
                    <a:pt x="3" y="228"/>
                  </a:lnTo>
                  <a:lnTo>
                    <a:pt x="2" y="224"/>
                  </a:lnTo>
                  <a:lnTo>
                    <a:pt x="2" y="221"/>
                  </a:lnTo>
                  <a:lnTo>
                    <a:pt x="2" y="213"/>
                  </a:lnTo>
                  <a:lnTo>
                    <a:pt x="2" y="206"/>
                  </a:lnTo>
                  <a:lnTo>
                    <a:pt x="0" y="199"/>
                  </a:lnTo>
                  <a:lnTo>
                    <a:pt x="0" y="191"/>
                  </a:lnTo>
                  <a:lnTo>
                    <a:pt x="0" y="184"/>
                  </a:lnTo>
                  <a:lnTo>
                    <a:pt x="0" y="178"/>
                  </a:lnTo>
                  <a:lnTo>
                    <a:pt x="0" y="172"/>
                  </a:lnTo>
                  <a:lnTo>
                    <a:pt x="0" y="166"/>
                  </a:lnTo>
                  <a:lnTo>
                    <a:pt x="0" y="161"/>
                  </a:lnTo>
                  <a:lnTo>
                    <a:pt x="0" y="154"/>
                  </a:lnTo>
                  <a:lnTo>
                    <a:pt x="0" y="148"/>
                  </a:lnTo>
                  <a:lnTo>
                    <a:pt x="0" y="144"/>
                  </a:lnTo>
                  <a:lnTo>
                    <a:pt x="0" y="138"/>
                  </a:lnTo>
                  <a:lnTo>
                    <a:pt x="0" y="133"/>
                  </a:lnTo>
                  <a:lnTo>
                    <a:pt x="0" y="129"/>
                  </a:lnTo>
                  <a:lnTo>
                    <a:pt x="0" y="125"/>
                  </a:lnTo>
                  <a:lnTo>
                    <a:pt x="1" y="121"/>
                  </a:lnTo>
                  <a:lnTo>
                    <a:pt x="2" y="116"/>
                  </a:lnTo>
                  <a:lnTo>
                    <a:pt x="2" y="112"/>
                  </a:lnTo>
                  <a:lnTo>
                    <a:pt x="2" y="108"/>
                  </a:lnTo>
                  <a:lnTo>
                    <a:pt x="3" y="104"/>
                  </a:lnTo>
                  <a:lnTo>
                    <a:pt x="4" y="101"/>
                  </a:lnTo>
                  <a:lnTo>
                    <a:pt x="5" y="95"/>
                  </a:lnTo>
                  <a:lnTo>
                    <a:pt x="6" y="90"/>
                  </a:lnTo>
                  <a:lnTo>
                    <a:pt x="7" y="85"/>
                  </a:lnTo>
                  <a:lnTo>
                    <a:pt x="8" y="81"/>
                  </a:lnTo>
                  <a:lnTo>
                    <a:pt x="11" y="75"/>
                  </a:lnTo>
                  <a:lnTo>
                    <a:pt x="13" y="72"/>
                  </a:lnTo>
                  <a:lnTo>
                    <a:pt x="16" y="66"/>
                  </a:lnTo>
                  <a:lnTo>
                    <a:pt x="21" y="62"/>
                  </a:lnTo>
                  <a:lnTo>
                    <a:pt x="24" y="59"/>
                  </a:lnTo>
                  <a:lnTo>
                    <a:pt x="28" y="57"/>
                  </a:lnTo>
                  <a:lnTo>
                    <a:pt x="31" y="56"/>
                  </a:lnTo>
                  <a:lnTo>
                    <a:pt x="32" y="56"/>
                  </a:lnTo>
                  <a:lnTo>
                    <a:pt x="33" y="66"/>
                  </a:lnTo>
                  <a:lnTo>
                    <a:pt x="32" y="66"/>
                  </a:lnTo>
                  <a:lnTo>
                    <a:pt x="30" y="67"/>
                  </a:lnTo>
                  <a:lnTo>
                    <a:pt x="25" y="69"/>
                  </a:lnTo>
                  <a:lnTo>
                    <a:pt x="23" y="73"/>
                  </a:lnTo>
                  <a:lnTo>
                    <a:pt x="21" y="77"/>
                  </a:lnTo>
                  <a:lnTo>
                    <a:pt x="19" y="81"/>
                  </a:lnTo>
                  <a:lnTo>
                    <a:pt x="17" y="86"/>
                  </a:lnTo>
                  <a:lnTo>
                    <a:pt x="16" y="93"/>
                  </a:lnTo>
                  <a:lnTo>
                    <a:pt x="15" y="95"/>
                  </a:lnTo>
                  <a:lnTo>
                    <a:pt x="14" y="99"/>
                  </a:lnTo>
                  <a:lnTo>
                    <a:pt x="13" y="103"/>
                  </a:lnTo>
                  <a:lnTo>
                    <a:pt x="13" y="108"/>
                  </a:lnTo>
                  <a:lnTo>
                    <a:pt x="13" y="112"/>
                  </a:lnTo>
                  <a:lnTo>
                    <a:pt x="12" y="118"/>
                  </a:lnTo>
                  <a:lnTo>
                    <a:pt x="12" y="123"/>
                  </a:lnTo>
                  <a:lnTo>
                    <a:pt x="12" y="129"/>
                  </a:lnTo>
                  <a:lnTo>
                    <a:pt x="11" y="134"/>
                  </a:lnTo>
                  <a:lnTo>
                    <a:pt x="11" y="140"/>
                  </a:lnTo>
                  <a:lnTo>
                    <a:pt x="10" y="144"/>
                  </a:lnTo>
                  <a:lnTo>
                    <a:pt x="10" y="150"/>
                  </a:lnTo>
                  <a:lnTo>
                    <a:pt x="9" y="154"/>
                  </a:lnTo>
                  <a:lnTo>
                    <a:pt x="9" y="160"/>
                  </a:lnTo>
                  <a:lnTo>
                    <a:pt x="9" y="165"/>
                  </a:lnTo>
                  <a:lnTo>
                    <a:pt x="9" y="170"/>
                  </a:lnTo>
                  <a:lnTo>
                    <a:pt x="9" y="174"/>
                  </a:lnTo>
                  <a:lnTo>
                    <a:pt x="9" y="178"/>
                  </a:lnTo>
                  <a:lnTo>
                    <a:pt x="9" y="182"/>
                  </a:lnTo>
                  <a:lnTo>
                    <a:pt x="9" y="186"/>
                  </a:lnTo>
                  <a:lnTo>
                    <a:pt x="9" y="190"/>
                  </a:lnTo>
                  <a:lnTo>
                    <a:pt x="9" y="194"/>
                  </a:lnTo>
                  <a:lnTo>
                    <a:pt x="9" y="199"/>
                  </a:lnTo>
                  <a:lnTo>
                    <a:pt x="10" y="204"/>
                  </a:lnTo>
                  <a:lnTo>
                    <a:pt x="10" y="208"/>
                  </a:lnTo>
                  <a:lnTo>
                    <a:pt x="10" y="212"/>
                  </a:lnTo>
                  <a:lnTo>
                    <a:pt x="11" y="216"/>
                  </a:lnTo>
                  <a:lnTo>
                    <a:pt x="11" y="220"/>
                  </a:lnTo>
                  <a:lnTo>
                    <a:pt x="11" y="224"/>
                  </a:lnTo>
                  <a:lnTo>
                    <a:pt x="12" y="228"/>
                  </a:lnTo>
                  <a:lnTo>
                    <a:pt x="13" y="233"/>
                  </a:lnTo>
                  <a:lnTo>
                    <a:pt x="14" y="239"/>
                  </a:lnTo>
                  <a:lnTo>
                    <a:pt x="14" y="243"/>
                  </a:lnTo>
                  <a:lnTo>
                    <a:pt x="15" y="249"/>
                  </a:lnTo>
                  <a:lnTo>
                    <a:pt x="16" y="254"/>
                  </a:lnTo>
                  <a:lnTo>
                    <a:pt x="17" y="260"/>
                  </a:lnTo>
                  <a:lnTo>
                    <a:pt x="19" y="265"/>
                  </a:lnTo>
                  <a:lnTo>
                    <a:pt x="20" y="272"/>
                  </a:lnTo>
                  <a:lnTo>
                    <a:pt x="21" y="278"/>
                  </a:lnTo>
                  <a:lnTo>
                    <a:pt x="23" y="286"/>
                  </a:lnTo>
                  <a:lnTo>
                    <a:pt x="24" y="292"/>
                  </a:lnTo>
                  <a:lnTo>
                    <a:pt x="25" y="298"/>
                  </a:lnTo>
                  <a:lnTo>
                    <a:pt x="27" y="304"/>
                  </a:lnTo>
                  <a:lnTo>
                    <a:pt x="30" y="310"/>
                  </a:lnTo>
                  <a:lnTo>
                    <a:pt x="31" y="314"/>
                  </a:lnTo>
                  <a:lnTo>
                    <a:pt x="32" y="321"/>
                  </a:lnTo>
                  <a:lnTo>
                    <a:pt x="34" y="326"/>
                  </a:lnTo>
                  <a:lnTo>
                    <a:pt x="36" y="330"/>
                  </a:lnTo>
                  <a:lnTo>
                    <a:pt x="37" y="334"/>
                  </a:lnTo>
                  <a:lnTo>
                    <a:pt x="38" y="338"/>
                  </a:lnTo>
                  <a:lnTo>
                    <a:pt x="40" y="341"/>
                  </a:lnTo>
                  <a:lnTo>
                    <a:pt x="42" y="345"/>
                  </a:lnTo>
                  <a:lnTo>
                    <a:pt x="45" y="351"/>
                  </a:lnTo>
                  <a:lnTo>
                    <a:pt x="48" y="357"/>
                  </a:lnTo>
                  <a:lnTo>
                    <a:pt x="50" y="362"/>
                  </a:lnTo>
                  <a:lnTo>
                    <a:pt x="53" y="366"/>
                  </a:lnTo>
                  <a:lnTo>
                    <a:pt x="55" y="368"/>
                  </a:lnTo>
                  <a:lnTo>
                    <a:pt x="58" y="371"/>
                  </a:lnTo>
                  <a:lnTo>
                    <a:pt x="61" y="374"/>
                  </a:lnTo>
                  <a:lnTo>
                    <a:pt x="66" y="377"/>
                  </a:lnTo>
                  <a:lnTo>
                    <a:pt x="66" y="376"/>
                  </a:lnTo>
                  <a:lnTo>
                    <a:pt x="68" y="375"/>
                  </a:lnTo>
                  <a:lnTo>
                    <a:pt x="70" y="374"/>
                  </a:lnTo>
                  <a:lnTo>
                    <a:pt x="75" y="374"/>
                  </a:lnTo>
                  <a:lnTo>
                    <a:pt x="79" y="372"/>
                  </a:lnTo>
                  <a:lnTo>
                    <a:pt x="85" y="370"/>
                  </a:lnTo>
                  <a:lnTo>
                    <a:pt x="90" y="368"/>
                  </a:lnTo>
                  <a:lnTo>
                    <a:pt x="97" y="366"/>
                  </a:lnTo>
                  <a:lnTo>
                    <a:pt x="100" y="364"/>
                  </a:lnTo>
                  <a:lnTo>
                    <a:pt x="103" y="364"/>
                  </a:lnTo>
                  <a:lnTo>
                    <a:pt x="107" y="362"/>
                  </a:lnTo>
                  <a:lnTo>
                    <a:pt x="111" y="361"/>
                  </a:lnTo>
                  <a:lnTo>
                    <a:pt x="114" y="358"/>
                  </a:lnTo>
                  <a:lnTo>
                    <a:pt x="119" y="357"/>
                  </a:lnTo>
                  <a:lnTo>
                    <a:pt x="123" y="355"/>
                  </a:lnTo>
                  <a:lnTo>
                    <a:pt x="128" y="354"/>
                  </a:lnTo>
                  <a:lnTo>
                    <a:pt x="132" y="352"/>
                  </a:lnTo>
                  <a:lnTo>
                    <a:pt x="136" y="350"/>
                  </a:lnTo>
                  <a:lnTo>
                    <a:pt x="140" y="349"/>
                  </a:lnTo>
                  <a:lnTo>
                    <a:pt x="145" y="347"/>
                  </a:lnTo>
                  <a:lnTo>
                    <a:pt x="150" y="345"/>
                  </a:lnTo>
                  <a:lnTo>
                    <a:pt x="155" y="344"/>
                  </a:lnTo>
                  <a:lnTo>
                    <a:pt x="159" y="342"/>
                  </a:lnTo>
                  <a:lnTo>
                    <a:pt x="166" y="340"/>
                  </a:lnTo>
                  <a:lnTo>
                    <a:pt x="170" y="338"/>
                  </a:lnTo>
                  <a:lnTo>
                    <a:pt x="174" y="336"/>
                  </a:lnTo>
                  <a:lnTo>
                    <a:pt x="179" y="334"/>
                  </a:lnTo>
                  <a:lnTo>
                    <a:pt x="184" y="332"/>
                  </a:lnTo>
                  <a:lnTo>
                    <a:pt x="189" y="330"/>
                  </a:lnTo>
                  <a:lnTo>
                    <a:pt x="193" y="328"/>
                  </a:lnTo>
                  <a:lnTo>
                    <a:pt x="198" y="326"/>
                  </a:lnTo>
                  <a:lnTo>
                    <a:pt x="203" y="325"/>
                  </a:lnTo>
                  <a:lnTo>
                    <a:pt x="209" y="323"/>
                  </a:lnTo>
                  <a:lnTo>
                    <a:pt x="214" y="321"/>
                  </a:lnTo>
                  <a:lnTo>
                    <a:pt x="219" y="318"/>
                  </a:lnTo>
                  <a:lnTo>
                    <a:pt x="224" y="316"/>
                  </a:lnTo>
                  <a:lnTo>
                    <a:pt x="228" y="314"/>
                  </a:lnTo>
                  <a:lnTo>
                    <a:pt x="233" y="312"/>
                  </a:lnTo>
                  <a:lnTo>
                    <a:pt x="237" y="310"/>
                  </a:lnTo>
                  <a:lnTo>
                    <a:pt x="243" y="308"/>
                  </a:lnTo>
                  <a:lnTo>
                    <a:pt x="247" y="306"/>
                  </a:lnTo>
                  <a:lnTo>
                    <a:pt x="252" y="304"/>
                  </a:lnTo>
                  <a:lnTo>
                    <a:pt x="257" y="302"/>
                  </a:lnTo>
                  <a:lnTo>
                    <a:pt x="261" y="300"/>
                  </a:lnTo>
                  <a:lnTo>
                    <a:pt x="265" y="298"/>
                  </a:lnTo>
                  <a:lnTo>
                    <a:pt x="269" y="296"/>
                  </a:lnTo>
                  <a:lnTo>
                    <a:pt x="273" y="294"/>
                  </a:lnTo>
                  <a:lnTo>
                    <a:pt x="278" y="293"/>
                  </a:lnTo>
                  <a:lnTo>
                    <a:pt x="282" y="291"/>
                  </a:lnTo>
                  <a:lnTo>
                    <a:pt x="286" y="289"/>
                  </a:lnTo>
                  <a:lnTo>
                    <a:pt x="289" y="287"/>
                  </a:lnTo>
                  <a:lnTo>
                    <a:pt x="293" y="286"/>
                  </a:lnTo>
                  <a:lnTo>
                    <a:pt x="301" y="283"/>
                  </a:lnTo>
                  <a:lnTo>
                    <a:pt x="308" y="280"/>
                  </a:lnTo>
                  <a:lnTo>
                    <a:pt x="313" y="275"/>
                  </a:lnTo>
                  <a:lnTo>
                    <a:pt x="320" y="272"/>
                  </a:lnTo>
                  <a:lnTo>
                    <a:pt x="322" y="270"/>
                  </a:lnTo>
                  <a:lnTo>
                    <a:pt x="326" y="268"/>
                  </a:lnTo>
                  <a:lnTo>
                    <a:pt x="330" y="265"/>
                  </a:lnTo>
                  <a:lnTo>
                    <a:pt x="334" y="263"/>
                  </a:lnTo>
                  <a:lnTo>
                    <a:pt x="337" y="261"/>
                  </a:lnTo>
                  <a:lnTo>
                    <a:pt x="341" y="259"/>
                  </a:lnTo>
                  <a:lnTo>
                    <a:pt x="346" y="256"/>
                  </a:lnTo>
                  <a:lnTo>
                    <a:pt x="350" y="254"/>
                  </a:lnTo>
                  <a:lnTo>
                    <a:pt x="354" y="251"/>
                  </a:lnTo>
                  <a:lnTo>
                    <a:pt x="358" y="249"/>
                  </a:lnTo>
                  <a:lnTo>
                    <a:pt x="362" y="247"/>
                  </a:lnTo>
                  <a:lnTo>
                    <a:pt x="367" y="245"/>
                  </a:lnTo>
                  <a:lnTo>
                    <a:pt x="371" y="241"/>
                  </a:lnTo>
                  <a:lnTo>
                    <a:pt x="375" y="237"/>
                  </a:lnTo>
                  <a:lnTo>
                    <a:pt x="379" y="235"/>
                  </a:lnTo>
                  <a:lnTo>
                    <a:pt x="383" y="232"/>
                  </a:lnTo>
                  <a:lnTo>
                    <a:pt x="388" y="229"/>
                  </a:lnTo>
                  <a:lnTo>
                    <a:pt x="393" y="227"/>
                  </a:lnTo>
                  <a:lnTo>
                    <a:pt x="397" y="223"/>
                  </a:lnTo>
                  <a:lnTo>
                    <a:pt x="402" y="221"/>
                  </a:lnTo>
                  <a:lnTo>
                    <a:pt x="406" y="218"/>
                  </a:lnTo>
                  <a:lnTo>
                    <a:pt x="410" y="215"/>
                  </a:lnTo>
                  <a:lnTo>
                    <a:pt x="414" y="212"/>
                  </a:lnTo>
                  <a:lnTo>
                    <a:pt x="419" y="210"/>
                  </a:lnTo>
                  <a:lnTo>
                    <a:pt x="423" y="206"/>
                  </a:lnTo>
                  <a:lnTo>
                    <a:pt x="428" y="204"/>
                  </a:lnTo>
                  <a:lnTo>
                    <a:pt x="433" y="201"/>
                  </a:lnTo>
                  <a:lnTo>
                    <a:pt x="437" y="199"/>
                  </a:lnTo>
                  <a:lnTo>
                    <a:pt x="441" y="195"/>
                  </a:lnTo>
                  <a:lnTo>
                    <a:pt x="445" y="192"/>
                  </a:lnTo>
                  <a:lnTo>
                    <a:pt x="449" y="189"/>
                  </a:lnTo>
                  <a:lnTo>
                    <a:pt x="453" y="187"/>
                  </a:lnTo>
                  <a:lnTo>
                    <a:pt x="456" y="184"/>
                  </a:lnTo>
                  <a:lnTo>
                    <a:pt x="460" y="181"/>
                  </a:lnTo>
                  <a:lnTo>
                    <a:pt x="464" y="178"/>
                  </a:lnTo>
                  <a:lnTo>
                    <a:pt x="468" y="176"/>
                  </a:lnTo>
                  <a:lnTo>
                    <a:pt x="475" y="172"/>
                  </a:lnTo>
                  <a:lnTo>
                    <a:pt x="484" y="167"/>
                  </a:lnTo>
                  <a:lnTo>
                    <a:pt x="490" y="163"/>
                  </a:lnTo>
                  <a:lnTo>
                    <a:pt x="496" y="159"/>
                  </a:lnTo>
                  <a:lnTo>
                    <a:pt x="500" y="154"/>
                  </a:lnTo>
                  <a:lnTo>
                    <a:pt x="506" y="150"/>
                  </a:lnTo>
                  <a:lnTo>
                    <a:pt x="510" y="147"/>
                  </a:lnTo>
                  <a:lnTo>
                    <a:pt x="515" y="145"/>
                  </a:lnTo>
                  <a:lnTo>
                    <a:pt x="520" y="142"/>
                  </a:lnTo>
                  <a:lnTo>
                    <a:pt x="524" y="141"/>
                  </a:lnTo>
                  <a:lnTo>
                    <a:pt x="524" y="140"/>
                  </a:lnTo>
                  <a:lnTo>
                    <a:pt x="527" y="140"/>
                  </a:lnTo>
                  <a:lnTo>
                    <a:pt x="530" y="140"/>
                  </a:lnTo>
                  <a:lnTo>
                    <a:pt x="535" y="140"/>
                  </a:lnTo>
                  <a:lnTo>
                    <a:pt x="540" y="140"/>
                  </a:lnTo>
                  <a:lnTo>
                    <a:pt x="547" y="140"/>
                  </a:lnTo>
                  <a:lnTo>
                    <a:pt x="549" y="140"/>
                  </a:lnTo>
                  <a:lnTo>
                    <a:pt x="553" y="140"/>
                  </a:lnTo>
                  <a:lnTo>
                    <a:pt x="557" y="140"/>
                  </a:lnTo>
                  <a:lnTo>
                    <a:pt x="562" y="140"/>
                  </a:lnTo>
                  <a:lnTo>
                    <a:pt x="567" y="140"/>
                  </a:lnTo>
                  <a:lnTo>
                    <a:pt x="571" y="140"/>
                  </a:lnTo>
                  <a:lnTo>
                    <a:pt x="576" y="140"/>
                  </a:lnTo>
                  <a:lnTo>
                    <a:pt x="581" y="140"/>
                  </a:lnTo>
                  <a:lnTo>
                    <a:pt x="585" y="140"/>
                  </a:lnTo>
                  <a:lnTo>
                    <a:pt x="591" y="140"/>
                  </a:lnTo>
                  <a:lnTo>
                    <a:pt x="595" y="140"/>
                  </a:lnTo>
                  <a:lnTo>
                    <a:pt x="602" y="141"/>
                  </a:lnTo>
                  <a:lnTo>
                    <a:pt x="606" y="141"/>
                  </a:lnTo>
                  <a:lnTo>
                    <a:pt x="613" y="141"/>
                  </a:lnTo>
                  <a:lnTo>
                    <a:pt x="619" y="141"/>
                  </a:lnTo>
                  <a:lnTo>
                    <a:pt x="625" y="142"/>
                  </a:lnTo>
                  <a:lnTo>
                    <a:pt x="631" y="142"/>
                  </a:lnTo>
                  <a:lnTo>
                    <a:pt x="637" y="142"/>
                  </a:lnTo>
                  <a:lnTo>
                    <a:pt x="643" y="142"/>
                  </a:lnTo>
                  <a:lnTo>
                    <a:pt x="649" y="143"/>
                  </a:lnTo>
                  <a:lnTo>
                    <a:pt x="654" y="143"/>
                  </a:lnTo>
                  <a:lnTo>
                    <a:pt x="661" y="143"/>
                  </a:lnTo>
                  <a:lnTo>
                    <a:pt x="668" y="143"/>
                  </a:lnTo>
                  <a:lnTo>
                    <a:pt x="674" y="143"/>
                  </a:lnTo>
                  <a:lnTo>
                    <a:pt x="680" y="143"/>
                  </a:lnTo>
                  <a:lnTo>
                    <a:pt x="686" y="143"/>
                  </a:lnTo>
                  <a:lnTo>
                    <a:pt x="692" y="143"/>
                  </a:lnTo>
                  <a:lnTo>
                    <a:pt x="699" y="144"/>
                  </a:lnTo>
                  <a:lnTo>
                    <a:pt x="705" y="144"/>
                  </a:lnTo>
                  <a:lnTo>
                    <a:pt x="711" y="144"/>
                  </a:lnTo>
                  <a:lnTo>
                    <a:pt x="717" y="144"/>
                  </a:lnTo>
                  <a:lnTo>
                    <a:pt x="723" y="144"/>
                  </a:lnTo>
                  <a:lnTo>
                    <a:pt x="729" y="144"/>
                  </a:lnTo>
                  <a:lnTo>
                    <a:pt x="735" y="144"/>
                  </a:lnTo>
                  <a:lnTo>
                    <a:pt x="741" y="144"/>
                  </a:lnTo>
                  <a:lnTo>
                    <a:pt x="749" y="144"/>
                  </a:lnTo>
                  <a:lnTo>
                    <a:pt x="753" y="144"/>
                  </a:lnTo>
                  <a:lnTo>
                    <a:pt x="759" y="144"/>
                  </a:lnTo>
                  <a:lnTo>
                    <a:pt x="764" y="144"/>
                  </a:lnTo>
                  <a:lnTo>
                    <a:pt x="770" y="144"/>
                  </a:lnTo>
                  <a:lnTo>
                    <a:pt x="775" y="144"/>
                  </a:lnTo>
                  <a:lnTo>
                    <a:pt x="780" y="144"/>
                  </a:lnTo>
                  <a:lnTo>
                    <a:pt x="785" y="144"/>
                  </a:lnTo>
                  <a:lnTo>
                    <a:pt x="791" y="144"/>
                  </a:lnTo>
                  <a:lnTo>
                    <a:pt x="795" y="144"/>
                  </a:lnTo>
                  <a:lnTo>
                    <a:pt x="800" y="144"/>
                  </a:lnTo>
                  <a:lnTo>
                    <a:pt x="804" y="144"/>
                  </a:lnTo>
                  <a:lnTo>
                    <a:pt x="809" y="144"/>
                  </a:lnTo>
                  <a:lnTo>
                    <a:pt x="813" y="144"/>
                  </a:lnTo>
                  <a:lnTo>
                    <a:pt x="817" y="144"/>
                  </a:lnTo>
                  <a:lnTo>
                    <a:pt x="820" y="144"/>
                  </a:lnTo>
                  <a:lnTo>
                    <a:pt x="824" y="145"/>
                  </a:lnTo>
                  <a:lnTo>
                    <a:pt x="830" y="144"/>
                  </a:lnTo>
                  <a:lnTo>
                    <a:pt x="838" y="144"/>
                  </a:lnTo>
                  <a:lnTo>
                    <a:pt x="845" y="143"/>
                  </a:lnTo>
                  <a:lnTo>
                    <a:pt x="852" y="143"/>
                  </a:lnTo>
                  <a:lnTo>
                    <a:pt x="856" y="142"/>
                  </a:lnTo>
                  <a:lnTo>
                    <a:pt x="860" y="142"/>
                  </a:lnTo>
                  <a:lnTo>
                    <a:pt x="864" y="141"/>
                  </a:lnTo>
                  <a:lnTo>
                    <a:pt x="868" y="141"/>
                  </a:lnTo>
                  <a:lnTo>
                    <a:pt x="872" y="140"/>
                  </a:lnTo>
                  <a:lnTo>
                    <a:pt x="876" y="140"/>
                  </a:lnTo>
                  <a:lnTo>
                    <a:pt x="881" y="140"/>
                  </a:lnTo>
                  <a:lnTo>
                    <a:pt x="885" y="140"/>
                  </a:lnTo>
                  <a:lnTo>
                    <a:pt x="889" y="138"/>
                  </a:lnTo>
                  <a:lnTo>
                    <a:pt x="893" y="138"/>
                  </a:lnTo>
                  <a:lnTo>
                    <a:pt x="897" y="137"/>
                  </a:lnTo>
                  <a:lnTo>
                    <a:pt x="901" y="137"/>
                  </a:lnTo>
                  <a:lnTo>
                    <a:pt x="905" y="136"/>
                  </a:lnTo>
                  <a:lnTo>
                    <a:pt x="909" y="136"/>
                  </a:lnTo>
                  <a:lnTo>
                    <a:pt x="913" y="135"/>
                  </a:lnTo>
                  <a:lnTo>
                    <a:pt x="917" y="135"/>
                  </a:lnTo>
                  <a:lnTo>
                    <a:pt x="921" y="133"/>
                  </a:lnTo>
                  <a:lnTo>
                    <a:pt x="926" y="133"/>
                  </a:lnTo>
                  <a:lnTo>
                    <a:pt x="930" y="132"/>
                  </a:lnTo>
                  <a:lnTo>
                    <a:pt x="934" y="132"/>
                  </a:lnTo>
                  <a:lnTo>
                    <a:pt x="938" y="131"/>
                  </a:lnTo>
                  <a:lnTo>
                    <a:pt x="942" y="131"/>
                  </a:lnTo>
                  <a:lnTo>
                    <a:pt x="946" y="130"/>
                  </a:lnTo>
                  <a:lnTo>
                    <a:pt x="950" y="130"/>
                  </a:lnTo>
                  <a:lnTo>
                    <a:pt x="957" y="128"/>
                  </a:lnTo>
                  <a:lnTo>
                    <a:pt x="964" y="127"/>
                  </a:lnTo>
                  <a:lnTo>
                    <a:pt x="972" y="125"/>
                  </a:lnTo>
                  <a:lnTo>
                    <a:pt x="979" y="124"/>
                  </a:lnTo>
                  <a:lnTo>
                    <a:pt x="986" y="122"/>
                  </a:lnTo>
                  <a:lnTo>
                    <a:pt x="992" y="121"/>
                  </a:lnTo>
                  <a:lnTo>
                    <a:pt x="997" y="119"/>
                  </a:lnTo>
                  <a:lnTo>
                    <a:pt x="1003" y="119"/>
                  </a:lnTo>
                  <a:lnTo>
                    <a:pt x="1008" y="116"/>
                  </a:lnTo>
                  <a:lnTo>
                    <a:pt x="1012" y="114"/>
                  </a:lnTo>
                  <a:lnTo>
                    <a:pt x="1017" y="113"/>
                  </a:lnTo>
                  <a:lnTo>
                    <a:pt x="1021" y="112"/>
                  </a:lnTo>
                  <a:lnTo>
                    <a:pt x="1026" y="110"/>
                  </a:lnTo>
                  <a:lnTo>
                    <a:pt x="1028" y="109"/>
                  </a:lnTo>
                  <a:lnTo>
                    <a:pt x="1028" y="106"/>
                  </a:lnTo>
                  <a:lnTo>
                    <a:pt x="1029" y="103"/>
                  </a:lnTo>
                  <a:lnTo>
                    <a:pt x="1029" y="98"/>
                  </a:lnTo>
                  <a:lnTo>
                    <a:pt x="1030" y="93"/>
                  </a:lnTo>
                  <a:lnTo>
                    <a:pt x="1030" y="87"/>
                  </a:lnTo>
                  <a:lnTo>
                    <a:pt x="1030" y="81"/>
                  </a:lnTo>
                  <a:lnTo>
                    <a:pt x="1030" y="73"/>
                  </a:lnTo>
                  <a:lnTo>
                    <a:pt x="1030" y="67"/>
                  </a:lnTo>
                  <a:lnTo>
                    <a:pt x="1029" y="61"/>
                  </a:lnTo>
                  <a:lnTo>
                    <a:pt x="1028" y="54"/>
                  </a:lnTo>
                  <a:lnTo>
                    <a:pt x="1028" y="48"/>
                  </a:lnTo>
                  <a:lnTo>
                    <a:pt x="1028" y="42"/>
                  </a:lnTo>
                  <a:lnTo>
                    <a:pt x="1026" y="37"/>
                  </a:lnTo>
                  <a:lnTo>
                    <a:pt x="1026" y="33"/>
                  </a:lnTo>
                  <a:lnTo>
                    <a:pt x="1024" y="30"/>
                  </a:lnTo>
                  <a:lnTo>
                    <a:pt x="1024" y="29"/>
                  </a:lnTo>
                  <a:lnTo>
                    <a:pt x="1022" y="27"/>
                  </a:lnTo>
                  <a:lnTo>
                    <a:pt x="1019" y="27"/>
                  </a:lnTo>
                  <a:lnTo>
                    <a:pt x="1015" y="26"/>
                  </a:lnTo>
                  <a:lnTo>
                    <a:pt x="1010" y="26"/>
                  </a:lnTo>
                  <a:lnTo>
                    <a:pt x="1004" y="24"/>
                  </a:lnTo>
                  <a:lnTo>
                    <a:pt x="998" y="24"/>
                  </a:lnTo>
                  <a:lnTo>
                    <a:pt x="994" y="24"/>
                  </a:lnTo>
                  <a:lnTo>
                    <a:pt x="990" y="23"/>
                  </a:lnTo>
                  <a:lnTo>
                    <a:pt x="986" y="23"/>
                  </a:lnTo>
                  <a:lnTo>
                    <a:pt x="983" y="23"/>
                  </a:lnTo>
                  <a:lnTo>
                    <a:pt x="978" y="22"/>
                  </a:lnTo>
                  <a:lnTo>
                    <a:pt x="973" y="22"/>
                  </a:lnTo>
                  <a:lnTo>
                    <a:pt x="968" y="22"/>
                  </a:lnTo>
                  <a:lnTo>
                    <a:pt x="963" y="22"/>
                  </a:lnTo>
                  <a:lnTo>
                    <a:pt x="957" y="21"/>
                  </a:lnTo>
                  <a:lnTo>
                    <a:pt x="953" y="20"/>
                  </a:lnTo>
                  <a:lnTo>
                    <a:pt x="947" y="20"/>
                  </a:lnTo>
                  <a:lnTo>
                    <a:pt x="943" y="20"/>
                  </a:lnTo>
                  <a:lnTo>
                    <a:pt x="937" y="20"/>
                  </a:lnTo>
                  <a:lnTo>
                    <a:pt x="931" y="19"/>
                  </a:lnTo>
                  <a:lnTo>
                    <a:pt x="926" y="19"/>
                  </a:lnTo>
                  <a:lnTo>
                    <a:pt x="919" y="19"/>
                  </a:lnTo>
                  <a:lnTo>
                    <a:pt x="913" y="18"/>
                  </a:lnTo>
                  <a:lnTo>
                    <a:pt x="908" y="18"/>
                  </a:lnTo>
                  <a:lnTo>
                    <a:pt x="903" y="18"/>
                  </a:lnTo>
                  <a:lnTo>
                    <a:pt x="897" y="18"/>
                  </a:lnTo>
                  <a:lnTo>
                    <a:pt x="891" y="17"/>
                  </a:lnTo>
                  <a:lnTo>
                    <a:pt x="885" y="16"/>
                  </a:lnTo>
                  <a:lnTo>
                    <a:pt x="878" y="16"/>
                  </a:lnTo>
                  <a:lnTo>
                    <a:pt x="873" y="16"/>
                  </a:lnTo>
                  <a:lnTo>
                    <a:pt x="866" y="15"/>
                  </a:lnTo>
                  <a:lnTo>
                    <a:pt x="860" y="15"/>
                  </a:lnTo>
                  <a:lnTo>
                    <a:pt x="854" y="15"/>
                  </a:lnTo>
                  <a:lnTo>
                    <a:pt x="849" y="15"/>
                  </a:lnTo>
                  <a:lnTo>
                    <a:pt x="843" y="14"/>
                  </a:lnTo>
                  <a:lnTo>
                    <a:pt x="837" y="14"/>
                  </a:lnTo>
                  <a:lnTo>
                    <a:pt x="831" y="14"/>
                  </a:lnTo>
                  <a:lnTo>
                    <a:pt x="826" y="14"/>
                  </a:lnTo>
                  <a:lnTo>
                    <a:pt x="820" y="13"/>
                  </a:lnTo>
                  <a:lnTo>
                    <a:pt x="815" y="13"/>
                  </a:lnTo>
                  <a:lnTo>
                    <a:pt x="810" y="13"/>
                  </a:lnTo>
                  <a:lnTo>
                    <a:pt x="805" y="13"/>
                  </a:lnTo>
                  <a:lnTo>
                    <a:pt x="800" y="12"/>
                  </a:lnTo>
                  <a:lnTo>
                    <a:pt x="795" y="12"/>
                  </a:lnTo>
                  <a:lnTo>
                    <a:pt x="789" y="12"/>
                  </a:lnTo>
                  <a:lnTo>
                    <a:pt x="785" y="12"/>
                  </a:lnTo>
                  <a:lnTo>
                    <a:pt x="780" y="11"/>
                  </a:lnTo>
                  <a:lnTo>
                    <a:pt x="776" y="11"/>
                  </a:lnTo>
                  <a:lnTo>
                    <a:pt x="772" y="11"/>
                  </a:lnTo>
                  <a:lnTo>
                    <a:pt x="769" y="11"/>
                  </a:lnTo>
                  <a:lnTo>
                    <a:pt x="761" y="11"/>
                  </a:lnTo>
                  <a:lnTo>
                    <a:pt x="756" y="11"/>
                  </a:lnTo>
                  <a:lnTo>
                    <a:pt x="751" y="11"/>
                  </a:lnTo>
                  <a:lnTo>
                    <a:pt x="748" y="11"/>
                  </a:lnTo>
                  <a:lnTo>
                    <a:pt x="742" y="10"/>
                  </a:lnTo>
                  <a:lnTo>
                    <a:pt x="737" y="10"/>
                  </a:lnTo>
                  <a:lnTo>
                    <a:pt x="731" y="10"/>
                  </a:lnTo>
                  <a:lnTo>
                    <a:pt x="725" y="10"/>
                  </a:lnTo>
                  <a:lnTo>
                    <a:pt x="721" y="10"/>
                  </a:lnTo>
                  <a:lnTo>
                    <a:pt x="717" y="10"/>
                  </a:lnTo>
                  <a:lnTo>
                    <a:pt x="713" y="10"/>
                  </a:lnTo>
                  <a:lnTo>
                    <a:pt x="710" y="10"/>
                  </a:lnTo>
                  <a:lnTo>
                    <a:pt x="705" y="10"/>
                  </a:lnTo>
                  <a:lnTo>
                    <a:pt x="700" y="10"/>
                  </a:lnTo>
                  <a:lnTo>
                    <a:pt x="696" y="10"/>
                  </a:lnTo>
                  <a:lnTo>
                    <a:pt x="692" y="10"/>
                  </a:lnTo>
                  <a:lnTo>
                    <a:pt x="686" y="10"/>
                  </a:lnTo>
                  <a:lnTo>
                    <a:pt x="682" y="10"/>
                  </a:lnTo>
                  <a:lnTo>
                    <a:pt x="677" y="10"/>
                  </a:lnTo>
                  <a:lnTo>
                    <a:pt x="672" y="10"/>
                  </a:lnTo>
                  <a:lnTo>
                    <a:pt x="667" y="10"/>
                  </a:lnTo>
                  <a:lnTo>
                    <a:pt x="662" y="10"/>
                  </a:lnTo>
                  <a:lnTo>
                    <a:pt x="658" y="10"/>
                  </a:lnTo>
                  <a:lnTo>
                    <a:pt x="652" y="11"/>
                  </a:lnTo>
                  <a:lnTo>
                    <a:pt x="646" y="11"/>
                  </a:lnTo>
                  <a:lnTo>
                    <a:pt x="641" y="11"/>
                  </a:lnTo>
                  <a:lnTo>
                    <a:pt x="636" y="11"/>
                  </a:lnTo>
                  <a:lnTo>
                    <a:pt x="631" y="11"/>
                  </a:lnTo>
                  <a:lnTo>
                    <a:pt x="625" y="11"/>
                  </a:lnTo>
                  <a:lnTo>
                    <a:pt x="621" y="11"/>
                  </a:lnTo>
                  <a:lnTo>
                    <a:pt x="615" y="11"/>
                  </a:lnTo>
                  <a:lnTo>
                    <a:pt x="610" y="12"/>
                  </a:lnTo>
                  <a:lnTo>
                    <a:pt x="604" y="12"/>
                  </a:lnTo>
                  <a:lnTo>
                    <a:pt x="599" y="12"/>
                  </a:lnTo>
                  <a:lnTo>
                    <a:pt x="593" y="12"/>
                  </a:lnTo>
                  <a:lnTo>
                    <a:pt x="589" y="12"/>
                  </a:lnTo>
                  <a:lnTo>
                    <a:pt x="583" y="12"/>
                  </a:lnTo>
                  <a:lnTo>
                    <a:pt x="579" y="12"/>
                  </a:lnTo>
                  <a:lnTo>
                    <a:pt x="574" y="12"/>
                  </a:lnTo>
                  <a:lnTo>
                    <a:pt x="570" y="12"/>
                  </a:lnTo>
                  <a:lnTo>
                    <a:pt x="563" y="12"/>
                  </a:lnTo>
                  <a:lnTo>
                    <a:pt x="559" y="12"/>
                  </a:lnTo>
                  <a:lnTo>
                    <a:pt x="555" y="12"/>
                  </a:lnTo>
                  <a:lnTo>
                    <a:pt x="551" y="12"/>
                  </a:lnTo>
                  <a:lnTo>
                    <a:pt x="546" y="12"/>
                  </a:lnTo>
                  <a:lnTo>
                    <a:pt x="542" y="12"/>
                  </a:lnTo>
                  <a:lnTo>
                    <a:pt x="538" y="12"/>
                  </a:lnTo>
                  <a:lnTo>
                    <a:pt x="535" y="12"/>
                  </a:lnTo>
                  <a:lnTo>
                    <a:pt x="531" y="12"/>
                  </a:lnTo>
                  <a:lnTo>
                    <a:pt x="527" y="12"/>
                  </a:lnTo>
                  <a:lnTo>
                    <a:pt x="524" y="12"/>
                  </a:lnTo>
                  <a:lnTo>
                    <a:pt x="520" y="12"/>
                  </a:lnTo>
                  <a:lnTo>
                    <a:pt x="515" y="12"/>
                  </a:lnTo>
                  <a:lnTo>
                    <a:pt x="510" y="12"/>
                  </a:lnTo>
                  <a:lnTo>
                    <a:pt x="506" y="12"/>
                  </a:lnTo>
                  <a:lnTo>
                    <a:pt x="504" y="12"/>
                  </a:lnTo>
                  <a:lnTo>
                    <a:pt x="513"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0" name="Freeform 659"/>
            <p:cNvSpPr>
              <a:spLocks/>
            </p:cNvSpPr>
            <p:nvPr/>
          </p:nvSpPr>
          <p:spPr bwMode="auto">
            <a:xfrm>
              <a:off x="3191" y="3241"/>
              <a:ext cx="9" cy="80"/>
            </a:xfrm>
            <a:custGeom>
              <a:avLst/>
              <a:gdLst>
                <a:gd name="T0" fmla="*/ 0 w 38"/>
                <a:gd name="T1" fmla="*/ 0 h 321"/>
                <a:gd name="T2" fmla="*/ 0 w 38"/>
                <a:gd name="T3" fmla="*/ 0 h 321"/>
                <a:gd name="T4" fmla="*/ 0 w 38"/>
                <a:gd name="T5" fmla="*/ 0 h 321"/>
                <a:gd name="T6" fmla="*/ 0 w 38"/>
                <a:gd name="T7" fmla="*/ 0 h 321"/>
                <a:gd name="T8" fmla="*/ 0 w 38"/>
                <a:gd name="T9" fmla="*/ 0 h 321"/>
                <a:gd name="T10" fmla="*/ 0 w 38"/>
                <a:gd name="T11" fmla="*/ 0 h 321"/>
                <a:gd name="T12" fmla="*/ 0 w 38"/>
                <a:gd name="T13" fmla="*/ 0 h 321"/>
                <a:gd name="T14" fmla="*/ 0 w 38"/>
                <a:gd name="T15" fmla="*/ 0 h 321"/>
                <a:gd name="T16" fmla="*/ 0 w 38"/>
                <a:gd name="T17" fmla="*/ 0 h 321"/>
                <a:gd name="T18" fmla="*/ 0 w 38"/>
                <a:gd name="T19" fmla="*/ 0 h 321"/>
                <a:gd name="T20" fmla="*/ 0 w 38"/>
                <a:gd name="T21" fmla="*/ 0 h 321"/>
                <a:gd name="T22" fmla="*/ 0 w 38"/>
                <a:gd name="T23" fmla="*/ 0 h 321"/>
                <a:gd name="T24" fmla="*/ 0 w 38"/>
                <a:gd name="T25" fmla="*/ 0 h 321"/>
                <a:gd name="T26" fmla="*/ 0 w 38"/>
                <a:gd name="T27" fmla="*/ 0 h 321"/>
                <a:gd name="T28" fmla="*/ 0 w 38"/>
                <a:gd name="T29" fmla="*/ 0 h 321"/>
                <a:gd name="T30" fmla="*/ 0 w 38"/>
                <a:gd name="T31" fmla="*/ 0 h 321"/>
                <a:gd name="T32" fmla="*/ 0 w 38"/>
                <a:gd name="T33" fmla="*/ 0 h 321"/>
                <a:gd name="T34" fmla="*/ 0 w 38"/>
                <a:gd name="T35" fmla="*/ 0 h 321"/>
                <a:gd name="T36" fmla="*/ 0 w 38"/>
                <a:gd name="T37" fmla="*/ 0 h 321"/>
                <a:gd name="T38" fmla="*/ 0 w 38"/>
                <a:gd name="T39" fmla="*/ 0 h 321"/>
                <a:gd name="T40" fmla="*/ 0 w 38"/>
                <a:gd name="T41" fmla="*/ 0 h 321"/>
                <a:gd name="T42" fmla="*/ 0 w 38"/>
                <a:gd name="T43" fmla="*/ 0 h 321"/>
                <a:gd name="T44" fmla="*/ 0 w 38"/>
                <a:gd name="T45" fmla="*/ 0 h 321"/>
                <a:gd name="T46" fmla="*/ 0 w 38"/>
                <a:gd name="T47" fmla="*/ 0 h 321"/>
                <a:gd name="T48" fmla="*/ 0 w 38"/>
                <a:gd name="T49" fmla="*/ 0 h 321"/>
                <a:gd name="T50" fmla="*/ 0 w 38"/>
                <a:gd name="T51" fmla="*/ 0 h 321"/>
                <a:gd name="T52" fmla="*/ 0 w 38"/>
                <a:gd name="T53" fmla="*/ 0 h 321"/>
                <a:gd name="T54" fmla="*/ 0 w 38"/>
                <a:gd name="T55" fmla="*/ 0 h 321"/>
                <a:gd name="T56" fmla="*/ 0 w 38"/>
                <a:gd name="T57" fmla="*/ 0 h 321"/>
                <a:gd name="T58" fmla="*/ 0 w 38"/>
                <a:gd name="T59" fmla="*/ 0 h 321"/>
                <a:gd name="T60" fmla="*/ 0 w 38"/>
                <a:gd name="T61" fmla="*/ 0 h 321"/>
                <a:gd name="T62" fmla="*/ 0 w 38"/>
                <a:gd name="T63" fmla="*/ 0 h 321"/>
                <a:gd name="T64" fmla="*/ 0 w 38"/>
                <a:gd name="T65" fmla="*/ 0 h 321"/>
                <a:gd name="T66" fmla="*/ 0 w 38"/>
                <a:gd name="T67" fmla="*/ 0 h 321"/>
                <a:gd name="T68" fmla="*/ 0 w 38"/>
                <a:gd name="T69" fmla="*/ 0 h 321"/>
                <a:gd name="T70" fmla="*/ 0 w 38"/>
                <a:gd name="T71" fmla="*/ 0 h 321"/>
                <a:gd name="T72" fmla="*/ 0 w 38"/>
                <a:gd name="T73" fmla="*/ 0 h 321"/>
                <a:gd name="T74" fmla="*/ 0 w 38"/>
                <a:gd name="T75" fmla="*/ 0 h 321"/>
                <a:gd name="T76" fmla="*/ 0 w 38"/>
                <a:gd name="T77" fmla="*/ 0 h 321"/>
                <a:gd name="T78" fmla="*/ 0 w 38"/>
                <a:gd name="T79" fmla="*/ 0 h 321"/>
                <a:gd name="T80" fmla="*/ 0 w 38"/>
                <a:gd name="T81" fmla="*/ 0 h 321"/>
                <a:gd name="T82" fmla="*/ 0 w 38"/>
                <a:gd name="T83" fmla="*/ 0 h 321"/>
                <a:gd name="T84" fmla="*/ 0 w 38"/>
                <a:gd name="T85" fmla="*/ 0 h 321"/>
                <a:gd name="T86" fmla="*/ 0 w 38"/>
                <a:gd name="T87" fmla="*/ 0 h 321"/>
                <a:gd name="T88" fmla="*/ 0 w 38"/>
                <a:gd name="T89" fmla="*/ 0 h 321"/>
                <a:gd name="T90" fmla="*/ 0 w 38"/>
                <a:gd name="T91" fmla="*/ 0 h 321"/>
                <a:gd name="T92" fmla="*/ 0 w 38"/>
                <a:gd name="T93" fmla="*/ 0 h 3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
                <a:gd name="T142" fmla="*/ 0 h 321"/>
                <a:gd name="T143" fmla="*/ 38 w 38"/>
                <a:gd name="T144" fmla="*/ 321 h 3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 h="321">
                  <a:moveTo>
                    <a:pt x="0" y="0"/>
                  </a:moveTo>
                  <a:lnTo>
                    <a:pt x="1" y="3"/>
                  </a:lnTo>
                  <a:lnTo>
                    <a:pt x="2" y="5"/>
                  </a:lnTo>
                  <a:lnTo>
                    <a:pt x="3" y="8"/>
                  </a:lnTo>
                  <a:lnTo>
                    <a:pt x="5" y="12"/>
                  </a:lnTo>
                  <a:lnTo>
                    <a:pt x="7" y="19"/>
                  </a:lnTo>
                  <a:lnTo>
                    <a:pt x="7" y="21"/>
                  </a:lnTo>
                  <a:lnTo>
                    <a:pt x="8" y="25"/>
                  </a:lnTo>
                  <a:lnTo>
                    <a:pt x="8" y="29"/>
                  </a:lnTo>
                  <a:lnTo>
                    <a:pt x="10" y="33"/>
                  </a:lnTo>
                  <a:lnTo>
                    <a:pt x="10" y="37"/>
                  </a:lnTo>
                  <a:lnTo>
                    <a:pt x="12" y="41"/>
                  </a:lnTo>
                  <a:lnTo>
                    <a:pt x="12" y="46"/>
                  </a:lnTo>
                  <a:lnTo>
                    <a:pt x="14" y="52"/>
                  </a:lnTo>
                  <a:lnTo>
                    <a:pt x="14" y="59"/>
                  </a:lnTo>
                  <a:lnTo>
                    <a:pt x="16" y="65"/>
                  </a:lnTo>
                  <a:lnTo>
                    <a:pt x="16" y="71"/>
                  </a:lnTo>
                  <a:lnTo>
                    <a:pt x="18" y="78"/>
                  </a:lnTo>
                  <a:lnTo>
                    <a:pt x="18" y="82"/>
                  </a:lnTo>
                  <a:lnTo>
                    <a:pt x="18" y="86"/>
                  </a:lnTo>
                  <a:lnTo>
                    <a:pt x="19" y="90"/>
                  </a:lnTo>
                  <a:lnTo>
                    <a:pt x="20" y="94"/>
                  </a:lnTo>
                  <a:lnTo>
                    <a:pt x="20" y="99"/>
                  </a:lnTo>
                  <a:lnTo>
                    <a:pt x="21" y="103"/>
                  </a:lnTo>
                  <a:lnTo>
                    <a:pt x="21" y="108"/>
                  </a:lnTo>
                  <a:lnTo>
                    <a:pt x="23" y="112"/>
                  </a:lnTo>
                  <a:lnTo>
                    <a:pt x="23" y="116"/>
                  </a:lnTo>
                  <a:lnTo>
                    <a:pt x="23" y="121"/>
                  </a:lnTo>
                  <a:lnTo>
                    <a:pt x="23" y="126"/>
                  </a:lnTo>
                  <a:lnTo>
                    <a:pt x="24" y="131"/>
                  </a:lnTo>
                  <a:lnTo>
                    <a:pt x="24" y="135"/>
                  </a:lnTo>
                  <a:lnTo>
                    <a:pt x="25" y="140"/>
                  </a:lnTo>
                  <a:lnTo>
                    <a:pt x="25" y="145"/>
                  </a:lnTo>
                  <a:lnTo>
                    <a:pt x="25" y="150"/>
                  </a:lnTo>
                  <a:lnTo>
                    <a:pt x="25" y="154"/>
                  </a:lnTo>
                  <a:lnTo>
                    <a:pt x="25" y="159"/>
                  </a:lnTo>
                  <a:lnTo>
                    <a:pt x="25" y="163"/>
                  </a:lnTo>
                  <a:lnTo>
                    <a:pt x="26" y="168"/>
                  </a:lnTo>
                  <a:lnTo>
                    <a:pt x="26" y="172"/>
                  </a:lnTo>
                  <a:lnTo>
                    <a:pt x="27" y="177"/>
                  </a:lnTo>
                  <a:lnTo>
                    <a:pt x="27" y="182"/>
                  </a:lnTo>
                  <a:lnTo>
                    <a:pt x="27" y="187"/>
                  </a:lnTo>
                  <a:lnTo>
                    <a:pt x="27" y="191"/>
                  </a:lnTo>
                  <a:lnTo>
                    <a:pt x="27" y="195"/>
                  </a:lnTo>
                  <a:lnTo>
                    <a:pt x="27" y="199"/>
                  </a:lnTo>
                  <a:lnTo>
                    <a:pt x="27" y="204"/>
                  </a:lnTo>
                  <a:lnTo>
                    <a:pt x="27" y="208"/>
                  </a:lnTo>
                  <a:lnTo>
                    <a:pt x="27" y="212"/>
                  </a:lnTo>
                  <a:lnTo>
                    <a:pt x="27" y="216"/>
                  </a:lnTo>
                  <a:lnTo>
                    <a:pt x="27" y="222"/>
                  </a:lnTo>
                  <a:lnTo>
                    <a:pt x="27" y="226"/>
                  </a:lnTo>
                  <a:lnTo>
                    <a:pt x="27" y="230"/>
                  </a:lnTo>
                  <a:lnTo>
                    <a:pt x="27" y="234"/>
                  </a:lnTo>
                  <a:lnTo>
                    <a:pt x="27" y="238"/>
                  </a:lnTo>
                  <a:lnTo>
                    <a:pt x="27" y="242"/>
                  </a:lnTo>
                  <a:lnTo>
                    <a:pt x="27" y="246"/>
                  </a:lnTo>
                  <a:lnTo>
                    <a:pt x="27" y="250"/>
                  </a:lnTo>
                  <a:lnTo>
                    <a:pt x="28" y="254"/>
                  </a:lnTo>
                  <a:lnTo>
                    <a:pt x="27" y="261"/>
                  </a:lnTo>
                  <a:lnTo>
                    <a:pt x="27" y="268"/>
                  </a:lnTo>
                  <a:lnTo>
                    <a:pt x="27" y="274"/>
                  </a:lnTo>
                  <a:lnTo>
                    <a:pt x="27" y="280"/>
                  </a:lnTo>
                  <a:lnTo>
                    <a:pt x="26" y="286"/>
                  </a:lnTo>
                  <a:lnTo>
                    <a:pt x="26" y="291"/>
                  </a:lnTo>
                  <a:lnTo>
                    <a:pt x="26" y="296"/>
                  </a:lnTo>
                  <a:lnTo>
                    <a:pt x="26" y="302"/>
                  </a:lnTo>
                  <a:lnTo>
                    <a:pt x="25" y="306"/>
                  </a:lnTo>
                  <a:lnTo>
                    <a:pt x="25" y="310"/>
                  </a:lnTo>
                  <a:lnTo>
                    <a:pt x="25" y="313"/>
                  </a:lnTo>
                  <a:lnTo>
                    <a:pt x="25" y="316"/>
                  </a:lnTo>
                  <a:lnTo>
                    <a:pt x="25" y="319"/>
                  </a:lnTo>
                  <a:lnTo>
                    <a:pt x="25" y="321"/>
                  </a:lnTo>
                  <a:lnTo>
                    <a:pt x="35" y="318"/>
                  </a:lnTo>
                  <a:lnTo>
                    <a:pt x="35" y="316"/>
                  </a:lnTo>
                  <a:lnTo>
                    <a:pt x="35" y="312"/>
                  </a:lnTo>
                  <a:lnTo>
                    <a:pt x="35" y="308"/>
                  </a:lnTo>
                  <a:lnTo>
                    <a:pt x="35" y="304"/>
                  </a:lnTo>
                  <a:lnTo>
                    <a:pt x="35" y="299"/>
                  </a:lnTo>
                  <a:lnTo>
                    <a:pt x="36" y="295"/>
                  </a:lnTo>
                  <a:lnTo>
                    <a:pt x="36" y="289"/>
                  </a:lnTo>
                  <a:lnTo>
                    <a:pt x="36" y="283"/>
                  </a:lnTo>
                  <a:lnTo>
                    <a:pt x="36" y="276"/>
                  </a:lnTo>
                  <a:lnTo>
                    <a:pt x="36" y="270"/>
                  </a:lnTo>
                  <a:lnTo>
                    <a:pt x="36" y="263"/>
                  </a:lnTo>
                  <a:lnTo>
                    <a:pt x="37" y="255"/>
                  </a:lnTo>
                  <a:lnTo>
                    <a:pt x="37" y="251"/>
                  </a:lnTo>
                  <a:lnTo>
                    <a:pt x="37" y="248"/>
                  </a:lnTo>
                  <a:lnTo>
                    <a:pt x="37" y="244"/>
                  </a:lnTo>
                  <a:lnTo>
                    <a:pt x="38" y="240"/>
                  </a:lnTo>
                  <a:lnTo>
                    <a:pt x="37" y="236"/>
                  </a:lnTo>
                  <a:lnTo>
                    <a:pt x="37" y="231"/>
                  </a:lnTo>
                  <a:lnTo>
                    <a:pt x="37" y="227"/>
                  </a:lnTo>
                  <a:lnTo>
                    <a:pt x="37" y="223"/>
                  </a:lnTo>
                  <a:lnTo>
                    <a:pt x="37" y="218"/>
                  </a:lnTo>
                  <a:lnTo>
                    <a:pt x="37" y="214"/>
                  </a:lnTo>
                  <a:lnTo>
                    <a:pt x="37" y="210"/>
                  </a:lnTo>
                  <a:lnTo>
                    <a:pt x="37" y="205"/>
                  </a:lnTo>
                  <a:lnTo>
                    <a:pt x="37" y="201"/>
                  </a:lnTo>
                  <a:lnTo>
                    <a:pt x="37" y="197"/>
                  </a:lnTo>
                  <a:lnTo>
                    <a:pt x="37" y="192"/>
                  </a:lnTo>
                  <a:lnTo>
                    <a:pt x="37" y="188"/>
                  </a:lnTo>
                  <a:lnTo>
                    <a:pt x="37" y="183"/>
                  </a:lnTo>
                  <a:lnTo>
                    <a:pt x="37" y="179"/>
                  </a:lnTo>
                  <a:lnTo>
                    <a:pt x="37" y="174"/>
                  </a:lnTo>
                  <a:lnTo>
                    <a:pt x="37" y="170"/>
                  </a:lnTo>
                  <a:lnTo>
                    <a:pt x="36" y="165"/>
                  </a:lnTo>
                  <a:lnTo>
                    <a:pt x="36" y="161"/>
                  </a:lnTo>
                  <a:lnTo>
                    <a:pt x="36" y="157"/>
                  </a:lnTo>
                  <a:lnTo>
                    <a:pt x="36" y="152"/>
                  </a:lnTo>
                  <a:lnTo>
                    <a:pt x="35" y="148"/>
                  </a:lnTo>
                  <a:lnTo>
                    <a:pt x="35" y="144"/>
                  </a:lnTo>
                  <a:lnTo>
                    <a:pt x="35" y="140"/>
                  </a:lnTo>
                  <a:lnTo>
                    <a:pt x="35" y="135"/>
                  </a:lnTo>
                  <a:lnTo>
                    <a:pt x="34" y="131"/>
                  </a:lnTo>
                  <a:lnTo>
                    <a:pt x="34" y="127"/>
                  </a:lnTo>
                  <a:lnTo>
                    <a:pt x="34" y="123"/>
                  </a:lnTo>
                  <a:lnTo>
                    <a:pt x="34" y="119"/>
                  </a:lnTo>
                  <a:lnTo>
                    <a:pt x="33" y="112"/>
                  </a:lnTo>
                  <a:lnTo>
                    <a:pt x="32" y="105"/>
                  </a:lnTo>
                  <a:lnTo>
                    <a:pt x="30" y="101"/>
                  </a:lnTo>
                  <a:lnTo>
                    <a:pt x="29" y="96"/>
                  </a:lnTo>
                  <a:lnTo>
                    <a:pt x="29" y="92"/>
                  </a:lnTo>
                  <a:lnTo>
                    <a:pt x="29" y="89"/>
                  </a:lnTo>
                  <a:lnTo>
                    <a:pt x="27" y="83"/>
                  </a:lnTo>
                  <a:lnTo>
                    <a:pt x="27" y="77"/>
                  </a:lnTo>
                  <a:lnTo>
                    <a:pt x="25" y="71"/>
                  </a:lnTo>
                  <a:lnTo>
                    <a:pt x="25" y="65"/>
                  </a:lnTo>
                  <a:lnTo>
                    <a:pt x="23" y="59"/>
                  </a:lnTo>
                  <a:lnTo>
                    <a:pt x="23" y="54"/>
                  </a:lnTo>
                  <a:lnTo>
                    <a:pt x="21" y="49"/>
                  </a:lnTo>
                  <a:lnTo>
                    <a:pt x="20" y="44"/>
                  </a:lnTo>
                  <a:lnTo>
                    <a:pt x="19" y="40"/>
                  </a:lnTo>
                  <a:lnTo>
                    <a:pt x="18" y="36"/>
                  </a:lnTo>
                  <a:lnTo>
                    <a:pt x="17" y="29"/>
                  </a:lnTo>
                  <a:lnTo>
                    <a:pt x="16" y="23"/>
                  </a:lnTo>
                  <a:lnTo>
                    <a:pt x="14" y="17"/>
                  </a:lnTo>
                  <a:lnTo>
                    <a:pt x="14" y="11"/>
                  </a:lnTo>
                  <a:lnTo>
                    <a:pt x="12" y="7"/>
                  </a:lnTo>
                  <a:lnTo>
                    <a:pt x="12" y="5"/>
                  </a:lnTo>
                  <a:lnTo>
                    <a:pt x="12" y="1"/>
                  </a:lnTo>
                  <a:lnTo>
                    <a:pt x="12" y="0"/>
                  </a:lnTo>
                  <a:lnTo>
                    <a:pt x="0"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1" name="Freeform 660"/>
            <p:cNvSpPr>
              <a:spLocks/>
            </p:cNvSpPr>
            <p:nvPr/>
          </p:nvSpPr>
          <p:spPr bwMode="auto">
            <a:xfrm>
              <a:off x="3280" y="3213"/>
              <a:ext cx="21" cy="23"/>
            </a:xfrm>
            <a:custGeom>
              <a:avLst/>
              <a:gdLst>
                <a:gd name="T0" fmla="*/ 0 w 84"/>
                <a:gd name="T1" fmla="*/ 0 h 94"/>
                <a:gd name="T2" fmla="*/ 0 w 84"/>
                <a:gd name="T3" fmla="*/ 0 h 94"/>
                <a:gd name="T4" fmla="*/ 0 w 84"/>
                <a:gd name="T5" fmla="*/ 0 h 94"/>
                <a:gd name="T6" fmla="*/ 0 w 84"/>
                <a:gd name="T7" fmla="*/ 0 h 94"/>
                <a:gd name="T8" fmla="*/ 0 w 84"/>
                <a:gd name="T9" fmla="*/ 0 h 94"/>
                <a:gd name="T10" fmla="*/ 0 w 84"/>
                <a:gd name="T11" fmla="*/ 0 h 94"/>
                <a:gd name="T12" fmla="*/ 0 w 84"/>
                <a:gd name="T13" fmla="*/ 0 h 94"/>
                <a:gd name="T14" fmla="*/ 0 w 84"/>
                <a:gd name="T15" fmla="*/ 0 h 94"/>
                <a:gd name="T16" fmla="*/ 0 w 84"/>
                <a:gd name="T17" fmla="*/ 0 h 94"/>
                <a:gd name="T18" fmla="*/ 0 w 84"/>
                <a:gd name="T19" fmla="*/ 0 h 94"/>
                <a:gd name="T20" fmla="*/ 0 w 84"/>
                <a:gd name="T21" fmla="*/ 0 h 94"/>
                <a:gd name="T22" fmla="*/ 0 w 84"/>
                <a:gd name="T23" fmla="*/ 0 h 94"/>
                <a:gd name="T24" fmla="*/ 0 w 84"/>
                <a:gd name="T25" fmla="*/ 0 h 94"/>
                <a:gd name="T26" fmla="*/ 0 w 84"/>
                <a:gd name="T27" fmla="*/ 0 h 94"/>
                <a:gd name="T28" fmla="*/ 0 w 84"/>
                <a:gd name="T29" fmla="*/ 0 h 94"/>
                <a:gd name="T30" fmla="*/ 0 w 84"/>
                <a:gd name="T31" fmla="*/ 0 h 94"/>
                <a:gd name="T32" fmla="*/ 0 w 84"/>
                <a:gd name="T33" fmla="*/ 0 h 94"/>
                <a:gd name="T34" fmla="*/ 0 w 84"/>
                <a:gd name="T35" fmla="*/ 0 h 94"/>
                <a:gd name="T36" fmla="*/ 0 w 84"/>
                <a:gd name="T37" fmla="*/ 0 h 94"/>
                <a:gd name="T38" fmla="*/ 0 w 84"/>
                <a:gd name="T39" fmla="*/ 0 h 94"/>
                <a:gd name="T40" fmla="*/ 0 w 84"/>
                <a:gd name="T41" fmla="*/ 0 h 94"/>
                <a:gd name="T42" fmla="*/ 0 w 84"/>
                <a:gd name="T43" fmla="*/ 0 h 94"/>
                <a:gd name="T44" fmla="*/ 0 w 84"/>
                <a:gd name="T45" fmla="*/ 0 h 94"/>
                <a:gd name="T46" fmla="*/ 0 w 84"/>
                <a:gd name="T47" fmla="*/ 0 h 94"/>
                <a:gd name="T48" fmla="*/ 0 w 84"/>
                <a:gd name="T49" fmla="*/ 0 h 94"/>
                <a:gd name="T50" fmla="*/ 0 w 84"/>
                <a:gd name="T51" fmla="*/ 0 h 94"/>
                <a:gd name="T52" fmla="*/ 0 w 84"/>
                <a:gd name="T53" fmla="*/ 0 h 94"/>
                <a:gd name="T54" fmla="*/ 0 w 84"/>
                <a:gd name="T55" fmla="*/ 0 h 94"/>
                <a:gd name="T56" fmla="*/ 0 w 84"/>
                <a:gd name="T57" fmla="*/ 0 h 94"/>
                <a:gd name="T58" fmla="*/ 0 w 84"/>
                <a:gd name="T59" fmla="*/ 0 h 94"/>
                <a:gd name="T60" fmla="*/ 0 w 84"/>
                <a:gd name="T61" fmla="*/ 0 h 94"/>
                <a:gd name="T62" fmla="*/ 0 w 84"/>
                <a:gd name="T63" fmla="*/ 0 h 94"/>
                <a:gd name="T64" fmla="*/ 0 w 84"/>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4"/>
                <a:gd name="T101" fmla="*/ 84 w 84"/>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4">
                  <a:moveTo>
                    <a:pt x="53" y="94"/>
                  </a:moveTo>
                  <a:lnTo>
                    <a:pt x="50" y="91"/>
                  </a:lnTo>
                  <a:lnTo>
                    <a:pt x="45" y="85"/>
                  </a:lnTo>
                  <a:lnTo>
                    <a:pt x="41" y="81"/>
                  </a:lnTo>
                  <a:lnTo>
                    <a:pt x="37" y="77"/>
                  </a:lnTo>
                  <a:lnTo>
                    <a:pt x="33" y="72"/>
                  </a:lnTo>
                  <a:lnTo>
                    <a:pt x="28" y="68"/>
                  </a:lnTo>
                  <a:lnTo>
                    <a:pt x="23" y="63"/>
                  </a:lnTo>
                  <a:lnTo>
                    <a:pt x="19" y="58"/>
                  </a:lnTo>
                  <a:lnTo>
                    <a:pt x="14" y="54"/>
                  </a:lnTo>
                  <a:lnTo>
                    <a:pt x="11" y="50"/>
                  </a:lnTo>
                  <a:lnTo>
                    <a:pt x="7" y="45"/>
                  </a:lnTo>
                  <a:lnTo>
                    <a:pt x="4" y="42"/>
                  </a:lnTo>
                  <a:lnTo>
                    <a:pt x="1" y="40"/>
                  </a:lnTo>
                  <a:lnTo>
                    <a:pt x="1" y="38"/>
                  </a:lnTo>
                  <a:lnTo>
                    <a:pt x="0" y="34"/>
                  </a:lnTo>
                  <a:lnTo>
                    <a:pt x="3" y="30"/>
                  </a:lnTo>
                  <a:lnTo>
                    <a:pt x="7" y="23"/>
                  </a:lnTo>
                  <a:lnTo>
                    <a:pt x="15" y="17"/>
                  </a:lnTo>
                  <a:lnTo>
                    <a:pt x="21" y="11"/>
                  </a:lnTo>
                  <a:lnTo>
                    <a:pt x="28" y="4"/>
                  </a:lnTo>
                  <a:lnTo>
                    <a:pt x="34" y="1"/>
                  </a:lnTo>
                  <a:lnTo>
                    <a:pt x="38" y="0"/>
                  </a:lnTo>
                  <a:lnTo>
                    <a:pt x="39" y="0"/>
                  </a:lnTo>
                  <a:lnTo>
                    <a:pt x="41" y="2"/>
                  </a:lnTo>
                  <a:lnTo>
                    <a:pt x="43" y="5"/>
                  </a:lnTo>
                  <a:lnTo>
                    <a:pt x="47" y="11"/>
                  </a:lnTo>
                  <a:lnTo>
                    <a:pt x="50" y="17"/>
                  </a:lnTo>
                  <a:lnTo>
                    <a:pt x="54" y="23"/>
                  </a:lnTo>
                  <a:lnTo>
                    <a:pt x="58" y="30"/>
                  </a:lnTo>
                  <a:lnTo>
                    <a:pt x="62" y="37"/>
                  </a:lnTo>
                  <a:lnTo>
                    <a:pt x="66" y="44"/>
                  </a:lnTo>
                  <a:lnTo>
                    <a:pt x="70" y="51"/>
                  </a:lnTo>
                  <a:lnTo>
                    <a:pt x="73" y="58"/>
                  </a:lnTo>
                  <a:lnTo>
                    <a:pt x="76" y="64"/>
                  </a:lnTo>
                  <a:lnTo>
                    <a:pt x="79" y="68"/>
                  </a:lnTo>
                  <a:lnTo>
                    <a:pt x="82" y="72"/>
                  </a:lnTo>
                  <a:lnTo>
                    <a:pt x="84" y="74"/>
                  </a:lnTo>
                  <a:lnTo>
                    <a:pt x="84" y="76"/>
                  </a:lnTo>
                  <a:lnTo>
                    <a:pt x="74" y="80"/>
                  </a:lnTo>
                  <a:lnTo>
                    <a:pt x="74" y="78"/>
                  </a:lnTo>
                  <a:lnTo>
                    <a:pt x="72" y="76"/>
                  </a:lnTo>
                  <a:lnTo>
                    <a:pt x="70" y="73"/>
                  </a:lnTo>
                  <a:lnTo>
                    <a:pt x="69" y="70"/>
                  </a:lnTo>
                  <a:lnTo>
                    <a:pt x="66" y="64"/>
                  </a:lnTo>
                  <a:lnTo>
                    <a:pt x="63" y="60"/>
                  </a:lnTo>
                  <a:lnTo>
                    <a:pt x="60" y="54"/>
                  </a:lnTo>
                  <a:lnTo>
                    <a:pt x="57" y="47"/>
                  </a:lnTo>
                  <a:lnTo>
                    <a:pt x="53" y="41"/>
                  </a:lnTo>
                  <a:lnTo>
                    <a:pt x="49" y="35"/>
                  </a:lnTo>
                  <a:lnTo>
                    <a:pt x="46" y="30"/>
                  </a:lnTo>
                  <a:lnTo>
                    <a:pt x="44" y="25"/>
                  </a:lnTo>
                  <a:lnTo>
                    <a:pt x="41" y="21"/>
                  </a:lnTo>
                  <a:lnTo>
                    <a:pt x="39" y="18"/>
                  </a:lnTo>
                  <a:lnTo>
                    <a:pt x="36" y="16"/>
                  </a:lnTo>
                  <a:lnTo>
                    <a:pt x="35" y="16"/>
                  </a:lnTo>
                  <a:lnTo>
                    <a:pt x="31" y="16"/>
                  </a:lnTo>
                  <a:lnTo>
                    <a:pt x="28" y="19"/>
                  </a:lnTo>
                  <a:lnTo>
                    <a:pt x="24" y="21"/>
                  </a:lnTo>
                  <a:lnTo>
                    <a:pt x="20" y="25"/>
                  </a:lnTo>
                  <a:lnTo>
                    <a:pt x="16" y="29"/>
                  </a:lnTo>
                  <a:lnTo>
                    <a:pt x="13" y="33"/>
                  </a:lnTo>
                  <a:lnTo>
                    <a:pt x="11" y="35"/>
                  </a:lnTo>
                  <a:lnTo>
                    <a:pt x="11" y="36"/>
                  </a:lnTo>
                  <a:lnTo>
                    <a:pt x="60" y="84"/>
                  </a:lnTo>
                  <a:lnTo>
                    <a:pt x="53" y="94"/>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2" name="Freeform 661"/>
            <p:cNvSpPr>
              <a:spLocks/>
            </p:cNvSpPr>
            <p:nvPr/>
          </p:nvSpPr>
          <p:spPr bwMode="auto">
            <a:xfrm>
              <a:off x="3298" y="3263"/>
              <a:ext cx="35" cy="21"/>
            </a:xfrm>
            <a:custGeom>
              <a:avLst/>
              <a:gdLst>
                <a:gd name="T0" fmla="*/ 0 w 144"/>
                <a:gd name="T1" fmla="*/ 0 h 83"/>
                <a:gd name="T2" fmla="*/ 0 w 144"/>
                <a:gd name="T3" fmla="*/ 0 h 83"/>
                <a:gd name="T4" fmla="*/ 0 w 144"/>
                <a:gd name="T5" fmla="*/ 0 h 83"/>
                <a:gd name="T6" fmla="*/ 0 w 144"/>
                <a:gd name="T7" fmla="*/ 0 h 83"/>
                <a:gd name="T8" fmla="*/ 0 w 144"/>
                <a:gd name="T9" fmla="*/ 0 h 83"/>
                <a:gd name="T10" fmla="*/ 0 w 144"/>
                <a:gd name="T11" fmla="*/ 0 h 83"/>
                <a:gd name="T12" fmla="*/ 0 w 144"/>
                <a:gd name="T13" fmla="*/ 0 h 83"/>
                <a:gd name="T14" fmla="*/ 0 w 144"/>
                <a:gd name="T15" fmla="*/ 0 h 83"/>
                <a:gd name="T16" fmla="*/ 0 w 144"/>
                <a:gd name="T17" fmla="*/ 0 h 83"/>
                <a:gd name="T18" fmla="*/ 0 w 144"/>
                <a:gd name="T19" fmla="*/ 0 h 83"/>
                <a:gd name="T20" fmla="*/ 0 w 144"/>
                <a:gd name="T21" fmla="*/ 0 h 83"/>
                <a:gd name="T22" fmla="*/ 0 w 144"/>
                <a:gd name="T23" fmla="*/ 0 h 83"/>
                <a:gd name="T24" fmla="*/ 0 w 144"/>
                <a:gd name="T25" fmla="*/ 0 h 83"/>
                <a:gd name="T26" fmla="*/ 0 w 144"/>
                <a:gd name="T27" fmla="*/ 0 h 83"/>
                <a:gd name="T28" fmla="*/ 0 w 144"/>
                <a:gd name="T29" fmla="*/ 0 h 83"/>
                <a:gd name="T30" fmla="*/ 0 w 144"/>
                <a:gd name="T31" fmla="*/ 0 h 83"/>
                <a:gd name="T32" fmla="*/ 0 w 144"/>
                <a:gd name="T33" fmla="*/ 0 h 83"/>
                <a:gd name="T34" fmla="*/ 0 w 144"/>
                <a:gd name="T35" fmla="*/ 0 h 83"/>
                <a:gd name="T36" fmla="*/ 0 w 144"/>
                <a:gd name="T37" fmla="*/ 0 h 83"/>
                <a:gd name="T38" fmla="*/ 0 w 144"/>
                <a:gd name="T39" fmla="*/ 0 h 83"/>
                <a:gd name="T40" fmla="*/ 0 w 144"/>
                <a:gd name="T41" fmla="*/ 0 h 83"/>
                <a:gd name="T42" fmla="*/ 0 w 144"/>
                <a:gd name="T43" fmla="*/ 0 h 83"/>
                <a:gd name="T44" fmla="*/ 0 w 144"/>
                <a:gd name="T45" fmla="*/ 0 h 83"/>
                <a:gd name="T46" fmla="*/ 0 w 144"/>
                <a:gd name="T47" fmla="*/ 0 h 83"/>
                <a:gd name="T48" fmla="*/ 0 w 144"/>
                <a:gd name="T49" fmla="*/ 0 h 83"/>
                <a:gd name="T50" fmla="*/ 0 w 144"/>
                <a:gd name="T51" fmla="*/ 0 h 83"/>
                <a:gd name="T52" fmla="*/ 0 w 144"/>
                <a:gd name="T53" fmla="*/ 0 h 83"/>
                <a:gd name="T54" fmla="*/ 0 w 144"/>
                <a:gd name="T55" fmla="*/ 0 h 83"/>
                <a:gd name="T56" fmla="*/ 0 w 144"/>
                <a:gd name="T57" fmla="*/ 0 h 83"/>
                <a:gd name="T58" fmla="*/ 0 w 144"/>
                <a:gd name="T59" fmla="*/ 0 h 83"/>
                <a:gd name="T60" fmla="*/ 0 w 144"/>
                <a:gd name="T61" fmla="*/ 0 h 83"/>
                <a:gd name="T62" fmla="*/ 0 w 144"/>
                <a:gd name="T63" fmla="*/ 0 h 83"/>
                <a:gd name="T64" fmla="*/ 0 w 144"/>
                <a:gd name="T65" fmla="*/ 0 h 83"/>
                <a:gd name="T66" fmla="*/ 0 w 144"/>
                <a:gd name="T67" fmla="*/ 0 h 83"/>
                <a:gd name="T68" fmla="*/ 0 w 144"/>
                <a:gd name="T69" fmla="*/ 0 h 83"/>
                <a:gd name="T70" fmla="*/ 0 w 144"/>
                <a:gd name="T71" fmla="*/ 0 h 83"/>
                <a:gd name="T72" fmla="*/ 0 w 144"/>
                <a:gd name="T73" fmla="*/ 0 h 83"/>
                <a:gd name="T74" fmla="*/ 0 w 144"/>
                <a:gd name="T75" fmla="*/ 0 h 83"/>
                <a:gd name="T76" fmla="*/ 0 w 144"/>
                <a:gd name="T77" fmla="*/ 0 h 83"/>
                <a:gd name="T78" fmla="*/ 0 w 144"/>
                <a:gd name="T79" fmla="*/ 0 h 83"/>
                <a:gd name="T80" fmla="*/ 0 w 144"/>
                <a:gd name="T81" fmla="*/ 0 h 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4"/>
                <a:gd name="T124" fmla="*/ 0 h 83"/>
                <a:gd name="T125" fmla="*/ 144 w 144"/>
                <a:gd name="T126" fmla="*/ 83 h 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4" h="83">
                  <a:moveTo>
                    <a:pt x="8" y="31"/>
                  </a:moveTo>
                  <a:lnTo>
                    <a:pt x="9" y="33"/>
                  </a:lnTo>
                  <a:lnTo>
                    <a:pt x="12" y="39"/>
                  </a:lnTo>
                  <a:lnTo>
                    <a:pt x="14" y="42"/>
                  </a:lnTo>
                  <a:lnTo>
                    <a:pt x="17" y="46"/>
                  </a:lnTo>
                  <a:lnTo>
                    <a:pt x="20" y="50"/>
                  </a:lnTo>
                  <a:lnTo>
                    <a:pt x="25" y="56"/>
                  </a:lnTo>
                  <a:lnTo>
                    <a:pt x="29" y="59"/>
                  </a:lnTo>
                  <a:lnTo>
                    <a:pt x="35" y="63"/>
                  </a:lnTo>
                  <a:lnTo>
                    <a:pt x="38" y="65"/>
                  </a:lnTo>
                  <a:lnTo>
                    <a:pt x="41" y="67"/>
                  </a:lnTo>
                  <a:lnTo>
                    <a:pt x="45" y="68"/>
                  </a:lnTo>
                  <a:lnTo>
                    <a:pt x="49" y="70"/>
                  </a:lnTo>
                  <a:lnTo>
                    <a:pt x="53" y="71"/>
                  </a:lnTo>
                  <a:lnTo>
                    <a:pt x="57" y="72"/>
                  </a:lnTo>
                  <a:lnTo>
                    <a:pt x="62" y="72"/>
                  </a:lnTo>
                  <a:lnTo>
                    <a:pt x="66" y="74"/>
                  </a:lnTo>
                  <a:lnTo>
                    <a:pt x="70" y="74"/>
                  </a:lnTo>
                  <a:lnTo>
                    <a:pt x="76" y="74"/>
                  </a:lnTo>
                  <a:lnTo>
                    <a:pt x="81" y="74"/>
                  </a:lnTo>
                  <a:lnTo>
                    <a:pt x="87" y="74"/>
                  </a:lnTo>
                  <a:lnTo>
                    <a:pt x="92" y="72"/>
                  </a:lnTo>
                  <a:lnTo>
                    <a:pt x="98" y="71"/>
                  </a:lnTo>
                  <a:lnTo>
                    <a:pt x="102" y="69"/>
                  </a:lnTo>
                  <a:lnTo>
                    <a:pt x="107" y="67"/>
                  </a:lnTo>
                  <a:lnTo>
                    <a:pt x="110" y="65"/>
                  </a:lnTo>
                  <a:lnTo>
                    <a:pt x="113" y="63"/>
                  </a:lnTo>
                  <a:lnTo>
                    <a:pt x="117" y="60"/>
                  </a:lnTo>
                  <a:lnTo>
                    <a:pt x="120" y="58"/>
                  </a:lnTo>
                  <a:lnTo>
                    <a:pt x="124" y="52"/>
                  </a:lnTo>
                  <a:lnTo>
                    <a:pt x="128" y="46"/>
                  </a:lnTo>
                  <a:lnTo>
                    <a:pt x="131" y="40"/>
                  </a:lnTo>
                  <a:lnTo>
                    <a:pt x="134" y="33"/>
                  </a:lnTo>
                  <a:lnTo>
                    <a:pt x="134" y="27"/>
                  </a:lnTo>
                  <a:lnTo>
                    <a:pt x="135" y="21"/>
                  </a:lnTo>
                  <a:lnTo>
                    <a:pt x="135" y="14"/>
                  </a:lnTo>
                  <a:lnTo>
                    <a:pt x="136" y="9"/>
                  </a:lnTo>
                  <a:lnTo>
                    <a:pt x="135" y="5"/>
                  </a:lnTo>
                  <a:lnTo>
                    <a:pt x="135" y="2"/>
                  </a:lnTo>
                  <a:lnTo>
                    <a:pt x="135" y="0"/>
                  </a:lnTo>
                  <a:lnTo>
                    <a:pt x="144" y="2"/>
                  </a:lnTo>
                  <a:lnTo>
                    <a:pt x="144" y="4"/>
                  </a:lnTo>
                  <a:lnTo>
                    <a:pt x="144" y="7"/>
                  </a:lnTo>
                  <a:lnTo>
                    <a:pt x="144" y="13"/>
                  </a:lnTo>
                  <a:lnTo>
                    <a:pt x="143" y="17"/>
                  </a:lnTo>
                  <a:lnTo>
                    <a:pt x="143" y="23"/>
                  </a:lnTo>
                  <a:lnTo>
                    <a:pt x="142" y="29"/>
                  </a:lnTo>
                  <a:lnTo>
                    <a:pt x="140" y="35"/>
                  </a:lnTo>
                  <a:lnTo>
                    <a:pt x="138" y="42"/>
                  </a:lnTo>
                  <a:lnTo>
                    <a:pt x="134" y="48"/>
                  </a:lnTo>
                  <a:lnTo>
                    <a:pt x="130" y="55"/>
                  </a:lnTo>
                  <a:lnTo>
                    <a:pt x="126" y="62"/>
                  </a:lnTo>
                  <a:lnTo>
                    <a:pt x="123" y="65"/>
                  </a:lnTo>
                  <a:lnTo>
                    <a:pt x="119" y="67"/>
                  </a:lnTo>
                  <a:lnTo>
                    <a:pt x="116" y="70"/>
                  </a:lnTo>
                  <a:lnTo>
                    <a:pt x="113" y="73"/>
                  </a:lnTo>
                  <a:lnTo>
                    <a:pt x="109" y="75"/>
                  </a:lnTo>
                  <a:lnTo>
                    <a:pt x="105" y="77"/>
                  </a:lnTo>
                  <a:lnTo>
                    <a:pt x="100" y="79"/>
                  </a:lnTo>
                  <a:lnTo>
                    <a:pt x="94" y="81"/>
                  </a:lnTo>
                  <a:lnTo>
                    <a:pt x="88" y="82"/>
                  </a:lnTo>
                  <a:lnTo>
                    <a:pt x="83" y="82"/>
                  </a:lnTo>
                  <a:lnTo>
                    <a:pt x="78" y="82"/>
                  </a:lnTo>
                  <a:lnTo>
                    <a:pt x="74" y="83"/>
                  </a:lnTo>
                  <a:lnTo>
                    <a:pt x="68" y="82"/>
                  </a:lnTo>
                  <a:lnTo>
                    <a:pt x="64" y="82"/>
                  </a:lnTo>
                  <a:lnTo>
                    <a:pt x="60" y="81"/>
                  </a:lnTo>
                  <a:lnTo>
                    <a:pt x="56" y="80"/>
                  </a:lnTo>
                  <a:lnTo>
                    <a:pt x="50" y="79"/>
                  </a:lnTo>
                  <a:lnTo>
                    <a:pt x="46" y="78"/>
                  </a:lnTo>
                  <a:lnTo>
                    <a:pt x="42" y="76"/>
                  </a:lnTo>
                  <a:lnTo>
                    <a:pt x="38" y="74"/>
                  </a:lnTo>
                  <a:lnTo>
                    <a:pt x="32" y="70"/>
                  </a:lnTo>
                  <a:lnTo>
                    <a:pt x="26" y="66"/>
                  </a:lnTo>
                  <a:lnTo>
                    <a:pt x="20" y="61"/>
                  </a:lnTo>
                  <a:lnTo>
                    <a:pt x="15" y="57"/>
                  </a:lnTo>
                  <a:lnTo>
                    <a:pt x="10" y="52"/>
                  </a:lnTo>
                  <a:lnTo>
                    <a:pt x="6" y="48"/>
                  </a:lnTo>
                  <a:lnTo>
                    <a:pt x="2" y="42"/>
                  </a:lnTo>
                  <a:lnTo>
                    <a:pt x="0" y="40"/>
                  </a:lnTo>
                  <a:lnTo>
                    <a:pt x="8" y="3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3" name="Freeform 662"/>
            <p:cNvSpPr>
              <a:spLocks/>
            </p:cNvSpPr>
            <p:nvPr/>
          </p:nvSpPr>
          <p:spPr bwMode="auto">
            <a:xfrm>
              <a:off x="3306" y="3263"/>
              <a:ext cx="18" cy="13"/>
            </a:xfrm>
            <a:custGeom>
              <a:avLst/>
              <a:gdLst>
                <a:gd name="T0" fmla="*/ 0 w 72"/>
                <a:gd name="T1" fmla="*/ 0 h 53"/>
                <a:gd name="T2" fmla="*/ 0 w 72"/>
                <a:gd name="T3" fmla="*/ 0 h 53"/>
                <a:gd name="T4" fmla="*/ 0 w 72"/>
                <a:gd name="T5" fmla="*/ 0 h 53"/>
                <a:gd name="T6" fmla="*/ 0 w 72"/>
                <a:gd name="T7" fmla="*/ 0 h 53"/>
                <a:gd name="T8" fmla="*/ 0 w 72"/>
                <a:gd name="T9" fmla="*/ 0 h 53"/>
                <a:gd name="T10" fmla="*/ 0 w 72"/>
                <a:gd name="T11" fmla="*/ 0 h 53"/>
                <a:gd name="T12" fmla="*/ 0 w 72"/>
                <a:gd name="T13" fmla="*/ 0 h 53"/>
                <a:gd name="T14" fmla="*/ 0 w 72"/>
                <a:gd name="T15" fmla="*/ 0 h 53"/>
                <a:gd name="T16" fmla="*/ 0 w 72"/>
                <a:gd name="T17" fmla="*/ 0 h 53"/>
                <a:gd name="T18" fmla="*/ 0 w 72"/>
                <a:gd name="T19" fmla="*/ 0 h 53"/>
                <a:gd name="T20" fmla="*/ 0 w 72"/>
                <a:gd name="T21" fmla="*/ 0 h 53"/>
                <a:gd name="T22" fmla="*/ 0 w 72"/>
                <a:gd name="T23" fmla="*/ 0 h 53"/>
                <a:gd name="T24" fmla="*/ 0 w 72"/>
                <a:gd name="T25" fmla="*/ 0 h 53"/>
                <a:gd name="T26" fmla="*/ 0 w 72"/>
                <a:gd name="T27" fmla="*/ 0 h 53"/>
                <a:gd name="T28" fmla="*/ 0 w 72"/>
                <a:gd name="T29" fmla="*/ 0 h 53"/>
                <a:gd name="T30" fmla="*/ 0 w 72"/>
                <a:gd name="T31" fmla="*/ 0 h 53"/>
                <a:gd name="T32" fmla="*/ 0 w 72"/>
                <a:gd name="T33" fmla="*/ 0 h 53"/>
                <a:gd name="T34" fmla="*/ 0 w 72"/>
                <a:gd name="T35" fmla="*/ 0 h 53"/>
                <a:gd name="T36" fmla="*/ 0 w 72"/>
                <a:gd name="T37" fmla="*/ 0 h 53"/>
                <a:gd name="T38" fmla="*/ 0 w 72"/>
                <a:gd name="T39" fmla="*/ 0 h 53"/>
                <a:gd name="T40" fmla="*/ 0 w 72"/>
                <a:gd name="T41" fmla="*/ 0 h 53"/>
                <a:gd name="T42" fmla="*/ 0 w 72"/>
                <a:gd name="T43" fmla="*/ 0 h 53"/>
                <a:gd name="T44" fmla="*/ 0 w 72"/>
                <a:gd name="T45" fmla="*/ 0 h 53"/>
                <a:gd name="T46" fmla="*/ 0 w 72"/>
                <a:gd name="T47" fmla="*/ 0 h 53"/>
                <a:gd name="T48" fmla="*/ 0 w 72"/>
                <a:gd name="T49" fmla="*/ 0 h 53"/>
                <a:gd name="T50" fmla="*/ 0 w 72"/>
                <a:gd name="T51" fmla="*/ 0 h 53"/>
                <a:gd name="T52" fmla="*/ 0 w 72"/>
                <a:gd name="T53" fmla="*/ 0 h 53"/>
                <a:gd name="T54" fmla="*/ 0 w 72"/>
                <a:gd name="T55" fmla="*/ 0 h 53"/>
                <a:gd name="T56" fmla="*/ 0 w 72"/>
                <a:gd name="T57" fmla="*/ 0 h 53"/>
                <a:gd name="T58" fmla="*/ 0 w 72"/>
                <a:gd name="T59" fmla="*/ 0 h 53"/>
                <a:gd name="T60" fmla="*/ 0 w 72"/>
                <a:gd name="T61" fmla="*/ 0 h 53"/>
                <a:gd name="T62" fmla="*/ 0 w 72"/>
                <a:gd name="T63" fmla="*/ 0 h 53"/>
                <a:gd name="T64" fmla="*/ 0 w 72"/>
                <a:gd name="T65" fmla="*/ 0 h 53"/>
                <a:gd name="T66" fmla="*/ 0 w 72"/>
                <a:gd name="T67" fmla="*/ 0 h 53"/>
                <a:gd name="T68" fmla="*/ 0 w 72"/>
                <a:gd name="T69" fmla="*/ 0 h 53"/>
                <a:gd name="T70" fmla="*/ 0 w 72"/>
                <a:gd name="T71" fmla="*/ 0 h 53"/>
                <a:gd name="T72" fmla="*/ 0 w 72"/>
                <a:gd name="T73" fmla="*/ 0 h 53"/>
                <a:gd name="T74" fmla="*/ 0 w 72"/>
                <a:gd name="T75" fmla="*/ 0 h 53"/>
                <a:gd name="T76" fmla="*/ 0 w 72"/>
                <a:gd name="T77" fmla="*/ 0 h 53"/>
                <a:gd name="T78" fmla="*/ 0 w 72"/>
                <a:gd name="T79" fmla="*/ 0 h 53"/>
                <a:gd name="T80" fmla="*/ 0 w 72"/>
                <a:gd name="T81" fmla="*/ 0 h 53"/>
                <a:gd name="T82" fmla="*/ 0 w 72"/>
                <a:gd name="T83" fmla="*/ 0 h 53"/>
                <a:gd name="T84" fmla="*/ 0 w 72"/>
                <a:gd name="T85" fmla="*/ 0 h 53"/>
                <a:gd name="T86" fmla="*/ 0 w 72"/>
                <a:gd name="T87" fmla="*/ 0 h 53"/>
                <a:gd name="T88" fmla="*/ 0 w 72"/>
                <a:gd name="T89" fmla="*/ 0 h 53"/>
                <a:gd name="T90" fmla="*/ 0 w 72"/>
                <a:gd name="T91" fmla="*/ 0 h 53"/>
                <a:gd name="T92" fmla="*/ 0 w 72"/>
                <a:gd name="T93" fmla="*/ 0 h 53"/>
                <a:gd name="T94" fmla="*/ 0 w 72"/>
                <a:gd name="T95" fmla="*/ 0 h 53"/>
                <a:gd name="T96" fmla="*/ 0 w 72"/>
                <a:gd name="T97" fmla="*/ 0 h 53"/>
                <a:gd name="T98" fmla="*/ 0 w 72"/>
                <a:gd name="T99" fmla="*/ 0 h 53"/>
                <a:gd name="T100" fmla="*/ 0 w 72"/>
                <a:gd name="T101" fmla="*/ 0 h 53"/>
                <a:gd name="T102" fmla="*/ 0 w 72"/>
                <a:gd name="T103" fmla="*/ 0 h 53"/>
                <a:gd name="T104" fmla="*/ 0 w 72"/>
                <a:gd name="T105" fmla="*/ 0 h 53"/>
                <a:gd name="T106" fmla="*/ 0 w 72"/>
                <a:gd name="T107" fmla="*/ 0 h 53"/>
                <a:gd name="T108" fmla="*/ 0 w 72"/>
                <a:gd name="T109" fmla="*/ 0 h 53"/>
                <a:gd name="T110" fmla="*/ 0 w 72"/>
                <a:gd name="T111" fmla="*/ 0 h 53"/>
                <a:gd name="T112" fmla="*/ 0 w 72"/>
                <a:gd name="T113" fmla="*/ 0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53"/>
                <a:gd name="T173" fmla="*/ 72 w 72"/>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53">
                  <a:moveTo>
                    <a:pt x="0" y="7"/>
                  </a:moveTo>
                  <a:lnTo>
                    <a:pt x="0" y="8"/>
                  </a:lnTo>
                  <a:lnTo>
                    <a:pt x="1" y="14"/>
                  </a:lnTo>
                  <a:lnTo>
                    <a:pt x="3" y="17"/>
                  </a:lnTo>
                  <a:lnTo>
                    <a:pt x="5" y="22"/>
                  </a:lnTo>
                  <a:lnTo>
                    <a:pt x="9" y="26"/>
                  </a:lnTo>
                  <a:lnTo>
                    <a:pt x="14" y="32"/>
                  </a:lnTo>
                  <a:lnTo>
                    <a:pt x="20" y="36"/>
                  </a:lnTo>
                  <a:lnTo>
                    <a:pt x="26" y="41"/>
                  </a:lnTo>
                  <a:lnTo>
                    <a:pt x="32" y="45"/>
                  </a:lnTo>
                  <a:lnTo>
                    <a:pt x="38" y="47"/>
                  </a:lnTo>
                  <a:lnTo>
                    <a:pt x="42" y="49"/>
                  </a:lnTo>
                  <a:lnTo>
                    <a:pt x="47" y="51"/>
                  </a:lnTo>
                  <a:lnTo>
                    <a:pt x="50" y="51"/>
                  </a:lnTo>
                  <a:lnTo>
                    <a:pt x="51" y="53"/>
                  </a:lnTo>
                  <a:lnTo>
                    <a:pt x="52" y="51"/>
                  </a:lnTo>
                  <a:lnTo>
                    <a:pt x="54" y="49"/>
                  </a:lnTo>
                  <a:lnTo>
                    <a:pt x="58" y="47"/>
                  </a:lnTo>
                  <a:lnTo>
                    <a:pt x="63" y="45"/>
                  </a:lnTo>
                  <a:lnTo>
                    <a:pt x="66" y="42"/>
                  </a:lnTo>
                  <a:lnTo>
                    <a:pt x="70" y="39"/>
                  </a:lnTo>
                  <a:lnTo>
                    <a:pt x="72" y="36"/>
                  </a:lnTo>
                  <a:lnTo>
                    <a:pt x="72" y="34"/>
                  </a:lnTo>
                  <a:lnTo>
                    <a:pt x="68" y="30"/>
                  </a:lnTo>
                  <a:lnTo>
                    <a:pt x="60" y="26"/>
                  </a:lnTo>
                  <a:lnTo>
                    <a:pt x="54" y="22"/>
                  </a:lnTo>
                  <a:lnTo>
                    <a:pt x="49" y="19"/>
                  </a:lnTo>
                  <a:lnTo>
                    <a:pt x="46" y="14"/>
                  </a:lnTo>
                  <a:lnTo>
                    <a:pt x="43" y="7"/>
                  </a:lnTo>
                  <a:lnTo>
                    <a:pt x="41" y="2"/>
                  </a:lnTo>
                  <a:lnTo>
                    <a:pt x="40" y="0"/>
                  </a:lnTo>
                  <a:lnTo>
                    <a:pt x="31" y="2"/>
                  </a:lnTo>
                  <a:lnTo>
                    <a:pt x="31" y="4"/>
                  </a:lnTo>
                  <a:lnTo>
                    <a:pt x="33" y="8"/>
                  </a:lnTo>
                  <a:lnTo>
                    <a:pt x="35" y="14"/>
                  </a:lnTo>
                  <a:lnTo>
                    <a:pt x="40" y="21"/>
                  </a:lnTo>
                  <a:lnTo>
                    <a:pt x="44" y="26"/>
                  </a:lnTo>
                  <a:lnTo>
                    <a:pt x="50" y="32"/>
                  </a:lnTo>
                  <a:lnTo>
                    <a:pt x="54" y="35"/>
                  </a:lnTo>
                  <a:lnTo>
                    <a:pt x="57" y="36"/>
                  </a:lnTo>
                  <a:lnTo>
                    <a:pt x="46" y="41"/>
                  </a:lnTo>
                  <a:lnTo>
                    <a:pt x="44" y="41"/>
                  </a:lnTo>
                  <a:lnTo>
                    <a:pt x="42" y="40"/>
                  </a:lnTo>
                  <a:lnTo>
                    <a:pt x="39" y="38"/>
                  </a:lnTo>
                  <a:lnTo>
                    <a:pt x="35" y="36"/>
                  </a:lnTo>
                  <a:lnTo>
                    <a:pt x="31" y="33"/>
                  </a:lnTo>
                  <a:lnTo>
                    <a:pt x="27" y="30"/>
                  </a:lnTo>
                  <a:lnTo>
                    <a:pt x="23" y="27"/>
                  </a:lnTo>
                  <a:lnTo>
                    <a:pt x="20" y="24"/>
                  </a:lnTo>
                  <a:lnTo>
                    <a:pt x="15" y="20"/>
                  </a:lnTo>
                  <a:lnTo>
                    <a:pt x="13" y="16"/>
                  </a:lnTo>
                  <a:lnTo>
                    <a:pt x="11" y="13"/>
                  </a:lnTo>
                  <a:lnTo>
                    <a:pt x="10" y="10"/>
                  </a:lnTo>
                  <a:lnTo>
                    <a:pt x="9" y="6"/>
                  </a:lnTo>
                  <a:lnTo>
                    <a:pt x="9" y="5"/>
                  </a:lnTo>
                  <a:lnTo>
                    <a:pt x="0" y="7"/>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4" name="Freeform 663"/>
            <p:cNvSpPr>
              <a:spLocks/>
            </p:cNvSpPr>
            <p:nvPr/>
          </p:nvSpPr>
          <p:spPr bwMode="auto">
            <a:xfrm>
              <a:off x="3381" y="3243"/>
              <a:ext cx="9" cy="10"/>
            </a:xfrm>
            <a:custGeom>
              <a:avLst/>
              <a:gdLst>
                <a:gd name="T0" fmla="*/ 0 w 35"/>
                <a:gd name="T1" fmla="*/ 0 h 39"/>
                <a:gd name="T2" fmla="*/ 0 w 35"/>
                <a:gd name="T3" fmla="*/ 0 h 39"/>
                <a:gd name="T4" fmla="*/ 0 w 35"/>
                <a:gd name="T5" fmla="*/ 0 h 39"/>
                <a:gd name="T6" fmla="*/ 0 w 35"/>
                <a:gd name="T7" fmla="*/ 0 h 39"/>
                <a:gd name="T8" fmla="*/ 0 w 35"/>
                <a:gd name="T9" fmla="*/ 0 h 39"/>
                <a:gd name="T10" fmla="*/ 0 w 35"/>
                <a:gd name="T11" fmla="*/ 0 h 39"/>
                <a:gd name="T12" fmla="*/ 0 w 35"/>
                <a:gd name="T13" fmla="*/ 0 h 39"/>
                <a:gd name="T14" fmla="*/ 0 w 35"/>
                <a:gd name="T15" fmla="*/ 0 h 39"/>
                <a:gd name="T16" fmla="*/ 0 w 35"/>
                <a:gd name="T17" fmla="*/ 0 h 39"/>
                <a:gd name="T18" fmla="*/ 0 w 35"/>
                <a:gd name="T19" fmla="*/ 0 h 39"/>
                <a:gd name="T20" fmla="*/ 0 w 35"/>
                <a:gd name="T21" fmla="*/ 0 h 39"/>
                <a:gd name="T22" fmla="*/ 0 w 35"/>
                <a:gd name="T23" fmla="*/ 0 h 39"/>
                <a:gd name="T24" fmla="*/ 0 w 35"/>
                <a:gd name="T25" fmla="*/ 0 h 39"/>
                <a:gd name="T26" fmla="*/ 0 w 35"/>
                <a:gd name="T27" fmla="*/ 0 h 39"/>
                <a:gd name="T28" fmla="*/ 0 w 35"/>
                <a:gd name="T29" fmla="*/ 0 h 39"/>
                <a:gd name="T30" fmla="*/ 0 w 35"/>
                <a:gd name="T31" fmla="*/ 0 h 39"/>
                <a:gd name="T32" fmla="*/ 0 w 35"/>
                <a:gd name="T33" fmla="*/ 0 h 39"/>
                <a:gd name="T34" fmla="*/ 0 w 35"/>
                <a:gd name="T35" fmla="*/ 0 h 39"/>
                <a:gd name="T36" fmla="*/ 0 w 35"/>
                <a:gd name="T37" fmla="*/ 0 h 39"/>
                <a:gd name="T38" fmla="*/ 0 w 35"/>
                <a:gd name="T39" fmla="*/ 0 h 39"/>
                <a:gd name="T40" fmla="*/ 0 w 35"/>
                <a:gd name="T41" fmla="*/ 0 h 39"/>
                <a:gd name="T42" fmla="*/ 0 w 35"/>
                <a:gd name="T43" fmla="*/ 0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9"/>
                <a:gd name="T68" fmla="*/ 35 w 35"/>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9">
                  <a:moveTo>
                    <a:pt x="26" y="1"/>
                  </a:moveTo>
                  <a:lnTo>
                    <a:pt x="24" y="2"/>
                  </a:lnTo>
                  <a:lnTo>
                    <a:pt x="20" y="6"/>
                  </a:lnTo>
                  <a:lnTo>
                    <a:pt x="16" y="12"/>
                  </a:lnTo>
                  <a:lnTo>
                    <a:pt x="11" y="18"/>
                  </a:lnTo>
                  <a:lnTo>
                    <a:pt x="6" y="24"/>
                  </a:lnTo>
                  <a:lnTo>
                    <a:pt x="2" y="30"/>
                  </a:lnTo>
                  <a:lnTo>
                    <a:pt x="0" y="36"/>
                  </a:lnTo>
                  <a:lnTo>
                    <a:pt x="1" y="39"/>
                  </a:lnTo>
                  <a:lnTo>
                    <a:pt x="4" y="38"/>
                  </a:lnTo>
                  <a:lnTo>
                    <a:pt x="9" y="36"/>
                  </a:lnTo>
                  <a:lnTo>
                    <a:pt x="14" y="30"/>
                  </a:lnTo>
                  <a:lnTo>
                    <a:pt x="20" y="25"/>
                  </a:lnTo>
                  <a:lnTo>
                    <a:pt x="25" y="18"/>
                  </a:lnTo>
                  <a:lnTo>
                    <a:pt x="31" y="13"/>
                  </a:lnTo>
                  <a:lnTo>
                    <a:pt x="34" y="7"/>
                  </a:lnTo>
                  <a:lnTo>
                    <a:pt x="35" y="4"/>
                  </a:lnTo>
                  <a:lnTo>
                    <a:pt x="33" y="1"/>
                  </a:lnTo>
                  <a:lnTo>
                    <a:pt x="30" y="0"/>
                  </a:lnTo>
                  <a:lnTo>
                    <a:pt x="26" y="0"/>
                  </a:lnTo>
                  <a:lnTo>
                    <a:pt x="26"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5" name="Freeform 664"/>
            <p:cNvSpPr>
              <a:spLocks/>
            </p:cNvSpPr>
            <p:nvPr/>
          </p:nvSpPr>
          <p:spPr bwMode="auto">
            <a:xfrm>
              <a:off x="3393" y="3241"/>
              <a:ext cx="12" cy="12"/>
            </a:xfrm>
            <a:custGeom>
              <a:avLst/>
              <a:gdLst>
                <a:gd name="T0" fmla="*/ 0 w 47"/>
                <a:gd name="T1" fmla="*/ 0 h 48"/>
                <a:gd name="T2" fmla="*/ 0 w 47"/>
                <a:gd name="T3" fmla="*/ 0 h 48"/>
                <a:gd name="T4" fmla="*/ 0 w 47"/>
                <a:gd name="T5" fmla="*/ 0 h 48"/>
                <a:gd name="T6" fmla="*/ 0 w 47"/>
                <a:gd name="T7" fmla="*/ 0 h 48"/>
                <a:gd name="T8" fmla="*/ 0 w 47"/>
                <a:gd name="T9" fmla="*/ 0 h 48"/>
                <a:gd name="T10" fmla="*/ 0 w 47"/>
                <a:gd name="T11" fmla="*/ 0 h 48"/>
                <a:gd name="T12" fmla="*/ 0 w 47"/>
                <a:gd name="T13" fmla="*/ 0 h 48"/>
                <a:gd name="T14" fmla="*/ 0 w 47"/>
                <a:gd name="T15" fmla="*/ 0 h 48"/>
                <a:gd name="T16" fmla="*/ 0 w 47"/>
                <a:gd name="T17" fmla="*/ 0 h 48"/>
                <a:gd name="T18" fmla="*/ 0 w 47"/>
                <a:gd name="T19" fmla="*/ 0 h 48"/>
                <a:gd name="T20" fmla="*/ 0 w 47"/>
                <a:gd name="T21" fmla="*/ 0 h 48"/>
                <a:gd name="T22" fmla="*/ 0 w 47"/>
                <a:gd name="T23" fmla="*/ 0 h 48"/>
                <a:gd name="T24" fmla="*/ 0 w 47"/>
                <a:gd name="T25" fmla="*/ 0 h 48"/>
                <a:gd name="T26" fmla="*/ 0 w 47"/>
                <a:gd name="T27" fmla="*/ 0 h 48"/>
                <a:gd name="T28" fmla="*/ 0 w 47"/>
                <a:gd name="T29" fmla="*/ 0 h 48"/>
                <a:gd name="T30" fmla="*/ 0 w 47"/>
                <a:gd name="T31" fmla="*/ 0 h 48"/>
                <a:gd name="T32" fmla="*/ 0 w 47"/>
                <a:gd name="T33" fmla="*/ 0 h 48"/>
                <a:gd name="T34" fmla="*/ 0 w 47"/>
                <a:gd name="T35" fmla="*/ 0 h 48"/>
                <a:gd name="T36" fmla="*/ 0 w 47"/>
                <a:gd name="T37" fmla="*/ 0 h 48"/>
                <a:gd name="T38" fmla="*/ 0 w 47"/>
                <a:gd name="T39" fmla="*/ 0 h 48"/>
                <a:gd name="T40" fmla="*/ 0 w 47"/>
                <a:gd name="T41" fmla="*/ 0 h 48"/>
                <a:gd name="T42" fmla="*/ 0 w 47"/>
                <a:gd name="T43" fmla="*/ 0 h 48"/>
                <a:gd name="T44" fmla="*/ 0 w 47"/>
                <a:gd name="T45" fmla="*/ 0 h 48"/>
                <a:gd name="T46" fmla="*/ 0 w 47"/>
                <a:gd name="T47" fmla="*/ 0 h 48"/>
                <a:gd name="T48" fmla="*/ 0 w 47"/>
                <a:gd name="T49" fmla="*/ 0 h 48"/>
                <a:gd name="T50" fmla="*/ 0 w 47"/>
                <a:gd name="T51" fmla="*/ 0 h 48"/>
                <a:gd name="T52" fmla="*/ 0 w 47"/>
                <a:gd name="T53" fmla="*/ 0 h 48"/>
                <a:gd name="T54" fmla="*/ 0 w 47"/>
                <a:gd name="T55" fmla="*/ 0 h 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8"/>
                <a:gd name="T86" fmla="*/ 47 w 47"/>
                <a:gd name="T87" fmla="*/ 48 h 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8">
                  <a:moveTo>
                    <a:pt x="33" y="8"/>
                  </a:moveTo>
                  <a:lnTo>
                    <a:pt x="31" y="9"/>
                  </a:lnTo>
                  <a:lnTo>
                    <a:pt x="28" y="11"/>
                  </a:lnTo>
                  <a:lnTo>
                    <a:pt x="21" y="15"/>
                  </a:lnTo>
                  <a:lnTo>
                    <a:pt x="16" y="22"/>
                  </a:lnTo>
                  <a:lnTo>
                    <a:pt x="10" y="28"/>
                  </a:lnTo>
                  <a:lnTo>
                    <a:pt x="4" y="34"/>
                  </a:lnTo>
                  <a:lnTo>
                    <a:pt x="1" y="39"/>
                  </a:lnTo>
                  <a:lnTo>
                    <a:pt x="0" y="45"/>
                  </a:lnTo>
                  <a:lnTo>
                    <a:pt x="0" y="47"/>
                  </a:lnTo>
                  <a:lnTo>
                    <a:pt x="2" y="48"/>
                  </a:lnTo>
                  <a:lnTo>
                    <a:pt x="6" y="45"/>
                  </a:lnTo>
                  <a:lnTo>
                    <a:pt x="10" y="43"/>
                  </a:lnTo>
                  <a:lnTo>
                    <a:pt x="15" y="38"/>
                  </a:lnTo>
                  <a:lnTo>
                    <a:pt x="19" y="34"/>
                  </a:lnTo>
                  <a:lnTo>
                    <a:pt x="22" y="29"/>
                  </a:lnTo>
                  <a:lnTo>
                    <a:pt x="27" y="27"/>
                  </a:lnTo>
                  <a:lnTo>
                    <a:pt x="29" y="25"/>
                  </a:lnTo>
                  <a:lnTo>
                    <a:pt x="32" y="22"/>
                  </a:lnTo>
                  <a:lnTo>
                    <a:pt x="36" y="19"/>
                  </a:lnTo>
                  <a:lnTo>
                    <a:pt x="40" y="15"/>
                  </a:lnTo>
                  <a:lnTo>
                    <a:pt x="46" y="7"/>
                  </a:lnTo>
                  <a:lnTo>
                    <a:pt x="47" y="2"/>
                  </a:lnTo>
                  <a:lnTo>
                    <a:pt x="43" y="0"/>
                  </a:lnTo>
                  <a:lnTo>
                    <a:pt x="39" y="3"/>
                  </a:lnTo>
                  <a:lnTo>
                    <a:pt x="34" y="6"/>
                  </a:lnTo>
                  <a:lnTo>
                    <a:pt x="33" y="8"/>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6" name="Freeform 665"/>
            <p:cNvSpPr>
              <a:spLocks/>
            </p:cNvSpPr>
            <p:nvPr/>
          </p:nvSpPr>
          <p:spPr bwMode="auto">
            <a:xfrm>
              <a:off x="3407" y="3241"/>
              <a:ext cx="15" cy="15"/>
            </a:xfrm>
            <a:custGeom>
              <a:avLst/>
              <a:gdLst>
                <a:gd name="T0" fmla="*/ 0 w 59"/>
                <a:gd name="T1" fmla="*/ 0 h 62"/>
                <a:gd name="T2" fmla="*/ 0 w 59"/>
                <a:gd name="T3" fmla="*/ 0 h 62"/>
                <a:gd name="T4" fmla="*/ 0 w 59"/>
                <a:gd name="T5" fmla="*/ 0 h 62"/>
                <a:gd name="T6" fmla="*/ 0 w 59"/>
                <a:gd name="T7" fmla="*/ 0 h 62"/>
                <a:gd name="T8" fmla="*/ 0 w 59"/>
                <a:gd name="T9" fmla="*/ 0 h 62"/>
                <a:gd name="T10" fmla="*/ 0 w 59"/>
                <a:gd name="T11" fmla="*/ 0 h 62"/>
                <a:gd name="T12" fmla="*/ 0 w 59"/>
                <a:gd name="T13" fmla="*/ 0 h 62"/>
                <a:gd name="T14" fmla="*/ 0 w 59"/>
                <a:gd name="T15" fmla="*/ 0 h 62"/>
                <a:gd name="T16" fmla="*/ 0 w 59"/>
                <a:gd name="T17" fmla="*/ 0 h 62"/>
                <a:gd name="T18" fmla="*/ 0 w 59"/>
                <a:gd name="T19" fmla="*/ 0 h 62"/>
                <a:gd name="T20" fmla="*/ 0 w 59"/>
                <a:gd name="T21" fmla="*/ 0 h 62"/>
                <a:gd name="T22" fmla="*/ 0 w 59"/>
                <a:gd name="T23" fmla="*/ 0 h 62"/>
                <a:gd name="T24" fmla="*/ 0 w 59"/>
                <a:gd name="T25" fmla="*/ 0 h 62"/>
                <a:gd name="T26" fmla="*/ 0 w 59"/>
                <a:gd name="T27" fmla="*/ 0 h 62"/>
                <a:gd name="T28" fmla="*/ 0 w 59"/>
                <a:gd name="T29" fmla="*/ 0 h 62"/>
                <a:gd name="T30" fmla="*/ 0 w 59"/>
                <a:gd name="T31" fmla="*/ 0 h 62"/>
                <a:gd name="T32" fmla="*/ 0 w 59"/>
                <a:gd name="T33" fmla="*/ 0 h 62"/>
                <a:gd name="T34" fmla="*/ 0 w 59"/>
                <a:gd name="T35" fmla="*/ 0 h 62"/>
                <a:gd name="T36" fmla="*/ 0 w 59"/>
                <a:gd name="T37" fmla="*/ 0 h 62"/>
                <a:gd name="T38" fmla="*/ 0 w 59"/>
                <a:gd name="T39" fmla="*/ 0 h 62"/>
                <a:gd name="T40" fmla="*/ 0 w 59"/>
                <a:gd name="T41" fmla="*/ 0 h 62"/>
                <a:gd name="T42" fmla="*/ 0 w 59"/>
                <a:gd name="T43" fmla="*/ 0 h 62"/>
                <a:gd name="T44" fmla="*/ 0 w 59"/>
                <a:gd name="T45" fmla="*/ 0 h 62"/>
                <a:gd name="T46" fmla="*/ 0 w 59"/>
                <a:gd name="T47" fmla="*/ 0 h 62"/>
                <a:gd name="T48" fmla="*/ 0 w 59"/>
                <a:gd name="T49" fmla="*/ 0 h 62"/>
                <a:gd name="T50" fmla="*/ 0 w 59"/>
                <a:gd name="T51" fmla="*/ 0 h 62"/>
                <a:gd name="T52" fmla="*/ 0 w 59"/>
                <a:gd name="T53" fmla="*/ 0 h 62"/>
                <a:gd name="T54" fmla="*/ 0 w 59"/>
                <a:gd name="T55" fmla="*/ 0 h 62"/>
                <a:gd name="T56" fmla="*/ 0 w 59"/>
                <a:gd name="T57" fmla="*/ 0 h 62"/>
                <a:gd name="T58" fmla="*/ 0 w 59"/>
                <a:gd name="T59" fmla="*/ 0 h 62"/>
                <a:gd name="T60" fmla="*/ 0 w 59"/>
                <a:gd name="T61" fmla="*/ 0 h 62"/>
                <a:gd name="T62" fmla="*/ 0 w 59"/>
                <a:gd name="T63" fmla="*/ 0 h 62"/>
                <a:gd name="T64" fmla="*/ 0 w 59"/>
                <a:gd name="T65" fmla="*/ 0 h 62"/>
                <a:gd name="T66" fmla="*/ 0 w 59"/>
                <a:gd name="T67" fmla="*/ 0 h 62"/>
                <a:gd name="T68" fmla="*/ 0 w 59"/>
                <a:gd name="T69" fmla="*/ 0 h 62"/>
                <a:gd name="T70" fmla="*/ 0 w 59"/>
                <a:gd name="T71" fmla="*/ 0 h 62"/>
                <a:gd name="T72" fmla="*/ 0 w 59"/>
                <a:gd name="T73" fmla="*/ 0 h 62"/>
                <a:gd name="T74" fmla="*/ 0 w 59"/>
                <a:gd name="T75" fmla="*/ 0 h 62"/>
                <a:gd name="T76" fmla="*/ 0 w 59"/>
                <a:gd name="T77" fmla="*/ 0 h 62"/>
                <a:gd name="T78" fmla="*/ 0 w 59"/>
                <a:gd name="T79" fmla="*/ 0 h 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62"/>
                <a:gd name="T122" fmla="*/ 59 w 59"/>
                <a:gd name="T123" fmla="*/ 62 h 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62">
                  <a:moveTo>
                    <a:pt x="53" y="1"/>
                  </a:moveTo>
                  <a:lnTo>
                    <a:pt x="50" y="2"/>
                  </a:lnTo>
                  <a:lnTo>
                    <a:pt x="46" y="8"/>
                  </a:lnTo>
                  <a:lnTo>
                    <a:pt x="41" y="10"/>
                  </a:lnTo>
                  <a:lnTo>
                    <a:pt x="38" y="14"/>
                  </a:lnTo>
                  <a:lnTo>
                    <a:pt x="34" y="20"/>
                  </a:lnTo>
                  <a:lnTo>
                    <a:pt x="30" y="24"/>
                  </a:lnTo>
                  <a:lnTo>
                    <a:pt x="25" y="28"/>
                  </a:lnTo>
                  <a:lnTo>
                    <a:pt x="20" y="33"/>
                  </a:lnTo>
                  <a:lnTo>
                    <a:pt x="16" y="37"/>
                  </a:lnTo>
                  <a:lnTo>
                    <a:pt x="12" y="42"/>
                  </a:lnTo>
                  <a:lnTo>
                    <a:pt x="8" y="45"/>
                  </a:lnTo>
                  <a:lnTo>
                    <a:pt x="5" y="49"/>
                  </a:lnTo>
                  <a:lnTo>
                    <a:pt x="3" y="52"/>
                  </a:lnTo>
                  <a:lnTo>
                    <a:pt x="2" y="55"/>
                  </a:lnTo>
                  <a:lnTo>
                    <a:pt x="0" y="60"/>
                  </a:lnTo>
                  <a:lnTo>
                    <a:pt x="3" y="62"/>
                  </a:lnTo>
                  <a:lnTo>
                    <a:pt x="6" y="60"/>
                  </a:lnTo>
                  <a:lnTo>
                    <a:pt x="11" y="57"/>
                  </a:lnTo>
                  <a:lnTo>
                    <a:pt x="12" y="54"/>
                  </a:lnTo>
                  <a:lnTo>
                    <a:pt x="16" y="51"/>
                  </a:lnTo>
                  <a:lnTo>
                    <a:pt x="19" y="47"/>
                  </a:lnTo>
                  <a:lnTo>
                    <a:pt x="23" y="44"/>
                  </a:lnTo>
                  <a:lnTo>
                    <a:pt x="27" y="40"/>
                  </a:lnTo>
                  <a:lnTo>
                    <a:pt x="31" y="36"/>
                  </a:lnTo>
                  <a:lnTo>
                    <a:pt x="34" y="32"/>
                  </a:lnTo>
                  <a:lnTo>
                    <a:pt x="37" y="31"/>
                  </a:lnTo>
                  <a:lnTo>
                    <a:pt x="38" y="28"/>
                  </a:lnTo>
                  <a:lnTo>
                    <a:pt x="41" y="26"/>
                  </a:lnTo>
                  <a:lnTo>
                    <a:pt x="45" y="23"/>
                  </a:lnTo>
                  <a:lnTo>
                    <a:pt x="49" y="20"/>
                  </a:lnTo>
                  <a:lnTo>
                    <a:pt x="53" y="14"/>
                  </a:lnTo>
                  <a:lnTo>
                    <a:pt x="56" y="11"/>
                  </a:lnTo>
                  <a:lnTo>
                    <a:pt x="58" y="8"/>
                  </a:lnTo>
                  <a:lnTo>
                    <a:pt x="59" y="6"/>
                  </a:lnTo>
                  <a:lnTo>
                    <a:pt x="57" y="2"/>
                  </a:lnTo>
                  <a:lnTo>
                    <a:pt x="55" y="1"/>
                  </a:lnTo>
                  <a:lnTo>
                    <a:pt x="53" y="0"/>
                  </a:lnTo>
                  <a:lnTo>
                    <a:pt x="53"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7" name="Freeform 666"/>
            <p:cNvSpPr>
              <a:spLocks/>
            </p:cNvSpPr>
            <p:nvPr/>
          </p:nvSpPr>
          <p:spPr bwMode="auto">
            <a:xfrm>
              <a:off x="3436" y="3231"/>
              <a:ext cx="204" cy="8"/>
            </a:xfrm>
            <a:custGeom>
              <a:avLst/>
              <a:gdLst>
                <a:gd name="T0" fmla="*/ 0 w 814"/>
                <a:gd name="T1" fmla="*/ 0 h 33"/>
                <a:gd name="T2" fmla="*/ 0 w 814"/>
                <a:gd name="T3" fmla="*/ 0 h 33"/>
                <a:gd name="T4" fmla="*/ 0 w 814"/>
                <a:gd name="T5" fmla="*/ 0 h 33"/>
                <a:gd name="T6" fmla="*/ 0 w 814"/>
                <a:gd name="T7" fmla="*/ 0 h 33"/>
                <a:gd name="T8" fmla="*/ 0 w 814"/>
                <a:gd name="T9" fmla="*/ 0 h 33"/>
                <a:gd name="T10" fmla="*/ 0 w 814"/>
                <a:gd name="T11" fmla="*/ 0 h 33"/>
                <a:gd name="T12" fmla="*/ 0 w 814"/>
                <a:gd name="T13" fmla="*/ 0 h 33"/>
                <a:gd name="T14" fmla="*/ 0 w 814"/>
                <a:gd name="T15" fmla="*/ 0 h 33"/>
                <a:gd name="T16" fmla="*/ 0 w 814"/>
                <a:gd name="T17" fmla="*/ 0 h 33"/>
                <a:gd name="T18" fmla="*/ 0 w 814"/>
                <a:gd name="T19" fmla="*/ 0 h 33"/>
                <a:gd name="T20" fmla="*/ 0 w 814"/>
                <a:gd name="T21" fmla="*/ 0 h 33"/>
                <a:gd name="T22" fmla="*/ 1 w 814"/>
                <a:gd name="T23" fmla="*/ 0 h 33"/>
                <a:gd name="T24" fmla="*/ 1 w 814"/>
                <a:gd name="T25" fmla="*/ 0 h 33"/>
                <a:gd name="T26" fmla="*/ 1 w 814"/>
                <a:gd name="T27" fmla="*/ 0 h 33"/>
                <a:gd name="T28" fmla="*/ 1 w 814"/>
                <a:gd name="T29" fmla="*/ 0 h 33"/>
                <a:gd name="T30" fmla="*/ 1 w 814"/>
                <a:gd name="T31" fmla="*/ 0 h 33"/>
                <a:gd name="T32" fmla="*/ 1 w 814"/>
                <a:gd name="T33" fmla="*/ 0 h 33"/>
                <a:gd name="T34" fmla="*/ 1 w 814"/>
                <a:gd name="T35" fmla="*/ 0 h 33"/>
                <a:gd name="T36" fmla="*/ 1 w 814"/>
                <a:gd name="T37" fmla="*/ 0 h 33"/>
                <a:gd name="T38" fmla="*/ 1 w 814"/>
                <a:gd name="T39" fmla="*/ 0 h 33"/>
                <a:gd name="T40" fmla="*/ 1 w 814"/>
                <a:gd name="T41" fmla="*/ 0 h 33"/>
                <a:gd name="T42" fmla="*/ 1 w 814"/>
                <a:gd name="T43" fmla="*/ 0 h 33"/>
                <a:gd name="T44" fmla="*/ 1 w 814"/>
                <a:gd name="T45" fmla="*/ 0 h 33"/>
                <a:gd name="T46" fmla="*/ 1 w 814"/>
                <a:gd name="T47" fmla="*/ 0 h 33"/>
                <a:gd name="T48" fmla="*/ 1 w 814"/>
                <a:gd name="T49" fmla="*/ 0 h 33"/>
                <a:gd name="T50" fmla="*/ 1 w 814"/>
                <a:gd name="T51" fmla="*/ 0 h 33"/>
                <a:gd name="T52" fmla="*/ 1 w 814"/>
                <a:gd name="T53" fmla="*/ 0 h 33"/>
                <a:gd name="T54" fmla="*/ 1 w 814"/>
                <a:gd name="T55" fmla="*/ 0 h 33"/>
                <a:gd name="T56" fmla="*/ 1 w 814"/>
                <a:gd name="T57" fmla="*/ 0 h 33"/>
                <a:gd name="T58" fmla="*/ 1 w 814"/>
                <a:gd name="T59" fmla="*/ 0 h 33"/>
                <a:gd name="T60" fmla="*/ 1 w 814"/>
                <a:gd name="T61" fmla="*/ 0 h 33"/>
                <a:gd name="T62" fmla="*/ 1 w 814"/>
                <a:gd name="T63" fmla="*/ 0 h 33"/>
                <a:gd name="T64" fmla="*/ 1 w 814"/>
                <a:gd name="T65" fmla="*/ 0 h 33"/>
                <a:gd name="T66" fmla="*/ 1 w 814"/>
                <a:gd name="T67" fmla="*/ 0 h 33"/>
                <a:gd name="T68" fmla="*/ 1 w 814"/>
                <a:gd name="T69" fmla="*/ 0 h 33"/>
                <a:gd name="T70" fmla="*/ 1 w 814"/>
                <a:gd name="T71" fmla="*/ 0 h 33"/>
                <a:gd name="T72" fmla="*/ 1 w 814"/>
                <a:gd name="T73" fmla="*/ 0 h 33"/>
                <a:gd name="T74" fmla="*/ 1 w 814"/>
                <a:gd name="T75" fmla="*/ 0 h 33"/>
                <a:gd name="T76" fmla="*/ 1 w 814"/>
                <a:gd name="T77" fmla="*/ 0 h 33"/>
                <a:gd name="T78" fmla="*/ 1 w 814"/>
                <a:gd name="T79" fmla="*/ 0 h 33"/>
                <a:gd name="T80" fmla="*/ 1 w 814"/>
                <a:gd name="T81" fmla="*/ 0 h 33"/>
                <a:gd name="T82" fmla="*/ 1 w 814"/>
                <a:gd name="T83" fmla="*/ 0 h 33"/>
                <a:gd name="T84" fmla="*/ 1 w 814"/>
                <a:gd name="T85" fmla="*/ 0 h 33"/>
                <a:gd name="T86" fmla="*/ 1 w 814"/>
                <a:gd name="T87" fmla="*/ 0 h 33"/>
                <a:gd name="T88" fmla="*/ 0 w 814"/>
                <a:gd name="T89" fmla="*/ 0 h 33"/>
                <a:gd name="T90" fmla="*/ 0 w 814"/>
                <a:gd name="T91" fmla="*/ 0 h 33"/>
                <a:gd name="T92" fmla="*/ 0 w 814"/>
                <a:gd name="T93" fmla="*/ 0 h 33"/>
                <a:gd name="T94" fmla="*/ 0 w 814"/>
                <a:gd name="T95" fmla="*/ 0 h 33"/>
                <a:gd name="T96" fmla="*/ 0 w 814"/>
                <a:gd name="T97" fmla="*/ 0 h 33"/>
                <a:gd name="T98" fmla="*/ 0 w 814"/>
                <a:gd name="T99" fmla="*/ 0 h 33"/>
                <a:gd name="T100" fmla="*/ 0 w 814"/>
                <a:gd name="T101" fmla="*/ 0 h 33"/>
                <a:gd name="T102" fmla="*/ 0 w 814"/>
                <a:gd name="T103" fmla="*/ 0 h 33"/>
                <a:gd name="T104" fmla="*/ 0 w 814"/>
                <a:gd name="T105" fmla="*/ 0 h 33"/>
                <a:gd name="T106" fmla="*/ 0 w 814"/>
                <a:gd name="T107" fmla="*/ 0 h 33"/>
                <a:gd name="T108" fmla="*/ 0 w 814"/>
                <a:gd name="T109" fmla="*/ 0 h 33"/>
                <a:gd name="T110" fmla="*/ 0 w 814"/>
                <a:gd name="T111" fmla="*/ 0 h 33"/>
                <a:gd name="T112" fmla="*/ 0 w 814"/>
                <a:gd name="T113" fmla="*/ 0 h 33"/>
                <a:gd name="T114" fmla="*/ 0 w 814"/>
                <a:gd name="T115" fmla="*/ 0 h 33"/>
                <a:gd name="T116" fmla="*/ 0 w 814"/>
                <a:gd name="T117" fmla="*/ 0 h 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14"/>
                <a:gd name="T178" fmla="*/ 0 h 33"/>
                <a:gd name="T179" fmla="*/ 814 w 814"/>
                <a:gd name="T180" fmla="*/ 33 h 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14" h="33">
                  <a:moveTo>
                    <a:pt x="0" y="6"/>
                  </a:moveTo>
                  <a:lnTo>
                    <a:pt x="0" y="5"/>
                  </a:lnTo>
                  <a:lnTo>
                    <a:pt x="3" y="5"/>
                  </a:lnTo>
                  <a:lnTo>
                    <a:pt x="6" y="5"/>
                  </a:lnTo>
                  <a:lnTo>
                    <a:pt x="12" y="5"/>
                  </a:lnTo>
                  <a:lnTo>
                    <a:pt x="15" y="5"/>
                  </a:lnTo>
                  <a:lnTo>
                    <a:pt x="18" y="5"/>
                  </a:lnTo>
                  <a:lnTo>
                    <a:pt x="22" y="5"/>
                  </a:lnTo>
                  <a:lnTo>
                    <a:pt x="26" y="5"/>
                  </a:lnTo>
                  <a:lnTo>
                    <a:pt x="30" y="5"/>
                  </a:lnTo>
                  <a:lnTo>
                    <a:pt x="36" y="5"/>
                  </a:lnTo>
                  <a:lnTo>
                    <a:pt x="41" y="5"/>
                  </a:lnTo>
                  <a:lnTo>
                    <a:pt x="47" y="5"/>
                  </a:lnTo>
                  <a:lnTo>
                    <a:pt x="52" y="5"/>
                  </a:lnTo>
                  <a:lnTo>
                    <a:pt x="57" y="5"/>
                  </a:lnTo>
                  <a:lnTo>
                    <a:pt x="63" y="5"/>
                  </a:lnTo>
                  <a:lnTo>
                    <a:pt x="69" y="5"/>
                  </a:lnTo>
                  <a:lnTo>
                    <a:pt x="75" y="5"/>
                  </a:lnTo>
                  <a:lnTo>
                    <a:pt x="82" y="5"/>
                  </a:lnTo>
                  <a:lnTo>
                    <a:pt x="89" y="5"/>
                  </a:lnTo>
                  <a:lnTo>
                    <a:pt x="96" y="5"/>
                  </a:lnTo>
                  <a:lnTo>
                    <a:pt x="102" y="5"/>
                  </a:lnTo>
                  <a:lnTo>
                    <a:pt x="109" y="5"/>
                  </a:lnTo>
                  <a:lnTo>
                    <a:pt x="116" y="5"/>
                  </a:lnTo>
                  <a:lnTo>
                    <a:pt x="125" y="5"/>
                  </a:lnTo>
                  <a:lnTo>
                    <a:pt x="132" y="5"/>
                  </a:lnTo>
                  <a:lnTo>
                    <a:pt x="140" y="5"/>
                  </a:lnTo>
                  <a:lnTo>
                    <a:pt x="147" y="5"/>
                  </a:lnTo>
                  <a:lnTo>
                    <a:pt x="155" y="5"/>
                  </a:lnTo>
                  <a:lnTo>
                    <a:pt x="163" y="4"/>
                  </a:lnTo>
                  <a:lnTo>
                    <a:pt x="171" y="4"/>
                  </a:lnTo>
                  <a:lnTo>
                    <a:pt x="179" y="4"/>
                  </a:lnTo>
                  <a:lnTo>
                    <a:pt x="187" y="4"/>
                  </a:lnTo>
                  <a:lnTo>
                    <a:pt x="194" y="4"/>
                  </a:lnTo>
                  <a:lnTo>
                    <a:pt x="202" y="4"/>
                  </a:lnTo>
                  <a:lnTo>
                    <a:pt x="210" y="4"/>
                  </a:lnTo>
                  <a:lnTo>
                    <a:pt x="219" y="4"/>
                  </a:lnTo>
                  <a:lnTo>
                    <a:pt x="226" y="3"/>
                  </a:lnTo>
                  <a:lnTo>
                    <a:pt x="234" y="3"/>
                  </a:lnTo>
                  <a:lnTo>
                    <a:pt x="241" y="3"/>
                  </a:lnTo>
                  <a:lnTo>
                    <a:pt x="248" y="3"/>
                  </a:lnTo>
                  <a:lnTo>
                    <a:pt x="256" y="3"/>
                  </a:lnTo>
                  <a:lnTo>
                    <a:pt x="264" y="3"/>
                  </a:lnTo>
                  <a:lnTo>
                    <a:pt x="272" y="3"/>
                  </a:lnTo>
                  <a:lnTo>
                    <a:pt x="279" y="3"/>
                  </a:lnTo>
                  <a:lnTo>
                    <a:pt x="286" y="3"/>
                  </a:lnTo>
                  <a:lnTo>
                    <a:pt x="293" y="3"/>
                  </a:lnTo>
                  <a:lnTo>
                    <a:pt x="299" y="3"/>
                  </a:lnTo>
                  <a:lnTo>
                    <a:pt x="306" y="3"/>
                  </a:lnTo>
                  <a:lnTo>
                    <a:pt x="312" y="2"/>
                  </a:lnTo>
                  <a:lnTo>
                    <a:pt x="319" y="2"/>
                  </a:lnTo>
                  <a:lnTo>
                    <a:pt x="325" y="2"/>
                  </a:lnTo>
                  <a:lnTo>
                    <a:pt x="331" y="2"/>
                  </a:lnTo>
                  <a:lnTo>
                    <a:pt x="336" y="1"/>
                  </a:lnTo>
                  <a:lnTo>
                    <a:pt x="341" y="1"/>
                  </a:lnTo>
                  <a:lnTo>
                    <a:pt x="346" y="1"/>
                  </a:lnTo>
                  <a:lnTo>
                    <a:pt x="353" y="1"/>
                  </a:lnTo>
                  <a:lnTo>
                    <a:pt x="357" y="1"/>
                  </a:lnTo>
                  <a:lnTo>
                    <a:pt x="361" y="1"/>
                  </a:lnTo>
                  <a:lnTo>
                    <a:pt x="365" y="1"/>
                  </a:lnTo>
                  <a:lnTo>
                    <a:pt x="369" y="1"/>
                  </a:lnTo>
                  <a:lnTo>
                    <a:pt x="372" y="1"/>
                  </a:lnTo>
                  <a:lnTo>
                    <a:pt x="376" y="1"/>
                  </a:lnTo>
                  <a:lnTo>
                    <a:pt x="380" y="1"/>
                  </a:lnTo>
                  <a:lnTo>
                    <a:pt x="386" y="1"/>
                  </a:lnTo>
                  <a:lnTo>
                    <a:pt x="390" y="0"/>
                  </a:lnTo>
                  <a:lnTo>
                    <a:pt x="397" y="0"/>
                  </a:lnTo>
                  <a:lnTo>
                    <a:pt x="403" y="0"/>
                  </a:lnTo>
                  <a:lnTo>
                    <a:pt x="409" y="0"/>
                  </a:lnTo>
                  <a:lnTo>
                    <a:pt x="415" y="0"/>
                  </a:lnTo>
                  <a:lnTo>
                    <a:pt x="421" y="0"/>
                  </a:lnTo>
                  <a:lnTo>
                    <a:pt x="428" y="0"/>
                  </a:lnTo>
                  <a:lnTo>
                    <a:pt x="435" y="0"/>
                  </a:lnTo>
                  <a:lnTo>
                    <a:pt x="443" y="0"/>
                  </a:lnTo>
                  <a:lnTo>
                    <a:pt x="450" y="0"/>
                  </a:lnTo>
                  <a:lnTo>
                    <a:pt x="458" y="0"/>
                  </a:lnTo>
                  <a:lnTo>
                    <a:pt x="467" y="0"/>
                  </a:lnTo>
                  <a:lnTo>
                    <a:pt x="474" y="0"/>
                  </a:lnTo>
                  <a:lnTo>
                    <a:pt x="483" y="0"/>
                  </a:lnTo>
                  <a:lnTo>
                    <a:pt x="491" y="0"/>
                  </a:lnTo>
                  <a:lnTo>
                    <a:pt x="500" y="0"/>
                  </a:lnTo>
                  <a:lnTo>
                    <a:pt x="508" y="0"/>
                  </a:lnTo>
                  <a:lnTo>
                    <a:pt x="517" y="0"/>
                  </a:lnTo>
                  <a:lnTo>
                    <a:pt x="526" y="0"/>
                  </a:lnTo>
                  <a:lnTo>
                    <a:pt x="536" y="0"/>
                  </a:lnTo>
                  <a:lnTo>
                    <a:pt x="545" y="0"/>
                  </a:lnTo>
                  <a:lnTo>
                    <a:pt x="553" y="0"/>
                  </a:lnTo>
                  <a:lnTo>
                    <a:pt x="562" y="0"/>
                  </a:lnTo>
                  <a:lnTo>
                    <a:pt x="573" y="0"/>
                  </a:lnTo>
                  <a:lnTo>
                    <a:pt x="581" y="0"/>
                  </a:lnTo>
                  <a:lnTo>
                    <a:pt x="591" y="0"/>
                  </a:lnTo>
                  <a:lnTo>
                    <a:pt x="600" y="0"/>
                  </a:lnTo>
                  <a:lnTo>
                    <a:pt x="609" y="0"/>
                  </a:lnTo>
                  <a:lnTo>
                    <a:pt x="618" y="0"/>
                  </a:lnTo>
                  <a:lnTo>
                    <a:pt x="627" y="0"/>
                  </a:lnTo>
                  <a:lnTo>
                    <a:pt x="636" y="0"/>
                  </a:lnTo>
                  <a:lnTo>
                    <a:pt x="645" y="0"/>
                  </a:lnTo>
                  <a:lnTo>
                    <a:pt x="653" y="0"/>
                  </a:lnTo>
                  <a:lnTo>
                    <a:pt x="662" y="0"/>
                  </a:lnTo>
                  <a:lnTo>
                    <a:pt x="670" y="0"/>
                  </a:lnTo>
                  <a:lnTo>
                    <a:pt x="679" y="0"/>
                  </a:lnTo>
                  <a:lnTo>
                    <a:pt x="686" y="0"/>
                  </a:lnTo>
                  <a:lnTo>
                    <a:pt x="694" y="0"/>
                  </a:lnTo>
                  <a:lnTo>
                    <a:pt x="702" y="0"/>
                  </a:lnTo>
                  <a:lnTo>
                    <a:pt x="710" y="0"/>
                  </a:lnTo>
                  <a:lnTo>
                    <a:pt x="717" y="0"/>
                  </a:lnTo>
                  <a:lnTo>
                    <a:pt x="724" y="0"/>
                  </a:lnTo>
                  <a:lnTo>
                    <a:pt x="731" y="0"/>
                  </a:lnTo>
                  <a:lnTo>
                    <a:pt x="738" y="1"/>
                  </a:lnTo>
                  <a:lnTo>
                    <a:pt x="743" y="1"/>
                  </a:lnTo>
                  <a:lnTo>
                    <a:pt x="749" y="1"/>
                  </a:lnTo>
                  <a:lnTo>
                    <a:pt x="755" y="1"/>
                  </a:lnTo>
                  <a:lnTo>
                    <a:pt x="761" y="1"/>
                  </a:lnTo>
                  <a:lnTo>
                    <a:pt x="766" y="1"/>
                  </a:lnTo>
                  <a:lnTo>
                    <a:pt x="770" y="1"/>
                  </a:lnTo>
                  <a:lnTo>
                    <a:pt x="774" y="1"/>
                  </a:lnTo>
                  <a:lnTo>
                    <a:pt x="778" y="1"/>
                  </a:lnTo>
                  <a:lnTo>
                    <a:pt x="784" y="1"/>
                  </a:lnTo>
                  <a:lnTo>
                    <a:pt x="790" y="1"/>
                  </a:lnTo>
                  <a:lnTo>
                    <a:pt x="793" y="1"/>
                  </a:lnTo>
                  <a:lnTo>
                    <a:pt x="794" y="1"/>
                  </a:lnTo>
                  <a:lnTo>
                    <a:pt x="797" y="3"/>
                  </a:lnTo>
                  <a:lnTo>
                    <a:pt x="802" y="7"/>
                  </a:lnTo>
                  <a:lnTo>
                    <a:pt x="808" y="12"/>
                  </a:lnTo>
                  <a:lnTo>
                    <a:pt x="812" y="20"/>
                  </a:lnTo>
                  <a:lnTo>
                    <a:pt x="814" y="25"/>
                  </a:lnTo>
                  <a:lnTo>
                    <a:pt x="814" y="29"/>
                  </a:lnTo>
                  <a:lnTo>
                    <a:pt x="813" y="31"/>
                  </a:lnTo>
                  <a:lnTo>
                    <a:pt x="813" y="33"/>
                  </a:lnTo>
                  <a:lnTo>
                    <a:pt x="806" y="32"/>
                  </a:lnTo>
                  <a:lnTo>
                    <a:pt x="805" y="29"/>
                  </a:lnTo>
                  <a:lnTo>
                    <a:pt x="803" y="24"/>
                  </a:lnTo>
                  <a:lnTo>
                    <a:pt x="799" y="18"/>
                  </a:lnTo>
                  <a:lnTo>
                    <a:pt x="792" y="14"/>
                  </a:lnTo>
                  <a:lnTo>
                    <a:pt x="790" y="13"/>
                  </a:lnTo>
                  <a:lnTo>
                    <a:pt x="787" y="12"/>
                  </a:lnTo>
                  <a:lnTo>
                    <a:pt x="783" y="12"/>
                  </a:lnTo>
                  <a:lnTo>
                    <a:pt x="780" y="12"/>
                  </a:lnTo>
                  <a:lnTo>
                    <a:pt x="774" y="11"/>
                  </a:lnTo>
                  <a:lnTo>
                    <a:pt x="768" y="11"/>
                  </a:lnTo>
                  <a:lnTo>
                    <a:pt x="761" y="11"/>
                  </a:lnTo>
                  <a:lnTo>
                    <a:pt x="754" y="11"/>
                  </a:lnTo>
                  <a:lnTo>
                    <a:pt x="748" y="10"/>
                  </a:lnTo>
                  <a:lnTo>
                    <a:pt x="744" y="10"/>
                  </a:lnTo>
                  <a:lnTo>
                    <a:pt x="740" y="10"/>
                  </a:lnTo>
                  <a:lnTo>
                    <a:pt x="736" y="10"/>
                  </a:lnTo>
                  <a:lnTo>
                    <a:pt x="731" y="10"/>
                  </a:lnTo>
                  <a:lnTo>
                    <a:pt x="727" y="10"/>
                  </a:lnTo>
                  <a:lnTo>
                    <a:pt x="722" y="10"/>
                  </a:lnTo>
                  <a:lnTo>
                    <a:pt x="718" y="10"/>
                  </a:lnTo>
                  <a:lnTo>
                    <a:pt x="713" y="9"/>
                  </a:lnTo>
                  <a:lnTo>
                    <a:pt x="708" y="9"/>
                  </a:lnTo>
                  <a:lnTo>
                    <a:pt x="702" y="9"/>
                  </a:lnTo>
                  <a:lnTo>
                    <a:pt x="697" y="9"/>
                  </a:lnTo>
                  <a:lnTo>
                    <a:pt x="691" y="9"/>
                  </a:lnTo>
                  <a:lnTo>
                    <a:pt x="686" y="9"/>
                  </a:lnTo>
                  <a:lnTo>
                    <a:pt x="681" y="9"/>
                  </a:lnTo>
                  <a:lnTo>
                    <a:pt x="676" y="9"/>
                  </a:lnTo>
                  <a:lnTo>
                    <a:pt x="670" y="8"/>
                  </a:lnTo>
                  <a:lnTo>
                    <a:pt x="664" y="8"/>
                  </a:lnTo>
                  <a:lnTo>
                    <a:pt x="658" y="8"/>
                  </a:lnTo>
                  <a:lnTo>
                    <a:pt x="653" y="8"/>
                  </a:lnTo>
                  <a:lnTo>
                    <a:pt x="647" y="8"/>
                  </a:lnTo>
                  <a:lnTo>
                    <a:pt x="641" y="8"/>
                  </a:lnTo>
                  <a:lnTo>
                    <a:pt x="636" y="8"/>
                  </a:lnTo>
                  <a:lnTo>
                    <a:pt x="630" y="8"/>
                  </a:lnTo>
                  <a:lnTo>
                    <a:pt x="624" y="8"/>
                  </a:lnTo>
                  <a:lnTo>
                    <a:pt x="619" y="8"/>
                  </a:lnTo>
                  <a:lnTo>
                    <a:pt x="613" y="8"/>
                  </a:lnTo>
                  <a:lnTo>
                    <a:pt x="607" y="8"/>
                  </a:lnTo>
                  <a:lnTo>
                    <a:pt x="602" y="8"/>
                  </a:lnTo>
                  <a:lnTo>
                    <a:pt x="596" y="8"/>
                  </a:lnTo>
                  <a:lnTo>
                    <a:pt x="591" y="8"/>
                  </a:lnTo>
                  <a:lnTo>
                    <a:pt x="586" y="8"/>
                  </a:lnTo>
                  <a:lnTo>
                    <a:pt x="580" y="8"/>
                  </a:lnTo>
                  <a:lnTo>
                    <a:pt x="575" y="8"/>
                  </a:lnTo>
                  <a:lnTo>
                    <a:pt x="569" y="8"/>
                  </a:lnTo>
                  <a:lnTo>
                    <a:pt x="564" y="8"/>
                  </a:lnTo>
                  <a:lnTo>
                    <a:pt x="560" y="8"/>
                  </a:lnTo>
                  <a:lnTo>
                    <a:pt x="555" y="8"/>
                  </a:lnTo>
                  <a:lnTo>
                    <a:pt x="550" y="8"/>
                  </a:lnTo>
                  <a:lnTo>
                    <a:pt x="546" y="8"/>
                  </a:lnTo>
                  <a:lnTo>
                    <a:pt x="541" y="8"/>
                  </a:lnTo>
                  <a:lnTo>
                    <a:pt x="537" y="8"/>
                  </a:lnTo>
                  <a:lnTo>
                    <a:pt x="533" y="8"/>
                  </a:lnTo>
                  <a:lnTo>
                    <a:pt x="529" y="9"/>
                  </a:lnTo>
                  <a:lnTo>
                    <a:pt x="524" y="9"/>
                  </a:lnTo>
                  <a:lnTo>
                    <a:pt x="520" y="9"/>
                  </a:lnTo>
                  <a:lnTo>
                    <a:pt x="517" y="9"/>
                  </a:lnTo>
                  <a:lnTo>
                    <a:pt x="514" y="10"/>
                  </a:lnTo>
                  <a:lnTo>
                    <a:pt x="510" y="10"/>
                  </a:lnTo>
                  <a:lnTo>
                    <a:pt x="507" y="10"/>
                  </a:lnTo>
                  <a:lnTo>
                    <a:pt x="503" y="10"/>
                  </a:lnTo>
                  <a:lnTo>
                    <a:pt x="499" y="10"/>
                  </a:lnTo>
                  <a:lnTo>
                    <a:pt x="494" y="10"/>
                  </a:lnTo>
                  <a:lnTo>
                    <a:pt x="490" y="10"/>
                  </a:lnTo>
                  <a:lnTo>
                    <a:pt x="486" y="10"/>
                  </a:lnTo>
                  <a:lnTo>
                    <a:pt x="481" y="10"/>
                  </a:lnTo>
                  <a:lnTo>
                    <a:pt x="476" y="10"/>
                  </a:lnTo>
                  <a:lnTo>
                    <a:pt x="471" y="10"/>
                  </a:lnTo>
                  <a:lnTo>
                    <a:pt x="467" y="10"/>
                  </a:lnTo>
                  <a:lnTo>
                    <a:pt x="462" y="10"/>
                  </a:lnTo>
                  <a:lnTo>
                    <a:pt x="456" y="10"/>
                  </a:lnTo>
                  <a:lnTo>
                    <a:pt x="452" y="10"/>
                  </a:lnTo>
                  <a:lnTo>
                    <a:pt x="446" y="10"/>
                  </a:lnTo>
                  <a:lnTo>
                    <a:pt x="442" y="10"/>
                  </a:lnTo>
                  <a:lnTo>
                    <a:pt x="434" y="10"/>
                  </a:lnTo>
                  <a:lnTo>
                    <a:pt x="429" y="10"/>
                  </a:lnTo>
                  <a:lnTo>
                    <a:pt x="424" y="10"/>
                  </a:lnTo>
                  <a:lnTo>
                    <a:pt x="418" y="10"/>
                  </a:lnTo>
                  <a:lnTo>
                    <a:pt x="412" y="10"/>
                  </a:lnTo>
                  <a:lnTo>
                    <a:pt x="407" y="10"/>
                  </a:lnTo>
                  <a:lnTo>
                    <a:pt x="401" y="10"/>
                  </a:lnTo>
                  <a:lnTo>
                    <a:pt x="396" y="11"/>
                  </a:lnTo>
                  <a:lnTo>
                    <a:pt x="389" y="11"/>
                  </a:lnTo>
                  <a:lnTo>
                    <a:pt x="384" y="11"/>
                  </a:lnTo>
                  <a:lnTo>
                    <a:pt x="378" y="11"/>
                  </a:lnTo>
                  <a:lnTo>
                    <a:pt x="373" y="11"/>
                  </a:lnTo>
                  <a:lnTo>
                    <a:pt x="367" y="11"/>
                  </a:lnTo>
                  <a:lnTo>
                    <a:pt x="361" y="11"/>
                  </a:lnTo>
                  <a:lnTo>
                    <a:pt x="356" y="11"/>
                  </a:lnTo>
                  <a:lnTo>
                    <a:pt x="350" y="12"/>
                  </a:lnTo>
                  <a:lnTo>
                    <a:pt x="343" y="12"/>
                  </a:lnTo>
                  <a:lnTo>
                    <a:pt x="338" y="12"/>
                  </a:lnTo>
                  <a:lnTo>
                    <a:pt x="333" y="12"/>
                  </a:lnTo>
                  <a:lnTo>
                    <a:pt x="327" y="12"/>
                  </a:lnTo>
                  <a:lnTo>
                    <a:pt x="321" y="12"/>
                  </a:lnTo>
                  <a:lnTo>
                    <a:pt x="317" y="12"/>
                  </a:lnTo>
                  <a:lnTo>
                    <a:pt x="311" y="12"/>
                  </a:lnTo>
                  <a:lnTo>
                    <a:pt x="306" y="12"/>
                  </a:lnTo>
                  <a:lnTo>
                    <a:pt x="300" y="12"/>
                  </a:lnTo>
                  <a:lnTo>
                    <a:pt x="295" y="12"/>
                  </a:lnTo>
                  <a:lnTo>
                    <a:pt x="290" y="12"/>
                  </a:lnTo>
                  <a:lnTo>
                    <a:pt x="286" y="12"/>
                  </a:lnTo>
                  <a:lnTo>
                    <a:pt x="281" y="12"/>
                  </a:lnTo>
                  <a:lnTo>
                    <a:pt x="277" y="12"/>
                  </a:lnTo>
                  <a:lnTo>
                    <a:pt x="273" y="12"/>
                  </a:lnTo>
                  <a:lnTo>
                    <a:pt x="270" y="12"/>
                  </a:lnTo>
                  <a:lnTo>
                    <a:pt x="266" y="12"/>
                  </a:lnTo>
                  <a:lnTo>
                    <a:pt x="262" y="12"/>
                  </a:lnTo>
                  <a:lnTo>
                    <a:pt x="257" y="12"/>
                  </a:lnTo>
                  <a:lnTo>
                    <a:pt x="253" y="12"/>
                  </a:lnTo>
                  <a:lnTo>
                    <a:pt x="247" y="12"/>
                  </a:lnTo>
                  <a:lnTo>
                    <a:pt x="242" y="13"/>
                  </a:lnTo>
                  <a:lnTo>
                    <a:pt x="236" y="13"/>
                  </a:lnTo>
                  <a:lnTo>
                    <a:pt x="233" y="13"/>
                  </a:lnTo>
                  <a:lnTo>
                    <a:pt x="229" y="13"/>
                  </a:lnTo>
                  <a:lnTo>
                    <a:pt x="228" y="14"/>
                  </a:lnTo>
                  <a:lnTo>
                    <a:pt x="226" y="14"/>
                  </a:lnTo>
                  <a:lnTo>
                    <a:pt x="223" y="14"/>
                  </a:lnTo>
                  <a:lnTo>
                    <a:pt x="218" y="14"/>
                  </a:lnTo>
                  <a:lnTo>
                    <a:pt x="214" y="14"/>
                  </a:lnTo>
                  <a:lnTo>
                    <a:pt x="207" y="14"/>
                  </a:lnTo>
                  <a:lnTo>
                    <a:pt x="201" y="14"/>
                  </a:lnTo>
                  <a:lnTo>
                    <a:pt x="193" y="14"/>
                  </a:lnTo>
                  <a:lnTo>
                    <a:pt x="187" y="14"/>
                  </a:lnTo>
                  <a:lnTo>
                    <a:pt x="182" y="14"/>
                  </a:lnTo>
                  <a:lnTo>
                    <a:pt x="178" y="14"/>
                  </a:lnTo>
                  <a:lnTo>
                    <a:pt x="174" y="14"/>
                  </a:lnTo>
                  <a:lnTo>
                    <a:pt x="170" y="14"/>
                  </a:lnTo>
                  <a:lnTo>
                    <a:pt x="164" y="14"/>
                  </a:lnTo>
                  <a:lnTo>
                    <a:pt x="159" y="14"/>
                  </a:lnTo>
                  <a:lnTo>
                    <a:pt x="155" y="14"/>
                  </a:lnTo>
                  <a:lnTo>
                    <a:pt x="151" y="14"/>
                  </a:lnTo>
                  <a:lnTo>
                    <a:pt x="145" y="14"/>
                  </a:lnTo>
                  <a:lnTo>
                    <a:pt x="141" y="14"/>
                  </a:lnTo>
                  <a:lnTo>
                    <a:pt x="136" y="14"/>
                  </a:lnTo>
                  <a:lnTo>
                    <a:pt x="132" y="16"/>
                  </a:lnTo>
                  <a:lnTo>
                    <a:pt x="126" y="16"/>
                  </a:lnTo>
                  <a:lnTo>
                    <a:pt x="121" y="16"/>
                  </a:lnTo>
                  <a:lnTo>
                    <a:pt x="116" y="16"/>
                  </a:lnTo>
                  <a:lnTo>
                    <a:pt x="112" y="17"/>
                  </a:lnTo>
                  <a:lnTo>
                    <a:pt x="106" y="17"/>
                  </a:lnTo>
                  <a:lnTo>
                    <a:pt x="102" y="17"/>
                  </a:lnTo>
                  <a:lnTo>
                    <a:pt x="96" y="17"/>
                  </a:lnTo>
                  <a:lnTo>
                    <a:pt x="92" y="17"/>
                  </a:lnTo>
                  <a:lnTo>
                    <a:pt x="87" y="17"/>
                  </a:lnTo>
                  <a:lnTo>
                    <a:pt x="82" y="17"/>
                  </a:lnTo>
                  <a:lnTo>
                    <a:pt x="76" y="17"/>
                  </a:lnTo>
                  <a:lnTo>
                    <a:pt x="72" y="17"/>
                  </a:lnTo>
                  <a:lnTo>
                    <a:pt x="68" y="17"/>
                  </a:lnTo>
                  <a:lnTo>
                    <a:pt x="63" y="17"/>
                  </a:lnTo>
                  <a:lnTo>
                    <a:pt x="59" y="17"/>
                  </a:lnTo>
                  <a:lnTo>
                    <a:pt x="55" y="17"/>
                  </a:lnTo>
                  <a:lnTo>
                    <a:pt x="50" y="17"/>
                  </a:lnTo>
                  <a:lnTo>
                    <a:pt x="46" y="17"/>
                  </a:lnTo>
                  <a:lnTo>
                    <a:pt x="43" y="17"/>
                  </a:lnTo>
                  <a:lnTo>
                    <a:pt x="39" y="17"/>
                  </a:lnTo>
                  <a:lnTo>
                    <a:pt x="31" y="17"/>
                  </a:lnTo>
                  <a:lnTo>
                    <a:pt x="25" y="17"/>
                  </a:lnTo>
                  <a:lnTo>
                    <a:pt x="20" y="17"/>
                  </a:lnTo>
                  <a:lnTo>
                    <a:pt x="15" y="18"/>
                  </a:lnTo>
                  <a:lnTo>
                    <a:pt x="11" y="18"/>
                  </a:lnTo>
                  <a:lnTo>
                    <a:pt x="9" y="18"/>
                  </a:lnTo>
                  <a:lnTo>
                    <a:pt x="7" y="18"/>
                  </a:lnTo>
                  <a:lnTo>
                    <a:pt x="7" y="19"/>
                  </a:lnTo>
                  <a:lnTo>
                    <a:pt x="0" y="6"/>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8" name="Freeform 667"/>
            <p:cNvSpPr>
              <a:spLocks/>
            </p:cNvSpPr>
            <p:nvPr/>
          </p:nvSpPr>
          <p:spPr bwMode="auto">
            <a:xfrm>
              <a:off x="3438" y="3239"/>
              <a:ext cx="206" cy="14"/>
            </a:xfrm>
            <a:custGeom>
              <a:avLst/>
              <a:gdLst>
                <a:gd name="T0" fmla="*/ 0 w 824"/>
                <a:gd name="T1" fmla="*/ 0 h 55"/>
                <a:gd name="T2" fmla="*/ 0 w 824"/>
                <a:gd name="T3" fmla="*/ 0 h 55"/>
                <a:gd name="T4" fmla="*/ 0 w 824"/>
                <a:gd name="T5" fmla="*/ 0 h 55"/>
                <a:gd name="T6" fmla="*/ 0 w 824"/>
                <a:gd name="T7" fmla="*/ 0 h 55"/>
                <a:gd name="T8" fmla="*/ 0 w 824"/>
                <a:gd name="T9" fmla="*/ 0 h 55"/>
                <a:gd name="T10" fmla="*/ 0 w 824"/>
                <a:gd name="T11" fmla="*/ 0 h 55"/>
                <a:gd name="T12" fmla="*/ 0 w 824"/>
                <a:gd name="T13" fmla="*/ 0 h 55"/>
                <a:gd name="T14" fmla="*/ 0 w 824"/>
                <a:gd name="T15" fmla="*/ 0 h 55"/>
                <a:gd name="T16" fmla="*/ 0 w 824"/>
                <a:gd name="T17" fmla="*/ 0 h 55"/>
                <a:gd name="T18" fmla="*/ 1 w 824"/>
                <a:gd name="T19" fmla="*/ 0 h 55"/>
                <a:gd name="T20" fmla="*/ 1 w 824"/>
                <a:gd name="T21" fmla="*/ 0 h 55"/>
                <a:gd name="T22" fmla="*/ 1 w 824"/>
                <a:gd name="T23" fmla="*/ 0 h 55"/>
                <a:gd name="T24" fmla="*/ 1 w 824"/>
                <a:gd name="T25" fmla="*/ 0 h 55"/>
                <a:gd name="T26" fmla="*/ 1 w 824"/>
                <a:gd name="T27" fmla="*/ 0 h 55"/>
                <a:gd name="T28" fmla="*/ 1 w 824"/>
                <a:gd name="T29" fmla="*/ 0 h 55"/>
                <a:gd name="T30" fmla="*/ 1 w 824"/>
                <a:gd name="T31" fmla="*/ 0 h 55"/>
                <a:gd name="T32" fmla="*/ 1 w 824"/>
                <a:gd name="T33" fmla="*/ 0 h 55"/>
                <a:gd name="T34" fmla="*/ 1 w 824"/>
                <a:gd name="T35" fmla="*/ 0 h 55"/>
                <a:gd name="T36" fmla="*/ 1 w 824"/>
                <a:gd name="T37" fmla="*/ 0 h 55"/>
                <a:gd name="T38" fmla="*/ 1 w 824"/>
                <a:gd name="T39" fmla="*/ 0 h 55"/>
                <a:gd name="T40" fmla="*/ 1 w 824"/>
                <a:gd name="T41" fmla="*/ 0 h 55"/>
                <a:gd name="T42" fmla="*/ 1 w 824"/>
                <a:gd name="T43" fmla="*/ 0 h 55"/>
                <a:gd name="T44" fmla="*/ 1 w 824"/>
                <a:gd name="T45" fmla="*/ 0 h 55"/>
                <a:gd name="T46" fmla="*/ 1 w 824"/>
                <a:gd name="T47" fmla="*/ 0 h 55"/>
                <a:gd name="T48" fmla="*/ 1 w 824"/>
                <a:gd name="T49" fmla="*/ 0 h 55"/>
                <a:gd name="T50" fmla="*/ 1 w 824"/>
                <a:gd name="T51" fmla="*/ 0 h 55"/>
                <a:gd name="T52" fmla="*/ 1 w 824"/>
                <a:gd name="T53" fmla="*/ 0 h 55"/>
                <a:gd name="T54" fmla="*/ 1 w 824"/>
                <a:gd name="T55" fmla="*/ 0 h 55"/>
                <a:gd name="T56" fmla="*/ 1 w 824"/>
                <a:gd name="T57" fmla="*/ 0 h 55"/>
                <a:gd name="T58" fmla="*/ 1 w 824"/>
                <a:gd name="T59" fmla="*/ 0 h 55"/>
                <a:gd name="T60" fmla="*/ 1 w 824"/>
                <a:gd name="T61" fmla="*/ 0 h 55"/>
                <a:gd name="T62" fmla="*/ 1 w 824"/>
                <a:gd name="T63" fmla="*/ 0 h 55"/>
                <a:gd name="T64" fmla="*/ 1 w 824"/>
                <a:gd name="T65" fmla="*/ 0 h 55"/>
                <a:gd name="T66" fmla="*/ 1 w 824"/>
                <a:gd name="T67" fmla="*/ 0 h 55"/>
                <a:gd name="T68" fmla="*/ 1 w 824"/>
                <a:gd name="T69" fmla="*/ 0 h 55"/>
                <a:gd name="T70" fmla="*/ 1 w 824"/>
                <a:gd name="T71" fmla="*/ 0 h 55"/>
                <a:gd name="T72" fmla="*/ 1 w 824"/>
                <a:gd name="T73" fmla="*/ 0 h 55"/>
                <a:gd name="T74" fmla="*/ 1 w 824"/>
                <a:gd name="T75" fmla="*/ 0 h 55"/>
                <a:gd name="T76" fmla="*/ 1 w 824"/>
                <a:gd name="T77" fmla="*/ 0 h 55"/>
                <a:gd name="T78" fmla="*/ 1 w 824"/>
                <a:gd name="T79" fmla="*/ 0 h 55"/>
                <a:gd name="T80" fmla="*/ 1 w 824"/>
                <a:gd name="T81" fmla="*/ 0 h 55"/>
                <a:gd name="T82" fmla="*/ 1 w 824"/>
                <a:gd name="T83" fmla="*/ 0 h 55"/>
                <a:gd name="T84" fmla="*/ 1 w 824"/>
                <a:gd name="T85" fmla="*/ 0 h 55"/>
                <a:gd name="T86" fmla="*/ 1 w 824"/>
                <a:gd name="T87" fmla="*/ 0 h 55"/>
                <a:gd name="T88" fmla="*/ 1 w 824"/>
                <a:gd name="T89" fmla="*/ 0 h 55"/>
                <a:gd name="T90" fmla="*/ 1 w 824"/>
                <a:gd name="T91" fmla="*/ 0 h 55"/>
                <a:gd name="T92" fmla="*/ 1 w 824"/>
                <a:gd name="T93" fmla="*/ 0 h 55"/>
                <a:gd name="T94" fmla="*/ 0 w 824"/>
                <a:gd name="T95" fmla="*/ 0 h 55"/>
                <a:gd name="T96" fmla="*/ 0 w 824"/>
                <a:gd name="T97" fmla="*/ 0 h 55"/>
                <a:gd name="T98" fmla="*/ 0 w 824"/>
                <a:gd name="T99" fmla="*/ 0 h 55"/>
                <a:gd name="T100" fmla="*/ 0 w 824"/>
                <a:gd name="T101" fmla="*/ 0 h 55"/>
                <a:gd name="T102" fmla="*/ 0 w 824"/>
                <a:gd name="T103" fmla="*/ 0 h 55"/>
                <a:gd name="T104" fmla="*/ 0 w 824"/>
                <a:gd name="T105" fmla="*/ 0 h 55"/>
                <a:gd name="T106" fmla="*/ 0 w 824"/>
                <a:gd name="T107" fmla="*/ 0 h 55"/>
                <a:gd name="T108" fmla="*/ 0 w 824"/>
                <a:gd name="T109" fmla="*/ 0 h 55"/>
                <a:gd name="T110" fmla="*/ 0 w 824"/>
                <a:gd name="T111" fmla="*/ 0 h 55"/>
                <a:gd name="T112" fmla="*/ 0 w 824"/>
                <a:gd name="T113" fmla="*/ 0 h 55"/>
                <a:gd name="T114" fmla="*/ 0 w 824"/>
                <a:gd name="T115" fmla="*/ 0 h 55"/>
                <a:gd name="T116" fmla="*/ 0 w 824"/>
                <a:gd name="T117" fmla="*/ 0 h 55"/>
                <a:gd name="T118" fmla="*/ 0 w 824"/>
                <a:gd name="T119" fmla="*/ 0 h 55"/>
                <a:gd name="T120" fmla="*/ 0 w 824"/>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4"/>
                <a:gd name="T184" fmla="*/ 0 h 55"/>
                <a:gd name="T185" fmla="*/ 824 w 824"/>
                <a:gd name="T186" fmla="*/ 55 h 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4" h="55">
                  <a:moveTo>
                    <a:pt x="0" y="6"/>
                  </a:moveTo>
                  <a:lnTo>
                    <a:pt x="0" y="6"/>
                  </a:lnTo>
                  <a:lnTo>
                    <a:pt x="3" y="6"/>
                  </a:lnTo>
                  <a:lnTo>
                    <a:pt x="7" y="6"/>
                  </a:lnTo>
                  <a:lnTo>
                    <a:pt x="14" y="6"/>
                  </a:lnTo>
                  <a:lnTo>
                    <a:pt x="17" y="6"/>
                  </a:lnTo>
                  <a:lnTo>
                    <a:pt x="21" y="6"/>
                  </a:lnTo>
                  <a:lnTo>
                    <a:pt x="25" y="6"/>
                  </a:lnTo>
                  <a:lnTo>
                    <a:pt x="31" y="6"/>
                  </a:lnTo>
                  <a:lnTo>
                    <a:pt x="36" y="6"/>
                  </a:lnTo>
                  <a:lnTo>
                    <a:pt x="41" y="6"/>
                  </a:lnTo>
                  <a:lnTo>
                    <a:pt x="47" y="6"/>
                  </a:lnTo>
                  <a:lnTo>
                    <a:pt x="53" y="6"/>
                  </a:lnTo>
                  <a:lnTo>
                    <a:pt x="59" y="6"/>
                  </a:lnTo>
                  <a:lnTo>
                    <a:pt x="65" y="6"/>
                  </a:lnTo>
                  <a:lnTo>
                    <a:pt x="73" y="6"/>
                  </a:lnTo>
                  <a:lnTo>
                    <a:pt x="80" y="6"/>
                  </a:lnTo>
                  <a:lnTo>
                    <a:pt x="86" y="6"/>
                  </a:lnTo>
                  <a:lnTo>
                    <a:pt x="93" y="6"/>
                  </a:lnTo>
                  <a:lnTo>
                    <a:pt x="101" y="6"/>
                  </a:lnTo>
                  <a:lnTo>
                    <a:pt x="110" y="6"/>
                  </a:lnTo>
                  <a:lnTo>
                    <a:pt x="118" y="6"/>
                  </a:lnTo>
                  <a:lnTo>
                    <a:pt x="126" y="6"/>
                  </a:lnTo>
                  <a:lnTo>
                    <a:pt x="134" y="6"/>
                  </a:lnTo>
                  <a:lnTo>
                    <a:pt x="142" y="6"/>
                  </a:lnTo>
                  <a:lnTo>
                    <a:pt x="150" y="6"/>
                  </a:lnTo>
                  <a:lnTo>
                    <a:pt x="159" y="6"/>
                  </a:lnTo>
                  <a:lnTo>
                    <a:pt x="169" y="6"/>
                  </a:lnTo>
                  <a:lnTo>
                    <a:pt x="178" y="7"/>
                  </a:lnTo>
                  <a:lnTo>
                    <a:pt x="186" y="7"/>
                  </a:lnTo>
                  <a:lnTo>
                    <a:pt x="195" y="7"/>
                  </a:lnTo>
                  <a:lnTo>
                    <a:pt x="203" y="7"/>
                  </a:lnTo>
                  <a:lnTo>
                    <a:pt x="213" y="7"/>
                  </a:lnTo>
                  <a:lnTo>
                    <a:pt x="221" y="7"/>
                  </a:lnTo>
                  <a:lnTo>
                    <a:pt x="231" y="7"/>
                  </a:lnTo>
                  <a:lnTo>
                    <a:pt x="239" y="7"/>
                  </a:lnTo>
                  <a:lnTo>
                    <a:pt x="248" y="7"/>
                  </a:lnTo>
                  <a:lnTo>
                    <a:pt x="257" y="7"/>
                  </a:lnTo>
                  <a:lnTo>
                    <a:pt x="266" y="7"/>
                  </a:lnTo>
                  <a:lnTo>
                    <a:pt x="274" y="7"/>
                  </a:lnTo>
                  <a:lnTo>
                    <a:pt x="283" y="7"/>
                  </a:lnTo>
                  <a:lnTo>
                    <a:pt x="291" y="7"/>
                  </a:lnTo>
                  <a:lnTo>
                    <a:pt x="300" y="7"/>
                  </a:lnTo>
                  <a:lnTo>
                    <a:pt x="308" y="7"/>
                  </a:lnTo>
                  <a:lnTo>
                    <a:pt x="316" y="7"/>
                  </a:lnTo>
                  <a:lnTo>
                    <a:pt x="324" y="6"/>
                  </a:lnTo>
                  <a:lnTo>
                    <a:pt x="331" y="6"/>
                  </a:lnTo>
                  <a:lnTo>
                    <a:pt x="339" y="6"/>
                  </a:lnTo>
                  <a:lnTo>
                    <a:pt x="347" y="6"/>
                  </a:lnTo>
                  <a:lnTo>
                    <a:pt x="354" y="6"/>
                  </a:lnTo>
                  <a:lnTo>
                    <a:pt x="360" y="6"/>
                  </a:lnTo>
                  <a:lnTo>
                    <a:pt x="366" y="6"/>
                  </a:lnTo>
                  <a:lnTo>
                    <a:pt x="373" y="6"/>
                  </a:lnTo>
                  <a:lnTo>
                    <a:pt x="379" y="6"/>
                  </a:lnTo>
                  <a:lnTo>
                    <a:pt x="386" y="6"/>
                  </a:lnTo>
                  <a:lnTo>
                    <a:pt x="390" y="6"/>
                  </a:lnTo>
                  <a:lnTo>
                    <a:pt x="396" y="6"/>
                  </a:lnTo>
                  <a:lnTo>
                    <a:pt x="401" y="6"/>
                  </a:lnTo>
                  <a:lnTo>
                    <a:pt x="405" y="6"/>
                  </a:lnTo>
                  <a:lnTo>
                    <a:pt x="409" y="6"/>
                  </a:lnTo>
                  <a:lnTo>
                    <a:pt x="413" y="6"/>
                  </a:lnTo>
                  <a:lnTo>
                    <a:pt x="416" y="6"/>
                  </a:lnTo>
                  <a:lnTo>
                    <a:pt x="420" y="6"/>
                  </a:lnTo>
                  <a:lnTo>
                    <a:pt x="424" y="5"/>
                  </a:lnTo>
                  <a:lnTo>
                    <a:pt x="429" y="5"/>
                  </a:lnTo>
                  <a:lnTo>
                    <a:pt x="435" y="4"/>
                  </a:lnTo>
                  <a:lnTo>
                    <a:pt x="440" y="4"/>
                  </a:lnTo>
                  <a:lnTo>
                    <a:pt x="445" y="4"/>
                  </a:lnTo>
                  <a:lnTo>
                    <a:pt x="451" y="4"/>
                  </a:lnTo>
                  <a:lnTo>
                    <a:pt x="457" y="4"/>
                  </a:lnTo>
                  <a:lnTo>
                    <a:pt x="463" y="4"/>
                  </a:lnTo>
                  <a:lnTo>
                    <a:pt x="470" y="4"/>
                  </a:lnTo>
                  <a:lnTo>
                    <a:pt x="477" y="4"/>
                  </a:lnTo>
                  <a:lnTo>
                    <a:pt x="483" y="3"/>
                  </a:lnTo>
                  <a:lnTo>
                    <a:pt x="491" y="3"/>
                  </a:lnTo>
                  <a:lnTo>
                    <a:pt x="498" y="3"/>
                  </a:lnTo>
                  <a:lnTo>
                    <a:pt x="506" y="3"/>
                  </a:lnTo>
                  <a:lnTo>
                    <a:pt x="513" y="2"/>
                  </a:lnTo>
                  <a:lnTo>
                    <a:pt x="522" y="2"/>
                  </a:lnTo>
                  <a:lnTo>
                    <a:pt x="529" y="2"/>
                  </a:lnTo>
                  <a:lnTo>
                    <a:pt x="537" y="2"/>
                  </a:lnTo>
                  <a:lnTo>
                    <a:pt x="545" y="2"/>
                  </a:lnTo>
                  <a:lnTo>
                    <a:pt x="553" y="2"/>
                  </a:lnTo>
                  <a:lnTo>
                    <a:pt x="561" y="2"/>
                  </a:lnTo>
                  <a:lnTo>
                    <a:pt x="570" y="2"/>
                  </a:lnTo>
                  <a:lnTo>
                    <a:pt x="578" y="2"/>
                  </a:lnTo>
                  <a:lnTo>
                    <a:pt x="587" y="2"/>
                  </a:lnTo>
                  <a:lnTo>
                    <a:pt x="595" y="2"/>
                  </a:lnTo>
                  <a:lnTo>
                    <a:pt x="603" y="2"/>
                  </a:lnTo>
                  <a:lnTo>
                    <a:pt x="613" y="2"/>
                  </a:lnTo>
                  <a:lnTo>
                    <a:pt x="621" y="2"/>
                  </a:lnTo>
                  <a:lnTo>
                    <a:pt x="629" y="2"/>
                  </a:lnTo>
                  <a:lnTo>
                    <a:pt x="638" y="2"/>
                  </a:lnTo>
                  <a:lnTo>
                    <a:pt x="645" y="1"/>
                  </a:lnTo>
                  <a:lnTo>
                    <a:pt x="653" y="1"/>
                  </a:lnTo>
                  <a:lnTo>
                    <a:pt x="662" y="1"/>
                  </a:lnTo>
                  <a:lnTo>
                    <a:pt x="670" y="1"/>
                  </a:lnTo>
                  <a:lnTo>
                    <a:pt x="678" y="0"/>
                  </a:lnTo>
                  <a:lnTo>
                    <a:pt x="685" y="0"/>
                  </a:lnTo>
                  <a:lnTo>
                    <a:pt x="692" y="0"/>
                  </a:lnTo>
                  <a:lnTo>
                    <a:pt x="702" y="0"/>
                  </a:lnTo>
                  <a:lnTo>
                    <a:pt x="708" y="0"/>
                  </a:lnTo>
                  <a:lnTo>
                    <a:pt x="715" y="0"/>
                  </a:lnTo>
                  <a:lnTo>
                    <a:pt x="722" y="0"/>
                  </a:lnTo>
                  <a:lnTo>
                    <a:pt x="729" y="0"/>
                  </a:lnTo>
                  <a:lnTo>
                    <a:pt x="735" y="0"/>
                  </a:lnTo>
                  <a:lnTo>
                    <a:pt x="741" y="0"/>
                  </a:lnTo>
                  <a:lnTo>
                    <a:pt x="748" y="0"/>
                  </a:lnTo>
                  <a:lnTo>
                    <a:pt x="755" y="0"/>
                  </a:lnTo>
                  <a:lnTo>
                    <a:pt x="760" y="0"/>
                  </a:lnTo>
                  <a:lnTo>
                    <a:pt x="765" y="0"/>
                  </a:lnTo>
                  <a:lnTo>
                    <a:pt x="770" y="0"/>
                  </a:lnTo>
                  <a:lnTo>
                    <a:pt x="775" y="0"/>
                  </a:lnTo>
                  <a:lnTo>
                    <a:pt x="779" y="0"/>
                  </a:lnTo>
                  <a:lnTo>
                    <a:pt x="783" y="0"/>
                  </a:lnTo>
                  <a:lnTo>
                    <a:pt x="787" y="0"/>
                  </a:lnTo>
                  <a:lnTo>
                    <a:pt x="792" y="0"/>
                  </a:lnTo>
                  <a:lnTo>
                    <a:pt x="797" y="0"/>
                  </a:lnTo>
                  <a:lnTo>
                    <a:pt x="802" y="0"/>
                  </a:lnTo>
                  <a:lnTo>
                    <a:pt x="805" y="0"/>
                  </a:lnTo>
                  <a:lnTo>
                    <a:pt x="806" y="0"/>
                  </a:lnTo>
                  <a:lnTo>
                    <a:pt x="808" y="2"/>
                  </a:lnTo>
                  <a:lnTo>
                    <a:pt x="811" y="4"/>
                  </a:lnTo>
                  <a:lnTo>
                    <a:pt x="815" y="8"/>
                  </a:lnTo>
                  <a:lnTo>
                    <a:pt x="818" y="12"/>
                  </a:lnTo>
                  <a:lnTo>
                    <a:pt x="820" y="18"/>
                  </a:lnTo>
                  <a:lnTo>
                    <a:pt x="822" y="24"/>
                  </a:lnTo>
                  <a:lnTo>
                    <a:pt x="824" y="30"/>
                  </a:lnTo>
                  <a:lnTo>
                    <a:pt x="823" y="36"/>
                  </a:lnTo>
                  <a:lnTo>
                    <a:pt x="822" y="40"/>
                  </a:lnTo>
                  <a:lnTo>
                    <a:pt x="821" y="44"/>
                  </a:lnTo>
                  <a:lnTo>
                    <a:pt x="820" y="48"/>
                  </a:lnTo>
                  <a:lnTo>
                    <a:pt x="817" y="53"/>
                  </a:lnTo>
                  <a:lnTo>
                    <a:pt x="816" y="55"/>
                  </a:lnTo>
                  <a:lnTo>
                    <a:pt x="807" y="53"/>
                  </a:lnTo>
                  <a:lnTo>
                    <a:pt x="807" y="51"/>
                  </a:lnTo>
                  <a:lnTo>
                    <a:pt x="809" y="48"/>
                  </a:lnTo>
                  <a:lnTo>
                    <a:pt x="810" y="42"/>
                  </a:lnTo>
                  <a:lnTo>
                    <a:pt x="812" y="36"/>
                  </a:lnTo>
                  <a:lnTo>
                    <a:pt x="812" y="28"/>
                  </a:lnTo>
                  <a:lnTo>
                    <a:pt x="811" y="21"/>
                  </a:lnTo>
                  <a:lnTo>
                    <a:pt x="809" y="15"/>
                  </a:lnTo>
                  <a:lnTo>
                    <a:pt x="804" y="12"/>
                  </a:lnTo>
                  <a:lnTo>
                    <a:pt x="802" y="11"/>
                  </a:lnTo>
                  <a:lnTo>
                    <a:pt x="800" y="11"/>
                  </a:lnTo>
                  <a:lnTo>
                    <a:pt x="797" y="10"/>
                  </a:lnTo>
                  <a:lnTo>
                    <a:pt x="793" y="10"/>
                  </a:lnTo>
                  <a:lnTo>
                    <a:pt x="789" y="10"/>
                  </a:lnTo>
                  <a:lnTo>
                    <a:pt x="783" y="10"/>
                  </a:lnTo>
                  <a:lnTo>
                    <a:pt x="777" y="10"/>
                  </a:lnTo>
                  <a:lnTo>
                    <a:pt x="772" y="10"/>
                  </a:lnTo>
                  <a:lnTo>
                    <a:pt x="765" y="10"/>
                  </a:lnTo>
                  <a:lnTo>
                    <a:pt x="758" y="10"/>
                  </a:lnTo>
                  <a:lnTo>
                    <a:pt x="754" y="10"/>
                  </a:lnTo>
                  <a:lnTo>
                    <a:pt x="750" y="10"/>
                  </a:lnTo>
                  <a:lnTo>
                    <a:pt x="746" y="10"/>
                  </a:lnTo>
                  <a:lnTo>
                    <a:pt x="742" y="10"/>
                  </a:lnTo>
                  <a:lnTo>
                    <a:pt x="737" y="10"/>
                  </a:lnTo>
                  <a:lnTo>
                    <a:pt x="733" y="10"/>
                  </a:lnTo>
                  <a:lnTo>
                    <a:pt x="729" y="10"/>
                  </a:lnTo>
                  <a:lnTo>
                    <a:pt x="725" y="10"/>
                  </a:lnTo>
                  <a:lnTo>
                    <a:pt x="720" y="10"/>
                  </a:lnTo>
                  <a:lnTo>
                    <a:pt x="716" y="10"/>
                  </a:lnTo>
                  <a:lnTo>
                    <a:pt x="712" y="10"/>
                  </a:lnTo>
                  <a:lnTo>
                    <a:pt x="708" y="10"/>
                  </a:lnTo>
                  <a:lnTo>
                    <a:pt x="702" y="10"/>
                  </a:lnTo>
                  <a:lnTo>
                    <a:pt x="697" y="10"/>
                  </a:lnTo>
                  <a:lnTo>
                    <a:pt x="692" y="10"/>
                  </a:lnTo>
                  <a:lnTo>
                    <a:pt x="688" y="10"/>
                  </a:lnTo>
                  <a:lnTo>
                    <a:pt x="682" y="10"/>
                  </a:lnTo>
                  <a:lnTo>
                    <a:pt x="678" y="10"/>
                  </a:lnTo>
                  <a:lnTo>
                    <a:pt x="673" y="10"/>
                  </a:lnTo>
                  <a:lnTo>
                    <a:pt x="669" y="10"/>
                  </a:lnTo>
                  <a:lnTo>
                    <a:pt x="663" y="10"/>
                  </a:lnTo>
                  <a:lnTo>
                    <a:pt x="659" y="10"/>
                  </a:lnTo>
                  <a:lnTo>
                    <a:pt x="653" y="10"/>
                  </a:lnTo>
                  <a:lnTo>
                    <a:pt x="649" y="10"/>
                  </a:lnTo>
                  <a:lnTo>
                    <a:pt x="644" y="10"/>
                  </a:lnTo>
                  <a:lnTo>
                    <a:pt x="640" y="10"/>
                  </a:lnTo>
                  <a:lnTo>
                    <a:pt x="635" y="10"/>
                  </a:lnTo>
                  <a:lnTo>
                    <a:pt x="631" y="10"/>
                  </a:lnTo>
                  <a:lnTo>
                    <a:pt x="626" y="10"/>
                  </a:lnTo>
                  <a:lnTo>
                    <a:pt x="621" y="10"/>
                  </a:lnTo>
                  <a:lnTo>
                    <a:pt x="617" y="10"/>
                  </a:lnTo>
                  <a:lnTo>
                    <a:pt x="613" y="10"/>
                  </a:lnTo>
                  <a:lnTo>
                    <a:pt x="607" y="10"/>
                  </a:lnTo>
                  <a:lnTo>
                    <a:pt x="603" y="10"/>
                  </a:lnTo>
                  <a:lnTo>
                    <a:pt x="599" y="10"/>
                  </a:lnTo>
                  <a:lnTo>
                    <a:pt x="595" y="10"/>
                  </a:lnTo>
                  <a:lnTo>
                    <a:pt x="591" y="10"/>
                  </a:lnTo>
                  <a:lnTo>
                    <a:pt x="587" y="10"/>
                  </a:lnTo>
                  <a:lnTo>
                    <a:pt x="583" y="10"/>
                  </a:lnTo>
                  <a:lnTo>
                    <a:pt x="579" y="11"/>
                  </a:lnTo>
                  <a:lnTo>
                    <a:pt x="572" y="11"/>
                  </a:lnTo>
                  <a:lnTo>
                    <a:pt x="566" y="12"/>
                  </a:lnTo>
                  <a:lnTo>
                    <a:pt x="561" y="12"/>
                  </a:lnTo>
                  <a:lnTo>
                    <a:pt x="557" y="12"/>
                  </a:lnTo>
                  <a:lnTo>
                    <a:pt x="553" y="12"/>
                  </a:lnTo>
                  <a:lnTo>
                    <a:pt x="549" y="12"/>
                  </a:lnTo>
                  <a:lnTo>
                    <a:pt x="545" y="12"/>
                  </a:lnTo>
                  <a:lnTo>
                    <a:pt x="540" y="12"/>
                  </a:lnTo>
                  <a:lnTo>
                    <a:pt x="536" y="12"/>
                  </a:lnTo>
                  <a:lnTo>
                    <a:pt x="532" y="12"/>
                  </a:lnTo>
                  <a:lnTo>
                    <a:pt x="527" y="12"/>
                  </a:lnTo>
                  <a:lnTo>
                    <a:pt x="522" y="12"/>
                  </a:lnTo>
                  <a:lnTo>
                    <a:pt x="516" y="12"/>
                  </a:lnTo>
                  <a:lnTo>
                    <a:pt x="512" y="12"/>
                  </a:lnTo>
                  <a:lnTo>
                    <a:pt x="506" y="12"/>
                  </a:lnTo>
                  <a:lnTo>
                    <a:pt x="501" y="12"/>
                  </a:lnTo>
                  <a:lnTo>
                    <a:pt x="496" y="12"/>
                  </a:lnTo>
                  <a:lnTo>
                    <a:pt x="491" y="13"/>
                  </a:lnTo>
                  <a:lnTo>
                    <a:pt x="485" y="13"/>
                  </a:lnTo>
                  <a:lnTo>
                    <a:pt x="479" y="13"/>
                  </a:lnTo>
                  <a:lnTo>
                    <a:pt x="472" y="13"/>
                  </a:lnTo>
                  <a:lnTo>
                    <a:pt x="467" y="13"/>
                  </a:lnTo>
                  <a:lnTo>
                    <a:pt x="461" y="13"/>
                  </a:lnTo>
                  <a:lnTo>
                    <a:pt x="455" y="13"/>
                  </a:lnTo>
                  <a:lnTo>
                    <a:pt x="450" y="13"/>
                  </a:lnTo>
                  <a:lnTo>
                    <a:pt x="445" y="13"/>
                  </a:lnTo>
                  <a:lnTo>
                    <a:pt x="439" y="13"/>
                  </a:lnTo>
                  <a:lnTo>
                    <a:pt x="433" y="13"/>
                  </a:lnTo>
                  <a:lnTo>
                    <a:pt x="425" y="13"/>
                  </a:lnTo>
                  <a:lnTo>
                    <a:pt x="420" y="14"/>
                  </a:lnTo>
                  <a:lnTo>
                    <a:pt x="414" y="14"/>
                  </a:lnTo>
                  <a:lnTo>
                    <a:pt x="409" y="14"/>
                  </a:lnTo>
                  <a:lnTo>
                    <a:pt x="403" y="14"/>
                  </a:lnTo>
                  <a:lnTo>
                    <a:pt x="398" y="14"/>
                  </a:lnTo>
                  <a:lnTo>
                    <a:pt x="392" y="14"/>
                  </a:lnTo>
                  <a:lnTo>
                    <a:pt x="386" y="14"/>
                  </a:lnTo>
                  <a:lnTo>
                    <a:pt x="379" y="14"/>
                  </a:lnTo>
                  <a:lnTo>
                    <a:pt x="374" y="14"/>
                  </a:lnTo>
                  <a:lnTo>
                    <a:pt x="368" y="14"/>
                  </a:lnTo>
                  <a:lnTo>
                    <a:pt x="363" y="14"/>
                  </a:lnTo>
                  <a:lnTo>
                    <a:pt x="358" y="14"/>
                  </a:lnTo>
                  <a:lnTo>
                    <a:pt x="353" y="15"/>
                  </a:lnTo>
                  <a:lnTo>
                    <a:pt x="347" y="15"/>
                  </a:lnTo>
                  <a:lnTo>
                    <a:pt x="342" y="15"/>
                  </a:lnTo>
                  <a:lnTo>
                    <a:pt x="336" y="15"/>
                  </a:lnTo>
                  <a:lnTo>
                    <a:pt x="332" y="15"/>
                  </a:lnTo>
                  <a:lnTo>
                    <a:pt x="327" y="15"/>
                  </a:lnTo>
                  <a:lnTo>
                    <a:pt x="323" y="15"/>
                  </a:lnTo>
                  <a:lnTo>
                    <a:pt x="319" y="15"/>
                  </a:lnTo>
                  <a:lnTo>
                    <a:pt x="315" y="16"/>
                  </a:lnTo>
                  <a:lnTo>
                    <a:pt x="311" y="16"/>
                  </a:lnTo>
                  <a:lnTo>
                    <a:pt x="307" y="16"/>
                  </a:lnTo>
                  <a:lnTo>
                    <a:pt x="303" y="16"/>
                  </a:lnTo>
                  <a:lnTo>
                    <a:pt x="299" y="16"/>
                  </a:lnTo>
                  <a:lnTo>
                    <a:pt x="292" y="16"/>
                  </a:lnTo>
                  <a:lnTo>
                    <a:pt x="286" y="16"/>
                  </a:lnTo>
                  <a:lnTo>
                    <a:pt x="281" y="16"/>
                  </a:lnTo>
                  <a:lnTo>
                    <a:pt x="277" y="16"/>
                  </a:lnTo>
                  <a:lnTo>
                    <a:pt x="275" y="16"/>
                  </a:lnTo>
                  <a:lnTo>
                    <a:pt x="273" y="16"/>
                  </a:lnTo>
                  <a:lnTo>
                    <a:pt x="271" y="16"/>
                  </a:lnTo>
                  <a:lnTo>
                    <a:pt x="267" y="16"/>
                  </a:lnTo>
                  <a:lnTo>
                    <a:pt x="263" y="16"/>
                  </a:lnTo>
                  <a:lnTo>
                    <a:pt x="257" y="16"/>
                  </a:lnTo>
                  <a:lnTo>
                    <a:pt x="254" y="16"/>
                  </a:lnTo>
                  <a:lnTo>
                    <a:pt x="250" y="16"/>
                  </a:lnTo>
                  <a:lnTo>
                    <a:pt x="245" y="16"/>
                  </a:lnTo>
                  <a:lnTo>
                    <a:pt x="242" y="16"/>
                  </a:lnTo>
                  <a:lnTo>
                    <a:pt x="237" y="16"/>
                  </a:lnTo>
                  <a:lnTo>
                    <a:pt x="233" y="16"/>
                  </a:lnTo>
                  <a:lnTo>
                    <a:pt x="229" y="16"/>
                  </a:lnTo>
                  <a:lnTo>
                    <a:pt x="225" y="16"/>
                  </a:lnTo>
                  <a:lnTo>
                    <a:pt x="219" y="16"/>
                  </a:lnTo>
                  <a:lnTo>
                    <a:pt x="214" y="16"/>
                  </a:lnTo>
                  <a:lnTo>
                    <a:pt x="209" y="16"/>
                  </a:lnTo>
                  <a:lnTo>
                    <a:pt x="203" y="16"/>
                  </a:lnTo>
                  <a:lnTo>
                    <a:pt x="197" y="16"/>
                  </a:lnTo>
                  <a:lnTo>
                    <a:pt x="193" y="16"/>
                  </a:lnTo>
                  <a:lnTo>
                    <a:pt x="186" y="16"/>
                  </a:lnTo>
                  <a:lnTo>
                    <a:pt x="182" y="16"/>
                  </a:lnTo>
                  <a:lnTo>
                    <a:pt x="176" y="16"/>
                  </a:lnTo>
                  <a:lnTo>
                    <a:pt x="170" y="16"/>
                  </a:lnTo>
                  <a:lnTo>
                    <a:pt x="164" y="16"/>
                  </a:lnTo>
                  <a:lnTo>
                    <a:pt x="158" y="16"/>
                  </a:lnTo>
                  <a:lnTo>
                    <a:pt x="152" y="16"/>
                  </a:lnTo>
                  <a:lnTo>
                    <a:pt x="146" y="16"/>
                  </a:lnTo>
                  <a:lnTo>
                    <a:pt x="140" y="16"/>
                  </a:lnTo>
                  <a:lnTo>
                    <a:pt x="135" y="16"/>
                  </a:lnTo>
                  <a:lnTo>
                    <a:pt x="129" y="16"/>
                  </a:lnTo>
                  <a:lnTo>
                    <a:pt x="123" y="16"/>
                  </a:lnTo>
                  <a:lnTo>
                    <a:pt x="117" y="16"/>
                  </a:lnTo>
                  <a:lnTo>
                    <a:pt x="110" y="16"/>
                  </a:lnTo>
                  <a:lnTo>
                    <a:pt x="104" y="16"/>
                  </a:lnTo>
                  <a:lnTo>
                    <a:pt x="98" y="16"/>
                  </a:lnTo>
                  <a:lnTo>
                    <a:pt x="93" y="16"/>
                  </a:lnTo>
                  <a:lnTo>
                    <a:pt x="87" y="16"/>
                  </a:lnTo>
                  <a:lnTo>
                    <a:pt x="81" y="16"/>
                  </a:lnTo>
                  <a:lnTo>
                    <a:pt x="77" y="16"/>
                  </a:lnTo>
                  <a:lnTo>
                    <a:pt x="70" y="16"/>
                  </a:lnTo>
                  <a:lnTo>
                    <a:pt x="65" y="16"/>
                  </a:lnTo>
                  <a:lnTo>
                    <a:pt x="60" y="16"/>
                  </a:lnTo>
                  <a:lnTo>
                    <a:pt x="55" y="16"/>
                  </a:lnTo>
                  <a:lnTo>
                    <a:pt x="51" y="16"/>
                  </a:lnTo>
                  <a:lnTo>
                    <a:pt x="47" y="16"/>
                  </a:lnTo>
                  <a:lnTo>
                    <a:pt x="43" y="16"/>
                  </a:lnTo>
                  <a:lnTo>
                    <a:pt x="38" y="16"/>
                  </a:lnTo>
                  <a:lnTo>
                    <a:pt x="34" y="16"/>
                  </a:lnTo>
                  <a:lnTo>
                    <a:pt x="31" y="16"/>
                  </a:lnTo>
                  <a:lnTo>
                    <a:pt x="24" y="16"/>
                  </a:lnTo>
                  <a:lnTo>
                    <a:pt x="19" y="16"/>
                  </a:lnTo>
                  <a:lnTo>
                    <a:pt x="14" y="16"/>
                  </a:lnTo>
                  <a:lnTo>
                    <a:pt x="10" y="16"/>
                  </a:lnTo>
                  <a:lnTo>
                    <a:pt x="8" y="16"/>
                  </a:lnTo>
                  <a:lnTo>
                    <a:pt x="0" y="6"/>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89" name="Freeform 668"/>
            <p:cNvSpPr>
              <a:spLocks/>
            </p:cNvSpPr>
            <p:nvPr/>
          </p:nvSpPr>
          <p:spPr bwMode="auto">
            <a:xfrm>
              <a:off x="3437" y="3250"/>
              <a:ext cx="207" cy="7"/>
            </a:xfrm>
            <a:custGeom>
              <a:avLst/>
              <a:gdLst>
                <a:gd name="T0" fmla="*/ 1 w 826"/>
                <a:gd name="T1" fmla="*/ 0 h 27"/>
                <a:gd name="T2" fmla="*/ 1 w 826"/>
                <a:gd name="T3" fmla="*/ 0 h 27"/>
                <a:gd name="T4" fmla="*/ 1 w 826"/>
                <a:gd name="T5" fmla="*/ 0 h 27"/>
                <a:gd name="T6" fmla="*/ 1 w 826"/>
                <a:gd name="T7" fmla="*/ 0 h 27"/>
                <a:gd name="T8" fmla="*/ 1 w 826"/>
                <a:gd name="T9" fmla="*/ 0 h 27"/>
                <a:gd name="T10" fmla="*/ 1 w 826"/>
                <a:gd name="T11" fmla="*/ 0 h 27"/>
                <a:gd name="T12" fmla="*/ 1 w 826"/>
                <a:gd name="T13" fmla="*/ 0 h 27"/>
                <a:gd name="T14" fmla="*/ 1 w 826"/>
                <a:gd name="T15" fmla="*/ 0 h 27"/>
                <a:gd name="T16" fmla="*/ 1 w 826"/>
                <a:gd name="T17" fmla="*/ 0 h 27"/>
                <a:gd name="T18" fmla="*/ 1 w 826"/>
                <a:gd name="T19" fmla="*/ 0 h 27"/>
                <a:gd name="T20" fmla="*/ 1 w 826"/>
                <a:gd name="T21" fmla="*/ 0 h 27"/>
                <a:gd name="T22" fmla="*/ 1 w 826"/>
                <a:gd name="T23" fmla="*/ 0 h 27"/>
                <a:gd name="T24" fmla="*/ 1 w 826"/>
                <a:gd name="T25" fmla="*/ 0 h 27"/>
                <a:gd name="T26" fmla="*/ 1 w 826"/>
                <a:gd name="T27" fmla="*/ 0 h 27"/>
                <a:gd name="T28" fmla="*/ 0 w 826"/>
                <a:gd name="T29" fmla="*/ 0 h 27"/>
                <a:gd name="T30" fmla="*/ 0 w 826"/>
                <a:gd name="T31" fmla="*/ 0 h 27"/>
                <a:gd name="T32" fmla="*/ 0 w 826"/>
                <a:gd name="T33" fmla="*/ 0 h 27"/>
                <a:gd name="T34" fmla="*/ 0 w 826"/>
                <a:gd name="T35" fmla="*/ 0 h 27"/>
                <a:gd name="T36" fmla="*/ 0 w 826"/>
                <a:gd name="T37" fmla="*/ 0 h 27"/>
                <a:gd name="T38" fmla="*/ 0 w 826"/>
                <a:gd name="T39" fmla="*/ 0 h 27"/>
                <a:gd name="T40" fmla="*/ 0 w 826"/>
                <a:gd name="T41" fmla="*/ 0 h 27"/>
                <a:gd name="T42" fmla="*/ 0 w 826"/>
                <a:gd name="T43" fmla="*/ 0 h 27"/>
                <a:gd name="T44" fmla="*/ 0 w 826"/>
                <a:gd name="T45" fmla="*/ 0 h 27"/>
                <a:gd name="T46" fmla="*/ 0 w 826"/>
                <a:gd name="T47" fmla="*/ 0 h 27"/>
                <a:gd name="T48" fmla="*/ 0 w 826"/>
                <a:gd name="T49" fmla="*/ 0 h 27"/>
                <a:gd name="T50" fmla="*/ 0 w 826"/>
                <a:gd name="T51" fmla="*/ 0 h 27"/>
                <a:gd name="T52" fmla="*/ 0 w 826"/>
                <a:gd name="T53" fmla="*/ 0 h 27"/>
                <a:gd name="T54" fmla="*/ 0 w 826"/>
                <a:gd name="T55" fmla="*/ 0 h 27"/>
                <a:gd name="T56" fmla="*/ 0 w 826"/>
                <a:gd name="T57" fmla="*/ 0 h 27"/>
                <a:gd name="T58" fmla="*/ 0 w 826"/>
                <a:gd name="T59" fmla="*/ 0 h 27"/>
                <a:gd name="T60" fmla="*/ 0 w 826"/>
                <a:gd name="T61" fmla="*/ 0 h 27"/>
                <a:gd name="T62" fmla="*/ 0 w 826"/>
                <a:gd name="T63" fmla="*/ 0 h 27"/>
                <a:gd name="T64" fmla="*/ 0 w 826"/>
                <a:gd name="T65" fmla="*/ 0 h 27"/>
                <a:gd name="T66" fmla="*/ 0 w 826"/>
                <a:gd name="T67" fmla="*/ 0 h 27"/>
                <a:gd name="T68" fmla="*/ 0 w 826"/>
                <a:gd name="T69" fmla="*/ 0 h 27"/>
                <a:gd name="T70" fmla="*/ 0 w 826"/>
                <a:gd name="T71" fmla="*/ 0 h 27"/>
                <a:gd name="T72" fmla="*/ 0 w 826"/>
                <a:gd name="T73" fmla="*/ 0 h 27"/>
                <a:gd name="T74" fmla="*/ 0 w 826"/>
                <a:gd name="T75" fmla="*/ 0 h 27"/>
                <a:gd name="T76" fmla="*/ 1 w 826"/>
                <a:gd name="T77" fmla="*/ 0 h 27"/>
                <a:gd name="T78" fmla="*/ 1 w 826"/>
                <a:gd name="T79" fmla="*/ 0 h 27"/>
                <a:gd name="T80" fmla="*/ 1 w 826"/>
                <a:gd name="T81" fmla="*/ 0 h 27"/>
                <a:gd name="T82" fmla="*/ 1 w 826"/>
                <a:gd name="T83" fmla="*/ 0 h 27"/>
                <a:gd name="T84" fmla="*/ 1 w 826"/>
                <a:gd name="T85" fmla="*/ 0 h 27"/>
                <a:gd name="T86" fmla="*/ 1 w 826"/>
                <a:gd name="T87" fmla="*/ 0 h 27"/>
                <a:gd name="T88" fmla="*/ 1 w 826"/>
                <a:gd name="T89" fmla="*/ 0 h 27"/>
                <a:gd name="T90" fmla="*/ 1 w 826"/>
                <a:gd name="T91" fmla="*/ 0 h 27"/>
                <a:gd name="T92" fmla="*/ 1 w 826"/>
                <a:gd name="T93" fmla="*/ 0 h 27"/>
                <a:gd name="T94" fmla="*/ 1 w 826"/>
                <a:gd name="T95" fmla="*/ 0 h 27"/>
                <a:gd name="T96" fmla="*/ 1 w 826"/>
                <a:gd name="T97" fmla="*/ 0 h 27"/>
                <a:gd name="T98" fmla="*/ 1 w 826"/>
                <a:gd name="T99" fmla="*/ 0 h 27"/>
                <a:gd name="T100" fmla="*/ 1 w 826"/>
                <a:gd name="T101" fmla="*/ 0 h 27"/>
                <a:gd name="T102" fmla="*/ 1 w 826"/>
                <a:gd name="T103" fmla="*/ 0 h 27"/>
                <a:gd name="T104" fmla="*/ 1 w 826"/>
                <a:gd name="T105" fmla="*/ 0 h 27"/>
                <a:gd name="T106" fmla="*/ 1 w 826"/>
                <a:gd name="T107" fmla="*/ 0 h 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6"/>
                <a:gd name="T163" fmla="*/ 0 h 27"/>
                <a:gd name="T164" fmla="*/ 826 w 826"/>
                <a:gd name="T165" fmla="*/ 27 h 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6" h="27">
                  <a:moveTo>
                    <a:pt x="819" y="1"/>
                  </a:moveTo>
                  <a:lnTo>
                    <a:pt x="817" y="1"/>
                  </a:lnTo>
                  <a:lnTo>
                    <a:pt x="815" y="1"/>
                  </a:lnTo>
                  <a:lnTo>
                    <a:pt x="812" y="1"/>
                  </a:lnTo>
                  <a:lnTo>
                    <a:pt x="808" y="1"/>
                  </a:lnTo>
                  <a:lnTo>
                    <a:pt x="802" y="1"/>
                  </a:lnTo>
                  <a:lnTo>
                    <a:pt x="796" y="2"/>
                  </a:lnTo>
                  <a:lnTo>
                    <a:pt x="791" y="2"/>
                  </a:lnTo>
                  <a:lnTo>
                    <a:pt x="787" y="2"/>
                  </a:lnTo>
                  <a:lnTo>
                    <a:pt x="783" y="2"/>
                  </a:lnTo>
                  <a:lnTo>
                    <a:pt x="779" y="3"/>
                  </a:lnTo>
                  <a:lnTo>
                    <a:pt x="775" y="3"/>
                  </a:lnTo>
                  <a:lnTo>
                    <a:pt x="770" y="3"/>
                  </a:lnTo>
                  <a:lnTo>
                    <a:pt x="765" y="3"/>
                  </a:lnTo>
                  <a:lnTo>
                    <a:pt x="761" y="4"/>
                  </a:lnTo>
                  <a:lnTo>
                    <a:pt x="755" y="4"/>
                  </a:lnTo>
                  <a:lnTo>
                    <a:pt x="750" y="4"/>
                  </a:lnTo>
                  <a:lnTo>
                    <a:pt x="743" y="4"/>
                  </a:lnTo>
                  <a:lnTo>
                    <a:pt x="739" y="5"/>
                  </a:lnTo>
                  <a:lnTo>
                    <a:pt x="733" y="5"/>
                  </a:lnTo>
                  <a:lnTo>
                    <a:pt x="727" y="6"/>
                  </a:lnTo>
                  <a:lnTo>
                    <a:pt x="721" y="6"/>
                  </a:lnTo>
                  <a:lnTo>
                    <a:pt x="716" y="6"/>
                  </a:lnTo>
                  <a:lnTo>
                    <a:pt x="710" y="6"/>
                  </a:lnTo>
                  <a:lnTo>
                    <a:pt x="704" y="7"/>
                  </a:lnTo>
                  <a:lnTo>
                    <a:pt x="696" y="8"/>
                  </a:lnTo>
                  <a:lnTo>
                    <a:pt x="691" y="8"/>
                  </a:lnTo>
                  <a:lnTo>
                    <a:pt x="684" y="8"/>
                  </a:lnTo>
                  <a:lnTo>
                    <a:pt x="678" y="8"/>
                  </a:lnTo>
                  <a:lnTo>
                    <a:pt x="672" y="8"/>
                  </a:lnTo>
                  <a:lnTo>
                    <a:pt x="666" y="9"/>
                  </a:lnTo>
                  <a:lnTo>
                    <a:pt x="660" y="9"/>
                  </a:lnTo>
                  <a:lnTo>
                    <a:pt x="653" y="10"/>
                  </a:lnTo>
                  <a:lnTo>
                    <a:pt x="647" y="10"/>
                  </a:lnTo>
                  <a:lnTo>
                    <a:pt x="642" y="11"/>
                  </a:lnTo>
                  <a:lnTo>
                    <a:pt x="635" y="11"/>
                  </a:lnTo>
                  <a:lnTo>
                    <a:pt x="629" y="11"/>
                  </a:lnTo>
                  <a:lnTo>
                    <a:pt x="624" y="11"/>
                  </a:lnTo>
                  <a:lnTo>
                    <a:pt x="619" y="12"/>
                  </a:lnTo>
                  <a:lnTo>
                    <a:pt x="611" y="12"/>
                  </a:lnTo>
                  <a:lnTo>
                    <a:pt x="607" y="12"/>
                  </a:lnTo>
                  <a:lnTo>
                    <a:pt x="601" y="13"/>
                  </a:lnTo>
                  <a:lnTo>
                    <a:pt x="597" y="13"/>
                  </a:lnTo>
                  <a:lnTo>
                    <a:pt x="591" y="13"/>
                  </a:lnTo>
                  <a:lnTo>
                    <a:pt x="587" y="13"/>
                  </a:lnTo>
                  <a:lnTo>
                    <a:pt x="581" y="13"/>
                  </a:lnTo>
                  <a:lnTo>
                    <a:pt x="577" y="14"/>
                  </a:lnTo>
                  <a:lnTo>
                    <a:pt x="573" y="14"/>
                  </a:lnTo>
                  <a:lnTo>
                    <a:pt x="569" y="14"/>
                  </a:lnTo>
                  <a:lnTo>
                    <a:pt x="564" y="14"/>
                  </a:lnTo>
                  <a:lnTo>
                    <a:pt x="561" y="15"/>
                  </a:lnTo>
                  <a:lnTo>
                    <a:pt x="557" y="15"/>
                  </a:lnTo>
                  <a:lnTo>
                    <a:pt x="553" y="15"/>
                  </a:lnTo>
                  <a:lnTo>
                    <a:pt x="550" y="15"/>
                  </a:lnTo>
                  <a:lnTo>
                    <a:pt x="548" y="15"/>
                  </a:lnTo>
                  <a:lnTo>
                    <a:pt x="543" y="15"/>
                  </a:lnTo>
                  <a:lnTo>
                    <a:pt x="540" y="16"/>
                  </a:lnTo>
                  <a:lnTo>
                    <a:pt x="535" y="15"/>
                  </a:lnTo>
                  <a:lnTo>
                    <a:pt x="530" y="15"/>
                  </a:lnTo>
                  <a:lnTo>
                    <a:pt x="523" y="15"/>
                  </a:lnTo>
                  <a:lnTo>
                    <a:pt x="516" y="15"/>
                  </a:lnTo>
                  <a:lnTo>
                    <a:pt x="511" y="15"/>
                  </a:lnTo>
                  <a:lnTo>
                    <a:pt x="507" y="15"/>
                  </a:lnTo>
                  <a:lnTo>
                    <a:pt x="502" y="15"/>
                  </a:lnTo>
                  <a:lnTo>
                    <a:pt x="498" y="15"/>
                  </a:lnTo>
                  <a:lnTo>
                    <a:pt x="492" y="15"/>
                  </a:lnTo>
                  <a:lnTo>
                    <a:pt x="487" y="15"/>
                  </a:lnTo>
                  <a:lnTo>
                    <a:pt x="481" y="15"/>
                  </a:lnTo>
                  <a:lnTo>
                    <a:pt x="476" y="15"/>
                  </a:lnTo>
                  <a:lnTo>
                    <a:pt x="470" y="15"/>
                  </a:lnTo>
                  <a:lnTo>
                    <a:pt x="464" y="15"/>
                  </a:lnTo>
                  <a:lnTo>
                    <a:pt x="457" y="15"/>
                  </a:lnTo>
                  <a:lnTo>
                    <a:pt x="451" y="15"/>
                  </a:lnTo>
                  <a:lnTo>
                    <a:pt x="445" y="15"/>
                  </a:lnTo>
                  <a:lnTo>
                    <a:pt x="439" y="15"/>
                  </a:lnTo>
                  <a:lnTo>
                    <a:pt x="431" y="15"/>
                  </a:lnTo>
                  <a:lnTo>
                    <a:pt x="425" y="15"/>
                  </a:lnTo>
                  <a:lnTo>
                    <a:pt x="417" y="15"/>
                  </a:lnTo>
                  <a:lnTo>
                    <a:pt x="411" y="15"/>
                  </a:lnTo>
                  <a:lnTo>
                    <a:pt x="404" y="15"/>
                  </a:lnTo>
                  <a:lnTo>
                    <a:pt x="398" y="15"/>
                  </a:lnTo>
                  <a:lnTo>
                    <a:pt x="390" y="15"/>
                  </a:lnTo>
                  <a:lnTo>
                    <a:pt x="383" y="15"/>
                  </a:lnTo>
                  <a:lnTo>
                    <a:pt x="376" y="15"/>
                  </a:lnTo>
                  <a:lnTo>
                    <a:pt x="370" y="15"/>
                  </a:lnTo>
                  <a:lnTo>
                    <a:pt x="362" y="15"/>
                  </a:lnTo>
                  <a:lnTo>
                    <a:pt x="356" y="15"/>
                  </a:lnTo>
                  <a:lnTo>
                    <a:pt x="348" y="15"/>
                  </a:lnTo>
                  <a:lnTo>
                    <a:pt x="340" y="15"/>
                  </a:lnTo>
                  <a:lnTo>
                    <a:pt x="334" y="15"/>
                  </a:lnTo>
                  <a:lnTo>
                    <a:pt x="327" y="15"/>
                  </a:lnTo>
                  <a:lnTo>
                    <a:pt x="321" y="15"/>
                  </a:lnTo>
                  <a:lnTo>
                    <a:pt x="315" y="15"/>
                  </a:lnTo>
                  <a:lnTo>
                    <a:pt x="308" y="15"/>
                  </a:lnTo>
                  <a:lnTo>
                    <a:pt x="301" y="15"/>
                  </a:lnTo>
                  <a:lnTo>
                    <a:pt x="294" y="15"/>
                  </a:lnTo>
                  <a:lnTo>
                    <a:pt x="289" y="15"/>
                  </a:lnTo>
                  <a:lnTo>
                    <a:pt x="283" y="15"/>
                  </a:lnTo>
                  <a:lnTo>
                    <a:pt x="277" y="15"/>
                  </a:lnTo>
                  <a:lnTo>
                    <a:pt x="271" y="15"/>
                  </a:lnTo>
                  <a:lnTo>
                    <a:pt x="267" y="15"/>
                  </a:lnTo>
                  <a:lnTo>
                    <a:pt x="261" y="15"/>
                  </a:lnTo>
                  <a:lnTo>
                    <a:pt x="256" y="15"/>
                  </a:lnTo>
                  <a:lnTo>
                    <a:pt x="250" y="15"/>
                  </a:lnTo>
                  <a:lnTo>
                    <a:pt x="246" y="15"/>
                  </a:lnTo>
                  <a:lnTo>
                    <a:pt x="242" y="15"/>
                  </a:lnTo>
                  <a:lnTo>
                    <a:pt x="238" y="15"/>
                  </a:lnTo>
                  <a:lnTo>
                    <a:pt x="234" y="15"/>
                  </a:lnTo>
                  <a:lnTo>
                    <a:pt x="231" y="15"/>
                  </a:lnTo>
                  <a:lnTo>
                    <a:pt x="224" y="15"/>
                  </a:lnTo>
                  <a:lnTo>
                    <a:pt x="220" y="15"/>
                  </a:lnTo>
                  <a:lnTo>
                    <a:pt x="216" y="15"/>
                  </a:lnTo>
                  <a:lnTo>
                    <a:pt x="215" y="16"/>
                  </a:lnTo>
                  <a:lnTo>
                    <a:pt x="212" y="15"/>
                  </a:lnTo>
                  <a:lnTo>
                    <a:pt x="209" y="15"/>
                  </a:lnTo>
                  <a:lnTo>
                    <a:pt x="205" y="15"/>
                  </a:lnTo>
                  <a:lnTo>
                    <a:pt x="201" y="15"/>
                  </a:lnTo>
                  <a:lnTo>
                    <a:pt x="194" y="15"/>
                  </a:lnTo>
                  <a:lnTo>
                    <a:pt x="189" y="15"/>
                  </a:lnTo>
                  <a:lnTo>
                    <a:pt x="182" y="15"/>
                  </a:lnTo>
                  <a:lnTo>
                    <a:pt x="176" y="15"/>
                  </a:lnTo>
                  <a:lnTo>
                    <a:pt x="172" y="15"/>
                  </a:lnTo>
                  <a:lnTo>
                    <a:pt x="168" y="15"/>
                  </a:lnTo>
                  <a:lnTo>
                    <a:pt x="162" y="15"/>
                  </a:lnTo>
                  <a:lnTo>
                    <a:pt x="158" y="15"/>
                  </a:lnTo>
                  <a:lnTo>
                    <a:pt x="154" y="15"/>
                  </a:lnTo>
                  <a:lnTo>
                    <a:pt x="150" y="15"/>
                  </a:lnTo>
                  <a:lnTo>
                    <a:pt x="145" y="15"/>
                  </a:lnTo>
                  <a:lnTo>
                    <a:pt x="141" y="15"/>
                  </a:lnTo>
                  <a:lnTo>
                    <a:pt x="136" y="15"/>
                  </a:lnTo>
                  <a:lnTo>
                    <a:pt x="131" y="15"/>
                  </a:lnTo>
                  <a:lnTo>
                    <a:pt x="127" y="15"/>
                  </a:lnTo>
                  <a:lnTo>
                    <a:pt x="123" y="15"/>
                  </a:lnTo>
                  <a:lnTo>
                    <a:pt x="117" y="15"/>
                  </a:lnTo>
                  <a:lnTo>
                    <a:pt x="113" y="15"/>
                  </a:lnTo>
                  <a:lnTo>
                    <a:pt x="108" y="15"/>
                  </a:lnTo>
                  <a:lnTo>
                    <a:pt x="104" y="15"/>
                  </a:lnTo>
                  <a:lnTo>
                    <a:pt x="99" y="14"/>
                  </a:lnTo>
                  <a:lnTo>
                    <a:pt x="94" y="14"/>
                  </a:lnTo>
                  <a:lnTo>
                    <a:pt x="89" y="14"/>
                  </a:lnTo>
                  <a:lnTo>
                    <a:pt x="85" y="14"/>
                  </a:lnTo>
                  <a:lnTo>
                    <a:pt x="81" y="14"/>
                  </a:lnTo>
                  <a:lnTo>
                    <a:pt x="75" y="14"/>
                  </a:lnTo>
                  <a:lnTo>
                    <a:pt x="71" y="14"/>
                  </a:lnTo>
                  <a:lnTo>
                    <a:pt x="67" y="14"/>
                  </a:lnTo>
                  <a:lnTo>
                    <a:pt x="62" y="14"/>
                  </a:lnTo>
                  <a:lnTo>
                    <a:pt x="58" y="14"/>
                  </a:lnTo>
                  <a:lnTo>
                    <a:pt x="54" y="14"/>
                  </a:lnTo>
                  <a:lnTo>
                    <a:pt x="51" y="14"/>
                  </a:lnTo>
                  <a:lnTo>
                    <a:pt x="47" y="14"/>
                  </a:lnTo>
                  <a:lnTo>
                    <a:pt x="42" y="14"/>
                  </a:lnTo>
                  <a:lnTo>
                    <a:pt x="39" y="14"/>
                  </a:lnTo>
                  <a:lnTo>
                    <a:pt x="36" y="14"/>
                  </a:lnTo>
                  <a:lnTo>
                    <a:pt x="28" y="14"/>
                  </a:lnTo>
                  <a:lnTo>
                    <a:pt x="23" y="14"/>
                  </a:lnTo>
                  <a:lnTo>
                    <a:pt x="17" y="14"/>
                  </a:lnTo>
                  <a:lnTo>
                    <a:pt x="13" y="14"/>
                  </a:lnTo>
                  <a:lnTo>
                    <a:pt x="7" y="14"/>
                  </a:lnTo>
                  <a:lnTo>
                    <a:pt x="6" y="14"/>
                  </a:lnTo>
                  <a:lnTo>
                    <a:pt x="0" y="24"/>
                  </a:lnTo>
                  <a:lnTo>
                    <a:pt x="2" y="24"/>
                  </a:lnTo>
                  <a:lnTo>
                    <a:pt x="5" y="24"/>
                  </a:lnTo>
                  <a:lnTo>
                    <a:pt x="10" y="24"/>
                  </a:lnTo>
                  <a:lnTo>
                    <a:pt x="14" y="24"/>
                  </a:lnTo>
                  <a:lnTo>
                    <a:pt x="21" y="24"/>
                  </a:lnTo>
                  <a:lnTo>
                    <a:pt x="24" y="24"/>
                  </a:lnTo>
                  <a:lnTo>
                    <a:pt x="28" y="24"/>
                  </a:lnTo>
                  <a:lnTo>
                    <a:pt x="33" y="24"/>
                  </a:lnTo>
                  <a:lnTo>
                    <a:pt x="37" y="25"/>
                  </a:lnTo>
                  <a:lnTo>
                    <a:pt x="41" y="25"/>
                  </a:lnTo>
                  <a:lnTo>
                    <a:pt x="45" y="25"/>
                  </a:lnTo>
                  <a:lnTo>
                    <a:pt x="49" y="25"/>
                  </a:lnTo>
                  <a:lnTo>
                    <a:pt x="54" y="25"/>
                  </a:lnTo>
                  <a:lnTo>
                    <a:pt x="58" y="25"/>
                  </a:lnTo>
                  <a:lnTo>
                    <a:pt x="63" y="25"/>
                  </a:lnTo>
                  <a:lnTo>
                    <a:pt x="68" y="25"/>
                  </a:lnTo>
                  <a:lnTo>
                    <a:pt x="74" y="25"/>
                  </a:lnTo>
                  <a:lnTo>
                    <a:pt x="80" y="25"/>
                  </a:lnTo>
                  <a:lnTo>
                    <a:pt x="85" y="25"/>
                  </a:lnTo>
                  <a:lnTo>
                    <a:pt x="90" y="25"/>
                  </a:lnTo>
                  <a:lnTo>
                    <a:pt x="96" y="26"/>
                  </a:lnTo>
                  <a:lnTo>
                    <a:pt x="101" y="26"/>
                  </a:lnTo>
                  <a:lnTo>
                    <a:pt x="107" y="26"/>
                  </a:lnTo>
                  <a:lnTo>
                    <a:pt x="112" y="26"/>
                  </a:lnTo>
                  <a:lnTo>
                    <a:pt x="118" y="26"/>
                  </a:lnTo>
                  <a:lnTo>
                    <a:pt x="125" y="26"/>
                  </a:lnTo>
                  <a:lnTo>
                    <a:pt x="130" y="26"/>
                  </a:lnTo>
                  <a:lnTo>
                    <a:pt x="135" y="26"/>
                  </a:lnTo>
                  <a:lnTo>
                    <a:pt x="141" y="26"/>
                  </a:lnTo>
                  <a:lnTo>
                    <a:pt x="146" y="26"/>
                  </a:lnTo>
                  <a:lnTo>
                    <a:pt x="152" y="26"/>
                  </a:lnTo>
                  <a:lnTo>
                    <a:pt x="157" y="26"/>
                  </a:lnTo>
                  <a:lnTo>
                    <a:pt x="163" y="26"/>
                  </a:lnTo>
                  <a:lnTo>
                    <a:pt x="169" y="26"/>
                  </a:lnTo>
                  <a:lnTo>
                    <a:pt x="174" y="26"/>
                  </a:lnTo>
                  <a:lnTo>
                    <a:pt x="179" y="26"/>
                  </a:lnTo>
                  <a:lnTo>
                    <a:pt x="184" y="26"/>
                  </a:lnTo>
                  <a:lnTo>
                    <a:pt x="189" y="26"/>
                  </a:lnTo>
                  <a:lnTo>
                    <a:pt x="194" y="26"/>
                  </a:lnTo>
                  <a:lnTo>
                    <a:pt x="199" y="26"/>
                  </a:lnTo>
                  <a:lnTo>
                    <a:pt x="204" y="27"/>
                  </a:lnTo>
                  <a:lnTo>
                    <a:pt x="208" y="26"/>
                  </a:lnTo>
                  <a:lnTo>
                    <a:pt x="213" y="26"/>
                  </a:lnTo>
                  <a:lnTo>
                    <a:pt x="217" y="26"/>
                  </a:lnTo>
                  <a:lnTo>
                    <a:pt x="221" y="26"/>
                  </a:lnTo>
                  <a:lnTo>
                    <a:pt x="224" y="26"/>
                  </a:lnTo>
                  <a:lnTo>
                    <a:pt x="229" y="26"/>
                  </a:lnTo>
                  <a:lnTo>
                    <a:pt x="232" y="26"/>
                  </a:lnTo>
                  <a:lnTo>
                    <a:pt x="236" y="26"/>
                  </a:lnTo>
                  <a:lnTo>
                    <a:pt x="241" y="26"/>
                  </a:lnTo>
                  <a:lnTo>
                    <a:pt x="246" y="26"/>
                  </a:lnTo>
                  <a:lnTo>
                    <a:pt x="249" y="26"/>
                  </a:lnTo>
                  <a:lnTo>
                    <a:pt x="253" y="26"/>
                  </a:lnTo>
                  <a:lnTo>
                    <a:pt x="254" y="26"/>
                  </a:lnTo>
                  <a:lnTo>
                    <a:pt x="259" y="26"/>
                  </a:lnTo>
                  <a:lnTo>
                    <a:pt x="263" y="25"/>
                  </a:lnTo>
                  <a:lnTo>
                    <a:pt x="268" y="25"/>
                  </a:lnTo>
                  <a:lnTo>
                    <a:pt x="273" y="25"/>
                  </a:lnTo>
                  <a:lnTo>
                    <a:pt x="280" y="25"/>
                  </a:lnTo>
                  <a:lnTo>
                    <a:pt x="284" y="25"/>
                  </a:lnTo>
                  <a:lnTo>
                    <a:pt x="288" y="25"/>
                  </a:lnTo>
                  <a:lnTo>
                    <a:pt x="292" y="25"/>
                  </a:lnTo>
                  <a:lnTo>
                    <a:pt x="296" y="25"/>
                  </a:lnTo>
                  <a:lnTo>
                    <a:pt x="301" y="25"/>
                  </a:lnTo>
                  <a:lnTo>
                    <a:pt x="305" y="25"/>
                  </a:lnTo>
                  <a:lnTo>
                    <a:pt x="309" y="25"/>
                  </a:lnTo>
                  <a:lnTo>
                    <a:pt x="315" y="25"/>
                  </a:lnTo>
                  <a:lnTo>
                    <a:pt x="319" y="25"/>
                  </a:lnTo>
                  <a:lnTo>
                    <a:pt x="324" y="25"/>
                  </a:lnTo>
                  <a:lnTo>
                    <a:pt x="329" y="25"/>
                  </a:lnTo>
                  <a:lnTo>
                    <a:pt x="335" y="25"/>
                  </a:lnTo>
                  <a:lnTo>
                    <a:pt x="340" y="25"/>
                  </a:lnTo>
                  <a:lnTo>
                    <a:pt x="346" y="25"/>
                  </a:lnTo>
                  <a:lnTo>
                    <a:pt x="352" y="25"/>
                  </a:lnTo>
                  <a:lnTo>
                    <a:pt x="358" y="25"/>
                  </a:lnTo>
                  <a:lnTo>
                    <a:pt x="364" y="25"/>
                  </a:lnTo>
                  <a:lnTo>
                    <a:pt x="370" y="25"/>
                  </a:lnTo>
                  <a:lnTo>
                    <a:pt x="376" y="25"/>
                  </a:lnTo>
                  <a:lnTo>
                    <a:pt x="382" y="26"/>
                  </a:lnTo>
                  <a:lnTo>
                    <a:pt x="387" y="26"/>
                  </a:lnTo>
                  <a:lnTo>
                    <a:pt x="394" y="26"/>
                  </a:lnTo>
                  <a:lnTo>
                    <a:pt x="400" y="26"/>
                  </a:lnTo>
                  <a:lnTo>
                    <a:pt x="407" y="26"/>
                  </a:lnTo>
                  <a:lnTo>
                    <a:pt x="413" y="26"/>
                  </a:lnTo>
                  <a:lnTo>
                    <a:pt x="419" y="26"/>
                  </a:lnTo>
                  <a:lnTo>
                    <a:pt x="425" y="26"/>
                  </a:lnTo>
                  <a:lnTo>
                    <a:pt x="432" y="26"/>
                  </a:lnTo>
                  <a:lnTo>
                    <a:pt x="439" y="26"/>
                  </a:lnTo>
                  <a:lnTo>
                    <a:pt x="445" y="26"/>
                  </a:lnTo>
                  <a:lnTo>
                    <a:pt x="451" y="26"/>
                  </a:lnTo>
                  <a:lnTo>
                    <a:pt x="458" y="26"/>
                  </a:lnTo>
                  <a:lnTo>
                    <a:pt x="464" y="26"/>
                  </a:lnTo>
                  <a:lnTo>
                    <a:pt x="471" y="26"/>
                  </a:lnTo>
                  <a:lnTo>
                    <a:pt x="477" y="26"/>
                  </a:lnTo>
                  <a:lnTo>
                    <a:pt x="485" y="26"/>
                  </a:lnTo>
                  <a:lnTo>
                    <a:pt x="491" y="25"/>
                  </a:lnTo>
                  <a:lnTo>
                    <a:pt x="497" y="25"/>
                  </a:lnTo>
                  <a:lnTo>
                    <a:pt x="503" y="25"/>
                  </a:lnTo>
                  <a:lnTo>
                    <a:pt x="509" y="25"/>
                  </a:lnTo>
                  <a:lnTo>
                    <a:pt x="515" y="25"/>
                  </a:lnTo>
                  <a:lnTo>
                    <a:pt x="521" y="25"/>
                  </a:lnTo>
                  <a:lnTo>
                    <a:pt x="528" y="25"/>
                  </a:lnTo>
                  <a:lnTo>
                    <a:pt x="534" y="25"/>
                  </a:lnTo>
                  <a:lnTo>
                    <a:pt x="540" y="24"/>
                  </a:lnTo>
                  <a:lnTo>
                    <a:pt x="546" y="24"/>
                  </a:lnTo>
                  <a:lnTo>
                    <a:pt x="551" y="24"/>
                  </a:lnTo>
                  <a:lnTo>
                    <a:pt x="557" y="24"/>
                  </a:lnTo>
                  <a:lnTo>
                    <a:pt x="563" y="24"/>
                  </a:lnTo>
                  <a:lnTo>
                    <a:pt x="569" y="24"/>
                  </a:lnTo>
                  <a:lnTo>
                    <a:pt x="574" y="24"/>
                  </a:lnTo>
                  <a:lnTo>
                    <a:pt x="581" y="24"/>
                  </a:lnTo>
                  <a:lnTo>
                    <a:pt x="585" y="23"/>
                  </a:lnTo>
                  <a:lnTo>
                    <a:pt x="590" y="23"/>
                  </a:lnTo>
                  <a:lnTo>
                    <a:pt x="595" y="22"/>
                  </a:lnTo>
                  <a:lnTo>
                    <a:pt x="600" y="22"/>
                  </a:lnTo>
                  <a:lnTo>
                    <a:pt x="605" y="22"/>
                  </a:lnTo>
                  <a:lnTo>
                    <a:pt x="610" y="22"/>
                  </a:lnTo>
                  <a:lnTo>
                    <a:pt x="616" y="22"/>
                  </a:lnTo>
                  <a:lnTo>
                    <a:pt x="621" y="22"/>
                  </a:lnTo>
                  <a:lnTo>
                    <a:pt x="626" y="21"/>
                  </a:lnTo>
                  <a:lnTo>
                    <a:pt x="631" y="21"/>
                  </a:lnTo>
                  <a:lnTo>
                    <a:pt x="636" y="19"/>
                  </a:lnTo>
                  <a:lnTo>
                    <a:pt x="642" y="19"/>
                  </a:lnTo>
                  <a:lnTo>
                    <a:pt x="646" y="19"/>
                  </a:lnTo>
                  <a:lnTo>
                    <a:pt x="652" y="19"/>
                  </a:lnTo>
                  <a:lnTo>
                    <a:pt x="656" y="19"/>
                  </a:lnTo>
                  <a:lnTo>
                    <a:pt x="663" y="19"/>
                  </a:lnTo>
                  <a:lnTo>
                    <a:pt x="667" y="18"/>
                  </a:lnTo>
                  <a:lnTo>
                    <a:pt x="672" y="18"/>
                  </a:lnTo>
                  <a:lnTo>
                    <a:pt x="676" y="17"/>
                  </a:lnTo>
                  <a:lnTo>
                    <a:pt x="682" y="17"/>
                  </a:lnTo>
                  <a:lnTo>
                    <a:pt x="686" y="17"/>
                  </a:lnTo>
                  <a:lnTo>
                    <a:pt x="691" y="17"/>
                  </a:lnTo>
                  <a:lnTo>
                    <a:pt x="696" y="17"/>
                  </a:lnTo>
                  <a:lnTo>
                    <a:pt x="701" y="17"/>
                  </a:lnTo>
                  <a:lnTo>
                    <a:pt x="706" y="17"/>
                  </a:lnTo>
                  <a:lnTo>
                    <a:pt x="711" y="17"/>
                  </a:lnTo>
                  <a:lnTo>
                    <a:pt x="715" y="16"/>
                  </a:lnTo>
                  <a:lnTo>
                    <a:pt x="720" y="16"/>
                  </a:lnTo>
                  <a:lnTo>
                    <a:pt x="724" y="16"/>
                  </a:lnTo>
                  <a:lnTo>
                    <a:pt x="728" y="16"/>
                  </a:lnTo>
                  <a:lnTo>
                    <a:pt x="733" y="16"/>
                  </a:lnTo>
                  <a:lnTo>
                    <a:pt x="738" y="16"/>
                  </a:lnTo>
                  <a:lnTo>
                    <a:pt x="741" y="15"/>
                  </a:lnTo>
                  <a:lnTo>
                    <a:pt x="745" y="15"/>
                  </a:lnTo>
                  <a:lnTo>
                    <a:pt x="750" y="15"/>
                  </a:lnTo>
                  <a:lnTo>
                    <a:pt x="754" y="15"/>
                  </a:lnTo>
                  <a:lnTo>
                    <a:pt x="761" y="14"/>
                  </a:lnTo>
                  <a:lnTo>
                    <a:pt x="769" y="13"/>
                  </a:lnTo>
                  <a:lnTo>
                    <a:pt x="775" y="13"/>
                  </a:lnTo>
                  <a:lnTo>
                    <a:pt x="782" y="12"/>
                  </a:lnTo>
                  <a:lnTo>
                    <a:pt x="788" y="11"/>
                  </a:lnTo>
                  <a:lnTo>
                    <a:pt x="795" y="11"/>
                  </a:lnTo>
                  <a:lnTo>
                    <a:pt x="800" y="11"/>
                  </a:lnTo>
                  <a:lnTo>
                    <a:pt x="805" y="10"/>
                  </a:lnTo>
                  <a:lnTo>
                    <a:pt x="809" y="9"/>
                  </a:lnTo>
                  <a:lnTo>
                    <a:pt x="813" y="9"/>
                  </a:lnTo>
                  <a:lnTo>
                    <a:pt x="818" y="8"/>
                  </a:lnTo>
                  <a:lnTo>
                    <a:pt x="822" y="7"/>
                  </a:lnTo>
                  <a:lnTo>
                    <a:pt x="825" y="4"/>
                  </a:lnTo>
                  <a:lnTo>
                    <a:pt x="826" y="3"/>
                  </a:lnTo>
                  <a:lnTo>
                    <a:pt x="826" y="1"/>
                  </a:lnTo>
                  <a:lnTo>
                    <a:pt x="824" y="1"/>
                  </a:lnTo>
                  <a:lnTo>
                    <a:pt x="820" y="0"/>
                  </a:lnTo>
                  <a:lnTo>
                    <a:pt x="819"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0" name="Freeform 669"/>
            <p:cNvSpPr>
              <a:spLocks/>
            </p:cNvSpPr>
            <p:nvPr/>
          </p:nvSpPr>
          <p:spPr bwMode="auto">
            <a:xfrm>
              <a:off x="3302" y="3263"/>
              <a:ext cx="27" cy="15"/>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w 104"/>
                <a:gd name="T15" fmla="*/ 0 h 62"/>
                <a:gd name="T16" fmla="*/ 0 w 104"/>
                <a:gd name="T17" fmla="*/ 0 h 62"/>
                <a:gd name="T18" fmla="*/ 0 w 104"/>
                <a:gd name="T19" fmla="*/ 0 h 62"/>
                <a:gd name="T20" fmla="*/ 0 w 104"/>
                <a:gd name="T21" fmla="*/ 0 h 62"/>
                <a:gd name="T22" fmla="*/ 0 w 104"/>
                <a:gd name="T23" fmla="*/ 0 h 62"/>
                <a:gd name="T24" fmla="*/ 0 w 104"/>
                <a:gd name="T25" fmla="*/ 0 h 62"/>
                <a:gd name="T26" fmla="*/ 0 w 104"/>
                <a:gd name="T27" fmla="*/ 0 h 62"/>
                <a:gd name="T28" fmla="*/ 0 w 104"/>
                <a:gd name="T29" fmla="*/ 0 h 62"/>
                <a:gd name="T30" fmla="*/ 0 w 104"/>
                <a:gd name="T31" fmla="*/ 0 h 62"/>
                <a:gd name="T32" fmla="*/ 0 w 104"/>
                <a:gd name="T33" fmla="*/ 0 h 62"/>
                <a:gd name="T34" fmla="*/ 0 w 104"/>
                <a:gd name="T35" fmla="*/ 0 h 62"/>
                <a:gd name="T36" fmla="*/ 0 w 104"/>
                <a:gd name="T37" fmla="*/ 0 h 62"/>
                <a:gd name="T38" fmla="*/ 0 w 104"/>
                <a:gd name="T39" fmla="*/ 0 h 62"/>
                <a:gd name="T40" fmla="*/ 0 w 104"/>
                <a:gd name="T41" fmla="*/ 0 h 62"/>
                <a:gd name="T42" fmla="*/ 0 w 104"/>
                <a:gd name="T43" fmla="*/ 0 h 62"/>
                <a:gd name="T44" fmla="*/ 0 w 104"/>
                <a:gd name="T45" fmla="*/ 0 h 62"/>
                <a:gd name="T46" fmla="*/ 0 w 104"/>
                <a:gd name="T47" fmla="*/ 0 h 62"/>
                <a:gd name="T48" fmla="*/ 0 w 104"/>
                <a:gd name="T49" fmla="*/ 0 h 62"/>
                <a:gd name="T50" fmla="*/ 0 w 104"/>
                <a:gd name="T51" fmla="*/ 0 h 62"/>
                <a:gd name="T52" fmla="*/ 0 w 104"/>
                <a:gd name="T53" fmla="*/ 0 h 62"/>
                <a:gd name="T54" fmla="*/ 0 w 104"/>
                <a:gd name="T55" fmla="*/ 0 h 62"/>
                <a:gd name="T56" fmla="*/ 0 w 104"/>
                <a:gd name="T57" fmla="*/ 0 h 62"/>
                <a:gd name="T58" fmla="*/ 0 w 104"/>
                <a:gd name="T59" fmla="*/ 0 h 62"/>
                <a:gd name="T60" fmla="*/ 0 w 104"/>
                <a:gd name="T61" fmla="*/ 0 h 62"/>
                <a:gd name="T62" fmla="*/ 0 w 104"/>
                <a:gd name="T63" fmla="*/ 0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62"/>
                <a:gd name="T98" fmla="*/ 104 w 104"/>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62">
                  <a:moveTo>
                    <a:pt x="8" y="20"/>
                  </a:moveTo>
                  <a:lnTo>
                    <a:pt x="7" y="20"/>
                  </a:lnTo>
                  <a:lnTo>
                    <a:pt x="7" y="23"/>
                  </a:lnTo>
                  <a:lnTo>
                    <a:pt x="7" y="26"/>
                  </a:lnTo>
                  <a:lnTo>
                    <a:pt x="10" y="32"/>
                  </a:lnTo>
                  <a:lnTo>
                    <a:pt x="12" y="36"/>
                  </a:lnTo>
                  <a:lnTo>
                    <a:pt x="18" y="42"/>
                  </a:lnTo>
                  <a:lnTo>
                    <a:pt x="22" y="44"/>
                  </a:lnTo>
                  <a:lnTo>
                    <a:pt x="27" y="46"/>
                  </a:lnTo>
                  <a:lnTo>
                    <a:pt x="33" y="48"/>
                  </a:lnTo>
                  <a:lnTo>
                    <a:pt x="40" y="52"/>
                  </a:lnTo>
                  <a:lnTo>
                    <a:pt x="46" y="52"/>
                  </a:lnTo>
                  <a:lnTo>
                    <a:pt x="52" y="54"/>
                  </a:lnTo>
                  <a:lnTo>
                    <a:pt x="57" y="54"/>
                  </a:lnTo>
                  <a:lnTo>
                    <a:pt x="62" y="54"/>
                  </a:lnTo>
                  <a:lnTo>
                    <a:pt x="66" y="52"/>
                  </a:lnTo>
                  <a:lnTo>
                    <a:pt x="70" y="52"/>
                  </a:lnTo>
                  <a:lnTo>
                    <a:pt x="73" y="49"/>
                  </a:lnTo>
                  <a:lnTo>
                    <a:pt x="78" y="47"/>
                  </a:lnTo>
                  <a:lnTo>
                    <a:pt x="83" y="42"/>
                  </a:lnTo>
                  <a:lnTo>
                    <a:pt x="88" y="37"/>
                  </a:lnTo>
                  <a:lnTo>
                    <a:pt x="91" y="32"/>
                  </a:lnTo>
                  <a:lnTo>
                    <a:pt x="93" y="28"/>
                  </a:lnTo>
                  <a:lnTo>
                    <a:pt x="94" y="22"/>
                  </a:lnTo>
                  <a:lnTo>
                    <a:pt x="95" y="18"/>
                  </a:lnTo>
                  <a:lnTo>
                    <a:pt x="94" y="13"/>
                  </a:lnTo>
                  <a:lnTo>
                    <a:pt x="94" y="8"/>
                  </a:lnTo>
                  <a:lnTo>
                    <a:pt x="93" y="2"/>
                  </a:lnTo>
                  <a:lnTo>
                    <a:pt x="93" y="0"/>
                  </a:lnTo>
                  <a:lnTo>
                    <a:pt x="103" y="3"/>
                  </a:lnTo>
                  <a:lnTo>
                    <a:pt x="103" y="4"/>
                  </a:lnTo>
                  <a:lnTo>
                    <a:pt x="104" y="7"/>
                  </a:lnTo>
                  <a:lnTo>
                    <a:pt x="104" y="12"/>
                  </a:lnTo>
                  <a:lnTo>
                    <a:pt x="104" y="19"/>
                  </a:lnTo>
                  <a:lnTo>
                    <a:pt x="103" y="22"/>
                  </a:lnTo>
                  <a:lnTo>
                    <a:pt x="102" y="26"/>
                  </a:lnTo>
                  <a:lnTo>
                    <a:pt x="101" y="30"/>
                  </a:lnTo>
                  <a:lnTo>
                    <a:pt x="99" y="34"/>
                  </a:lnTo>
                  <a:lnTo>
                    <a:pt x="97" y="38"/>
                  </a:lnTo>
                  <a:lnTo>
                    <a:pt x="94" y="43"/>
                  </a:lnTo>
                  <a:lnTo>
                    <a:pt x="90" y="47"/>
                  </a:lnTo>
                  <a:lnTo>
                    <a:pt x="87" y="53"/>
                  </a:lnTo>
                  <a:lnTo>
                    <a:pt x="81" y="56"/>
                  </a:lnTo>
                  <a:lnTo>
                    <a:pt x="75" y="59"/>
                  </a:lnTo>
                  <a:lnTo>
                    <a:pt x="69" y="60"/>
                  </a:lnTo>
                  <a:lnTo>
                    <a:pt x="64" y="62"/>
                  </a:lnTo>
                  <a:lnTo>
                    <a:pt x="58" y="62"/>
                  </a:lnTo>
                  <a:lnTo>
                    <a:pt x="53" y="62"/>
                  </a:lnTo>
                  <a:lnTo>
                    <a:pt x="46" y="60"/>
                  </a:lnTo>
                  <a:lnTo>
                    <a:pt x="41" y="60"/>
                  </a:lnTo>
                  <a:lnTo>
                    <a:pt x="35" y="58"/>
                  </a:lnTo>
                  <a:lnTo>
                    <a:pt x="29" y="56"/>
                  </a:lnTo>
                  <a:lnTo>
                    <a:pt x="24" y="54"/>
                  </a:lnTo>
                  <a:lnTo>
                    <a:pt x="20" y="52"/>
                  </a:lnTo>
                  <a:lnTo>
                    <a:pt x="15" y="49"/>
                  </a:lnTo>
                  <a:lnTo>
                    <a:pt x="12" y="47"/>
                  </a:lnTo>
                  <a:lnTo>
                    <a:pt x="9" y="45"/>
                  </a:lnTo>
                  <a:lnTo>
                    <a:pt x="8" y="44"/>
                  </a:lnTo>
                  <a:lnTo>
                    <a:pt x="3" y="38"/>
                  </a:lnTo>
                  <a:lnTo>
                    <a:pt x="0" y="32"/>
                  </a:lnTo>
                  <a:lnTo>
                    <a:pt x="0" y="28"/>
                  </a:lnTo>
                  <a:lnTo>
                    <a:pt x="0" y="26"/>
                  </a:lnTo>
                  <a:lnTo>
                    <a:pt x="8" y="2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1" name="Freeform 670"/>
            <p:cNvSpPr>
              <a:spLocks/>
            </p:cNvSpPr>
            <p:nvPr/>
          </p:nvSpPr>
          <p:spPr bwMode="auto">
            <a:xfrm>
              <a:off x="3286" y="3262"/>
              <a:ext cx="11" cy="9"/>
            </a:xfrm>
            <a:custGeom>
              <a:avLst/>
              <a:gdLst>
                <a:gd name="T0" fmla="*/ 0 w 44"/>
                <a:gd name="T1" fmla="*/ 0 h 36"/>
                <a:gd name="T2" fmla="*/ 0 w 44"/>
                <a:gd name="T3" fmla="*/ 0 h 36"/>
                <a:gd name="T4" fmla="*/ 0 w 44"/>
                <a:gd name="T5" fmla="*/ 0 h 36"/>
                <a:gd name="T6" fmla="*/ 0 w 44"/>
                <a:gd name="T7" fmla="*/ 0 h 36"/>
                <a:gd name="T8" fmla="*/ 0 w 44"/>
                <a:gd name="T9" fmla="*/ 0 h 36"/>
                <a:gd name="T10" fmla="*/ 0 w 44"/>
                <a:gd name="T11" fmla="*/ 0 h 36"/>
                <a:gd name="T12" fmla="*/ 0 w 44"/>
                <a:gd name="T13" fmla="*/ 0 h 36"/>
                <a:gd name="T14" fmla="*/ 0 w 44"/>
                <a:gd name="T15" fmla="*/ 0 h 36"/>
                <a:gd name="T16" fmla="*/ 0 w 44"/>
                <a:gd name="T17" fmla="*/ 0 h 36"/>
                <a:gd name="T18" fmla="*/ 0 w 44"/>
                <a:gd name="T19" fmla="*/ 0 h 36"/>
                <a:gd name="T20" fmla="*/ 0 w 44"/>
                <a:gd name="T21" fmla="*/ 0 h 36"/>
                <a:gd name="T22" fmla="*/ 0 w 44"/>
                <a:gd name="T23" fmla="*/ 0 h 36"/>
                <a:gd name="T24" fmla="*/ 0 w 44"/>
                <a:gd name="T25" fmla="*/ 0 h 36"/>
                <a:gd name="T26" fmla="*/ 0 w 44"/>
                <a:gd name="T27" fmla="*/ 0 h 36"/>
                <a:gd name="T28" fmla="*/ 0 w 44"/>
                <a:gd name="T29" fmla="*/ 0 h 36"/>
                <a:gd name="T30" fmla="*/ 0 w 44"/>
                <a:gd name="T31" fmla="*/ 0 h 36"/>
                <a:gd name="T32" fmla="*/ 0 w 44"/>
                <a:gd name="T33" fmla="*/ 0 h 36"/>
                <a:gd name="T34" fmla="*/ 0 w 44"/>
                <a:gd name="T35" fmla="*/ 0 h 36"/>
                <a:gd name="T36" fmla="*/ 0 w 44"/>
                <a:gd name="T37" fmla="*/ 0 h 36"/>
                <a:gd name="T38" fmla="*/ 0 w 44"/>
                <a:gd name="T39" fmla="*/ 0 h 36"/>
                <a:gd name="T40" fmla="*/ 0 w 44"/>
                <a:gd name="T41" fmla="*/ 0 h 36"/>
                <a:gd name="T42" fmla="*/ 0 w 44"/>
                <a:gd name="T43" fmla="*/ 0 h 36"/>
                <a:gd name="T44" fmla="*/ 0 w 44"/>
                <a:gd name="T45" fmla="*/ 0 h 36"/>
                <a:gd name="T46" fmla="*/ 0 w 44"/>
                <a:gd name="T47" fmla="*/ 0 h 36"/>
                <a:gd name="T48" fmla="*/ 0 w 44"/>
                <a:gd name="T49" fmla="*/ 0 h 36"/>
                <a:gd name="T50" fmla="*/ 0 w 44"/>
                <a:gd name="T51" fmla="*/ 0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36"/>
                <a:gd name="T80" fmla="*/ 44 w 44"/>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36">
                  <a:moveTo>
                    <a:pt x="39" y="1"/>
                  </a:moveTo>
                  <a:lnTo>
                    <a:pt x="35" y="4"/>
                  </a:lnTo>
                  <a:lnTo>
                    <a:pt x="29" y="8"/>
                  </a:lnTo>
                  <a:lnTo>
                    <a:pt x="22" y="12"/>
                  </a:lnTo>
                  <a:lnTo>
                    <a:pt x="16" y="18"/>
                  </a:lnTo>
                  <a:lnTo>
                    <a:pt x="10" y="22"/>
                  </a:lnTo>
                  <a:lnTo>
                    <a:pt x="5" y="25"/>
                  </a:lnTo>
                  <a:lnTo>
                    <a:pt x="1" y="27"/>
                  </a:lnTo>
                  <a:lnTo>
                    <a:pt x="1" y="28"/>
                  </a:lnTo>
                  <a:lnTo>
                    <a:pt x="0" y="30"/>
                  </a:lnTo>
                  <a:lnTo>
                    <a:pt x="0" y="33"/>
                  </a:lnTo>
                  <a:lnTo>
                    <a:pt x="1" y="36"/>
                  </a:lnTo>
                  <a:lnTo>
                    <a:pt x="3" y="36"/>
                  </a:lnTo>
                  <a:lnTo>
                    <a:pt x="5" y="34"/>
                  </a:lnTo>
                  <a:lnTo>
                    <a:pt x="12" y="32"/>
                  </a:lnTo>
                  <a:lnTo>
                    <a:pt x="17" y="28"/>
                  </a:lnTo>
                  <a:lnTo>
                    <a:pt x="24" y="24"/>
                  </a:lnTo>
                  <a:lnTo>
                    <a:pt x="31" y="18"/>
                  </a:lnTo>
                  <a:lnTo>
                    <a:pt x="37" y="13"/>
                  </a:lnTo>
                  <a:lnTo>
                    <a:pt x="41" y="9"/>
                  </a:lnTo>
                  <a:lnTo>
                    <a:pt x="44" y="6"/>
                  </a:lnTo>
                  <a:lnTo>
                    <a:pt x="44" y="2"/>
                  </a:lnTo>
                  <a:lnTo>
                    <a:pt x="43" y="0"/>
                  </a:lnTo>
                  <a:lnTo>
                    <a:pt x="40" y="0"/>
                  </a:lnTo>
                  <a:lnTo>
                    <a:pt x="39"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2" name="Freeform 671"/>
            <p:cNvSpPr>
              <a:spLocks/>
            </p:cNvSpPr>
            <p:nvPr/>
          </p:nvSpPr>
          <p:spPr bwMode="auto">
            <a:xfrm>
              <a:off x="3248" y="3277"/>
              <a:ext cx="27" cy="14"/>
            </a:xfrm>
            <a:custGeom>
              <a:avLst/>
              <a:gdLst>
                <a:gd name="T0" fmla="*/ 0 w 105"/>
                <a:gd name="T1" fmla="*/ 0 h 56"/>
                <a:gd name="T2" fmla="*/ 0 w 105"/>
                <a:gd name="T3" fmla="*/ 0 h 56"/>
                <a:gd name="T4" fmla="*/ 0 w 105"/>
                <a:gd name="T5" fmla="*/ 0 h 56"/>
                <a:gd name="T6" fmla="*/ 0 w 105"/>
                <a:gd name="T7" fmla="*/ 0 h 56"/>
                <a:gd name="T8" fmla="*/ 0 w 105"/>
                <a:gd name="T9" fmla="*/ 0 h 56"/>
                <a:gd name="T10" fmla="*/ 0 w 105"/>
                <a:gd name="T11" fmla="*/ 0 h 56"/>
                <a:gd name="T12" fmla="*/ 0 w 105"/>
                <a:gd name="T13" fmla="*/ 0 h 56"/>
                <a:gd name="T14" fmla="*/ 0 w 105"/>
                <a:gd name="T15" fmla="*/ 0 h 56"/>
                <a:gd name="T16" fmla="*/ 0 w 105"/>
                <a:gd name="T17" fmla="*/ 0 h 56"/>
                <a:gd name="T18" fmla="*/ 0 w 105"/>
                <a:gd name="T19" fmla="*/ 0 h 56"/>
                <a:gd name="T20" fmla="*/ 0 w 105"/>
                <a:gd name="T21" fmla="*/ 0 h 56"/>
                <a:gd name="T22" fmla="*/ 0 w 105"/>
                <a:gd name="T23" fmla="*/ 0 h 56"/>
                <a:gd name="T24" fmla="*/ 0 w 105"/>
                <a:gd name="T25" fmla="*/ 0 h 56"/>
                <a:gd name="T26" fmla="*/ 0 w 105"/>
                <a:gd name="T27" fmla="*/ 0 h 56"/>
                <a:gd name="T28" fmla="*/ 0 w 105"/>
                <a:gd name="T29" fmla="*/ 0 h 56"/>
                <a:gd name="T30" fmla="*/ 0 w 105"/>
                <a:gd name="T31" fmla="*/ 0 h 56"/>
                <a:gd name="T32" fmla="*/ 0 w 105"/>
                <a:gd name="T33" fmla="*/ 0 h 56"/>
                <a:gd name="T34" fmla="*/ 0 w 105"/>
                <a:gd name="T35" fmla="*/ 0 h 56"/>
                <a:gd name="T36" fmla="*/ 0 w 105"/>
                <a:gd name="T37" fmla="*/ 0 h 56"/>
                <a:gd name="T38" fmla="*/ 0 w 105"/>
                <a:gd name="T39" fmla="*/ 0 h 56"/>
                <a:gd name="T40" fmla="*/ 0 w 105"/>
                <a:gd name="T41" fmla="*/ 0 h 56"/>
                <a:gd name="T42" fmla="*/ 0 w 105"/>
                <a:gd name="T43" fmla="*/ 0 h 56"/>
                <a:gd name="T44" fmla="*/ 0 w 105"/>
                <a:gd name="T45" fmla="*/ 0 h 56"/>
                <a:gd name="T46" fmla="*/ 0 w 105"/>
                <a:gd name="T47" fmla="*/ 0 h 56"/>
                <a:gd name="T48" fmla="*/ 0 w 105"/>
                <a:gd name="T49" fmla="*/ 0 h 56"/>
                <a:gd name="T50" fmla="*/ 0 w 105"/>
                <a:gd name="T51" fmla="*/ 0 h 56"/>
                <a:gd name="T52" fmla="*/ 0 w 105"/>
                <a:gd name="T53" fmla="*/ 0 h 56"/>
                <a:gd name="T54" fmla="*/ 0 w 105"/>
                <a:gd name="T55" fmla="*/ 0 h 56"/>
                <a:gd name="T56" fmla="*/ 0 w 105"/>
                <a:gd name="T57" fmla="*/ 0 h 56"/>
                <a:gd name="T58" fmla="*/ 0 w 105"/>
                <a:gd name="T59" fmla="*/ 0 h 56"/>
                <a:gd name="T60" fmla="*/ 0 w 105"/>
                <a:gd name="T61" fmla="*/ 0 h 56"/>
                <a:gd name="T62" fmla="*/ 0 w 105"/>
                <a:gd name="T63" fmla="*/ 0 h 56"/>
                <a:gd name="T64" fmla="*/ 0 w 105"/>
                <a:gd name="T65" fmla="*/ 0 h 56"/>
                <a:gd name="T66" fmla="*/ 0 w 105"/>
                <a:gd name="T67" fmla="*/ 0 h 56"/>
                <a:gd name="T68" fmla="*/ 0 w 105"/>
                <a:gd name="T69" fmla="*/ 0 h 56"/>
                <a:gd name="T70" fmla="*/ 0 w 105"/>
                <a:gd name="T71" fmla="*/ 0 h 56"/>
                <a:gd name="T72" fmla="*/ 0 w 105"/>
                <a:gd name="T73" fmla="*/ 0 h 56"/>
                <a:gd name="T74" fmla="*/ 0 w 105"/>
                <a:gd name="T75" fmla="*/ 0 h 56"/>
                <a:gd name="T76" fmla="*/ 0 w 105"/>
                <a:gd name="T77" fmla="*/ 0 h 56"/>
                <a:gd name="T78" fmla="*/ 0 w 105"/>
                <a:gd name="T79" fmla="*/ 0 h 56"/>
                <a:gd name="T80" fmla="*/ 0 w 105"/>
                <a:gd name="T81" fmla="*/ 0 h 56"/>
                <a:gd name="T82" fmla="*/ 0 w 105"/>
                <a:gd name="T83" fmla="*/ 0 h 56"/>
                <a:gd name="T84" fmla="*/ 0 w 105"/>
                <a:gd name="T85" fmla="*/ 0 h 56"/>
                <a:gd name="T86" fmla="*/ 0 w 105"/>
                <a:gd name="T87" fmla="*/ 0 h 56"/>
                <a:gd name="T88" fmla="*/ 0 w 105"/>
                <a:gd name="T89" fmla="*/ 0 h 56"/>
                <a:gd name="T90" fmla="*/ 0 w 105"/>
                <a:gd name="T91" fmla="*/ 0 h 56"/>
                <a:gd name="T92" fmla="*/ 0 w 105"/>
                <a:gd name="T93" fmla="*/ 0 h 56"/>
                <a:gd name="T94" fmla="*/ 0 w 105"/>
                <a:gd name="T95" fmla="*/ 0 h 56"/>
                <a:gd name="T96" fmla="*/ 0 w 105"/>
                <a:gd name="T97" fmla="*/ 0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5"/>
                <a:gd name="T148" fmla="*/ 0 h 56"/>
                <a:gd name="T149" fmla="*/ 105 w 105"/>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5" h="56">
                  <a:moveTo>
                    <a:pt x="98" y="0"/>
                  </a:moveTo>
                  <a:lnTo>
                    <a:pt x="93" y="2"/>
                  </a:lnTo>
                  <a:lnTo>
                    <a:pt x="87" y="5"/>
                  </a:lnTo>
                  <a:lnTo>
                    <a:pt x="83" y="7"/>
                  </a:lnTo>
                  <a:lnTo>
                    <a:pt x="79" y="9"/>
                  </a:lnTo>
                  <a:lnTo>
                    <a:pt x="75" y="11"/>
                  </a:lnTo>
                  <a:lnTo>
                    <a:pt x="72" y="14"/>
                  </a:lnTo>
                  <a:lnTo>
                    <a:pt x="67" y="16"/>
                  </a:lnTo>
                  <a:lnTo>
                    <a:pt x="63" y="18"/>
                  </a:lnTo>
                  <a:lnTo>
                    <a:pt x="59" y="20"/>
                  </a:lnTo>
                  <a:lnTo>
                    <a:pt x="55" y="22"/>
                  </a:lnTo>
                  <a:lnTo>
                    <a:pt x="48" y="26"/>
                  </a:lnTo>
                  <a:lnTo>
                    <a:pt x="43" y="30"/>
                  </a:lnTo>
                  <a:lnTo>
                    <a:pt x="37" y="32"/>
                  </a:lnTo>
                  <a:lnTo>
                    <a:pt x="30" y="36"/>
                  </a:lnTo>
                  <a:lnTo>
                    <a:pt x="23" y="38"/>
                  </a:lnTo>
                  <a:lnTo>
                    <a:pt x="17" y="41"/>
                  </a:lnTo>
                  <a:lnTo>
                    <a:pt x="11" y="42"/>
                  </a:lnTo>
                  <a:lnTo>
                    <a:pt x="7" y="44"/>
                  </a:lnTo>
                  <a:lnTo>
                    <a:pt x="3" y="45"/>
                  </a:lnTo>
                  <a:lnTo>
                    <a:pt x="3" y="46"/>
                  </a:lnTo>
                  <a:lnTo>
                    <a:pt x="1" y="47"/>
                  </a:lnTo>
                  <a:lnTo>
                    <a:pt x="0" y="50"/>
                  </a:lnTo>
                  <a:lnTo>
                    <a:pt x="0" y="54"/>
                  </a:lnTo>
                  <a:lnTo>
                    <a:pt x="5" y="56"/>
                  </a:lnTo>
                  <a:lnTo>
                    <a:pt x="9" y="54"/>
                  </a:lnTo>
                  <a:lnTo>
                    <a:pt x="15" y="52"/>
                  </a:lnTo>
                  <a:lnTo>
                    <a:pt x="19" y="50"/>
                  </a:lnTo>
                  <a:lnTo>
                    <a:pt x="23" y="49"/>
                  </a:lnTo>
                  <a:lnTo>
                    <a:pt x="29" y="47"/>
                  </a:lnTo>
                  <a:lnTo>
                    <a:pt x="33" y="46"/>
                  </a:lnTo>
                  <a:lnTo>
                    <a:pt x="37" y="43"/>
                  </a:lnTo>
                  <a:lnTo>
                    <a:pt x="42" y="41"/>
                  </a:lnTo>
                  <a:lnTo>
                    <a:pt x="46" y="39"/>
                  </a:lnTo>
                  <a:lnTo>
                    <a:pt x="51" y="37"/>
                  </a:lnTo>
                  <a:lnTo>
                    <a:pt x="55" y="34"/>
                  </a:lnTo>
                  <a:lnTo>
                    <a:pt x="59" y="32"/>
                  </a:lnTo>
                  <a:lnTo>
                    <a:pt x="62" y="30"/>
                  </a:lnTo>
                  <a:lnTo>
                    <a:pt x="66" y="28"/>
                  </a:lnTo>
                  <a:lnTo>
                    <a:pt x="73" y="24"/>
                  </a:lnTo>
                  <a:lnTo>
                    <a:pt x="79" y="20"/>
                  </a:lnTo>
                  <a:lnTo>
                    <a:pt x="85" y="16"/>
                  </a:lnTo>
                  <a:lnTo>
                    <a:pt x="91" y="13"/>
                  </a:lnTo>
                  <a:lnTo>
                    <a:pt x="96" y="9"/>
                  </a:lnTo>
                  <a:lnTo>
                    <a:pt x="101" y="7"/>
                  </a:lnTo>
                  <a:lnTo>
                    <a:pt x="104" y="5"/>
                  </a:lnTo>
                  <a:lnTo>
                    <a:pt x="105" y="5"/>
                  </a:lnTo>
                  <a:lnTo>
                    <a:pt x="98"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3" name="Freeform 672"/>
            <p:cNvSpPr>
              <a:spLocks/>
            </p:cNvSpPr>
            <p:nvPr/>
          </p:nvSpPr>
          <p:spPr bwMode="auto">
            <a:xfrm>
              <a:off x="3216" y="3295"/>
              <a:ext cx="19" cy="8"/>
            </a:xfrm>
            <a:custGeom>
              <a:avLst/>
              <a:gdLst>
                <a:gd name="T0" fmla="*/ 0 w 76"/>
                <a:gd name="T1" fmla="*/ 0 h 34"/>
                <a:gd name="T2" fmla="*/ 0 w 76"/>
                <a:gd name="T3" fmla="*/ 0 h 34"/>
                <a:gd name="T4" fmla="*/ 0 w 76"/>
                <a:gd name="T5" fmla="*/ 0 h 34"/>
                <a:gd name="T6" fmla="*/ 0 w 76"/>
                <a:gd name="T7" fmla="*/ 0 h 34"/>
                <a:gd name="T8" fmla="*/ 0 w 76"/>
                <a:gd name="T9" fmla="*/ 0 h 34"/>
                <a:gd name="T10" fmla="*/ 0 w 76"/>
                <a:gd name="T11" fmla="*/ 0 h 34"/>
                <a:gd name="T12" fmla="*/ 0 w 76"/>
                <a:gd name="T13" fmla="*/ 0 h 34"/>
                <a:gd name="T14" fmla="*/ 0 w 76"/>
                <a:gd name="T15" fmla="*/ 0 h 34"/>
                <a:gd name="T16" fmla="*/ 0 w 76"/>
                <a:gd name="T17" fmla="*/ 0 h 34"/>
                <a:gd name="T18" fmla="*/ 0 w 76"/>
                <a:gd name="T19" fmla="*/ 0 h 34"/>
                <a:gd name="T20" fmla="*/ 0 w 76"/>
                <a:gd name="T21" fmla="*/ 0 h 34"/>
                <a:gd name="T22" fmla="*/ 0 w 76"/>
                <a:gd name="T23" fmla="*/ 0 h 34"/>
                <a:gd name="T24" fmla="*/ 0 w 76"/>
                <a:gd name="T25" fmla="*/ 0 h 34"/>
                <a:gd name="T26" fmla="*/ 0 w 76"/>
                <a:gd name="T27" fmla="*/ 0 h 34"/>
                <a:gd name="T28" fmla="*/ 0 w 76"/>
                <a:gd name="T29" fmla="*/ 0 h 34"/>
                <a:gd name="T30" fmla="*/ 0 w 76"/>
                <a:gd name="T31" fmla="*/ 0 h 34"/>
                <a:gd name="T32" fmla="*/ 0 w 76"/>
                <a:gd name="T33" fmla="*/ 0 h 34"/>
                <a:gd name="T34" fmla="*/ 0 w 76"/>
                <a:gd name="T35" fmla="*/ 0 h 34"/>
                <a:gd name="T36" fmla="*/ 0 w 76"/>
                <a:gd name="T37" fmla="*/ 0 h 34"/>
                <a:gd name="T38" fmla="*/ 0 w 76"/>
                <a:gd name="T39" fmla="*/ 0 h 34"/>
                <a:gd name="T40" fmla="*/ 0 w 76"/>
                <a:gd name="T41" fmla="*/ 0 h 34"/>
                <a:gd name="T42" fmla="*/ 0 w 76"/>
                <a:gd name="T43" fmla="*/ 0 h 34"/>
                <a:gd name="T44" fmla="*/ 0 w 76"/>
                <a:gd name="T45" fmla="*/ 0 h 34"/>
                <a:gd name="T46" fmla="*/ 0 w 76"/>
                <a:gd name="T47" fmla="*/ 0 h 34"/>
                <a:gd name="T48" fmla="*/ 0 w 76"/>
                <a:gd name="T49" fmla="*/ 0 h 34"/>
                <a:gd name="T50" fmla="*/ 0 w 76"/>
                <a:gd name="T51" fmla="*/ 0 h 34"/>
                <a:gd name="T52" fmla="*/ 0 w 76"/>
                <a:gd name="T53" fmla="*/ 0 h 34"/>
                <a:gd name="T54" fmla="*/ 0 w 76"/>
                <a:gd name="T55" fmla="*/ 0 h 34"/>
                <a:gd name="T56" fmla="*/ 0 w 76"/>
                <a:gd name="T57" fmla="*/ 0 h 34"/>
                <a:gd name="T58" fmla="*/ 0 w 76"/>
                <a:gd name="T59" fmla="*/ 0 h 34"/>
                <a:gd name="T60" fmla="*/ 0 w 76"/>
                <a:gd name="T61" fmla="*/ 0 h 34"/>
                <a:gd name="T62" fmla="*/ 0 w 76"/>
                <a:gd name="T63" fmla="*/ 0 h 34"/>
                <a:gd name="T64" fmla="*/ 0 w 76"/>
                <a:gd name="T65" fmla="*/ 0 h 34"/>
                <a:gd name="T66" fmla="*/ 0 w 76"/>
                <a:gd name="T67" fmla="*/ 0 h 34"/>
                <a:gd name="T68" fmla="*/ 0 w 76"/>
                <a:gd name="T69" fmla="*/ 0 h 34"/>
                <a:gd name="T70" fmla="*/ 0 w 76"/>
                <a:gd name="T71" fmla="*/ 0 h 34"/>
                <a:gd name="T72" fmla="*/ 0 w 76"/>
                <a:gd name="T73" fmla="*/ 0 h 34"/>
                <a:gd name="T74" fmla="*/ 0 w 76"/>
                <a:gd name="T75" fmla="*/ 0 h 34"/>
                <a:gd name="T76" fmla="*/ 0 w 76"/>
                <a:gd name="T77" fmla="*/ 0 h 34"/>
                <a:gd name="T78" fmla="*/ 0 w 76"/>
                <a:gd name="T79" fmla="*/ 0 h 34"/>
                <a:gd name="T80" fmla="*/ 0 w 76"/>
                <a:gd name="T81" fmla="*/ 0 h 34"/>
                <a:gd name="T82" fmla="*/ 0 w 76"/>
                <a:gd name="T83" fmla="*/ 0 h 34"/>
                <a:gd name="T84" fmla="*/ 0 w 76"/>
                <a:gd name="T85" fmla="*/ 0 h 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6"/>
                <a:gd name="T130" fmla="*/ 0 h 34"/>
                <a:gd name="T131" fmla="*/ 76 w 76"/>
                <a:gd name="T132" fmla="*/ 34 h 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6" h="34">
                  <a:moveTo>
                    <a:pt x="73" y="0"/>
                  </a:moveTo>
                  <a:lnTo>
                    <a:pt x="70" y="0"/>
                  </a:lnTo>
                  <a:lnTo>
                    <a:pt x="66" y="2"/>
                  </a:lnTo>
                  <a:lnTo>
                    <a:pt x="61" y="4"/>
                  </a:lnTo>
                  <a:lnTo>
                    <a:pt x="57" y="7"/>
                  </a:lnTo>
                  <a:lnTo>
                    <a:pt x="53" y="9"/>
                  </a:lnTo>
                  <a:lnTo>
                    <a:pt x="49" y="11"/>
                  </a:lnTo>
                  <a:lnTo>
                    <a:pt x="43" y="12"/>
                  </a:lnTo>
                  <a:lnTo>
                    <a:pt x="38" y="14"/>
                  </a:lnTo>
                  <a:lnTo>
                    <a:pt x="34" y="16"/>
                  </a:lnTo>
                  <a:lnTo>
                    <a:pt x="30" y="18"/>
                  </a:lnTo>
                  <a:lnTo>
                    <a:pt x="26" y="19"/>
                  </a:lnTo>
                  <a:lnTo>
                    <a:pt x="23" y="20"/>
                  </a:lnTo>
                  <a:lnTo>
                    <a:pt x="20" y="21"/>
                  </a:lnTo>
                  <a:lnTo>
                    <a:pt x="18" y="22"/>
                  </a:lnTo>
                  <a:lnTo>
                    <a:pt x="15" y="22"/>
                  </a:lnTo>
                  <a:lnTo>
                    <a:pt x="11" y="24"/>
                  </a:lnTo>
                  <a:lnTo>
                    <a:pt x="8" y="25"/>
                  </a:lnTo>
                  <a:lnTo>
                    <a:pt x="4" y="27"/>
                  </a:lnTo>
                  <a:lnTo>
                    <a:pt x="0" y="30"/>
                  </a:lnTo>
                  <a:lnTo>
                    <a:pt x="0" y="34"/>
                  </a:lnTo>
                  <a:lnTo>
                    <a:pt x="2" y="34"/>
                  </a:lnTo>
                  <a:lnTo>
                    <a:pt x="6" y="34"/>
                  </a:lnTo>
                  <a:lnTo>
                    <a:pt x="9" y="34"/>
                  </a:lnTo>
                  <a:lnTo>
                    <a:pt x="14" y="33"/>
                  </a:lnTo>
                  <a:lnTo>
                    <a:pt x="17" y="32"/>
                  </a:lnTo>
                  <a:lnTo>
                    <a:pt x="21" y="31"/>
                  </a:lnTo>
                  <a:lnTo>
                    <a:pt x="24" y="30"/>
                  </a:lnTo>
                  <a:lnTo>
                    <a:pt x="29" y="30"/>
                  </a:lnTo>
                  <a:lnTo>
                    <a:pt x="33" y="28"/>
                  </a:lnTo>
                  <a:lnTo>
                    <a:pt x="37" y="26"/>
                  </a:lnTo>
                  <a:lnTo>
                    <a:pt x="41" y="24"/>
                  </a:lnTo>
                  <a:lnTo>
                    <a:pt x="45" y="23"/>
                  </a:lnTo>
                  <a:lnTo>
                    <a:pt x="49" y="21"/>
                  </a:lnTo>
                  <a:lnTo>
                    <a:pt x="53" y="19"/>
                  </a:lnTo>
                  <a:lnTo>
                    <a:pt x="56" y="18"/>
                  </a:lnTo>
                  <a:lnTo>
                    <a:pt x="60" y="17"/>
                  </a:lnTo>
                  <a:lnTo>
                    <a:pt x="66" y="13"/>
                  </a:lnTo>
                  <a:lnTo>
                    <a:pt x="71" y="11"/>
                  </a:lnTo>
                  <a:lnTo>
                    <a:pt x="75" y="9"/>
                  </a:lnTo>
                  <a:lnTo>
                    <a:pt x="76" y="9"/>
                  </a:lnTo>
                  <a:lnTo>
                    <a:pt x="73"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4" name="Freeform 673"/>
            <p:cNvSpPr>
              <a:spLocks/>
            </p:cNvSpPr>
            <p:nvPr/>
          </p:nvSpPr>
          <p:spPr bwMode="auto">
            <a:xfrm>
              <a:off x="3473" y="3249"/>
              <a:ext cx="14" cy="2"/>
            </a:xfrm>
            <a:custGeom>
              <a:avLst/>
              <a:gdLst>
                <a:gd name="T0" fmla="*/ 0 w 56"/>
                <a:gd name="T1" fmla="*/ 0 h 9"/>
                <a:gd name="T2" fmla="*/ 0 w 56"/>
                <a:gd name="T3" fmla="*/ 0 h 9"/>
                <a:gd name="T4" fmla="*/ 0 w 56"/>
                <a:gd name="T5" fmla="*/ 0 h 9"/>
                <a:gd name="T6" fmla="*/ 0 w 56"/>
                <a:gd name="T7" fmla="*/ 0 h 9"/>
                <a:gd name="T8" fmla="*/ 0 w 56"/>
                <a:gd name="T9" fmla="*/ 0 h 9"/>
                <a:gd name="T10" fmla="*/ 0 w 56"/>
                <a:gd name="T11" fmla="*/ 0 h 9"/>
                <a:gd name="T12" fmla="*/ 0 w 56"/>
                <a:gd name="T13" fmla="*/ 0 h 9"/>
                <a:gd name="T14" fmla="*/ 0 w 56"/>
                <a:gd name="T15" fmla="*/ 0 h 9"/>
                <a:gd name="T16" fmla="*/ 0 w 56"/>
                <a:gd name="T17" fmla="*/ 0 h 9"/>
                <a:gd name="T18" fmla="*/ 0 w 56"/>
                <a:gd name="T19" fmla="*/ 0 h 9"/>
                <a:gd name="T20" fmla="*/ 0 w 56"/>
                <a:gd name="T21" fmla="*/ 0 h 9"/>
                <a:gd name="T22" fmla="*/ 0 w 56"/>
                <a:gd name="T23" fmla="*/ 0 h 9"/>
                <a:gd name="T24" fmla="*/ 0 w 56"/>
                <a:gd name="T25" fmla="*/ 0 h 9"/>
                <a:gd name="T26" fmla="*/ 0 w 56"/>
                <a:gd name="T27" fmla="*/ 0 h 9"/>
                <a:gd name="T28" fmla="*/ 0 w 56"/>
                <a:gd name="T29" fmla="*/ 0 h 9"/>
                <a:gd name="T30" fmla="*/ 0 w 56"/>
                <a:gd name="T31" fmla="*/ 0 h 9"/>
                <a:gd name="T32" fmla="*/ 0 w 56"/>
                <a:gd name="T33" fmla="*/ 0 h 9"/>
                <a:gd name="T34" fmla="*/ 0 w 56"/>
                <a:gd name="T35" fmla="*/ 0 h 9"/>
                <a:gd name="T36" fmla="*/ 0 w 56"/>
                <a:gd name="T37" fmla="*/ 0 h 9"/>
                <a:gd name="T38" fmla="*/ 0 w 56"/>
                <a:gd name="T39" fmla="*/ 0 h 9"/>
                <a:gd name="T40" fmla="*/ 0 w 56"/>
                <a:gd name="T41" fmla="*/ 0 h 9"/>
                <a:gd name="T42" fmla="*/ 0 w 56"/>
                <a:gd name="T43" fmla="*/ 0 h 9"/>
                <a:gd name="T44" fmla="*/ 0 w 56"/>
                <a:gd name="T45" fmla="*/ 0 h 9"/>
                <a:gd name="T46" fmla="*/ 0 w 56"/>
                <a:gd name="T47" fmla="*/ 0 h 9"/>
                <a:gd name="T48" fmla="*/ 0 w 56"/>
                <a:gd name="T49" fmla="*/ 0 h 9"/>
                <a:gd name="T50" fmla="*/ 0 w 56"/>
                <a:gd name="T51" fmla="*/ 0 h 9"/>
                <a:gd name="T52" fmla="*/ 0 w 56"/>
                <a:gd name="T53" fmla="*/ 0 h 9"/>
                <a:gd name="T54" fmla="*/ 0 w 56"/>
                <a:gd name="T55" fmla="*/ 0 h 9"/>
                <a:gd name="T56" fmla="*/ 0 w 56"/>
                <a:gd name="T57" fmla="*/ 0 h 9"/>
                <a:gd name="T58" fmla="*/ 0 w 56"/>
                <a:gd name="T59" fmla="*/ 0 h 9"/>
                <a:gd name="T60" fmla="*/ 0 w 56"/>
                <a:gd name="T61" fmla="*/ 0 h 9"/>
                <a:gd name="T62" fmla="*/ 0 w 56"/>
                <a:gd name="T63" fmla="*/ 0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9"/>
                <a:gd name="T98" fmla="*/ 56 w 56"/>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9">
                  <a:moveTo>
                    <a:pt x="44" y="0"/>
                  </a:moveTo>
                  <a:lnTo>
                    <a:pt x="41" y="0"/>
                  </a:lnTo>
                  <a:lnTo>
                    <a:pt x="38" y="0"/>
                  </a:lnTo>
                  <a:lnTo>
                    <a:pt x="35" y="0"/>
                  </a:lnTo>
                  <a:lnTo>
                    <a:pt x="31" y="0"/>
                  </a:lnTo>
                  <a:lnTo>
                    <a:pt x="24" y="0"/>
                  </a:lnTo>
                  <a:lnTo>
                    <a:pt x="16" y="0"/>
                  </a:lnTo>
                  <a:lnTo>
                    <a:pt x="9" y="1"/>
                  </a:lnTo>
                  <a:lnTo>
                    <a:pt x="4" y="2"/>
                  </a:lnTo>
                  <a:lnTo>
                    <a:pt x="0" y="4"/>
                  </a:lnTo>
                  <a:lnTo>
                    <a:pt x="1" y="6"/>
                  </a:lnTo>
                  <a:lnTo>
                    <a:pt x="1" y="7"/>
                  </a:lnTo>
                  <a:lnTo>
                    <a:pt x="3" y="8"/>
                  </a:lnTo>
                  <a:lnTo>
                    <a:pt x="6" y="8"/>
                  </a:lnTo>
                  <a:lnTo>
                    <a:pt x="10" y="8"/>
                  </a:lnTo>
                  <a:lnTo>
                    <a:pt x="14" y="8"/>
                  </a:lnTo>
                  <a:lnTo>
                    <a:pt x="19" y="8"/>
                  </a:lnTo>
                  <a:lnTo>
                    <a:pt x="25" y="8"/>
                  </a:lnTo>
                  <a:lnTo>
                    <a:pt x="30" y="9"/>
                  </a:lnTo>
                  <a:lnTo>
                    <a:pt x="34" y="8"/>
                  </a:lnTo>
                  <a:lnTo>
                    <a:pt x="39" y="8"/>
                  </a:lnTo>
                  <a:lnTo>
                    <a:pt x="43" y="7"/>
                  </a:lnTo>
                  <a:lnTo>
                    <a:pt x="47" y="7"/>
                  </a:lnTo>
                  <a:lnTo>
                    <a:pt x="51" y="6"/>
                  </a:lnTo>
                  <a:lnTo>
                    <a:pt x="54" y="6"/>
                  </a:lnTo>
                  <a:lnTo>
                    <a:pt x="55" y="5"/>
                  </a:lnTo>
                  <a:lnTo>
                    <a:pt x="56" y="5"/>
                  </a:lnTo>
                  <a:lnTo>
                    <a:pt x="54" y="2"/>
                  </a:lnTo>
                  <a:lnTo>
                    <a:pt x="49" y="1"/>
                  </a:lnTo>
                  <a:lnTo>
                    <a:pt x="45" y="0"/>
                  </a:lnTo>
                  <a:lnTo>
                    <a:pt x="44"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5" name="Freeform 674"/>
            <p:cNvSpPr>
              <a:spLocks/>
            </p:cNvSpPr>
            <p:nvPr/>
          </p:nvSpPr>
          <p:spPr bwMode="auto">
            <a:xfrm>
              <a:off x="3505" y="3248"/>
              <a:ext cx="28" cy="3"/>
            </a:xfrm>
            <a:custGeom>
              <a:avLst/>
              <a:gdLst>
                <a:gd name="T0" fmla="*/ 0 w 112"/>
                <a:gd name="T1" fmla="*/ 0 h 9"/>
                <a:gd name="T2" fmla="*/ 0 w 112"/>
                <a:gd name="T3" fmla="*/ 0 h 9"/>
                <a:gd name="T4" fmla="*/ 0 w 112"/>
                <a:gd name="T5" fmla="*/ 0 h 9"/>
                <a:gd name="T6" fmla="*/ 0 w 112"/>
                <a:gd name="T7" fmla="*/ 0 h 9"/>
                <a:gd name="T8" fmla="*/ 0 w 112"/>
                <a:gd name="T9" fmla="*/ 0 h 9"/>
                <a:gd name="T10" fmla="*/ 0 w 112"/>
                <a:gd name="T11" fmla="*/ 0 h 9"/>
                <a:gd name="T12" fmla="*/ 0 w 112"/>
                <a:gd name="T13" fmla="*/ 0 h 9"/>
                <a:gd name="T14" fmla="*/ 0 w 112"/>
                <a:gd name="T15" fmla="*/ 0 h 9"/>
                <a:gd name="T16" fmla="*/ 0 w 112"/>
                <a:gd name="T17" fmla="*/ 0 h 9"/>
                <a:gd name="T18" fmla="*/ 0 w 112"/>
                <a:gd name="T19" fmla="*/ 0 h 9"/>
                <a:gd name="T20" fmla="*/ 0 w 112"/>
                <a:gd name="T21" fmla="*/ 0 h 9"/>
                <a:gd name="T22" fmla="*/ 0 w 112"/>
                <a:gd name="T23" fmla="*/ 0 h 9"/>
                <a:gd name="T24" fmla="*/ 0 w 112"/>
                <a:gd name="T25" fmla="*/ 0 h 9"/>
                <a:gd name="T26" fmla="*/ 0 w 112"/>
                <a:gd name="T27" fmla="*/ 0 h 9"/>
                <a:gd name="T28" fmla="*/ 0 w 112"/>
                <a:gd name="T29" fmla="*/ 0 h 9"/>
                <a:gd name="T30" fmla="*/ 0 w 112"/>
                <a:gd name="T31" fmla="*/ 0 h 9"/>
                <a:gd name="T32" fmla="*/ 0 w 112"/>
                <a:gd name="T33" fmla="*/ 0 h 9"/>
                <a:gd name="T34" fmla="*/ 0 w 112"/>
                <a:gd name="T35" fmla="*/ 0 h 9"/>
                <a:gd name="T36" fmla="*/ 0 w 112"/>
                <a:gd name="T37" fmla="*/ 0 h 9"/>
                <a:gd name="T38" fmla="*/ 0 w 112"/>
                <a:gd name="T39" fmla="*/ 0 h 9"/>
                <a:gd name="T40" fmla="*/ 0 w 112"/>
                <a:gd name="T41" fmla="*/ 0 h 9"/>
                <a:gd name="T42" fmla="*/ 0 w 112"/>
                <a:gd name="T43" fmla="*/ 0 h 9"/>
                <a:gd name="T44" fmla="*/ 0 w 112"/>
                <a:gd name="T45" fmla="*/ 0 h 9"/>
                <a:gd name="T46" fmla="*/ 0 w 112"/>
                <a:gd name="T47" fmla="*/ 0 h 9"/>
                <a:gd name="T48" fmla="*/ 0 w 112"/>
                <a:gd name="T49" fmla="*/ 0 h 9"/>
                <a:gd name="T50" fmla="*/ 0 w 112"/>
                <a:gd name="T51" fmla="*/ 0 h 9"/>
                <a:gd name="T52" fmla="*/ 0 w 112"/>
                <a:gd name="T53" fmla="*/ 0 h 9"/>
                <a:gd name="T54" fmla="*/ 0 w 112"/>
                <a:gd name="T55" fmla="*/ 0 h 9"/>
                <a:gd name="T56" fmla="*/ 0 w 112"/>
                <a:gd name="T57" fmla="*/ 0 h 9"/>
                <a:gd name="T58" fmla="*/ 0 w 112"/>
                <a:gd name="T59" fmla="*/ 0 h 9"/>
                <a:gd name="T60" fmla="*/ 0 w 112"/>
                <a:gd name="T61" fmla="*/ 0 h 9"/>
                <a:gd name="T62" fmla="*/ 0 w 112"/>
                <a:gd name="T63" fmla="*/ 0 h 9"/>
                <a:gd name="T64" fmla="*/ 0 w 112"/>
                <a:gd name="T65" fmla="*/ 0 h 9"/>
                <a:gd name="T66" fmla="*/ 0 w 112"/>
                <a:gd name="T67" fmla="*/ 0 h 9"/>
                <a:gd name="T68" fmla="*/ 0 w 112"/>
                <a:gd name="T69" fmla="*/ 0 h 9"/>
                <a:gd name="T70" fmla="*/ 0 w 112"/>
                <a:gd name="T71" fmla="*/ 0 h 9"/>
                <a:gd name="T72" fmla="*/ 0 w 112"/>
                <a:gd name="T73" fmla="*/ 0 h 9"/>
                <a:gd name="T74" fmla="*/ 0 w 112"/>
                <a:gd name="T75" fmla="*/ 0 h 9"/>
                <a:gd name="T76" fmla="*/ 0 w 112"/>
                <a:gd name="T77" fmla="*/ 0 h 9"/>
                <a:gd name="T78" fmla="*/ 0 w 112"/>
                <a:gd name="T79" fmla="*/ 0 h 9"/>
                <a:gd name="T80" fmla="*/ 0 w 112"/>
                <a:gd name="T81" fmla="*/ 0 h 9"/>
                <a:gd name="T82" fmla="*/ 0 w 112"/>
                <a:gd name="T83" fmla="*/ 0 h 9"/>
                <a:gd name="T84" fmla="*/ 0 w 112"/>
                <a:gd name="T85" fmla="*/ 0 h 9"/>
                <a:gd name="T86" fmla="*/ 0 w 112"/>
                <a:gd name="T87" fmla="*/ 0 h 9"/>
                <a:gd name="T88" fmla="*/ 0 w 112"/>
                <a:gd name="T89" fmla="*/ 0 h 9"/>
                <a:gd name="T90" fmla="*/ 0 w 112"/>
                <a:gd name="T91" fmla="*/ 0 h 9"/>
                <a:gd name="T92" fmla="*/ 0 w 112"/>
                <a:gd name="T93" fmla="*/ 0 h 9"/>
                <a:gd name="T94" fmla="*/ 0 w 112"/>
                <a:gd name="T95" fmla="*/ 0 h 9"/>
                <a:gd name="T96" fmla="*/ 0 w 112"/>
                <a:gd name="T97" fmla="*/ 0 h 9"/>
                <a:gd name="T98" fmla="*/ 0 w 112"/>
                <a:gd name="T99" fmla="*/ 0 h 9"/>
                <a:gd name="T100" fmla="*/ 0 w 112"/>
                <a:gd name="T101" fmla="*/ 0 h 9"/>
                <a:gd name="T102" fmla="*/ 0 w 112"/>
                <a:gd name="T103" fmla="*/ 0 h 9"/>
                <a:gd name="T104" fmla="*/ 0 w 112"/>
                <a:gd name="T105" fmla="*/ 0 h 9"/>
                <a:gd name="T106" fmla="*/ 0 w 112"/>
                <a:gd name="T107" fmla="*/ 0 h 9"/>
                <a:gd name="T108" fmla="*/ 0 w 112"/>
                <a:gd name="T109" fmla="*/ 0 h 9"/>
                <a:gd name="T110" fmla="*/ 0 w 112"/>
                <a:gd name="T111" fmla="*/ 0 h 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2"/>
                <a:gd name="T169" fmla="*/ 0 h 9"/>
                <a:gd name="T170" fmla="*/ 112 w 112"/>
                <a:gd name="T171" fmla="*/ 9 h 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2" h="9">
                  <a:moveTo>
                    <a:pt x="61" y="1"/>
                  </a:moveTo>
                  <a:lnTo>
                    <a:pt x="56" y="1"/>
                  </a:lnTo>
                  <a:lnTo>
                    <a:pt x="51" y="1"/>
                  </a:lnTo>
                  <a:lnTo>
                    <a:pt x="47" y="1"/>
                  </a:lnTo>
                  <a:lnTo>
                    <a:pt x="42" y="1"/>
                  </a:lnTo>
                  <a:lnTo>
                    <a:pt x="36" y="1"/>
                  </a:lnTo>
                  <a:lnTo>
                    <a:pt x="32" y="1"/>
                  </a:lnTo>
                  <a:lnTo>
                    <a:pt x="25" y="1"/>
                  </a:lnTo>
                  <a:lnTo>
                    <a:pt x="21" y="1"/>
                  </a:lnTo>
                  <a:lnTo>
                    <a:pt x="17" y="1"/>
                  </a:lnTo>
                  <a:lnTo>
                    <a:pt x="12" y="1"/>
                  </a:lnTo>
                  <a:lnTo>
                    <a:pt x="8" y="1"/>
                  </a:lnTo>
                  <a:lnTo>
                    <a:pt x="6" y="1"/>
                  </a:lnTo>
                  <a:lnTo>
                    <a:pt x="1" y="2"/>
                  </a:lnTo>
                  <a:lnTo>
                    <a:pt x="0" y="4"/>
                  </a:lnTo>
                  <a:lnTo>
                    <a:pt x="0" y="5"/>
                  </a:lnTo>
                  <a:lnTo>
                    <a:pt x="2" y="5"/>
                  </a:lnTo>
                  <a:lnTo>
                    <a:pt x="4" y="6"/>
                  </a:lnTo>
                  <a:lnTo>
                    <a:pt x="8" y="7"/>
                  </a:lnTo>
                  <a:lnTo>
                    <a:pt x="11" y="7"/>
                  </a:lnTo>
                  <a:lnTo>
                    <a:pt x="16" y="8"/>
                  </a:lnTo>
                  <a:lnTo>
                    <a:pt x="21" y="8"/>
                  </a:lnTo>
                  <a:lnTo>
                    <a:pt x="26" y="9"/>
                  </a:lnTo>
                  <a:lnTo>
                    <a:pt x="32" y="9"/>
                  </a:lnTo>
                  <a:lnTo>
                    <a:pt x="37" y="9"/>
                  </a:lnTo>
                  <a:lnTo>
                    <a:pt x="42" y="9"/>
                  </a:lnTo>
                  <a:lnTo>
                    <a:pt x="47" y="9"/>
                  </a:lnTo>
                  <a:lnTo>
                    <a:pt x="51" y="8"/>
                  </a:lnTo>
                  <a:lnTo>
                    <a:pt x="55" y="8"/>
                  </a:lnTo>
                  <a:lnTo>
                    <a:pt x="58" y="8"/>
                  </a:lnTo>
                  <a:lnTo>
                    <a:pt x="61" y="8"/>
                  </a:lnTo>
                  <a:lnTo>
                    <a:pt x="65" y="7"/>
                  </a:lnTo>
                  <a:lnTo>
                    <a:pt x="73" y="8"/>
                  </a:lnTo>
                  <a:lnTo>
                    <a:pt x="77" y="8"/>
                  </a:lnTo>
                  <a:lnTo>
                    <a:pt x="81" y="8"/>
                  </a:lnTo>
                  <a:lnTo>
                    <a:pt x="85" y="8"/>
                  </a:lnTo>
                  <a:lnTo>
                    <a:pt x="89" y="9"/>
                  </a:lnTo>
                  <a:lnTo>
                    <a:pt x="93" y="9"/>
                  </a:lnTo>
                  <a:lnTo>
                    <a:pt x="97" y="9"/>
                  </a:lnTo>
                  <a:lnTo>
                    <a:pt x="100" y="9"/>
                  </a:lnTo>
                  <a:lnTo>
                    <a:pt x="104" y="9"/>
                  </a:lnTo>
                  <a:lnTo>
                    <a:pt x="110" y="7"/>
                  </a:lnTo>
                  <a:lnTo>
                    <a:pt x="112" y="6"/>
                  </a:lnTo>
                  <a:lnTo>
                    <a:pt x="110" y="3"/>
                  </a:lnTo>
                  <a:lnTo>
                    <a:pt x="108" y="2"/>
                  </a:lnTo>
                  <a:lnTo>
                    <a:pt x="103" y="1"/>
                  </a:lnTo>
                  <a:lnTo>
                    <a:pt x="97" y="1"/>
                  </a:lnTo>
                  <a:lnTo>
                    <a:pt x="93" y="0"/>
                  </a:lnTo>
                  <a:lnTo>
                    <a:pt x="89" y="0"/>
                  </a:lnTo>
                  <a:lnTo>
                    <a:pt x="85" y="0"/>
                  </a:lnTo>
                  <a:lnTo>
                    <a:pt x="81" y="0"/>
                  </a:lnTo>
                  <a:lnTo>
                    <a:pt x="76" y="0"/>
                  </a:lnTo>
                  <a:lnTo>
                    <a:pt x="70" y="1"/>
                  </a:lnTo>
                  <a:lnTo>
                    <a:pt x="65" y="1"/>
                  </a:lnTo>
                  <a:lnTo>
                    <a:pt x="61"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6" name="Freeform 675"/>
            <p:cNvSpPr>
              <a:spLocks/>
            </p:cNvSpPr>
            <p:nvPr/>
          </p:nvSpPr>
          <p:spPr bwMode="auto">
            <a:xfrm>
              <a:off x="3557" y="3247"/>
              <a:ext cx="10" cy="3"/>
            </a:xfrm>
            <a:custGeom>
              <a:avLst/>
              <a:gdLst>
                <a:gd name="T0" fmla="*/ 0 w 36"/>
                <a:gd name="T1" fmla="*/ 0 h 9"/>
                <a:gd name="T2" fmla="*/ 0 w 36"/>
                <a:gd name="T3" fmla="*/ 0 h 9"/>
                <a:gd name="T4" fmla="*/ 0 w 36"/>
                <a:gd name="T5" fmla="*/ 0 h 9"/>
                <a:gd name="T6" fmla="*/ 0 w 36"/>
                <a:gd name="T7" fmla="*/ 0 h 9"/>
                <a:gd name="T8" fmla="*/ 0 w 36"/>
                <a:gd name="T9" fmla="*/ 0 h 9"/>
                <a:gd name="T10" fmla="*/ 0 w 36"/>
                <a:gd name="T11" fmla="*/ 0 h 9"/>
                <a:gd name="T12" fmla="*/ 0 w 36"/>
                <a:gd name="T13" fmla="*/ 0 h 9"/>
                <a:gd name="T14" fmla="*/ 0 w 36"/>
                <a:gd name="T15" fmla="*/ 0 h 9"/>
                <a:gd name="T16" fmla="*/ 0 w 36"/>
                <a:gd name="T17" fmla="*/ 0 h 9"/>
                <a:gd name="T18" fmla="*/ 0 w 36"/>
                <a:gd name="T19" fmla="*/ 0 h 9"/>
                <a:gd name="T20" fmla="*/ 0 w 36"/>
                <a:gd name="T21" fmla="*/ 0 h 9"/>
                <a:gd name="T22" fmla="*/ 0 w 36"/>
                <a:gd name="T23" fmla="*/ 0 h 9"/>
                <a:gd name="T24" fmla="*/ 0 w 36"/>
                <a:gd name="T25" fmla="*/ 0 h 9"/>
                <a:gd name="T26" fmla="*/ 0 w 36"/>
                <a:gd name="T27" fmla="*/ 0 h 9"/>
                <a:gd name="T28" fmla="*/ 0 w 36"/>
                <a:gd name="T29" fmla="*/ 0 h 9"/>
                <a:gd name="T30" fmla="*/ 0 w 36"/>
                <a:gd name="T31" fmla="*/ 0 h 9"/>
                <a:gd name="T32" fmla="*/ 0 w 36"/>
                <a:gd name="T33" fmla="*/ 0 h 9"/>
                <a:gd name="T34" fmla="*/ 0 w 36"/>
                <a:gd name="T35" fmla="*/ 0 h 9"/>
                <a:gd name="T36" fmla="*/ 0 w 36"/>
                <a:gd name="T37" fmla="*/ 0 h 9"/>
                <a:gd name="T38" fmla="*/ 0 w 36"/>
                <a:gd name="T39" fmla="*/ 0 h 9"/>
                <a:gd name="T40" fmla="*/ 0 w 36"/>
                <a:gd name="T41" fmla="*/ 0 h 9"/>
                <a:gd name="T42" fmla="*/ 0 w 3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9"/>
                <a:gd name="T68" fmla="*/ 36 w 36"/>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9">
                  <a:moveTo>
                    <a:pt x="29" y="1"/>
                  </a:moveTo>
                  <a:lnTo>
                    <a:pt x="24" y="0"/>
                  </a:lnTo>
                  <a:lnTo>
                    <a:pt x="18" y="0"/>
                  </a:lnTo>
                  <a:lnTo>
                    <a:pt x="12" y="0"/>
                  </a:lnTo>
                  <a:lnTo>
                    <a:pt x="8" y="0"/>
                  </a:lnTo>
                  <a:lnTo>
                    <a:pt x="4" y="0"/>
                  </a:lnTo>
                  <a:lnTo>
                    <a:pt x="1" y="1"/>
                  </a:lnTo>
                  <a:lnTo>
                    <a:pt x="0" y="3"/>
                  </a:lnTo>
                  <a:lnTo>
                    <a:pt x="1" y="5"/>
                  </a:lnTo>
                  <a:lnTo>
                    <a:pt x="3" y="7"/>
                  </a:lnTo>
                  <a:lnTo>
                    <a:pt x="8" y="8"/>
                  </a:lnTo>
                  <a:lnTo>
                    <a:pt x="14" y="9"/>
                  </a:lnTo>
                  <a:lnTo>
                    <a:pt x="20" y="9"/>
                  </a:lnTo>
                  <a:lnTo>
                    <a:pt x="25" y="8"/>
                  </a:lnTo>
                  <a:lnTo>
                    <a:pt x="30" y="7"/>
                  </a:lnTo>
                  <a:lnTo>
                    <a:pt x="34" y="6"/>
                  </a:lnTo>
                  <a:lnTo>
                    <a:pt x="36" y="5"/>
                  </a:lnTo>
                  <a:lnTo>
                    <a:pt x="34" y="1"/>
                  </a:lnTo>
                  <a:lnTo>
                    <a:pt x="32" y="1"/>
                  </a:lnTo>
                  <a:lnTo>
                    <a:pt x="30" y="0"/>
                  </a:lnTo>
                  <a:lnTo>
                    <a:pt x="29"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7" name="Freeform 676"/>
            <p:cNvSpPr>
              <a:spLocks/>
            </p:cNvSpPr>
            <p:nvPr/>
          </p:nvSpPr>
          <p:spPr bwMode="auto">
            <a:xfrm>
              <a:off x="3604" y="3246"/>
              <a:ext cx="17" cy="3"/>
            </a:xfrm>
            <a:custGeom>
              <a:avLst/>
              <a:gdLst>
                <a:gd name="T0" fmla="*/ 0 w 67"/>
                <a:gd name="T1" fmla="*/ 0 h 9"/>
                <a:gd name="T2" fmla="*/ 0 w 67"/>
                <a:gd name="T3" fmla="*/ 0 h 9"/>
                <a:gd name="T4" fmla="*/ 0 w 67"/>
                <a:gd name="T5" fmla="*/ 0 h 9"/>
                <a:gd name="T6" fmla="*/ 0 w 67"/>
                <a:gd name="T7" fmla="*/ 0 h 9"/>
                <a:gd name="T8" fmla="*/ 0 w 67"/>
                <a:gd name="T9" fmla="*/ 0 h 9"/>
                <a:gd name="T10" fmla="*/ 0 w 67"/>
                <a:gd name="T11" fmla="*/ 0 h 9"/>
                <a:gd name="T12" fmla="*/ 0 w 67"/>
                <a:gd name="T13" fmla="*/ 0 h 9"/>
                <a:gd name="T14" fmla="*/ 0 w 67"/>
                <a:gd name="T15" fmla="*/ 0 h 9"/>
                <a:gd name="T16" fmla="*/ 0 w 67"/>
                <a:gd name="T17" fmla="*/ 0 h 9"/>
                <a:gd name="T18" fmla="*/ 0 w 67"/>
                <a:gd name="T19" fmla="*/ 0 h 9"/>
                <a:gd name="T20" fmla="*/ 0 w 67"/>
                <a:gd name="T21" fmla="*/ 0 h 9"/>
                <a:gd name="T22" fmla="*/ 0 w 67"/>
                <a:gd name="T23" fmla="*/ 0 h 9"/>
                <a:gd name="T24" fmla="*/ 0 w 67"/>
                <a:gd name="T25" fmla="*/ 0 h 9"/>
                <a:gd name="T26" fmla="*/ 0 w 67"/>
                <a:gd name="T27" fmla="*/ 0 h 9"/>
                <a:gd name="T28" fmla="*/ 0 w 67"/>
                <a:gd name="T29" fmla="*/ 0 h 9"/>
                <a:gd name="T30" fmla="*/ 0 w 67"/>
                <a:gd name="T31" fmla="*/ 0 h 9"/>
                <a:gd name="T32" fmla="*/ 0 w 67"/>
                <a:gd name="T33" fmla="*/ 0 h 9"/>
                <a:gd name="T34" fmla="*/ 0 w 67"/>
                <a:gd name="T35" fmla="*/ 0 h 9"/>
                <a:gd name="T36" fmla="*/ 0 w 67"/>
                <a:gd name="T37" fmla="*/ 0 h 9"/>
                <a:gd name="T38" fmla="*/ 0 w 67"/>
                <a:gd name="T39" fmla="*/ 0 h 9"/>
                <a:gd name="T40" fmla="*/ 0 w 67"/>
                <a:gd name="T41" fmla="*/ 0 h 9"/>
                <a:gd name="T42" fmla="*/ 0 w 67"/>
                <a:gd name="T43" fmla="*/ 0 h 9"/>
                <a:gd name="T44" fmla="*/ 0 w 67"/>
                <a:gd name="T45" fmla="*/ 0 h 9"/>
                <a:gd name="T46" fmla="*/ 0 w 67"/>
                <a:gd name="T47" fmla="*/ 0 h 9"/>
                <a:gd name="T48" fmla="*/ 0 w 67"/>
                <a:gd name="T49" fmla="*/ 0 h 9"/>
                <a:gd name="T50" fmla="*/ 0 w 67"/>
                <a:gd name="T51" fmla="*/ 0 h 9"/>
                <a:gd name="T52" fmla="*/ 0 w 67"/>
                <a:gd name="T53" fmla="*/ 0 h 9"/>
                <a:gd name="T54" fmla="*/ 0 w 67"/>
                <a:gd name="T55" fmla="*/ 0 h 9"/>
                <a:gd name="T56" fmla="*/ 0 w 67"/>
                <a:gd name="T57" fmla="*/ 0 h 9"/>
                <a:gd name="T58" fmla="*/ 0 w 67"/>
                <a:gd name="T59" fmla="*/ 0 h 9"/>
                <a:gd name="T60" fmla="*/ 0 w 67"/>
                <a:gd name="T61" fmla="*/ 0 h 9"/>
                <a:gd name="T62" fmla="*/ 0 w 67"/>
                <a:gd name="T63" fmla="*/ 0 h 9"/>
                <a:gd name="T64" fmla="*/ 0 w 67"/>
                <a:gd name="T65" fmla="*/ 0 h 9"/>
                <a:gd name="T66" fmla="*/ 0 w 67"/>
                <a:gd name="T67" fmla="*/ 0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
                <a:gd name="T103" fmla="*/ 0 h 9"/>
                <a:gd name="T104" fmla="*/ 67 w 67"/>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 h="9">
                  <a:moveTo>
                    <a:pt x="41" y="0"/>
                  </a:moveTo>
                  <a:lnTo>
                    <a:pt x="37" y="0"/>
                  </a:lnTo>
                  <a:lnTo>
                    <a:pt x="32" y="0"/>
                  </a:lnTo>
                  <a:lnTo>
                    <a:pt x="27" y="0"/>
                  </a:lnTo>
                  <a:lnTo>
                    <a:pt x="22" y="0"/>
                  </a:lnTo>
                  <a:lnTo>
                    <a:pt x="17" y="0"/>
                  </a:lnTo>
                  <a:lnTo>
                    <a:pt x="12" y="1"/>
                  </a:lnTo>
                  <a:lnTo>
                    <a:pt x="7" y="2"/>
                  </a:lnTo>
                  <a:lnTo>
                    <a:pt x="3" y="5"/>
                  </a:lnTo>
                  <a:lnTo>
                    <a:pt x="0" y="6"/>
                  </a:lnTo>
                  <a:lnTo>
                    <a:pt x="3" y="7"/>
                  </a:lnTo>
                  <a:lnTo>
                    <a:pt x="6" y="8"/>
                  </a:lnTo>
                  <a:lnTo>
                    <a:pt x="12" y="9"/>
                  </a:lnTo>
                  <a:lnTo>
                    <a:pt x="18" y="9"/>
                  </a:lnTo>
                  <a:lnTo>
                    <a:pt x="25" y="9"/>
                  </a:lnTo>
                  <a:lnTo>
                    <a:pt x="31" y="9"/>
                  </a:lnTo>
                  <a:lnTo>
                    <a:pt x="37" y="9"/>
                  </a:lnTo>
                  <a:lnTo>
                    <a:pt x="40" y="8"/>
                  </a:lnTo>
                  <a:lnTo>
                    <a:pt x="44" y="8"/>
                  </a:lnTo>
                  <a:lnTo>
                    <a:pt x="49" y="8"/>
                  </a:lnTo>
                  <a:lnTo>
                    <a:pt x="54" y="9"/>
                  </a:lnTo>
                  <a:lnTo>
                    <a:pt x="58" y="8"/>
                  </a:lnTo>
                  <a:lnTo>
                    <a:pt x="62" y="7"/>
                  </a:lnTo>
                  <a:lnTo>
                    <a:pt x="65" y="6"/>
                  </a:lnTo>
                  <a:lnTo>
                    <a:pt x="67" y="5"/>
                  </a:lnTo>
                  <a:lnTo>
                    <a:pt x="66" y="2"/>
                  </a:lnTo>
                  <a:lnTo>
                    <a:pt x="63" y="0"/>
                  </a:lnTo>
                  <a:lnTo>
                    <a:pt x="59" y="0"/>
                  </a:lnTo>
                  <a:lnTo>
                    <a:pt x="54" y="0"/>
                  </a:lnTo>
                  <a:lnTo>
                    <a:pt x="49" y="0"/>
                  </a:lnTo>
                  <a:lnTo>
                    <a:pt x="45" y="0"/>
                  </a:lnTo>
                  <a:lnTo>
                    <a:pt x="41"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8" name="Freeform 677"/>
            <p:cNvSpPr>
              <a:spLocks/>
            </p:cNvSpPr>
            <p:nvPr/>
          </p:nvSpPr>
          <p:spPr bwMode="auto">
            <a:xfrm>
              <a:off x="3480" y="3236"/>
              <a:ext cx="19" cy="2"/>
            </a:xfrm>
            <a:custGeom>
              <a:avLst/>
              <a:gdLst>
                <a:gd name="T0" fmla="*/ 0 w 72"/>
                <a:gd name="T1" fmla="*/ 0 h 9"/>
                <a:gd name="T2" fmla="*/ 0 w 72"/>
                <a:gd name="T3" fmla="*/ 0 h 9"/>
                <a:gd name="T4" fmla="*/ 0 w 72"/>
                <a:gd name="T5" fmla="*/ 0 h 9"/>
                <a:gd name="T6" fmla="*/ 0 w 72"/>
                <a:gd name="T7" fmla="*/ 0 h 9"/>
                <a:gd name="T8" fmla="*/ 0 w 72"/>
                <a:gd name="T9" fmla="*/ 0 h 9"/>
                <a:gd name="T10" fmla="*/ 0 w 72"/>
                <a:gd name="T11" fmla="*/ 0 h 9"/>
                <a:gd name="T12" fmla="*/ 0 w 72"/>
                <a:gd name="T13" fmla="*/ 0 h 9"/>
                <a:gd name="T14" fmla="*/ 0 w 72"/>
                <a:gd name="T15" fmla="*/ 0 h 9"/>
                <a:gd name="T16" fmla="*/ 0 w 72"/>
                <a:gd name="T17" fmla="*/ 0 h 9"/>
                <a:gd name="T18" fmla="*/ 0 w 72"/>
                <a:gd name="T19" fmla="*/ 0 h 9"/>
                <a:gd name="T20" fmla="*/ 0 w 72"/>
                <a:gd name="T21" fmla="*/ 0 h 9"/>
                <a:gd name="T22" fmla="*/ 0 w 72"/>
                <a:gd name="T23" fmla="*/ 0 h 9"/>
                <a:gd name="T24" fmla="*/ 0 w 72"/>
                <a:gd name="T25" fmla="*/ 0 h 9"/>
                <a:gd name="T26" fmla="*/ 0 w 72"/>
                <a:gd name="T27" fmla="*/ 0 h 9"/>
                <a:gd name="T28" fmla="*/ 0 w 72"/>
                <a:gd name="T29" fmla="*/ 0 h 9"/>
                <a:gd name="T30" fmla="*/ 0 w 72"/>
                <a:gd name="T31" fmla="*/ 0 h 9"/>
                <a:gd name="T32" fmla="*/ 0 w 72"/>
                <a:gd name="T33" fmla="*/ 0 h 9"/>
                <a:gd name="T34" fmla="*/ 0 w 72"/>
                <a:gd name="T35" fmla="*/ 0 h 9"/>
                <a:gd name="T36" fmla="*/ 0 w 72"/>
                <a:gd name="T37" fmla="*/ 0 h 9"/>
                <a:gd name="T38" fmla="*/ 0 w 72"/>
                <a:gd name="T39" fmla="*/ 0 h 9"/>
                <a:gd name="T40" fmla="*/ 0 w 72"/>
                <a:gd name="T41" fmla="*/ 0 h 9"/>
                <a:gd name="T42" fmla="*/ 0 w 72"/>
                <a:gd name="T43" fmla="*/ 0 h 9"/>
                <a:gd name="T44" fmla="*/ 0 w 72"/>
                <a:gd name="T45" fmla="*/ 0 h 9"/>
                <a:gd name="T46" fmla="*/ 0 w 72"/>
                <a:gd name="T47" fmla="*/ 0 h 9"/>
                <a:gd name="T48" fmla="*/ 0 w 72"/>
                <a:gd name="T49" fmla="*/ 0 h 9"/>
                <a:gd name="T50" fmla="*/ 0 w 72"/>
                <a:gd name="T51" fmla="*/ 0 h 9"/>
                <a:gd name="T52" fmla="*/ 0 w 72"/>
                <a:gd name="T53" fmla="*/ 0 h 9"/>
                <a:gd name="T54" fmla="*/ 0 w 72"/>
                <a:gd name="T55" fmla="*/ 0 h 9"/>
                <a:gd name="T56" fmla="*/ 0 w 72"/>
                <a:gd name="T57" fmla="*/ 0 h 9"/>
                <a:gd name="T58" fmla="*/ 0 w 72"/>
                <a:gd name="T59" fmla="*/ 0 h 9"/>
                <a:gd name="T60" fmla="*/ 0 w 72"/>
                <a:gd name="T61" fmla="*/ 0 h 9"/>
                <a:gd name="T62" fmla="*/ 0 w 72"/>
                <a:gd name="T63" fmla="*/ 0 h 9"/>
                <a:gd name="T64" fmla="*/ 0 w 72"/>
                <a:gd name="T65" fmla="*/ 0 h 9"/>
                <a:gd name="T66" fmla="*/ 0 w 72"/>
                <a:gd name="T67" fmla="*/ 0 h 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9"/>
                <a:gd name="T104" fmla="*/ 72 w 72"/>
                <a:gd name="T105" fmla="*/ 9 h 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9">
                  <a:moveTo>
                    <a:pt x="42" y="1"/>
                  </a:moveTo>
                  <a:lnTo>
                    <a:pt x="35" y="0"/>
                  </a:lnTo>
                  <a:lnTo>
                    <a:pt x="29" y="0"/>
                  </a:lnTo>
                  <a:lnTo>
                    <a:pt x="22" y="0"/>
                  </a:lnTo>
                  <a:lnTo>
                    <a:pt x="15" y="1"/>
                  </a:lnTo>
                  <a:lnTo>
                    <a:pt x="8" y="1"/>
                  </a:lnTo>
                  <a:lnTo>
                    <a:pt x="3" y="3"/>
                  </a:lnTo>
                  <a:lnTo>
                    <a:pt x="0" y="4"/>
                  </a:lnTo>
                  <a:lnTo>
                    <a:pt x="0" y="6"/>
                  </a:lnTo>
                  <a:lnTo>
                    <a:pt x="1" y="7"/>
                  </a:lnTo>
                  <a:lnTo>
                    <a:pt x="5" y="8"/>
                  </a:lnTo>
                  <a:lnTo>
                    <a:pt x="10" y="9"/>
                  </a:lnTo>
                  <a:lnTo>
                    <a:pt x="16" y="9"/>
                  </a:lnTo>
                  <a:lnTo>
                    <a:pt x="23" y="9"/>
                  </a:lnTo>
                  <a:lnTo>
                    <a:pt x="29" y="9"/>
                  </a:lnTo>
                  <a:lnTo>
                    <a:pt x="35" y="9"/>
                  </a:lnTo>
                  <a:lnTo>
                    <a:pt x="42" y="9"/>
                  </a:lnTo>
                  <a:lnTo>
                    <a:pt x="46" y="9"/>
                  </a:lnTo>
                  <a:lnTo>
                    <a:pt x="50" y="9"/>
                  </a:lnTo>
                  <a:lnTo>
                    <a:pt x="54" y="8"/>
                  </a:lnTo>
                  <a:lnTo>
                    <a:pt x="59" y="8"/>
                  </a:lnTo>
                  <a:lnTo>
                    <a:pt x="62" y="7"/>
                  </a:lnTo>
                  <a:lnTo>
                    <a:pt x="66" y="6"/>
                  </a:lnTo>
                  <a:lnTo>
                    <a:pt x="69" y="5"/>
                  </a:lnTo>
                  <a:lnTo>
                    <a:pt x="72" y="4"/>
                  </a:lnTo>
                  <a:lnTo>
                    <a:pt x="72" y="3"/>
                  </a:lnTo>
                  <a:lnTo>
                    <a:pt x="71" y="2"/>
                  </a:lnTo>
                  <a:lnTo>
                    <a:pt x="68" y="2"/>
                  </a:lnTo>
                  <a:lnTo>
                    <a:pt x="65" y="2"/>
                  </a:lnTo>
                  <a:lnTo>
                    <a:pt x="59" y="1"/>
                  </a:lnTo>
                  <a:lnTo>
                    <a:pt x="54" y="1"/>
                  </a:lnTo>
                  <a:lnTo>
                    <a:pt x="48" y="1"/>
                  </a:lnTo>
                  <a:lnTo>
                    <a:pt x="42"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499" name="Freeform 678"/>
            <p:cNvSpPr>
              <a:spLocks/>
            </p:cNvSpPr>
            <p:nvPr/>
          </p:nvSpPr>
          <p:spPr bwMode="auto">
            <a:xfrm>
              <a:off x="3545" y="3236"/>
              <a:ext cx="13" cy="2"/>
            </a:xfrm>
            <a:custGeom>
              <a:avLst/>
              <a:gdLst>
                <a:gd name="T0" fmla="*/ 0 w 50"/>
                <a:gd name="T1" fmla="*/ 0 h 8"/>
                <a:gd name="T2" fmla="*/ 0 w 50"/>
                <a:gd name="T3" fmla="*/ 0 h 8"/>
                <a:gd name="T4" fmla="*/ 0 w 50"/>
                <a:gd name="T5" fmla="*/ 0 h 8"/>
                <a:gd name="T6" fmla="*/ 0 w 50"/>
                <a:gd name="T7" fmla="*/ 0 h 8"/>
                <a:gd name="T8" fmla="*/ 0 w 50"/>
                <a:gd name="T9" fmla="*/ 0 h 8"/>
                <a:gd name="T10" fmla="*/ 0 w 50"/>
                <a:gd name="T11" fmla="*/ 0 h 8"/>
                <a:gd name="T12" fmla="*/ 0 w 50"/>
                <a:gd name="T13" fmla="*/ 0 h 8"/>
                <a:gd name="T14" fmla="*/ 0 w 50"/>
                <a:gd name="T15" fmla="*/ 0 h 8"/>
                <a:gd name="T16" fmla="*/ 0 w 50"/>
                <a:gd name="T17" fmla="*/ 0 h 8"/>
                <a:gd name="T18" fmla="*/ 0 w 50"/>
                <a:gd name="T19" fmla="*/ 0 h 8"/>
                <a:gd name="T20" fmla="*/ 0 w 50"/>
                <a:gd name="T21" fmla="*/ 0 h 8"/>
                <a:gd name="T22" fmla="*/ 0 w 50"/>
                <a:gd name="T23" fmla="*/ 0 h 8"/>
                <a:gd name="T24" fmla="*/ 0 w 50"/>
                <a:gd name="T25" fmla="*/ 0 h 8"/>
                <a:gd name="T26" fmla="*/ 0 w 50"/>
                <a:gd name="T27" fmla="*/ 0 h 8"/>
                <a:gd name="T28" fmla="*/ 0 w 50"/>
                <a:gd name="T29" fmla="*/ 0 h 8"/>
                <a:gd name="T30" fmla="*/ 0 w 50"/>
                <a:gd name="T31" fmla="*/ 0 h 8"/>
                <a:gd name="T32" fmla="*/ 0 w 50"/>
                <a:gd name="T33" fmla="*/ 0 h 8"/>
                <a:gd name="T34" fmla="*/ 0 w 50"/>
                <a:gd name="T35" fmla="*/ 0 h 8"/>
                <a:gd name="T36" fmla="*/ 0 w 50"/>
                <a:gd name="T37" fmla="*/ 0 h 8"/>
                <a:gd name="T38" fmla="*/ 0 w 50"/>
                <a:gd name="T39" fmla="*/ 0 h 8"/>
                <a:gd name="T40" fmla="*/ 0 w 50"/>
                <a:gd name="T41" fmla="*/ 0 h 8"/>
                <a:gd name="T42" fmla="*/ 0 w 50"/>
                <a:gd name="T43" fmla="*/ 0 h 8"/>
                <a:gd name="T44" fmla="*/ 0 w 50"/>
                <a:gd name="T45" fmla="*/ 0 h 8"/>
                <a:gd name="T46" fmla="*/ 0 w 50"/>
                <a:gd name="T47" fmla="*/ 0 h 8"/>
                <a:gd name="T48" fmla="*/ 0 w 50"/>
                <a:gd name="T49" fmla="*/ 0 h 8"/>
                <a:gd name="T50" fmla="*/ 0 w 50"/>
                <a:gd name="T51" fmla="*/ 0 h 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8"/>
                <a:gd name="T80" fmla="*/ 50 w 50"/>
                <a:gd name="T81" fmla="*/ 8 h 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8">
                  <a:moveTo>
                    <a:pt x="33" y="0"/>
                  </a:moveTo>
                  <a:lnTo>
                    <a:pt x="29" y="0"/>
                  </a:lnTo>
                  <a:lnTo>
                    <a:pt x="24" y="0"/>
                  </a:lnTo>
                  <a:lnTo>
                    <a:pt x="18" y="0"/>
                  </a:lnTo>
                  <a:lnTo>
                    <a:pt x="13" y="2"/>
                  </a:lnTo>
                  <a:lnTo>
                    <a:pt x="8" y="2"/>
                  </a:lnTo>
                  <a:lnTo>
                    <a:pt x="4" y="3"/>
                  </a:lnTo>
                  <a:lnTo>
                    <a:pt x="0" y="4"/>
                  </a:lnTo>
                  <a:lnTo>
                    <a:pt x="0" y="5"/>
                  </a:lnTo>
                  <a:lnTo>
                    <a:pt x="2" y="6"/>
                  </a:lnTo>
                  <a:lnTo>
                    <a:pt x="8" y="7"/>
                  </a:lnTo>
                  <a:lnTo>
                    <a:pt x="11" y="7"/>
                  </a:lnTo>
                  <a:lnTo>
                    <a:pt x="15" y="8"/>
                  </a:lnTo>
                  <a:lnTo>
                    <a:pt x="19" y="8"/>
                  </a:lnTo>
                  <a:lnTo>
                    <a:pt x="24" y="8"/>
                  </a:lnTo>
                  <a:lnTo>
                    <a:pt x="28" y="8"/>
                  </a:lnTo>
                  <a:lnTo>
                    <a:pt x="32" y="8"/>
                  </a:lnTo>
                  <a:lnTo>
                    <a:pt x="36" y="8"/>
                  </a:lnTo>
                  <a:lnTo>
                    <a:pt x="40" y="8"/>
                  </a:lnTo>
                  <a:lnTo>
                    <a:pt x="45" y="6"/>
                  </a:lnTo>
                  <a:lnTo>
                    <a:pt x="50" y="5"/>
                  </a:lnTo>
                  <a:lnTo>
                    <a:pt x="50" y="2"/>
                  </a:lnTo>
                  <a:lnTo>
                    <a:pt x="47" y="1"/>
                  </a:lnTo>
                  <a:lnTo>
                    <a:pt x="40" y="0"/>
                  </a:lnTo>
                  <a:lnTo>
                    <a:pt x="33"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0" name="Freeform 679"/>
            <p:cNvSpPr>
              <a:spLocks/>
            </p:cNvSpPr>
            <p:nvPr/>
          </p:nvSpPr>
          <p:spPr bwMode="auto">
            <a:xfrm>
              <a:off x="3309" y="3232"/>
              <a:ext cx="15" cy="3"/>
            </a:xfrm>
            <a:custGeom>
              <a:avLst/>
              <a:gdLst>
                <a:gd name="T0" fmla="*/ 0 w 61"/>
                <a:gd name="T1" fmla="*/ 0 h 10"/>
                <a:gd name="T2" fmla="*/ 0 w 61"/>
                <a:gd name="T3" fmla="*/ 0 h 10"/>
                <a:gd name="T4" fmla="*/ 0 w 61"/>
                <a:gd name="T5" fmla="*/ 0 h 10"/>
                <a:gd name="T6" fmla="*/ 0 w 61"/>
                <a:gd name="T7" fmla="*/ 0 h 10"/>
                <a:gd name="T8" fmla="*/ 0 w 61"/>
                <a:gd name="T9" fmla="*/ 0 h 10"/>
                <a:gd name="T10" fmla="*/ 0 w 61"/>
                <a:gd name="T11" fmla="*/ 0 h 10"/>
                <a:gd name="T12" fmla="*/ 0 w 61"/>
                <a:gd name="T13" fmla="*/ 0 h 10"/>
                <a:gd name="T14" fmla="*/ 0 w 61"/>
                <a:gd name="T15" fmla="*/ 0 h 10"/>
                <a:gd name="T16" fmla="*/ 0 w 61"/>
                <a:gd name="T17" fmla="*/ 0 h 10"/>
                <a:gd name="T18" fmla="*/ 0 w 61"/>
                <a:gd name="T19" fmla="*/ 0 h 10"/>
                <a:gd name="T20" fmla="*/ 0 w 61"/>
                <a:gd name="T21" fmla="*/ 0 h 10"/>
                <a:gd name="T22" fmla="*/ 0 w 61"/>
                <a:gd name="T23" fmla="*/ 0 h 10"/>
                <a:gd name="T24" fmla="*/ 0 w 61"/>
                <a:gd name="T25" fmla="*/ 0 h 10"/>
                <a:gd name="T26" fmla="*/ 0 w 61"/>
                <a:gd name="T27" fmla="*/ 0 h 10"/>
                <a:gd name="T28" fmla="*/ 0 w 61"/>
                <a:gd name="T29" fmla="*/ 0 h 10"/>
                <a:gd name="T30" fmla="*/ 0 w 61"/>
                <a:gd name="T31" fmla="*/ 0 h 10"/>
                <a:gd name="T32" fmla="*/ 0 w 61"/>
                <a:gd name="T33" fmla="*/ 0 h 10"/>
                <a:gd name="T34" fmla="*/ 0 w 61"/>
                <a:gd name="T35" fmla="*/ 0 h 10"/>
                <a:gd name="T36" fmla="*/ 0 w 61"/>
                <a:gd name="T37" fmla="*/ 0 h 10"/>
                <a:gd name="T38" fmla="*/ 0 w 61"/>
                <a:gd name="T39" fmla="*/ 0 h 10"/>
                <a:gd name="T40" fmla="*/ 0 w 61"/>
                <a:gd name="T41" fmla="*/ 0 h 10"/>
                <a:gd name="T42" fmla="*/ 0 w 61"/>
                <a:gd name="T43" fmla="*/ 0 h 10"/>
                <a:gd name="T44" fmla="*/ 0 w 61"/>
                <a:gd name="T45" fmla="*/ 0 h 10"/>
                <a:gd name="T46" fmla="*/ 0 w 61"/>
                <a:gd name="T47" fmla="*/ 0 h 10"/>
                <a:gd name="T48" fmla="*/ 0 w 61"/>
                <a:gd name="T49" fmla="*/ 0 h 10"/>
                <a:gd name="T50" fmla="*/ 0 w 61"/>
                <a:gd name="T51" fmla="*/ 0 h 10"/>
                <a:gd name="T52" fmla="*/ 0 w 61"/>
                <a:gd name="T53" fmla="*/ 0 h 10"/>
                <a:gd name="T54" fmla="*/ 0 w 61"/>
                <a:gd name="T55" fmla="*/ 0 h 10"/>
                <a:gd name="T56" fmla="*/ 0 w 61"/>
                <a:gd name="T57" fmla="*/ 0 h 10"/>
                <a:gd name="T58" fmla="*/ 0 w 61"/>
                <a:gd name="T59" fmla="*/ 0 h 10"/>
                <a:gd name="T60" fmla="*/ 0 w 61"/>
                <a:gd name="T61" fmla="*/ 0 h 10"/>
                <a:gd name="T62" fmla="*/ 0 w 61"/>
                <a:gd name="T63" fmla="*/ 0 h 10"/>
                <a:gd name="T64" fmla="*/ 0 w 61"/>
                <a:gd name="T65" fmla="*/ 0 h 10"/>
                <a:gd name="T66" fmla="*/ 0 w 61"/>
                <a:gd name="T67" fmla="*/ 0 h 10"/>
                <a:gd name="T68" fmla="*/ 0 w 61"/>
                <a:gd name="T69" fmla="*/ 0 h 10"/>
                <a:gd name="T70" fmla="*/ 0 w 61"/>
                <a:gd name="T71" fmla="*/ 0 h 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
                <a:gd name="T109" fmla="*/ 0 h 10"/>
                <a:gd name="T110" fmla="*/ 61 w 61"/>
                <a:gd name="T111" fmla="*/ 10 h 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 h="10">
                  <a:moveTo>
                    <a:pt x="44" y="0"/>
                  </a:moveTo>
                  <a:lnTo>
                    <a:pt x="46" y="0"/>
                  </a:lnTo>
                  <a:lnTo>
                    <a:pt x="44" y="0"/>
                  </a:lnTo>
                  <a:lnTo>
                    <a:pt x="41" y="0"/>
                  </a:lnTo>
                  <a:lnTo>
                    <a:pt x="38" y="0"/>
                  </a:lnTo>
                  <a:lnTo>
                    <a:pt x="34" y="0"/>
                  </a:lnTo>
                  <a:lnTo>
                    <a:pt x="30" y="0"/>
                  </a:lnTo>
                  <a:lnTo>
                    <a:pt x="24" y="0"/>
                  </a:lnTo>
                  <a:lnTo>
                    <a:pt x="20" y="0"/>
                  </a:lnTo>
                  <a:lnTo>
                    <a:pt x="16" y="0"/>
                  </a:lnTo>
                  <a:lnTo>
                    <a:pt x="12" y="0"/>
                  </a:lnTo>
                  <a:lnTo>
                    <a:pt x="7" y="0"/>
                  </a:lnTo>
                  <a:lnTo>
                    <a:pt x="3" y="1"/>
                  </a:lnTo>
                  <a:lnTo>
                    <a:pt x="1" y="2"/>
                  </a:lnTo>
                  <a:lnTo>
                    <a:pt x="0" y="4"/>
                  </a:lnTo>
                  <a:lnTo>
                    <a:pt x="1" y="6"/>
                  </a:lnTo>
                  <a:lnTo>
                    <a:pt x="6" y="8"/>
                  </a:lnTo>
                  <a:lnTo>
                    <a:pt x="10" y="8"/>
                  </a:lnTo>
                  <a:lnTo>
                    <a:pt x="15" y="9"/>
                  </a:lnTo>
                  <a:lnTo>
                    <a:pt x="20" y="9"/>
                  </a:lnTo>
                  <a:lnTo>
                    <a:pt x="26" y="10"/>
                  </a:lnTo>
                  <a:lnTo>
                    <a:pt x="31" y="9"/>
                  </a:lnTo>
                  <a:lnTo>
                    <a:pt x="37" y="9"/>
                  </a:lnTo>
                  <a:lnTo>
                    <a:pt x="41" y="9"/>
                  </a:lnTo>
                  <a:lnTo>
                    <a:pt x="47" y="9"/>
                  </a:lnTo>
                  <a:lnTo>
                    <a:pt x="51" y="9"/>
                  </a:lnTo>
                  <a:lnTo>
                    <a:pt x="56" y="8"/>
                  </a:lnTo>
                  <a:lnTo>
                    <a:pt x="59" y="7"/>
                  </a:lnTo>
                  <a:lnTo>
                    <a:pt x="61" y="7"/>
                  </a:lnTo>
                  <a:lnTo>
                    <a:pt x="60" y="3"/>
                  </a:lnTo>
                  <a:lnTo>
                    <a:pt x="54" y="0"/>
                  </a:lnTo>
                  <a:lnTo>
                    <a:pt x="49" y="0"/>
                  </a:lnTo>
                  <a:lnTo>
                    <a:pt x="47" y="0"/>
                  </a:lnTo>
                  <a:lnTo>
                    <a:pt x="44"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1" name="Freeform 680"/>
            <p:cNvSpPr>
              <a:spLocks/>
            </p:cNvSpPr>
            <p:nvPr/>
          </p:nvSpPr>
          <p:spPr bwMode="auto">
            <a:xfrm>
              <a:off x="3641" y="3215"/>
              <a:ext cx="13" cy="15"/>
            </a:xfrm>
            <a:custGeom>
              <a:avLst/>
              <a:gdLst>
                <a:gd name="T0" fmla="*/ 0 w 52"/>
                <a:gd name="T1" fmla="*/ 0 h 60"/>
                <a:gd name="T2" fmla="*/ 0 w 52"/>
                <a:gd name="T3" fmla="*/ 0 h 60"/>
                <a:gd name="T4" fmla="*/ 0 w 52"/>
                <a:gd name="T5" fmla="*/ 0 h 60"/>
                <a:gd name="T6" fmla="*/ 0 w 52"/>
                <a:gd name="T7" fmla="*/ 0 h 60"/>
                <a:gd name="T8" fmla="*/ 0 w 52"/>
                <a:gd name="T9" fmla="*/ 0 h 60"/>
                <a:gd name="T10" fmla="*/ 0 w 52"/>
                <a:gd name="T11" fmla="*/ 0 h 60"/>
                <a:gd name="T12" fmla="*/ 0 w 52"/>
                <a:gd name="T13" fmla="*/ 0 h 60"/>
                <a:gd name="T14" fmla="*/ 0 w 52"/>
                <a:gd name="T15" fmla="*/ 0 h 60"/>
                <a:gd name="T16" fmla="*/ 0 w 52"/>
                <a:gd name="T17" fmla="*/ 0 h 60"/>
                <a:gd name="T18" fmla="*/ 0 w 52"/>
                <a:gd name="T19" fmla="*/ 0 h 60"/>
                <a:gd name="T20" fmla="*/ 0 w 52"/>
                <a:gd name="T21" fmla="*/ 0 h 60"/>
                <a:gd name="T22" fmla="*/ 0 w 52"/>
                <a:gd name="T23" fmla="*/ 0 h 60"/>
                <a:gd name="T24" fmla="*/ 0 w 52"/>
                <a:gd name="T25" fmla="*/ 0 h 60"/>
                <a:gd name="T26" fmla="*/ 0 w 52"/>
                <a:gd name="T27" fmla="*/ 0 h 60"/>
                <a:gd name="T28" fmla="*/ 0 w 52"/>
                <a:gd name="T29" fmla="*/ 0 h 60"/>
                <a:gd name="T30" fmla="*/ 0 w 52"/>
                <a:gd name="T31" fmla="*/ 0 h 60"/>
                <a:gd name="T32" fmla="*/ 0 w 52"/>
                <a:gd name="T33" fmla="*/ 0 h 60"/>
                <a:gd name="T34" fmla="*/ 0 w 52"/>
                <a:gd name="T35" fmla="*/ 0 h 60"/>
                <a:gd name="T36" fmla="*/ 0 w 52"/>
                <a:gd name="T37" fmla="*/ 0 h 60"/>
                <a:gd name="T38" fmla="*/ 0 w 52"/>
                <a:gd name="T39" fmla="*/ 0 h 60"/>
                <a:gd name="T40" fmla="*/ 0 w 52"/>
                <a:gd name="T41" fmla="*/ 0 h 60"/>
                <a:gd name="T42" fmla="*/ 0 w 52"/>
                <a:gd name="T43" fmla="*/ 0 h 60"/>
                <a:gd name="T44" fmla="*/ 0 w 52"/>
                <a:gd name="T45" fmla="*/ 0 h 60"/>
                <a:gd name="T46" fmla="*/ 0 w 52"/>
                <a:gd name="T47" fmla="*/ 0 h 60"/>
                <a:gd name="T48" fmla="*/ 0 w 52"/>
                <a:gd name="T49" fmla="*/ 0 h 60"/>
                <a:gd name="T50" fmla="*/ 0 w 52"/>
                <a:gd name="T51" fmla="*/ 0 h 60"/>
                <a:gd name="T52" fmla="*/ 0 w 52"/>
                <a:gd name="T53" fmla="*/ 0 h 60"/>
                <a:gd name="T54" fmla="*/ 0 w 52"/>
                <a:gd name="T55" fmla="*/ 0 h 60"/>
                <a:gd name="T56" fmla="*/ 0 w 52"/>
                <a:gd name="T57" fmla="*/ 0 h 60"/>
                <a:gd name="T58" fmla="*/ 0 w 52"/>
                <a:gd name="T59" fmla="*/ 0 h 60"/>
                <a:gd name="T60" fmla="*/ 0 w 52"/>
                <a:gd name="T61" fmla="*/ 0 h 60"/>
                <a:gd name="T62" fmla="*/ 0 w 52"/>
                <a:gd name="T63" fmla="*/ 0 h 60"/>
                <a:gd name="T64" fmla="*/ 0 w 5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0"/>
                <a:gd name="T101" fmla="*/ 52 w 5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0">
                  <a:moveTo>
                    <a:pt x="46" y="0"/>
                  </a:moveTo>
                  <a:lnTo>
                    <a:pt x="45" y="0"/>
                  </a:lnTo>
                  <a:lnTo>
                    <a:pt x="43" y="2"/>
                  </a:lnTo>
                  <a:lnTo>
                    <a:pt x="40" y="5"/>
                  </a:lnTo>
                  <a:lnTo>
                    <a:pt x="37" y="9"/>
                  </a:lnTo>
                  <a:lnTo>
                    <a:pt x="32" y="13"/>
                  </a:lnTo>
                  <a:lnTo>
                    <a:pt x="29" y="18"/>
                  </a:lnTo>
                  <a:lnTo>
                    <a:pt x="24" y="23"/>
                  </a:lnTo>
                  <a:lnTo>
                    <a:pt x="19" y="29"/>
                  </a:lnTo>
                  <a:lnTo>
                    <a:pt x="14" y="34"/>
                  </a:lnTo>
                  <a:lnTo>
                    <a:pt x="10" y="40"/>
                  </a:lnTo>
                  <a:lnTo>
                    <a:pt x="6" y="45"/>
                  </a:lnTo>
                  <a:lnTo>
                    <a:pt x="3" y="50"/>
                  </a:lnTo>
                  <a:lnTo>
                    <a:pt x="0" y="53"/>
                  </a:lnTo>
                  <a:lnTo>
                    <a:pt x="0" y="57"/>
                  </a:lnTo>
                  <a:lnTo>
                    <a:pt x="0" y="58"/>
                  </a:lnTo>
                  <a:lnTo>
                    <a:pt x="2" y="60"/>
                  </a:lnTo>
                  <a:lnTo>
                    <a:pt x="4" y="59"/>
                  </a:lnTo>
                  <a:lnTo>
                    <a:pt x="7" y="57"/>
                  </a:lnTo>
                  <a:lnTo>
                    <a:pt x="10" y="55"/>
                  </a:lnTo>
                  <a:lnTo>
                    <a:pt x="14" y="51"/>
                  </a:lnTo>
                  <a:lnTo>
                    <a:pt x="18" y="47"/>
                  </a:lnTo>
                  <a:lnTo>
                    <a:pt x="23" y="43"/>
                  </a:lnTo>
                  <a:lnTo>
                    <a:pt x="27" y="37"/>
                  </a:lnTo>
                  <a:lnTo>
                    <a:pt x="32" y="32"/>
                  </a:lnTo>
                  <a:lnTo>
                    <a:pt x="35" y="27"/>
                  </a:lnTo>
                  <a:lnTo>
                    <a:pt x="39" y="22"/>
                  </a:lnTo>
                  <a:lnTo>
                    <a:pt x="43" y="17"/>
                  </a:lnTo>
                  <a:lnTo>
                    <a:pt x="46" y="13"/>
                  </a:lnTo>
                  <a:lnTo>
                    <a:pt x="50" y="7"/>
                  </a:lnTo>
                  <a:lnTo>
                    <a:pt x="52" y="5"/>
                  </a:lnTo>
                  <a:lnTo>
                    <a:pt x="46"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2" name="Freeform 681"/>
            <p:cNvSpPr>
              <a:spLocks/>
            </p:cNvSpPr>
            <p:nvPr/>
          </p:nvSpPr>
          <p:spPr bwMode="auto">
            <a:xfrm>
              <a:off x="3649" y="3230"/>
              <a:ext cx="16" cy="6"/>
            </a:xfrm>
            <a:custGeom>
              <a:avLst/>
              <a:gdLst>
                <a:gd name="T0" fmla="*/ 0 w 64"/>
                <a:gd name="T1" fmla="*/ 0 h 24"/>
                <a:gd name="T2" fmla="*/ 0 w 64"/>
                <a:gd name="T3" fmla="*/ 0 h 24"/>
                <a:gd name="T4" fmla="*/ 0 w 64"/>
                <a:gd name="T5" fmla="*/ 0 h 24"/>
                <a:gd name="T6" fmla="*/ 0 w 64"/>
                <a:gd name="T7" fmla="*/ 0 h 24"/>
                <a:gd name="T8" fmla="*/ 0 w 64"/>
                <a:gd name="T9" fmla="*/ 0 h 24"/>
                <a:gd name="T10" fmla="*/ 0 w 64"/>
                <a:gd name="T11" fmla="*/ 0 h 24"/>
                <a:gd name="T12" fmla="*/ 0 w 64"/>
                <a:gd name="T13" fmla="*/ 0 h 24"/>
                <a:gd name="T14" fmla="*/ 0 w 64"/>
                <a:gd name="T15" fmla="*/ 0 h 24"/>
                <a:gd name="T16" fmla="*/ 0 w 64"/>
                <a:gd name="T17" fmla="*/ 0 h 24"/>
                <a:gd name="T18" fmla="*/ 0 w 64"/>
                <a:gd name="T19" fmla="*/ 0 h 24"/>
                <a:gd name="T20" fmla="*/ 0 w 64"/>
                <a:gd name="T21" fmla="*/ 0 h 24"/>
                <a:gd name="T22" fmla="*/ 0 w 64"/>
                <a:gd name="T23" fmla="*/ 0 h 24"/>
                <a:gd name="T24" fmla="*/ 0 w 64"/>
                <a:gd name="T25" fmla="*/ 0 h 24"/>
                <a:gd name="T26" fmla="*/ 0 w 64"/>
                <a:gd name="T27" fmla="*/ 0 h 24"/>
                <a:gd name="T28" fmla="*/ 0 w 64"/>
                <a:gd name="T29" fmla="*/ 0 h 24"/>
                <a:gd name="T30" fmla="*/ 0 w 64"/>
                <a:gd name="T31" fmla="*/ 0 h 24"/>
                <a:gd name="T32" fmla="*/ 0 w 64"/>
                <a:gd name="T33" fmla="*/ 0 h 24"/>
                <a:gd name="T34" fmla="*/ 0 w 64"/>
                <a:gd name="T35" fmla="*/ 0 h 24"/>
                <a:gd name="T36" fmla="*/ 0 w 64"/>
                <a:gd name="T37" fmla="*/ 0 h 24"/>
                <a:gd name="T38" fmla="*/ 0 w 64"/>
                <a:gd name="T39" fmla="*/ 0 h 24"/>
                <a:gd name="T40" fmla="*/ 0 w 64"/>
                <a:gd name="T41" fmla="*/ 0 h 24"/>
                <a:gd name="T42" fmla="*/ 0 w 64"/>
                <a:gd name="T43" fmla="*/ 0 h 24"/>
                <a:gd name="T44" fmla="*/ 0 w 64"/>
                <a:gd name="T45" fmla="*/ 0 h 24"/>
                <a:gd name="T46" fmla="*/ 0 w 64"/>
                <a:gd name="T47" fmla="*/ 0 h 24"/>
                <a:gd name="T48" fmla="*/ 0 w 64"/>
                <a:gd name="T49" fmla="*/ 0 h 24"/>
                <a:gd name="T50" fmla="*/ 0 w 64"/>
                <a:gd name="T51" fmla="*/ 0 h 24"/>
                <a:gd name="T52" fmla="*/ 0 w 64"/>
                <a:gd name="T53" fmla="*/ 0 h 24"/>
                <a:gd name="T54" fmla="*/ 0 w 64"/>
                <a:gd name="T55" fmla="*/ 0 h 24"/>
                <a:gd name="T56" fmla="*/ 0 w 64"/>
                <a:gd name="T57" fmla="*/ 0 h 24"/>
                <a:gd name="T58" fmla="*/ 0 w 64"/>
                <a:gd name="T59" fmla="*/ 0 h 24"/>
                <a:gd name="T60" fmla="*/ 0 w 64"/>
                <a:gd name="T61" fmla="*/ 0 h 24"/>
                <a:gd name="T62" fmla="*/ 0 w 64"/>
                <a:gd name="T63" fmla="*/ 0 h 24"/>
                <a:gd name="T64" fmla="*/ 0 w 64"/>
                <a:gd name="T65" fmla="*/ 0 h 24"/>
                <a:gd name="T66" fmla="*/ 0 w 64"/>
                <a:gd name="T67" fmla="*/ 0 h 24"/>
                <a:gd name="T68" fmla="*/ 0 w 64"/>
                <a:gd name="T69" fmla="*/ 0 h 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24"/>
                <a:gd name="T107" fmla="*/ 64 w 64"/>
                <a:gd name="T108" fmla="*/ 24 h 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24">
                  <a:moveTo>
                    <a:pt x="59" y="0"/>
                  </a:moveTo>
                  <a:lnTo>
                    <a:pt x="58" y="0"/>
                  </a:lnTo>
                  <a:lnTo>
                    <a:pt x="56" y="0"/>
                  </a:lnTo>
                  <a:lnTo>
                    <a:pt x="53" y="0"/>
                  </a:lnTo>
                  <a:lnTo>
                    <a:pt x="49" y="1"/>
                  </a:lnTo>
                  <a:lnTo>
                    <a:pt x="45" y="2"/>
                  </a:lnTo>
                  <a:lnTo>
                    <a:pt x="40" y="3"/>
                  </a:lnTo>
                  <a:lnTo>
                    <a:pt x="35" y="4"/>
                  </a:lnTo>
                  <a:lnTo>
                    <a:pt x="28" y="6"/>
                  </a:lnTo>
                  <a:lnTo>
                    <a:pt x="22" y="8"/>
                  </a:lnTo>
                  <a:lnTo>
                    <a:pt x="17" y="10"/>
                  </a:lnTo>
                  <a:lnTo>
                    <a:pt x="13" y="12"/>
                  </a:lnTo>
                  <a:lnTo>
                    <a:pt x="9" y="14"/>
                  </a:lnTo>
                  <a:lnTo>
                    <a:pt x="5" y="15"/>
                  </a:lnTo>
                  <a:lnTo>
                    <a:pt x="2" y="17"/>
                  </a:lnTo>
                  <a:lnTo>
                    <a:pt x="0" y="19"/>
                  </a:lnTo>
                  <a:lnTo>
                    <a:pt x="0" y="22"/>
                  </a:lnTo>
                  <a:lnTo>
                    <a:pt x="0" y="23"/>
                  </a:lnTo>
                  <a:lnTo>
                    <a:pt x="3" y="24"/>
                  </a:lnTo>
                  <a:lnTo>
                    <a:pt x="5" y="24"/>
                  </a:lnTo>
                  <a:lnTo>
                    <a:pt x="10" y="24"/>
                  </a:lnTo>
                  <a:lnTo>
                    <a:pt x="14" y="22"/>
                  </a:lnTo>
                  <a:lnTo>
                    <a:pt x="19" y="21"/>
                  </a:lnTo>
                  <a:lnTo>
                    <a:pt x="26" y="19"/>
                  </a:lnTo>
                  <a:lnTo>
                    <a:pt x="32" y="18"/>
                  </a:lnTo>
                  <a:lnTo>
                    <a:pt x="38" y="16"/>
                  </a:lnTo>
                  <a:lnTo>
                    <a:pt x="44" y="15"/>
                  </a:lnTo>
                  <a:lnTo>
                    <a:pt x="49" y="13"/>
                  </a:lnTo>
                  <a:lnTo>
                    <a:pt x="54" y="11"/>
                  </a:lnTo>
                  <a:lnTo>
                    <a:pt x="58" y="10"/>
                  </a:lnTo>
                  <a:lnTo>
                    <a:pt x="61" y="9"/>
                  </a:lnTo>
                  <a:lnTo>
                    <a:pt x="63" y="8"/>
                  </a:lnTo>
                  <a:lnTo>
                    <a:pt x="64" y="8"/>
                  </a:lnTo>
                  <a:lnTo>
                    <a:pt x="59"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3" name="Freeform 682"/>
            <p:cNvSpPr>
              <a:spLocks/>
            </p:cNvSpPr>
            <p:nvPr/>
          </p:nvSpPr>
          <p:spPr bwMode="auto">
            <a:xfrm>
              <a:off x="3650" y="3244"/>
              <a:ext cx="18" cy="4"/>
            </a:xfrm>
            <a:custGeom>
              <a:avLst/>
              <a:gdLst>
                <a:gd name="T0" fmla="*/ 0 w 71"/>
                <a:gd name="T1" fmla="*/ 0 h 19"/>
                <a:gd name="T2" fmla="*/ 0 w 71"/>
                <a:gd name="T3" fmla="*/ 0 h 19"/>
                <a:gd name="T4" fmla="*/ 0 w 71"/>
                <a:gd name="T5" fmla="*/ 0 h 19"/>
                <a:gd name="T6" fmla="*/ 0 w 71"/>
                <a:gd name="T7" fmla="*/ 0 h 19"/>
                <a:gd name="T8" fmla="*/ 0 w 71"/>
                <a:gd name="T9" fmla="*/ 0 h 19"/>
                <a:gd name="T10" fmla="*/ 0 w 71"/>
                <a:gd name="T11" fmla="*/ 0 h 19"/>
                <a:gd name="T12" fmla="*/ 0 w 71"/>
                <a:gd name="T13" fmla="*/ 0 h 19"/>
                <a:gd name="T14" fmla="*/ 0 w 71"/>
                <a:gd name="T15" fmla="*/ 0 h 19"/>
                <a:gd name="T16" fmla="*/ 0 w 71"/>
                <a:gd name="T17" fmla="*/ 0 h 19"/>
                <a:gd name="T18" fmla="*/ 0 w 71"/>
                <a:gd name="T19" fmla="*/ 0 h 19"/>
                <a:gd name="T20" fmla="*/ 0 w 71"/>
                <a:gd name="T21" fmla="*/ 0 h 19"/>
                <a:gd name="T22" fmla="*/ 0 w 71"/>
                <a:gd name="T23" fmla="*/ 0 h 19"/>
                <a:gd name="T24" fmla="*/ 0 w 71"/>
                <a:gd name="T25" fmla="*/ 0 h 19"/>
                <a:gd name="T26" fmla="*/ 0 w 71"/>
                <a:gd name="T27" fmla="*/ 0 h 19"/>
                <a:gd name="T28" fmla="*/ 0 w 71"/>
                <a:gd name="T29" fmla="*/ 0 h 19"/>
                <a:gd name="T30" fmla="*/ 0 w 71"/>
                <a:gd name="T31" fmla="*/ 0 h 19"/>
                <a:gd name="T32" fmla="*/ 0 w 71"/>
                <a:gd name="T33" fmla="*/ 0 h 19"/>
                <a:gd name="T34" fmla="*/ 0 w 71"/>
                <a:gd name="T35" fmla="*/ 0 h 19"/>
                <a:gd name="T36" fmla="*/ 0 w 71"/>
                <a:gd name="T37" fmla="*/ 0 h 19"/>
                <a:gd name="T38" fmla="*/ 0 w 71"/>
                <a:gd name="T39" fmla="*/ 0 h 19"/>
                <a:gd name="T40" fmla="*/ 0 w 71"/>
                <a:gd name="T41" fmla="*/ 0 h 19"/>
                <a:gd name="T42" fmla="*/ 0 w 71"/>
                <a:gd name="T43" fmla="*/ 0 h 19"/>
                <a:gd name="T44" fmla="*/ 0 w 71"/>
                <a:gd name="T45" fmla="*/ 0 h 19"/>
                <a:gd name="T46" fmla="*/ 0 w 71"/>
                <a:gd name="T47" fmla="*/ 0 h 19"/>
                <a:gd name="T48" fmla="*/ 0 w 71"/>
                <a:gd name="T49" fmla="*/ 0 h 19"/>
                <a:gd name="T50" fmla="*/ 0 w 71"/>
                <a:gd name="T51" fmla="*/ 0 h 19"/>
                <a:gd name="T52" fmla="*/ 0 w 71"/>
                <a:gd name="T53" fmla="*/ 0 h 19"/>
                <a:gd name="T54" fmla="*/ 0 w 71"/>
                <a:gd name="T55" fmla="*/ 0 h 19"/>
                <a:gd name="T56" fmla="*/ 0 w 71"/>
                <a:gd name="T57" fmla="*/ 0 h 19"/>
                <a:gd name="T58" fmla="*/ 0 w 71"/>
                <a:gd name="T59" fmla="*/ 0 h 19"/>
                <a:gd name="T60" fmla="*/ 0 w 71"/>
                <a:gd name="T61" fmla="*/ 0 h 19"/>
                <a:gd name="T62" fmla="*/ 0 w 71"/>
                <a:gd name="T63" fmla="*/ 0 h 19"/>
                <a:gd name="T64" fmla="*/ 0 w 71"/>
                <a:gd name="T65" fmla="*/ 0 h 19"/>
                <a:gd name="T66" fmla="*/ 0 w 71"/>
                <a:gd name="T67" fmla="*/ 0 h 19"/>
                <a:gd name="T68" fmla="*/ 0 w 71"/>
                <a:gd name="T69" fmla="*/ 0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19"/>
                <a:gd name="T107" fmla="*/ 71 w 71"/>
                <a:gd name="T108" fmla="*/ 19 h 1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19">
                  <a:moveTo>
                    <a:pt x="67" y="8"/>
                  </a:moveTo>
                  <a:lnTo>
                    <a:pt x="65" y="7"/>
                  </a:lnTo>
                  <a:lnTo>
                    <a:pt x="64" y="7"/>
                  </a:lnTo>
                  <a:lnTo>
                    <a:pt x="61" y="5"/>
                  </a:lnTo>
                  <a:lnTo>
                    <a:pt x="57" y="5"/>
                  </a:lnTo>
                  <a:lnTo>
                    <a:pt x="52" y="3"/>
                  </a:lnTo>
                  <a:lnTo>
                    <a:pt x="47" y="3"/>
                  </a:lnTo>
                  <a:lnTo>
                    <a:pt x="42" y="2"/>
                  </a:lnTo>
                  <a:lnTo>
                    <a:pt x="36" y="2"/>
                  </a:lnTo>
                  <a:lnTo>
                    <a:pt x="30" y="1"/>
                  </a:lnTo>
                  <a:lnTo>
                    <a:pt x="23" y="0"/>
                  </a:lnTo>
                  <a:lnTo>
                    <a:pt x="17" y="0"/>
                  </a:lnTo>
                  <a:lnTo>
                    <a:pt x="13" y="0"/>
                  </a:lnTo>
                  <a:lnTo>
                    <a:pt x="8" y="0"/>
                  </a:lnTo>
                  <a:lnTo>
                    <a:pt x="5" y="1"/>
                  </a:lnTo>
                  <a:lnTo>
                    <a:pt x="2" y="1"/>
                  </a:lnTo>
                  <a:lnTo>
                    <a:pt x="1" y="3"/>
                  </a:lnTo>
                  <a:lnTo>
                    <a:pt x="0" y="4"/>
                  </a:lnTo>
                  <a:lnTo>
                    <a:pt x="2" y="7"/>
                  </a:lnTo>
                  <a:lnTo>
                    <a:pt x="4" y="8"/>
                  </a:lnTo>
                  <a:lnTo>
                    <a:pt x="8" y="10"/>
                  </a:lnTo>
                  <a:lnTo>
                    <a:pt x="13" y="11"/>
                  </a:lnTo>
                  <a:lnTo>
                    <a:pt x="19" y="12"/>
                  </a:lnTo>
                  <a:lnTo>
                    <a:pt x="25" y="13"/>
                  </a:lnTo>
                  <a:lnTo>
                    <a:pt x="34" y="15"/>
                  </a:lnTo>
                  <a:lnTo>
                    <a:pt x="40" y="15"/>
                  </a:lnTo>
                  <a:lnTo>
                    <a:pt x="46" y="16"/>
                  </a:lnTo>
                  <a:lnTo>
                    <a:pt x="53" y="17"/>
                  </a:lnTo>
                  <a:lnTo>
                    <a:pt x="59" y="17"/>
                  </a:lnTo>
                  <a:lnTo>
                    <a:pt x="63" y="17"/>
                  </a:lnTo>
                  <a:lnTo>
                    <a:pt x="67" y="18"/>
                  </a:lnTo>
                  <a:lnTo>
                    <a:pt x="69" y="18"/>
                  </a:lnTo>
                  <a:lnTo>
                    <a:pt x="71" y="19"/>
                  </a:lnTo>
                  <a:lnTo>
                    <a:pt x="67" y="8"/>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4" name="Freeform 683"/>
            <p:cNvSpPr>
              <a:spLocks/>
            </p:cNvSpPr>
            <p:nvPr/>
          </p:nvSpPr>
          <p:spPr bwMode="auto">
            <a:xfrm>
              <a:off x="3646" y="3252"/>
              <a:ext cx="17" cy="8"/>
            </a:xfrm>
            <a:custGeom>
              <a:avLst/>
              <a:gdLst>
                <a:gd name="T0" fmla="*/ 0 w 67"/>
                <a:gd name="T1" fmla="*/ 0 h 32"/>
                <a:gd name="T2" fmla="*/ 0 w 67"/>
                <a:gd name="T3" fmla="*/ 0 h 32"/>
                <a:gd name="T4" fmla="*/ 0 w 67"/>
                <a:gd name="T5" fmla="*/ 0 h 32"/>
                <a:gd name="T6" fmla="*/ 0 w 67"/>
                <a:gd name="T7" fmla="*/ 0 h 32"/>
                <a:gd name="T8" fmla="*/ 0 w 67"/>
                <a:gd name="T9" fmla="*/ 0 h 32"/>
                <a:gd name="T10" fmla="*/ 0 w 67"/>
                <a:gd name="T11" fmla="*/ 0 h 32"/>
                <a:gd name="T12" fmla="*/ 0 w 67"/>
                <a:gd name="T13" fmla="*/ 0 h 32"/>
                <a:gd name="T14" fmla="*/ 0 w 67"/>
                <a:gd name="T15" fmla="*/ 0 h 32"/>
                <a:gd name="T16" fmla="*/ 0 w 67"/>
                <a:gd name="T17" fmla="*/ 0 h 32"/>
                <a:gd name="T18" fmla="*/ 0 w 67"/>
                <a:gd name="T19" fmla="*/ 0 h 32"/>
                <a:gd name="T20" fmla="*/ 0 w 67"/>
                <a:gd name="T21" fmla="*/ 0 h 32"/>
                <a:gd name="T22" fmla="*/ 0 w 67"/>
                <a:gd name="T23" fmla="*/ 0 h 32"/>
                <a:gd name="T24" fmla="*/ 0 w 67"/>
                <a:gd name="T25" fmla="*/ 0 h 32"/>
                <a:gd name="T26" fmla="*/ 0 w 67"/>
                <a:gd name="T27" fmla="*/ 0 h 32"/>
                <a:gd name="T28" fmla="*/ 0 w 67"/>
                <a:gd name="T29" fmla="*/ 0 h 32"/>
                <a:gd name="T30" fmla="*/ 0 w 67"/>
                <a:gd name="T31" fmla="*/ 0 h 32"/>
                <a:gd name="T32" fmla="*/ 0 w 67"/>
                <a:gd name="T33" fmla="*/ 0 h 32"/>
                <a:gd name="T34" fmla="*/ 0 w 67"/>
                <a:gd name="T35" fmla="*/ 0 h 32"/>
                <a:gd name="T36" fmla="*/ 0 w 67"/>
                <a:gd name="T37" fmla="*/ 0 h 32"/>
                <a:gd name="T38" fmla="*/ 0 w 67"/>
                <a:gd name="T39" fmla="*/ 0 h 32"/>
                <a:gd name="T40" fmla="*/ 0 w 67"/>
                <a:gd name="T41" fmla="*/ 0 h 32"/>
                <a:gd name="T42" fmla="*/ 0 w 67"/>
                <a:gd name="T43" fmla="*/ 0 h 32"/>
                <a:gd name="T44" fmla="*/ 0 w 67"/>
                <a:gd name="T45" fmla="*/ 0 h 32"/>
                <a:gd name="T46" fmla="*/ 0 w 67"/>
                <a:gd name="T47" fmla="*/ 0 h 32"/>
                <a:gd name="T48" fmla="*/ 0 w 67"/>
                <a:gd name="T49" fmla="*/ 0 h 32"/>
                <a:gd name="T50" fmla="*/ 0 w 67"/>
                <a:gd name="T51" fmla="*/ 0 h 32"/>
                <a:gd name="T52" fmla="*/ 0 w 67"/>
                <a:gd name="T53" fmla="*/ 0 h 32"/>
                <a:gd name="T54" fmla="*/ 0 w 67"/>
                <a:gd name="T55" fmla="*/ 0 h 32"/>
                <a:gd name="T56" fmla="*/ 0 w 67"/>
                <a:gd name="T57" fmla="*/ 0 h 32"/>
                <a:gd name="T58" fmla="*/ 0 w 67"/>
                <a:gd name="T59" fmla="*/ 0 h 32"/>
                <a:gd name="T60" fmla="*/ 0 w 67"/>
                <a:gd name="T61" fmla="*/ 0 h 32"/>
                <a:gd name="T62" fmla="*/ 0 w 67"/>
                <a:gd name="T63" fmla="*/ 0 h 32"/>
                <a:gd name="T64" fmla="*/ 0 w 67"/>
                <a:gd name="T65" fmla="*/ 0 h 32"/>
                <a:gd name="T66" fmla="*/ 0 w 67"/>
                <a:gd name="T67" fmla="*/ 0 h 32"/>
                <a:gd name="T68" fmla="*/ 0 w 67"/>
                <a:gd name="T69" fmla="*/ 0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32"/>
                <a:gd name="T107" fmla="*/ 67 w 67"/>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32">
                  <a:moveTo>
                    <a:pt x="7" y="0"/>
                  </a:moveTo>
                  <a:lnTo>
                    <a:pt x="10" y="0"/>
                  </a:lnTo>
                  <a:lnTo>
                    <a:pt x="16" y="2"/>
                  </a:lnTo>
                  <a:lnTo>
                    <a:pt x="20" y="3"/>
                  </a:lnTo>
                  <a:lnTo>
                    <a:pt x="24" y="5"/>
                  </a:lnTo>
                  <a:lnTo>
                    <a:pt x="29" y="7"/>
                  </a:lnTo>
                  <a:lnTo>
                    <a:pt x="34" y="9"/>
                  </a:lnTo>
                  <a:lnTo>
                    <a:pt x="39" y="11"/>
                  </a:lnTo>
                  <a:lnTo>
                    <a:pt x="45" y="14"/>
                  </a:lnTo>
                  <a:lnTo>
                    <a:pt x="50" y="17"/>
                  </a:lnTo>
                  <a:lnTo>
                    <a:pt x="55" y="19"/>
                  </a:lnTo>
                  <a:lnTo>
                    <a:pt x="58" y="21"/>
                  </a:lnTo>
                  <a:lnTo>
                    <a:pt x="62" y="24"/>
                  </a:lnTo>
                  <a:lnTo>
                    <a:pt x="65" y="27"/>
                  </a:lnTo>
                  <a:lnTo>
                    <a:pt x="67" y="29"/>
                  </a:lnTo>
                  <a:lnTo>
                    <a:pt x="66" y="31"/>
                  </a:lnTo>
                  <a:lnTo>
                    <a:pt x="65" y="32"/>
                  </a:lnTo>
                  <a:lnTo>
                    <a:pt x="62" y="31"/>
                  </a:lnTo>
                  <a:lnTo>
                    <a:pt x="58" y="31"/>
                  </a:lnTo>
                  <a:lnTo>
                    <a:pt x="53" y="29"/>
                  </a:lnTo>
                  <a:lnTo>
                    <a:pt x="48" y="27"/>
                  </a:lnTo>
                  <a:lnTo>
                    <a:pt x="40" y="25"/>
                  </a:lnTo>
                  <a:lnTo>
                    <a:pt x="34" y="23"/>
                  </a:lnTo>
                  <a:lnTo>
                    <a:pt x="28" y="20"/>
                  </a:lnTo>
                  <a:lnTo>
                    <a:pt x="22" y="18"/>
                  </a:lnTo>
                  <a:lnTo>
                    <a:pt x="16" y="15"/>
                  </a:lnTo>
                  <a:lnTo>
                    <a:pt x="11" y="12"/>
                  </a:lnTo>
                  <a:lnTo>
                    <a:pt x="6" y="9"/>
                  </a:lnTo>
                  <a:lnTo>
                    <a:pt x="3" y="7"/>
                  </a:lnTo>
                  <a:lnTo>
                    <a:pt x="0" y="5"/>
                  </a:lnTo>
                  <a:lnTo>
                    <a:pt x="0" y="1"/>
                  </a:lnTo>
                  <a:lnTo>
                    <a:pt x="4" y="0"/>
                  </a:lnTo>
                  <a:lnTo>
                    <a:pt x="6" y="0"/>
                  </a:lnTo>
                  <a:lnTo>
                    <a:pt x="7"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5" name="Freeform 684"/>
            <p:cNvSpPr>
              <a:spLocks/>
            </p:cNvSpPr>
            <p:nvPr/>
          </p:nvSpPr>
          <p:spPr bwMode="auto">
            <a:xfrm>
              <a:off x="3642" y="3260"/>
              <a:ext cx="5" cy="9"/>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w 18"/>
                <a:gd name="T23" fmla="*/ 0 h 36"/>
                <a:gd name="T24" fmla="*/ 0 w 18"/>
                <a:gd name="T25" fmla="*/ 0 h 36"/>
                <a:gd name="T26" fmla="*/ 0 w 18"/>
                <a:gd name="T27" fmla="*/ 0 h 36"/>
                <a:gd name="T28" fmla="*/ 0 w 18"/>
                <a:gd name="T29" fmla="*/ 0 h 36"/>
                <a:gd name="T30" fmla="*/ 0 w 18"/>
                <a:gd name="T31" fmla="*/ 0 h 36"/>
                <a:gd name="T32" fmla="*/ 0 w 18"/>
                <a:gd name="T33" fmla="*/ 0 h 36"/>
                <a:gd name="T34" fmla="*/ 0 w 18"/>
                <a:gd name="T35" fmla="*/ 0 h 36"/>
                <a:gd name="T36" fmla="*/ 0 w 18"/>
                <a:gd name="T37" fmla="*/ 0 h 36"/>
                <a:gd name="T38" fmla="*/ 0 w 18"/>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36"/>
                <a:gd name="T62" fmla="*/ 18 w 18"/>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36">
                  <a:moveTo>
                    <a:pt x="0" y="7"/>
                  </a:moveTo>
                  <a:lnTo>
                    <a:pt x="0" y="8"/>
                  </a:lnTo>
                  <a:lnTo>
                    <a:pt x="1" y="12"/>
                  </a:lnTo>
                  <a:lnTo>
                    <a:pt x="3" y="16"/>
                  </a:lnTo>
                  <a:lnTo>
                    <a:pt x="5" y="24"/>
                  </a:lnTo>
                  <a:lnTo>
                    <a:pt x="7" y="28"/>
                  </a:lnTo>
                  <a:lnTo>
                    <a:pt x="9" y="33"/>
                  </a:lnTo>
                  <a:lnTo>
                    <a:pt x="11" y="36"/>
                  </a:lnTo>
                  <a:lnTo>
                    <a:pt x="15" y="36"/>
                  </a:lnTo>
                  <a:lnTo>
                    <a:pt x="18" y="34"/>
                  </a:lnTo>
                  <a:lnTo>
                    <a:pt x="18" y="29"/>
                  </a:lnTo>
                  <a:lnTo>
                    <a:pt x="17" y="23"/>
                  </a:lnTo>
                  <a:lnTo>
                    <a:pt x="15" y="16"/>
                  </a:lnTo>
                  <a:lnTo>
                    <a:pt x="12" y="9"/>
                  </a:lnTo>
                  <a:lnTo>
                    <a:pt x="9" y="4"/>
                  </a:lnTo>
                  <a:lnTo>
                    <a:pt x="7" y="0"/>
                  </a:lnTo>
                  <a:lnTo>
                    <a:pt x="5" y="0"/>
                  </a:lnTo>
                  <a:lnTo>
                    <a:pt x="0" y="5"/>
                  </a:lnTo>
                  <a:lnTo>
                    <a:pt x="0" y="7"/>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6" name="Freeform 685"/>
            <p:cNvSpPr>
              <a:spLocks/>
            </p:cNvSpPr>
            <p:nvPr/>
          </p:nvSpPr>
          <p:spPr bwMode="auto">
            <a:xfrm>
              <a:off x="3192" y="3226"/>
              <a:ext cx="15" cy="3"/>
            </a:xfrm>
            <a:custGeom>
              <a:avLst/>
              <a:gdLst>
                <a:gd name="T0" fmla="*/ 0 w 59"/>
                <a:gd name="T1" fmla="*/ 0 h 14"/>
                <a:gd name="T2" fmla="*/ 0 w 59"/>
                <a:gd name="T3" fmla="*/ 0 h 14"/>
                <a:gd name="T4" fmla="*/ 0 w 59"/>
                <a:gd name="T5" fmla="*/ 0 h 14"/>
                <a:gd name="T6" fmla="*/ 0 w 59"/>
                <a:gd name="T7" fmla="*/ 0 h 14"/>
                <a:gd name="T8" fmla="*/ 0 w 59"/>
                <a:gd name="T9" fmla="*/ 0 h 14"/>
                <a:gd name="T10" fmla="*/ 0 w 59"/>
                <a:gd name="T11" fmla="*/ 0 h 14"/>
                <a:gd name="T12" fmla="*/ 0 w 59"/>
                <a:gd name="T13" fmla="*/ 0 h 14"/>
                <a:gd name="T14" fmla="*/ 0 w 59"/>
                <a:gd name="T15" fmla="*/ 0 h 14"/>
                <a:gd name="T16" fmla="*/ 0 w 59"/>
                <a:gd name="T17" fmla="*/ 0 h 14"/>
                <a:gd name="T18" fmla="*/ 0 w 59"/>
                <a:gd name="T19" fmla="*/ 0 h 14"/>
                <a:gd name="T20" fmla="*/ 0 w 59"/>
                <a:gd name="T21" fmla="*/ 0 h 14"/>
                <a:gd name="T22" fmla="*/ 0 w 59"/>
                <a:gd name="T23" fmla="*/ 0 h 14"/>
                <a:gd name="T24" fmla="*/ 0 w 59"/>
                <a:gd name="T25" fmla="*/ 0 h 14"/>
                <a:gd name="T26" fmla="*/ 0 w 59"/>
                <a:gd name="T27" fmla="*/ 0 h 14"/>
                <a:gd name="T28" fmla="*/ 0 w 59"/>
                <a:gd name="T29" fmla="*/ 0 h 14"/>
                <a:gd name="T30" fmla="*/ 0 w 59"/>
                <a:gd name="T31" fmla="*/ 0 h 14"/>
                <a:gd name="T32" fmla="*/ 0 w 59"/>
                <a:gd name="T33" fmla="*/ 0 h 14"/>
                <a:gd name="T34" fmla="*/ 0 w 59"/>
                <a:gd name="T35" fmla="*/ 0 h 14"/>
                <a:gd name="T36" fmla="*/ 0 w 59"/>
                <a:gd name="T37" fmla="*/ 0 h 14"/>
                <a:gd name="T38" fmla="*/ 0 w 59"/>
                <a:gd name="T39" fmla="*/ 0 h 14"/>
                <a:gd name="T40" fmla="*/ 0 w 59"/>
                <a:gd name="T41" fmla="*/ 0 h 14"/>
                <a:gd name="T42" fmla="*/ 0 w 59"/>
                <a:gd name="T43" fmla="*/ 0 h 14"/>
                <a:gd name="T44" fmla="*/ 0 w 59"/>
                <a:gd name="T45" fmla="*/ 0 h 14"/>
                <a:gd name="T46" fmla="*/ 0 w 59"/>
                <a:gd name="T47" fmla="*/ 0 h 14"/>
                <a:gd name="T48" fmla="*/ 0 w 59"/>
                <a:gd name="T49" fmla="*/ 0 h 14"/>
                <a:gd name="T50" fmla="*/ 0 w 59"/>
                <a:gd name="T51" fmla="*/ 0 h 14"/>
                <a:gd name="T52" fmla="*/ 0 w 59"/>
                <a:gd name="T53" fmla="*/ 0 h 14"/>
                <a:gd name="T54" fmla="*/ 0 w 59"/>
                <a:gd name="T55" fmla="*/ 0 h 14"/>
                <a:gd name="T56" fmla="*/ 0 w 59"/>
                <a:gd name="T57" fmla="*/ 0 h 14"/>
                <a:gd name="T58" fmla="*/ 0 w 59"/>
                <a:gd name="T59" fmla="*/ 0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4"/>
                <a:gd name="T92" fmla="*/ 59 w 59"/>
                <a:gd name="T93" fmla="*/ 14 h 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4">
                  <a:moveTo>
                    <a:pt x="42" y="1"/>
                  </a:moveTo>
                  <a:lnTo>
                    <a:pt x="36" y="0"/>
                  </a:lnTo>
                  <a:lnTo>
                    <a:pt x="30" y="0"/>
                  </a:lnTo>
                  <a:lnTo>
                    <a:pt x="22" y="0"/>
                  </a:lnTo>
                  <a:lnTo>
                    <a:pt x="15" y="0"/>
                  </a:lnTo>
                  <a:lnTo>
                    <a:pt x="8" y="0"/>
                  </a:lnTo>
                  <a:lnTo>
                    <a:pt x="3" y="2"/>
                  </a:lnTo>
                  <a:lnTo>
                    <a:pt x="0" y="4"/>
                  </a:lnTo>
                  <a:lnTo>
                    <a:pt x="0" y="8"/>
                  </a:lnTo>
                  <a:lnTo>
                    <a:pt x="0" y="9"/>
                  </a:lnTo>
                  <a:lnTo>
                    <a:pt x="2" y="10"/>
                  </a:lnTo>
                  <a:lnTo>
                    <a:pt x="6" y="12"/>
                  </a:lnTo>
                  <a:lnTo>
                    <a:pt x="10" y="13"/>
                  </a:lnTo>
                  <a:lnTo>
                    <a:pt x="14" y="13"/>
                  </a:lnTo>
                  <a:lnTo>
                    <a:pt x="19" y="13"/>
                  </a:lnTo>
                  <a:lnTo>
                    <a:pt x="23" y="13"/>
                  </a:lnTo>
                  <a:lnTo>
                    <a:pt x="30" y="14"/>
                  </a:lnTo>
                  <a:lnTo>
                    <a:pt x="35" y="13"/>
                  </a:lnTo>
                  <a:lnTo>
                    <a:pt x="40" y="12"/>
                  </a:lnTo>
                  <a:lnTo>
                    <a:pt x="44" y="12"/>
                  </a:lnTo>
                  <a:lnTo>
                    <a:pt x="49" y="12"/>
                  </a:lnTo>
                  <a:lnTo>
                    <a:pt x="52" y="10"/>
                  </a:lnTo>
                  <a:lnTo>
                    <a:pt x="55" y="10"/>
                  </a:lnTo>
                  <a:lnTo>
                    <a:pt x="57" y="9"/>
                  </a:lnTo>
                  <a:lnTo>
                    <a:pt x="59" y="8"/>
                  </a:lnTo>
                  <a:lnTo>
                    <a:pt x="56" y="4"/>
                  </a:lnTo>
                  <a:lnTo>
                    <a:pt x="50" y="2"/>
                  </a:lnTo>
                  <a:lnTo>
                    <a:pt x="44" y="1"/>
                  </a:lnTo>
                  <a:lnTo>
                    <a:pt x="42"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7" name="Freeform 686"/>
            <p:cNvSpPr>
              <a:spLocks/>
            </p:cNvSpPr>
            <p:nvPr/>
          </p:nvSpPr>
          <p:spPr bwMode="auto">
            <a:xfrm>
              <a:off x="3265" y="3206"/>
              <a:ext cx="8" cy="9"/>
            </a:xfrm>
            <a:custGeom>
              <a:avLst/>
              <a:gdLst>
                <a:gd name="T0" fmla="*/ 0 w 32"/>
                <a:gd name="T1" fmla="*/ 0 h 36"/>
                <a:gd name="T2" fmla="*/ 0 w 32"/>
                <a:gd name="T3" fmla="*/ 0 h 36"/>
                <a:gd name="T4" fmla="*/ 0 w 32"/>
                <a:gd name="T5" fmla="*/ 0 h 36"/>
                <a:gd name="T6" fmla="*/ 0 w 32"/>
                <a:gd name="T7" fmla="*/ 0 h 36"/>
                <a:gd name="T8" fmla="*/ 0 w 32"/>
                <a:gd name="T9" fmla="*/ 0 h 36"/>
                <a:gd name="T10" fmla="*/ 0 w 32"/>
                <a:gd name="T11" fmla="*/ 0 h 36"/>
                <a:gd name="T12" fmla="*/ 0 w 32"/>
                <a:gd name="T13" fmla="*/ 0 h 36"/>
                <a:gd name="T14" fmla="*/ 0 w 32"/>
                <a:gd name="T15" fmla="*/ 0 h 36"/>
                <a:gd name="T16" fmla="*/ 0 w 32"/>
                <a:gd name="T17" fmla="*/ 0 h 36"/>
                <a:gd name="T18" fmla="*/ 0 w 32"/>
                <a:gd name="T19" fmla="*/ 0 h 36"/>
                <a:gd name="T20" fmla="*/ 0 w 32"/>
                <a:gd name="T21" fmla="*/ 0 h 36"/>
                <a:gd name="T22" fmla="*/ 0 w 32"/>
                <a:gd name="T23" fmla="*/ 0 h 36"/>
                <a:gd name="T24" fmla="*/ 0 w 32"/>
                <a:gd name="T25" fmla="*/ 0 h 36"/>
                <a:gd name="T26" fmla="*/ 0 w 32"/>
                <a:gd name="T27" fmla="*/ 0 h 36"/>
                <a:gd name="T28" fmla="*/ 0 w 32"/>
                <a:gd name="T29" fmla="*/ 0 h 36"/>
                <a:gd name="T30" fmla="*/ 0 w 32"/>
                <a:gd name="T31" fmla="*/ 0 h 36"/>
                <a:gd name="T32" fmla="*/ 0 w 32"/>
                <a:gd name="T33" fmla="*/ 0 h 36"/>
                <a:gd name="T34" fmla="*/ 0 w 32"/>
                <a:gd name="T35" fmla="*/ 0 h 36"/>
                <a:gd name="T36" fmla="*/ 0 w 32"/>
                <a:gd name="T37" fmla="*/ 0 h 36"/>
                <a:gd name="T38" fmla="*/ 0 w 32"/>
                <a:gd name="T39" fmla="*/ 0 h 36"/>
                <a:gd name="T40" fmla="*/ 0 w 32"/>
                <a:gd name="T41" fmla="*/ 0 h 36"/>
                <a:gd name="T42" fmla="*/ 0 w 32"/>
                <a:gd name="T43" fmla="*/ 0 h 36"/>
                <a:gd name="T44" fmla="*/ 0 w 32"/>
                <a:gd name="T45" fmla="*/ 0 h 36"/>
                <a:gd name="T46" fmla="*/ 0 w 32"/>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36"/>
                <a:gd name="T74" fmla="*/ 32 w 3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36">
                  <a:moveTo>
                    <a:pt x="23" y="1"/>
                  </a:moveTo>
                  <a:lnTo>
                    <a:pt x="19" y="3"/>
                  </a:lnTo>
                  <a:lnTo>
                    <a:pt x="16" y="7"/>
                  </a:lnTo>
                  <a:lnTo>
                    <a:pt x="11" y="12"/>
                  </a:lnTo>
                  <a:lnTo>
                    <a:pt x="7" y="17"/>
                  </a:lnTo>
                  <a:lnTo>
                    <a:pt x="3" y="22"/>
                  </a:lnTo>
                  <a:lnTo>
                    <a:pt x="0" y="28"/>
                  </a:lnTo>
                  <a:lnTo>
                    <a:pt x="0" y="31"/>
                  </a:lnTo>
                  <a:lnTo>
                    <a:pt x="3" y="34"/>
                  </a:lnTo>
                  <a:lnTo>
                    <a:pt x="6" y="36"/>
                  </a:lnTo>
                  <a:lnTo>
                    <a:pt x="11" y="34"/>
                  </a:lnTo>
                  <a:lnTo>
                    <a:pt x="15" y="30"/>
                  </a:lnTo>
                  <a:lnTo>
                    <a:pt x="20" y="26"/>
                  </a:lnTo>
                  <a:lnTo>
                    <a:pt x="23" y="21"/>
                  </a:lnTo>
                  <a:lnTo>
                    <a:pt x="28" y="16"/>
                  </a:lnTo>
                  <a:lnTo>
                    <a:pt x="30" y="11"/>
                  </a:lnTo>
                  <a:lnTo>
                    <a:pt x="32" y="7"/>
                  </a:lnTo>
                  <a:lnTo>
                    <a:pt x="30" y="3"/>
                  </a:lnTo>
                  <a:lnTo>
                    <a:pt x="30" y="1"/>
                  </a:lnTo>
                  <a:lnTo>
                    <a:pt x="28" y="0"/>
                  </a:lnTo>
                  <a:lnTo>
                    <a:pt x="27" y="0"/>
                  </a:lnTo>
                  <a:lnTo>
                    <a:pt x="24" y="1"/>
                  </a:lnTo>
                  <a:lnTo>
                    <a:pt x="23"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8" name="Freeform 687"/>
            <p:cNvSpPr>
              <a:spLocks/>
            </p:cNvSpPr>
            <p:nvPr/>
          </p:nvSpPr>
          <p:spPr bwMode="auto">
            <a:xfrm>
              <a:off x="3313" y="3214"/>
              <a:ext cx="8" cy="3"/>
            </a:xfrm>
            <a:custGeom>
              <a:avLst/>
              <a:gdLst>
                <a:gd name="T0" fmla="*/ 0 w 31"/>
                <a:gd name="T1" fmla="*/ 0 h 13"/>
                <a:gd name="T2" fmla="*/ 0 w 31"/>
                <a:gd name="T3" fmla="*/ 0 h 13"/>
                <a:gd name="T4" fmla="*/ 0 w 31"/>
                <a:gd name="T5" fmla="*/ 0 h 13"/>
                <a:gd name="T6" fmla="*/ 0 w 31"/>
                <a:gd name="T7" fmla="*/ 0 h 13"/>
                <a:gd name="T8" fmla="*/ 0 w 31"/>
                <a:gd name="T9" fmla="*/ 0 h 13"/>
                <a:gd name="T10" fmla="*/ 0 w 31"/>
                <a:gd name="T11" fmla="*/ 0 h 13"/>
                <a:gd name="T12" fmla="*/ 0 w 31"/>
                <a:gd name="T13" fmla="*/ 0 h 13"/>
                <a:gd name="T14" fmla="*/ 0 w 31"/>
                <a:gd name="T15" fmla="*/ 0 h 13"/>
                <a:gd name="T16" fmla="*/ 0 w 31"/>
                <a:gd name="T17" fmla="*/ 0 h 13"/>
                <a:gd name="T18" fmla="*/ 0 w 31"/>
                <a:gd name="T19" fmla="*/ 0 h 13"/>
                <a:gd name="T20" fmla="*/ 0 w 31"/>
                <a:gd name="T21" fmla="*/ 0 h 13"/>
                <a:gd name="T22" fmla="*/ 0 w 31"/>
                <a:gd name="T23" fmla="*/ 0 h 13"/>
                <a:gd name="T24" fmla="*/ 0 w 31"/>
                <a:gd name="T25" fmla="*/ 0 h 13"/>
                <a:gd name="T26" fmla="*/ 0 w 31"/>
                <a:gd name="T27" fmla="*/ 0 h 13"/>
                <a:gd name="T28" fmla="*/ 0 w 31"/>
                <a:gd name="T29" fmla="*/ 0 h 13"/>
                <a:gd name="T30" fmla="*/ 0 w 31"/>
                <a:gd name="T31" fmla="*/ 0 h 13"/>
                <a:gd name="T32" fmla="*/ 0 w 31"/>
                <a:gd name="T33" fmla="*/ 0 h 13"/>
                <a:gd name="T34" fmla="*/ 0 w 31"/>
                <a:gd name="T35" fmla="*/ 0 h 13"/>
                <a:gd name="T36" fmla="*/ 0 w 31"/>
                <a:gd name="T37" fmla="*/ 0 h 13"/>
                <a:gd name="T38" fmla="*/ 0 w 31"/>
                <a:gd name="T39" fmla="*/ 0 h 13"/>
                <a:gd name="T40" fmla="*/ 0 w 3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3"/>
                <a:gd name="T65" fmla="*/ 31 w 31"/>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3">
                  <a:moveTo>
                    <a:pt x="27" y="0"/>
                  </a:moveTo>
                  <a:lnTo>
                    <a:pt x="22" y="0"/>
                  </a:lnTo>
                  <a:lnTo>
                    <a:pt x="17" y="0"/>
                  </a:lnTo>
                  <a:lnTo>
                    <a:pt x="11" y="0"/>
                  </a:lnTo>
                  <a:lnTo>
                    <a:pt x="6" y="1"/>
                  </a:lnTo>
                  <a:lnTo>
                    <a:pt x="2" y="1"/>
                  </a:lnTo>
                  <a:lnTo>
                    <a:pt x="0" y="2"/>
                  </a:lnTo>
                  <a:lnTo>
                    <a:pt x="0" y="4"/>
                  </a:lnTo>
                  <a:lnTo>
                    <a:pt x="2" y="7"/>
                  </a:lnTo>
                  <a:lnTo>
                    <a:pt x="8" y="11"/>
                  </a:lnTo>
                  <a:lnTo>
                    <a:pt x="14" y="13"/>
                  </a:lnTo>
                  <a:lnTo>
                    <a:pt x="16" y="12"/>
                  </a:lnTo>
                  <a:lnTo>
                    <a:pt x="19" y="12"/>
                  </a:lnTo>
                  <a:lnTo>
                    <a:pt x="23" y="11"/>
                  </a:lnTo>
                  <a:lnTo>
                    <a:pt x="27" y="9"/>
                  </a:lnTo>
                  <a:lnTo>
                    <a:pt x="30" y="6"/>
                  </a:lnTo>
                  <a:lnTo>
                    <a:pt x="31" y="3"/>
                  </a:lnTo>
                  <a:lnTo>
                    <a:pt x="31" y="1"/>
                  </a:lnTo>
                  <a:lnTo>
                    <a:pt x="29" y="0"/>
                  </a:lnTo>
                  <a:lnTo>
                    <a:pt x="27"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09" name="Freeform 688"/>
            <p:cNvSpPr>
              <a:spLocks/>
            </p:cNvSpPr>
            <p:nvPr/>
          </p:nvSpPr>
          <p:spPr bwMode="auto">
            <a:xfrm>
              <a:off x="3379" y="3214"/>
              <a:ext cx="16" cy="4"/>
            </a:xfrm>
            <a:custGeom>
              <a:avLst/>
              <a:gdLst>
                <a:gd name="T0" fmla="*/ 0 w 64"/>
                <a:gd name="T1" fmla="*/ 0 h 15"/>
                <a:gd name="T2" fmla="*/ 0 w 64"/>
                <a:gd name="T3" fmla="*/ 0 h 15"/>
                <a:gd name="T4" fmla="*/ 0 w 64"/>
                <a:gd name="T5" fmla="*/ 0 h 15"/>
                <a:gd name="T6" fmla="*/ 0 w 64"/>
                <a:gd name="T7" fmla="*/ 0 h 15"/>
                <a:gd name="T8" fmla="*/ 0 w 64"/>
                <a:gd name="T9" fmla="*/ 0 h 15"/>
                <a:gd name="T10" fmla="*/ 0 w 64"/>
                <a:gd name="T11" fmla="*/ 0 h 15"/>
                <a:gd name="T12" fmla="*/ 0 w 64"/>
                <a:gd name="T13" fmla="*/ 0 h 15"/>
                <a:gd name="T14" fmla="*/ 0 w 64"/>
                <a:gd name="T15" fmla="*/ 0 h 15"/>
                <a:gd name="T16" fmla="*/ 0 w 64"/>
                <a:gd name="T17" fmla="*/ 0 h 15"/>
                <a:gd name="T18" fmla="*/ 0 w 64"/>
                <a:gd name="T19" fmla="*/ 0 h 15"/>
                <a:gd name="T20" fmla="*/ 0 w 64"/>
                <a:gd name="T21" fmla="*/ 0 h 15"/>
                <a:gd name="T22" fmla="*/ 0 w 64"/>
                <a:gd name="T23" fmla="*/ 0 h 15"/>
                <a:gd name="T24" fmla="*/ 0 w 64"/>
                <a:gd name="T25" fmla="*/ 0 h 15"/>
                <a:gd name="T26" fmla="*/ 0 w 64"/>
                <a:gd name="T27" fmla="*/ 0 h 15"/>
                <a:gd name="T28" fmla="*/ 0 w 64"/>
                <a:gd name="T29" fmla="*/ 0 h 15"/>
                <a:gd name="T30" fmla="*/ 0 w 64"/>
                <a:gd name="T31" fmla="*/ 0 h 15"/>
                <a:gd name="T32" fmla="*/ 0 w 64"/>
                <a:gd name="T33" fmla="*/ 0 h 15"/>
                <a:gd name="T34" fmla="*/ 0 w 64"/>
                <a:gd name="T35" fmla="*/ 0 h 15"/>
                <a:gd name="T36" fmla="*/ 0 w 64"/>
                <a:gd name="T37" fmla="*/ 0 h 15"/>
                <a:gd name="T38" fmla="*/ 0 w 64"/>
                <a:gd name="T39" fmla="*/ 0 h 15"/>
                <a:gd name="T40" fmla="*/ 0 w 64"/>
                <a:gd name="T41" fmla="*/ 0 h 15"/>
                <a:gd name="T42" fmla="*/ 0 w 64"/>
                <a:gd name="T43" fmla="*/ 0 h 15"/>
                <a:gd name="T44" fmla="*/ 0 w 64"/>
                <a:gd name="T45" fmla="*/ 0 h 15"/>
                <a:gd name="T46" fmla="*/ 0 w 64"/>
                <a:gd name="T47" fmla="*/ 0 h 15"/>
                <a:gd name="T48" fmla="*/ 0 w 64"/>
                <a:gd name="T49" fmla="*/ 0 h 15"/>
                <a:gd name="T50" fmla="*/ 0 w 64"/>
                <a:gd name="T51" fmla="*/ 0 h 15"/>
                <a:gd name="T52" fmla="*/ 0 w 64"/>
                <a:gd name="T53" fmla="*/ 0 h 15"/>
                <a:gd name="T54" fmla="*/ 0 w 64"/>
                <a:gd name="T55" fmla="*/ 0 h 15"/>
                <a:gd name="T56" fmla="*/ 0 w 64"/>
                <a:gd name="T57" fmla="*/ 0 h 15"/>
                <a:gd name="T58" fmla="*/ 0 w 64"/>
                <a:gd name="T59" fmla="*/ 0 h 15"/>
                <a:gd name="T60" fmla="*/ 0 w 64"/>
                <a:gd name="T61" fmla="*/ 0 h 15"/>
                <a:gd name="T62" fmla="*/ 0 w 64"/>
                <a:gd name="T63" fmla="*/ 0 h 15"/>
                <a:gd name="T64" fmla="*/ 0 w 64"/>
                <a:gd name="T65" fmla="*/ 0 h 15"/>
                <a:gd name="T66" fmla="*/ 0 w 64"/>
                <a:gd name="T67" fmla="*/ 0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
                <a:gd name="T103" fmla="*/ 0 h 15"/>
                <a:gd name="T104" fmla="*/ 64 w 64"/>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 h="15">
                  <a:moveTo>
                    <a:pt x="53" y="3"/>
                  </a:moveTo>
                  <a:lnTo>
                    <a:pt x="49" y="1"/>
                  </a:lnTo>
                  <a:lnTo>
                    <a:pt x="45" y="0"/>
                  </a:lnTo>
                  <a:lnTo>
                    <a:pt x="40" y="0"/>
                  </a:lnTo>
                  <a:lnTo>
                    <a:pt x="34" y="0"/>
                  </a:lnTo>
                  <a:lnTo>
                    <a:pt x="28" y="0"/>
                  </a:lnTo>
                  <a:lnTo>
                    <a:pt x="23" y="0"/>
                  </a:lnTo>
                  <a:lnTo>
                    <a:pt x="18" y="0"/>
                  </a:lnTo>
                  <a:lnTo>
                    <a:pt x="15" y="0"/>
                  </a:lnTo>
                  <a:lnTo>
                    <a:pt x="10" y="0"/>
                  </a:lnTo>
                  <a:lnTo>
                    <a:pt x="7" y="0"/>
                  </a:lnTo>
                  <a:lnTo>
                    <a:pt x="4" y="0"/>
                  </a:lnTo>
                  <a:lnTo>
                    <a:pt x="2" y="1"/>
                  </a:lnTo>
                  <a:lnTo>
                    <a:pt x="0" y="3"/>
                  </a:lnTo>
                  <a:lnTo>
                    <a:pt x="1" y="7"/>
                  </a:lnTo>
                  <a:lnTo>
                    <a:pt x="2" y="10"/>
                  </a:lnTo>
                  <a:lnTo>
                    <a:pt x="7" y="12"/>
                  </a:lnTo>
                  <a:lnTo>
                    <a:pt x="10" y="12"/>
                  </a:lnTo>
                  <a:lnTo>
                    <a:pt x="14" y="12"/>
                  </a:lnTo>
                  <a:lnTo>
                    <a:pt x="16" y="12"/>
                  </a:lnTo>
                  <a:lnTo>
                    <a:pt x="19" y="12"/>
                  </a:lnTo>
                  <a:lnTo>
                    <a:pt x="23" y="12"/>
                  </a:lnTo>
                  <a:lnTo>
                    <a:pt x="27" y="13"/>
                  </a:lnTo>
                  <a:lnTo>
                    <a:pt x="33" y="12"/>
                  </a:lnTo>
                  <a:lnTo>
                    <a:pt x="40" y="12"/>
                  </a:lnTo>
                  <a:lnTo>
                    <a:pt x="45" y="13"/>
                  </a:lnTo>
                  <a:lnTo>
                    <a:pt x="50" y="14"/>
                  </a:lnTo>
                  <a:lnTo>
                    <a:pt x="56" y="15"/>
                  </a:lnTo>
                  <a:lnTo>
                    <a:pt x="62" y="14"/>
                  </a:lnTo>
                  <a:lnTo>
                    <a:pt x="64" y="10"/>
                  </a:lnTo>
                  <a:lnTo>
                    <a:pt x="63" y="7"/>
                  </a:lnTo>
                  <a:lnTo>
                    <a:pt x="59" y="4"/>
                  </a:lnTo>
                  <a:lnTo>
                    <a:pt x="53" y="3"/>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10" name="Freeform 689"/>
            <p:cNvSpPr>
              <a:spLocks/>
            </p:cNvSpPr>
            <p:nvPr/>
          </p:nvSpPr>
          <p:spPr bwMode="auto">
            <a:xfrm>
              <a:off x="3455" y="3221"/>
              <a:ext cx="10" cy="3"/>
            </a:xfrm>
            <a:custGeom>
              <a:avLst/>
              <a:gdLst>
                <a:gd name="T0" fmla="*/ 0 w 40"/>
                <a:gd name="T1" fmla="*/ 0 h 13"/>
                <a:gd name="T2" fmla="*/ 0 w 40"/>
                <a:gd name="T3" fmla="*/ 0 h 13"/>
                <a:gd name="T4" fmla="*/ 0 w 40"/>
                <a:gd name="T5" fmla="*/ 0 h 13"/>
                <a:gd name="T6" fmla="*/ 0 w 40"/>
                <a:gd name="T7" fmla="*/ 0 h 13"/>
                <a:gd name="T8" fmla="*/ 0 w 40"/>
                <a:gd name="T9" fmla="*/ 0 h 13"/>
                <a:gd name="T10" fmla="*/ 0 w 40"/>
                <a:gd name="T11" fmla="*/ 0 h 13"/>
                <a:gd name="T12" fmla="*/ 0 w 40"/>
                <a:gd name="T13" fmla="*/ 0 h 13"/>
                <a:gd name="T14" fmla="*/ 0 w 40"/>
                <a:gd name="T15" fmla="*/ 0 h 13"/>
                <a:gd name="T16" fmla="*/ 0 w 40"/>
                <a:gd name="T17" fmla="*/ 0 h 13"/>
                <a:gd name="T18" fmla="*/ 0 w 40"/>
                <a:gd name="T19" fmla="*/ 0 h 13"/>
                <a:gd name="T20" fmla="*/ 0 w 40"/>
                <a:gd name="T21" fmla="*/ 0 h 13"/>
                <a:gd name="T22" fmla="*/ 0 w 40"/>
                <a:gd name="T23" fmla="*/ 0 h 13"/>
                <a:gd name="T24" fmla="*/ 0 w 40"/>
                <a:gd name="T25" fmla="*/ 0 h 13"/>
                <a:gd name="T26" fmla="*/ 0 w 40"/>
                <a:gd name="T27" fmla="*/ 0 h 13"/>
                <a:gd name="T28" fmla="*/ 0 w 40"/>
                <a:gd name="T29" fmla="*/ 0 h 13"/>
                <a:gd name="T30" fmla="*/ 0 w 40"/>
                <a:gd name="T31" fmla="*/ 0 h 13"/>
                <a:gd name="T32" fmla="*/ 0 w 40"/>
                <a:gd name="T33" fmla="*/ 0 h 13"/>
                <a:gd name="T34" fmla="*/ 0 w 40"/>
                <a:gd name="T35" fmla="*/ 0 h 13"/>
                <a:gd name="T36" fmla="*/ 0 w 40"/>
                <a:gd name="T37" fmla="*/ 0 h 13"/>
                <a:gd name="T38" fmla="*/ 0 w 40"/>
                <a:gd name="T39" fmla="*/ 0 h 13"/>
                <a:gd name="T40" fmla="*/ 0 w 40"/>
                <a:gd name="T41" fmla="*/ 0 h 13"/>
                <a:gd name="T42" fmla="*/ 0 w 40"/>
                <a:gd name="T43" fmla="*/ 0 h 13"/>
                <a:gd name="T44" fmla="*/ 0 w 40"/>
                <a:gd name="T45" fmla="*/ 0 h 13"/>
                <a:gd name="T46" fmla="*/ 0 w 40"/>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13"/>
                <a:gd name="T74" fmla="*/ 40 w 40"/>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13">
                  <a:moveTo>
                    <a:pt x="32" y="1"/>
                  </a:moveTo>
                  <a:lnTo>
                    <a:pt x="27" y="1"/>
                  </a:lnTo>
                  <a:lnTo>
                    <a:pt x="22" y="1"/>
                  </a:lnTo>
                  <a:lnTo>
                    <a:pt x="16" y="1"/>
                  </a:lnTo>
                  <a:lnTo>
                    <a:pt x="12" y="1"/>
                  </a:lnTo>
                  <a:lnTo>
                    <a:pt x="6" y="1"/>
                  </a:lnTo>
                  <a:lnTo>
                    <a:pt x="2" y="3"/>
                  </a:lnTo>
                  <a:lnTo>
                    <a:pt x="0" y="5"/>
                  </a:lnTo>
                  <a:lnTo>
                    <a:pt x="2" y="7"/>
                  </a:lnTo>
                  <a:lnTo>
                    <a:pt x="6" y="9"/>
                  </a:lnTo>
                  <a:lnTo>
                    <a:pt x="11" y="11"/>
                  </a:lnTo>
                  <a:lnTo>
                    <a:pt x="16" y="12"/>
                  </a:lnTo>
                  <a:lnTo>
                    <a:pt x="24" y="13"/>
                  </a:lnTo>
                  <a:lnTo>
                    <a:pt x="29" y="13"/>
                  </a:lnTo>
                  <a:lnTo>
                    <a:pt x="35" y="13"/>
                  </a:lnTo>
                  <a:lnTo>
                    <a:pt x="39" y="11"/>
                  </a:lnTo>
                  <a:lnTo>
                    <a:pt x="40" y="9"/>
                  </a:lnTo>
                  <a:lnTo>
                    <a:pt x="39" y="5"/>
                  </a:lnTo>
                  <a:lnTo>
                    <a:pt x="38" y="3"/>
                  </a:lnTo>
                  <a:lnTo>
                    <a:pt x="37" y="1"/>
                  </a:lnTo>
                  <a:lnTo>
                    <a:pt x="36" y="1"/>
                  </a:lnTo>
                  <a:lnTo>
                    <a:pt x="33" y="0"/>
                  </a:lnTo>
                  <a:lnTo>
                    <a:pt x="32"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11" name="Freeform 690"/>
            <p:cNvSpPr>
              <a:spLocks/>
            </p:cNvSpPr>
            <p:nvPr/>
          </p:nvSpPr>
          <p:spPr bwMode="auto">
            <a:xfrm>
              <a:off x="3553" y="3220"/>
              <a:ext cx="12" cy="3"/>
            </a:xfrm>
            <a:custGeom>
              <a:avLst/>
              <a:gdLst>
                <a:gd name="T0" fmla="*/ 0 w 47"/>
                <a:gd name="T1" fmla="*/ 0 h 12"/>
                <a:gd name="T2" fmla="*/ 0 w 47"/>
                <a:gd name="T3" fmla="*/ 0 h 12"/>
                <a:gd name="T4" fmla="*/ 0 w 47"/>
                <a:gd name="T5" fmla="*/ 0 h 12"/>
                <a:gd name="T6" fmla="*/ 0 w 47"/>
                <a:gd name="T7" fmla="*/ 0 h 12"/>
                <a:gd name="T8" fmla="*/ 0 w 47"/>
                <a:gd name="T9" fmla="*/ 0 h 12"/>
                <a:gd name="T10" fmla="*/ 0 w 47"/>
                <a:gd name="T11" fmla="*/ 0 h 12"/>
                <a:gd name="T12" fmla="*/ 0 w 47"/>
                <a:gd name="T13" fmla="*/ 0 h 12"/>
                <a:gd name="T14" fmla="*/ 0 w 47"/>
                <a:gd name="T15" fmla="*/ 0 h 12"/>
                <a:gd name="T16" fmla="*/ 0 w 47"/>
                <a:gd name="T17" fmla="*/ 0 h 12"/>
                <a:gd name="T18" fmla="*/ 0 w 47"/>
                <a:gd name="T19" fmla="*/ 0 h 12"/>
                <a:gd name="T20" fmla="*/ 0 w 47"/>
                <a:gd name="T21" fmla="*/ 0 h 12"/>
                <a:gd name="T22" fmla="*/ 0 w 47"/>
                <a:gd name="T23" fmla="*/ 0 h 12"/>
                <a:gd name="T24" fmla="*/ 0 w 47"/>
                <a:gd name="T25" fmla="*/ 0 h 12"/>
                <a:gd name="T26" fmla="*/ 0 w 47"/>
                <a:gd name="T27" fmla="*/ 0 h 12"/>
                <a:gd name="T28" fmla="*/ 0 w 47"/>
                <a:gd name="T29" fmla="*/ 0 h 12"/>
                <a:gd name="T30" fmla="*/ 0 w 47"/>
                <a:gd name="T31" fmla="*/ 0 h 12"/>
                <a:gd name="T32" fmla="*/ 0 w 47"/>
                <a:gd name="T33" fmla="*/ 0 h 12"/>
                <a:gd name="T34" fmla="*/ 0 w 47"/>
                <a:gd name="T35" fmla="*/ 0 h 12"/>
                <a:gd name="T36" fmla="*/ 0 w 47"/>
                <a:gd name="T37" fmla="*/ 0 h 12"/>
                <a:gd name="T38" fmla="*/ 0 w 47"/>
                <a:gd name="T39" fmla="*/ 0 h 12"/>
                <a:gd name="T40" fmla="*/ 0 w 47"/>
                <a:gd name="T41" fmla="*/ 0 h 12"/>
                <a:gd name="T42" fmla="*/ 0 w 47"/>
                <a:gd name="T43" fmla="*/ 0 h 12"/>
                <a:gd name="T44" fmla="*/ 0 w 47"/>
                <a:gd name="T45" fmla="*/ 0 h 12"/>
                <a:gd name="T46" fmla="*/ 0 w 47"/>
                <a:gd name="T47" fmla="*/ 0 h 12"/>
                <a:gd name="T48" fmla="*/ 0 w 47"/>
                <a:gd name="T49" fmla="*/ 0 h 12"/>
                <a:gd name="T50" fmla="*/ 0 w 47"/>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12"/>
                <a:gd name="T80" fmla="*/ 47 w 47"/>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12">
                  <a:moveTo>
                    <a:pt x="30" y="1"/>
                  </a:moveTo>
                  <a:lnTo>
                    <a:pt x="23" y="1"/>
                  </a:lnTo>
                  <a:lnTo>
                    <a:pt x="18" y="1"/>
                  </a:lnTo>
                  <a:lnTo>
                    <a:pt x="12" y="1"/>
                  </a:lnTo>
                  <a:lnTo>
                    <a:pt x="8" y="3"/>
                  </a:lnTo>
                  <a:lnTo>
                    <a:pt x="4" y="3"/>
                  </a:lnTo>
                  <a:lnTo>
                    <a:pt x="2" y="5"/>
                  </a:lnTo>
                  <a:lnTo>
                    <a:pt x="0" y="7"/>
                  </a:lnTo>
                  <a:lnTo>
                    <a:pt x="1" y="9"/>
                  </a:lnTo>
                  <a:lnTo>
                    <a:pt x="3" y="10"/>
                  </a:lnTo>
                  <a:lnTo>
                    <a:pt x="9" y="11"/>
                  </a:lnTo>
                  <a:lnTo>
                    <a:pt x="12" y="11"/>
                  </a:lnTo>
                  <a:lnTo>
                    <a:pt x="17" y="11"/>
                  </a:lnTo>
                  <a:lnTo>
                    <a:pt x="21" y="11"/>
                  </a:lnTo>
                  <a:lnTo>
                    <a:pt x="26" y="12"/>
                  </a:lnTo>
                  <a:lnTo>
                    <a:pt x="30" y="11"/>
                  </a:lnTo>
                  <a:lnTo>
                    <a:pt x="34" y="11"/>
                  </a:lnTo>
                  <a:lnTo>
                    <a:pt x="38" y="10"/>
                  </a:lnTo>
                  <a:lnTo>
                    <a:pt x="42" y="10"/>
                  </a:lnTo>
                  <a:lnTo>
                    <a:pt x="46" y="8"/>
                  </a:lnTo>
                  <a:lnTo>
                    <a:pt x="47" y="7"/>
                  </a:lnTo>
                  <a:lnTo>
                    <a:pt x="42" y="3"/>
                  </a:lnTo>
                  <a:lnTo>
                    <a:pt x="36" y="1"/>
                  </a:lnTo>
                  <a:lnTo>
                    <a:pt x="32" y="0"/>
                  </a:lnTo>
                  <a:lnTo>
                    <a:pt x="30"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12" name="Freeform 691"/>
            <p:cNvSpPr>
              <a:spLocks/>
            </p:cNvSpPr>
            <p:nvPr/>
          </p:nvSpPr>
          <p:spPr bwMode="auto">
            <a:xfrm>
              <a:off x="3611" y="3262"/>
              <a:ext cx="12" cy="3"/>
            </a:xfrm>
            <a:custGeom>
              <a:avLst/>
              <a:gdLst>
                <a:gd name="T0" fmla="*/ 0 w 48"/>
                <a:gd name="T1" fmla="*/ 0 h 14"/>
                <a:gd name="T2" fmla="*/ 0 w 48"/>
                <a:gd name="T3" fmla="*/ 0 h 14"/>
                <a:gd name="T4" fmla="*/ 0 w 48"/>
                <a:gd name="T5" fmla="*/ 0 h 14"/>
                <a:gd name="T6" fmla="*/ 0 w 48"/>
                <a:gd name="T7" fmla="*/ 0 h 14"/>
                <a:gd name="T8" fmla="*/ 0 w 48"/>
                <a:gd name="T9" fmla="*/ 0 h 14"/>
                <a:gd name="T10" fmla="*/ 0 w 48"/>
                <a:gd name="T11" fmla="*/ 0 h 14"/>
                <a:gd name="T12" fmla="*/ 0 w 48"/>
                <a:gd name="T13" fmla="*/ 0 h 14"/>
                <a:gd name="T14" fmla="*/ 0 w 48"/>
                <a:gd name="T15" fmla="*/ 0 h 14"/>
                <a:gd name="T16" fmla="*/ 0 w 48"/>
                <a:gd name="T17" fmla="*/ 0 h 14"/>
                <a:gd name="T18" fmla="*/ 0 w 48"/>
                <a:gd name="T19" fmla="*/ 0 h 14"/>
                <a:gd name="T20" fmla="*/ 0 w 48"/>
                <a:gd name="T21" fmla="*/ 0 h 14"/>
                <a:gd name="T22" fmla="*/ 0 w 48"/>
                <a:gd name="T23" fmla="*/ 0 h 14"/>
                <a:gd name="T24" fmla="*/ 0 w 48"/>
                <a:gd name="T25" fmla="*/ 0 h 14"/>
                <a:gd name="T26" fmla="*/ 0 w 48"/>
                <a:gd name="T27" fmla="*/ 0 h 14"/>
                <a:gd name="T28" fmla="*/ 0 w 48"/>
                <a:gd name="T29" fmla="*/ 0 h 14"/>
                <a:gd name="T30" fmla="*/ 0 w 48"/>
                <a:gd name="T31" fmla="*/ 0 h 14"/>
                <a:gd name="T32" fmla="*/ 0 w 48"/>
                <a:gd name="T33" fmla="*/ 0 h 14"/>
                <a:gd name="T34" fmla="*/ 0 w 48"/>
                <a:gd name="T35" fmla="*/ 0 h 14"/>
                <a:gd name="T36" fmla="*/ 0 w 48"/>
                <a:gd name="T37" fmla="*/ 0 h 14"/>
                <a:gd name="T38" fmla="*/ 0 w 48"/>
                <a:gd name="T39" fmla="*/ 0 h 14"/>
                <a:gd name="T40" fmla="*/ 0 w 48"/>
                <a:gd name="T41" fmla="*/ 0 h 14"/>
                <a:gd name="T42" fmla="*/ 0 w 48"/>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14"/>
                <a:gd name="T68" fmla="*/ 48 w 4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14">
                  <a:moveTo>
                    <a:pt x="33" y="0"/>
                  </a:moveTo>
                  <a:lnTo>
                    <a:pt x="27" y="0"/>
                  </a:lnTo>
                  <a:lnTo>
                    <a:pt x="21" y="1"/>
                  </a:lnTo>
                  <a:lnTo>
                    <a:pt x="14" y="2"/>
                  </a:lnTo>
                  <a:lnTo>
                    <a:pt x="9" y="4"/>
                  </a:lnTo>
                  <a:lnTo>
                    <a:pt x="3" y="6"/>
                  </a:lnTo>
                  <a:lnTo>
                    <a:pt x="0" y="8"/>
                  </a:lnTo>
                  <a:lnTo>
                    <a:pt x="0" y="10"/>
                  </a:lnTo>
                  <a:lnTo>
                    <a:pt x="4" y="12"/>
                  </a:lnTo>
                  <a:lnTo>
                    <a:pt x="9" y="12"/>
                  </a:lnTo>
                  <a:lnTo>
                    <a:pt x="16" y="14"/>
                  </a:lnTo>
                  <a:lnTo>
                    <a:pt x="22" y="14"/>
                  </a:lnTo>
                  <a:lnTo>
                    <a:pt x="29" y="14"/>
                  </a:lnTo>
                  <a:lnTo>
                    <a:pt x="35" y="12"/>
                  </a:lnTo>
                  <a:lnTo>
                    <a:pt x="41" y="11"/>
                  </a:lnTo>
                  <a:lnTo>
                    <a:pt x="45" y="9"/>
                  </a:lnTo>
                  <a:lnTo>
                    <a:pt x="48" y="7"/>
                  </a:lnTo>
                  <a:lnTo>
                    <a:pt x="47" y="2"/>
                  </a:lnTo>
                  <a:lnTo>
                    <a:pt x="42" y="0"/>
                  </a:lnTo>
                  <a:lnTo>
                    <a:pt x="36" y="0"/>
                  </a:lnTo>
                  <a:lnTo>
                    <a:pt x="33" y="0"/>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13" name="Freeform 692"/>
            <p:cNvSpPr>
              <a:spLocks/>
            </p:cNvSpPr>
            <p:nvPr/>
          </p:nvSpPr>
          <p:spPr bwMode="auto">
            <a:xfrm>
              <a:off x="3504" y="3266"/>
              <a:ext cx="19" cy="3"/>
            </a:xfrm>
            <a:custGeom>
              <a:avLst/>
              <a:gdLst>
                <a:gd name="T0" fmla="*/ 0 w 76"/>
                <a:gd name="T1" fmla="*/ 0 h 12"/>
                <a:gd name="T2" fmla="*/ 0 w 76"/>
                <a:gd name="T3" fmla="*/ 0 h 12"/>
                <a:gd name="T4" fmla="*/ 0 w 76"/>
                <a:gd name="T5" fmla="*/ 0 h 12"/>
                <a:gd name="T6" fmla="*/ 0 w 76"/>
                <a:gd name="T7" fmla="*/ 0 h 12"/>
                <a:gd name="T8" fmla="*/ 0 w 76"/>
                <a:gd name="T9" fmla="*/ 0 h 12"/>
                <a:gd name="T10" fmla="*/ 0 w 76"/>
                <a:gd name="T11" fmla="*/ 0 h 12"/>
                <a:gd name="T12" fmla="*/ 0 w 76"/>
                <a:gd name="T13" fmla="*/ 0 h 12"/>
                <a:gd name="T14" fmla="*/ 0 w 76"/>
                <a:gd name="T15" fmla="*/ 0 h 12"/>
                <a:gd name="T16" fmla="*/ 0 w 76"/>
                <a:gd name="T17" fmla="*/ 0 h 12"/>
                <a:gd name="T18" fmla="*/ 0 w 76"/>
                <a:gd name="T19" fmla="*/ 0 h 12"/>
                <a:gd name="T20" fmla="*/ 0 w 76"/>
                <a:gd name="T21" fmla="*/ 0 h 12"/>
                <a:gd name="T22" fmla="*/ 0 w 76"/>
                <a:gd name="T23" fmla="*/ 0 h 12"/>
                <a:gd name="T24" fmla="*/ 0 w 76"/>
                <a:gd name="T25" fmla="*/ 0 h 12"/>
                <a:gd name="T26" fmla="*/ 0 w 76"/>
                <a:gd name="T27" fmla="*/ 0 h 12"/>
                <a:gd name="T28" fmla="*/ 0 w 76"/>
                <a:gd name="T29" fmla="*/ 0 h 12"/>
                <a:gd name="T30" fmla="*/ 0 w 76"/>
                <a:gd name="T31" fmla="*/ 0 h 12"/>
                <a:gd name="T32" fmla="*/ 0 w 76"/>
                <a:gd name="T33" fmla="*/ 0 h 12"/>
                <a:gd name="T34" fmla="*/ 0 w 76"/>
                <a:gd name="T35" fmla="*/ 0 h 12"/>
                <a:gd name="T36" fmla="*/ 0 w 76"/>
                <a:gd name="T37" fmla="*/ 0 h 12"/>
                <a:gd name="T38" fmla="*/ 0 w 76"/>
                <a:gd name="T39" fmla="*/ 0 h 12"/>
                <a:gd name="T40" fmla="*/ 0 w 76"/>
                <a:gd name="T41" fmla="*/ 0 h 12"/>
                <a:gd name="T42" fmla="*/ 0 w 76"/>
                <a:gd name="T43" fmla="*/ 0 h 12"/>
                <a:gd name="T44" fmla="*/ 0 w 76"/>
                <a:gd name="T45" fmla="*/ 0 h 12"/>
                <a:gd name="T46" fmla="*/ 0 w 76"/>
                <a:gd name="T47" fmla="*/ 0 h 12"/>
                <a:gd name="T48" fmla="*/ 0 w 76"/>
                <a:gd name="T49" fmla="*/ 0 h 12"/>
                <a:gd name="T50" fmla="*/ 0 w 76"/>
                <a:gd name="T51" fmla="*/ 0 h 12"/>
                <a:gd name="T52" fmla="*/ 0 w 76"/>
                <a:gd name="T53" fmla="*/ 0 h 12"/>
                <a:gd name="T54" fmla="*/ 0 w 76"/>
                <a:gd name="T55" fmla="*/ 0 h 12"/>
                <a:gd name="T56" fmla="*/ 0 w 76"/>
                <a:gd name="T57" fmla="*/ 0 h 12"/>
                <a:gd name="T58" fmla="*/ 0 w 76"/>
                <a:gd name="T59" fmla="*/ 0 h 12"/>
                <a:gd name="T60" fmla="*/ 0 w 76"/>
                <a:gd name="T61" fmla="*/ 0 h 12"/>
                <a:gd name="T62" fmla="*/ 0 w 76"/>
                <a:gd name="T63" fmla="*/ 0 h 12"/>
                <a:gd name="T64" fmla="*/ 0 w 76"/>
                <a:gd name="T65" fmla="*/ 0 h 12"/>
                <a:gd name="T66" fmla="*/ 0 w 76"/>
                <a:gd name="T67" fmla="*/ 0 h 12"/>
                <a:gd name="T68" fmla="*/ 0 w 76"/>
                <a:gd name="T69" fmla="*/ 0 h 12"/>
                <a:gd name="T70" fmla="*/ 0 w 76"/>
                <a:gd name="T71" fmla="*/ 0 h 12"/>
                <a:gd name="T72" fmla="*/ 0 w 76"/>
                <a:gd name="T73" fmla="*/ 0 h 12"/>
                <a:gd name="T74" fmla="*/ 0 w 76"/>
                <a:gd name="T75" fmla="*/ 0 h 12"/>
                <a:gd name="T76" fmla="*/ 0 w 76"/>
                <a:gd name="T77" fmla="*/ 0 h 12"/>
                <a:gd name="T78" fmla="*/ 0 w 76"/>
                <a:gd name="T79" fmla="*/ 0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6"/>
                <a:gd name="T121" fmla="*/ 0 h 12"/>
                <a:gd name="T122" fmla="*/ 76 w 76"/>
                <a:gd name="T123" fmla="*/ 12 h 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6" h="12">
                  <a:moveTo>
                    <a:pt x="61" y="1"/>
                  </a:moveTo>
                  <a:lnTo>
                    <a:pt x="56" y="0"/>
                  </a:lnTo>
                  <a:lnTo>
                    <a:pt x="52" y="0"/>
                  </a:lnTo>
                  <a:lnTo>
                    <a:pt x="48" y="0"/>
                  </a:lnTo>
                  <a:lnTo>
                    <a:pt x="44" y="0"/>
                  </a:lnTo>
                  <a:lnTo>
                    <a:pt x="39" y="0"/>
                  </a:lnTo>
                  <a:lnTo>
                    <a:pt x="35" y="0"/>
                  </a:lnTo>
                  <a:lnTo>
                    <a:pt x="31" y="0"/>
                  </a:lnTo>
                  <a:lnTo>
                    <a:pt x="26" y="0"/>
                  </a:lnTo>
                  <a:lnTo>
                    <a:pt x="22" y="0"/>
                  </a:lnTo>
                  <a:lnTo>
                    <a:pt x="18" y="0"/>
                  </a:lnTo>
                  <a:lnTo>
                    <a:pt x="14" y="0"/>
                  </a:lnTo>
                  <a:lnTo>
                    <a:pt x="11" y="0"/>
                  </a:lnTo>
                  <a:lnTo>
                    <a:pt x="5" y="1"/>
                  </a:lnTo>
                  <a:lnTo>
                    <a:pt x="1" y="4"/>
                  </a:lnTo>
                  <a:lnTo>
                    <a:pt x="0" y="4"/>
                  </a:lnTo>
                  <a:lnTo>
                    <a:pt x="1" y="6"/>
                  </a:lnTo>
                  <a:lnTo>
                    <a:pt x="3" y="7"/>
                  </a:lnTo>
                  <a:lnTo>
                    <a:pt x="7" y="8"/>
                  </a:lnTo>
                  <a:lnTo>
                    <a:pt x="11" y="9"/>
                  </a:lnTo>
                  <a:lnTo>
                    <a:pt x="18" y="10"/>
                  </a:lnTo>
                  <a:lnTo>
                    <a:pt x="24" y="10"/>
                  </a:lnTo>
                  <a:lnTo>
                    <a:pt x="32" y="12"/>
                  </a:lnTo>
                  <a:lnTo>
                    <a:pt x="38" y="12"/>
                  </a:lnTo>
                  <a:lnTo>
                    <a:pt x="45" y="12"/>
                  </a:lnTo>
                  <a:lnTo>
                    <a:pt x="51" y="12"/>
                  </a:lnTo>
                  <a:lnTo>
                    <a:pt x="58" y="12"/>
                  </a:lnTo>
                  <a:lnTo>
                    <a:pt x="62" y="11"/>
                  </a:lnTo>
                  <a:lnTo>
                    <a:pt x="67" y="10"/>
                  </a:lnTo>
                  <a:lnTo>
                    <a:pt x="70" y="9"/>
                  </a:lnTo>
                  <a:lnTo>
                    <a:pt x="75" y="8"/>
                  </a:lnTo>
                  <a:lnTo>
                    <a:pt x="76" y="4"/>
                  </a:lnTo>
                  <a:lnTo>
                    <a:pt x="76" y="1"/>
                  </a:lnTo>
                  <a:lnTo>
                    <a:pt x="73" y="0"/>
                  </a:lnTo>
                  <a:lnTo>
                    <a:pt x="70" y="0"/>
                  </a:lnTo>
                  <a:lnTo>
                    <a:pt x="67" y="0"/>
                  </a:lnTo>
                  <a:lnTo>
                    <a:pt x="64" y="0"/>
                  </a:lnTo>
                  <a:lnTo>
                    <a:pt x="62" y="0"/>
                  </a:lnTo>
                  <a:lnTo>
                    <a:pt x="61" y="1"/>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14" name="Freeform 693"/>
            <p:cNvSpPr>
              <a:spLocks/>
            </p:cNvSpPr>
            <p:nvPr/>
          </p:nvSpPr>
          <p:spPr bwMode="auto">
            <a:xfrm>
              <a:off x="3173" y="3305"/>
              <a:ext cx="6" cy="14"/>
            </a:xfrm>
            <a:custGeom>
              <a:avLst/>
              <a:gdLst>
                <a:gd name="T0" fmla="*/ 0 w 23"/>
                <a:gd name="T1" fmla="*/ 0 h 56"/>
                <a:gd name="T2" fmla="*/ 0 w 23"/>
                <a:gd name="T3" fmla="*/ 0 h 56"/>
                <a:gd name="T4" fmla="*/ 0 w 23"/>
                <a:gd name="T5" fmla="*/ 0 h 56"/>
                <a:gd name="T6" fmla="*/ 0 w 23"/>
                <a:gd name="T7" fmla="*/ 0 h 56"/>
                <a:gd name="T8" fmla="*/ 0 w 23"/>
                <a:gd name="T9" fmla="*/ 0 h 56"/>
                <a:gd name="T10" fmla="*/ 0 w 23"/>
                <a:gd name="T11" fmla="*/ 0 h 56"/>
                <a:gd name="T12" fmla="*/ 0 w 23"/>
                <a:gd name="T13" fmla="*/ 0 h 56"/>
                <a:gd name="T14" fmla="*/ 0 w 23"/>
                <a:gd name="T15" fmla="*/ 0 h 56"/>
                <a:gd name="T16" fmla="*/ 0 w 23"/>
                <a:gd name="T17" fmla="*/ 0 h 56"/>
                <a:gd name="T18" fmla="*/ 0 w 23"/>
                <a:gd name="T19" fmla="*/ 0 h 56"/>
                <a:gd name="T20" fmla="*/ 0 w 23"/>
                <a:gd name="T21" fmla="*/ 0 h 56"/>
                <a:gd name="T22" fmla="*/ 0 w 23"/>
                <a:gd name="T23" fmla="*/ 0 h 56"/>
                <a:gd name="T24" fmla="*/ 0 w 23"/>
                <a:gd name="T25" fmla="*/ 0 h 56"/>
                <a:gd name="T26" fmla="*/ 0 w 23"/>
                <a:gd name="T27" fmla="*/ 0 h 56"/>
                <a:gd name="T28" fmla="*/ 0 w 23"/>
                <a:gd name="T29" fmla="*/ 0 h 56"/>
                <a:gd name="T30" fmla="*/ 0 w 23"/>
                <a:gd name="T31" fmla="*/ 0 h 56"/>
                <a:gd name="T32" fmla="*/ 0 w 23"/>
                <a:gd name="T33" fmla="*/ 0 h 56"/>
                <a:gd name="T34" fmla="*/ 0 w 23"/>
                <a:gd name="T35" fmla="*/ 0 h 56"/>
                <a:gd name="T36" fmla="*/ 0 w 23"/>
                <a:gd name="T37" fmla="*/ 0 h 56"/>
                <a:gd name="T38" fmla="*/ 0 w 23"/>
                <a:gd name="T39" fmla="*/ 0 h 56"/>
                <a:gd name="T40" fmla="*/ 0 w 23"/>
                <a:gd name="T41" fmla="*/ 0 h 56"/>
                <a:gd name="T42" fmla="*/ 0 w 23"/>
                <a:gd name="T43" fmla="*/ 0 h 56"/>
                <a:gd name="T44" fmla="*/ 0 w 23"/>
                <a:gd name="T45" fmla="*/ 0 h 56"/>
                <a:gd name="T46" fmla="*/ 0 w 23"/>
                <a:gd name="T47" fmla="*/ 0 h 56"/>
                <a:gd name="T48" fmla="*/ 0 w 23"/>
                <a:gd name="T49" fmla="*/ 0 h 56"/>
                <a:gd name="T50" fmla="*/ 0 w 23"/>
                <a:gd name="T51" fmla="*/ 0 h 56"/>
                <a:gd name="T52" fmla="*/ 0 w 23"/>
                <a:gd name="T53" fmla="*/ 0 h 56"/>
                <a:gd name="T54" fmla="*/ 0 w 23"/>
                <a:gd name="T55" fmla="*/ 0 h 56"/>
                <a:gd name="T56" fmla="*/ 0 w 23"/>
                <a:gd name="T57" fmla="*/ 0 h 56"/>
                <a:gd name="T58" fmla="*/ 0 w 23"/>
                <a:gd name="T59" fmla="*/ 0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
                <a:gd name="T91" fmla="*/ 0 h 56"/>
                <a:gd name="T92" fmla="*/ 23 w 23"/>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 h="56">
                  <a:moveTo>
                    <a:pt x="0" y="9"/>
                  </a:moveTo>
                  <a:lnTo>
                    <a:pt x="0" y="14"/>
                  </a:lnTo>
                  <a:lnTo>
                    <a:pt x="2" y="21"/>
                  </a:lnTo>
                  <a:lnTo>
                    <a:pt x="3" y="25"/>
                  </a:lnTo>
                  <a:lnTo>
                    <a:pt x="4" y="29"/>
                  </a:lnTo>
                  <a:lnTo>
                    <a:pt x="5" y="33"/>
                  </a:lnTo>
                  <a:lnTo>
                    <a:pt x="7" y="37"/>
                  </a:lnTo>
                  <a:lnTo>
                    <a:pt x="10" y="44"/>
                  </a:lnTo>
                  <a:lnTo>
                    <a:pt x="14" y="50"/>
                  </a:lnTo>
                  <a:lnTo>
                    <a:pt x="17" y="54"/>
                  </a:lnTo>
                  <a:lnTo>
                    <a:pt x="21" y="56"/>
                  </a:lnTo>
                  <a:lnTo>
                    <a:pt x="23" y="55"/>
                  </a:lnTo>
                  <a:lnTo>
                    <a:pt x="23" y="51"/>
                  </a:lnTo>
                  <a:lnTo>
                    <a:pt x="22" y="47"/>
                  </a:lnTo>
                  <a:lnTo>
                    <a:pt x="21" y="40"/>
                  </a:lnTo>
                  <a:lnTo>
                    <a:pt x="19" y="33"/>
                  </a:lnTo>
                  <a:lnTo>
                    <a:pt x="17" y="28"/>
                  </a:lnTo>
                  <a:lnTo>
                    <a:pt x="15" y="23"/>
                  </a:lnTo>
                  <a:lnTo>
                    <a:pt x="13" y="19"/>
                  </a:lnTo>
                  <a:lnTo>
                    <a:pt x="12" y="15"/>
                  </a:lnTo>
                  <a:lnTo>
                    <a:pt x="12" y="11"/>
                  </a:lnTo>
                  <a:lnTo>
                    <a:pt x="12" y="8"/>
                  </a:lnTo>
                  <a:lnTo>
                    <a:pt x="12" y="6"/>
                  </a:lnTo>
                  <a:lnTo>
                    <a:pt x="10" y="1"/>
                  </a:lnTo>
                  <a:lnTo>
                    <a:pt x="8" y="0"/>
                  </a:lnTo>
                  <a:lnTo>
                    <a:pt x="3" y="3"/>
                  </a:lnTo>
                  <a:lnTo>
                    <a:pt x="1" y="5"/>
                  </a:lnTo>
                  <a:lnTo>
                    <a:pt x="0" y="8"/>
                  </a:lnTo>
                  <a:lnTo>
                    <a:pt x="0" y="9"/>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15" name="Freeform 694"/>
            <p:cNvSpPr>
              <a:spLocks/>
            </p:cNvSpPr>
            <p:nvPr/>
          </p:nvSpPr>
          <p:spPr bwMode="auto">
            <a:xfrm>
              <a:off x="3208" y="3326"/>
              <a:ext cx="14" cy="8"/>
            </a:xfrm>
            <a:custGeom>
              <a:avLst/>
              <a:gdLst>
                <a:gd name="T0" fmla="*/ 0 w 56"/>
                <a:gd name="T1" fmla="*/ 0 h 28"/>
                <a:gd name="T2" fmla="*/ 0 w 56"/>
                <a:gd name="T3" fmla="*/ 0 h 28"/>
                <a:gd name="T4" fmla="*/ 0 w 56"/>
                <a:gd name="T5" fmla="*/ 0 h 28"/>
                <a:gd name="T6" fmla="*/ 0 w 56"/>
                <a:gd name="T7" fmla="*/ 0 h 28"/>
                <a:gd name="T8" fmla="*/ 0 w 56"/>
                <a:gd name="T9" fmla="*/ 0 h 28"/>
                <a:gd name="T10" fmla="*/ 0 w 56"/>
                <a:gd name="T11" fmla="*/ 0 h 28"/>
                <a:gd name="T12" fmla="*/ 0 w 56"/>
                <a:gd name="T13" fmla="*/ 0 h 28"/>
                <a:gd name="T14" fmla="*/ 0 w 56"/>
                <a:gd name="T15" fmla="*/ 0 h 28"/>
                <a:gd name="T16" fmla="*/ 0 w 56"/>
                <a:gd name="T17" fmla="*/ 0 h 28"/>
                <a:gd name="T18" fmla="*/ 0 w 56"/>
                <a:gd name="T19" fmla="*/ 0 h 28"/>
                <a:gd name="T20" fmla="*/ 0 w 56"/>
                <a:gd name="T21" fmla="*/ 0 h 28"/>
                <a:gd name="T22" fmla="*/ 0 w 56"/>
                <a:gd name="T23" fmla="*/ 0 h 28"/>
                <a:gd name="T24" fmla="*/ 0 w 56"/>
                <a:gd name="T25" fmla="*/ 0 h 28"/>
                <a:gd name="T26" fmla="*/ 0 w 56"/>
                <a:gd name="T27" fmla="*/ 0 h 28"/>
                <a:gd name="T28" fmla="*/ 0 w 56"/>
                <a:gd name="T29" fmla="*/ 0 h 28"/>
                <a:gd name="T30" fmla="*/ 0 w 56"/>
                <a:gd name="T31" fmla="*/ 0 h 28"/>
                <a:gd name="T32" fmla="*/ 0 w 56"/>
                <a:gd name="T33" fmla="*/ 0 h 28"/>
                <a:gd name="T34" fmla="*/ 0 w 56"/>
                <a:gd name="T35" fmla="*/ 0 h 28"/>
                <a:gd name="T36" fmla="*/ 0 w 56"/>
                <a:gd name="T37" fmla="*/ 0 h 28"/>
                <a:gd name="T38" fmla="*/ 0 w 56"/>
                <a:gd name="T39" fmla="*/ 0 h 28"/>
                <a:gd name="T40" fmla="*/ 0 w 56"/>
                <a:gd name="T41" fmla="*/ 0 h 28"/>
                <a:gd name="T42" fmla="*/ 0 w 56"/>
                <a:gd name="T43" fmla="*/ 0 h 28"/>
                <a:gd name="T44" fmla="*/ 0 w 56"/>
                <a:gd name="T45" fmla="*/ 0 h 28"/>
                <a:gd name="T46" fmla="*/ 0 w 56"/>
                <a:gd name="T47" fmla="*/ 0 h 28"/>
                <a:gd name="T48" fmla="*/ 0 w 56"/>
                <a:gd name="T49" fmla="*/ 0 h 28"/>
                <a:gd name="T50" fmla="*/ 0 w 56"/>
                <a:gd name="T51" fmla="*/ 0 h 28"/>
                <a:gd name="T52" fmla="*/ 0 w 56"/>
                <a:gd name="T53" fmla="*/ 0 h 28"/>
                <a:gd name="T54" fmla="*/ 0 w 56"/>
                <a:gd name="T55" fmla="*/ 0 h 28"/>
                <a:gd name="T56" fmla="*/ 0 w 56"/>
                <a:gd name="T57" fmla="*/ 0 h 28"/>
                <a:gd name="T58" fmla="*/ 0 w 56"/>
                <a:gd name="T59" fmla="*/ 0 h 28"/>
                <a:gd name="T60" fmla="*/ 0 w 56"/>
                <a:gd name="T61" fmla="*/ 0 h 28"/>
                <a:gd name="T62" fmla="*/ 0 w 56"/>
                <a:gd name="T63" fmla="*/ 0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28"/>
                <a:gd name="T98" fmla="*/ 56 w 56"/>
                <a:gd name="T99" fmla="*/ 28 h 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28">
                  <a:moveTo>
                    <a:pt x="39" y="3"/>
                  </a:moveTo>
                  <a:lnTo>
                    <a:pt x="35" y="4"/>
                  </a:lnTo>
                  <a:lnTo>
                    <a:pt x="29" y="7"/>
                  </a:lnTo>
                  <a:lnTo>
                    <a:pt x="26" y="9"/>
                  </a:lnTo>
                  <a:lnTo>
                    <a:pt x="22" y="10"/>
                  </a:lnTo>
                  <a:lnTo>
                    <a:pt x="18" y="12"/>
                  </a:lnTo>
                  <a:lnTo>
                    <a:pt x="16" y="14"/>
                  </a:lnTo>
                  <a:lnTo>
                    <a:pt x="8" y="17"/>
                  </a:lnTo>
                  <a:lnTo>
                    <a:pt x="2" y="21"/>
                  </a:lnTo>
                  <a:lnTo>
                    <a:pt x="0" y="24"/>
                  </a:lnTo>
                  <a:lnTo>
                    <a:pt x="1" y="27"/>
                  </a:lnTo>
                  <a:lnTo>
                    <a:pt x="4" y="28"/>
                  </a:lnTo>
                  <a:lnTo>
                    <a:pt x="11" y="27"/>
                  </a:lnTo>
                  <a:lnTo>
                    <a:pt x="15" y="25"/>
                  </a:lnTo>
                  <a:lnTo>
                    <a:pt x="19" y="24"/>
                  </a:lnTo>
                  <a:lnTo>
                    <a:pt x="23" y="23"/>
                  </a:lnTo>
                  <a:lnTo>
                    <a:pt x="28" y="21"/>
                  </a:lnTo>
                  <a:lnTo>
                    <a:pt x="32" y="19"/>
                  </a:lnTo>
                  <a:lnTo>
                    <a:pt x="36" y="17"/>
                  </a:lnTo>
                  <a:lnTo>
                    <a:pt x="40" y="15"/>
                  </a:lnTo>
                  <a:lnTo>
                    <a:pt x="44" y="14"/>
                  </a:lnTo>
                  <a:lnTo>
                    <a:pt x="50" y="10"/>
                  </a:lnTo>
                  <a:lnTo>
                    <a:pt x="55" y="7"/>
                  </a:lnTo>
                  <a:lnTo>
                    <a:pt x="56" y="3"/>
                  </a:lnTo>
                  <a:lnTo>
                    <a:pt x="55" y="1"/>
                  </a:lnTo>
                  <a:lnTo>
                    <a:pt x="52" y="0"/>
                  </a:lnTo>
                  <a:lnTo>
                    <a:pt x="49" y="0"/>
                  </a:lnTo>
                  <a:lnTo>
                    <a:pt x="45" y="0"/>
                  </a:lnTo>
                  <a:lnTo>
                    <a:pt x="42" y="1"/>
                  </a:lnTo>
                  <a:lnTo>
                    <a:pt x="40" y="2"/>
                  </a:lnTo>
                  <a:lnTo>
                    <a:pt x="39" y="3"/>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16" name="Freeform 695"/>
            <p:cNvSpPr>
              <a:spLocks/>
            </p:cNvSpPr>
            <p:nvPr/>
          </p:nvSpPr>
          <p:spPr bwMode="auto">
            <a:xfrm>
              <a:off x="3280" y="3293"/>
              <a:ext cx="10" cy="6"/>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w 37"/>
                <a:gd name="T15" fmla="*/ 0 h 28"/>
                <a:gd name="T16" fmla="*/ 0 w 37"/>
                <a:gd name="T17" fmla="*/ 0 h 28"/>
                <a:gd name="T18" fmla="*/ 0 w 37"/>
                <a:gd name="T19" fmla="*/ 0 h 28"/>
                <a:gd name="T20" fmla="*/ 0 w 37"/>
                <a:gd name="T21" fmla="*/ 0 h 28"/>
                <a:gd name="T22" fmla="*/ 0 w 37"/>
                <a:gd name="T23" fmla="*/ 0 h 28"/>
                <a:gd name="T24" fmla="*/ 0 w 37"/>
                <a:gd name="T25" fmla="*/ 0 h 28"/>
                <a:gd name="T26" fmla="*/ 0 w 37"/>
                <a:gd name="T27" fmla="*/ 0 h 28"/>
                <a:gd name="T28" fmla="*/ 0 w 37"/>
                <a:gd name="T29" fmla="*/ 0 h 28"/>
                <a:gd name="T30" fmla="*/ 0 w 37"/>
                <a:gd name="T31" fmla="*/ 0 h 28"/>
                <a:gd name="T32" fmla="*/ 0 w 37"/>
                <a:gd name="T33" fmla="*/ 0 h 28"/>
                <a:gd name="T34" fmla="*/ 0 w 37"/>
                <a:gd name="T35" fmla="*/ 0 h 28"/>
                <a:gd name="T36" fmla="*/ 0 w 37"/>
                <a:gd name="T37" fmla="*/ 0 h 28"/>
                <a:gd name="T38" fmla="*/ 0 w 37"/>
                <a:gd name="T39" fmla="*/ 0 h 28"/>
                <a:gd name="T40" fmla="*/ 0 w 37"/>
                <a:gd name="T41" fmla="*/ 0 h 28"/>
                <a:gd name="T42" fmla="*/ 0 w 37"/>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28"/>
                <a:gd name="T68" fmla="*/ 37 w 37"/>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28">
                  <a:moveTo>
                    <a:pt x="27" y="2"/>
                  </a:moveTo>
                  <a:lnTo>
                    <a:pt x="23" y="4"/>
                  </a:lnTo>
                  <a:lnTo>
                    <a:pt x="18" y="8"/>
                  </a:lnTo>
                  <a:lnTo>
                    <a:pt x="13" y="11"/>
                  </a:lnTo>
                  <a:lnTo>
                    <a:pt x="8" y="16"/>
                  </a:lnTo>
                  <a:lnTo>
                    <a:pt x="3" y="19"/>
                  </a:lnTo>
                  <a:lnTo>
                    <a:pt x="1" y="23"/>
                  </a:lnTo>
                  <a:lnTo>
                    <a:pt x="0" y="25"/>
                  </a:lnTo>
                  <a:lnTo>
                    <a:pt x="3" y="28"/>
                  </a:lnTo>
                  <a:lnTo>
                    <a:pt x="6" y="28"/>
                  </a:lnTo>
                  <a:lnTo>
                    <a:pt x="11" y="27"/>
                  </a:lnTo>
                  <a:lnTo>
                    <a:pt x="17" y="24"/>
                  </a:lnTo>
                  <a:lnTo>
                    <a:pt x="22" y="21"/>
                  </a:lnTo>
                  <a:lnTo>
                    <a:pt x="26" y="16"/>
                  </a:lnTo>
                  <a:lnTo>
                    <a:pt x="32" y="11"/>
                  </a:lnTo>
                  <a:lnTo>
                    <a:pt x="35" y="7"/>
                  </a:lnTo>
                  <a:lnTo>
                    <a:pt x="37" y="4"/>
                  </a:lnTo>
                  <a:lnTo>
                    <a:pt x="35" y="0"/>
                  </a:lnTo>
                  <a:lnTo>
                    <a:pt x="33" y="0"/>
                  </a:lnTo>
                  <a:lnTo>
                    <a:pt x="28" y="1"/>
                  </a:lnTo>
                  <a:lnTo>
                    <a:pt x="27" y="2"/>
                  </a:lnTo>
                  <a:close/>
                </a:path>
              </a:pathLst>
            </a:custGeom>
            <a:solidFill>
              <a:srgbClr val="FFC973"/>
            </a:solidFill>
            <a:ln w="9525">
              <a:noFill/>
              <a:round/>
              <a:headEnd/>
              <a:tailEnd/>
            </a:ln>
          </p:spPr>
          <p:txBody>
            <a:bodyPr/>
            <a:lstStyle/>
            <a:p>
              <a:endParaRPr lang="en-US" dirty="0">
                <a:solidFill>
                  <a:prstClr val="black"/>
                </a:solidFill>
              </a:endParaRPr>
            </a:p>
          </p:txBody>
        </p:sp>
        <p:sp>
          <p:nvSpPr>
            <p:cNvPr id="75517" name="Freeform 696"/>
            <p:cNvSpPr>
              <a:spLocks/>
            </p:cNvSpPr>
            <p:nvPr/>
          </p:nvSpPr>
          <p:spPr bwMode="auto">
            <a:xfrm>
              <a:off x="3401" y="3273"/>
              <a:ext cx="13" cy="4"/>
            </a:xfrm>
            <a:custGeom>
              <a:avLst/>
              <a:gdLst>
                <a:gd name="T0" fmla="*/ 0 w 53"/>
                <a:gd name="T1" fmla="*/ 0 h 14"/>
                <a:gd name="T2" fmla="*/ 0 w 53"/>
                <a:gd name="T3" fmla="*/ 0 h 14"/>
                <a:gd name="T4" fmla="*/ 0 w 53"/>
                <a:gd name="T5" fmla="*/ 0 h 14"/>
                <a:gd name="T6" fmla="*/ 0 w 53"/>
                <a:gd name="T7" fmla="*/ 0 h 14"/>
                <a:gd name="T8" fmla="*/ 0 w 53"/>
                <a:gd name="T9" fmla="*/ 0 h 14"/>
                <a:gd name="T10" fmla="*/ 0 w 53"/>
                <a:gd name="T11" fmla="*/ 0 h 14"/>
                <a:gd name="T12" fmla="*/ 0 w 53"/>
                <a:gd name="T13" fmla="*/ 0 h 14"/>
                <a:gd name="T14" fmla="*/ 0 w 53"/>
                <a:gd name="T15" fmla="*/ 0 h 14"/>
                <a:gd name="T16" fmla="*/ 0 w 53"/>
                <a:gd name="T17" fmla="*/ 0 h 14"/>
                <a:gd name="T18" fmla="*/ 0 w 53"/>
                <a:gd name="T19" fmla="*/ 0 h 14"/>
                <a:gd name="T20" fmla="*/ 0 w 53"/>
                <a:gd name="T21" fmla="*/ 0 h 14"/>
                <a:gd name="T22" fmla="*/ 0 w 53"/>
                <a:gd name="T23" fmla="*/ 0 h 14"/>
                <a:gd name="T24" fmla="*/ 0 w 53"/>
                <a:gd name="T25" fmla="*/ 0 h 14"/>
                <a:gd name="T26" fmla="*/ 0 w 53"/>
                <a:gd name="T27" fmla="*/ 0 h 14"/>
                <a:gd name="T28" fmla="*/ 0 w 53"/>
                <a:gd name="T29" fmla="*/ 0 h 14"/>
                <a:gd name="T30" fmla="*/ 0 w 53"/>
                <a:gd name="T31" fmla="*/ 0 h 14"/>
                <a:gd name="T32" fmla="*/ 0 w 53"/>
                <a:gd name="T33" fmla="*/ 0 h 14"/>
                <a:gd name="T34" fmla="*/ 0 w 53"/>
                <a:gd name="T35" fmla="*/ 0 h 14"/>
                <a:gd name="T36" fmla="*/ 0 w 53"/>
                <a:gd name="T37" fmla="*/ 0 h 14"/>
                <a:gd name="T38" fmla="*/ 0 w 53"/>
                <a:gd name="T39" fmla="*/ 0 h 14"/>
                <a:gd name="T40" fmla="*/ 0 w 53"/>
                <a:gd name="T41" fmla="*/ 0 h 14"/>
                <a:gd name="T42" fmla="*/ 0 w 53"/>
                <a:gd name="T43" fmla="*/ 0 h 14"/>
                <a:gd name="T44" fmla="*/ 0 w 53"/>
                <a:gd name="T45" fmla="*/ 0 h 14"/>
                <a:gd name="T46" fmla="*/ 0 w 53"/>
                <a:gd name="T47" fmla="*/ 0 h 14"/>
                <a:gd name="T48" fmla="*/ 0 w 53"/>
                <a:gd name="T49" fmla="*/ 0 h 14"/>
                <a:gd name="T50" fmla="*/ 0 w 53"/>
                <a:gd name="T51" fmla="*/ 0 h 14"/>
                <a:gd name="T52" fmla="*/ 0 w 53"/>
                <a:gd name="T53" fmla="*/ 0 h 14"/>
                <a:gd name="T54" fmla="*/ 0 w 53"/>
                <a:gd name="T55" fmla="*/ 0 h 14"/>
                <a:gd name="T56" fmla="*/ 0 w 53"/>
                <a:gd name="T57" fmla="*/ 0 h 14"/>
                <a:gd name="T58" fmla="*/ 0 w 53"/>
                <a:gd name="T59" fmla="*/ 0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14"/>
                <a:gd name="T92" fmla="*/ 53 w 53"/>
                <a:gd name="T93" fmla="*/ 14 h 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14">
                  <a:moveTo>
                    <a:pt x="36" y="0"/>
                  </a:moveTo>
                  <a:lnTo>
                    <a:pt x="32" y="0"/>
                  </a:lnTo>
                  <a:lnTo>
                    <a:pt x="29" y="0"/>
                  </a:lnTo>
                  <a:lnTo>
                    <a:pt x="25" y="0"/>
                  </a:lnTo>
                  <a:lnTo>
                    <a:pt x="21" y="0"/>
                  </a:lnTo>
                  <a:lnTo>
                    <a:pt x="17" y="0"/>
                  </a:lnTo>
                  <a:lnTo>
                    <a:pt x="14" y="0"/>
                  </a:lnTo>
                  <a:lnTo>
                    <a:pt x="10" y="0"/>
                  </a:lnTo>
                  <a:lnTo>
                    <a:pt x="8" y="0"/>
                  </a:lnTo>
                  <a:lnTo>
                    <a:pt x="3" y="0"/>
                  </a:lnTo>
                  <a:lnTo>
                    <a:pt x="0" y="2"/>
                  </a:lnTo>
                  <a:lnTo>
                    <a:pt x="0" y="3"/>
                  </a:lnTo>
                  <a:lnTo>
                    <a:pt x="3" y="6"/>
                  </a:lnTo>
                  <a:lnTo>
                    <a:pt x="7" y="10"/>
                  </a:lnTo>
                  <a:lnTo>
                    <a:pt x="13" y="12"/>
                  </a:lnTo>
                  <a:lnTo>
                    <a:pt x="19" y="13"/>
                  </a:lnTo>
                  <a:lnTo>
                    <a:pt x="26" y="14"/>
                  </a:lnTo>
                  <a:lnTo>
                    <a:pt x="32" y="13"/>
                  </a:lnTo>
                  <a:lnTo>
                    <a:pt x="39" y="12"/>
                  </a:lnTo>
                  <a:lnTo>
                    <a:pt x="45" y="10"/>
                  </a:lnTo>
                  <a:lnTo>
                    <a:pt x="51" y="6"/>
                  </a:lnTo>
                  <a:lnTo>
                    <a:pt x="53" y="3"/>
                  </a:lnTo>
                  <a:lnTo>
                    <a:pt x="53" y="1"/>
                  </a:lnTo>
                  <a:lnTo>
                    <a:pt x="51" y="0"/>
                  </a:lnTo>
                  <a:lnTo>
                    <a:pt x="48" y="0"/>
                  </a:lnTo>
                  <a:lnTo>
                    <a:pt x="44" y="0"/>
                  </a:lnTo>
                  <a:lnTo>
                    <a:pt x="40" y="0"/>
                  </a:lnTo>
                  <a:lnTo>
                    <a:pt x="37" y="0"/>
                  </a:lnTo>
                  <a:lnTo>
                    <a:pt x="36" y="0"/>
                  </a:lnTo>
                  <a:close/>
                </a:path>
              </a:pathLst>
            </a:custGeom>
            <a:solidFill>
              <a:srgbClr val="FFC973"/>
            </a:solidFill>
            <a:ln w="9525">
              <a:noFill/>
              <a:round/>
              <a:headEnd/>
              <a:tailEnd/>
            </a:ln>
          </p:spPr>
          <p:txBody>
            <a:bodyPr/>
            <a:lstStyle/>
            <a:p>
              <a:endParaRPr lang="en-US" dirty="0">
                <a:solidFill>
                  <a:prstClr val="black"/>
                </a:solidFill>
              </a:endParaRPr>
            </a:p>
          </p:txBody>
        </p:sp>
      </p:grpSp>
      <p:grpSp>
        <p:nvGrpSpPr>
          <p:cNvPr id="12" name="Group 697"/>
          <p:cNvGrpSpPr>
            <a:grpSpLocks/>
          </p:cNvGrpSpPr>
          <p:nvPr/>
        </p:nvGrpSpPr>
        <p:grpSpPr bwMode="auto">
          <a:xfrm>
            <a:off x="4179888" y="2185988"/>
            <a:ext cx="665162" cy="500062"/>
            <a:chOff x="2597" y="1125"/>
            <a:chExt cx="419" cy="315"/>
          </a:xfrm>
        </p:grpSpPr>
        <p:sp>
          <p:nvSpPr>
            <p:cNvPr id="75393" name="Freeform 698"/>
            <p:cNvSpPr>
              <a:spLocks/>
            </p:cNvSpPr>
            <p:nvPr/>
          </p:nvSpPr>
          <p:spPr bwMode="auto">
            <a:xfrm>
              <a:off x="2659" y="1352"/>
              <a:ext cx="146" cy="77"/>
            </a:xfrm>
            <a:custGeom>
              <a:avLst/>
              <a:gdLst>
                <a:gd name="T0" fmla="*/ 0 w 728"/>
                <a:gd name="T1" fmla="*/ 0 h 384"/>
                <a:gd name="T2" fmla="*/ 0 w 728"/>
                <a:gd name="T3" fmla="*/ 0 h 384"/>
                <a:gd name="T4" fmla="*/ 0 w 728"/>
                <a:gd name="T5" fmla="*/ 0 h 384"/>
                <a:gd name="T6" fmla="*/ 0 w 728"/>
                <a:gd name="T7" fmla="*/ 0 h 384"/>
                <a:gd name="T8" fmla="*/ 0 w 728"/>
                <a:gd name="T9" fmla="*/ 0 h 384"/>
                <a:gd name="T10" fmla="*/ 0 w 728"/>
                <a:gd name="T11" fmla="*/ 0 h 384"/>
                <a:gd name="T12" fmla="*/ 0 w 728"/>
                <a:gd name="T13" fmla="*/ 0 h 384"/>
                <a:gd name="T14" fmla="*/ 0 w 728"/>
                <a:gd name="T15" fmla="*/ 0 h 384"/>
                <a:gd name="T16" fmla="*/ 0 w 728"/>
                <a:gd name="T17" fmla="*/ 0 h 384"/>
                <a:gd name="T18" fmla="*/ 0 w 728"/>
                <a:gd name="T19" fmla="*/ 0 h 384"/>
                <a:gd name="T20" fmla="*/ 0 w 728"/>
                <a:gd name="T21" fmla="*/ 0 h 384"/>
                <a:gd name="T22" fmla="*/ 0 w 728"/>
                <a:gd name="T23" fmla="*/ 0 h 384"/>
                <a:gd name="T24" fmla="*/ 0 w 728"/>
                <a:gd name="T25" fmla="*/ 0 h 384"/>
                <a:gd name="T26" fmla="*/ 0 w 728"/>
                <a:gd name="T27" fmla="*/ 0 h 384"/>
                <a:gd name="T28" fmla="*/ 0 w 728"/>
                <a:gd name="T29" fmla="*/ 0 h 384"/>
                <a:gd name="T30" fmla="*/ 0 w 728"/>
                <a:gd name="T31" fmla="*/ 0 h 384"/>
                <a:gd name="T32" fmla="*/ 0 w 728"/>
                <a:gd name="T33" fmla="*/ 0 h 384"/>
                <a:gd name="T34" fmla="*/ 0 w 728"/>
                <a:gd name="T35" fmla="*/ 0 h 384"/>
                <a:gd name="T36" fmla="*/ 0 w 728"/>
                <a:gd name="T37" fmla="*/ 0 h 384"/>
                <a:gd name="T38" fmla="*/ 0 w 728"/>
                <a:gd name="T39" fmla="*/ 0 h 384"/>
                <a:gd name="T40" fmla="*/ 0 w 728"/>
                <a:gd name="T41" fmla="*/ 0 h 384"/>
                <a:gd name="T42" fmla="*/ 0 w 728"/>
                <a:gd name="T43" fmla="*/ 0 h 384"/>
                <a:gd name="T44" fmla="*/ 0 w 728"/>
                <a:gd name="T45" fmla="*/ 0 h 384"/>
                <a:gd name="T46" fmla="*/ 0 w 728"/>
                <a:gd name="T47" fmla="*/ 0 h 384"/>
                <a:gd name="T48" fmla="*/ 0 w 728"/>
                <a:gd name="T49" fmla="*/ 0 h 384"/>
                <a:gd name="T50" fmla="*/ 0 w 728"/>
                <a:gd name="T51" fmla="*/ 0 h 384"/>
                <a:gd name="T52" fmla="*/ 0 w 728"/>
                <a:gd name="T53" fmla="*/ 0 h 384"/>
                <a:gd name="T54" fmla="*/ 0 w 728"/>
                <a:gd name="T55" fmla="*/ 0 h 384"/>
                <a:gd name="T56" fmla="*/ 0 w 728"/>
                <a:gd name="T57" fmla="*/ 0 h 384"/>
                <a:gd name="T58" fmla="*/ 0 w 728"/>
                <a:gd name="T59" fmla="*/ 0 h 384"/>
                <a:gd name="T60" fmla="*/ 0 w 728"/>
                <a:gd name="T61" fmla="*/ 0 h 384"/>
                <a:gd name="T62" fmla="*/ 0 w 728"/>
                <a:gd name="T63" fmla="*/ 0 h 384"/>
                <a:gd name="T64" fmla="*/ 0 w 728"/>
                <a:gd name="T65" fmla="*/ 0 h 384"/>
                <a:gd name="T66" fmla="*/ 0 w 728"/>
                <a:gd name="T67" fmla="*/ 0 h 384"/>
                <a:gd name="T68" fmla="*/ 0 w 728"/>
                <a:gd name="T69" fmla="*/ 0 h 384"/>
                <a:gd name="T70" fmla="*/ 0 w 728"/>
                <a:gd name="T71" fmla="*/ 0 h 384"/>
                <a:gd name="T72" fmla="*/ 0 w 728"/>
                <a:gd name="T73" fmla="*/ 0 h 384"/>
                <a:gd name="T74" fmla="*/ 0 w 728"/>
                <a:gd name="T75" fmla="*/ 0 h 384"/>
                <a:gd name="T76" fmla="*/ 0 w 728"/>
                <a:gd name="T77" fmla="*/ 0 h 384"/>
                <a:gd name="T78" fmla="*/ 0 w 728"/>
                <a:gd name="T79" fmla="*/ 0 h 384"/>
                <a:gd name="T80" fmla="*/ 0 w 728"/>
                <a:gd name="T81" fmla="*/ 0 h 384"/>
                <a:gd name="T82" fmla="*/ 0 w 728"/>
                <a:gd name="T83" fmla="*/ 0 h 384"/>
                <a:gd name="T84" fmla="*/ 0 w 728"/>
                <a:gd name="T85" fmla="*/ 0 h 384"/>
                <a:gd name="T86" fmla="*/ 0 w 728"/>
                <a:gd name="T87" fmla="*/ 0 h 384"/>
                <a:gd name="T88" fmla="*/ 0 w 728"/>
                <a:gd name="T89" fmla="*/ 0 h 384"/>
                <a:gd name="T90" fmla="*/ 0 w 728"/>
                <a:gd name="T91" fmla="*/ 0 h 384"/>
                <a:gd name="T92" fmla="*/ 0 w 728"/>
                <a:gd name="T93" fmla="*/ 0 h 384"/>
                <a:gd name="T94" fmla="*/ 0 w 728"/>
                <a:gd name="T95" fmla="*/ 0 h 384"/>
                <a:gd name="T96" fmla="*/ 0 w 728"/>
                <a:gd name="T97" fmla="*/ 0 h 384"/>
                <a:gd name="T98" fmla="*/ 0 w 728"/>
                <a:gd name="T99" fmla="*/ 0 h 3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8"/>
                <a:gd name="T151" fmla="*/ 0 h 384"/>
                <a:gd name="T152" fmla="*/ 728 w 728"/>
                <a:gd name="T153" fmla="*/ 384 h 3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8" h="384">
                  <a:moveTo>
                    <a:pt x="0" y="346"/>
                  </a:moveTo>
                  <a:lnTo>
                    <a:pt x="6" y="352"/>
                  </a:lnTo>
                  <a:lnTo>
                    <a:pt x="18" y="356"/>
                  </a:lnTo>
                  <a:lnTo>
                    <a:pt x="31" y="361"/>
                  </a:lnTo>
                  <a:lnTo>
                    <a:pt x="47" y="365"/>
                  </a:lnTo>
                  <a:lnTo>
                    <a:pt x="66" y="369"/>
                  </a:lnTo>
                  <a:lnTo>
                    <a:pt x="86" y="372"/>
                  </a:lnTo>
                  <a:lnTo>
                    <a:pt x="107" y="376"/>
                  </a:lnTo>
                  <a:lnTo>
                    <a:pt x="130" y="378"/>
                  </a:lnTo>
                  <a:lnTo>
                    <a:pt x="152" y="380"/>
                  </a:lnTo>
                  <a:lnTo>
                    <a:pt x="175" y="382"/>
                  </a:lnTo>
                  <a:lnTo>
                    <a:pt x="196" y="383"/>
                  </a:lnTo>
                  <a:lnTo>
                    <a:pt x="217" y="384"/>
                  </a:lnTo>
                  <a:lnTo>
                    <a:pt x="236" y="384"/>
                  </a:lnTo>
                  <a:lnTo>
                    <a:pt x="254" y="384"/>
                  </a:lnTo>
                  <a:lnTo>
                    <a:pt x="270" y="383"/>
                  </a:lnTo>
                  <a:lnTo>
                    <a:pt x="282" y="382"/>
                  </a:lnTo>
                  <a:lnTo>
                    <a:pt x="296" y="381"/>
                  </a:lnTo>
                  <a:lnTo>
                    <a:pt x="313" y="380"/>
                  </a:lnTo>
                  <a:lnTo>
                    <a:pt x="334" y="379"/>
                  </a:lnTo>
                  <a:lnTo>
                    <a:pt x="358" y="377"/>
                  </a:lnTo>
                  <a:lnTo>
                    <a:pt x="383" y="374"/>
                  </a:lnTo>
                  <a:lnTo>
                    <a:pt x="413" y="371"/>
                  </a:lnTo>
                  <a:lnTo>
                    <a:pt x="443" y="365"/>
                  </a:lnTo>
                  <a:lnTo>
                    <a:pt x="474" y="359"/>
                  </a:lnTo>
                  <a:lnTo>
                    <a:pt x="507" y="349"/>
                  </a:lnTo>
                  <a:lnTo>
                    <a:pt x="539" y="337"/>
                  </a:lnTo>
                  <a:lnTo>
                    <a:pt x="573" y="322"/>
                  </a:lnTo>
                  <a:lnTo>
                    <a:pt x="607" y="304"/>
                  </a:lnTo>
                  <a:lnTo>
                    <a:pt x="638" y="283"/>
                  </a:lnTo>
                  <a:lnTo>
                    <a:pt x="670" y="256"/>
                  </a:lnTo>
                  <a:lnTo>
                    <a:pt x="700" y="225"/>
                  </a:lnTo>
                  <a:lnTo>
                    <a:pt x="728" y="191"/>
                  </a:lnTo>
                  <a:lnTo>
                    <a:pt x="725" y="165"/>
                  </a:lnTo>
                  <a:lnTo>
                    <a:pt x="718" y="135"/>
                  </a:lnTo>
                  <a:lnTo>
                    <a:pt x="709" y="103"/>
                  </a:lnTo>
                  <a:lnTo>
                    <a:pt x="695" y="72"/>
                  </a:lnTo>
                  <a:lnTo>
                    <a:pt x="680" y="44"/>
                  </a:lnTo>
                  <a:lnTo>
                    <a:pt x="661" y="21"/>
                  </a:lnTo>
                  <a:lnTo>
                    <a:pt x="638" y="6"/>
                  </a:lnTo>
                  <a:lnTo>
                    <a:pt x="611" y="0"/>
                  </a:lnTo>
                  <a:lnTo>
                    <a:pt x="584" y="0"/>
                  </a:lnTo>
                  <a:lnTo>
                    <a:pt x="558" y="0"/>
                  </a:lnTo>
                  <a:lnTo>
                    <a:pt x="536" y="0"/>
                  </a:lnTo>
                  <a:lnTo>
                    <a:pt x="516" y="0"/>
                  </a:lnTo>
                  <a:lnTo>
                    <a:pt x="500" y="0"/>
                  </a:lnTo>
                  <a:lnTo>
                    <a:pt x="487" y="0"/>
                  </a:lnTo>
                  <a:lnTo>
                    <a:pt x="479" y="0"/>
                  </a:lnTo>
                  <a:lnTo>
                    <a:pt x="477" y="0"/>
                  </a:lnTo>
                  <a:lnTo>
                    <a:pt x="0" y="34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94" name="Freeform 699"/>
            <p:cNvSpPr>
              <a:spLocks/>
            </p:cNvSpPr>
            <p:nvPr/>
          </p:nvSpPr>
          <p:spPr bwMode="auto">
            <a:xfrm>
              <a:off x="2813" y="1145"/>
              <a:ext cx="180" cy="295"/>
            </a:xfrm>
            <a:custGeom>
              <a:avLst/>
              <a:gdLst>
                <a:gd name="T0" fmla="*/ 0 w 903"/>
                <a:gd name="T1" fmla="*/ 0 h 1473"/>
                <a:gd name="T2" fmla="*/ 0 w 903"/>
                <a:gd name="T3" fmla="*/ 0 h 1473"/>
                <a:gd name="T4" fmla="*/ 0 w 903"/>
                <a:gd name="T5" fmla="*/ 0 h 1473"/>
                <a:gd name="T6" fmla="*/ 0 w 903"/>
                <a:gd name="T7" fmla="*/ 0 h 1473"/>
                <a:gd name="T8" fmla="*/ 0 w 903"/>
                <a:gd name="T9" fmla="*/ 0 h 1473"/>
                <a:gd name="T10" fmla="*/ 0 w 903"/>
                <a:gd name="T11" fmla="*/ 0 h 1473"/>
                <a:gd name="T12" fmla="*/ 0 w 903"/>
                <a:gd name="T13" fmla="*/ 0 h 1473"/>
                <a:gd name="T14" fmla="*/ 0 w 903"/>
                <a:gd name="T15" fmla="*/ 0 h 1473"/>
                <a:gd name="T16" fmla="*/ 0 w 903"/>
                <a:gd name="T17" fmla="*/ 0 h 1473"/>
                <a:gd name="T18" fmla="*/ 0 w 903"/>
                <a:gd name="T19" fmla="*/ 0 h 1473"/>
                <a:gd name="T20" fmla="*/ 0 w 903"/>
                <a:gd name="T21" fmla="*/ 0 h 1473"/>
                <a:gd name="T22" fmla="*/ 0 w 903"/>
                <a:gd name="T23" fmla="*/ 0 h 1473"/>
                <a:gd name="T24" fmla="*/ 0 w 903"/>
                <a:gd name="T25" fmla="*/ 0 h 1473"/>
                <a:gd name="T26" fmla="*/ 0 w 903"/>
                <a:gd name="T27" fmla="*/ 0 h 1473"/>
                <a:gd name="T28" fmla="*/ 0 w 903"/>
                <a:gd name="T29" fmla="*/ 0 h 1473"/>
                <a:gd name="T30" fmla="*/ 0 w 903"/>
                <a:gd name="T31" fmla="*/ 0 h 1473"/>
                <a:gd name="T32" fmla="*/ 0 w 903"/>
                <a:gd name="T33" fmla="*/ 0 h 1473"/>
                <a:gd name="T34" fmla="*/ 0 w 903"/>
                <a:gd name="T35" fmla="*/ 0 h 1473"/>
                <a:gd name="T36" fmla="*/ 0 w 903"/>
                <a:gd name="T37" fmla="*/ 0 h 1473"/>
                <a:gd name="T38" fmla="*/ 0 w 903"/>
                <a:gd name="T39" fmla="*/ 0 h 1473"/>
                <a:gd name="T40" fmla="*/ 0 w 903"/>
                <a:gd name="T41" fmla="*/ 0 h 1473"/>
                <a:gd name="T42" fmla="*/ 0 w 903"/>
                <a:gd name="T43" fmla="*/ 0 h 1473"/>
                <a:gd name="T44" fmla="*/ 0 w 903"/>
                <a:gd name="T45" fmla="*/ 0 h 1473"/>
                <a:gd name="T46" fmla="*/ 0 w 903"/>
                <a:gd name="T47" fmla="*/ 0 h 1473"/>
                <a:gd name="T48" fmla="*/ 0 w 903"/>
                <a:gd name="T49" fmla="*/ 0 h 1473"/>
                <a:gd name="T50" fmla="*/ 0 w 903"/>
                <a:gd name="T51" fmla="*/ 0 h 1473"/>
                <a:gd name="T52" fmla="*/ 0 w 903"/>
                <a:gd name="T53" fmla="*/ 0 h 1473"/>
                <a:gd name="T54" fmla="*/ 0 w 903"/>
                <a:gd name="T55" fmla="*/ 0 h 1473"/>
                <a:gd name="T56" fmla="*/ 0 w 903"/>
                <a:gd name="T57" fmla="*/ 0 h 1473"/>
                <a:gd name="T58" fmla="*/ 0 w 903"/>
                <a:gd name="T59" fmla="*/ 0 h 1473"/>
                <a:gd name="T60" fmla="*/ 0 w 903"/>
                <a:gd name="T61" fmla="*/ 0 h 1473"/>
                <a:gd name="T62" fmla="*/ 0 w 903"/>
                <a:gd name="T63" fmla="*/ 0 h 1473"/>
                <a:gd name="T64" fmla="*/ 0 w 903"/>
                <a:gd name="T65" fmla="*/ 0 h 1473"/>
                <a:gd name="T66" fmla="*/ 0 w 903"/>
                <a:gd name="T67" fmla="*/ 0 h 1473"/>
                <a:gd name="T68" fmla="*/ 0 w 903"/>
                <a:gd name="T69" fmla="*/ 0 h 1473"/>
                <a:gd name="T70" fmla="*/ 0 w 903"/>
                <a:gd name="T71" fmla="*/ 0 h 1473"/>
                <a:gd name="T72" fmla="*/ 0 w 903"/>
                <a:gd name="T73" fmla="*/ 0 h 1473"/>
                <a:gd name="T74" fmla="*/ 0 w 903"/>
                <a:gd name="T75" fmla="*/ 0 h 1473"/>
                <a:gd name="T76" fmla="*/ 0 w 903"/>
                <a:gd name="T77" fmla="*/ 0 h 1473"/>
                <a:gd name="T78" fmla="*/ 0 w 903"/>
                <a:gd name="T79" fmla="*/ 0 h 1473"/>
                <a:gd name="T80" fmla="*/ 0 w 903"/>
                <a:gd name="T81" fmla="*/ 0 h 1473"/>
                <a:gd name="T82" fmla="*/ 0 w 903"/>
                <a:gd name="T83" fmla="*/ 0 h 1473"/>
                <a:gd name="T84" fmla="*/ 0 w 903"/>
                <a:gd name="T85" fmla="*/ 0 h 1473"/>
                <a:gd name="T86" fmla="*/ 0 w 903"/>
                <a:gd name="T87" fmla="*/ 0 h 1473"/>
                <a:gd name="T88" fmla="*/ 0 w 903"/>
                <a:gd name="T89" fmla="*/ 0 h 1473"/>
                <a:gd name="T90" fmla="*/ 0 w 903"/>
                <a:gd name="T91" fmla="*/ 0 h 1473"/>
                <a:gd name="T92" fmla="*/ 0 w 903"/>
                <a:gd name="T93" fmla="*/ 0 h 1473"/>
                <a:gd name="T94" fmla="*/ 0 w 903"/>
                <a:gd name="T95" fmla="*/ 0 h 1473"/>
                <a:gd name="T96" fmla="*/ 0 w 903"/>
                <a:gd name="T97" fmla="*/ 0 h 1473"/>
                <a:gd name="T98" fmla="*/ 0 w 903"/>
                <a:gd name="T99" fmla="*/ 0 h 1473"/>
                <a:gd name="T100" fmla="*/ 0 w 903"/>
                <a:gd name="T101" fmla="*/ 0 h 1473"/>
                <a:gd name="T102" fmla="*/ 0 w 903"/>
                <a:gd name="T103" fmla="*/ 0 h 1473"/>
                <a:gd name="T104" fmla="*/ 0 w 903"/>
                <a:gd name="T105" fmla="*/ 0 h 1473"/>
                <a:gd name="T106" fmla="*/ 0 w 903"/>
                <a:gd name="T107" fmla="*/ 0 h 1473"/>
                <a:gd name="T108" fmla="*/ 0 w 903"/>
                <a:gd name="T109" fmla="*/ 0 h 1473"/>
                <a:gd name="T110" fmla="*/ 0 w 903"/>
                <a:gd name="T111" fmla="*/ 0 h 1473"/>
                <a:gd name="T112" fmla="*/ 0 w 903"/>
                <a:gd name="T113" fmla="*/ 0 h 1473"/>
                <a:gd name="T114" fmla="*/ 0 w 903"/>
                <a:gd name="T115" fmla="*/ 0 h 1473"/>
                <a:gd name="T116" fmla="*/ 0 w 903"/>
                <a:gd name="T117" fmla="*/ 0 h 14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3"/>
                <a:gd name="T178" fmla="*/ 0 h 1473"/>
                <a:gd name="T179" fmla="*/ 903 w 903"/>
                <a:gd name="T180" fmla="*/ 1473 h 14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3" h="1473">
                  <a:moveTo>
                    <a:pt x="213" y="95"/>
                  </a:moveTo>
                  <a:lnTo>
                    <a:pt x="151" y="0"/>
                  </a:lnTo>
                  <a:lnTo>
                    <a:pt x="155" y="1"/>
                  </a:lnTo>
                  <a:lnTo>
                    <a:pt x="168" y="4"/>
                  </a:lnTo>
                  <a:lnTo>
                    <a:pt x="191" y="11"/>
                  </a:lnTo>
                  <a:lnTo>
                    <a:pt x="219" y="20"/>
                  </a:lnTo>
                  <a:lnTo>
                    <a:pt x="255" y="32"/>
                  </a:lnTo>
                  <a:lnTo>
                    <a:pt x="295" y="47"/>
                  </a:lnTo>
                  <a:lnTo>
                    <a:pt x="340" y="66"/>
                  </a:lnTo>
                  <a:lnTo>
                    <a:pt x="390" y="87"/>
                  </a:lnTo>
                  <a:lnTo>
                    <a:pt x="441" y="113"/>
                  </a:lnTo>
                  <a:lnTo>
                    <a:pt x="495" y="142"/>
                  </a:lnTo>
                  <a:lnTo>
                    <a:pt x="550" y="176"/>
                  </a:lnTo>
                  <a:lnTo>
                    <a:pt x="605" y="213"/>
                  </a:lnTo>
                  <a:lnTo>
                    <a:pt x="660" y="255"/>
                  </a:lnTo>
                  <a:lnTo>
                    <a:pt x="714" y="301"/>
                  </a:lnTo>
                  <a:lnTo>
                    <a:pt x="765" y="352"/>
                  </a:lnTo>
                  <a:lnTo>
                    <a:pt x="814" y="408"/>
                  </a:lnTo>
                  <a:lnTo>
                    <a:pt x="841" y="758"/>
                  </a:lnTo>
                  <a:lnTo>
                    <a:pt x="853" y="806"/>
                  </a:lnTo>
                  <a:lnTo>
                    <a:pt x="855" y="809"/>
                  </a:lnTo>
                  <a:lnTo>
                    <a:pt x="862" y="814"/>
                  </a:lnTo>
                  <a:lnTo>
                    <a:pt x="871" y="823"/>
                  </a:lnTo>
                  <a:lnTo>
                    <a:pt x="882" y="834"/>
                  </a:lnTo>
                  <a:lnTo>
                    <a:pt x="891" y="846"/>
                  </a:lnTo>
                  <a:lnTo>
                    <a:pt x="899" y="858"/>
                  </a:lnTo>
                  <a:lnTo>
                    <a:pt x="903" y="869"/>
                  </a:lnTo>
                  <a:lnTo>
                    <a:pt x="903" y="878"/>
                  </a:lnTo>
                  <a:lnTo>
                    <a:pt x="899" y="888"/>
                  </a:lnTo>
                  <a:lnTo>
                    <a:pt x="891" y="901"/>
                  </a:lnTo>
                  <a:lnTo>
                    <a:pt x="882" y="914"/>
                  </a:lnTo>
                  <a:lnTo>
                    <a:pt x="871" y="929"/>
                  </a:lnTo>
                  <a:lnTo>
                    <a:pt x="859" y="942"/>
                  </a:lnTo>
                  <a:lnTo>
                    <a:pt x="845" y="953"/>
                  </a:lnTo>
                  <a:lnTo>
                    <a:pt x="831" y="960"/>
                  </a:lnTo>
                  <a:lnTo>
                    <a:pt x="817" y="961"/>
                  </a:lnTo>
                  <a:lnTo>
                    <a:pt x="802" y="959"/>
                  </a:lnTo>
                  <a:lnTo>
                    <a:pt x="788" y="954"/>
                  </a:lnTo>
                  <a:lnTo>
                    <a:pt x="773" y="949"/>
                  </a:lnTo>
                  <a:lnTo>
                    <a:pt x="760" y="942"/>
                  </a:lnTo>
                  <a:lnTo>
                    <a:pt x="749" y="935"/>
                  </a:lnTo>
                  <a:lnTo>
                    <a:pt x="739" y="931"/>
                  </a:lnTo>
                  <a:lnTo>
                    <a:pt x="733" y="926"/>
                  </a:lnTo>
                  <a:lnTo>
                    <a:pt x="731" y="925"/>
                  </a:lnTo>
                  <a:lnTo>
                    <a:pt x="743" y="973"/>
                  </a:lnTo>
                  <a:lnTo>
                    <a:pt x="745" y="977"/>
                  </a:lnTo>
                  <a:lnTo>
                    <a:pt x="751" y="986"/>
                  </a:lnTo>
                  <a:lnTo>
                    <a:pt x="760" y="1000"/>
                  </a:lnTo>
                  <a:lnTo>
                    <a:pt x="771" y="1019"/>
                  </a:lnTo>
                  <a:lnTo>
                    <a:pt x="785" y="1043"/>
                  </a:lnTo>
                  <a:lnTo>
                    <a:pt x="799" y="1069"/>
                  </a:lnTo>
                  <a:lnTo>
                    <a:pt x="815" y="1098"/>
                  </a:lnTo>
                  <a:lnTo>
                    <a:pt x="831" y="1128"/>
                  </a:lnTo>
                  <a:lnTo>
                    <a:pt x="845" y="1159"/>
                  </a:lnTo>
                  <a:lnTo>
                    <a:pt x="860" y="1192"/>
                  </a:lnTo>
                  <a:lnTo>
                    <a:pt x="871" y="1223"/>
                  </a:lnTo>
                  <a:lnTo>
                    <a:pt x="881" y="1255"/>
                  </a:lnTo>
                  <a:lnTo>
                    <a:pt x="888" y="1283"/>
                  </a:lnTo>
                  <a:lnTo>
                    <a:pt x="891" y="1310"/>
                  </a:lnTo>
                  <a:lnTo>
                    <a:pt x="891" y="1333"/>
                  </a:lnTo>
                  <a:lnTo>
                    <a:pt x="885" y="1352"/>
                  </a:lnTo>
                  <a:lnTo>
                    <a:pt x="874" y="1367"/>
                  </a:lnTo>
                  <a:lnTo>
                    <a:pt x="856" y="1379"/>
                  </a:lnTo>
                  <a:lnTo>
                    <a:pt x="833" y="1387"/>
                  </a:lnTo>
                  <a:lnTo>
                    <a:pt x="808" y="1392"/>
                  </a:lnTo>
                  <a:lnTo>
                    <a:pt x="782" y="1395"/>
                  </a:lnTo>
                  <a:lnTo>
                    <a:pt x="758" y="1394"/>
                  </a:lnTo>
                  <a:lnTo>
                    <a:pt x="739" y="1390"/>
                  </a:lnTo>
                  <a:lnTo>
                    <a:pt x="726" y="1383"/>
                  </a:lnTo>
                  <a:lnTo>
                    <a:pt x="722" y="1368"/>
                  </a:lnTo>
                  <a:lnTo>
                    <a:pt x="716" y="1350"/>
                  </a:lnTo>
                  <a:lnTo>
                    <a:pt x="710" y="1332"/>
                  </a:lnTo>
                  <a:lnTo>
                    <a:pt x="705" y="1314"/>
                  </a:lnTo>
                  <a:lnTo>
                    <a:pt x="699" y="1299"/>
                  </a:lnTo>
                  <a:lnTo>
                    <a:pt x="695" y="1287"/>
                  </a:lnTo>
                  <a:lnTo>
                    <a:pt x="691" y="1279"/>
                  </a:lnTo>
                  <a:lnTo>
                    <a:pt x="690" y="1276"/>
                  </a:lnTo>
                  <a:lnTo>
                    <a:pt x="671" y="1292"/>
                  </a:lnTo>
                  <a:lnTo>
                    <a:pt x="652" y="1306"/>
                  </a:lnTo>
                  <a:lnTo>
                    <a:pt x="634" y="1321"/>
                  </a:lnTo>
                  <a:lnTo>
                    <a:pt x="616" y="1335"/>
                  </a:lnTo>
                  <a:lnTo>
                    <a:pt x="598" y="1348"/>
                  </a:lnTo>
                  <a:lnTo>
                    <a:pt x="580" y="1361"/>
                  </a:lnTo>
                  <a:lnTo>
                    <a:pt x="563" y="1373"/>
                  </a:lnTo>
                  <a:lnTo>
                    <a:pt x="547" y="1385"/>
                  </a:lnTo>
                  <a:lnTo>
                    <a:pt x="530" y="1395"/>
                  </a:lnTo>
                  <a:lnTo>
                    <a:pt x="513" y="1405"/>
                  </a:lnTo>
                  <a:lnTo>
                    <a:pt x="497" y="1414"/>
                  </a:lnTo>
                  <a:lnTo>
                    <a:pt x="482" y="1423"/>
                  </a:lnTo>
                  <a:lnTo>
                    <a:pt x="467" y="1431"/>
                  </a:lnTo>
                  <a:lnTo>
                    <a:pt x="451" y="1436"/>
                  </a:lnTo>
                  <a:lnTo>
                    <a:pt x="438" y="1443"/>
                  </a:lnTo>
                  <a:lnTo>
                    <a:pt x="423" y="1447"/>
                  </a:lnTo>
                  <a:lnTo>
                    <a:pt x="409" y="1452"/>
                  </a:lnTo>
                  <a:lnTo>
                    <a:pt x="394" y="1456"/>
                  </a:lnTo>
                  <a:lnTo>
                    <a:pt x="378" y="1461"/>
                  </a:lnTo>
                  <a:lnTo>
                    <a:pt x="363" y="1464"/>
                  </a:lnTo>
                  <a:lnTo>
                    <a:pt x="348" y="1468"/>
                  </a:lnTo>
                  <a:lnTo>
                    <a:pt x="332" y="1470"/>
                  </a:lnTo>
                  <a:lnTo>
                    <a:pt x="317" y="1472"/>
                  </a:lnTo>
                  <a:lnTo>
                    <a:pt x="302" y="1473"/>
                  </a:lnTo>
                  <a:lnTo>
                    <a:pt x="289" y="1473"/>
                  </a:lnTo>
                  <a:lnTo>
                    <a:pt x="275" y="1473"/>
                  </a:lnTo>
                  <a:lnTo>
                    <a:pt x="263" y="1472"/>
                  </a:lnTo>
                  <a:lnTo>
                    <a:pt x="252" y="1469"/>
                  </a:lnTo>
                  <a:lnTo>
                    <a:pt x="241" y="1465"/>
                  </a:lnTo>
                  <a:lnTo>
                    <a:pt x="232" y="1460"/>
                  </a:lnTo>
                  <a:lnTo>
                    <a:pt x="226" y="1453"/>
                  </a:lnTo>
                  <a:lnTo>
                    <a:pt x="220" y="1445"/>
                  </a:lnTo>
                  <a:lnTo>
                    <a:pt x="184" y="1269"/>
                  </a:lnTo>
                  <a:lnTo>
                    <a:pt x="112" y="1206"/>
                  </a:lnTo>
                  <a:lnTo>
                    <a:pt x="108" y="1204"/>
                  </a:lnTo>
                  <a:lnTo>
                    <a:pt x="97" y="1197"/>
                  </a:lnTo>
                  <a:lnTo>
                    <a:pt x="81" y="1186"/>
                  </a:lnTo>
                  <a:lnTo>
                    <a:pt x="65" y="1173"/>
                  </a:lnTo>
                  <a:lnTo>
                    <a:pt x="51" y="1156"/>
                  </a:lnTo>
                  <a:lnTo>
                    <a:pt x="41" y="1138"/>
                  </a:lnTo>
                  <a:lnTo>
                    <a:pt x="38" y="1119"/>
                  </a:lnTo>
                  <a:lnTo>
                    <a:pt x="46" y="1099"/>
                  </a:lnTo>
                  <a:lnTo>
                    <a:pt x="37" y="1072"/>
                  </a:lnTo>
                  <a:lnTo>
                    <a:pt x="33" y="1047"/>
                  </a:lnTo>
                  <a:lnTo>
                    <a:pt x="33" y="1026"/>
                  </a:lnTo>
                  <a:lnTo>
                    <a:pt x="41" y="1009"/>
                  </a:lnTo>
                  <a:lnTo>
                    <a:pt x="46" y="999"/>
                  </a:lnTo>
                  <a:lnTo>
                    <a:pt x="54" y="990"/>
                  </a:lnTo>
                  <a:lnTo>
                    <a:pt x="65" y="985"/>
                  </a:lnTo>
                  <a:lnTo>
                    <a:pt x="78" y="981"/>
                  </a:lnTo>
                  <a:lnTo>
                    <a:pt x="91" y="979"/>
                  </a:lnTo>
                  <a:lnTo>
                    <a:pt x="103" y="977"/>
                  </a:lnTo>
                  <a:lnTo>
                    <a:pt x="115" y="976"/>
                  </a:lnTo>
                  <a:lnTo>
                    <a:pt x="124" y="973"/>
                  </a:lnTo>
                  <a:lnTo>
                    <a:pt x="93" y="942"/>
                  </a:lnTo>
                  <a:lnTo>
                    <a:pt x="65" y="913"/>
                  </a:lnTo>
                  <a:lnTo>
                    <a:pt x="43" y="886"/>
                  </a:lnTo>
                  <a:lnTo>
                    <a:pt x="24" y="862"/>
                  </a:lnTo>
                  <a:lnTo>
                    <a:pt x="10" y="843"/>
                  </a:lnTo>
                  <a:lnTo>
                    <a:pt x="2" y="827"/>
                  </a:lnTo>
                  <a:lnTo>
                    <a:pt x="0" y="814"/>
                  </a:lnTo>
                  <a:lnTo>
                    <a:pt x="5" y="806"/>
                  </a:lnTo>
                  <a:lnTo>
                    <a:pt x="10" y="805"/>
                  </a:lnTo>
                  <a:lnTo>
                    <a:pt x="17" y="809"/>
                  </a:lnTo>
                  <a:lnTo>
                    <a:pt x="26" y="817"/>
                  </a:lnTo>
                  <a:lnTo>
                    <a:pt x="36" y="825"/>
                  </a:lnTo>
                  <a:lnTo>
                    <a:pt x="47" y="838"/>
                  </a:lnTo>
                  <a:lnTo>
                    <a:pt x="61" y="851"/>
                  </a:lnTo>
                  <a:lnTo>
                    <a:pt x="74" y="866"/>
                  </a:lnTo>
                  <a:lnTo>
                    <a:pt x="89" y="882"/>
                  </a:lnTo>
                  <a:lnTo>
                    <a:pt x="103" y="898"/>
                  </a:lnTo>
                  <a:lnTo>
                    <a:pt x="119" y="913"/>
                  </a:lnTo>
                  <a:lnTo>
                    <a:pt x="134" y="927"/>
                  </a:lnTo>
                  <a:lnTo>
                    <a:pt x="149" y="941"/>
                  </a:lnTo>
                  <a:lnTo>
                    <a:pt x="164" y="952"/>
                  </a:lnTo>
                  <a:lnTo>
                    <a:pt x="179" y="961"/>
                  </a:lnTo>
                  <a:lnTo>
                    <a:pt x="192" y="966"/>
                  </a:lnTo>
                  <a:lnTo>
                    <a:pt x="204" y="968"/>
                  </a:lnTo>
                  <a:lnTo>
                    <a:pt x="210" y="959"/>
                  </a:lnTo>
                  <a:lnTo>
                    <a:pt x="217" y="953"/>
                  </a:lnTo>
                  <a:lnTo>
                    <a:pt x="225" y="950"/>
                  </a:lnTo>
                  <a:lnTo>
                    <a:pt x="234" y="951"/>
                  </a:lnTo>
                  <a:lnTo>
                    <a:pt x="244" y="954"/>
                  </a:lnTo>
                  <a:lnTo>
                    <a:pt x="255" y="962"/>
                  </a:lnTo>
                  <a:lnTo>
                    <a:pt x="266" y="975"/>
                  </a:lnTo>
                  <a:lnTo>
                    <a:pt x="280" y="991"/>
                  </a:lnTo>
                  <a:lnTo>
                    <a:pt x="291" y="1009"/>
                  </a:lnTo>
                  <a:lnTo>
                    <a:pt x="299" y="1025"/>
                  </a:lnTo>
                  <a:lnTo>
                    <a:pt x="302" y="1040"/>
                  </a:lnTo>
                  <a:lnTo>
                    <a:pt x="303" y="1053"/>
                  </a:lnTo>
                  <a:lnTo>
                    <a:pt x="302" y="1065"/>
                  </a:lnTo>
                  <a:lnTo>
                    <a:pt x="300" y="1076"/>
                  </a:lnTo>
                  <a:lnTo>
                    <a:pt x="296" y="1088"/>
                  </a:lnTo>
                  <a:lnTo>
                    <a:pt x="292" y="1099"/>
                  </a:lnTo>
                  <a:lnTo>
                    <a:pt x="287" y="1111"/>
                  </a:lnTo>
                  <a:lnTo>
                    <a:pt x="284" y="1126"/>
                  </a:lnTo>
                  <a:lnTo>
                    <a:pt x="283" y="1141"/>
                  </a:lnTo>
                  <a:lnTo>
                    <a:pt x="285" y="1161"/>
                  </a:lnTo>
                  <a:lnTo>
                    <a:pt x="293" y="1182"/>
                  </a:lnTo>
                  <a:lnTo>
                    <a:pt x="309" y="1204"/>
                  </a:lnTo>
                  <a:lnTo>
                    <a:pt x="332" y="1230"/>
                  </a:lnTo>
                  <a:lnTo>
                    <a:pt x="366" y="1257"/>
                  </a:lnTo>
                  <a:lnTo>
                    <a:pt x="375" y="1232"/>
                  </a:lnTo>
                  <a:lnTo>
                    <a:pt x="386" y="1202"/>
                  </a:lnTo>
                  <a:lnTo>
                    <a:pt x="399" y="1169"/>
                  </a:lnTo>
                  <a:lnTo>
                    <a:pt x="411" y="1137"/>
                  </a:lnTo>
                  <a:lnTo>
                    <a:pt x="425" y="1106"/>
                  </a:lnTo>
                  <a:lnTo>
                    <a:pt x="442" y="1078"/>
                  </a:lnTo>
                  <a:lnTo>
                    <a:pt x="460" y="1055"/>
                  </a:lnTo>
                  <a:lnTo>
                    <a:pt x="479" y="1040"/>
                  </a:lnTo>
                  <a:lnTo>
                    <a:pt x="495" y="1024"/>
                  </a:lnTo>
                  <a:lnTo>
                    <a:pt x="504" y="999"/>
                  </a:lnTo>
                  <a:lnTo>
                    <a:pt x="506" y="971"/>
                  </a:lnTo>
                  <a:lnTo>
                    <a:pt x="504" y="941"/>
                  </a:lnTo>
                  <a:lnTo>
                    <a:pt x="500" y="913"/>
                  </a:lnTo>
                  <a:lnTo>
                    <a:pt x="495" y="888"/>
                  </a:lnTo>
                  <a:lnTo>
                    <a:pt x="491" y="873"/>
                  </a:lnTo>
                  <a:lnTo>
                    <a:pt x="488" y="866"/>
                  </a:lnTo>
                  <a:lnTo>
                    <a:pt x="486" y="867"/>
                  </a:lnTo>
                  <a:lnTo>
                    <a:pt x="478" y="869"/>
                  </a:lnTo>
                  <a:lnTo>
                    <a:pt x="467" y="873"/>
                  </a:lnTo>
                  <a:lnTo>
                    <a:pt x="452" y="876"/>
                  </a:lnTo>
                  <a:lnTo>
                    <a:pt x="437" y="880"/>
                  </a:lnTo>
                  <a:lnTo>
                    <a:pt x="420" y="884"/>
                  </a:lnTo>
                  <a:lnTo>
                    <a:pt x="404" y="886"/>
                  </a:lnTo>
                  <a:lnTo>
                    <a:pt x="390" y="887"/>
                  </a:lnTo>
                  <a:lnTo>
                    <a:pt x="376" y="885"/>
                  </a:lnTo>
                  <a:lnTo>
                    <a:pt x="363" y="877"/>
                  </a:lnTo>
                  <a:lnTo>
                    <a:pt x="350" y="866"/>
                  </a:lnTo>
                  <a:lnTo>
                    <a:pt x="339" y="852"/>
                  </a:lnTo>
                  <a:lnTo>
                    <a:pt x="328" y="836"/>
                  </a:lnTo>
                  <a:lnTo>
                    <a:pt x="318" y="818"/>
                  </a:lnTo>
                  <a:lnTo>
                    <a:pt x="310" y="800"/>
                  </a:lnTo>
                  <a:lnTo>
                    <a:pt x="303" y="782"/>
                  </a:lnTo>
                  <a:lnTo>
                    <a:pt x="369" y="688"/>
                  </a:lnTo>
                  <a:lnTo>
                    <a:pt x="269" y="688"/>
                  </a:lnTo>
                  <a:lnTo>
                    <a:pt x="262" y="674"/>
                  </a:lnTo>
                  <a:lnTo>
                    <a:pt x="253" y="659"/>
                  </a:lnTo>
                  <a:lnTo>
                    <a:pt x="246" y="645"/>
                  </a:lnTo>
                  <a:lnTo>
                    <a:pt x="243" y="639"/>
                  </a:lnTo>
                  <a:lnTo>
                    <a:pt x="201" y="599"/>
                  </a:lnTo>
                  <a:lnTo>
                    <a:pt x="222" y="566"/>
                  </a:lnTo>
                  <a:lnTo>
                    <a:pt x="244" y="530"/>
                  </a:lnTo>
                  <a:lnTo>
                    <a:pt x="241" y="524"/>
                  </a:lnTo>
                  <a:lnTo>
                    <a:pt x="236" y="511"/>
                  </a:lnTo>
                  <a:lnTo>
                    <a:pt x="229" y="490"/>
                  </a:lnTo>
                  <a:lnTo>
                    <a:pt x="221" y="465"/>
                  </a:lnTo>
                  <a:lnTo>
                    <a:pt x="213" y="436"/>
                  </a:lnTo>
                  <a:lnTo>
                    <a:pt x="209" y="406"/>
                  </a:lnTo>
                  <a:lnTo>
                    <a:pt x="208" y="378"/>
                  </a:lnTo>
                  <a:lnTo>
                    <a:pt x="211" y="354"/>
                  </a:lnTo>
                  <a:lnTo>
                    <a:pt x="219" y="332"/>
                  </a:lnTo>
                  <a:lnTo>
                    <a:pt x="227" y="311"/>
                  </a:lnTo>
                  <a:lnTo>
                    <a:pt x="235" y="289"/>
                  </a:lnTo>
                  <a:lnTo>
                    <a:pt x="240" y="263"/>
                  </a:lnTo>
                  <a:lnTo>
                    <a:pt x="243" y="233"/>
                  </a:lnTo>
                  <a:lnTo>
                    <a:pt x="239" y="196"/>
                  </a:lnTo>
                  <a:lnTo>
                    <a:pt x="230" y="151"/>
                  </a:lnTo>
                  <a:lnTo>
                    <a:pt x="213" y="9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95" name="Freeform 700"/>
            <p:cNvSpPr>
              <a:spLocks/>
            </p:cNvSpPr>
            <p:nvPr/>
          </p:nvSpPr>
          <p:spPr bwMode="auto">
            <a:xfrm>
              <a:off x="2617" y="1127"/>
              <a:ext cx="180" cy="299"/>
            </a:xfrm>
            <a:custGeom>
              <a:avLst/>
              <a:gdLst>
                <a:gd name="T0" fmla="*/ 0 w 903"/>
                <a:gd name="T1" fmla="*/ 0 h 1491"/>
                <a:gd name="T2" fmla="*/ 0 w 903"/>
                <a:gd name="T3" fmla="*/ 0 h 1491"/>
                <a:gd name="T4" fmla="*/ 0 w 903"/>
                <a:gd name="T5" fmla="*/ 0 h 1491"/>
                <a:gd name="T6" fmla="*/ 0 w 903"/>
                <a:gd name="T7" fmla="*/ 0 h 1491"/>
                <a:gd name="T8" fmla="*/ 0 w 903"/>
                <a:gd name="T9" fmla="*/ 0 h 1491"/>
                <a:gd name="T10" fmla="*/ 0 w 903"/>
                <a:gd name="T11" fmla="*/ 0 h 1491"/>
                <a:gd name="T12" fmla="*/ 0 w 903"/>
                <a:gd name="T13" fmla="*/ 0 h 1491"/>
                <a:gd name="T14" fmla="*/ 0 w 903"/>
                <a:gd name="T15" fmla="*/ 0 h 1491"/>
                <a:gd name="T16" fmla="*/ 0 w 903"/>
                <a:gd name="T17" fmla="*/ 0 h 1491"/>
                <a:gd name="T18" fmla="*/ 0 w 903"/>
                <a:gd name="T19" fmla="*/ 0 h 1491"/>
                <a:gd name="T20" fmla="*/ 0 w 903"/>
                <a:gd name="T21" fmla="*/ 0 h 1491"/>
                <a:gd name="T22" fmla="*/ 0 w 903"/>
                <a:gd name="T23" fmla="*/ 0 h 1491"/>
                <a:gd name="T24" fmla="*/ 0 w 903"/>
                <a:gd name="T25" fmla="*/ 0 h 1491"/>
                <a:gd name="T26" fmla="*/ 0 w 903"/>
                <a:gd name="T27" fmla="*/ 0 h 1491"/>
                <a:gd name="T28" fmla="*/ 0 w 903"/>
                <a:gd name="T29" fmla="*/ 0 h 1491"/>
                <a:gd name="T30" fmla="*/ 0 w 903"/>
                <a:gd name="T31" fmla="*/ 0 h 1491"/>
                <a:gd name="T32" fmla="*/ 0 w 903"/>
                <a:gd name="T33" fmla="*/ 0 h 1491"/>
                <a:gd name="T34" fmla="*/ 0 w 903"/>
                <a:gd name="T35" fmla="*/ 0 h 1491"/>
                <a:gd name="T36" fmla="*/ 0 w 903"/>
                <a:gd name="T37" fmla="*/ 0 h 1491"/>
                <a:gd name="T38" fmla="*/ 0 w 903"/>
                <a:gd name="T39" fmla="*/ 0 h 1491"/>
                <a:gd name="T40" fmla="*/ 0 w 903"/>
                <a:gd name="T41" fmla="*/ 0 h 1491"/>
                <a:gd name="T42" fmla="*/ 0 w 903"/>
                <a:gd name="T43" fmla="*/ 0 h 1491"/>
                <a:gd name="T44" fmla="*/ 0 w 903"/>
                <a:gd name="T45" fmla="*/ 0 h 1491"/>
                <a:gd name="T46" fmla="*/ 0 w 903"/>
                <a:gd name="T47" fmla="*/ 0 h 1491"/>
                <a:gd name="T48" fmla="*/ 0 w 903"/>
                <a:gd name="T49" fmla="*/ 0 h 1491"/>
                <a:gd name="T50" fmla="*/ 0 w 903"/>
                <a:gd name="T51" fmla="*/ 0 h 1491"/>
                <a:gd name="T52" fmla="*/ 0 w 903"/>
                <a:gd name="T53" fmla="*/ 0 h 1491"/>
                <a:gd name="T54" fmla="*/ 0 w 903"/>
                <a:gd name="T55" fmla="*/ 0 h 1491"/>
                <a:gd name="T56" fmla="*/ 0 w 903"/>
                <a:gd name="T57" fmla="*/ 0 h 1491"/>
                <a:gd name="T58" fmla="*/ 0 w 903"/>
                <a:gd name="T59" fmla="*/ 0 h 1491"/>
                <a:gd name="T60" fmla="*/ 0 w 903"/>
                <a:gd name="T61" fmla="*/ 0 h 1491"/>
                <a:gd name="T62" fmla="*/ 0 w 903"/>
                <a:gd name="T63" fmla="*/ 0 h 1491"/>
                <a:gd name="T64" fmla="*/ 0 w 903"/>
                <a:gd name="T65" fmla="*/ 0 h 1491"/>
                <a:gd name="T66" fmla="*/ 0 w 903"/>
                <a:gd name="T67" fmla="*/ 0 h 1491"/>
                <a:gd name="T68" fmla="*/ 0 w 903"/>
                <a:gd name="T69" fmla="*/ 0 h 1491"/>
                <a:gd name="T70" fmla="*/ 0 w 903"/>
                <a:gd name="T71" fmla="*/ 0 h 1491"/>
                <a:gd name="T72" fmla="*/ 0 w 903"/>
                <a:gd name="T73" fmla="*/ 0 h 1491"/>
                <a:gd name="T74" fmla="*/ 0 w 903"/>
                <a:gd name="T75" fmla="*/ 0 h 1491"/>
                <a:gd name="T76" fmla="*/ 0 w 903"/>
                <a:gd name="T77" fmla="*/ 0 h 1491"/>
                <a:gd name="T78" fmla="*/ 0 w 903"/>
                <a:gd name="T79" fmla="*/ 0 h 1491"/>
                <a:gd name="T80" fmla="*/ 0 w 903"/>
                <a:gd name="T81" fmla="*/ 0 h 1491"/>
                <a:gd name="T82" fmla="*/ 0 w 903"/>
                <a:gd name="T83" fmla="*/ 0 h 1491"/>
                <a:gd name="T84" fmla="*/ 0 w 903"/>
                <a:gd name="T85" fmla="*/ 0 h 1491"/>
                <a:gd name="T86" fmla="*/ 0 w 903"/>
                <a:gd name="T87" fmla="*/ 0 h 1491"/>
                <a:gd name="T88" fmla="*/ 0 w 903"/>
                <a:gd name="T89" fmla="*/ 0 h 1491"/>
                <a:gd name="T90" fmla="*/ 0 w 903"/>
                <a:gd name="T91" fmla="*/ 0 h 1491"/>
                <a:gd name="T92" fmla="*/ 0 w 903"/>
                <a:gd name="T93" fmla="*/ 0 h 1491"/>
                <a:gd name="T94" fmla="*/ 0 w 903"/>
                <a:gd name="T95" fmla="*/ 0 h 1491"/>
                <a:gd name="T96" fmla="*/ 0 w 903"/>
                <a:gd name="T97" fmla="*/ 0 h 1491"/>
                <a:gd name="T98" fmla="*/ 0 w 903"/>
                <a:gd name="T99" fmla="*/ 0 h 1491"/>
                <a:gd name="T100" fmla="*/ 0 w 903"/>
                <a:gd name="T101" fmla="*/ 0 h 1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3"/>
                <a:gd name="T154" fmla="*/ 0 h 1491"/>
                <a:gd name="T155" fmla="*/ 903 w 903"/>
                <a:gd name="T156" fmla="*/ 1491 h 1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3" h="1491">
                  <a:moveTo>
                    <a:pt x="839" y="1121"/>
                  </a:moveTo>
                  <a:lnTo>
                    <a:pt x="825" y="1123"/>
                  </a:lnTo>
                  <a:lnTo>
                    <a:pt x="812" y="1124"/>
                  </a:lnTo>
                  <a:lnTo>
                    <a:pt x="799" y="1123"/>
                  </a:lnTo>
                  <a:lnTo>
                    <a:pt x="787" y="1120"/>
                  </a:lnTo>
                  <a:lnTo>
                    <a:pt x="777" y="1115"/>
                  </a:lnTo>
                  <a:lnTo>
                    <a:pt x="770" y="1110"/>
                  </a:lnTo>
                  <a:lnTo>
                    <a:pt x="767" y="1103"/>
                  </a:lnTo>
                  <a:lnTo>
                    <a:pt x="767" y="1094"/>
                  </a:lnTo>
                  <a:lnTo>
                    <a:pt x="766" y="1085"/>
                  </a:lnTo>
                  <a:lnTo>
                    <a:pt x="757" y="1077"/>
                  </a:lnTo>
                  <a:lnTo>
                    <a:pt x="742" y="1069"/>
                  </a:lnTo>
                  <a:lnTo>
                    <a:pt x="723" y="1064"/>
                  </a:lnTo>
                  <a:lnTo>
                    <a:pt x="702" y="1059"/>
                  </a:lnTo>
                  <a:lnTo>
                    <a:pt x="681" y="1057"/>
                  </a:lnTo>
                  <a:lnTo>
                    <a:pt x="659" y="1056"/>
                  </a:lnTo>
                  <a:lnTo>
                    <a:pt x="640" y="1058"/>
                  </a:lnTo>
                  <a:lnTo>
                    <a:pt x="628" y="1063"/>
                  </a:lnTo>
                  <a:lnTo>
                    <a:pt x="625" y="1070"/>
                  </a:lnTo>
                  <a:lnTo>
                    <a:pt x="628" y="1080"/>
                  </a:lnTo>
                  <a:lnTo>
                    <a:pt x="636" y="1092"/>
                  </a:lnTo>
                  <a:lnTo>
                    <a:pt x="645" y="1105"/>
                  </a:lnTo>
                  <a:lnTo>
                    <a:pt x="653" y="1120"/>
                  </a:lnTo>
                  <a:lnTo>
                    <a:pt x="657" y="1135"/>
                  </a:lnTo>
                  <a:lnTo>
                    <a:pt x="656" y="1151"/>
                  </a:lnTo>
                  <a:lnTo>
                    <a:pt x="649" y="1162"/>
                  </a:lnTo>
                  <a:lnTo>
                    <a:pt x="639" y="1168"/>
                  </a:lnTo>
                  <a:lnTo>
                    <a:pt x="626" y="1168"/>
                  </a:lnTo>
                  <a:lnTo>
                    <a:pt x="611" y="1164"/>
                  </a:lnTo>
                  <a:lnTo>
                    <a:pt x="598" y="1160"/>
                  </a:lnTo>
                  <a:lnTo>
                    <a:pt x="586" y="1154"/>
                  </a:lnTo>
                  <a:lnTo>
                    <a:pt x="579" y="1150"/>
                  </a:lnTo>
                  <a:lnTo>
                    <a:pt x="575" y="1148"/>
                  </a:lnTo>
                  <a:lnTo>
                    <a:pt x="617" y="989"/>
                  </a:lnTo>
                  <a:lnTo>
                    <a:pt x="618" y="987"/>
                  </a:lnTo>
                  <a:lnTo>
                    <a:pt x="621" y="986"/>
                  </a:lnTo>
                  <a:lnTo>
                    <a:pt x="627" y="984"/>
                  </a:lnTo>
                  <a:lnTo>
                    <a:pt x="632" y="981"/>
                  </a:lnTo>
                  <a:lnTo>
                    <a:pt x="639" y="977"/>
                  </a:lnTo>
                  <a:lnTo>
                    <a:pt x="647" y="973"/>
                  </a:lnTo>
                  <a:lnTo>
                    <a:pt x="654" y="970"/>
                  </a:lnTo>
                  <a:lnTo>
                    <a:pt x="659" y="966"/>
                  </a:lnTo>
                  <a:lnTo>
                    <a:pt x="669" y="958"/>
                  </a:lnTo>
                  <a:lnTo>
                    <a:pt x="685" y="944"/>
                  </a:lnTo>
                  <a:lnTo>
                    <a:pt x="708" y="924"/>
                  </a:lnTo>
                  <a:lnTo>
                    <a:pt x="732" y="899"/>
                  </a:lnTo>
                  <a:lnTo>
                    <a:pt x="757" y="871"/>
                  </a:lnTo>
                  <a:lnTo>
                    <a:pt x="782" y="841"/>
                  </a:lnTo>
                  <a:lnTo>
                    <a:pt x="804" y="810"/>
                  </a:lnTo>
                  <a:lnTo>
                    <a:pt x="821" y="781"/>
                  </a:lnTo>
                  <a:lnTo>
                    <a:pt x="832" y="754"/>
                  </a:lnTo>
                  <a:lnTo>
                    <a:pt x="837" y="730"/>
                  </a:lnTo>
                  <a:lnTo>
                    <a:pt x="838" y="710"/>
                  </a:lnTo>
                  <a:lnTo>
                    <a:pt x="833" y="692"/>
                  </a:lnTo>
                  <a:lnTo>
                    <a:pt x="824" y="677"/>
                  </a:lnTo>
                  <a:lnTo>
                    <a:pt x="812" y="665"/>
                  </a:lnTo>
                  <a:lnTo>
                    <a:pt x="797" y="657"/>
                  </a:lnTo>
                  <a:lnTo>
                    <a:pt x="779" y="651"/>
                  </a:lnTo>
                  <a:lnTo>
                    <a:pt x="785" y="640"/>
                  </a:lnTo>
                  <a:lnTo>
                    <a:pt x="793" y="629"/>
                  </a:lnTo>
                  <a:lnTo>
                    <a:pt x="801" y="617"/>
                  </a:lnTo>
                  <a:lnTo>
                    <a:pt x="810" y="605"/>
                  </a:lnTo>
                  <a:lnTo>
                    <a:pt x="818" y="594"/>
                  </a:lnTo>
                  <a:lnTo>
                    <a:pt x="824" y="584"/>
                  </a:lnTo>
                  <a:lnTo>
                    <a:pt x="830" y="574"/>
                  </a:lnTo>
                  <a:lnTo>
                    <a:pt x="832" y="564"/>
                  </a:lnTo>
                  <a:lnTo>
                    <a:pt x="836" y="544"/>
                  </a:lnTo>
                  <a:lnTo>
                    <a:pt x="836" y="527"/>
                  </a:lnTo>
                  <a:lnTo>
                    <a:pt x="831" y="513"/>
                  </a:lnTo>
                  <a:lnTo>
                    <a:pt x="823" y="503"/>
                  </a:lnTo>
                  <a:lnTo>
                    <a:pt x="818" y="500"/>
                  </a:lnTo>
                  <a:lnTo>
                    <a:pt x="812" y="499"/>
                  </a:lnTo>
                  <a:lnTo>
                    <a:pt x="805" y="498"/>
                  </a:lnTo>
                  <a:lnTo>
                    <a:pt x="800" y="499"/>
                  </a:lnTo>
                  <a:lnTo>
                    <a:pt x="795" y="500"/>
                  </a:lnTo>
                  <a:lnTo>
                    <a:pt x="791" y="501"/>
                  </a:lnTo>
                  <a:lnTo>
                    <a:pt x="788" y="502"/>
                  </a:lnTo>
                  <a:lnTo>
                    <a:pt x="787" y="502"/>
                  </a:lnTo>
                  <a:lnTo>
                    <a:pt x="779" y="488"/>
                  </a:lnTo>
                  <a:lnTo>
                    <a:pt x="783" y="478"/>
                  </a:lnTo>
                  <a:lnTo>
                    <a:pt x="793" y="466"/>
                  </a:lnTo>
                  <a:lnTo>
                    <a:pt x="806" y="454"/>
                  </a:lnTo>
                  <a:lnTo>
                    <a:pt x="824" y="442"/>
                  </a:lnTo>
                  <a:lnTo>
                    <a:pt x="842" y="428"/>
                  </a:lnTo>
                  <a:lnTo>
                    <a:pt x="861" y="414"/>
                  </a:lnTo>
                  <a:lnTo>
                    <a:pt x="879" y="397"/>
                  </a:lnTo>
                  <a:lnTo>
                    <a:pt x="895" y="379"/>
                  </a:lnTo>
                  <a:lnTo>
                    <a:pt x="903" y="359"/>
                  </a:lnTo>
                  <a:lnTo>
                    <a:pt x="901" y="339"/>
                  </a:lnTo>
                  <a:lnTo>
                    <a:pt x="891" y="317"/>
                  </a:lnTo>
                  <a:lnTo>
                    <a:pt x="877" y="298"/>
                  </a:lnTo>
                  <a:lnTo>
                    <a:pt x="861" y="280"/>
                  </a:lnTo>
                  <a:lnTo>
                    <a:pt x="847" y="267"/>
                  </a:lnTo>
                  <a:lnTo>
                    <a:pt x="837" y="258"/>
                  </a:lnTo>
                  <a:lnTo>
                    <a:pt x="832" y="255"/>
                  </a:lnTo>
                  <a:lnTo>
                    <a:pt x="836" y="249"/>
                  </a:lnTo>
                  <a:lnTo>
                    <a:pt x="845" y="233"/>
                  </a:lnTo>
                  <a:lnTo>
                    <a:pt x="854" y="208"/>
                  </a:lnTo>
                  <a:lnTo>
                    <a:pt x="857" y="174"/>
                  </a:lnTo>
                  <a:lnTo>
                    <a:pt x="854" y="159"/>
                  </a:lnTo>
                  <a:lnTo>
                    <a:pt x="846" y="152"/>
                  </a:lnTo>
                  <a:lnTo>
                    <a:pt x="833" y="149"/>
                  </a:lnTo>
                  <a:lnTo>
                    <a:pt x="820" y="152"/>
                  </a:lnTo>
                  <a:lnTo>
                    <a:pt x="805" y="156"/>
                  </a:lnTo>
                  <a:lnTo>
                    <a:pt x="793" y="161"/>
                  </a:lnTo>
                  <a:lnTo>
                    <a:pt x="785" y="165"/>
                  </a:lnTo>
                  <a:lnTo>
                    <a:pt x="782" y="167"/>
                  </a:lnTo>
                  <a:lnTo>
                    <a:pt x="760" y="138"/>
                  </a:lnTo>
                  <a:lnTo>
                    <a:pt x="763" y="110"/>
                  </a:lnTo>
                  <a:lnTo>
                    <a:pt x="760" y="84"/>
                  </a:lnTo>
                  <a:lnTo>
                    <a:pt x="755" y="62"/>
                  </a:lnTo>
                  <a:lnTo>
                    <a:pt x="745" y="42"/>
                  </a:lnTo>
                  <a:lnTo>
                    <a:pt x="733" y="25"/>
                  </a:lnTo>
                  <a:lnTo>
                    <a:pt x="720" y="13"/>
                  </a:lnTo>
                  <a:lnTo>
                    <a:pt x="704" y="4"/>
                  </a:lnTo>
                  <a:lnTo>
                    <a:pt x="689" y="0"/>
                  </a:lnTo>
                  <a:lnTo>
                    <a:pt x="680" y="1"/>
                  </a:lnTo>
                  <a:lnTo>
                    <a:pt x="668" y="6"/>
                  </a:lnTo>
                  <a:lnTo>
                    <a:pt x="656" y="13"/>
                  </a:lnTo>
                  <a:lnTo>
                    <a:pt x="643" y="22"/>
                  </a:lnTo>
                  <a:lnTo>
                    <a:pt x="627" y="33"/>
                  </a:lnTo>
                  <a:lnTo>
                    <a:pt x="612" y="45"/>
                  </a:lnTo>
                  <a:lnTo>
                    <a:pt x="597" y="57"/>
                  </a:lnTo>
                  <a:lnTo>
                    <a:pt x="581" y="71"/>
                  </a:lnTo>
                  <a:lnTo>
                    <a:pt x="565" y="84"/>
                  </a:lnTo>
                  <a:lnTo>
                    <a:pt x="551" y="98"/>
                  </a:lnTo>
                  <a:lnTo>
                    <a:pt x="538" y="110"/>
                  </a:lnTo>
                  <a:lnTo>
                    <a:pt x="527" y="121"/>
                  </a:lnTo>
                  <a:lnTo>
                    <a:pt x="517" y="130"/>
                  </a:lnTo>
                  <a:lnTo>
                    <a:pt x="510" y="137"/>
                  </a:lnTo>
                  <a:lnTo>
                    <a:pt x="505" y="143"/>
                  </a:lnTo>
                  <a:lnTo>
                    <a:pt x="503" y="144"/>
                  </a:lnTo>
                  <a:lnTo>
                    <a:pt x="502" y="144"/>
                  </a:lnTo>
                  <a:lnTo>
                    <a:pt x="499" y="143"/>
                  </a:lnTo>
                  <a:lnTo>
                    <a:pt x="492" y="141"/>
                  </a:lnTo>
                  <a:lnTo>
                    <a:pt x="483" y="139"/>
                  </a:lnTo>
                  <a:lnTo>
                    <a:pt x="470" y="137"/>
                  </a:lnTo>
                  <a:lnTo>
                    <a:pt x="453" y="134"/>
                  </a:lnTo>
                  <a:lnTo>
                    <a:pt x="433" y="130"/>
                  </a:lnTo>
                  <a:lnTo>
                    <a:pt x="408" y="126"/>
                  </a:lnTo>
                  <a:lnTo>
                    <a:pt x="384" y="125"/>
                  </a:lnTo>
                  <a:lnTo>
                    <a:pt x="368" y="130"/>
                  </a:lnTo>
                  <a:lnTo>
                    <a:pt x="356" y="140"/>
                  </a:lnTo>
                  <a:lnTo>
                    <a:pt x="350" y="154"/>
                  </a:lnTo>
                  <a:lnTo>
                    <a:pt x="346" y="171"/>
                  </a:lnTo>
                  <a:lnTo>
                    <a:pt x="345" y="187"/>
                  </a:lnTo>
                  <a:lnTo>
                    <a:pt x="345" y="204"/>
                  </a:lnTo>
                  <a:lnTo>
                    <a:pt x="345" y="219"/>
                  </a:lnTo>
                  <a:lnTo>
                    <a:pt x="355" y="256"/>
                  </a:lnTo>
                  <a:lnTo>
                    <a:pt x="365" y="293"/>
                  </a:lnTo>
                  <a:lnTo>
                    <a:pt x="372" y="323"/>
                  </a:lnTo>
                  <a:lnTo>
                    <a:pt x="376" y="334"/>
                  </a:lnTo>
                  <a:lnTo>
                    <a:pt x="345" y="361"/>
                  </a:lnTo>
                  <a:lnTo>
                    <a:pt x="319" y="394"/>
                  </a:lnTo>
                  <a:lnTo>
                    <a:pt x="296" y="431"/>
                  </a:lnTo>
                  <a:lnTo>
                    <a:pt x="277" y="472"/>
                  </a:lnTo>
                  <a:lnTo>
                    <a:pt x="261" y="516"/>
                  </a:lnTo>
                  <a:lnTo>
                    <a:pt x="248" y="563"/>
                  </a:lnTo>
                  <a:lnTo>
                    <a:pt x="239" y="611"/>
                  </a:lnTo>
                  <a:lnTo>
                    <a:pt x="232" y="660"/>
                  </a:lnTo>
                  <a:lnTo>
                    <a:pt x="227" y="716"/>
                  </a:lnTo>
                  <a:lnTo>
                    <a:pt x="222" y="784"/>
                  </a:lnTo>
                  <a:lnTo>
                    <a:pt x="215" y="856"/>
                  </a:lnTo>
                  <a:lnTo>
                    <a:pt x="209" y="929"/>
                  </a:lnTo>
                  <a:lnTo>
                    <a:pt x="204" y="995"/>
                  </a:lnTo>
                  <a:lnTo>
                    <a:pt x="200" y="1050"/>
                  </a:lnTo>
                  <a:lnTo>
                    <a:pt x="197" y="1087"/>
                  </a:lnTo>
                  <a:lnTo>
                    <a:pt x="196" y="1101"/>
                  </a:lnTo>
                  <a:lnTo>
                    <a:pt x="194" y="1101"/>
                  </a:lnTo>
                  <a:lnTo>
                    <a:pt x="188" y="1101"/>
                  </a:lnTo>
                  <a:lnTo>
                    <a:pt x="178" y="1101"/>
                  </a:lnTo>
                  <a:lnTo>
                    <a:pt x="166" y="1101"/>
                  </a:lnTo>
                  <a:lnTo>
                    <a:pt x="151" y="1102"/>
                  </a:lnTo>
                  <a:lnTo>
                    <a:pt x="134" y="1102"/>
                  </a:lnTo>
                  <a:lnTo>
                    <a:pt x="116" y="1103"/>
                  </a:lnTo>
                  <a:lnTo>
                    <a:pt x="98" y="1104"/>
                  </a:lnTo>
                  <a:lnTo>
                    <a:pt x="80" y="1106"/>
                  </a:lnTo>
                  <a:lnTo>
                    <a:pt x="62" y="1110"/>
                  </a:lnTo>
                  <a:lnTo>
                    <a:pt x="46" y="1113"/>
                  </a:lnTo>
                  <a:lnTo>
                    <a:pt x="31" y="1116"/>
                  </a:lnTo>
                  <a:lnTo>
                    <a:pt x="19" y="1122"/>
                  </a:lnTo>
                  <a:lnTo>
                    <a:pt x="9" y="1128"/>
                  </a:lnTo>
                  <a:lnTo>
                    <a:pt x="2" y="1134"/>
                  </a:lnTo>
                  <a:lnTo>
                    <a:pt x="0" y="1142"/>
                  </a:lnTo>
                  <a:lnTo>
                    <a:pt x="0" y="1154"/>
                  </a:lnTo>
                  <a:lnTo>
                    <a:pt x="2" y="1172"/>
                  </a:lnTo>
                  <a:lnTo>
                    <a:pt x="5" y="1197"/>
                  </a:lnTo>
                  <a:lnTo>
                    <a:pt x="11" y="1225"/>
                  </a:lnTo>
                  <a:lnTo>
                    <a:pt x="19" y="1256"/>
                  </a:lnTo>
                  <a:lnTo>
                    <a:pt x="28" y="1289"/>
                  </a:lnTo>
                  <a:lnTo>
                    <a:pt x="39" y="1322"/>
                  </a:lnTo>
                  <a:lnTo>
                    <a:pt x="51" y="1355"/>
                  </a:lnTo>
                  <a:lnTo>
                    <a:pt x="66" y="1387"/>
                  </a:lnTo>
                  <a:lnTo>
                    <a:pt x="83" y="1415"/>
                  </a:lnTo>
                  <a:lnTo>
                    <a:pt x="101" y="1440"/>
                  </a:lnTo>
                  <a:lnTo>
                    <a:pt x="121" y="1459"/>
                  </a:lnTo>
                  <a:lnTo>
                    <a:pt x="143" y="1473"/>
                  </a:lnTo>
                  <a:lnTo>
                    <a:pt x="167" y="1478"/>
                  </a:lnTo>
                  <a:lnTo>
                    <a:pt x="193" y="1475"/>
                  </a:lnTo>
                  <a:lnTo>
                    <a:pt x="221" y="1461"/>
                  </a:lnTo>
                  <a:lnTo>
                    <a:pt x="354" y="1359"/>
                  </a:lnTo>
                  <a:lnTo>
                    <a:pt x="471" y="1491"/>
                  </a:lnTo>
                  <a:lnTo>
                    <a:pt x="539" y="1339"/>
                  </a:lnTo>
                  <a:lnTo>
                    <a:pt x="525" y="1297"/>
                  </a:lnTo>
                  <a:lnTo>
                    <a:pt x="548" y="1261"/>
                  </a:lnTo>
                  <a:lnTo>
                    <a:pt x="549" y="1262"/>
                  </a:lnTo>
                  <a:lnTo>
                    <a:pt x="553" y="1266"/>
                  </a:lnTo>
                  <a:lnTo>
                    <a:pt x="557" y="1272"/>
                  </a:lnTo>
                  <a:lnTo>
                    <a:pt x="563" y="1280"/>
                  </a:lnTo>
                  <a:lnTo>
                    <a:pt x="569" y="1287"/>
                  </a:lnTo>
                  <a:lnTo>
                    <a:pt x="575" y="1294"/>
                  </a:lnTo>
                  <a:lnTo>
                    <a:pt x="582" y="1300"/>
                  </a:lnTo>
                  <a:lnTo>
                    <a:pt x="588" y="1303"/>
                  </a:lnTo>
                  <a:lnTo>
                    <a:pt x="595" y="1306"/>
                  </a:lnTo>
                  <a:lnTo>
                    <a:pt x="607" y="1308"/>
                  </a:lnTo>
                  <a:lnTo>
                    <a:pt x="619" y="1308"/>
                  </a:lnTo>
                  <a:lnTo>
                    <a:pt x="634" y="1308"/>
                  </a:lnTo>
                  <a:lnTo>
                    <a:pt x="647" y="1306"/>
                  </a:lnTo>
                  <a:lnTo>
                    <a:pt x="658" y="1300"/>
                  </a:lnTo>
                  <a:lnTo>
                    <a:pt x="665" y="1291"/>
                  </a:lnTo>
                  <a:lnTo>
                    <a:pt x="668" y="1279"/>
                  </a:lnTo>
                  <a:lnTo>
                    <a:pt x="668" y="1265"/>
                  </a:lnTo>
                  <a:lnTo>
                    <a:pt x="667" y="1253"/>
                  </a:lnTo>
                  <a:lnTo>
                    <a:pt x="666" y="1244"/>
                  </a:lnTo>
                  <a:lnTo>
                    <a:pt x="666" y="1235"/>
                  </a:lnTo>
                  <a:lnTo>
                    <a:pt x="667" y="1229"/>
                  </a:lnTo>
                  <a:lnTo>
                    <a:pt x="672" y="1226"/>
                  </a:lnTo>
                  <a:lnTo>
                    <a:pt x="680" y="1224"/>
                  </a:lnTo>
                  <a:lnTo>
                    <a:pt x="692" y="1225"/>
                  </a:lnTo>
                  <a:lnTo>
                    <a:pt x="705" y="1228"/>
                  </a:lnTo>
                  <a:lnTo>
                    <a:pt x="717" y="1231"/>
                  </a:lnTo>
                  <a:lnTo>
                    <a:pt x="726" y="1234"/>
                  </a:lnTo>
                  <a:lnTo>
                    <a:pt x="732" y="1235"/>
                  </a:lnTo>
                  <a:lnTo>
                    <a:pt x="739" y="1235"/>
                  </a:lnTo>
                  <a:lnTo>
                    <a:pt x="745" y="1233"/>
                  </a:lnTo>
                  <a:lnTo>
                    <a:pt x="749" y="1226"/>
                  </a:lnTo>
                  <a:lnTo>
                    <a:pt x="755" y="1216"/>
                  </a:lnTo>
                  <a:lnTo>
                    <a:pt x="758" y="1206"/>
                  </a:lnTo>
                  <a:lnTo>
                    <a:pt x="758" y="1198"/>
                  </a:lnTo>
                  <a:lnTo>
                    <a:pt x="755" y="1192"/>
                  </a:lnTo>
                  <a:lnTo>
                    <a:pt x="750" y="1189"/>
                  </a:lnTo>
                  <a:lnTo>
                    <a:pt x="745" y="1188"/>
                  </a:lnTo>
                  <a:lnTo>
                    <a:pt x="738" y="1187"/>
                  </a:lnTo>
                  <a:lnTo>
                    <a:pt x="732" y="1185"/>
                  </a:lnTo>
                  <a:lnTo>
                    <a:pt x="728" y="1184"/>
                  </a:lnTo>
                  <a:lnTo>
                    <a:pt x="720" y="1178"/>
                  </a:lnTo>
                  <a:lnTo>
                    <a:pt x="713" y="1169"/>
                  </a:lnTo>
                  <a:lnTo>
                    <a:pt x="713" y="1157"/>
                  </a:lnTo>
                  <a:lnTo>
                    <a:pt x="728" y="1139"/>
                  </a:lnTo>
                  <a:lnTo>
                    <a:pt x="741" y="1130"/>
                  </a:lnTo>
                  <a:lnTo>
                    <a:pt x="758" y="1124"/>
                  </a:lnTo>
                  <a:lnTo>
                    <a:pt x="776" y="1121"/>
                  </a:lnTo>
                  <a:lnTo>
                    <a:pt x="795" y="1120"/>
                  </a:lnTo>
                  <a:lnTo>
                    <a:pt x="812" y="1120"/>
                  </a:lnTo>
                  <a:lnTo>
                    <a:pt x="825" y="1120"/>
                  </a:lnTo>
                  <a:lnTo>
                    <a:pt x="836" y="1121"/>
                  </a:lnTo>
                  <a:lnTo>
                    <a:pt x="839" y="112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96" name="Freeform 701"/>
            <p:cNvSpPr>
              <a:spLocks/>
            </p:cNvSpPr>
            <p:nvPr/>
          </p:nvSpPr>
          <p:spPr bwMode="auto">
            <a:xfrm>
              <a:off x="2748" y="1125"/>
              <a:ext cx="25" cy="34"/>
            </a:xfrm>
            <a:custGeom>
              <a:avLst/>
              <a:gdLst>
                <a:gd name="T0" fmla="*/ 0 w 121"/>
                <a:gd name="T1" fmla="*/ 0 h 168"/>
                <a:gd name="T2" fmla="*/ 0 w 121"/>
                <a:gd name="T3" fmla="*/ 0 h 168"/>
                <a:gd name="T4" fmla="*/ 0 w 121"/>
                <a:gd name="T5" fmla="*/ 0 h 168"/>
                <a:gd name="T6" fmla="*/ 0 w 121"/>
                <a:gd name="T7" fmla="*/ 0 h 168"/>
                <a:gd name="T8" fmla="*/ 0 w 121"/>
                <a:gd name="T9" fmla="*/ 0 h 168"/>
                <a:gd name="T10" fmla="*/ 0 w 121"/>
                <a:gd name="T11" fmla="*/ 0 h 168"/>
                <a:gd name="T12" fmla="*/ 0 w 121"/>
                <a:gd name="T13" fmla="*/ 0 h 168"/>
                <a:gd name="T14" fmla="*/ 0 w 121"/>
                <a:gd name="T15" fmla="*/ 0 h 168"/>
                <a:gd name="T16" fmla="*/ 0 w 121"/>
                <a:gd name="T17" fmla="*/ 0 h 168"/>
                <a:gd name="T18" fmla="*/ 0 w 121"/>
                <a:gd name="T19" fmla="*/ 0 h 168"/>
                <a:gd name="T20" fmla="*/ 0 w 121"/>
                <a:gd name="T21" fmla="*/ 0 h 168"/>
                <a:gd name="T22" fmla="*/ 0 w 121"/>
                <a:gd name="T23" fmla="*/ 0 h 168"/>
                <a:gd name="T24" fmla="*/ 0 w 121"/>
                <a:gd name="T25" fmla="*/ 0 h 168"/>
                <a:gd name="T26" fmla="*/ 0 w 121"/>
                <a:gd name="T27" fmla="*/ 0 h 168"/>
                <a:gd name="T28" fmla="*/ 0 w 121"/>
                <a:gd name="T29" fmla="*/ 0 h 168"/>
                <a:gd name="T30" fmla="*/ 0 w 121"/>
                <a:gd name="T31" fmla="*/ 0 h 168"/>
                <a:gd name="T32" fmla="*/ 0 w 121"/>
                <a:gd name="T33" fmla="*/ 0 h 168"/>
                <a:gd name="T34" fmla="*/ 0 w 121"/>
                <a:gd name="T35" fmla="*/ 0 h 168"/>
                <a:gd name="T36" fmla="*/ 0 w 121"/>
                <a:gd name="T37" fmla="*/ 0 h 168"/>
                <a:gd name="T38" fmla="*/ 0 w 121"/>
                <a:gd name="T39" fmla="*/ 0 h 168"/>
                <a:gd name="T40" fmla="*/ 0 w 121"/>
                <a:gd name="T41" fmla="*/ 0 h 168"/>
                <a:gd name="T42" fmla="*/ 0 w 121"/>
                <a:gd name="T43" fmla="*/ 0 h 168"/>
                <a:gd name="T44" fmla="*/ 0 w 121"/>
                <a:gd name="T45" fmla="*/ 0 h 168"/>
                <a:gd name="T46" fmla="*/ 0 w 121"/>
                <a:gd name="T47" fmla="*/ 0 h 168"/>
                <a:gd name="T48" fmla="*/ 0 w 121"/>
                <a:gd name="T49" fmla="*/ 0 h 168"/>
                <a:gd name="T50" fmla="*/ 0 w 121"/>
                <a:gd name="T51" fmla="*/ 0 h 168"/>
                <a:gd name="T52" fmla="*/ 0 w 121"/>
                <a:gd name="T53" fmla="*/ 0 h 168"/>
                <a:gd name="T54" fmla="*/ 0 w 121"/>
                <a:gd name="T55" fmla="*/ 0 h 168"/>
                <a:gd name="T56" fmla="*/ 0 w 121"/>
                <a:gd name="T57" fmla="*/ 0 h 168"/>
                <a:gd name="T58" fmla="*/ 0 w 121"/>
                <a:gd name="T59" fmla="*/ 0 h 168"/>
                <a:gd name="T60" fmla="*/ 0 w 121"/>
                <a:gd name="T61" fmla="*/ 0 h 168"/>
                <a:gd name="T62" fmla="*/ 0 w 121"/>
                <a:gd name="T63" fmla="*/ 0 h 168"/>
                <a:gd name="T64" fmla="*/ 0 w 121"/>
                <a:gd name="T65" fmla="*/ 0 h 168"/>
                <a:gd name="T66" fmla="*/ 0 w 121"/>
                <a:gd name="T67" fmla="*/ 0 h 168"/>
                <a:gd name="T68" fmla="*/ 0 w 121"/>
                <a:gd name="T69" fmla="*/ 0 h 168"/>
                <a:gd name="T70" fmla="*/ 0 w 121"/>
                <a:gd name="T71" fmla="*/ 0 h 168"/>
                <a:gd name="T72" fmla="*/ 0 w 121"/>
                <a:gd name="T73" fmla="*/ 0 h 168"/>
                <a:gd name="T74" fmla="*/ 0 w 121"/>
                <a:gd name="T75" fmla="*/ 0 h 168"/>
                <a:gd name="T76" fmla="*/ 0 w 121"/>
                <a:gd name="T77" fmla="*/ 0 h 168"/>
                <a:gd name="T78" fmla="*/ 0 w 121"/>
                <a:gd name="T79" fmla="*/ 0 h 168"/>
                <a:gd name="T80" fmla="*/ 0 w 121"/>
                <a:gd name="T81" fmla="*/ 0 h 168"/>
                <a:gd name="T82" fmla="*/ 0 w 121"/>
                <a:gd name="T83" fmla="*/ 0 h 168"/>
                <a:gd name="T84" fmla="*/ 0 w 121"/>
                <a:gd name="T85" fmla="*/ 0 h 168"/>
                <a:gd name="T86" fmla="*/ 0 w 121"/>
                <a:gd name="T87" fmla="*/ 0 h 168"/>
                <a:gd name="T88" fmla="*/ 0 w 121"/>
                <a:gd name="T89" fmla="*/ 0 h 168"/>
                <a:gd name="T90" fmla="*/ 0 w 121"/>
                <a:gd name="T91" fmla="*/ 0 h 168"/>
                <a:gd name="T92" fmla="*/ 0 w 121"/>
                <a:gd name="T93" fmla="*/ 0 h 168"/>
                <a:gd name="T94" fmla="*/ 0 w 121"/>
                <a:gd name="T95" fmla="*/ 0 h 168"/>
                <a:gd name="T96" fmla="*/ 0 w 121"/>
                <a:gd name="T97" fmla="*/ 0 h 168"/>
                <a:gd name="T98" fmla="*/ 0 w 121"/>
                <a:gd name="T99" fmla="*/ 0 h 168"/>
                <a:gd name="T100" fmla="*/ 0 w 121"/>
                <a:gd name="T101" fmla="*/ 0 h 168"/>
                <a:gd name="T102" fmla="*/ 0 w 121"/>
                <a:gd name="T103" fmla="*/ 0 h 168"/>
                <a:gd name="T104" fmla="*/ 0 w 121"/>
                <a:gd name="T105" fmla="*/ 0 h 168"/>
                <a:gd name="T106" fmla="*/ 0 w 121"/>
                <a:gd name="T107" fmla="*/ 0 h 168"/>
                <a:gd name="T108" fmla="*/ 0 w 121"/>
                <a:gd name="T109" fmla="*/ 0 h 1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1"/>
                <a:gd name="T166" fmla="*/ 0 h 168"/>
                <a:gd name="T167" fmla="*/ 121 w 121"/>
                <a:gd name="T168" fmla="*/ 168 h 1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1" h="168">
                  <a:moveTo>
                    <a:pt x="75" y="29"/>
                  </a:moveTo>
                  <a:lnTo>
                    <a:pt x="86" y="38"/>
                  </a:lnTo>
                  <a:lnTo>
                    <a:pt x="96" y="49"/>
                  </a:lnTo>
                  <a:lnTo>
                    <a:pt x="104" y="61"/>
                  </a:lnTo>
                  <a:lnTo>
                    <a:pt x="110" y="75"/>
                  </a:lnTo>
                  <a:lnTo>
                    <a:pt x="116" y="90"/>
                  </a:lnTo>
                  <a:lnTo>
                    <a:pt x="119" y="106"/>
                  </a:lnTo>
                  <a:lnTo>
                    <a:pt x="121" y="121"/>
                  </a:lnTo>
                  <a:lnTo>
                    <a:pt x="120" y="138"/>
                  </a:lnTo>
                  <a:lnTo>
                    <a:pt x="116" y="141"/>
                  </a:lnTo>
                  <a:lnTo>
                    <a:pt x="112" y="147"/>
                  </a:lnTo>
                  <a:lnTo>
                    <a:pt x="109" y="153"/>
                  </a:lnTo>
                  <a:lnTo>
                    <a:pt x="107" y="158"/>
                  </a:lnTo>
                  <a:lnTo>
                    <a:pt x="102" y="163"/>
                  </a:lnTo>
                  <a:lnTo>
                    <a:pt x="97" y="166"/>
                  </a:lnTo>
                  <a:lnTo>
                    <a:pt x="91" y="168"/>
                  </a:lnTo>
                  <a:lnTo>
                    <a:pt x="82" y="168"/>
                  </a:lnTo>
                  <a:lnTo>
                    <a:pt x="68" y="159"/>
                  </a:lnTo>
                  <a:lnTo>
                    <a:pt x="54" y="148"/>
                  </a:lnTo>
                  <a:lnTo>
                    <a:pt x="42" y="137"/>
                  </a:lnTo>
                  <a:lnTo>
                    <a:pt x="29" y="123"/>
                  </a:lnTo>
                  <a:lnTo>
                    <a:pt x="19" y="110"/>
                  </a:lnTo>
                  <a:lnTo>
                    <a:pt x="11" y="94"/>
                  </a:lnTo>
                  <a:lnTo>
                    <a:pt x="5" y="79"/>
                  </a:lnTo>
                  <a:lnTo>
                    <a:pt x="0" y="63"/>
                  </a:lnTo>
                  <a:lnTo>
                    <a:pt x="6" y="57"/>
                  </a:lnTo>
                  <a:lnTo>
                    <a:pt x="13" y="67"/>
                  </a:lnTo>
                  <a:lnTo>
                    <a:pt x="20" y="79"/>
                  </a:lnTo>
                  <a:lnTo>
                    <a:pt x="28" y="90"/>
                  </a:lnTo>
                  <a:lnTo>
                    <a:pt x="36" y="101"/>
                  </a:lnTo>
                  <a:lnTo>
                    <a:pt x="45" y="111"/>
                  </a:lnTo>
                  <a:lnTo>
                    <a:pt x="55" y="119"/>
                  </a:lnTo>
                  <a:lnTo>
                    <a:pt x="65" y="126"/>
                  </a:lnTo>
                  <a:lnTo>
                    <a:pt x="77" y="129"/>
                  </a:lnTo>
                  <a:lnTo>
                    <a:pt x="82" y="111"/>
                  </a:lnTo>
                  <a:lnTo>
                    <a:pt x="84" y="94"/>
                  </a:lnTo>
                  <a:lnTo>
                    <a:pt x="82" y="79"/>
                  </a:lnTo>
                  <a:lnTo>
                    <a:pt x="75" y="62"/>
                  </a:lnTo>
                  <a:lnTo>
                    <a:pt x="71" y="54"/>
                  </a:lnTo>
                  <a:lnTo>
                    <a:pt x="65" y="46"/>
                  </a:lnTo>
                  <a:lnTo>
                    <a:pt x="60" y="41"/>
                  </a:lnTo>
                  <a:lnTo>
                    <a:pt x="54" y="35"/>
                  </a:lnTo>
                  <a:lnTo>
                    <a:pt x="47" y="29"/>
                  </a:lnTo>
                  <a:lnTo>
                    <a:pt x="41" y="26"/>
                  </a:lnTo>
                  <a:lnTo>
                    <a:pt x="33" y="21"/>
                  </a:lnTo>
                  <a:lnTo>
                    <a:pt x="25" y="18"/>
                  </a:lnTo>
                  <a:lnTo>
                    <a:pt x="25" y="0"/>
                  </a:lnTo>
                  <a:lnTo>
                    <a:pt x="32" y="2"/>
                  </a:lnTo>
                  <a:lnTo>
                    <a:pt x="40" y="5"/>
                  </a:lnTo>
                  <a:lnTo>
                    <a:pt x="46" y="7"/>
                  </a:lnTo>
                  <a:lnTo>
                    <a:pt x="54" y="10"/>
                  </a:lnTo>
                  <a:lnTo>
                    <a:pt x="60" y="14"/>
                  </a:lnTo>
                  <a:lnTo>
                    <a:pt x="66" y="18"/>
                  </a:lnTo>
                  <a:lnTo>
                    <a:pt x="71" y="24"/>
                  </a:lnTo>
                  <a:lnTo>
                    <a:pt x="75" y="2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97" name="Freeform 702"/>
            <p:cNvSpPr>
              <a:spLocks/>
            </p:cNvSpPr>
            <p:nvPr/>
          </p:nvSpPr>
          <p:spPr bwMode="auto">
            <a:xfrm>
              <a:off x="2614" y="1126"/>
              <a:ext cx="194" cy="304"/>
            </a:xfrm>
            <a:custGeom>
              <a:avLst/>
              <a:gdLst>
                <a:gd name="T0" fmla="*/ 0 w 969"/>
                <a:gd name="T1" fmla="*/ 0 h 1521"/>
                <a:gd name="T2" fmla="*/ 0 w 969"/>
                <a:gd name="T3" fmla="*/ 0 h 1521"/>
                <a:gd name="T4" fmla="*/ 0 w 969"/>
                <a:gd name="T5" fmla="*/ 0 h 1521"/>
                <a:gd name="T6" fmla="*/ 0 w 969"/>
                <a:gd name="T7" fmla="*/ 0 h 1521"/>
                <a:gd name="T8" fmla="*/ 0 w 969"/>
                <a:gd name="T9" fmla="*/ 0 h 1521"/>
                <a:gd name="T10" fmla="*/ 0 w 969"/>
                <a:gd name="T11" fmla="*/ 0 h 1521"/>
                <a:gd name="T12" fmla="*/ 0 w 969"/>
                <a:gd name="T13" fmla="*/ 0 h 1521"/>
                <a:gd name="T14" fmla="*/ 0 w 969"/>
                <a:gd name="T15" fmla="*/ 0 h 1521"/>
                <a:gd name="T16" fmla="*/ 0 w 969"/>
                <a:gd name="T17" fmla="*/ 0 h 1521"/>
                <a:gd name="T18" fmla="*/ 0 w 969"/>
                <a:gd name="T19" fmla="*/ 0 h 1521"/>
                <a:gd name="T20" fmla="*/ 0 w 969"/>
                <a:gd name="T21" fmla="*/ 0 h 1521"/>
                <a:gd name="T22" fmla="*/ 0 w 969"/>
                <a:gd name="T23" fmla="*/ 0 h 1521"/>
                <a:gd name="T24" fmla="*/ 0 w 969"/>
                <a:gd name="T25" fmla="*/ 0 h 1521"/>
                <a:gd name="T26" fmla="*/ 0 w 969"/>
                <a:gd name="T27" fmla="*/ 0 h 1521"/>
                <a:gd name="T28" fmla="*/ 0 w 969"/>
                <a:gd name="T29" fmla="*/ 0 h 1521"/>
                <a:gd name="T30" fmla="*/ 0 w 969"/>
                <a:gd name="T31" fmla="*/ 0 h 1521"/>
                <a:gd name="T32" fmla="*/ 0 w 969"/>
                <a:gd name="T33" fmla="*/ 0 h 1521"/>
                <a:gd name="T34" fmla="*/ 0 w 969"/>
                <a:gd name="T35" fmla="*/ 0 h 1521"/>
                <a:gd name="T36" fmla="*/ 0 w 969"/>
                <a:gd name="T37" fmla="*/ 0 h 1521"/>
                <a:gd name="T38" fmla="*/ 0 w 969"/>
                <a:gd name="T39" fmla="*/ 0 h 1521"/>
                <a:gd name="T40" fmla="*/ 0 w 969"/>
                <a:gd name="T41" fmla="*/ 0 h 1521"/>
                <a:gd name="T42" fmla="*/ 0 w 969"/>
                <a:gd name="T43" fmla="*/ 0 h 1521"/>
                <a:gd name="T44" fmla="*/ 0 w 969"/>
                <a:gd name="T45" fmla="*/ 0 h 1521"/>
                <a:gd name="T46" fmla="*/ 0 w 969"/>
                <a:gd name="T47" fmla="*/ 0 h 1521"/>
                <a:gd name="T48" fmla="*/ 0 w 969"/>
                <a:gd name="T49" fmla="*/ 0 h 1521"/>
                <a:gd name="T50" fmla="*/ 0 w 969"/>
                <a:gd name="T51" fmla="*/ 0 h 1521"/>
                <a:gd name="T52" fmla="*/ 0 w 969"/>
                <a:gd name="T53" fmla="*/ 0 h 1521"/>
                <a:gd name="T54" fmla="*/ 0 w 969"/>
                <a:gd name="T55" fmla="*/ 0 h 1521"/>
                <a:gd name="T56" fmla="*/ 0 w 969"/>
                <a:gd name="T57" fmla="*/ 0 h 1521"/>
                <a:gd name="T58" fmla="*/ 0 w 969"/>
                <a:gd name="T59" fmla="*/ 0 h 1521"/>
                <a:gd name="T60" fmla="*/ 0 w 969"/>
                <a:gd name="T61" fmla="*/ 0 h 1521"/>
                <a:gd name="T62" fmla="*/ 0 w 969"/>
                <a:gd name="T63" fmla="*/ 0 h 1521"/>
                <a:gd name="T64" fmla="*/ 0 w 969"/>
                <a:gd name="T65" fmla="*/ 0 h 1521"/>
                <a:gd name="T66" fmla="*/ 0 w 969"/>
                <a:gd name="T67" fmla="*/ 0 h 1521"/>
                <a:gd name="T68" fmla="*/ 0 w 969"/>
                <a:gd name="T69" fmla="*/ 0 h 1521"/>
                <a:gd name="T70" fmla="*/ 0 w 969"/>
                <a:gd name="T71" fmla="*/ 0 h 1521"/>
                <a:gd name="T72" fmla="*/ 0 w 969"/>
                <a:gd name="T73" fmla="*/ 0 h 1521"/>
                <a:gd name="T74" fmla="*/ 0 w 969"/>
                <a:gd name="T75" fmla="*/ 0 h 1521"/>
                <a:gd name="T76" fmla="*/ 0 w 969"/>
                <a:gd name="T77" fmla="*/ 0 h 1521"/>
                <a:gd name="T78" fmla="*/ 0 w 969"/>
                <a:gd name="T79" fmla="*/ 0 h 1521"/>
                <a:gd name="T80" fmla="*/ 0 w 969"/>
                <a:gd name="T81" fmla="*/ 0 h 1521"/>
                <a:gd name="T82" fmla="*/ 0 w 969"/>
                <a:gd name="T83" fmla="*/ 0 h 1521"/>
                <a:gd name="T84" fmla="*/ 0 w 969"/>
                <a:gd name="T85" fmla="*/ 0 h 1521"/>
                <a:gd name="T86" fmla="*/ 0 w 969"/>
                <a:gd name="T87" fmla="*/ 0 h 1521"/>
                <a:gd name="T88" fmla="*/ 0 w 969"/>
                <a:gd name="T89" fmla="*/ 0 h 1521"/>
                <a:gd name="T90" fmla="*/ 0 w 969"/>
                <a:gd name="T91" fmla="*/ 0 h 1521"/>
                <a:gd name="T92" fmla="*/ 0 w 969"/>
                <a:gd name="T93" fmla="*/ 0 h 1521"/>
                <a:gd name="T94" fmla="*/ 0 w 969"/>
                <a:gd name="T95" fmla="*/ 0 h 1521"/>
                <a:gd name="T96" fmla="*/ 0 w 969"/>
                <a:gd name="T97" fmla="*/ 0 h 1521"/>
                <a:gd name="T98" fmla="*/ 0 w 969"/>
                <a:gd name="T99" fmla="*/ 0 h 1521"/>
                <a:gd name="T100" fmla="*/ 0 w 969"/>
                <a:gd name="T101" fmla="*/ 0 h 1521"/>
                <a:gd name="T102" fmla="*/ 0 w 969"/>
                <a:gd name="T103" fmla="*/ 0 h 1521"/>
                <a:gd name="T104" fmla="*/ 0 w 969"/>
                <a:gd name="T105" fmla="*/ 0 h 1521"/>
                <a:gd name="T106" fmla="*/ 0 w 969"/>
                <a:gd name="T107" fmla="*/ 0 h 1521"/>
                <a:gd name="T108" fmla="*/ 0 w 969"/>
                <a:gd name="T109" fmla="*/ 0 h 1521"/>
                <a:gd name="T110" fmla="*/ 0 w 969"/>
                <a:gd name="T111" fmla="*/ 0 h 1521"/>
                <a:gd name="T112" fmla="*/ 0 w 969"/>
                <a:gd name="T113" fmla="*/ 0 h 1521"/>
                <a:gd name="T114" fmla="*/ 0 w 969"/>
                <a:gd name="T115" fmla="*/ 0 h 1521"/>
                <a:gd name="T116" fmla="*/ 0 w 969"/>
                <a:gd name="T117" fmla="*/ 0 h 1521"/>
                <a:gd name="T118" fmla="*/ 0 w 969"/>
                <a:gd name="T119" fmla="*/ 0 h 1521"/>
                <a:gd name="T120" fmla="*/ 0 w 969"/>
                <a:gd name="T121" fmla="*/ 0 h 1521"/>
                <a:gd name="T122" fmla="*/ 0 w 969"/>
                <a:gd name="T123" fmla="*/ 0 h 1521"/>
                <a:gd name="T124" fmla="*/ 0 w 969"/>
                <a:gd name="T125" fmla="*/ 0 h 15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9"/>
                <a:gd name="T190" fmla="*/ 0 h 1521"/>
                <a:gd name="T191" fmla="*/ 969 w 969"/>
                <a:gd name="T192" fmla="*/ 1521 h 15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9" h="1521">
                  <a:moveTo>
                    <a:pt x="680" y="18"/>
                  </a:moveTo>
                  <a:lnTo>
                    <a:pt x="666" y="31"/>
                  </a:lnTo>
                  <a:lnTo>
                    <a:pt x="651" y="44"/>
                  </a:lnTo>
                  <a:lnTo>
                    <a:pt x="637" y="58"/>
                  </a:lnTo>
                  <a:lnTo>
                    <a:pt x="622" y="70"/>
                  </a:lnTo>
                  <a:lnTo>
                    <a:pt x="607" y="83"/>
                  </a:lnTo>
                  <a:lnTo>
                    <a:pt x="594" y="95"/>
                  </a:lnTo>
                  <a:lnTo>
                    <a:pt x="579" y="107"/>
                  </a:lnTo>
                  <a:lnTo>
                    <a:pt x="566" y="117"/>
                  </a:lnTo>
                  <a:lnTo>
                    <a:pt x="558" y="126"/>
                  </a:lnTo>
                  <a:lnTo>
                    <a:pt x="549" y="134"/>
                  </a:lnTo>
                  <a:lnTo>
                    <a:pt x="541" y="144"/>
                  </a:lnTo>
                  <a:lnTo>
                    <a:pt x="533" y="154"/>
                  </a:lnTo>
                  <a:lnTo>
                    <a:pt x="528" y="165"/>
                  </a:lnTo>
                  <a:lnTo>
                    <a:pt x="524" y="177"/>
                  </a:lnTo>
                  <a:lnTo>
                    <a:pt x="524" y="191"/>
                  </a:lnTo>
                  <a:lnTo>
                    <a:pt x="529" y="207"/>
                  </a:lnTo>
                  <a:lnTo>
                    <a:pt x="535" y="225"/>
                  </a:lnTo>
                  <a:lnTo>
                    <a:pt x="541" y="241"/>
                  </a:lnTo>
                  <a:lnTo>
                    <a:pt x="550" y="257"/>
                  </a:lnTo>
                  <a:lnTo>
                    <a:pt x="560" y="272"/>
                  </a:lnTo>
                  <a:lnTo>
                    <a:pt x="574" y="285"/>
                  </a:lnTo>
                  <a:lnTo>
                    <a:pt x="588" y="296"/>
                  </a:lnTo>
                  <a:lnTo>
                    <a:pt x="605" y="305"/>
                  </a:lnTo>
                  <a:lnTo>
                    <a:pt x="625" y="312"/>
                  </a:lnTo>
                  <a:lnTo>
                    <a:pt x="641" y="313"/>
                  </a:lnTo>
                  <a:lnTo>
                    <a:pt x="657" y="314"/>
                  </a:lnTo>
                  <a:lnTo>
                    <a:pt x="674" y="314"/>
                  </a:lnTo>
                  <a:lnTo>
                    <a:pt x="689" y="314"/>
                  </a:lnTo>
                  <a:lnTo>
                    <a:pt x="705" y="311"/>
                  </a:lnTo>
                  <a:lnTo>
                    <a:pt x="719" y="306"/>
                  </a:lnTo>
                  <a:lnTo>
                    <a:pt x="731" y="298"/>
                  </a:lnTo>
                  <a:lnTo>
                    <a:pt x="740" y="286"/>
                  </a:lnTo>
                  <a:lnTo>
                    <a:pt x="751" y="286"/>
                  </a:lnTo>
                  <a:lnTo>
                    <a:pt x="751" y="306"/>
                  </a:lnTo>
                  <a:lnTo>
                    <a:pt x="748" y="324"/>
                  </a:lnTo>
                  <a:lnTo>
                    <a:pt x="739" y="341"/>
                  </a:lnTo>
                  <a:lnTo>
                    <a:pt x="725" y="353"/>
                  </a:lnTo>
                  <a:lnTo>
                    <a:pt x="714" y="359"/>
                  </a:lnTo>
                  <a:lnTo>
                    <a:pt x="703" y="362"/>
                  </a:lnTo>
                  <a:lnTo>
                    <a:pt x="690" y="365"/>
                  </a:lnTo>
                  <a:lnTo>
                    <a:pt x="678" y="365"/>
                  </a:lnTo>
                  <a:lnTo>
                    <a:pt x="666" y="365"/>
                  </a:lnTo>
                  <a:lnTo>
                    <a:pt x="653" y="365"/>
                  </a:lnTo>
                  <a:lnTo>
                    <a:pt x="642" y="365"/>
                  </a:lnTo>
                  <a:lnTo>
                    <a:pt x="631" y="366"/>
                  </a:lnTo>
                  <a:lnTo>
                    <a:pt x="604" y="355"/>
                  </a:lnTo>
                  <a:lnTo>
                    <a:pt x="581" y="340"/>
                  </a:lnTo>
                  <a:lnTo>
                    <a:pt x="559" y="323"/>
                  </a:lnTo>
                  <a:lnTo>
                    <a:pt x="541" y="304"/>
                  </a:lnTo>
                  <a:lnTo>
                    <a:pt x="526" y="283"/>
                  </a:lnTo>
                  <a:lnTo>
                    <a:pt x="512" y="259"/>
                  </a:lnTo>
                  <a:lnTo>
                    <a:pt x="501" y="233"/>
                  </a:lnTo>
                  <a:lnTo>
                    <a:pt x="493" y="207"/>
                  </a:lnTo>
                  <a:lnTo>
                    <a:pt x="500" y="160"/>
                  </a:lnTo>
                  <a:lnTo>
                    <a:pt x="487" y="156"/>
                  </a:lnTo>
                  <a:lnTo>
                    <a:pt x="474" y="153"/>
                  </a:lnTo>
                  <a:lnTo>
                    <a:pt x="462" y="149"/>
                  </a:lnTo>
                  <a:lnTo>
                    <a:pt x="448" y="147"/>
                  </a:lnTo>
                  <a:lnTo>
                    <a:pt x="435" y="145"/>
                  </a:lnTo>
                  <a:lnTo>
                    <a:pt x="421" y="144"/>
                  </a:lnTo>
                  <a:lnTo>
                    <a:pt x="408" y="145"/>
                  </a:lnTo>
                  <a:lnTo>
                    <a:pt x="394" y="148"/>
                  </a:lnTo>
                  <a:lnTo>
                    <a:pt x="381" y="163"/>
                  </a:lnTo>
                  <a:lnTo>
                    <a:pt x="373" y="179"/>
                  </a:lnTo>
                  <a:lnTo>
                    <a:pt x="371" y="195"/>
                  </a:lnTo>
                  <a:lnTo>
                    <a:pt x="372" y="213"/>
                  </a:lnTo>
                  <a:lnTo>
                    <a:pt x="375" y="231"/>
                  </a:lnTo>
                  <a:lnTo>
                    <a:pt x="381" y="249"/>
                  </a:lnTo>
                  <a:lnTo>
                    <a:pt x="386" y="268"/>
                  </a:lnTo>
                  <a:lnTo>
                    <a:pt x="392" y="285"/>
                  </a:lnTo>
                  <a:lnTo>
                    <a:pt x="402" y="301"/>
                  </a:lnTo>
                  <a:lnTo>
                    <a:pt x="413" y="318"/>
                  </a:lnTo>
                  <a:lnTo>
                    <a:pt x="423" y="333"/>
                  </a:lnTo>
                  <a:lnTo>
                    <a:pt x="434" y="349"/>
                  </a:lnTo>
                  <a:lnTo>
                    <a:pt x="445" y="365"/>
                  </a:lnTo>
                  <a:lnTo>
                    <a:pt x="456" y="380"/>
                  </a:lnTo>
                  <a:lnTo>
                    <a:pt x="467" y="395"/>
                  </a:lnTo>
                  <a:lnTo>
                    <a:pt x="480" y="409"/>
                  </a:lnTo>
                  <a:lnTo>
                    <a:pt x="491" y="424"/>
                  </a:lnTo>
                  <a:lnTo>
                    <a:pt x="504" y="437"/>
                  </a:lnTo>
                  <a:lnTo>
                    <a:pt x="518" y="451"/>
                  </a:lnTo>
                  <a:lnTo>
                    <a:pt x="531" y="463"/>
                  </a:lnTo>
                  <a:lnTo>
                    <a:pt x="547" y="474"/>
                  </a:lnTo>
                  <a:lnTo>
                    <a:pt x="563" y="486"/>
                  </a:lnTo>
                  <a:lnTo>
                    <a:pt x="578" y="496"/>
                  </a:lnTo>
                  <a:lnTo>
                    <a:pt x="596" y="505"/>
                  </a:lnTo>
                  <a:lnTo>
                    <a:pt x="612" y="506"/>
                  </a:lnTo>
                  <a:lnTo>
                    <a:pt x="627" y="506"/>
                  </a:lnTo>
                  <a:lnTo>
                    <a:pt x="642" y="506"/>
                  </a:lnTo>
                  <a:lnTo>
                    <a:pt x="657" y="504"/>
                  </a:lnTo>
                  <a:lnTo>
                    <a:pt x="670" y="502"/>
                  </a:lnTo>
                  <a:lnTo>
                    <a:pt x="685" y="500"/>
                  </a:lnTo>
                  <a:lnTo>
                    <a:pt x="698" y="497"/>
                  </a:lnTo>
                  <a:lnTo>
                    <a:pt x="712" y="493"/>
                  </a:lnTo>
                  <a:lnTo>
                    <a:pt x="725" y="489"/>
                  </a:lnTo>
                  <a:lnTo>
                    <a:pt x="739" y="486"/>
                  </a:lnTo>
                  <a:lnTo>
                    <a:pt x="752" y="481"/>
                  </a:lnTo>
                  <a:lnTo>
                    <a:pt x="766" y="476"/>
                  </a:lnTo>
                  <a:lnTo>
                    <a:pt x="779" y="471"/>
                  </a:lnTo>
                  <a:lnTo>
                    <a:pt x="794" y="467"/>
                  </a:lnTo>
                  <a:lnTo>
                    <a:pt x="807" y="461"/>
                  </a:lnTo>
                  <a:lnTo>
                    <a:pt x="821" y="456"/>
                  </a:lnTo>
                  <a:lnTo>
                    <a:pt x="834" y="446"/>
                  </a:lnTo>
                  <a:lnTo>
                    <a:pt x="850" y="436"/>
                  </a:lnTo>
                  <a:lnTo>
                    <a:pt x="866" y="426"/>
                  </a:lnTo>
                  <a:lnTo>
                    <a:pt x="880" y="415"/>
                  </a:lnTo>
                  <a:lnTo>
                    <a:pt x="892" y="403"/>
                  </a:lnTo>
                  <a:lnTo>
                    <a:pt x="903" y="389"/>
                  </a:lnTo>
                  <a:lnTo>
                    <a:pt x="907" y="372"/>
                  </a:lnTo>
                  <a:lnTo>
                    <a:pt x="907" y="353"/>
                  </a:lnTo>
                  <a:lnTo>
                    <a:pt x="897" y="334"/>
                  </a:lnTo>
                  <a:lnTo>
                    <a:pt x="882" y="319"/>
                  </a:lnTo>
                  <a:lnTo>
                    <a:pt x="868" y="304"/>
                  </a:lnTo>
                  <a:lnTo>
                    <a:pt x="851" y="290"/>
                  </a:lnTo>
                  <a:lnTo>
                    <a:pt x="834" y="275"/>
                  </a:lnTo>
                  <a:lnTo>
                    <a:pt x="817" y="260"/>
                  </a:lnTo>
                  <a:lnTo>
                    <a:pt x="803" y="246"/>
                  </a:lnTo>
                  <a:lnTo>
                    <a:pt x="791" y="228"/>
                  </a:lnTo>
                  <a:lnTo>
                    <a:pt x="791" y="211"/>
                  </a:lnTo>
                  <a:lnTo>
                    <a:pt x="809" y="211"/>
                  </a:lnTo>
                  <a:lnTo>
                    <a:pt x="809" y="223"/>
                  </a:lnTo>
                  <a:lnTo>
                    <a:pt x="816" y="232"/>
                  </a:lnTo>
                  <a:lnTo>
                    <a:pt x="824" y="239"/>
                  </a:lnTo>
                  <a:lnTo>
                    <a:pt x="832" y="247"/>
                  </a:lnTo>
                  <a:lnTo>
                    <a:pt x="841" y="236"/>
                  </a:lnTo>
                  <a:lnTo>
                    <a:pt x="850" y="221"/>
                  </a:lnTo>
                  <a:lnTo>
                    <a:pt x="855" y="207"/>
                  </a:lnTo>
                  <a:lnTo>
                    <a:pt x="858" y="192"/>
                  </a:lnTo>
                  <a:lnTo>
                    <a:pt x="859" y="186"/>
                  </a:lnTo>
                  <a:lnTo>
                    <a:pt x="859" y="182"/>
                  </a:lnTo>
                  <a:lnTo>
                    <a:pt x="855" y="177"/>
                  </a:lnTo>
                  <a:lnTo>
                    <a:pt x="851" y="174"/>
                  </a:lnTo>
                  <a:lnTo>
                    <a:pt x="844" y="171"/>
                  </a:lnTo>
                  <a:lnTo>
                    <a:pt x="837" y="170"/>
                  </a:lnTo>
                  <a:lnTo>
                    <a:pt x="831" y="170"/>
                  </a:lnTo>
                  <a:lnTo>
                    <a:pt x="824" y="171"/>
                  </a:lnTo>
                  <a:lnTo>
                    <a:pt x="818" y="171"/>
                  </a:lnTo>
                  <a:lnTo>
                    <a:pt x="814" y="173"/>
                  </a:lnTo>
                  <a:lnTo>
                    <a:pt x="809" y="175"/>
                  </a:lnTo>
                  <a:lnTo>
                    <a:pt x="805" y="179"/>
                  </a:lnTo>
                  <a:lnTo>
                    <a:pt x="800" y="181"/>
                  </a:lnTo>
                  <a:lnTo>
                    <a:pt x="796" y="183"/>
                  </a:lnTo>
                  <a:lnTo>
                    <a:pt x="790" y="183"/>
                  </a:lnTo>
                  <a:lnTo>
                    <a:pt x="785" y="181"/>
                  </a:lnTo>
                  <a:lnTo>
                    <a:pt x="787" y="172"/>
                  </a:lnTo>
                  <a:lnTo>
                    <a:pt x="793" y="165"/>
                  </a:lnTo>
                  <a:lnTo>
                    <a:pt x="799" y="161"/>
                  </a:lnTo>
                  <a:lnTo>
                    <a:pt x="808" y="156"/>
                  </a:lnTo>
                  <a:lnTo>
                    <a:pt x="817" y="154"/>
                  </a:lnTo>
                  <a:lnTo>
                    <a:pt x="827" y="152"/>
                  </a:lnTo>
                  <a:lnTo>
                    <a:pt x="836" y="149"/>
                  </a:lnTo>
                  <a:lnTo>
                    <a:pt x="845" y="147"/>
                  </a:lnTo>
                  <a:lnTo>
                    <a:pt x="852" y="148"/>
                  </a:lnTo>
                  <a:lnTo>
                    <a:pt x="858" y="151"/>
                  </a:lnTo>
                  <a:lnTo>
                    <a:pt x="863" y="153"/>
                  </a:lnTo>
                  <a:lnTo>
                    <a:pt x="868" y="157"/>
                  </a:lnTo>
                  <a:lnTo>
                    <a:pt x="872" y="162"/>
                  </a:lnTo>
                  <a:lnTo>
                    <a:pt x="876" y="167"/>
                  </a:lnTo>
                  <a:lnTo>
                    <a:pt x="878" y="173"/>
                  </a:lnTo>
                  <a:lnTo>
                    <a:pt x="880" y="180"/>
                  </a:lnTo>
                  <a:lnTo>
                    <a:pt x="877" y="202"/>
                  </a:lnTo>
                  <a:lnTo>
                    <a:pt x="871" y="225"/>
                  </a:lnTo>
                  <a:lnTo>
                    <a:pt x="864" y="246"/>
                  </a:lnTo>
                  <a:lnTo>
                    <a:pt x="857" y="265"/>
                  </a:lnTo>
                  <a:lnTo>
                    <a:pt x="870" y="277"/>
                  </a:lnTo>
                  <a:lnTo>
                    <a:pt x="882" y="288"/>
                  </a:lnTo>
                  <a:lnTo>
                    <a:pt x="892" y="300"/>
                  </a:lnTo>
                  <a:lnTo>
                    <a:pt x="903" y="312"/>
                  </a:lnTo>
                  <a:lnTo>
                    <a:pt x="909" y="325"/>
                  </a:lnTo>
                  <a:lnTo>
                    <a:pt x="915" y="340"/>
                  </a:lnTo>
                  <a:lnTo>
                    <a:pt x="918" y="356"/>
                  </a:lnTo>
                  <a:lnTo>
                    <a:pt x="919" y="375"/>
                  </a:lnTo>
                  <a:lnTo>
                    <a:pt x="925" y="381"/>
                  </a:lnTo>
                  <a:lnTo>
                    <a:pt x="924" y="388"/>
                  </a:lnTo>
                  <a:lnTo>
                    <a:pt x="920" y="395"/>
                  </a:lnTo>
                  <a:lnTo>
                    <a:pt x="919" y="405"/>
                  </a:lnTo>
                  <a:lnTo>
                    <a:pt x="908" y="415"/>
                  </a:lnTo>
                  <a:lnTo>
                    <a:pt x="897" y="425"/>
                  </a:lnTo>
                  <a:lnTo>
                    <a:pt x="886" y="434"/>
                  </a:lnTo>
                  <a:lnTo>
                    <a:pt x="874" y="443"/>
                  </a:lnTo>
                  <a:lnTo>
                    <a:pt x="862" y="452"/>
                  </a:lnTo>
                  <a:lnTo>
                    <a:pt x="849" y="459"/>
                  </a:lnTo>
                  <a:lnTo>
                    <a:pt x="836" y="467"/>
                  </a:lnTo>
                  <a:lnTo>
                    <a:pt x="823" y="473"/>
                  </a:lnTo>
                  <a:lnTo>
                    <a:pt x="811" y="479"/>
                  </a:lnTo>
                  <a:lnTo>
                    <a:pt x="796" y="486"/>
                  </a:lnTo>
                  <a:lnTo>
                    <a:pt x="782" y="490"/>
                  </a:lnTo>
                  <a:lnTo>
                    <a:pt x="769" y="496"/>
                  </a:lnTo>
                  <a:lnTo>
                    <a:pt x="756" y="499"/>
                  </a:lnTo>
                  <a:lnTo>
                    <a:pt x="741" y="504"/>
                  </a:lnTo>
                  <a:lnTo>
                    <a:pt x="727" y="507"/>
                  </a:lnTo>
                  <a:lnTo>
                    <a:pt x="713" y="510"/>
                  </a:lnTo>
                  <a:lnTo>
                    <a:pt x="707" y="516"/>
                  </a:lnTo>
                  <a:lnTo>
                    <a:pt x="688" y="519"/>
                  </a:lnTo>
                  <a:lnTo>
                    <a:pt x="670" y="521"/>
                  </a:lnTo>
                  <a:lnTo>
                    <a:pt x="651" y="523"/>
                  </a:lnTo>
                  <a:lnTo>
                    <a:pt x="633" y="524"/>
                  </a:lnTo>
                  <a:lnTo>
                    <a:pt x="615" y="523"/>
                  </a:lnTo>
                  <a:lnTo>
                    <a:pt x="597" y="521"/>
                  </a:lnTo>
                  <a:lnTo>
                    <a:pt x="579" y="518"/>
                  </a:lnTo>
                  <a:lnTo>
                    <a:pt x="563" y="514"/>
                  </a:lnTo>
                  <a:lnTo>
                    <a:pt x="514" y="537"/>
                  </a:lnTo>
                  <a:lnTo>
                    <a:pt x="514" y="530"/>
                  </a:lnTo>
                  <a:lnTo>
                    <a:pt x="518" y="525"/>
                  </a:lnTo>
                  <a:lnTo>
                    <a:pt x="524" y="521"/>
                  </a:lnTo>
                  <a:lnTo>
                    <a:pt x="531" y="518"/>
                  </a:lnTo>
                  <a:lnTo>
                    <a:pt x="538" y="515"/>
                  </a:lnTo>
                  <a:lnTo>
                    <a:pt x="542" y="511"/>
                  </a:lnTo>
                  <a:lnTo>
                    <a:pt x="543" y="507"/>
                  </a:lnTo>
                  <a:lnTo>
                    <a:pt x="541" y="500"/>
                  </a:lnTo>
                  <a:lnTo>
                    <a:pt x="530" y="493"/>
                  </a:lnTo>
                  <a:lnTo>
                    <a:pt x="520" y="487"/>
                  </a:lnTo>
                  <a:lnTo>
                    <a:pt x="510" y="480"/>
                  </a:lnTo>
                  <a:lnTo>
                    <a:pt x="501" y="472"/>
                  </a:lnTo>
                  <a:lnTo>
                    <a:pt x="491" y="464"/>
                  </a:lnTo>
                  <a:lnTo>
                    <a:pt x="483" y="455"/>
                  </a:lnTo>
                  <a:lnTo>
                    <a:pt x="474" y="448"/>
                  </a:lnTo>
                  <a:lnTo>
                    <a:pt x="466" y="439"/>
                  </a:lnTo>
                  <a:lnTo>
                    <a:pt x="464" y="451"/>
                  </a:lnTo>
                  <a:lnTo>
                    <a:pt x="466" y="462"/>
                  </a:lnTo>
                  <a:lnTo>
                    <a:pt x="472" y="474"/>
                  </a:lnTo>
                  <a:lnTo>
                    <a:pt x="475" y="489"/>
                  </a:lnTo>
                  <a:lnTo>
                    <a:pt x="458" y="486"/>
                  </a:lnTo>
                  <a:lnTo>
                    <a:pt x="458" y="491"/>
                  </a:lnTo>
                  <a:lnTo>
                    <a:pt x="460" y="496"/>
                  </a:lnTo>
                  <a:lnTo>
                    <a:pt x="462" y="500"/>
                  </a:lnTo>
                  <a:lnTo>
                    <a:pt x="460" y="505"/>
                  </a:lnTo>
                  <a:lnTo>
                    <a:pt x="451" y="506"/>
                  </a:lnTo>
                  <a:lnTo>
                    <a:pt x="446" y="501"/>
                  </a:lnTo>
                  <a:lnTo>
                    <a:pt x="440" y="496"/>
                  </a:lnTo>
                  <a:lnTo>
                    <a:pt x="431" y="491"/>
                  </a:lnTo>
                  <a:lnTo>
                    <a:pt x="430" y="504"/>
                  </a:lnTo>
                  <a:lnTo>
                    <a:pt x="434" y="517"/>
                  </a:lnTo>
                  <a:lnTo>
                    <a:pt x="437" y="530"/>
                  </a:lnTo>
                  <a:lnTo>
                    <a:pt x="442" y="544"/>
                  </a:lnTo>
                  <a:lnTo>
                    <a:pt x="431" y="541"/>
                  </a:lnTo>
                  <a:lnTo>
                    <a:pt x="421" y="535"/>
                  </a:lnTo>
                  <a:lnTo>
                    <a:pt x="412" y="527"/>
                  </a:lnTo>
                  <a:lnTo>
                    <a:pt x="404" y="518"/>
                  </a:lnTo>
                  <a:lnTo>
                    <a:pt x="399" y="509"/>
                  </a:lnTo>
                  <a:lnTo>
                    <a:pt x="393" y="498"/>
                  </a:lnTo>
                  <a:lnTo>
                    <a:pt x="388" y="488"/>
                  </a:lnTo>
                  <a:lnTo>
                    <a:pt x="383" y="478"/>
                  </a:lnTo>
                  <a:lnTo>
                    <a:pt x="381" y="492"/>
                  </a:lnTo>
                  <a:lnTo>
                    <a:pt x="383" y="506"/>
                  </a:lnTo>
                  <a:lnTo>
                    <a:pt x="388" y="519"/>
                  </a:lnTo>
                  <a:lnTo>
                    <a:pt x="394" y="532"/>
                  </a:lnTo>
                  <a:lnTo>
                    <a:pt x="403" y="544"/>
                  </a:lnTo>
                  <a:lnTo>
                    <a:pt x="411" y="556"/>
                  </a:lnTo>
                  <a:lnTo>
                    <a:pt x="420" y="567"/>
                  </a:lnTo>
                  <a:lnTo>
                    <a:pt x="428" y="579"/>
                  </a:lnTo>
                  <a:lnTo>
                    <a:pt x="423" y="584"/>
                  </a:lnTo>
                  <a:lnTo>
                    <a:pt x="416" y="584"/>
                  </a:lnTo>
                  <a:lnTo>
                    <a:pt x="408" y="582"/>
                  </a:lnTo>
                  <a:lnTo>
                    <a:pt x="400" y="580"/>
                  </a:lnTo>
                  <a:lnTo>
                    <a:pt x="384" y="567"/>
                  </a:lnTo>
                  <a:lnTo>
                    <a:pt x="371" y="553"/>
                  </a:lnTo>
                  <a:lnTo>
                    <a:pt x="359" y="536"/>
                  </a:lnTo>
                  <a:lnTo>
                    <a:pt x="350" y="519"/>
                  </a:lnTo>
                  <a:lnTo>
                    <a:pt x="343" y="501"/>
                  </a:lnTo>
                  <a:lnTo>
                    <a:pt x="338" y="483"/>
                  </a:lnTo>
                  <a:lnTo>
                    <a:pt x="336" y="464"/>
                  </a:lnTo>
                  <a:lnTo>
                    <a:pt x="337" y="448"/>
                  </a:lnTo>
                  <a:lnTo>
                    <a:pt x="339" y="435"/>
                  </a:lnTo>
                  <a:lnTo>
                    <a:pt x="343" y="422"/>
                  </a:lnTo>
                  <a:lnTo>
                    <a:pt x="346" y="408"/>
                  </a:lnTo>
                  <a:lnTo>
                    <a:pt x="352" y="396"/>
                  </a:lnTo>
                  <a:lnTo>
                    <a:pt x="358" y="385"/>
                  </a:lnTo>
                  <a:lnTo>
                    <a:pt x="367" y="376"/>
                  </a:lnTo>
                  <a:lnTo>
                    <a:pt x="379" y="368"/>
                  </a:lnTo>
                  <a:lnTo>
                    <a:pt x="392" y="363"/>
                  </a:lnTo>
                  <a:lnTo>
                    <a:pt x="392" y="351"/>
                  </a:lnTo>
                  <a:lnTo>
                    <a:pt x="379" y="357"/>
                  </a:lnTo>
                  <a:lnTo>
                    <a:pt x="366" y="365"/>
                  </a:lnTo>
                  <a:lnTo>
                    <a:pt x="355" y="376"/>
                  </a:lnTo>
                  <a:lnTo>
                    <a:pt x="345" y="389"/>
                  </a:lnTo>
                  <a:lnTo>
                    <a:pt x="336" y="404"/>
                  </a:lnTo>
                  <a:lnTo>
                    <a:pt x="328" y="418"/>
                  </a:lnTo>
                  <a:lnTo>
                    <a:pt x="320" y="433"/>
                  </a:lnTo>
                  <a:lnTo>
                    <a:pt x="313" y="448"/>
                  </a:lnTo>
                  <a:lnTo>
                    <a:pt x="306" y="471"/>
                  </a:lnTo>
                  <a:lnTo>
                    <a:pt x="297" y="496"/>
                  </a:lnTo>
                  <a:lnTo>
                    <a:pt x="289" y="520"/>
                  </a:lnTo>
                  <a:lnTo>
                    <a:pt x="282" y="545"/>
                  </a:lnTo>
                  <a:lnTo>
                    <a:pt x="275" y="571"/>
                  </a:lnTo>
                  <a:lnTo>
                    <a:pt x="270" y="598"/>
                  </a:lnTo>
                  <a:lnTo>
                    <a:pt x="267" y="626"/>
                  </a:lnTo>
                  <a:lnTo>
                    <a:pt x="266" y="654"/>
                  </a:lnTo>
                  <a:lnTo>
                    <a:pt x="274" y="654"/>
                  </a:lnTo>
                  <a:lnTo>
                    <a:pt x="279" y="635"/>
                  </a:lnTo>
                  <a:lnTo>
                    <a:pt x="284" y="614"/>
                  </a:lnTo>
                  <a:lnTo>
                    <a:pt x="292" y="595"/>
                  </a:lnTo>
                  <a:lnTo>
                    <a:pt x="302" y="579"/>
                  </a:lnTo>
                  <a:lnTo>
                    <a:pt x="307" y="582"/>
                  </a:lnTo>
                  <a:lnTo>
                    <a:pt x="304" y="585"/>
                  </a:lnTo>
                  <a:lnTo>
                    <a:pt x="300" y="589"/>
                  </a:lnTo>
                  <a:lnTo>
                    <a:pt x="299" y="593"/>
                  </a:lnTo>
                  <a:lnTo>
                    <a:pt x="301" y="604"/>
                  </a:lnTo>
                  <a:lnTo>
                    <a:pt x="298" y="614"/>
                  </a:lnTo>
                  <a:lnTo>
                    <a:pt x="296" y="623"/>
                  </a:lnTo>
                  <a:lnTo>
                    <a:pt x="298" y="634"/>
                  </a:lnTo>
                  <a:lnTo>
                    <a:pt x="306" y="626"/>
                  </a:lnTo>
                  <a:lnTo>
                    <a:pt x="311" y="616"/>
                  </a:lnTo>
                  <a:lnTo>
                    <a:pt x="317" y="606"/>
                  </a:lnTo>
                  <a:lnTo>
                    <a:pt x="321" y="594"/>
                  </a:lnTo>
                  <a:lnTo>
                    <a:pt x="326" y="584"/>
                  </a:lnTo>
                  <a:lnTo>
                    <a:pt x="331" y="574"/>
                  </a:lnTo>
                  <a:lnTo>
                    <a:pt x="338" y="566"/>
                  </a:lnTo>
                  <a:lnTo>
                    <a:pt x="346" y="561"/>
                  </a:lnTo>
                  <a:lnTo>
                    <a:pt x="346" y="573"/>
                  </a:lnTo>
                  <a:lnTo>
                    <a:pt x="343" y="583"/>
                  </a:lnTo>
                  <a:lnTo>
                    <a:pt x="337" y="591"/>
                  </a:lnTo>
                  <a:lnTo>
                    <a:pt x="331" y="600"/>
                  </a:lnTo>
                  <a:lnTo>
                    <a:pt x="329" y="628"/>
                  </a:lnTo>
                  <a:lnTo>
                    <a:pt x="330" y="653"/>
                  </a:lnTo>
                  <a:lnTo>
                    <a:pt x="337" y="676"/>
                  </a:lnTo>
                  <a:lnTo>
                    <a:pt x="350" y="700"/>
                  </a:lnTo>
                  <a:lnTo>
                    <a:pt x="357" y="705"/>
                  </a:lnTo>
                  <a:lnTo>
                    <a:pt x="364" y="710"/>
                  </a:lnTo>
                  <a:lnTo>
                    <a:pt x="371" y="714"/>
                  </a:lnTo>
                  <a:lnTo>
                    <a:pt x="377" y="719"/>
                  </a:lnTo>
                  <a:lnTo>
                    <a:pt x="385" y="721"/>
                  </a:lnTo>
                  <a:lnTo>
                    <a:pt x="393" y="723"/>
                  </a:lnTo>
                  <a:lnTo>
                    <a:pt x="401" y="723"/>
                  </a:lnTo>
                  <a:lnTo>
                    <a:pt x="410" y="722"/>
                  </a:lnTo>
                  <a:lnTo>
                    <a:pt x="428" y="705"/>
                  </a:lnTo>
                  <a:lnTo>
                    <a:pt x="435" y="713"/>
                  </a:lnTo>
                  <a:lnTo>
                    <a:pt x="432" y="720"/>
                  </a:lnTo>
                  <a:lnTo>
                    <a:pt x="426" y="727"/>
                  </a:lnTo>
                  <a:lnTo>
                    <a:pt x="421" y="732"/>
                  </a:lnTo>
                  <a:lnTo>
                    <a:pt x="414" y="738"/>
                  </a:lnTo>
                  <a:lnTo>
                    <a:pt x="408" y="740"/>
                  </a:lnTo>
                  <a:lnTo>
                    <a:pt x="401" y="741"/>
                  </a:lnTo>
                  <a:lnTo>
                    <a:pt x="394" y="741"/>
                  </a:lnTo>
                  <a:lnTo>
                    <a:pt x="388" y="741"/>
                  </a:lnTo>
                  <a:lnTo>
                    <a:pt x="382" y="742"/>
                  </a:lnTo>
                  <a:lnTo>
                    <a:pt x="375" y="744"/>
                  </a:lnTo>
                  <a:lnTo>
                    <a:pt x="371" y="750"/>
                  </a:lnTo>
                  <a:lnTo>
                    <a:pt x="375" y="775"/>
                  </a:lnTo>
                  <a:lnTo>
                    <a:pt x="381" y="799"/>
                  </a:lnTo>
                  <a:lnTo>
                    <a:pt x="389" y="821"/>
                  </a:lnTo>
                  <a:lnTo>
                    <a:pt x="401" y="839"/>
                  </a:lnTo>
                  <a:lnTo>
                    <a:pt x="411" y="834"/>
                  </a:lnTo>
                  <a:lnTo>
                    <a:pt x="420" y="827"/>
                  </a:lnTo>
                  <a:lnTo>
                    <a:pt x="426" y="817"/>
                  </a:lnTo>
                  <a:lnTo>
                    <a:pt x="431" y="807"/>
                  </a:lnTo>
                  <a:lnTo>
                    <a:pt x="436" y="796"/>
                  </a:lnTo>
                  <a:lnTo>
                    <a:pt x="441" y="785"/>
                  </a:lnTo>
                  <a:lnTo>
                    <a:pt x="448" y="776"/>
                  </a:lnTo>
                  <a:lnTo>
                    <a:pt x="457" y="768"/>
                  </a:lnTo>
                  <a:lnTo>
                    <a:pt x="459" y="780"/>
                  </a:lnTo>
                  <a:lnTo>
                    <a:pt x="457" y="793"/>
                  </a:lnTo>
                  <a:lnTo>
                    <a:pt x="453" y="804"/>
                  </a:lnTo>
                  <a:lnTo>
                    <a:pt x="446" y="815"/>
                  </a:lnTo>
                  <a:lnTo>
                    <a:pt x="437" y="825"/>
                  </a:lnTo>
                  <a:lnTo>
                    <a:pt x="429" y="836"/>
                  </a:lnTo>
                  <a:lnTo>
                    <a:pt x="421" y="848"/>
                  </a:lnTo>
                  <a:lnTo>
                    <a:pt x="416" y="859"/>
                  </a:lnTo>
                  <a:lnTo>
                    <a:pt x="402" y="877"/>
                  </a:lnTo>
                  <a:lnTo>
                    <a:pt x="391" y="896"/>
                  </a:lnTo>
                  <a:lnTo>
                    <a:pt x="382" y="915"/>
                  </a:lnTo>
                  <a:lnTo>
                    <a:pt x="374" y="936"/>
                  </a:lnTo>
                  <a:lnTo>
                    <a:pt x="368" y="957"/>
                  </a:lnTo>
                  <a:lnTo>
                    <a:pt x="363" y="980"/>
                  </a:lnTo>
                  <a:lnTo>
                    <a:pt x="357" y="1003"/>
                  </a:lnTo>
                  <a:lnTo>
                    <a:pt x="350" y="1027"/>
                  </a:lnTo>
                  <a:lnTo>
                    <a:pt x="364" y="1054"/>
                  </a:lnTo>
                  <a:lnTo>
                    <a:pt x="376" y="1081"/>
                  </a:lnTo>
                  <a:lnTo>
                    <a:pt x="390" y="1109"/>
                  </a:lnTo>
                  <a:lnTo>
                    <a:pt x="404" y="1136"/>
                  </a:lnTo>
                  <a:lnTo>
                    <a:pt x="418" y="1162"/>
                  </a:lnTo>
                  <a:lnTo>
                    <a:pt x="431" y="1188"/>
                  </a:lnTo>
                  <a:lnTo>
                    <a:pt x="446" y="1213"/>
                  </a:lnTo>
                  <a:lnTo>
                    <a:pt x="460" y="1237"/>
                  </a:lnTo>
                  <a:lnTo>
                    <a:pt x="460" y="1248"/>
                  </a:lnTo>
                  <a:lnTo>
                    <a:pt x="462" y="1260"/>
                  </a:lnTo>
                  <a:lnTo>
                    <a:pt x="459" y="1268"/>
                  </a:lnTo>
                  <a:lnTo>
                    <a:pt x="448" y="1268"/>
                  </a:lnTo>
                  <a:lnTo>
                    <a:pt x="446" y="1268"/>
                  </a:lnTo>
                  <a:lnTo>
                    <a:pt x="444" y="1269"/>
                  </a:lnTo>
                  <a:lnTo>
                    <a:pt x="442" y="1271"/>
                  </a:lnTo>
                  <a:lnTo>
                    <a:pt x="442" y="1273"/>
                  </a:lnTo>
                  <a:lnTo>
                    <a:pt x="450" y="1287"/>
                  </a:lnTo>
                  <a:lnTo>
                    <a:pt x="460" y="1297"/>
                  </a:lnTo>
                  <a:lnTo>
                    <a:pt x="469" y="1309"/>
                  </a:lnTo>
                  <a:lnTo>
                    <a:pt x="475" y="1324"/>
                  </a:lnTo>
                  <a:lnTo>
                    <a:pt x="467" y="1326"/>
                  </a:lnTo>
                  <a:lnTo>
                    <a:pt x="459" y="1325"/>
                  </a:lnTo>
                  <a:lnTo>
                    <a:pt x="453" y="1323"/>
                  </a:lnTo>
                  <a:lnTo>
                    <a:pt x="446" y="1319"/>
                  </a:lnTo>
                  <a:lnTo>
                    <a:pt x="440" y="1314"/>
                  </a:lnTo>
                  <a:lnTo>
                    <a:pt x="435" y="1308"/>
                  </a:lnTo>
                  <a:lnTo>
                    <a:pt x="429" y="1302"/>
                  </a:lnTo>
                  <a:lnTo>
                    <a:pt x="425" y="1297"/>
                  </a:lnTo>
                  <a:lnTo>
                    <a:pt x="417" y="1301"/>
                  </a:lnTo>
                  <a:lnTo>
                    <a:pt x="409" y="1307"/>
                  </a:lnTo>
                  <a:lnTo>
                    <a:pt x="403" y="1314"/>
                  </a:lnTo>
                  <a:lnTo>
                    <a:pt x="398" y="1320"/>
                  </a:lnTo>
                  <a:lnTo>
                    <a:pt x="392" y="1328"/>
                  </a:lnTo>
                  <a:lnTo>
                    <a:pt x="388" y="1336"/>
                  </a:lnTo>
                  <a:lnTo>
                    <a:pt x="382" y="1343"/>
                  </a:lnTo>
                  <a:lnTo>
                    <a:pt x="377" y="1348"/>
                  </a:lnTo>
                  <a:lnTo>
                    <a:pt x="379" y="1356"/>
                  </a:lnTo>
                  <a:lnTo>
                    <a:pt x="382" y="1363"/>
                  </a:lnTo>
                  <a:lnTo>
                    <a:pt x="386" y="1369"/>
                  </a:lnTo>
                  <a:lnTo>
                    <a:pt x="393" y="1373"/>
                  </a:lnTo>
                  <a:lnTo>
                    <a:pt x="400" y="1378"/>
                  </a:lnTo>
                  <a:lnTo>
                    <a:pt x="408" y="1381"/>
                  </a:lnTo>
                  <a:lnTo>
                    <a:pt x="416" y="1383"/>
                  </a:lnTo>
                  <a:lnTo>
                    <a:pt x="422" y="1386"/>
                  </a:lnTo>
                  <a:lnTo>
                    <a:pt x="431" y="1398"/>
                  </a:lnTo>
                  <a:lnTo>
                    <a:pt x="441" y="1409"/>
                  </a:lnTo>
                  <a:lnTo>
                    <a:pt x="451" y="1419"/>
                  </a:lnTo>
                  <a:lnTo>
                    <a:pt x="462" y="1430"/>
                  </a:lnTo>
                  <a:lnTo>
                    <a:pt x="473" y="1440"/>
                  </a:lnTo>
                  <a:lnTo>
                    <a:pt x="484" y="1449"/>
                  </a:lnTo>
                  <a:lnTo>
                    <a:pt x="495" y="1458"/>
                  </a:lnTo>
                  <a:lnTo>
                    <a:pt x="506" y="1467"/>
                  </a:lnTo>
                  <a:lnTo>
                    <a:pt x="509" y="1448"/>
                  </a:lnTo>
                  <a:lnTo>
                    <a:pt x="512" y="1430"/>
                  </a:lnTo>
                  <a:lnTo>
                    <a:pt x="515" y="1412"/>
                  </a:lnTo>
                  <a:lnTo>
                    <a:pt x="520" y="1395"/>
                  </a:lnTo>
                  <a:lnTo>
                    <a:pt x="526" y="1379"/>
                  </a:lnTo>
                  <a:lnTo>
                    <a:pt x="531" y="1363"/>
                  </a:lnTo>
                  <a:lnTo>
                    <a:pt x="538" y="1347"/>
                  </a:lnTo>
                  <a:lnTo>
                    <a:pt x="545" y="1333"/>
                  </a:lnTo>
                  <a:lnTo>
                    <a:pt x="511" y="1291"/>
                  </a:lnTo>
                  <a:lnTo>
                    <a:pt x="520" y="1285"/>
                  </a:lnTo>
                  <a:lnTo>
                    <a:pt x="524" y="1289"/>
                  </a:lnTo>
                  <a:lnTo>
                    <a:pt x="531" y="1292"/>
                  </a:lnTo>
                  <a:lnTo>
                    <a:pt x="538" y="1293"/>
                  </a:lnTo>
                  <a:lnTo>
                    <a:pt x="542" y="1288"/>
                  </a:lnTo>
                  <a:lnTo>
                    <a:pt x="549" y="1276"/>
                  </a:lnTo>
                  <a:lnTo>
                    <a:pt x="556" y="1264"/>
                  </a:lnTo>
                  <a:lnTo>
                    <a:pt x="561" y="1253"/>
                  </a:lnTo>
                  <a:lnTo>
                    <a:pt x="566" y="1241"/>
                  </a:lnTo>
                  <a:lnTo>
                    <a:pt x="560" y="1223"/>
                  </a:lnTo>
                  <a:lnTo>
                    <a:pt x="556" y="1204"/>
                  </a:lnTo>
                  <a:lnTo>
                    <a:pt x="551" y="1186"/>
                  </a:lnTo>
                  <a:lnTo>
                    <a:pt x="547" y="1168"/>
                  </a:lnTo>
                  <a:lnTo>
                    <a:pt x="541" y="1151"/>
                  </a:lnTo>
                  <a:lnTo>
                    <a:pt x="537" y="1133"/>
                  </a:lnTo>
                  <a:lnTo>
                    <a:pt x="531" y="1115"/>
                  </a:lnTo>
                  <a:lnTo>
                    <a:pt x="524" y="1099"/>
                  </a:lnTo>
                  <a:lnTo>
                    <a:pt x="509" y="1094"/>
                  </a:lnTo>
                  <a:lnTo>
                    <a:pt x="509" y="1082"/>
                  </a:lnTo>
                  <a:lnTo>
                    <a:pt x="510" y="1071"/>
                  </a:lnTo>
                  <a:lnTo>
                    <a:pt x="514" y="1062"/>
                  </a:lnTo>
                  <a:lnTo>
                    <a:pt x="521" y="1054"/>
                  </a:lnTo>
                  <a:lnTo>
                    <a:pt x="520" y="1063"/>
                  </a:lnTo>
                  <a:lnTo>
                    <a:pt x="523" y="1071"/>
                  </a:lnTo>
                  <a:lnTo>
                    <a:pt x="529" y="1076"/>
                  </a:lnTo>
                  <a:lnTo>
                    <a:pt x="536" y="1082"/>
                  </a:lnTo>
                  <a:lnTo>
                    <a:pt x="541" y="1086"/>
                  </a:lnTo>
                  <a:lnTo>
                    <a:pt x="545" y="1092"/>
                  </a:lnTo>
                  <a:lnTo>
                    <a:pt x="545" y="1099"/>
                  </a:lnTo>
                  <a:lnTo>
                    <a:pt x="539" y="1105"/>
                  </a:lnTo>
                  <a:lnTo>
                    <a:pt x="542" y="1113"/>
                  </a:lnTo>
                  <a:lnTo>
                    <a:pt x="547" y="1119"/>
                  </a:lnTo>
                  <a:lnTo>
                    <a:pt x="551" y="1124"/>
                  </a:lnTo>
                  <a:lnTo>
                    <a:pt x="556" y="1128"/>
                  </a:lnTo>
                  <a:lnTo>
                    <a:pt x="561" y="1131"/>
                  </a:lnTo>
                  <a:lnTo>
                    <a:pt x="568" y="1133"/>
                  </a:lnTo>
                  <a:lnTo>
                    <a:pt x="576" y="1136"/>
                  </a:lnTo>
                  <a:lnTo>
                    <a:pt x="584" y="1139"/>
                  </a:lnTo>
                  <a:lnTo>
                    <a:pt x="591" y="1122"/>
                  </a:lnTo>
                  <a:lnTo>
                    <a:pt x="597" y="1105"/>
                  </a:lnTo>
                  <a:lnTo>
                    <a:pt x="604" y="1087"/>
                  </a:lnTo>
                  <a:lnTo>
                    <a:pt x="610" y="1069"/>
                  </a:lnTo>
                  <a:lnTo>
                    <a:pt x="614" y="1051"/>
                  </a:lnTo>
                  <a:lnTo>
                    <a:pt x="620" y="1034"/>
                  </a:lnTo>
                  <a:lnTo>
                    <a:pt x="624" y="1014"/>
                  </a:lnTo>
                  <a:lnTo>
                    <a:pt x="629" y="997"/>
                  </a:lnTo>
                  <a:lnTo>
                    <a:pt x="620" y="990"/>
                  </a:lnTo>
                  <a:lnTo>
                    <a:pt x="609" y="985"/>
                  </a:lnTo>
                  <a:lnTo>
                    <a:pt x="597" y="983"/>
                  </a:lnTo>
                  <a:lnTo>
                    <a:pt x="586" y="980"/>
                  </a:lnTo>
                  <a:lnTo>
                    <a:pt x="575" y="978"/>
                  </a:lnTo>
                  <a:lnTo>
                    <a:pt x="565" y="973"/>
                  </a:lnTo>
                  <a:lnTo>
                    <a:pt x="555" y="967"/>
                  </a:lnTo>
                  <a:lnTo>
                    <a:pt x="547" y="958"/>
                  </a:lnTo>
                  <a:lnTo>
                    <a:pt x="537" y="967"/>
                  </a:lnTo>
                  <a:lnTo>
                    <a:pt x="532" y="981"/>
                  </a:lnTo>
                  <a:lnTo>
                    <a:pt x="530" y="994"/>
                  </a:lnTo>
                  <a:lnTo>
                    <a:pt x="524" y="1007"/>
                  </a:lnTo>
                  <a:lnTo>
                    <a:pt x="519" y="1019"/>
                  </a:lnTo>
                  <a:lnTo>
                    <a:pt x="513" y="1035"/>
                  </a:lnTo>
                  <a:lnTo>
                    <a:pt x="506" y="1046"/>
                  </a:lnTo>
                  <a:lnTo>
                    <a:pt x="496" y="1049"/>
                  </a:lnTo>
                  <a:lnTo>
                    <a:pt x="501" y="1032"/>
                  </a:lnTo>
                  <a:lnTo>
                    <a:pt x="505" y="1014"/>
                  </a:lnTo>
                  <a:lnTo>
                    <a:pt x="511" y="998"/>
                  </a:lnTo>
                  <a:lnTo>
                    <a:pt x="518" y="981"/>
                  </a:lnTo>
                  <a:lnTo>
                    <a:pt x="526" y="965"/>
                  </a:lnTo>
                  <a:lnTo>
                    <a:pt x="533" y="949"/>
                  </a:lnTo>
                  <a:lnTo>
                    <a:pt x="542" y="934"/>
                  </a:lnTo>
                  <a:lnTo>
                    <a:pt x="551" y="920"/>
                  </a:lnTo>
                  <a:lnTo>
                    <a:pt x="547" y="928"/>
                  </a:lnTo>
                  <a:lnTo>
                    <a:pt x="546" y="936"/>
                  </a:lnTo>
                  <a:lnTo>
                    <a:pt x="548" y="942"/>
                  </a:lnTo>
                  <a:lnTo>
                    <a:pt x="554" y="947"/>
                  </a:lnTo>
                  <a:lnTo>
                    <a:pt x="560" y="952"/>
                  </a:lnTo>
                  <a:lnTo>
                    <a:pt x="567" y="955"/>
                  </a:lnTo>
                  <a:lnTo>
                    <a:pt x="576" y="957"/>
                  </a:lnTo>
                  <a:lnTo>
                    <a:pt x="583" y="958"/>
                  </a:lnTo>
                  <a:lnTo>
                    <a:pt x="595" y="963"/>
                  </a:lnTo>
                  <a:lnTo>
                    <a:pt x="609" y="966"/>
                  </a:lnTo>
                  <a:lnTo>
                    <a:pt x="621" y="969"/>
                  </a:lnTo>
                  <a:lnTo>
                    <a:pt x="634" y="970"/>
                  </a:lnTo>
                  <a:lnTo>
                    <a:pt x="648" y="970"/>
                  </a:lnTo>
                  <a:lnTo>
                    <a:pt x="660" y="969"/>
                  </a:lnTo>
                  <a:lnTo>
                    <a:pt x="674" y="966"/>
                  </a:lnTo>
                  <a:lnTo>
                    <a:pt x="686" y="962"/>
                  </a:lnTo>
                  <a:lnTo>
                    <a:pt x="708" y="932"/>
                  </a:lnTo>
                  <a:lnTo>
                    <a:pt x="732" y="905"/>
                  </a:lnTo>
                  <a:lnTo>
                    <a:pt x="756" y="879"/>
                  </a:lnTo>
                  <a:lnTo>
                    <a:pt x="778" y="854"/>
                  </a:lnTo>
                  <a:lnTo>
                    <a:pt x="798" y="827"/>
                  </a:lnTo>
                  <a:lnTo>
                    <a:pt x="814" y="798"/>
                  </a:lnTo>
                  <a:lnTo>
                    <a:pt x="825" y="766"/>
                  </a:lnTo>
                  <a:lnTo>
                    <a:pt x="831" y="728"/>
                  </a:lnTo>
                  <a:lnTo>
                    <a:pt x="828" y="712"/>
                  </a:lnTo>
                  <a:lnTo>
                    <a:pt x="825" y="700"/>
                  </a:lnTo>
                  <a:lnTo>
                    <a:pt x="822" y="690"/>
                  </a:lnTo>
                  <a:lnTo>
                    <a:pt x="818" y="682"/>
                  </a:lnTo>
                  <a:lnTo>
                    <a:pt x="813" y="675"/>
                  </a:lnTo>
                  <a:lnTo>
                    <a:pt x="805" y="670"/>
                  </a:lnTo>
                  <a:lnTo>
                    <a:pt x="796" y="666"/>
                  </a:lnTo>
                  <a:lnTo>
                    <a:pt x="785" y="663"/>
                  </a:lnTo>
                  <a:lnTo>
                    <a:pt x="789" y="654"/>
                  </a:lnTo>
                  <a:lnTo>
                    <a:pt x="805" y="657"/>
                  </a:lnTo>
                  <a:lnTo>
                    <a:pt x="821" y="663"/>
                  </a:lnTo>
                  <a:lnTo>
                    <a:pt x="836" y="674"/>
                  </a:lnTo>
                  <a:lnTo>
                    <a:pt x="850" y="688"/>
                  </a:lnTo>
                  <a:lnTo>
                    <a:pt x="858" y="709"/>
                  </a:lnTo>
                  <a:lnTo>
                    <a:pt x="859" y="733"/>
                  </a:lnTo>
                  <a:lnTo>
                    <a:pt x="852" y="765"/>
                  </a:lnTo>
                  <a:lnTo>
                    <a:pt x="835" y="803"/>
                  </a:lnTo>
                  <a:lnTo>
                    <a:pt x="817" y="831"/>
                  </a:lnTo>
                  <a:lnTo>
                    <a:pt x="799" y="855"/>
                  </a:lnTo>
                  <a:lnTo>
                    <a:pt x="781" y="879"/>
                  </a:lnTo>
                  <a:lnTo>
                    <a:pt x="762" y="900"/>
                  </a:lnTo>
                  <a:lnTo>
                    <a:pt x="743" y="921"/>
                  </a:lnTo>
                  <a:lnTo>
                    <a:pt x="723" y="942"/>
                  </a:lnTo>
                  <a:lnTo>
                    <a:pt x="702" y="962"/>
                  </a:lnTo>
                  <a:lnTo>
                    <a:pt x="680" y="983"/>
                  </a:lnTo>
                  <a:lnTo>
                    <a:pt x="676" y="985"/>
                  </a:lnTo>
                  <a:lnTo>
                    <a:pt x="670" y="986"/>
                  </a:lnTo>
                  <a:lnTo>
                    <a:pt x="664" y="988"/>
                  </a:lnTo>
                  <a:lnTo>
                    <a:pt x="658" y="990"/>
                  </a:lnTo>
                  <a:lnTo>
                    <a:pt x="652" y="992"/>
                  </a:lnTo>
                  <a:lnTo>
                    <a:pt x="648" y="995"/>
                  </a:lnTo>
                  <a:lnTo>
                    <a:pt x="643" y="1000"/>
                  </a:lnTo>
                  <a:lnTo>
                    <a:pt x="641" y="1006"/>
                  </a:lnTo>
                  <a:lnTo>
                    <a:pt x="639" y="1019"/>
                  </a:lnTo>
                  <a:lnTo>
                    <a:pt x="634" y="1034"/>
                  </a:lnTo>
                  <a:lnTo>
                    <a:pt x="631" y="1049"/>
                  </a:lnTo>
                  <a:lnTo>
                    <a:pt x="627" y="1064"/>
                  </a:lnTo>
                  <a:lnTo>
                    <a:pt x="621" y="1079"/>
                  </a:lnTo>
                  <a:lnTo>
                    <a:pt x="616" y="1095"/>
                  </a:lnTo>
                  <a:lnTo>
                    <a:pt x="612" y="1111"/>
                  </a:lnTo>
                  <a:lnTo>
                    <a:pt x="607" y="1125"/>
                  </a:lnTo>
                  <a:lnTo>
                    <a:pt x="604" y="1131"/>
                  </a:lnTo>
                  <a:lnTo>
                    <a:pt x="603" y="1139"/>
                  </a:lnTo>
                  <a:lnTo>
                    <a:pt x="603" y="1147"/>
                  </a:lnTo>
                  <a:lnTo>
                    <a:pt x="604" y="1156"/>
                  </a:lnTo>
                  <a:lnTo>
                    <a:pt x="611" y="1159"/>
                  </a:lnTo>
                  <a:lnTo>
                    <a:pt x="618" y="1161"/>
                  </a:lnTo>
                  <a:lnTo>
                    <a:pt x="624" y="1165"/>
                  </a:lnTo>
                  <a:lnTo>
                    <a:pt x="632" y="1166"/>
                  </a:lnTo>
                  <a:lnTo>
                    <a:pt x="640" y="1167"/>
                  </a:lnTo>
                  <a:lnTo>
                    <a:pt x="647" y="1168"/>
                  </a:lnTo>
                  <a:lnTo>
                    <a:pt x="655" y="1167"/>
                  </a:lnTo>
                  <a:lnTo>
                    <a:pt x="661" y="1166"/>
                  </a:lnTo>
                  <a:lnTo>
                    <a:pt x="662" y="1151"/>
                  </a:lnTo>
                  <a:lnTo>
                    <a:pt x="657" y="1137"/>
                  </a:lnTo>
                  <a:lnTo>
                    <a:pt x="647" y="1123"/>
                  </a:lnTo>
                  <a:lnTo>
                    <a:pt x="637" y="1110"/>
                  </a:lnTo>
                  <a:lnTo>
                    <a:pt x="629" y="1097"/>
                  </a:lnTo>
                  <a:lnTo>
                    <a:pt x="627" y="1086"/>
                  </a:lnTo>
                  <a:lnTo>
                    <a:pt x="633" y="1075"/>
                  </a:lnTo>
                  <a:lnTo>
                    <a:pt x="652" y="1066"/>
                  </a:lnTo>
                  <a:lnTo>
                    <a:pt x="670" y="1065"/>
                  </a:lnTo>
                  <a:lnTo>
                    <a:pt x="688" y="1064"/>
                  </a:lnTo>
                  <a:lnTo>
                    <a:pt x="706" y="1065"/>
                  </a:lnTo>
                  <a:lnTo>
                    <a:pt x="724" y="1066"/>
                  </a:lnTo>
                  <a:lnTo>
                    <a:pt x="742" y="1069"/>
                  </a:lnTo>
                  <a:lnTo>
                    <a:pt x="759" y="1073"/>
                  </a:lnTo>
                  <a:lnTo>
                    <a:pt x="778" y="1078"/>
                  </a:lnTo>
                  <a:lnTo>
                    <a:pt x="796" y="1084"/>
                  </a:lnTo>
                  <a:lnTo>
                    <a:pt x="798" y="1094"/>
                  </a:lnTo>
                  <a:lnTo>
                    <a:pt x="797" y="1102"/>
                  </a:lnTo>
                  <a:lnTo>
                    <a:pt x="796" y="1110"/>
                  </a:lnTo>
                  <a:lnTo>
                    <a:pt x="799" y="1120"/>
                  </a:lnTo>
                  <a:lnTo>
                    <a:pt x="811" y="1124"/>
                  </a:lnTo>
                  <a:lnTo>
                    <a:pt x="822" y="1127"/>
                  </a:lnTo>
                  <a:lnTo>
                    <a:pt x="833" y="1125"/>
                  </a:lnTo>
                  <a:lnTo>
                    <a:pt x="845" y="1123"/>
                  </a:lnTo>
                  <a:lnTo>
                    <a:pt x="855" y="1119"/>
                  </a:lnTo>
                  <a:lnTo>
                    <a:pt x="866" y="1113"/>
                  </a:lnTo>
                  <a:lnTo>
                    <a:pt x="874" y="1105"/>
                  </a:lnTo>
                  <a:lnTo>
                    <a:pt x="881" y="1096"/>
                  </a:lnTo>
                  <a:lnTo>
                    <a:pt x="881" y="1091"/>
                  </a:lnTo>
                  <a:lnTo>
                    <a:pt x="892" y="1086"/>
                  </a:lnTo>
                  <a:lnTo>
                    <a:pt x="903" y="1079"/>
                  </a:lnTo>
                  <a:lnTo>
                    <a:pt x="913" y="1073"/>
                  </a:lnTo>
                  <a:lnTo>
                    <a:pt x="923" y="1065"/>
                  </a:lnTo>
                  <a:lnTo>
                    <a:pt x="932" y="1059"/>
                  </a:lnTo>
                  <a:lnTo>
                    <a:pt x="942" y="1055"/>
                  </a:lnTo>
                  <a:lnTo>
                    <a:pt x="953" y="1055"/>
                  </a:lnTo>
                  <a:lnTo>
                    <a:pt x="966" y="1058"/>
                  </a:lnTo>
                  <a:lnTo>
                    <a:pt x="969" y="1065"/>
                  </a:lnTo>
                  <a:lnTo>
                    <a:pt x="969" y="1071"/>
                  </a:lnTo>
                  <a:lnTo>
                    <a:pt x="965" y="1075"/>
                  </a:lnTo>
                  <a:lnTo>
                    <a:pt x="961" y="1079"/>
                  </a:lnTo>
                  <a:lnTo>
                    <a:pt x="955" y="1084"/>
                  </a:lnTo>
                  <a:lnTo>
                    <a:pt x="950" y="1088"/>
                  </a:lnTo>
                  <a:lnTo>
                    <a:pt x="945" y="1093"/>
                  </a:lnTo>
                  <a:lnTo>
                    <a:pt x="943" y="1099"/>
                  </a:lnTo>
                  <a:lnTo>
                    <a:pt x="935" y="1102"/>
                  </a:lnTo>
                  <a:lnTo>
                    <a:pt x="928" y="1106"/>
                  </a:lnTo>
                  <a:lnTo>
                    <a:pt x="923" y="1111"/>
                  </a:lnTo>
                  <a:lnTo>
                    <a:pt x="916" y="1116"/>
                  </a:lnTo>
                  <a:lnTo>
                    <a:pt x="910" y="1122"/>
                  </a:lnTo>
                  <a:lnTo>
                    <a:pt x="904" y="1129"/>
                  </a:lnTo>
                  <a:lnTo>
                    <a:pt x="898" y="1134"/>
                  </a:lnTo>
                  <a:lnTo>
                    <a:pt x="892" y="1139"/>
                  </a:lnTo>
                  <a:lnTo>
                    <a:pt x="897" y="1149"/>
                  </a:lnTo>
                  <a:lnTo>
                    <a:pt x="903" y="1158"/>
                  </a:lnTo>
                  <a:lnTo>
                    <a:pt x="907" y="1168"/>
                  </a:lnTo>
                  <a:lnTo>
                    <a:pt x="913" y="1177"/>
                  </a:lnTo>
                  <a:lnTo>
                    <a:pt x="917" y="1187"/>
                  </a:lnTo>
                  <a:lnTo>
                    <a:pt x="923" y="1196"/>
                  </a:lnTo>
                  <a:lnTo>
                    <a:pt x="927" y="1205"/>
                  </a:lnTo>
                  <a:lnTo>
                    <a:pt x="932" y="1213"/>
                  </a:lnTo>
                  <a:lnTo>
                    <a:pt x="937" y="1240"/>
                  </a:lnTo>
                  <a:lnTo>
                    <a:pt x="947" y="1264"/>
                  </a:lnTo>
                  <a:lnTo>
                    <a:pt x="955" y="1289"/>
                  </a:lnTo>
                  <a:lnTo>
                    <a:pt x="956" y="1316"/>
                  </a:lnTo>
                  <a:lnTo>
                    <a:pt x="952" y="1322"/>
                  </a:lnTo>
                  <a:lnTo>
                    <a:pt x="943" y="1315"/>
                  </a:lnTo>
                  <a:lnTo>
                    <a:pt x="937" y="1309"/>
                  </a:lnTo>
                  <a:lnTo>
                    <a:pt x="933" y="1301"/>
                  </a:lnTo>
                  <a:lnTo>
                    <a:pt x="932" y="1289"/>
                  </a:lnTo>
                  <a:lnTo>
                    <a:pt x="925" y="1273"/>
                  </a:lnTo>
                  <a:lnTo>
                    <a:pt x="919" y="1258"/>
                  </a:lnTo>
                  <a:lnTo>
                    <a:pt x="914" y="1241"/>
                  </a:lnTo>
                  <a:lnTo>
                    <a:pt x="909" y="1224"/>
                  </a:lnTo>
                  <a:lnTo>
                    <a:pt x="904" y="1207"/>
                  </a:lnTo>
                  <a:lnTo>
                    <a:pt x="898" y="1190"/>
                  </a:lnTo>
                  <a:lnTo>
                    <a:pt x="890" y="1175"/>
                  </a:lnTo>
                  <a:lnTo>
                    <a:pt x="880" y="1160"/>
                  </a:lnTo>
                  <a:lnTo>
                    <a:pt x="871" y="1152"/>
                  </a:lnTo>
                  <a:lnTo>
                    <a:pt x="860" y="1147"/>
                  </a:lnTo>
                  <a:lnTo>
                    <a:pt x="848" y="1143"/>
                  </a:lnTo>
                  <a:lnTo>
                    <a:pt x="835" y="1141"/>
                  </a:lnTo>
                  <a:lnTo>
                    <a:pt x="822" y="1140"/>
                  </a:lnTo>
                  <a:lnTo>
                    <a:pt x="809" y="1140"/>
                  </a:lnTo>
                  <a:lnTo>
                    <a:pt x="797" y="1138"/>
                  </a:lnTo>
                  <a:lnTo>
                    <a:pt x="785" y="1136"/>
                  </a:lnTo>
                  <a:lnTo>
                    <a:pt x="776" y="1138"/>
                  </a:lnTo>
                  <a:lnTo>
                    <a:pt x="766" y="1140"/>
                  </a:lnTo>
                  <a:lnTo>
                    <a:pt x="757" y="1146"/>
                  </a:lnTo>
                  <a:lnTo>
                    <a:pt x="749" y="1151"/>
                  </a:lnTo>
                  <a:lnTo>
                    <a:pt x="741" y="1158"/>
                  </a:lnTo>
                  <a:lnTo>
                    <a:pt x="734" y="1166"/>
                  </a:lnTo>
                  <a:lnTo>
                    <a:pt x="729" y="1175"/>
                  </a:lnTo>
                  <a:lnTo>
                    <a:pt x="725" y="1184"/>
                  </a:lnTo>
                  <a:lnTo>
                    <a:pt x="732" y="1186"/>
                  </a:lnTo>
                  <a:lnTo>
                    <a:pt x="740" y="1188"/>
                  </a:lnTo>
                  <a:lnTo>
                    <a:pt x="748" y="1189"/>
                  </a:lnTo>
                  <a:lnTo>
                    <a:pt x="756" y="1192"/>
                  </a:lnTo>
                  <a:lnTo>
                    <a:pt x="762" y="1194"/>
                  </a:lnTo>
                  <a:lnTo>
                    <a:pt x="769" y="1197"/>
                  </a:lnTo>
                  <a:lnTo>
                    <a:pt x="774" y="1203"/>
                  </a:lnTo>
                  <a:lnTo>
                    <a:pt x="778" y="1209"/>
                  </a:lnTo>
                  <a:lnTo>
                    <a:pt x="778" y="1222"/>
                  </a:lnTo>
                  <a:lnTo>
                    <a:pt x="775" y="1232"/>
                  </a:lnTo>
                  <a:lnTo>
                    <a:pt x="769" y="1240"/>
                  </a:lnTo>
                  <a:lnTo>
                    <a:pt x="761" y="1246"/>
                  </a:lnTo>
                  <a:lnTo>
                    <a:pt x="752" y="1252"/>
                  </a:lnTo>
                  <a:lnTo>
                    <a:pt x="742" y="1257"/>
                  </a:lnTo>
                  <a:lnTo>
                    <a:pt x="733" y="1261"/>
                  </a:lnTo>
                  <a:lnTo>
                    <a:pt x="724" y="1267"/>
                  </a:lnTo>
                  <a:lnTo>
                    <a:pt x="717" y="1268"/>
                  </a:lnTo>
                  <a:lnTo>
                    <a:pt x="712" y="1265"/>
                  </a:lnTo>
                  <a:lnTo>
                    <a:pt x="708" y="1263"/>
                  </a:lnTo>
                  <a:lnTo>
                    <a:pt x="704" y="1260"/>
                  </a:lnTo>
                  <a:lnTo>
                    <a:pt x="701" y="1257"/>
                  </a:lnTo>
                  <a:lnTo>
                    <a:pt x="697" y="1254"/>
                  </a:lnTo>
                  <a:lnTo>
                    <a:pt x="692" y="1252"/>
                  </a:lnTo>
                  <a:lnTo>
                    <a:pt x="686" y="1252"/>
                  </a:lnTo>
                  <a:lnTo>
                    <a:pt x="686" y="1259"/>
                  </a:lnTo>
                  <a:lnTo>
                    <a:pt x="688" y="1268"/>
                  </a:lnTo>
                  <a:lnTo>
                    <a:pt x="690" y="1277"/>
                  </a:lnTo>
                  <a:lnTo>
                    <a:pt x="694" y="1280"/>
                  </a:lnTo>
                  <a:lnTo>
                    <a:pt x="692" y="1291"/>
                  </a:lnTo>
                  <a:lnTo>
                    <a:pt x="686" y="1300"/>
                  </a:lnTo>
                  <a:lnTo>
                    <a:pt x="678" y="1307"/>
                  </a:lnTo>
                  <a:lnTo>
                    <a:pt x="668" y="1313"/>
                  </a:lnTo>
                  <a:lnTo>
                    <a:pt x="658" y="1317"/>
                  </a:lnTo>
                  <a:lnTo>
                    <a:pt x="648" y="1322"/>
                  </a:lnTo>
                  <a:lnTo>
                    <a:pt x="639" y="1325"/>
                  </a:lnTo>
                  <a:lnTo>
                    <a:pt x="631" y="1329"/>
                  </a:lnTo>
                  <a:lnTo>
                    <a:pt x="623" y="1325"/>
                  </a:lnTo>
                  <a:lnTo>
                    <a:pt x="615" y="1322"/>
                  </a:lnTo>
                  <a:lnTo>
                    <a:pt x="606" y="1317"/>
                  </a:lnTo>
                  <a:lnTo>
                    <a:pt x="598" y="1313"/>
                  </a:lnTo>
                  <a:lnTo>
                    <a:pt x="592" y="1307"/>
                  </a:lnTo>
                  <a:lnTo>
                    <a:pt x="586" y="1301"/>
                  </a:lnTo>
                  <a:lnTo>
                    <a:pt x="581" y="1293"/>
                  </a:lnTo>
                  <a:lnTo>
                    <a:pt x="578" y="1286"/>
                  </a:lnTo>
                  <a:lnTo>
                    <a:pt x="585" y="1285"/>
                  </a:lnTo>
                  <a:lnTo>
                    <a:pt x="591" y="1286"/>
                  </a:lnTo>
                  <a:lnTo>
                    <a:pt x="597" y="1288"/>
                  </a:lnTo>
                  <a:lnTo>
                    <a:pt x="603" y="1292"/>
                  </a:lnTo>
                  <a:lnTo>
                    <a:pt x="609" y="1298"/>
                  </a:lnTo>
                  <a:lnTo>
                    <a:pt x="615" y="1302"/>
                  </a:lnTo>
                  <a:lnTo>
                    <a:pt x="622" y="1306"/>
                  </a:lnTo>
                  <a:lnTo>
                    <a:pt x="629" y="1307"/>
                  </a:lnTo>
                  <a:lnTo>
                    <a:pt x="635" y="1307"/>
                  </a:lnTo>
                  <a:lnTo>
                    <a:pt x="642" y="1307"/>
                  </a:lnTo>
                  <a:lnTo>
                    <a:pt x="649" y="1307"/>
                  </a:lnTo>
                  <a:lnTo>
                    <a:pt x="657" y="1305"/>
                  </a:lnTo>
                  <a:lnTo>
                    <a:pt x="664" y="1301"/>
                  </a:lnTo>
                  <a:lnTo>
                    <a:pt x="669" y="1298"/>
                  </a:lnTo>
                  <a:lnTo>
                    <a:pt x="674" y="1292"/>
                  </a:lnTo>
                  <a:lnTo>
                    <a:pt x="676" y="1286"/>
                  </a:lnTo>
                  <a:lnTo>
                    <a:pt x="671" y="1272"/>
                  </a:lnTo>
                  <a:lnTo>
                    <a:pt x="662" y="1262"/>
                  </a:lnTo>
                  <a:lnTo>
                    <a:pt x="653" y="1251"/>
                  </a:lnTo>
                  <a:lnTo>
                    <a:pt x="650" y="1236"/>
                  </a:lnTo>
                  <a:lnTo>
                    <a:pt x="656" y="1232"/>
                  </a:lnTo>
                  <a:lnTo>
                    <a:pt x="661" y="1227"/>
                  </a:lnTo>
                  <a:lnTo>
                    <a:pt x="667" y="1222"/>
                  </a:lnTo>
                  <a:lnTo>
                    <a:pt x="673" y="1216"/>
                  </a:lnTo>
                  <a:lnTo>
                    <a:pt x="678" y="1213"/>
                  </a:lnTo>
                  <a:lnTo>
                    <a:pt x="685" y="1212"/>
                  </a:lnTo>
                  <a:lnTo>
                    <a:pt x="692" y="1214"/>
                  </a:lnTo>
                  <a:lnTo>
                    <a:pt x="698" y="1220"/>
                  </a:lnTo>
                  <a:lnTo>
                    <a:pt x="704" y="1223"/>
                  </a:lnTo>
                  <a:lnTo>
                    <a:pt x="708" y="1227"/>
                  </a:lnTo>
                  <a:lnTo>
                    <a:pt x="715" y="1232"/>
                  </a:lnTo>
                  <a:lnTo>
                    <a:pt x="721" y="1235"/>
                  </a:lnTo>
                  <a:lnTo>
                    <a:pt x="727" y="1239"/>
                  </a:lnTo>
                  <a:lnTo>
                    <a:pt x="734" y="1240"/>
                  </a:lnTo>
                  <a:lnTo>
                    <a:pt x="741" y="1239"/>
                  </a:lnTo>
                  <a:lnTo>
                    <a:pt x="749" y="1234"/>
                  </a:lnTo>
                  <a:lnTo>
                    <a:pt x="757" y="1230"/>
                  </a:lnTo>
                  <a:lnTo>
                    <a:pt x="762" y="1223"/>
                  </a:lnTo>
                  <a:lnTo>
                    <a:pt x="763" y="1214"/>
                  </a:lnTo>
                  <a:lnTo>
                    <a:pt x="760" y="1205"/>
                  </a:lnTo>
                  <a:lnTo>
                    <a:pt x="753" y="1203"/>
                  </a:lnTo>
                  <a:lnTo>
                    <a:pt x="745" y="1202"/>
                  </a:lnTo>
                  <a:lnTo>
                    <a:pt x="738" y="1200"/>
                  </a:lnTo>
                  <a:lnTo>
                    <a:pt x="729" y="1199"/>
                  </a:lnTo>
                  <a:lnTo>
                    <a:pt x="722" y="1198"/>
                  </a:lnTo>
                  <a:lnTo>
                    <a:pt x="715" y="1195"/>
                  </a:lnTo>
                  <a:lnTo>
                    <a:pt x="711" y="1190"/>
                  </a:lnTo>
                  <a:lnTo>
                    <a:pt x="707" y="1184"/>
                  </a:lnTo>
                  <a:lnTo>
                    <a:pt x="710" y="1168"/>
                  </a:lnTo>
                  <a:lnTo>
                    <a:pt x="715" y="1155"/>
                  </a:lnTo>
                  <a:lnTo>
                    <a:pt x="723" y="1144"/>
                  </a:lnTo>
                  <a:lnTo>
                    <a:pt x="734" y="1136"/>
                  </a:lnTo>
                  <a:lnTo>
                    <a:pt x="745" y="1129"/>
                  </a:lnTo>
                  <a:lnTo>
                    <a:pt x="758" y="1121"/>
                  </a:lnTo>
                  <a:lnTo>
                    <a:pt x="769" y="1112"/>
                  </a:lnTo>
                  <a:lnTo>
                    <a:pt x="779" y="1102"/>
                  </a:lnTo>
                  <a:lnTo>
                    <a:pt x="766" y="1095"/>
                  </a:lnTo>
                  <a:lnTo>
                    <a:pt x="751" y="1088"/>
                  </a:lnTo>
                  <a:lnTo>
                    <a:pt x="735" y="1084"/>
                  </a:lnTo>
                  <a:lnTo>
                    <a:pt x="719" y="1081"/>
                  </a:lnTo>
                  <a:lnTo>
                    <a:pt x="702" y="1079"/>
                  </a:lnTo>
                  <a:lnTo>
                    <a:pt x="685" y="1079"/>
                  </a:lnTo>
                  <a:lnTo>
                    <a:pt x="669" y="1081"/>
                  </a:lnTo>
                  <a:lnTo>
                    <a:pt x="653" y="1085"/>
                  </a:lnTo>
                  <a:lnTo>
                    <a:pt x="660" y="1093"/>
                  </a:lnTo>
                  <a:lnTo>
                    <a:pt x="666" y="1101"/>
                  </a:lnTo>
                  <a:lnTo>
                    <a:pt x="671" y="1109"/>
                  </a:lnTo>
                  <a:lnTo>
                    <a:pt x="676" y="1116"/>
                  </a:lnTo>
                  <a:lnTo>
                    <a:pt x="680" y="1124"/>
                  </a:lnTo>
                  <a:lnTo>
                    <a:pt x="684" y="1133"/>
                  </a:lnTo>
                  <a:lnTo>
                    <a:pt x="687" y="1142"/>
                  </a:lnTo>
                  <a:lnTo>
                    <a:pt x="688" y="1151"/>
                  </a:lnTo>
                  <a:lnTo>
                    <a:pt x="686" y="1158"/>
                  </a:lnTo>
                  <a:lnTo>
                    <a:pt x="684" y="1164"/>
                  </a:lnTo>
                  <a:lnTo>
                    <a:pt x="680" y="1169"/>
                  </a:lnTo>
                  <a:lnTo>
                    <a:pt x="676" y="1175"/>
                  </a:lnTo>
                  <a:lnTo>
                    <a:pt x="671" y="1179"/>
                  </a:lnTo>
                  <a:lnTo>
                    <a:pt x="667" y="1183"/>
                  </a:lnTo>
                  <a:lnTo>
                    <a:pt x="660" y="1186"/>
                  </a:lnTo>
                  <a:lnTo>
                    <a:pt x="653" y="1189"/>
                  </a:lnTo>
                  <a:lnTo>
                    <a:pt x="640" y="1189"/>
                  </a:lnTo>
                  <a:lnTo>
                    <a:pt x="628" y="1187"/>
                  </a:lnTo>
                  <a:lnTo>
                    <a:pt x="616" y="1183"/>
                  </a:lnTo>
                  <a:lnTo>
                    <a:pt x="605" y="1178"/>
                  </a:lnTo>
                  <a:lnTo>
                    <a:pt x="594" y="1171"/>
                  </a:lnTo>
                  <a:lnTo>
                    <a:pt x="583" y="1165"/>
                  </a:lnTo>
                  <a:lnTo>
                    <a:pt x="573" y="1157"/>
                  </a:lnTo>
                  <a:lnTo>
                    <a:pt x="563" y="1150"/>
                  </a:lnTo>
                  <a:lnTo>
                    <a:pt x="557" y="1156"/>
                  </a:lnTo>
                  <a:lnTo>
                    <a:pt x="584" y="1220"/>
                  </a:lnTo>
                  <a:lnTo>
                    <a:pt x="581" y="1226"/>
                  </a:lnTo>
                  <a:lnTo>
                    <a:pt x="582" y="1230"/>
                  </a:lnTo>
                  <a:lnTo>
                    <a:pt x="584" y="1234"/>
                  </a:lnTo>
                  <a:lnTo>
                    <a:pt x="584" y="1243"/>
                  </a:lnTo>
                  <a:lnTo>
                    <a:pt x="585" y="1257"/>
                  </a:lnTo>
                  <a:lnTo>
                    <a:pt x="582" y="1269"/>
                  </a:lnTo>
                  <a:lnTo>
                    <a:pt x="575" y="1278"/>
                  </a:lnTo>
                  <a:lnTo>
                    <a:pt x="568" y="1287"/>
                  </a:lnTo>
                  <a:lnTo>
                    <a:pt x="560" y="1296"/>
                  </a:lnTo>
                  <a:lnTo>
                    <a:pt x="554" y="1305"/>
                  </a:lnTo>
                  <a:lnTo>
                    <a:pt x="550" y="1317"/>
                  </a:lnTo>
                  <a:lnTo>
                    <a:pt x="551" y="1330"/>
                  </a:lnTo>
                  <a:lnTo>
                    <a:pt x="547" y="1330"/>
                  </a:lnTo>
                  <a:lnTo>
                    <a:pt x="555" y="1341"/>
                  </a:lnTo>
                  <a:lnTo>
                    <a:pt x="557" y="1356"/>
                  </a:lnTo>
                  <a:lnTo>
                    <a:pt x="555" y="1373"/>
                  </a:lnTo>
                  <a:lnTo>
                    <a:pt x="550" y="1392"/>
                  </a:lnTo>
                  <a:lnTo>
                    <a:pt x="542" y="1409"/>
                  </a:lnTo>
                  <a:lnTo>
                    <a:pt x="536" y="1425"/>
                  </a:lnTo>
                  <a:lnTo>
                    <a:pt x="531" y="1435"/>
                  </a:lnTo>
                  <a:lnTo>
                    <a:pt x="529" y="1438"/>
                  </a:lnTo>
                  <a:lnTo>
                    <a:pt x="528" y="1464"/>
                  </a:lnTo>
                  <a:lnTo>
                    <a:pt x="522" y="1486"/>
                  </a:lnTo>
                  <a:lnTo>
                    <a:pt x="513" y="1505"/>
                  </a:lnTo>
                  <a:lnTo>
                    <a:pt x="500" y="1521"/>
                  </a:lnTo>
                  <a:lnTo>
                    <a:pt x="482" y="1510"/>
                  </a:lnTo>
                  <a:lnTo>
                    <a:pt x="466" y="1494"/>
                  </a:lnTo>
                  <a:lnTo>
                    <a:pt x="453" y="1477"/>
                  </a:lnTo>
                  <a:lnTo>
                    <a:pt x="440" y="1458"/>
                  </a:lnTo>
                  <a:lnTo>
                    <a:pt x="427" y="1440"/>
                  </a:lnTo>
                  <a:lnTo>
                    <a:pt x="413" y="1422"/>
                  </a:lnTo>
                  <a:lnTo>
                    <a:pt x="398" y="1407"/>
                  </a:lnTo>
                  <a:lnTo>
                    <a:pt x="380" y="1393"/>
                  </a:lnTo>
                  <a:lnTo>
                    <a:pt x="367" y="1384"/>
                  </a:lnTo>
                  <a:lnTo>
                    <a:pt x="353" y="1400"/>
                  </a:lnTo>
                  <a:lnTo>
                    <a:pt x="336" y="1413"/>
                  </a:lnTo>
                  <a:lnTo>
                    <a:pt x="319" y="1428"/>
                  </a:lnTo>
                  <a:lnTo>
                    <a:pt x="302" y="1440"/>
                  </a:lnTo>
                  <a:lnTo>
                    <a:pt x="283" y="1453"/>
                  </a:lnTo>
                  <a:lnTo>
                    <a:pt x="264" y="1464"/>
                  </a:lnTo>
                  <a:lnTo>
                    <a:pt x="244" y="1475"/>
                  </a:lnTo>
                  <a:lnTo>
                    <a:pt x="224" y="1485"/>
                  </a:lnTo>
                  <a:lnTo>
                    <a:pt x="226" y="1473"/>
                  </a:lnTo>
                  <a:lnTo>
                    <a:pt x="230" y="1464"/>
                  </a:lnTo>
                  <a:lnTo>
                    <a:pt x="238" y="1457"/>
                  </a:lnTo>
                  <a:lnTo>
                    <a:pt x="247" y="1451"/>
                  </a:lnTo>
                  <a:lnTo>
                    <a:pt x="256" y="1447"/>
                  </a:lnTo>
                  <a:lnTo>
                    <a:pt x="266" y="1441"/>
                  </a:lnTo>
                  <a:lnTo>
                    <a:pt x="276" y="1436"/>
                  </a:lnTo>
                  <a:lnTo>
                    <a:pt x="284" y="1429"/>
                  </a:lnTo>
                  <a:lnTo>
                    <a:pt x="293" y="1420"/>
                  </a:lnTo>
                  <a:lnTo>
                    <a:pt x="302" y="1412"/>
                  </a:lnTo>
                  <a:lnTo>
                    <a:pt x="312" y="1406"/>
                  </a:lnTo>
                  <a:lnTo>
                    <a:pt x="322" y="1397"/>
                  </a:lnTo>
                  <a:lnTo>
                    <a:pt x="331" y="1389"/>
                  </a:lnTo>
                  <a:lnTo>
                    <a:pt x="337" y="1379"/>
                  </a:lnTo>
                  <a:lnTo>
                    <a:pt x="340" y="1367"/>
                  </a:lnTo>
                  <a:lnTo>
                    <a:pt x="340" y="1354"/>
                  </a:lnTo>
                  <a:lnTo>
                    <a:pt x="353" y="1344"/>
                  </a:lnTo>
                  <a:lnTo>
                    <a:pt x="365" y="1334"/>
                  </a:lnTo>
                  <a:lnTo>
                    <a:pt x="376" y="1324"/>
                  </a:lnTo>
                  <a:lnTo>
                    <a:pt x="386" y="1314"/>
                  </a:lnTo>
                  <a:lnTo>
                    <a:pt x="395" y="1302"/>
                  </a:lnTo>
                  <a:lnTo>
                    <a:pt x="403" y="1290"/>
                  </a:lnTo>
                  <a:lnTo>
                    <a:pt x="410" y="1278"/>
                  </a:lnTo>
                  <a:lnTo>
                    <a:pt x="413" y="1263"/>
                  </a:lnTo>
                  <a:lnTo>
                    <a:pt x="425" y="1255"/>
                  </a:lnTo>
                  <a:lnTo>
                    <a:pt x="430" y="1248"/>
                  </a:lnTo>
                  <a:lnTo>
                    <a:pt x="430" y="1239"/>
                  </a:lnTo>
                  <a:lnTo>
                    <a:pt x="427" y="1229"/>
                  </a:lnTo>
                  <a:lnTo>
                    <a:pt x="421" y="1218"/>
                  </a:lnTo>
                  <a:lnTo>
                    <a:pt x="416" y="1208"/>
                  </a:lnTo>
                  <a:lnTo>
                    <a:pt x="411" y="1198"/>
                  </a:lnTo>
                  <a:lnTo>
                    <a:pt x="410" y="1189"/>
                  </a:lnTo>
                  <a:lnTo>
                    <a:pt x="401" y="1172"/>
                  </a:lnTo>
                  <a:lnTo>
                    <a:pt x="391" y="1156"/>
                  </a:lnTo>
                  <a:lnTo>
                    <a:pt x="382" y="1139"/>
                  </a:lnTo>
                  <a:lnTo>
                    <a:pt x="373" y="1121"/>
                  </a:lnTo>
                  <a:lnTo>
                    <a:pt x="365" y="1104"/>
                  </a:lnTo>
                  <a:lnTo>
                    <a:pt x="356" y="1085"/>
                  </a:lnTo>
                  <a:lnTo>
                    <a:pt x="348" y="1067"/>
                  </a:lnTo>
                  <a:lnTo>
                    <a:pt x="342" y="1048"/>
                  </a:lnTo>
                  <a:lnTo>
                    <a:pt x="326" y="1049"/>
                  </a:lnTo>
                  <a:lnTo>
                    <a:pt x="312" y="1058"/>
                  </a:lnTo>
                  <a:lnTo>
                    <a:pt x="299" y="1066"/>
                  </a:lnTo>
                  <a:lnTo>
                    <a:pt x="285" y="1074"/>
                  </a:lnTo>
                  <a:lnTo>
                    <a:pt x="272" y="1082"/>
                  </a:lnTo>
                  <a:lnTo>
                    <a:pt x="258" y="1090"/>
                  </a:lnTo>
                  <a:lnTo>
                    <a:pt x="245" y="1099"/>
                  </a:lnTo>
                  <a:lnTo>
                    <a:pt x="233" y="1109"/>
                  </a:lnTo>
                  <a:lnTo>
                    <a:pt x="221" y="1120"/>
                  </a:lnTo>
                  <a:lnTo>
                    <a:pt x="237" y="1148"/>
                  </a:lnTo>
                  <a:lnTo>
                    <a:pt x="253" y="1177"/>
                  </a:lnTo>
                  <a:lnTo>
                    <a:pt x="267" y="1207"/>
                  </a:lnTo>
                  <a:lnTo>
                    <a:pt x="281" y="1239"/>
                  </a:lnTo>
                  <a:lnTo>
                    <a:pt x="292" y="1270"/>
                  </a:lnTo>
                  <a:lnTo>
                    <a:pt x="302" y="1304"/>
                  </a:lnTo>
                  <a:lnTo>
                    <a:pt x="309" y="1338"/>
                  </a:lnTo>
                  <a:lnTo>
                    <a:pt x="313" y="1374"/>
                  </a:lnTo>
                  <a:lnTo>
                    <a:pt x="302" y="1378"/>
                  </a:lnTo>
                  <a:lnTo>
                    <a:pt x="294" y="1360"/>
                  </a:lnTo>
                  <a:lnTo>
                    <a:pt x="289" y="1342"/>
                  </a:lnTo>
                  <a:lnTo>
                    <a:pt x="284" y="1323"/>
                  </a:lnTo>
                  <a:lnTo>
                    <a:pt x="281" y="1304"/>
                  </a:lnTo>
                  <a:lnTo>
                    <a:pt x="278" y="1285"/>
                  </a:lnTo>
                  <a:lnTo>
                    <a:pt x="274" y="1267"/>
                  </a:lnTo>
                  <a:lnTo>
                    <a:pt x="269" y="1249"/>
                  </a:lnTo>
                  <a:lnTo>
                    <a:pt x="262" y="1231"/>
                  </a:lnTo>
                  <a:lnTo>
                    <a:pt x="257" y="1220"/>
                  </a:lnTo>
                  <a:lnTo>
                    <a:pt x="253" y="1208"/>
                  </a:lnTo>
                  <a:lnTo>
                    <a:pt x="247" y="1198"/>
                  </a:lnTo>
                  <a:lnTo>
                    <a:pt x="243" y="1187"/>
                  </a:lnTo>
                  <a:lnTo>
                    <a:pt x="237" y="1177"/>
                  </a:lnTo>
                  <a:lnTo>
                    <a:pt x="230" y="1167"/>
                  </a:lnTo>
                  <a:lnTo>
                    <a:pt x="225" y="1157"/>
                  </a:lnTo>
                  <a:lnTo>
                    <a:pt x="218" y="1148"/>
                  </a:lnTo>
                  <a:lnTo>
                    <a:pt x="220" y="1139"/>
                  </a:lnTo>
                  <a:lnTo>
                    <a:pt x="220" y="1133"/>
                  </a:lnTo>
                  <a:lnTo>
                    <a:pt x="216" y="1130"/>
                  </a:lnTo>
                  <a:lnTo>
                    <a:pt x="211" y="1128"/>
                  </a:lnTo>
                  <a:lnTo>
                    <a:pt x="205" y="1127"/>
                  </a:lnTo>
                  <a:lnTo>
                    <a:pt x="198" y="1127"/>
                  </a:lnTo>
                  <a:lnTo>
                    <a:pt x="192" y="1127"/>
                  </a:lnTo>
                  <a:lnTo>
                    <a:pt x="188" y="1125"/>
                  </a:lnTo>
                  <a:lnTo>
                    <a:pt x="170" y="1125"/>
                  </a:lnTo>
                  <a:lnTo>
                    <a:pt x="151" y="1125"/>
                  </a:lnTo>
                  <a:lnTo>
                    <a:pt x="131" y="1124"/>
                  </a:lnTo>
                  <a:lnTo>
                    <a:pt x="110" y="1124"/>
                  </a:lnTo>
                  <a:lnTo>
                    <a:pt x="89" y="1127"/>
                  </a:lnTo>
                  <a:lnTo>
                    <a:pt x="68" y="1129"/>
                  </a:lnTo>
                  <a:lnTo>
                    <a:pt x="46" y="1133"/>
                  </a:lnTo>
                  <a:lnTo>
                    <a:pt x="26" y="1141"/>
                  </a:lnTo>
                  <a:lnTo>
                    <a:pt x="23" y="1151"/>
                  </a:lnTo>
                  <a:lnTo>
                    <a:pt x="22" y="1161"/>
                  </a:lnTo>
                  <a:lnTo>
                    <a:pt x="23" y="1172"/>
                  </a:lnTo>
                  <a:lnTo>
                    <a:pt x="23" y="1184"/>
                  </a:lnTo>
                  <a:lnTo>
                    <a:pt x="35" y="1193"/>
                  </a:lnTo>
                  <a:lnTo>
                    <a:pt x="48" y="1202"/>
                  </a:lnTo>
                  <a:lnTo>
                    <a:pt x="60" y="1211"/>
                  </a:lnTo>
                  <a:lnTo>
                    <a:pt x="72" y="1220"/>
                  </a:lnTo>
                  <a:lnTo>
                    <a:pt x="85" y="1227"/>
                  </a:lnTo>
                  <a:lnTo>
                    <a:pt x="96" y="1236"/>
                  </a:lnTo>
                  <a:lnTo>
                    <a:pt x="108" y="1245"/>
                  </a:lnTo>
                  <a:lnTo>
                    <a:pt x="120" y="1253"/>
                  </a:lnTo>
                  <a:lnTo>
                    <a:pt x="133" y="1262"/>
                  </a:lnTo>
                  <a:lnTo>
                    <a:pt x="145" y="1271"/>
                  </a:lnTo>
                  <a:lnTo>
                    <a:pt x="157" y="1280"/>
                  </a:lnTo>
                  <a:lnTo>
                    <a:pt x="170" y="1288"/>
                  </a:lnTo>
                  <a:lnTo>
                    <a:pt x="182" y="1297"/>
                  </a:lnTo>
                  <a:lnTo>
                    <a:pt x="196" y="1306"/>
                  </a:lnTo>
                  <a:lnTo>
                    <a:pt x="208" y="1315"/>
                  </a:lnTo>
                  <a:lnTo>
                    <a:pt x="221" y="1324"/>
                  </a:lnTo>
                  <a:lnTo>
                    <a:pt x="229" y="1335"/>
                  </a:lnTo>
                  <a:lnTo>
                    <a:pt x="233" y="1345"/>
                  </a:lnTo>
                  <a:lnTo>
                    <a:pt x="232" y="1357"/>
                  </a:lnTo>
                  <a:lnTo>
                    <a:pt x="227" y="1370"/>
                  </a:lnTo>
                  <a:lnTo>
                    <a:pt x="221" y="1372"/>
                  </a:lnTo>
                  <a:lnTo>
                    <a:pt x="216" y="1371"/>
                  </a:lnTo>
                  <a:lnTo>
                    <a:pt x="211" y="1369"/>
                  </a:lnTo>
                  <a:lnTo>
                    <a:pt x="206" y="1365"/>
                  </a:lnTo>
                  <a:lnTo>
                    <a:pt x="201" y="1362"/>
                  </a:lnTo>
                  <a:lnTo>
                    <a:pt x="197" y="1358"/>
                  </a:lnTo>
                  <a:lnTo>
                    <a:pt x="191" y="1354"/>
                  </a:lnTo>
                  <a:lnTo>
                    <a:pt x="187" y="1352"/>
                  </a:lnTo>
                  <a:lnTo>
                    <a:pt x="172" y="1343"/>
                  </a:lnTo>
                  <a:lnTo>
                    <a:pt x="159" y="1333"/>
                  </a:lnTo>
                  <a:lnTo>
                    <a:pt x="145" y="1323"/>
                  </a:lnTo>
                  <a:lnTo>
                    <a:pt x="132" y="1310"/>
                  </a:lnTo>
                  <a:lnTo>
                    <a:pt x="119" y="1299"/>
                  </a:lnTo>
                  <a:lnTo>
                    <a:pt x="106" y="1289"/>
                  </a:lnTo>
                  <a:lnTo>
                    <a:pt x="91" y="1279"/>
                  </a:lnTo>
                  <a:lnTo>
                    <a:pt x="77" y="1270"/>
                  </a:lnTo>
                  <a:lnTo>
                    <a:pt x="79" y="1286"/>
                  </a:lnTo>
                  <a:lnTo>
                    <a:pt x="85" y="1302"/>
                  </a:lnTo>
                  <a:lnTo>
                    <a:pt x="92" y="1317"/>
                  </a:lnTo>
                  <a:lnTo>
                    <a:pt x="100" y="1330"/>
                  </a:lnTo>
                  <a:lnTo>
                    <a:pt x="105" y="1342"/>
                  </a:lnTo>
                  <a:lnTo>
                    <a:pt x="108" y="1353"/>
                  </a:lnTo>
                  <a:lnTo>
                    <a:pt x="113" y="1365"/>
                  </a:lnTo>
                  <a:lnTo>
                    <a:pt x="117" y="1376"/>
                  </a:lnTo>
                  <a:lnTo>
                    <a:pt x="123" y="1389"/>
                  </a:lnTo>
                  <a:lnTo>
                    <a:pt x="127" y="1401"/>
                  </a:lnTo>
                  <a:lnTo>
                    <a:pt x="133" y="1413"/>
                  </a:lnTo>
                  <a:lnTo>
                    <a:pt x="137" y="1426"/>
                  </a:lnTo>
                  <a:lnTo>
                    <a:pt x="122" y="1458"/>
                  </a:lnTo>
                  <a:lnTo>
                    <a:pt x="107" y="1450"/>
                  </a:lnTo>
                  <a:lnTo>
                    <a:pt x="96" y="1440"/>
                  </a:lnTo>
                  <a:lnTo>
                    <a:pt x="88" y="1429"/>
                  </a:lnTo>
                  <a:lnTo>
                    <a:pt x="81" y="1416"/>
                  </a:lnTo>
                  <a:lnTo>
                    <a:pt x="77" y="1402"/>
                  </a:lnTo>
                  <a:lnTo>
                    <a:pt x="71" y="1388"/>
                  </a:lnTo>
                  <a:lnTo>
                    <a:pt x="65" y="1373"/>
                  </a:lnTo>
                  <a:lnTo>
                    <a:pt x="59" y="1360"/>
                  </a:lnTo>
                  <a:lnTo>
                    <a:pt x="50" y="1333"/>
                  </a:lnTo>
                  <a:lnTo>
                    <a:pt x="39" y="1307"/>
                  </a:lnTo>
                  <a:lnTo>
                    <a:pt x="27" y="1282"/>
                  </a:lnTo>
                  <a:lnTo>
                    <a:pt x="16" y="1257"/>
                  </a:lnTo>
                  <a:lnTo>
                    <a:pt x="7" y="1231"/>
                  </a:lnTo>
                  <a:lnTo>
                    <a:pt x="2" y="1204"/>
                  </a:lnTo>
                  <a:lnTo>
                    <a:pt x="0" y="1176"/>
                  </a:lnTo>
                  <a:lnTo>
                    <a:pt x="4" y="1147"/>
                  </a:lnTo>
                  <a:lnTo>
                    <a:pt x="21" y="1130"/>
                  </a:lnTo>
                  <a:lnTo>
                    <a:pt x="40" y="1119"/>
                  </a:lnTo>
                  <a:lnTo>
                    <a:pt x="62" y="1113"/>
                  </a:lnTo>
                  <a:lnTo>
                    <a:pt x="86" y="1110"/>
                  </a:lnTo>
                  <a:lnTo>
                    <a:pt x="110" y="1110"/>
                  </a:lnTo>
                  <a:lnTo>
                    <a:pt x="135" y="1111"/>
                  </a:lnTo>
                  <a:lnTo>
                    <a:pt x="159" y="1112"/>
                  </a:lnTo>
                  <a:lnTo>
                    <a:pt x="181" y="1112"/>
                  </a:lnTo>
                  <a:lnTo>
                    <a:pt x="190" y="1102"/>
                  </a:lnTo>
                  <a:lnTo>
                    <a:pt x="179" y="1101"/>
                  </a:lnTo>
                  <a:lnTo>
                    <a:pt x="168" y="1101"/>
                  </a:lnTo>
                  <a:lnTo>
                    <a:pt x="155" y="1100"/>
                  </a:lnTo>
                  <a:lnTo>
                    <a:pt x="144" y="1097"/>
                  </a:lnTo>
                  <a:lnTo>
                    <a:pt x="134" y="1094"/>
                  </a:lnTo>
                  <a:lnTo>
                    <a:pt x="124" y="1090"/>
                  </a:lnTo>
                  <a:lnTo>
                    <a:pt x="116" y="1082"/>
                  </a:lnTo>
                  <a:lnTo>
                    <a:pt x="109" y="1073"/>
                  </a:lnTo>
                  <a:lnTo>
                    <a:pt x="101" y="1067"/>
                  </a:lnTo>
                  <a:lnTo>
                    <a:pt x="94" y="1064"/>
                  </a:lnTo>
                  <a:lnTo>
                    <a:pt x="85" y="1060"/>
                  </a:lnTo>
                  <a:lnTo>
                    <a:pt x="76" y="1058"/>
                  </a:lnTo>
                  <a:lnTo>
                    <a:pt x="67" y="1056"/>
                  </a:lnTo>
                  <a:lnTo>
                    <a:pt x="58" y="1053"/>
                  </a:lnTo>
                  <a:lnTo>
                    <a:pt x="51" y="1048"/>
                  </a:lnTo>
                  <a:lnTo>
                    <a:pt x="44" y="1040"/>
                  </a:lnTo>
                  <a:lnTo>
                    <a:pt x="37" y="1031"/>
                  </a:lnTo>
                  <a:lnTo>
                    <a:pt x="30" y="1023"/>
                  </a:lnTo>
                  <a:lnTo>
                    <a:pt x="21" y="1016"/>
                  </a:lnTo>
                  <a:lnTo>
                    <a:pt x="13" y="1008"/>
                  </a:lnTo>
                  <a:lnTo>
                    <a:pt x="6" y="999"/>
                  </a:lnTo>
                  <a:lnTo>
                    <a:pt x="3" y="990"/>
                  </a:lnTo>
                  <a:lnTo>
                    <a:pt x="3" y="979"/>
                  </a:lnTo>
                  <a:lnTo>
                    <a:pt x="8" y="965"/>
                  </a:lnTo>
                  <a:lnTo>
                    <a:pt x="15" y="947"/>
                  </a:lnTo>
                  <a:lnTo>
                    <a:pt x="23" y="932"/>
                  </a:lnTo>
                  <a:lnTo>
                    <a:pt x="33" y="919"/>
                  </a:lnTo>
                  <a:lnTo>
                    <a:pt x="44" y="907"/>
                  </a:lnTo>
                  <a:lnTo>
                    <a:pt x="56" y="898"/>
                  </a:lnTo>
                  <a:lnTo>
                    <a:pt x="71" y="889"/>
                  </a:lnTo>
                  <a:lnTo>
                    <a:pt x="85" y="880"/>
                  </a:lnTo>
                  <a:lnTo>
                    <a:pt x="99" y="872"/>
                  </a:lnTo>
                  <a:lnTo>
                    <a:pt x="114" y="864"/>
                  </a:lnTo>
                  <a:lnTo>
                    <a:pt x="128" y="856"/>
                  </a:lnTo>
                  <a:lnTo>
                    <a:pt x="142" y="848"/>
                  </a:lnTo>
                  <a:lnTo>
                    <a:pt x="154" y="837"/>
                  </a:lnTo>
                  <a:lnTo>
                    <a:pt x="166" y="826"/>
                  </a:lnTo>
                  <a:lnTo>
                    <a:pt x="177" y="813"/>
                  </a:lnTo>
                  <a:lnTo>
                    <a:pt x="184" y="798"/>
                  </a:lnTo>
                  <a:lnTo>
                    <a:pt x="191" y="780"/>
                  </a:lnTo>
                  <a:lnTo>
                    <a:pt x="198" y="765"/>
                  </a:lnTo>
                  <a:lnTo>
                    <a:pt x="203" y="748"/>
                  </a:lnTo>
                  <a:lnTo>
                    <a:pt x="208" y="730"/>
                  </a:lnTo>
                  <a:lnTo>
                    <a:pt x="211" y="712"/>
                  </a:lnTo>
                  <a:lnTo>
                    <a:pt x="215" y="694"/>
                  </a:lnTo>
                  <a:lnTo>
                    <a:pt x="218" y="675"/>
                  </a:lnTo>
                  <a:lnTo>
                    <a:pt x="223" y="657"/>
                  </a:lnTo>
                  <a:lnTo>
                    <a:pt x="227" y="639"/>
                  </a:lnTo>
                  <a:lnTo>
                    <a:pt x="233" y="598"/>
                  </a:lnTo>
                  <a:lnTo>
                    <a:pt x="242" y="556"/>
                  </a:lnTo>
                  <a:lnTo>
                    <a:pt x="256" y="515"/>
                  </a:lnTo>
                  <a:lnTo>
                    <a:pt x="273" y="473"/>
                  </a:lnTo>
                  <a:lnTo>
                    <a:pt x="294" y="434"/>
                  </a:lnTo>
                  <a:lnTo>
                    <a:pt x="318" y="397"/>
                  </a:lnTo>
                  <a:lnTo>
                    <a:pt x="345" y="363"/>
                  </a:lnTo>
                  <a:lnTo>
                    <a:pt x="374" y="333"/>
                  </a:lnTo>
                  <a:lnTo>
                    <a:pt x="374" y="320"/>
                  </a:lnTo>
                  <a:lnTo>
                    <a:pt x="370" y="307"/>
                  </a:lnTo>
                  <a:lnTo>
                    <a:pt x="363" y="296"/>
                  </a:lnTo>
                  <a:lnTo>
                    <a:pt x="353" y="286"/>
                  </a:lnTo>
                  <a:lnTo>
                    <a:pt x="342" y="301"/>
                  </a:lnTo>
                  <a:lnTo>
                    <a:pt x="327" y="329"/>
                  </a:lnTo>
                  <a:lnTo>
                    <a:pt x="311" y="355"/>
                  </a:lnTo>
                  <a:lnTo>
                    <a:pt x="294" y="380"/>
                  </a:lnTo>
                  <a:lnTo>
                    <a:pt x="279" y="406"/>
                  </a:lnTo>
                  <a:lnTo>
                    <a:pt x="263" y="432"/>
                  </a:lnTo>
                  <a:lnTo>
                    <a:pt x="248" y="458"/>
                  </a:lnTo>
                  <a:lnTo>
                    <a:pt x="236" y="486"/>
                  </a:lnTo>
                  <a:lnTo>
                    <a:pt x="227" y="516"/>
                  </a:lnTo>
                  <a:lnTo>
                    <a:pt x="218" y="516"/>
                  </a:lnTo>
                  <a:lnTo>
                    <a:pt x="220" y="500"/>
                  </a:lnTo>
                  <a:lnTo>
                    <a:pt x="226" y="484"/>
                  </a:lnTo>
                  <a:lnTo>
                    <a:pt x="229" y="468"/>
                  </a:lnTo>
                  <a:lnTo>
                    <a:pt x="227" y="451"/>
                  </a:lnTo>
                  <a:lnTo>
                    <a:pt x="217" y="456"/>
                  </a:lnTo>
                  <a:lnTo>
                    <a:pt x="208" y="464"/>
                  </a:lnTo>
                  <a:lnTo>
                    <a:pt x="201" y="472"/>
                  </a:lnTo>
                  <a:lnTo>
                    <a:pt x="195" y="481"/>
                  </a:lnTo>
                  <a:lnTo>
                    <a:pt x="189" y="491"/>
                  </a:lnTo>
                  <a:lnTo>
                    <a:pt x="183" y="501"/>
                  </a:lnTo>
                  <a:lnTo>
                    <a:pt x="177" y="511"/>
                  </a:lnTo>
                  <a:lnTo>
                    <a:pt x="170" y="521"/>
                  </a:lnTo>
                  <a:lnTo>
                    <a:pt x="157" y="517"/>
                  </a:lnTo>
                  <a:lnTo>
                    <a:pt x="154" y="508"/>
                  </a:lnTo>
                  <a:lnTo>
                    <a:pt x="154" y="495"/>
                  </a:lnTo>
                  <a:lnTo>
                    <a:pt x="154" y="482"/>
                  </a:lnTo>
                  <a:lnTo>
                    <a:pt x="159" y="477"/>
                  </a:lnTo>
                  <a:lnTo>
                    <a:pt x="165" y="465"/>
                  </a:lnTo>
                  <a:lnTo>
                    <a:pt x="174" y="452"/>
                  </a:lnTo>
                  <a:lnTo>
                    <a:pt x="183" y="436"/>
                  </a:lnTo>
                  <a:lnTo>
                    <a:pt x="191" y="421"/>
                  </a:lnTo>
                  <a:lnTo>
                    <a:pt x="200" y="405"/>
                  </a:lnTo>
                  <a:lnTo>
                    <a:pt x="207" y="393"/>
                  </a:lnTo>
                  <a:lnTo>
                    <a:pt x="211" y="384"/>
                  </a:lnTo>
                  <a:lnTo>
                    <a:pt x="340" y="190"/>
                  </a:lnTo>
                  <a:lnTo>
                    <a:pt x="340" y="179"/>
                  </a:lnTo>
                  <a:lnTo>
                    <a:pt x="344" y="167"/>
                  </a:lnTo>
                  <a:lnTo>
                    <a:pt x="348" y="158"/>
                  </a:lnTo>
                  <a:lnTo>
                    <a:pt x="355" y="149"/>
                  </a:lnTo>
                  <a:lnTo>
                    <a:pt x="363" y="143"/>
                  </a:lnTo>
                  <a:lnTo>
                    <a:pt x="372" y="136"/>
                  </a:lnTo>
                  <a:lnTo>
                    <a:pt x="382" y="129"/>
                  </a:lnTo>
                  <a:lnTo>
                    <a:pt x="392" y="124"/>
                  </a:lnTo>
                  <a:lnTo>
                    <a:pt x="410" y="123"/>
                  </a:lnTo>
                  <a:lnTo>
                    <a:pt x="428" y="124"/>
                  </a:lnTo>
                  <a:lnTo>
                    <a:pt x="445" y="127"/>
                  </a:lnTo>
                  <a:lnTo>
                    <a:pt x="460" y="129"/>
                  </a:lnTo>
                  <a:lnTo>
                    <a:pt x="476" y="133"/>
                  </a:lnTo>
                  <a:lnTo>
                    <a:pt x="492" y="136"/>
                  </a:lnTo>
                  <a:lnTo>
                    <a:pt x="508" y="137"/>
                  </a:lnTo>
                  <a:lnTo>
                    <a:pt x="523" y="136"/>
                  </a:lnTo>
                  <a:lnTo>
                    <a:pt x="542" y="118"/>
                  </a:lnTo>
                  <a:lnTo>
                    <a:pt x="560" y="100"/>
                  </a:lnTo>
                  <a:lnTo>
                    <a:pt x="577" y="83"/>
                  </a:lnTo>
                  <a:lnTo>
                    <a:pt x="594" y="67"/>
                  </a:lnTo>
                  <a:lnTo>
                    <a:pt x="611" y="50"/>
                  </a:lnTo>
                  <a:lnTo>
                    <a:pt x="628" y="33"/>
                  </a:lnTo>
                  <a:lnTo>
                    <a:pt x="644" y="16"/>
                  </a:lnTo>
                  <a:lnTo>
                    <a:pt x="662" y="0"/>
                  </a:lnTo>
                  <a:lnTo>
                    <a:pt x="669" y="2"/>
                  </a:lnTo>
                  <a:lnTo>
                    <a:pt x="677" y="4"/>
                  </a:lnTo>
                  <a:lnTo>
                    <a:pt x="681" y="9"/>
                  </a:lnTo>
                  <a:lnTo>
                    <a:pt x="680" y="1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98" name="Freeform 703"/>
            <p:cNvSpPr>
              <a:spLocks/>
            </p:cNvSpPr>
            <p:nvPr/>
          </p:nvSpPr>
          <p:spPr bwMode="auto">
            <a:xfrm>
              <a:off x="2838" y="1140"/>
              <a:ext cx="178" cy="158"/>
            </a:xfrm>
            <a:custGeom>
              <a:avLst/>
              <a:gdLst>
                <a:gd name="T0" fmla="*/ 0 w 888"/>
                <a:gd name="T1" fmla="*/ 0 h 792"/>
                <a:gd name="T2" fmla="*/ 0 w 888"/>
                <a:gd name="T3" fmla="*/ 0 h 792"/>
                <a:gd name="T4" fmla="*/ 0 w 888"/>
                <a:gd name="T5" fmla="*/ 0 h 792"/>
                <a:gd name="T6" fmla="*/ 0 w 888"/>
                <a:gd name="T7" fmla="*/ 0 h 792"/>
                <a:gd name="T8" fmla="*/ 0 w 888"/>
                <a:gd name="T9" fmla="*/ 0 h 792"/>
                <a:gd name="T10" fmla="*/ 0 w 888"/>
                <a:gd name="T11" fmla="*/ 0 h 792"/>
                <a:gd name="T12" fmla="*/ 0 w 888"/>
                <a:gd name="T13" fmla="*/ 0 h 792"/>
                <a:gd name="T14" fmla="*/ 0 w 888"/>
                <a:gd name="T15" fmla="*/ 0 h 792"/>
                <a:gd name="T16" fmla="*/ 0 w 888"/>
                <a:gd name="T17" fmla="*/ 0 h 792"/>
                <a:gd name="T18" fmla="*/ 0 w 888"/>
                <a:gd name="T19" fmla="*/ 0 h 792"/>
                <a:gd name="T20" fmla="*/ 0 w 888"/>
                <a:gd name="T21" fmla="*/ 0 h 792"/>
                <a:gd name="T22" fmla="*/ 0 w 888"/>
                <a:gd name="T23" fmla="*/ 0 h 792"/>
                <a:gd name="T24" fmla="*/ 0 w 888"/>
                <a:gd name="T25" fmla="*/ 0 h 792"/>
                <a:gd name="T26" fmla="*/ 0 w 888"/>
                <a:gd name="T27" fmla="*/ 0 h 792"/>
                <a:gd name="T28" fmla="*/ 0 w 888"/>
                <a:gd name="T29" fmla="*/ 0 h 792"/>
                <a:gd name="T30" fmla="*/ 0 w 888"/>
                <a:gd name="T31" fmla="*/ 0 h 792"/>
                <a:gd name="T32" fmla="*/ 0 w 888"/>
                <a:gd name="T33" fmla="*/ 0 h 792"/>
                <a:gd name="T34" fmla="*/ 0 w 888"/>
                <a:gd name="T35" fmla="*/ 0 h 792"/>
                <a:gd name="T36" fmla="*/ 0 w 888"/>
                <a:gd name="T37" fmla="*/ 0 h 792"/>
                <a:gd name="T38" fmla="*/ 0 w 888"/>
                <a:gd name="T39" fmla="*/ 0 h 792"/>
                <a:gd name="T40" fmla="*/ 0 w 888"/>
                <a:gd name="T41" fmla="*/ 0 h 792"/>
                <a:gd name="T42" fmla="*/ 0 w 888"/>
                <a:gd name="T43" fmla="*/ 0 h 792"/>
                <a:gd name="T44" fmla="*/ 0 w 888"/>
                <a:gd name="T45" fmla="*/ 0 h 792"/>
                <a:gd name="T46" fmla="*/ 0 w 888"/>
                <a:gd name="T47" fmla="*/ 0 h 792"/>
                <a:gd name="T48" fmla="*/ 0 w 888"/>
                <a:gd name="T49" fmla="*/ 0 h 792"/>
                <a:gd name="T50" fmla="*/ 0 w 888"/>
                <a:gd name="T51" fmla="*/ 0 h 792"/>
                <a:gd name="T52" fmla="*/ 0 w 888"/>
                <a:gd name="T53" fmla="*/ 0 h 792"/>
                <a:gd name="T54" fmla="*/ 0 w 888"/>
                <a:gd name="T55" fmla="*/ 0 h 792"/>
                <a:gd name="T56" fmla="*/ 0 w 888"/>
                <a:gd name="T57" fmla="*/ 0 h 792"/>
                <a:gd name="T58" fmla="*/ 0 w 888"/>
                <a:gd name="T59" fmla="*/ 0 h 792"/>
                <a:gd name="T60" fmla="*/ 0 w 888"/>
                <a:gd name="T61" fmla="*/ 0 h 792"/>
                <a:gd name="T62" fmla="*/ 0 w 888"/>
                <a:gd name="T63" fmla="*/ 0 h 792"/>
                <a:gd name="T64" fmla="*/ 0 w 888"/>
                <a:gd name="T65" fmla="*/ 0 h 792"/>
                <a:gd name="T66" fmla="*/ 0 w 888"/>
                <a:gd name="T67" fmla="*/ 0 h 792"/>
                <a:gd name="T68" fmla="*/ 0 w 888"/>
                <a:gd name="T69" fmla="*/ 0 h 792"/>
                <a:gd name="T70" fmla="*/ 0 w 888"/>
                <a:gd name="T71" fmla="*/ 0 h 792"/>
                <a:gd name="T72" fmla="*/ 0 w 888"/>
                <a:gd name="T73" fmla="*/ 0 h 792"/>
                <a:gd name="T74" fmla="*/ 0 w 888"/>
                <a:gd name="T75" fmla="*/ 0 h 792"/>
                <a:gd name="T76" fmla="*/ 0 w 888"/>
                <a:gd name="T77" fmla="*/ 0 h 792"/>
                <a:gd name="T78" fmla="*/ 0 w 888"/>
                <a:gd name="T79" fmla="*/ 0 h 792"/>
                <a:gd name="T80" fmla="*/ 0 w 888"/>
                <a:gd name="T81" fmla="*/ 0 h 792"/>
                <a:gd name="T82" fmla="*/ 0 w 888"/>
                <a:gd name="T83" fmla="*/ 0 h 792"/>
                <a:gd name="T84" fmla="*/ 0 w 888"/>
                <a:gd name="T85" fmla="*/ 0 h 792"/>
                <a:gd name="T86" fmla="*/ 0 w 888"/>
                <a:gd name="T87" fmla="*/ 0 h 792"/>
                <a:gd name="T88" fmla="*/ 0 w 888"/>
                <a:gd name="T89" fmla="*/ 0 h 792"/>
                <a:gd name="T90" fmla="*/ 0 w 888"/>
                <a:gd name="T91" fmla="*/ 0 h 792"/>
                <a:gd name="T92" fmla="*/ 0 w 888"/>
                <a:gd name="T93" fmla="*/ 0 h 792"/>
                <a:gd name="T94" fmla="*/ 0 w 888"/>
                <a:gd name="T95" fmla="*/ 0 h 792"/>
                <a:gd name="T96" fmla="*/ 0 w 888"/>
                <a:gd name="T97" fmla="*/ 0 h 792"/>
                <a:gd name="T98" fmla="*/ 0 w 888"/>
                <a:gd name="T99" fmla="*/ 0 h 792"/>
                <a:gd name="T100" fmla="*/ 0 w 888"/>
                <a:gd name="T101" fmla="*/ 0 h 792"/>
                <a:gd name="T102" fmla="*/ 0 w 888"/>
                <a:gd name="T103" fmla="*/ 0 h 792"/>
                <a:gd name="T104" fmla="*/ 0 w 888"/>
                <a:gd name="T105" fmla="*/ 0 h 792"/>
                <a:gd name="T106" fmla="*/ 0 w 888"/>
                <a:gd name="T107" fmla="*/ 0 h 792"/>
                <a:gd name="T108" fmla="*/ 0 w 888"/>
                <a:gd name="T109" fmla="*/ 0 h 792"/>
                <a:gd name="T110" fmla="*/ 0 w 888"/>
                <a:gd name="T111" fmla="*/ 0 h 792"/>
                <a:gd name="T112" fmla="*/ 0 w 888"/>
                <a:gd name="T113" fmla="*/ 0 h 792"/>
                <a:gd name="T114" fmla="*/ 0 w 888"/>
                <a:gd name="T115" fmla="*/ 0 h 7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8"/>
                <a:gd name="T175" fmla="*/ 0 h 792"/>
                <a:gd name="T176" fmla="*/ 888 w 888"/>
                <a:gd name="T177" fmla="*/ 792 h 7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8" h="792">
                  <a:moveTo>
                    <a:pt x="291" y="122"/>
                  </a:moveTo>
                  <a:lnTo>
                    <a:pt x="312" y="112"/>
                  </a:lnTo>
                  <a:lnTo>
                    <a:pt x="333" y="99"/>
                  </a:lnTo>
                  <a:lnTo>
                    <a:pt x="354" y="84"/>
                  </a:lnTo>
                  <a:lnTo>
                    <a:pt x="375" y="69"/>
                  </a:lnTo>
                  <a:lnTo>
                    <a:pt x="396" y="56"/>
                  </a:lnTo>
                  <a:lnTo>
                    <a:pt x="418" y="45"/>
                  </a:lnTo>
                  <a:lnTo>
                    <a:pt x="441" y="37"/>
                  </a:lnTo>
                  <a:lnTo>
                    <a:pt x="467" y="34"/>
                  </a:lnTo>
                  <a:lnTo>
                    <a:pt x="483" y="34"/>
                  </a:lnTo>
                  <a:lnTo>
                    <a:pt x="498" y="34"/>
                  </a:lnTo>
                  <a:lnTo>
                    <a:pt x="513" y="35"/>
                  </a:lnTo>
                  <a:lnTo>
                    <a:pt x="529" y="36"/>
                  </a:lnTo>
                  <a:lnTo>
                    <a:pt x="544" y="38"/>
                  </a:lnTo>
                  <a:lnTo>
                    <a:pt x="560" y="41"/>
                  </a:lnTo>
                  <a:lnTo>
                    <a:pt x="576" y="44"/>
                  </a:lnTo>
                  <a:lnTo>
                    <a:pt x="590" y="47"/>
                  </a:lnTo>
                  <a:lnTo>
                    <a:pt x="606" y="52"/>
                  </a:lnTo>
                  <a:lnTo>
                    <a:pt x="621" y="56"/>
                  </a:lnTo>
                  <a:lnTo>
                    <a:pt x="636" y="59"/>
                  </a:lnTo>
                  <a:lnTo>
                    <a:pt x="651" y="64"/>
                  </a:lnTo>
                  <a:lnTo>
                    <a:pt x="666" y="68"/>
                  </a:lnTo>
                  <a:lnTo>
                    <a:pt x="679" y="73"/>
                  </a:lnTo>
                  <a:lnTo>
                    <a:pt x="694" y="77"/>
                  </a:lnTo>
                  <a:lnTo>
                    <a:pt x="707" y="82"/>
                  </a:lnTo>
                  <a:lnTo>
                    <a:pt x="718" y="93"/>
                  </a:lnTo>
                  <a:lnTo>
                    <a:pt x="724" y="108"/>
                  </a:lnTo>
                  <a:lnTo>
                    <a:pt x="727" y="123"/>
                  </a:lnTo>
                  <a:lnTo>
                    <a:pt x="728" y="140"/>
                  </a:lnTo>
                  <a:lnTo>
                    <a:pt x="727" y="157"/>
                  </a:lnTo>
                  <a:lnTo>
                    <a:pt x="726" y="175"/>
                  </a:lnTo>
                  <a:lnTo>
                    <a:pt x="725" y="193"/>
                  </a:lnTo>
                  <a:lnTo>
                    <a:pt x="726" y="208"/>
                  </a:lnTo>
                  <a:lnTo>
                    <a:pt x="725" y="208"/>
                  </a:lnTo>
                  <a:lnTo>
                    <a:pt x="723" y="252"/>
                  </a:lnTo>
                  <a:lnTo>
                    <a:pt x="716" y="295"/>
                  </a:lnTo>
                  <a:lnTo>
                    <a:pt x="707" y="337"/>
                  </a:lnTo>
                  <a:lnTo>
                    <a:pt x="699" y="382"/>
                  </a:lnTo>
                  <a:lnTo>
                    <a:pt x="703" y="389"/>
                  </a:lnTo>
                  <a:lnTo>
                    <a:pt x="706" y="396"/>
                  </a:lnTo>
                  <a:lnTo>
                    <a:pt x="710" y="401"/>
                  </a:lnTo>
                  <a:lnTo>
                    <a:pt x="715" y="407"/>
                  </a:lnTo>
                  <a:lnTo>
                    <a:pt x="719" y="412"/>
                  </a:lnTo>
                  <a:lnTo>
                    <a:pt x="725" y="417"/>
                  </a:lnTo>
                  <a:lnTo>
                    <a:pt x="731" y="421"/>
                  </a:lnTo>
                  <a:lnTo>
                    <a:pt x="737" y="425"/>
                  </a:lnTo>
                  <a:lnTo>
                    <a:pt x="755" y="426"/>
                  </a:lnTo>
                  <a:lnTo>
                    <a:pt x="774" y="427"/>
                  </a:lnTo>
                  <a:lnTo>
                    <a:pt x="795" y="428"/>
                  </a:lnTo>
                  <a:lnTo>
                    <a:pt x="815" y="429"/>
                  </a:lnTo>
                  <a:lnTo>
                    <a:pt x="835" y="430"/>
                  </a:lnTo>
                  <a:lnTo>
                    <a:pt x="854" y="431"/>
                  </a:lnTo>
                  <a:lnTo>
                    <a:pt x="872" y="433"/>
                  </a:lnTo>
                  <a:lnTo>
                    <a:pt x="888" y="434"/>
                  </a:lnTo>
                  <a:lnTo>
                    <a:pt x="888" y="440"/>
                  </a:lnTo>
                  <a:lnTo>
                    <a:pt x="886" y="446"/>
                  </a:lnTo>
                  <a:lnTo>
                    <a:pt x="882" y="450"/>
                  </a:lnTo>
                  <a:lnTo>
                    <a:pt x="878" y="454"/>
                  </a:lnTo>
                  <a:lnTo>
                    <a:pt x="872" y="457"/>
                  </a:lnTo>
                  <a:lnTo>
                    <a:pt x="866" y="461"/>
                  </a:lnTo>
                  <a:lnTo>
                    <a:pt x="861" y="463"/>
                  </a:lnTo>
                  <a:lnTo>
                    <a:pt x="855" y="466"/>
                  </a:lnTo>
                  <a:lnTo>
                    <a:pt x="838" y="474"/>
                  </a:lnTo>
                  <a:lnTo>
                    <a:pt x="820" y="482"/>
                  </a:lnTo>
                  <a:lnTo>
                    <a:pt x="802" y="487"/>
                  </a:lnTo>
                  <a:lnTo>
                    <a:pt x="783" y="493"/>
                  </a:lnTo>
                  <a:lnTo>
                    <a:pt x="764" y="498"/>
                  </a:lnTo>
                  <a:lnTo>
                    <a:pt x="746" y="503"/>
                  </a:lnTo>
                  <a:lnTo>
                    <a:pt x="730" y="510"/>
                  </a:lnTo>
                  <a:lnTo>
                    <a:pt x="714" y="517"/>
                  </a:lnTo>
                  <a:lnTo>
                    <a:pt x="728" y="573"/>
                  </a:lnTo>
                  <a:lnTo>
                    <a:pt x="734" y="653"/>
                  </a:lnTo>
                  <a:lnTo>
                    <a:pt x="731" y="733"/>
                  </a:lnTo>
                  <a:lnTo>
                    <a:pt x="721" y="788"/>
                  </a:lnTo>
                  <a:lnTo>
                    <a:pt x="713" y="792"/>
                  </a:lnTo>
                  <a:lnTo>
                    <a:pt x="705" y="790"/>
                  </a:lnTo>
                  <a:lnTo>
                    <a:pt x="697" y="787"/>
                  </a:lnTo>
                  <a:lnTo>
                    <a:pt x="690" y="788"/>
                  </a:lnTo>
                  <a:lnTo>
                    <a:pt x="681" y="779"/>
                  </a:lnTo>
                  <a:lnTo>
                    <a:pt x="677" y="768"/>
                  </a:lnTo>
                  <a:lnTo>
                    <a:pt x="672" y="755"/>
                  </a:lnTo>
                  <a:lnTo>
                    <a:pt x="663" y="746"/>
                  </a:lnTo>
                  <a:lnTo>
                    <a:pt x="668" y="684"/>
                  </a:lnTo>
                  <a:lnTo>
                    <a:pt x="670" y="617"/>
                  </a:lnTo>
                  <a:lnTo>
                    <a:pt x="671" y="551"/>
                  </a:lnTo>
                  <a:lnTo>
                    <a:pt x="669" y="486"/>
                  </a:lnTo>
                  <a:lnTo>
                    <a:pt x="667" y="475"/>
                  </a:lnTo>
                  <a:lnTo>
                    <a:pt x="661" y="464"/>
                  </a:lnTo>
                  <a:lnTo>
                    <a:pt x="657" y="454"/>
                  </a:lnTo>
                  <a:lnTo>
                    <a:pt x="658" y="442"/>
                  </a:lnTo>
                  <a:lnTo>
                    <a:pt x="671" y="436"/>
                  </a:lnTo>
                  <a:lnTo>
                    <a:pt x="645" y="413"/>
                  </a:lnTo>
                  <a:lnTo>
                    <a:pt x="621" y="392"/>
                  </a:lnTo>
                  <a:lnTo>
                    <a:pt x="595" y="370"/>
                  </a:lnTo>
                  <a:lnTo>
                    <a:pt x="570" y="348"/>
                  </a:lnTo>
                  <a:lnTo>
                    <a:pt x="544" y="327"/>
                  </a:lnTo>
                  <a:lnTo>
                    <a:pt x="519" y="306"/>
                  </a:lnTo>
                  <a:lnTo>
                    <a:pt x="492" y="285"/>
                  </a:lnTo>
                  <a:lnTo>
                    <a:pt x="466" y="264"/>
                  </a:lnTo>
                  <a:lnTo>
                    <a:pt x="439" y="244"/>
                  </a:lnTo>
                  <a:lnTo>
                    <a:pt x="412" y="224"/>
                  </a:lnTo>
                  <a:lnTo>
                    <a:pt x="385" y="205"/>
                  </a:lnTo>
                  <a:lnTo>
                    <a:pt x="357" y="187"/>
                  </a:lnTo>
                  <a:lnTo>
                    <a:pt x="329" y="169"/>
                  </a:lnTo>
                  <a:lnTo>
                    <a:pt x="300" y="152"/>
                  </a:lnTo>
                  <a:lnTo>
                    <a:pt x="271" y="137"/>
                  </a:lnTo>
                  <a:lnTo>
                    <a:pt x="240" y="121"/>
                  </a:lnTo>
                  <a:lnTo>
                    <a:pt x="228" y="115"/>
                  </a:lnTo>
                  <a:lnTo>
                    <a:pt x="216" y="109"/>
                  </a:lnTo>
                  <a:lnTo>
                    <a:pt x="203" y="103"/>
                  </a:lnTo>
                  <a:lnTo>
                    <a:pt x="191" y="96"/>
                  </a:lnTo>
                  <a:lnTo>
                    <a:pt x="180" y="91"/>
                  </a:lnTo>
                  <a:lnTo>
                    <a:pt x="167" y="85"/>
                  </a:lnTo>
                  <a:lnTo>
                    <a:pt x="155" y="80"/>
                  </a:lnTo>
                  <a:lnTo>
                    <a:pt x="143" y="74"/>
                  </a:lnTo>
                  <a:lnTo>
                    <a:pt x="130" y="68"/>
                  </a:lnTo>
                  <a:lnTo>
                    <a:pt x="118" y="64"/>
                  </a:lnTo>
                  <a:lnTo>
                    <a:pt x="106" y="58"/>
                  </a:lnTo>
                  <a:lnTo>
                    <a:pt x="93" y="54"/>
                  </a:lnTo>
                  <a:lnTo>
                    <a:pt x="80" y="49"/>
                  </a:lnTo>
                  <a:lnTo>
                    <a:pt x="66" y="46"/>
                  </a:lnTo>
                  <a:lnTo>
                    <a:pt x="53" y="41"/>
                  </a:lnTo>
                  <a:lnTo>
                    <a:pt x="39" y="38"/>
                  </a:lnTo>
                  <a:lnTo>
                    <a:pt x="38" y="43"/>
                  </a:lnTo>
                  <a:lnTo>
                    <a:pt x="47" y="50"/>
                  </a:lnTo>
                  <a:lnTo>
                    <a:pt x="56" y="63"/>
                  </a:lnTo>
                  <a:lnTo>
                    <a:pt x="65" y="76"/>
                  </a:lnTo>
                  <a:lnTo>
                    <a:pt x="75" y="91"/>
                  </a:lnTo>
                  <a:lnTo>
                    <a:pt x="87" y="103"/>
                  </a:lnTo>
                  <a:lnTo>
                    <a:pt x="99" y="111"/>
                  </a:lnTo>
                  <a:lnTo>
                    <a:pt x="114" y="113"/>
                  </a:lnTo>
                  <a:lnTo>
                    <a:pt x="132" y="106"/>
                  </a:lnTo>
                  <a:lnTo>
                    <a:pt x="157" y="120"/>
                  </a:lnTo>
                  <a:lnTo>
                    <a:pt x="184" y="132"/>
                  </a:lnTo>
                  <a:lnTo>
                    <a:pt x="210" y="146"/>
                  </a:lnTo>
                  <a:lnTo>
                    <a:pt x="236" y="159"/>
                  </a:lnTo>
                  <a:lnTo>
                    <a:pt x="261" y="174"/>
                  </a:lnTo>
                  <a:lnTo>
                    <a:pt x="286" y="187"/>
                  </a:lnTo>
                  <a:lnTo>
                    <a:pt x="311" y="201"/>
                  </a:lnTo>
                  <a:lnTo>
                    <a:pt x="336" y="215"/>
                  </a:lnTo>
                  <a:lnTo>
                    <a:pt x="360" y="230"/>
                  </a:lnTo>
                  <a:lnTo>
                    <a:pt x="385" y="244"/>
                  </a:lnTo>
                  <a:lnTo>
                    <a:pt x="410" y="259"/>
                  </a:lnTo>
                  <a:lnTo>
                    <a:pt x="434" y="273"/>
                  </a:lnTo>
                  <a:lnTo>
                    <a:pt x="458" y="289"/>
                  </a:lnTo>
                  <a:lnTo>
                    <a:pt x="483" y="304"/>
                  </a:lnTo>
                  <a:lnTo>
                    <a:pt x="506" y="319"/>
                  </a:lnTo>
                  <a:lnTo>
                    <a:pt x="531" y="335"/>
                  </a:lnTo>
                  <a:lnTo>
                    <a:pt x="528" y="340"/>
                  </a:lnTo>
                  <a:lnTo>
                    <a:pt x="520" y="334"/>
                  </a:lnTo>
                  <a:lnTo>
                    <a:pt x="512" y="328"/>
                  </a:lnTo>
                  <a:lnTo>
                    <a:pt x="503" y="324"/>
                  </a:lnTo>
                  <a:lnTo>
                    <a:pt x="494" y="320"/>
                  </a:lnTo>
                  <a:lnTo>
                    <a:pt x="486" y="317"/>
                  </a:lnTo>
                  <a:lnTo>
                    <a:pt x="477" y="315"/>
                  </a:lnTo>
                  <a:lnTo>
                    <a:pt x="469" y="314"/>
                  </a:lnTo>
                  <a:lnTo>
                    <a:pt x="463" y="313"/>
                  </a:lnTo>
                  <a:lnTo>
                    <a:pt x="474" y="323"/>
                  </a:lnTo>
                  <a:lnTo>
                    <a:pt x="483" y="336"/>
                  </a:lnTo>
                  <a:lnTo>
                    <a:pt x="491" y="351"/>
                  </a:lnTo>
                  <a:lnTo>
                    <a:pt x="496" y="366"/>
                  </a:lnTo>
                  <a:lnTo>
                    <a:pt x="501" y="383"/>
                  </a:lnTo>
                  <a:lnTo>
                    <a:pt x="502" y="401"/>
                  </a:lnTo>
                  <a:lnTo>
                    <a:pt x="502" y="420"/>
                  </a:lnTo>
                  <a:lnTo>
                    <a:pt x="501" y="439"/>
                  </a:lnTo>
                  <a:lnTo>
                    <a:pt x="496" y="456"/>
                  </a:lnTo>
                  <a:lnTo>
                    <a:pt x="489" y="471"/>
                  </a:lnTo>
                  <a:lnTo>
                    <a:pt x="483" y="486"/>
                  </a:lnTo>
                  <a:lnTo>
                    <a:pt x="476" y="504"/>
                  </a:lnTo>
                  <a:lnTo>
                    <a:pt x="485" y="508"/>
                  </a:lnTo>
                  <a:lnTo>
                    <a:pt x="493" y="512"/>
                  </a:lnTo>
                  <a:lnTo>
                    <a:pt x="501" y="518"/>
                  </a:lnTo>
                  <a:lnTo>
                    <a:pt x="507" y="524"/>
                  </a:lnTo>
                  <a:lnTo>
                    <a:pt x="513" y="532"/>
                  </a:lnTo>
                  <a:lnTo>
                    <a:pt x="517" y="539"/>
                  </a:lnTo>
                  <a:lnTo>
                    <a:pt x="522" y="547"/>
                  </a:lnTo>
                  <a:lnTo>
                    <a:pt x="524" y="554"/>
                  </a:lnTo>
                  <a:lnTo>
                    <a:pt x="526" y="574"/>
                  </a:lnTo>
                  <a:lnTo>
                    <a:pt x="524" y="594"/>
                  </a:lnTo>
                  <a:lnTo>
                    <a:pt x="519" y="612"/>
                  </a:lnTo>
                  <a:lnTo>
                    <a:pt x="510" y="629"/>
                  </a:lnTo>
                  <a:lnTo>
                    <a:pt x="498" y="644"/>
                  </a:lnTo>
                  <a:lnTo>
                    <a:pt x="486" y="659"/>
                  </a:lnTo>
                  <a:lnTo>
                    <a:pt x="471" y="671"/>
                  </a:lnTo>
                  <a:lnTo>
                    <a:pt x="456" y="682"/>
                  </a:lnTo>
                  <a:lnTo>
                    <a:pt x="450" y="686"/>
                  </a:lnTo>
                  <a:lnTo>
                    <a:pt x="445" y="687"/>
                  </a:lnTo>
                  <a:lnTo>
                    <a:pt x="439" y="687"/>
                  </a:lnTo>
                  <a:lnTo>
                    <a:pt x="434" y="686"/>
                  </a:lnTo>
                  <a:lnTo>
                    <a:pt x="429" y="685"/>
                  </a:lnTo>
                  <a:lnTo>
                    <a:pt x="423" y="682"/>
                  </a:lnTo>
                  <a:lnTo>
                    <a:pt x="419" y="680"/>
                  </a:lnTo>
                  <a:lnTo>
                    <a:pt x="413" y="679"/>
                  </a:lnTo>
                  <a:lnTo>
                    <a:pt x="408" y="670"/>
                  </a:lnTo>
                  <a:lnTo>
                    <a:pt x="403" y="663"/>
                  </a:lnTo>
                  <a:lnTo>
                    <a:pt x="399" y="656"/>
                  </a:lnTo>
                  <a:lnTo>
                    <a:pt x="400" y="645"/>
                  </a:lnTo>
                  <a:lnTo>
                    <a:pt x="406" y="643"/>
                  </a:lnTo>
                  <a:lnTo>
                    <a:pt x="410" y="648"/>
                  </a:lnTo>
                  <a:lnTo>
                    <a:pt x="412" y="653"/>
                  </a:lnTo>
                  <a:lnTo>
                    <a:pt x="417" y="658"/>
                  </a:lnTo>
                  <a:lnTo>
                    <a:pt x="427" y="663"/>
                  </a:lnTo>
                  <a:lnTo>
                    <a:pt x="436" y="666"/>
                  </a:lnTo>
                  <a:lnTo>
                    <a:pt x="443" y="664"/>
                  </a:lnTo>
                  <a:lnTo>
                    <a:pt x="452" y="661"/>
                  </a:lnTo>
                  <a:lnTo>
                    <a:pt x="460" y="657"/>
                  </a:lnTo>
                  <a:lnTo>
                    <a:pt x="468" y="651"/>
                  </a:lnTo>
                  <a:lnTo>
                    <a:pt x="476" y="644"/>
                  </a:lnTo>
                  <a:lnTo>
                    <a:pt x="485" y="638"/>
                  </a:lnTo>
                  <a:lnTo>
                    <a:pt x="498" y="620"/>
                  </a:lnTo>
                  <a:lnTo>
                    <a:pt x="506" y="598"/>
                  </a:lnTo>
                  <a:lnTo>
                    <a:pt x="510" y="574"/>
                  </a:lnTo>
                  <a:lnTo>
                    <a:pt x="507" y="549"/>
                  </a:lnTo>
                  <a:lnTo>
                    <a:pt x="504" y="542"/>
                  </a:lnTo>
                  <a:lnTo>
                    <a:pt x="500" y="537"/>
                  </a:lnTo>
                  <a:lnTo>
                    <a:pt x="496" y="532"/>
                  </a:lnTo>
                  <a:lnTo>
                    <a:pt x="492" y="528"/>
                  </a:lnTo>
                  <a:lnTo>
                    <a:pt x="486" y="523"/>
                  </a:lnTo>
                  <a:lnTo>
                    <a:pt x="480" y="521"/>
                  </a:lnTo>
                  <a:lnTo>
                    <a:pt x="475" y="518"/>
                  </a:lnTo>
                  <a:lnTo>
                    <a:pt x="467" y="517"/>
                  </a:lnTo>
                  <a:lnTo>
                    <a:pt x="461" y="518"/>
                  </a:lnTo>
                  <a:lnTo>
                    <a:pt x="458" y="520"/>
                  </a:lnTo>
                  <a:lnTo>
                    <a:pt x="454" y="523"/>
                  </a:lnTo>
                  <a:lnTo>
                    <a:pt x="449" y="527"/>
                  </a:lnTo>
                  <a:lnTo>
                    <a:pt x="456" y="527"/>
                  </a:lnTo>
                  <a:lnTo>
                    <a:pt x="461" y="527"/>
                  </a:lnTo>
                  <a:lnTo>
                    <a:pt x="469" y="527"/>
                  </a:lnTo>
                  <a:lnTo>
                    <a:pt x="476" y="528"/>
                  </a:lnTo>
                  <a:lnTo>
                    <a:pt x="482" y="530"/>
                  </a:lnTo>
                  <a:lnTo>
                    <a:pt x="487" y="532"/>
                  </a:lnTo>
                  <a:lnTo>
                    <a:pt x="492" y="536"/>
                  </a:lnTo>
                  <a:lnTo>
                    <a:pt x="495" y="541"/>
                  </a:lnTo>
                  <a:lnTo>
                    <a:pt x="491" y="545"/>
                  </a:lnTo>
                  <a:lnTo>
                    <a:pt x="489" y="548"/>
                  </a:lnTo>
                  <a:lnTo>
                    <a:pt x="488" y="550"/>
                  </a:lnTo>
                  <a:lnTo>
                    <a:pt x="485" y="549"/>
                  </a:lnTo>
                  <a:lnTo>
                    <a:pt x="485" y="542"/>
                  </a:lnTo>
                  <a:lnTo>
                    <a:pt x="480" y="539"/>
                  </a:lnTo>
                  <a:lnTo>
                    <a:pt x="475" y="538"/>
                  </a:lnTo>
                  <a:lnTo>
                    <a:pt x="470" y="536"/>
                  </a:lnTo>
                  <a:lnTo>
                    <a:pt x="460" y="539"/>
                  </a:lnTo>
                  <a:lnTo>
                    <a:pt x="451" y="545"/>
                  </a:lnTo>
                  <a:lnTo>
                    <a:pt x="443" y="552"/>
                  </a:lnTo>
                  <a:lnTo>
                    <a:pt x="438" y="561"/>
                  </a:lnTo>
                  <a:lnTo>
                    <a:pt x="445" y="564"/>
                  </a:lnTo>
                  <a:lnTo>
                    <a:pt x="452" y="566"/>
                  </a:lnTo>
                  <a:lnTo>
                    <a:pt x="458" y="569"/>
                  </a:lnTo>
                  <a:lnTo>
                    <a:pt x="463" y="575"/>
                  </a:lnTo>
                  <a:lnTo>
                    <a:pt x="465" y="585"/>
                  </a:lnTo>
                  <a:lnTo>
                    <a:pt x="464" y="593"/>
                  </a:lnTo>
                  <a:lnTo>
                    <a:pt x="461" y="601"/>
                  </a:lnTo>
                  <a:lnTo>
                    <a:pt x="458" y="606"/>
                  </a:lnTo>
                  <a:lnTo>
                    <a:pt x="452" y="612"/>
                  </a:lnTo>
                  <a:lnTo>
                    <a:pt x="447" y="616"/>
                  </a:lnTo>
                  <a:lnTo>
                    <a:pt x="441" y="621"/>
                  </a:lnTo>
                  <a:lnTo>
                    <a:pt x="436" y="625"/>
                  </a:lnTo>
                  <a:lnTo>
                    <a:pt x="420" y="616"/>
                  </a:lnTo>
                  <a:lnTo>
                    <a:pt x="424" y="608"/>
                  </a:lnTo>
                  <a:lnTo>
                    <a:pt x="433" y="607"/>
                  </a:lnTo>
                  <a:lnTo>
                    <a:pt x="441" y="605"/>
                  </a:lnTo>
                  <a:lnTo>
                    <a:pt x="443" y="595"/>
                  </a:lnTo>
                  <a:lnTo>
                    <a:pt x="437" y="589"/>
                  </a:lnTo>
                  <a:lnTo>
                    <a:pt x="429" y="584"/>
                  </a:lnTo>
                  <a:lnTo>
                    <a:pt x="421" y="580"/>
                  </a:lnTo>
                  <a:lnTo>
                    <a:pt x="413" y="583"/>
                  </a:lnTo>
                  <a:lnTo>
                    <a:pt x="414" y="574"/>
                  </a:lnTo>
                  <a:lnTo>
                    <a:pt x="417" y="566"/>
                  </a:lnTo>
                  <a:lnTo>
                    <a:pt x="421" y="558"/>
                  </a:lnTo>
                  <a:lnTo>
                    <a:pt x="427" y="550"/>
                  </a:lnTo>
                  <a:lnTo>
                    <a:pt x="432" y="545"/>
                  </a:lnTo>
                  <a:lnTo>
                    <a:pt x="439" y="539"/>
                  </a:lnTo>
                  <a:lnTo>
                    <a:pt x="446" y="533"/>
                  </a:lnTo>
                  <a:lnTo>
                    <a:pt x="452" y="529"/>
                  </a:lnTo>
                  <a:lnTo>
                    <a:pt x="446" y="529"/>
                  </a:lnTo>
                  <a:lnTo>
                    <a:pt x="439" y="530"/>
                  </a:lnTo>
                  <a:lnTo>
                    <a:pt x="432" y="532"/>
                  </a:lnTo>
                  <a:lnTo>
                    <a:pt x="424" y="536"/>
                  </a:lnTo>
                  <a:lnTo>
                    <a:pt x="418" y="539"/>
                  </a:lnTo>
                  <a:lnTo>
                    <a:pt x="412" y="541"/>
                  </a:lnTo>
                  <a:lnTo>
                    <a:pt x="405" y="542"/>
                  </a:lnTo>
                  <a:lnTo>
                    <a:pt x="400" y="541"/>
                  </a:lnTo>
                  <a:lnTo>
                    <a:pt x="404" y="531"/>
                  </a:lnTo>
                  <a:lnTo>
                    <a:pt x="410" y="523"/>
                  </a:lnTo>
                  <a:lnTo>
                    <a:pt x="417" y="517"/>
                  </a:lnTo>
                  <a:lnTo>
                    <a:pt x="424" y="510"/>
                  </a:lnTo>
                  <a:lnTo>
                    <a:pt x="432" y="503"/>
                  </a:lnTo>
                  <a:lnTo>
                    <a:pt x="441" y="498"/>
                  </a:lnTo>
                  <a:lnTo>
                    <a:pt x="450" y="490"/>
                  </a:lnTo>
                  <a:lnTo>
                    <a:pt x="458" y="482"/>
                  </a:lnTo>
                  <a:lnTo>
                    <a:pt x="473" y="447"/>
                  </a:lnTo>
                  <a:lnTo>
                    <a:pt x="475" y="408"/>
                  </a:lnTo>
                  <a:lnTo>
                    <a:pt x="468" y="369"/>
                  </a:lnTo>
                  <a:lnTo>
                    <a:pt x="456" y="334"/>
                  </a:lnTo>
                  <a:lnTo>
                    <a:pt x="449" y="327"/>
                  </a:lnTo>
                  <a:lnTo>
                    <a:pt x="440" y="320"/>
                  </a:lnTo>
                  <a:lnTo>
                    <a:pt x="431" y="316"/>
                  </a:lnTo>
                  <a:lnTo>
                    <a:pt x="420" y="313"/>
                  </a:lnTo>
                  <a:lnTo>
                    <a:pt x="410" y="310"/>
                  </a:lnTo>
                  <a:lnTo>
                    <a:pt x="400" y="309"/>
                  </a:lnTo>
                  <a:lnTo>
                    <a:pt x="390" y="309"/>
                  </a:lnTo>
                  <a:lnTo>
                    <a:pt x="381" y="310"/>
                  </a:lnTo>
                  <a:lnTo>
                    <a:pt x="341" y="326"/>
                  </a:lnTo>
                  <a:lnTo>
                    <a:pt x="341" y="318"/>
                  </a:lnTo>
                  <a:lnTo>
                    <a:pt x="344" y="313"/>
                  </a:lnTo>
                  <a:lnTo>
                    <a:pt x="347" y="307"/>
                  </a:lnTo>
                  <a:lnTo>
                    <a:pt x="351" y="303"/>
                  </a:lnTo>
                  <a:lnTo>
                    <a:pt x="356" y="298"/>
                  </a:lnTo>
                  <a:lnTo>
                    <a:pt x="362" y="295"/>
                  </a:lnTo>
                  <a:lnTo>
                    <a:pt x="367" y="290"/>
                  </a:lnTo>
                  <a:lnTo>
                    <a:pt x="373" y="286"/>
                  </a:lnTo>
                  <a:lnTo>
                    <a:pt x="409" y="284"/>
                  </a:lnTo>
                  <a:lnTo>
                    <a:pt x="395" y="273"/>
                  </a:lnTo>
                  <a:lnTo>
                    <a:pt x="381" y="263"/>
                  </a:lnTo>
                  <a:lnTo>
                    <a:pt x="365" y="253"/>
                  </a:lnTo>
                  <a:lnTo>
                    <a:pt x="349" y="243"/>
                  </a:lnTo>
                  <a:lnTo>
                    <a:pt x="333" y="233"/>
                  </a:lnTo>
                  <a:lnTo>
                    <a:pt x="317" y="224"/>
                  </a:lnTo>
                  <a:lnTo>
                    <a:pt x="300" y="214"/>
                  </a:lnTo>
                  <a:lnTo>
                    <a:pt x="283" y="205"/>
                  </a:lnTo>
                  <a:lnTo>
                    <a:pt x="265" y="196"/>
                  </a:lnTo>
                  <a:lnTo>
                    <a:pt x="248" y="186"/>
                  </a:lnTo>
                  <a:lnTo>
                    <a:pt x="230" y="177"/>
                  </a:lnTo>
                  <a:lnTo>
                    <a:pt x="213" y="168"/>
                  </a:lnTo>
                  <a:lnTo>
                    <a:pt x="197" y="159"/>
                  </a:lnTo>
                  <a:lnTo>
                    <a:pt x="180" y="151"/>
                  </a:lnTo>
                  <a:lnTo>
                    <a:pt x="163" y="142"/>
                  </a:lnTo>
                  <a:lnTo>
                    <a:pt x="147" y="133"/>
                  </a:lnTo>
                  <a:lnTo>
                    <a:pt x="140" y="141"/>
                  </a:lnTo>
                  <a:lnTo>
                    <a:pt x="134" y="151"/>
                  </a:lnTo>
                  <a:lnTo>
                    <a:pt x="127" y="161"/>
                  </a:lnTo>
                  <a:lnTo>
                    <a:pt x="120" y="173"/>
                  </a:lnTo>
                  <a:lnTo>
                    <a:pt x="129" y="178"/>
                  </a:lnTo>
                  <a:lnTo>
                    <a:pt x="133" y="187"/>
                  </a:lnTo>
                  <a:lnTo>
                    <a:pt x="133" y="197"/>
                  </a:lnTo>
                  <a:lnTo>
                    <a:pt x="130" y="208"/>
                  </a:lnTo>
                  <a:lnTo>
                    <a:pt x="127" y="221"/>
                  </a:lnTo>
                  <a:lnTo>
                    <a:pt x="126" y="231"/>
                  </a:lnTo>
                  <a:lnTo>
                    <a:pt x="129" y="241"/>
                  </a:lnTo>
                  <a:lnTo>
                    <a:pt x="137" y="248"/>
                  </a:lnTo>
                  <a:lnTo>
                    <a:pt x="142" y="255"/>
                  </a:lnTo>
                  <a:lnTo>
                    <a:pt x="149" y="262"/>
                  </a:lnTo>
                  <a:lnTo>
                    <a:pt x="158" y="267"/>
                  </a:lnTo>
                  <a:lnTo>
                    <a:pt x="169" y="268"/>
                  </a:lnTo>
                  <a:lnTo>
                    <a:pt x="176" y="266"/>
                  </a:lnTo>
                  <a:lnTo>
                    <a:pt x="183" y="262"/>
                  </a:lnTo>
                  <a:lnTo>
                    <a:pt x="188" y="258"/>
                  </a:lnTo>
                  <a:lnTo>
                    <a:pt x="193" y="252"/>
                  </a:lnTo>
                  <a:lnTo>
                    <a:pt x="199" y="248"/>
                  </a:lnTo>
                  <a:lnTo>
                    <a:pt x="204" y="244"/>
                  </a:lnTo>
                  <a:lnTo>
                    <a:pt x="210" y="242"/>
                  </a:lnTo>
                  <a:lnTo>
                    <a:pt x="218" y="242"/>
                  </a:lnTo>
                  <a:lnTo>
                    <a:pt x="213" y="254"/>
                  </a:lnTo>
                  <a:lnTo>
                    <a:pt x="207" y="266"/>
                  </a:lnTo>
                  <a:lnTo>
                    <a:pt x="198" y="276"/>
                  </a:lnTo>
                  <a:lnTo>
                    <a:pt x="185" y="282"/>
                  </a:lnTo>
                  <a:lnTo>
                    <a:pt x="175" y="288"/>
                  </a:lnTo>
                  <a:lnTo>
                    <a:pt x="164" y="287"/>
                  </a:lnTo>
                  <a:lnTo>
                    <a:pt x="153" y="284"/>
                  </a:lnTo>
                  <a:lnTo>
                    <a:pt x="143" y="278"/>
                  </a:lnTo>
                  <a:lnTo>
                    <a:pt x="134" y="273"/>
                  </a:lnTo>
                  <a:lnTo>
                    <a:pt x="126" y="275"/>
                  </a:lnTo>
                  <a:lnTo>
                    <a:pt x="121" y="280"/>
                  </a:lnTo>
                  <a:lnTo>
                    <a:pt x="120" y="296"/>
                  </a:lnTo>
                  <a:lnTo>
                    <a:pt x="111" y="309"/>
                  </a:lnTo>
                  <a:lnTo>
                    <a:pt x="105" y="325"/>
                  </a:lnTo>
                  <a:lnTo>
                    <a:pt x="99" y="342"/>
                  </a:lnTo>
                  <a:lnTo>
                    <a:pt x="94" y="359"/>
                  </a:lnTo>
                  <a:lnTo>
                    <a:pt x="92" y="374"/>
                  </a:lnTo>
                  <a:lnTo>
                    <a:pt x="91" y="390"/>
                  </a:lnTo>
                  <a:lnTo>
                    <a:pt x="91" y="403"/>
                  </a:lnTo>
                  <a:lnTo>
                    <a:pt x="92" y="415"/>
                  </a:lnTo>
                  <a:lnTo>
                    <a:pt x="92" y="438"/>
                  </a:lnTo>
                  <a:lnTo>
                    <a:pt x="97" y="463"/>
                  </a:lnTo>
                  <a:lnTo>
                    <a:pt x="106" y="486"/>
                  </a:lnTo>
                  <a:lnTo>
                    <a:pt x="115" y="510"/>
                  </a:lnTo>
                  <a:lnTo>
                    <a:pt x="121" y="533"/>
                  </a:lnTo>
                  <a:lnTo>
                    <a:pt x="125" y="557"/>
                  </a:lnTo>
                  <a:lnTo>
                    <a:pt x="119" y="579"/>
                  </a:lnTo>
                  <a:lnTo>
                    <a:pt x="105" y="602"/>
                  </a:lnTo>
                  <a:lnTo>
                    <a:pt x="72" y="624"/>
                  </a:lnTo>
                  <a:lnTo>
                    <a:pt x="74" y="631"/>
                  </a:lnTo>
                  <a:lnTo>
                    <a:pt x="81" y="636"/>
                  </a:lnTo>
                  <a:lnTo>
                    <a:pt x="89" y="640"/>
                  </a:lnTo>
                  <a:lnTo>
                    <a:pt x="97" y="642"/>
                  </a:lnTo>
                  <a:lnTo>
                    <a:pt x="105" y="645"/>
                  </a:lnTo>
                  <a:lnTo>
                    <a:pt x="111" y="650"/>
                  </a:lnTo>
                  <a:lnTo>
                    <a:pt x="115" y="656"/>
                  </a:lnTo>
                  <a:lnTo>
                    <a:pt x="114" y="664"/>
                  </a:lnTo>
                  <a:lnTo>
                    <a:pt x="106" y="667"/>
                  </a:lnTo>
                  <a:lnTo>
                    <a:pt x="97" y="666"/>
                  </a:lnTo>
                  <a:lnTo>
                    <a:pt x="87" y="661"/>
                  </a:lnTo>
                  <a:lnTo>
                    <a:pt x="78" y="654"/>
                  </a:lnTo>
                  <a:lnTo>
                    <a:pt x="70" y="648"/>
                  </a:lnTo>
                  <a:lnTo>
                    <a:pt x="62" y="641"/>
                  </a:lnTo>
                  <a:lnTo>
                    <a:pt x="57" y="635"/>
                  </a:lnTo>
                  <a:lnTo>
                    <a:pt x="55" y="632"/>
                  </a:lnTo>
                  <a:lnTo>
                    <a:pt x="55" y="626"/>
                  </a:lnTo>
                  <a:lnTo>
                    <a:pt x="56" y="619"/>
                  </a:lnTo>
                  <a:lnTo>
                    <a:pt x="60" y="612"/>
                  </a:lnTo>
                  <a:lnTo>
                    <a:pt x="65" y="606"/>
                  </a:lnTo>
                  <a:lnTo>
                    <a:pt x="71" y="602"/>
                  </a:lnTo>
                  <a:lnTo>
                    <a:pt x="77" y="597"/>
                  </a:lnTo>
                  <a:lnTo>
                    <a:pt x="82" y="594"/>
                  </a:lnTo>
                  <a:lnTo>
                    <a:pt x="87" y="591"/>
                  </a:lnTo>
                  <a:lnTo>
                    <a:pt x="91" y="586"/>
                  </a:lnTo>
                  <a:lnTo>
                    <a:pt x="96" y="582"/>
                  </a:lnTo>
                  <a:lnTo>
                    <a:pt x="99" y="575"/>
                  </a:lnTo>
                  <a:lnTo>
                    <a:pt x="101" y="568"/>
                  </a:lnTo>
                  <a:lnTo>
                    <a:pt x="90" y="535"/>
                  </a:lnTo>
                  <a:lnTo>
                    <a:pt x="81" y="500"/>
                  </a:lnTo>
                  <a:lnTo>
                    <a:pt x="73" y="464"/>
                  </a:lnTo>
                  <a:lnTo>
                    <a:pt x="69" y="428"/>
                  </a:lnTo>
                  <a:lnTo>
                    <a:pt x="68" y="393"/>
                  </a:lnTo>
                  <a:lnTo>
                    <a:pt x="72" y="359"/>
                  </a:lnTo>
                  <a:lnTo>
                    <a:pt x="83" y="325"/>
                  </a:lnTo>
                  <a:lnTo>
                    <a:pt x="102" y="292"/>
                  </a:lnTo>
                  <a:lnTo>
                    <a:pt x="92" y="286"/>
                  </a:lnTo>
                  <a:lnTo>
                    <a:pt x="82" y="278"/>
                  </a:lnTo>
                  <a:lnTo>
                    <a:pt x="73" y="269"/>
                  </a:lnTo>
                  <a:lnTo>
                    <a:pt x="64" y="260"/>
                  </a:lnTo>
                  <a:lnTo>
                    <a:pt x="57" y="249"/>
                  </a:lnTo>
                  <a:lnTo>
                    <a:pt x="51" y="238"/>
                  </a:lnTo>
                  <a:lnTo>
                    <a:pt x="46" y="226"/>
                  </a:lnTo>
                  <a:lnTo>
                    <a:pt x="44" y="214"/>
                  </a:lnTo>
                  <a:lnTo>
                    <a:pt x="43" y="201"/>
                  </a:lnTo>
                  <a:lnTo>
                    <a:pt x="44" y="188"/>
                  </a:lnTo>
                  <a:lnTo>
                    <a:pt x="46" y="176"/>
                  </a:lnTo>
                  <a:lnTo>
                    <a:pt x="51" y="165"/>
                  </a:lnTo>
                  <a:lnTo>
                    <a:pt x="56" y="155"/>
                  </a:lnTo>
                  <a:lnTo>
                    <a:pt x="62" y="145"/>
                  </a:lnTo>
                  <a:lnTo>
                    <a:pt x="69" y="136"/>
                  </a:lnTo>
                  <a:lnTo>
                    <a:pt x="75" y="128"/>
                  </a:lnTo>
                  <a:lnTo>
                    <a:pt x="65" y="112"/>
                  </a:lnTo>
                  <a:lnTo>
                    <a:pt x="55" y="98"/>
                  </a:lnTo>
                  <a:lnTo>
                    <a:pt x="45" y="82"/>
                  </a:lnTo>
                  <a:lnTo>
                    <a:pt x="34" y="67"/>
                  </a:lnTo>
                  <a:lnTo>
                    <a:pt x="24" y="53"/>
                  </a:lnTo>
                  <a:lnTo>
                    <a:pt x="15" y="37"/>
                  </a:lnTo>
                  <a:lnTo>
                    <a:pt x="7" y="21"/>
                  </a:lnTo>
                  <a:lnTo>
                    <a:pt x="0" y="5"/>
                  </a:lnTo>
                  <a:lnTo>
                    <a:pt x="6" y="1"/>
                  </a:lnTo>
                  <a:lnTo>
                    <a:pt x="10" y="0"/>
                  </a:lnTo>
                  <a:lnTo>
                    <a:pt x="14" y="1"/>
                  </a:lnTo>
                  <a:lnTo>
                    <a:pt x="18" y="3"/>
                  </a:lnTo>
                  <a:lnTo>
                    <a:pt x="23" y="7"/>
                  </a:lnTo>
                  <a:lnTo>
                    <a:pt x="27" y="10"/>
                  </a:lnTo>
                  <a:lnTo>
                    <a:pt x="32" y="12"/>
                  </a:lnTo>
                  <a:lnTo>
                    <a:pt x="38" y="13"/>
                  </a:lnTo>
                  <a:lnTo>
                    <a:pt x="54" y="19"/>
                  </a:lnTo>
                  <a:lnTo>
                    <a:pt x="70" y="24"/>
                  </a:lnTo>
                  <a:lnTo>
                    <a:pt x="85" y="29"/>
                  </a:lnTo>
                  <a:lnTo>
                    <a:pt x="102" y="35"/>
                  </a:lnTo>
                  <a:lnTo>
                    <a:pt x="118" y="40"/>
                  </a:lnTo>
                  <a:lnTo>
                    <a:pt x="135" y="47"/>
                  </a:lnTo>
                  <a:lnTo>
                    <a:pt x="151" y="53"/>
                  </a:lnTo>
                  <a:lnTo>
                    <a:pt x="167" y="59"/>
                  </a:lnTo>
                  <a:lnTo>
                    <a:pt x="183" y="66"/>
                  </a:lnTo>
                  <a:lnTo>
                    <a:pt x="200" y="73"/>
                  </a:lnTo>
                  <a:lnTo>
                    <a:pt x="216" y="81"/>
                  </a:lnTo>
                  <a:lnTo>
                    <a:pt x="231" y="89"/>
                  </a:lnTo>
                  <a:lnTo>
                    <a:pt x="247" y="96"/>
                  </a:lnTo>
                  <a:lnTo>
                    <a:pt x="262" y="104"/>
                  </a:lnTo>
                  <a:lnTo>
                    <a:pt x="276" y="113"/>
                  </a:lnTo>
                  <a:lnTo>
                    <a:pt x="291" y="12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99" name="Freeform 704"/>
            <p:cNvSpPr>
              <a:spLocks/>
            </p:cNvSpPr>
            <p:nvPr/>
          </p:nvSpPr>
          <p:spPr bwMode="auto">
            <a:xfrm>
              <a:off x="2907" y="1152"/>
              <a:ext cx="70" cy="53"/>
            </a:xfrm>
            <a:custGeom>
              <a:avLst/>
              <a:gdLst>
                <a:gd name="T0" fmla="*/ 0 w 353"/>
                <a:gd name="T1" fmla="*/ 0 h 267"/>
                <a:gd name="T2" fmla="*/ 0 w 353"/>
                <a:gd name="T3" fmla="*/ 0 h 267"/>
                <a:gd name="T4" fmla="*/ 0 w 353"/>
                <a:gd name="T5" fmla="*/ 0 h 267"/>
                <a:gd name="T6" fmla="*/ 0 w 353"/>
                <a:gd name="T7" fmla="*/ 0 h 267"/>
                <a:gd name="T8" fmla="*/ 0 w 353"/>
                <a:gd name="T9" fmla="*/ 0 h 267"/>
                <a:gd name="T10" fmla="*/ 0 w 353"/>
                <a:gd name="T11" fmla="*/ 0 h 267"/>
                <a:gd name="T12" fmla="*/ 0 w 353"/>
                <a:gd name="T13" fmla="*/ 0 h 267"/>
                <a:gd name="T14" fmla="*/ 0 w 353"/>
                <a:gd name="T15" fmla="*/ 0 h 267"/>
                <a:gd name="T16" fmla="*/ 0 w 353"/>
                <a:gd name="T17" fmla="*/ 0 h 267"/>
                <a:gd name="T18" fmla="*/ 0 w 353"/>
                <a:gd name="T19" fmla="*/ 0 h 267"/>
                <a:gd name="T20" fmla="*/ 0 w 353"/>
                <a:gd name="T21" fmla="*/ 0 h 267"/>
                <a:gd name="T22" fmla="*/ 0 w 353"/>
                <a:gd name="T23" fmla="*/ 0 h 267"/>
                <a:gd name="T24" fmla="*/ 0 w 353"/>
                <a:gd name="T25" fmla="*/ 0 h 267"/>
                <a:gd name="T26" fmla="*/ 0 w 353"/>
                <a:gd name="T27" fmla="*/ 0 h 267"/>
                <a:gd name="T28" fmla="*/ 0 w 353"/>
                <a:gd name="T29" fmla="*/ 0 h 267"/>
                <a:gd name="T30" fmla="*/ 0 w 353"/>
                <a:gd name="T31" fmla="*/ 0 h 267"/>
                <a:gd name="T32" fmla="*/ 0 w 353"/>
                <a:gd name="T33" fmla="*/ 0 h 267"/>
                <a:gd name="T34" fmla="*/ 0 w 353"/>
                <a:gd name="T35" fmla="*/ 0 h 267"/>
                <a:gd name="T36" fmla="*/ 0 w 353"/>
                <a:gd name="T37" fmla="*/ 0 h 267"/>
                <a:gd name="T38" fmla="*/ 0 w 353"/>
                <a:gd name="T39" fmla="*/ 0 h 267"/>
                <a:gd name="T40" fmla="*/ 0 w 353"/>
                <a:gd name="T41" fmla="*/ 0 h 267"/>
                <a:gd name="T42" fmla="*/ 0 w 353"/>
                <a:gd name="T43" fmla="*/ 0 h 267"/>
                <a:gd name="T44" fmla="*/ 0 w 353"/>
                <a:gd name="T45" fmla="*/ 0 h 267"/>
                <a:gd name="T46" fmla="*/ 0 w 353"/>
                <a:gd name="T47" fmla="*/ 0 h 267"/>
                <a:gd name="T48" fmla="*/ 0 w 353"/>
                <a:gd name="T49" fmla="*/ 0 h 267"/>
                <a:gd name="T50" fmla="*/ 0 w 353"/>
                <a:gd name="T51" fmla="*/ 0 h 267"/>
                <a:gd name="T52" fmla="*/ 0 w 353"/>
                <a:gd name="T53" fmla="*/ 0 h 267"/>
                <a:gd name="T54" fmla="*/ 0 w 353"/>
                <a:gd name="T55" fmla="*/ 0 h 267"/>
                <a:gd name="T56" fmla="*/ 0 w 353"/>
                <a:gd name="T57" fmla="*/ 0 h 267"/>
                <a:gd name="T58" fmla="*/ 0 w 353"/>
                <a:gd name="T59" fmla="*/ 0 h 267"/>
                <a:gd name="T60" fmla="*/ 0 w 353"/>
                <a:gd name="T61" fmla="*/ 0 h 267"/>
                <a:gd name="T62" fmla="*/ 0 w 353"/>
                <a:gd name="T63" fmla="*/ 0 h 267"/>
                <a:gd name="T64" fmla="*/ 0 w 353"/>
                <a:gd name="T65" fmla="*/ 0 h 267"/>
                <a:gd name="T66" fmla="*/ 0 w 353"/>
                <a:gd name="T67" fmla="*/ 0 h 267"/>
                <a:gd name="T68" fmla="*/ 0 w 353"/>
                <a:gd name="T69" fmla="*/ 0 h 267"/>
                <a:gd name="T70" fmla="*/ 0 w 353"/>
                <a:gd name="T71" fmla="*/ 0 h 267"/>
                <a:gd name="T72" fmla="*/ 0 w 353"/>
                <a:gd name="T73" fmla="*/ 0 h 267"/>
                <a:gd name="T74" fmla="*/ 0 w 353"/>
                <a:gd name="T75" fmla="*/ 0 h 267"/>
                <a:gd name="T76" fmla="*/ 0 w 353"/>
                <a:gd name="T77" fmla="*/ 0 h 267"/>
                <a:gd name="T78" fmla="*/ 0 w 353"/>
                <a:gd name="T79" fmla="*/ 0 h 267"/>
                <a:gd name="T80" fmla="*/ 0 w 353"/>
                <a:gd name="T81" fmla="*/ 0 h 267"/>
                <a:gd name="T82" fmla="*/ 0 w 353"/>
                <a:gd name="T83" fmla="*/ 0 h 267"/>
                <a:gd name="T84" fmla="*/ 0 w 353"/>
                <a:gd name="T85" fmla="*/ 0 h 267"/>
                <a:gd name="T86" fmla="*/ 0 w 353"/>
                <a:gd name="T87" fmla="*/ 0 h 267"/>
                <a:gd name="T88" fmla="*/ 0 w 353"/>
                <a:gd name="T89" fmla="*/ 0 h 267"/>
                <a:gd name="T90" fmla="*/ 0 w 353"/>
                <a:gd name="T91" fmla="*/ 0 h 2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3"/>
                <a:gd name="T139" fmla="*/ 0 h 267"/>
                <a:gd name="T140" fmla="*/ 353 w 353"/>
                <a:gd name="T141" fmla="*/ 267 h 26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3" h="267">
                  <a:moveTo>
                    <a:pt x="344" y="42"/>
                  </a:moveTo>
                  <a:lnTo>
                    <a:pt x="353" y="98"/>
                  </a:lnTo>
                  <a:lnTo>
                    <a:pt x="352" y="153"/>
                  </a:lnTo>
                  <a:lnTo>
                    <a:pt x="344" y="209"/>
                  </a:lnTo>
                  <a:lnTo>
                    <a:pt x="334" y="265"/>
                  </a:lnTo>
                  <a:lnTo>
                    <a:pt x="322" y="267"/>
                  </a:lnTo>
                  <a:lnTo>
                    <a:pt x="307" y="249"/>
                  </a:lnTo>
                  <a:lnTo>
                    <a:pt x="290" y="233"/>
                  </a:lnTo>
                  <a:lnTo>
                    <a:pt x="273" y="218"/>
                  </a:lnTo>
                  <a:lnTo>
                    <a:pt x="255" y="202"/>
                  </a:lnTo>
                  <a:lnTo>
                    <a:pt x="236" y="189"/>
                  </a:lnTo>
                  <a:lnTo>
                    <a:pt x="216" y="175"/>
                  </a:lnTo>
                  <a:lnTo>
                    <a:pt x="196" y="163"/>
                  </a:lnTo>
                  <a:lnTo>
                    <a:pt x="175" y="150"/>
                  </a:lnTo>
                  <a:lnTo>
                    <a:pt x="154" y="139"/>
                  </a:lnTo>
                  <a:lnTo>
                    <a:pt x="133" y="128"/>
                  </a:lnTo>
                  <a:lnTo>
                    <a:pt x="111" y="117"/>
                  </a:lnTo>
                  <a:lnTo>
                    <a:pt x="89" y="107"/>
                  </a:lnTo>
                  <a:lnTo>
                    <a:pt x="67" y="97"/>
                  </a:lnTo>
                  <a:lnTo>
                    <a:pt x="45" y="87"/>
                  </a:lnTo>
                  <a:lnTo>
                    <a:pt x="23" y="76"/>
                  </a:lnTo>
                  <a:lnTo>
                    <a:pt x="0" y="66"/>
                  </a:lnTo>
                  <a:lnTo>
                    <a:pt x="4" y="61"/>
                  </a:lnTo>
                  <a:lnTo>
                    <a:pt x="8" y="56"/>
                  </a:lnTo>
                  <a:lnTo>
                    <a:pt x="13" y="53"/>
                  </a:lnTo>
                  <a:lnTo>
                    <a:pt x="19" y="48"/>
                  </a:lnTo>
                  <a:lnTo>
                    <a:pt x="25" y="45"/>
                  </a:lnTo>
                  <a:lnTo>
                    <a:pt x="32" y="41"/>
                  </a:lnTo>
                  <a:lnTo>
                    <a:pt x="37" y="37"/>
                  </a:lnTo>
                  <a:lnTo>
                    <a:pt x="43" y="33"/>
                  </a:lnTo>
                  <a:lnTo>
                    <a:pt x="60" y="16"/>
                  </a:lnTo>
                  <a:lnTo>
                    <a:pt x="80" y="6"/>
                  </a:lnTo>
                  <a:lnTo>
                    <a:pt x="101" y="1"/>
                  </a:lnTo>
                  <a:lnTo>
                    <a:pt x="124" y="0"/>
                  </a:lnTo>
                  <a:lnTo>
                    <a:pt x="147" y="1"/>
                  </a:lnTo>
                  <a:lnTo>
                    <a:pt x="170" y="5"/>
                  </a:lnTo>
                  <a:lnTo>
                    <a:pt x="191" y="8"/>
                  </a:lnTo>
                  <a:lnTo>
                    <a:pt x="211" y="10"/>
                  </a:lnTo>
                  <a:lnTo>
                    <a:pt x="229" y="14"/>
                  </a:lnTo>
                  <a:lnTo>
                    <a:pt x="246" y="17"/>
                  </a:lnTo>
                  <a:lnTo>
                    <a:pt x="263" y="19"/>
                  </a:lnTo>
                  <a:lnTo>
                    <a:pt x="280" y="23"/>
                  </a:lnTo>
                  <a:lnTo>
                    <a:pt x="295" y="27"/>
                  </a:lnTo>
                  <a:lnTo>
                    <a:pt x="311" y="31"/>
                  </a:lnTo>
                  <a:lnTo>
                    <a:pt x="328" y="36"/>
                  </a:lnTo>
                  <a:lnTo>
                    <a:pt x="344" y="4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00" name="Freeform 705"/>
            <p:cNvSpPr>
              <a:spLocks/>
            </p:cNvSpPr>
            <p:nvPr/>
          </p:nvSpPr>
          <p:spPr bwMode="auto">
            <a:xfrm>
              <a:off x="2624" y="1158"/>
              <a:ext cx="27" cy="28"/>
            </a:xfrm>
            <a:custGeom>
              <a:avLst/>
              <a:gdLst>
                <a:gd name="T0" fmla="*/ 0 w 135"/>
                <a:gd name="T1" fmla="*/ 0 h 138"/>
                <a:gd name="T2" fmla="*/ 0 w 135"/>
                <a:gd name="T3" fmla="*/ 0 h 138"/>
                <a:gd name="T4" fmla="*/ 0 w 135"/>
                <a:gd name="T5" fmla="*/ 0 h 138"/>
                <a:gd name="T6" fmla="*/ 0 w 135"/>
                <a:gd name="T7" fmla="*/ 0 h 138"/>
                <a:gd name="T8" fmla="*/ 0 w 135"/>
                <a:gd name="T9" fmla="*/ 0 h 138"/>
                <a:gd name="T10" fmla="*/ 0 w 135"/>
                <a:gd name="T11" fmla="*/ 0 h 138"/>
                <a:gd name="T12" fmla="*/ 0 w 135"/>
                <a:gd name="T13" fmla="*/ 0 h 138"/>
                <a:gd name="T14" fmla="*/ 0 w 135"/>
                <a:gd name="T15" fmla="*/ 0 h 138"/>
                <a:gd name="T16" fmla="*/ 0 w 135"/>
                <a:gd name="T17" fmla="*/ 0 h 138"/>
                <a:gd name="T18" fmla="*/ 0 w 135"/>
                <a:gd name="T19" fmla="*/ 0 h 138"/>
                <a:gd name="T20" fmla="*/ 0 w 135"/>
                <a:gd name="T21" fmla="*/ 0 h 138"/>
                <a:gd name="T22" fmla="*/ 0 w 135"/>
                <a:gd name="T23" fmla="*/ 0 h 138"/>
                <a:gd name="T24" fmla="*/ 0 w 135"/>
                <a:gd name="T25" fmla="*/ 0 h 138"/>
                <a:gd name="T26" fmla="*/ 0 w 135"/>
                <a:gd name="T27" fmla="*/ 0 h 138"/>
                <a:gd name="T28" fmla="*/ 0 w 135"/>
                <a:gd name="T29" fmla="*/ 0 h 138"/>
                <a:gd name="T30" fmla="*/ 0 w 135"/>
                <a:gd name="T31" fmla="*/ 0 h 138"/>
                <a:gd name="T32" fmla="*/ 0 w 135"/>
                <a:gd name="T33" fmla="*/ 0 h 138"/>
                <a:gd name="T34" fmla="*/ 0 w 135"/>
                <a:gd name="T35" fmla="*/ 0 h 138"/>
                <a:gd name="T36" fmla="*/ 0 w 135"/>
                <a:gd name="T37" fmla="*/ 0 h 138"/>
                <a:gd name="T38" fmla="*/ 0 w 135"/>
                <a:gd name="T39" fmla="*/ 0 h 138"/>
                <a:gd name="T40" fmla="*/ 0 w 135"/>
                <a:gd name="T41" fmla="*/ 0 h 138"/>
                <a:gd name="T42" fmla="*/ 0 w 135"/>
                <a:gd name="T43" fmla="*/ 0 h 138"/>
                <a:gd name="T44" fmla="*/ 0 w 135"/>
                <a:gd name="T45" fmla="*/ 0 h 138"/>
                <a:gd name="T46" fmla="*/ 0 w 135"/>
                <a:gd name="T47" fmla="*/ 0 h 138"/>
                <a:gd name="T48" fmla="*/ 0 w 135"/>
                <a:gd name="T49" fmla="*/ 0 h 138"/>
                <a:gd name="T50" fmla="*/ 0 w 135"/>
                <a:gd name="T51" fmla="*/ 0 h 138"/>
                <a:gd name="T52" fmla="*/ 0 w 135"/>
                <a:gd name="T53" fmla="*/ 0 h 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
                <a:gd name="T82" fmla="*/ 0 h 138"/>
                <a:gd name="T83" fmla="*/ 135 w 135"/>
                <a:gd name="T84" fmla="*/ 138 h 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 h="138">
                  <a:moveTo>
                    <a:pt x="24" y="10"/>
                  </a:moveTo>
                  <a:lnTo>
                    <a:pt x="37" y="24"/>
                  </a:lnTo>
                  <a:lnTo>
                    <a:pt x="49" y="39"/>
                  </a:lnTo>
                  <a:lnTo>
                    <a:pt x="62" y="52"/>
                  </a:lnTo>
                  <a:lnTo>
                    <a:pt x="77" y="66"/>
                  </a:lnTo>
                  <a:lnTo>
                    <a:pt x="91" y="78"/>
                  </a:lnTo>
                  <a:lnTo>
                    <a:pt x="106" y="91"/>
                  </a:lnTo>
                  <a:lnTo>
                    <a:pt x="121" y="103"/>
                  </a:lnTo>
                  <a:lnTo>
                    <a:pt x="135" y="115"/>
                  </a:lnTo>
                  <a:lnTo>
                    <a:pt x="135" y="138"/>
                  </a:lnTo>
                  <a:lnTo>
                    <a:pt x="123" y="134"/>
                  </a:lnTo>
                  <a:lnTo>
                    <a:pt x="112" y="128"/>
                  </a:lnTo>
                  <a:lnTo>
                    <a:pt x="102" y="120"/>
                  </a:lnTo>
                  <a:lnTo>
                    <a:pt x="92" y="110"/>
                  </a:lnTo>
                  <a:lnTo>
                    <a:pt x="82" y="100"/>
                  </a:lnTo>
                  <a:lnTo>
                    <a:pt x="71" y="89"/>
                  </a:lnTo>
                  <a:lnTo>
                    <a:pt x="62" y="79"/>
                  </a:lnTo>
                  <a:lnTo>
                    <a:pt x="52" y="71"/>
                  </a:lnTo>
                  <a:lnTo>
                    <a:pt x="46" y="63"/>
                  </a:lnTo>
                  <a:lnTo>
                    <a:pt x="38" y="55"/>
                  </a:lnTo>
                  <a:lnTo>
                    <a:pt x="28" y="47"/>
                  </a:lnTo>
                  <a:lnTo>
                    <a:pt x="19" y="40"/>
                  </a:lnTo>
                  <a:lnTo>
                    <a:pt x="10" y="32"/>
                  </a:lnTo>
                  <a:lnTo>
                    <a:pt x="3" y="23"/>
                  </a:lnTo>
                  <a:lnTo>
                    <a:pt x="0" y="13"/>
                  </a:lnTo>
                  <a:lnTo>
                    <a:pt x="1" y="0"/>
                  </a:lnTo>
                  <a:lnTo>
                    <a:pt x="24" y="1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01" name="Freeform 706"/>
            <p:cNvSpPr>
              <a:spLocks/>
            </p:cNvSpPr>
            <p:nvPr/>
          </p:nvSpPr>
          <p:spPr bwMode="auto">
            <a:xfrm>
              <a:off x="2597" y="1164"/>
              <a:ext cx="40" cy="31"/>
            </a:xfrm>
            <a:custGeom>
              <a:avLst/>
              <a:gdLst>
                <a:gd name="T0" fmla="*/ 0 w 199"/>
                <a:gd name="T1" fmla="*/ 0 h 152"/>
                <a:gd name="T2" fmla="*/ 0 w 199"/>
                <a:gd name="T3" fmla="*/ 0 h 152"/>
                <a:gd name="T4" fmla="*/ 0 w 199"/>
                <a:gd name="T5" fmla="*/ 0 h 152"/>
                <a:gd name="T6" fmla="*/ 0 w 199"/>
                <a:gd name="T7" fmla="*/ 0 h 152"/>
                <a:gd name="T8" fmla="*/ 0 w 199"/>
                <a:gd name="T9" fmla="*/ 0 h 152"/>
                <a:gd name="T10" fmla="*/ 0 w 199"/>
                <a:gd name="T11" fmla="*/ 0 h 152"/>
                <a:gd name="T12" fmla="*/ 0 w 199"/>
                <a:gd name="T13" fmla="*/ 0 h 152"/>
                <a:gd name="T14" fmla="*/ 0 w 199"/>
                <a:gd name="T15" fmla="*/ 0 h 152"/>
                <a:gd name="T16" fmla="*/ 0 w 199"/>
                <a:gd name="T17" fmla="*/ 0 h 152"/>
                <a:gd name="T18" fmla="*/ 0 w 199"/>
                <a:gd name="T19" fmla="*/ 0 h 152"/>
                <a:gd name="T20" fmla="*/ 0 w 199"/>
                <a:gd name="T21" fmla="*/ 0 h 152"/>
                <a:gd name="T22" fmla="*/ 0 w 199"/>
                <a:gd name="T23" fmla="*/ 0 h 152"/>
                <a:gd name="T24" fmla="*/ 0 w 199"/>
                <a:gd name="T25" fmla="*/ 0 h 152"/>
                <a:gd name="T26" fmla="*/ 0 w 199"/>
                <a:gd name="T27" fmla="*/ 0 h 152"/>
                <a:gd name="T28" fmla="*/ 0 w 199"/>
                <a:gd name="T29" fmla="*/ 0 h 152"/>
                <a:gd name="T30" fmla="*/ 0 w 199"/>
                <a:gd name="T31" fmla="*/ 0 h 152"/>
                <a:gd name="T32" fmla="*/ 0 w 199"/>
                <a:gd name="T33" fmla="*/ 0 h 152"/>
                <a:gd name="T34" fmla="*/ 0 w 199"/>
                <a:gd name="T35" fmla="*/ 0 h 152"/>
                <a:gd name="T36" fmla="*/ 0 w 199"/>
                <a:gd name="T37" fmla="*/ 0 h 152"/>
                <a:gd name="T38" fmla="*/ 0 w 199"/>
                <a:gd name="T39" fmla="*/ 0 h 152"/>
                <a:gd name="T40" fmla="*/ 0 w 199"/>
                <a:gd name="T41" fmla="*/ 0 h 152"/>
                <a:gd name="T42" fmla="*/ 0 w 199"/>
                <a:gd name="T43" fmla="*/ 0 h 152"/>
                <a:gd name="T44" fmla="*/ 0 w 199"/>
                <a:gd name="T45" fmla="*/ 0 h 152"/>
                <a:gd name="T46" fmla="*/ 0 w 199"/>
                <a:gd name="T47" fmla="*/ 0 h 152"/>
                <a:gd name="T48" fmla="*/ 0 w 199"/>
                <a:gd name="T49" fmla="*/ 0 h 152"/>
                <a:gd name="T50" fmla="*/ 0 w 199"/>
                <a:gd name="T51" fmla="*/ 0 h 152"/>
                <a:gd name="T52" fmla="*/ 0 w 199"/>
                <a:gd name="T53" fmla="*/ 0 h 152"/>
                <a:gd name="T54" fmla="*/ 0 w 199"/>
                <a:gd name="T55" fmla="*/ 0 h 152"/>
                <a:gd name="T56" fmla="*/ 0 w 199"/>
                <a:gd name="T57" fmla="*/ 0 h 152"/>
                <a:gd name="T58" fmla="*/ 0 w 199"/>
                <a:gd name="T59" fmla="*/ 0 h 152"/>
                <a:gd name="T60" fmla="*/ 0 w 199"/>
                <a:gd name="T61" fmla="*/ 0 h 152"/>
                <a:gd name="T62" fmla="*/ 0 w 199"/>
                <a:gd name="T63" fmla="*/ 0 h 152"/>
                <a:gd name="T64" fmla="*/ 0 w 199"/>
                <a:gd name="T65" fmla="*/ 0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9"/>
                <a:gd name="T100" fmla="*/ 0 h 152"/>
                <a:gd name="T101" fmla="*/ 199 w 199"/>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9" h="152">
                  <a:moveTo>
                    <a:pt x="199" y="148"/>
                  </a:moveTo>
                  <a:lnTo>
                    <a:pt x="191" y="152"/>
                  </a:lnTo>
                  <a:lnTo>
                    <a:pt x="183" y="149"/>
                  </a:lnTo>
                  <a:lnTo>
                    <a:pt x="176" y="143"/>
                  </a:lnTo>
                  <a:lnTo>
                    <a:pt x="168" y="139"/>
                  </a:lnTo>
                  <a:lnTo>
                    <a:pt x="148" y="126"/>
                  </a:lnTo>
                  <a:lnTo>
                    <a:pt x="130" y="112"/>
                  </a:lnTo>
                  <a:lnTo>
                    <a:pt x="111" y="98"/>
                  </a:lnTo>
                  <a:lnTo>
                    <a:pt x="93" y="83"/>
                  </a:lnTo>
                  <a:lnTo>
                    <a:pt x="75" y="70"/>
                  </a:lnTo>
                  <a:lnTo>
                    <a:pt x="56" y="55"/>
                  </a:lnTo>
                  <a:lnTo>
                    <a:pt x="36" y="43"/>
                  </a:lnTo>
                  <a:lnTo>
                    <a:pt x="15" y="30"/>
                  </a:lnTo>
                  <a:lnTo>
                    <a:pt x="10" y="22"/>
                  </a:lnTo>
                  <a:lnTo>
                    <a:pt x="4" y="17"/>
                  </a:lnTo>
                  <a:lnTo>
                    <a:pt x="0" y="10"/>
                  </a:lnTo>
                  <a:lnTo>
                    <a:pt x="1" y="0"/>
                  </a:lnTo>
                  <a:lnTo>
                    <a:pt x="16" y="3"/>
                  </a:lnTo>
                  <a:lnTo>
                    <a:pt x="33" y="10"/>
                  </a:lnTo>
                  <a:lnTo>
                    <a:pt x="48" y="18"/>
                  </a:lnTo>
                  <a:lnTo>
                    <a:pt x="65" y="27"/>
                  </a:lnTo>
                  <a:lnTo>
                    <a:pt x="82" y="38"/>
                  </a:lnTo>
                  <a:lnTo>
                    <a:pt x="99" y="49"/>
                  </a:lnTo>
                  <a:lnTo>
                    <a:pt x="116" y="62"/>
                  </a:lnTo>
                  <a:lnTo>
                    <a:pt x="131" y="74"/>
                  </a:lnTo>
                  <a:lnTo>
                    <a:pt x="146" y="86"/>
                  </a:lnTo>
                  <a:lnTo>
                    <a:pt x="159" y="99"/>
                  </a:lnTo>
                  <a:lnTo>
                    <a:pt x="171" y="110"/>
                  </a:lnTo>
                  <a:lnTo>
                    <a:pt x="181" y="120"/>
                  </a:lnTo>
                  <a:lnTo>
                    <a:pt x="190" y="130"/>
                  </a:lnTo>
                  <a:lnTo>
                    <a:pt x="195" y="138"/>
                  </a:lnTo>
                  <a:lnTo>
                    <a:pt x="199" y="143"/>
                  </a:lnTo>
                  <a:lnTo>
                    <a:pt x="199" y="14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02" name="Freeform 707"/>
            <p:cNvSpPr>
              <a:spLocks/>
            </p:cNvSpPr>
            <p:nvPr/>
          </p:nvSpPr>
          <p:spPr bwMode="auto">
            <a:xfrm>
              <a:off x="2659" y="1172"/>
              <a:ext cx="24" cy="37"/>
            </a:xfrm>
            <a:custGeom>
              <a:avLst/>
              <a:gdLst>
                <a:gd name="T0" fmla="*/ 0 w 118"/>
                <a:gd name="T1" fmla="*/ 0 h 182"/>
                <a:gd name="T2" fmla="*/ 0 w 118"/>
                <a:gd name="T3" fmla="*/ 0 h 182"/>
                <a:gd name="T4" fmla="*/ 0 w 118"/>
                <a:gd name="T5" fmla="*/ 0 h 182"/>
                <a:gd name="T6" fmla="*/ 0 w 118"/>
                <a:gd name="T7" fmla="*/ 0 h 182"/>
                <a:gd name="T8" fmla="*/ 0 w 118"/>
                <a:gd name="T9" fmla="*/ 0 h 182"/>
                <a:gd name="T10" fmla="*/ 0 w 118"/>
                <a:gd name="T11" fmla="*/ 0 h 182"/>
                <a:gd name="T12" fmla="*/ 0 w 118"/>
                <a:gd name="T13" fmla="*/ 0 h 182"/>
                <a:gd name="T14" fmla="*/ 0 w 118"/>
                <a:gd name="T15" fmla="*/ 0 h 182"/>
                <a:gd name="T16" fmla="*/ 0 w 118"/>
                <a:gd name="T17" fmla="*/ 0 h 182"/>
                <a:gd name="T18" fmla="*/ 0 w 118"/>
                <a:gd name="T19" fmla="*/ 0 h 182"/>
                <a:gd name="T20" fmla="*/ 0 w 118"/>
                <a:gd name="T21" fmla="*/ 0 h 182"/>
                <a:gd name="T22" fmla="*/ 0 w 118"/>
                <a:gd name="T23" fmla="*/ 0 h 182"/>
                <a:gd name="T24" fmla="*/ 0 w 118"/>
                <a:gd name="T25" fmla="*/ 0 h 182"/>
                <a:gd name="T26" fmla="*/ 0 w 118"/>
                <a:gd name="T27" fmla="*/ 0 h 182"/>
                <a:gd name="T28" fmla="*/ 0 w 118"/>
                <a:gd name="T29" fmla="*/ 0 h 182"/>
                <a:gd name="T30" fmla="*/ 0 w 118"/>
                <a:gd name="T31" fmla="*/ 0 h 182"/>
                <a:gd name="T32" fmla="*/ 0 w 118"/>
                <a:gd name="T33" fmla="*/ 0 h 182"/>
                <a:gd name="T34" fmla="*/ 0 w 118"/>
                <a:gd name="T35" fmla="*/ 0 h 182"/>
                <a:gd name="T36" fmla="*/ 0 w 118"/>
                <a:gd name="T37" fmla="*/ 0 h 182"/>
                <a:gd name="T38" fmla="*/ 0 w 118"/>
                <a:gd name="T39" fmla="*/ 0 h 182"/>
                <a:gd name="T40" fmla="*/ 0 w 118"/>
                <a:gd name="T41" fmla="*/ 0 h 182"/>
                <a:gd name="T42" fmla="*/ 0 w 118"/>
                <a:gd name="T43" fmla="*/ 0 h 182"/>
                <a:gd name="T44" fmla="*/ 0 w 118"/>
                <a:gd name="T45" fmla="*/ 0 h 182"/>
                <a:gd name="T46" fmla="*/ 0 w 118"/>
                <a:gd name="T47" fmla="*/ 0 h 182"/>
                <a:gd name="T48" fmla="*/ 0 w 118"/>
                <a:gd name="T49" fmla="*/ 0 h 1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8"/>
                <a:gd name="T76" fmla="*/ 0 h 182"/>
                <a:gd name="T77" fmla="*/ 118 w 118"/>
                <a:gd name="T78" fmla="*/ 182 h 1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8" h="182">
                  <a:moveTo>
                    <a:pt x="118" y="27"/>
                  </a:moveTo>
                  <a:lnTo>
                    <a:pt x="107" y="45"/>
                  </a:lnTo>
                  <a:lnTo>
                    <a:pt x="96" y="62"/>
                  </a:lnTo>
                  <a:lnTo>
                    <a:pt x="85" y="80"/>
                  </a:lnTo>
                  <a:lnTo>
                    <a:pt x="74" y="98"/>
                  </a:lnTo>
                  <a:lnTo>
                    <a:pt x="63" y="116"/>
                  </a:lnTo>
                  <a:lnTo>
                    <a:pt x="51" y="133"/>
                  </a:lnTo>
                  <a:lnTo>
                    <a:pt x="41" y="148"/>
                  </a:lnTo>
                  <a:lnTo>
                    <a:pt x="32" y="163"/>
                  </a:lnTo>
                  <a:lnTo>
                    <a:pt x="22" y="165"/>
                  </a:lnTo>
                  <a:lnTo>
                    <a:pt x="14" y="169"/>
                  </a:lnTo>
                  <a:lnTo>
                    <a:pt x="6" y="175"/>
                  </a:lnTo>
                  <a:lnTo>
                    <a:pt x="0" y="182"/>
                  </a:lnTo>
                  <a:lnTo>
                    <a:pt x="11" y="156"/>
                  </a:lnTo>
                  <a:lnTo>
                    <a:pt x="23" y="133"/>
                  </a:lnTo>
                  <a:lnTo>
                    <a:pt x="37" y="110"/>
                  </a:lnTo>
                  <a:lnTo>
                    <a:pt x="51" y="89"/>
                  </a:lnTo>
                  <a:lnTo>
                    <a:pt x="67" y="68"/>
                  </a:lnTo>
                  <a:lnTo>
                    <a:pt x="82" y="45"/>
                  </a:lnTo>
                  <a:lnTo>
                    <a:pt x="96" y="24"/>
                  </a:lnTo>
                  <a:lnTo>
                    <a:pt x="111" y="0"/>
                  </a:lnTo>
                  <a:lnTo>
                    <a:pt x="112" y="6"/>
                  </a:lnTo>
                  <a:lnTo>
                    <a:pt x="114" y="12"/>
                  </a:lnTo>
                  <a:lnTo>
                    <a:pt x="115" y="20"/>
                  </a:lnTo>
                  <a:lnTo>
                    <a:pt x="118" y="27"/>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03" name="Freeform 708"/>
            <p:cNvSpPr>
              <a:spLocks/>
            </p:cNvSpPr>
            <p:nvPr/>
          </p:nvSpPr>
          <p:spPr bwMode="auto">
            <a:xfrm>
              <a:off x="2857" y="1175"/>
              <a:ext cx="5" cy="20"/>
            </a:xfrm>
            <a:custGeom>
              <a:avLst/>
              <a:gdLst>
                <a:gd name="T0" fmla="*/ 0 w 28"/>
                <a:gd name="T1" fmla="*/ 0 h 99"/>
                <a:gd name="T2" fmla="*/ 0 w 28"/>
                <a:gd name="T3" fmla="*/ 0 h 99"/>
                <a:gd name="T4" fmla="*/ 0 w 28"/>
                <a:gd name="T5" fmla="*/ 0 h 99"/>
                <a:gd name="T6" fmla="*/ 0 w 28"/>
                <a:gd name="T7" fmla="*/ 0 h 99"/>
                <a:gd name="T8" fmla="*/ 0 w 28"/>
                <a:gd name="T9" fmla="*/ 0 h 99"/>
                <a:gd name="T10" fmla="*/ 0 w 28"/>
                <a:gd name="T11" fmla="*/ 0 h 99"/>
                <a:gd name="T12" fmla="*/ 0 w 28"/>
                <a:gd name="T13" fmla="*/ 0 h 99"/>
                <a:gd name="T14" fmla="*/ 0 w 28"/>
                <a:gd name="T15" fmla="*/ 0 h 99"/>
                <a:gd name="T16" fmla="*/ 0 w 28"/>
                <a:gd name="T17" fmla="*/ 0 h 99"/>
                <a:gd name="T18" fmla="*/ 0 w 28"/>
                <a:gd name="T19" fmla="*/ 0 h 99"/>
                <a:gd name="T20" fmla="*/ 0 w 28"/>
                <a:gd name="T21" fmla="*/ 0 h 99"/>
                <a:gd name="T22" fmla="*/ 0 w 28"/>
                <a:gd name="T23" fmla="*/ 0 h 99"/>
                <a:gd name="T24" fmla="*/ 0 w 28"/>
                <a:gd name="T25" fmla="*/ 0 h 99"/>
                <a:gd name="T26" fmla="*/ 0 w 28"/>
                <a:gd name="T27" fmla="*/ 0 h 99"/>
                <a:gd name="T28" fmla="*/ 0 w 28"/>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99"/>
                <a:gd name="T47" fmla="*/ 28 w 28"/>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99">
                  <a:moveTo>
                    <a:pt x="28" y="0"/>
                  </a:moveTo>
                  <a:lnTo>
                    <a:pt x="18" y="12"/>
                  </a:lnTo>
                  <a:lnTo>
                    <a:pt x="11" y="27"/>
                  </a:lnTo>
                  <a:lnTo>
                    <a:pt x="8" y="44"/>
                  </a:lnTo>
                  <a:lnTo>
                    <a:pt x="9" y="62"/>
                  </a:lnTo>
                  <a:lnTo>
                    <a:pt x="27" y="93"/>
                  </a:lnTo>
                  <a:lnTo>
                    <a:pt x="10" y="99"/>
                  </a:lnTo>
                  <a:lnTo>
                    <a:pt x="4" y="82"/>
                  </a:lnTo>
                  <a:lnTo>
                    <a:pt x="0" y="64"/>
                  </a:lnTo>
                  <a:lnTo>
                    <a:pt x="2" y="45"/>
                  </a:lnTo>
                  <a:lnTo>
                    <a:pt x="7" y="27"/>
                  </a:lnTo>
                  <a:lnTo>
                    <a:pt x="10" y="18"/>
                  </a:lnTo>
                  <a:lnTo>
                    <a:pt x="16" y="11"/>
                  </a:lnTo>
                  <a:lnTo>
                    <a:pt x="22" y="4"/>
                  </a:lnTo>
                  <a:lnTo>
                    <a:pt x="28"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04" name="Freeform 709"/>
            <p:cNvSpPr>
              <a:spLocks/>
            </p:cNvSpPr>
            <p:nvPr/>
          </p:nvSpPr>
          <p:spPr bwMode="auto">
            <a:xfrm>
              <a:off x="2597" y="1194"/>
              <a:ext cx="37" cy="20"/>
            </a:xfrm>
            <a:custGeom>
              <a:avLst/>
              <a:gdLst>
                <a:gd name="T0" fmla="*/ 0 w 186"/>
                <a:gd name="T1" fmla="*/ 0 h 101"/>
                <a:gd name="T2" fmla="*/ 0 w 186"/>
                <a:gd name="T3" fmla="*/ 0 h 101"/>
                <a:gd name="T4" fmla="*/ 0 w 186"/>
                <a:gd name="T5" fmla="*/ 0 h 101"/>
                <a:gd name="T6" fmla="*/ 0 w 186"/>
                <a:gd name="T7" fmla="*/ 0 h 101"/>
                <a:gd name="T8" fmla="*/ 0 w 186"/>
                <a:gd name="T9" fmla="*/ 0 h 101"/>
                <a:gd name="T10" fmla="*/ 0 w 186"/>
                <a:gd name="T11" fmla="*/ 0 h 101"/>
                <a:gd name="T12" fmla="*/ 0 w 186"/>
                <a:gd name="T13" fmla="*/ 0 h 101"/>
                <a:gd name="T14" fmla="*/ 0 w 186"/>
                <a:gd name="T15" fmla="*/ 0 h 101"/>
                <a:gd name="T16" fmla="*/ 0 w 186"/>
                <a:gd name="T17" fmla="*/ 0 h 101"/>
                <a:gd name="T18" fmla="*/ 0 w 186"/>
                <a:gd name="T19" fmla="*/ 0 h 101"/>
                <a:gd name="T20" fmla="*/ 0 w 186"/>
                <a:gd name="T21" fmla="*/ 0 h 101"/>
                <a:gd name="T22" fmla="*/ 0 w 186"/>
                <a:gd name="T23" fmla="*/ 0 h 101"/>
                <a:gd name="T24" fmla="*/ 0 w 186"/>
                <a:gd name="T25" fmla="*/ 0 h 101"/>
                <a:gd name="T26" fmla="*/ 0 w 186"/>
                <a:gd name="T27" fmla="*/ 0 h 101"/>
                <a:gd name="T28" fmla="*/ 0 w 186"/>
                <a:gd name="T29" fmla="*/ 0 h 101"/>
                <a:gd name="T30" fmla="*/ 0 w 186"/>
                <a:gd name="T31" fmla="*/ 0 h 101"/>
                <a:gd name="T32" fmla="*/ 0 w 186"/>
                <a:gd name="T33" fmla="*/ 0 h 101"/>
                <a:gd name="T34" fmla="*/ 0 w 186"/>
                <a:gd name="T35" fmla="*/ 0 h 101"/>
                <a:gd name="T36" fmla="*/ 0 w 186"/>
                <a:gd name="T37" fmla="*/ 0 h 101"/>
                <a:gd name="T38" fmla="*/ 0 w 186"/>
                <a:gd name="T39" fmla="*/ 0 h 101"/>
                <a:gd name="T40" fmla="*/ 0 w 186"/>
                <a:gd name="T41" fmla="*/ 0 h 101"/>
                <a:gd name="T42" fmla="*/ 0 w 186"/>
                <a:gd name="T43" fmla="*/ 0 h 101"/>
                <a:gd name="T44" fmla="*/ 0 w 186"/>
                <a:gd name="T45" fmla="*/ 0 h 101"/>
                <a:gd name="T46" fmla="*/ 0 w 186"/>
                <a:gd name="T47" fmla="*/ 0 h 101"/>
                <a:gd name="T48" fmla="*/ 0 w 186"/>
                <a:gd name="T49" fmla="*/ 0 h 101"/>
                <a:gd name="T50" fmla="*/ 0 w 186"/>
                <a:gd name="T51" fmla="*/ 0 h 101"/>
                <a:gd name="T52" fmla="*/ 0 w 186"/>
                <a:gd name="T53" fmla="*/ 0 h 101"/>
                <a:gd name="T54" fmla="*/ 0 w 186"/>
                <a:gd name="T55" fmla="*/ 0 h 101"/>
                <a:gd name="T56" fmla="*/ 0 w 186"/>
                <a:gd name="T57" fmla="*/ 0 h 1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6"/>
                <a:gd name="T88" fmla="*/ 0 h 101"/>
                <a:gd name="T89" fmla="*/ 186 w 186"/>
                <a:gd name="T90" fmla="*/ 101 h 1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6" h="101">
                  <a:moveTo>
                    <a:pt x="186" y="101"/>
                  </a:moveTo>
                  <a:lnTo>
                    <a:pt x="165" y="97"/>
                  </a:lnTo>
                  <a:lnTo>
                    <a:pt x="144" y="91"/>
                  </a:lnTo>
                  <a:lnTo>
                    <a:pt x="123" y="83"/>
                  </a:lnTo>
                  <a:lnTo>
                    <a:pt x="103" y="73"/>
                  </a:lnTo>
                  <a:lnTo>
                    <a:pt x="82" y="62"/>
                  </a:lnTo>
                  <a:lnTo>
                    <a:pt x="62" y="51"/>
                  </a:lnTo>
                  <a:lnTo>
                    <a:pt x="40" y="41"/>
                  </a:lnTo>
                  <a:lnTo>
                    <a:pt x="19" y="32"/>
                  </a:lnTo>
                  <a:lnTo>
                    <a:pt x="15" y="30"/>
                  </a:lnTo>
                  <a:lnTo>
                    <a:pt x="7" y="25"/>
                  </a:lnTo>
                  <a:lnTo>
                    <a:pt x="0" y="17"/>
                  </a:lnTo>
                  <a:lnTo>
                    <a:pt x="1" y="4"/>
                  </a:lnTo>
                  <a:lnTo>
                    <a:pt x="3" y="2"/>
                  </a:lnTo>
                  <a:lnTo>
                    <a:pt x="8" y="0"/>
                  </a:lnTo>
                  <a:lnTo>
                    <a:pt x="11" y="0"/>
                  </a:lnTo>
                  <a:lnTo>
                    <a:pt x="17" y="0"/>
                  </a:lnTo>
                  <a:lnTo>
                    <a:pt x="21" y="0"/>
                  </a:lnTo>
                  <a:lnTo>
                    <a:pt x="27" y="0"/>
                  </a:lnTo>
                  <a:lnTo>
                    <a:pt x="31" y="1"/>
                  </a:lnTo>
                  <a:lnTo>
                    <a:pt x="36" y="2"/>
                  </a:lnTo>
                  <a:lnTo>
                    <a:pt x="47" y="12"/>
                  </a:lnTo>
                  <a:lnTo>
                    <a:pt x="67" y="25"/>
                  </a:lnTo>
                  <a:lnTo>
                    <a:pt x="92" y="37"/>
                  </a:lnTo>
                  <a:lnTo>
                    <a:pt x="118" y="49"/>
                  </a:lnTo>
                  <a:lnTo>
                    <a:pt x="144" y="63"/>
                  </a:lnTo>
                  <a:lnTo>
                    <a:pt x="166" y="75"/>
                  </a:lnTo>
                  <a:lnTo>
                    <a:pt x="181" y="88"/>
                  </a:lnTo>
                  <a:lnTo>
                    <a:pt x="186" y="10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05" name="Freeform 710"/>
            <p:cNvSpPr>
              <a:spLocks/>
            </p:cNvSpPr>
            <p:nvPr/>
          </p:nvSpPr>
          <p:spPr bwMode="auto">
            <a:xfrm>
              <a:off x="2893" y="1195"/>
              <a:ext cx="13" cy="10"/>
            </a:xfrm>
            <a:custGeom>
              <a:avLst/>
              <a:gdLst>
                <a:gd name="T0" fmla="*/ 0 w 68"/>
                <a:gd name="T1" fmla="*/ 0 h 51"/>
                <a:gd name="T2" fmla="*/ 0 w 68"/>
                <a:gd name="T3" fmla="*/ 0 h 51"/>
                <a:gd name="T4" fmla="*/ 0 w 68"/>
                <a:gd name="T5" fmla="*/ 0 h 51"/>
                <a:gd name="T6" fmla="*/ 0 w 68"/>
                <a:gd name="T7" fmla="*/ 0 h 51"/>
                <a:gd name="T8" fmla="*/ 0 w 68"/>
                <a:gd name="T9" fmla="*/ 0 h 51"/>
                <a:gd name="T10" fmla="*/ 0 w 68"/>
                <a:gd name="T11" fmla="*/ 0 h 51"/>
                <a:gd name="T12" fmla="*/ 0 w 68"/>
                <a:gd name="T13" fmla="*/ 0 h 51"/>
                <a:gd name="T14" fmla="*/ 0 w 68"/>
                <a:gd name="T15" fmla="*/ 0 h 51"/>
                <a:gd name="T16" fmla="*/ 0 w 68"/>
                <a:gd name="T17" fmla="*/ 0 h 51"/>
                <a:gd name="T18" fmla="*/ 0 w 68"/>
                <a:gd name="T19" fmla="*/ 0 h 51"/>
                <a:gd name="T20" fmla="*/ 0 w 68"/>
                <a:gd name="T21" fmla="*/ 0 h 51"/>
                <a:gd name="T22" fmla="*/ 0 w 68"/>
                <a:gd name="T23" fmla="*/ 0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51"/>
                <a:gd name="T38" fmla="*/ 68 w 68"/>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51">
                  <a:moveTo>
                    <a:pt x="68" y="5"/>
                  </a:moveTo>
                  <a:lnTo>
                    <a:pt x="62" y="12"/>
                  </a:lnTo>
                  <a:lnTo>
                    <a:pt x="56" y="19"/>
                  </a:lnTo>
                  <a:lnTo>
                    <a:pt x="48" y="24"/>
                  </a:lnTo>
                  <a:lnTo>
                    <a:pt x="41" y="30"/>
                  </a:lnTo>
                  <a:lnTo>
                    <a:pt x="33" y="35"/>
                  </a:lnTo>
                  <a:lnTo>
                    <a:pt x="27" y="41"/>
                  </a:lnTo>
                  <a:lnTo>
                    <a:pt x="19" y="47"/>
                  </a:lnTo>
                  <a:lnTo>
                    <a:pt x="11" y="51"/>
                  </a:lnTo>
                  <a:lnTo>
                    <a:pt x="0" y="42"/>
                  </a:lnTo>
                  <a:lnTo>
                    <a:pt x="62" y="0"/>
                  </a:lnTo>
                  <a:lnTo>
                    <a:pt x="68"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06" name="Freeform 711"/>
            <p:cNvSpPr>
              <a:spLocks/>
            </p:cNvSpPr>
            <p:nvPr/>
          </p:nvSpPr>
          <p:spPr bwMode="auto">
            <a:xfrm>
              <a:off x="2690" y="1199"/>
              <a:ext cx="10" cy="10"/>
            </a:xfrm>
            <a:custGeom>
              <a:avLst/>
              <a:gdLst>
                <a:gd name="T0" fmla="*/ 0 w 48"/>
                <a:gd name="T1" fmla="*/ 0 h 49"/>
                <a:gd name="T2" fmla="*/ 0 w 48"/>
                <a:gd name="T3" fmla="*/ 0 h 49"/>
                <a:gd name="T4" fmla="*/ 0 w 48"/>
                <a:gd name="T5" fmla="*/ 0 h 49"/>
                <a:gd name="T6" fmla="*/ 0 w 48"/>
                <a:gd name="T7" fmla="*/ 0 h 49"/>
                <a:gd name="T8" fmla="*/ 0 w 48"/>
                <a:gd name="T9" fmla="*/ 0 h 49"/>
                <a:gd name="T10" fmla="*/ 0 w 48"/>
                <a:gd name="T11" fmla="*/ 0 h 49"/>
                <a:gd name="T12" fmla="*/ 0 w 48"/>
                <a:gd name="T13" fmla="*/ 0 h 49"/>
                <a:gd name="T14" fmla="*/ 0 w 48"/>
                <a:gd name="T15" fmla="*/ 0 h 49"/>
                <a:gd name="T16" fmla="*/ 0 w 48"/>
                <a:gd name="T17" fmla="*/ 0 h 49"/>
                <a:gd name="T18" fmla="*/ 0 w 48"/>
                <a:gd name="T19" fmla="*/ 0 h 49"/>
                <a:gd name="T20" fmla="*/ 0 w 48"/>
                <a:gd name="T21" fmla="*/ 0 h 49"/>
                <a:gd name="T22" fmla="*/ 0 w 48"/>
                <a:gd name="T23" fmla="*/ 0 h 49"/>
                <a:gd name="T24" fmla="*/ 0 w 48"/>
                <a:gd name="T25" fmla="*/ 0 h 49"/>
                <a:gd name="T26" fmla="*/ 0 w 48"/>
                <a:gd name="T27" fmla="*/ 0 h 49"/>
                <a:gd name="T28" fmla="*/ 0 w 48"/>
                <a:gd name="T29" fmla="*/ 0 h 49"/>
                <a:gd name="T30" fmla="*/ 0 w 48"/>
                <a:gd name="T31" fmla="*/ 0 h 49"/>
                <a:gd name="T32" fmla="*/ 0 w 48"/>
                <a:gd name="T33" fmla="*/ 0 h 49"/>
                <a:gd name="T34" fmla="*/ 0 w 48"/>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9"/>
                <a:gd name="T56" fmla="*/ 48 w 48"/>
                <a:gd name="T57" fmla="*/ 49 h 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9">
                  <a:moveTo>
                    <a:pt x="48" y="37"/>
                  </a:moveTo>
                  <a:lnTo>
                    <a:pt x="44" y="38"/>
                  </a:lnTo>
                  <a:lnTo>
                    <a:pt x="40" y="40"/>
                  </a:lnTo>
                  <a:lnTo>
                    <a:pt x="37" y="43"/>
                  </a:lnTo>
                  <a:lnTo>
                    <a:pt x="37" y="49"/>
                  </a:lnTo>
                  <a:lnTo>
                    <a:pt x="29" y="49"/>
                  </a:lnTo>
                  <a:lnTo>
                    <a:pt x="23" y="42"/>
                  </a:lnTo>
                  <a:lnTo>
                    <a:pt x="19" y="38"/>
                  </a:lnTo>
                  <a:lnTo>
                    <a:pt x="10" y="40"/>
                  </a:lnTo>
                  <a:lnTo>
                    <a:pt x="3" y="49"/>
                  </a:lnTo>
                  <a:lnTo>
                    <a:pt x="0" y="34"/>
                  </a:lnTo>
                  <a:lnTo>
                    <a:pt x="3" y="21"/>
                  </a:lnTo>
                  <a:lnTo>
                    <a:pt x="10" y="9"/>
                  </a:lnTo>
                  <a:lnTo>
                    <a:pt x="21" y="0"/>
                  </a:lnTo>
                  <a:lnTo>
                    <a:pt x="30" y="8"/>
                  </a:lnTo>
                  <a:lnTo>
                    <a:pt x="35" y="18"/>
                  </a:lnTo>
                  <a:lnTo>
                    <a:pt x="40" y="29"/>
                  </a:lnTo>
                  <a:lnTo>
                    <a:pt x="48" y="37"/>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07" name="Freeform 712"/>
            <p:cNvSpPr>
              <a:spLocks/>
            </p:cNvSpPr>
            <p:nvPr/>
          </p:nvSpPr>
          <p:spPr bwMode="auto">
            <a:xfrm>
              <a:off x="2702" y="1209"/>
              <a:ext cx="3" cy="3"/>
            </a:xfrm>
            <a:custGeom>
              <a:avLst/>
              <a:gdLst>
                <a:gd name="T0" fmla="*/ 0 w 17"/>
                <a:gd name="T1" fmla="*/ 0 h 15"/>
                <a:gd name="T2" fmla="*/ 0 w 17"/>
                <a:gd name="T3" fmla="*/ 0 h 15"/>
                <a:gd name="T4" fmla="*/ 0 w 17"/>
                <a:gd name="T5" fmla="*/ 0 h 15"/>
                <a:gd name="T6" fmla="*/ 0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0" y="13"/>
                  </a:moveTo>
                  <a:lnTo>
                    <a:pt x="0" y="0"/>
                  </a:lnTo>
                  <a:lnTo>
                    <a:pt x="17" y="15"/>
                  </a:lnTo>
                  <a:lnTo>
                    <a:pt x="0" y="1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08" name="Freeform 713"/>
            <p:cNvSpPr>
              <a:spLocks/>
            </p:cNvSpPr>
            <p:nvPr/>
          </p:nvSpPr>
          <p:spPr bwMode="auto">
            <a:xfrm>
              <a:off x="2962" y="1211"/>
              <a:ext cx="37" cy="24"/>
            </a:xfrm>
            <a:custGeom>
              <a:avLst/>
              <a:gdLst>
                <a:gd name="T0" fmla="*/ 0 w 187"/>
                <a:gd name="T1" fmla="*/ 0 h 118"/>
                <a:gd name="T2" fmla="*/ 0 w 187"/>
                <a:gd name="T3" fmla="*/ 0 h 118"/>
                <a:gd name="T4" fmla="*/ 0 w 187"/>
                <a:gd name="T5" fmla="*/ 0 h 118"/>
                <a:gd name="T6" fmla="*/ 0 w 187"/>
                <a:gd name="T7" fmla="*/ 0 h 118"/>
                <a:gd name="T8" fmla="*/ 0 w 187"/>
                <a:gd name="T9" fmla="*/ 0 h 118"/>
                <a:gd name="T10" fmla="*/ 0 w 187"/>
                <a:gd name="T11" fmla="*/ 0 h 118"/>
                <a:gd name="T12" fmla="*/ 0 w 187"/>
                <a:gd name="T13" fmla="*/ 0 h 118"/>
                <a:gd name="T14" fmla="*/ 0 w 187"/>
                <a:gd name="T15" fmla="*/ 0 h 118"/>
                <a:gd name="T16" fmla="*/ 0 w 187"/>
                <a:gd name="T17" fmla="*/ 0 h 118"/>
                <a:gd name="T18" fmla="*/ 0 w 187"/>
                <a:gd name="T19" fmla="*/ 0 h 118"/>
                <a:gd name="T20" fmla="*/ 0 w 187"/>
                <a:gd name="T21" fmla="*/ 0 h 118"/>
                <a:gd name="T22" fmla="*/ 0 w 187"/>
                <a:gd name="T23" fmla="*/ 0 h 118"/>
                <a:gd name="T24" fmla="*/ 0 w 187"/>
                <a:gd name="T25" fmla="*/ 0 h 118"/>
                <a:gd name="T26" fmla="*/ 0 w 187"/>
                <a:gd name="T27" fmla="*/ 0 h 118"/>
                <a:gd name="T28" fmla="*/ 0 w 187"/>
                <a:gd name="T29" fmla="*/ 0 h 118"/>
                <a:gd name="T30" fmla="*/ 0 w 187"/>
                <a:gd name="T31" fmla="*/ 0 h 118"/>
                <a:gd name="T32" fmla="*/ 0 w 187"/>
                <a:gd name="T33" fmla="*/ 0 h 118"/>
                <a:gd name="T34" fmla="*/ 0 w 187"/>
                <a:gd name="T35" fmla="*/ 0 h 118"/>
                <a:gd name="T36" fmla="*/ 0 w 187"/>
                <a:gd name="T37" fmla="*/ 0 h 118"/>
                <a:gd name="T38" fmla="*/ 0 w 187"/>
                <a:gd name="T39" fmla="*/ 0 h 118"/>
                <a:gd name="T40" fmla="*/ 0 w 187"/>
                <a:gd name="T41" fmla="*/ 0 h 118"/>
                <a:gd name="T42" fmla="*/ 0 w 187"/>
                <a:gd name="T43" fmla="*/ 0 h 118"/>
                <a:gd name="T44" fmla="*/ 0 w 187"/>
                <a:gd name="T45" fmla="*/ 0 h 118"/>
                <a:gd name="T46" fmla="*/ 0 w 187"/>
                <a:gd name="T47" fmla="*/ 0 h 118"/>
                <a:gd name="T48" fmla="*/ 0 w 187"/>
                <a:gd name="T49" fmla="*/ 0 h 118"/>
                <a:gd name="T50" fmla="*/ 0 w 187"/>
                <a:gd name="T51" fmla="*/ 0 h 118"/>
                <a:gd name="T52" fmla="*/ 0 w 187"/>
                <a:gd name="T53" fmla="*/ 0 h 118"/>
                <a:gd name="T54" fmla="*/ 0 w 187"/>
                <a:gd name="T55" fmla="*/ 0 h 118"/>
                <a:gd name="T56" fmla="*/ 0 w 187"/>
                <a:gd name="T57" fmla="*/ 0 h 118"/>
                <a:gd name="T58" fmla="*/ 0 w 187"/>
                <a:gd name="T59" fmla="*/ 0 h 118"/>
                <a:gd name="T60" fmla="*/ 0 w 187"/>
                <a:gd name="T61" fmla="*/ 0 h 118"/>
                <a:gd name="T62" fmla="*/ 0 w 187"/>
                <a:gd name="T63" fmla="*/ 0 h 118"/>
                <a:gd name="T64" fmla="*/ 0 w 187"/>
                <a:gd name="T65" fmla="*/ 0 h 118"/>
                <a:gd name="T66" fmla="*/ 0 w 187"/>
                <a:gd name="T67" fmla="*/ 0 h 118"/>
                <a:gd name="T68" fmla="*/ 0 w 187"/>
                <a:gd name="T69" fmla="*/ 0 h 118"/>
                <a:gd name="T70" fmla="*/ 0 w 187"/>
                <a:gd name="T71" fmla="*/ 0 h 1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7"/>
                <a:gd name="T109" fmla="*/ 0 h 118"/>
                <a:gd name="T110" fmla="*/ 187 w 187"/>
                <a:gd name="T111" fmla="*/ 118 h 1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7" h="118">
                  <a:moveTo>
                    <a:pt x="161" y="97"/>
                  </a:moveTo>
                  <a:lnTo>
                    <a:pt x="187" y="95"/>
                  </a:lnTo>
                  <a:lnTo>
                    <a:pt x="187" y="98"/>
                  </a:lnTo>
                  <a:lnTo>
                    <a:pt x="174" y="104"/>
                  </a:lnTo>
                  <a:lnTo>
                    <a:pt x="161" y="108"/>
                  </a:lnTo>
                  <a:lnTo>
                    <a:pt x="147" y="113"/>
                  </a:lnTo>
                  <a:lnTo>
                    <a:pt x="134" y="115"/>
                  </a:lnTo>
                  <a:lnTo>
                    <a:pt x="120" y="117"/>
                  </a:lnTo>
                  <a:lnTo>
                    <a:pt x="106" y="118"/>
                  </a:lnTo>
                  <a:lnTo>
                    <a:pt x="92" y="118"/>
                  </a:lnTo>
                  <a:lnTo>
                    <a:pt x="79" y="118"/>
                  </a:lnTo>
                  <a:lnTo>
                    <a:pt x="61" y="88"/>
                  </a:lnTo>
                  <a:lnTo>
                    <a:pt x="65" y="89"/>
                  </a:lnTo>
                  <a:lnTo>
                    <a:pt x="71" y="90"/>
                  </a:lnTo>
                  <a:lnTo>
                    <a:pt x="76" y="92"/>
                  </a:lnTo>
                  <a:lnTo>
                    <a:pt x="81" y="95"/>
                  </a:lnTo>
                  <a:lnTo>
                    <a:pt x="87" y="96"/>
                  </a:lnTo>
                  <a:lnTo>
                    <a:pt x="91" y="96"/>
                  </a:lnTo>
                  <a:lnTo>
                    <a:pt x="96" y="93"/>
                  </a:lnTo>
                  <a:lnTo>
                    <a:pt x="99" y="89"/>
                  </a:lnTo>
                  <a:lnTo>
                    <a:pt x="86" y="79"/>
                  </a:lnTo>
                  <a:lnTo>
                    <a:pt x="72" y="68"/>
                  </a:lnTo>
                  <a:lnTo>
                    <a:pt x="61" y="56"/>
                  </a:lnTo>
                  <a:lnTo>
                    <a:pt x="49" y="45"/>
                  </a:lnTo>
                  <a:lnTo>
                    <a:pt x="37" y="33"/>
                  </a:lnTo>
                  <a:lnTo>
                    <a:pt x="25" y="22"/>
                  </a:lnTo>
                  <a:lnTo>
                    <a:pt x="14" y="11"/>
                  </a:lnTo>
                  <a:lnTo>
                    <a:pt x="0" y="0"/>
                  </a:lnTo>
                  <a:lnTo>
                    <a:pt x="26" y="7"/>
                  </a:lnTo>
                  <a:lnTo>
                    <a:pt x="46" y="21"/>
                  </a:lnTo>
                  <a:lnTo>
                    <a:pt x="63" y="37"/>
                  </a:lnTo>
                  <a:lnTo>
                    <a:pt x="78" y="56"/>
                  </a:lnTo>
                  <a:lnTo>
                    <a:pt x="93" y="74"/>
                  </a:lnTo>
                  <a:lnTo>
                    <a:pt x="110" y="89"/>
                  </a:lnTo>
                  <a:lnTo>
                    <a:pt x="133" y="97"/>
                  </a:lnTo>
                  <a:lnTo>
                    <a:pt x="161" y="97"/>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09" name="Freeform 714"/>
            <p:cNvSpPr>
              <a:spLocks/>
            </p:cNvSpPr>
            <p:nvPr/>
          </p:nvSpPr>
          <p:spPr bwMode="auto">
            <a:xfrm>
              <a:off x="2904" y="1215"/>
              <a:ext cx="24" cy="20"/>
            </a:xfrm>
            <a:custGeom>
              <a:avLst/>
              <a:gdLst>
                <a:gd name="T0" fmla="*/ 0 w 120"/>
                <a:gd name="T1" fmla="*/ 0 h 100"/>
                <a:gd name="T2" fmla="*/ 0 w 120"/>
                <a:gd name="T3" fmla="*/ 0 h 100"/>
                <a:gd name="T4" fmla="*/ 0 w 120"/>
                <a:gd name="T5" fmla="*/ 0 h 100"/>
                <a:gd name="T6" fmla="*/ 0 w 120"/>
                <a:gd name="T7" fmla="*/ 0 h 100"/>
                <a:gd name="T8" fmla="*/ 0 w 120"/>
                <a:gd name="T9" fmla="*/ 0 h 100"/>
                <a:gd name="T10" fmla="*/ 0 w 120"/>
                <a:gd name="T11" fmla="*/ 0 h 100"/>
                <a:gd name="T12" fmla="*/ 0 w 120"/>
                <a:gd name="T13" fmla="*/ 0 h 100"/>
                <a:gd name="T14" fmla="*/ 0 w 120"/>
                <a:gd name="T15" fmla="*/ 0 h 100"/>
                <a:gd name="T16" fmla="*/ 0 w 120"/>
                <a:gd name="T17" fmla="*/ 0 h 100"/>
                <a:gd name="T18" fmla="*/ 0 w 120"/>
                <a:gd name="T19" fmla="*/ 0 h 100"/>
                <a:gd name="T20" fmla="*/ 0 w 120"/>
                <a:gd name="T21" fmla="*/ 0 h 100"/>
                <a:gd name="T22" fmla="*/ 0 w 120"/>
                <a:gd name="T23" fmla="*/ 0 h 100"/>
                <a:gd name="T24" fmla="*/ 0 w 120"/>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00"/>
                <a:gd name="T41" fmla="*/ 120 w 120"/>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00">
                  <a:moveTo>
                    <a:pt x="120" y="7"/>
                  </a:moveTo>
                  <a:lnTo>
                    <a:pt x="107" y="18"/>
                  </a:lnTo>
                  <a:lnTo>
                    <a:pt x="92" y="31"/>
                  </a:lnTo>
                  <a:lnTo>
                    <a:pt x="76" y="42"/>
                  </a:lnTo>
                  <a:lnTo>
                    <a:pt x="61" y="53"/>
                  </a:lnTo>
                  <a:lnTo>
                    <a:pt x="45" y="65"/>
                  </a:lnTo>
                  <a:lnTo>
                    <a:pt x="29" y="77"/>
                  </a:lnTo>
                  <a:lnTo>
                    <a:pt x="15" y="89"/>
                  </a:lnTo>
                  <a:lnTo>
                    <a:pt x="0" y="100"/>
                  </a:lnTo>
                  <a:lnTo>
                    <a:pt x="0" y="91"/>
                  </a:lnTo>
                  <a:lnTo>
                    <a:pt x="107" y="0"/>
                  </a:lnTo>
                  <a:lnTo>
                    <a:pt x="120" y="0"/>
                  </a:lnTo>
                  <a:lnTo>
                    <a:pt x="120"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0" name="Freeform 715"/>
            <p:cNvSpPr>
              <a:spLocks/>
            </p:cNvSpPr>
            <p:nvPr/>
          </p:nvSpPr>
          <p:spPr bwMode="auto">
            <a:xfrm>
              <a:off x="2900" y="1216"/>
              <a:ext cx="17" cy="15"/>
            </a:xfrm>
            <a:custGeom>
              <a:avLst/>
              <a:gdLst>
                <a:gd name="T0" fmla="*/ 0 w 82"/>
                <a:gd name="T1" fmla="*/ 0 h 73"/>
                <a:gd name="T2" fmla="*/ 0 w 82"/>
                <a:gd name="T3" fmla="*/ 0 h 73"/>
                <a:gd name="T4" fmla="*/ 0 w 82"/>
                <a:gd name="T5" fmla="*/ 0 h 73"/>
                <a:gd name="T6" fmla="*/ 0 w 82"/>
                <a:gd name="T7" fmla="*/ 0 h 73"/>
                <a:gd name="T8" fmla="*/ 0 w 82"/>
                <a:gd name="T9" fmla="*/ 0 h 73"/>
                <a:gd name="T10" fmla="*/ 0 w 82"/>
                <a:gd name="T11" fmla="*/ 0 h 73"/>
                <a:gd name="T12" fmla="*/ 0 w 82"/>
                <a:gd name="T13" fmla="*/ 0 h 73"/>
                <a:gd name="T14" fmla="*/ 0 w 82"/>
                <a:gd name="T15" fmla="*/ 0 h 73"/>
                <a:gd name="T16" fmla="*/ 0 w 82"/>
                <a:gd name="T17" fmla="*/ 0 h 73"/>
                <a:gd name="T18" fmla="*/ 0 w 82"/>
                <a:gd name="T19" fmla="*/ 0 h 73"/>
                <a:gd name="T20" fmla="*/ 0 w 82"/>
                <a:gd name="T21" fmla="*/ 0 h 73"/>
                <a:gd name="T22" fmla="*/ 0 w 82"/>
                <a:gd name="T23" fmla="*/ 0 h 73"/>
                <a:gd name="T24" fmla="*/ 0 w 82"/>
                <a:gd name="T25" fmla="*/ 0 h 73"/>
                <a:gd name="T26" fmla="*/ 0 w 82"/>
                <a:gd name="T27" fmla="*/ 0 h 73"/>
                <a:gd name="T28" fmla="*/ 0 w 82"/>
                <a:gd name="T29" fmla="*/ 0 h 73"/>
                <a:gd name="T30" fmla="*/ 0 w 82"/>
                <a:gd name="T31" fmla="*/ 0 h 73"/>
                <a:gd name="T32" fmla="*/ 0 w 82"/>
                <a:gd name="T33" fmla="*/ 0 h 73"/>
                <a:gd name="T34" fmla="*/ 0 w 82"/>
                <a:gd name="T35" fmla="*/ 0 h 73"/>
                <a:gd name="T36" fmla="*/ 0 w 82"/>
                <a:gd name="T37" fmla="*/ 0 h 73"/>
                <a:gd name="T38" fmla="*/ 0 w 82"/>
                <a:gd name="T39" fmla="*/ 0 h 73"/>
                <a:gd name="T40" fmla="*/ 0 w 82"/>
                <a:gd name="T41" fmla="*/ 0 h 73"/>
                <a:gd name="T42" fmla="*/ 0 w 82"/>
                <a:gd name="T43" fmla="*/ 0 h 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
                <a:gd name="T67" fmla="*/ 0 h 73"/>
                <a:gd name="T68" fmla="*/ 82 w 82"/>
                <a:gd name="T69" fmla="*/ 73 h 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 h="73">
                  <a:moveTo>
                    <a:pt x="82" y="7"/>
                  </a:moveTo>
                  <a:lnTo>
                    <a:pt x="72" y="15"/>
                  </a:lnTo>
                  <a:lnTo>
                    <a:pt x="60" y="23"/>
                  </a:lnTo>
                  <a:lnTo>
                    <a:pt x="49" y="31"/>
                  </a:lnTo>
                  <a:lnTo>
                    <a:pt x="39" y="40"/>
                  </a:lnTo>
                  <a:lnTo>
                    <a:pt x="29" y="49"/>
                  </a:lnTo>
                  <a:lnTo>
                    <a:pt x="19" y="58"/>
                  </a:lnTo>
                  <a:lnTo>
                    <a:pt x="9" y="66"/>
                  </a:lnTo>
                  <a:lnTo>
                    <a:pt x="0" y="73"/>
                  </a:lnTo>
                  <a:lnTo>
                    <a:pt x="3" y="63"/>
                  </a:lnTo>
                  <a:lnTo>
                    <a:pt x="8" y="54"/>
                  </a:lnTo>
                  <a:lnTo>
                    <a:pt x="14" y="46"/>
                  </a:lnTo>
                  <a:lnTo>
                    <a:pt x="22" y="38"/>
                  </a:lnTo>
                  <a:lnTo>
                    <a:pt x="30" y="30"/>
                  </a:lnTo>
                  <a:lnTo>
                    <a:pt x="38" y="24"/>
                  </a:lnTo>
                  <a:lnTo>
                    <a:pt x="45" y="17"/>
                  </a:lnTo>
                  <a:lnTo>
                    <a:pt x="51" y="9"/>
                  </a:lnTo>
                  <a:lnTo>
                    <a:pt x="58" y="5"/>
                  </a:lnTo>
                  <a:lnTo>
                    <a:pt x="65" y="2"/>
                  </a:lnTo>
                  <a:lnTo>
                    <a:pt x="73" y="0"/>
                  </a:lnTo>
                  <a:lnTo>
                    <a:pt x="82" y="0"/>
                  </a:lnTo>
                  <a:lnTo>
                    <a:pt x="82"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1" name="Freeform 716"/>
            <p:cNvSpPr>
              <a:spLocks/>
            </p:cNvSpPr>
            <p:nvPr/>
          </p:nvSpPr>
          <p:spPr bwMode="auto">
            <a:xfrm>
              <a:off x="2860" y="1222"/>
              <a:ext cx="19" cy="13"/>
            </a:xfrm>
            <a:custGeom>
              <a:avLst/>
              <a:gdLst>
                <a:gd name="T0" fmla="*/ 0 w 96"/>
                <a:gd name="T1" fmla="*/ 0 h 69"/>
                <a:gd name="T2" fmla="*/ 0 w 96"/>
                <a:gd name="T3" fmla="*/ 0 h 69"/>
                <a:gd name="T4" fmla="*/ 0 w 96"/>
                <a:gd name="T5" fmla="*/ 0 h 69"/>
                <a:gd name="T6" fmla="*/ 0 w 96"/>
                <a:gd name="T7" fmla="*/ 0 h 69"/>
                <a:gd name="T8" fmla="*/ 0 w 96"/>
                <a:gd name="T9" fmla="*/ 0 h 69"/>
                <a:gd name="T10" fmla="*/ 0 w 96"/>
                <a:gd name="T11" fmla="*/ 0 h 69"/>
                <a:gd name="T12" fmla="*/ 0 w 96"/>
                <a:gd name="T13" fmla="*/ 0 h 69"/>
                <a:gd name="T14" fmla="*/ 0 w 96"/>
                <a:gd name="T15" fmla="*/ 0 h 69"/>
                <a:gd name="T16" fmla="*/ 0 w 96"/>
                <a:gd name="T17" fmla="*/ 0 h 69"/>
                <a:gd name="T18" fmla="*/ 0 w 96"/>
                <a:gd name="T19" fmla="*/ 0 h 69"/>
                <a:gd name="T20" fmla="*/ 0 w 96"/>
                <a:gd name="T21" fmla="*/ 0 h 69"/>
                <a:gd name="T22" fmla="*/ 0 w 96"/>
                <a:gd name="T23" fmla="*/ 0 h 69"/>
                <a:gd name="T24" fmla="*/ 0 w 96"/>
                <a:gd name="T25" fmla="*/ 0 h 69"/>
                <a:gd name="T26" fmla="*/ 0 w 96"/>
                <a:gd name="T27" fmla="*/ 0 h 69"/>
                <a:gd name="T28" fmla="*/ 0 w 96"/>
                <a:gd name="T29" fmla="*/ 0 h 69"/>
                <a:gd name="T30" fmla="*/ 0 w 96"/>
                <a:gd name="T31" fmla="*/ 0 h 69"/>
                <a:gd name="T32" fmla="*/ 0 w 96"/>
                <a:gd name="T33" fmla="*/ 0 h 69"/>
                <a:gd name="T34" fmla="*/ 0 w 96"/>
                <a:gd name="T35" fmla="*/ 0 h 69"/>
                <a:gd name="T36" fmla="*/ 0 w 96"/>
                <a:gd name="T37" fmla="*/ 0 h 69"/>
                <a:gd name="T38" fmla="*/ 0 w 96"/>
                <a:gd name="T39" fmla="*/ 0 h 69"/>
                <a:gd name="T40" fmla="*/ 0 w 96"/>
                <a:gd name="T41" fmla="*/ 0 h 69"/>
                <a:gd name="T42" fmla="*/ 0 w 96"/>
                <a:gd name="T43" fmla="*/ 0 h 69"/>
                <a:gd name="T44" fmla="*/ 0 w 96"/>
                <a:gd name="T45" fmla="*/ 0 h 69"/>
                <a:gd name="T46" fmla="*/ 0 w 96"/>
                <a:gd name="T47" fmla="*/ 0 h 69"/>
                <a:gd name="T48" fmla="*/ 0 w 96"/>
                <a:gd name="T49" fmla="*/ 0 h 69"/>
                <a:gd name="T50" fmla="*/ 0 w 96"/>
                <a:gd name="T51" fmla="*/ 0 h 69"/>
                <a:gd name="T52" fmla="*/ 0 w 96"/>
                <a:gd name="T53" fmla="*/ 0 h 69"/>
                <a:gd name="T54" fmla="*/ 0 w 96"/>
                <a:gd name="T55" fmla="*/ 0 h 69"/>
                <a:gd name="T56" fmla="*/ 0 w 96"/>
                <a:gd name="T57" fmla="*/ 0 h 69"/>
                <a:gd name="T58" fmla="*/ 0 w 96"/>
                <a:gd name="T59" fmla="*/ 0 h 69"/>
                <a:gd name="T60" fmla="*/ 0 w 96"/>
                <a:gd name="T61" fmla="*/ 0 h 69"/>
                <a:gd name="T62" fmla="*/ 0 w 96"/>
                <a:gd name="T63" fmla="*/ 0 h 69"/>
                <a:gd name="T64" fmla="*/ 0 w 96"/>
                <a:gd name="T65" fmla="*/ 0 h 69"/>
                <a:gd name="T66" fmla="*/ 0 w 96"/>
                <a:gd name="T67" fmla="*/ 0 h 69"/>
                <a:gd name="T68" fmla="*/ 0 w 96"/>
                <a:gd name="T69" fmla="*/ 0 h 69"/>
                <a:gd name="T70" fmla="*/ 0 w 96"/>
                <a:gd name="T71" fmla="*/ 0 h 69"/>
                <a:gd name="T72" fmla="*/ 0 w 96"/>
                <a:gd name="T73" fmla="*/ 0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69"/>
                <a:gd name="T113" fmla="*/ 96 w 96"/>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69">
                  <a:moveTo>
                    <a:pt x="90" y="44"/>
                  </a:moveTo>
                  <a:lnTo>
                    <a:pt x="89" y="51"/>
                  </a:lnTo>
                  <a:lnTo>
                    <a:pt x="93" y="57"/>
                  </a:lnTo>
                  <a:lnTo>
                    <a:pt x="96" y="63"/>
                  </a:lnTo>
                  <a:lnTo>
                    <a:pt x="96" y="69"/>
                  </a:lnTo>
                  <a:lnTo>
                    <a:pt x="87" y="66"/>
                  </a:lnTo>
                  <a:lnTo>
                    <a:pt x="80" y="60"/>
                  </a:lnTo>
                  <a:lnTo>
                    <a:pt x="73" y="54"/>
                  </a:lnTo>
                  <a:lnTo>
                    <a:pt x="66" y="46"/>
                  </a:lnTo>
                  <a:lnTo>
                    <a:pt x="59" y="40"/>
                  </a:lnTo>
                  <a:lnTo>
                    <a:pt x="52" y="36"/>
                  </a:lnTo>
                  <a:lnTo>
                    <a:pt x="41" y="35"/>
                  </a:lnTo>
                  <a:lnTo>
                    <a:pt x="29" y="38"/>
                  </a:lnTo>
                  <a:lnTo>
                    <a:pt x="26" y="44"/>
                  </a:lnTo>
                  <a:lnTo>
                    <a:pt x="20" y="48"/>
                  </a:lnTo>
                  <a:lnTo>
                    <a:pt x="15" y="53"/>
                  </a:lnTo>
                  <a:lnTo>
                    <a:pt x="7" y="53"/>
                  </a:lnTo>
                  <a:lnTo>
                    <a:pt x="2" y="44"/>
                  </a:lnTo>
                  <a:lnTo>
                    <a:pt x="0" y="32"/>
                  </a:lnTo>
                  <a:lnTo>
                    <a:pt x="2" y="22"/>
                  </a:lnTo>
                  <a:lnTo>
                    <a:pt x="7" y="13"/>
                  </a:lnTo>
                  <a:lnTo>
                    <a:pt x="12" y="9"/>
                  </a:lnTo>
                  <a:lnTo>
                    <a:pt x="18" y="4"/>
                  </a:lnTo>
                  <a:lnTo>
                    <a:pt x="22" y="2"/>
                  </a:lnTo>
                  <a:lnTo>
                    <a:pt x="28" y="0"/>
                  </a:lnTo>
                  <a:lnTo>
                    <a:pt x="34" y="0"/>
                  </a:lnTo>
                  <a:lnTo>
                    <a:pt x="40" y="1"/>
                  </a:lnTo>
                  <a:lnTo>
                    <a:pt x="47" y="3"/>
                  </a:lnTo>
                  <a:lnTo>
                    <a:pt x="54" y="7"/>
                  </a:lnTo>
                  <a:lnTo>
                    <a:pt x="59" y="10"/>
                  </a:lnTo>
                  <a:lnTo>
                    <a:pt x="65" y="13"/>
                  </a:lnTo>
                  <a:lnTo>
                    <a:pt x="71" y="17"/>
                  </a:lnTo>
                  <a:lnTo>
                    <a:pt x="75" y="21"/>
                  </a:lnTo>
                  <a:lnTo>
                    <a:pt x="80" y="27"/>
                  </a:lnTo>
                  <a:lnTo>
                    <a:pt x="83" y="32"/>
                  </a:lnTo>
                  <a:lnTo>
                    <a:pt x="86" y="38"/>
                  </a:lnTo>
                  <a:lnTo>
                    <a:pt x="90" y="4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2" name="Freeform 717"/>
            <p:cNvSpPr>
              <a:spLocks/>
            </p:cNvSpPr>
            <p:nvPr/>
          </p:nvSpPr>
          <p:spPr bwMode="auto">
            <a:xfrm>
              <a:off x="2910" y="1222"/>
              <a:ext cx="19" cy="16"/>
            </a:xfrm>
            <a:custGeom>
              <a:avLst/>
              <a:gdLst>
                <a:gd name="T0" fmla="*/ 0 w 96"/>
                <a:gd name="T1" fmla="*/ 0 h 78"/>
                <a:gd name="T2" fmla="*/ 0 w 96"/>
                <a:gd name="T3" fmla="*/ 0 h 78"/>
                <a:gd name="T4" fmla="*/ 0 w 96"/>
                <a:gd name="T5" fmla="*/ 0 h 78"/>
                <a:gd name="T6" fmla="*/ 0 w 96"/>
                <a:gd name="T7" fmla="*/ 0 h 78"/>
                <a:gd name="T8" fmla="*/ 0 w 96"/>
                <a:gd name="T9" fmla="*/ 0 h 78"/>
                <a:gd name="T10" fmla="*/ 0 w 96"/>
                <a:gd name="T11" fmla="*/ 0 h 78"/>
                <a:gd name="T12" fmla="*/ 0 w 96"/>
                <a:gd name="T13" fmla="*/ 0 h 78"/>
                <a:gd name="T14" fmla="*/ 0 w 96"/>
                <a:gd name="T15" fmla="*/ 0 h 78"/>
                <a:gd name="T16" fmla="*/ 0 w 96"/>
                <a:gd name="T17" fmla="*/ 0 h 78"/>
                <a:gd name="T18" fmla="*/ 0 w 96"/>
                <a:gd name="T19" fmla="*/ 0 h 78"/>
                <a:gd name="T20" fmla="*/ 0 w 96"/>
                <a:gd name="T21" fmla="*/ 0 h 78"/>
                <a:gd name="T22" fmla="*/ 0 w 96"/>
                <a:gd name="T23" fmla="*/ 0 h 78"/>
                <a:gd name="T24" fmla="*/ 0 w 96"/>
                <a:gd name="T25" fmla="*/ 0 h 78"/>
                <a:gd name="T26" fmla="*/ 0 w 96"/>
                <a:gd name="T27" fmla="*/ 0 h 78"/>
                <a:gd name="T28" fmla="*/ 0 w 96"/>
                <a:gd name="T29" fmla="*/ 0 h 78"/>
                <a:gd name="T30" fmla="*/ 0 w 96"/>
                <a:gd name="T31" fmla="*/ 0 h 78"/>
                <a:gd name="T32" fmla="*/ 0 w 96"/>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78"/>
                <a:gd name="T53" fmla="*/ 96 w 96"/>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78">
                  <a:moveTo>
                    <a:pt x="96" y="0"/>
                  </a:moveTo>
                  <a:lnTo>
                    <a:pt x="86" y="13"/>
                  </a:lnTo>
                  <a:lnTo>
                    <a:pt x="75" y="24"/>
                  </a:lnTo>
                  <a:lnTo>
                    <a:pt x="63" y="34"/>
                  </a:lnTo>
                  <a:lnTo>
                    <a:pt x="50" y="43"/>
                  </a:lnTo>
                  <a:lnTo>
                    <a:pt x="37" y="51"/>
                  </a:lnTo>
                  <a:lnTo>
                    <a:pt x="25" y="60"/>
                  </a:lnTo>
                  <a:lnTo>
                    <a:pt x="12" y="69"/>
                  </a:lnTo>
                  <a:lnTo>
                    <a:pt x="0" y="78"/>
                  </a:lnTo>
                  <a:lnTo>
                    <a:pt x="8" y="64"/>
                  </a:lnTo>
                  <a:lnTo>
                    <a:pt x="18" y="52"/>
                  </a:lnTo>
                  <a:lnTo>
                    <a:pt x="29" y="42"/>
                  </a:lnTo>
                  <a:lnTo>
                    <a:pt x="43" y="33"/>
                  </a:lnTo>
                  <a:lnTo>
                    <a:pt x="56" y="25"/>
                  </a:lnTo>
                  <a:lnTo>
                    <a:pt x="69" y="17"/>
                  </a:lnTo>
                  <a:lnTo>
                    <a:pt x="84" y="9"/>
                  </a:lnTo>
                  <a:lnTo>
                    <a:pt x="96"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3" name="Freeform 718"/>
            <p:cNvSpPr>
              <a:spLocks/>
            </p:cNvSpPr>
            <p:nvPr/>
          </p:nvSpPr>
          <p:spPr bwMode="auto">
            <a:xfrm>
              <a:off x="2771" y="1225"/>
              <a:ext cx="14" cy="17"/>
            </a:xfrm>
            <a:custGeom>
              <a:avLst/>
              <a:gdLst>
                <a:gd name="T0" fmla="*/ 0 w 67"/>
                <a:gd name="T1" fmla="*/ 0 h 84"/>
                <a:gd name="T2" fmla="*/ 0 w 67"/>
                <a:gd name="T3" fmla="*/ 0 h 84"/>
                <a:gd name="T4" fmla="*/ 0 w 67"/>
                <a:gd name="T5" fmla="*/ 0 h 84"/>
                <a:gd name="T6" fmla="*/ 0 w 67"/>
                <a:gd name="T7" fmla="*/ 0 h 84"/>
                <a:gd name="T8" fmla="*/ 0 w 67"/>
                <a:gd name="T9" fmla="*/ 0 h 84"/>
                <a:gd name="T10" fmla="*/ 0 w 67"/>
                <a:gd name="T11" fmla="*/ 0 h 84"/>
                <a:gd name="T12" fmla="*/ 0 w 67"/>
                <a:gd name="T13" fmla="*/ 0 h 84"/>
                <a:gd name="T14" fmla="*/ 0 w 67"/>
                <a:gd name="T15" fmla="*/ 0 h 84"/>
                <a:gd name="T16" fmla="*/ 0 w 67"/>
                <a:gd name="T17" fmla="*/ 0 h 84"/>
                <a:gd name="T18" fmla="*/ 0 w 67"/>
                <a:gd name="T19" fmla="*/ 0 h 84"/>
                <a:gd name="T20" fmla="*/ 0 w 67"/>
                <a:gd name="T21" fmla="*/ 0 h 84"/>
                <a:gd name="T22" fmla="*/ 0 w 67"/>
                <a:gd name="T23" fmla="*/ 0 h 84"/>
                <a:gd name="T24" fmla="*/ 0 w 67"/>
                <a:gd name="T25" fmla="*/ 0 h 84"/>
                <a:gd name="T26" fmla="*/ 0 w 67"/>
                <a:gd name="T27" fmla="*/ 0 h 84"/>
                <a:gd name="T28" fmla="*/ 0 w 67"/>
                <a:gd name="T29" fmla="*/ 0 h 84"/>
                <a:gd name="T30" fmla="*/ 0 w 67"/>
                <a:gd name="T31" fmla="*/ 0 h 84"/>
                <a:gd name="T32" fmla="*/ 0 w 67"/>
                <a:gd name="T33" fmla="*/ 0 h 84"/>
                <a:gd name="T34" fmla="*/ 0 w 67"/>
                <a:gd name="T35" fmla="*/ 0 h 84"/>
                <a:gd name="T36" fmla="*/ 0 w 67"/>
                <a:gd name="T37" fmla="*/ 0 h 84"/>
                <a:gd name="T38" fmla="*/ 0 w 67"/>
                <a:gd name="T39" fmla="*/ 0 h 84"/>
                <a:gd name="T40" fmla="*/ 0 w 67"/>
                <a:gd name="T41" fmla="*/ 0 h 84"/>
                <a:gd name="T42" fmla="*/ 0 w 67"/>
                <a:gd name="T43" fmla="*/ 0 h 84"/>
                <a:gd name="T44" fmla="*/ 0 w 67"/>
                <a:gd name="T45" fmla="*/ 0 h 84"/>
                <a:gd name="T46" fmla="*/ 0 w 67"/>
                <a:gd name="T47" fmla="*/ 0 h 84"/>
                <a:gd name="T48" fmla="*/ 0 w 67"/>
                <a:gd name="T49" fmla="*/ 0 h 84"/>
                <a:gd name="T50" fmla="*/ 0 w 67"/>
                <a:gd name="T51" fmla="*/ 0 h 84"/>
                <a:gd name="T52" fmla="*/ 0 w 67"/>
                <a:gd name="T53" fmla="*/ 0 h 84"/>
                <a:gd name="T54" fmla="*/ 0 w 67"/>
                <a:gd name="T55" fmla="*/ 0 h 84"/>
                <a:gd name="T56" fmla="*/ 0 w 67"/>
                <a:gd name="T57" fmla="*/ 0 h 84"/>
                <a:gd name="T58" fmla="*/ 0 w 67"/>
                <a:gd name="T59" fmla="*/ 0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7"/>
                <a:gd name="T91" fmla="*/ 0 h 84"/>
                <a:gd name="T92" fmla="*/ 67 w 67"/>
                <a:gd name="T93" fmla="*/ 84 h 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7" h="84">
                  <a:moveTo>
                    <a:pt x="66" y="28"/>
                  </a:moveTo>
                  <a:lnTo>
                    <a:pt x="67" y="47"/>
                  </a:lnTo>
                  <a:lnTo>
                    <a:pt x="64" y="66"/>
                  </a:lnTo>
                  <a:lnTo>
                    <a:pt x="59" y="80"/>
                  </a:lnTo>
                  <a:lnTo>
                    <a:pt x="51" y="84"/>
                  </a:lnTo>
                  <a:lnTo>
                    <a:pt x="46" y="69"/>
                  </a:lnTo>
                  <a:lnTo>
                    <a:pt x="50" y="52"/>
                  </a:lnTo>
                  <a:lnTo>
                    <a:pt x="51" y="40"/>
                  </a:lnTo>
                  <a:lnTo>
                    <a:pt x="49" y="32"/>
                  </a:lnTo>
                  <a:lnTo>
                    <a:pt x="46" y="28"/>
                  </a:lnTo>
                  <a:lnTo>
                    <a:pt x="41" y="26"/>
                  </a:lnTo>
                  <a:lnTo>
                    <a:pt x="37" y="26"/>
                  </a:lnTo>
                  <a:lnTo>
                    <a:pt x="31" y="28"/>
                  </a:lnTo>
                  <a:lnTo>
                    <a:pt x="26" y="29"/>
                  </a:lnTo>
                  <a:lnTo>
                    <a:pt x="20" y="31"/>
                  </a:lnTo>
                  <a:lnTo>
                    <a:pt x="14" y="32"/>
                  </a:lnTo>
                  <a:lnTo>
                    <a:pt x="10" y="31"/>
                  </a:lnTo>
                  <a:lnTo>
                    <a:pt x="6" y="30"/>
                  </a:lnTo>
                  <a:lnTo>
                    <a:pt x="2" y="23"/>
                  </a:lnTo>
                  <a:lnTo>
                    <a:pt x="0" y="15"/>
                  </a:lnTo>
                  <a:lnTo>
                    <a:pt x="1" y="7"/>
                  </a:lnTo>
                  <a:lnTo>
                    <a:pt x="6" y="1"/>
                  </a:lnTo>
                  <a:lnTo>
                    <a:pt x="17" y="0"/>
                  </a:lnTo>
                  <a:lnTo>
                    <a:pt x="27" y="1"/>
                  </a:lnTo>
                  <a:lnTo>
                    <a:pt x="37" y="2"/>
                  </a:lnTo>
                  <a:lnTo>
                    <a:pt x="45" y="4"/>
                  </a:lnTo>
                  <a:lnTo>
                    <a:pt x="51" y="7"/>
                  </a:lnTo>
                  <a:lnTo>
                    <a:pt x="58" y="13"/>
                  </a:lnTo>
                  <a:lnTo>
                    <a:pt x="63" y="20"/>
                  </a:lnTo>
                  <a:lnTo>
                    <a:pt x="66" y="2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4" name="Freeform 719"/>
            <p:cNvSpPr>
              <a:spLocks/>
            </p:cNvSpPr>
            <p:nvPr/>
          </p:nvSpPr>
          <p:spPr bwMode="auto">
            <a:xfrm>
              <a:off x="2944" y="1225"/>
              <a:ext cx="10" cy="24"/>
            </a:xfrm>
            <a:custGeom>
              <a:avLst/>
              <a:gdLst>
                <a:gd name="T0" fmla="*/ 0 w 47"/>
                <a:gd name="T1" fmla="*/ 0 h 119"/>
                <a:gd name="T2" fmla="*/ 0 w 47"/>
                <a:gd name="T3" fmla="*/ 0 h 119"/>
                <a:gd name="T4" fmla="*/ 0 w 47"/>
                <a:gd name="T5" fmla="*/ 0 h 119"/>
                <a:gd name="T6" fmla="*/ 0 w 47"/>
                <a:gd name="T7" fmla="*/ 0 h 119"/>
                <a:gd name="T8" fmla="*/ 0 w 47"/>
                <a:gd name="T9" fmla="*/ 0 h 119"/>
                <a:gd name="T10" fmla="*/ 0 w 47"/>
                <a:gd name="T11" fmla="*/ 0 h 119"/>
                <a:gd name="T12" fmla="*/ 0 w 47"/>
                <a:gd name="T13" fmla="*/ 0 h 119"/>
                <a:gd name="T14" fmla="*/ 0 w 47"/>
                <a:gd name="T15" fmla="*/ 0 h 119"/>
                <a:gd name="T16" fmla="*/ 0 w 47"/>
                <a:gd name="T17" fmla="*/ 0 h 119"/>
                <a:gd name="T18" fmla="*/ 0 w 47"/>
                <a:gd name="T19" fmla="*/ 0 h 119"/>
                <a:gd name="T20" fmla="*/ 0 w 47"/>
                <a:gd name="T21" fmla="*/ 0 h 119"/>
                <a:gd name="T22" fmla="*/ 0 w 47"/>
                <a:gd name="T23" fmla="*/ 0 h 119"/>
                <a:gd name="T24" fmla="*/ 0 w 47"/>
                <a:gd name="T25" fmla="*/ 0 h 119"/>
                <a:gd name="T26" fmla="*/ 0 w 47"/>
                <a:gd name="T27" fmla="*/ 0 h 119"/>
                <a:gd name="T28" fmla="*/ 0 w 47"/>
                <a:gd name="T29" fmla="*/ 0 h 119"/>
                <a:gd name="T30" fmla="*/ 0 w 47"/>
                <a:gd name="T31" fmla="*/ 0 h 119"/>
                <a:gd name="T32" fmla="*/ 0 w 47"/>
                <a:gd name="T33" fmla="*/ 0 h 119"/>
                <a:gd name="T34" fmla="*/ 0 w 47"/>
                <a:gd name="T35" fmla="*/ 0 h 119"/>
                <a:gd name="T36" fmla="*/ 0 w 47"/>
                <a:gd name="T37" fmla="*/ 0 h 119"/>
                <a:gd name="T38" fmla="*/ 0 w 47"/>
                <a:gd name="T39" fmla="*/ 0 h 119"/>
                <a:gd name="T40" fmla="*/ 0 w 47"/>
                <a:gd name="T41" fmla="*/ 0 h 119"/>
                <a:gd name="T42" fmla="*/ 0 w 47"/>
                <a:gd name="T43" fmla="*/ 0 h 119"/>
                <a:gd name="T44" fmla="*/ 0 w 47"/>
                <a:gd name="T45" fmla="*/ 0 h 119"/>
                <a:gd name="T46" fmla="*/ 0 w 47"/>
                <a:gd name="T47" fmla="*/ 0 h 119"/>
                <a:gd name="T48" fmla="*/ 0 w 47"/>
                <a:gd name="T49" fmla="*/ 0 h 119"/>
                <a:gd name="T50" fmla="*/ 0 w 47"/>
                <a:gd name="T51" fmla="*/ 0 h 1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119"/>
                <a:gd name="T80" fmla="*/ 47 w 47"/>
                <a:gd name="T81" fmla="*/ 119 h 1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119">
                  <a:moveTo>
                    <a:pt x="45" y="37"/>
                  </a:moveTo>
                  <a:lnTo>
                    <a:pt x="45" y="51"/>
                  </a:lnTo>
                  <a:lnTo>
                    <a:pt x="45" y="66"/>
                  </a:lnTo>
                  <a:lnTo>
                    <a:pt x="45" y="80"/>
                  </a:lnTo>
                  <a:lnTo>
                    <a:pt x="47" y="93"/>
                  </a:lnTo>
                  <a:lnTo>
                    <a:pt x="38" y="98"/>
                  </a:lnTo>
                  <a:lnTo>
                    <a:pt x="29" y="102"/>
                  </a:lnTo>
                  <a:lnTo>
                    <a:pt x="21" y="107"/>
                  </a:lnTo>
                  <a:lnTo>
                    <a:pt x="17" y="119"/>
                  </a:lnTo>
                  <a:lnTo>
                    <a:pt x="8" y="111"/>
                  </a:lnTo>
                  <a:lnTo>
                    <a:pt x="5" y="97"/>
                  </a:lnTo>
                  <a:lnTo>
                    <a:pt x="3" y="82"/>
                  </a:lnTo>
                  <a:lnTo>
                    <a:pt x="0" y="72"/>
                  </a:lnTo>
                  <a:lnTo>
                    <a:pt x="2" y="72"/>
                  </a:lnTo>
                  <a:lnTo>
                    <a:pt x="1" y="51"/>
                  </a:lnTo>
                  <a:lnTo>
                    <a:pt x="0" y="33"/>
                  </a:lnTo>
                  <a:lnTo>
                    <a:pt x="2" y="18"/>
                  </a:lnTo>
                  <a:lnTo>
                    <a:pt x="13" y="0"/>
                  </a:lnTo>
                  <a:lnTo>
                    <a:pt x="15" y="5"/>
                  </a:lnTo>
                  <a:lnTo>
                    <a:pt x="20" y="10"/>
                  </a:lnTo>
                  <a:lnTo>
                    <a:pt x="26" y="12"/>
                  </a:lnTo>
                  <a:lnTo>
                    <a:pt x="32" y="14"/>
                  </a:lnTo>
                  <a:lnTo>
                    <a:pt x="39" y="18"/>
                  </a:lnTo>
                  <a:lnTo>
                    <a:pt x="43" y="22"/>
                  </a:lnTo>
                  <a:lnTo>
                    <a:pt x="46" y="28"/>
                  </a:lnTo>
                  <a:lnTo>
                    <a:pt x="45" y="3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5" name="Freeform 720"/>
            <p:cNvSpPr>
              <a:spLocks/>
            </p:cNvSpPr>
            <p:nvPr/>
          </p:nvSpPr>
          <p:spPr bwMode="auto">
            <a:xfrm>
              <a:off x="2908" y="1227"/>
              <a:ext cx="23" cy="18"/>
            </a:xfrm>
            <a:custGeom>
              <a:avLst/>
              <a:gdLst>
                <a:gd name="T0" fmla="*/ 0 w 115"/>
                <a:gd name="T1" fmla="*/ 0 h 94"/>
                <a:gd name="T2" fmla="*/ 0 w 115"/>
                <a:gd name="T3" fmla="*/ 0 h 94"/>
                <a:gd name="T4" fmla="*/ 0 w 115"/>
                <a:gd name="T5" fmla="*/ 0 h 94"/>
                <a:gd name="T6" fmla="*/ 0 w 115"/>
                <a:gd name="T7" fmla="*/ 0 h 94"/>
                <a:gd name="T8" fmla="*/ 0 w 115"/>
                <a:gd name="T9" fmla="*/ 0 h 94"/>
                <a:gd name="T10" fmla="*/ 0 w 115"/>
                <a:gd name="T11" fmla="*/ 0 h 94"/>
                <a:gd name="T12" fmla="*/ 0 w 115"/>
                <a:gd name="T13" fmla="*/ 0 h 94"/>
                <a:gd name="T14" fmla="*/ 0 w 115"/>
                <a:gd name="T15" fmla="*/ 0 h 94"/>
                <a:gd name="T16" fmla="*/ 0 w 115"/>
                <a:gd name="T17" fmla="*/ 0 h 94"/>
                <a:gd name="T18" fmla="*/ 0 w 115"/>
                <a:gd name="T19" fmla="*/ 0 h 94"/>
                <a:gd name="T20" fmla="*/ 0 w 115"/>
                <a:gd name="T21" fmla="*/ 0 h 94"/>
                <a:gd name="T22" fmla="*/ 0 w 115"/>
                <a:gd name="T23" fmla="*/ 0 h 94"/>
                <a:gd name="T24" fmla="*/ 0 w 115"/>
                <a:gd name="T25" fmla="*/ 0 h 94"/>
                <a:gd name="T26" fmla="*/ 0 w 115"/>
                <a:gd name="T27" fmla="*/ 0 h 94"/>
                <a:gd name="T28" fmla="*/ 0 w 115"/>
                <a:gd name="T29" fmla="*/ 0 h 94"/>
                <a:gd name="T30" fmla="*/ 0 w 115"/>
                <a:gd name="T31" fmla="*/ 0 h 94"/>
                <a:gd name="T32" fmla="*/ 0 w 115"/>
                <a:gd name="T33" fmla="*/ 0 h 94"/>
                <a:gd name="T34" fmla="*/ 0 w 115"/>
                <a:gd name="T35" fmla="*/ 0 h 94"/>
                <a:gd name="T36" fmla="*/ 0 w 115"/>
                <a:gd name="T37" fmla="*/ 0 h 94"/>
                <a:gd name="T38" fmla="*/ 0 w 115"/>
                <a:gd name="T39" fmla="*/ 0 h 94"/>
                <a:gd name="T40" fmla="*/ 0 w 115"/>
                <a:gd name="T41" fmla="*/ 0 h 94"/>
                <a:gd name="T42" fmla="*/ 0 w 115"/>
                <a:gd name="T43" fmla="*/ 0 h 94"/>
                <a:gd name="T44" fmla="*/ 0 w 115"/>
                <a:gd name="T45" fmla="*/ 0 h 94"/>
                <a:gd name="T46" fmla="*/ 0 w 115"/>
                <a:gd name="T47" fmla="*/ 0 h 94"/>
                <a:gd name="T48" fmla="*/ 0 w 115"/>
                <a:gd name="T49" fmla="*/ 0 h 94"/>
                <a:gd name="T50" fmla="*/ 0 w 115"/>
                <a:gd name="T51" fmla="*/ 0 h 94"/>
                <a:gd name="T52" fmla="*/ 0 w 115"/>
                <a:gd name="T53" fmla="*/ 0 h 94"/>
                <a:gd name="T54" fmla="*/ 0 w 115"/>
                <a:gd name="T55" fmla="*/ 0 h 94"/>
                <a:gd name="T56" fmla="*/ 0 w 115"/>
                <a:gd name="T57" fmla="*/ 0 h 94"/>
                <a:gd name="T58" fmla="*/ 0 w 115"/>
                <a:gd name="T59" fmla="*/ 0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4"/>
                <a:gd name="T92" fmla="*/ 115 w 115"/>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4">
                  <a:moveTo>
                    <a:pt x="115" y="1"/>
                  </a:moveTo>
                  <a:lnTo>
                    <a:pt x="110" y="11"/>
                  </a:lnTo>
                  <a:lnTo>
                    <a:pt x="104" y="21"/>
                  </a:lnTo>
                  <a:lnTo>
                    <a:pt x="100" y="31"/>
                  </a:lnTo>
                  <a:lnTo>
                    <a:pt x="101" y="44"/>
                  </a:lnTo>
                  <a:lnTo>
                    <a:pt x="89" y="53"/>
                  </a:lnTo>
                  <a:lnTo>
                    <a:pt x="77" y="61"/>
                  </a:lnTo>
                  <a:lnTo>
                    <a:pt x="66" y="70"/>
                  </a:lnTo>
                  <a:lnTo>
                    <a:pt x="54" y="77"/>
                  </a:lnTo>
                  <a:lnTo>
                    <a:pt x="43" y="84"/>
                  </a:lnTo>
                  <a:lnTo>
                    <a:pt x="29" y="89"/>
                  </a:lnTo>
                  <a:lnTo>
                    <a:pt x="16" y="93"/>
                  </a:lnTo>
                  <a:lnTo>
                    <a:pt x="0" y="94"/>
                  </a:lnTo>
                  <a:lnTo>
                    <a:pt x="2" y="87"/>
                  </a:lnTo>
                  <a:lnTo>
                    <a:pt x="8" y="80"/>
                  </a:lnTo>
                  <a:lnTo>
                    <a:pt x="15" y="76"/>
                  </a:lnTo>
                  <a:lnTo>
                    <a:pt x="24" y="71"/>
                  </a:lnTo>
                  <a:lnTo>
                    <a:pt x="33" y="68"/>
                  </a:lnTo>
                  <a:lnTo>
                    <a:pt x="40" y="63"/>
                  </a:lnTo>
                  <a:lnTo>
                    <a:pt x="48" y="59"/>
                  </a:lnTo>
                  <a:lnTo>
                    <a:pt x="54" y="53"/>
                  </a:lnTo>
                  <a:lnTo>
                    <a:pt x="62" y="48"/>
                  </a:lnTo>
                  <a:lnTo>
                    <a:pt x="69" y="42"/>
                  </a:lnTo>
                  <a:lnTo>
                    <a:pt x="75" y="35"/>
                  </a:lnTo>
                  <a:lnTo>
                    <a:pt x="83" y="30"/>
                  </a:lnTo>
                  <a:lnTo>
                    <a:pt x="89" y="23"/>
                  </a:lnTo>
                  <a:lnTo>
                    <a:pt x="95" y="15"/>
                  </a:lnTo>
                  <a:lnTo>
                    <a:pt x="102" y="7"/>
                  </a:lnTo>
                  <a:lnTo>
                    <a:pt x="108" y="0"/>
                  </a:lnTo>
                  <a:lnTo>
                    <a:pt x="115"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6" name="Freeform 721"/>
            <p:cNvSpPr>
              <a:spLocks/>
            </p:cNvSpPr>
            <p:nvPr/>
          </p:nvSpPr>
          <p:spPr bwMode="auto">
            <a:xfrm>
              <a:off x="2955" y="1233"/>
              <a:ext cx="3" cy="17"/>
            </a:xfrm>
            <a:custGeom>
              <a:avLst/>
              <a:gdLst>
                <a:gd name="T0" fmla="*/ 0 w 17"/>
                <a:gd name="T1" fmla="*/ 0 h 86"/>
                <a:gd name="T2" fmla="*/ 0 w 17"/>
                <a:gd name="T3" fmla="*/ 0 h 86"/>
                <a:gd name="T4" fmla="*/ 0 w 17"/>
                <a:gd name="T5" fmla="*/ 0 h 86"/>
                <a:gd name="T6" fmla="*/ 0 w 17"/>
                <a:gd name="T7" fmla="*/ 0 h 86"/>
                <a:gd name="T8" fmla="*/ 0 w 17"/>
                <a:gd name="T9" fmla="*/ 0 h 86"/>
                <a:gd name="T10" fmla="*/ 0 w 17"/>
                <a:gd name="T11" fmla="*/ 0 h 86"/>
                <a:gd name="T12" fmla="*/ 0 w 17"/>
                <a:gd name="T13" fmla="*/ 0 h 86"/>
                <a:gd name="T14" fmla="*/ 0 w 17"/>
                <a:gd name="T15" fmla="*/ 0 h 86"/>
                <a:gd name="T16" fmla="*/ 0 w 17"/>
                <a:gd name="T17" fmla="*/ 0 h 86"/>
                <a:gd name="T18" fmla="*/ 0 w 17"/>
                <a:gd name="T19" fmla="*/ 0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86"/>
                <a:gd name="T32" fmla="*/ 17 w 17"/>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86">
                  <a:moveTo>
                    <a:pt x="16" y="86"/>
                  </a:moveTo>
                  <a:lnTo>
                    <a:pt x="6" y="86"/>
                  </a:lnTo>
                  <a:lnTo>
                    <a:pt x="0" y="65"/>
                  </a:lnTo>
                  <a:lnTo>
                    <a:pt x="2" y="42"/>
                  </a:lnTo>
                  <a:lnTo>
                    <a:pt x="5" y="21"/>
                  </a:lnTo>
                  <a:lnTo>
                    <a:pt x="6" y="0"/>
                  </a:lnTo>
                  <a:lnTo>
                    <a:pt x="15" y="14"/>
                  </a:lnTo>
                  <a:lnTo>
                    <a:pt x="17" y="37"/>
                  </a:lnTo>
                  <a:lnTo>
                    <a:pt x="16" y="63"/>
                  </a:lnTo>
                  <a:lnTo>
                    <a:pt x="16" y="8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7" name="Freeform 722"/>
            <p:cNvSpPr>
              <a:spLocks/>
            </p:cNvSpPr>
            <p:nvPr/>
          </p:nvSpPr>
          <p:spPr bwMode="auto">
            <a:xfrm>
              <a:off x="2867" y="1240"/>
              <a:ext cx="8" cy="12"/>
            </a:xfrm>
            <a:custGeom>
              <a:avLst/>
              <a:gdLst>
                <a:gd name="T0" fmla="*/ 0 w 41"/>
                <a:gd name="T1" fmla="*/ 0 h 59"/>
                <a:gd name="T2" fmla="*/ 0 w 41"/>
                <a:gd name="T3" fmla="*/ 0 h 59"/>
                <a:gd name="T4" fmla="*/ 0 w 41"/>
                <a:gd name="T5" fmla="*/ 0 h 59"/>
                <a:gd name="T6" fmla="*/ 0 w 41"/>
                <a:gd name="T7" fmla="*/ 0 h 59"/>
                <a:gd name="T8" fmla="*/ 0 w 41"/>
                <a:gd name="T9" fmla="*/ 0 h 59"/>
                <a:gd name="T10" fmla="*/ 0 w 41"/>
                <a:gd name="T11" fmla="*/ 0 h 59"/>
                <a:gd name="T12" fmla="*/ 0 w 41"/>
                <a:gd name="T13" fmla="*/ 0 h 59"/>
                <a:gd name="T14" fmla="*/ 0 w 41"/>
                <a:gd name="T15" fmla="*/ 0 h 59"/>
                <a:gd name="T16" fmla="*/ 0 w 41"/>
                <a:gd name="T17" fmla="*/ 0 h 59"/>
                <a:gd name="T18" fmla="*/ 0 w 41"/>
                <a:gd name="T19" fmla="*/ 0 h 59"/>
                <a:gd name="T20" fmla="*/ 0 w 41"/>
                <a:gd name="T21" fmla="*/ 0 h 59"/>
                <a:gd name="T22" fmla="*/ 0 w 41"/>
                <a:gd name="T23" fmla="*/ 0 h 59"/>
                <a:gd name="T24" fmla="*/ 0 w 41"/>
                <a:gd name="T25" fmla="*/ 0 h 59"/>
                <a:gd name="T26" fmla="*/ 0 w 41"/>
                <a:gd name="T27" fmla="*/ 0 h 59"/>
                <a:gd name="T28" fmla="*/ 0 w 41"/>
                <a:gd name="T29" fmla="*/ 0 h 59"/>
                <a:gd name="T30" fmla="*/ 0 w 41"/>
                <a:gd name="T31" fmla="*/ 0 h 59"/>
                <a:gd name="T32" fmla="*/ 0 w 41"/>
                <a:gd name="T33" fmla="*/ 0 h 59"/>
                <a:gd name="T34" fmla="*/ 0 w 41"/>
                <a:gd name="T35" fmla="*/ 0 h 59"/>
                <a:gd name="T36" fmla="*/ 0 w 41"/>
                <a:gd name="T37" fmla="*/ 0 h 59"/>
                <a:gd name="T38" fmla="*/ 0 w 41"/>
                <a:gd name="T39" fmla="*/ 0 h 59"/>
                <a:gd name="T40" fmla="*/ 0 w 41"/>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59"/>
                <a:gd name="T65" fmla="*/ 41 w 41"/>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59">
                  <a:moveTo>
                    <a:pt x="41" y="41"/>
                  </a:moveTo>
                  <a:lnTo>
                    <a:pt x="39" y="46"/>
                  </a:lnTo>
                  <a:lnTo>
                    <a:pt x="38" y="51"/>
                  </a:lnTo>
                  <a:lnTo>
                    <a:pt x="37" y="57"/>
                  </a:lnTo>
                  <a:lnTo>
                    <a:pt x="31" y="59"/>
                  </a:lnTo>
                  <a:lnTo>
                    <a:pt x="21" y="52"/>
                  </a:lnTo>
                  <a:lnTo>
                    <a:pt x="12" y="46"/>
                  </a:lnTo>
                  <a:lnTo>
                    <a:pt x="5" y="37"/>
                  </a:lnTo>
                  <a:lnTo>
                    <a:pt x="0" y="27"/>
                  </a:lnTo>
                  <a:lnTo>
                    <a:pt x="0" y="19"/>
                  </a:lnTo>
                  <a:lnTo>
                    <a:pt x="1" y="12"/>
                  </a:lnTo>
                  <a:lnTo>
                    <a:pt x="3" y="6"/>
                  </a:lnTo>
                  <a:lnTo>
                    <a:pt x="5" y="0"/>
                  </a:lnTo>
                  <a:lnTo>
                    <a:pt x="13" y="1"/>
                  </a:lnTo>
                  <a:lnTo>
                    <a:pt x="20" y="4"/>
                  </a:lnTo>
                  <a:lnTo>
                    <a:pt x="24" y="10"/>
                  </a:lnTo>
                  <a:lnTo>
                    <a:pt x="28" y="15"/>
                  </a:lnTo>
                  <a:lnTo>
                    <a:pt x="30" y="22"/>
                  </a:lnTo>
                  <a:lnTo>
                    <a:pt x="33" y="29"/>
                  </a:lnTo>
                  <a:lnTo>
                    <a:pt x="37" y="36"/>
                  </a:lnTo>
                  <a:lnTo>
                    <a:pt x="41" y="4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8" name="Freeform 723"/>
            <p:cNvSpPr>
              <a:spLocks/>
            </p:cNvSpPr>
            <p:nvPr/>
          </p:nvSpPr>
          <p:spPr bwMode="auto">
            <a:xfrm>
              <a:off x="2686" y="1243"/>
              <a:ext cx="10" cy="18"/>
            </a:xfrm>
            <a:custGeom>
              <a:avLst/>
              <a:gdLst>
                <a:gd name="T0" fmla="*/ 0 w 51"/>
                <a:gd name="T1" fmla="*/ 0 h 90"/>
                <a:gd name="T2" fmla="*/ 0 w 51"/>
                <a:gd name="T3" fmla="*/ 0 h 90"/>
                <a:gd name="T4" fmla="*/ 0 w 51"/>
                <a:gd name="T5" fmla="*/ 0 h 90"/>
                <a:gd name="T6" fmla="*/ 0 w 51"/>
                <a:gd name="T7" fmla="*/ 0 h 90"/>
                <a:gd name="T8" fmla="*/ 0 w 51"/>
                <a:gd name="T9" fmla="*/ 0 h 90"/>
                <a:gd name="T10" fmla="*/ 0 w 51"/>
                <a:gd name="T11" fmla="*/ 0 h 90"/>
                <a:gd name="T12" fmla="*/ 0 w 51"/>
                <a:gd name="T13" fmla="*/ 0 h 90"/>
                <a:gd name="T14" fmla="*/ 0 w 51"/>
                <a:gd name="T15" fmla="*/ 0 h 90"/>
                <a:gd name="T16" fmla="*/ 0 w 51"/>
                <a:gd name="T17" fmla="*/ 0 h 90"/>
                <a:gd name="T18" fmla="*/ 0 w 51"/>
                <a:gd name="T19" fmla="*/ 0 h 90"/>
                <a:gd name="T20" fmla="*/ 0 w 51"/>
                <a:gd name="T21" fmla="*/ 0 h 90"/>
                <a:gd name="T22" fmla="*/ 0 w 51"/>
                <a:gd name="T23" fmla="*/ 0 h 90"/>
                <a:gd name="T24" fmla="*/ 0 w 51"/>
                <a:gd name="T25" fmla="*/ 0 h 90"/>
                <a:gd name="T26" fmla="*/ 0 w 51"/>
                <a:gd name="T27" fmla="*/ 0 h 90"/>
                <a:gd name="T28" fmla="*/ 0 w 51"/>
                <a:gd name="T29" fmla="*/ 0 h 90"/>
                <a:gd name="T30" fmla="*/ 0 w 51"/>
                <a:gd name="T31" fmla="*/ 0 h 90"/>
                <a:gd name="T32" fmla="*/ 0 w 51"/>
                <a:gd name="T33" fmla="*/ 0 h 90"/>
                <a:gd name="T34" fmla="*/ 0 w 51"/>
                <a:gd name="T35" fmla="*/ 0 h 90"/>
                <a:gd name="T36" fmla="*/ 0 w 51"/>
                <a:gd name="T37" fmla="*/ 0 h 90"/>
                <a:gd name="T38" fmla="*/ 0 w 51"/>
                <a:gd name="T39" fmla="*/ 0 h 90"/>
                <a:gd name="T40" fmla="*/ 0 w 51"/>
                <a:gd name="T41" fmla="*/ 0 h 90"/>
                <a:gd name="T42" fmla="*/ 0 w 51"/>
                <a:gd name="T43" fmla="*/ 0 h 90"/>
                <a:gd name="T44" fmla="*/ 0 w 51"/>
                <a:gd name="T45" fmla="*/ 0 h 90"/>
                <a:gd name="T46" fmla="*/ 0 w 51"/>
                <a:gd name="T47" fmla="*/ 0 h 90"/>
                <a:gd name="T48" fmla="*/ 0 w 51"/>
                <a:gd name="T49" fmla="*/ 0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90"/>
                <a:gd name="T77" fmla="*/ 51 w 51"/>
                <a:gd name="T78" fmla="*/ 90 h 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90">
                  <a:moveTo>
                    <a:pt x="51" y="48"/>
                  </a:moveTo>
                  <a:lnTo>
                    <a:pt x="51" y="63"/>
                  </a:lnTo>
                  <a:lnTo>
                    <a:pt x="46" y="74"/>
                  </a:lnTo>
                  <a:lnTo>
                    <a:pt x="40" y="81"/>
                  </a:lnTo>
                  <a:lnTo>
                    <a:pt x="33" y="90"/>
                  </a:lnTo>
                  <a:lnTo>
                    <a:pt x="26" y="84"/>
                  </a:lnTo>
                  <a:lnTo>
                    <a:pt x="29" y="77"/>
                  </a:lnTo>
                  <a:lnTo>
                    <a:pt x="33" y="69"/>
                  </a:lnTo>
                  <a:lnTo>
                    <a:pt x="33" y="58"/>
                  </a:lnTo>
                  <a:lnTo>
                    <a:pt x="33" y="49"/>
                  </a:lnTo>
                  <a:lnTo>
                    <a:pt x="30" y="41"/>
                  </a:lnTo>
                  <a:lnTo>
                    <a:pt x="24" y="33"/>
                  </a:lnTo>
                  <a:lnTo>
                    <a:pt x="18" y="26"/>
                  </a:lnTo>
                  <a:lnTo>
                    <a:pt x="12" y="20"/>
                  </a:lnTo>
                  <a:lnTo>
                    <a:pt x="6" y="13"/>
                  </a:lnTo>
                  <a:lnTo>
                    <a:pt x="2" y="6"/>
                  </a:lnTo>
                  <a:lnTo>
                    <a:pt x="0" y="0"/>
                  </a:lnTo>
                  <a:lnTo>
                    <a:pt x="11" y="1"/>
                  </a:lnTo>
                  <a:lnTo>
                    <a:pt x="20" y="4"/>
                  </a:lnTo>
                  <a:lnTo>
                    <a:pt x="26" y="10"/>
                  </a:lnTo>
                  <a:lnTo>
                    <a:pt x="33" y="16"/>
                  </a:lnTo>
                  <a:lnTo>
                    <a:pt x="39" y="24"/>
                  </a:lnTo>
                  <a:lnTo>
                    <a:pt x="43" y="33"/>
                  </a:lnTo>
                  <a:lnTo>
                    <a:pt x="48" y="41"/>
                  </a:lnTo>
                  <a:lnTo>
                    <a:pt x="51" y="4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19" name="Freeform 724"/>
            <p:cNvSpPr>
              <a:spLocks/>
            </p:cNvSpPr>
            <p:nvPr/>
          </p:nvSpPr>
          <p:spPr bwMode="auto">
            <a:xfrm>
              <a:off x="2729" y="1244"/>
              <a:ext cx="10" cy="9"/>
            </a:xfrm>
            <a:custGeom>
              <a:avLst/>
              <a:gdLst>
                <a:gd name="T0" fmla="*/ 0 w 49"/>
                <a:gd name="T1" fmla="*/ 0 h 46"/>
                <a:gd name="T2" fmla="*/ 0 w 49"/>
                <a:gd name="T3" fmla="*/ 0 h 46"/>
                <a:gd name="T4" fmla="*/ 0 w 49"/>
                <a:gd name="T5" fmla="*/ 0 h 46"/>
                <a:gd name="T6" fmla="*/ 0 w 49"/>
                <a:gd name="T7" fmla="*/ 0 h 46"/>
                <a:gd name="T8" fmla="*/ 0 w 49"/>
                <a:gd name="T9" fmla="*/ 0 h 46"/>
                <a:gd name="T10" fmla="*/ 0 w 49"/>
                <a:gd name="T11" fmla="*/ 0 h 46"/>
                <a:gd name="T12" fmla="*/ 0 w 49"/>
                <a:gd name="T13" fmla="*/ 0 h 46"/>
                <a:gd name="T14" fmla="*/ 0 w 49"/>
                <a:gd name="T15" fmla="*/ 0 h 46"/>
                <a:gd name="T16" fmla="*/ 0 w 49"/>
                <a:gd name="T17" fmla="*/ 0 h 46"/>
                <a:gd name="T18" fmla="*/ 0 w 49"/>
                <a:gd name="T19" fmla="*/ 0 h 46"/>
                <a:gd name="T20" fmla="*/ 0 w 49"/>
                <a:gd name="T21" fmla="*/ 0 h 46"/>
                <a:gd name="T22" fmla="*/ 0 w 49"/>
                <a:gd name="T23" fmla="*/ 0 h 46"/>
                <a:gd name="T24" fmla="*/ 0 w 49"/>
                <a:gd name="T25" fmla="*/ 0 h 46"/>
                <a:gd name="T26" fmla="*/ 0 w 49"/>
                <a:gd name="T27" fmla="*/ 0 h 46"/>
                <a:gd name="T28" fmla="*/ 0 w 49"/>
                <a:gd name="T29" fmla="*/ 0 h 46"/>
                <a:gd name="T30" fmla="*/ 0 w 49"/>
                <a:gd name="T31" fmla="*/ 0 h 46"/>
                <a:gd name="T32" fmla="*/ 0 w 49"/>
                <a:gd name="T33" fmla="*/ 0 h 46"/>
                <a:gd name="T34" fmla="*/ 0 w 49"/>
                <a:gd name="T35" fmla="*/ 0 h 46"/>
                <a:gd name="T36" fmla="*/ 0 w 49"/>
                <a:gd name="T37" fmla="*/ 0 h 46"/>
                <a:gd name="T38" fmla="*/ 0 w 49"/>
                <a:gd name="T39" fmla="*/ 0 h 46"/>
                <a:gd name="T40" fmla="*/ 0 w 49"/>
                <a:gd name="T41" fmla="*/ 0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46"/>
                <a:gd name="T65" fmla="*/ 49 w 49"/>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46">
                  <a:moveTo>
                    <a:pt x="48" y="13"/>
                  </a:moveTo>
                  <a:lnTo>
                    <a:pt x="49" y="23"/>
                  </a:lnTo>
                  <a:lnTo>
                    <a:pt x="45" y="30"/>
                  </a:lnTo>
                  <a:lnTo>
                    <a:pt x="40" y="37"/>
                  </a:lnTo>
                  <a:lnTo>
                    <a:pt x="35" y="43"/>
                  </a:lnTo>
                  <a:lnTo>
                    <a:pt x="28" y="46"/>
                  </a:lnTo>
                  <a:lnTo>
                    <a:pt x="22" y="46"/>
                  </a:lnTo>
                  <a:lnTo>
                    <a:pt x="18" y="45"/>
                  </a:lnTo>
                  <a:lnTo>
                    <a:pt x="13" y="41"/>
                  </a:lnTo>
                  <a:lnTo>
                    <a:pt x="9" y="38"/>
                  </a:lnTo>
                  <a:lnTo>
                    <a:pt x="5" y="33"/>
                  </a:lnTo>
                  <a:lnTo>
                    <a:pt x="2" y="29"/>
                  </a:lnTo>
                  <a:lnTo>
                    <a:pt x="0" y="25"/>
                  </a:lnTo>
                  <a:lnTo>
                    <a:pt x="2" y="19"/>
                  </a:lnTo>
                  <a:lnTo>
                    <a:pt x="5" y="11"/>
                  </a:lnTo>
                  <a:lnTo>
                    <a:pt x="10" y="4"/>
                  </a:lnTo>
                  <a:lnTo>
                    <a:pt x="19" y="0"/>
                  </a:lnTo>
                  <a:lnTo>
                    <a:pt x="29" y="0"/>
                  </a:lnTo>
                  <a:lnTo>
                    <a:pt x="37" y="2"/>
                  </a:lnTo>
                  <a:lnTo>
                    <a:pt x="42" y="6"/>
                  </a:lnTo>
                  <a:lnTo>
                    <a:pt x="48" y="1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20" name="Freeform 725"/>
            <p:cNvSpPr>
              <a:spLocks/>
            </p:cNvSpPr>
            <p:nvPr/>
          </p:nvSpPr>
          <p:spPr bwMode="auto">
            <a:xfrm>
              <a:off x="2767" y="1244"/>
              <a:ext cx="9" cy="9"/>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w 46"/>
                <a:gd name="T17" fmla="*/ 0 h 41"/>
                <a:gd name="T18" fmla="*/ 0 w 46"/>
                <a:gd name="T19" fmla="*/ 0 h 41"/>
                <a:gd name="T20" fmla="*/ 0 w 46"/>
                <a:gd name="T21" fmla="*/ 0 h 41"/>
                <a:gd name="T22" fmla="*/ 0 w 46"/>
                <a:gd name="T23" fmla="*/ 0 h 41"/>
                <a:gd name="T24" fmla="*/ 0 w 46"/>
                <a:gd name="T25" fmla="*/ 0 h 41"/>
                <a:gd name="T26" fmla="*/ 0 w 46"/>
                <a:gd name="T27" fmla="*/ 0 h 41"/>
                <a:gd name="T28" fmla="*/ 0 w 46"/>
                <a:gd name="T29" fmla="*/ 0 h 41"/>
                <a:gd name="T30" fmla="*/ 0 w 46"/>
                <a:gd name="T31" fmla="*/ 0 h 41"/>
                <a:gd name="T32" fmla="*/ 0 w 46"/>
                <a:gd name="T33" fmla="*/ 0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41"/>
                <a:gd name="T53" fmla="*/ 46 w 46"/>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41">
                  <a:moveTo>
                    <a:pt x="46" y="21"/>
                  </a:moveTo>
                  <a:lnTo>
                    <a:pt x="42" y="27"/>
                  </a:lnTo>
                  <a:lnTo>
                    <a:pt x="37" y="34"/>
                  </a:lnTo>
                  <a:lnTo>
                    <a:pt x="32" y="39"/>
                  </a:lnTo>
                  <a:lnTo>
                    <a:pt x="23" y="41"/>
                  </a:lnTo>
                  <a:lnTo>
                    <a:pt x="11" y="39"/>
                  </a:lnTo>
                  <a:lnTo>
                    <a:pt x="5" y="32"/>
                  </a:lnTo>
                  <a:lnTo>
                    <a:pt x="0" y="21"/>
                  </a:lnTo>
                  <a:lnTo>
                    <a:pt x="2" y="9"/>
                  </a:lnTo>
                  <a:lnTo>
                    <a:pt x="9" y="4"/>
                  </a:lnTo>
                  <a:lnTo>
                    <a:pt x="16" y="1"/>
                  </a:lnTo>
                  <a:lnTo>
                    <a:pt x="23" y="0"/>
                  </a:lnTo>
                  <a:lnTo>
                    <a:pt x="29" y="1"/>
                  </a:lnTo>
                  <a:lnTo>
                    <a:pt x="36" y="4"/>
                  </a:lnTo>
                  <a:lnTo>
                    <a:pt x="41" y="8"/>
                  </a:lnTo>
                  <a:lnTo>
                    <a:pt x="44" y="14"/>
                  </a:lnTo>
                  <a:lnTo>
                    <a:pt x="46" y="2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21" name="Freeform 726"/>
            <p:cNvSpPr>
              <a:spLocks/>
            </p:cNvSpPr>
            <p:nvPr/>
          </p:nvSpPr>
          <p:spPr bwMode="auto">
            <a:xfrm>
              <a:off x="2871" y="1252"/>
              <a:ext cx="16" cy="9"/>
            </a:xfrm>
            <a:custGeom>
              <a:avLst/>
              <a:gdLst>
                <a:gd name="T0" fmla="*/ 0 w 81"/>
                <a:gd name="T1" fmla="*/ 0 h 48"/>
                <a:gd name="T2" fmla="*/ 0 w 81"/>
                <a:gd name="T3" fmla="*/ 0 h 48"/>
                <a:gd name="T4" fmla="*/ 0 w 81"/>
                <a:gd name="T5" fmla="*/ 0 h 48"/>
                <a:gd name="T6" fmla="*/ 0 w 81"/>
                <a:gd name="T7" fmla="*/ 0 h 48"/>
                <a:gd name="T8" fmla="*/ 0 w 81"/>
                <a:gd name="T9" fmla="*/ 0 h 48"/>
                <a:gd name="T10" fmla="*/ 0 w 81"/>
                <a:gd name="T11" fmla="*/ 0 h 48"/>
                <a:gd name="T12" fmla="*/ 0 w 81"/>
                <a:gd name="T13" fmla="*/ 0 h 48"/>
                <a:gd name="T14" fmla="*/ 0 w 81"/>
                <a:gd name="T15" fmla="*/ 0 h 48"/>
                <a:gd name="T16" fmla="*/ 0 w 81"/>
                <a:gd name="T17" fmla="*/ 0 h 48"/>
                <a:gd name="T18" fmla="*/ 0 w 81"/>
                <a:gd name="T19" fmla="*/ 0 h 48"/>
                <a:gd name="T20" fmla="*/ 0 w 81"/>
                <a:gd name="T21" fmla="*/ 0 h 48"/>
                <a:gd name="T22" fmla="*/ 0 w 81"/>
                <a:gd name="T23" fmla="*/ 0 h 48"/>
                <a:gd name="T24" fmla="*/ 0 w 81"/>
                <a:gd name="T25" fmla="*/ 0 h 48"/>
                <a:gd name="T26" fmla="*/ 0 w 81"/>
                <a:gd name="T27" fmla="*/ 0 h 48"/>
                <a:gd name="T28" fmla="*/ 0 w 81"/>
                <a:gd name="T29" fmla="*/ 0 h 48"/>
                <a:gd name="T30" fmla="*/ 0 w 81"/>
                <a:gd name="T31" fmla="*/ 0 h 48"/>
                <a:gd name="T32" fmla="*/ 0 w 81"/>
                <a:gd name="T33" fmla="*/ 0 h 48"/>
                <a:gd name="T34" fmla="*/ 0 w 81"/>
                <a:gd name="T35" fmla="*/ 0 h 48"/>
                <a:gd name="T36" fmla="*/ 0 w 81"/>
                <a:gd name="T37" fmla="*/ 0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48"/>
                <a:gd name="T59" fmla="*/ 81 w 81"/>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48">
                  <a:moveTo>
                    <a:pt x="75" y="15"/>
                  </a:moveTo>
                  <a:lnTo>
                    <a:pt x="65" y="19"/>
                  </a:lnTo>
                  <a:lnTo>
                    <a:pt x="56" y="24"/>
                  </a:lnTo>
                  <a:lnTo>
                    <a:pt x="46" y="29"/>
                  </a:lnTo>
                  <a:lnTo>
                    <a:pt x="37" y="35"/>
                  </a:lnTo>
                  <a:lnTo>
                    <a:pt x="28" y="39"/>
                  </a:lnTo>
                  <a:lnTo>
                    <a:pt x="18" y="44"/>
                  </a:lnTo>
                  <a:lnTo>
                    <a:pt x="9" y="47"/>
                  </a:lnTo>
                  <a:lnTo>
                    <a:pt x="0" y="48"/>
                  </a:lnTo>
                  <a:lnTo>
                    <a:pt x="5" y="40"/>
                  </a:lnTo>
                  <a:lnTo>
                    <a:pt x="13" y="33"/>
                  </a:lnTo>
                  <a:lnTo>
                    <a:pt x="21" y="27"/>
                  </a:lnTo>
                  <a:lnTo>
                    <a:pt x="30" y="21"/>
                  </a:lnTo>
                  <a:lnTo>
                    <a:pt x="39" y="16"/>
                  </a:lnTo>
                  <a:lnTo>
                    <a:pt x="48" y="11"/>
                  </a:lnTo>
                  <a:lnTo>
                    <a:pt x="57" y="6"/>
                  </a:lnTo>
                  <a:lnTo>
                    <a:pt x="65" y="0"/>
                  </a:lnTo>
                  <a:lnTo>
                    <a:pt x="81" y="2"/>
                  </a:lnTo>
                  <a:lnTo>
                    <a:pt x="75" y="1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22" name="Freeform 727"/>
            <p:cNvSpPr>
              <a:spLocks/>
            </p:cNvSpPr>
            <p:nvPr/>
          </p:nvSpPr>
          <p:spPr bwMode="auto">
            <a:xfrm>
              <a:off x="2748" y="1256"/>
              <a:ext cx="17" cy="18"/>
            </a:xfrm>
            <a:custGeom>
              <a:avLst/>
              <a:gdLst>
                <a:gd name="T0" fmla="*/ 0 w 81"/>
                <a:gd name="T1" fmla="*/ 0 h 93"/>
                <a:gd name="T2" fmla="*/ 0 w 81"/>
                <a:gd name="T3" fmla="*/ 0 h 93"/>
                <a:gd name="T4" fmla="*/ 0 w 81"/>
                <a:gd name="T5" fmla="*/ 0 h 93"/>
                <a:gd name="T6" fmla="*/ 0 w 81"/>
                <a:gd name="T7" fmla="*/ 0 h 93"/>
                <a:gd name="T8" fmla="*/ 0 w 81"/>
                <a:gd name="T9" fmla="*/ 0 h 93"/>
                <a:gd name="T10" fmla="*/ 0 w 81"/>
                <a:gd name="T11" fmla="*/ 0 h 93"/>
                <a:gd name="T12" fmla="*/ 0 w 81"/>
                <a:gd name="T13" fmla="*/ 0 h 93"/>
                <a:gd name="T14" fmla="*/ 0 w 81"/>
                <a:gd name="T15" fmla="*/ 0 h 93"/>
                <a:gd name="T16" fmla="*/ 0 w 81"/>
                <a:gd name="T17" fmla="*/ 0 h 93"/>
                <a:gd name="T18" fmla="*/ 0 w 81"/>
                <a:gd name="T19" fmla="*/ 0 h 93"/>
                <a:gd name="T20" fmla="*/ 0 w 81"/>
                <a:gd name="T21" fmla="*/ 0 h 93"/>
                <a:gd name="T22" fmla="*/ 0 w 81"/>
                <a:gd name="T23" fmla="*/ 0 h 93"/>
                <a:gd name="T24" fmla="*/ 0 w 81"/>
                <a:gd name="T25" fmla="*/ 0 h 93"/>
                <a:gd name="T26" fmla="*/ 0 w 81"/>
                <a:gd name="T27" fmla="*/ 0 h 93"/>
                <a:gd name="T28" fmla="*/ 0 w 81"/>
                <a:gd name="T29" fmla="*/ 0 h 93"/>
                <a:gd name="T30" fmla="*/ 0 w 81"/>
                <a:gd name="T31" fmla="*/ 0 h 93"/>
                <a:gd name="T32" fmla="*/ 0 w 81"/>
                <a:gd name="T33" fmla="*/ 0 h 93"/>
                <a:gd name="T34" fmla="*/ 0 w 81"/>
                <a:gd name="T35" fmla="*/ 0 h 93"/>
                <a:gd name="T36" fmla="*/ 0 w 81"/>
                <a:gd name="T37" fmla="*/ 0 h 93"/>
                <a:gd name="T38" fmla="*/ 0 w 81"/>
                <a:gd name="T39" fmla="*/ 0 h 93"/>
                <a:gd name="T40" fmla="*/ 0 w 81"/>
                <a:gd name="T41" fmla="*/ 0 h 93"/>
                <a:gd name="T42" fmla="*/ 0 w 81"/>
                <a:gd name="T43" fmla="*/ 0 h 93"/>
                <a:gd name="T44" fmla="*/ 0 w 81"/>
                <a:gd name="T45" fmla="*/ 0 h 93"/>
                <a:gd name="T46" fmla="*/ 0 w 81"/>
                <a:gd name="T47" fmla="*/ 0 h 93"/>
                <a:gd name="T48" fmla="*/ 0 w 81"/>
                <a:gd name="T49" fmla="*/ 0 h 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93"/>
                <a:gd name="T77" fmla="*/ 81 w 81"/>
                <a:gd name="T78" fmla="*/ 93 h 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93">
                  <a:moveTo>
                    <a:pt x="81" y="85"/>
                  </a:moveTo>
                  <a:lnTo>
                    <a:pt x="70" y="87"/>
                  </a:lnTo>
                  <a:lnTo>
                    <a:pt x="59" y="88"/>
                  </a:lnTo>
                  <a:lnTo>
                    <a:pt x="46" y="91"/>
                  </a:lnTo>
                  <a:lnTo>
                    <a:pt x="34" y="93"/>
                  </a:lnTo>
                  <a:lnTo>
                    <a:pt x="23" y="93"/>
                  </a:lnTo>
                  <a:lnTo>
                    <a:pt x="14" y="92"/>
                  </a:lnTo>
                  <a:lnTo>
                    <a:pt x="6" y="88"/>
                  </a:lnTo>
                  <a:lnTo>
                    <a:pt x="0" y="79"/>
                  </a:lnTo>
                  <a:lnTo>
                    <a:pt x="8" y="75"/>
                  </a:lnTo>
                  <a:lnTo>
                    <a:pt x="16" y="74"/>
                  </a:lnTo>
                  <a:lnTo>
                    <a:pt x="25" y="74"/>
                  </a:lnTo>
                  <a:lnTo>
                    <a:pt x="34" y="74"/>
                  </a:lnTo>
                  <a:lnTo>
                    <a:pt x="43" y="74"/>
                  </a:lnTo>
                  <a:lnTo>
                    <a:pt x="50" y="73"/>
                  </a:lnTo>
                  <a:lnTo>
                    <a:pt x="56" y="70"/>
                  </a:lnTo>
                  <a:lnTo>
                    <a:pt x="61" y="64"/>
                  </a:lnTo>
                  <a:lnTo>
                    <a:pt x="59" y="44"/>
                  </a:lnTo>
                  <a:lnTo>
                    <a:pt x="53" y="31"/>
                  </a:lnTo>
                  <a:lnTo>
                    <a:pt x="51" y="17"/>
                  </a:lnTo>
                  <a:lnTo>
                    <a:pt x="55" y="0"/>
                  </a:lnTo>
                  <a:lnTo>
                    <a:pt x="69" y="18"/>
                  </a:lnTo>
                  <a:lnTo>
                    <a:pt x="73" y="40"/>
                  </a:lnTo>
                  <a:lnTo>
                    <a:pt x="75" y="62"/>
                  </a:lnTo>
                  <a:lnTo>
                    <a:pt x="81" y="8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23" name="Freeform 728"/>
            <p:cNvSpPr>
              <a:spLocks/>
            </p:cNvSpPr>
            <p:nvPr/>
          </p:nvSpPr>
          <p:spPr bwMode="auto">
            <a:xfrm>
              <a:off x="2723" y="1256"/>
              <a:ext cx="21" cy="5"/>
            </a:xfrm>
            <a:custGeom>
              <a:avLst/>
              <a:gdLst>
                <a:gd name="T0" fmla="*/ 0 w 108"/>
                <a:gd name="T1" fmla="*/ 0 h 25"/>
                <a:gd name="T2" fmla="*/ 0 w 108"/>
                <a:gd name="T3" fmla="*/ 0 h 25"/>
                <a:gd name="T4" fmla="*/ 0 w 108"/>
                <a:gd name="T5" fmla="*/ 0 h 25"/>
                <a:gd name="T6" fmla="*/ 0 w 108"/>
                <a:gd name="T7" fmla="*/ 0 h 25"/>
                <a:gd name="T8" fmla="*/ 0 w 108"/>
                <a:gd name="T9" fmla="*/ 0 h 25"/>
                <a:gd name="T10" fmla="*/ 0 w 108"/>
                <a:gd name="T11" fmla="*/ 0 h 25"/>
                <a:gd name="T12" fmla="*/ 0 w 108"/>
                <a:gd name="T13" fmla="*/ 0 h 25"/>
                <a:gd name="T14" fmla="*/ 0 w 108"/>
                <a:gd name="T15" fmla="*/ 0 h 25"/>
                <a:gd name="T16" fmla="*/ 0 w 108"/>
                <a:gd name="T17" fmla="*/ 0 h 25"/>
                <a:gd name="T18" fmla="*/ 0 w 108"/>
                <a:gd name="T19" fmla="*/ 0 h 25"/>
                <a:gd name="T20" fmla="*/ 0 w 108"/>
                <a:gd name="T21" fmla="*/ 0 h 25"/>
                <a:gd name="T22" fmla="*/ 0 w 108"/>
                <a:gd name="T23" fmla="*/ 0 h 25"/>
                <a:gd name="T24" fmla="*/ 0 w 108"/>
                <a:gd name="T25" fmla="*/ 0 h 25"/>
                <a:gd name="T26" fmla="*/ 0 w 108"/>
                <a:gd name="T27" fmla="*/ 0 h 25"/>
                <a:gd name="T28" fmla="*/ 0 w 108"/>
                <a:gd name="T29" fmla="*/ 0 h 25"/>
                <a:gd name="T30" fmla="*/ 0 w 108"/>
                <a:gd name="T31" fmla="*/ 0 h 25"/>
                <a:gd name="T32" fmla="*/ 0 w 108"/>
                <a:gd name="T33" fmla="*/ 0 h 25"/>
                <a:gd name="T34" fmla="*/ 0 w 108"/>
                <a:gd name="T35" fmla="*/ 0 h 25"/>
                <a:gd name="T36" fmla="*/ 0 w 108"/>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25"/>
                <a:gd name="T59" fmla="*/ 108 w 10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25">
                  <a:moveTo>
                    <a:pt x="108" y="13"/>
                  </a:moveTo>
                  <a:lnTo>
                    <a:pt x="93" y="14"/>
                  </a:lnTo>
                  <a:lnTo>
                    <a:pt x="79" y="15"/>
                  </a:lnTo>
                  <a:lnTo>
                    <a:pt x="64" y="17"/>
                  </a:lnTo>
                  <a:lnTo>
                    <a:pt x="51" y="19"/>
                  </a:lnTo>
                  <a:lnTo>
                    <a:pt x="37" y="22"/>
                  </a:lnTo>
                  <a:lnTo>
                    <a:pt x="24" y="24"/>
                  </a:lnTo>
                  <a:lnTo>
                    <a:pt x="13" y="25"/>
                  </a:lnTo>
                  <a:lnTo>
                    <a:pt x="1" y="25"/>
                  </a:lnTo>
                  <a:lnTo>
                    <a:pt x="0" y="23"/>
                  </a:lnTo>
                  <a:lnTo>
                    <a:pt x="11" y="16"/>
                  </a:lnTo>
                  <a:lnTo>
                    <a:pt x="23" y="10"/>
                  </a:lnTo>
                  <a:lnTo>
                    <a:pt x="36" y="6"/>
                  </a:lnTo>
                  <a:lnTo>
                    <a:pt x="50" y="3"/>
                  </a:lnTo>
                  <a:lnTo>
                    <a:pt x="63" y="1"/>
                  </a:lnTo>
                  <a:lnTo>
                    <a:pt x="78" y="0"/>
                  </a:lnTo>
                  <a:lnTo>
                    <a:pt x="93" y="1"/>
                  </a:lnTo>
                  <a:lnTo>
                    <a:pt x="108" y="4"/>
                  </a:lnTo>
                  <a:lnTo>
                    <a:pt x="108" y="1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24" name="Freeform 729"/>
            <p:cNvSpPr>
              <a:spLocks/>
            </p:cNvSpPr>
            <p:nvPr/>
          </p:nvSpPr>
          <p:spPr bwMode="auto">
            <a:xfrm>
              <a:off x="2874" y="1258"/>
              <a:ext cx="13" cy="7"/>
            </a:xfrm>
            <a:custGeom>
              <a:avLst/>
              <a:gdLst>
                <a:gd name="T0" fmla="*/ 0 w 63"/>
                <a:gd name="T1" fmla="*/ 0 h 32"/>
                <a:gd name="T2" fmla="*/ 0 w 63"/>
                <a:gd name="T3" fmla="*/ 0 h 32"/>
                <a:gd name="T4" fmla="*/ 0 w 63"/>
                <a:gd name="T5" fmla="*/ 0 h 32"/>
                <a:gd name="T6" fmla="*/ 0 w 63"/>
                <a:gd name="T7" fmla="*/ 0 h 32"/>
                <a:gd name="T8" fmla="*/ 0 w 63"/>
                <a:gd name="T9" fmla="*/ 0 h 32"/>
                <a:gd name="T10" fmla="*/ 0 w 63"/>
                <a:gd name="T11" fmla="*/ 0 h 32"/>
                <a:gd name="T12" fmla="*/ 0 w 63"/>
                <a:gd name="T13" fmla="*/ 0 h 32"/>
                <a:gd name="T14" fmla="*/ 0 w 63"/>
                <a:gd name="T15" fmla="*/ 0 h 32"/>
                <a:gd name="T16" fmla="*/ 0 w 63"/>
                <a:gd name="T17" fmla="*/ 0 h 32"/>
                <a:gd name="T18" fmla="*/ 0 w 63"/>
                <a:gd name="T19" fmla="*/ 0 h 32"/>
                <a:gd name="T20" fmla="*/ 0 w 63"/>
                <a:gd name="T21" fmla="*/ 0 h 32"/>
                <a:gd name="T22" fmla="*/ 0 w 63"/>
                <a:gd name="T23" fmla="*/ 0 h 32"/>
                <a:gd name="T24" fmla="*/ 0 w 63"/>
                <a:gd name="T25" fmla="*/ 0 h 32"/>
                <a:gd name="T26" fmla="*/ 0 w 63"/>
                <a:gd name="T27" fmla="*/ 0 h 32"/>
                <a:gd name="T28" fmla="*/ 0 w 63"/>
                <a:gd name="T29" fmla="*/ 0 h 32"/>
                <a:gd name="T30" fmla="*/ 0 w 63"/>
                <a:gd name="T31" fmla="*/ 0 h 32"/>
                <a:gd name="T32" fmla="*/ 0 w 63"/>
                <a:gd name="T33" fmla="*/ 0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32"/>
                <a:gd name="T53" fmla="*/ 63 w 63"/>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32">
                  <a:moveTo>
                    <a:pt x="63" y="0"/>
                  </a:moveTo>
                  <a:lnTo>
                    <a:pt x="56" y="5"/>
                  </a:lnTo>
                  <a:lnTo>
                    <a:pt x="48" y="11"/>
                  </a:lnTo>
                  <a:lnTo>
                    <a:pt x="41" y="15"/>
                  </a:lnTo>
                  <a:lnTo>
                    <a:pt x="33" y="19"/>
                  </a:lnTo>
                  <a:lnTo>
                    <a:pt x="26" y="22"/>
                  </a:lnTo>
                  <a:lnTo>
                    <a:pt x="17" y="24"/>
                  </a:lnTo>
                  <a:lnTo>
                    <a:pt x="9" y="29"/>
                  </a:lnTo>
                  <a:lnTo>
                    <a:pt x="0" y="32"/>
                  </a:lnTo>
                  <a:lnTo>
                    <a:pt x="3" y="23"/>
                  </a:lnTo>
                  <a:lnTo>
                    <a:pt x="9" y="16"/>
                  </a:lnTo>
                  <a:lnTo>
                    <a:pt x="17" y="11"/>
                  </a:lnTo>
                  <a:lnTo>
                    <a:pt x="26" y="6"/>
                  </a:lnTo>
                  <a:lnTo>
                    <a:pt x="35" y="3"/>
                  </a:lnTo>
                  <a:lnTo>
                    <a:pt x="45" y="1"/>
                  </a:lnTo>
                  <a:lnTo>
                    <a:pt x="54" y="0"/>
                  </a:lnTo>
                  <a:lnTo>
                    <a:pt x="6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25" name="Freeform 730"/>
            <p:cNvSpPr>
              <a:spLocks/>
            </p:cNvSpPr>
            <p:nvPr/>
          </p:nvSpPr>
          <p:spPr bwMode="auto">
            <a:xfrm>
              <a:off x="2866" y="1276"/>
              <a:ext cx="25" cy="28"/>
            </a:xfrm>
            <a:custGeom>
              <a:avLst/>
              <a:gdLst>
                <a:gd name="T0" fmla="*/ 0 w 127"/>
                <a:gd name="T1" fmla="*/ 0 h 142"/>
                <a:gd name="T2" fmla="*/ 0 w 127"/>
                <a:gd name="T3" fmla="*/ 0 h 142"/>
                <a:gd name="T4" fmla="*/ 0 w 127"/>
                <a:gd name="T5" fmla="*/ 0 h 142"/>
                <a:gd name="T6" fmla="*/ 0 w 127"/>
                <a:gd name="T7" fmla="*/ 0 h 142"/>
                <a:gd name="T8" fmla="*/ 0 w 127"/>
                <a:gd name="T9" fmla="*/ 0 h 142"/>
                <a:gd name="T10" fmla="*/ 0 w 127"/>
                <a:gd name="T11" fmla="*/ 0 h 142"/>
                <a:gd name="T12" fmla="*/ 0 w 127"/>
                <a:gd name="T13" fmla="*/ 0 h 142"/>
                <a:gd name="T14" fmla="*/ 0 w 127"/>
                <a:gd name="T15" fmla="*/ 0 h 142"/>
                <a:gd name="T16" fmla="*/ 0 w 127"/>
                <a:gd name="T17" fmla="*/ 0 h 142"/>
                <a:gd name="T18" fmla="*/ 0 w 127"/>
                <a:gd name="T19" fmla="*/ 0 h 142"/>
                <a:gd name="T20" fmla="*/ 0 w 127"/>
                <a:gd name="T21" fmla="*/ 0 h 142"/>
                <a:gd name="T22" fmla="*/ 0 w 127"/>
                <a:gd name="T23" fmla="*/ 0 h 142"/>
                <a:gd name="T24" fmla="*/ 0 w 127"/>
                <a:gd name="T25" fmla="*/ 0 h 142"/>
                <a:gd name="T26" fmla="*/ 0 w 127"/>
                <a:gd name="T27" fmla="*/ 0 h 142"/>
                <a:gd name="T28" fmla="*/ 0 w 127"/>
                <a:gd name="T29" fmla="*/ 0 h 142"/>
                <a:gd name="T30" fmla="*/ 0 w 127"/>
                <a:gd name="T31" fmla="*/ 0 h 142"/>
                <a:gd name="T32" fmla="*/ 0 w 127"/>
                <a:gd name="T33" fmla="*/ 0 h 142"/>
                <a:gd name="T34" fmla="*/ 0 w 127"/>
                <a:gd name="T35" fmla="*/ 0 h 142"/>
                <a:gd name="T36" fmla="*/ 0 w 127"/>
                <a:gd name="T37" fmla="*/ 0 h 142"/>
                <a:gd name="T38" fmla="*/ 0 w 127"/>
                <a:gd name="T39" fmla="*/ 0 h 142"/>
                <a:gd name="T40" fmla="*/ 0 w 127"/>
                <a:gd name="T41" fmla="*/ 0 h 142"/>
                <a:gd name="T42" fmla="*/ 0 w 127"/>
                <a:gd name="T43" fmla="*/ 0 h 142"/>
                <a:gd name="T44" fmla="*/ 0 w 127"/>
                <a:gd name="T45" fmla="*/ 0 h 142"/>
                <a:gd name="T46" fmla="*/ 0 w 127"/>
                <a:gd name="T47" fmla="*/ 0 h 142"/>
                <a:gd name="T48" fmla="*/ 0 w 127"/>
                <a:gd name="T49" fmla="*/ 0 h 142"/>
                <a:gd name="T50" fmla="*/ 0 w 127"/>
                <a:gd name="T51" fmla="*/ 0 h 142"/>
                <a:gd name="T52" fmla="*/ 0 w 127"/>
                <a:gd name="T53" fmla="*/ 0 h 142"/>
                <a:gd name="T54" fmla="*/ 0 w 127"/>
                <a:gd name="T55" fmla="*/ 0 h 142"/>
                <a:gd name="T56" fmla="*/ 0 w 127"/>
                <a:gd name="T57" fmla="*/ 0 h 142"/>
                <a:gd name="T58" fmla="*/ 0 w 127"/>
                <a:gd name="T59" fmla="*/ 0 h 142"/>
                <a:gd name="T60" fmla="*/ 0 w 127"/>
                <a:gd name="T61" fmla="*/ 0 h 142"/>
                <a:gd name="T62" fmla="*/ 0 w 127"/>
                <a:gd name="T63" fmla="*/ 0 h 142"/>
                <a:gd name="T64" fmla="*/ 0 w 127"/>
                <a:gd name="T65" fmla="*/ 0 h 142"/>
                <a:gd name="T66" fmla="*/ 0 w 127"/>
                <a:gd name="T67" fmla="*/ 0 h 142"/>
                <a:gd name="T68" fmla="*/ 0 w 127"/>
                <a:gd name="T69" fmla="*/ 0 h 142"/>
                <a:gd name="T70" fmla="*/ 0 w 127"/>
                <a:gd name="T71" fmla="*/ 0 h 142"/>
                <a:gd name="T72" fmla="*/ 0 w 127"/>
                <a:gd name="T73" fmla="*/ 0 h 142"/>
                <a:gd name="T74" fmla="*/ 0 w 127"/>
                <a:gd name="T75" fmla="*/ 0 h 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
                <a:gd name="T115" fmla="*/ 0 h 142"/>
                <a:gd name="T116" fmla="*/ 127 w 127"/>
                <a:gd name="T117" fmla="*/ 142 h 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 h="142">
                  <a:moveTo>
                    <a:pt x="126" y="29"/>
                  </a:moveTo>
                  <a:lnTo>
                    <a:pt x="113" y="39"/>
                  </a:lnTo>
                  <a:lnTo>
                    <a:pt x="104" y="52"/>
                  </a:lnTo>
                  <a:lnTo>
                    <a:pt x="98" y="66"/>
                  </a:lnTo>
                  <a:lnTo>
                    <a:pt x="93" y="83"/>
                  </a:lnTo>
                  <a:lnTo>
                    <a:pt x="89" y="99"/>
                  </a:lnTo>
                  <a:lnTo>
                    <a:pt x="83" y="114"/>
                  </a:lnTo>
                  <a:lnTo>
                    <a:pt x="75" y="129"/>
                  </a:lnTo>
                  <a:lnTo>
                    <a:pt x="65" y="140"/>
                  </a:lnTo>
                  <a:lnTo>
                    <a:pt x="56" y="142"/>
                  </a:lnTo>
                  <a:lnTo>
                    <a:pt x="47" y="142"/>
                  </a:lnTo>
                  <a:lnTo>
                    <a:pt x="39" y="138"/>
                  </a:lnTo>
                  <a:lnTo>
                    <a:pt x="38" y="128"/>
                  </a:lnTo>
                  <a:lnTo>
                    <a:pt x="46" y="115"/>
                  </a:lnTo>
                  <a:lnTo>
                    <a:pt x="53" y="104"/>
                  </a:lnTo>
                  <a:lnTo>
                    <a:pt x="61" y="94"/>
                  </a:lnTo>
                  <a:lnTo>
                    <a:pt x="67" y="84"/>
                  </a:lnTo>
                  <a:lnTo>
                    <a:pt x="74" y="74"/>
                  </a:lnTo>
                  <a:lnTo>
                    <a:pt x="81" y="63"/>
                  </a:lnTo>
                  <a:lnTo>
                    <a:pt x="89" y="52"/>
                  </a:lnTo>
                  <a:lnTo>
                    <a:pt x="95" y="40"/>
                  </a:lnTo>
                  <a:lnTo>
                    <a:pt x="85" y="43"/>
                  </a:lnTo>
                  <a:lnTo>
                    <a:pt x="75" y="45"/>
                  </a:lnTo>
                  <a:lnTo>
                    <a:pt x="65" y="46"/>
                  </a:lnTo>
                  <a:lnTo>
                    <a:pt x="55" y="48"/>
                  </a:lnTo>
                  <a:lnTo>
                    <a:pt x="44" y="50"/>
                  </a:lnTo>
                  <a:lnTo>
                    <a:pt x="34" y="52"/>
                  </a:lnTo>
                  <a:lnTo>
                    <a:pt x="22" y="54"/>
                  </a:lnTo>
                  <a:lnTo>
                    <a:pt x="11" y="56"/>
                  </a:lnTo>
                  <a:lnTo>
                    <a:pt x="4" y="52"/>
                  </a:lnTo>
                  <a:lnTo>
                    <a:pt x="0" y="46"/>
                  </a:lnTo>
                  <a:lnTo>
                    <a:pt x="0" y="39"/>
                  </a:lnTo>
                  <a:lnTo>
                    <a:pt x="4" y="34"/>
                  </a:lnTo>
                  <a:lnTo>
                    <a:pt x="108" y="0"/>
                  </a:lnTo>
                  <a:lnTo>
                    <a:pt x="119" y="2"/>
                  </a:lnTo>
                  <a:lnTo>
                    <a:pt x="125" y="9"/>
                  </a:lnTo>
                  <a:lnTo>
                    <a:pt x="127" y="18"/>
                  </a:lnTo>
                  <a:lnTo>
                    <a:pt x="126" y="2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26" name="Freeform 731"/>
            <p:cNvSpPr>
              <a:spLocks/>
            </p:cNvSpPr>
            <p:nvPr/>
          </p:nvSpPr>
          <p:spPr bwMode="auto">
            <a:xfrm>
              <a:off x="2691" y="1279"/>
              <a:ext cx="22" cy="49"/>
            </a:xfrm>
            <a:custGeom>
              <a:avLst/>
              <a:gdLst>
                <a:gd name="T0" fmla="*/ 0 w 109"/>
                <a:gd name="T1" fmla="*/ 0 h 247"/>
                <a:gd name="T2" fmla="*/ 0 w 109"/>
                <a:gd name="T3" fmla="*/ 0 h 247"/>
                <a:gd name="T4" fmla="*/ 0 w 109"/>
                <a:gd name="T5" fmla="*/ 0 h 247"/>
                <a:gd name="T6" fmla="*/ 0 w 109"/>
                <a:gd name="T7" fmla="*/ 0 h 247"/>
                <a:gd name="T8" fmla="*/ 0 w 109"/>
                <a:gd name="T9" fmla="*/ 0 h 247"/>
                <a:gd name="T10" fmla="*/ 0 w 109"/>
                <a:gd name="T11" fmla="*/ 0 h 247"/>
                <a:gd name="T12" fmla="*/ 0 w 109"/>
                <a:gd name="T13" fmla="*/ 0 h 247"/>
                <a:gd name="T14" fmla="*/ 0 w 109"/>
                <a:gd name="T15" fmla="*/ 0 h 247"/>
                <a:gd name="T16" fmla="*/ 0 w 109"/>
                <a:gd name="T17" fmla="*/ 0 h 247"/>
                <a:gd name="T18" fmla="*/ 0 w 109"/>
                <a:gd name="T19" fmla="*/ 0 h 247"/>
                <a:gd name="T20" fmla="*/ 0 w 109"/>
                <a:gd name="T21" fmla="*/ 0 h 247"/>
                <a:gd name="T22" fmla="*/ 0 w 109"/>
                <a:gd name="T23" fmla="*/ 0 h 247"/>
                <a:gd name="T24" fmla="*/ 0 w 109"/>
                <a:gd name="T25" fmla="*/ 0 h 247"/>
                <a:gd name="T26" fmla="*/ 0 w 109"/>
                <a:gd name="T27" fmla="*/ 0 h 247"/>
                <a:gd name="T28" fmla="*/ 0 w 109"/>
                <a:gd name="T29" fmla="*/ 0 h 247"/>
                <a:gd name="T30" fmla="*/ 0 w 109"/>
                <a:gd name="T31" fmla="*/ 0 h 247"/>
                <a:gd name="T32" fmla="*/ 0 w 109"/>
                <a:gd name="T33" fmla="*/ 0 h 247"/>
                <a:gd name="T34" fmla="*/ 0 w 109"/>
                <a:gd name="T35" fmla="*/ 0 h 247"/>
                <a:gd name="T36" fmla="*/ 0 w 109"/>
                <a:gd name="T37" fmla="*/ 0 h 247"/>
                <a:gd name="T38" fmla="*/ 0 w 109"/>
                <a:gd name="T39" fmla="*/ 0 h 247"/>
                <a:gd name="T40" fmla="*/ 0 w 109"/>
                <a:gd name="T41" fmla="*/ 0 h 247"/>
                <a:gd name="T42" fmla="*/ 0 w 109"/>
                <a:gd name="T43" fmla="*/ 0 h 247"/>
                <a:gd name="T44" fmla="*/ 0 w 109"/>
                <a:gd name="T45" fmla="*/ 0 h 247"/>
                <a:gd name="T46" fmla="*/ 0 w 109"/>
                <a:gd name="T47" fmla="*/ 0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9"/>
                <a:gd name="T73" fmla="*/ 0 h 247"/>
                <a:gd name="T74" fmla="*/ 109 w 10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9" h="247">
                  <a:moveTo>
                    <a:pt x="86" y="62"/>
                  </a:moveTo>
                  <a:lnTo>
                    <a:pt x="73" y="79"/>
                  </a:lnTo>
                  <a:lnTo>
                    <a:pt x="65" y="99"/>
                  </a:lnTo>
                  <a:lnTo>
                    <a:pt x="56" y="121"/>
                  </a:lnTo>
                  <a:lnTo>
                    <a:pt x="47" y="141"/>
                  </a:lnTo>
                  <a:lnTo>
                    <a:pt x="38" y="161"/>
                  </a:lnTo>
                  <a:lnTo>
                    <a:pt x="29" y="182"/>
                  </a:lnTo>
                  <a:lnTo>
                    <a:pt x="22" y="204"/>
                  </a:lnTo>
                  <a:lnTo>
                    <a:pt x="14" y="225"/>
                  </a:lnTo>
                  <a:lnTo>
                    <a:pt x="7" y="247"/>
                  </a:lnTo>
                  <a:lnTo>
                    <a:pt x="0" y="247"/>
                  </a:lnTo>
                  <a:lnTo>
                    <a:pt x="8" y="215"/>
                  </a:lnTo>
                  <a:lnTo>
                    <a:pt x="18" y="183"/>
                  </a:lnTo>
                  <a:lnTo>
                    <a:pt x="31" y="153"/>
                  </a:lnTo>
                  <a:lnTo>
                    <a:pt x="44" y="123"/>
                  </a:lnTo>
                  <a:lnTo>
                    <a:pt x="59" y="94"/>
                  </a:lnTo>
                  <a:lnTo>
                    <a:pt x="72" y="65"/>
                  </a:lnTo>
                  <a:lnTo>
                    <a:pt x="86" y="35"/>
                  </a:lnTo>
                  <a:lnTo>
                    <a:pt x="97" y="6"/>
                  </a:lnTo>
                  <a:lnTo>
                    <a:pt x="108" y="0"/>
                  </a:lnTo>
                  <a:lnTo>
                    <a:pt x="109" y="18"/>
                  </a:lnTo>
                  <a:lnTo>
                    <a:pt x="103" y="33"/>
                  </a:lnTo>
                  <a:lnTo>
                    <a:pt x="95" y="48"/>
                  </a:lnTo>
                  <a:lnTo>
                    <a:pt x="86" y="6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27" name="Freeform 732"/>
            <p:cNvSpPr>
              <a:spLocks/>
            </p:cNvSpPr>
            <p:nvPr/>
          </p:nvSpPr>
          <p:spPr bwMode="auto">
            <a:xfrm>
              <a:off x="2700" y="1282"/>
              <a:ext cx="20" cy="47"/>
            </a:xfrm>
            <a:custGeom>
              <a:avLst/>
              <a:gdLst>
                <a:gd name="T0" fmla="*/ 0 w 99"/>
                <a:gd name="T1" fmla="*/ 0 h 237"/>
                <a:gd name="T2" fmla="*/ 0 w 99"/>
                <a:gd name="T3" fmla="*/ 0 h 237"/>
                <a:gd name="T4" fmla="*/ 0 w 99"/>
                <a:gd name="T5" fmla="*/ 0 h 237"/>
                <a:gd name="T6" fmla="*/ 0 w 99"/>
                <a:gd name="T7" fmla="*/ 0 h 237"/>
                <a:gd name="T8" fmla="*/ 0 w 99"/>
                <a:gd name="T9" fmla="*/ 0 h 237"/>
                <a:gd name="T10" fmla="*/ 0 w 99"/>
                <a:gd name="T11" fmla="*/ 0 h 237"/>
                <a:gd name="T12" fmla="*/ 0 w 99"/>
                <a:gd name="T13" fmla="*/ 0 h 237"/>
                <a:gd name="T14" fmla="*/ 0 w 99"/>
                <a:gd name="T15" fmla="*/ 0 h 237"/>
                <a:gd name="T16" fmla="*/ 0 w 99"/>
                <a:gd name="T17" fmla="*/ 0 h 237"/>
                <a:gd name="T18" fmla="*/ 0 w 99"/>
                <a:gd name="T19" fmla="*/ 0 h 237"/>
                <a:gd name="T20" fmla="*/ 0 w 99"/>
                <a:gd name="T21" fmla="*/ 0 h 237"/>
                <a:gd name="T22" fmla="*/ 0 w 99"/>
                <a:gd name="T23" fmla="*/ 0 h 237"/>
                <a:gd name="T24" fmla="*/ 0 w 99"/>
                <a:gd name="T25" fmla="*/ 0 h 237"/>
                <a:gd name="T26" fmla="*/ 0 w 99"/>
                <a:gd name="T27" fmla="*/ 0 h 237"/>
                <a:gd name="T28" fmla="*/ 0 w 99"/>
                <a:gd name="T29" fmla="*/ 0 h 237"/>
                <a:gd name="T30" fmla="*/ 0 w 99"/>
                <a:gd name="T31" fmla="*/ 0 h 237"/>
                <a:gd name="T32" fmla="*/ 0 w 99"/>
                <a:gd name="T33" fmla="*/ 0 h 237"/>
                <a:gd name="T34" fmla="*/ 0 w 99"/>
                <a:gd name="T35" fmla="*/ 0 h 237"/>
                <a:gd name="T36" fmla="*/ 0 w 99"/>
                <a:gd name="T37" fmla="*/ 0 h 237"/>
                <a:gd name="T38" fmla="*/ 0 w 99"/>
                <a:gd name="T39" fmla="*/ 0 h 237"/>
                <a:gd name="T40" fmla="*/ 0 w 99"/>
                <a:gd name="T41" fmla="*/ 0 h 237"/>
                <a:gd name="T42" fmla="*/ 0 w 99"/>
                <a:gd name="T43" fmla="*/ 0 h 237"/>
                <a:gd name="T44" fmla="*/ 0 w 99"/>
                <a:gd name="T45" fmla="*/ 0 h 237"/>
                <a:gd name="T46" fmla="*/ 0 w 99"/>
                <a:gd name="T47" fmla="*/ 0 h 237"/>
                <a:gd name="T48" fmla="*/ 0 w 99"/>
                <a:gd name="T49" fmla="*/ 0 h 237"/>
                <a:gd name="T50" fmla="*/ 0 w 99"/>
                <a:gd name="T51" fmla="*/ 0 h 237"/>
                <a:gd name="T52" fmla="*/ 0 w 99"/>
                <a:gd name="T53" fmla="*/ 0 h 237"/>
                <a:gd name="T54" fmla="*/ 0 w 99"/>
                <a:gd name="T55" fmla="*/ 0 h 237"/>
                <a:gd name="T56" fmla="*/ 0 w 99"/>
                <a:gd name="T57" fmla="*/ 0 h 237"/>
                <a:gd name="T58" fmla="*/ 0 w 99"/>
                <a:gd name="T59" fmla="*/ 0 h 237"/>
                <a:gd name="T60" fmla="*/ 0 w 99"/>
                <a:gd name="T61" fmla="*/ 0 h 237"/>
                <a:gd name="T62" fmla="*/ 0 w 99"/>
                <a:gd name="T63" fmla="*/ 0 h 237"/>
                <a:gd name="T64" fmla="*/ 0 w 99"/>
                <a:gd name="T65" fmla="*/ 0 h 237"/>
                <a:gd name="T66" fmla="*/ 0 w 99"/>
                <a:gd name="T67" fmla="*/ 0 h 237"/>
                <a:gd name="T68" fmla="*/ 0 w 99"/>
                <a:gd name="T69" fmla="*/ 0 h 237"/>
                <a:gd name="T70" fmla="*/ 0 w 99"/>
                <a:gd name="T71" fmla="*/ 0 h 237"/>
                <a:gd name="T72" fmla="*/ 0 w 99"/>
                <a:gd name="T73" fmla="*/ 0 h 237"/>
                <a:gd name="T74" fmla="*/ 0 w 99"/>
                <a:gd name="T75" fmla="*/ 0 h 237"/>
                <a:gd name="T76" fmla="*/ 0 w 99"/>
                <a:gd name="T77" fmla="*/ 0 h 237"/>
                <a:gd name="T78" fmla="*/ 0 w 99"/>
                <a:gd name="T79" fmla="*/ 0 h 237"/>
                <a:gd name="T80" fmla="*/ 0 w 99"/>
                <a:gd name="T81" fmla="*/ 0 h 237"/>
                <a:gd name="T82" fmla="*/ 0 w 99"/>
                <a:gd name="T83" fmla="*/ 0 h 237"/>
                <a:gd name="T84" fmla="*/ 0 w 99"/>
                <a:gd name="T85" fmla="*/ 0 h 237"/>
                <a:gd name="T86" fmla="*/ 0 w 99"/>
                <a:gd name="T87" fmla="*/ 0 h 237"/>
                <a:gd name="T88" fmla="*/ 0 w 99"/>
                <a:gd name="T89" fmla="*/ 0 h 237"/>
                <a:gd name="T90" fmla="*/ 0 w 99"/>
                <a:gd name="T91" fmla="*/ 0 h 237"/>
                <a:gd name="T92" fmla="*/ 0 w 99"/>
                <a:gd name="T93" fmla="*/ 0 h 237"/>
                <a:gd name="T94" fmla="*/ 0 w 99"/>
                <a:gd name="T95" fmla="*/ 0 h 2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237"/>
                <a:gd name="T146" fmla="*/ 99 w 99"/>
                <a:gd name="T147" fmla="*/ 237 h 2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237">
                  <a:moveTo>
                    <a:pt x="67" y="126"/>
                  </a:moveTo>
                  <a:lnTo>
                    <a:pt x="70" y="113"/>
                  </a:lnTo>
                  <a:lnTo>
                    <a:pt x="74" y="98"/>
                  </a:lnTo>
                  <a:lnTo>
                    <a:pt x="79" y="82"/>
                  </a:lnTo>
                  <a:lnTo>
                    <a:pt x="82" y="65"/>
                  </a:lnTo>
                  <a:lnTo>
                    <a:pt x="79" y="60"/>
                  </a:lnTo>
                  <a:lnTo>
                    <a:pt x="69" y="75"/>
                  </a:lnTo>
                  <a:lnTo>
                    <a:pt x="60" y="92"/>
                  </a:lnTo>
                  <a:lnTo>
                    <a:pt x="52" y="109"/>
                  </a:lnTo>
                  <a:lnTo>
                    <a:pt x="45" y="127"/>
                  </a:lnTo>
                  <a:lnTo>
                    <a:pt x="39" y="145"/>
                  </a:lnTo>
                  <a:lnTo>
                    <a:pt x="33" y="162"/>
                  </a:lnTo>
                  <a:lnTo>
                    <a:pt x="26" y="178"/>
                  </a:lnTo>
                  <a:lnTo>
                    <a:pt x="18" y="194"/>
                  </a:lnTo>
                  <a:lnTo>
                    <a:pt x="17" y="205"/>
                  </a:lnTo>
                  <a:lnTo>
                    <a:pt x="15" y="216"/>
                  </a:lnTo>
                  <a:lnTo>
                    <a:pt x="10" y="227"/>
                  </a:lnTo>
                  <a:lnTo>
                    <a:pt x="6" y="237"/>
                  </a:lnTo>
                  <a:lnTo>
                    <a:pt x="1" y="231"/>
                  </a:lnTo>
                  <a:lnTo>
                    <a:pt x="0" y="224"/>
                  </a:lnTo>
                  <a:lnTo>
                    <a:pt x="1" y="216"/>
                  </a:lnTo>
                  <a:lnTo>
                    <a:pt x="1" y="210"/>
                  </a:lnTo>
                  <a:lnTo>
                    <a:pt x="6" y="206"/>
                  </a:lnTo>
                  <a:lnTo>
                    <a:pt x="1" y="201"/>
                  </a:lnTo>
                  <a:lnTo>
                    <a:pt x="7" y="187"/>
                  </a:lnTo>
                  <a:lnTo>
                    <a:pt x="12" y="174"/>
                  </a:lnTo>
                  <a:lnTo>
                    <a:pt x="19" y="159"/>
                  </a:lnTo>
                  <a:lnTo>
                    <a:pt x="26" y="146"/>
                  </a:lnTo>
                  <a:lnTo>
                    <a:pt x="32" y="132"/>
                  </a:lnTo>
                  <a:lnTo>
                    <a:pt x="37" y="119"/>
                  </a:lnTo>
                  <a:lnTo>
                    <a:pt x="42" y="104"/>
                  </a:lnTo>
                  <a:lnTo>
                    <a:pt x="46" y="90"/>
                  </a:lnTo>
                  <a:lnTo>
                    <a:pt x="53" y="80"/>
                  </a:lnTo>
                  <a:lnTo>
                    <a:pt x="58" y="67"/>
                  </a:lnTo>
                  <a:lnTo>
                    <a:pt x="63" y="56"/>
                  </a:lnTo>
                  <a:lnTo>
                    <a:pt x="69" y="44"/>
                  </a:lnTo>
                  <a:lnTo>
                    <a:pt x="73" y="32"/>
                  </a:lnTo>
                  <a:lnTo>
                    <a:pt x="79" y="20"/>
                  </a:lnTo>
                  <a:lnTo>
                    <a:pt x="84" y="9"/>
                  </a:lnTo>
                  <a:lnTo>
                    <a:pt x="90" y="0"/>
                  </a:lnTo>
                  <a:lnTo>
                    <a:pt x="97" y="23"/>
                  </a:lnTo>
                  <a:lnTo>
                    <a:pt x="99" y="42"/>
                  </a:lnTo>
                  <a:lnTo>
                    <a:pt x="98" y="60"/>
                  </a:lnTo>
                  <a:lnTo>
                    <a:pt x="94" y="75"/>
                  </a:lnTo>
                  <a:lnTo>
                    <a:pt x="89" y="90"/>
                  </a:lnTo>
                  <a:lnTo>
                    <a:pt x="82" y="102"/>
                  </a:lnTo>
                  <a:lnTo>
                    <a:pt x="74" y="114"/>
                  </a:lnTo>
                  <a:lnTo>
                    <a:pt x="67" y="12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28" name="Freeform 733"/>
            <p:cNvSpPr>
              <a:spLocks/>
            </p:cNvSpPr>
            <p:nvPr/>
          </p:nvSpPr>
          <p:spPr bwMode="auto">
            <a:xfrm>
              <a:off x="2668" y="1283"/>
              <a:ext cx="20" cy="29"/>
            </a:xfrm>
            <a:custGeom>
              <a:avLst/>
              <a:gdLst>
                <a:gd name="T0" fmla="*/ 0 w 98"/>
                <a:gd name="T1" fmla="*/ 0 h 141"/>
                <a:gd name="T2" fmla="*/ 0 w 98"/>
                <a:gd name="T3" fmla="*/ 0 h 141"/>
                <a:gd name="T4" fmla="*/ 0 w 98"/>
                <a:gd name="T5" fmla="*/ 0 h 141"/>
                <a:gd name="T6" fmla="*/ 0 w 98"/>
                <a:gd name="T7" fmla="*/ 0 h 141"/>
                <a:gd name="T8" fmla="*/ 0 w 98"/>
                <a:gd name="T9" fmla="*/ 0 h 141"/>
                <a:gd name="T10" fmla="*/ 0 w 98"/>
                <a:gd name="T11" fmla="*/ 0 h 141"/>
                <a:gd name="T12" fmla="*/ 0 w 98"/>
                <a:gd name="T13" fmla="*/ 0 h 141"/>
                <a:gd name="T14" fmla="*/ 0 w 98"/>
                <a:gd name="T15" fmla="*/ 0 h 141"/>
                <a:gd name="T16" fmla="*/ 0 w 98"/>
                <a:gd name="T17" fmla="*/ 0 h 141"/>
                <a:gd name="T18" fmla="*/ 0 w 98"/>
                <a:gd name="T19" fmla="*/ 0 h 141"/>
                <a:gd name="T20" fmla="*/ 0 w 98"/>
                <a:gd name="T21" fmla="*/ 0 h 141"/>
                <a:gd name="T22" fmla="*/ 0 w 98"/>
                <a:gd name="T23" fmla="*/ 0 h 141"/>
                <a:gd name="T24" fmla="*/ 0 w 98"/>
                <a:gd name="T25" fmla="*/ 0 h 141"/>
                <a:gd name="T26" fmla="*/ 0 w 98"/>
                <a:gd name="T27" fmla="*/ 0 h 141"/>
                <a:gd name="T28" fmla="*/ 0 w 98"/>
                <a:gd name="T29" fmla="*/ 0 h 141"/>
                <a:gd name="T30" fmla="*/ 0 w 98"/>
                <a:gd name="T31" fmla="*/ 0 h 141"/>
                <a:gd name="T32" fmla="*/ 0 w 98"/>
                <a:gd name="T33" fmla="*/ 0 h 141"/>
                <a:gd name="T34" fmla="*/ 0 w 98"/>
                <a:gd name="T35" fmla="*/ 0 h 141"/>
                <a:gd name="T36" fmla="*/ 0 w 98"/>
                <a:gd name="T37" fmla="*/ 0 h 141"/>
                <a:gd name="T38" fmla="*/ 0 w 98"/>
                <a:gd name="T39" fmla="*/ 0 h 141"/>
                <a:gd name="T40" fmla="*/ 0 w 98"/>
                <a:gd name="T41" fmla="*/ 0 h 141"/>
                <a:gd name="T42" fmla="*/ 0 w 98"/>
                <a:gd name="T43" fmla="*/ 0 h 141"/>
                <a:gd name="T44" fmla="*/ 0 w 98"/>
                <a:gd name="T45" fmla="*/ 0 h 141"/>
                <a:gd name="T46" fmla="*/ 0 w 98"/>
                <a:gd name="T47" fmla="*/ 0 h 141"/>
                <a:gd name="T48" fmla="*/ 0 w 98"/>
                <a:gd name="T49" fmla="*/ 0 h 141"/>
                <a:gd name="T50" fmla="*/ 0 w 98"/>
                <a:gd name="T51" fmla="*/ 0 h 141"/>
                <a:gd name="T52" fmla="*/ 0 w 98"/>
                <a:gd name="T53" fmla="*/ 0 h 141"/>
                <a:gd name="T54" fmla="*/ 0 w 98"/>
                <a:gd name="T55" fmla="*/ 0 h 141"/>
                <a:gd name="T56" fmla="*/ 0 w 98"/>
                <a:gd name="T57" fmla="*/ 0 h 141"/>
                <a:gd name="T58" fmla="*/ 0 w 98"/>
                <a:gd name="T59" fmla="*/ 0 h 141"/>
                <a:gd name="T60" fmla="*/ 0 w 98"/>
                <a:gd name="T61" fmla="*/ 0 h 141"/>
                <a:gd name="T62" fmla="*/ 0 w 98"/>
                <a:gd name="T63" fmla="*/ 0 h 141"/>
                <a:gd name="T64" fmla="*/ 0 w 98"/>
                <a:gd name="T65" fmla="*/ 0 h 141"/>
                <a:gd name="T66" fmla="*/ 0 w 98"/>
                <a:gd name="T67" fmla="*/ 0 h 141"/>
                <a:gd name="T68" fmla="*/ 0 w 98"/>
                <a:gd name="T69" fmla="*/ 0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8"/>
                <a:gd name="T106" fmla="*/ 0 h 141"/>
                <a:gd name="T107" fmla="*/ 98 w 98"/>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8" h="141">
                  <a:moveTo>
                    <a:pt x="98" y="45"/>
                  </a:moveTo>
                  <a:lnTo>
                    <a:pt x="94" y="48"/>
                  </a:lnTo>
                  <a:lnTo>
                    <a:pt x="95" y="60"/>
                  </a:lnTo>
                  <a:lnTo>
                    <a:pt x="92" y="73"/>
                  </a:lnTo>
                  <a:lnTo>
                    <a:pt x="88" y="89"/>
                  </a:lnTo>
                  <a:lnTo>
                    <a:pt x="86" y="102"/>
                  </a:lnTo>
                  <a:lnTo>
                    <a:pt x="74" y="101"/>
                  </a:lnTo>
                  <a:lnTo>
                    <a:pt x="68" y="93"/>
                  </a:lnTo>
                  <a:lnTo>
                    <a:pt x="65" y="83"/>
                  </a:lnTo>
                  <a:lnTo>
                    <a:pt x="58" y="77"/>
                  </a:lnTo>
                  <a:lnTo>
                    <a:pt x="50" y="92"/>
                  </a:lnTo>
                  <a:lnTo>
                    <a:pt x="49" y="110"/>
                  </a:lnTo>
                  <a:lnTo>
                    <a:pt x="48" y="128"/>
                  </a:lnTo>
                  <a:lnTo>
                    <a:pt x="38" y="141"/>
                  </a:lnTo>
                  <a:lnTo>
                    <a:pt x="1" y="126"/>
                  </a:lnTo>
                  <a:lnTo>
                    <a:pt x="0" y="108"/>
                  </a:lnTo>
                  <a:lnTo>
                    <a:pt x="3" y="93"/>
                  </a:lnTo>
                  <a:lnTo>
                    <a:pt x="11" y="80"/>
                  </a:lnTo>
                  <a:lnTo>
                    <a:pt x="22" y="71"/>
                  </a:lnTo>
                  <a:lnTo>
                    <a:pt x="29" y="72"/>
                  </a:lnTo>
                  <a:lnTo>
                    <a:pt x="37" y="68"/>
                  </a:lnTo>
                  <a:lnTo>
                    <a:pt x="43" y="64"/>
                  </a:lnTo>
                  <a:lnTo>
                    <a:pt x="50" y="60"/>
                  </a:lnTo>
                  <a:lnTo>
                    <a:pt x="56" y="54"/>
                  </a:lnTo>
                  <a:lnTo>
                    <a:pt x="59" y="48"/>
                  </a:lnTo>
                  <a:lnTo>
                    <a:pt x="64" y="44"/>
                  </a:lnTo>
                  <a:lnTo>
                    <a:pt x="70" y="39"/>
                  </a:lnTo>
                  <a:lnTo>
                    <a:pt x="70" y="29"/>
                  </a:lnTo>
                  <a:lnTo>
                    <a:pt x="69" y="18"/>
                  </a:lnTo>
                  <a:lnTo>
                    <a:pt x="72" y="8"/>
                  </a:lnTo>
                  <a:lnTo>
                    <a:pt x="77" y="0"/>
                  </a:lnTo>
                  <a:lnTo>
                    <a:pt x="86" y="7"/>
                  </a:lnTo>
                  <a:lnTo>
                    <a:pt x="89" y="19"/>
                  </a:lnTo>
                  <a:lnTo>
                    <a:pt x="92" y="34"/>
                  </a:lnTo>
                  <a:lnTo>
                    <a:pt x="98" y="4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29" name="Freeform 734"/>
            <p:cNvSpPr>
              <a:spLocks/>
            </p:cNvSpPr>
            <p:nvPr/>
          </p:nvSpPr>
          <p:spPr bwMode="auto">
            <a:xfrm>
              <a:off x="2726" y="1285"/>
              <a:ext cx="39" cy="22"/>
            </a:xfrm>
            <a:custGeom>
              <a:avLst/>
              <a:gdLst>
                <a:gd name="T0" fmla="*/ 0 w 196"/>
                <a:gd name="T1" fmla="*/ 0 h 108"/>
                <a:gd name="T2" fmla="*/ 0 w 196"/>
                <a:gd name="T3" fmla="*/ 0 h 108"/>
                <a:gd name="T4" fmla="*/ 0 w 196"/>
                <a:gd name="T5" fmla="*/ 0 h 108"/>
                <a:gd name="T6" fmla="*/ 0 w 196"/>
                <a:gd name="T7" fmla="*/ 0 h 108"/>
                <a:gd name="T8" fmla="*/ 0 w 196"/>
                <a:gd name="T9" fmla="*/ 0 h 108"/>
                <a:gd name="T10" fmla="*/ 0 w 196"/>
                <a:gd name="T11" fmla="*/ 0 h 108"/>
                <a:gd name="T12" fmla="*/ 0 w 196"/>
                <a:gd name="T13" fmla="*/ 0 h 108"/>
                <a:gd name="T14" fmla="*/ 0 w 196"/>
                <a:gd name="T15" fmla="*/ 0 h 108"/>
                <a:gd name="T16" fmla="*/ 0 w 196"/>
                <a:gd name="T17" fmla="*/ 0 h 108"/>
                <a:gd name="T18" fmla="*/ 0 w 196"/>
                <a:gd name="T19" fmla="*/ 0 h 108"/>
                <a:gd name="T20" fmla="*/ 0 w 196"/>
                <a:gd name="T21" fmla="*/ 0 h 108"/>
                <a:gd name="T22" fmla="*/ 0 w 196"/>
                <a:gd name="T23" fmla="*/ 0 h 108"/>
                <a:gd name="T24" fmla="*/ 0 w 196"/>
                <a:gd name="T25" fmla="*/ 0 h 108"/>
                <a:gd name="T26" fmla="*/ 0 w 196"/>
                <a:gd name="T27" fmla="*/ 0 h 108"/>
                <a:gd name="T28" fmla="*/ 0 w 196"/>
                <a:gd name="T29" fmla="*/ 0 h 108"/>
                <a:gd name="T30" fmla="*/ 0 w 196"/>
                <a:gd name="T31" fmla="*/ 0 h 108"/>
                <a:gd name="T32" fmla="*/ 0 w 196"/>
                <a:gd name="T33" fmla="*/ 0 h 108"/>
                <a:gd name="T34" fmla="*/ 0 w 196"/>
                <a:gd name="T35" fmla="*/ 0 h 108"/>
                <a:gd name="T36" fmla="*/ 0 w 196"/>
                <a:gd name="T37" fmla="*/ 0 h 108"/>
                <a:gd name="T38" fmla="*/ 0 w 196"/>
                <a:gd name="T39" fmla="*/ 0 h 108"/>
                <a:gd name="T40" fmla="*/ 0 w 196"/>
                <a:gd name="T41" fmla="*/ 0 h 108"/>
                <a:gd name="T42" fmla="*/ 0 w 196"/>
                <a:gd name="T43" fmla="*/ 0 h 108"/>
                <a:gd name="T44" fmla="*/ 0 w 196"/>
                <a:gd name="T45" fmla="*/ 0 h 108"/>
                <a:gd name="T46" fmla="*/ 0 w 196"/>
                <a:gd name="T47" fmla="*/ 0 h 108"/>
                <a:gd name="T48" fmla="*/ 0 w 196"/>
                <a:gd name="T49" fmla="*/ 0 h 108"/>
                <a:gd name="T50" fmla="*/ 0 w 196"/>
                <a:gd name="T51" fmla="*/ 0 h 108"/>
                <a:gd name="T52" fmla="*/ 0 w 196"/>
                <a:gd name="T53" fmla="*/ 0 h 108"/>
                <a:gd name="T54" fmla="*/ 0 w 196"/>
                <a:gd name="T55" fmla="*/ 0 h 108"/>
                <a:gd name="T56" fmla="*/ 0 w 196"/>
                <a:gd name="T57" fmla="*/ 0 h 108"/>
                <a:gd name="T58" fmla="*/ 0 w 196"/>
                <a:gd name="T59" fmla="*/ 0 h 108"/>
                <a:gd name="T60" fmla="*/ 0 w 196"/>
                <a:gd name="T61" fmla="*/ 0 h 108"/>
                <a:gd name="T62" fmla="*/ 0 w 196"/>
                <a:gd name="T63" fmla="*/ 0 h 108"/>
                <a:gd name="T64" fmla="*/ 0 w 196"/>
                <a:gd name="T65" fmla="*/ 0 h 108"/>
                <a:gd name="T66" fmla="*/ 0 w 196"/>
                <a:gd name="T67" fmla="*/ 0 h 108"/>
                <a:gd name="T68" fmla="*/ 0 w 196"/>
                <a:gd name="T69" fmla="*/ 0 h 108"/>
                <a:gd name="T70" fmla="*/ 0 w 196"/>
                <a:gd name="T71" fmla="*/ 0 h 108"/>
                <a:gd name="T72" fmla="*/ 0 w 196"/>
                <a:gd name="T73" fmla="*/ 0 h 108"/>
                <a:gd name="T74" fmla="*/ 0 w 196"/>
                <a:gd name="T75" fmla="*/ 0 h 108"/>
                <a:gd name="T76" fmla="*/ 0 w 196"/>
                <a:gd name="T77" fmla="*/ 0 h 108"/>
                <a:gd name="T78" fmla="*/ 0 w 196"/>
                <a:gd name="T79" fmla="*/ 0 h 108"/>
                <a:gd name="T80" fmla="*/ 0 w 196"/>
                <a:gd name="T81" fmla="*/ 0 h 108"/>
                <a:gd name="T82" fmla="*/ 0 w 196"/>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6"/>
                <a:gd name="T127" fmla="*/ 0 h 108"/>
                <a:gd name="T128" fmla="*/ 196 w 196"/>
                <a:gd name="T129" fmla="*/ 108 h 1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6" h="108">
                  <a:moveTo>
                    <a:pt x="194" y="28"/>
                  </a:moveTo>
                  <a:lnTo>
                    <a:pt x="181" y="39"/>
                  </a:lnTo>
                  <a:lnTo>
                    <a:pt x="168" y="54"/>
                  </a:lnTo>
                  <a:lnTo>
                    <a:pt x="158" y="68"/>
                  </a:lnTo>
                  <a:lnTo>
                    <a:pt x="148" y="83"/>
                  </a:lnTo>
                  <a:lnTo>
                    <a:pt x="136" y="95"/>
                  </a:lnTo>
                  <a:lnTo>
                    <a:pt x="122" y="104"/>
                  </a:lnTo>
                  <a:lnTo>
                    <a:pt x="104" y="108"/>
                  </a:lnTo>
                  <a:lnTo>
                    <a:pt x="81" y="103"/>
                  </a:lnTo>
                  <a:lnTo>
                    <a:pt x="70" y="96"/>
                  </a:lnTo>
                  <a:lnTo>
                    <a:pt x="58" y="87"/>
                  </a:lnTo>
                  <a:lnTo>
                    <a:pt x="49" y="78"/>
                  </a:lnTo>
                  <a:lnTo>
                    <a:pt x="40" y="67"/>
                  </a:lnTo>
                  <a:lnTo>
                    <a:pt x="32" y="57"/>
                  </a:lnTo>
                  <a:lnTo>
                    <a:pt x="24" y="47"/>
                  </a:lnTo>
                  <a:lnTo>
                    <a:pt x="13" y="37"/>
                  </a:lnTo>
                  <a:lnTo>
                    <a:pt x="3" y="28"/>
                  </a:lnTo>
                  <a:lnTo>
                    <a:pt x="0" y="13"/>
                  </a:lnTo>
                  <a:lnTo>
                    <a:pt x="8" y="12"/>
                  </a:lnTo>
                  <a:lnTo>
                    <a:pt x="17" y="11"/>
                  </a:lnTo>
                  <a:lnTo>
                    <a:pt x="26" y="11"/>
                  </a:lnTo>
                  <a:lnTo>
                    <a:pt x="36" y="11"/>
                  </a:lnTo>
                  <a:lnTo>
                    <a:pt x="45" y="11"/>
                  </a:lnTo>
                  <a:lnTo>
                    <a:pt x="55" y="11"/>
                  </a:lnTo>
                  <a:lnTo>
                    <a:pt x="64" y="9"/>
                  </a:lnTo>
                  <a:lnTo>
                    <a:pt x="72" y="7"/>
                  </a:lnTo>
                  <a:lnTo>
                    <a:pt x="84" y="3"/>
                  </a:lnTo>
                  <a:lnTo>
                    <a:pt x="96" y="3"/>
                  </a:lnTo>
                  <a:lnTo>
                    <a:pt x="108" y="3"/>
                  </a:lnTo>
                  <a:lnTo>
                    <a:pt x="120" y="4"/>
                  </a:lnTo>
                  <a:lnTo>
                    <a:pt x="132" y="6"/>
                  </a:lnTo>
                  <a:lnTo>
                    <a:pt x="144" y="6"/>
                  </a:lnTo>
                  <a:lnTo>
                    <a:pt x="156" y="4"/>
                  </a:lnTo>
                  <a:lnTo>
                    <a:pt x="168" y="0"/>
                  </a:lnTo>
                  <a:lnTo>
                    <a:pt x="174" y="2"/>
                  </a:lnTo>
                  <a:lnTo>
                    <a:pt x="179" y="3"/>
                  </a:lnTo>
                  <a:lnTo>
                    <a:pt x="185" y="4"/>
                  </a:lnTo>
                  <a:lnTo>
                    <a:pt x="190" y="7"/>
                  </a:lnTo>
                  <a:lnTo>
                    <a:pt x="194" y="9"/>
                  </a:lnTo>
                  <a:lnTo>
                    <a:pt x="196" y="13"/>
                  </a:lnTo>
                  <a:lnTo>
                    <a:pt x="196" y="19"/>
                  </a:lnTo>
                  <a:lnTo>
                    <a:pt x="194" y="2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30" name="Freeform 735"/>
            <p:cNvSpPr>
              <a:spLocks/>
            </p:cNvSpPr>
            <p:nvPr/>
          </p:nvSpPr>
          <p:spPr bwMode="auto">
            <a:xfrm>
              <a:off x="2868" y="1286"/>
              <a:ext cx="137" cy="154"/>
            </a:xfrm>
            <a:custGeom>
              <a:avLst/>
              <a:gdLst>
                <a:gd name="T0" fmla="*/ 0 w 684"/>
                <a:gd name="T1" fmla="*/ 0 h 766"/>
                <a:gd name="T2" fmla="*/ 0 w 684"/>
                <a:gd name="T3" fmla="*/ 0 h 766"/>
                <a:gd name="T4" fmla="*/ 0 w 684"/>
                <a:gd name="T5" fmla="*/ 0 h 766"/>
                <a:gd name="T6" fmla="*/ 0 w 684"/>
                <a:gd name="T7" fmla="*/ 0 h 766"/>
                <a:gd name="T8" fmla="*/ 0 w 684"/>
                <a:gd name="T9" fmla="*/ 0 h 766"/>
                <a:gd name="T10" fmla="*/ 0 w 684"/>
                <a:gd name="T11" fmla="*/ 0 h 766"/>
                <a:gd name="T12" fmla="*/ 0 w 684"/>
                <a:gd name="T13" fmla="*/ 0 h 766"/>
                <a:gd name="T14" fmla="*/ 0 w 684"/>
                <a:gd name="T15" fmla="*/ 0 h 766"/>
                <a:gd name="T16" fmla="*/ 0 w 684"/>
                <a:gd name="T17" fmla="*/ 0 h 766"/>
                <a:gd name="T18" fmla="*/ 0 w 684"/>
                <a:gd name="T19" fmla="*/ 0 h 766"/>
                <a:gd name="T20" fmla="*/ 0 w 684"/>
                <a:gd name="T21" fmla="*/ 0 h 766"/>
                <a:gd name="T22" fmla="*/ 0 w 684"/>
                <a:gd name="T23" fmla="*/ 0 h 766"/>
                <a:gd name="T24" fmla="*/ 0 w 684"/>
                <a:gd name="T25" fmla="*/ 0 h 766"/>
                <a:gd name="T26" fmla="*/ 0 w 684"/>
                <a:gd name="T27" fmla="*/ 0 h 766"/>
                <a:gd name="T28" fmla="*/ 0 w 684"/>
                <a:gd name="T29" fmla="*/ 0 h 766"/>
                <a:gd name="T30" fmla="*/ 0 w 684"/>
                <a:gd name="T31" fmla="*/ 0 h 766"/>
                <a:gd name="T32" fmla="*/ 0 w 684"/>
                <a:gd name="T33" fmla="*/ 0 h 766"/>
                <a:gd name="T34" fmla="*/ 0 w 684"/>
                <a:gd name="T35" fmla="*/ 0 h 766"/>
                <a:gd name="T36" fmla="*/ 0 w 684"/>
                <a:gd name="T37" fmla="*/ 0 h 766"/>
                <a:gd name="T38" fmla="*/ 0 w 684"/>
                <a:gd name="T39" fmla="*/ 0 h 766"/>
                <a:gd name="T40" fmla="*/ 0 w 684"/>
                <a:gd name="T41" fmla="*/ 0 h 766"/>
                <a:gd name="T42" fmla="*/ 0 w 684"/>
                <a:gd name="T43" fmla="*/ 0 h 766"/>
                <a:gd name="T44" fmla="*/ 0 w 684"/>
                <a:gd name="T45" fmla="*/ 0 h 766"/>
                <a:gd name="T46" fmla="*/ 0 w 684"/>
                <a:gd name="T47" fmla="*/ 0 h 766"/>
                <a:gd name="T48" fmla="*/ 0 w 684"/>
                <a:gd name="T49" fmla="*/ 0 h 766"/>
                <a:gd name="T50" fmla="*/ 0 w 684"/>
                <a:gd name="T51" fmla="*/ 0 h 766"/>
                <a:gd name="T52" fmla="*/ 0 w 684"/>
                <a:gd name="T53" fmla="*/ 0 h 766"/>
                <a:gd name="T54" fmla="*/ 0 w 684"/>
                <a:gd name="T55" fmla="*/ 0 h 766"/>
                <a:gd name="T56" fmla="*/ 0 w 684"/>
                <a:gd name="T57" fmla="*/ 0 h 766"/>
                <a:gd name="T58" fmla="*/ 0 w 684"/>
                <a:gd name="T59" fmla="*/ 0 h 766"/>
                <a:gd name="T60" fmla="*/ 0 w 684"/>
                <a:gd name="T61" fmla="*/ 0 h 766"/>
                <a:gd name="T62" fmla="*/ 0 w 684"/>
                <a:gd name="T63" fmla="*/ 0 h 766"/>
                <a:gd name="T64" fmla="*/ 0 w 684"/>
                <a:gd name="T65" fmla="*/ 0 h 766"/>
                <a:gd name="T66" fmla="*/ 0 w 684"/>
                <a:gd name="T67" fmla="*/ 0 h 766"/>
                <a:gd name="T68" fmla="*/ 0 w 684"/>
                <a:gd name="T69" fmla="*/ 0 h 766"/>
                <a:gd name="T70" fmla="*/ 0 w 684"/>
                <a:gd name="T71" fmla="*/ 0 h 766"/>
                <a:gd name="T72" fmla="*/ 0 w 684"/>
                <a:gd name="T73" fmla="*/ 0 h 766"/>
                <a:gd name="T74" fmla="*/ 0 w 684"/>
                <a:gd name="T75" fmla="*/ 0 h 766"/>
                <a:gd name="T76" fmla="*/ 0 w 684"/>
                <a:gd name="T77" fmla="*/ 0 h 766"/>
                <a:gd name="T78" fmla="*/ 0 w 684"/>
                <a:gd name="T79" fmla="*/ 0 h 766"/>
                <a:gd name="T80" fmla="*/ 0 w 684"/>
                <a:gd name="T81" fmla="*/ 0 h 766"/>
                <a:gd name="T82" fmla="*/ 0 w 684"/>
                <a:gd name="T83" fmla="*/ 0 h 766"/>
                <a:gd name="T84" fmla="*/ 0 w 684"/>
                <a:gd name="T85" fmla="*/ 0 h 766"/>
                <a:gd name="T86" fmla="*/ 0 w 684"/>
                <a:gd name="T87" fmla="*/ 0 h 766"/>
                <a:gd name="T88" fmla="*/ 0 w 684"/>
                <a:gd name="T89" fmla="*/ 0 h 766"/>
                <a:gd name="T90" fmla="*/ 0 w 684"/>
                <a:gd name="T91" fmla="*/ 0 h 766"/>
                <a:gd name="T92" fmla="*/ 0 w 684"/>
                <a:gd name="T93" fmla="*/ 0 h 766"/>
                <a:gd name="T94" fmla="*/ 0 w 684"/>
                <a:gd name="T95" fmla="*/ 0 h 766"/>
                <a:gd name="T96" fmla="*/ 0 w 684"/>
                <a:gd name="T97" fmla="*/ 0 h 766"/>
                <a:gd name="T98" fmla="*/ 0 w 684"/>
                <a:gd name="T99" fmla="*/ 0 h 766"/>
                <a:gd name="T100" fmla="*/ 0 w 684"/>
                <a:gd name="T101" fmla="*/ 0 h 766"/>
                <a:gd name="T102" fmla="*/ 0 w 684"/>
                <a:gd name="T103" fmla="*/ 0 h 766"/>
                <a:gd name="T104" fmla="*/ 0 w 684"/>
                <a:gd name="T105" fmla="*/ 0 h 766"/>
                <a:gd name="T106" fmla="*/ 0 w 684"/>
                <a:gd name="T107" fmla="*/ 0 h 766"/>
                <a:gd name="T108" fmla="*/ 0 w 684"/>
                <a:gd name="T109" fmla="*/ 0 h 766"/>
                <a:gd name="T110" fmla="*/ 0 w 684"/>
                <a:gd name="T111" fmla="*/ 0 h 766"/>
                <a:gd name="T112" fmla="*/ 0 w 684"/>
                <a:gd name="T113" fmla="*/ 0 h 766"/>
                <a:gd name="T114" fmla="*/ 0 w 684"/>
                <a:gd name="T115" fmla="*/ 0 h 766"/>
                <a:gd name="T116" fmla="*/ 0 w 684"/>
                <a:gd name="T117" fmla="*/ 0 h 766"/>
                <a:gd name="T118" fmla="*/ 0 w 684"/>
                <a:gd name="T119" fmla="*/ 0 h 766"/>
                <a:gd name="T120" fmla="*/ 0 w 684"/>
                <a:gd name="T121" fmla="*/ 0 h 7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4"/>
                <a:gd name="T184" fmla="*/ 0 h 766"/>
                <a:gd name="T185" fmla="*/ 684 w 684"/>
                <a:gd name="T186" fmla="*/ 766 h 7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4" h="766">
                  <a:moveTo>
                    <a:pt x="402" y="18"/>
                  </a:moveTo>
                  <a:lnTo>
                    <a:pt x="401" y="31"/>
                  </a:lnTo>
                  <a:lnTo>
                    <a:pt x="402" y="40"/>
                  </a:lnTo>
                  <a:lnTo>
                    <a:pt x="401" y="47"/>
                  </a:lnTo>
                  <a:lnTo>
                    <a:pt x="393" y="56"/>
                  </a:lnTo>
                  <a:lnTo>
                    <a:pt x="386" y="55"/>
                  </a:lnTo>
                  <a:lnTo>
                    <a:pt x="379" y="51"/>
                  </a:lnTo>
                  <a:lnTo>
                    <a:pt x="373" y="48"/>
                  </a:lnTo>
                  <a:lnTo>
                    <a:pt x="367" y="45"/>
                  </a:lnTo>
                  <a:lnTo>
                    <a:pt x="360" y="41"/>
                  </a:lnTo>
                  <a:lnTo>
                    <a:pt x="355" y="40"/>
                  </a:lnTo>
                  <a:lnTo>
                    <a:pt x="348" y="40"/>
                  </a:lnTo>
                  <a:lnTo>
                    <a:pt x="341" y="42"/>
                  </a:lnTo>
                  <a:lnTo>
                    <a:pt x="328" y="49"/>
                  </a:lnTo>
                  <a:lnTo>
                    <a:pt x="314" y="57"/>
                  </a:lnTo>
                  <a:lnTo>
                    <a:pt x="303" y="65"/>
                  </a:lnTo>
                  <a:lnTo>
                    <a:pt x="294" y="75"/>
                  </a:lnTo>
                  <a:lnTo>
                    <a:pt x="286" y="86"/>
                  </a:lnTo>
                  <a:lnTo>
                    <a:pt x="280" y="97"/>
                  </a:lnTo>
                  <a:lnTo>
                    <a:pt x="276" y="111"/>
                  </a:lnTo>
                  <a:lnTo>
                    <a:pt x="275" y="126"/>
                  </a:lnTo>
                  <a:lnTo>
                    <a:pt x="298" y="139"/>
                  </a:lnTo>
                  <a:lnTo>
                    <a:pt x="320" y="140"/>
                  </a:lnTo>
                  <a:lnTo>
                    <a:pt x="341" y="132"/>
                  </a:lnTo>
                  <a:lnTo>
                    <a:pt x="364" y="121"/>
                  </a:lnTo>
                  <a:lnTo>
                    <a:pt x="384" y="110"/>
                  </a:lnTo>
                  <a:lnTo>
                    <a:pt x="405" y="103"/>
                  </a:lnTo>
                  <a:lnTo>
                    <a:pt x="425" y="104"/>
                  </a:lnTo>
                  <a:lnTo>
                    <a:pt x="445" y="117"/>
                  </a:lnTo>
                  <a:lnTo>
                    <a:pt x="440" y="129"/>
                  </a:lnTo>
                  <a:lnTo>
                    <a:pt x="434" y="140"/>
                  </a:lnTo>
                  <a:lnTo>
                    <a:pt x="429" y="150"/>
                  </a:lnTo>
                  <a:lnTo>
                    <a:pt x="423" y="161"/>
                  </a:lnTo>
                  <a:lnTo>
                    <a:pt x="418" y="171"/>
                  </a:lnTo>
                  <a:lnTo>
                    <a:pt x="412" y="181"/>
                  </a:lnTo>
                  <a:lnTo>
                    <a:pt x="405" y="191"/>
                  </a:lnTo>
                  <a:lnTo>
                    <a:pt x="399" y="203"/>
                  </a:lnTo>
                  <a:lnTo>
                    <a:pt x="397" y="213"/>
                  </a:lnTo>
                  <a:lnTo>
                    <a:pt x="402" y="218"/>
                  </a:lnTo>
                  <a:lnTo>
                    <a:pt x="410" y="223"/>
                  </a:lnTo>
                  <a:lnTo>
                    <a:pt x="418" y="227"/>
                  </a:lnTo>
                  <a:lnTo>
                    <a:pt x="431" y="219"/>
                  </a:lnTo>
                  <a:lnTo>
                    <a:pt x="445" y="211"/>
                  </a:lnTo>
                  <a:lnTo>
                    <a:pt x="456" y="201"/>
                  </a:lnTo>
                  <a:lnTo>
                    <a:pt x="466" y="189"/>
                  </a:lnTo>
                  <a:lnTo>
                    <a:pt x="475" y="177"/>
                  </a:lnTo>
                  <a:lnTo>
                    <a:pt x="483" y="163"/>
                  </a:lnTo>
                  <a:lnTo>
                    <a:pt x="488" y="148"/>
                  </a:lnTo>
                  <a:lnTo>
                    <a:pt x="493" y="132"/>
                  </a:lnTo>
                  <a:lnTo>
                    <a:pt x="497" y="126"/>
                  </a:lnTo>
                  <a:lnTo>
                    <a:pt x="502" y="123"/>
                  </a:lnTo>
                  <a:lnTo>
                    <a:pt x="507" y="121"/>
                  </a:lnTo>
                  <a:lnTo>
                    <a:pt x="513" y="121"/>
                  </a:lnTo>
                  <a:lnTo>
                    <a:pt x="519" y="121"/>
                  </a:lnTo>
                  <a:lnTo>
                    <a:pt x="524" y="123"/>
                  </a:lnTo>
                  <a:lnTo>
                    <a:pt x="530" y="126"/>
                  </a:lnTo>
                  <a:lnTo>
                    <a:pt x="534" y="131"/>
                  </a:lnTo>
                  <a:lnTo>
                    <a:pt x="534" y="143"/>
                  </a:lnTo>
                  <a:lnTo>
                    <a:pt x="531" y="157"/>
                  </a:lnTo>
                  <a:lnTo>
                    <a:pt x="526" y="170"/>
                  </a:lnTo>
                  <a:lnTo>
                    <a:pt x="523" y="183"/>
                  </a:lnTo>
                  <a:lnTo>
                    <a:pt x="522" y="196"/>
                  </a:lnTo>
                  <a:lnTo>
                    <a:pt x="523" y="208"/>
                  </a:lnTo>
                  <a:lnTo>
                    <a:pt x="530" y="218"/>
                  </a:lnTo>
                  <a:lnTo>
                    <a:pt x="543" y="227"/>
                  </a:lnTo>
                  <a:lnTo>
                    <a:pt x="557" y="227"/>
                  </a:lnTo>
                  <a:lnTo>
                    <a:pt x="568" y="224"/>
                  </a:lnTo>
                  <a:lnTo>
                    <a:pt x="576" y="217"/>
                  </a:lnTo>
                  <a:lnTo>
                    <a:pt x="581" y="208"/>
                  </a:lnTo>
                  <a:lnTo>
                    <a:pt x="586" y="198"/>
                  </a:lnTo>
                  <a:lnTo>
                    <a:pt x="590" y="188"/>
                  </a:lnTo>
                  <a:lnTo>
                    <a:pt x="595" y="178"/>
                  </a:lnTo>
                  <a:lnTo>
                    <a:pt x="601" y="170"/>
                  </a:lnTo>
                  <a:lnTo>
                    <a:pt x="602" y="151"/>
                  </a:lnTo>
                  <a:lnTo>
                    <a:pt x="598" y="134"/>
                  </a:lnTo>
                  <a:lnTo>
                    <a:pt x="592" y="120"/>
                  </a:lnTo>
                  <a:lnTo>
                    <a:pt x="579" y="108"/>
                  </a:lnTo>
                  <a:lnTo>
                    <a:pt x="578" y="111"/>
                  </a:lnTo>
                  <a:lnTo>
                    <a:pt x="575" y="111"/>
                  </a:lnTo>
                  <a:lnTo>
                    <a:pt x="572" y="111"/>
                  </a:lnTo>
                  <a:lnTo>
                    <a:pt x="569" y="111"/>
                  </a:lnTo>
                  <a:lnTo>
                    <a:pt x="569" y="98"/>
                  </a:lnTo>
                  <a:lnTo>
                    <a:pt x="572" y="87"/>
                  </a:lnTo>
                  <a:lnTo>
                    <a:pt x="579" y="79"/>
                  </a:lnTo>
                  <a:lnTo>
                    <a:pt x="589" y="71"/>
                  </a:lnTo>
                  <a:lnTo>
                    <a:pt x="601" y="65"/>
                  </a:lnTo>
                  <a:lnTo>
                    <a:pt x="612" y="58"/>
                  </a:lnTo>
                  <a:lnTo>
                    <a:pt x="623" y="51"/>
                  </a:lnTo>
                  <a:lnTo>
                    <a:pt x="633" y="45"/>
                  </a:lnTo>
                  <a:lnTo>
                    <a:pt x="642" y="46"/>
                  </a:lnTo>
                  <a:lnTo>
                    <a:pt x="649" y="49"/>
                  </a:lnTo>
                  <a:lnTo>
                    <a:pt x="657" y="52"/>
                  </a:lnTo>
                  <a:lnTo>
                    <a:pt x="662" y="57"/>
                  </a:lnTo>
                  <a:lnTo>
                    <a:pt x="668" y="61"/>
                  </a:lnTo>
                  <a:lnTo>
                    <a:pt x="673" y="68"/>
                  </a:lnTo>
                  <a:lnTo>
                    <a:pt x="679" y="74"/>
                  </a:lnTo>
                  <a:lnTo>
                    <a:pt x="684" y="80"/>
                  </a:lnTo>
                  <a:lnTo>
                    <a:pt x="682" y="99"/>
                  </a:lnTo>
                  <a:lnTo>
                    <a:pt x="682" y="120"/>
                  </a:lnTo>
                  <a:lnTo>
                    <a:pt x="684" y="140"/>
                  </a:lnTo>
                  <a:lnTo>
                    <a:pt x="682" y="158"/>
                  </a:lnTo>
                  <a:lnTo>
                    <a:pt x="680" y="176"/>
                  </a:lnTo>
                  <a:lnTo>
                    <a:pt x="675" y="191"/>
                  </a:lnTo>
                  <a:lnTo>
                    <a:pt x="664" y="204"/>
                  </a:lnTo>
                  <a:lnTo>
                    <a:pt x="649" y="213"/>
                  </a:lnTo>
                  <a:lnTo>
                    <a:pt x="648" y="225"/>
                  </a:lnTo>
                  <a:lnTo>
                    <a:pt x="643" y="236"/>
                  </a:lnTo>
                  <a:lnTo>
                    <a:pt x="638" y="247"/>
                  </a:lnTo>
                  <a:lnTo>
                    <a:pt x="631" y="257"/>
                  </a:lnTo>
                  <a:lnTo>
                    <a:pt x="622" y="266"/>
                  </a:lnTo>
                  <a:lnTo>
                    <a:pt x="613" y="274"/>
                  </a:lnTo>
                  <a:lnTo>
                    <a:pt x="603" y="282"/>
                  </a:lnTo>
                  <a:lnTo>
                    <a:pt x="592" y="288"/>
                  </a:lnTo>
                  <a:lnTo>
                    <a:pt x="574" y="289"/>
                  </a:lnTo>
                  <a:lnTo>
                    <a:pt x="556" y="288"/>
                  </a:lnTo>
                  <a:lnTo>
                    <a:pt x="537" y="284"/>
                  </a:lnTo>
                  <a:lnTo>
                    <a:pt x="519" y="278"/>
                  </a:lnTo>
                  <a:lnTo>
                    <a:pt x="502" y="270"/>
                  </a:lnTo>
                  <a:lnTo>
                    <a:pt x="486" y="259"/>
                  </a:lnTo>
                  <a:lnTo>
                    <a:pt x="473" y="245"/>
                  </a:lnTo>
                  <a:lnTo>
                    <a:pt x="461" y="231"/>
                  </a:lnTo>
                  <a:lnTo>
                    <a:pt x="443" y="235"/>
                  </a:lnTo>
                  <a:lnTo>
                    <a:pt x="427" y="242"/>
                  </a:lnTo>
                  <a:lnTo>
                    <a:pt x="411" y="248"/>
                  </a:lnTo>
                  <a:lnTo>
                    <a:pt x="395" y="257"/>
                  </a:lnTo>
                  <a:lnTo>
                    <a:pt x="379" y="265"/>
                  </a:lnTo>
                  <a:lnTo>
                    <a:pt x="364" y="272"/>
                  </a:lnTo>
                  <a:lnTo>
                    <a:pt x="346" y="278"/>
                  </a:lnTo>
                  <a:lnTo>
                    <a:pt x="327" y="281"/>
                  </a:lnTo>
                  <a:lnTo>
                    <a:pt x="311" y="288"/>
                  </a:lnTo>
                  <a:lnTo>
                    <a:pt x="294" y="296"/>
                  </a:lnTo>
                  <a:lnTo>
                    <a:pt x="278" y="304"/>
                  </a:lnTo>
                  <a:lnTo>
                    <a:pt x="263" y="312"/>
                  </a:lnTo>
                  <a:lnTo>
                    <a:pt x="247" y="322"/>
                  </a:lnTo>
                  <a:lnTo>
                    <a:pt x="232" y="333"/>
                  </a:lnTo>
                  <a:lnTo>
                    <a:pt x="219" y="343"/>
                  </a:lnTo>
                  <a:lnTo>
                    <a:pt x="206" y="354"/>
                  </a:lnTo>
                  <a:lnTo>
                    <a:pt x="192" y="366"/>
                  </a:lnTo>
                  <a:lnTo>
                    <a:pt x="181" y="378"/>
                  </a:lnTo>
                  <a:lnTo>
                    <a:pt x="170" y="392"/>
                  </a:lnTo>
                  <a:lnTo>
                    <a:pt x="161" y="406"/>
                  </a:lnTo>
                  <a:lnTo>
                    <a:pt x="152" y="422"/>
                  </a:lnTo>
                  <a:lnTo>
                    <a:pt x="145" y="438"/>
                  </a:lnTo>
                  <a:lnTo>
                    <a:pt x="139" y="455"/>
                  </a:lnTo>
                  <a:lnTo>
                    <a:pt x="135" y="473"/>
                  </a:lnTo>
                  <a:lnTo>
                    <a:pt x="151" y="457"/>
                  </a:lnTo>
                  <a:lnTo>
                    <a:pt x="167" y="441"/>
                  </a:lnTo>
                  <a:lnTo>
                    <a:pt x="185" y="426"/>
                  </a:lnTo>
                  <a:lnTo>
                    <a:pt x="203" y="410"/>
                  </a:lnTo>
                  <a:lnTo>
                    <a:pt x="221" y="393"/>
                  </a:lnTo>
                  <a:lnTo>
                    <a:pt x="240" y="378"/>
                  </a:lnTo>
                  <a:lnTo>
                    <a:pt x="259" y="363"/>
                  </a:lnTo>
                  <a:lnTo>
                    <a:pt x="280" y="348"/>
                  </a:lnTo>
                  <a:lnTo>
                    <a:pt x="300" y="334"/>
                  </a:lnTo>
                  <a:lnTo>
                    <a:pt x="320" y="320"/>
                  </a:lnTo>
                  <a:lnTo>
                    <a:pt x="341" y="307"/>
                  </a:lnTo>
                  <a:lnTo>
                    <a:pt x="363" y="294"/>
                  </a:lnTo>
                  <a:lnTo>
                    <a:pt x="385" y="283"/>
                  </a:lnTo>
                  <a:lnTo>
                    <a:pt x="408" y="273"/>
                  </a:lnTo>
                  <a:lnTo>
                    <a:pt x="430" y="263"/>
                  </a:lnTo>
                  <a:lnTo>
                    <a:pt x="452" y="255"/>
                  </a:lnTo>
                  <a:lnTo>
                    <a:pt x="463" y="256"/>
                  </a:lnTo>
                  <a:lnTo>
                    <a:pt x="469" y="259"/>
                  </a:lnTo>
                  <a:lnTo>
                    <a:pt x="475" y="263"/>
                  </a:lnTo>
                  <a:lnTo>
                    <a:pt x="478" y="269"/>
                  </a:lnTo>
                  <a:lnTo>
                    <a:pt x="482" y="275"/>
                  </a:lnTo>
                  <a:lnTo>
                    <a:pt x="485" y="282"/>
                  </a:lnTo>
                  <a:lnTo>
                    <a:pt x="489" y="288"/>
                  </a:lnTo>
                  <a:lnTo>
                    <a:pt x="495" y="293"/>
                  </a:lnTo>
                  <a:lnTo>
                    <a:pt x="502" y="303"/>
                  </a:lnTo>
                  <a:lnTo>
                    <a:pt x="510" y="312"/>
                  </a:lnTo>
                  <a:lnTo>
                    <a:pt x="517" y="321"/>
                  </a:lnTo>
                  <a:lnTo>
                    <a:pt x="525" y="330"/>
                  </a:lnTo>
                  <a:lnTo>
                    <a:pt x="532" y="339"/>
                  </a:lnTo>
                  <a:lnTo>
                    <a:pt x="539" y="350"/>
                  </a:lnTo>
                  <a:lnTo>
                    <a:pt x="543" y="362"/>
                  </a:lnTo>
                  <a:lnTo>
                    <a:pt x="547" y="374"/>
                  </a:lnTo>
                  <a:lnTo>
                    <a:pt x="546" y="372"/>
                  </a:lnTo>
                  <a:lnTo>
                    <a:pt x="542" y="371"/>
                  </a:lnTo>
                  <a:lnTo>
                    <a:pt x="540" y="371"/>
                  </a:lnTo>
                  <a:lnTo>
                    <a:pt x="537" y="371"/>
                  </a:lnTo>
                  <a:lnTo>
                    <a:pt x="534" y="381"/>
                  </a:lnTo>
                  <a:lnTo>
                    <a:pt x="540" y="387"/>
                  </a:lnTo>
                  <a:lnTo>
                    <a:pt x="546" y="394"/>
                  </a:lnTo>
                  <a:lnTo>
                    <a:pt x="549" y="401"/>
                  </a:lnTo>
                  <a:lnTo>
                    <a:pt x="562" y="428"/>
                  </a:lnTo>
                  <a:lnTo>
                    <a:pt x="578" y="456"/>
                  </a:lnTo>
                  <a:lnTo>
                    <a:pt x="593" y="486"/>
                  </a:lnTo>
                  <a:lnTo>
                    <a:pt x="605" y="515"/>
                  </a:lnTo>
                  <a:lnTo>
                    <a:pt x="614" y="545"/>
                  </a:lnTo>
                  <a:lnTo>
                    <a:pt x="616" y="576"/>
                  </a:lnTo>
                  <a:lnTo>
                    <a:pt x="611" y="605"/>
                  </a:lnTo>
                  <a:lnTo>
                    <a:pt x="596" y="633"/>
                  </a:lnTo>
                  <a:lnTo>
                    <a:pt x="601" y="635"/>
                  </a:lnTo>
                  <a:lnTo>
                    <a:pt x="606" y="634"/>
                  </a:lnTo>
                  <a:lnTo>
                    <a:pt x="613" y="633"/>
                  </a:lnTo>
                  <a:lnTo>
                    <a:pt x="618" y="637"/>
                  </a:lnTo>
                  <a:lnTo>
                    <a:pt x="615" y="645"/>
                  </a:lnTo>
                  <a:lnTo>
                    <a:pt x="611" y="653"/>
                  </a:lnTo>
                  <a:lnTo>
                    <a:pt x="605" y="659"/>
                  </a:lnTo>
                  <a:lnTo>
                    <a:pt x="596" y="656"/>
                  </a:lnTo>
                  <a:lnTo>
                    <a:pt x="596" y="653"/>
                  </a:lnTo>
                  <a:lnTo>
                    <a:pt x="585" y="655"/>
                  </a:lnTo>
                  <a:lnTo>
                    <a:pt x="580" y="664"/>
                  </a:lnTo>
                  <a:lnTo>
                    <a:pt x="576" y="674"/>
                  </a:lnTo>
                  <a:lnTo>
                    <a:pt x="563" y="676"/>
                  </a:lnTo>
                  <a:lnTo>
                    <a:pt x="561" y="662"/>
                  </a:lnTo>
                  <a:lnTo>
                    <a:pt x="566" y="648"/>
                  </a:lnTo>
                  <a:lnTo>
                    <a:pt x="572" y="636"/>
                  </a:lnTo>
                  <a:lnTo>
                    <a:pt x="581" y="624"/>
                  </a:lnTo>
                  <a:lnTo>
                    <a:pt x="588" y="612"/>
                  </a:lnTo>
                  <a:lnTo>
                    <a:pt x="590" y="600"/>
                  </a:lnTo>
                  <a:lnTo>
                    <a:pt x="587" y="590"/>
                  </a:lnTo>
                  <a:lnTo>
                    <a:pt x="576" y="580"/>
                  </a:lnTo>
                  <a:lnTo>
                    <a:pt x="567" y="594"/>
                  </a:lnTo>
                  <a:lnTo>
                    <a:pt x="566" y="609"/>
                  </a:lnTo>
                  <a:lnTo>
                    <a:pt x="563" y="623"/>
                  </a:lnTo>
                  <a:lnTo>
                    <a:pt x="552" y="632"/>
                  </a:lnTo>
                  <a:lnTo>
                    <a:pt x="547" y="638"/>
                  </a:lnTo>
                  <a:lnTo>
                    <a:pt x="543" y="646"/>
                  </a:lnTo>
                  <a:lnTo>
                    <a:pt x="541" y="655"/>
                  </a:lnTo>
                  <a:lnTo>
                    <a:pt x="539" y="664"/>
                  </a:lnTo>
                  <a:lnTo>
                    <a:pt x="535" y="671"/>
                  </a:lnTo>
                  <a:lnTo>
                    <a:pt x="532" y="678"/>
                  </a:lnTo>
                  <a:lnTo>
                    <a:pt x="525" y="680"/>
                  </a:lnTo>
                  <a:lnTo>
                    <a:pt x="516" y="680"/>
                  </a:lnTo>
                  <a:lnTo>
                    <a:pt x="517" y="668"/>
                  </a:lnTo>
                  <a:lnTo>
                    <a:pt x="522" y="655"/>
                  </a:lnTo>
                  <a:lnTo>
                    <a:pt x="529" y="643"/>
                  </a:lnTo>
                  <a:lnTo>
                    <a:pt x="535" y="632"/>
                  </a:lnTo>
                  <a:lnTo>
                    <a:pt x="541" y="619"/>
                  </a:lnTo>
                  <a:lnTo>
                    <a:pt x="544" y="607"/>
                  </a:lnTo>
                  <a:lnTo>
                    <a:pt x="544" y="594"/>
                  </a:lnTo>
                  <a:lnTo>
                    <a:pt x="538" y="580"/>
                  </a:lnTo>
                  <a:lnTo>
                    <a:pt x="533" y="581"/>
                  </a:lnTo>
                  <a:lnTo>
                    <a:pt x="526" y="596"/>
                  </a:lnTo>
                  <a:lnTo>
                    <a:pt x="520" y="610"/>
                  </a:lnTo>
                  <a:lnTo>
                    <a:pt x="512" y="625"/>
                  </a:lnTo>
                  <a:lnTo>
                    <a:pt x="505" y="640"/>
                  </a:lnTo>
                  <a:lnTo>
                    <a:pt x="497" y="654"/>
                  </a:lnTo>
                  <a:lnTo>
                    <a:pt x="491" y="668"/>
                  </a:lnTo>
                  <a:lnTo>
                    <a:pt x="485" y="682"/>
                  </a:lnTo>
                  <a:lnTo>
                    <a:pt x="480" y="696"/>
                  </a:lnTo>
                  <a:lnTo>
                    <a:pt x="467" y="692"/>
                  </a:lnTo>
                  <a:lnTo>
                    <a:pt x="467" y="678"/>
                  </a:lnTo>
                  <a:lnTo>
                    <a:pt x="476" y="662"/>
                  </a:lnTo>
                  <a:lnTo>
                    <a:pt x="485" y="646"/>
                  </a:lnTo>
                  <a:lnTo>
                    <a:pt x="495" y="631"/>
                  </a:lnTo>
                  <a:lnTo>
                    <a:pt x="504" y="614"/>
                  </a:lnTo>
                  <a:lnTo>
                    <a:pt x="513" y="597"/>
                  </a:lnTo>
                  <a:lnTo>
                    <a:pt x="520" y="579"/>
                  </a:lnTo>
                  <a:lnTo>
                    <a:pt x="525" y="561"/>
                  </a:lnTo>
                  <a:lnTo>
                    <a:pt x="528" y="542"/>
                  </a:lnTo>
                  <a:lnTo>
                    <a:pt x="525" y="539"/>
                  </a:lnTo>
                  <a:lnTo>
                    <a:pt x="521" y="536"/>
                  </a:lnTo>
                  <a:lnTo>
                    <a:pt x="516" y="536"/>
                  </a:lnTo>
                  <a:lnTo>
                    <a:pt x="513" y="540"/>
                  </a:lnTo>
                  <a:lnTo>
                    <a:pt x="505" y="557"/>
                  </a:lnTo>
                  <a:lnTo>
                    <a:pt x="497" y="573"/>
                  </a:lnTo>
                  <a:lnTo>
                    <a:pt x="489" y="591"/>
                  </a:lnTo>
                  <a:lnTo>
                    <a:pt x="483" y="609"/>
                  </a:lnTo>
                  <a:lnTo>
                    <a:pt x="476" y="626"/>
                  </a:lnTo>
                  <a:lnTo>
                    <a:pt x="468" y="644"/>
                  </a:lnTo>
                  <a:lnTo>
                    <a:pt x="459" y="661"/>
                  </a:lnTo>
                  <a:lnTo>
                    <a:pt x="450" y="676"/>
                  </a:lnTo>
                  <a:lnTo>
                    <a:pt x="440" y="676"/>
                  </a:lnTo>
                  <a:lnTo>
                    <a:pt x="438" y="663"/>
                  </a:lnTo>
                  <a:lnTo>
                    <a:pt x="442" y="653"/>
                  </a:lnTo>
                  <a:lnTo>
                    <a:pt x="448" y="644"/>
                  </a:lnTo>
                  <a:lnTo>
                    <a:pt x="452" y="633"/>
                  </a:lnTo>
                  <a:lnTo>
                    <a:pt x="446" y="632"/>
                  </a:lnTo>
                  <a:lnTo>
                    <a:pt x="440" y="635"/>
                  </a:lnTo>
                  <a:lnTo>
                    <a:pt x="433" y="637"/>
                  </a:lnTo>
                  <a:lnTo>
                    <a:pt x="427" y="632"/>
                  </a:lnTo>
                  <a:lnTo>
                    <a:pt x="434" y="610"/>
                  </a:lnTo>
                  <a:lnTo>
                    <a:pt x="421" y="608"/>
                  </a:lnTo>
                  <a:lnTo>
                    <a:pt x="415" y="600"/>
                  </a:lnTo>
                  <a:lnTo>
                    <a:pt x="414" y="589"/>
                  </a:lnTo>
                  <a:lnTo>
                    <a:pt x="414" y="575"/>
                  </a:lnTo>
                  <a:lnTo>
                    <a:pt x="414" y="569"/>
                  </a:lnTo>
                  <a:lnTo>
                    <a:pt x="408" y="571"/>
                  </a:lnTo>
                  <a:lnTo>
                    <a:pt x="403" y="579"/>
                  </a:lnTo>
                  <a:lnTo>
                    <a:pt x="397" y="586"/>
                  </a:lnTo>
                  <a:lnTo>
                    <a:pt x="391" y="589"/>
                  </a:lnTo>
                  <a:lnTo>
                    <a:pt x="395" y="569"/>
                  </a:lnTo>
                  <a:lnTo>
                    <a:pt x="404" y="549"/>
                  </a:lnTo>
                  <a:lnTo>
                    <a:pt x="410" y="531"/>
                  </a:lnTo>
                  <a:lnTo>
                    <a:pt x="404" y="515"/>
                  </a:lnTo>
                  <a:lnTo>
                    <a:pt x="396" y="525"/>
                  </a:lnTo>
                  <a:lnTo>
                    <a:pt x="390" y="535"/>
                  </a:lnTo>
                  <a:lnTo>
                    <a:pt x="384" y="548"/>
                  </a:lnTo>
                  <a:lnTo>
                    <a:pt x="379" y="560"/>
                  </a:lnTo>
                  <a:lnTo>
                    <a:pt x="375" y="573"/>
                  </a:lnTo>
                  <a:lnTo>
                    <a:pt x="370" y="587"/>
                  </a:lnTo>
                  <a:lnTo>
                    <a:pt x="366" y="599"/>
                  </a:lnTo>
                  <a:lnTo>
                    <a:pt x="360" y="612"/>
                  </a:lnTo>
                  <a:lnTo>
                    <a:pt x="357" y="615"/>
                  </a:lnTo>
                  <a:lnTo>
                    <a:pt x="354" y="618"/>
                  </a:lnTo>
                  <a:lnTo>
                    <a:pt x="349" y="620"/>
                  </a:lnTo>
                  <a:lnTo>
                    <a:pt x="342" y="620"/>
                  </a:lnTo>
                  <a:lnTo>
                    <a:pt x="347" y="601"/>
                  </a:lnTo>
                  <a:lnTo>
                    <a:pt x="354" y="583"/>
                  </a:lnTo>
                  <a:lnTo>
                    <a:pt x="362" y="566"/>
                  </a:lnTo>
                  <a:lnTo>
                    <a:pt x="370" y="549"/>
                  </a:lnTo>
                  <a:lnTo>
                    <a:pt x="378" y="531"/>
                  </a:lnTo>
                  <a:lnTo>
                    <a:pt x="386" y="514"/>
                  </a:lnTo>
                  <a:lnTo>
                    <a:pt x="392" y="496"/>
                  </a:lnTo>
                  <a:lnTo>
                    <a:pt x="395" y="477"/>
                  </a:lnTo>
                  <a:lnTo>
                    <a:pt x="392" y="474"/>
                  </a:lnTo>
                  <a:lnTo>
                    <a:pt x="388" y="473"/>
                  </a:lnTo>
                  <a:lnTo>
                    <a:pt x="385" y="474"/>
                  </a:lnTo>
                  <a:lnTo>
                    <a:pt x="381" y="476"/>
                  </a:lnTo>
                  <a:lnTo>
                    <a:pt x="381" y="486"/>
                  </a:lnTo>
                  <a:lnTo>
                    <a:pt x="377" y="495"/>
                  </a:lnTo>
                  <a:lnTo>
                    <a:pt x="372" y="502"/>
                  </a:lnTo>
                  <a:lnTo>
                    <a:pt x="366" y="508"/>
                  </a:lnTo>
                  <a:lnTo>
                    <a:pt x="359" y="526"/>
                  </a:lnTo>
                  <a:lnTo>
                    <a:pt x="351" y="543"/>
                  </a:lnTo>
                  <a:lnTo>
                    <a:pt x="345" y="561"/>
                  </a:lnTo>
                  <a:lnTo>
                    <a:pt x="337" y="578"/>
                  </a:lnTo>
                  <a:lnTo>
                    <a:pt x="330" y="596"/>
                  </a:lnTo>
                  <a:lnTo>
                    <a:pt x="323" y="614"/>
                  </a:lnTo>
                  <a:lnTo>
                    <a:pt x="318" y="633"/>
                  </a:lnTo>
                  <a:lnTo>
                    <a:pt x="312" y="653"/>
                  </a:lnTo>
                  <a:lnTo>
                    <a:pt x="309" y="655"/>
                  </a:lnTo>
                  <a:lnTo>
                    <a:pt x="308" y="659"/>
                  </a:lnTo>
                  <a:lnTo>
                    <a:pt x="305" y="662"/>
                  </a:lnTo>
                  <a:lnTo>
                    <a:pt x="302" y="665"/>
                  </a:lnTo>
                  <a:lnTo>
                    <a:pt x="292" y="655"/>
                  </a:lnTo>
                  <a:lnTo>
                    <a:pt x="294" y="641"/>
                  </a:lnTo>
                  <a:lnTo>
                    <a:pt x="301" y="626"/>
                  </a:lnTo>
                  <a:lnTo>
                    <a:pt x="307" y="614"/>
                  </a:lnTo>
                  <a:lnTo>
                    <a:pt x="312" y="604"/>
                  </a:lnTo>
                  <a:lnTo>
                    <a:pt x="319" y="591"/>
                  </a:lnTo>
                  <a:lnTo>
                    <a:pt x="320" y="580"/>
                  </a:lnTo>
                  <a:lnTo>
                    <a:pt x="311" y="571"/>
                  </a:lnTo>
                  <a:lnTo>
                    <a:pt x="305" y="581"/>
                  </a:lnTo>
                  <a:lnTo>
                    <a:pt x="301" y="591"/>
                  </a:lnTo>
                  <a:lnTo>
                    <a:pt x="296" y="601"/>
                  </a:lnTo>
                  <a:lnTo>
                    <a:pt x="293" y="612"/>
                  </a:lnTo>
                  <a:lnTo>
                    <a:pt x="290" y="623"/>
                  </a:lnTo>
                  <a:lnTo>
                    <a:pt x="285" y="634"/>
                  </a:lnTo>
                  <a:lnTo>
                    <a:pt x="281" y="644"/>
                  </a:lnTo>
                  <a:lnTo>
                    <a:pt x="276" y="655"/>
                  </a:lnTo>
                  <a:lnTo>
                    <a:pt x="267" y="655"/>
                  </a:lnTo>
                  <a:lnTo>
                    <a:pt x="270" y="635"/>
                  </a:lnTo>
                  <a:lnTo>
                    <a:pt x="274" y="618"/>
                  </a:lnTo>
                  <a:lnTo>
                    <a:pt x="281" y="601"/>
                  </a:lnTo>
                  <a:lnTo>
                    <a:pt x="289" y="586"/>
                  </a:lnTo>
                  <a:lnTo>
                    <a:pt x="295" y="570"/>
                  </a:lnTo>
                  <a:lnTo>
                    <a:pt x="303" y="553"/>
                  </a:lnTo>
                  <a:lnTo>
                    <a:pt x="308" y="535"/>
                  </a:lnTo>
                  <a:lnTo>
                    <a:pt x="311" y="515"/>
                  </a:lnTo>
                  <a:lnTo>
                    <a:pt x="305" y="513"/>
                  </a:lnTo>
                  <a:lnTo>
                    <a:pt x="294" y="535"/>
                  </a:lnTo>
                  <a:lnTo>
                    <a:pt x="284" y="559"/>
                  </a:lnTo>
                  <a:lnTo>
                    <a:pt x="274" y="582"/>
                  </a:lnTo>
                  <a:lnTo>
                    <a:pt x="264" y="606"/>
                  </a:lnTo>
                  <a:lnTo>
                    <a:pt x="254" y="629"/>
                  </a:lnTo>
                  <a:lnTo>
                    <a:pt x="245" y="653"/>
                  </a:lnTo>
                  <a:lnTo>
                    <a:pt x="235" y="675"/>
                  </a:lnTo>
                  <a:lnTo>
                    <a:pt x="225" y="698"/>
                  </a:lnTo>
                  <a:lnTo>
                    <a:pt x="218" y="696"/>
                  </a:lnTo>
                  <a:lnTo>
                    <a:pt x="215" y="690"/>
                  </a:lnTo>
                  <a:lnTo>
                    <a:pt x="213" y="682"/>
                  </a:lnTo>
                  <a:lnTo>
                    <a:pt x="213" y="674"/>
                  </a:lnTo>
                  <a:lnTo>
                    <a:pt x="228" y="646"/>
                  </a:lnTo>
                  <a:lnTo>
                    <a:pt x="241" y="618"/>
                  </a:lnTo>
                  <a:lnTo>
                    <a:pt x="255" y="589"/>
                  </a:lnTo>
                  <a:lnTo>
                    <a:pt x="268" y="559"/>
                  </a:lnTo>
                  <a:lnTo>
                    <a:pt x="282" y="530"/>
                  </a:lnTo>
                  <a:lnTo>
                    <a:pt x="294" y="501"/>
                  </a:lnTo>
                  <a:lnTo>
                    <a:pt x="308" y="471"/>
                  </a:lnTo>
                  <a:lnTo>
                    <a:pt x="321" y="443"/>
                  </a:lnTo>
                  <a:lnTo>
                    <a:pt x="316" y="438"/>
                  </a:lnTo>
                  <a:lnTo>
                    <a:pt x="308" y="442"/>
                  </a:lnTo>
                  <a:lnTo>
                    <a:pt x="302" y="448"/>
                  </a:lnTo>
                  <a:lnTo>
                    <a:pt x="298" y="455"/>
                  </a:lnTo>
                  <a:lnTo>
                    <a:pt x="294" y="464"/>
                  </a:lnTo>
                  <a:lnTo>
                    <a:pt x="291" y="471"/>
                  </a:lnTo>
                  <a:lnTo>
                    <a:pt x="287" y="480"/>
                  </a:lnTo>
                  <a:lnTo>
                    <a:pt x="283" y="487"/>
                  </a:lnTo>
                  <a:lnTo>
                    <a:pt x="276" y="494"/>
                  </a:lnTo>
                  <a:lnTo>
                    <a:pt x="271" y="513"/>
                  </a:lnTo>
                  <a:lnTo>
                    <a:pt x="263" y="531"/>
                  </a:lnTo>
                  <a:lnTo>
                    <a:pt x="254" y="550"/>
                  </a:lnTo>
                  <a:lnTo>
                    <a:pt x="248" y="569"/>
                  </a:lnTo>
                  <a:lnTo>
                    <a:pt x="246" y="580"/>
                  </a:lnTo>
                  <a:lnTo>
                    <a:pt x="241" y="590"/>
                  </a:lnTo>
                  <a:lnTo>
                    <a:pt x="236" y="599"/>
                  </a:lnTo>
                  <a:lnTo>
                    <a:pt x="229" y="607"/>
                  </a:lnTo>
                  <a:lnTo>
                    <a:pt x="222" y="616"/>
                  </a:lnTo>
                  <a:lnTo>
                    <a:pt x="216" y="624"/>
                  </a:lnTo>
                  <a:lnTo>
                    <a:pt x="210" y="633"/>
                  </a:lnTo>
                  <a:lnTo>
                    <a:pt x="204" y="642"/>
                  </a:lnTo>
                  <a:lnTo>
                    <a:pt x="200" y="661"/>
                  </a:lnTo>
                  <a:lnTo>
                    <a:pt x="192" y="679"/>
                  </a:lnTo>
                  <a:lnTo>
                    <a:pt x="183" y="697"/>
                  </a:lnTo>
                  <a:lnTo>
                    <a:pt x="173" y="712"/>
                  </a:lnTo>
                  <a:lnTo>
                    <a:pt x="165" y="709"/>
                  </a:lnTo>
                  <a:lnTo>
                    <a:pt x="169" y="697"/>
                  </a:lnTo>
                  <a:lnTo>
                    <a:pt x="172" y="685"/>
                  </a:lnTo>
                  <a:lnTo>
                    <a:pt x="177" y="673"/>
                  </a:lnTo>
                  <a:lnTo>
                    <a:pt x="183" y="662"/>
                  </a:lnTo>
                  <a:lnTo>
                    <a:pt x="189" y="650"/>
                  </a:lnTo>
                  <a:lnTo>
                    <a:pt x="193" y="638"/>
                  </a:lnTo>
                  <a:lnTo>
                    <a:pt x="198" y="626"/>
                  </a:lnTo>
                  <a:lnTo>
                    <a:pt x="201" y="614"/>
                  </a:lnTo>
                  <a:lnTo>
                    <a:pt x="194" y="610"/>
                  </a:lnTo>
                  <a:lnTo>
                    <a:pt x="186" y="626"/>
                  </a:lnTo>
                  <a:lnTo>
                    <a:pt x="179" y="641"/>
                  </a:lnTo>
                  <a:lnTo>
                    <a:pt x="170" y="655"/>
                  </a:lnTo>
                  <a:lnTo>
                    <a:pt x="162" y="670"/>
                  </a:lnTo>
                  <a:lnTo>
                    <a:pt x="155" y="684"/>
                  </a:lnTo>
                  <a:lnTo>
                    <a:pt x="151" y="700"/>
                  </a:lnTo>
                  <a:lnTo>
                    <a:pt x="148" y="716"/>
                  </a:lnTo>
                  <a:lnTo>
                    <a:pt x="149" y="734"/>
                  </a:lnTo>
                  <a:lnTo>
                    <a:pt x="153" y="738"/>
                  </a:lnTo>
                  <a:lnTo>
                    <a:pt x="154" y="744"/>
                  </a:lnTo>
                  <a:lnTo>
                    <a:pt x="153" y="750"/>
                  </a:lnTo>
                  <a:lnTo>
                    <a:pt x="149" y="755"/>
                  </a:lnTo>
                  <a:lnTo>
                    <a:pt x="145" y="755"/>
                  </a:lnTo>
                  <a:lnTo>
                    <a:pt x="139" y="754"/>
                  </a:lnTo>
                  <a:lnTo>
                    <a:pt x="134" y="752"/>
                  </a:lnTo>
                  <a:lnTo>
                    <a:pt x="129" y="747"/>
                  </a:lnTo>
                  <a:lnTo>
                    <a:pt x="124" y="743"/>
                  </a:lnTo>
                  <a:lnTo>
                    <a:pt x="119" y="737"/>
                  </a:lnTo>
                  <a:lnTo>
                    <a:pt x="115" y="731"/>
                  </a:lnTo>
                  <a:lnTo>
                    <a:pt x="111" y="725"/>
                  </a:lnTo>
                  <a:lnTo>
                    <a:pt x="107" y="730"/>
                  </a:lnTo>
                  <a:lnTo>
                    <a:pt x="103" y="738"/>
                  </a:lnTo>
                  <a:lnTo>
                    <a:pt x="99" y="744"/>
                  </a:lnTo>
                  <a:lnTo>
                    <a:pt x="92" y="743"/>
                  </a:lnTo>
                  <a:lnTo>
                    <a:pt x="94" y="729"/>
                  </a:lnTo>
                  <a:lnTo>
                    <a:pt x="99" y="716"/>
                  </a:lnTo>
                  <a:lnTo>
                    <a:pt x="105" y="702"/>
                  </a:lnTo>
                  <a:lnTo>
                    <a:pt x="110" y="690"/>
                  </a:lnTo>
                  <a:lnTo>
                    <a:pt x="115" y="676"/>
                  </a:lnTo>
                  <a:lnTo>
                    <a:pt x="118" y="664"/>
                  </a:lnTo>
                  <a:lnTo>
                    <a:pt x="117" y="651"/>
                  </a:lnTo>
                  <a:lnTo>
                    <a:pt x="111" y="637"/>
                  </a:lnTo>
                  <a:lnTo>
                    <a:pt x="103" y="652"/>
                  </a:lnTo>
                  <a:lnTo>
                    <a:pt x="97" y="668"/>
                  </a:lnTo>
                  <a:lnTo>
                    <a:pt x="90" y="683"/>
                  </a:lnTo>
                  <a:lnTo>
                    <a:pt x="83" y="700"/>
                  </a:lnTo>
                  <a:lnTo>
                    <a:pt x="78" y="716"/>
                  </a:lnTo>
                  <a:lnTo>
                    <a:pt x="72" y="733"/>
                  </a:lnTo>
                  <a:lnTo>
                    <a:pt x="68" y="749"/>
                  </a:lnTo>
                  <a:lnTo>
                    <a:pt x="63" y="766"/>
                  </a:lnTo>
                  <a:lnTo>
                    <a:pt x="47" y="766"/>
                  </a:lnTo>
                  <a:lnTo>
                    <a:pt x="54" y="722"/>
                  </a:lnTo>
                  <a:lnTo>
                    <a:pt x="54" y="725"/>
                  </a:lnTo>
                  <a:lnTo>
                    <a:pt x="63" y="707"/>
                  </a:lnTo>
                  <a:lnTo>
                    <a:pt x="72" y="688"/>
                  </a:lnTo>
                  <a:lnTo>
                    <a:pt x="82" y="669"/>
                  </a:lnTo>
                  <a:lnTo>
                    <a:pt x="92" y="650"/>
                  </a:lnTo>
                  <a:lnTo>
                    <a:pt x="101" y="629"/>
                  </a:lnTo>
                  <a:lnTo>
                    <a:pt x="110" y="609"/>
                  </a:lnTo>
                  <a:lnTo>
                    <a:pt x="118" y="589"/>
                  </a:lnTo>
                  <a:lnTo>
                    <a:pt x="124" y="569"/>
                  </a:lnTo>
                  <a:lnTo>
                    <a:pt x="123" y="567"/>
                  </a:lnTo>
                  <a:lnTo>
                    <a:pt x="115" y="578"/>
                  </a:lnTo>
                  <a:lnTo>
                    <a:pt x="107" y="589"/>
                  </a:lnTo>
                  <a:lnTo>
                    <a:pt x="100" y="601"/>
                  </a:lnTo>
                  <a:lnTo>
                    <a:pt x="93" y="614"/>
                  </a:lnTo>
                  <a:lnTo>
                    <a:pt x="88" y="626"/>
                  </a:lnTo>
                  <a:lnTo>
                    <a:pt x="82" y="638"/>
                  </a:lnTo>
                  <a:lnTo>
                    <a:pt x="77" y="652"/>
                  </a:lnTo>
                  <a:lnTo>
                    <a:pt x="71" y="665"/>
                  </a:lnTo>
                  <a:lnTo>
                    <a:pt x="65" y="683"/>
                  </a:lnTo>
                  <a:lnTo>
                    <a:pt x="61" y="700"/>
                  </a:lnTo>
                  <a:lnTo>
                    <a:pt x="56" y="717"/>
                  </a:lnTo>
                  <a:lnTo>
                    <a:pt x="47" y="731"/>
                  </a:lnTo>
                  <a:lnTo>
                    <a:pt x="39" y="731"/>
                  </a:lnTo>
                  <a:lnTo>
                    <a:pt x="45" y="705"/>
                  </a:lnTo>
                  <a:lnTo>
                    <a:pt x="53" y="679"/>
                  </a:lnTo>
                  <a:lnTo>
                    <a:pt x="63" y="654"/>
                  </a:lnTo>
                  <a:lnTo>
                    <a:pt x="74" y="629"/>
                  </a:lnTo>
                  <a:lnTo>
                    <a:pt x="85" y="606"/>
                  </a:lnTo>
                  <a:lnTo>
                    <a:pt x="98" y="582"/>
                  </a:lnTo>
                  <a:lnTo>
                    <a:pt x="109" y="559"/>
                  </a:lnTo>
                  <a:lnTo>
                    <a:pt x="119" y="535"/>
                  </a:lnTo>
                  <a:lnTo>
                    <a:pt x="103" y="552"/>
                  </a:lnTo>
                  <a:lnTo>
                    <a:pt x="90" y="570"/>
                  </a:lnTo>
                  <a:lnTo>
                    <a:pt x="78" y="589"/>
                  </a:lnTo>
                  <a:lnTo>
                    <a:pt x="66" y="608"/>
                  </a:lnTo>
                  <a:lnTo>
                    <a:pt x="56" y="628"/>
                  </a:lnTo>
                  <a:lnTo>
                    <a:pt x="46" y="648"/>
                  </a:lnTo>
                  <a:lnTo>
                    <a:pt x="36" y="670"/>
                  </a:lnTo>
                  <a:lnTo>
                    <a:pt x="26" y="691"/>
                  </a:lnTo>
                  <a:lnTo>
                    <a:pt x="22" y="701"/>
                  </a:lnTo>
                  <a:lnTo>
                    <a:pt x="20" y="715"/>
                  </a:lnTo>
                  <a:lnTo>
                    <a:pt x="17" y="726"/>
                  </a:lnTo>
                  <a:lnTo>
                    <a:pt x="6" y="730"/>
                  </a:lnTo>
                  <a:lnTo>
                    <a:pt x="0" y="718"/>
                  </a:lnTo>
                  <a:lnTo>
                    <a:pt x="8" y="702"/>
                  </a:lnTo>
                  <a:lnTo>
                    <a:pt x="16" y="685"/>
                  </a:lnTo>
                  <a:lnTo>
                    <a:pt x="24" y="670"/>
                  </a:lnTo>
                  <a:lnTo>
                    <a:pt x="32" y="653"/>
                  </a:lnTo>
                  <a:lnTo>
                    <a:pt x="38" y="637"/>
                  </a:lnTo>
                  <a:lnTo>
                    <a:pt x="44" y="620"/>
                  </a:lnTo>
                  <a:lnTo>
                    <a:pt x="47" y="605"/>
                  </a:lnTo>
                  <a:lnTo>
                    <a:pt x="48" y="590"/>
                  </a:lnTo>
                  <a:lnTo>
                    <a:pt x="73" y="558"/>
                  </a:lnTo>
                  <a:lnTo>
                    <a:pt x="93" y="521"/>
                  </a:lnTo>
                  <a:lnTo>
                    <a:pt x="109" y="482"/>
                  </a:lnTo>
                  <a:lnTo>
                    <a:pt x="126" y="443"/>
                  </a:lnTo>
                  <a:lnTo>
                    <a:pt x="143" y="405"/>
                  </a:lnTo>
                  <a:lnTo>
                    <a:pt x="164" y="369"/>
                  </a:lnTo>
                  <a:lnTo>
                    <a:pt x="191" y="339"/>
                  </a:lnTo>
                  <a:lnTo>
                    <a:pt x="226" y="313"/>
                  </a:lnTo>
                  <a:lnTo>
                    <a:pt x="221" y="273"/>
                  </a:lnTo>
                  <a:lnTo>
                    <a:pt x="218" y="236"/>
                  </a:lnTo>
                  <a:lnTo>
                    <a:pt x="211" y="201"/>
                  </a:lnTo>
                  <a:lnTo>
                    <a:pt x="198" y="167"/>
                  </a:lnTo>
                  <a:lnTo>
                    <a:pt x="184" y="175"/>
                  </a:lnTo>
                  <a:lnTo>
                    <a:pt x="171" y="183"/>
                  </a:lnTo>
                  <a:lnTo>
                    <a:pt x="155" y="191"/>
                  </a:lnTo>
                  <a:lnTo>
                    <a:pt x="139" y="197"/>
                  </a:lnTo>
                  <a:lnTo>
                    <a:pt x="123" y="201"/>
                  </a:lnTo>
                  <a:lnTo>
                    <a:pt x="106" y="201"/>
                  </a:lnTo>
                  <a:lnTo>
                    <a:pt x="90" y="199"/>
                  </a:lnTo>
                  <a:lnTo>
                    <a:pt x="74" y="191"/>
                  </a:lnTo>
                  <a:lnTo>
                    <a:pt x="68" y="180"/>
                  </a:lnTo>
                  <a:lnTo>
                    <a:pt x="62" y="170"/>
                  </a:lnTo>
                  <a:lnTo>
                    <a:pt x="59" y="158"/>
                  </a:lnTo>
                  <a:lnTo>
                    <a:pt x="60" y="143"/>
                  </a:lnTo>
                  <a:lnTo>
                    <a:pt x="72" y="132"/>
                  </a:lnTo>
                  <a:lnTo>
                    <a:pt x="75" y="145"/>
                  </a:lnTo>
                  <a:lnTo>
                    <a:pt x="79" y="160"/>
                  </a:lnTo>
                  <a:lnTo>
                    <a:pt x="87" y="171"/>
                  </a:lnTo>
                  <a:lnTo>
                    <a:pt x="102" y="176"/>
                  </a:lnTo>
                  <a:lnTo>
                    <a:pt x="125" y="170"/>
                  </a:lnTo>
                  <a:lnTo>
                    <a:pt x="147" y="163"/>
                  </a:lnTo>
                  <a:lnTo>
                    <a:pt x="169" y="154"/>
                  </a:lnTo>
                  <a:lnTo>
                    <a:pt x="188" y="143"/>
                  </a:lnTo>
                  <a:lnTo>
                    <a:pt x="206" y="130"/>
                  </a:lnTo>
                  <a:lnTo>
                    <a:pt x="220" y="114"/>
                  </a:lnTo>
                  <a:lnTo>
                    <a:pt x="231" y="95"/>
                  </a:lnTo>
                  <a:lnTo>
                    <a:pt x="240" y="74"/>
                  </a:lnTo>
                  <a:lnTo>
                    <a:pt x="249" y="55"/>
                  </a:lnTo>
                  <a:lnTo>
                    <a:pt x="262" y="40"/>
                  </a:lnTo>
                  <a:lnTo>
                    <a:pt x="276" y="29"/>
                  </a:lnTo>
                  <a:lnTo>
                    <a:pt x="293" y="20"/>
                  </a:lnTo>
                  <a:lnTo>
                    <a:pt x="311" y="14"/>
                  </a:lnTo>
                  <a:lnTo>
                    <a:pt x="330" y="9"/>
                  </a:lnTo>
                  <a:lnTo>
                    <a:pt x="350" y="4"/>
                  </a:lnTo>
                  <a:lnTo>
                    <a:pt x="369" y="0"/>
                  </a:lnTo>
                  <a:lnTo>
                    <a:pt x="379" y="1"/>
                  </a:lnTo>
                  <a:lnTo>
                    <a:pt x="390" y="3"/>
                  </a:lnTo>
                  <a:lnTo>
                    <a:pt x="397" y="9"/>
                  </a:lnTo>
                  <a:lnTo>
                    <a:pt x="402" y="1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31" name="Freeform 736"/>
            <p:cNvSpPr>
              <a:spLocks/>
            </p:cNvSpPr>
            <p:nvPr/>
          </p:nvSpPr>
          <p:spPr bwMode="auto">
            <a:xfrm>
              <a:off x="2734" y="1291"/>
              <a:ext cx="24" cy="7"/>
            </a:xfrm>
            <a:custGeom>
              <a:avLst/>
              <a:gdLst>
                <a:gd name="T0" fmla="*/ 0 w 121"/>
                <a:gd name="T1" fmla="*/ 0 h 38"/>
                <a:gd name="T2" fmla="*/ 0 w 121"/>
                <a:gd name="T3" fmla="*/ 0 h 38"/>
                <a:gd name="T4" fmla="*/ 0 w 121"/>
                <a:gd name="T5" fmla="*/ 0 h 38"/>
                <a:gd name="T6" fmla="*/ 0 w 121"/>
                <a:gd name="T7" fmla="*/ 0 h 38"/>
                <a:gd name="T8" fmla="*/ 0 w 121"/>
                <a:gd name="T9" fmla="*/ 0 h 38"/>
                <a:gd name="T10" fmla="*/ 0 w 121"/>
                <a:gd name="T11" fmla="*/ 0 h 38"/>
                <a:gd name="T12" fmla="*/ 0 w 121"/>
                <a:gd name="T13" fmla="*/ 0 h 38"/>
                <a:gd name="T14" fmla="*/ 0 w 121"/>
                <a:gd name="T15" fmla="*/ 0 h 38"/>
                <a:gd name="T16" fmla="*/ 0 w 121"/>
                <a:gd name="T17" fmla="*/ 0 h 38"/>
                <a:gd name="T18" fmla="*/ 0 w 121"/>
                <a:gd name="T19" fmla="*/ 0 h 38"/>
                <a:gd name="T20" fmla="*/ 0 w 121"/>
                <a:gd name="T21" fmla="*/ 0 h 38"/>
                <a:gd name="T22" fmla="*/ 0 w 121"/>
                <a:gd name="T23" fmla="*/ 0 h 38"/>
                <a:gd name="T24" fmla="*/ 0 w 121"/>
                <a:gd name="T25" fmla="*/ 0 h 38"/>
                <a:gd name="T26" fmla="*/ 0 w 121"/>
                <a:gd name="T27" fmla="*/ 0 h 38"/>
                <a:gd name="T28" fmla="*/ 0 w 121"/>
                <a:gd name="T29" fmla="*/ 0 h 38"/>
                <a:gd name="T30" fmla="*/ 0 w 121"/>
                <a:gd name="T31" fmla="*/ 0 h 38"/>
                <a:gd name="T32" fmla="*/ 0 w 121"/>
                <a:gd name="T33" fmla="*/ 0 h 38"/>
                <a:gd name="T34" fmla="*/ 0 w 121"/>
                <a:gd name="T35" fmla="*/ 0 h 38"/>
                <a:gd name="T36" fmla="*/ 0 w 121"/>
                <a:gd name="T37" fmla="*/ 0 h 38"/>
                <a:gd name="T38" fmla="*/ 0 w 121"/>
                <a:gd name="T39" fmla="*/ 0 h 38"/>
                <a:gd name="T40" fmla="*/ 0 w 121"/>
                <a:gd name="T41" fmla="*/ 0 h 38"/>
                <a:gd name="T42" fmla="*/ 0 w 121"/>
                <a:gd name="T43" fmla="*/ 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
                <a:gd name="T67" fmla="*/ 0 h 38"/>
                <a:gd name="T68" fmla="*/ 121 w 121"/>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 h="38">
                  <a:moveTo>
                    <a:pt x="121" y="1"/>
                  </a:moveTo>
                  <a:lnTo>
                    <a:pt x="118" y="12"/>
                  </a:lnTo>
                  <a:lnTo>
                    <a:pt x="114" y="23"/>
                  </a:lnTo>
                  <a:lnTo>
                    <a:pt x="106" y="31"/>
                  </a:lnTo>
                  <a:lnTo>
                    <a:pt x="96" y="37"/>
                  </a:lnTo>
                  <a:lnTo>
                    <a:pt x="83" y="37"/>
                  </a:lnTo>
                  <a:lnTo>
                    <a:pt x="70" y="37"/>
                  </a:lnTo>
                  <a:lnTo>
                    <a:pt x="57" y="38"/>
                  </a:lnTo>
                  <a:lnTo>
                    <a:pt x="43" y="38"/>
                  </a:lnTo>
                  <a:lnTo>
                    <a:pt x="31" y="37"/>
                  </a:lnTo>
                  <a:lnTo>
                    <a:pt x="18" y="34"/>
                  </a:lnTo>
                  <a:lnTo>
                    <a:pt x="8" y="27"/>
                  </a:lnTo>
                  <a:lnTo>
                    <a:pt x="0" y="17"/>
                  </a:lnTo>
                  <a:lnTo>
                    <a:pt x="0" y="8"/>
                  </a:lnTo>
                  <a:lnTo>
                    <a:pt x="16" y="7"/>
                  </a:lnTo>
                  <a:lnTo>
                    <a:pt x="32" y="6"/>
                  </a:lnTo>
                  <a:lnTo>
                    <a:pt x="46" y="5"/>
                  </a:lnTo>
                  <a:lnTo>
                    <a:pt x="62" y="2"/>
                  </a:lnTo>
                  <a:lnTo>
                    <a:pt x="77" y="1"/>
                  </a:lnTo>
                  <a:lnTo>
                    <a:pt x="91" y="1"/>
                  </a:lnTo>
                  <a:lnTo>
                    <a:pt x="106" y="0"/>
                  </a:lnTo>
                  <a:lnTo>
                    <a:pt x="121" y="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32" name="Freeform 737"/>
            <p:cNvSpPr>
              <a:spLocks/>
            </p:cNvSpPr>
            <p:nvPr/>
          </p:nvSpPr>
          <p:spPr bwMode="auto">
            <a:xfrm>
              <a:off x="2656" y="1294"/>
              <a:ext cx="9" cy="19"/>
            </a:xfrm>
            <a:custGeom>
              <a:avLst/>
              <a:gdLst>
                <a:gd name="T0" fmla="*/ 0 w 46"/>
                <a:gd name="T1" fmla="*/ 0 h 92"/>
                <a:gd name="T2" fmla="*/ 0 w 46"/>
                <a:gd name="T3" fmla="*/ 0 h 92"/>
                <a:gd name="T4" fmla="*/ 0 w 46"/>
                <a:gd name="T5" fmla="*/ 0 h 92"/>
                <a:gd name="T6" fmla="*/ 0 w 46"/>
                <a:gd name="T7" fmla="*/ 0 h 92"/>
                <a:gd name="T8" fmla="*/ 0 w 46"/>
                <a:gd name="T9" fmla="*/ 0 h 92"/>
                <a:gd name="T10" fmla="*/ 0 w 46"/>
                <a:gd name="T11" fmla="*/ 0 h 92"/>
                <a:gd name="T12" fmla="*/ 0 w 46"/>
                <a:gd name="T13" fmla="*/ 0 h 92"/>
                <a:gd name="T14" fmla="*/ 0 w 46"/>
                <a:gd name="T15" fmla="*/ 0 h 92"/>
                <a:gd name="T16" fmla="*/ 0 w 46"/>
                <a:gd name="T17" fmla="*/ 0 h 92"/>
                <a:gd name="T18" fmla="*/ 0 w 46"/>
                <a:gd name="T19" fmla="*/ 0 h 92"/>
                <a:gd name="T20" fmla="*/ 0 w 46"/>
                <a:gd name="T21" fmla="*/ 0 h 92"/>
                <a:gd name="T22" fmla="*/ 0 w 46"/>
                <a:gd name="T23" fmla="*/ 0 h 92"/>
                <a:gd name="T24" fmla="*/ 0 w 46"/>
                <a:gd name="T25" fmla="*/ 0 h 92"/>
                <a:gd name="T26" fmla="*/ 0 w 46"/>
                <a:gd name="T27" fmla="*/ 0 h 92"/>
                <a:gd name="T28" fmla="*/ 0 w 46"/>
                <a:gd name="T29" fmla="*/ 0 h 92"/>
                <a:gd name="T30" fmla="*/ 0 w 46"/>
                <a:gd name="T31" fmla="*/ 0 h 92"/>
                <a:gd name="T32" fmla="*/ 0 w 46"/>
                <a:gd name="T33" fmla="*/ 0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92"/>
                <a:gd name="T53" fmla="*/ 46 w 46"/>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92">
                  <a:moveTo>
                    <a:pt x="45" y="30"/>
                  </a:moveTo>
                  <a:lnTo>
                    <a:pt x="45" y="47"/>
                  </a:lnTo>
                  <a:lnTo>
                    <a:pt x="46" y="66"/>
                  </a:lnTo>
                  <a:lnTo>
                    <a:pt x="44" y="82"/>
                  </a:lnTo>
                  <a:lnTo>
                    <a:pt x="33" y="92"/>
                  </a:lnTo>
                  <a:lnTo>
                    <a:pt x="21" y="91"/>
                  </a:lnTo>
                  <a:lnTo>
                    <a:pt x="15" y="84"/>
                  </a:lnTo>
                  <a:lnTo>
                    <a:pt x="10" y="76"/>
                  </a:lnTo>
                  <a:lnTo>
                    <a:pt x="0" y="72"/>
                  </a:lnTo>
                  <a:lnTo>
                    <a:pt x="7" y="55"/>
                  </a:lnTo>
                  <a:lnTo>
                    <a:pt x="16" y="38"/>
                  </a:lnTo>
                  <a:lnTo>
                    <a:pt x="25" y="19"/>
                  </a:lnTo>
                  <a:lnTo>
                    <a:pt x="29" y="0"/>
                  </a:lnTo>
                  <a:lnTo>
                    <a:pt x="38" y="3"/>
                  </a:lnTo>
                  <a:lnTo>
                    <a:pt x="40" y="11"/>
                  </a:lnTo>
                  <a:lnTo>
                    <a:pt x="42" y="21"/>
                  </a:lnTo>
                  <a:lnTo>
                    <a:pt x="45" y="3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33" name="Freeform 738"/>
            <p:cNvSpPr>
              <a:spLocks/>
            </p:cNvSpPr>
            <p:nvPr/>
          </p:nvSpPr>
          <p:spPr bwMode="auto">
            <a:xfrm>
              <a:off x="2704" y="1297"/>
              <a:ext cx="23" cy="35"/>
            </a:xfrm>
            <a:custGeom>
              <a:avLst/>
              <a:gdLst>
                <a:gd name="T0" fmla="*/ 0 w 116"/>
                <a:gd name="T1" fmla="*/ 0 h 176"/>
                <a:gd name="T2" fmla="*/ 0 w 116"/>
                <a:gd name="T3" fmla="*/ 0 h 176"/>
                <a:gd name="T4" fmla="*/ 0 w 116"/>
                <a:gd name="T5" fmla="*/ 0 h 176"/>
                <a:gd name="T6" fmla="*/ 0 w 116"/>
                <a:gd name="T7" fmla="*/ 0 h 176"/>
                <a:gd name="T8" fmla="*/ 0 w 116"/>
                <a:gd name="T9" fmla="*/ 0 h 176"/>
                <a:gd name="T10" fmla="*/ 0 w 116"/>
                <a:gd name="T11" fmla="*/ 0 h 176"/>
                <a:gd name="T12" fmla="*/ 0 w 116"/>
                <a:gd name="T13" fmla="*/ 0 h 176"/>
                <a:gd name="T14" fmla="*/ 0 w 116"/>
                <a:gd name="T15" fmla="*/ 0 h 176"/>
                <a:gd name="T16" fmla="*/ 0 w 116"/>
                <a:gd name="T17" fmla="*/ 0 h 176"/>
                <a:gd name="T18" fmla="*/ 0 w 116"/>
                <a:gd name="T19" fmla="*/ 0 h 176"/>
                <a:gd name="T20" fmla="*/ 0 w 116"/>
                <a:gd name="T21" fmla="*/ 0 h 176"/>
                <a:gd name="T22" fmla="*/ 0 w 116"/>
                <a:gd name="T23" fmla="*/ 0 h 176"/>
                <a:gd name="T24" fmla="*/ 0 w 116"/>
                <a:gd name="T25" fmla="*/ 0 h 176"/>
                <a:gd name="T26" fmla="*/ 0 w 116"/>
                <a:gd name="T27" fmla="*/ 0 h 176"/>
                <a:gd name="T28" fmla="*/ 0 w 116"/>
                <a:gd name="T29" fmla="*/ 0 h 176"/>
                <a:gd name="T30" fmla="*/ 0 w 116"/>
                <a:gd name="T31" fmla="*/ 0 h 176"/>
                <a:gd name="T32" fmla="*/ 0 w 116"/>
                <a:gd name="T33" fmla="*/ 0 h 176"/>
                <a:gd name="T34" fmla="*/ 0 w 116"/>
                <a:gd name="T35" fmla="*/ 0 h 176"/>
                <a:gd name="T36" fmla="*/ 0 w 116"/>
                <a:gd name="T37" fmla="*/ 0 h 176"/>
                <a:gd name="T38" fmla="*/ 0 w 116"/>
                <a:gd name="T39" fmla="*/ 0 h 176"/>
                <a:gd name="T40" fmla="*/ 0 w 116"/>
                <a:gd name="T41" fmla="*/ 0 h 176"/>
                <a:gd name="T42" fmla="*/ 0 w 116"/>
                <a:gd name="T43" fmla="*/ 0 h 176"/>
                <a:gd name="T44" fmla="*/ 0 w 116"/>
                <a:gd name="T45" fmla="*/ 0 h 176"/>
                <a:gd name="T46" fmla="*/ 0 w 116"/>
                <a:gd name="T47" fmla="*/ 0 h 176"/>
                <a:gd name="T48" fmla="*/ 0 w 116"/>
                <a:gd name="T49" fmla="*/ 0 h 176"/>
                <a:gd name="T50" fmla="*/ 0 w 116"/>
                <a:gd name="T51" fmla="*/ 0 h 176"/>
                <a:gd name="T52" fmla="*/ 0 w 116"/>
                <a:gd name="T53" fmla="*/ 0 h 1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6"/>
                <a:gd name="T82" fmla="*/ 0 h 176"/>
                <a:gd name="T83" fmla="*/ 116 w 116"/>
                <a:gd name="T84" fmla="*/ 176 h 1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6" h="176">
                  <a:moveTo>
                    <a:pt x="116" y="2"/>
                  </a:moveTo>
                  <a:lnTo>
                    <a:pt x="114" y="11"/>
                  </a:lnTo>
                  <a:lnTo>
                    <a:pt x="111" y="20"/>
                  </a:lnTo>
                  <a:lnTo>
                    <a:pt x="109" y="29"/>
                  </a:lnTo>
                  <a:lnTo>
                    <a:pt x="106" y="38"/>
                  </a:lnTo>
                  <a:lnTo>
                    <a:pt x="102" y="46"/>
                  </a:lnTo>
                  <a:lnTo>
                    <a:pt x="97" y="54"/>
                  </a:lnTo>
                  <a:lnTo>
                    <a:pt x="90" y="61"/>
                  </a:lnTo>
                  <a:lnTo>
                    <a:pt x="81" y="65"/>
                  </a:lnTo>
                  <a:lnTo>
                    <a:pt x="71" y="79"/>
                  </a:lnTo>
                  <a:lnTo>
                    <a:pt x="63" y="93"/>
                  </a:lnTo>
                  <a:lnTo>
                    <a:pt x="54" y="108"/>
                  </a:lnTo>
                  <a:lnTo>
                    <a:pt x="46" y="122"/>
                  </a:lnTo>
                  <a:lnTo>
                    <a:pt x="37" y="136"/>
                  </a:lnTo>
                  <a:lnTo>
                    <a:pt x="28" y="150"/>
                  </a:lnTo>
                  <a:lnTo>
                    <a:pt x="19" y="163"/>
                  </a:lnTo>
                  <a:lnTo>
                    <a:pt x="8" y="176"/>
                  </a:lnTo>
                  <a:lnTo>
                    <a:pt x="0" y="174"/>
                  </a:lnTo>
                  <a:lnTo>
                    <a:pt x="16" y="154"/>
                  </a:lnTo>
                  <a:lnTo>
                    <a:pt x="31" y="132"/>
                  </a:lnTo>
                  <a:lnTo>
                    <a:pt x="44" y="110"/>
                  </a:lnTo>
                  <a:lnTo>
                    <a:pt x="56" y="89"/>
                  </a:lnTo>
                  <a:lnTo>
                    <a:pt x="69" y="66"/>
                  </a:lnTo>
                  <a:lnTo>
                    <a:pt x="80" y="44"/>
                  </a:lnTo>
                  <a:lnTo>
                    <a:pt x="92" y="22"/>
                  </a:lnTo>
                  <a:lnTo>
                    <a:pt x="105" y="0"/>
                  </a:lnTo>
                  <a:lnTo>
                    <a:pt x="116"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34" name="Freeform 739"/>
            <p:cNvSpPr>
              <a:spLocks/>
            </p:cNvSpPr>
            <p:nvPr/>
          </p:nvSpPr>
          <p:spPr bwMode="auto">
            <a:xfrm>
              <a:off x="2996" y="1301"/>
              <a:ext cx="3" cy="16"/>
            </a:xfrm>
            <a:custGeom>
              <a:avLst/>
              <a:gdLst>
                <a:gd name="T0" fmla="*/ 0 w 18"/>
                <a:gd name="T1" fmla="*/ 0 h 78"/>
                <a:gd name="T2" fmla="*/ 0 w 18"/>
                <a:gd name="T3" fmla="*/ 0 h 78"/>
                <a:gd name="T4" fmla="*/ 0 w 18"/>
                <a:gd name="T5" fmla="*/ 0 h 78"/>
                <a:gd name="T6" fmla="*/ 0 w 18"/>
                <a:gd name="T7" fmla="*/ 0 h 78"/>
                <a:gd name="T8" fmla="*/ 0 w 18"/>
                <a:gd name="T9" fmla="*/ 0 h 78"/>
                <a:gd name="T10" fmla="*/ 0 w 18"/>
                <a:gd name="T11" fmla="*/ 0 h 78"/>
                <a:gd name="T12" fmla="*/ 0 w 18"/>
                <a:gd name="T13" fmla="*/ 0 h 78"/>
                <a:gd name="T14" fmla="*/ 0 w 18"/>
                <a:gd name="T15" fmla="*/ 0 h 78"/>
                <a:gd name="T16" fmla="*/ 0 w 18"/>
                <a:gd name="T17" fmla="*/ 0 h 78"/>
                <a:gd name="T18" fmla="*/ 0 w 18"/>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78"/>
                <a:gd name="T32" fmla="*/ 18 w 1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78">
                  <a:moveTo>
                    <a:pt x="10" y="78"/>
                  </a:moveTo>
                  <a:lnTo>
                    <a:pt x="4" y="61"/>
                  </a:lnTo>
                  <a:lnTo>
                    <a:pt x="2" y="42"/>
                  </a:lnTo>
                  <a:lnTo>
                    <a:pt x="1" y="23"/>
                  </a:lnTo>
                  <a:lnTo>
                    <a:pt x="0" y="5"/>
                  </a:lnTo>
                  <a:lnTo>
                    <a:pt x="6" y="0"/>
                  </a:lnTo>
                  <a:lnTo>
                    <a:pt x="14" y="18"/>
                  </a:lnTo>
                  <a:lnTo>
                    <a:pt x="18" y="39"/>
                  </a:lnTo>
                  <a:lnTo>
                    <a:pt x="16" y="60"/>
                  </a:lnTo>
                  <a:lnTo>
                    <a:pt x="10" y="7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35" name="Freeform 740"/>
            <p:cNvSpPr>
              <a:spLocks/>
            </p:cNvSpPr>
            <p:nvPr/>
          </p:nvSpPr>
          <p:spPr bwMode="auto">
            <a:xfrm>
              <a:off x="2811" y="1304"/>
              <a:ext cx="39" cy="54"/>
            </a:xfrm>
            <a:custGeom>
              <a:avLst/>
              <a:gdLst>
                <a:gd name="T0" fmla="*/ 0 w 193"/>
                <a:gd name="T1" fmla="*/ 0 h 267"/>
                <a:gd name="T2" fmla="*/ 0 w 193"/>
                <a:gd name="T3" fmla="*/ 0 h 267"/>
                <a:gd name="T4" fmla="*/ 0 w 193"/>
                <a:gd name="T5" fmla="*/ 0 h 267"/>
                <a:gd name="T6" fmla="*/ 0 w 193"/>
                <a:gd name="T7" fmla="*/ 0 h 267"/>
                <a:gd name="T8" fmla="*/ 0 w 193"/>
                <a:gd name="T9" fmla="*/ 0 h 267"/>
                <a:gd name="T10" fmla="*/ 0 w 193"/>
                <a:gd name="T11" fmla="*/ 0 h 267"/>
                <a:gd name="T12" fmla="*/ 0 w 193"/>
                <a:gd name="T13" fmla="*/ 0 h 267"/>
                <a:gd name="T14" fmla="*/ 0 w 193"/>
                <a:gd name="T15" fmla="*/ 0 h 267"/>
                <a:gd name="T16" fmla="*/ 0 w 193"/>
                <a:gd name="T17" fmla="*/ 0 h 267"/>
                <a:gd name="T18" fmla="*/ 0 w 193"/>
                <a:gd name="T19" fmla="*/ 0 h 267"/>
                <a:gd name="T20" fmla="*/ 0 w 193"/>
                <a:gd name="T21" fmla="*/ 0 h 267"/>
                <a:gd name="T22" fmla="*/ 0 w 193"/>
                <a:gd name="T23" fmla="*/ 0 h 267"/>
                <a:gd name="T24" fmla="*/ 0 w 193"/>
                <a:gd name="T25" fmla="*/ 0 h 267"/>
                <a:gd name="T26" fmla="*/ 0 w 193"/>
                <a:gd name="T27" fmla="*/ 0 h 267"/>
                <a:gd name="T28" fmla="*/ 0 w 193"/>
                <a:gd name="T29" fmla="*/ 0 h 267"/>
                <a:gd name="T30" fmla="*/ 0 w 193"/>
                <a:gd name="T31" fmla="*/ 0 h 267"/>
                <a:gd name="T32" fmla="*/ 0 w 193"/>
                <a:gd name="T33" fmla="*/ 0 h 267"/>
                <a:gd name="T34" fmla="*/ 0 w 193"/>
                <a:gd name="T35" fmla="*/ 0 h 267"/>
                <a:gd name="T36" fmla="*/ 0 w 193"/>
                <a:gd name="T37" fmla="*/ 0 h 267"/>
                <a:gd name="T38" fmla="*/ 0 w 193"/>
                <a:gd name="T39" fmla="*/ 0 h 267"/>
                <a:gd name="T40" fmla="*/ 0 w 193"/>
                <a:gd name="T41" fmla="*/ 0 h 267"/>
                <a:gd name="T42" fmla="*/ 0 w 193"/>
                <a:gd name="T43" fmla="*/ 0 h 267"/>
                <a:gd name="T44" fmla="*/ 0 w 193"/>
                <a:gd name="T45" fmla="*/ 0 h 267"/>
                <a:gd name="T46" fmla="*/ 0 w 193"/>
                <a:gd name="T47" fmla="*/ 0 h 267"/>
                <a:gd name="T48" fmla="*/ 0 w 193"/>
                <a:gd name="T49" fmla="*/ 0 h 267"/>
                <a:gd name="T50" fmla="*/ 0 w 193"/>
                <a:gd name="T51" fmla="*/ 0 h 267"/>
                <a:gd name="T52" fmla="*/ 0 w 193"/>
                <a:gd name="T53" fmla="*/ 0 h 267"/>
                <a:gd name="T54" fmla="*/ 0 w 193"/>
                <a:gd name="T55" fmla="*/ 0 h 267"/>
                <a:gd name="T56" fmla="*/ 0 w 193"/>
                <a:gd name="T57" fmla="*/ 0 h 267"/>
                <a:gd name="T58" fmla="*/ 0 w 193"/>
                <a:gd name="T59" fmla="*/ 0 h 267"/>
                <a:gd name="T60" fmla="*/ 0 w 193"/>
                <a:gd name="T61" fmla="*/ 0 h 267"/>
                <a:gd name="T62" fmla="*/ 0 w 193"/>
                <a:gd name="T63" fmla="*/ 0 h 267"/>
                <a:gd name="T64" fmla="*/ 0 w 193"/>
                <a:gd name="T65" fmla="*/ 0 h 267"/>
                <a:gd name="T66" fmla="*/ 0 w 193"/>
                <a:gd name="T67" fmla="*/ 0 h 267"/>
                <a:gd name="T68" fmla="*/ 0 w 193"/>
                <a:gd name="T69" fmla="*/ 0 h 267"/>
                <a:gd name="T70" fmla="*/ 0 w 193"/>
                <a:gd name="T71" fmla="*/ 0 h 267"/>
                <a:gd name="T72" fmla="*/ 0 w 193"/>
                <a:gd name="T73" fmla="*/ 0 h 267"/>
                <a:gd name="T74" fmla="*/ 0 w 193"/>
                <a:gd name="T75" fmla="*/ 0 h 267"/>
                <a:gd name="T76" fmla="*/ 0 w 193"/>
                <a:gd name="T77" fmla="*/ 0 h 267"/>
                <a:gd name="T78" fmla="*/ 0 w 193"/>
                <a:gd name="T79" fmla="*/ 0 h 267"/>
                <a:gd name="T80" fmla="*/ 0 w 193"/>
                <a:gd name="T81" fmla="*/ 0 h 267"/>
                <a:gd name="T82" fmla="*/ 0 w 193"/>
                <a:gd name="T83" fmla="*/ 0 h 267"/>
                <a:gd name="T84" fmla="*/ 0 w 193"/>
                <a:gd name="T85" fmla="*/ 0 h 267"/>
                <a:gd name="T86" fmla="*/ 0 w 193"/>
                <a:gd name="T87" fmla="*/ 0 h 267"/>
                <a:gd name="T88" fmla="*/ 0 w 193"/>
                <a:gd name="T89" fmla="*/ 0 h 267"/>
                <a:gd name="T90" fmla="*/ 0 w 193"/>
                <a:gd name="T91" fmla="*/ 0 h 267"/>
                <a:gd name="T92" fmla="*/ 0 w 193"/>
                <a:gd name="T93" fmla="*/ 0 h 2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3"/>
                <a:gd name="T142" fmla="*/ 0 h 267"/>
                <a:gd name="T143" fmla="*/ 193 w 193"/>
                <a:gd name="T144" fmla="*/ 267 h 2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3" h="267">
                  <a:moveTo>
                    <a:pt x="37" y="6"/>
                  </a:moveTo>
                  <a:lnTo>
                    <a:pt x="58" y="25"/>
                  </a:lnTo>
                  <a:lnTo>
                    <a:pt x="77" y="46"/>
                  </a:lnTo>
                  <a:lnTo>
                    <a:pt x="96" y="67"/>
                  </a:lnTo>
                  <a:lnTo>
                    <a:pt x="114" y="87"/>
                  </a:lnTo>
                  <a:lnTo>
                    <a:pt x="133" y="107"/>
                  </a:lnTo>
                  <a:lnTo>
                    <a:pt x="153" y="126"/>
                  </a:lnTo>
                  <a:lnTo>
                    <a:pt x="172" y="144"/>
                  </a:lnTo>
                  <a:lnTo>
                    <a:pt x="193" y="158"/>
                  </a:lnTo>
                  <a:lnTo>
                    <a:pt x="193" y="163"/>
                  </a:lnTo>
                  <a:lnTo>
                    <a:pt x="191" y="165"/>
                  </a:lnTo>
                  <a:lnTo>
                    <a:pt x="189" y="167"/>
                  </a:lnTo>
                  <a:lnTo>
                    <a:pt x="185" y="170"/>
                  </a:lnTo>
                  <a:lnTo>
                    <a:pt x="163" y="154"/>
                  </a:lnTo>
                  <a:lnTo>
                    <a:pt x="143" y="136"/>
                  </a:lnTo>
                  <a:lnTo>
                    <a:pt x="124" y="118"/>
                  </a:lnTo>
                  <a:lnTo>
                    <a:pt x="105" y="100"/>
                  </a:lnTo>
                  <a:lnTo>
                    <a:pt x="87" y="81"/>
                  </a:lnTo>
                  <a:lnTo>
                    <a:pt x="69" y="62"/>
                  </a:lnTo>
                  <a:lnTo>
                    <a:pt x="51" y="42"/>
                  </a:lnTo>
                  <a:lnTo>
                    <a:pt x="32" y="23"/>
                  </a:lnTo>
                  <a:lnTo>
                    <a:pt x="28" y="23"/>
                  </a:lnTo>
                  <a:lnTo>
                    <a:pt x="25" y="24"/>
                  </a:lnTo>
                  <a:lnTo>
                    <a:pt x="23" y="25"/>
                  </a:lnTo>
                  <a:lnTo>
                    <a:pt x="21" y="27"/>
                  </a:lnTo>
                  <a:lnTo>
                    <a:pt x="37" y="46"/>
                  </a:lnTo>
                  <a:lnTo>
                    <a:pt x="55" y="65"/>
                  </a:lnTo>
                  <a:lnTo>
                    <a:pt x="73" y="85"/>
                  </a:lnTo>
                  <a:lnTo>
                    <a:pt x="90" y="105"/>
                  </a:lnTo>
                  <a:lnTo>
                    <a:pt x="107" y="125"/>
                  </a:lnTo>
                  <a:lnTo>
                    <a:pt x="123" y="145"/>
                  </a:lnTo>
                  <a:lnTo>
                    <a:pt x="136" y="166"/>
                  </a:lnTo>
                  <a:lnTo>
                    <a:pt x="148" y="189"/>
                  </a:lnTo>
                  <a:lnTo>
                    <a:pt x="144" y="190"/>
                  </a:lnTo>
                  <a:lnTo>
                    <a:pt x="137" y="191"/>
                  </a:lnTo>
                  <a:lnTo>
                    <a:pt x="132" y="192"/>
                  </a:lnTo>
                  <a:lnTo>
                    <a:pt x="128" y="194"/>
                  </a:lnTo>
                  <a:lnTo>
                    <a:pt x="134" y="202"/>
                  </a:lnTo>
                  <a:lnTo>
                    <a:pt x="144" y="206"/>
                  </a:lnTo>
                  <a:lnTo>
                    <a:pt x="152" y="210"/>
                  </a:lnTo>
                  <a:lnTo>
                    <a:pt x="154" y="219"/>
                  </a:lnTo>
                  <a:lnTo>
                    <a:pt x="142" y="218"/>
                  </a:lnTo>
                  <a:lnTo>
                    <a:pt x="128" y="212"/>
                  </a:lnTo>
                  <a:lnTo>
                    <a:pt x="114" y="207"/>
                  </a:lnTo>
                  <a:lnTo>
                    <a:pt x="100" y="200"/>
                  </a:lnTo>
                  <a:lnTo>
                    <a:pt x="87" y="195"/>
                  </a:lnTo>
                  <a:lnTo>
                    <a:pt x="74" y="195"/>
                  </a:lnTo>
                  <a:lnTo>
                    <a:pt x="64" y="201"/>
                  </a:lnTo>
                  <a:lnTo>
                    <a:pt x="56" y="214"/>
                  </a:lnTo>
                  <a:lnTo>
                    <a:pt x="63" y="222"/>
                  </a:lnTo>
                  <a:lnTo>
                    <a:pt x="71" y="228"/>
                  </a:lnTo>
                  <a:lnTo>
                    <a:pt x="81" y="231"/>
                  </a:lnTo>
                  <a:lnTo>
                    <a:pt x="92" y="235"/>
                  </a:lnTo>
                  <a:lnTo>
                    <a:pt x="104" y="237"/>
                  </a:lnTo>
                  <a:lnTo>
                    <a:pt x="115" y="239"/>
                  </a:lnTo>
                  <a:lnTo>
                    <a:pt x="125" y="244"/>
                  </a:lnTo>
                  <a:lnTo>
                    <a:pt x="134" y="248"/>
                  </a:lnTo>
                  <a:lnTo>
                    <a:pt x="137" y="255"/>
                  </a:lnTo>
                  <a:lnTo>
                    <a:pt x="139" y="260"/>
                  </a:lnTo>
                  <a:lnTo>
                    <a:pt x="139" y="265"/>
                  </a:lnTo>
                  <a:lnTo>
                    <a:pt x="132" y="267"/>
                  </a:lnTo>
                  <a:lnTo>
                    <a:pt x="118" y="264"/>
                  </a:lnTo>
                  <a:lnTo>
                    <a:pt x="104" y="260"/>
                  </a:lnTo>
                  <a:lnTo>
                    <a:pt x="89" y="256"/>
                  </a:lnTo>
                  <a:lnTo>
                    <a:pt x="76" y="251"/>
                  </a:lnTo>
                  <a:lnTo>
                    <a:pt x="63" y="245"/>
                  </a:lnTo>
                  <a:lnTo>
                    <a:pt x="52" y="237"/>
                  </a:lnTo>
                  <a:lnTo>
                    <a:pt x="45" y="226"/>
                  </a:lnTo>
                  <a:lnTo>
                    <a:pt x="41" y="212"/>
                  </a:lnTo>
                  <a:lnTo>
                    <a:pt x="45" y="201"/>
                  </a:lnTo>
                  <a:lnTo>
                    <a:pt x="51" y="190"/>
                  </a:lnTo>
                  <a:lnTo>
                    <a:pt x="59" y="182"/>
                  </a:lnTo>
                  <a:lnTo>
                    <a:pt x="73" y="179"/>
                  </a:lnTo>
                  <a:lnTo>
                    <a:pt x="77" y="179"/>
                  </a:lnTo>
                  <a:lnTo>
                    <a:pt x="81" y="179"/>
                  </a:lnTo>
                  <a:lnTo>
                    <a:pt x="87" y="179"/>
                  </a:lnTo>
                  <a:lnTo>
                    <a:pt x="92" y="179"/>
                  </a:lnTo>
                  <a:lnTo>
                    <a:pt x="97" y="179"/>
                  </a:lnTo>
                  <a:lnTo>
                    <a:pt x="102" y="176"/>
                  </a:lnTo>
                  <a:lnTo>
                    <a:pt x="107" y="174"/>
                  </a:lnTo>
                  <a:lnTo>
                    <a:pt x="110" y="171"/>
                  </a:lnTo>
                  <a:lnTo>
                    <a:pt x="104" y="160"/>
                  </a:lnTo>
                  <a:lnTo>
                    <a:pt x="92" y="143"/>
                  </a:lnTo>
                  <a:lnTo>
                    <a:pt x="78" y="125"/>
                  </a:lnTo>
                  <a:lnTo>
                    <a:pt x="61" y="105"/>
                  </a:lnTo>
                  <a:lnTo>
                    <a:pt x="44" y="86"/>
                  </a:lnTo>
                  <a:lnTo>
                    <a:pt x="28" y="68"/>
                  </a:lnTo>
                  <a:lnTo>
                    <a:pt x="16" y="53"/>
                  </a:lnTo>
                  <a:lnTo>
                    <a:pt x="8" y="43"/>
                  </a:lnTo>
                  <a:lnTo>
                    <a:pt x="3" y="33"/>
                  </a:lnTo>
                  <a:lnTo>
                    <a:pt x="0" y="23"/>
                  </a:lnTo>
                  <a:lnTo>
                    <a:pt x="3" y="12"/>
                  </a:lnTo>
                  <a:lnTo>
                    <a:pt x="12" y="0"/>
                  </a:lnTo>
                  <a:lnTo>
                    <a:pt x="37"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36" name="Freeform 741"/>
            <p:cNvSpPr>
              <a:spLocks/>
            </p:cNvSpPr>
            <p:nvPr/>
          </p:nvSpPr>
          <p:spPr bwMode="auto">
            <a:xfrm>
              <a:off x="2912" y="1313"/>
              <a:ext cx="33" cy="32"/>
            </a:xfrm>
            <a:custGeom>
              <a:avLst/>
              <a:gdLst>
                <a:gd name="T0" fmla="*/ 0 w 166"/>
                <a:gd name="T1" fmla="*/ 0 h 161"/>
                <a:gd name="T2" fmla="*/ 0 w 166"/>
                <a:gd name="T3" fmla="*/ 0 h 161"/>
                <a:gd name="T4" fmla="*/ 0 w 166"/>
                <a:gd name="T5" fmla="*/ 0 h 161"/>
                <a:gd name="T6" fmla="*/ 0 w 166"/>
                <a:gd name="T7" fmla="*/ 0 h 161"/>
                <a:gd name="T8" fmla="*/ 0 w 166"/>
                <a:gd name="T9" fmla="*/ 0 h 161"/>
                <a:gd name="T10" fmla="*/ 0 w 166"/>
                <a:gd name="T11" fmla="*/ 0 h 161"/>
                <a:gd name="T12" fmla="*/ 0 w 166"/>
                <a:gd name="T13" fmla="*/ 0 h 161"/>
                <a:gd name="T14" fmla="*/ 0 w 166"/>
                <a:gd name="T15" fmla="*/ 0 h 161"/>
                <a:gd name="T16" fmla="*/ 0 w 166"/>
                <a:gd name="T17" fmla="*/ 0 h 161"/>
                <a:gd name="T18" fmla="*/ 0 w 166"/>
                <a:gd name="T19" fmla="*/ 0 h 161"/>
                <a:gd name="T20" fmla="*/ 0 w 166"/>
                <a:gd name="T21" fmla="*/ 0 h 161"/>
                <a:gd name="T22" fmla="*/ 0 w 166"/>
                <a:gd name="T23" fmla="*/ 0 h 161"/>
                <a:gd name="T24" fmla="*/ 0 w 166"/>
                <a:gd name="T25" fmla="*/ 0 h 161"/>
                <a:gd name="T26" fmla="*/ 0 w 166"/>
                <a:gd name="T27" fmla="*/ 0 h 161"/>
                <a:gd name="T28" fmla="*/ 0 w 166"/>
                <a:gd name="T29" fmla="*/ 0 h 161"/>
                <a:gd name="T30" fmla="*/ 0 w 166"/>
                <a:gd name="T31" fmla="*/ 0 h 161"/>
                <a:gd name="T32" fmla="*/ 0 w 166"/>
                <a:gd name="T33" fmla="*/ 0 h 161"/>
                <a:gd name="T34" fmla="*/ 0 w 166"/>
                <a:gd name="T35" fmla="*/ 0 h 161"/>
                <a:gd name="T36" fmla="*/ 0 w 166"/>
                <a:gd name="T37" fmla="*/ 0 h 161"/>
                <a:gd name="T38" fmla="*/ 0 w 166"/>
                <a:gd name="T39" fmla="*/ 0 h 161"/>
                <a:gd name="T40" fmla="*/ 0 w 166"/>
                <a:gd name="T41" fmla="*/ 0 h 161"/>
                <a:gd name="T42" fmla="*/ 0 w 166"/>
                <a:gd name="T43" fmla="*/ 0 h 161"/>
                <a:gd name="T44" fmla="*/ 0 w 166"/>
                <a:gd name="T45" fmla="*/ 0 h 161"/>
                <a:gd name="T46" fmla="*/ 0 w 166"/>
                <a:gd name="T47" fmla="*/ 0 h 161"/>
                <a:gd name="T48" fmla="*/ 0 w 166"/>
                <a:gd name="T49" fmla="*/ 0 h 161"/>
                <a:gd name="T50" fmla="*/ 0 w 166"/>
                <a:gd name="T51" fmla="*/ 0 h 161"/>
                <a:gd name="T52" fmla="*/ 0 w 166"/>
                <a:gd name="T53" fmla="*/ 0 h 161"/>
                <a:gd name="T54" fmla="*/ 0 w 166"/>
                <a:gd name="T55" fmla="*/ 0 h 161"/>
                <a:gd name="T56" fmla="*/ 0 w 166"/>
                <a:gd name="T57" fmla="*/ 0 h 161"/>
                <a:gd name="T58" fmla="*/ 0 w 166"/>
                <a:gd name="T59" fmla="*/ 0 h 161"/>
                <a:gd name="T60" fmla="*/ 0 w 166"/>
                <a:gd name="T61" fmla="*/ 0 h 161"/>
                <a:gd name="T62" fmla="*/ 0 w 166"/>
                <a:gd name="T63" fmla="*/ 0 h 161"/>
                <a:gd name="T64" fmla="*/ 0 w 166"/>
                <a:gd name="T65" fmla="*/ 0 h 161"/>
                <a:gd name="T66" fmla="*/ 0 w 166"/>
                <a:gd name="T67" fmla="*/ 0 h 161"/>
                <a:gd name="T68" fmla="*/ 0 w 166"/>
                <a:gd name="T69" fmla="*/ 0 h 1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6"/>
                <a:gd name="T106" fmla="*/ 0 h 161"/>
                <a:gd name="T107" fmla="*/ 166 w 166"/>
                <a:gd name="T108" fmla="*/ 161 h 1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6" h="161">
                  <a:moveTo>
                    <a:pt x="112" y="39"/>
                  </a:moveTo>
                  <a:lnTo>
                    <a:pt x="160" y="21"/>
                  </a:lnTo>
                  <a:lnTo>
                    <a:pt x="151" y="35"/>
                  </a:lnTo>
                  <a:lnTo>
                    <a:pt x="143" y="49"/>
                  </a:lnTo>
                  <a:lnTo>
                    <a:pt x="138" y="65"/>
                  </a:lnTo>
                  <a:lnTo>
                    <a:pt x="139" y="83"/>
                  </a:lnTo>
                  <a:lnTo>
                    <a:pt x="166" y="113"/>
                  </a:lnTo>
                  <a:lnTo>
                    <a:pt x="149" y="116"/>
                  </a:lnTo>
                  <a:lnTo>
                    <a:pt x="132" y="120"/>
                  </a:lnTo>
                  <a:lnTo>
                    <a:pt x="115" y="124"/>
                  </a:lnTo>
                  <a:lnTo>
                    <a:pt x="98" y="130"/>
                  </a:lnTo>
                  <a:lnTo>
                    <a:pt x="80" y="136"/>
                  </a:lnTo>
                  <a:lnTo>
                    <a:pt x="63" y="142"/>
                  </a:lnTo>
                  <a:lnTo>
                    <a:pt x="47" y="151"/>
                  </a:lnTo>
                  <a:lnTo>
                    <a:pt x="32" y="161"/>
                  </a:lnTo>
                  <a:lnTo>
                    <a:pt x="28" y="152"/>
                  </a:lnTo>
                  <a:lnTo>
                    <a:pt x="27" y="141"/>
                  </a:lnTo>
                  <a:lnTo>
                    <a:pt x="25" y="128"/>
                  </a:lnTo>
                  <a:lnTo>
                    <a:pt x="25" y="114"/>
                  </a:lnTo>
                  <a:lnTo>
                    <a:pt x="19" y="91"/>
                  </a:lnTo>
                  <a:lnTo>
                    <a:pt x="16" y="67"/>
                  </a:lnTo>
                  <a:lnTo>
                    <a:pt x="10" y="45"/>
                  </a:lnTo>
                  <a:lnTo>
                    <a:pt x="0" y="23"/>
                  </a:lnTo>
                  <a:lnTo>
                    <a:pt x="3" y="18"/>
                  </a:lnTo>
                  <a:lnTo>
                    <a:pt x="5" y="10"/>
                  </a:lnTo>
                  <a:lnTo>
                    <a:pt x="8" y="3"/>
                  </a:lnTo>
                  <a:lnTo>
                    <a:pt x="16" y="0"/>
                  </a:lnTo>
                  <a:lnTo>
                    <a:pt x="26" y="10"/>
                  </a:lnTo>
                  <a:lnTo>
                    <a:pt x="36" y="18"/>
                  </a:lnTo>
                  <a:lnTo>
                    <a:pt x="47" y="23"/>
                  </a:lnTo>
                  <a:lnTo>
                    <a:pt x="60" y="29"/>
                  </a:lnTo>
                  <a:lnTo>
                    <a:pt x="73" y="32"/>
                  </a:lnTo>
                  <a:lnTo>
                    <a:pt x="86" y="35"/>
                  </a:lnTo>
                  <a:lnTo>
                    <a:pt x="99" y="37"/>
                  </a:lnTo>
                  <a:lnTo>
                    <a:pt x="112" y="3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37" name="Freeform 742"/>
            <p:cNvSpPr>
              <a:spLocks/>
            </p:cNvSpPr>
            <p:nvPr/>
          </p:nvSpPr>
          <p:spPr bwMode="auto">
            <a:xfrm>
              <a:off x="2635" y="1317"/>
              <a:ext cx="8" cy="7"/>
            </a:xfrm>
            <a:custGeom>
              <a:avLst/>
              <a:gdLst>
                <a:gd name="T0" fmla="*/ 0 w 38"/>
                <a:gd name="T1" fmla="*/ 0 h 35"/>
                <a:gd name="T2" fmla="*/ 0 w 38"/>
                <a:gd name="T3" fmla="*/ 0 h 35"/>
                <a:gd name="T4" fmla="*/ 0 w 38"/>
                <a:gd name="T5" fmla="*/ 0 h 35"/>
                <a:gd name="T6" fmla="*/ 0 w 38"/>
                <a:gd name="T7" fmla="*/ 0 h 35"/>
                <a:gd name="T8" fmla="*/ 0 w 38"/>
                <a:gd name="T9" fmla="*/ 0 h 35"/>
                <a:gd name="T10" fmla="*/ 0 w 38"/>
                <a:gd name="T11" fmla="*/ 0 h 35"/>
                <a:gd name="T12" fmla="*/ 0 w 38"/>
                <a:gd name="T13" fmla="*/ 0 h 35"/>
                <a:gd name="T14" fmla="*/ 0 w 38"/>
                <a:gd name="T15" fmla="*/ 0 h 35"/>
                <a:gd name="T16" fmla="*/ 0 w 38"/>
                <a:gd name="T17" fmla="*/ 0 h 35"/>
                <a:gd name="T18" fmla="*/ 0 w 38"/>
                <a:gd name="T19" fmla="*/ 0 h 35"/>
                <a:gd name="T20" fmla="*/ 0 w 38"/>
                <a:gd name="T21" fmla="*/ 0 h 35"/>
                <a:gd name="T22" fmla="*/ 0 w 38"/>
                <a:gd name="T23" fmla="*/ 0 h 35"/>
                <a:gd name="T24" fmla="*/ 0 w 38"/>
                <a:gd name="T25" fmla="*/ 0 h 35"/>
                <a:gd name="T26" fmla="*/ 0 w 38"/>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35"/>
                <a:gd name="T44" fmla="*/ 38 w 38"/>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35">
                  <a:moveTo>
                    <a:pt x="38" y="0"/>
                  </a:moveTo>
                  <a:lnTo>
                    <a:pt x="34" y="5"/>
                  </a:lnTo>
                  <a:lnTo>
                    <a:pt x="31" y="10"/>
                  </a:lnTo>
                  <a:lnTo>
                    <a:pt x="27" y="16"/>
                  </a:lnTo>
                  <a:lnTo>
                    <a:pt x="22" y="20"/>
                  </a:lnTo>
                  <a:lnTo>
                    <a:pt x="16" y="26"/>
                  </a:lnTo>
                  <a:lnTo>
                    <a:pt x="11" y="30"/>
                  </a:lnTo>
                  <a:lnTo>
                    <a:pt x="5" y="34"/>
                  </a:lnTo>
                  <a:lnTo>
                    <a:pt x="0" y="35"/>
                  </a:lnTo>
                  <a:lnTo>
                    <a:pt x="5" y="29"/>
                  </a:lnTo>
                  <a:lnTo>
                    <a:pt x="12" y="20"/>
                  </a:lnTo>
                  <a:lnTo>
                    <a:pt x="20" y="10"/>
                  </a:lnTo>
                  <a:lnTo>
                    <a:pt x="30" y="0"/>
                  </a:lnTo>
                  <a:lnTo>
                    <a:pt x="38"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38" name="Freeform 743"/>
            <p:cNvSpPr>
              <a:spLocks/>
            </p:cNvSpPr>
            <p:nvPr/>
          </p:nvSpPr>
          <p:spPr bwMode="auto">
            <a:xfrm>
              <a:off x="2650" y="1328"/>
              <a:ext cx="6" cy="6"/>
            </a:xfrm>
            <a:custGeom>
              <a:avLst/>
              <a:gdLst>
                <a:gd name="T0" fmla="*/ 0 w 30"/>
                <a:gd name="T1" fmla="*/ 0 h 29"/>
                <a:gd name="T2" fmla="*/ 0 w 30"/>
                <a:gd name="T3" fmla="*/ 0 h 29"/>
                <a:gd name="T4" fmla="*/ 0 w 30"/>
                <a:gd name="T5" fmla="*/ 0 h 29"/>
                <a:gd name="T6" fmla="*/ 0 w 30"/>
                <a:gd name="T7" fmla="*/ 0 h 29"/>
                <a:gd name="T8" fmla="*/ 0 w 30"/>
                <a:gd name="T9" fmla="*/ 0 h 29"/>
                <a:gd name="T10" fmla="*/ 0 w 30"/>
                <a:gd name="T11" fmla="*/ 0 h 29"/>
                <a:gd name="T12" fmla="*/ 0 w 30"/>
                <a:gd name="T13" fmla="*/ 0 h 29"/>
                <a:gd name="T14" fmla="*/ 0 w 30"/>
                <a:gd name="T15" fmla="*/ 0 h 29"/>
                <a:gd name="T16" fmla="*/ 0 w 30"/>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9"/>
                <a:gd name="T29" fmla="*/ 30 w 30"/>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9">
                  <a:moveTo>
                    <a:pt x="30" y="0"/>
                  </a:moveTo>
                  <a:lnTo>
                    <a:pt x="27" y="12"/>
                  </a:lnTo>
                  <a:lnTo>
                    <a:pt x="20" y="20"/>
                  </a:lnTo>
                  <a:lnTo>
                    <a:pt x="11" y="26"/>
                  </a:lnTo>
                  <a:lnTo>
                    <a:pt x="0" y="29"/>
                  </a:lnTo>
                  <a:lnTo>
                    <a:pt x="5" y="19"/>
                  </a:lnTo>
                  <a:lnTo>
                    <a:pt x="10" y="9"/>
                  </a:lnTo>
                  <a:lnTo>
                    <a:pt x="18" y="1"/>
                  </a:lnTo>
                  <a:lnTo>
                    <a:pt x="30"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39" name="Freeform 744"/>
            <p:cNvSpPr>
              <a:spLocks/>
            </p:cNvSpPr>
            <p:nvPr/>
          </p:nvSpPr>
          <p:spPr bwMode="auto">
            <a:xfrm>
              <a:off x="2965" y="1328"/>
              <a:ext cx="23" cy="11"/>
            </a:xfrm>
            <a:custGeom>
              <a:avLst/>
              <a:gdLst>
                <a:gd name="T0" fmla="*/ 0 w 115"/>
                <a:gd name="T1" fmla="*/ 0 h 54"/>
                <a:gd name="T2" fmla="*/ 0 w 115"/>
                <a:gd name="T3" fmla="*/ 0 h 54"/>
                <a:gd name="T4" fmla="*/ 0 w 115"/>
                <a:gd name="T5" fmla="*/ 0 h 54"/>
                <a:gd name="T6" fmla="*/ 0 w 115"/>
                <a:gd name="T7" fmla="*/ 0 h 54"/>
                <a:gd name="T8" fmla="*/ 0 w 115"/>
                <a:gd name="T9" fmla="*/ 0 h 54"/>
                <a:gd name="T10" fmla="*/ 0 w 115"/>
                <a:gd name="T11" fmla="*/ 0 h 54"/>
                <a:gd name="T12" fmla="*/ 0 w 115"/>
                <a:gd name="T13" fmla="*/ 0 h 54"/>
                <a:gd name="T14" fmla="*/ 0 w 115"/>
                <a:gd name="T15" fmla="*/ 0 h 54"/>
                <a:gd name="T16" fmla="*/ 0 w 115"/>
                <a:gd name="T17" fmla="*/ 0 h 54"/>
                <a:gd name="T18" fmla="*/ 0 w 115"/>
                <a:gd name="T19" fmla="*/ 0 h 54"/>
                <a:gd name="T20" fmla="*/ 0 w 115"/>
                <a:gd name="T21" fmla="*/ 0 h 54"/>
                <a:gd name="T22" fmla="*/ 0 w 115"/>
                <a:gd name="T23" fmla="*/ 0 h 54"/>
                <a:gd name="T24" fmla="*/ 0 w 115"/>
                <a:gd name="T25" fmla="*/ 0 h 54"/>
                <a:gd name="T26" fmla="*/ 0 w 115"/>
                <a:gd name="T27" fmla="*/ 0 h 54"/>
                <a:gd name="T28" fmla="*/ 0 w 115"/>
                <a:gd name="T29" fmla="*/ 0 h 54"/>
                <a:gd name="T30" fmla="*/ 0 w 115"/>
                <a:gd name="T31" fmla="*/ 0 h 54"/>
                <a:gd name="T32" fmla="*/ 0 w 115"/>
                <a:gd name="T33" fmla="*/ 0 h 54"/>
                <a:gd name="T34" fmla="*/ 0 w 115"/>
                <a:gd name="T35" fmla="*/ 0 h 54"/>
                <a:gd name="T36" fmla="*/ 0 w 115"/>
                <a:gd name="T37" fmla="*/ 0 h 54"/>
                <a:gd name="T38" fmla="*/ 0 w 115"/>
                <a:gd name="T39" fmla="*/ 0 h 54"/>
                <a:gd name="T40" fmla="*/ 0 w 115"/>
                <a:gd name="T41" fmla="*/ 0 h 54"/>
                <a:gd name="T42" fmla="*/ 0 w 115"/>
                <a:gd name="T43" fmla="*/ 0 h 54"/>
                <a:gd name="T44" fmla="*/ 0 w 115"/>
                <a:gd name="T45" fmla="*/ 0 h 54"/>
                <a:gd name="T46" fmla="*/ 0 w 115"/>
                <a:gd name="T47" fmla="*/ 0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
                <a:gd name="T73" fmla="*/ 0 h 54"/>
                <a:gd name="T74" fmla="*/ 115 w 115"/>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 h="54">
                  <a:moveTo>
                    <a:pt x="83" y="41"/>
                  </a:moveTo>
                  <a:lnTo>
                    <a:pt x="115" y="27"/>
                  </a:lnTo>
                  <a:lnTo>
                    <a:pt x="115" y="35"/>
                  </a:lnTo>
                  <a:lnTo>
                    <a:pt x="105" y="40"/>
                  </a:lnTo>
                  <a:lnTo>
                    <a:pt x="93" y="45"/>
                  </a:lnTo>
                  <a:lnTo>
                    <a:pt x="82" y="49"/>
                  </a:lnTo>
                  <a:lnTo>
                    <a:pt x="69" y="53"/>
                  </a:lnTo>
                  <a:lnTo>
                    <a:pt x="56" y="54"/>
                  </a:lnTo>
                  <a:lnTo>
                    <a:pt x="44" y="53"/>
                  </a:lnTo>
                  <a:lnTo>
                    <a:pt x="31" y="50"/>
                  </a:lnTo>
                  <a:lnTo>
                    <a:pt x="20" y="44"/>
                  </a:lnTo>
                  <a:lnTo>
                    <a:pt x="13" y="36"/>
                  </a:lnTo>
                  <a:lnTo>
                    <a:pt x="5" y="27"/>
                  </a:lnTo>
                  <a:lnTo>
                    <a:pt x="0" y="18"/>
                  </a:lnTo>
                  <a:lnTo>
                    <a:pt x="0" y="6"/>
                  </a:lnTo>
                  <a:lnTo>
                    <a:pt x="8" y="0"/>
                  </a:lnTo>
                  <a:lnTo>
                    <a:pt x="14" y="9"/>
                  </a:lnTo>
                  <a:lnTo>
                    <a:pt x="21" y="17"/>
                  </a:lnTo>
                  <a:lnTo>
                    <a:pt x="28" y="26"/>
                  </a:lnTo>
                  <a:lnTo>
                    <a:pt x="37" y="33"/>
                  </a:lnTo>
                  <a:lnTo>
                    <a:pt x="47" y="37"/>
                  </a:lnTo>
                  <a:lnTo>
                    <a:pt x="57" y="41"/>
                  </a:lnTo>
                  <a:lnTo>
                    <a:pt x="69" y="43"/>
                  </a:lnTo>
                  <a:lnTo>
                    <a:pt x="83" y="4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40" name="Freeform 745"/>
            <p:cNvSpPr>
              <a:spLocks/>
            </p:cNvSpPr>
            <p:nvPr/>
          </p:nvSpPr>
          <p:spPr bwMode="auto">
            <a:xfrm>
              <a:off x="2842" y="1333"/>
              <a:ext cx="37" cy="74"/>
            </a:xfrm>
            <a:custGeom>
              <a:avLst/>
              <a:gdLst>
                <a:gd name="T0" fmla="*/ 0 w 183"/>
                <a:gd name="T1" fmla="*/ 0 h 372"/>
                <a:gd name="T2" fmla="*/ 0 w 183"/>
                <a:gd name="T3" fmla="*/ 0 h 372"/>
                <a:gd name="T4" fmla="*/ 0 w 183"/>
                <a:gd name="T5" fmla="*/ 0 h 372"/>
                <a:gd name="T6" fmla="*/ 0 w 183"/>
                <a:gd name="T7" fmla="*/ 0 h 372"/>
                <a:gd name="T8" fmla="*/ 0 w 183"/>
                <a:gd name="T9" fmla="*/ 0 h 372"/>
                <a:gd name="T10" fmla="*/ 0 w 183"/>
                <a:gd name="T11" fmla="*/ 0 h 372"/>
                <a:gd name="T12" fmla="*/ 0 w 183"/>
                <a:gd name="T13" fmla="*/ 0 h 372"/>
                <a:gd name="T14" fmla="*/ 0 w 183"/>
                <a:gd name="T15" fmla="*/ 0 h 372"/>
                <a:gd name="T16" fmla="*/ 0 w 183"/>
                <a:gd name="T17" fmla="*/ 0 h 372"/>
                <a:gd name="T18" fmla="*/ 0 w 183"/>
                <a:gd name="T19" fmla="*/ 0 h 372"/>
                <a:gd name="T20" fmla="*/ 0 w 183"/>
                <a:gd name="T21" fmla="*/ 0 h 372"/>
                <a:gd name="T22" fmla="*/ 0 w 183"/>
                <a:gd name="T23" fmla="*/ 0 h 372"/>
                <a:gd name="T24" fmla="*/ 0 w 183"/>
                <a:gd name="T25" fmla="*/ 0 h 372"/>
                <a:gd name="T26" fmla="*/ 0 w 183"/>
                <a:gd name="T27" fmla="*/ 0 h 372"/>
                <a:gd name="T28" fmla="*/ 0 w 183"/>
                <a:gd name="T29" fmla="*/ 0 h 372"/>
                <a:gd name="T30" fmla="*/ 0 w 183"/>
                <a:gd name="T31" fmla="*/ 0 h 372"/>
                <a:gd name="T32" fmla="*/ 0 w 183"/>
                <a:gd name="T33" fmla="*/ 0 h 372"/>
                <a:gd name="T34" fmla="*/ 0 w 183"/>
                <a:gd name="T35" fmla="*/ 0 h 372"/>
                <a:gd name="T36" fmla="*/ 0 w 183"/>
                <a:gd name="T37" fmla="*/ 0 h 372"/>
                <a:gd name="T38" fmla="*/ 0 w 183"/>
                <a:gd name="T39" fmla="*/ 0 h 372"/>
                <a:gd name="T40" fmla="*/ 0 w 183"/>
                <a:gd name="T41" fmla="*/ 0 h 372"/>
                <a:gd name="T42" fmla="*/ 0 w 183"/>
                <a:gd name="T43" fmla="*/ 0 h 372"/>
                <a:gd name="T44" fmla="*/ 0 w 183"/>
                <a:gd name="T45" fmla="*/ 0 h 372"/>
                <a:gd name="T46" fmla="*/ 0 w 183"/>
                <a:gd name="T47" fmla="*/ 0 h 372"/>
                <a:gd name="T48" fmla="*/ 0 w 183"/>
                <a:gd name="T49" fmla="*/ 0 h 372"/>
                <a:gd name="T50" fmla="*/ 0 w 183"/>
                <a:gd name="T51" fmla="*/ 0 h 372"/>
                <a:gd name="T52" fmla="*/ 0 w 183"/>
                <a:gd name="T53" fmla="*/ 0 h 372"/>
                <a:gd name="T54" fmla="*/ 0 w 183"/>
                <a:gd name="T55" fmla="*/ 0 h 372"/>
                <a:gd name="T56" fmla="*/ 0 w 183"/>
                <a:gd name="T57" fmla="*/ 0 h 372"/>
                <a:gd name="T58" fmla="*/ 0 w 183"/>
                <a:gd name="T59" fmla="*/ 0 h 372"/>
                <a:gd name="T60" fmla="*/ 0 w 183"/>
                <a:gd name="T61" fmla="*/ 0 h 372"/>
                <a:gd name="T62" fmla="*/ 0 w 183"/>
                <a:gd name="T63" fmla="*/ 0 h 372"/>
                <a:gd name="T64" fmla="*/ 0 w 183"/>
                <a:gd name="T65" fmla="*/ 0 h 372"/>
                <a:gd name="T66" fmla="*/ 0 w 183"/>
                <a:gd name="T67" fmla="*/ 0 h 372"/>
                <a:gd name="T68" fmla="*/ 0 w 183"/>
                <a:gd name="T69" fmla="*/ 0 h 372"/>
                <a:gd name="T70" fmla="*/ 0 w 183"/>
                <a:gd name="T71" fmla="*/ 0 h 372"/>
                <a:gd name="T72" fmla="*/ 0 w 183"/>
                <a:gd name="T73" fmla="*/ 0 h 372"/>
                <a:gd name="T74" fmla="*/ 0 w 183"/>
                <a:gd name="T75" fmla="*/ 0 h 372"/>
                <a:gd name="T76" fmla="*/ 0 w 183"/>
                <a:gd name="T77" fmla="*/ 0 h 372"/>
                <a:gd name="T78" fmla="*/ 0 w 183"/>
                <a:gd name="T79" fmla="*/ 0 h 372"/>
                <a:gd name="T80" fmla="*/ 0 w 183"/>
                <a:gd name="T81" fmla="*/ 0 h 372"/>
                <a:gd name="T82" fmla="*/ 0 w 183"/>
                <a:gd name="T83" fmla="*/ 0 h 372"/>
                <a:gd name="T84" fmla="*/ 0 w 183"/>
                <a:gd name="T85" fmla="*/ 0 h 372"/>
                <a:gd name="T86" fmla="*/ 0 w 183"/>
                <a:gd name="T87" fmla="*/ 0 h 372"/>
                <a:gd name="T88" fmla="*/ 0 w 183"/>
                <a:gd name="T89" fmla="*/ 0 h 372"/>
                <a:gd name="T90" fmla="*/ 0 w 183"/>
                <a:gd name="T91" fmla="*/ 0 h 372"/>
                <a:gd name="T92" fmla="*/ 0 w 183"/>
                <a:gd name="T93" fmla="*/ 0 h 372"/>
                <a:gd name="T94" fmla="*/ 0 w 183"/>
                <a:gd name="T95" fmla="*/ 0 h 372"/>
                <a:gd name="T96" fmla="*/ 0 w 183"/>
                <a:gd name="T97" fmla="*/ 0 h 372"/>
                <a:gd name="T98" fmla="*/ 0 w 183"/>
                <a:gd name="T99" fmla="*/ 0 h 372"/>
                <a:gd name="T100" fmla="*/ 0 w 183"/>
                <a:gd name="T101" fmla="*/ 0 h 372"/>
                <a:gd name="T102" fmla="*/ 0 w 183"/>
                <a:gd name="T103" fmla="*/ 0 h 372"/>
                <a:gd name="T104" fmla="*/ 0 w 183"/>
                <a:gd name="T105" fmla="*/ 0 h 372"/>
                <a:gd name="T106" fmla="*/ 0 w 183"/>
                <a:gd name="T107" fmla="*/ 0 h 3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3"/>
                <a:gd name="T163" fmla="*/ 0 h 372"/>
                <a:gd name="T164" fmla="*/ 183 w 183"/>
                <a:gd name="T165" fmla="*/ 372 h 3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3" h="372">
                  <a:moveTo>
                    <a:pt x="167" y="95"/>
                  </a:moveTo>
                  <a:lnTo>
                    <a:pt x="170" y="117"/>
                  </a:lnTo>
                  <a:lnTo>
                    <a:pt x="165" y="136"/>
                  </a:lnTo>
                  <a:lnTo>
                    <a:pt x="158" y="154"/>
                  </a:lnTo>
                  <a:lnTo>
                    <a:pt x="149" y="171"/>
                  </a:lnTo>
                  <a:lnTo>
                    <a:pt x="143" y="188"/>
                  </a:lnTo>
                  <a:lnTo>
                    <a:pt x="139" y="203"/>
                  </a:lnTo>
                  <a:lnTo>
                    <a:pt x="144" y="221"/>
                  </a:lnTo>
                  <a:lnTo>
                    <a:pt x="156" y="239"/>
                  </a:lnTo>
                  <a:lnTo>
                    <a:pt x="164" y="253"/>
                  </a:lnTo>
                  <a:lnTo>
                    <a:pt x="174" y="265"/>
                  </a:lnTo>
                  <a:lnTo>
                    <a:pt x="182" y="280"/>
                  </a:lnTo>
                  <a:lnTo>
                    <a:pt x="183" y="295"/>
                  </a:lnTo>
                  <a:lnTo>
                    <a:pt x="175" y="296"/>
                  </a:lnTo>
                  <a:lnTo>
                    <a:pt x="171" y="294"/>
                  </a:lnTo>
                  <a:lnTo>
                    <a:pt x="167" y="290"/>
                  </a:lnTo>
                  <a:lnTo>
                    <a:pt x="164" y="284"/>
                  </a:lnTo>
                  <a:lnTo>
                    <a:pt x="162" y="279"/>
                  </a:lnTo>
                  <a:lnTo>
                    <a:pt x="158" y="273"/>
                  </a:lnTo>
                  <a:lnTo>
                    <a:pt x="153" y="271"/>
                  </a:lnTo>
                  <a:lnTo>
                    <a:pt x="146" y="272"/>
                  </a:lnTo>
                  <a:lnTo>
                    <a:pt x="140" y="284"/>
                  </a:lnTo>
                  <a:lnTo>
                    <a:pt x="134" y="296"/>
                  </a:lnTo>
                  <a:lnTo>
                    <a:pt x="126" y="308"/>
                  </a:lnTo>
                  <a:lnTo>
                    <a:pt x="118" y="320"/>
                  </a:lnTo>
                  <a:lnTo>
                    <a:pt x="111" y="332"/>
                  </a:lnTo>
                  <a:lnTo>
                    <a:pt x="105" y="346"/>
                  </a:lnTo>
                  <a:lnTo>
                    <a:pt x="98" y="358"/>
                  </a:lnTo>
                  <a:lnTo>
                    <a:pt x="93" y="372"/>
                  </a:lnTo>
                  <a:lnTo>
                    <a:pt x="84" y="372"/>
                  </a:lnTo>
                  <a:lnTo>
                    <a:pt x="78" y="352"/>
                  </a:lnTo>
                  <a:lnTo>
                    <a:pt x="79" y="336"/>
                  </a:lnTo>
                  <a:lnTo>
                    <a:pt x="84" y="320"/>
                  </a:lnTo>
                  <a:lnTo>
                    <a:pt x="96" y="305"/>
                  </a:lnTo>
                  <a:lnTo>
                    <a:pt x="108" y="291"/>
                  </a:lnTo>
                  <a:lnTo>
                    <a:pt x="120" y="275"/>
                  </a:lnTo>
                  <a:lnTo>
                    <a:pt x="130" y="259"/>
                  </a:lnTo>
                  <a:lnTo>
                    <a:pt x="137" y="243"/>
                  </a:lnTo>
                  <a:lnTo>
                    <a:pt x="129" y="236"/>
                  </a:lnTo>
                  <a:lnTo>
                    <a:pt x="125" y="239"/>
                  </a:lnTo>
                  <a:lnTo>
                    <a:pt x="122" y="244"/>
                  </a:lnTo>
                  <a:lnTo>
                    <a:pt x="118" y="247"/>
                  </a:lnTo>
                  <a:lnTo>
                    <a:pt x="111" y="246"/>
                  </a:lnTo>
                  <a:lnTo>
                    <a:pt x="107" y="226"/>
                  </a:lnTo>
                  <a:lnTo>
                    <a:pt x="108" y="207"/>
                  </a:lnTo>
                  <a:lnTo>
                    <a:pt x="112" y="189"/>
                  </a:lnTo>
                  <a:lnTo>
                    <a:pt x="119" y="170"/>
                  </a:lnTo>
                  <a:lnTo>
                    <a:pt x="128" y="152"/>
                  </a:lnTo>
                  <a:lnTo>
                    <a:pt x="136" y="133"/>
                  </a:lnTo>
                  <a:lnTo>
                    <a:pt x="142" y="113"/>
                  </a:lnTo>
                  <a:lnTo>
                    <a:pt x="144" y="91"/>
                  </a:lnTo>
                  <a:lnTo>
                    <a:pt x="138" y="81"/>
                  </a:lnTo>
                  <a:lnTo>
                    <a:pt x="131" y="70"/>
                  </a:lnTo>
                  <a:lnTo>
                    <a:pt x="125" y="60"/>
                  </a:lnTo>
                  <a:lnTo>
                    <a:pt x="117" y="50"/>
                  </a:lnTo>
                  <a:lnTo>
                    <a:pt x="109" y="40"/>
                  </a:lnTo>
                  <a:lnTo>
                    <a:pt x="101" y="31"/>
                  </a:lnTo>
                  <a:lnTo>
                    <a:pt x="92" y="23"/>
                  </a:lnTo>
                  <a:lnTo>
                    <a:pt x="83" y="15"/>
                  </a:lnTo>
                  <a:lnTo>
                    <a:pt x="73" y="26"/>
                  </a:lnTo>
                  <a:lnTo>
                    <a:pt x="63" y="39"/>
                  </a:lnTo>
                  <a:lnTo>
                    <a:pt x="55" y="51"/>
                  </a:lnTo>
                  <a:lnTo>
                    <a:pt x="47" y="63"/>
                  </a:lnTo>
                  <a:lnTo>
                    <a:pt x="41" y="77"/>
                  </a:lnTo>
                  <a:lnTo>
                    <a:pt x="33" y="89"/>
                  </a:lnTo>
                  <a:lnTo>
                    <a:pt x="26" y="102"/>
                  </a:lnTo>
                  <a:lnTo>
                    <a:pt x="18" y="114"/>
                  </a:lnTo>
                  <a:lnTo>
                    <a:pt x="33" y="113"/>
                  </a:lnTo>
                  <a:lnTo>
                    <a:pt x="45" y="106"/>
                  </a:lnTo>
                  <a:lnTo>
                    <a:pt x="54" y="97"/>
                  </a:lnTo>
                  <a:lnTo>
                    <a:pt x="62" y="86"/>
                  </a:lnTo>
                  <a:lnTo>
                    <a:pt x="70" y="75"/>
                  </a:lnTo>
                  <a:lnTo>
                    <a:pt x="78" y="66"/>
                  </a:lnTo>
                  <a:lnTo>
                    <a:pt x="85" y="59"/>
                  </a:lnTo>
                  <a:lnTo>
                    <a:pt x="96" y="57"/>
                  </a:lnTo>
                  <a:lnTo>
                    <a:pt x="94" y="62"/>
                  </a:lnTo>
                  <a:lnTo>
                    <a:pt x="91" y="70"/>
                  </a:lnTo>
                  <a:lnTo>
                    <a:pt x="90" y="79"/>
                  </a:lnTo>
                  <a:lnTo>
                    <a:pt x="96" y="86"/>
                  </a:lnTo>
                  <a:lnTo>
                    <a:pt x="99" y="88"/>
                  </a:lnTo>
                  <a:lnTo>
                    <a:pt x="102" y="89"/>
                  </a:lnTo>
                  <a:lnTo>
                    <a:pt x="106" y="89"/>
                  </a:lnTo>
                  <a:lnTo>
                    <a:pt x="108" y="93"/>
                  </a:lnTo>
                  <a:lnTo>
                    <a:pt x="108" y="100"/>
                  </a:lnTo>
                  <a:lnTo>
                    <a:pt x="92" y="98"/>
                  </a:lnTo>
                  <a:lnTo>
                    <a:pt x="78" y="104"/>
                  </a:lnTo>
                  <a:lnTo>
                    <a:pt x="63" y="114"/>
                  </a:lnTo>
                  <a:lnTo>
                    <a:pt x="48" y="124"/>
                  </a:lnTo>
                  <a:lnTo>
                    <a:pt x="35" y="132"/>
                  </a:lnTo>
                  <a:lnTo>
                    <a:pt x="23" y="135"/>
                  </a:lnTo>
                  <a:lnTo>
                    <a:pt x="10" y="130"/>
                  </a:lnTo>
                  <a:lnTo>
                    <a:pt x="0" y="113"/>
                  </a:lnTo>
                  <a:lnTo>
                    <a:pt x="9" y="99"/>
                  </a:lnTo>
                  <a:lnTo>
                    <a:pt x="18" y="86"/>
                  </a:lnTo>
                  <a:lnTo>
                    <a:pt x="27" y="71"/>
                  </a:lnTo>
                  <a:lnTo>
                    <a:pt x="36" y="57"/>
                  </a:lnTo>
                  <a:lnTo>
                    <a:pt x="44" y="43"/>
                  </a:lnTo>
                  <a:lnTo>
                    <a:pt x="53" y="29"/>
                  </a:lnTo>
                  <a:lnTo>
                    <a:pt x="62" y="15"/>
                  </a:lnTo>
                  <a:lnTo>
                    <a:pt x="72" y="3"/>
                  </a:lnTo>
                  <a:lnTo>
                    <a:pt x="82" y="0"/>
                  </a:lnTo>
                  <a:lnTo>
                    <a:pt x="90" y="0"/>
                  </a:lnTo>
                  <a:lnTo>
                    <a:pt x="96" y="2"/>
                  </a:lnTo>
                  <a:lnTo>
                    <a:pt x="101" y="5"/>
                  </a:lnTo>
                  <a:lnTo>
                    <a:pt x="107" y="11"/>
                  </a:lnTo>
                  <a:lnTo>
                    <a:pt x="111" y="16"/>
                  </a:lnTo>
                  <a:lnTo>
                    <a:pt x="117" y="23"/>
                  </a:lnTo>
                  <a:lnTo>
                    <a:pt x="122" y="29"/>
                  </a:lnTo>
                  <a:lnTo>
                    <a:pt x="167" y="9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41" name="Freeform 746"/>
            <p:cNvSpPr>
              <a:spLocks/>
            </p:cNvSpPr>
            <p:nvPr/>
          </p:nvSpPr>
          <p:spPr bwMode="auto">
            <a:xfrm>
              <a:off x="2941" y="1343"/>
              <a:ext cx="14" cy="23"/>
            </a:xfrm>
            <a:custGeom>
              <a:avLst/>
              <a:gdLst>
                <a:gd name="T0" fmla="*/ 0 w 74"/>
                <a:gd name="T1" fmla="*/ 0 h 113"/>
                <a:gd name="T2" fmla="*/ 0 w 74"/>
                <a:gd name="T3" fmla="*/ 0 h 113"/>
                <a:gd name="T4" fmla="*/ 0 w 74"/>
                <a:gd name="T5" fmla="*/ 0 h 113"/>
                <a:gd name="T6" fmla="*/ 0 w 74"/>
                <a:gd name="T7" fmla="*/ 0 h 113"/>
                <a:gd name="T8" fmla="*/ 0 w 74"/>
                <a:gd name="T9" fmla="*/ 0 h 113"/>
                <a:gd name="T10" fmla="*/ 0 w 74"/>
                <a:gd name="T11" fmla="*/ 0 h 113"/>
                <a:gd name="T12" fmla="*/ 0 w 74"/>
                <a:gd name="T13" fmla="*/ 0 h 113"/>
                <a:gd name="T14" fmla="*/ 0 w 74"/>
                <a:gd name="T15" fmla="*/ 0 h 113"/>
                <a:gd name="T16" fmla="*/ 0 w 74"/>
                <a:gd name="T17" fmla="*/ 0 h 113"/>
                <a:gd name="T18" fmla="*/ 0 w 74"/>
                <a:gd name="T19" fmla="*/ 0 h 113"/>
                <a:gd name="T20" fmla="*/ 0 w 74"/>
                <a:gd name="T21" fmla="*/ 0 h 113"/>
                <a:gd name="T22" fmla="*/ 0 w 74"/>
                <a:gd name="T23" fmla="*/ 0 h 113"/>
                <a:gd name="T24" fmla="*/ 0 w 74"/>
                <a:gd name="T25" fmla="*/ 0 h 113"/>
                <a:gd name="T26" fmla="*/ 0 w 74"/>
                <a:gd name="T27" fmla="*/ 0 h 113"/>
                <a:gd name="T28" fmla="*/ 0 w 74"/>
                <a:gd name="T29" fmla="*/ 0 h 113"/>
                <a:gd name="T30" fmla="*/ 0 w 74"/>
                <a:gd name="T31" fmla="*/ 0 h 113"/>
                <a:gd name="T32" fmla="*/ 0 w 74"/>
                <a:gd name="T33" fmla="*/ 0 h 113"/>
                <a:gd name="T34" fmla="*/ 0 w 74"/>
                <a:gd name="T35" fmla="*/ 0 h 113"/>
                <a:gd name="T36" fmla="*/ 0 w 74"/>
                <a:gd name="T37" fmla="*/ 0 h 113"/>
                <a:gd name="T38" fmla="*/ 0 w 74"/>
                <a:gd name="T39" fmla="*/ 0 h 113"/>
                <a:gd name="T40" fmla="*/ 0 w 74"/>
                <a:gd name="T41" fmla="*/ 0 h 113"/>
                <a:gd name="T42" fmla="*/ 0 w 74"/>
                <a:gd name="T43" fmla="*/ 0 h 1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
                <a:gd name="T67" fmla="*/ 0 h 113"/>
                <a:gd name="T68" fmla="*/ 74 w 74"/>
                <a:gd name="T69" fmla="*/ 113 h 1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 h="113">
                  <a:moveTo>
                    <a:pt x="74" y="12"/>
                  </a:moveTo>
                  <a:lnTo>
                    <a:pt x="66" y="25"/>
                  </a:lnTo>
                  <a:lnTo>
                    <a:pt x="59" y="40"/>
                  </a:lnTo>
                  <a:lnTo>
                    <a:pt x="52" y="54"/>
                  </a:lnTo>
                  <a:lnTo>
                    <a:pt x="45" y="68"/>
                  </a:lnTo>
                  <a:lnTo>
                    <a:pt x="38" y="81"/>
                  </a:lnTo>
                  <a:lnTo>
                    <a:pt x="29" y="93"/>
                  </a:lnTo>
                  <a:lnTo>
                    <a:pt x="20" y="105"/>
                  </a:lnTo>
                  <a:lnTo>
                    <a:pt x="9" y="113"/>
                  </a:lnTo>
                  <a:lnTo>
                    <a:pt x="0" y="111"/>
                  </a:lnTo>
                  <a:lnTo>
                    <a:pt x="6" y="98"/>
                  </a:lnTo>
                  <a:lnTo>
                    <a:pt x="13" y="82"/>
                  </a:lnTo>
                  <a:lnTo>
                    <a:pt x="20" y="68"/>
                  </a:lnTo>
                  <a:lnTo>
                    <a:pt x="27" y="52"/>
                  </a:lnTo>
                  <a:lnTo>
                    <a:pt x="35" y="37"/>
                  </a:lnTo>
                  <a:lnTo>
                    <a:pt x="42" y="24"/>
                  </a:lnTo>
                  <a:lnTo>
                    <a:pt x="51" y="12"/>
                  </a:lnTo>
                  <a:lnTo>
                    <a:pt x="63" y="0"/>
                  </a:lnTo>
                  <a:lnTo>
                    <a:pt x="68" y="0"/>
                  </a:lnTo>
                  <a:lnTo>
                    <a:pt x="72" y="3"/>
                  </a:lnTo>
                  <a:lnTo>
                    <a:pt x="74" y="6"/>
                  </a:lnTo>
                  <a:lnTo>
                    <a:pt x="74" y="1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42" name="Freeform 747"/>
            <p:cNvSpPr>
              <a:spLocks/>
            </p:cNvSpPr>
            <p:nvPr/>
          </p:nvSpPr>
          <p:spPr bwMode="auto">
            <a:xfrm>
              <a:off x="2932" y="1347"/>
              <a:ext cx="13" cy="22"/>
            </a:xfrm>
            <a:custGeom>
              <a:avLst/>
              <a:gdLst>
                <a:gd name="T0" fmla="*/ 0 w 65"/>
                <a:gd name="T1" fmla="*/ 0 h 109"/>
                <a:gd name="T2" fmla="*/ 0 w 65"/>
                <a:gd name="T3" fmla="*/ 0 h 109"/>
                <a:gd name="T4" fmla="*/ 0 w 65"/>
                <a:gd name="T5" fmla="*/ 0 h 109"/>
                <a:gd name="T6" fmla="*/ 0 w 65"/>
                <a:gd name="T7" fmla="*/ 0 h 109"/>
                <a:gd name="T8" fmla="*/ 0 w 65"/>
                <a:gd name="T9" fmla="*/ 0 h 109"/>
                <a:gd name="T10" fmla="*/ 0 w 65"/>
                <a:gd name="T11" fmla="*/ 0 h 109"/>
                <a:gd name="T12" fmla="*/ 0 w 65"/>
                <a:gd name="T13" fmla="*/ 0 h 109"/>
                <a:gd name="T14" fmla="*/ 0 w 65"/>
                <a:gd name="T15" fmla="*/ 0 h 109"/>
                <a:gd name="T16" fmla="*/ 0 w 65"/>
                <a:gd name="T17" fmla="*/ 0 h 109"/>
                <a:gd name="T18" fmla="*/ 0 w 65"/>
                <a:gd name="T19" fmla="*/ 0 h 109"/>
                <a:gd name="T20" fmla="*/ 0 w 65"/>
                <a:gd name="T21" fmla="*/ 0 h 109"/>
                <a:gd name="T22" fmla="*/ 0 w 65"/>
                <a:gd name="T23" fmla="*/ 0 h 109"/>
                <a:gd name="T24" fmla="*/ 0 w 65"/>
                <a:gd name="T25" fmla="*/ 0 h 109"/>
                <a:gd name="T26" fmla="*/ 0 w 65"/>
                <a:gd name="T27" fmla="*/ 0 h 109"/>
                <a:gd name="T28" fmla="*/ 0 w 6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109"/>
                <a:gd name="T47" fmla="*/ 65 w 65"/>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109">
                  <a:moveTo>
                    <a:pt x="43" y="52"/>
                  </a:moveTo>
                  <a:lnTo>
                    <a:pt x="10" y="109"/>
                  </a:lnTo>
                  <a:lnTo>
                    <a:pt x="0" y="109"/>
                  </a:lnTo>
                  <a:lnTo>
                    <a:pt x="8" y="94"/>
                  </a:lnTo>
                  <a:lnTo>
                    <a:pt x="15" y="79"/>
                  </a:lnTo>
                  <a:lnTo>
                    <a:pt x="22" y="64"/>
                  </a:lnTo>
                  <a:lnTo>
                    <a:pt x="30" y="51"/>
                  </a:lnTo>
                  <a:lnTo>
                    <a:pt x="36" y="37"/>
                  </a:lnTo>
                  <a:lnTo>
                    <a:pt x="44" y="24"/>
                  </a:lnTo>
                  <a:lnTo>
                    <a:pt x="54" y="11"/>
                  </a:lnTo>
                  <a:lnTo>
                    <a:pt x="64" y="0"/>
                  </a:lnTo>
                  <a:lnTo>
                    <a:pt x="65" y="13"/>
                  </a:lnTo>
                  <a:lnTo>
                    <a:pt x="60" y="26"/>
                  </a:lnTo>
                  <a:lnTo>
                    <a:pt x="51" y="39"/>
                  </a:lnTo>
                  <a:lnTo>
                    <a:pt x="43" y="5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43" name="Freeform 748"/>
            <p:cNvSpPr>
              <a:spLocks/>
            </p:cNvSpPr>
            <p:nvPr/>
          </p:nvSpPr>
          <p:spPr bwMode="auto">
            <a:xfrm>
              <a:off x="2950" y="1350"/>
              <a:ext cx="8" cy="13"/>
            </a:xfrm>
            <a:custGeom>
              <a:avLst/>
              <a:gdLst>
                <a:gd name="T0" fmla="*/ 0 w 40"/>
                <a:gd name="T1" fmla="*/ 0 h 66"/>
                <a:gd name="T2" fmla="*/ 0 w 40"/>
                <a:gd name="T3" fmla="*/ 0 h 66"/>
                <a:gd name="T4" fmla="*/ 0 w 40"/>
                <a:gd name="T5" fmla="*/ 0 h 66"/>
                <a:gd name="T6" fmla="*/ 0 w 40"/>
                <a:gd name="T7" fmla="*/ 0 h 66"/>
                <a:gd name="T8" fmla="*/ 0 w 40"/>
                <a:gd name="T9" fmla="*/ 0 h 66"/>
                <a:gd name="T10" fmla="*/ 0 w 40"/>
                <a:gd name="T11" fmla="*/ 0 h 66"/>
                <a:gd name="T12" fmla="*/ 0 w 40"/>
                <a:gd name="T13" fmla="*/ 0 h 66"/>
                <a:gd name="T14" fmla="*/ 0 w 40"/>
                <a:gd name="T15" fmla="*/ 0 h 66"/>
                <a:gd name="T16" fmla="*/ 0 w 40"/>
                <a:gd name="T17" fmla="*/ 0 h 66"/>
                <a:gd name="T18" fmla="*/ 0 w 40"/>
                <a:gd name="T19" fmla="*/ 0 h 66"/>
                <a:gd name="T20" fmla="*/ 0 w 40"/>
                <a:gd name="T21" fmla="*/ 0 h 66"/>
                <a:gd name="T22" fmla="*/ 0 w 40"/>
                <a:gd name="T23" fmla="*/ 0 h 66"/>
                <a:gd name="T24" fmla="*/ 0 w 40"/>
                <a:gd name="T25" fmla="*/ 0 h 66"/>
                <a:gd name="T26" fmla="*/ 0 w 40"/>
                <a:gd name="T27" fmla="*/ 0 h 66"/>
                <a:gd name="T28" fmla="*/ 0 w 40"/>
                <a:gd name="T29" fmla="*/ 0 h 66"/>
                <a:gd name="T30" fmla="*/ 0 w 40"/>
                <a:gd name="T31" fmla="*/ 0 h 66"/>
                <a:gd name="T32" fmla="*/ 0 w 40"/>
                <a:gd name="T33" fmla="*/ 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66"/>
                <a:gd name="T53" fmla="*/ 40 w 40"/>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66">
                  <a:moveTo>
                    <a:pt x="20" y="60"/>
                  </a:moveTo>
                  <a:lnTo>
                    <a:pt x="16" y="64"/>
                  </a:lnTo>
                  <a:lnTo>
                    <a:pt x="12" y="66"/>
                  </a:lnTo>
                  <a:lnTo>
                    <a:pt x="5" y="66"/>
                  </a:lnTo>
                  <a:lnTo>
                    <a:pt x="0" y="64"/>
                  </a:lnTo>
                  <a:lnTo>
                    <a:pt x="3" y="55"/>
                  </a:lnTo>
                  <a:lnTo>
                    <a:pt x="7" y="46"/>
                  </a:lnTo>
                  <a:lnTo>
                    <a:pt x="12" y="38"/>
                  </a:lnTo>
                  <a:lnTo>
                    <a:pt x="18" y="30"/>
                  </a:lnTo>
                  <a:lnTo>
                    <a:pt x="23" y="22"/>
                  </a:lnTo>
                  <a:lnTo>
                    <a:pt x="28" y="14"/>
                  </a:lnTo>
                  <a:lnTo>
                    <a:pt x="33" y="7"/>
                  </a:lnTo>
                  <a:lnTo>
                    <a:pt x="38" y="0"/>
                  </a:lnTo>
                  <a:lnTo>
                    <a:pt x="40" y="14"/>
                  </a:lnTo>
                  <a:lnTo>
                    <a:pt x="34" y="29"/>
                  </a:lnTo>
                  <a:lnTo>
                    <a:pt x="25" y="45"/>
                  </a:lnTo>
                  <a:lnTo>
                    <a:pt x="20" y="6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44" name="Freeform 749"/>
            <p:cNvSpPr>
              <a:spLocks/>
            </p:cNvSpPr>
            <p:nvPr/>
          </p:nvSpPr>
          <p:spPr bwMode="auto">
            <a:xfrm>
              <a:off x="2925" y="1353"/>
              <a:ext cx="11" cy="17"/>
            </a:xfrm>
            <a:custGeom>
              <a:avLst/>
              <a:gdLst>
                <a:gd name="T0" fmla="*/ 0 w 55"/>
                <a:gd name="T1" fmla="*/ 0 h 86"/>
                <a:gd name="T2" fmla="*/ 0 w 55"/>
                <a:gd name="T3" fmla="*/ 0 h 86"/>
                <a:gd name="T4" fmla="*/ 0 w 55"/>
                <a:gd name="T5" fmla="*/ 0 h 86"/>
                <a:gd name="T6" fmla="*/ 0 w 55"/>
                <a:gd name="T7" fmla="*/ 0 h 86"/>
                <a:gd name="T8" fmla="*/ 0 w 55"/>
                <a:gd name="T9" fmla="*/ 0 h 86"/>
                <a:gd name="T10" fmla="*/ 0 w 55"/>
                <a:gd name="T11" fmla="*/ 0 h 86"/>
                <a:gd name="T12" fmla="*/ 0 w 55"/>
                <a:gd name="T13" fmla="*/ 0 h 86"/>
                <a:gd name="T14" fmla="*/ 0 w 55"/>
                <a:gd name="T15" fmla="*/ 0 h 86"/>
                <a:gd name="T16" fmla="*/ 0 w 55"/>
                <a:gd name="T17" fmla="*/ 0 h 86"/>
                <a:gd name="T18" fmla="*/ 0 w 55"/>
                <a:gd name="T19" fmla="*/ 0 h 86"/>
                <a:gd name="T20" fmla="*/ 0 w 55"/>
                <a:gd name="T21" fmla="*/ 0 h 86"/>
                <a:gd name="T22" fmla="*/ 0 w 55"/>
                <a:gd name="T23" fmla="*/ 0 h 86"/>
                <a:gd name="T24" fmla="*/ 0 w 55"/>
                <a:gd name="T25" fmla="*/ 0 h 86"/>
                <a:gd name="T26" fmla="*/ 0 w 55"/>
                <a:gd name="T27" fmla="*/ 0 h 86"/>
                <a:gd name="T28" fmla="*/ 0 w 55"/>
                <a:gd name="T29" fmla="*/ 0 h 86"/>
                <a:gd name="T30" fmla="*/ 0 w 55"/>
                <a:gd name="T31" fmla="*/ 0 h 86"/>
                <a:gd name="T32" fmla="*/ 0 w 55"/>
                <a:gd name="T33" fmla="*/ 0 h 86"/>
                <a:gd name="T34" fmla="*/ 0 w 55"/>
                <a:gd name="T35" fmla="*/ 0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
                <a:gd name="T55" fmla="*/ 0 h 86"/>
                <a:gd name="T56" fmla="*/ 55 w 55"/>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 h="86">
                  <a:moveTo>
                    <a:pt x="46" y="24"/>
                  </a:moveTo>
                  <a:lnTo>
                    <a:pt x="41" y="32"/>
                  </a:lnTo>
                  <a:lnTo>
                    <a:pt x="35" y="41"/>
                  </a:lnTo>
                  <a:lnTo>
                    <a:pt x="31" y="51"/>
                  </a:lnTo>
                  <a:lnTo>
                    <a:pt x="26" y="61"/>
                  </a:lnTo>
                  <a:lnTo>
                    <a:pt x="21" y="71"/>
                  </a:lnTo>
                  <a:lnTo>
                    <a:pt x="15" y="79"/>
                  </a:lnTo>
                  <a:lnTo>
                    <a:pt x="8" y="84"/>
                  </a:lnTo>
                  <a:lnTo>
                    <a:pt x="0" y="86"/>
                  </a:lnTo>
                  <a:lnTo>
                    <a:pt x="8" y="73"/>
                  </a:lnTo>
                  <a:lnTo>
                    <a:pt x="14" y="61"/>
                  </a:lnTo>
                  <a:lnTo>
                    <a:pt x="20" y="49"/>
                  </a:lnTo>
                  <a:lnTo>
                    <a:pt x="25" y="35"/>
                  </a:lnTo>
                  <a:lnTo>
                    <a:pt x="32" y="24"/>
                  </a:lnTo>
                  <a:lnTo>
                    <a:pt x="37" y="14"/>
                  </a:lnTo>
                  <a:lnTo>
                    <a:pt x="45" y="5"/>
                  </a:lnTo>
                  <a:lnTo>
                    <a:pt x="55" y="0"/>
                  </a:lnTo>
                  <a:lnTo>
                    <a:pt x="46" y="2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45" name="Freeform 750"/>
            <p:cNvSpPr>
              <a:spLocks/>
            </p:cNvSpPr>
            <p:nvPr/>
          </p:nvSpPr>
          <p:spPr bwMode="auto">
            <a:xfrm>
              <a:off x="2818" y="1353"/>
              <a:ext cx="23" cy="17"/>
            </a:xfrm>
            <a:custGeom>
              <a:avLst/>
              <a:gdLst>
                <a:gd name="T0" fmla="*/ 0 w 117"/>
                <a:gd name="T1" fmla="*/ 0 h 85"/>
                <a:gd name="T2" fmla="*/ 0 w 117"/>
                <a:gd name="T3" fmla="*/ 0 h 85"/>
                <a:gd name="T4" fmla="*/ 0 w 117"/>
                <a:gd name="T5" fmla="*/ 0 h 85"/>
                <a:gd name="T6" fmla="*/ 0 w 117"/>
                <a:gd name="T7" fmla="*/ 0 h 85"/>
                <a:gd name="T8" fmla="*/ 0 w 117"/>
                <a:gd name="T9" fmla="*/ 0 h 85"/>
                <a:gd name="T10" fmla="*/ 0 w 117"/>
                <a:gd name="T11" fmla="*/ 0 h 85"/>
                <a:gd name="T12" fmla="*/ 0 w 117"/>
                <a:gd name="T13" fmla="*/ 0 h 85"/>
                <a:gd name="T14" fmla="*/ 0 w 117"/>
                <a:gd name="T15" fmla="*/ 0 h 85"/>
                <a:gd name="T16" fmla="*/ 0 w 117"/>
                <a:gd name="T17" fmla="*/ 0 h 85"/>
                <a:gd name="T18" fmla="*/ 0 w 117"/>
                <a:gd name="T19" fmla="*/ 0 h 85"/>
                <a:gd name="T20" fmla="*/ 0 w 117"/>
                <a:gd name="T21" fmla="*/ 0 h 85"/>
                <a:gd name="T22" fmla="*/ 0 w 117"/>
                <a:gd name="T23" fmla="*/ 0 h 85"/>
                <a:gd name="T24" fmla="*/ 0 w 117"/>
                <a:gd name="T25" fmla="*/ 0 h 85"/>
                <a:gd name="T26" fmla="*/ 0 w 117"/>
                <a:gd name="T27" fmla="*/ 0 h 85"/>
                <a:gd name="T28" fmla="*/ 0 w 117"/>
                <a:gd name="T29" fmla="*/ 0 h 85"/>
                <a:gd name="T30" fmla="*/ 0 w 117"/>
                <a:gd name="T31" fmla="*/ 0 h 85"/>
                <a:gd name="T32" fmla="*/ 0 w 117"/>
                <a:gd name="T33" fmla="*/ 0 h 85"/>
                <a:gd name="T34" fmla="*/ 0 w 117"/>
                <a:gd name="T35" fmla="*/ 0 h 85"/>
                <a:gd name="T36" fmla="*/ 0 w 117"/>
                <a:gd name="T37" fmla="*/ 0 h 85"/>
                <a:gd name="T38" fmla="*/ 0 w 117"/>
                <a:gd name="T39" fmla="*/ 0 h 85"/>
                <a:gd name="T40" fmla="*/ 0 w 117"/>
                <a:gd name="T41" fmla="*/ 0 h 85"/>
                <a:gd name="T42" fmla="*/ 0 w 117"/>
                <a:gd name="T43" fmla="*/ 0 h 85"/>
                <a:gd name="T44" fmla="*/ 0 w 117"/>
                <a:gd name="T45" fmla="*/ 0 h 85"/>
                <a:gd name="T46" fmla="*/ 0 w 117"/>
                <a:gd name="T47" fmla="*/ 0 h 85"/>
                <a:gd name="T48" fmla="*/ 0 w 117"/>
                <a:gd name="T49" fmla="*/ 0 h 85"/>
                <a:gd name="T50" fmla="*/ 0 w 117"/>
                <a:gd name="T51" fmla="*/ 0 h 85"/>
                <a:gd name="T52" fmla="*/ 0 w 117"/>
                <a:gd name="T53" fmla="*/ 0 h 85"/>
                <a:gd name="T54" fmla="*/ 0 w 117"/>
                <a:gd name="T55" fmla="*/ 0 h 85"/>
                <a:gd name="T56" fmla="*/ 0 w 117"/>
                <a:gd name="T57" fmla="*/ 0 h 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7"/>
                <a:gd name="T88" fmla="*/ 0 h 85"/>
                <a:gd name="T89" fmla="*/ 117 w 117"/>
                <a:gd name="T90" fmla="*/ 85 h 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7" h="85">
                  <a:moveTo>
                    <a:pt x="20" y="31"/>
                  </a:moveTo>
                  <a:lnTo>
                    <a:pt x="31" y="36"/>
                  </a:lnTo>
                  <a:lnTo>
                    <a:pt x="44" y="40"/>
                  </a:lnTo>
                  <a:lnTo>
                    <a:pt x="56" y="45"/>
                  </a:lnTo>
                  <a:lnTo>
                    <a:pt x="68" y="48"/>
                  </a:lnTo>
                  <a:lnTo>
                    <a:pt x="81" y="51"/>
                  </a:lnTo>
                  <a:lnTo>
                    <a:pt x="93" y="56"/>
                  </a:lnTo>
                  <a:lnTo>
                    <a:pt x="105" y="60"/>
                  </a:lnTo>
                  <a:lnTo>
                    <a:pt x="117" y="66"/>
                  </a:lnTo>
                  <a:lnTo>
                    <a:pt x="117" y="76"/>
                  </a:lnTo>
                  <a:lnTo>
                    <a:pt x="110" y="82"/>
                  </a:lnTo>
                  <a:lnTo>
                    <a:pt x="100" y="84"/>
                  </a:lnTo>
                  <a:lnTo>
                    <a:pt x="90" y="85"/>
                  </a:lnTo>
                  <a:lnTo>
                    <a:pt x="77" y="79"/>
                  </a:lnTo>
                  <a:lnTo>
                    <a:pt x="65" y="75"/>
                  </a:lnTo>
                  <a:lnTo>
                    <a:pt x="51" y="70"/>
                  </a:lnTo>
                  <a:lnTo>
                    <a:pt x="39" y="67"/>
                  </a:lnTo>
                  <a:lnTo>
                    <a:pt x="27" y="61"/>
                  </a:lnTo>
                  <a:lnTo>
                    <a:pt x="16" y="55"/>
                  </a:lnTo>
                  <a:lnTo>
                    <a:pt x="7" y="46"/>
                  </a:lnTo>
                  <a:lnTo>
                    <a:pt x="1" y="33"/>
                  </a:lnTo>
                  <a:lnTo>
                    <a:pt x="1" y="24"/>
                  </a:lnTo>
                  <a:lnTo>
                    <a:pt x="0" y="14"/>
                  </a:lnTo>
                  <a:lnTo>
                    <a:pt x="1" y="6"/>
                  </a:lnTo>
                  <a:lnTo>
                    <a:pt x="4" y="0"/>
                  </a:lnTo>
                  <a:lnTo>
                    <a:pt x="12" y="5"/>
                  </a:lnTo>
                  <a:lnTo>
                    <a:pt x="17" y="12"/>
                  </a:lnTo>
                  <a:lnTo>
                    <a:pt x="19" y="20"/>
                  </a:lnTo>
                  <a:lnTo>
                    <a:pt x="20" y="3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46" name="Freeform 751"/>
            <p:cNvSpPr>
              <a:spLocks/>
            </p:cNvSpPr>
            <p:nvPr/>
          </p:nvSpPr>
          <p:spPr bwMode="auto">
            <a:xfrm>
              <a:off x="2958" y="1355"/>
              <a:ext cx="3" cy="5"/>
            </a:xfrm>
            <a:custGeom>
              <a:avLst/>
              <a:gdLst>
                <a:gd name="T0" fmla="*/ 0 w 19"/>
                <a:gd name="T1" fmla="*/ 0 h 27"/>
                <a:gd name="T2" fmla="*/ 0 w 19"/>
                <a:gd name="T3" fmla="*/ 0 h 27"/>
                <a:gd name="T4" fmla="*/ 0 w 19"/>
                <a:gd name="T5" fmla="*/ 0 h 27"/>
                <a:gd name="T6" fmla="*/ 0 w 19"/>
                <a:gd name="T7" fmla="*/ 0 h 27"/>
                <a:gd name="T8" fmla="*/ 0 w 19"/>
                <a:gd name="T9" fmla="*/ 0 h 27"/>
                <a:gd name="T10" fmla="*/ 0 w 19"/>
                <a:gd name="T11" fmla="*/ 0 h 27"/>
                <a:gd name="T12" fmla="*/ 0 w 19"/>
                <a:gd name="T13" fmla="*/ 0 h 27"/>
                <a:gd name="T14" fmla="*/ 0 w 19"/>
                <a:gd name="T15" fmla="*/ 0 h 27"/>
                <a:gd name="T16" fmla="*/ 0 w 19"/>
                <a:gd name="T17" fmla="*/ 0 h 27"/>
                <a:gd name="T18" fmla="*/ 0 w 19"/>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7"/>
                <a:gd name="T32" fmla="*/ 19 w 19"/>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7">
                  <a:moveTo>
                    <a:pt x="19" y="6"/>
                  </a:moveTo>
                  <a:lnTo>
                    <a:pt x="16" y="12"/>
                  </a:lnTo>
                  <a:lnTo>
                    <a:pt x="11" y="20"/>
                  </a:lnTo>
                  <a:lnTo>
                    <a:pt x="7" y="25"/>
                  </a:lnTo>
                  <a:lnTo>
                    <a:pt x="0" y="27"/>
                  </a:lnTo>
                  <a:lnTo>
                    <a:pt x="14" y="0"/>
                  </a:lnTo>
                  <a:lnTo>
                    <a:pt x="15" y="2"/>
                  </a:lnTo>
                  <a:lnTo>
                    <a:pt x="16" y="3"/>
                  </a:lnTo>
                  <a:lnTo>
                    <a:pt x="18" y="5"/>
                  </a:lnTo>
                  <a:lnTo>
                    <a:pt x="19" y="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47" name="Freeform 752"/>
            <p:cNvSpPr>
              <a:spLocks/>
            </p:cNvSpPr>
            <p:nvPr/>
          </p:nvSpPr>
          <p:spPr bwMode="auto">
            <a:xfrm>
              <a:off x="2919" y="1358"/>
              <a:ext cx="9" cy="15"/>
            </a:xfrm>
            <a:custGeom>
              <a:avLst/>
              <a:gdLst>
                <a:gd name="T0" fmla="*/ 0 w 47"/>
                <a:gd name="T1" fmla="*/ 0 h 75"/>
                <a:gd name="T2" fmla="*/ 0 w 47"/>
                <a:gd name="T3" fmla="*/ 0 h 75"/>
                <a:gd name="T4" fmla="*/ 0 w 47"/>
                <a:gd name="T5" fmla="*/ 0 h 75"/>
                <a:gd name="T6" fmla="*/ 0 w 47"/>
                <a:gd name="T7" fmla="*/ 0 h 75"/>
                <a:gd name="T8" fmla="*/ 0 w 47"/>
                <a:gd name="T9" fmla="*/ 0 h 75"/>
                <a:gd name="T10" fmla="*/ 0 w 47"/>
                <a:gd name="T11" fmla="*/ 0 h 75"/>
                <a:gd name="T12" fmla="*/ 0 w 47"/>
                <a:gd name="T13" fmla="*/ 0 h 75"/>
                <a:gd name="T14" fmla="*/ 0 w 47"/>
                <a:gd name="T15" fmla="*/ 0 h 75"/>
                <a:gd name="T16" fmla="*/ 0 w 47"/>
                <a:gd name="T17" fmla="*/ 0 h 75"/>
                <a:gd name="T18" fmla="*/ 0 w 47"/>
                <a:gd name="T19" fmla="*/ 0 h 75"/>
                <a:gd name="T20" fmla="*/ 0 w 47"/>
                <a:gd name="T21" fmla="*/ 0 h 75"/>
                <a:gd name="T22" fmla="*/ 0 w 47"/>
                <a:gd name="T23" fmla="*/ 0 h 75"/>
                <a:gd name="T24" fmla="*/ 0 w 47"/>
                <a:gd name="T25" fmla="*/ 0 h 75"/>
                <a:gd name="T26" fmla="*/ 0 w 47"/>
                <a:gd name="T27" fmla="*/ 0 h 75"/>
                <a:gd name="T28" fmla="*/ 0 w 47"/>
                <a:gd name="T29" fmla="*/ 0 h 75"/>
                <a:gd name="T30" fmla="*/ 0 w 47"/>
                <a:gd name="T31" fmla="*/ 0 h 75"/>
                <a:gd name="T32" fmla="*/ 0 w 47"/>
                <a:gd name="T33" fmla="*/ 0 h 75"/>
                <a:gd name="T34" fmla="*/ 0 w 47"/>
                <a:gd name="T35" fmla="*/ 0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75"/>
                <a:gd name="T56" fmla="*/ 47 w 47"/>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75">
                  <a:moveTo>
                    <a:pt x="47" y="0"/>
                  </a:moveTo>
                  <a:lnTo>
                    <a:pt x="43" y="10"/>
                  </a:lnTo>
                  <a:lnTo>
                    <a:pt x="37" y="21"/>
                  </a:lnTo>
                  <a:lnTo>
                    <a:pt x="31" y="31"/>
                  </a:lnTo>
                  <a:lnTo>
                    <a:pt x="27" y="41"/>
                  </a:lnTo>
                  <a:lnTo>
                    <a:pt x="20" y="51"/>
                  </a:lnTo>
                  <a:lnTo>
                    <a:pt x="15" y="61"/>
                  </a:lnTo>
                  <a:lnTo>
                    <a:pt x="8" y="69"/>
                  </a:lnTo>
                  <a:lnTo>
                    <a:pt x="0" y="75"/>
                  </a:lnTo>
                  <a:lnTo>
                    <a:pt x="1" y="67"/>
                  </a:lnTo>
                  <a:lnTo>
                    <a:pt x="4" y="58"/>
                  </a:lnTo>
                  <a:lnTo>
                    <a:pt x="8" y="47"/>
                  </a:lnTo>
                  <a:lnTo>
                    <a:pt x="13" y="38"/>
                  </a:lnTo>
                  <a:lnTo>
                    <a:pt x="20" y="30"/>
                  </a:lnTo>
                  <a:lnTo>
                    <a:pt x="27" y="19"/>
                  </a:lnTo>
                  <a:lnTo>
                    <a:pt x="32" y="10"/>
                  </a:lnTo>
                  <a:lnTo>
                    <a:pt x="39" y="0"/>
                  </a:lnTo>
                  <a:lnTo>
                    <a:pt x="47"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48" name="Freeform 753"/>
            <p:cNvSpPr>
              <a:spLocks/>
            </p:cNvSpPr>
            <p:nvPr/>
          </p:nvSpPr>
          <p:spPr bwMode="auto">
            <a:xfrm>
              <a:off x="2843" y="1362"/>
              <a:ext cx="4" cy="10"/>
            </a:xfrm>
            <a:custGeom>
              <a:avLst/>
              <a:gdLst>
                <a:gd name="T0" fmla="*/ 0 w 20"/>
                <a:gd name="T1" fmla="*/ 0 h 52"/>
                <a:gd name="T2" fmla="*/ 0 w 20"/>
                <a:gd name="T3" fmla="*/ 0 h 52"/>
                <a:gd name="T4" fmla="*/ 0 w 20"/>
                <a:gd name="T5" fmla="*/ 0 h 52"/>
                <a:gd name="T6" fmla="*/ 0 w 20"/>
                <a:gd name="T7" fmla="*/ 0 h 52"/>
                <a:gd name="T8" fmla="*/ 0 w 20"/>
                <a:gd name="T9" fmla="*/ 0 h 52"/>
                <a:gd name="T10" fmla="*/ 0 w 20"/>
                <a:gd name="T11" fmla="*/ 0 h 52"/>
                <a:gd name="T12" fmla="*/ 0 w 20"/>
                <a:gd name="T13" fmla="*/ 0 h 52"/>
                <a:gd name="T14" fmla="*/ 0 w 20"/>
                <a:gd name="T15" fmla="*/ 0 h 52"/>
                <a:gd name="T16" fmla="*/ 0 w 20"/>
                <a:gd name="T17" fmla="*/ 0 h 52"/>
                <a:gd name="T18" fmla="*/ 0 w 20"/>
                <a:gd name="T19" fmla="*/ 0 h 52"/>
                <a:gd name="T20" fmla="*/ 0 w 20"/>
                <a:gd name="T21" fmla="*/ 0 h 52"/>
                <a:gd name="T22" fmla="*/ 0 w 20"/>
                <a:gd name="T23" fmla="*/ 0 h 52"/>
                <a:gd name="T24" fmla="*/ 0 w 20"/>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52"/>
                <a:gd name="T41" fmla="*/ 20 w 2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52">
                  <a:moveTo>
                    <a:pt x="20" y="31"/>
                  </a:moveTo>
                  <a:lnTo>
                    <a:pt x="13" y="35"/>
                  </a:lnTo>
                  <a:lnTo>
                    <a:pt x="12" y="42"/>
                  </a:lnTo>
                  <a:lnTo>
                    <a:pt x="10" y="49"/>
                  </a:lnTo>
                  <a:lnTo>
                    <a:pt x="3" y="52"/>
                  </a:lnTo>
                  <a:lnTo>
                    <a:pt x="0" y="40"/>
                  </a:lnTo>
                  <a:lnTo>
                    <a:pt x="1" y="26"/>
                  </a:lnTo>
                  <a:lnTo>
                    <a:pt x="5" y="13"/>
                  </a:lnTo>
                  <a:lnTo>
                    <a:pt x="9" y="0"/>
                  </a:lnTo>
                  <a:lnTo>
                    <a:pt x="15" y="3"/>
                  </a:lnTo>
                  <a:lnTo>
                    <a:pt x="18" y="9"/>
                  </a:lnTo>
                  <a:lnTo>
                    <a:pt x="19" y="19"/>
                  </a:lnTo>
                  <a:lnTo>
                    <a:pt x="20" y="3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49" name="Freeform 754"/>
            <p:cNvSpPr>
              <a:spLocks/>
            </p:cNvSpPr>
            <p:nvPr/>
          </p:nvSpPr>
          <p:spPr bwMode="auto">
            <a:xfrm>
              <a:off x="2956" y="1362"/>
              <a:ext cx="14" cy="26"/>
            </a:xfrm>
            <a:custGeom>
              <a:avLst/>
              <a:gdLst>
                <a:gd name="T0" fmla="*/ 0 w 72"/>
                <a:gd name="T1" fmla="*/ 0 h 128"/>
                <a:gd name="T2" fmla="*/ 0 w 72"/>
                <a:gd name="T3" fmla="*/ 0 h 128"/>
                <a:gd name="T4" fmla="*/ 0 w 72"/>
                <a:gd name="T5" fmla="*/ 0 h 128"/>
                <a:gd name="T6" fmla="*/ 0 w 72"/>
                <a:gd name="T7" fmla="*/ 0 h 128"/>
                <a:gd name="T8" fmla="*/ 0 w 72"/>
                <a:gd name="T9" fmla="*/ 0 h 128"/>
                <a:gd name="T10" fmla="*/ 0 w 72"/>
                <a:gd name="T11" fmla="*/ 0 h 128"/>
                <a:gd name="T12" fmla="*/ 0 w 72"/>
                <a:gd name="T13" fmla="*/ 0 h 128"/>
                <a:gd name="T14" fmla="*/ 0 w 72"/>
                <a:gd name="T15" fmla="*/ 0 h 128"/>
                <a:gd name="T16" fmla="*/ 0 w 72"/>
                <a:gd name="T17" fmla="*/ 0 h 128"/>
                <a:gd name="T18" fmla="*/ 0 w 72"/>
                <a:gd name="T19" fmla="*/ 0 h 128"/>
                <a:gd name="T20" fmla="*/ 0 w 72"/>
                <a:gd name="T21" fmla="*/ 0 h 128"/>
                <a:gd name="T22" fmla="*/ 0 w 72"/>
                <a:gd name="T23" fmla="*/ 0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128"/>
                <a:gd name="T38" fmla="*/ 72 w 72"/>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128">
                  <a:moveTo>
                    <a:pt x="9" y="128"/>
                  </a:moveTo>
                  <a:lnTo>
                    <a:pt x="0" y="119"/>
                  </a:lnTo>
                  <a:lnTo>
                    <a:pt x="9" y="106"/>
                  </a:lnTo>
                  <a:lnTo>
                    <a:pt x="18" y="90"/>
                  </a:lnTo>
                  <a:lnTo>
                    <a:pt x="26" y="76"/>
                  </a:lnTo>
                  <a:lnTo>
                    <a:pt x="34" y="60"/>
                  </a:lnTo>
                  <a:lnTo>
                    <a:pt x="41" y="44"/>
                  </a:lnTo>
                  <a:lnTo>
                    <a:pt x="47" y="29"/>
                  </a:lnTo>
                  <a:lnTo>
                    <a:pt x="55" y="14"/>
                  </a:lnTo>
                  <a:lnTo>
                    <a:pt x="63" y="0"/>
                  </a:lnTo>
                  <a:lnTo>
                    <a:pt x="72" y="6"/>
                  </a:lnTo>
                  <a:lnTo>
                    <a:pt x="9" y="12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50" name="Freeform 755"/>
            <p:cNvSpPr>
              <a:spLocks/>
            </p:cNvSpPr>
            <p:nvPr/>
          </p:nvSpPr>
          <p:spPr bwMode="auto">
            <a:xfrm>
              <a:off x="2953" y="1363"/>
              <a:ext cx="11" cy="20"/>
            </a:xfrm>
            <a:custGeom>
              <a:avLst/>
              <a:gdLst>
                <a:gd name="T0" fmla="*/ 0 w 53"/>
                <a:gd name="T1" fmla="*/ 0 h 98"/>
                <a:gd name="T2" fmla="*/ 0 w 53"/>
                <a:gd name="T3" fmla="*/ 0 h 98"/>
                <a:gd name="T4" fmla="*/ 0 w 53"/>
                <a:gd name="T5" fmla="*/ 0 h 98"/>
                <a:gd name="T6" fmla="*/ 0 w 53"/>
                <a:gd name="T7" fmla="*/ 0 h 98"/>
                <a:gd name="T8" fmla="*/ 0 w 53"/>
                <a:gd name="T9" fmla="*/ 0 h 98"/>
                <a:gd name="T10" fmla="*/ 0 w 53"/>
                <a:gd name="T11" fmla="*/ 0 h 98"/>
                <a:gd name="T12" fmla="*/ 0 w 53"/>
                <a:gd name="T13" fmla="*/ 0 h 98"/>
                <a:gd name="T14" fmla="*/ 0 w 53"/>
                <a:gd name="T15" fmla="*/ 0 h 98"/>
                <a:gd name="T16" fmla="*/ 0 w 53"/>
                <a:gd name="T17" fmla="*/ 0 h 98"/>
                <a:gd name="T18" fmla="*/ 0 w 53"/>
                <a:gd name="T19" fmla="*/ 0 h 98"/>
                <a:gd name="T20" fmla="*/ 0 w 53"/>
                <a:gd name="T21" fmla="*/ 0 h 98"/>
                <a:gd name="T22" fmla="*/ 0 w 53"/>
                <a:gd name="T23" fmla="*/ 0 h 98"/>
                <a:gd name="T24" fmla="*/ 0 w 53"/>
                <a:gd name="T25" fmla="*/ 0 h 98"/>
                <a:gd name="T26" fmla="*/ 0 w 53"/>
                <a:gd name="T27" fmla="*/ 0 h 98"/>
                <a:gd name="T28" fmla="*/ 0 w 53"/>
                <a:gd name="T29" fmla="*/ 0 h 98"/>
                <a:gd name="T30" fmla="*/ 0 w 53"/>
                <a:gd name="T31" fmla="*/ 0 h 98"/>
                <a:gd name="T32" fmla="*/ 0 w 53"/>
                <a:gd name="T33" fmla="*/ 0 h 98"/>
                <a:gd name="T34" fmla="*/ 0 w 53"/>
                <a:gd name="T35" fmla="*/ 0 h 98"/>
                <a:gd name="T36" fmla="*/ 0 w 53"/>
                <a:gd name="T37" fmla="*/ 0 h 98"/>
                <a:gd name="T38" fmla="*/ 0 w 53"/>
                <a:gd name="T39" fmla="*/ 0 h 98"/>
                <a:gd name="T40" fmla="*/ 0 w 53"/>
                <a:gd name="T41" fmla="*/ 0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98"/>
                <a:gd name="T65" fmla="*/ 53 w 53"/>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98">
                  <a:moveTo>
                    <a:pt x="53" y="2"/>
                  </a:moveTo>
                  <a:lnTo>
                    <a:pt x="47" y="13"/>
                  </a:lnTo>
                  <a:lnTo>
                    <a:pt x="41" y="26"/>
                  </a:lnTo>
                  <a:lnTo>
                    <a:pt x="37" y="37"/>
                  </a:lnTo>
                  <a:lnTo>
                    <a:pt x="32" y="49"/>
                  </a:lnTo>
                  <a:lnTo>
                    <a:pt x="27" y="63"/>
                  </a:lnTo>
                  <a:lnTo>
                    <a:pt x="21" y="74"/>
                  </a:lnTo>
                  <a:lnTo>
                    <a:pt x="13" y="86"/>
                  </a:lnTo>
                  <a:lnTo>
                    <a:pt x="4" y="98"/>
                  </a:lnTo>
                  <a:lnTo>
                    <a:pt x="0" y="83"/>
                  </a:lnTo>
                  <a:lnTo>
                    <a:pt x="1" y="71"/>
                  </a:lnTo>
                  <a:lnTo>
                    <a:pt x="4" y="61"/>
                  </a:lnTo>
                  <a:lnTo>
                    <a:pt x="10" y="50"/>
                  </a:lnTo>
                  <a:lnTo>
                    <a:pt x="16" y="42"/>
                  </a:lnTo>
                  <a:lnTo>
                    <a:pt x="22" y="30"/>
                  </a:lnTo>
                  <a:lnTo>
                    <a:pt x="25" y="19"/>
                  </a:lnTo>
                  <a:lnTo>
                    <a:pt x="25" y="6"/>
                  </a:lnTo>
                  <a:lnTo>
                    <a:pt x="32" y="3"/>
                  </a:lnTo>
                  <a:lnTo>
                    <a:pt x="40" y="0"/>
                  </a:lnTo>
                  <a:lnTo>
                    <a:pt x="47" y="0"/>
                  </a:lnTo>
                  <a:lnTo>
                    <a:pt x="53"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51" name="Freeform 756"/>
            <p:cNvSpPr>
              <a:spLocks/>
            </p:cNvSpPr>
            <p:nvPr/>
          </p:nvSpPr>
          <p:spPr bwMode="auto">
            <a:xfrm>
              <a:off x="2817" y="1366"/>
              <a:ext cx="59" cy="71"/>
            </a:xfrm>
            <a:custGeom>
              <a:avLst/>
              <a:gdLst>
                <a:gd name="T0" fmla="*/ 0 w 294"/>
                <a:gd name="T1" fmla="*/ 0 h 353"/>
                <a:gd name="T2" fmla="*/ 0 w 294"/>
                <a:gd name="T3" fmla="*/ 0 h 353"/>
                <a:gd name="T4" fmla="*/ 0 w 294"/>
                <a:gd name="T5" fmla="*/ 0 h 353"/>
                <a:gd name="T6" fmla="*/ 0 w 294"/>
                <a:gd name="T7" fmla="*/ 0 h 353"/>
                <a:gd name="T8" fmla="*/ 0 w 294"/>
                <a:gd name="T9" fmla="*/ 0 h 353"/>
                <a:gd name="T10" fmla="*/ 0 w 294"/>
                <a:gd name="T11" fmla="*/ 0 h 353"/>
                <a:gd name="T12" fmla="*/ 0 w 294"/>
                <a:gd name="T13" fmla="*/ 0 h 353"/>
                <a:gd name="T14" fmla="*/ 0 w 294"/>
                <a:gd name="T15" fmla="*/ 0 h 353"/>
                <a:gd name="T16" fmla="*/ 0 w 294"/>
                <a:gd name="T17" fmla="*/ 0 h 353"/>
                <a:gd name="T18" fmla="*/ 0 w 294"/>
                <a:gd name="T19" fmla="*/ 0 h 353"/>
                <a:gd name="T20" fmla="*/ 0 w 294"/>
                <a:gd name="T21" fmla="*/ 0 h 353"/>
                <a:gd name="T22" fmla="*/ 0 w 294"/>
                <a:gd name="T23" fmla="*/ 0 h 353"/>
                <a:gd name="T24" fmla="*/ 0 w 294"/>
                <a:gd name="T25" fmla="*/ 0 h 353"/>
                <a:gd name="T26" fmla="*/ 0 w 294"/>
                <a:gd name="T27" fmla="*/ 0 h 353"/>
                <a:gd name="T28" fmla="*/ 0 w 294"/>
                <a:gd name="T29" fmla="*/ 0 h 353"/>
                <a:gd name="T30" fmla="*/ 0 w 294"/>
                <a:gd name="T31" fmla="*/ 0 h 353"/>
                <a:gd name="T32" fmla="*/ 0 w 294"/>
                <a:gd name="T33" fmla="*/ 0 h 353"/>
                <a:gd name="T34" fmla="*/ 0 w 294"/>
                <a:gd name="T35" fmla="*/ 0 h 353"/>
                <a:gd name="T36" fmla="*/ 0 w 294"/>
                <a:gd name="T37" fmla="*/ 0 h 353"/>
                <a:gd name="T38" fmla="*/ 0 w 294"/>
                <a:gd name="T39" fmla="*/ 0 h 353"/>
                <a:gd name="T40" fmla="*/ 0 w 294"/>
                <a:gd name="T41" fmla="*/ 0 h 353"/>
                <a:gd name="T42" fmla="*/ 0 w 294"/>
                <a:gd name="T43" fmla="*/ 0 h 353"/>
                <a:gd name="T44" fmla="*/ 0 w 294"/>
                <a:gd name="T45" fmla="*/ 0 h 353"/>
                <a:gd name="T46" fmla="*/ 0 w 294"/>
                <a:gd name="T47" fmla="*/ 0 h 353"/>
                <a:gd name="T48" fmla="*/ 0 w 294"/>
                <a:gd name="T49" fmla="*/ 0 h 353"/>
                <a:gd name="T50" fmla="*/ 0 w 294"/>
                <a:gd name="T51" fmla="*/ 0 h 353"/>
                <a:gd name="T52" fmla="*/ 0 w 294"/>
                <a:gd name="T53" fmla="*/ 0 h 353"/>
                <a:gd name="T54" fmla="*/ 0 w 294"/>
                <a:gd name="T55" fmla="*/ 0 h 353"/>
                <a:gd name="T56" fmla="*/ 0 w 294"/>
                <a:gd name="T57" fmla="*/ 0 h 353"/>
                <a:gd name="T58" fmla="*/ 0 w 294"/>
                <a:gd name="T59" fmla="*/ 0 h 353"/>
                <a:gd name="T60" fmla="*/ 0 w 294"/>
                <a:gd name="T61" fmla="*/ 0 h 353"/>
                <a:gd name="T62" fmla="*/ 0 w 294"/>
                <a:gd name="T63" fmla="*/ 0 h 353"/>
                <a:gd name="T64" fmla="*/ 0 w 294"/>
                <a:gd name="T65" fmla="*/ 0 h 353"/>
                <a:gd name="T66" fmla="*/ 0 w 294"/>
                <a:gd name="T67" fmla="*/ 0 h 353"/>
                <a:gd name="T68" fmla="*/ 0 w 294"/>
                <a:gd name="T69" fmla="*/ 0 h 353"/>
                <a:gd name="T70" fmla="*/ 0 w 294"/>
                <a:gd name="T71" fmla="*/ 0 h 353"/>
                <a:gd name="T72" fmla="*/ 0 w 294"/>
                <a:gd name="T73" fmla="*/ 0 h 353"/>
                <a:gd name="T74" fmla="*/ 0 w 294"/>
                <a:gd name="T75" fmla="*/ 0 h 353"/>
                <a:gd name="T76" fmla="*/ 0 w 294"/>
                <a:gd name="T77" fmla="*/ 0 h 353"/>
                <a:gd name="T78" fmla="*/ 0 w 294"/>
                <a:gd name="T79" fmla="*/ 0 h 353"/>
                <a:gd name="T80" fmla="*/ 0 w 294"/>
                <a:gd name="T81" fmla="*/ 0 h 353"/>
                <a:gd name="T82" fmla="*/ 0 w 294"/>
                <a:gd name="T83" fmla="*/ 0 h 353"/>
                <a:gd name="T84" fmla="*/ 0 w 294"/>
                <a:gd name="T85" fmla="*/ 0 h 353"/>
                <a:gd name="T86" fmla="*/ 0 w 294"/>
                <a:gd name="T87" fmla="*/ 0 h 353"/>
                <a:gd name="T88" fmla="*/ 0 w 294"/>
                <a:gd name="T89" fmla="*/ 0 h 353"/>
                <a:gd name="T90" fmla="*/ 0 w 294"/>
                <a:gd name="T91" fmla="*/ 0 h 353"/>
                <a:gd name="T92" fmla="*/ 0 w 294"/>
                <a:gd name="T93" fmla="*/ 0 h 353"/>
                <a:gd name="T94" fmla="*/ 0 w 294"/>
                <a:gd name="T95" fmla="*/ 0 h 353"/>
                <a:gd name="T96" fmla="*/ 0 w 294"/>
                <a:gd name="T97" fmla="*/ 0 h 353"/>
                <a:gd name="T98" fmla="*/ 0 w 294"/>
                <a:gd name="T99" fmla="*/ 0 h 3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4"/>
                <a:gd name="T151" fmla="*/ 0 h 353"/>
                <a:gd name="T152" fmla="*/ 294 w 294"/>
                <a:gd name="T153" fmla="*/ 353 h 3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4" h="353">
                  <a:moveTo>
                    <a:pt x="24" y="2"/>
                  </a:moveTo>
                  <a:lnTo>
                    <a:pt x="21" y="15"/>
                  </a:lnTo>
                  <a:lnTo>
                    <a:pt x="22" y="28"/>
                  </a:lnTo>
                  <a:lnTo>
                    <a:pt x="29" y="38"/>
                  </a:lnTo>
                  <a:lnTo>
                    <a:pt x="41" y="44"/>
                  </a:lnTo>
                  <a:lnTo>
                    <a:pt x="54" y="44"/>
                  </a:lnTo>
                  <a:lnTo>
                    <a:pt x="67" y="47"/>
                  </a:lnTo>
                  <a:lnTo>
                    <a:pt x="79" y="50"/>
                  </a:lnTo>
                  <a:lnTo>
                    <a:pt x="92" y="55"/>
                  </a:lnTo>
                  <a:lnTo>
                    <a:pt x="103" y="60"/>
                  </a:lnTo>
                  <a:lnTo>
                    <a:pt x="114" y="66"/>
                  </a:lnTo>
                  <a:lnTo>
                    <a:pt x="125" y="71"/>
                  </a:lnTo>
                  <a:lnTo>
                    <a:pt x="134" y="78"/>
                  </a:lnTo>
                  <a:lnTo>
                    <a:pt x="134" y="89"/>
                  </a:lnTo>
                  <a:lnTo>
                    <a:pt x="127" y="89"/>
                  </a:lnTo>
                  <a:lnTo>
                    <a:pt x="118" y="88"/>
                  </a:lnTo>
                  <a:lnTo>
                    <a:pt x="109" y="87"/>
                  </a:lnTo>
                  <a:lnTo>
                    <a:pt x="100" y="84"/>
                  </a:lnTo>
                  <a:lnTo>
                    <a:pt x="91" y="80"/>
                  </a:lnTo>
                  <a:lnTo>
                    <a:pt x="81" y="77"/>
                  </a:lnTo>
                  <a:lnTo>
                    <a:pt x="72" y="74"/>
                  </a:lnTo>
                  <a:lnTo>
                    <a:pt x="63" y="71"/>
                  </a:lnTo>
                  <a:lnTo>
                    <a:pt x="61" y="70"/>
                  </a:lnTo>
                  <a:lnTo>
                    <a:pt x="60" y="70"/>
                  </a:lnTo>
                  <a:lnTo>
                    <a:pt x="58" y="72"/>
                  </a:lnTo>
                  <a:lnTo>
                    <a:pt x="57" y="74"/>
                  </a:lnTo>
                  <a:lnTo>
                    <a:pt x="70" y="84"/>
                  </a:lnTo>
                  <a:lnTo>
                    <a:pt x="84" y="91"/>
                  </a:lnTo>
                  <a:lnTo>
                    <a:pt x="96" y="99"/>
                  </a:lnTo>
                  <a:lnTo>
                    <a:pt x="109" y="106"/>
                  </a:lnTo>
                  <a:lnTo>
                    <a:pt x="120" y="113"/>
                  </a:lnTo>
                  <a:lnTo>
                    <a:pt x="132" y="121"/>
                  </a:lnTo>
                  <a:lnTo>
                    <a:pt x="143" y="130"/>
                  </a:lnTo>
                  <a:lnTo>
                    <a:pt x="156" y="141"/>
                  </a:lnTo>
                  <a:lnTo>
                    <a:pt x="162" y="140"/>
                  </a:lnTo>
                  <a:lnTo>
                    <a:pt x="167" y="137"/>
                  </a:lnTo>
                  <a:lnTo>
                    <a:pt x="173" y="134"/>
                  </a:lnTo>
                  <a:lnTo>
                    <a:pt x="177" y="130"/>
                  </a:lnTo>
                  <a:lnTo>
                    <a:pt x="180" y="126"/>
                  </a:lnTo>
                  <a:lnTo>
                    <a:pt x="185" y="123"/>
                  </a:lnTo>
                  <a:lnTo>
                    <a:pt x="189" y="120"/>
                  </a:lnTo>
                  <a:lnTo>
                    <a:pt x="194" y="118"/>
                  </a:lnTo>
                  <a:lnTo>
                    <a:pt x="193" y="126"/>
                  </a:lnTo>
                  <a:lnTo>
                    <a:pt x="188" y="133"/>
                  </a:lnTo>
                  <a:lnTo>
                    <a:pt x="183" y="141"/>
                  </a:lnTo>
                  <a:lnTo>
                    <a:pt x="177" y="146"/>
                  </a:lnTo>
                  <a:lnTo>
                    <a:pt x="173" y="154"/>
                  </a:lnTo>
                  <a:lnTo>
                    <a:pt x="169" y="161"/>
                  </a:lnTo>
                  <a:lnTo>
                    <a:pt x="169" y="170"/>
                  </a:lnTo>
                  <a:lnTo>
                    <a:pt x="174" y="179"/>
                  </a:lnTo>
                  <a:lnTo>
                    <a:pt x="182" y="202"/>
                  </a:lnTo>
                  <a:lnTo>
                    <a:pt x="186" y="225"/>
                  </a:lnTo>
                  <a:lnTo>
                    <a:pt x="190" y="248"/>
                  </a:lnTo>
                  <a:lnTo>
                    <a:pt x="203" y="270"/>
                  </a:lnTo>
                  <a:lnTo>
                    <a:pt x="215" y="262"/>
                  </a:lnTo>
                  <a:lnTo>
                    <a:pt x="225" y="253"/>
                  </a:lnTo>
                  <a:lnTo>
                    <a:pt x="234" y="242"/>
                  </a:lnTo>
                  <a:lnTo>
                    <a:pt x="242" y="229"/>
                  </a:lnTo>
                  <a:lnTo>
                    <a:pt x="250" y="217"/>
                  </a:lnTo>
                  <a:lnTo>
                    <a:pt x="259" y="207"/>
                  </a:lnTo>
                  <a:lnTo>
                    <a:pt x="269" y="198"/>
                  </a:lnTo>
                  <a:lnTo>
                    <a:pt x="283" y="191"/>
                  </a:lnTo>
                  <a:lnTo>
                    <a:pt x="294" y="197"/>
                  </a:lnTo>
                  <a:lnTo>
                    <a:pt x="284" y="219"/>
                  </a:lnTo>
                  <a:lnTo>
                    <a:pt x="272" y="241"/>
                  </a:lnTo>
                  <a:lnTo>
                    <a:pt x="259" y="260"/>
                  </a:lnTo>
                  <a:lnTo>
                    <a:pt x="245" y="277"/>
                  </a:lnTo>
                  <a:lnTo>
                    <a:pt x="233" y="295"/>
                  </a:lnTo>
                  <a:lnTo>
                    <a:pt x="221" y="313"/>
                  </a:lnTo>
                  <a:lnTo>
                    <a:pt x="212" y="332"/>
                  </a:lnTo>
                  <a:lnTo>
                    <a:pt x="204" y="353"/>
                  </a:lnTo>
                  <a:lnTo>
                    <a:pt x="197" y="349"/>
                  </a:lnTo>
                  <a:lnTo>
                    <a:pt x="192" y="344"/>
                  </a:lnTo>
                  <a:lnTo>
                    <a:pt x="187" y="338"/>
                  </a:lnTo>
                  <a:lnTo>
                    <a:pt x="183" y="331"/>
                  </a:lnTo>
                  <a:lnTo>
                    <a:pt x="179" y="325"/>
                  </a:lnTo>
                  <a:lnTo>
                    <a:pt x="175" y="318"/>
                  </a:lnTo>
                  <a:lnTo>
                    <a:pt x="170" y="311"/>
                  </a:lnTo>
                  <a:lnTo>
                    <a:pt x="165" y="304"/>
                  </a:lnTo>
                  <a:lnTo>
                    <a:pt x="168" y="267"/>
                  </a:lnTo>
                  <a:lnTo>
                    <a:pt x="165" y="230"/>
                  </a:lnTo>
                  <a:lnTo>
                    <a:pt x="157" y="196"/>
                  </a:lnTo>
                  <a:lnTo>
                    <a:pt x="149" y="163"/>
                  </a:lnTo>
                  <a:lnTo>
                    <a:pt x="133" y="150"/>
                  </a:lnTo>
                  <a:lnTo>
                    <a:pt x="116" y="141"/>
                  </a:lnTo>
                  <a:lnTo>
                    <a:pt x="100" y="133"/>
                  </a:lnTo>
                  <a:lnTo>
                    <a:pt x="83" y="125"/>
                  </a:lnTo>
                  <a:lnTo>
                    <a:pt x="66" y="118"/>
                  </a:lnTo>
                  <a:lnTo>
                    <a:pt x="52" y="108"/>
                  </a:lnTo>
                  <a:lnTo>
                    <a:pt x="41" y="96"/>
                  </a:lnTo>
                  <a:lnTo>
                    <a:pt x="33" y="78"/>
                  </a:lnTo>
                  <a:lnTo>
                    <a:pt x="31" y="67"/>
                  </a:lnTo>
                  <a:lnTo>
                    <a:pt x="26" y="57"/>
                  </a:lnTo>
                  <a:lnTo>
                    <a:pt x="18" y="48"/>
                  </a:lnTo>
                  <a:lnTo>
                    <a:pt x="9" y="39"/>
                  </a:lnTo>
                  <a:lnTo>
                    <a:pt x="3" y="31"/>
                  </a:lnTo>
                  <a:lnTo>
                    <a:pt x="0" y="21"/>
                  </a:lnTo>
                  <a:lnTo>
                    <a:pt x="3" y="11"/>
                  </a:lnTo>
                  <a:lnTo>
                    <a:pt x="14" y="0"/>
                  </a:lnTo>
                  <a:lnTo>
                    <a:pt x="24"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52" name="Freeform 757"/>
            <p:cNvSpPr>
              <a:spLocks/>
            </p:cNvSpPr>
            <p:nvPr/>
          </p:nvSpPr>
          <p:spPr bwMode="auto">
            <a:xfrm>
              <a:off x="2949" y="1366"/>
              <a:ext cx="6" cy="10"/>
            </a:xfrm>
            <a:custGeom>
              <a:avLst/>
              <a:gdLst>
                <a:gd name="T0" fmla="*/ 0 w 34"/>
                <a:gd name="T1" fmla="*/ 0 h 50"/>
                <a:gd name="T2" fmla="*/ 0 w 34"/>
                <a:gd name="T3" fmla="*/ 0 h 50"/>
                <a:gd name="T4" fmla="*/ 0 w 34"/>
                <a:gd name="T5" fmla="*/ 0 h 50"/>
                <a:gd name="T6" fmla="*/ 0 w 34"/>
                <a:gd name="T7" fmla="*/ 0 h 50"/>
                <a:gd name="T8" fmla="*/ 0 w 34"/>
                <a:gd name="T9" fmla="*/ 0 h 50"/>
                <a:gd name="T10" fmla="*/ 0 w 34"/>
                <a:gd name="T11" fmla="*/ 0 h 50"/>
                <a:gd name="T12" fmla="*/ 0 w 34"/>
                <a:gd name="T13" fmla="*/ 0 h 50"/>
                <a:gd name="T14" fmla="*/ 0 w 34"/>
                <a:gd name="T15" fmla="*/ 0 h 50"/>
                <a:gd name="T16" fmla="*/ 0 w 34"/>
                <a:gd name="T17" fmla="*/ 0 h 50"/>
                <a:gd name="T18" fmla="*/ 0 w 34"/>
                <a:gd name="T19" fmla="*/ 0 h 50"/>
                <a:gd name="T20" fmla="*/ 0 w 34"/>
                <a:gd name="T21" fmla="*/ 0 h 50"/>
                <a:gd name="T22" fmla="*/ 0 w 34"/>
                <a:gd name="T23" fmla="*/ 0 h 50"/>
                <a:gd name="T24" fmla="*/ 0 w 34"/>
                <a:gd name="T25" fmla="*/ 0 h 50"/>
                <a:gd name="T26" fmla="*/ 0 w 34"/>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50"/>
                <a:gd name="T44" fmla="*/ 34 w 34"/>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50">
                  <a:moveTo>
                    <a:pt x="34" y="0"/>
                  </a:moveTo>
                  <a:lnTo>
                    <a:pt x="29" y="14"/>
                  </a:lnTo>
                  <a:lnTo>
                    <a:pt x="24" y="27"/>
                  </a:lnTo>
                  <a:lnTo>
                    <a:pt x="16" y="39"/>
                  </a:lnTo>
                  <a:lnTo>
                    <a:pt x="9" y="50"/>
                  </a:lnTo>
                  <a:lnTo>
                    <a:pt x="0" y="47"/>
                  </a:lnTo>
                  <a:lnTo>
                    <a:pt x="1" y="39"/>
                  </a:lnTo>
                  <a:lnTo>
                    <a:pt x="2" y="31"/>
                  </a:lnTo>
                  <a:lnTo>
                    <a:pt x="5" y="23"/>
                  </a:lnTo>
                  <a:lnTo>
                    <a:pt x="9" y="16"/>
                  </a:lnTo>
                  <a:lnTo>
                    <a:pt x="14" y="10"/>
                  </a:lnTo>
                  <a:lnTo>
                    <a:pt x="19" y="5"/>
                  </a:lnTo>
                  <a:lnTo>
                    <a:pt x="26" y="2"/>
                  </a:lnTo>
                  <a:lnTo>
                    <a:pt x="34"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53" name="Freeform 758"/>
            <p:cNvSpPr>
              <a:spLocks/>
            </p:cNvSpPr>
            <p:nvPr/>
          </p:nvSpPr>
          <p:spPr bwMode="auto">
            <a:xfrm>
              <a:off x="2908" y="1367"/>
              <a:ext cx="10" cy="12"/>
            </a:xfrm>
            <a:custGeom>
              <a:avLst/>
              <a:gdLst>
                <a:gd name="T0" fmla="*/ 0 w 49"/>
                <a:gd name="T1" fmla="*/ 0 h 60"/>
                <a:gd name="T2" fmla="*/ 0 w 49"/>
                <a:gd name="T3" fmla="*/ 0 h 60"/>
                <a:gd name="T4" fmla="*/ 0 w 49"/>
                <a:gd name="T5" fmla="*/ 0 h 60"/>
                <a:gd name="T6" fmla="*/ 0 w 49"/>
                <a:gd name="T7" fmla="*/ 0 h 60"/>
                <a:gd name="T8" fmla="*/ 0 w 49"/>
                <a:gd name="T9" fmla="*/ 0 h 60"/>
                <a:gd name="T10" fmla="*/ 0 w 49"/>
                <a:gd name="T11" fmla="*/ 0 h 60"/>
                <a:gd name="T12" fmla="*/ 0 w 49"/>
                <a:gd name="T13" fmla="*/ 0 h 60"/>
                <a:gd name="T14" fmla="*/ 0 w 49"/>
                <a:gd name="T15" fmla="*/ 0 h 60"/>
                <a:gd name="T16" fmla="*/ 0 w 49"/>
                <a:gd name="T17" fmla="*/ 0 h 60"/>
                <a:gd name="T18" fmla="*/ 0 w 49"/>
                <a:gd name="T19" fmla="*/ 0 h 60"/>
                <a:gd name="T20" fmla="*/ 0 w 49"/>
                <a:gd name="T21" fmla="*/ 0 h 60"/>
                <a:gd name="T22" fmla="*/ 0 w 49"/>
                <a:gd name="T23" fmla="*/ 0 h 60"/>
                <a:gd name="T24" fmla="*/ 0 w 49"/>
                <a:gd name="T25" fmla="*/ 0 h 60"/>
                <a:gd name="T26" fmla="*/ 0 w 49"/>
                <a:gd name="T27" fmla="*/ 0 h 60"/>
                <a:gd name="T28" fmla="*/ 0 w 49"/>
                <a:gd name="T29" fmla="*/ 0 h 60"/>
                <a:gd name="T30" fmla="*/ 0 w 49"/>
                <a:gd name="T31" fmla="*/ 0 h 60"/>
                <a:gd name="T32" fmla="*/ 0 w 49"/>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60"/>
                <a:gd name="T53" fmla="*/ 49 w 49"/>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60">
                  <a:moveTo>
                    <a:pt x="0" y="60"/>
                  </a:moveTo>
                  <a:lnTo>
                    <a:pt x="5" y="53"/>
                  </a:lnTo>
                  <a:lnTo>
                    <a:pt x="10" y="45"/>
                  </a:lnTo>
                  <a:lnTo>
                    <a:pt x="15" y="36"/>
                  </a:lnTo>
                  <a:lnTo>
                    <a:pt x="22" y="28"/>
                  </a:lnTo>
                  <a:lnTo>
                    <a:pt x="27" y="19"/>
                  </a:lnTo>
                  <a:lnTo>
                    <a:pt x="34" y="12"/>
                  </a:lnTo>
                  <a:lnTo>
                    <a:pt x="41" y="5"/>
                  </a:lnTo>
                  <a:lnTo>
                    <a:pt x="49" y="0"/>
                  </a:lnTo>
                  <a:lnTo>
                    <a:pt x="43" y="8"/>
                  </a:lnTo>
                  <a:lnTo>
                    <a:pt x="38" y="17"/>
                  </a:lnTo>
                  <a:lnTo>
                    <a:pt x="34" y="27"/>
                  </a:lnTo>
                  <a:lnTo>
                    <a:pt x="29" y="36"/>
                  </a:lnTo>
                  <a:lnTo>
                    <a:pt x="24" y="45"/>
                  </a:lnTo>
                  <a:lnTo>
                    <a:pt x="17" y="53"/>
                  </a:lnTo>
                  <a:lnTo>
                    <a:pt x="9" y="58"/>
                  </a:lnTo>
                  <a:lnTo>
                    <a:pt x="0" y="6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54" name="Freeform 759"/>
            <p:cNvSpPr>
              <a:spLocks/>
            </p:cNvSpPr>
            <p:nvPr/>
          </p:nvSpPr>
          <p:spPr bwMode="auto">
            <a:xfrm>
              <a:off x="2637" y="1368"/>
              <a:ext cx="25" cy="13"/>
            </a:xfrm>
            <a:custGeom>
              <a:avLst/>
              <a:gdLst>
                <a:gd name="T0" fmla="*/ 0 w 124"/>
                <a:gd name="T1" fmla="*/ 0 h 63"/>
                <a:gd name="T2" fmla="*/ 0 w 124"/>
                <a:gd name="T3" fmla="*/ 0 h 63"/>
                <a:gd name="T4" fmla="*/ 0 w 124"/>
                <a:gd name="T5" fmla="*/ 0 h 63"/>
                <a:gd name="T6" fmla="*/ 0 w 124"/>
                <a:gd name="T7" fmla="*/ 0 h 63"/>
                <a:gd name="T8" fmla="*/ 0 w 124"/>
                <a:gd name="T9" fmla="*/ 0 h 63"/>
                <a:gd name="T10" fmla="*/ 0 w 124"/>
                <a:gd name="T11" fmla="*/ 0 h 63"/>
                <a:gd name="T12" fmla="*/ 0 w 124"/>
                <a:gd name="T13" fmla="*/ 0 h 63"/>
                <a:gd name="T14" fmla="*/ 0 w 124"/>
                <a:gd name="T15" fmla="*/ 0 h 63"/>
                <a:gd name="T16" fmla="*/ 0 w 124"/>
                <a:gd name="T17" fmla="*/ 0 h 63"/>
                <a:gd name="T18" fmla="*/ 0 w 124"/>
                <a:gd name="T19" fmla="*/ 0 h 63"/>
                <a:gd name="T20" fmla="*/ 0 w 124"/>
                <a:gd name="T21" fmla="*/ 0 h 63"/>
                <a:gd name="T22" fmla="*/ 0 w 124"/>
                <a:gd name="T23" fmla="*/ 0 h 63"/>
                <a:gd name="T24" fmla="*/ 0 w 124"/>
                <a:gd name="T25" fmla="*/ 0 h 63"/>
                <a:gd name="T26" fmla="*/ 0 w 124"/>
                <a:gd name="T27" fmla="*/ 0 h 63"/>
                <a:gd name="T28" fmla="*/ 0 w 124"/>
                <a:gd name="T29" fmla="*/ 0 h 63"/>
                <a:gd name="T30" fmla="*/ 0 w 124"/>
                <a:gd name="T31" fmla="*/ 0 h 63"/>
                <a:gd name="T32" fmla="*/ 0 w 124"/>
                <a:gd name="T33" fmla="*/ 0 h 63"/>
                <a:gd name="T34" fmla="*/ 0 w 124"/>
                <a:gd name="T35" fmla="*/ 0 h 63"/>
                <a:gd name="T36" fmla="*/ 0 w 124"/>
                <a:gd name="T37" fmla="*/ 0 h 63"/>
                <a:gd name="T38" fmla="*/ 0 w 124"/>
                <a:gd name="T39" fmla="*/ 0 h 63"/>
                <a:gd name="T40" fmla="*/ 0 w 124"/>
                <a:gd name="T41" fmla="*/ 0 h 63"/>
                <a:gd name="T42" fmla="*/ 0 w 124"/>
                <a:gd name="T43" fmla="*/ 0 h 63"/>
                <a:gd name="T44" fmla="*/ 0 w 124"/>
                <a:gd name="T45" fmla="*/ 0 h 63"/>
                <a:gd name="T46" fmla="*/ 0 w 124"/>
                <a:gd name="T47" fmla="*/ 0 h 63"/>
                <a:gd name="T48" fmla="*/ 0 w 124"/>
                <a:gd name="T49" fmla="*/ 0 h 63"/>
                <a:gd name="T50" fmla="*/ 0 w 124"/>
                <a:gd name="T51" fmla="*/ 0 h 63"/>
                <a:gd name="T52" fmla="*/ 0 w 124"/>
                <a:gd name="T53" fmla="*/ 0 h 63"/>
                <a:gd name="T54" fmla="*/ 0 w 124"/>
                <a:gd name="T55" fmla="*/ 0 h 63"/>
                <a:gd name="T56" fmla="*/ 0 w 124"/>
                <a:gd name="T57" fmla="*/ 0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4"/>
                <a:gd name="T88" fmla="*/ 0 h 63"/>
                <a:gd name="T89" fmla="*/ 124 w 124"/>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4" h="63">
                  <a:moveTo>
                    <a:pt x="122" y="42"/>
                  </a:moveTo>
                  <a:lnTo>
                    <a:pt x="124" y="49"/>
                  </a:lnTo>
                  <a:lnTo>
                    <a:pt x="122" y="56"/>
                  </a:lnTo>
                  <a:lnTo>
                    <a:pt x="116" y="60"/>
                  </a:lnTo>
                  <a:lnTo>
                    <a:pt x="111" y="63"/>
                  </a:lnTo>
                  <a:lnTo>
                    <a:pt x="98" y="54"/>
                  </a:lnTo>
                  <a:lnTo>
                    <a:pt x="85" y="47"/>
                  </a:lnTo>
                  <a:lnTo>
                    <a:pt x="70" y="40"/>
                  </a:lnTo>
                  <a:lnTo>
                    <a:pt x="56" y="35"/>
                  </a:lnTo>
                  <a:lnTo>
                    <a:pt x="41" y="29"/>
                  </a:lnTo>
                  <a:lnTo>
                    <a:pt x="27" y="23"/>
                  </a:lnTo>
                  <a:lnTo>
                    <a:pt x="12" y="17"/>
                  </a:lnTo>
                  <a:lnTo>
                    <a:pt x="0" y="9"/>
                  </a:lnTo>
                  <a:lnTo>
                    <a:pt x="4" y="3"/>
                  </a:lnTo>
                  <a:lnTo>
                    <a:pt x="10" y="0"/>
                  </a:lnTo>
                  <a:lnTo>
                    <a:pt x="16" y="0"/>
                  </a:lnTo>
                  <a:lnTo>
                    <a:pt x="25" y="1"/>
                  </a:lnTo>
                  <a:lnTo>
                    <a:pt x="33" y="3"/>
                  </a:lnTo>
                  <a:lnTo>
                    <a:pt x="41" y="5"/>
                  </a:lnTo>
                  <a:lnTo>
                    <a:pt x="50" y="8"/>
                  </a:lnTo>
                  <a:lnTo>
                    <a:pt x="57" y="10"/>
                  </a:lnTo>
                  <a:lnTo>
                    <a:pt x="67" y="13"/>
                  </a:lnTo>
                  <a:lnTo>
                    <a:pt x="76" y="17"/>
                  </a:lnTo>
                  <a:lnTo>
                    <a:pt x="85" y="20"/>
                  </a:lnTo>
                  <a:lnTo>
                    <a:pt x="94" y="23"/>
                  </a:lnTo>
                  <a:lnTo>
                    <a:pt x="102" y="28"/>
                  </a:lnTo>
                  <a:lnTo>
                    <a:pt x="110" y="32"/>
                  </a:lnTo>
                  <a:lnTo>
                    <a:pt x="116" y="37"/>
                  </a:lnTo>
                  <a:lnTo>
                    <a:pt x="122" y="4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455" name="Freeform 760"/>
            <p:cNvSpPr>
              <a:spLocks/>
            </p:cNvSpPr>
            <p:nvPr/>
          </p:nvSpPr>
          <p:spPr bwMode="auto">
            <a:xfrm>
              <a:off x="2943" y="1369"/>
              <a:ext cx="3" cy="3"/>
            </a:xfrm>
            <a:custGeom>
              <a:avLst/>
              <a:gdLst>
                <a:gd name="T0" fmla="*/ 0 w 18"/>
                <a:gd name="T1" fmla="*/ 0 h 16"/>
                <a:gd name="T2" fmla="*/ 0 w 18"/>
                <a:gd name="T3" fmla="*/ 0 h 16"/>
                <a:gd name="T4" fmla="*/ 0 w 18"/>
                <a:gd name="T5" fmla="*/ 0 h 16"/>
                <a:gd name="T6" fmla="*/ 0 w 18"/>
                <a:gd name="T7" fmla="*/ 0 h 16"/>
                <a:gd name="T8" fmla="*/ 0 w 18"/>
                <a:gd name="T9" fmla="*/ 0 h 16"/>
                <a:gd name="T10" fmla="*/ 0 w 18"/>
                <a:gd name="T11" fmla="*/ 0 h 16"/>
                <a:gd name="T12" fmla="*/ 0 w 18"/>
                <a:gd name="T13" fmla="*/ 0 h 16"/>
                <a:gd name="T14" fmla="*/ 0 w 18"/>
                <a:gd name="T15" fmla="*/ 0 h 16"/>
                <a:gd name="T16" fmla="*/ 0 w 18"/>
                <a:gd name="T17" fmla="*/ 0 h 16"/>
                <a:gd name="T18" fmla="*/ 0 w 18"/>
                <a:gd name="T19" fmla="*/ 0 h 16"/>
                <a:gd name="T20" fmla="*/ 0 w 18"/>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6"/>
                <a:gd name="T35" fmla="*/ 18 w 18"/>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6">
                  <a:moveTo>
                    <a:pt x="18" y="11"/>
                  </a:moveTo>
                  <a:lnTo>
                    <a:pt x="13" y="13"/>
                  </a:lnTo>
                  <a:lnTo>
                    <a:pt x="10" y="15"/>
                  </a:lnTo>
                  <a:lnTo>
                    <a:pt x="6" y="16"/>
                  </a:lnTo>
                  <a:lnTo>
                    <a:pt x="2" y="13"/>
                  </a:lnTo>
                  <a:lnTo>
                    <a:pt x="0" y="11"/>
                  </a:lnTo>
                  <a:lnTo>
                    <a:pt x="12" y="0"/>
                  </a:lnTo>
                  <a:lnTo>
                    <a:pt x="16" y="2"/>
                  </a:lnTo>
                  <a:lnTo>
                    <a:pt x="17" y="6"/>
                  </a:lnTo>
                  <a:lnTo>
                    <a:pt x="17" y="8"/>
                  </a:lnTo>
                  <a:lnTo>
                    <a:pt x="18" y="1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56" name="Freeform 761"/>
            <p:cNvSpPr>
              <a:spLocks/>
            </p:cNvSpPr>
            <p:nvPr/>
          </p:nvSpPr>
          <p:spPr bwMode="auto">
            <a:xfrm>
              <a:off x="2970" y="1369"/>
              <a:ext cx="3" cy="5"/>
            </a:xfrm>
            <a:custGeom>
              <a:avLst/>
              <a:gdLst>
                <a:gd name="T0" fmla="*/ 0 w 17"/>
                <a:gd name="T1" fmla="*/ 0 h 27"/>
                <a:gd name="T2" fmla="*/ 0 w 17"/>
                <a:gd name="T3" fmla="*/ 0 h 27"/>
                <a:gd name="T4" fmla="*/ 0 w 17"/>
                <a:gd name="T5" fmla="*/ 0 h 27"/>
                <a:gd name="T6" fmla="*/ 0 w 17"/>
                <a:gd name="T7" fmla="*/ 0 h 27"/>
                <a:gd name="T8" fmla="*/ 0 w 17"/>
                <a:gd name="T9" fmla="*/ 0 h 27"/>
                <a:gd name="T10" fmla="*/ 0 w 17"/>
                <a:gd name="T11" fmla="*/ 0 h 27"/>
                <a:gd name="T12" fmla="*/ 0 w 17"/>
                <a:gd name="T13" fmla="*/ 0 h 27"/>
                <a:gd name="T14" fmla="*/ 0 w 17"/>
                <a:gd name="T15" fmla="*/ 0 h 27"/>
                <a:gd name="T16" fmla="*/ 0 w 17"/>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7"/>
                <a:gd name="T29" fmla="*/ 17 w 1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7">
                  <a:moveTo>
                    <a:pt x="17" y="9"/>
                  </a:moveTo>
                  <a:lnTo>
                    <a:pt x="12" y="15"/>
                  </a:lnTo>
                  <a:lnTo>
                    <a:pt x="10" y="21"/>
                  </a:lnTo>
                  <a:lnTo>
                    <a:pt x="8" y="27"/>
                  </a:lnTo>
                  <a:lnTo>
                    <a:pt x="0" y="27"/>
                  </a:lnTo>
                  <a:lnTo>
                    <a:pt x="1" y="16"/>
                  </a:lnTo>
                  <a:lnTo>
                    <a:pt x="4" y="5"/>
                  </a:lnTo>
                  <a:lnTo>
                    <a:pt x="10" y="0"/>
                  </a:lnTo>
                  <a:lnTo>
                    <a:pt x="17" y="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57" name="Freeform 762"/>
            <p:cNvSpPr>
              <a:spLocks/>
            </p:cNvSpPr>
            <p:nvPr/>
          </p:nvSpPr>
          <p:spPr bwMode="auto">
            <a:xfrm>
              <a:off x="2934" y="1374"/>
              <a:ext cx="4" cy="10"/>
            </a:xfrm>
            <a:custGeom>
              <a:avLst/>
              <a:gdLst>
                <a:gd name="T0" fmla="*/ 0 w 20"/>
                <a:gd name="T1" fmla="*/ 0 h 50"/>
                <a:gd name="T2" fmla="*/ 0 w 20"/>
                <a:gd name="T3" fmla="*/ 0 h 50"/>
                <a:gd name="T4" fmla="*/ 0 w 20"/>
                <a:gd name="T5" fmla="*/ 0 h 50"/>
                <a:gd name="T6" fmla="*/ 0 w 20"/>
                <a:gd name="T7" fmla="*/ 0 h 50"/>
                <a:gd name="T8" fmla="*/ 0 w 20"/>
                <a:gd name="T9" fmla="*/ 0 h 50"/>
                <a:gd name="T10" fmla="*/ 0 w 20"/>
                <a:gd name="T11" fmla="*/ 0 h 50"/>
                <a:gd name="T12" fmla="*/ 0 w 20"/>
                <a:gd name="T13" fmla="*/ 0 h 50"/>
                <a:gd name="T14" fmla="*/ 0 w 20"/>
                <a:gd name="T15" fmla="*/ 0 h 50"/>
                <a:gd name="T16" fmla="*/ 0 w 20"/>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50"/>
                <a:gd name="T29" fmla="*/ 20 w 2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50">
                  <a:moveTo>
                    <a:pt x="0" y="50"/>
                  </a:moveTo>
                  <a:lnTo>
                    <a:pt x="2" y="37"/>
                  </a:lnTo>
                  <a:lnTo>
                    <a:pt x="3" y="22"/>
                  </a:lnTo>
                  <a:lnTo>
                    <a:pt x="9" y="9"/>
                  </a:lnTo>
                  <a:lnTo>
                    <a:pt x="19" y="0"/>
                  </a:lnTo>
                  <a:lnTo>
                    <a:pt x="20" y="13"/>
                  </a:lnTo>
                  <a:lnTo>
                    <a:pt x="16" y="27"/>
                  </a:lnTo>
                  <a:lnTo>
                    <a:pt x="8" y="39"/>
                  </a:lnTo>
                  <a:lnTo>
                    <a:pt x="0" y="5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58" name="Freeform 763"/>
            <p:cNvSpPr>
              <a:spLocks/>
            </p:cNvSpPr>
            <p:nvPr/>
          </p:nvSpPr>
          <p:spPr bwMode="auto">
            <a:xfrm>
              <a:off x="2920" y="1377"/>
              <a:ext cx="5" cy="7"/>
            </a:xfrm>
            <a:custGeom>
              <a:avLst/>
              <a:gdLst>
                <a:gd name="T0" fmla="*/ 0 w 22"/>
                <a:gd name="T1" fmla="*/ 0 h 35"/>
                <a:gd name="T2" fmla="*/ 0 w 22"/>
                <a:gd name="T3" fmla="*/ 0 h 35"/>
                <a:gd name="T4" fmla="*/ 0 w 22"/>
                <a:gd name="T5" fmla="*/ 0 h 35"/>
                <a:gd name="T6" fmla="*/ 0 w 22"/>
                <a:gd name="T7" fmla="*/ 0 h 35"/>
                <a:gd name="T8" fmla="*/ 0 w 22"/>
                <a:gd name="T9" fmla="*/ 0 h 35"/>
                <a:gd name="T10" fmla="*/ 0 w 22"/>
                <a:gd name="T11" fmla="*/ 0 h 35"/>
                <a:gd name="T12" fmla="*/ 0 w 22"/>
                <a:gd name="T13" fmla="*/ 0 h 35"/>
                <a:gd name="T14" fmla="*/ 0 w 22"/>
                <a:gd name="T15" fmla="*/ 0 h 35"/>
                <a:gd name="T16" fmla="*/ 0 w 22"/>
                <a:gd name="T17" fmla="*/ 0 h 35"/>
                <a:gd name="T18" fmla="*/ 0 w 22"/>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5"/>
                <a:gd name="T32" fmla="*/ 22 w 22"/>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5">
                  <a:moveTo>
                    <a:pt x="22" y="0"/>
                  </a:moveTo>
                  <a:lnTo>
                    <a:pt x="22" y="9"/>
                  </a:lnTo>
                  <a:lnTo>
                    <a:pt x="19" y="17"/>
                  </a:lnTo>
                  <a:lnTo>
                    <a:pt x="13" y="25"/>
                  </a:lnTo>
                  <a:lnTo>
                    <a:pt x="8" y="32"/>
                  </a:lnTo>
                  <a:lnTo>
                    <a:pt x="0" y="35"/>
                  </a:lnTo>
                  <a:lnTo>
                    <a:pt x="0" y="26"/>
                  </a:lnTo>
                  <a:lnTo>
                    <a:pt x="4" y="16"/>
                  </a:lnTo>
                  <a:lnTo>
                    <a:pt x="12" y="7"/>
                  </a:lnTo>
                  <a:lnTo>
                    <a:pt x="22"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59" name="Freeform 764"/>
            <p:cNvSpPr>
              <a:spLocks/>
            </p:cNvSpPr>
            <p:nvPr/>
          </p:nvSpPr>
          <p:spPr bwMode="auto">
            <a:xfrm>
              <a:off x="2932" y="1377"/>
              <a:ext cx="10" cy="19"/>
            </a:xfrm>
            <a:custGeom>
              <a:avLst/>
              <a:gdLst>
                <a:gd name="T0" fmla="*/ 0 w 46"/>
                <a:gd name="T1" fmla="*/ 0 h 98"/>
                <a:gd name="T2" fmla="*/ 0 w 46"/>
                <a:gd name="T3" fmla="*/ 0 h 98"/>
                <a:gd name="T4" fmla="*/ 0 w 46"/>
                <a:gd name="T5" fmla="*/ 0 h 98"/>
                <a:gd name="T6" fmla="*/ 0 w 46"/>
                <a:gd name="T7" fmla="*/ 0 h 98"/>
                <a:gd name="T8" fmla="*/ 0 w 46"/>
                <a:gd name="T9" fmla="*/ 0 h 98"/>
                <a:gd name="T10" fmla="*/ 0 w 46"/>
                <a:gd name="T11" fmla="*/ 0 h 98"/>
                <a:gd name="T12" fmla="*/ 0 w 46"/>
                <a:gd name="T13" fmla="*/ 0 h 98"/>
                <a:gd name="T14" fmla="*/ 0 w 46"/>
                <a:gd name="T15" fmla="*/ 0 h 98"/>
                <a:gd name="T16" fmla="*/ 0 w 46"/>
                <a:gd name="T17" fmla="*/ 0 h 98"/>
                <a:gd name="T18" fmla="*/ 0 w 46"/>
                <a:gd name="T19" fmla="*/ 0 h 98"/>
                <a:gd name="T20" fmla="*/ 0 w 46"/>
                <a:gd name="T21" fmla="*/ 0 h 98"/>
                <a:gd name="T22" fmla="*/ 0 w 46"/>
                <a:gd name="T23" fmla="*/ 0 h 98"/>
                <a:gd name="T24" fmla="*/ 0 w 46"/>
                <a:gd name="T25" fmla="*/ 0 h 98"/>
                <a:gd name="T26" fmla="*/ 0 w 46"/>
                <a:gd name="T27" fmla="*/ 0 h 98"/>
                <a:gd name="T28" fmla="*/ 0 w 46"/>
                <a:gd name="T29" fmla="*/ 0 h 98"/>
                <a:gd name="T30" fmla="*/ 0 w 46"/>
                <a:gd name="T31" fmla="*/ 0 h 98"/>
                <a:gd name="T32" fmla="*/ 0 w 46"/>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98"/>
                <a:gd name="T53" fmla="*/ 46 w 46"/>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98">
                  <a:moveTo>
                    <a:pt x="28" y="59"/>
                  </a:moveTo>
                  <a:lnTo>
                    <a:pt x="21" y="68"/>
                  </a:lnTo>
                  <a:lnTo>
                    <a:pt x="15" y="79"/>
                  </a:lnTo>
                  <a:lnTo>
                    <a:pt x="9" y="90"/>
                  </a:lnTo>
                  <a:lnTo>
                    <a:pt x="0" y="98"/>
                  </a:lnTo>
                  <a:lnTo>
                    <a:pt x="6" y="87"/>
                  </a:lnTo>
                  <a:lnTo>
                    <a:pt x="10" y="74"/>
                  </a:lnTo>
                  <a:lnTo>
                    <a:pt x="15" y="61"/>
                  </a:lnTo>
                  <a:lnTo>
                    <a:pt x="21" y="47"/>
                  </a:lnTo>
                  <a:lnTo>
                    <a:pt x="25" y="34"/>
                  </a:lnTo>
                  <a:lnTo>
                    <a:pt x="31" y="22"/>
                  </a:lnTo>
                  <a:lnTo>
                    <a:pt x="37" y="9"/>
                  </a:lnTo>
                  <a:lnTo>
                    <a:pt x="46" y="0"/>
                  </a:lnTo>
                  <a:lnTo>
                    <a:pt x="46" y="14"/>
                  </a:lnTo>
                  <a:lnTo>
                    <a:pt x="42" y="29"/>
                  </a:lnTo>
                  <a:lnTo>
                    <a:pt x="34" y="44"/>
                  </a:lnTo>
                  <a:lnTo>
                    <a:pt x="28" y="5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60" name="Freeform 765"/>
            <p:cNvSpPr>
              <a:spLocks/>
            </p:cNvSpPr>
            <p:nvPr/>
          </p:nvSpPr>
          <p:spPr bwMode="auto">
            <a:xfrm>
              <a:off x="2974" y="1377"/>
              <a:ext cx="2" cy="4"/>
            </a:xfrm>
            <a:custGeom>
              <a:avLst/>
              <a:gdLst>
                <a:gd name="T0" fmla="*/ 0 w 12"/>
                <a:gd name="T1" fmla="*/ 0 h 23"/>
                <a:gd name="T2" fmla="*/ 0 w 12"/>
                <a:gd name="T3" fmla="*/ 0 h 23"/>
                <a:gd name="T4" fmla="*/ 0 w 12"/>
                <a:gd name="T5" fmla="*/ 0 h 23"/>
                <a:gd name="T6" fmla="*/ 0 w 12"/>
                <a:gd name="T7" fmla="*/ 0 h 23"/>
                <a:gd name="T8" fmla="*/ 0 w 12"/>
                <a:gd name="T9" fmla="*/ 0 h 23"/>
                <a:gd name="T10" fmla="*/ 0 w 12"/>
                <a:gd name="T11" fmla="*/ 0 h 23"/>
                <a:gd name="T12" fmla="*/ 0 w 12"/>
                <a:gd name="T13" fmla="*/ 0 h 23"/>
                <a:gd name="T14" fmla="*/ 0 w 12"/>
                <a:gd name="T15" fmla="*/ 0 h 23"/>
                <a:gd name="T16" fmla="*/ 0 w 12"/>
                <a:gd name="T17" fmla="*/ 0 h 23"/>
                <a:gd name="T18" fmla="*/ 0 w 12"/>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3"/>
                <a:gd name="T32" fmla="*/ 12 w 12"/>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3">
                  <a:moveTo>
                    <a:pt x="12" y="0"/>
                  </a:moveTo>
                  <a:lnTo>
                    <a:pt x="11" y="9"/>
                  </a:lnTo>
                  <a:lnTo>
                    <a:pt x="11" y="14"/>
                  </a:lnTo>
                  <a:lnTo>
                    <a:pt x="10" y="17"/>
                  </a:lnTo>
                  <a:lnTo>
                    <a:pt x="4" y="23"/>
                  </a:lnTo>
                  <a:lnTo>
                    <a:pt x="1" y="23"/>
                  </a:lnTo>
                  <a:lnTo>
                    <a:pt x="0" y="15"/>
                  </a:lnTo>
                  <a:lnTo>
                    <a:pt x="0" y="6"/>
                  </a:lnTo>
                  <a:lnTo>
                    <a:pt x="3" y="0"/>
                  </a:lnTo>
                  <a:lnTo>
                    <a:pt x="12"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61" name="Freeform 766"/>
            <p:cNvSpPr>
              <a:spLocks/>
            </p:cNvSpPr>
            <p:nvPr/>
          </p:nvSpPr>
          <p:spPr bwMode="auto">
            <a:xfrm>
              <a:off x="2895" y="1379"/>
              <a:ext cx="10" cy="15"/>
            </a:xfrm>
            <a:custGeom>
              <a:avLst/>
              <a:gdLst>
                <a:gd name="T0" fmla="*/ 0 w 49"/>
                <a:gd name="T1" fmla="*/ 0 h 74"/>
                <a:gd name="T2" fmla="*/ 0 w 49"/>
                <a:gd name="T3" fmla="*/ 0 h 74"/>
                <a:gd name="T4" fmla="*/ 0 w 49"/>
                <a:gd name="T5" fmla="*/ 0 h 74"/>
                <a:gd name="T6" fmla="*/ 0 w 49"/>
                <a:gd name="T7" fmla="*/ 0 h 74"/>
                <a:gd name="T8" fmla="*/ 0 w 49"/>
                <a:gd name="T9" fmla="*/ 0 h 74"/>
                <a:gd name="T10" fmla="*/ 0 w 49"/>
                <a:gd name="T11" fmla="*/ 0 h 74"/>
                <a:gd name="T12" fmla="*/ 0 w 49"/>
                <a:gd name="T13" fmla="*/ 0 h 74"/>
                <a:gd name="T14" fmla="*/ 0 w 49"/>
                <a:gd name="T15" fmla="*/ 0 h 74"/>
                <a:gd name="T16" fmla="*/ 0 w 49"/>
                <a:gd name="T17" fmla="*/ 0 h 74"/>
                <a:gd name="T18" fmla="*/ 0 w 49"/>
                <a:gd name="T19" fmla="*/ 0 h 74"/>
                <a:gd name="T20" fmla="*/ 0 w 49"/>
                <a:gd name="T21" fmla="*/ 0 h 74"/>
                <a:gd name="T22" fmla="*/ 0 w 49"/>
                <a:gd name="T23" fmla="*/ 0 h 74"/>
                <a:gd name="T24" fmla="*/ 0 w 49"/>
                <a:gd name="T25" fmla="*/ 0 h 74"/>
                <a:gd name="T26" fmla="*/ 0 w 49"/>
                <a:gd name="T27" fmla="*/ 0 h 74"/>
                <a:gd name="T28" fmla="*/ 0 w 49"/>
                <a:gd name="T29" fmla="*/ 0 h 74"/>
                <a:gd name="T30" fmla="*/ 0 w 49"/>
                <a:gd name="T31" fmla="*/ 0 h 74"/>
                <a:gd name="T32" fmla="*/ 0 w 49"/>
                <a:gd name="T33" fmla="*/ 0 h 74"/>
                <a:gd name="T34" fmla="*/ 0 w 49"/>
                <a:gd name="T35" fmla="*/ 0 h 74"/>
                <a:gd name="T36" fmla="*/ 0 w 49"/>
                <a:gd name="T37" fmla="*/ 0 h 74"/>
                <a:gd name="T38" fmla="*/ 0 w 49"/>
                <a:gd name="T39" fmla="*/ 0 h 74"/>
                <a:gd name="T40" fmla="*/ 0 w 49"/>
                <a:gd name="T41" fmla="*/ 0 h 74"/>
                <a:gd name="T42" fmla="*/ 0 w 49"/>
                <a:gd name="T43" fmla="*/ 0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74"/>
                <a:gd name="T68" fmla="*/ 49 w 49"/>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74">
                  <a:moveTo>
                    <a:pt x="49" y="0"/>
                  </a:moveTo>
                  <a:lnTo>
                    <a:pt x="45" y="10"/>
                  </a:lnTo>
                  <a:lnTo>
                    <a:pt x="39" y="19"/>
                  </a:lnTo>
                  <a:lnTo>
                    <a:pt x="34" y="28"/>
                  </a:lnTo>
                  <a:lnTo>
                    <a:pt x="28" y="38"/>
                  </a:lnTo>
                  <a:lnTo>
                    <a:pt x="23" y="47"/>
                  </a:lnTo>
                  <a:lnTo>
                    <a:pt x="17" y="56"/>
                  </a:lnTo>
                  <a:lnTo>
                    <a:pt x="11" y="65"/>
                  </a:lnTo>
                  <a:lnTo>
                    <a:pt x="7" y="74"/>
                  </a:lnTo>
                  <a:lnTo>
                    <a:pt x="0" y="74"/>
                  </a:lnTo>
                  <a:lnTo>
                    <a:pt x="3" y="64"/>
                  </a:lnTo>
                  <a:lnTo>
                    <a:pt x="9" y="52"/>
                  </a:lnTo>
                  <a:lnTo>
                    <a:pt x="14" y="41"/>
                  </a:lnTo>
                  <a:lnTo>
                    <a:pt x="14" y="29"/>
                  </a:lnTo>
                  <a:lnTo>
                    <a:pt x="18" y="24"/>
                  </a:lnTo>
                  <a:lnTo>
                    <a:pt x="23" y="20"/>
                  </a:lnTo>
                  <a:lnTo>
                    <a:pt x="27" y="14"/>
                  </a:lnTo>
                  <a:lnTo>
                    <a:pt x="32" y="10"/>
                  </a:lnTo>
                  <a:lnTo>
                    <a:pt x="37" y="6"/>
                  </a:lnTo>
                  <a:lnTo>
                    <a:pt x="42" y="3"/>
                  </a:lnTo>
                  <a:lnTo>
                    <a:pt x="45" y="1"/>
                  </a:lnTo>
                  <a:lnTo>
                    <a:pt x="49"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62" name="Freeform 767"/>
            <p:cNvSpPr>
              <a:spLocks/>
            </p:cNvSpPr>
            <p:nvPr/>
          </p:nvSpPr>
          <p:spPr bwMode="auto">
            <a:xfrm>
              <a:off x="2896" y="1379"/>
              <a:ext cx="21" cy="40"/>
            </a:xfrm>
            <a:custGeom>
              <a:avLst/>
              <a:gdLst>
                <a:gd name="T0" fmla="*/ 0 w 105"/>
                <a:gd name="T1" fmla="*/ 0 h 203"/>
                <a:gd name="T2" fmla="*/ 0 w 105"/>
                <a:gd name="T3" fmla="*/ 0 h 203"/>
                <a:gd name="T4" fmla="*/ 0 w 105"/>
                <a:gd name="T5" fmla="*/ 0 h 203"/>
                <a:gd name="T6" fmla="*/ 0 w 105"/>
                <a:gd name="T7" fmla="*/ 0 h 203"/>
                <a:gd name="T8" fmla="*/ 0 w 105"/>
                <a:gd name="T9" fmla="*/ 0 h 203"/>
                <a:gd name="T10" fmla="*/ 0 w 105"/>
                <a:gd name="T11" fmla="*/ 0 h 203"/>
                <a:gd name="T12" fmla="*/ 0 w 105"/>
                <a:gd name="T13" fmla="*/ 0 h 203"/>
                <a:gd name="T14" fmla="*/ 0 w 105"/>
                <a:gd name="T15" fmla="*/ 0 h 203"/>
                <a:gd name="T16" fmla="*/ 0 w 105"/>
                <a:gd name="T17" fmla="*/ 0 h 203"/>
                <a:gd name="T18" fmla="*/ 0 w 105"/>
                <a:gd name="T19" fmla="*/ 0 h 203"/>
                <a:gd name="T20" fmla="*/ 0 w 105"/>
                <a:gd name="T21" fmla="*/ 0 h 203"/>
                <a:gd name="T22" fmla="*/ 0 w 105"/>
                <a:gd name="T23" fmla="*/ 0 h 203"/>
                <a:gd name="T24" fmla="*/ 0 w 105"/>
                <a:gd name="T25" fmla="*/ 0 h 203"/>
                <a:gd name="T26" fmla="*/ 0 w 105"/>
                <a:gd name="T27" fmla="*/ 0 h 203"/>
                <a:gd name="T28" fmla="*/ 0 w 105"/>
                <a:gd name="T29" fmla="*/ 0 h 203"/>
                <a:gd name="T30" fmla="*/ 0 w 105"/>
                <a:gd name="T31" fmla="*/ 0 h 203"/>
                <a:gd name="T32" fmla="*/ 0 w 105"/>
                <a:gd name="T33" fmla="*/ 0 h 203"/>
                <a:gd name="T34" fmla="*/ 0 w 105"/>
                <a:gd name="T35" fmla="*/ 0 h 203"/>
                <a:gd name="T36" fmla="*/ 0 w 105"/>
                <a:gd name="T37" fmla="*/ 0 h 203"/>
                <a:gd name="T38" fmla="*/ 0 w 105"/>
                <a:gd name="T39" fmla="*/ 0 h 203"/>
                <a:gd name="T40" fmla="*/ 0 w 105"/>
                <a:gd name="T41" fmla="*/ 0 h 203"/>
                <a:gd name="T42" fmla="*/ 0 w 105"/>
                <a:gd name="T43" fmla="*/ 0 h 203"/>
                <a:gd name="T44" fmla="*/ 0 w 105"/>
                <a:gd name="T45" fmla="*/ 0 h 203"/>
                <a:gd name="T46" fmla="*/ 0 w 105"/>
                <a:gd name="T47" fmla="*/ 0 h 203"/>
                <a:gd name="T48" fmla="*/ 0 w 105"/>
                <a:gd name="T49" fmla="*/ 0 h 203"/>
                <a:gd name="T50" fmla="*/ 0 w 105"/>
                <a:gd name="T51" fmla="*/ 0 h 203"/>
                <a:gd name="T52" fmla="*/ 0 w 105"/>
                <a:gd name="T53" fmla="*/ 0 h 203"/>
                <a:gd name="T54" fmla="*/ 0 w 105"/>
                <a:gd name="T55" fmla="*/ 0 h 203"/>
                <a:gd name="T56" fmla="*/ 0 w 105"/>
                <a:gd name="T57" fmla="*/ 0 h 20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203"/>
                <a:gd name="T89" fmla="*/ 105 w 105"/>
                <a:gd name="T90" fmla="*/ 203 h 20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203">
                  <a:moveTo>
                    <a:pt x="105" y="2"/>
                  </a:moveTo>
                  <a:lnTo>
                    <a:pt x="103" y="8"/>
                  </a:lnTo>
                  <a:lnTo>
                    <a:pt x="97" y="11"/>
                  </a:lnTo>
                  <a:lnTo>
                    <a:pt x="92" y="12"/>
                  </a:lnTo>
                  <a:lnTo>
                    <a:pt x="87" y="15"/>
                  </a:lnTo>
                  <a:lnTo>
                    <a:pt x="78" y="41"/>
                  </a:lnTo>
                  <a:lnTo>
                    <a:pt x="69" y="64"/>
                  </a:lnTo>
                  <a:lnTo>
                    <a:pt x="59" y="89"/>
                  </a:lnTo>
                  <a:lnTo>
                    <a:pt x="49" y="113"/>
                  </a:lnTo>
                  <a:lnTo>
                    <a:pt x="38" y="135"/>
                  </a:lnTo>
                  <a:lnTo>
                    <a:pt x="27" y="158"/>
                  </a:lnTo>
                  <a:lnTo>
                    <a:pt x="15" y="181"/>
                  </a:lnTo>
                  <a:lnTo>
                    <a:pt x="4" y="203"/>
                  </a:lnTo>
                  <a:lnTo>
                    <a:pt x="1" y="202"/>
                  </a:lnTo>
                  <a:lnTo>
                    <a:pt x="0" y="195"/>
                  </a:lnTo>
                  <a:lnTo>
                    <a:pt x="1" y="188"/>
                  </a:lnTo>
                  <a:lnTo>
                    <a:pt x="3" y="182"/>
                  </a:lnTo>
                  <a:lnTo>
                    <a:pt x="12" y="161"/>
                  </a:lnTo>
                  <a:lnTo>
                    <a:pt x="21" y="141"/>
                  </a:lnTo>
                  <a:lnTo>
                    <a:pt x="31" y="119"/>
                  </a:lnTo>
                  <a:lnTo>
                    <a:pt x="41" y="98"/>
                  </a:lnTo>
                  <a:lnTo>
                    <a:pt x="52" y="77"/>
                  </a:lnTo>
                  <a:lnTo>
                    <a:pt x="63" y="55"/>
                  </a:lnTo>
                  <a:lnTo>
                    <a:pt x="73" y="35"/>
                  </a:lnTo>
                  <a:lnTo>
                    <a:pt x="83" y="14"/>
                  </a:lnTo>
                  <a:lnTo>
                    <a:pt x="89" y="11"/>
                  </a:lnTo>
                  <a:lnTo>
                    <a:pt x="94" y="5"/>
                  </a:lnTo>
                  <a:lnTo>
                    <a:pt x="98" y="0"/>
                  </a:lnTo>
                  <a:lnTo>
                    <a:pt x="105"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63" name="Freeform 768"/>
            <p:cNvSpPr>
              <a:spLocks/>
            </p:cNvSpPr>
            <p:nvPr/>
          </p:nvSpPr>
          <p:spPr bwMode="auto">
            <a:xfrm>
              <a:off x="2960" y="1379"/>
              <a:ext cx="8" cy="16"/>
            </a:xfrm>
            <a:custGeom>
              <a:avLst/>
              <a:gdLst>
                <a:gd name="T0" fmla="*/ 0 w 43"/>
                <a:gd name="T1" fmla="*/ 0 h 81"/>
                <a:gd name="T2" fmla="*/ 0 w 43"/>
                <a:gd name="T3" fmla="*/ 0 h 81"/>
                <a:gd name="T4" fmla="*/ 0 w 43"/>
                <a:gd name="T5" fmla="*/ 0 h 81"/>
                <a:gd name="T6" fmla="*/ 0 w 43"/>
                <a:gd name="T7" fmla="*/ 0 h 81"/>
                <a:gd name="T8" fmla="*/ 0 w 43"/>
                <a:gd name="T9" fmla="*/ 0 h 81"/>
                <a:gd name="T10" fmla="*/ 0 w 43"/>
                <a:gd name="T11" fmla="*/ 0 h 81"/>
                <a:gd name="T12" fmla="*/ 0 w 43"/>
                <a:gd name="T13" fmla="*/ 0 h 81"/>
                <a:gd name="T14" fmla="*/ 0 w 43"/>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81"/>
                <a:gd name="T26" fmla="*/ 43 w 43"/>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81">
                  <a:moveTo>
                    <a:pt x="4" y="81"/>
                  </a:moveTo>
                  <a:lnTo>
                    <a:pt x="0" y="76"/>
                  </a:lnTo>
                  <a:lnTo>
                    <a:pt x="2" y="67"/>
                  </a:lnTo>
                  <a:lnTo>
                    <a:pt x="6" y="56"/>
                  </a:lnTo>
                  <a:lnTo>
                    <a:pt x="8" y="46"/>
                  </a:lnTo>
                  <a:lnTo>
                    <a:pt x="36" y="0"/>
                  </a:lnTo>
                  <a:lnTo>
                    <a:pt x="43" y="13"/>
                  </a:lnTo>
                  <a:lnTo>
                    <a:pt x="4" y="8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64" name="Freeform 769"/>
            <p:cNvSpPr>
              <a:spLocks/>
            </p:cNvSpPr>
            <p:nvPr/>
          </p:nvSpPr>
          <p:spPr bwMode="auto">
            <a:xfrm>
              <a:off x="2976" y="1383"/>
              <a:ext cx="3" cy="7"/>
            </a:xfrm>
            <a:custGeom>
              <a:avLst/>
              <a:gdLst>
                <a:gd name="T0" fmla="*/ 0 w 16"/>
                <a:gd name="T1" fmla="*/ 0 h 34"/>
                <a:gd name="T2" fmla="*/ 0 w 16"/>
                <a:gd name="T3" fmla="*/ 0 h 34"/>
                <a:gd name="T4" fmla="*/ 0 w 16"/>
                <a:gd name="T5" fmla="*/ 0 h 34"/>
                <a:gd name="T6" fmla="*/ 0 w 16"/>
                <a:gd name="T7" fmla="*/ 0 h 34"/>
                <a:gd name="T8" fmla="*/ 0 w 16"/>
                <a:gd name="T9" fmla="*/ 0 h 34"/>
                <a:gd name="T10" fmla="*/ 0 w 16"/>
                <a:gd name="T11" fmla="*/ 0 h 34"/>
                <a:gd name="T12" fmla="*/ 0 w 16"/>
                <a:gd name="T13" fmla="*/ 0 h 34"/>
                <a:gd name="T14" fmla="*/ 0 w 16"/>
                <a:gd name="T15" fmla="*/ 0 h 34"/>
                <a:gd name="T16" fmla="*/ 0 w 16"/>
                <a:gd name="T17" fmla="*/ 0 h 34"/>
                <a:gd name="T18" fmla="*/ 0 w 16"/>
                <a:gd name="T19" fmla="*/ 0 h 34"/>
                <a:gd name="T20" fmla="*/ 0 w 16"/>
                <a:gd name="T21" fmla="*/ 0 h 34"/>
                <a:gd name="T22" fmla="*/ 0 w 16"/>
                <a:gd name="T23" fmla="*/ 0 h 34"/>
                <a:gd name="T24" fmla="*/ 0 w 16"/>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34"/>
                <a:gd name="T41" fmla="*/ 16 w 16"/>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34">
                  <a:moveTo>
                    <a:pt x="13" y="32"/>
                  </a:moveTo>
                  <a:lnTo>
                    <a:pt x="10" y="34"/>
                  </a:lnTo>
                  <a:lnTo>
                    <a:pt x="8" y="34"/>
                  </a:lnTo>
                  <a:lnTo>
                    <a:pt x="6" y="34"/>
                  </a:lnTo>
                  <a:lnTo>
                    <a:pt x="4" y="34"/>
                  </a:lnTo>
                  <a:lnTo>
                    <a:pt x="1" y="25"/>
                  </a:lnTo>
                  <a:lnTo>
                    <a:pt x="0" y="15"/>
                  </a:lnTo>
                  <a:lnTo>
                    <a:pt x="1" y="6"/>
                  </a:lnTo>
                  <a:lnTo>
                    <a:pt x="7" y="0"/>
                  </a:lnTo>
                  <a:lnTo>
                    <a:pt x="15" y="4"/>
                  </a:lnTo>
                  <a:lnTo>
                    <a:pt x="16" y="13"/>
                  </a:lnTo>
                  <a:lnTo>
                    <a:pt x="15" y="23"/>
                  </a:lnTo>
                  <a:lnTo>
                    <a:pt x="13" y="3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65" name="Freeform 770"/>
            <p:cNvSpPr>
              <a:spLocks/>
            </p:cNvSpPr>
            <p:nvPr/>
          </p:nvSpPr>
          <p:spPr bwMode="auto">
            <a:xfrm>
              <a:off x="2897" y="1384"/>
              <a:ext cx="11" cy="23"/>
            </a:xfrm>
            <a:custGeom>
              <a:avLst/>
              <a:gdLst>
                <a:gd name="T0" fmla="*/ 0 w 59"/>
                <a:gd name="T1" fmla="*/ 0 h 115"/>
                <a:gd name="T2" fmla="*/ 0 w 59"/>
                <a:gd name="T3" fmla="*/ 0 h 115"/>
                <a:gd name="T4" fmla="*/ 0 w 59"/>
                <a:gd name="T5" fmla="*/ 0 h 115"/>
                <a:gd name="T6" fmla="*/ 0 w 59"/>
                <a:gd name="T7" fmla="*/ 0 h 115"/>
                <a:gd name="T8" fmla="*/ 0 w 59"/>
                <a:gd name="T9" fmla="*/ 0 h 115"/>
                <a:gd name="T10" fmla="*/ 0 w 59"/>
                <a:gd name="T11" fmla="*/ 0 h 115"/>
                <a:gd name="T12" fmla="*/ 0 w 59"/>
                <a:gd name="T13" fmla="*/ 0 h 115"/>
                <a:gd name="T14" fmla="*/ 0 w 59"/>
                <a:gd name="T15" fmla="*/ 0 h 115"/>
                <a:gd name="T16" fmla="*/ 0 w 59"/>
                <a:gd name="T17" fmla="*/ 0 h 115"/>
                <a:gd name="T18" fmla="*/ 0 w 59"/>
                <a:gd name="T19" fmla="*/ 0 h 115"/>
                <a:gd name="T20" fmla="*/ 0 w 59"/>
                <a:gd name="T21" fmla="*/ 0 h 115"/>
                <a:gd name="T22" fmla="*/ 0 w 59"/>
                <a:gd name="T23" fmla="*/ 0 h 115"/>
                <a:gd name="T24" fmla="*/ 0 w 59"/>
                <a:gd name="T25" fmla="*/ 0 h 115"/>
                <a:gd name="T26" fmla="*/ 0 w 59"/>
                <a:gd name="T27" fmla="*/ 0 h 115"/>
                <a:gd name="T28" fmla="*/ 0 w 59"/>
                <a:gd name="T29" fmla="*/ 0 h 115"/>
                <a:gd name="T30" fmla="*/ 0 w 59"/>
                <a:gd name="T31" fmla="*/ 0 h 115"/>
                <a:gd name="T32" fmla="*/ 0 w 59"/>
                <a:gd name="T33" fmla="*/ 0 h 115"/>
                <a:gd name="T34" fmla="*/ 0 w 59"/>
                <a:gd name="T35" fmla="*/ 0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115"/>
                <a:gd name="T56" fmla="*/ 59 w 59"/>
                <a:gd name="T57" fmla="*/ 115 h 1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115">
                  <a:moveTo>
                    <a:pt x="59" y="2"/>
                  </a:moveTo>
                  <a:lnTo>
                    <a:pt x="54" y="16"/>
                  </a:lnTo>
                  <a:lnTo>
                    <a:pt x="47" y="30"/>
                  </a:lnTo>
                  <a:lnTo>
                    <a:pt x="39" y="45"/>
                  </a:lnTo>
                  <a:lnTo>
                    <a:pt x="31" y="61"/>
                  </a:lnTo>
                  <a:lnTo>
                    <a:pt x="23" y="75"/>
                  </a:lnTo>
                  <a:lnTo>
                    <a:pt x="16" y="89"/>
                  </a:lnTo>
                  <a:lnTo>
                    <a:pt x="8" y="103"/>
                  </a:lnTo>
                  <a:lnTo>
                    <a:pt x="0" y="115"/>
                  </a:lnTo>
                  <a:lnTo>
                    <a:pt x="0" y="97"/>
                  </a:lnTo>
                  <a:lnTo>
                    <a:pt x="3" y="80"/>
                  </a:lnTo>
                  <a:lnTo>
                    <a:pt x="9" y="64"/>
                  </a:lnTo>
                  <a:lnTo>
                    <a:pt x="17" y="48"/>
                  </a:lnTo>
                  <a:lnTo>
                    <a:pt x="27" y="35"/>
                  </a:lnTo>
                  <a:lnTo>
                    <a:pt x="37" y="21"/>
                  </a:lnTo>
                  <a:lnTo>
                    <a:pt x="47" y="10"/>
                  </a:lnTo>
                  <a:lnTo>
                    <a:pt x="57" y="0"/>
                  </a:lnTo>
                  <a:lnTo>
                    <a:pt x="59"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66" name="Freeform 771"/>
            <p:cNvSpPr>
              <a:spLocks/>
            </p:cNvSpPr>
            <p:nvPr/>
          </p:nvSpPr>
          <p:spPr bwMode="auto">
            <a:xfrm>
              <a:off x="2915" y="1387"/>
              <a:ext cx="4" cy="9"/>
            </a:xfrm>
            <a:custGeom>
              <a:avLst/>
              <a:gdLst>
                <a:gd name="T0" fmla="*/ 0 w 20"/>
                <a:gd name="T1" fmla="*/ 0 h 44"/>
                <a:gd name="T2" fmla="*/ 0 w 20"/>
                <a:gd name="T3" fmla="*/ 0 h 44"/>
                <a:gd name="T4" fmla="*/ 0 w 20"/>
                <a:gd name="T5" fmla="*/ 0 h 44"/>
                <a:gd name="T6" fmla="*/ 0 w 20"/>
                <a:gd name="T7" fmla="*/ 0 h 44"/>
                <a:gd name="T8" fmla="*/ 0 w 20"/>
                <a:gd name="T9" fmla="*/ 0 h 44"/>
                <a:gd name="T10" fmla="*/ 0 w 20"/>
                <a:gd name="T11" fmla="*/ 0 h 44"/>
                <a:gd name="T12" fmla="*/ 0 w 20"/>
                <a:gd name="T13" fmla="*/ 0 h 44"/>
                <a:gd name="T14" fmla="*/ 0 60000 65536"/>
                <a:gd name="T15" fmla="*/ 0 60000 65536"/>
                <a:gd name="T16" fmla="*/ 0 60000 65536"/>
                <a:gd name="T17" fmla="*/ 0 60000 65536"/>
                <a:gd name="T18" fmla="*/ 0 60000 65536"/>
                <a:gd name="T19" fmla="*/ 0 60000 65536"/>
                <a:gd name="T20" fmla="*/ 0 60000 65536"/>
                <a:gd name="T21" fmla="*/ 0 w 20"/>
                <a:gd name="T22" fmla="*/ 0 h 44"/>
                <a:gd name="T23" fmla="*/ 20 w 2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44">
                  <a:moveTo>
                    <a:pt x="2" y="44"/>
                  </a:moveTo>
                  <a:lnTo>
                    <a:pt x="0" y="34"/>
                  </a:lnTo>
                  <a:lnTo>
                    <a:pt x="2" y="21"/>
                  </a:lnTo>
                  <a:lnTo>
                    <a:pt x="6" y="10"/>
                  </a:lnTo>
                  <a:lnTo>
                    <a:pt x="11" y="0"/>
                  </a:lnTo>
                  <a:lnTo>
                    <a:pt x="20" y="0"/>
                  </a:lnTo>
                  <a:lnTo>
                    <a:pt x="2" y="4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67" name="Freeform 772"/>
            <p:cNvSpPr>
              <a:spLocks/>
            </p:cNvSpPr>
            <p:nvPr/>
          </p:nvSpPr>
          <p:spPr bwMode="auto">
            <a:xfrm>
              <a:off x="2963" y="1387"/>
              <a:ext cx="8" cy="16"/>
            </a:xfrm>
            <a:custGeom>
              <a:avLst/>
              <a:gdLst>
                <a:gd name="T0" fmla="*/ 0 w 41"/>
                <a:gd name="T1" fmla="*/ 0 h 79"/>
                <a:gd name="T2" fmla="*/ 0 w 41"/>
                <a:gd name="T3" fmla="*/ 0 h 79"/>
                <a:gd name="T4" fmla="*/ 0 w 41"/>
                <a:gd name="T5" fmla="*/ 0 h 79"/>
                <a:gd name="T6" fmla="*/ 0 w 41"/>
                <a:gd name="T7" fmla="*/ 0 h 79"/>
                <a:gd name="T8" fmla="*/ 0 w 41"/>
                <a:gd name="T9" fmla="*/ 0 h 79"/>
                <a:gd name="T10" fmla="*/ 0 w 41"/>
                <a:gd name="T11" fmla="*/ 0 h 79"/>
                <a:gd name="T12" fmla="*/ 0 w 41"/>
                <a:gd name="T13" fmla="*/ 0 h 79"/>
                <a:gd name="T14" fmla="*/ 0 w 41"/>
                <a:gd name="T15" fmla="*/ 0 h 79"/>
                <a:gd name="T16" fmla="*/ 0 w 41"/>
                <a:gd name="T17" fmla="*/ 0 h 79"/>
                <a:gd name="T18" fmla="*/ 0 w 41"/>
                <a:gd name="T19" fmla="*/ 0 h 79"/>
                <a:gd name="T20" fmla="*/ 0 w 41"/>
                <a:gd name="T21" fmla="*/ 0 h 79"/>
                <a:gd name="T22" fmla="*/ 0 w 41"/>
                <a:gd name="T23" fmla="*/ 0 h 79"/>
                <a:gd name="T24" fmla="*/ 0 w 41"/>
                <a:gd name="T25" fmla="*/ 0 h 79"/>
                <a:gd name="T26" fmla="*/ 0 w 41"/>
                <a:gd name="T27" fmla="*/ 0 h 79"/>
                <a:gd name="T28" fmla="*/ 0 w 41"/>
                <a:gd name="T29" fmla="*/ 0 h 79"/>
                <a:gd name="T30" fmla="*/ 0 w 41"/>
                <a:gd name="T31" fmla="*/ 0 h 79"/>
                <a:gd name="T32" fmla="*/ 0 w 41"/>
                <a:gd name="T33" fmla="*/ 0 h 79"/>
                <a:gd name="T34" fmla="*/ 0 w 41"/>
                <a:gd name="T35" fmla="*/ 0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79"/>
                <a:gd name="T56" fmla="*/ 41 w 41"/>
                <a:gd name="T57" fmla="*/ 79 h 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79">
                  <a:moveTo>
                    <a:pt x="41" y="9"/>
                  </a:moveTo>
                  <a:lnTo>
                    <a:pt x="37" y="18"/>
                  </a:lnTo>
                  <a:lnTo>
                    <a:pt x="31" y="27"/>
                  </a:lnTo>
                  <a:lnTo>
                    <a:pt x="27" y="36"/>
                  </a:lnTo>
                  <a:lnTo>
                    <a:pt x="22" y="46"/>
                  </a:lnTo>
                  <a:lnTo>
                    <a:pt x="18" y="55"/>
                  </a:lnTo>
                  <a:lnTo>
                    <a:pt x="12" y="64"/>
                  </a:lnTo>
                  <a:lnTo>
                    <a:pt x="6" y="72"/>
                  </a:lnTo>
                  <a:lnTo>
                    <a:pt x="0" y="79"/>
                  </a:lnTo>
                  <a:lnTo>
                    <a:pt x="0" y="69"/>
                  </a:lnTo>
                  <a:lnTo>
                    <a:pt x="2" y="59"/>
                  </a:lnTo>
                  <a:lnTo>
                    <a:pt x="6" y="49"/>
                  </a:lnTo>
                  <a:lnTo>
                    <a:pt x="12" y="39"/>
                  </a:lnTo>
                  <a:lnTo>
                    <a:pt x="18" y="29"/>
                  </a:lnTo>
                  <a:lnTo>
                    <a:pt x="24" y="19"/>
                  </a:lnTo>
                  <a:lnTo>
                    <a:pt x="30" y="9"/>
                  </a:lnTo>
                  <a:lnTo>
                    <a:pt x="36" y="0"/>
                  </a:lnTo>
                  <a:lnTo>
                    <a:pt x="41" y="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468" name="Freeform 773"/>
            <p:cNvSpPr>
              <a:spLocks/>
            </p:cNvSpPr>
            <p:nvPr/>
          </p:nvSpPr>
          <p:spPr bwMode="auto">
            <a:xfrm>
              <a:off x="2979" y="1392"/>
              <a:ext cx="4" cy="8"/>
            </a:xfrm>
            <a:custGeom>
              <a:avLst/>
              <a:gdLst>
                <a:gd name="T0" fmla="*/ 0 w 20"/>
                <a:gd name="T1" fmla="*/ 0 h 37"/>
                <a:gd name="T2" fmla="*/ 0 w 20"/>
                <a:gd name="T3" fmla="*/ 0 h 37"/>
                <a:gd name="T4" fmla="*/ 0 w 20"/>
                <a:gd name="T5" fmla="*/ 0 h 37"/>
                <a:gd name="T6" fmla="*/ 0 w 20"/>
                <a:gd name="T7" fmla="*/ 0 h 37"/>
                <a:gd name="T8" fmla="*/ 0 w 20"/>
                <a:gd name="T9" fmla="*/ 0 h 37"/>
                <a:gd name="T10" fmla="*/ 0 w 20"/>
                <a:gd name="T11" fmla="*/ 0 h 37"/>
                <a:gd name="T12" fmla="*/ 0 w 20"/>
                <a:gd name="T13" fmla="*/ 0 h 37"/>
                <a:gd name="T14" fmla="*/ 0 w 20"/>
                <a:gd name="T15" fmla="*/ 0 h 37"/>
                <a:gd name="T16" fmla="*/ 0 w 20"/>
                <a:gd name="T17" fmla="*/ 0 h 37"/>
                <a:gd name="T18" fmla="*/ 0 w 20"/>
                <a:gd name="T19" fmla="*/ 0 h 37"/>
                <a:gd name="T20" fmla="*/ 0 w 20"/>
                <a:gd name="T21" fmla="*/ 0 h 37"/>
                <a:gd name="T22" fmla="*/ 0 w 20"/>
                <a:gd name="T23" fmla="*/ 0 h 37"/>
                <a:gd name="T24" fmla="*/ 0 w 20"/>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7"/>
                <a:gd name="T41" fmla="*/ 20 w 2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7">
                  <a:moveTo>
                    <a:pt x="20" y="21"/>
                  </a:moveTo>
                  <a:lnTo>
                    <a:pt x="18" y="25"/>
                  </a:lnTo>
                  <a:lnTo>
                    <a:pt x="13" y="30"/>
                  </a:lnTo>
                  <a:lnTo>
                    <a:pt x="10" y="33"/>
                  </a:lnTo>
                  <a:lnTo>
                    <a:pt x="7" y="37"/>
                  </a:lnTo>
                  <a:lnTo>
                    <a:pt x="2" y="31"/>
                  </a:lnTo>
                  <a:lnTo>
                    <a:pt x="0" y="23"/>
                  </a:lnTo>
                  <a:lnTo>
                    <a:pt x="0" y="14"/>
                  </a:lnTo>
                  <a:lnTo>
                    <a:pt x="0" y="5"/>
                  </a:lnTo>
                  <a:lnTo>
                    <a:pt x="9" y="0"/>
                  </a:lnTo>
                  <a:lnTo>
                    <a:pt x="14" y="3"/>
                  </a:lnTo>
                  <a:lnTo>
                    <a:pt x="18" y="12"/>
                  </a:lnTo>
                  <a:lnTo>
                    <a:pt x="20" y="21"/>
                  </a:lnTo>
                  <a:close/>
                </a:path>
              </a:pathLst>
            </a:custGeom>
            <a:solidFill>
              <a:srgbClr val="FFFFFF"/>
            </a:solidFill>
            <a:ln w="9525">
              <a:noFill/>
              <a:round/>
              <a:headEnd/>
              <a:tailEnd/>
            </a:ln>
          </p:spPr>
          <p:txBody>
            <a:bodyPr/>
            <a:lstStyle/>
            <a:p>
              <a:endParaRPr lang="en-US" dirty="0">
                <a:solidFill>
                  <a:prstClr val="black"/>
                </a:solidFill>
              </a:endParaRPr>
            </a:p>
          </p:txBody>
        </p:sp>
      </p:grpSp>
      <p:grpSp>
        <p:nvGrpSpPr>
          <p:cNvPr id="13" name="Group 774"/>
          <p:cNvGrpSpPr>
            <a:grpSpLocks/>
          </p:cNvGrpSpPr>
          <p:nvPr/>
        </p:nvGrpSpPr>
        <p:grpSpPr bwMode="auto">
          <a:xfrm>
            <a:off x="6200775" y="835025"/>
            <a:ext cx="446088" cy="438150"/>
            <a:chOff x="3798" y="388"/>
            <a:chExt cx="281" cy="276"/>
          </a:xfrm>
        </p:grpSpPr>
        <p:sp>
          <p:nvSpPr>
            <p:cNvPr id="75373" name="Freeform 775"/>
            <p:cNvSpPr>
              <a:spLocks/>
            </p:cNvSpPr>
            <p:nvPr/>
          </p:nvSpPr>
          <p:spPr bwMode="auto">
            <a:xfrm>
              <a:off x="3890" y="419"/>
              <a:ext cx="134" cy="77"/>
            </a:xfrm>
            <a:custGeom>
              <a:avLst/>
              <a:gdLst>
                <a:gd name="T0" fmla="*/ 0 w 942"/>
                <a:gd name="T1" fmla="*/ 0 h 544"/>
                <a:gd name="T2" fmla="*/ 0 w 942"/>
                <a:gd name="T3" fmla="*/ 0 h 544"/>
                <a:gd name="T4" fmla="*/ 0 w 942"/>
                <a:gd name="T5" fmla="*/ 0 h 544"/>
                <a:gd name="T6" fmla="*/ 0 w 942"/>
                <a:gd name="T7" fmla="*/ 0 h 544"/>
                <a:gd name="T8" fmla="*/ 0 w 942"/>
                <a:gd name="T9" fmla="*/ 0 h 544"/>
                <a:gd name="T10" fmla="*/ 0 w 942"/>
                <a:gd name="T11" fmla="*/ 0 h 544"/>
                <a:gd name="T12" fmla="*/ 0 w 942"/>
                <a:gd name="T13" fmla="*/ 0 h 544"/>
                <a:gd name="T14" fmla="*/ 0 w 942"/>
                <a:gd name="T15" fmla="*/ 0 h 544"/>
                <a:gd name="T16" fmla="*/ 0 w 942"/>
                <a:gd name="T17" fmla="*/ 0 h 544"/>
                <a:gd name="T18" fmla="*/ 0 w 942"/>
                <a:gd name="T19" fmla="*/ 0 h 544"/>
                <a:gd name="T20" fmla="*/ 0 w 942"/>
                <a:gd name="T21" fmla="*/ 0 h 544"/>
                <a:gd name="T22" fmla="*/ 0 w 942"/>
                <a:gd name="T23" fmla="*/ 0 h 544"/>
                <a:gd name="T24" fmla="*/ 0 w 942"/>
                <a:gd name="T25" fmla="*/ 0 h 544"/>
                <a:gd name="T26" fmla="*/ 0 w 942"/>
                <a:gd name="T27" fmla="*/ 0 h 544"/>
                <a:gd name="T28" fmla="*/ 0 w 942"/>
                <a:gd name="T29" fmla="*/ 0 h 544"/>
                <a:gd name="T30" fmla="*/ 0 w 942"/>
                <a:gd name="T31" fmla="*/ 0 h 544"/>
                <a:gd name="T32" fmla="*/ 0 w 942"/>
                <a:gd name="T33" fmla="*/ 0 h 544"/>
                <a:gd name="T34" fmla="*/ 0 w 942"/>
                <a:gd name="T35" fmla="*/ 0 h 544"/>
                <a:gd name="T36" fmla="*/ 0 w 942"/>
                <a:gd name="T37" fmla="*/ 0 h 544"/>
                <a:gd name="T38" fmla="*/ 0 w 942"/>
                <a:gd name="T39" fmla="*/ 0 h 544"/>
                <a:gd name="T40" fmla="*/ 0 w 942"/>
                <a:gd name="T41" fmla="*/ 0 h 544"/>
                <a:gd name="T42" fmla="*/ 0 w 942"/>
                <a:gd name="T43" fmla="*/ 0 h 544"/>
                <a:gd name="T44" fmla="*/ 0 w 942"/>
                <a:gd name="T45" fmla="*/ 0 h 544"/>
                <a:gd name="T46" fmla="*/ 0 w 942"/>
                <a:gd name="T47" fmla="*/ 0 h 544"/>
                <a:gd name="T48" fmla="*/ 0 w 942"/>
                <a:gd name="T49" fmla="*/ 0 h 544"/>
                <a:gd name="T50" fmla="*/ 0 w 942"/>
                <a:gd name="T51" fmla="*/ 0 h 544"/>
                <a:gd name="T52" fmla="*/ 0 w 942"/>
                <a:gd name="T53" fmla="*/ 0 h 544"/>
                <a:gd name="T54" fmla="*/ 0 w 942"/>
                <a:gd name="T55" fmla="*/ 0 h 544"/>
                <a:gd name="T56" fmla="*/ 0 w 942"/>
                <a:gd name="T57" fmla="*/ 0 h 544"/>
                <a:gd name="T58" fmla="*/ 0 w 942"/>
                <a:gd name="T59" fmla="*/ 0 h 544"/>
                <a:gd name="T60" fmla="*/ 0 w 942"/>
                <a:gd name="T61" fmla="*/ 0 h 544"/>
                <a:gd name="T62" fmla="*/ 0 w 942"/>
                <a:gd name="T63" fmla="*/ 0 h 5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42"/>
                <a:gd name="T97" fmla="*/ 0 h 544"/>
                <a:gd name="T98" fmla="*/ 942 w 942"/>
                <a:gd name="T99" fmla="*/ 544 h 5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42" h="544">
                  <a:moveTo>
                    <a:pt x="942" y="10"/>
                  </a:moveTo>
                  <a:lnTo>
                    <a:pt x="939" y="9"/>
                  </a:lnTo>
                  <a:lnTo>
                    <a:pt x="931" y="8"/>
                  </a:lnTo>
                  <a:lnTo>
                    <a:pt x="917" y="6"/>
                  </a:lnTo>
                  <a:lnTo>
                    <a:pt x="899" y="4"/>
                  </a:lnTo>
                  <a:lnTo>
                    <a:pt x="878" y="2"/>
                  </a:lnTo>
                  <a:lnTo>
                    <a:pt x="854" y="0"/>
                  </a:lnTo>
                  <a:lnTo>
                    <a:pt x="827" y="0"/>
                  </a:lnTo>
                  <a:lnTo>
                    <a:pt x="800" y="2"/>
                  </a:lnTo>
                  <a:lnTo>
                    <a:pt x="772" y="6"/>
                  </a:lnTo>
                  <a:lnTo>
                    <a:pt x="744" y="11"/>
                  </a:lnTo>
                  <a:lnTo>
                    <a:pt x="716" y="20"/>
                  </a:lnTo>
                  <a:lnTo>
                    <a:pt x="691" y="33"/>
                  </a:lnTo>
                  <a:lnTo>
                    <a:pt x="667" y="48"/>
                  </a:lnTo>
                  <a:lnTo>
                    <a:pt x="646" y="68"/>
                  </a:lnTo>
                  <a:lnTo>
                    <a:pt x="629" y="93"/>
                  </a:lnTo>
                  <a:lnTo>
                    <a:pt x="617" y="122"/>
                  </a:lnTo>
                  <a:lnTo>
                    <a:pt x="578" y="142"/>
                  </a:lnTo>
                  <a:lnTo>
                    <a:pt x="541" y="157"/>
                  </a:lnTo>
                  <a:lnTo>
                    <a:pt x="507" y="169"/>
                  </a:lnTo>
                  <a:lnTo>
                    <a:pt x="472" y="179"/>
                  </a:lnTo>
                  <a:lnTo>
                    <a:pt x="440" y="187"/>
                  </a:lnTo>
                  <a:lnTo>
                    <a:pt x="406" y="196"/>
                  </a:lnTo>
                  <a:lnTo>
                    <a:pt x="374" y="206"/>
                  </a:lnTo>
                  <a:lnTo>
                    <a:pt x="339" y="218"/>
                  </a:lnTo>
                  <a:lnTo>
                    <a:pt x="304" y="235"/>
                  </a:lnTo>
                  <a:lnTo>
                    <a:pt x="269" y="255"/>
                  </a:lnTo>
                  <a:lnTo>
                    <a:pt x="231" y="282"/>
                  </a:lnTo>
                  <a:lnTo>
                    <a:pt x="191" y="316"/>
                  </a:lnTo>
                  <a:lnTo>
                    <a:pt x="148" y="358"/>
                  </a:lnTo>
                  <a:lnTo>
                    <a:pt x="102" y="410"/>
                  </a:lnTo>
                  <a:lnTo>
                    <a:pt x="53" y="471"/>
                  </a:lnTo>
                  <a:lnTo>
                    <a:pt x="0" y="544"/>
                  </a:lnTo>
                  <a:lnTo>
                    <a:pt x="20" y="526"/>
                  </a:lnTo>
                  <a:lnTo>
                    <a:pt x="43" y="505"/>
                  </a:lnTo>
                  <a:lnTo>
                    <a:pt x="68" y="483"/>
                  </a:lnTo>
                  <a:lnTo>
                    <a:pt x="95" y="459"/>
                  </a:lnTo>
                  <a:lnTo>
                    <a:pt x="125" y="434"/>
                  </a:lnTo>
                  <a:lnTo>
                    <a:pt x="156" y="410"/>
                  </a:lnTo>
                  <a:lnTo>
                    <a:pt x="192" y="384"/>
                  </a:lnTo>
                  <a:lnTo>
                    <a:pt x="230" y="358"/>
                  </a:lnTo>
                  <a:lnTo>
                    <a:pt x="271" y="332"/>
                  </a:lnTo>
                  <a:lnTo>
                    <a:pt x="314" y="306"/>
                  </a:lnTo>
                  <a:lnTo>
                    <a:pt x="363" y="281"/>
                  </a:lnTo>
                  <a:lnTo>
                    <a:pt x="414" y="257"/>
                  </a:lnTo>
                  <a:lnTo>
                    <a:pt x="469" y="234"/>
                  </a:lnTo>
                  <a:lnTo>
                    <a:pt x="527" y="213"/>
                  </a:lnTo>
                  <a:lnTo>
                    <a:pt x="591" y="193"/>
                  </a:lnTo>
                  <a:lnTo>
                    <a:pt x="658" y="175"/>
                  </a:lnTo>
                  <a:lnTo>
                    <a:pt x="666" y="163"/>
                  </a:lnTo>
                  <a:lnTo>
                    <a:pt x="674" y="150"/>
                  </a:lnTo>
                  <a:lnTo>
                    <a:pt x="684" y="138"/>
                  </a:lnTo>
                  <a:lnTo>
                    <a:pt x="695" y="124"/>
                  </a:lnTo>
                  <a:lnTo>
                    <a:pt x="708" y="109"/>
                  </a:lnTo>
                  <a:lnTo>
                    <a:pt x="722" y="95"/>
                  </a:lnTo>
                  <a:lnTo>
                    <a:pt x="737" y="81"/>
                  </a:lnTo>
                  <a:lnTo>
                    <a:pt x="753" y="68"/>
                  </a:lnTo>
                  <a:lnTo>
                    <a:pt x="772" y="56"/>
                  </a:lnTo>
                  <a:lnTo>
                    <a:pt x="791" y="44"/>
                  </a:lnTo>
                  <a:lnTo>
                    <a:pt x="813" y="34"/>
                  </a:lnTo>
                  <a:lnTo>
                    <a:pt x="835" y="25"/>
                  </a:lnTo>
                  <a:lnTo>
                    <a:pt x="860" y="18"/>
                  </a:lnTo>
                  <a:lnTo>
                    <a:pt x="886" y="13"/>
                  </a:lnTo>
                  <a:lnTo>
                    <a:pt x="913" y="10"/>
                  </a:lnTo>
                  <a:lnTo>
                    <a:pt x="942" y="10"/>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74" name="Freeform 776"/>
            <p:cNvSpPr>
              <a:spLocks/>
            </p:cNvSpPr>
            <p:nvPr/>
          </p:nvSpPr>
          <p:spPr bwMode="auto">
            <a:xfrm>
              <a:off x="4001" y="435"/>
              <a:ext cx="30" cy="27"/>
            </a:xfrm>
            <a:custGeom>
              <a:avLst/>
              <a:gdLst>
                <a:gd name="T0" fmla="*/ 0 w 214"/>
                <a:gd name="T1" fmla="*/ 0 h 189"/>
                <a:gd name="T2" fmla="*/ 0 w 214"/>
                <a:gd name="T3" fmla="*/ 0 h 189"/>
                <a:gd name="T4" fmla="*/ 0 w 214"/>
                <a:gd name="T5" fmla="*/ 0 h 189"/>
                <a:gd name="T6" fmla="*/ 0 w 214"/>
                <a:gd name="T7" fmla="*/ 0 h 189"/>
                <a:gd name="T8" fmla="*/ 0 w 214"/>
                <a:gd name="T9" fmla="*/ 0 h 189"/>
                <a:gd name="T10" fmla="*/ 0 w 214"/>
                <a:gd name="T11" fmla="*/ 0 h 189"/>
                <a:gd name="T12" fmla="*/ 0 w 214"/>
                <a:gd name="T13" fmla="*/ 0 h 189"/>
                <a:gd name="T14" fmla="*/ 0 w 214"/>
                <a:gd name="T15" fmla="*/ 0 h 189"/>
                <a:gd name="T16" fmla="*/ 0 w 214"/>
                <a:gd name="T17" fmla="*/ 0 h 189"/>
                <a:gd name="T18" fmla="*/ 0 w 214"/>
                <a:gd name="T19" fmla="*/ 0 h 189"/>
                <a:gd name="T20" fmla="*/ 0 w 214"/>
                <a:gd name="T21" fmla="*/ 0 h 189"/>
                <a:gd name="T22" fmla="*/ 0 w 214"/>
                <a:gd name="T23" fmla="*/ 0 h 189"/>
                <a:gd name="T24" fmla="*/ 0 w 214"/>
                <a:gd name="T25" fmla="*/ 0 h 189"/>
                <a:gd name="T26" fmla="*/ 0 w 214"/>
                <a:gd name="T27" fmla="*/ 0 h 189"/>
                <a:gd name="T28" fmla="*/ 0 w 214"/>
                <a:gd name="T29" fmla="*/ 0 h 189"/>
                <a:gd name="T30" fmla="*/ 0 w 214"/>
                <a:gd name="T31" fmla="*/ 0 h 189"/>
                <a:gd name="T32" fmla="*/ 0 w 214"/>
                <a:gd name="T33" fmla="*/ 0 h 189"/>
                <a:gd name="T34" fmla="*/ 0 w 214"/>
                <a:gd name="T35" fmla="*/ 0 h 189"/>
                <a:gd name="T36" fmla="*/ 0 w 214"/>
                <a:gd name="T37" fmla="*/ 0 h 189"/>
                <a:gd name="T38" fmla="*/ 0 w 214"/>
                <a:gd name="T39" fmla="*/ 0 h 189"/>
                <a:gd name="T40" fmla="*/ 0 w 214"/>
                <a:gd name="T41" fmla="*/ 0 h 189"/>
                <a:gd name="T42" fmla="*/ 0 w 214"/>
                <a:gd name="T43" fmla="*/ 0 h 189"/>
                <a:gd name="T44" fmla="*/ 0 w 214"/>
                <a:gd name="T45" fmla="*/ 0 h 189"/>
                <a:gd name="T46" fmla="*/ 0 w 214"/>
                <a:gd name="T47" fmla="*/ 0 h 189"/>
                <a:gd name="T48" fmla="*/ 0 w 214"/>
                <a:gd name="T49" fmla="*/ 0 h 189"/>
                <a:gd name="T50" fmla="*/ 0 w 214"/>
                <a:gd name="T51" fmla="*/ 0 h 189"/>
                <a:gd name="T52" fmla="*/ 0 w 214"/>
                <a:gd name="T53" fmla="*/ 0 h 189"/>
                <a:gd name="T54" fmla="*/ 0 w 214"/>
                <a:gd name="T55" fmla="*/ 0 h 189"/>
                <a:gd name="T56" fmla="*/ 0 w 214"/>
                <a:gd name="T57" fmla="*/ 0 h 189"/>
                <a:gd name="T58" fmla="*/ 0 w 214"/>
                <a:gd name="T59" fmla="*/ 0 h 189"/>
                <a:gd name="T60" fmla="*/ 0 w 214"/>
                <a:gd name="T61" fmla="*/ 0 h 189"/>
                <a:gd name="T62" fmla="*/ 0 w 214"/>
                <a:gd name="T63" fmla="*/ 0 h 189"/>
                <a:gd name="T64" fmla="*/ 0 w 214"/>
                <a:gd name="T65" fmla="*/ 0 h 189"/>
                <a:gd name="T66" fmla="*/ 0 w 214"/>
                <a:gd name="T67" fmla="*/ 0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4"/>
                <a:gd name="T103" fmla="*/ 0 h 189"/>
                <a:gd name="T104" fmla="*/ 214 w 214"/>
                <a:gd name="T105" fmla="*/ 189 h 1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4" h="189">
                  <a:moveTo>
                    <a:pt x="212" y="24"/>
                  </a:moveTo>
                  <a:lnTo>
                    <a:pt x="212" y="25"/>
                  </a:lnTo>
                  <a:lnTo>
                    <a:pt x="213" y="29"/>
                  </a:lnTo>
                  <a:lnTo>
                    <a:pt x="214" y="34"/>
                  </a:lnTo>
                  <a:lnTo>
                    <a:pt x="214" y="42"/>
                  </a:lnTo>
                  <a:lnTo>
                    <a:pt x="213" y="52"/>
                  </a:lnTo>
                  <a:lnTo>
                    <a:pt x="210" y="61"/>
                  </a:lnTo>
                  <a:lnTo>
                    <a:pt x="205" y="73"/>
                  </a:lnTo>
                  <a:lnTo>
                    <a:pt x="199" y="86"/>
                  </a:lnTo>
                  <a:lnTo>
                    <a:pt x="189" y="99"/>
                  </a:lnTo>
                  <a:lnTo>
                    <a:pt x="176" y="113"/>
                  </a:lnTo>
                  <a:lnTo>
                    <a:pt x="159" y="127"/>
                  </a:lnTo>
                  <a:lnTo>
                    <a:pt x="137" y="140"/>
                  </a:lnTo>
                  <a:lnTo>
                    <a:pt x="111" y="154"/>
                  </a:lnTo>
                  <a:lnTo>
                    <a:pt x="80" y="166"/>
                  </a:lnTo>
                  <a:lnTo>
                    <a:pt x="43" y="178"/>
                  </a:lnTo>
                  <a:lnTo>
                    <a:pt x="0" y="189"/>
                  </a:lnTo>
                  <a:lnTo>
                    <a:pt x="26" y="178"/>
                  </a:lnTo>
                  <a:lnTo>
                    <a:pt x="51" y="167"/>
                  </a:lnTo>
                  <a:lnTo>
                    <a:pt x="72" y="156"/>
                  </a:lnTo>
                  <a:lnTo>
                    <a:pt x="92" y="145"/>
                  </a:lnTo>
                  <a:lnTo>
                    <a:pt x="109" y="133"/>
                  </a:lnTo>
                  <a:lnTo>
                    <a:pt x="124" y="120"/>
                  </a:lnTo>
                  <a:lnTo>
                    <a:pt x="137" y="107"/>
                  </a:lnTo>
                  <a:lnTo>
                    <a:pt x="149" y="94"/>
                  </a:lnTo>
                  <a:lnTo>
                    <a:pt x="159" y="82"/>
                  </a:lnTo>
                  <a:lnTo>
                    <a:pt x="167" y="69"/>
                  </a:lnTo>
                  <a:lnTo>
                    <a:pt x="173" y="56"/>
                  </a:lnTo>
                  <a:lnTo>
                    <a:pt x="177" y="44"/>
                  </a:lnTo>
                  <a:lnTo>
                    <a:pt x="181" y="32"/>
                  </a:lnTo>
                  <a:lnTo>
                    <a:pt x="183" y="22"/>
                  </a:lnTo>
                  <a:lnTo>
                    <a:pt x="184" y="11"/>
                  </a:lnTo>
                  <a:lnTo>
                    <a:pt x="183" y="0"/>
                  </a:lnTo>
                  <a:lnTo>
                    <a:pt x="212" y="24"/>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75" name="Freeform 777"/>
            <p:cNvSpPr>
              <a:spLocks/>
            </p:cNvSpPr>
            <p:nvPr/>
          </p:nvSpPr>
          <p:spPr bwMode="auto">
            <a:xfrm>
              <a:off x="4024" y="422"/>
              <a:ext cx="14" cy="11"/>
            </a:xfrm>
            <a:custGeom>
              <a:avLst/>
              <a:gdLst>
                <a:gd name="T0" fmla="*/ 0 w 95"/>
                <a:gd name="T1" fmla="*/ 0 h 77"/>
                <a:gd name="T2" fmla="*/ 0 w 95"/>
                <a:gd name="T3" fmla="*/ 0 h 77"/>
                <a:gd name="T4" fmla="*/ 0 w 95"/>
                <a:gd name="T5" fmla="*/ 0 h 77"/>
                <a:gd name="T6" fmla="*/ 0 w 95"/>
                <a:gd name="T7" fmla="*/ 0 h 77"/>
                <a:gd name="T8" fmla="*/ 0 60000 65536"/>
                <a:gd name="T9" fmla="*/ 0 60000 65536"/>
                <a:gd name="T10" fmla="*/ 0 60000 65536"/>
                <a:gd name="T11" fmla="*/ 0 60000 65536"/>
                <a:gd name="T12" fmla="*/ 0 w 95"/>
                <a:gd name="T13" fmla="*/ 0 h 77"/>
                <a:gd name="T14" fmla="*/ 95 w 95"/>
                <a:gd name="T15" fmla="*/ 77 h 77"/>
              </a:gdLst>
              <a:ahLst/>
              <a:cxnLst>
                <a:cxn ang="T8">
                  <a:pos x="T0" y="T1"/>
                </a:cxn>
                <a:cxn ang="T9">
                  <a:pos x="T2" y="T3"/>
                </a:cxn>
                <a:cxn ang="T10">
                  <a:pos x="T4" y="T5"/>
                </a:cxn>
                <a:cxn ang="T11">
                  <a:pos x="T6" y="T7"/>
                </a:cxn>
              </a:cxnLst>
              <a:rect l="T12" t="T13" r="T14" b="T15"/>
              <a:pathLst>
                <a:path w="95" h="77">
                  <a:moveTo>
                    <a:pt x="0" y="24"/>
                  </a:moveTo>
                  <a:lnTo>
                    <a:pt x="35" y="77"/>
                  </a:lnTo>
                  <a:lnTo>
                    <a:pt x="95" y="0"/>
                  </a:lnTo>
                  <a:lnTo>
                    <a:pt x="0" y="24"/>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76" name="Freeform 778"/>
            <p:cNvSpPr>
              <a:spLocks/>
            </p:cNvSpPr>
            <p:nvPr/>
          </p:nvSpPr>
          <p:spPr bwMode="auto">
            <a:xfrm>
              <a:off x="4013" y="429"/>
              <a:ext cx="4" cy="5"/>
            </a:xfrm>
            <a:custGeom>
              <a:avLst/>
              <a:gdLst>
                <a:gd name="T0" fmla="*/ 0 w 27"/>
                <a:gd name="T1" fmla="*/ 0 h 33"/>
                <a:gd name="T2" fmla="*/ 0 w 27"/>
                <a:gd name="T3" fmla="*/ 0 h 33"/>
                <a:gd name="T4" fmla="*/ 0 w 27"/>
                <a:gd name="T5" fmla="*/ 0 h 33"/>
                <a:gd name="T6" fmla="*/ 0 w 27"/>
                <a:gd name="T7" fmla="*/ 0 h 33"/>
                <a:gd name="T8" fmla="*/ 0 w 27"/>
                <a:gd name="T9" fmla="*/ 0 h 33"/>
                <a:gd name="T10" fmla="*/ 0 w 27"/>
                <a:gd name="T11" fmla="*/ 0 h 33"/>
                <a:gd name="T12" fmla="*/ 0 w 27"/>
                <a:gd name="T13" fmla="*/ 0 h 33"/>
                <a:gd name="T14" fmla="*/ 0 w 27"/>
                <a:gd name="T15" fmla="*/ 0 h 33"/>
                <a:gd name="T16" fmla="*/ 0 w 27"/>
                <a:gd name="T17" fmla="*/ 0 h 33"/>
                <a:gd name="T18" fmla="*/ 0 w 27"/>
                <a:gd name="T19" fmla="*/ 0 h 33"/>
                <a:gd name="T20" fmla="*/ 0 w 27"/>
                <a:gd name="T21" fmla="*/ 0 h 33"/>
                <a:gd name="T22" fmla="*/ 0 w 27"/>
                <a:gd name="T23" fmla="*/ 0 h 33"/>
                <a:gd name="T24" fmla="*/ 0 w 27"/>
                <a:gd name="T25" fmla="*/ 0 h 33"/>
                <a:gd name="T26" fmla="*/ 0 w 27"/>
                <a:gd name="T27" fmla="*/ 0 h 33"/>
                <a:gd name="T28" fmla="*/ 0 w 27"/>
                <a:gd name="T29" fmla="*/ 0 h 33"/>
                <a:gd name="T30" fmla="*/ 0 w 27"/>
                <a:gd name="T31" fmla="*/ 0 h 33"/>
                <a:gd name="T32" fmla="*/ 0 w 27"/>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3"/>
                <a:gd name="T53" fmla="*/ 27 w 27"/>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3">
                  <a:moveTo>
                    <a:pt x="14" y="33"/>
                  </a:moveTo>
                  <a:lnTo>
                    <a:pt x="18" y="32"/>
                  </a:lnTo>
                  <a:lnTo>
                    <a:pt x="22" y="28"/>
                  </a:lnTo>
                  <a:lnTo>
                    <a:pt x="25" y="24"/>
                  </a:lnTo>
                  <a:lnTo>
                    <a:pt x="27" y="17"/>
                  </a:lnTo>
                  <a:lnTo>
                    <a:pt x="25" y="11"/>
                  </a:lnTo>
                  <a:lnTo>
                    <a:pt x="22" y="5"/>
                  </a:lnTo>
                  <a:lnTo>
                    <a:pt x="18" y="1"/>
                  </a:lnTo>
                  <a:lnTo>
                    <a:pt x="14" y="0"/>
                  </a:lnTo>
                  <a:lnTo>
                    <a:pt x="8" y="1"/>
                  </a:lnTo>
                  <a:lnTo>
                    <a:pt x="4" y="5"/>
                  </a:lnTo>
                  <a:lnTo>
                    <a:pt x="1" y="11"/>
                  </a:lnTo>
                  <a:lnTo>
                    <a:pt x="0" y="17"/>
                  </a:lnTo>
                  <a:lnTo>
                    <a:pt x="1" y="24"/>
                  </a:lnTo>
                  <a:lnTo>
                    <a:pt x="4" y="28"/>
                  </a:lnTo>
                  <a:lnTo>
                    <a:pt x="8" y="32"/>
                  </a:lnTo>
                  <a:lnTo>
                    <a:pt x="14" y="33"/>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77" name="Freeform 779"/>
            <p:cNvSpPr>
              <a:spLocks/>
            </p:cNvSpPr>
            <p:nvPr/>
          </p:nvSpPr>
          <p:spPr bwMode="auto">
            <a:xfrm>
              <a:off x="3855" y="388"/>
              <a:ext cx="117" cy="59"/>
            </a:xfrm>
            <a:custGeom>
              <a:avLst/>
              <a:gdLst>
                <a:gd name="T0" fmla="*/ 0 w 824"/>
                <a:gd name="T1" fmla="*/ 0 h 411"/>
                <a:gd name="T2" fmla="*/ 0 w 824"/>
                <a:gd name="T3" fmla="*/ 0 h 411"/>
                <a:gd name="T4" fmla="*/ 0 w 824"/>
                <a:gd name="T5" fmla="*/ 0 h 411"/>
                <a:gd name="T6" fmla="*/ 0 w 824"/>
                <a:gd name="T7" fmla="*/ 0 h 411"/>
                <a:gd name="T8" fmla="*/ 0 w 824"/>
                <a:gd name="T9" fmla="*/ 0 h 411"/>
                <a:gd name="T10" fmla="*/ 0 w 824"/>
                <a:gd name="T11" fmla="*/ 0 h 411"/>
                <a:gd name="T12" fmla="*/ 0 w 824"/>
                <a:gd name="T13" fmla="*/ 0 h 411"/>
                <a:gd name="T14" fmla="*/ 0 w 824"/>
                <a:gd name="T15" fmla="*/ 0 h 411"/>
                <a:gd name="T16" fmla="*/ 0 w 824"/>
                <a:gd name="T17" fmla="*/ 0 h 411"/>
                <a:gd name="T18" fmla="*/ 0 w 824"/>
                <a:gd name="T19" fmla="*/ 0 h 411"/>
                <a:gd name="T20" fmla="*/ 0 w 824"/>
                <a:gd name="T21" fmla="*/ 0 h 411"/>
                <a:gd name="T22" fmla="*/ 0 w 824"/>
                <a:gd name="T23" fmla="*/ 0 h 411"/>
                <a:gd name="T24" fmla="*/ 0 w 824"/>
                <a:gd name="T25" fmla="*/ 0 h 411"/>
                <a:gd name="T26" fmla="*/ 0 w 824"/>
                <a:gd name="T27" fmla="*/ 0 h 411"/>
                <a:gd name="T28" fmla="*/ 0 w 824"/>
                <a:gd name="T29" fmla="*/ 0 h 411"/>
                <a:gd name="T30" fmla="*/ 0 w 824"/>
                <a:gd name="T31" fmla="*/ 0 h 411"/>
                <a:gd name="T32" fmla="*/ 0 w 824"/>
                <a:gd name="T33" fmla="*/ 0 h 411"/>
                <a:gd name="T34" fmla="*/ 0 w 824"/>
                <a:gd name="T35" fmla="*/ 0 h 411"/>
                <a:gd name="T36" fmla="*/ 0 w 824"/>
                <a:gd name="T37" fmla="*/ 0 h 411"/>
                <a:gd name="T38" fmla="*/ 0 w 824"/>
                <a:gd name="T39" fmla="*/ 0 h 411"/>
                <a:gd name="T40" fmla="*/ 0 w 824"/>
                <a:gd name="T41" fmla="*/ 0 h 411"/>
                <a:gd name="T42" fmla="*/ 0 w 824"/>
                <a:gd name="T43" fmla="*/ 0 h 411"/>
                <a:gd name="T44" fmla="*/ 0 w 824"/>
                <a:gd name="T45" fmla="*/ 0 h 411"/>
                <a:gd name="T46" fmla="*/ 0 w 824"/>
                <a:gd name="T47" fmla="*/ 0 h 411"/>
                <a:gd name="T48" fmla="*/ 0 w 824"/>
                <a:gd name="T49" fmla="*/ 0 h 411"/>
                <a:gd name="T50" fmla="*/ 0 w 824"/>
                <a:gd name="T51" fmla="*/ 0 h 411"/>
                <a:gd name="T52" fmla="*/ 0 w 824"/>
                <a:gd name="T53" fmla="*/ 0 h 411"/>
                <a:gd name="T54" fmla="*/ 0 w 824"/>
                <a:gd name="T55" fmla="*/ 0 h 411"/>
                <a:gd name="T56" fmla="*/ 0 w 824"/>
                <a:gd name="T57" fmla="*/ 0 h 411"/>
                <a:gd name="T58" fmla="*/ 0 w 824"/>
                <a:gd name="T59" fmla="*/ 0 h 411"/>
                <a:gd name="T60" fmla="*/ 0 w 824"/>
                <a:gd name="T61" fmla="*/ 0 h 411"/>
                <a:gd name="T62" fmla="*/ 0 w 824"/>
                <a:gd name="T63" fmla="*/ 0 h 411"/>
                <a:gd name="T64" fmla="*/ 0 w 824"/>
                <a:gd name="T65" fmla="*/ 0 h 411"/>
                <a:gd name="T66" fmla="*/ 0 w 824"/>
                <a:gd name="T67" fmla="*/ 0 h 411"/>
                <a:gd name="T68" fmla="*/ 0 w 824"/>
                <a:gd name="T69" fmla="*/ 0 h 411"/>
                <a:gd name="T70" fmla="*/ 0 w 824"/>
                <a:gd name="T71" fmla="*/ 0 h 411"/>
                <a:gd name="T72" fmla="*/ 0 w 824"/>
                <a:gd name="T73" fmla="*/ 0 h 411"/>
                <a:gd name="T74" fmla="*/ 0 w 824"/>
                <a:gd name="T75" fmla="*/ 0 h 411"/>
                <a:gd name="T76" fmla="*/ 0 w 824"/>
                <a:gd name="T77" fmla="*/ 0 h 411"/>
                <a:gd name="T78" fmla="*/ 0 w 824"/>
                <a:gd name="T79" fmla="*/ 0 h 411"/>
                <a:gd name="T80" fmla="*/ 0 w 824"/>
                <a:gd name="T81" fmla="*/ 0 h 411"/>
                <a:gd name="T82" fmla="*/ 0 w 824"/>
                <a:gd name="T83" fmla="*/ 0 h 411"/>
                <a:gd name="T84" fmla="*/ 0 w 824"/>
                <a:gd name="T85" fmla="*/ 0 h 411"/>
                <a:gd name="T86" fmla="*/ 0 w 824"/>
                <a:gd name="T87" fmla="*/ 0 h 411"/>
                <a:gd name="T88" fmla="*/ 0 w 824"/>
                <a:gd name="T89" fmla="*/ 0 h 411"/>
                <a:gd name="T90" fmla="*/ 0 w 824"/>
                <a:gd name="T91" fmla="*/ 0 h 411"/>
                <a:gd name="T92" fmla="*/ 0 w 824"/>
                <a:gd name="T93" fmla="*/ 0 h 411"/>
                <a:gd name="T94" fmla="*/ 0 w 824"/>
                <a:gd name="T95" fmla="*/ 0 h 411"/>
                <a:gd name="T96" fmla="*/ 0 w 824"/>
                <a:gd name="T97" fmla="*/ 0 h 411"/>
                <a:gd name="T98" fmla="*/ 0 w 824"/>
                <a:gd name="T99" fmla="*/ 0 h 411"/>
                <a:gd name="T100" fmla="*/ 0 w 824"/>
                <a:gd name="T101" fmla="*/ 0 h 411"/>
                <a:gd name="T102" fmla="*/ 0 w 824"/>
                <a:gd name="T103" fmla="*/ 0 h 4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4"/>
                <a:gd name="T157" fmla="*/ 0 h 411"/>
                <a:gd name="T158" fmla="*/ 824 w 824"/>
                <a:gd name="T159" fmla="*/ 411 h 4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4" h="411">
                  <a:moveTo>
                    <a:pt x="824" y="304"/>
                  </a:moveTo>
                  <a:lnTo>
                    <a:pt x="823" y="303"/>
                  </a:lnTo>
                  <a:lnTo>
                    <a:pt x="821" y="300"/>
                  </a:lnTo>
                  <a:lnTo>
                    <a:pt x="817" y="295"/>
                  </a:lnTo>
                  <a:lnTo>
                    <a:pt x="811" y="290"/>
                  </a:lnTo>
                  <a:lnTo>
                    <a:pt x="804" y="284"/>
                  </a:lnTo>
                  <a:lnTo>
                    <a:pt x="794" y="276"/>
                  </a:lnTo>
                  <a:lnTo>
                    <a:pt x="783" y="267"/>
                  </a:lnTo>
                  <a:lnTo>
                    <a:pt x="770" y="259"/>
                  </a:lnTo>
                  <a:lnTo>
                    <a:pt x="756" y="250"/>
                  </a:lnTo>
                  <a:lnTo>
                    <a:pt x="740" y="242"/>
                  </a:lnTo>
                  <a:lnTo>
                    <a:pt x="721" y="234"/>
                  </a:lnTo>
                  <a:lnTo>
                    <a:pt x="702" y="226"/>
                  </a:lnTo>
                  <a:lnTo>
                    <a:pt x="680" y="221"/>
                  </a:lnTo>
                  <a:lnTo>
                    <a:pt x="657" y="216"/>
                  </a:lnTo>
                  <a:lnTo>
                    <a:pt x="632" y="212"/>
                  </a:lnTo>
                  <a:lnTo>
                    <a:pt x="605" y="210"/>
                  </a:lnTo>
                  <a:lnTo>
                    <a:pt x="576" y="210"/>
                  </a:lnTo>
                  <a:lnTo>
                    <a:pt x="544" y="210"/>
                  </a:lnTo>
                  <a:lnTo>
                    <a:pt x="511" y="211"/>
                  </a:lnTo>
                  <a:lnTo>
                    <a:pt x="476" y="211"/>
                  </a:lnTo>
                  <a:lnTo>
                    <a:pt x="440" y="211"/>
                  </a:lnTo>
                  <a:lnTo>
                    <a:pt x="404" y="210"/>
                  </a:lnTo>
                  <a:lnTo>
                    <a:pt x="367" y="206"/>
                  </a:lnTo>
                  <a:lnTo>
                    <a:pt x="329" y="201"/>
                  </a:lnTo>
                  <a:lnTo>
                    <a:pt x="292" y="192"/>
                  </a:lnTo>
                  <a:lnTo>
                    <a:pt x="257" y="179"/>
                  </a:lnTo>
                  <a:lnTo>
                    <a:pt x="221" y="163"/>
                  </a:lnTo>
                  <a:lnTo>
                    <a:pt x="187" y="141"/>
                  </a:lnTo>
                  <a:lnTo>
                    <a:pt x="155" y="115"/>
                  </a:lnTo>
                  <a:lnTo>
                    <a:pt x="125" y="83"/>
                  </a:lnTo>
                  <a:lnTo>
                    <a:pt x="96" y="45"/>
                  </a:lnTo>
                  <a:lnTo>
                    <a:pt x="72" y="0"/>
                  </a:lnTo>
                  <a:lnTo>
                    <a:pt x="35" y="38"/>
                  </a:lnTo>
                  <a:lnTo>
                    <a:pt x="11" y="74"/>
                  </a:lnTo>
                  <a:lnTo>
                    <a:pt x="0" y="111"/>
                  </a:lnTo>
                  <a:lnTo>
                    <a:pt x="0" y="148"/>
                  </a:lnTo>
                  <a:lnTo>
                    <a:pt x="7" y="182"/>
                  </a:lnTo>
                  <a:lnTo>
                    <a:pt x="20" y="216"/>
                  </a:lnTo>
                  <a:lnTo>
                    <a:pt x="37" y="247"/>
                  </a:lnTo>
                  <a:lnTo>
                    <a:pt x="55" y="275"/>
                  </a:lnTo>
                  <a:lnTo>
                    <a:pt x="66" y="288"/>
                  </a:lnTo>
                  <a:lnTo>
                    <a:pt x="79" y="301"/>
                  </a:lnTo>
                  <a:lnTo>
                    <a:pt x="95" y="314"/>
                  </a:lnTo>
                  <a:lnTo>
                    <a:pt x="113" y="326"/>
                  </a:lnTo>
                  <a:lnTo>
                    <a:pt x="132" y="337"/>
                  </a:lnTo>
                  <a:lnTo>
                    <a:pt x="153" y="347"/>
                  </a:lnTo>
                  <a:lnTo>
                    <a:pt x="173" y="357"/>
                  </a:lnTo>
                  <a:lnTo>
                    <a:pt x="195" y="367"/>
                  </a:lnTo>
                  <a:lnTo>
                    <a:pt x="215" y="375"/>
                  </a:lnTo>
                  <a:lnTo>
                    <a:pt x="236" y="383"/>
                  </a:lnTo>
                  <a:lnTo>
                    <a:pt x="257" y="390"/>
                  </a:lnTo>
                  <a:lnTo>
                    <a:pt x="275" y="396"/>
                  </a:lnTo>
                  <a:lnTo>
                    <a:pt x="291" y="401"/>
                  </a:lnTo>
                  <a:lnTo>
                    <a:pt x="305" y="406"/>
                  </a:lnTo>
                  <a:lnTo>
                    <a:pt x="318" y="409"/>
                  </a:lnTo>
                  <a:lnTo>
                    <a:pt x="327" y="411"/>
                  </a:lnTo>
                  <a:lnTo>
                    <a:pt x="308" y="399"/>
                  </a:lnTo>
                  <a:lnTo>
                    <a:pt x="290" y="386"/>
                  </a:lnTo>
                  <a:lnTo>
                    <a:pt x="271" y="373"/>
                  </a:lnTo>
                  <a:lnTo>
                    <a:pt x="252" y="359"/>
                  </a:lnTo>
                  <a:lnTo>
                    <a:pt x="233" y="344"/>
                  </a:lnTo>
                  <a:lnTo>
                    <a:pt x="214" y="329"/>
                  </a:lnTo>
                  <a:lnTo>
                    <a:pt x="196" y="313"/>
                  </a:lnTo>
                  <a:lnTo>
                    <a:pt x="179" y="295"/>
                  </a:lnTo>
                  <a:lnTo>
                    <a:pt x="162" y="277"/>
                  </a:lnTo>
                  <a:lnTo>
                    <a:pt x="148" y="259"/>
                  </a:lnTo>
                  <a:lnTo>
                    <a:pt x="135" y="238"/>
                  </a:lnTo>
                  <a:lnTo>
                    <a:pt x="124" y="218"/>
                  </a:lnTo>
                  <a:lnTo>
                    <a:pt x="115" y="195"/>
                  </a:lnTo>
                  <a:lnTo>
                    <a:pt x="108" y="172"/>
                  </a:lnTo>
                  <a:lnTo>
                    <a:pt x="104" y="149"/>
                  </a:lnTo>
                  <a:lnTo>
                    <a:pt x="103" y="123"/>
                  </a:lnTo>
                  <a:lnTo>
                    <a:pt x="118" y="140"/>
                  </a:lnTo>
                  <a:lnTo>
                    <a:pt x="132" y="158"/>
                  </a:lnTo>
                  <a:lnTo>
                    <a:pt x="146" y="177"/>
                  </a:lnTo>
                  <a:lnTo>
                    <a:pt x="160" y="195"/>
                  </a:lnTo>
                  <a:lnTo>
                    <a:pt x="175" y="212"/>
                  </a:lnTo>
                  <a:lnTo>
                    <a:pt x="191" y="231"/>
                  </a:lnTo>
                  <a:lnTo>
                    <a:pt x="206" y="248"/>
                  </a:lnTo>
                  <a:lnTo>
                    <a:pt x="223" y="264"/>
                  </a:lnTo>
                  <a:lnTo>
                    <a:pt x="242" y="279"/>
                  </a:lnTo>
                  <a:lnTo>
                    <a:pt x="263" y="293"/>
                  </a:lnTo>
                  <a:lnTo>
                    <a:pt x="286" y="306"/>
                  </a:lnTo>
                  <a:lnTo>
                    <a:pt x="311" y="317"/>
                  </a:lnTo>
                  <a:lnTo>
                    <a:pt x="338" y="326"/>
                  </a:lnTo>
                  <a:lnTo>
                    <a:pt x="369" y="333"/>
                  </a:lnTo>
                  <a:lnTo>
                    <a:pt x="402" y="339"/>
                  </a:lnTo>
                  <a:lnTo>
                    <a:pt x="440" y="341"/>
                  </a:lnTo>
                  <a:lnTo>
                    <a:pt x="478" y="341"/>
                  </a:lnTo>
                  <a:lnTo>
                    <a:pt x="513" y="340"/>
                  </a:lnTo>
                  <a:lnTo>
                    <a:pt x="545" y="338"/>
                  </a:lnTo>
                  <a:lnTo>
                    <a:pt x="576" y="334"/>
                  </a:lnTo>
                  <a:lnTo>
                    <a:pt x="603" y="330"/>
                  </a:lnTo>
                  <a:lnTo>
                    <a:pt x="627" y="325"/>
                  </a:lnTo>
                  <a:lnTo>
                    <a:pt x="651" y="319"/>
                  </a:lnTo>
                  <a:lnTo>
                    <a:pt x="674" y="314"/>
                  </a:lnTo>
                  <a:lnTo>
                    <a:pt x="694" y="308"/>
                  </a:lnTo>
                  <a:lnTo>
                    <a:pt x="714" y="304"/>
                  </a:lnTo>
                  <a:lnTo>
                    <a:pt x="733" y="301"/>
                  </a:lnTo>
                  <a:lnTo>
                    <a:pt x="752" y="298"/>
                  </a:lnTo>
                  <a:lnTo>
                    <a:pt x="769" y="297"/>
                  </a:lnTo>
                  <a:lnTo>
                    <a:pt x="787" y="298"/>
                  </a:lnTo>
                  <a:lnTo>
                    <a:pt x="806" y="300"/>
                  </a:lnTo>
                  <a:lnTo>
                    <a:pt x="824" y="304"/>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78" name="Freeform 780"/>
            <p:cNvSpPr>
              <a:spLocks/>
            </p:cNvSpPr>
            <p:nvPr/>
          </p:nvSpPr>
          <p:spPr bwMode="auto">
            <a:xfrm>
              <a:off x="3856" y="432"/>
              <a:ext cx="23" cy="25"/>
            </a:xfrm>
            <a:custGeom>
              <a:avLst/>
              <a:gdLst>
                <a:gd name="T0" fmla="*/ 0 w 159"/>
                <a:gd name="T1" fmla="*/ 0 h 177"/>
                <a:gd name="T2" fmla="*/ 0 w 159"/>
                <a:gd name="T3" fmla="*/ 0 h 177"/>
                <a:gd name="T4" fmla="*/ 0 w 159"/>
                <a:gd name="T5" fmla="*/ 0 h 177"/>
                <a:gd name="T6" fmla="*/ 0 w 159"/>
                <a:gd name="T7" fmla="*/ 0 h 177"/>
                <a:gd name="T8" fmla="*/ 0 w 159"/>
                <a:gd name="T9" fmla="*/ 0 h 177"/>
                <a:gd name="T10" fmla="*/ 0 w 159"/>
                <a:gd name="T11" fmla="*/ 0 h 177"/>
                <a:gd name="T12" fmla="*/ 0 w 159"/>
                <a:gd name="T13" fmla="*/ 0 h 177"/>
                <a:gd name="T14" fmla="*/ 0 w 159"/>
                <a:gd name="T15" fmla="*/ 0 h 177"/>
                <a:gd name="T16" fmla="*/ 0 w 159"/>
                <a:gd name="T17" fmla="*/ 0 h 177"/>
                <a:gd name="T18" fmla="*/ 0 w 159"/>
                <a:gd name="T19" fmla="*/ 0 h 177"/>
                <a:gd name="T20" fmla="*/ 0 w 159"/>
                <a:gd name="T21" fmla="*/ 0 h 177"/>
                <a:gd name="T22" fmla="*/ 0 w 159"/>
                <a:gd name="T23" fmla="*/ 0 h 177"/>
                <a:gd name="T24" fmla="*/ 0 w 159"/>
                <a:gd name="T25" fmla="*/ 0 h 177"/>
                <a:gd name="T26" fmla="*/ 0 w 159"/>
                <a:gd name="T27" fmla="*/ 0 h 177"/>
                <a:gd name="T28" fmla="*/ 0 w 159"/>
                <a:gd name="T29" fmla="*/ 0 h 177"/>
                <a:gd name="T30" fmla="*/ 0 w 159"/>
                <a:gd name="T31" fmla="*/ 0 h 177"/>
                <a:gd name="T32" fmla="*/ 0 w 159"/>
                <a:gd name="T33" fmla="*/ 0 h 177"/>
                <a:gd name="T34" fmla="*/ 0 w 159"/>
                <a:gd name="T35" fmla="*/ 0 h 177"/>
                <a:gd name="T36" fmla="*/ 0 w 159"/>
                <a:gd name="T37" fmla="*/ 0 h 177"/>
                <a:gd name="T38" fmla="*/ 0 w 159"/>
                <a:gd name="T39" fmla="*/ 0 h 177"/>
                <a:gd name="T40" fmla="*/ 0 w 159"/>
                <a:gd name="T41" fmla="*/ 0 h 177"/>
                <a:gd name="T42" fmla="*/ 0 w 159"/>
                <a:gd name="T43" fmla="*/ 0 h 177"/>
                <a:gd name="T44" fmla="*/ 0 w 159"/>
                <a:gd name="T45" fmla="*/ 0 h 177"/>
                <a:gd name="T46" fmla="*/ 0 w 159"/>
                <a:gd name="T47" fmla="*/ 0 h 177"/>
                <a:gd name="T48" fmla="*/ 0 w 159"/>
                <a:gd name="T49" fmla="*/ 0 h 177"/>
                <a:gd name="T50" fmla="*/ 0 w 159"/>
                <a:gd name="T51" fmla="*/ 0 h 177"/>
                <a:gd name="T52" fmla="*/ 0 w 159"/>
                <a:gd name="T53" fmla="*/ 0 h 177"/>
                <a:gd name="T54" fmla="*/ 0 w 159"/>
                <a:gd name="T55" fmla="*/ 0 h 177"/>
                <a:gd name="T56" fmla="*/ 0 w 159"/>
                <a:gd name="T57" fmla="*/ 0 h 177"/>
                <a:gd name="T58" fmla="*/ 0 w 159"/>
                <a:gd name="T59" fmla="*/ 0 h 177"/>
                <a:gd name="T60" fmla="*/ 0 w 159"/>
                <a:gd name="T61" fmla="*/ 0 h 177"/>
                <a:gd name="T62" fmla="*/ 0 w 159"/>
                <a:gd name="T63" fmla="*/ 0 h 177"/>
                <a:gd name="T64" fmla="*/ 0 w 159"/>
                <a:gd name="T65" fmla="*/ 0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9"/>
                <a:gd name="T100" fmla="*/ 0 h 177"/>
                <a:gd name="T101" fmla="*/ 159 w 159"/>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9" h="177">
                  <a:moveTo>
                    <a:pt x="25" y="0"/>
                  </a:moveTo>
                  <a:lnTo>
                    <a:pt x="24" y="1"/>
                  </a:lnTo>
                  <a:lnTo>
                    <a:pt x="21" y="7"/>
                  </a:lnTo>
                  <a:lnTo>
                    <a:pt x="16" y="13"/>
                  </a:lnTo>
                  <a:lnTo>
                    <a:pt x="11" y="23"/>
                  </a:lnTo>
                  <a:lnTo>
                    <a:pt x="7" y="34"/>
                  </a:lnTo>
                  <a:lnTo>
                    <a:pt x="2" y="46"/>
                  </a:lnTo>
                  <a:lnTo>
                    <a:pt x="0" y="60"/>
                  </a:lnTo>
                  <a:lnTo>
                    <a:pt x="0" y="74"/>
                  </a:lnTo>
                  <a:lnTo>
                    <a:pt x="2" y="89"/>
                  </a:lnTo>
                  <a:lnTo>
                    <a:pt x="9" y="104"/>
                  </a:lnTo>
                  <a:lnTo>
                    <a:pt x="20" y="119"/>
                  </a:lnTo>
                  <a:lnTo>
                    <a:pt x="35" y="133"/>
                  </a:lnTo>
                  <a:lnTo>
                    <a:pt x="55" y="146"/>
                  </a:lnTo>
                  <a:lnTo>
                    <a:pt x="82" y="159"/>
                  </a:lnTo>
                  <a:lnTo>
                    <a:pt x="117" y="169"/>
                  </a:lnTo>
                  <a:lnTo>
                    <a:pt x="159" y="177"/>
                  </a:lnTo>
                  <a:lnTo>
                    <a:pt x="135" y="156"/>
                  </a:lnTo>
                  <a:lnTo>
                    <a:pt x="113" y="134"/>
                  </a:lnTo>
                  <a:lnTo>
                    <a:pt x="92" y="113"/>
                  </a:lnTo>
                  <a:lnTo>
                    <a:pt x="76" y="93"/>
                  </a:lnTo>
                  <a:lnTo>
                    <a:pt x="64" y="75"/>
                  </a:lnTo>
                  <a:lnTo>
                    <a:pt x="58" y="59"/>
                  </a:lnTo>
                  <a:lnTo>
                    <a:pt x="61" y="46"/>
                  </a:lnTo>
                  <a:lnTo>
                    <a:pt x="71" y="36"/>
                  </a:lnTo>
                  <a:lnTo>
                    <a:pt x="81" y="28"/>
                  </a:lnTo>
                  <a:lnTo>
                    <a:pt x="81" y="22"/>
                  </a:lnTo>
                  <a:lnTo>
                    <a:pt x="75" y="15"/>
                  </a:lnTo>
                  <a:lnTo>
                    <a:pt x="64" y="10"/>
                  </a:lnTo>
                  <a:lnTo>
                    <a:pt x="51" y="6"/>
                  </a:lnTo>
                  <a:lnTo>
                    <a:pt x="38" y="2"/>
                  </a:lnTo>
                  <a:lnTo>
                    <a:pt x="28" y="1"/>
                  </a:lnTo>
                  <a:lnTo>
                    <a:pt x="25" y="0"/>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79" name="Freeform 781"/>
            <p:cNvSpPr>
              <a:spLocks/>
            </p:cNvSpPr>
            <p:nvPr/>
          </p:nvSpPr>
          <p:spPr bwMode="auto">
            <a:xfrm>
              <a:off x="3872" y="461"/>
              <a:ext cx="14" cy="22"/>
            </a:xfrm>
            <a:custGeom>
              <a:avLst/>
              <a:gdLst>
                <a:gd name="T0" fmla="*/ 0 w 103"/>
                <a:gd name="T1" fmla="*/ 0 h 152"/>
                <a:gd name="T2" fmla="*/ 0 w 103"/>
                <a:gd name="T3" fmla="*/ 0 h 152"/>
                <a:gd name="T4" fmla="*/ 0 w 103"/>
                <a:gd name="T5" fmla="*/ 0 h 152"/>
                <a:gd name="T6" fmla="*/ 0 w 103"/>
                <a:gd name="T7" fmla="*/ 0 h 152"/>
                <a:gd name="T8" fmla="*/ 0 w 103"/>
                <a:gd name="T9" fmla="*/ 0 h 152"/>
                <a:gd name="T10" fmla="*/ 0 w 103"/>
                <a:gd name="T11" fmla="*/ 0 h 152"/>
                <a:gd name="T12" fmla="*/ 0 w 103"/>
                <a:gd name="T13" fmla="*/ 0 h 152"/>
                <a:gd name="T14" fmla="*/ 0 w 103"/>
                <a:gd name="T15" fmla="*/ 0 h 152"/>
                <a:gd name="T16" fmla="*/ 0 w 103"/>
                <a:gd name="T17" fmla="*/ 0 h 152"/>
                <a:gd name="T18" fmla="*/ 0 w 103"/>
                <a:gd name="T19" fmla="*/ 0 h 152"/>
                <a:gd name="T20" fmla="*/ 0 w 103"/>
                <a:gd name="T21" fmla="*/ 0 h 152"/>
                <a:gd name="T22" fmla="*/ 0 w 103"/>
                <a:gd name="T23" fmla="*/ 0 h 152"/>
                <a:gd name="T24" fmla="*/ 0 w 103"/>
                <a:gd name="T25" fmla="*/ 0 h 152"/>
                <a:gd name="T26" fmla="*/ 0 w 103"/>
                <a:gd name="T27" fmla="*/ 0 h 152"/>
                <a:gd name="T28" fmla="*/ 0 w 103"/>
                <a:gd name="T29" fmla="*/ 0 h 152"/>
                <a:gd name="T30" fmla="*/ 0 w 103"/>
                <a:gd name="T31" fmla="*/ 0 h 152"/>
                <a:gd name="T32" fmla="*/ 0 w 103"/>
                <a:gd name="T33" fmla="*/ 0 h 152"/>
                <a:gd name="T34" fmla="*/ 0 w 103"/>
                <a:gd name="T35" fmla="*/ 0 h 152"/>
                <a:gd name="T36" fmla="*/ 0 w 103"/>
                <a:gd name="T37" fmla="*/ 0 h 152"/>
                <a:gd name="T38" fmla="*/ 0 w 103"/>
                <a:gd name="T39" fmla="*/ 0 h 152"/>
                <a:gd name="T40" fmla="*/ 0 w 103"/>
                <a:gd name="T41" fmla="*/ 0 h 152"/>
                <a:gd name="T42" fmla="*/ 0 w 103"/>
                <a:gd name="T43" fmla="*/ 0 h 152"/>
                <a:gd name="T44" fmla="*/ 0 w 103"/>
                <a:gd name="T45" fmla="*/ 0 h 152"/>
                <a:gd name="T46" fmla="*/ 0 w 103"/>
                <a:gd name="T47" fmla="*/ 0 h 152"/>
                <a:gd name="T48" fmla="*/ 0 w 103"/>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152"/>
                <a:gd name="T77" fmla="*/ 103 w 103"/>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152">
                  <a:moveTo>
                    <a:pt x="10" y="0"/>
                  </a:moveTo>
                  <a:lnTo>
                    <a:pt x="11" y="5"/>
                  </a:lnTo>
                  <a:lnTo>
                    <a:pt x="15" y="16"/>
                  </a:lnTo>
                  <a:lnTo>
                    <a:pt x="21" y="33"/>
                  </a:lnTo>
                  <a:lnTo>
                    <a:pt x="30" y="51"/>
                  </a:lnTo>
                  <a:lnTo>
                    <a:pt x="41" y="69"/>
                  </a:lnTo>
                  <a:lnTo>
                    <a:pt x="54" y="84"/>
                  </a:lnTo>
                  <a:lnTo>
                    <a:pt x="70" y="94"/>
                  </a:lnTo>
                  <a:lnTo>
                    <a:pt x="89" y="95"/>
                  </a:lnTo>
                  <a:lnTo>
                    <a:pt x="95" y="106"/>
                  </a:lnTo>
                  <a:lnTo>
                    <a:pt x="101" y="117"/>
                  </a:lnTo>
                  <a:lnTo>
                    <a:pt x="103" y="128"/>
                  </a:lnTo>
                  <a:lnTo>
                    <a:pt x="102" y="137"/>
                  </a:lnTo>
                  <a:lnTo>
                    <a:pt x="97" y="145"/>
                  </a:lnTo>
                  <a:lnTo>
                    <a:pt x="91" y="150"/>
                  </a:lnTo>
                  <a:lnTo>
                    <a:pt x="80" y="152"/>
                  </a:lnTo>
                  <a:lnTo>
                    <a:pt x="65" y="150"/>
                  </a:lnTo>
                  <a:lnTo>
                    <a:pt x="49" y="143"/>
                  </a:lnTo>
                  <a:lnTo>
                    <a:pt x="34" y="130"/>
                  </a:lnTo>
                  <a:lnTo>
                    <a:pt x="21" y="111"/>
                  </a:lnTo>
                  <a:lnTo>
                    <a:pt x="10" y="91"/>
                  </a:lnTo>
                  <a:lnTo>
                    <a:pt x="3" y="67"/>
                  </a:lnTo>
                  <a:lnTo>
                    <a:pt x="0" y="43"/>
                  </a:lnTo>
                  <a:lnTo>
                    <a:pt x="2" y="21"/>
                  </a:lnTo>
                  <a:lnTo>
                    <a:pt x="10" y="0"/>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0" name="Freeform 782"/>
            <p:cNvSpPr>
              <a:spLocks/>
            </p:cNvSpPr>
            <p:nvPr/>
          </p:nvSpPr>
          <p:spPr bwMode="auto">
            <a:xfrm>
              <a:off x="3964" y="466"/>
              <a:ext cx="34" cy="26"/>
            </a:xfrm>
            <a:custGeom>
              <a:avLst/>
              <a:gdLst>
                <a:gd name="T0" fmla="*/ 0 w 236"/>
                <a:gd name="T1" fmla="*/ 0 h 177"/>
                <a:gd name="T2" fmla="*/ 0 w 236"/>
                <a:gd name="T3" fmla="*/ 0 h 177"/>
                <a:gd name="T4" fmla="*/ 0 w 236"/>
                <a:gd name="T5" fmla="*/ 0 h 177"/>
                <a:gd name="T6" fmla="*/ 0 w 236"/>
                <a:gd name="T7" fmla="*/ 0 h 177"/>
                <a:gd name="T8" fmla="*/ 0 w 236"/>
                <a:gd name="T9" fmla="*/ 0 h 177"/>
                <a:gd name="T10" fmla="*/ 0 w 236"/>
                <a:gd name="T11" fmla="*/ 0 h 177"/>
                <a:gd name="T12" fmla="*/ 0 w 236"/>
                <a:gd name="T13" fmla="*/ 0 h 177"/>
                <a:gd name="T14" fmla="*/ 0 w 236"/>
                <a:gd name="T15" fmla="*/ 0 h 177"/>
                <a:gd name="T16" fmla="*/ 0 w 236"/>
                <a:gd name="T17" fmla="*/ 0 h 177"/>
                <a:gd name="T18" fmla="*/ 0 w 236"/>
                <a:gd name="T19" fmla="*/ 0 h 177"/>
                <a:gd name="T20" fmla="*/ 0 w 236"/>
                <a:gd name="T21" fmla="*/ 0 h 177"/>
                <a:gd name="T22" fmla="*/ 0 w 236"/>
                <a:gd name="T23" fmla="*/ 0 h 177"/>
                <a:gd name="T24" fmla="*/ 0 w 236"/>
                <a:gd name="T25" fmla="*/ 0 h 177"/>
                <a:gd name="T26" fmla="*/ 0 w 236"/>
                <a:gd name="T27" fmla="*/ 0 h 177"/>
                <a:gd name="T28" fmla="*/ 0 w 236"/>
                <a:gd name="T29" fmla="*/ 0 h 177"/>
                <a:gd name="T30" fmla="*/ 0 w 236"/>
                <a:gd name="T31" fmla="*/ 0 h 177"/>
                <a:gd name="T32" fmla="*/ 0 w 236"/>
                <a:gd name="T33" fmla="*/ 0 h 177"/>
                <a:gd name="T34" fmla="*/ 0 w 236"/>
                <a:gd name="T35" fmla="*/ 0 h 177"/>
                <a:gd name="T36" fmla="*/ 0 w 236"/>
                <a:gd name="T37" fmla="*/ 0 h 177"/>
                <a:gd name="T38" fmla="*/ 0 w 236"/>
                <a:gd name="T39" fmla="*/ 0 h 177"/>
                <a:gd name="T40" fmla="*/ 0 w 236"/>
                <a:gd name="T41" fmla="*/ 0 h 177"/>
                <a:gd name="T42" fmla="*/ 0 w 236"/>
                <a:gd name="T43" fmla="*/ 0 h 177"/>
                <a:gd name="T44" fmla="*/ 0 w 236"/>
                <a:gd name="T45" fmla="*/ 0 h 177"/>
                <a:gd name="T46" fmla="*/ 0 w 236"/>
                <a:gd name="T47" fmla="*/ 0 h 177"/>
                <a:gd name="T48" fmla="*/ 0 w 236"/>
                <a:gd name="T49" fmla="*/ 0 h 177"/>
                <a:gd name="T50" fmla="*/ 0 w 236"/>
                <a:gd name="T51" fmla="*/ 0 h 177"/>
                <a:gd name="T52" fmla="*/ 0 w 236"/>
                <a:gd name="T53" fmla="*/ 0 h 177"/>
                <a:gd name="T54" fmla="*/ 0 w 236"/>
                <a:gd name="T55" fmla="*/ 0 h 177"/>
                <a:gd name="T56" fmla="*/ 0 w 236"/>
                <a:gd name="T57" fmla="*/ 0 h 177"/>
                <a:gd name="T58" fmla="*/ 0 w 236"/>
                <a:gd name="T59" fmla="*/ 0 h 177"/>
                <a:gd name="T60" fmla="*/ 0 w 236"/>
                <a:gd name="T61" fmla="*/ 0 h 177"/>
                <a:gd name="T62" fmla="*/ 0 w 236"/>
                <a:gd name="T63" fmla="*/ 0 h 177"/>
                <a:gd name="T64" fmla="*/ 0 w 236"/>
                <a:gd name="T65" fmla="*/ 0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177"/>
                <a:gd name="T101" fmla="*/ 236 w 236"/>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177">
                  <a:moveTo>
                    <a:pt x="0" y="177"/>
                  </a:moveTo>
                  <a:lnTo>
                    <a:pt x="2" y="175"/>
                  </a:lnTo>
                  <a:lnTo>
                    <a:pt x="7" y="169"/>
                  </a:lnTo>
                  <a:lnTo>
                    <a:pt x="16" y="161"/>
                  </a:lnTo>
                  <a:lnTo>
                    <a:pt x="27" y="149"/>
                  </a:lnTo>
                  <a:lnTo>
                    <a:pt x="40" y="136"/>
                  </a:lnTo>
                  <a:lnTo>
                    <a:pt x="56" y="121"/>
                  </a:lnTo>
                  <a:lnTo>
                    <a:pt x="73" y="105"/>
                  </a:lnTo>
                  <a:lnTo>
                    <a:pt x="92" y="88"/>
                  </a:lnTo>
                  <a:lnTo>
                    <a:pt x="110" y="72"/>
                  </a:lnTo>
                  <a:lnTo>
                    <a:pt x="130" y="56"/>
                  </a:lnTo>
                  <a:lnTo>
                    <a:pt x="150" y="41"/>
                  </a:lnTo>
                  <a:lnTo>
                    <a:pt x="170" y="28"/>
                  </a:lnTo>
                  <a:lnTo>
                    <a:pt x="188" y="16"/>
                  </a:lnTo>
                  <a:lnTo>
                    <a:pt x="205" y="8"/>
                  </a:lnTo>
                  <a:lnTo>
                    <a:pt x="222" y="2"/>
                  </a:lnTo>
                  <a:lnTo>
                    <a:pt x="236" y="0"/>
                  </a:lnTo>
                  <a:lnTo>
                    <a:pt x="232" y="11"/>
                  </a:lnTo>
                  <a:lnTo>
                    <a:pt x="226" y="22"/>
                  </a:lnTo>
                  <a:lnTo>
                    <a:pt x="218" y="32"/>
                  </a:lnTo>
                  <a:lnTo>
                    <a:pt x="209" y="44"/>
                  </a:lnTo>
                  <a:lnTo>
                    <a:pt x="197" y="57"/>
                  </a:lnTo>
                  <a:lnTo>
                    <a:pt x="184" y="69"/>
                  </a:lnTo>
                  <a:lnTo>
                    <a:pt x="169" y="81"/>
                  </a:lnTo>
                  <a:lnTo>
                    <a:pt x="153" y="93"/>
                  </a:lnTo>
                  <a:lnTo>
                    <a:pt x="136" y="106"/>
                  </a:lnTo>
                  <a:lnTo>
                    <a:pt x="118" y="118"/>
                  </a:lnTo>
                  <a:lnTo>
                    <a:pt x="99" y="128"/>
                  </a:lnTo>
                  <a:lnTo>
                    <a:pt x="80" y="139"/>
                  </a:lnTo>
                  <a:lnTo>
                    <a:pt x="60" y="150"/>
                  </a:lnTo>
                  <a:lnTo>
                    <a:pt x="40" y="160"/>
                  </a:lnTo>
                  <a:lnTo>
                    <a:pt x="19" y="168"/>
                  </a:lnTo>
                  <a:lnTo>
                    <a:pt x="0" y="177"/>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1" name="Freeform 783"/>
            <p:cNvSpPr>
              <a:spLocks/>
            </p:cNvSpPr>
            <p:nvPr/>
          </p:nvSpPr>
          <p:spPr bwMode="auto">
            <a:xfrm>
              <a:off x="3977" y="481"/>
              <a:ext cx="30" cy="95"/>
            </a:xfrm>
            <a:custGeom>
              <a:avLst/>
              <a:gdLst>
                <a:gd name="T0" fmla="*/ 0 w 209"/>
                <a:gd name="T1" fmla="*/ 0 h 667"/>
                <a:gd name="T2" fmla="*/ 0 w 209"/>
                <a:gd name="T3" fmla="*/ 0 h 667"/>
                <a:gd name="T4" fmla="*/ 0 w 209"/>
                <a:gd name="T5" fmla="*/ 0 h 667"/>
                <a:gd name="T6" fmla="*/ 0 w 209"/>
                <a:gd name="T7" fmla="*/ 0 h 667"/>
                <a:gd name="T8" fmla="*/ 0 w 209"/>
                <a:gd name="T9" fmla="*/ 0 h 667"/>
                <a:gd name="T10" fmla="*/ 0 w 209"/>
                <a:gd name="T11" fmla="*/ 0 h 667"/>
                <a:gd name="T12" fmla="*/ 0 w 209"/>
                <a:gd name="T13" fmla="*/ 0 h 667"/>
                <a:gd name="T14" fmla="*/ 0 w 209"/>
                <a:gd name="T15" fmla="*/ 0 h 667"/>
                <a:gd name="T16" fmla="*/ 0 w 209"/>
                <a:gd name="T17" fmla="*/ 0 h 667"/>
                <a:gd name="T18" fmla="*/ 0 w 209"/>
                <a:gd name="T19" fmla="*/ 0 h 667"/>
                <a:gd name="T20" fmla="*/ 0 w 209"/>
                <a:gd name="T21" fmla="*/ 0 h 667"/>
                <a:gd name="T22" fmla="*/ 0 w 209"/>
                <a:gd name="T23" fmla="*/ 0 h 667"/>
                <a:gd name="T24" fmla="*/ 0 w 209"/>
                <a:gd name="T25" fmla="*/ 0 h 667"/>
                <a:gd name="T26" fmla="*/ 0 w 209"/>
                <a:gd name="T27" fmla="*/ 0 h 667"/>
                <a:gd name="T28" fmla="*/ 0 w 209"/>
                <a:gd name="T29" fmla="*/ 0 h 667"/>
                <a:gd name="T30" fmla="*/ 0 w 209"/>
                <a:gd name="T31" fmla="*/ 0 h 667"/>
                <a:gd name="T32" fmla="*/ 0 w 209"/>
                <a:gd name="T33" fmla="*/ 0 h 667"/>
                <a:gd name="T34" fmla="*/ 0 w 209"/>
                <a:gd name="T35" fmla="*/ 0 h 667"/>
                <a:gd name="T36" fmla="*/ 0 w 209"/>
                <a:gd name="T37" fmla="*/ 0 h 667"/>
                <a:gd name="T38" fmla="*/ 0 w 209"/>
                <a:gd name="T39" fmla="*/ 0 h 667"/>
                <a:gd name="T40" fmla="*/ 0 w 209"/>
                <a:gd name="T41" fmla="*/ 0 h 667"/>
                <a:gd name="T42" fmla="*/ 0 w 209"/>
                <a:gd name="T43" fmla="*/ 0 h 667"/>
                <a:gd name="T44" fmla="*/ 0 w 209"/>
                <a:gd name="T45" fmla="*/ 0 h 667"/>
                <a:gd name="T46" fmla="*/ 0 w 209"/>
                <a:gd name="T47" fmla="*/ 0 h 667"/>
                <a:gd name="T48" fmla="*/ 0 w 209"/>
                <a:gd name="T49" fmla="*/ 0 h 667"/>
                <a:gd name="T50" fmla="*/ 0 w 209"/>
                <a:gd name="T51" fmla="*/ 0 h 667"/>
                <a:gd name="T52" fmla="*/ 0 w 209"/>
                <a:gd name="T53" fmla="*/ 0 h 667"/>
                <a:gd name="T54" fmla="*/ 0 w 209"/>
                <a:gd name="T55" fmla="*/ 0 h 667"/>
                <a:gd name="T56" fmla="*/ 0 w 209"/>
                <a:gd name="T57" fmla="*/ 0 h 667"/>
                <a:gd name="T58" fmla="*/ 0 w 209"/>
                <a:gd name="T59" fmla="*/ 0 h 667"/>
                <a:gd name="T60" fmla="*/ 0 w 209"/>
                <a:gd name="T61" fmla="*/ 0 h 667"/>
                <a:gd name="T62" fmla="*/ 0 w 209"/>
                <a:gd name="T63" fmla="*/ 0 h 667"/>
                <a:gd name="T64" fmla="*/ 0 w 209"/>
                <a:gd name="T65" fmla="*/ 0 h 667"/>
                <a:gd name="T66" fmla="*/ 0 w 209"/>
                <a:gd name="T67" fmla="*/ 0 h 667"/>
                <a:gd name="T68" fmla="*/ 0 w 209"/>
                <a:gd name="T69" fmla="*/ 0 h 667"/>
                <a:gd name="T70" fmla="*/ 0 w 209"/>
                <a:gd name="T71" fmla="*/ 0 h 667"/>
                <a:gd name="T72" fmla="*/ 0 w 209"/>
                <a:gd name="T73" fmla="*/ 0 h 667"/>
                <a:gd name="T74" fmla="*/ 0 w 209"/>
                <a:gd name="T75" fmla="*/ 0 h 667"/>
                <a:gd name="T76" fmla="*/ 0 w 209"/>
                <a:gd name="T77" fmla="*/ 0 h 667"/>
                <a:gd name="T78" fmla="*/ 0 w 209"/>
                <a:gd name="T79" fmla="*/ 0 h 667"/>
                <a:gd name="T80" fmla="*/ 0 w 209"/>
                <a:gd name="T81" fmla="*/ 0 h 667"/>
                <a:gd name="T82" fmla="*/ 0 w 209"/>
                <a:gd name="T83" fmla="*/ 0 h 6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9"/>
                <a:gd name="T127" fmla="*/ 0 h 667"/>
                <a:gd name="T128" fmla="*/ 209 w 209"/>
                <a:gd name="T129" fmla="*/ 667 h 6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9" h="667">
                  <a:moveTo>
                    <a:pt x="156" y="0"/>
                  </a:moveTo>
                  <a:lnTo>
                    <a:pt x="159" y="8"/>
                  </a:lnTo>
                  <a:lnTo>
                    <a:pt x="166" y="29"/>
                  </a:lnTo>
                  <a:lnTo>
                    <a:pt x="175" y="62"/>
                  </a:lnTo>
                  <a:lnTo>
                    <a:pt x="186" y="100"/>
                  </a:lnTo>
                  <a:lnTo>
                    <a:pt x="195" y="140"/>
                  </a:lnTo>
                  <a:lnTo>
                    <a:pt x="204" y="178"/>
                  </a:lnTo>
                  <a:lnTo>
                    <a:pt x="209" y="212"/>
                  </a:lnTo>
                  <a:lnTo>
                    <a:pt x="209" y="238"/>
                  </a:lnTo>
                  <a:lnTo>
                    <a:pt x="206" y="250"/>
                  </a:lnTo>
                  <a:lnTo>
                    <a:pt x="199" y="266"/>
                  </a:lnTo>
                  <a:lnTo>
                    <a:pt x="189" y="285"/>
                  </a:lnTo>
                  <a:lnTo>
                    <a:pt x="176" y="308"/>
                  </a:lnTo>
                  <a:lnTo>
                    <a:pt x="160" y="334"/>
                  </a:lnTo>
                  <a:lnTo>
                    <a:pt x="143" y="361"/>
                  </a:lnTo>
                  <a:lnTo>
                    <a:pt x="126" y="391"/>
                  </a:lnTo>
                  <a:lnTo>
                    <a:pt x="109" y="421"/>
                  </a:lnTo>
                  <a:lnTo>
                    <a:pt x="92" y="454"/>
                  </a:lnTo>
                  <a:lnTo>
                    <a:pt x="75" y="486"/>
                  </a:lnTo>
                  <a:lnTo>
                    <a:pt x="61" y="518"/>
                  </a:lnTo>
                  <a:lnTo>
                    <a:pt x="49" y="551"/>
                  </a:lnTo>
                  <a:lnTo>
                    <a:pt x="41" y="582"/>
                  </a:lnTo>
                  <a:lnTo>
                    <a:pt x="35" y="612"/>
                  </a:lnTo>
                  <a:lnTo>
                    <a:pt x="34" y="640"/>
                  </a:lnTo>
                  <a:lnTo>
                    <a:pt x="39" y="667"/>
                  </a:lnTo>
                  <a:lnTo>
                    <a:pt x="10" y="610"/>
                  </a:lnTo>
                  <a:lnTo>
                    <a:pt x="0" y="554"/>
                  </a:lnTo>
                  <a:lnTo>
                    <a:pt x="2" y="498"/>
                  </a:lnTo>
                  <a:lnTo>
                    <a:pt x="14" y="444"/>
                  </a:lnTo>
                  <a:lnTo>
                    <a:pt x="33" y="391"/>
                  </a:lnTo>
                  <a:lnTo>
                    <a:pt x="56" y="339"/>
                  </a:lnTo>
                  <a:lnTo>
                    <a:pt x="79" y="291"/>
                  </a:lnTo>
                  <a:lnTo>
                    <a:pt x="98" y="243"/>
                  </a:lnTo>
                  <a:lnTo>
                    <a:pt x="106" y="212"/>
                  </a:lnTo>
                  <a:lnTo>
                    <a:pt x="109" y="182"/>
                  </a:lnTo>
                  <a:lnTo>
                    <a:pt x="108" y="153"/>
                  </a:lnTo>
                  <a:lnTo>
                    <a:pt x="102" y="127"/>
                  </a:lnTo>
                  <a:lnTo>
                    <a:pt x="94" y="103"/>
                  </a:lnTo>
                  <a:lnTo>
                    <a:pt x="84" y="85"/>
                  </a:lnTo>
                  <a:lnTo>
                    <a:pt x="73" y="73"/>
                  </a:lnTo>
                  <a:lnTo>
                    <a:pt x="62" y="66"/>
                  </a:lnTo>
                  <a:lnTo>
                    <a:pt x="156" y="0"/>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2" name="Freeform 784"/>
            <p:cNvSpPr>
              <a:spLocks/>
            </p:cNvSpPr>
            <p:nvPr/>
          </p:nvSpPr>
          <p:spPr bwMode="auto">
            <a:xfrm>
              <a:off x="3957" y="560"/>
              <a:ext cx="22" cy="23"/>
            </a:xfrm>
            <a:custGeom>
              <a:avLst/>
              <a:gdLst>
                <a:gd name="T0" fmla="*/ 0 w 158"/>
                <a:gd name="T1" fmla="*/ 0 h 162"/>
                <a:gd name="T2" fmla="*/ 0 w 158"/>
                <a:gd name="T3" fmla="*/ 0 h 162"/>
                <a:gd name="T4" fmla="*/ 0 w 158"/>
                <a:gd name="T5" fmla="*/ 0 h 162"/>
                <a:gd name="T6" fmla="*/ 0 w 158"/>
                <a:gd name="T7" fmla="*/ 0 h 162"/>
                <a:gd name="T8" fmla="*/ 0 w 158"/>
                <a:gd name="T9" fmla="*/ 0 h 162"/>
                <a:gd name="T10" fmla="*/ 0 w 158"/>
                <a:gd name="T11" fmla="*/ 0 h 162"/>
                <a:gd name="T12" fmla="*/ 0 w 158"/>
                <a:gd name="T13" fmla="*/ 0 h 162"/>
                <a:gd name="T14" fmla="*/ 0 w 158"/>
                <a:gd name="T15" fmla="*/ 0 h 162"/>
                <a:gd name="T16" fmla="*/ 0 w 158"/>
                <a:gd name="T17" fmla="*/ 0 h 162"/>
                <a:gd name="T18" fmla="*/ 0 w 158"/>
                <a:gd name="T19" fmla="*/ 0 h 162"/>
                <a:gd name="T20" fmla="*/ 0 w 158"/>
                <a:gd name="T21" fmla="*/ 0 h 162"/>
                <a:gd name="T22" fmla="*/ 0 w 158"/>
                <a:gd name="T23" fmla="*/ 0 h 162"/>
                <a:gd name="T24" fmla="*/ 0 w 158"/>
                <a:gd name="T25" fmla="*/ 0 h 162"/>
                <a:gd name="T26" fmla="*/ 0 w 158"/>
                <a:gd name="T27" fmla="*/ 0 h 162"/>
                <a:gd name="T28" fmla="*/ 0 w 158"/>
                <a:gd name="T29" fmla="*/ 0 h 162"/>
                <a:gd name="T30" fmla="*/ 0 w 158"/>
                <a:gd name="T31" fmla="*/ 0 h 162"/>
                <a:gd name="T32" fmla="*/ 0 w 158"/>
                <a:gd name="T33" fmla="*/ 0 h 162"/>
                <a:gd name="T34" fmla="*/ 0 w 158"/>
                <a:gd name="T35" fmla="*/ 0 h 162"/>
                <a:gd name="T36" fmla="*/ 0 w 158"/>
                <a:gd name="T37" fmla="*/ 0 h 162"/>
                <a:gd name="T38" fmla="*/ 0 w 158"/>
                <a:gd name="T39" fmla="*/ 0 h 162"/>
                <a:gd name="T40" fmla="*/ 0 w 158"/>
                <a:gd name="T41" fmla="*/ 0 h 162"/>
                <a:gd name="T42" fmla="*/ 0 w 158"/>
                <a:gd name="T43" fmla="*/ 0 h 162"/>
                <a:gd name="T44" fmla="*/ 0 w 158"/>
                <a:gd name="T45" fmla="*/ 0 h 162"/>
                <a:gd name="T46" fmla="*/ 0 w 158"/>
                <a:gd name="T47" fmla="*/ 0 h 162"/>
                <a:gd name="T48" fmla="*/ 0 w 158"/>
                <a:gd name="T49" fmla="*/ 0 h 1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8"/>
                <a:gd name="T76" fmla="*/ 0 h 162"/>
                <a:gd name="T77" fmla="*/ 158 w 158"/>
                <a:gd name="T78" fmla="*/ 162 h 1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8" h="162">
                  <a:moveTo>
                    <a:pt x="158" y="133"/>
                  </a:moveTo>
                  <a:lnTo>
                    <a:pt x="152" y="134"/>
                  </a:lnTo>
                  <a:lnTo>
                    <a:pt x="137" y="134"/>
                  </a:lnTo>
                  <a:lnTo>
                    <a:pt x="116" y="132"/>
                  </a:lnTo>
                  <a:lnTo>
                    <a:pt x="92" y="124"/>
                  </a:lnTo>
                  <a:lnTo>
                    <a:pt x="66" y="109"/>
                  </a:lnTo>
                  <a:lnTo>
                    <a:pt x="43" y="85"/>
                  </a:lnTo>
                  <a:lnTo>
                    <a:pt x="26" y="50"/>
                  </a:lnTo>
                  <a:lnTo>
                    <a:pt x="16" y="0"/>
                  </a:lnTo>
                  <a:lnTo>
                    <a:pt x="9" y="14"/>
                  </a:lnTo>
                  <a:lnTo>
                    <a:pt x="3" y="30"/>
                  </a:lnTo>
                  <a:lnTo>
                    <a:pt x="0" y="46"/>
                  </a:lnTo>
                  <a:lnTo>
                    <a:pt x="0" y="64"/>
                  </a:lnTo>
                  <a:lnTo>
                    <a:pt x="1" y="81"/>
                  </a:lnTo>
                  <a:lnTo>
                    <a:pt x="4" y="98"/>
                  </a:lnTo>
                  <a:lnTo>
                    <a:pt x="11" y="114"/>
                  </a:lnTo>
                  <a:lnTo>
                    <a:pt x="18" y="128"/>
                  </a:lnTo>
                  <a:lnTo>
                    <a:pt x="29" y="141"/>
                  </a:lnTo>
                  <a:lnTo>
                    <a:pt x="41" y="151"/>
                  </a:lnTo>
                  <a:lnTo>
                    <a:pt x="55" y="159"/>
                  </a:lnTo>
                  <a:lnTo>
                    <a:pt x="71" y="162"/>
                  </a:lnTo>
                  <a:lnTo>
                    <a:pt x="90" y="162"/>
                  </a:lnTo>
                  <a:lnTo>
                    <a:pt x="110" y="157"/>
                  </a:lnTo>
                  <a:lnTo>
                    <a:pt x="133" y="148"/>
                  </a:lnTo>
                  <a:lnTo>
                    <a:pt x="158" y="133"/>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3" name="Freeform 785"/>
            <p:cNvSpPr>
              <a:spLocks/>
            </p:cNvSpPr>
            <p:nvPr/>
          </p:nvSpPr>
          <p:spPr bwMode="auto">
            <a:xfrm>
              <a:off x="3931" y="531"/>
              <a:ext cx="38" cy="26"/>
            </a:xfrm>
            <a:custGeom>
              <a:avLst/>
              <a:gdLst>
                <a:gd name="T0" fmla="*/ 0 w 267"/>
                <a:gd name="T1" fmla="*/ 0 h 185"/>
                <a:gd name="T2" fmla="*/ 0 w 267"/>
                <a:gd name="T3" fmla="*/ 0 h 185"/>
                <a:gd name="T4" fmla="*/ 0 w 267"/>
                <a:gd name="T5" fmla="*/ 0 h 185"/>
                <a:gd name="T6" fmla="*/ 0 w 267"/>
                <a:gd name="T7" fmla="*/ 0 h 185"/>
                <a:gd name="T8" fmla="*/ 0 w 267"/>
                <a:gd name="T9" fmla="*/ 0 h 185"/>
                <a:gd name="T10" fmla="*/ 0 w 267"/>
                <a:gd name="T11" fmla="*/ 0 h 185"/>
                <a:gd name="T12" fmla="*/ 0 w 267"/>
                <a:gd name="T13" fmla="*/ 0 h 185"/>
                <a:gd name="T14" fmla="*/ 0 w 267"/>
                <a:gd name="T15" fmla="*/ 0 h 185"/>
                <a:gd name="T16" fmla="*/ 0 w 267"/>
                <a:gd name="T17" fmla="*/ 0 h 185"/>
                <a:gd name="T18" fmla="*/ 0 w 267"/>
                <a:gd name="T19" fmla="*/ 0 h 185"/>
                <a:gd name="T20" fmla="*/ 0 w 267"/>
                <a:gd name="T21" fmla="*/ 0 h 185"/>
                <a:gd name="T22" fmla="*/ 0 w 267"/>
                <a:gd name="T23" fmla="*/ 0 h 185"/>
                <a:gd name="T24" fmla="*/ 0 w 267"/>
                <a:gd name="T25" fmla="*/ 0 h 185"/>
                <a:gd name="T26" fmla="*/ 0 w 267"/>
                <a:gd name="T27" fmla="*/ 0 h 185"/>
                <a:gd name="T28" fmla="*/ 0 w 267"/>
                <a:gd name="T29" fmla="*/ 0 h 185"/>
                <a:gd name="T30" fmla="*/ 0 w 267"/>
                <a:gd name="T31" fmla="*/ 0 h 185"/>
                <a:gd name="T32" fmla="*/ 0 w 267"/>
                <a:gd name="T33" fmla="*/ 0 h 185"/>
                <a:gd name="T34" fmla="*/ 0 w 267"/>
                <a:gd name="T35" fmla="*/ 0 h 185"/>
                <a:gd name="T36" fmla="*/ 0 w 267"/>
                <a:gd name="T37" fmla="*/ 0 h 185"/>
                <a:gd name="T38" fmla="*/ 0 w 267"/>
                <a:gd name="T39" fmla="*/ 0 h 185"/>
                <a:gd name="T40" fmla="*/ 0 w 267"/>
                <a:gd name="T41" fmla="*/ 0 h 185"/>
                <a:gd name="T42" fmla="*/ 0 w 267"/>
                <a:gd name="T43" fmla="*/ 0 h 185"/>
                <a:gd name="T44" fmla="*/ 0 w 267"/>
                <a:gd name="T45" fmla="*/ 0 h 185"/>
                <a:gd name="T46" fmla="*/ 0 w 267"/>
                <a:gd name="T47" fmla="*/ 0 h 185"/>
                <a:gd name="T48" fmla="*/ 0 w 267"/>
                <a:gd name="T49" fmla="*/ 0 h 185"/>
                <a:gd name="T50" fmla="*/ 0 w 267"/>
                <a:gd name="T51" fmla="*/ 0 h 185"/>
                <a:gd name="T52" fmla="*/ 0 w 267"/>
                <a:gd name="T53" fmla="*/ 0 h 185"/>
                <a:gd name="T54" fmla="*/ 0 w 267"/>
                <a:gd name="T55" fmla="*/ 0 h 185"/>
                <a:gd name="T56" fmla="*/ 0 w 267"/>
                <a:gd name="T57" fmla="*/ 0 h 185"/>
                <a:gd name="T58" fmla="*/ 0 w 267"/>
                <a:gd name="T59" fmla="*/ 0 h 185"/>
                <a:gd name="T60" fmla="*/ 0 w 267"/>
                <a:gd name="T61" fmla="*/ 0 h 185"/>
                <a:gd name="T62" fmla="*/ 0 w 267"/>
                <a:gd name="T63" fmla="*/ 0 h 185"/>
                <a:gd name="T64" fmla="*/ 0 w 267"/>
                <a:gd name="T65" fmla="*/ 0 h 1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185"/>
                <a:gd name="T101" fmla="*/ 267 w 267"/>
                <a:gd name="T102" fmla="*/ 185 h 1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185">
                  <a:moveTo>
                    <a:pt x="267" y="18"/>
                  </a:moveTo>
                  <a:lnTo>
                    <a:pt x="265" y="23"/>
                  </a:lnTo>
                  <a:lnTo>
                    <a:pt x="258" y="33"/>
                  </a:lnTo>
                  <a:lnTo>
                    <a:pt x="247" y="50"/>
                  </a:lnTo>
                  <a:lnTo>
                    <a:pt x="232" y="70"/>
                  </a:lnTo>
                  <a:lnTo>
                    <a:pt x="214" y="93"/>
                  </a:lnTo>
                  <a:lnTo>
                    <a:pt x="194" y="115"/>
                  </a:lnTo>
                  <a:lnTo>
                    <a:pt x="172" y="138"/>
                  </a:lnTo>
                  <a:lnTo>
                    <a:pt x="151" y="158"/>
                  </a:lnTo>
                  <a:lnTo>
                    <a:pt x="127" y="173"/>
                  </a:lnTo>
                  <a:lnTo>
                    <a:pt x="104" y="182"/>
                  </a:lnTo>
                  <a:lnTo>
                    <a:pt x="81" y="185"/>
                  </a:lnTo>
                  <a:lnTo>
                    <a:pt x="60" y="178"/>
                  </a:lnTo>
                  <a:lnTo>
                    <a:pt x="41" y="161"/>
                  </a:lnTo>
                  <a:lnTo>
                    <a:pt x="24" y="131"/>
                  </a:lnTo>
                  <a:lnTo>
                    <a:pt x="10" y="87"/>
                  </a:lnTo>
                  <a:lnTo>
                    <a:pt x="0" y="29"/>
                  </a:lnTo>
                  <a:lnTo>
                    <a:pt x="22" y="10"/>
                  </a:lnTo>
                  <a:lnTo>
                    <a:pt x="41" y="1"/>
                  </a:lnTo>
                  <a:lnTo>
                    <a:pt x="60" y="0"/>
                  </a:lnTo>
                  <a:lnTo>
                    <a:pt x="76" y="5"/>
                  </a:lnTo>
                  <a:lnTo>
                    <a:pt x="89" y="17"/>
                  </a:lnTo>
                  <a:lnTo>
                    <a:pt x="100" y="35"/>
                  </a:lnTo>
                  <a:lnTo>
                    <a:pt x="107" y="54"/>
                  </a:lnTo>
                  <a:lnTo>
                    <a:pt x="112" y="76"/>
                  </a:lnTo>
                  <a:lnTo>
                    <a:pt x="114" y="96"/>
                  </a:lnTo>
                  <a:lnTo>
                    <a:pt x="118" y="114"/>
                  </a:lnTo>
                  <a:lnTo>
                    <a:pt x="125" y="126"/>
                  </a:lnTo>
                  <a:lnTo>
                    <a:pt x="137" y="131"/>
                  </a:lnTo>
                  <a:lnTo>
                    <a:pt x="155" y="124"/>
                  </a:lnTo>
                  <a:lnTo>
                    <a:pt x="182" y="105"/>
                  </a:lnTo>
                  <a:lnTo>
                    <a:pt x="219" y="70"/>
                  </a:lnTo>
                  <a:lnTo>
                    <a:pt x="267" y="18"/>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4" name="Freeform 786"/>
            <p:cNvSpPr>
              <a:spLocks/>
            </p:cNvSpPr>
            <p:nvPr/>
          </p:nvSpPr>
          <p:spPr bwMode="auto">
            <a:xfrm>
              <a:off x="3921" y="502"/>
              <a:ext cx="51" cy="24"/>
            </a:xfrm>
            <a:custGeom>
              <a:avLst/>
              <a:gdLst>
                <a:gd name="T0" fmla="*/ 0 w 360"/>
                <a:gd name="T1" fmla="*/ 0 h 168"/>
                <a:gd name="T2" fmla="*/ 0 w 360"/>
                <a:gd name="T3" fmla="*/ 0 h 168"/>
                <a:gd name="T4" fmla="*/ 0 w 360"/>
                <a:gd name="T5" fmla="*/ 0 h 168"/>
                <a:gd name="T6" fmla="*/ 0 w 360"/>
                <a:gd name="T7" fmla="*/ 0 h 168"/>
                <a:gd name="T8" fmla="*/ 0 w 360"/>
                <a:gd name="T9" fmla="*/ 0 h 168"/>
                <a:gd name="T10" fmla="*/ 0 w 360"/>
                <a:gd name="T11" fmla="*/ 0 h 168"/>
                <a:gd name="T12" fmla="*/ 0 w 360"/>
                <a:gd name="T13" fmla="*/ 0 h 168"/>
                <a:gd name="T14" fmla="*/ 0 w 360"/>
                <a:gd name="T15" fmla="*/ 0 h 168"/>
                <a:gd name="T16" fmla="*/ 0 w 360"/>
                <a:gd name="T17" fmla="*/ 0 h 168"/>
                <a:gd name="T18" fmla="*/ 0 w 360"/>
                <a:gd name="T19" fmla="*/ 0 h 168"/>
                <a:gd name="T20" fmla="*/ 0 w 360"/>
                <a:gd name="T21" fmla="*/ 0 h 168"/>
                <a:gd name="T22" fmla="*/ 0 w 360"/>
                <a:gd name="T23" fmla="*/ 0 h 168"/>
                <a:gd name="T24" fmla="*/ 0 w 360"/>
                <a:gd name="T25" fmla="*/ 0 h 168"/>
                <a:gd name="T26" fmla="*/ 0 w 360"/>
                <a:gd name="T27" fmla="*/ 0 h 168"/>
                <a:gd name="T28" fmla="*/ 0 w 360"/>
                <a:gd name="T29" fmla="*/ 0 h 168"/>
                <a:gd name="T30" fmla="*/ 0 w 360"/>
                <a:gd name="T31" fmla="*/ 0 h 168"/>
                <a:gd name="T32" fmla="*/ 0 w 360"/>
                <a:gd name="T33" fmla="*/ 0 h 168"/>
                <a:gd name="T34" fmla="*/ 0 w 360"/>
                <a:gd name="T35" fmla="*/ 0 h 168"/>
                <a:gd name="T36" fmla="*/ 0 w 360"/>
                <a:gd name="T37" fmla="*/ 0 h 168"/>
                <a:gd name="T38" fmla="*/ 0 w 360"/>
                <a:gd name="T39" fmla="*/ 0 h 168"/>
                <a:gd name="T40" fmla="*/ 0 w 360"/>
                <a:gd name="T41" fmla="*/ 0 h 168"/>
                <a:gd name="T42" fmla="*/ 0 w 360"/>
                <a:gd name="T43" fmla="*/ 0 h 168"/>
                <a:gd name="T44" fmla="*/ 0 w 360"/>
                <a:gd name="T45" fmla="*/ 0 h 168"/>
                <a:gd name="T46" fmla="*/ 0 w 360"/>
                <a:gd name="T47" fmla="*/ 0 h 168"/>
                <a:gd name="T48" fmla="*/ 0 w 360"/>
                <a:gd name="T49" fmla="*/ 0 h 168"/>
                <a:gd name="T50" fmla="*/ 0 w 360"/>
                <a:gd name="T51" fmla="*/ 0 h 168"/>
                <a:gd name="T52" fmla="*/ 0 w 360"/>
                <a:gd name="T53" fmla="*/ 0 h 168"/>
                <a:gd name="T54" fmla="*/ 0 w 360"/>
                <a:gd name="T55" fmla="*/ 0 h 168"/>
                <a:gd name="T56" fmla="*/ 0 w 360"/>
                <a:gd name="T57" fmla="*/ 0 h 168"/>
                <a:gd name="T58" fmla="*/ 0 w 360"/>
                <a:gd name="T59" fmla="*/ 0 h 168"/>
                <a:gd name="T60" fmla="*/ 0 w 360"/>
                <a:gd name="T61" fmla="*/ 0 h 168"/>
                <a:gd name="T62" fmla="*/ 0 w 360"/>
                <a:gd name="T63" fmla="*/ 0 h 168"/>
                <a:gd name="T64" fmla="*/ 0 w 360"/>
                <a:gd name="T65" fmla="*/ 0 h 168"/>
                <a:gd name="T66" fmla="*/ 0 w 360"/>
                <a:gd name="T67" fmla="*/ 0 h 168"/>
                <a:gd name="T68" fmla="*/ 0 w 360"/>
                <a:gd name="T69" fmla="*/ 0 h 168"/>
                <a:gd name="T70" fmla="*/ 0 w 360"/>
                <a:gd name="T71" fmla="*/ 0 h 168"/>
                <a:gd name="T72" fmla="*/ 0 w 360"/>
                <a:gd name="T73" fmla="*/ 0 h 168"/>
                <a:gd name="T74" fmla="*/ 0 w 360"/>
                <a:gd name="T75" fmla="*/ 0 h 168"/>
                <a:gd name="T76" fmla="*/ 0 w 360"/>
                <a:gd name="T77" fmla="*/ 0 h 168"/>
                <a:gd name="T78" fmla="*/ 0 w 360"/>
                <a:gd name="T79" fmla="*/ 0 h 168"/>
                <a:gd name="T80" fmla="*/ 0 w 360"/>
                <a:gd name="T81" fmla="*/ 0 h 168"/>
                <a:gd name="T82" fmla="*/ 0 w 360"/>
                <a:gd name="T83" fmla="*/ 0 h 168"/>
                <a:gd name="T84" fmla="*/ 0 w 360"/>
                <a:gd name="T85" fmla="*/ 0 h 168"/>
                <a:gd name="T86" fmla="*/ 0 w 360"/>
                <a:gd name="T87" fmla="*/ 0 h 168"/>
                <a:gd name="T88" fmla="*/ 0 w 360"/>
                <a:gd name="T89" fmla="*/ 0 h 168"/>
                <a:gd name="T90" fmla="*/ 0 w 360"/>
                <a:gd name="T91" fmla="*/ 0 h 168"/>
                <a:gd name="T92" fmla="*/ 0 w 360"/>
                <a:gd name="T93" fmla="*/ 0 h 168"/>
                <a:gd name="T94" fmla="*/ 0 w 360"/>
                <a:gd name="T95" fmla="*/ 0 h 168"/>
                <a:gd name="T96" fmla="*/ 0 w 360"/>
                <a:gd name="T97" fmla="*/ 0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0"/>
                <a:gd name="T148" fmla="*/ 0 h 168"/>
                <a:gd name="T149" fmla="*/ 360 w 360"/>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0" h="168">
                  <a:moveTo>
                    <a:pt x="13" y="25"/>
                  </a:moveTo>
                  <a:lnTo>
                    <a:pt x="11" y="29"/>
                  </a:lnTo>
                  <a:lnTo>
                    <a:pt x="8" y="41"/>
                  </a:lnTo>
                  <a:lnTo>
                    <a:pt x="3" y="59"/>
                  </a:lnTo>
                  <a:lnTo>
                    <a:pt x="0" y="80"/>
                  </a:lnTo>
                  <a:lnTo>
                    <a:pt x="0" y="103"/>
                  </a:lnTo>
                  <a:lnTo>
                    <a:pt x="4" y="124"/>
                  </a:lnTo>
                  <a:lnTo>
                    <a:pt x="16" y="145"/>
                  </a:lnTo>
                  <a:lnTo>
                    <a:pt x="36" y="161"/>
                  </a:lnTo>
                  <a:lnTo>
                    <a:pt x="50" y="167"/>
                  </a:lnTo>
                  <a:lnTo>
                    <a:pt x="67" y="168"/>
                  </a:lnTo>
                  <a:lnTo>
                    <a:pt x="86" y="167"/>
                  </a:lnTo>
                  <a:lnTo>
                    <a:pt x="108" y="162"/>
                  </a:lnTo>
                  <a:lnTo>
                    <a:pt x="132" y="156"/>
                  </a:lnTo>
                  <a:lnTo>
                    <a:pt x="157" y="147"/>
                  </a:lnTo>
                  <a:lnTo>
                    <a:pt x="182" y="136"/>
                  </a:lnTo>
                  <a:lnTo>
                    <a:pt x="208" y="124"/>
                  </a:lnTo>
                  <a:lnTo>
                    <a:pt x="232" y="111"/>
                  </a:lnTo>
                  <a:lnTo>
                    <a:pt x="256" y="97"/>
                  </a:lnTo>
                  <a:lnTo>
                    <a:pt x="280" y="83"/>
                  </a:lnTo>
                  <a:lnTo>
                    <a:pt x="302" y="68"/>
                  </a:lnTo>
                  <a:lnTo>
                    <a:pt x="320" y="54"/>
                  </a:lnTo>
                  <a:lnTo>
                    <a:pt x="337" y="40"/>
                  </a:lnTo>
                  <a:lnTo>
                    <a:pt x="350" y="26"/>
                  </a:lnTo>
                  <a:lnTo>
                    <a:pt x="360" y="14"/>
                  </a:lnTo>
                  <a:lnTo>
                    <a:pt x="335" y="23"/>
                  </a:lnTo>
                  <a:lnTo>
                    <a:pt x="309" y="32"/>
                  </a:lnTo>
                  <a:lnTo>
                    <a:pt x="284" y="41"/>
                  </a:lnTo>
                  <a:lnTo>
                    <a:pt x="259" y="50"/>
                  </a:lnTo>
                  <a:lnTo>
                    <a:pt x="235" y="59"/>
                  </a:lnTo>
                  <a:lnTo>
                    <a:pt x="211" y="67"/>
                  </a:lnTo>
                  <a:lnTo>
                    <a:pt x="188" y="75"/>
                  </a:lnTo>
                  <a:lnTo>
                    <a:pt x="167" y="81"/>
                  </a:lnTo>
                  <a:lnTo>
                    <a:pt x="147" y="87"/>
                  </a:lnTo>
                  <a:lnTo>
                    <a:pt x="130" y="91"/>
                  </a:lnTo>
                  <a:lnTo>
                    <a:pt x="114" y="94"/>
                  </a:lnTo>
                  <a:lnTo>
                    <a:pt x="101" y="95"/>
                  </a:lnTo>
                  <a:lnTo>
                    <a:pt x="91" y="93"/>
                  </a:lnTo>
                  <a:lnTo>
                    <a:pt x="83" y="90"/>
                  </a:lnTo>
                  <a:lnTo>
                    <a:pt x="79" y="84"/>
                  </a:lnTo>
                  <a:lnTo>
                    <a:pt x="79" y="76"/>
                  </a:lnTo>
                  <a:lnTo>
                    <a:pt x="81" y="54"/>
                  </a:lnTo>
                  <a:lnTo>
                    <a:pt x="80" y="35"/>
                  </a:lnTo>
                  <a:lnTo>
                    <a:pt x="77" y="19"/>
                  </a:lnTo>
                  <a:lnTo>
                    <a:pt x="71" y="7"/>
                  </a:lnTo>
                  <a:lnTo>
                    <a:pt x="62" y="0"/>
                  </a:lnTo>
                  <a:lnTo>
                    <a:pt x="49" y="0"/>
                  </a:lnTo>
                  <a:lnTo>
                    <a:pt x="32" y="8"/>
                  </a:lnTo>
                  <a:lnTo>
                    <a:pt x="13" y="25"/>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5" name="Freeform 787"/>
            <p:cNvSpPr>
              <a:spLocks/>
            </p:cNvSpPr>
            <p:nvPr/>
          </p:nvSpPr>
          <p:spPr bwMode="auto">
            <a:xfrm>
              <a:off x="3836" y="494"/>
              <a:ext cx="73" cy="100"/>
            </a:xfrm>
            <a:custGeom>
              <a:avLst/>
              <a:gdLst>
                <a:gd name="T0" fmla="*/ 0 w 516"/>
                <a:gd name="T1" fmla="*/ 0 h 701"/>
                <a:gd name="T2" fmla="*/ 0 w 516"/>
                <a:gd name="T3" fmla="*/ 0 h 701"/>
                <a:gd name="T4" fmla="*/ 0 w 516"/>
                <a:gd name="T5" fmla="*/ 0 h 701"/>
                <a:gd name="T6" fmla="*/ 0 w 516"/>
                <a:gd name="T7" fmla="*/ 0 h 701"/>
                <a:gd name="T8" fmla="*/ 0 w 516"/>
                <a:gd name="T9" fmla="*/ 0 h 701"/>
                <a:gd name="T10" fmla="*/ 0 w 516"/>
                <a:gd name="T11" fmla="*/ 0 h 701"/>
                <a:gd name="T12" fmla="*/ 0 w 516"/>
                <a:gd name="T13" fmla="*/ 0 h 701"/>
                <a:gd name="T14" fmla="*/ 0 w 516"/>
                <a:gd name="T15" fmla="*/ 0 h 701"/>
                <a:gd name="T16" fmla="*/ 0 w 516"/>
                <a:gd name="T17" fmla="*/ 0 h 701"/>
                <a:gd name="T18" fmla="*/ 0 w 516"/>
                <a:gd name="T19" fmla="*/ 0 h 701"/>
                <a:gd name="T20" fmla="*/ 0 w 516"/>
                <a:gd name="T21" fmla="*/ 0 h 701"/>
                <a:gd name="T22" fmla="*/ 0 w 516"/>
                <a:gd name="T23" fmla="*/ 0 h 701"/>
                <a:gd name="T24" fmla="*/ 0 w 516"/>
                <a:gd name="T25" fmla="*/ 0 h 701"/>
                <a:gd name="T26" fmla="*/ 0 w 516"/>
                <a:gd name="T27" fmla="*/ 0 h 701"/>
                <a:gd name="T28" fmla="*/ 0 w 516"/>
                <a:gd name="T29" fmla="*/ 0 h 701"/>
                <a:gd name="T30" fmla="*/ 0 w 516"/>
                <a:gd name="T31" fmla="*/ 0 h 701"/>
                <a:gd name="T32" fmla="*/ 0 w 516"/>
                <a:gd name="T33" fmla="*/ 0 h 701"/>
                <a:gd name="T34" fmla="*/ 0 w 516"/>
                <a:gd name="T35" fmla="*/ 0 h 701"/>
                <a:gd name="T36" fmla="*/ 0 w 516"/>
                <a:gd name="T37" fmla="*/ 0 h 701"/>
                <a:gd name="T38" fmla="*/ 0 w 516"/>
                <a:gd name="T39" fmla="*/ 0 h 701"/>
                <a:gd name="T40" fmla="*/ 0 w 516"/>
                <a:gd name="T41" fmla="*/ 0 h 701"/>
                <a:gd name="T42" fmla="*/ 0 w 516"/>
                <a:gd name="T43" fmla="*/ 0 h 701"/>
                <a:gd name="T44" fmla="*/ 0 w 516"/>
                <a:gd name="T45" fmla="*/ 0 h 701"/>
                <a:gd name="T46" fmla="*/ 0 w 516"/>
                <a:gd name="T47" fmla="*/ 0 h 701"/>
                <a:gd name="T48" fmla="*/ 0 w 516"/>
                <a:gd name="T49" fmla="*/ 0 h 701"/>
                <a:gd name="T50" fmla="*/ 0 w 516"/>
                <a:gd name="T51" fmla="*/ 0 h 701"/>
                <a:gd name="T52" fmla="*/ 0 w 516"/>
                <a:gd name="T53" fmla="*/ 0 h 701"/>
                <a:gd name="T54" fmla="*/ 0 w 516"/>
                <a:gd name="T55" fmla="*/ 0 h 701"/>
                <a:gd name="T56" fmla="*/ 0 w 516"/>
                <a:gd name="T57" fmla="*/ 0 h 701"/>
                <a:gd name="T58" fmla="*/ 0 w 516"/>
                <a:gd name="T59" fmla="*/ 0 h 701"/>
                <a:gd name="T60" fmla="*/ 0 w 516"/>
                <a:gd name="T61" fmla="*/ 0 h 701"/>
                <a:gd name="T62" fmla="*/ 0 w 516"/>
                <a:gd name="T63" fmla="*/ 0 h 701"/>
                <a:gd name="T64" fmla="*/ 0 w 516"/>
                <a:gd name="T65" fmla="*/ 0 h 701"/>
                <a:gd name="T66" fmla="*/ 0 w 516"/>
                <a:gd name="T67" fmla="*/ 0 h 701"/>
                <a:gd name="T68" fmla="*/ 0 w 516"/>
                <a:gd name="T69" fmla="*/ 0 h 701"/>
                <a:gd name="T70" fmla="*/ 0 w 516"/>
                <a:gd name="T71" fmla="*/ 0 h 701"/>
                <a:gd name="T72" fmla="*/ 0 w 516"/>
                <a:gd name="T73" fmla="*/ 0 h 701"/>
                <a:gd name="T74" fmla="*/ 0 w 516"/>
                <a:gd name="T75" fmla="*/ 0 h 701"/>
                <a:gd name="T76" fmla="*/ 0 w 516"/>
                <a:gd name="T77" fmla="*/ 0 h 701"/>
                <a:gd name="T78" fmla="*/ 0 w 516"/>
                <a:gd name="T79" fmla="*/ 0 h 701"/>
                <a:gd name="T80" fmla="*/ 0 w 516"/>
                <a:gd name="T81" fmla="*/ 0 h 701"/>
                <a:gd name="T82" fmla="*/ 0 w 516"/>
                <a:gd name="T83" fmla="*/ 0 h 701"/>
                <a:gd name="T84" fmla="*/ 0 w 516"/>
                <a:gd name="T85" fmla="*/ 0 h 701"/>
                <a:gd name="T86" fmla="*/ 0 w 516"/>
                <a:gd name="T87" fmla="*/ 0 h 701"/>
                <a:gd name="T88" fmla="*/ 0 w 516"/>
                <a:gd name="T89" fmla="*/ 0 h 701"/>
                <a:gd name="T90" fmla="*/ 0 w 516"/>
                <a:gd name="T91" fmla="*/ 0 h 701"/>
                <a:gd name="T92" fmla="*/ 0 w 516"/>
                <a:gd name="T93" fmla="*/ 0 h 7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6"/>
                <a:gd name="T142" fmla="*/ 0 h 701"/>
                <a:gd name="T143" fmla="*/ 516 w 516"/>
                <a:gd name="T144" fmla="*/ 701 h 7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6" h="701">
                  <a:moveTo>
                    <a:pt x="516" y="52"/>
                  </a:moveTo>
                  <a:lnTo>
                    <a:pt x="495" y="104"/>
                  </a:lnTo>
                  <a:lnTo>
                    <a:pt x="470" y="178"/>
                  </a:lnTo>
                  <a:lnTo>
                    <a:pt x="442" y="270"/>
                  </a:lnTo>
                  <a:lnTo>
                    <a:pt x="415" y="369"/>
                  </a:lnTo>
                  <a:lnTo>
                    <a:pt x="391" y="470"/>
                  </a:lnTo>
                  <a:lnTo>
                    <a:pt x="372" y="564"/>
                  </a:lnTo>
                  <a:lnTo>
                    <a:pt x="361" y="643"/>
                  </a:lnTo>
                  <a:lnTo>
                    <a:pt x="361" y="701"/>
                  </a:lnTo>
                  <a:lnTo>
                    <a:pt x="346" y="675"/>
                  </a:lnTo>
                  <a:lnTo>
                    <a:pt x="328" y="640"/>
                  </a:lnTo>
                  <a:lnTo>
                    <a:pt x="307" y="597"/>
                  </a:lnTo>
                  <a:lnTo>
                    <a:pt x="286" y="548"/>
                  </a:lnTo>
                  <a:lnTo>
                    <a:pt x="261" y="496"/>
                  </a:lnTo>
                  <a:lnTo>
                    <a:pt x="236" y="438"/>
                  </a:lnTo>
                  <a:lnTo>
                    <a:pt x="210" y="380"/>
                  </a:lnTo>
                  <a:lnTo>
                    <a:pt x="184" y="322"/>
                  </a:lnTo>
                  <a:lnTo>
                    <a:pt x="158" y="264"/>
                  </a:lnTo>
                  <a:lnTo>
                    <a:pt x="131" y="208"/>
                  </a:lnTo>
                  <a:lnTo>
                    <a:pt x="106" y="157"/>
                  </a:lnTo>
                  <a:lnTo>
                    <a:pt x="81" y="110"/>
                  </a:lnTo>
                  <a:lnTo>
                    <a:pt x="59" y="71"/>
                  </a:lnTo>
                  <a:lnTo>
                    <a:pt x="37" y="40"/>
                  </a:lnTo>
                  <a:lnTo>
                    <a:pt x="18" y="17"/>
                  </a:lnTo>
                  <a:lnTo>
                    <a:pt x="0" y="7"/>
                  </a:lnTo>
                  <a:lnTo>
                    <a:pt x="22" y="2"/>
                  </a:lnTo>
                  <a:lnTo>
                    <a:pt x="47" y="1"/>
                  </a:lnTo>
                  <a:lnTo>
                    <a:pt x="73" y="0"/>
                  </a:lnTo>
                  <a:lnTo>
                    <a:pt x="101" y="1"/>
                  </a:lnTo>
                  <a:lnTo>
                    <a:pt x="129" y="4"/>
                  </a:lnTo>
                  <a:lnTo>
                    <a:pt x="158" y="8"/>
                  </a:lnTo>
                  <a:lnTo>
                    <a:pt x="186" y="12"/>
                  </a:lnTo>
                  <a:lnTo>
                    <a:pt x="214" y="17"/>
                  </a:lnTo>
                  <a:lnTo>
                    <a:pt x="241" y="23"/>
                  </a:lnTo>
                  <a:lnTo>
                    <a:pt x="265" y="29"/>
                  </a:lnTo>
                  <a:lnTo>
                    <a:pt x="288" y="36"/>
                  </a:lnTo>
                  <a:lnTo>
                    <a:pt x="307" y="42"/>
                  </a:lnTo>
                  <a:lnTo>
                    <a:pt x="322" y="49"/>
                  </a:lnTo>
                  <a:lnTo>
                    <a:pt x="334" y="54"/>
                  </a:lnTo>
                  <a:lnTo>
                    <a:pt x="342" y="60"/>
                  </a:lnTo>
                  <a:lnTo>
                    <a:pt x="344" y="64"/>
                  </a:lnTo>
                  <a:lnTo>
                    <a:pt x="341" y="67"/>
                  </a:lnTo>
                  <a:lnTo>
                    <a:pt x="334" y="70"/>
                  </a:lnTo>
                  <a:lnTo>
                    <a:pt x="322" y="72"/>
                  </a:lnTo>
                  <a:lnTo>
                    <a:pt x="308" y="75"/>
                  </a:lnTo>
                  <a:lnTo>
                    <a:pt x="292" y="76"/>
                  </a:lnTo>
                  <a:lnTo>
                    <a:pt x="273" y="77"/>
                  </a:lnTo>
                  <a:lnTo>
                    <a:pt x="253" y="77"/>
                  </a:lnTo>
                  <a:lnTo>
                    <a:pt x="233" y="78"/>
                  </a:lnTo>
                  <a:lnTo>
                    <a:pt x="212" y="78"/>
                  </a:lnTo>
                  <a:lnTo>
                    <a:pt x="193" y="79"/>
                  </a:lnTo>
                  <a:lnTo>
                    <a:pt x="173" y="80"/>
                  </a:lnTo>
                  <a:lnTo>
                    <a:pt x="157" y="81"/>
                  </a:lnTo>
                  <a:lnTo>
                    <a:pt x="143" y="82"/>
                  </a:lnTo>
                  <a:lnTo>
                    <a:pt x="131" y="84"/>
                  </a:lnTo>
                  <a:lnTo>
                    <a:pt x="125" y="88"/>
                  </a:lnTo>
                  <a:lnTo>
                    <a:pt x="121" y="91"/>
                  </a:lnTo>
                  <a:lnTo>
                    <a:pt x="127" y="97"/>
                  </a:lnTo>
                  <a:lnTo>
                    <a:pt x="142" y="103"/>
                  </a:lnTo>
                  <a:lnTo>
                    <a:pt x="162" y="105"/>
                  </a:lnTo>
                  <a:lnTo>
                    <a:pt x="187" y="108"/>
                  </a:lnTo>
                  <a:lnTo>
                    <a:pt x="212" y="110"/>
                  </a:lnTo>
                  <a:lnTo>
                    <a:pt x="234" y="112"/>
                  </a:lnTo>
                  <a:lnTo>
                    <a:pt x="248" y="117"/>
                  </a:lnTo>
                  <a:lnTo>
                    <a:pt x="253" y="122"/>
                  </a:lnTo>
                  <a:lnTo>
                    <a:pt x="249" y="131"/>
                  </a:lnTo>
                  <a:lnTo>
                    <a:pt x="239" y="140"/>
                  </a:lnTo>
                  <a:lnTo>
                    <a:pt x="225" y="151"/>
                  </a:lnTo>
                  <a:lnTo>
                    <a:pt x="210" y="163"/>
                  </a:lnTo>
                  <a:lnTo>
                    <a:pt x="195" y="174"/>
                  </a:lnTo>
                  <a:lnTo>
                    <a:pt x="182" y="183"/>
                  </a:lnTo>
                  <a:lnTo>
                    <a:pt x="172" y="188"/>
                  </a:lnTo>
                  <a:lnTo>
                    <a:pt x="169" y="190"/>
                  </a:lnTo>
                  <a:lnTo>
                    <a:pt x="195" y="234"/>
                  </a:lnTo>
                  <a:lnTo>
                    <a:pt x="197" y="232"/>
                  </a:lnTo>
                  <a:lnTo>
                    <a:pt x="206" y="226"/>
                  </a:lnTo>
                  <a:lnTo>
                    <a:pt x="216" y="215"/>
                  </a:lnTo>
                  <a:lnTo>
                    <a:pt x="233" y="202"/>
                  </a:lnTo>
                  <a:lnTo>
                    <a:pt x="251" y="186"/>
                  </a:lnTo>
                  <a:lnTo>
                    <a:pt x="272" y="169"/>
                  </a:lnTo>
                  <a:lnTo>
                    <a:pt x="293" y="149"/>
                  </a:lnTo>
                  <a:lnTo>
                    <a:pt x="316" y="130"/>
                  </a:lnTo>
                  <a:lnTo>
                    <a:pt x="339" y="111"/>
                  </a:lnTo>
                  <a:lnTo>
                    <a:pt x="361" y="92"/>
                  </a:lnTo>
                  <a:lnTo>
                    <a:pt x="383" y="76"/>
                  </a:lnTo>
                  <a:lnTo>
                    <a:pt x="402" y="61"/>
                  </a:lnTo>
                  <a:lnTo>
                    <a:pt x="419" y="48"/>
                  </a:lnTo>
                  <a:lnTo>
                    <a:pt x="433" y="39"/>
                  </a:lnTo>
                  <a:lnTo>
                    <a:pt x="441" y="34"/>
                  </a:lnTo>
                  <a:lnTo>
                    <a:pt x="447" y="34"/>
                  </a:lnTo>
                  <a:lnTo>
                    <a:pt x="448" y="39"/>
                  </a:lnTo>
                  <a:lnTo>
                    <a:pt x="442" y="51"/>
                  </a:lnTo>
                  <a:lnTo>
                    <a:pt x="434" y="66"/>
                  </a:lnTo>
                  <a:lnTo>
                    <a:pt x="421" y="84"/>
                  </a:lnTo>
                  <a:lnTo>
                    <a:pt x="406" y="106"/>
                  </a:lnTo>
                  <a:lnTo>
                    <a:pt x="387" y="130"/>
                  </a:lnTo>
                  <a:lnTo>
                    <a:pt x="368" y="156"/>
                  </a:lnTo>
                  <a:lnTo>
                    <a:pt x="346" y="181"/>
                  </a:lnTo>
                  <a:lnTo>
                    <a:pt x="326" y="206"/>
                  </a:lnTo>
                  <a:lnTo>
                    <a:pt x="305" y="231"/>
                  </a:lnTo>
                  <a:lnTo>
                    <a:pt x="286" y="254"/>
                  </a:lnTo>
                  <a:lnTo>
                    <a:pt x="268" y="274"/>
                  </a:lnTo>
                  <a:lnTo>
                    <a:pt x="254" y="292"/>
                  </a:lnTo>
                  <a:lnTo>
                    <a:pt x="242" y="305"/>
                  </a:lnTo>
                  <a:lnTo>
                    <a:pt x="235" y="313"/>
                  </a:lnTo>
                  <a:lnTo>
                    <a:pt x="233" y="316"/>
                  </a:lnTo>
                  <a:lnTo>
                    <a:pt x="278" y="368"/>
                  </a:lnTo>
                  <a:lnTo>
                    <a:pt x="280" y="365"/>
                  </a:lnTo>
                  <a:lnTo>
                    <a:pt x="286" y="354"/>
                  </a:lnTo>
                  <a:lnTo>
                    <a:pt x="294" y="338"/>
                  </a:lnTo>
                  <a:lnTo>
                    <a:pt x="305" y="317"/>
                  </a:lnTo>
                  <a:lnTo>
                    <a:pt x="318" y="294"/>
                  </a:lnTo>
                  <a:lnTo>
                    <a:pt x="333" y="267"/>
                  </a:lnTo>
                  <a:lnTo>
                    <a:pt x="350" y="238"/>
                  </a:lnTo>
                  <a:lnTo>
                    <a:pt x="366" y="208"/>
                  </a:lnTo>
                  <a:lnTo>
                    <a:pt x="383" y="179"/>
                  </a:lnTo>
                  <a:lnTo>
                    <a:pt x="400" y="151"/>
                  </a:lnTo>
                  <a:lnTo>
                    <a:pt x="417" y="125"/>
                  </a:lnTo>
                  <a:lnTo>
                    <a:pt x="431" y="102"/>
                  </a:lnTo>
                  <a:lnTo>
                    <a:pt x="445" y="83"/>
                  </a:lnTo>
                  <a:lnTo>
                    <a:pt x="455" y="69"/>
                  </a:lnTo>
                  <a:lnTo>
                    <a:pt x="464" y="61"/>
                  </a:lnTo>
                  <a:lnTo>
                    <a:pt x="470" y="60"/>
                  </a:lnTo>
                  <a:lnTo>
                    <a:pt x="293" y="431"/>
                  </a:lnTo>
                  <a:lnTo>
                    <a:pt x="322" y="513"/>
                  </a:lnTo>
                  <a:lnTo>
                    <a:pt x="325" y="507"/>
                  </a:lnTo>
                  <a:lnTo>
                    <a:pt x="330" y="492"/>
                  </a:lnTo>
                  <a:lnTo>
                    <a:pt x="338" y="468"/>
                  </a:lnTo>
                  <a:lnTo>
                    <a:pt x="348" y="437"/>
                  </a:lnTo>
                  <a:lnTo>
                    <a:pt x="361" y="401"/>
                  </a:lnTo>
                  <a:lnTo>
                    <a:pt x="375" y="360"/>
                  </a:lnTo>
                  <a:lnTo>
                    <a:pt x="392" y="316"/>
                  </a:lnTo>
                  <a:lnTo>
                    <a:pt x="408" y="272"/>
                  </a:lnTo>
                  <a:lnTo>
                    <a:pt x="425" y="228"/>
                  </a:lnTo>
                  <a:lnTo>
                    <a:pt x="441" y="186"/>
                  </a:lnTo>
                  <a:lnTo>
                    <a:pt x="458" y="147"/>
                  </a:lnTo>
                  <a:lnTo>
                    <a:pt x="473" y="112"/>
                  </a:lnTo>
                  <a:lnTo>
                    <a:pt x="487" y="84"/>
                  </a:lnTo>
                  <a:lnTo>
                    <a:pt x="499" y="64"/>
                  </a:lnTo>
                  <a:lnTo>
                    <a:pt x="508" y="53"/>
                  </a:lnTo>
                  <a:lnTo>
                    <a:pt x="516" y="52"/>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6" name="Freeform 788"/>
            <p:cNvSpPr>
              <a:spLocks/>
            </p:cNvSpPr>
            <p:nvPr/>
          </p:nvSpPr>
          <p:spPr bwMode="auto">
            <a:xfrm>
              <a:off x="3987" y="602"/>
              <a:ext cx="92" cy="42"/>
            </a:xfrm>
            <a:custGeom>
              <a:avLst/>
              <a:gdLst>
                <a:gd name="T0" fmla="*/ 0 w 644"/>
                <a:gd name="T1" fmla="*/ 0 h 289"/>
                <a:gd name="T2" fmla="*/ 0 w 644"/>
                <a:gd name="T3" fmla="*/ 0 h 289"/>
                <a:gd name="T4" fmla="*/ 0 w 644"/>
                <a:gd name="T5" fmla="*/ 0 h 289"/>
                <a:gd name="T6" fmla="*/ 0 w 644"/>
                <a:gd name="T7" fmla="*/ 0 h 289"/>
                <a:gd name="T8" fmla="*/ 0 w 644"/>
                <a:gd name="T9" fmla="*/ 0 h 289"/>
                <a:gd name="T10" fmla="*/ 0 w 644"/>
                <a:gd name="T11" fmla="*/ 0 h 289"/>
                <a:gd name="T12" fmla="*/ 0 w 644"/>
                <a:gd name="T13" fmla="*/ 0 h 289"/>
                <a:gd name="T14" fmla="*/ 0 w 644"/>
                <a:gd name="T15" fmla="*/ 0 h 289"/>
                <a:gd name="T16" fmla="*/ 0 w 644"/>
                <a:gd name="T17" fmla="*/ 0 h 289"/>
                <a:gd name="T18" fmla="*/ 0 w 644"/>
                <a:gd name="T19" fmla="*/ 0 h 289"/>
                <a:gd name="T20" fmla="*/ 0 w 644"/>
                <a:gd name="T21" fmla="*/ 0 h 289"/>
                <a:gd name="T22" fmla="*/ 0 w 644"/>
                <a:gd name="T23" fmla="*/ 0 h 289"/>
                <a:gd name="T24" fmla="*/ 0 w 644"/>
                <a:gd name="T25" fmla="*/ 0 h 289"/>
                <a:gd name="T26" fmla="*/ 0 w 644"/>
                <a:gd name="T27" fmla="*/ 0 h 289"/>
                <a:gd name="T28" fmla="*/ 0 w 644"/>
                <a:gd name="T29" fmla="*/ 0 h 289"/>
                <a:gd name="T30" fmla="*/ 0 w 644"/>
                <a:gd name="T31" fmla="*/ 0 h 289"/>
                <a:gd name="T32" fmla="*/ 0 w 644"/>
                <a:gd name="T33" fmla="*/ 0 h 289"/>
                <a:gd name="T34" fmla="*/ 0 w 644"/>
                <a:gd name="T35" fmla="*/ 0 h 289"/>
                <a:gd name="T36" fmla="*/ 0 w 644"/>
                <a:gd name="T37" fmla="*/ 0 h 289"/>
                <a:gd name="T38" fmla="*/ 0 w 644"/>
                <a:gd name="T39" fmla="*/ 0 h 289"/>
                <a:gd name="T40" fmla="*/ 0 w 644"/>
                <a:gd name="T41" fmla="*/ 0 h 289"/>
                <a:gd name="T42" fmla="*/ 0 w 644"/>
                <a:gd name="T43" fmla="*/ 0 h 289"/>
                <a:gd name="T44" fmla="*/ 0 w 644"/>
                <a:gd name="T45" fmla="*/ 0 h 289"/>
                <a:gd name="T46" fmla="*/ 0 w 644"/>
                <a:gd name="T47" fmla="*/ 0 h 289"/>
                <a:gd name="T48" fmla="*/ 0 w 644"/>
                <a:gd name="T49" fmla="*/ 0 h 289"/>
                <a:gd name="T50" fmla="*/ 0 w 644"/>
                <a:gd name="T51" fmla="*/ 0 h 289"/>
                <a:gd name="T52" fmla="*/ 0 w 644"/>
                <a:gd name="T53" fmla="*/ 0 h 289"/>
                <a:gd name="T54" fmla="*/ 0 w 644"/>
                <a:gd name="T55" fmla="*/ 0 h 289"/>
                <a:gd name="T56" fmla="*/ 0 w 644"/>
                <a:gd name="T57" fmla="*/ 0 h 289"/>
                <a:gd name="T58" fmla="*/ 0 w 644"/>
                <a:gd name="T59" fmla="*/ 0 h 289"/>
                <a:gd name="T60" fmla="*/ 0 w 644"/>
                <a:gd name="T61" fmla="*/ 0 h 289"/>
                <a:gd name="T62" fmla="*/ 0 w 644"/>
                <a:gd name="T63" fmla="*/ 0 h 289"/>
                <a:gd name="T64" fmla="*/ 0 w 644"/>
                <a:gd name="T65" fmla="*/ 0 h 289"/>
                <a:gd name="T66" fmla="*/ 0 w 644"/>
                <a:gd name="T67" fmla="*/ 0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44"/>
                <a:gd name="T103" fmla="*/ 0 h 289"/>
                <a:gd name="T104" fmla="*/ 644 w 644"/>
                <a:gd name="T105" fmla="*/ 289 h 2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44" h="289">
                  <a:moveTo>
                    <a:pt x="0" y="4"/>
                  </a:moveTo>
                  <a:lnTo>
                    <a:pt x="6" y="0"/>
                  </a:lnTo>
                  <a:lnTo>
                    <a:pt x="26" y="0"/>
                  </a:lnTo>
                  <a:lnTo>
                    <a:pt x="55" y="4"/>
                  </a:lnTo>
                  <a:lnTo>
                    <a:pt x="94" y="12"/>
                  </a:lnTo>
                  <a:lnTo>
                    <a:pt x="140" y="23"/>
                  </a:lnTo>
                  <a:lnTo>
                    <a:pt x="192" y="35"/>
                  </a:lnTo>
                  <a:lnTo>
                    <a:pt x="247" y="51"/>
                  </a:lnTo>
                  <a:lnTo>
                    <a:pt x="306" y="68"/>
                  </a:lnTo>
                  <a:lnTo>
                    <a:pt x="364" y="86"/>
                  </a:lnTo>
                  <a:lnTo>
                    <a:pt x="420" y="105"/>
                  </a:lnTo>
                  <a:lnTo>
                    <a:pt x="476" y="124"/>
                  </a:lnTo>
                  <a:lnTo>
                    <a:pt x="525" y="142"/>
                  </a:lnTo>
                  <a:lnTo>
                    <a:pt x="569" y="161"/>
                  </a:lnTo>
                  <a:lnTo>
                    <a:pt x="604" y="178"/>
                  </a:lnTo>
                  <a:lnTo>
                    <a:pt x="630" y="193"/>
                  </a:lnTo>
                  <a:lnTo>
                    <a:pt x="644" y="206"/>
                  </a:lnTo>
                  <a:lnTo>
                    <a:pt x="621" y="289"/>
                  </a:lnTo>
                  <a:lnTo>
                    <a:pt x="616" y="287"/>
                  </a:lnTo>
                  <a:lnTo>
                    <a:pt x="602" y="279"/>
                  </a:lnTo>
                  <a:lnTo>
                    <a:pt x="578" y="268"/>
                  </a:lnTo>
                  <a:lnTo>
                    <a:pt x="548" y="252"/>
                  </a:lnTo>
                  <a:lnTo>
                    <a:pt x="511" y="234"/>
                  </a:lnTo>
                  <a:lnTo>
                    <a:pt x="470" y="214"/>
                  </a:lnTo>
                  <a:lnTo>
                    <a:pt x="424" y="191"/>
                  </a:lnTo>
                  <a:lnTo>
                    <a:pt x="375" y="167"/>
                  </a:lnTo>
                  <a:lnTo>
                    <a:pt x="323" y="142"/>
                  </a:lnTo>
                  <a:lnTo>
                    <a:pt x="271" y="119"/>
                  </a:lnTo>
                  <a:lnTo>
                    <a:pt x="219" y="94"/>
                  </a:lnTo>
                  <a:lnTo>
                    <a:pt x="169" y="71"/>
                  </a:lnTo>
                  <a:lnTo>
                    <a:pt x="121" y="51"/>
                  </a:lnTo>
                  <a:lnTo>
                    <a:pt x="75" y="32"/>
                  </a:lnTo>
                  <a:lnTo>
                    <a:pt x="34" y="16"/>
                  </a:lnTo>
                  <a:lnTo>
                    <a:pt x="0" y="4"/>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7" name="Freeform 789"/>
            <p:cNvSpPr>
              <a:spLocks/>
            </p:cNvSpPr>
            <p:nvPr/>
          </p:nvSpPr>
          <p:spPr bwMode="auto">
            <a:xfrm>
              <a:off x="4014" y="632"/>
              <a:ext cx="52" cy="32"/>
            </a:xfrm>
            <a:custGeom>
              <a:avLst/>
              <a:gdLst>
                <a:gd name="T0" fmla="*/ 0 w 365"/>
                <a:gd name="T1" fmla="*/ 0 h 229"/>
                <a:gd name="T2" fmla="*/ 0 w 365"/>
                <a:gd name="T3" fmla="*/ 0 h 229"/>
                <a:gd name="T4" fmla="*/ 0 w 365"/>
                <a:gd name="T5" fmla="*/ 0 h 229"/>
                <a:gd name="T6" fmla="*/ 0 w 365"/>
                <a:gd name="T7" fmla="*/ 0 h 229"/>
                <a:gd name="T8" fmla="*/ 0 w 365"/>
                <a:gd name="T9" fmla="*/ 0 h 229"/>
                <a:gd name="T10" fmla="*/ 0 w 365"/>
                <a:gd name="T11" fmla="*/ 0 h 229"/>
                <a:gd name="T12" fmla="*/ 0 w 365"/>
                <a:gd name="T13" fmla="*/ 0 h 229"/>
                <a:gd name="T14" fmla="*/ 0 w 365"/>
                <a:gd name="T15" fmla="*/ 0 h 229"/>
                <a:gd name="T16" fmla="*/ 0 w 365"/>
                <a:gd name="T17" fmla="*/ 0 h 229"/>
                <a:gd name="T18" fmla="*/ 0 w 365"/>
                <a:gd name="T19" fmla="*/ 0 h 229"/>
                <a:gd name="T20" fmla="*/ 0 w 365"/>
                <a:gd name="T21" fmla="*/ 0 h 229"/>
                <a:gd name="T22" fmla="*/ 0 w 365"/>
                <a:gd name="T23" fmla="*/ 0 h 229"/>
                <a:gd name="T24" fmla="*/ 0 w 365"/>
                <a:gd name="T25" fmla="*/ 0 h 229"/>
                <a:gd name="T26" fmla="*/ 0 w 365"/>
                <a:gd name="T27" fmla="*/ 0 h 229"/>
                <a:gd name="T28" fmla="*/ 0 w 365"/>
                <a:gd name="T29" fmla="*/ 0 h 229"/>
                <a:gd name="T30" fmla="*/ 0 w 365"/>
                <a:gd name="T31" fmla="*/ 0 h 229"/>
                <a:gd name="T32" fmla="*/ 0 w 365"/>
                <a:gd name="T33" fmla="*/ 0 h 229"/>
                <a:gd name="T34" fmla="*/ 0 w 365"/>
                <a:gd name="T35" fmla="*/ 0 h 229"/>
                <a:gd name="T36" fmla="*/ 0 w 365"/>
                <a:gd name="T37" fmla="*/ 0 h 229"/>
                <a:gd name="T38" fmla="*/ 0 w 365"/>
                <a:gd name="T39" fmla="*/ 0 h 229"/>
                <a:gd name="T40" fmla="*/ 0 w 365"/>
                <a:gd name="T41" fmla="*/ 0 h 229"/>
                <a:gd name="T42" fmla="*/ 0 w 365"/>
                <a:gd name="T43" fmla="*/ 0 h 229"/>
                <a:gd name="T44" fmla="*/ 0 w 365"/>
                <a:gd name="T45" fmla="*/ 0 h 229"/>
                <a:gd name="T46" fmla="*/ 0 w 365"/>
                <a:gd name="T47" fmla="*/ 0 h 229"/>
                <a:gd name="T48" fmla="*/ 0 w 365"/>
                <a:gd name="T49" fmla="*/ 0 h 229"/>
                <a:gd name="T50" fmla="*/ 0 w 365"/>
                <a:gd name="T51" fmla="*/ 0 h 229"/>
                <a:gd name="T52" fmla="*/ 0 w 365"/>
                <a:gd name="T53" fmla="*/ 0 h 229"/>
                <a:gd name="T54" fmla="*/ 0 w 365"/>
                <a:gd name="T55" fmla="*/ 0 h 229"/>
                <a:gd name="T56" fmla="*/ 0 w 365"/>
                <a:gd name="T57" fmla="*/ 0 h 229"/>
                <a:gd name="T58" fmla="*/ 0 w 365"/>
                <a:gd name="T59" fmla="*/ 0 h 229"/>
                <a:gd name="T60" fmla="*/ 0 w 365"/>
                <a:gd name="T61" fmla="*/ 0 h 229"/>
                <a:gd name="T62" fmla="*/ 0 w 365"/>
                <a:gd name="T63" fmla="*/ 0 h 229"/>
                <a:gd name="T64" fmla="*/ 0 w 365"/>
                <a:gd name="T65" fmla="*/ 0 h 229"/>
                <a:gd name="T66" fmla="*/ 0 w 365"/>
                <a:gd name="T67" fmla="*/ 0 h 2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5"/>
                <a:gd name="T103" fmla="*/ 0 h 229"/>
                <a:gd name="T104" fmla="*/ 365 w 365"/>
                <a:gd name="T105" fmla="*/ 229 h 2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5" h="229">
                  <a:moveTo>
                    <a:pt x="0" y="0"/>
                  </a:moveTo>
                  <a:lnTo>
                    <a:pt x="23" y="0"/>
                  </a:lnTo>
                  <a:lnTo>
                    <a:pt x="47" y="2"/>
                  </a:lnTo>
                  <a:lnTo>
                    <a:pt x="73" y="9"/>
                  </a:lnTo>
                  <a:lnTo>
                    <a:pt x="102" y="16"/>
                  </a:lnTo>
                  <a:lnTo>
                    <a:pt x="130" y="27"/>
                  </a:lnTo>
                  <a:lnTo>
                    <a:pt x="159" y="39"/>
                  </a:lnTo>
                  <a:lnTo>
                    <a:pt x="187" y="53"/>
                  </a:lnTo>
                  <a:lnTo>
                    <a:pt x="215" y="68"/>
                  </a:lnTo>
                  <a:lnTo>
                    <a:pt x="242" y="84"/>
                  </a:lnTo>
                  <a:lnTo>
                    <a:pt x="268" y="101"/>
                  </a:lnTo>
                  <a:lnTo>
                    <a:pt x="292" y="119"/>
                  </a:lnTo>
                  <a:lnTo>
                    <a:pt x="313" y="136"/>
                  </a:lnTo>
                  <a:lnTo>
                    <a:pt x="332" y="153"/>
                  </a:lnTo>
                  <a:lnTo>
                    <a:pt x="347" y="169"/>
                  </a:lnTo>
                  <a:lnTo>
                    <a:pt x="358" y="186"/>
                  </a:lnTo>
                  <a:lnTo>
                    <a:pt x="365" y="201"/>
                  </a:lnTo>
                  <a:lnTo>
                    <a:pt x="344" y="229"/>
                  </a:lnTo>
                  <a:lnTo>
                    <a:pt x="342" y="227"/>
                  </a:lnTo>
                  <a:lnTo>
                    <a:pt x="335" y="222"/>
                  </a:lnTo>
                  <a:lnTo>
                    <a:pt x="323" y="214"/>
                  </a:lnTo>
                  <a:lnTo>
                    <a:pt x="309" y="203"/>
                  </a:lnTo>
                  <a:lnTo>
                    <a:pt x="292" y="190"/>
                  </a:lnTo>
                  <a:lnTo>
                    <a:pt x="271" y="176"/>
                  </a:lnTo>
                  <a:lnTo>
                    <a:pt x="248" y="159"/>
                  </a:lnTo>
                  <a:lnTo>
                    <a:pt x="223" y="141"/>
                  </a:lnTo>
                  <a:lnTo>
                    <a:pt x="197" y="123"/>
                  </a:lnTo>
                  <a:lnTo>
                    <a:pt x="169" y="105"/>
                  </a:lnTo>
                  <a:lnTo>
                    <a:pt x="140" y="85"/>
                  </a:lnTo>
                  <a:lnTo>
                    <a:pt x="111" y="66"/>
                  </a:lnTo>
                  <a:lnTo>
                    <a:pt x="82" y="47"/>
                  </a:lnTo>
                  <a:lnTo>
                    <a:pt x="54" y="30"/>
                  </a:lnTo>
                  <a:lnTo>
                    <a:pt x="26" y="14"/>
                  </a:lnTo>
                  <a:lnTo>
                    <a:pt x="0" y="0"/>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8" name="Freeform 790"/>
            <p:cNvSpPr>
              <a:spLocks/>
            </p:cNvSpPr>
            <p:nvPr/>
          </p:nvSpPr>
          <p:spPr bwMode="auto">
            <a:xfrm>
              <a:off x="4020" y="650"/>
              <a:ext cx="15" cy="10"/>
            </a:xfrm>
            <a:custGeom>
              <a:avLst/>
              <a:gdLst>
                <a:gd name="T0" fmla="*/ 0 w 105"/>
                <a:gd name="T1" fmla="*/ 0 h 69"/>
                <a:gd name="T2" fmla="*/ 0 w 105"/>
                <a:gd name="T3" fmla="*/ 0 h 69"/>
                <a:gd name="T4" fmla="*/ 0 w 105"/>
                <a:gd name="T5" fmla="*/ 0 h 69"/>
                <a:gd name="T6" fmla="*/ 0 w 105"/>
                <a:gd name="T7" fmla="*/ 0 h 69"/>
                <a:gd name="T8" fmla="*/ 0 60000 65536"/>
                <a:gd name="T9" fmla="*/ 0 60000 65536"/>
                <a:gd name="T10" fmla="*/ 0 60000 65536"/>
                <a:gd name="T11" fmla="*/ 0 60000 65536"/>
                <a:gd name="T12" fmla="*/ 0 w 105"/>
                <a:gd name="T13" fmla="*/ 0 h 69"/>
                <a:gd name="T14" fmla="*/ 105 w 105"/>
                <a:gd name="T15" fmla="*/ 69 h 69"/>
              </a:gdLst>
              <a:ahLst/>
              <a:cxnLst>
                <a:cxn ang="T8">
                  <a:pos x="T0" y="T1"/>
                </a:cxn>
                <a:cxn ang="T9">
                  <a:pos x="T2" y="T3"/>
                </a:cxn>
                <a:cxn ang="T10">
                  <a:pos x="T4" y="T5"/>
                </a:cxn>
                <a:cxn ang="T11">
                  <a:pos x="T6" y="T7"/>
                </a:cxn>
              </a:cxnLst>
              <a:rect l="T12" t="T13" r="T14" b="T15"/>
              <a:pathLst>
                <a:path w="105" h="69">
                  <a:moveTo>
                    <a:pt x="0" y="0"/>
                  </a:moveTo>
                  <a:lnTo>
                    <a:pt x="76" y="69"/>
                  </a:lnTo>
                  <a:lnTo>
                    <a:pt x="105" y="42"/>
                  </a:lnTo>
                  <a:lnTo>
                    <a:pt x="0" y="0"/>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89" name="Freeform 791"/>
            <p:cNvSpPr>
              <a:spLocks/>
            </p:cNvSpPr>
            <p:nvPr/>
          </p:nvSpPr>
          <p:spPr bwMode="auto">
            <a:xfrm>
              <a:off x="3900" y="605"/>
              <a:ext cx="33" cy="12"/>
            </a:xfrm>
            <a:custGeom>
              <a:avLst/>
              <a:gdLst>
                <a:gd name="T0" fmla="*/ 0 w 232"/>
                <a:gd name="T1" fmla="*/ 0 h 86"/>
                <a:gd name="T2" fmla="*/ 0 w 232"/>
                <a:gd name="T3" fmla="*/ 0 h 86"/>
                <a:gd name="T4" fmla="*/ 0 w 232"/>
                <a:gd name="T5" fmla="*/ 0 h 86"/>
                <a:gd name="T6" fmla="*/ 0 w 232"/>
                <a:gd name="T7" fmla="*/ 0 h 86"/>
                <a:gd name="T8" fmla="*/ 0 w 232"/>
                <a:gd name="T9" fmla="*/ 0 h 86"/>
                <a:gd name="T10" fmla="*/ 0 w 232"/>
                <a:gd name="T11" fmla="*/ 0 h 86"/>
                <a:gd name="T12" fmla="*/ 0 w 232"/>
                <a:gd name="T13" fmla="*/ 0 h 86"/>
                <a:gd name="T14" fmla="*/ 0 w 232"/>
                <a:gd name="T15" fmla="*/ 0 h 86"/>
                <a:gd name="T16" fmla="*/ 0 w 232"/>
                <a:gd name="T17" fmla="*/ 0 h 86"/>
                <a:gd name="T18" fmla="*/ 0 w 232"/>
                <a:gd name="T19" fmla="*/ 0 h 86"/>
                <a:gd name="T20" fmla="*/ 0 w 232"/>
                <a:gd name="T21" fmla="*/ 0 h 86"/>
                <a:gd name="T22" fmla="*/ 0 w 232"/>
                <a:gd name="T23" fmla="*/ 0 h 86"/>
                <a:gd name="T24" fmla="*/ 0 w 232"/>
                <a:gd name="T25" fmla="*/ 0 h 86"/>
                <a:gd name="T26" fmla="*/ 0 w 232"/>
                <a:gd name="T27" fmla="*/ 0 h 86"/>
                <a:gd name="T28" fmla="*/ 0 w 232"/>
                <a:gd name="T29" fmla="*/ 0 h 86"/>
                <a:gd name="T30" fmla="*/ 0 w 232"/>
                <a:gd name="T31" fmla="*/ 0 h 86"/>
                <a:gd name="T32" fmla="*/ 0 w 232"/>
                <a:gd name="T33" fmla="*/ 0 h 86"/>
                <a:gd name="T34" fmla="*/ 0 w 232"/>
                <a:gd name="T35" fmla="*/ 0 h 86"/>
                <a:gd name="T36" fmla="*/ 0 w 232"/>
                <a:gd name="T37" fmla="*/ 0 h 86"/>
                <a:gd name="T38" fmla="*/ 0 w 232"/>
                <a:gd name="T39" fmla="*/ 0 h 86"/>
                <a:gd name="T40" fmla="*/ 0 w 232"/>
                <a:gd name="T41" fmla="*/ 0 h 86"/>
                <a:gd name="T42" fmla="*/ 0 w 232"/>
                <a:gd name="T43" fmla="*/ 0 h 86"/>
                <a:gd name="T44" fmla="*/ 0 w 232"/>
                <a:gd name="T45" fmla="*/ 0 h 86"/>
                <a:gd name="T46" fmla="*/ 0 w 232"/>
                <a:gd name="T47" fmla="*/ 0 h 86"/>
                <a:gd name="T48" fmla="*/ 0 w 232"/>
                <a:gd name="T49" fmla="*/ 0 h 86"/>
                <a:gd name="T50" fmla="*/ 0 w 232"/>
                <a:gd name="T51" fmla="*/ 0 h 86"/>
                <a:gd name="T52" fmla="*/ 0 w 232"/>
                <a:gd name="T53" fmla="*/ 0 h 86"/>
                <a:gd name="T54" fmla="*/ 0 w 232"/>
                <a:gd name="T55" fmla="*/ 0 h 86"/>
                <a:gd name="T56" fmla="*/ 0 w 232"/>
                <a:gd name="T57" fmla="*/ 0 h 86"/>
                <a:gd name="T58" fmla="*/ 0 w 232"/>
                <a:gd name="T59" fmla="*/ 0 h 86"/>
                <a:gd name="T60" fmla="*/ 0 w 232"/>
                <a:gd name="T61" fmla="*/ 0 h 86"/>
                <a:gd name="T62" fmla="*/ 0 w 232"/>
                <a:gd name="T63" fmla="*/ 0 h 86"/>
                <a:gd name="T64" fmla="*/ 0 w 232"/>
                <a:gd name="T65" fmla="*/ 0 h 86"/>
                <a:gd name="T66" fmla="*/ 0 w 232"/>
                <a:gd name="T67" fmla="*/ 0 h 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86"/>
                <a:gd name="T104" fmla="*/ 232 w 232"/>
                <a:gd name="T105" fmla="*/ 86 h 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86">
                  <a:moveTo>
                    <a:pt x="232" y="13"/>
                  </a:moveTo>
                  <a:lnTo>
                    <a:pt x="230" y="9"/>
                  </a:lnTo>
                  <a:lnTo>
                    <a:pt x="225" y="6"/>
                  </a:lnTo>
                  <a:lnTo>
                    <a:pt x="216" y="2"/>
                  </a:lnTo>
                  <a:lnTo>
                    <a:pt x="205" y="1"/>
                  </a:lnTo>
                  <a:lnTo>
                    <a:pt x="190" y="0"/>
                  </a:lnTo>
                  <a:lnTo>
                    <a:pt x="174" y="0"/>
                  </a:lnTo>
                  <a:lnTo>
                    <a:pt x="157" y="1"/>
                  </a:lnTo>
                  <a:lnTo>
                    <a:pt x="139" y="4"/>
                  </a:lnTo>
                  <a:lnTo>
                    <a:pt x="119" y="7"/>
                  </a:lnTo>
                  <a:lnTo>
                    <a:pt x="100" y="11"/>
                  </a:lnTo>
                  <a:lnTo>
                    <a:pt x="80" y="15"/>
                  </a:lnTo>
                  <a:lnTo>
                    <a:pt x="61" y="22"/>
                  </a:lnTo>
                  <a:lnTo>
                    <a:pt x="43" y="28"/>
                  </a:lnTo>
                  <a:lnTo>
                    <a:pt x="26" y="36"/>
                  </a:lnTo>
                  <a:lnTo>
                    <a:pt x="12" y="45"/>
                  </a:lnTo>
                  <a:lnTo>
                    <a:pt x="0" y="54"/>
                  </a:lnTo>
                  <a:lnTo>
                    <a:pt x="50" y="86"/>
                  </a:lnTo>
                  <a:lnTo>
                    <a:pt x="51" y="84"/>
                  </a:lnTo>
                  <a:lnTo>
                    <a:pt x="53" y="83"/>
                  </a:lnTo>
                  <a:lnTo>
                    <a:pt x="57" y="80"/>
                  </a:lnTo>
                  <a:lnTo>
                    <a:pt x="63" y="76"/>
                  </a:lnTo>
                  <a:lnTo>
                    <a:pt x="70" y="72"/>
                  </a:lnTo>
                  <a:lnTo>
                    <a:pt x="79" y="66"/>
                  </a:lnTo>
                  <a:lnTo>
                    <a:pt x="89" y="61"/>
                  </a:lnTo>
                  <a:lnTo>
                    <a:pt x="101" y="55"/>
                  </a:lnTo>
                  <a:lnTo>
                    <a:pt x="114" y="49"/>
                  </a:lnTo>
                  <a:lnTo>
                    <a:pt x="127" y="42"/>
                  </a:lnTo>
                  <a:lnTo>
                    <a:pt x="142" y="37"/>
                  </a:lnTo>
                  <a:lnTo>
                    <a:pt x="158" y="31"/>
                  </a:lnTo>
                  <a:lnTo>
                    <a:pt x="175" y="25"/>
                  </a:lnTo>
                  <a:lnTo>
                    <a:pt x="193" y="21"/>
                  </a:lnTo>
                  <a:lnTo>
                    <a:pt x="212" y="16"/>
                  </a:lnTo>
                  <a:lnTo>
                    <a:pt x="232" y="13"/>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90" name="Freeform 792"/>
            <p:cNvSpPr>
              <a:spLocks/>
            </p:cNvSpPr>
            <p:nvPr/>
          </p:nvSpPr>
          <p:spPr bwMode="auto">
            <a:xfrm>
              <a:off x="3810" y="420"/>
              <a:ext cx="15" cy="17"/>
            </a:xfrm>
            <a:custGeom>
              <a:avLst/>
              <a:gdLst>
                <a:gd name="T0" fmla="*/ 0 w 107"/>
                <a:gd name="T1" fmla="*/ 0 h 122"/>
                <a:gd name="T2" fmla="*/ 0 w 107"/>
                <a:gd name="T3" fmla="*/ 0 h 122"/>
                <a:gd name="T4" fmla="*/ 0 w 107"/>
                <a:gd name="T5" fmla="*/ 0 h 122"/>
                <a:gd name="T6" fmla="*/ 0 w 107"/>
                <a:gd name="T7" fmla="*/ 0 h 122"/>
                <a:gd name="T8" fmla="*/ 0 60000 65536"/>
                <a:gd name="T9" fmla="*/ 0 60000 65536"/>
                <a:gd name="T10" fmla="*/ 0 60000 65536"/>
                <a:gd name="T11" fmla="*/ 0 60000 65536"/>
                <a:gd name="T12" fmla="*/ 0 w 107"/>
                <a:gd name="T13" fmla="*/ 0 h 122"/>
                <a:gd name="T14" fmla="*/ 107 w 107"/>
                <a:gd name="T15" fmla="*/ 122 h 122"/>
              </a:gdLst>
              <a:ahLst/>
              <a:cxnLst>
                <a:cxn ang="T8">
                  <a:pos x="T0" y="T1"/>
                </a:cxn>
                <a:cxn ang="T9">
                  <a:pos x="T2" y="T3"/>
                </a:cxn>
                <a:cxn ang="T10">
                  <a:pos x="T4" y="T5"/>
                </a:cxn>
                <a:cxn ang="T11">
                  <a:pos x="T6" y="T7"/>
                </a:cxn>
              </a:cxnLst>
              <a:rect l="T12" t="T13" r="T14" b="T15"/>
              <a:pathLst>
                <a:path w="107" h="122">
                  <a:moveTo>
                    <a:pt x="22" y="0"/>
                  </a:moveTo>
                  <a:lnTo>
                    <a:pt x="0" y="52"/>
                  </a:lnTo>
                  <a:lnTo>
                    <a:pt x="107" y="122"/>
                  </a:lnTo>
                  <a:lnTo>
                    <a:pt x="22" y="0"/>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91" name="Freeform 793"/>
            <p:cNvSpPr>
              <a:spLocks/>
            </p:cNvSpPr>
            <p:nvPr/>
          </p:nvSpPr>
          <p:spPr bwMode="auto">
            <a:xfrm>
              <a:off x="3798" y="441"/>
              <a:ext cx="20" cy="10"/>
            </a:xfrm>
            <a:custGeom>
              <a:avLst/>
              <a:gdLst>
                <a:gd name="T0" fmla="*/ 0 w 144"/>
                <a:gd name="T1" fmla="*/ 0 h 66"/>
                <a:gd name="T2" fmla="*/ 0 w 144"/>
                <a:gd name="T3" fmla="*/ 0 h 66"/>
                <a:gd name="T4" fmla="*/ 0 w 144"/>
                <a:gd name="T5" fmla="*/ 0 h 66"/>
                <a:gd name="T6" fmla="*/ 0 w 144"/>
                <a:gd name="T7" fmla="*/ 0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13" y="0"/>
                  </a:moveTo>
                  <a:lnTo>
                    <a:pt x="0" y="66"/>
                  </a:lnTo>
                  <a:lnTo>
                    <a:pt x="144" y="66"/>
                  </a:lnTo>
                  <a:lnTo>
                    <a:pt x="13" y="0"/>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sp>
          <p:nvSpPr>
            <p:cNvPr id="75392" name="Freeform 794"/>
            <p:cNvSpPr>
              <a:spLocks/>
            </p:cNvSpPr>
            <p:nvPr/>
          </p:nvSpPr>
          <p:spPr bwMode="auto">
            <a:xfrm>
              <a:off x="3808" y="463"/>
              <a:ext cx="17" cy="15"/>
            </a:xfrm>
            <a:custGeom>
              <a:avLst/>
              <a:gdLst>
                <a:gd name="T0" fmla="*/ 0 w 119"/>
                <a:gd name="T1" fmla="*/ 0 h 105"/>
                <a:gd name="T2" fmla="*/ 0 w 119"/>
                <a:gd name="T3" fmla="*/ 0 h 105"/>
                <a:gd name="T4" fmla="*/ 0 w 119"/>
                <a:gd name="T5" fmla="*/ 0 h 105"/>
                <a:gd name="T6" fmla="*/ 0 w 119"/>
                <a:gd name="T7" fmla="*/ 0 h 105"/>
                <a:gd name="T8" fmla="*/ 0 60000 65536"/>
                <a:gd name="T9" fmla="*/ 0 60000 65536"/>
                <a:gd name="T10" fmla="*/ 0 60000 65536"/>
                <a:gd name="T11" fmla="*/ 0 60000 65536"/>
                <a:gd name="T12" fmla="*/ 0 w 119"/>
                <a:gd name="T13" fmla="*/ 0 h 105"/>
                <a:gd name="T14" fmla="*/ 119 w 119"/>
                <a:gd name="T15" fmla="*/ 105 h 105"/>
              </a:gdLst>
              <a:ahLst/>
              <a:cxnLst>
                <a:cxn ang="T8">
                  <a:pos x="T0" y="T1"/>
                </a:cxn>
                <a:cxn ang="T9">
                  <a:pos x="T2" y="T3"/>
                </a:cxn>
                <a:cxn ang="T10">
                  <a:pos x="T4" y="T5"/>
                </a:cxn>
                <a:cxn ang="T11">
                  <a:pos x="T6" y="T7"/>
                </a:cxn>
              </a:cxnLst>
              <a:rect l="T12" t="T13" r="T14" b="T15"/>
              <a:pathLst>
                <a:path w="119" h="105">
                  <a:moveTo>
                    <a:pt x="0" y="48"/>
                  </a:moveTo>
                  <a:lnTo>
                    <a:pt x="42" y="105"/>
                  </a:lnTo>
                  <a:lnTo>
                    <a:pt x="119" y="0"/>
                  </a:lnTo>
                  <a:lnTo>
                    <a:pt x="0" y="48"/>
                  </a:lnTo>
                  <a:close/>
                </a:path>
              </a:pathLst>
            </a:custGeom>
            <a:solidFill>
              <a:schemeClr val="tx1"/>
            </a:solidFill>
            <a:ln w="9525">
              <a:solidFill>
                <a:schemeClr val="tx1"/>
              </a:solidFill>
              <a:round/>
              <a:headEnd/>
              <a:tailEnd/>
            </a:ln>
          </p:spPr>
          <p:txBody>
            <a:bodyPr/>
            <a:lstStyle/>
            <a:p>
              <a:endParaRPr lang="en-US" dirty="0">
                <a:solidFill>
                  <a:prstClr val="black"/>
                </a:solidFill>
              </a:endParaRPr>
            </a:p>
          </p:txBody>
        </p:sp>
      </p:grpSp>
      <p:grpSp>
        <p:nvGrpSpPr>
          <p:cNvPr id="14" name="Group 795"/>
          <p:cNvGrpSpPr>
            <a:grpSpLocks/>
          </p:cNvGrpSpPr>
          <p:nvPr/>
        </p:nvGrpSpPr>
        <p:grpSpPr bwMode="auto">
          <a:xfrm>
            <a:off x="4572000" y="495300"/>
            <a:ext cx="641350" cy="374650"/>
            <a:chOff x="2660" y="31"/>
            <a:chExt cx="404" cy="236"/>
          </a:xfrm>
        </p:grpSpPr>
        <p:sp>
          <p:nvSpPr>
            <p:cNvPr id="75274" name="Freeform 796"/>
            <p:cNvSpPr>
              <a:spLocks noEditPoints="1"/>
            </p:cNvSpPr>
            <p:nvPr/>
          </p:nvSpPr>
          <p:spPr bwMode="auto">
            <a:xfrm>
              <a:off x="2660" y="31"/>
              <a:ext cx="404" cy="236"/>
            </a:xfrm>
            <a:custGeom>
              <a:avLst/>
              <a:gdLst>
                <a:gd name="T0" fmla="*/ 380 w 404"/>
                <a:gd name="T1" fmla="*/ 75 h 236"/>
                <a:gd name="T2" fmla="*/ 283 w 404"/>
                <a:gd name="T3" fmla="*/ 83 h 236"/>
                <a:gd name="T4" fmla="*/ 344 w 404"/>
                <a:gd name="T5" fmla="*/ 92 h 236"/>
                <a:gd name="T6" fmla="*/ 358 w 404"/>
                <a:gd name="T7" fmla="*/ 139 h 236"/>
                <a:gd name="T8" fmla="*/ 296 w 404"/>
                <a:gd name="T9" fmla="*/ 114 h 236"/>
                <a:gd name="T10" fmla="*/ 279 w 404"/>
                <a:gd name="T11" fmla="*/ 89 h 236"/>
                <a:gd name="T12" fmla="*/ 268 w 404"/>
                <a:gd name="T13" fmla="*/ 133 h 236"/>
                <a:gd name="T14" fmla="*/ 277 w 404"/>
                <a:gd name="T15" fmla="*/ 102 h 236"/>
                <a:gd name="T16" fmla="*/ 243 w 404"/>
                <a:gd name="T17" fmla="*/ 111 h 236"/>
                <a:gd name="T18" fmla="*/ 221 w 404"/>
                <a:gd name="T19" fmla="*/ 122 h 236"/>
                <a:gd name="T20" fmla="*/ 255 w 404"/>
                <a:gd name="T21" fmla="*/ 103 h 236"/>
                <a:gd name="T22" fmla="*/ 244 w 404"/>
                <a:gd name="T23" fmla="*/ 98 h 236"/>
                <a:gd name="T24" fmla="*/ 229 w 404"/>
                <a:gd name="T25" fmla="*/ 94 h 236"/>
                <a:gd name="T26" fmla="*/ 187 w 404"/>
                <a:gd name="T27" fmla="*/ 105 h 236"/>
                <a:gd name="T28" fmla="*/ 173 w 404"/>
                <a:gd name="T29" fmla="*/ 200 h 236"/>
                <a:gd name="T30" fmla="*/ 146 w 404"/>
                <a:gd name="T31" fmla="*/ 206 h 236"/>
                <a:gd name="T32" fmla="*/ 195 w 404"/>
                <a:gd name="T33" fmla="*/ 117 h 236"/>
                <a:gd name="T34" fmla="*/ 149 w 404"/>
                <a:gd name="T35" fmla="*/ 147 h 236"/>
                <a:gd name="T36" fmla="*/ 113 w 404"/>
                <a:gd name="T37" fmla="*/ 153 h 236"/>
                <a:gd name="T38" fmla="*/ 132 w 404"/>
                <a:gd name="T39" fmla="*/ 219 h 236"/>
                <a:gd name="T40" fmla="*/ 59 w 404"/>
                <a:gd name="T41" fmla="*/ 219 h 236"/>
                <a:gd name="T42" fmla="*/ 51 w 404"/>
                <a:gd name="T43" fmla="*/ 166 h 236"/>
                <a:gd name="T44" fmla="*/ 4 w 404"/>
                <a:gd name="T45" fmla="*/ 184 h 236"/>
                <a:gd name="T46" fmla="*/ 20 w 404"/>
                <a:gd name="T47" fmla="*/ 150 h 236"/>
                <a:gd name="T48" fmla="*/ 53 w 404"/>
                <a:gd name="T49" fmla="*/ 134 h 236"/>
                <a:gd name="T50" fmla="*/ 59 w 404"/>
                <a:gd name="T51" fmla="*/ 117 h 236"/>
                <a:gd name="T52" fmla="*/ 65 w 404"/>
                <a:gd name="T53" fmla="*/ 94 h 236"/>
                <a:gd name="T54" fmla="*/ 109 w 404"/>
                <a:gd name="T55" fmla="*/ 119 h 236"/>
                <a:gd name="T56" fmla="*/ 89 w 404"/>
                <a:gd name="T57" fmla="*/ 74 h 236"/>
                <a:gd name="T58" fmla="*/ 95 w 404"/>
                <a:gd name="T59" fmla="*/ 45 h 236"/>
                <a:gd name="T60" fmla="*/ 124 w 404"/>
                <a:gd name="T61" fmla="*/ 11 h 236"/>
                <a:gd name="T62" fmla="*/ 173 w 404"/>
                <a:gd name="T63" fmla="*/ 39 h 236"/>
                <a:gd name="T64" fmla="*/ 177 w 404"/>
                <a:gd name="T65" fmla="*/ 95 h 236"/>
                <a:gd name="T66" fmla="*/ 191 w 404"/>
                <a:gd name="T67" fmla="*/ 61 h 236"/>
                <a:gd name="T68" fmla="*/ 218 w 404"/>
                <a:gd name="T69" fmla="*/ 49 h 236"/>
                <a:gd name="T70" fmla="*/ 198 w 404"/>
                <a:gd name="T71" fmla="*/ 74 h 236"/>
                <a:gd name="T72" fmla="*/ 191 w 404"/>
                <a:gd name="T73" fmla="*/ 92 h 236"/>
                <a:gd name="T74" fmla="*/ 227 w 404"/>
                <a:gd name="T75" fmla="*/ 67 h 236"/>
                <a:gd name="T76" fmla="*/ 213 w 404"/>
                <a:gd name="T77" fmla="*/ 88 h 236"/>
                <a:gd name="T78" fmla="*/ 234 w 404"/>
                <a:gd name="T79" fmla="*/ 91 h 236"/>
                <a:gd name="T80" fmla="*/ 258 w 404"/>
                <a:gd name="T81" fmla="*/ 81 h 236"/>
                <a:gd name="T82" fmla="*/ 258 w 404"/>
                <a:gd name="T83" fmla="*/ 67 h 236"/>
                <a:gd name="T84" fmla="*/ 276 w 404"/>
                <a:gd name="T85" fmla="*/ 75 h 236"/>
                <a:gd name="T86" fmla="*/ 338 w 404"/>
                <a:gd name="T87" fmla="*/ 20 h 236"/>
                <a:gd name="T88" fmla="*/ 354 w 404"/>
                <a:gd name="T89" fmla="*/ 38 h 236"/>
                <a:gd name="T90" fmla="*/ 287 w 404"/>
                <a:gd name="T91" fmla="*/ 78 h 236"/>
                <a:gd name="T92" fmla="*/ 389 w 404"/>
                <a:gd name="T93" fmla="*/ 44 h 236"/>
                <a:gd name="T94" fmla="*/ 56 w 404"/>
                <a:gd name="T95" fmla="*/ 137 h 236"/>
                <a:gd name="T96" fmla="*/ 50 w 404"/>
                <a:gd name="T97" fmla="*/ 164 h 236"/>
                <a:gd name="T98" fmla="*/ 98 w 404"/>
                <a:gd name="T99" fmla="*/ 144 h 236"/>
                <a:gd name="T100" fmla="*/ 101 w 404"/>
                <a:gd name="T101" fmla="*/ 133 h 236"/>
                <a:gd name="T102" fmla="*/ 85 w 404"/>
                <a:gd name="T103" fmla="*/ 137 h 236"/>
                <a:gd name="T104" fmla="*/ 98 w 404"/>
                <a:gd name="T105" fmla="*/ 122 h 236"/>
                <a:gd name="T106" fmla="*/ 84 w 404"/>
                <a:gd name="T107" fmla="*/ 109 h 236"/>
                <a:gd name="T108" fmla="*/ 142 w 404"/>
                <a:gd name="T109" fmla="*/ 94 h 236"/>
                <a:gd name="T110" fmla="*/ 121 w 404"/>
                <a:gd name="T111" fmla="*/ 105 h 236"/>
                <a:gd name="T112" fmla="*/ 159 w 404"/>
                <a:gd name="T113" fmla="*/ 92 h 236"/>
                <a:gd name="T114" fmla="*/ 165 w 404"/>
                <a:gd name="T115" fmla="*/ 103 h 236"/>
                <a:gd name="T116" fmla="*/ 149 w 404"/>
                <a:gd name="T117" fmla="*/ 127 h 236"/>
                <a:gd name="T118" fmla="*/ 140 w 404"/>
                <a:gd name="T119" fmla="*/ 117 h 236"/>
                <a:gd name="T120" fmla="*/ 166 w 404"/>
                <a:gd name="T121" fmla="*/ 120 h 236"/>
                <a:gd name="T122" fmla="*/ 277 w 404"/>
                <a:gd name="T123" fmla="*/ 89 h 236"/>
                <a:gd name="T124" fmla="*/ 269 w 404"/>
                <a:gd name="T125" fmla="*/ 81 h 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4"/>
                <a:gd name="T190" fmla="*/ 0 h 236"/>
                <a:gd name="T191" fmla="*/ 404 w 404"/>
                <a:gd name="T192" fmla="*/ 236 h 2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4" h="236">
                  <a:moveTo>
                    <a:pt x="396" y="50"/>
                  </a:moveTo>
                  <a:lnTo>
                    <a:pt x="393" y="53"/>
                  </a:lnTo>
                  <a:lnTo>
                    <a:pt x="388" y="56"/>
                  </a:lnTo>
                  <a:lnTo>
                    <a:pt x="368" y="66"/>
                  </a:lnTo>
                  <a:lnTo>
                    <a:pt x="366" y="66"/>
                  </a:lnTo>
                  <a:lnTo>
                    <a:pt x="366" y="67"/>
                  </a:lnTo>
                  <a:lnTo>
                    <a:pt x="377" y="72"/>
                  </a:lnTo>
                  <a:lnTo>
                    <a:pt x="380" y="75"/>
                  </a:lnTo>
                  <a:lnTo>
                    <a:pt x="380" y="77"/>
                  </a:lnTo>
                  <a:lnTo>
                    <a:pt x="371" y="77"/>
                  </a:lnTo>
                  <a:lnTo>
                    <a:pt x="352" y="81"/>
                  </a:lnTo>
                  <a:lnTo>
                    <a:pt x="333" y="78"/>
                  </a:lnTo>
                  <a:lnTo>
                    <a:pt x="324" y="75"/>
                  </a:lnTo>
                  <a:lnTo>
                    <a:pt x="310" y="78"/>
                  </a:lnTo>
                  <a:lnTo>
                    <a:pt x="294" y="81"/>
                  </a:lnTo>
                  <a:lnTo>
                    <a:pt x="283" y="83"/>
                  </a:lnTo>
                  <a:lnTo>
                    <a:pt x="282" y="86"/>
                  </a:lnTo>
                  <a:lnTo>
                    <a:pt x="285" y="89"/>
                  </a:lnTo>
                  <a:lnTo>
                    <a:pt x="291" y="92"/>
                  </a:lnTo>
                  <a:lnTo>
                    <a:pt x="296" y="92"/>
                  </a:lnTo>
                  <a:lnTo>
                    <a:pt x="305" y="88"/>
                  </a:lnTo>
                  <a:lnTo>
                    <a:pt x="315" y="86"/>
                  </a:lnTo>
                  <a:lnTo>
                    <a:pt x="330" y="89"/>
                  </a:lnTo>
                  <a:lnTo>
                    <a:pt x="344" y="92"/>
                  </a:lnTo>
                  <a:lnTo>
                    <a:pt x="347" y="95"/>
                  </a:lnTo>
                  <a:lnTo>
                    <a:pt x="349" y="97"/>
                  </a:lnTo>
                  <a:lnTo>
                    <a:pt x="355" y="102"/>
                  </a:lnTo>
                  <a:lnTo>
                    <a:pt x="360" y="114"/>
                  </a:lnTo>
                  <a:lnTo>
                    <a:pt x="361" y="123"/>
                  </a:lnTo>
                  <a:lnTo>
                    <a:pt x="358" y="133"/>
                  </a:lnTo>
                  <a:lnTo>
                    <a:pt x="358" y="139"/>
                  </a:lnTo>
                  <a:lnTo>
                    <a:pt x="352" y="137"/>
                  </a:lnTo>
                  <a:lnTo>
                    <a:pt x="329" y="137"/>
                  </a:lnTo>
                  <a:lnTo>
                    <a:pt x="315" y="133"/>
                  </a:lnTo>
                  <a:lnTo>
                    <a:pt x="302" y="127"/>
                  </a:lnTo>
                  <a:lnTo>
                    <a:pt x="301" y="123"/>
                  </a:lnTo>
                  <a:lnTo>
                    <a:pt x="296" y="119"/>
                  </a:lnTo>
                  <a:lnTo>
                    <a:pt x="296" y="114"/>
                  </a:lnTo>
                  <a:lnTo>
                    <a:pt x="293" y="113"/>
                  </a:lnTo>
                  <a:lnTo>
                    <a:pt x="291" y="105"/>
                  </a:lnTo>
                  <a:lnTo>
                    <a:pt x="291" y="97"/>
                  </a:lnTo>
                  <a:lnTo>
                    <a:pt x="291" y="95"/>
                  </a:lnTo>
                  <a:lnTo>
                    <a:pt x="282" y="89"/>
                  </a:lnTo>
                  <a:lnTo>
                    <a:pt x="280" y="89"/>
                  </a:lnTo>
                  <a:lnTo>
                    <a:pt x="279" y="89"/>
                  </a:lnTo>
                  <a:lnTo>
                    <a:pt x="280" y="97"/>
                  </a:lnTo>
                  <a:lnTo>
                    <a:pt x="277" y="108"/>
                  </a:lnTo>
                  <a:lnTo>
                    <a:pt x="273" y="116"/>
                  </a:lnTo>
                  <a:lnTo>
                    <a:pt x="277" y="117"/>
                  </a:lnTo>
                  <a:lnTo>
                    <a:pt x="279" y="122"/>
                  </a:lnTo>
                  <a:lnTo>
                    <a:pt x="279" y="127"/>
                  </a:lnTo>
                  <a:lnTo>
                    <a:pt x="276" y="131"/>
                  </a:lnTo>
                  <a:lnTo>
                    <a:pt x="268" y="133"/>
                  </a:lnTo>
                  <a:lnTo>
                    <a:pt x="262" y="133"/>
                  </a:lnTo>
                  <a:lnTo>
                    <a:pt x="255" y="131"/>
                  </a:lnTo>
                  <a:lnTo>
                    <a:pt x="255" y="127"/>
                  </a:lnTo>
                  <a:lnTo>
                    <a:pt x="258" y="120"/>
                  </a:lnTo>
                  <a:lnTo>
                    <a:pt x="268" y="116"/>
                  </a:lnTo>
                  <a:lnTo>
                    <a:pt x="271" y="116"/>
                  </a:lnTo>
                  <a:lnTo>
                    <a:pt x="276" y="109"/>
                  </a:lnTo>
                  <a:lnTo>
                    <a:pt x="277" y="102"/>
                  </a:lnTo>
                  <a:lnTo>
                    <a:pt x="269" y="105"/>
                  </a:lnTo>
                  <a:lnTo>
                    <a:pt x="262" y="105"/>
                  </a:lnTo>
                  <a:lnTo>
                    <a:pt x="260" y="102"/>
                  </a:lnTo>
                  <a:lnTo>
                    <a:pt x="255" y="103"/>
                  </a:lnTo>
                  <a:lnTo>
                    <a:pt x="244" y="111"/>
                  </a:lnTo>
                  <a:lnTo>
                    <a:pt x="243" y="111"/>
                  </a:lnTo>
                  <a:lnTo>
                    <a:pt x="241" y="120"/>
                  </a:lnTo>
                  <a:lnTo>
                    <a:pt x="238" y="123"/>
                  </a:lnTo>
                  <a:lnTo>
                    <a:pt x="230" y="127"/>
                  </a:lnTo>
                  <a:lnTo>
                    <a:pt x="224" y="123"/>
                  </a:lnTo>
                  <a:lnTo>
                    <a:pt x="223" y="122"/>
                  </a:lnTo>
                  <a:lnTo>
                    <a:pt x="221" y="123"/>
                  </a:lnTo>
                  <a:lnTo>
                    <a:pt x="221" y="122"/>
                  </a:lnTo>
                  <a:lnTo>
                    <a:pt x="223" y="122"/>
                  </a:lnTo>
                  <a:lnTo>
                    <a:pt x="223" y="114"/>
                  </a:lnTo>
                  <a:lnTo>
                    <a:pt x="224" y="109"/>
                  </a:lnTo>
                  <a:lnTo>
                    <a:pt x="230" y="106"/>
                  </a:lnTo>
                  <a:lnTo>
                    <a:pt x="238" y="108"/>
                  </a:lnTo>
                  <a:lnTo>
                    <a:pt x="241" y="109"/>
                  </a:lnTo>
                  <a:lnTo>
                    <a:pt x="241" y="111"/>
                  </a:lnTo>
                  <a:lnTo>
                    <a:pt x="255" y="103"/>
                  </a:lnTo>
                  <a:lnTo>
                    <a:pt x="258" y="98"/>
                  </a:lnTo>
                  <a:lnTo>
                    <a:pt x="258" y="95"/>
                  </a:lnTo>
                  <a:lnTo>
                    <a:pt x="262" y="91"/>
                  </a:lnTo>
                  <a:lnTo>
                    <a:pt x="269" y="88"/>
                  </a:lnTo>
                  <a:lnTo>
                    <a:pt x="260" y="88"/>
                  </a:lnTo>
                  <a:lnTo>
                    <a:pt x="255" y="94"/>
                  </a:lnTo>
                  <a:lnTo>
                    <a:pt x="251" y="97"/>
                  </a:lnTo>
                  <a:lnTo>
                    <a:pt x="244" y="98"/>
                  </a:lnTo>
                  <a:lnTo>
                    <a:pt x="240" y="98"/>
                  </a:lnTo>
                  <a:lnTo>
                    <a:pt x="238" y="97"/>
                  </a:lnTo>
                  <a:lnTo>
                    <a:pt x="234" y="97"/>
                  </a:lnTo>
                  <a:lnTo>
                    <a:pt x="237" y="95"/>
                  </a:lnTo>
                  <a:lnTo>
                    <a:pt x="237" y="94"/>
                  </a:lnTo>
                  <a:lnTo>
                    <a:pt x="235" y="92"/>
                  </a:lnTo>
                  <a:lnTo>
                    <a:pt x="229" y="92"/>
                  </a:lnTo>
                  <a:lnTo>
                    <a:pt x="229" y="94"/>
                  </a:lnTo>
                  <a:lnTo>
                    <a:pt x="227" y="94"/>
                  </a:lnTo>
                  <a:lnTo>
                    <a:pt x="216" y="94"/>
                  </a:lnTo>
                  <a:lnTo>
                    <a:pt x="204" y="97"/>
                  </a:lnTo>
                  <a:lnTo>
                    <a:pt x="193" y="98"/>
                  </a:lnTo>
                  <a:lnTo>
                    <a:pt x="188" y="100"/>
                  </a:lnTo>
                  <a:lnTo>
                    <a:pt x="185" y="102"/>
                  </a:lnTo>
                  <a:lnTo>
                    <a:pt x="187" y="105"/>
                  </a:lnTo>
                  <a:lnTo>
                    <a:pt x="196" y="116"/>
                  </a:lnTo>
                  <a:lnTo>
                    <a:pt x="196" y="119"/>
                  </a:lnTo>
                  <a:lnTo>
                    <a:pt x="201" y="128"/>
                  </a:lnTo>
                  <a:lnTo>
                    <a:pt x="209" y="152"/>
                  </a:lnTo>
                  <a:lnTo>
                    <a:pt x="205" y="169"/>
                  </a:lnTo>
                  <a:lnTo>
                    <a:pt x="201" y="176"/>
                  </a:lnTo>
                  <a:lnTo>
                    <a:pt x="191" y="187"/>
                  </a:lnTo>
                  <a:lnTo>
                    <a:pt x="173" y="200"/>
                  </a:lnTo>
                  <a:lnTo>
                    <a:pt x="163" y="205"/>
                  </a:lnTo>
                  <a:lnTo>
                    <a:pt x="154" y="206"/>
                  </a:lnTo>
                  <a:lnTo>
                    <a:pt x="146" y="211"/>
                  </a:lnTo>
                  <a:lnTo>
                    <a:pt x="145" y="211"/>
                  </a:lnTo>
                  <a:lnTo>
                    <a:pt x="145" y="212"/>
                  </a:lnTo>
                  <a:lnTo>
                    <a:pt x="143" y="211"/>
                  </a:lnTo>
                  <a:lnTo>
                    <a:pt x="146" y="209"/>
                  </a:lnTo>
                  <a:lnTo>
                    <a:pt x="146" y="206"/>
                  </a:lnTo>
                  <a:lnTo>
                    <a:pt x="142" y="195"/>
                  </a:lnTo>
                  <a:lnTo>
                    <a:pt x="138" y="189"/>
                  </a:lnTo>
                  <a:lnTo>
                    <a:pt x="138" y="175"/>
                  </a:lnTo>
                  <a:lnTo>
                    <a:pt x="142" y="164"/>
                  </a:lnTo>
                  <a:lnTo>
                    <a:pt x="151" y="150"/>
                  </a:lnTo>
                  <a:lnTo>
                    <a:pt x="184" y="125"/>
                  </a:lnTo>
                  <a:lnTo>
                    <a:pt x="193" y="119"/>
                  </a:lnTo>
                  <a:lnTo>
                    <a:pt x="195" y="117"/>
                  </a:lnTo>
                  <a:lnTo>
                    <a:pt x="185" y="106"/>
                  </a:lnTo>
                  <a:lnTo>
                    <a:pt x="184" y="105"/>
                  </a:lnTo>
                  <a:lnTo>
                    <a:pt x="176" y="113"/>
                  </a:lnTo>
                  <a:lnTo>
                    <a:pt x="165" y="122"/>
                  </a:lnTo>
                  <a:lnTo>
                    <a:pt x="154" y="133"/>
                  </a:lnTo>
                  <a:lnTo>
                    <a:pt x="154" y="137"/>
                  </a:lnTo>
                  <a:lnTo>
                    <a:pt x="154" y="139"/>
                  </a:lnTo>
                  <a:lnTo>
                    <a:pt x="149" y="147"/>
                  </a:lnTo>
                  <a:lnTo>
                    <a:pt x="145" y="150"/>
                  </a:lnTo>
                  <a:lnTo>
                    <a:pt x="138" y="152"/>
                  </a:lnTo>
                  <a:lnTo>
                    <a:pt x="134" y="152"/>
                  </a:lnTo>
                  <a:lnTo>
                    <a:pt x="127" y="148"/>
                  </a:lnTo>
                  <a:lnTo>
                    <a:pt x="126" y="147"/>
                  </a:lnTo>
                  <a:lnTo>
                    <a:pt x="121" y="150"/>
                  </a:lnTo>
                  <a:lnTo>
                    <a:pt x="113" y="153"/>
                  </a:lnTo>
                  <a:lnTo>
                    <a:pt x="117" y="161"/>
                  </a:lnTo>
                  <a:lnTo>
                    <a:pt x="115" y="164"/>
                  </a:lnTo>
                  <a:lnTo>
                    <a:pt x="112" y="170"/>
                  </a:lnTo>
                  <a:lnTo>
                    <a:pt x="123" y="176"/>
                  </a:lnTo>
                  <a:lnTo>
                    <a:pt x="124" y="180"/>
                  </a:lnTo>
                  <a:lnTo>
                    <a:pt x="134" y="198"/>
                  </a:lnTo>
                  <a:lnTo>
                    <a:pt x="134" y="214"/>
                  </a:lnTo>
                  <a:lnTo>
                    <a:pt x="132" y="219"/>
                  </a:lnTo>
                  <a:lnTo>
                    <a:pt x="135" y="226"/>
                  </a:lnTo>
                  <a:lnTo>
                    <a:pt x="134" y="226"/>
                  </a:lnTo>
                  <a:lnTo>
                    <a:pt x="120" y="230"/>
                  </a:lnTo>
                  <a:lnTo>
                    <a:pt x="92" y="236"/>
                  </a:lnTo>
                  <a:lnTo>
                    <a:pt x="89" y="236"/>
                  </a:lnTo>
                  <a:lnTo>
                    <a:pt x="73" y="231"/>
                  </a:lnTo>
                  <a:lnTo>
                    <a:pt x="67" y="228"/>
                  </a:lnTo>
                  <a:lnTo>
                    <a:pt x="59" y="219"/>
                  </a:lnTo>
                  <a:lnTo>
                    <a:pt x="54" y="212"/>
                  </a:lnTo>
                  <a:lnTo>
                    <a:pt x="54" y="208"/>
                  </a:lnTo>
                  <a:lnTo>
                    <a:pt x="51" y="201"/>
                  </a:lnTo>
                  <a:lnTo>
                    <a:pt x="51" y="191"/>
                  </a:lnTo>
                  <a:lnTo>
                    <a:pt x="53" y="186"/>
                  </a:lnTo>
                  <a:lnTo>
                    <a:pt x="53" y="183"/>
                  </a:lnTo>
                  <a:lnTo>
                    <a:pt x="53" y="169"/>
                  </a:lnTo>
                  <a:lnTo>
                    <a:pt x="51" y="166"/>
                  </a:lnTo>
                  <a:lnTo>
                    <a:pt x="35" y="167"/>
                  </a:lnTo>
                  <a:lnTo>
                    <a:pt x="26" y="169"/>
                  </a:lnTo>
                  <a:lnTo>
                    <a:pt x="15" y="180"/>
                  </a:lnTo>
                  <a:lnTo>
                    <a:pt x="4" y="191"/>
                  </a:lnTo>
                  <a:lnTo>
                    <a:pt x="1" y="192"/>
                  </a:lnTo>
                  <a:lnTo>
                    <a:pt x="0" y="192"/>
                  </a:lnTo>
                  <a:lnTo>
                    <a:pt x="1" y="189"/>
                  </a:lnTo>
                  <a:lnTo>
                    <a:pt x="4" y="184"/>
                  </a:lnTo>
                  <a:lnTo>
                    <a:pt x="4" y="180"/>
                  </a:lnTo>
                  <a:lnTo>
                    <a:pt x="23" y="162"/>
                  </a:lnTo>
                  <a:lnTo>
                    <a:pt x="25" y="162"/>
                  </a:lnTo>
                  <a:lnTo>
                    <a:pt x="26" y="162"/>
                  </a:lnTo>
                  <a:lnTo>
                    <a:pt x="21" y="153"/>
                  </a:lnTo>
                  <a:lnTo>
                    <a:pt x="21" y="148"/>
                  </a:lnTo>
                  <a:lnTo>
                    <a:pt x="20" y="150"/>
                  </a:lnTo>
                  <a:lnTo>
                    <a:pt x="20" y="148"/>
                  </a:lnTo>
                  <a:lnTo>
                    <a:pt x="20" y="147"/>
                  </a:lnTo>
                  <a:lnTo>
                    <a:pt x="21" y="147"/>
                  </a:lnTo>
                  <a:lnTo>
                    <a:pt x="28" y="139"/>
                  </a:lnTo>
                  <a:lnTo>
                    <a:pt x="42" y="133"/>
                  </a:lnTo>
                  <a:lnTo>
                    <a:pt x="46" y="133"/>
                  </a:lnTo>
                  <a:lnTo>
                    <a:pt x="53" y="134"/>
                  </a:lnTo>
                  <a:lnTo>
                    <a:pt x="54" y="136"/>
                  </a:lnTo>
                  <a:lnTo>
                    <a:pt x="59" y="134"/>
                  </a:lnTo>
                  <a:lnTo>
                    <a:pt x="59" y="127"/>
                  </a:lnTo>
                  <a:lnTo>
                    <a:pt x="62" y="120"/>
                  </a:lnTo>
                  <a:lnTo>
                    <a:pt x="64" y="120"/>
                  </a:lnTo>
                  <a:lnTo>
                    <a:pt x="62" y="119"/>
                  </a:lnTo>
                  <a:lnTo>
                    <a:pt x="59" y="117"/>
                  </a:lnTo>
                  <a:lnTo>
                    <a:pt x="54" y="108"/>
                  </a:lnTo>
                  <a:lnTo>
                    <a:pt x="53" y="106"/>
                  </a:lnTo>
                  <a:lnTo>
                    <a:pt x="51" y="106"/>
                  </a:lnTo>
                  <a:lnTo>
                    <a:pt x="53" y="105"/>
                  </a:lnTo>
                  <a:lnTo>
                    <a:pt x="56" y="105"/>
                  </a:lnTo>
                  <a:lnTo>
                    <a:pt x="60" y="97"/>
                  </a:lnTo>
                  <a:lnTo>
                    <a:pt x="65" y="94"/>
                  </a:lnTo>
                  <a:lnTo>
                    <a:pt x="73" y="91"/>
                  </a:lnTo>
                  <a:lnTo>
                    <a:pt x="78" y="91"/>
                  </a:lnTo>
                  <a:lnTo>
                    <a:pt x="85" y="94"/>
                  </a:lnTo>
                  <a:lnTo>
                    <a:pt x="89" y="98"/>
                  </a:lnTo>
                  <a:lnTo>
                    <a:pt x="89" y="100"/>
                  </a:lnTo>
                  <a:lnTo>
                    <a:pt x="101" y="108"/>
                  </a:lnTo>
                  <a:lnTo>
                    <a:pt x="106" y="113"/>
                  </a:lnTo>
                  <a:lnTo>
                    <a:pt x="109" y="119"/>
                  </a:lnTo>
                  <a:lnTo>
                    <a:pt x="110" y="114"/>
                  </a:lnTo>
                  <a:lnTo>
                    <a:pt x="107" y="106"/>
                  </a:lnTo>
                  <a:lnTo>
                    <a:pt x="96" y="89"/>
                  </a:lnTo>
                  <a:lnTo>
                    <a:pt x="95" y="86"/>
                  </a:lnTo>
                  <a:lnTo>
                    <a:pt x="92" y="80"/>
                  </a:lnTo>
                  <a:lnTo>
                    <a:pt x="92" y="78"/>
                  </a:lnTo>
                  <a:lnTo>
                    <a:pt x="89" y="74"/>
                  </a:lnTo>
                  <a:lnTo>
                    <a:pt x="90" y="67"/>
                  </a:lnTo>
                  <a:lnTo>
                    <a:pt x="92" y="64"/>
                  </a:lnTo>
                  <a:lnTo>
                    <a:pt x="89" y="61"/>
                  </a:lnTo>
                  <a:lnTo>
                    <a:pt x="90" y="56"/>
                  </a:lnTo>
                  <a:lnTo>
                    <a:pt x="92" y="53"/>
                  </a:lnTo>
                  <a:lnTo>
                    <a:pt x="93" y="52"/>
                  </a:lnTo>
                  <a:lnTo>
                    <a:pt x="92" y="47"/>
                  </a:lnTo>
                  <a:lnTo>
                    <a:pt x="95" y="45"/>
                  </a:lnTo>
                  <a:lnTo>
                    <a:pt x="95" y="41"/>
                  </a:lnTo>
                  <a:lnTo>
                    <a:pt x="96" y="39"/>
                  </a:lnTo>
                  <a:lnTo>
                    <a:pt x="99" y="39"/>
                  </a:lnTo>
                  <a:lnTo>
                    <a:pt x="103" y="30"/>
                  </a:lnTo>
                  <a:lnTo>
                    <a:pt x="109" y="24"/>
                  </a:lnTo>
                  <a:lnTo>
                    <a:pt x="113" y="20"/>
                  </a:lnTo>
                  <a:lnTo>
                    <a:pt x="118" y="14"/>
                  </a:lnTo>
                  <a:lnTo>
                    <a:pt x="124" y="11"/>
                  </a:lnTo>
                  <a:lnTo>
                    <a:pt x="140" y="3"/>
                  </a:lnTo>
                  <a:lnTo>
                    <a:pt x="142" y="3"/>
                  </a:lnTo>
                  <a:lnTo>
                    <a:pt x="148" y="0"/>
                  </a:lnTo>
                  <a:lnTo>
                    <a:pt x="152" y="6"/>
                  </a:lnTo>
                  <a:lnTo>
                    <a:pt x="168" y="19"/>
                  </a:lnTo>
                  <a:lnTo>
                    <a:pt x="173" y="28"/>
                  </a:lnTo>
                  <a:lnTo>
                    <a:pt x="171" y="31"/>
                  </a:lnTo>
                  <a:lnTo>
                    <a:pt x="173" y="39"/>
                  </a:lnTo>
                  <a:lnTo>
                    <a:pt x="170" y="49"/>
                  </a:lnTo>
                  <a:lnTo>
                    <a:pt x="163" y="66"/>
                  </a:lnTo>
                  <a:lnTo>
                    <a:pt x="160" y="70"/>
                  </a:lnTo>
                  <a:lnTo>
                    <a:pt x="166" y="72"/>
                  </a:lnTo>
                  <a:lnTo>
                    <a:pt x="170" y="75"/>
                  </a:lnTo>
                  <a:lnTo>
                    <a:pt x="170" y="83"/>
                  </a:lnTo>
                  <a:lnTo>
                    <a:pt x="168" y="86"/>
                  </a:lnTo>
                  <a:lnTo>
                    <a:pt x="177" y="95"/>
                  </a:lnTo>
                  <a:lnTo>
                    <a:pt x="179" y="95"/>
                  </a:lnTo>
                  <a:lnTo>
                    <a:pt x="179" y="91"/>
                  </a:lnTo>
                  <a:lnTo>
                    <a:pt x="176" y="84"/>
                  </a:lnTo>
                  <a:lnTo>
                    <a:pt x="177" y="81"/>
                  </a:lnTo>
                  <a:lnTo>
                    <a:pt x="181" y="77"/>
                  </a:lnTo>
                  <a:lnTo>
                    <a:pt x="188" y="74"/>
                  </a:lnTo>
                  <a:lnTo>
                    <a:pt x="195" y="63"/>
                  </a:lnTo>
                  <a:lnTo>
                    <a:pt x="191" y="61"/>
                  </a:lnTo>
                  <a:lnTo>
                    <a:pt x="188" y="55"/>
                  </a:lnTo>
                  <a:lnTo>
                    <a:pt x="190" y="50"/>
                  </a:lnTo>
                  <a:lnTo>
                    <a:pt x="191" y="45"/>
                  </a:lnTo>
                  <a:lnTo>
                    <a:pt x="199" y="42"/>
                  </a:lnTo>
                  <a:lnTo>
                    <a:pt x="207" y="39"/>
                  </a:lnTo>
                  <a:lnTo>
                    <a:pt x="213" y="42"/>
                  </a:lnTo>
                  <a:lnTo>
                    <a:pt x="216" y="45"/>
                  </a:lnTo>
                  <a:lnTo>
                    <a:pt x="218" y="49"/>
                  </a:lnTo>
                  <a:lnTo>
                    <a:pt x="218" y="52"/>
                  </a:lnTo>
                  <a:lnTo>
                    <a:pt x="215" y="56"/>
                  </a:lnTo>
                  <a:lnTo>
                    <a:pt x="207" y="63"/>
                  </a:lnTo>
                  <a:lnTo>
                    <a:pt x="201" y="64"/>
                  </a:lnTo>
                  <a:lnTo>
                    <a:pt x="198" y="63"/>
                  </a:lnTo>
                  <a:lnTo>
                    <a:pt x="195" y="66"/>
                  </a:lnTo>
                  <a:lnTo>
                    <a:pt x="190" y="72"/>
                  </a:lnTo>
                  <a:lnTo>
                    <a:pt x="198" y="74"/>
                  </a:lnTo>
                  <a:lnTo>
                    <a:pt x="201" y="77"/>
                  </a:lnTo>
                  <a:lnTo>
                    <a:pt x="202" y="81"/>
                  </a:lnTo>
                  <a:lnTo>
                    <a:pt x="198" y="86"/>
                  </a:lnTo>
                  <a:lnTo>
                    <a:pt x="190" y="91"/>
                  </a:lnTo>
                  <a:lnTo>
                    <a:pt x="188" y="91"/>
                  </a:lnTo>
                  <a:lnTo>
                    <a:pt x="185" y="95"/>
                  </a:lnTo>
                  <a:lnTo>
                    <a:pt x="191" y="92"/>
                  </a:lnTo>
                  <a:lnTo>
                    <a:pt x="207" y="83"/>
                  </a:lnTo>
                  <a:lnTo>
                    <a:pt x="209" y="81"/>
                  </a:lnTo>
                  <a:lnTo>
                    <a:pt x="207" y="77"/>
                  </a:lnTo>
                  <a:lnTo>
                    <a:pt x="209" y="70"/>
                  </a:lnTo>
                  <a:lnTo>
                    <a:pt x="215" y="67"/>
                  </a:lnTo>
                  <a:lnTo>
                    <a:pt x="220" y="66"/>
                  </a:lnTo>
                  <a:lnTo>
                    <a:pt x="226" y="66"/>
                  </a:lnTo>
                  <a:lnTo>
                    <a:pt x="227" y="67"/>
                  </a:lnTo>
                  <a:lnTo>
                    <a:pt x="229" y="69"/>
                  </a:lnTo>
                  <a:lnTo>
                    <a:pt x="232" y="67"/>
                  </a:lnTo>
                  <a:lnTo>
                    <a:pt x="230" y="70"/>
                  </a:lnTo>
                  <a:lnTo>
                    <a:pt x="232" y="75"/>
                  </a:lnTo>
                  <a:lnTo>
                    <a:pt x="230" y="81"/>
                  </a:lnTo>
                  <a:lnTo>
                    <a:pt x="226" y="86"/>
                  </a:lnTo>
                  <a:lnTo>
                    <a:pt x="218" y="88"/>
                  </a:lnTo>
                  <a:lnTo>
                    <a:pt x="213" y="88"/>
                  </a:lnTo>
                  <a:lnTo>
                    <a:pt x="212" y="86"/>
                  </a:lnTo>
                  <a:lnTo>
                    <a:pt x="210" y="84"/>
                  </a:lnTo>
                  <a:lnTo>
                    <a:pt x="207" y="86"/>
                  </a:lnTo>
                  <a:lnTo>
                    <a:pt x="195" y="92"/>
                  </a:lnTo>
                  <a:lnTo>
                    <a:pt x="190" y="95"/>
                  </a:lnTo>
                  <a:lnTo>
                    <a:pt x="190" y="97"/>
                  </a:lnTo>
                  <a:lnTo>
                    <a:pt x="207" y="92"/>
                  </a:lnTo>
                  <a:lnTo>
                    <a:pt x="234" y="91"/>
                  </a:lnTo>
                  <a:lnTo>
                    <a:pt x="235" y="89"/>
                  </a:lnTo>
                  <a:lnTo>
                    <a:pt x="237" y="89"/>
                  </a:lnTo>
                  <a:lnTo>
                    <a:pt x="238" y="84"/>
                  </a:lnTo>
                  <a:lnTo>
                    <a:pt x="243" y="81"/>
                  </a:lnTo>
                  <a:lnTo>
                    <a:pt x="251" y="78"/>
                  </a:lnTo>
                  <a:lnTo>
                    <a:pt x="258" y="81"/>
                  </a:lnTo>
                  <a:lnTo>
                    <a:pt x="266" y="80"/>
                  </a:lnTo>
                  <a:lnTo>
                    <a:pt x="279" y="81"/>
                  </a:lnTo>
                  <a:lnTo>
                    <a:pt x="276" y="75"/>
                  </a:lnTo>
                  <a:lnTo>
                    <a:pt x="268" y="78"/>
                  </a:lnTo>
                  <a:lnTo>
                    <a:pt x="263" y="77"/>
                  </a:lnTo>
                  <a:lnTo>
                    <a:pt x="258" y="74"/>
                  </a:lnTo>
                  <a:lnTo>
                    <a:pt x="258" y="67"/>
                  </a:lnTo>
                  <a:lnTo>
                    <a:pt x="263" y="61"/>
                  </a:lnTo>
                  <a:lnTo>
                    <a:pt x="268" y="58"/>
                  </a:lnTo>
                  <a:lnTo>
                    <a:pt x="274" y="56"/>
                  </a:lnTo>
                  <a:lnTo>
                    <a:pt x="280" y="56"/>
                  </a:lnTo>
                  <a:lnTo>
                    <a:pt x="283" y="61"/>
                  </a:lnTo>
                  <a:lnTo>
                    <a:pt x="283" y="63"/>
                  </a:lnTo>
                  <a:lnTo>
                    <a:pt x="282" y="70"/>
                  </a:lnTo>
                  <a:lnTo>
                    <a:pt x="276" y="75"/>
                  </a:lnTo>
                  <a:lnTo>
                    <a:pt x="283" y="81"/>
                  </a:lnTo>
                  <a:lnTo>
                    <a:pt x="290" y="75"/>
                  </a:lnTo>
                  <a:lnTo>
                    <a:pt x="291" y="69"/>
                  </a:lnTo>
                  <a:lnTo>
                    <a:pt x="291" y="66"/>
                  </a:lnTo>
                  <a:lnTo>
                    <a:pt x="299" y="50"/>
                  </a:lnTo>
                  <a:lnTo>
                    <a:pt x="313" y="36"/>
                  </a:lnTo>
                  <a:lnTo>
                    <a:pt x="329" y="24"/>
                  </a:lnTo>
                  <a:lnTo>
                    <a:pt x="338" y="20"/>
                  </a:lnTo>
                  <a:lnTo>
                    <a:pt x="352" y="17"/>
                  </a:lnTo>
                  <a:lnTo>
                    <a:pt x="363" y="14"/>
                  </a:lnTo>
                  <a:lnTo>
                    <a:pt x="365" y="14"/>
                  </a:lnTo>
                  <a:lnTo>
                    <a:pt x="361" y="22"/>
                  </a:lnTo>
                  <a:lnTo>
                    <a:pt x="360" y="25"/>
                  </a:lnTo>
                  <a:lnTo>
                    <a:pt x="354" y="38"/>
                  </a:lnTo>
                  <a:lnTo>
                    <a:pt x="344" y="50"/>
                  </a:lnTo>
                  <a:lnTo>
                    <a:pt x="333" y="59"/>
                  </a:lnTo>
                  <a:lnTo>
                    <a:pt x="326" y="66"/>
                  </a:lnTo>
                  <a:lnTo>
                    <a:pt x="312" y="72"/>
                  </a:lnTo>
                  <a:lnTo>
                    <a:pt x="299" y="77"/>
                  </a:lnTo>
                  <a:lnTo>
                    <a:pt x="294" y="77"/>
                  </a:lnTo>
                  <a:lnTo>
                    <a:pt x="290" y="77"/>
                  </a:lnTo>
                  <a:lnTo>
                    <a:pt x="287" y="78"/>
                  </a:lnTo>
                  <a:lnTo>
                    <a:pt x="287" y="80"/>
                  </a:lnTo>
                  <a:lnTo>
                    <a:pt x="299" y="80"/>
                  </a:lnTo>
                  <a:lnTo>
                    <a:pt x="321" y="75"/>
                  </a:lnTo>
                  <a:lnTo>
                    <a:pt x="335" y="69"/>
                  </a:lnTo>
                  <a:lnTo>
                    <a:pt x="347" y="56"/>
                  </a:lnTo>
                  <a:lnTo>
                    <a:pt x="363" y="49"/>
                  </a:lnTo>
                  <a:lnTo>
                    <a:pt x="377" y="45"/>
                  </a:lnTo>
                  <a:lnTo>
                    <a:pt x="389" y="44"/>
                  </a:lnTo>
                  <a:lnTo>
                    <a:pt x="400" y="47"/>
                  </a:lnTo>
                  <a:lnTo>
                    <a:pt x="404" y="47"/>
                  </a:lnTo>
                  <a:lnTo>
                    <a:pt x="396" y="50"/>
                  </a:lnTo>
                  <a:close/>
                  <a:moveTo>
                    <a:pt x="57" y="145"/>
                  </a:moveTo>
                  <a:lnTo>
                    <a:pt x="57" y="141"/>
                  </a:lnTo>
                  <a:lnTo>
                    <a:pt x="56" y="137"/>
                  </a:lnTo>
                  <a:lnTo>
                    <a:pt x="59" y="137"/>
                  </a:lnTo>
                  <a:lnTo>
                    <a:pt x="60" y="136"/>
                  </a:lnTo>
                  <a:lnTo>
                    <a:pt x="68" y="141"/>
                  </a:lnTo>
                  <a:lnTo>
                    <a:pt x="59" y="144"/>
                  </a:lnTo>
                  <a:lnTo>
                    <a:pt x="57" y="145"/>
                  </a:lnTo>
                  <a:close/>
                  <a:moveTo>
                    <a:pt x="65" y="159"/>
                  </a:moveTo>
                  <a:lnTo>
                    <a:pt x="50" y="164"/>
                  </a:lnTo>
                  <a:lnTo>
                    <a:pt x="40" y="164"/>
                  </a:lnTo>
                  <a:lnTo>
                    <a:pt x="34" y="166"/>
                  </a:lnTo>
                  <a:lnTo>
                    <a:pt x="53" y="156"/>
                  </a:lnTo>
                  <a:lnTo>
                    <a:pt x="62" y="150"/>
                  </a:lnTo>
                  <a:lnTo>
                    <a:pt x="62" y="155"/>
                  </a:lnTo>
                  <a:lnTo>
                    <a:pt x="65" y="159"/>
                  </a:lnTo>
                  <a:close/>
                  <a:moveTo>
                    <a:pt x="98" y="144"/>
                  </a:moveTo>
                  <a:lnTo>
                    <a:pt x="99" y="152"/>
                  </a:lnTo>
                  <a:lnTo>
                    <a:pt x="93" y="153"/>
                  </a:lnTo>
                  <a:lnTo>
                    <a:pt x="92" y="155"/>
                  </a:lnTo>
                  <a:lnTo>
                    <a:pt x="90" y="155"/>
                  </a:lnTo>
                  <a:lnTo>
                    <a:pt x="93" y="152"/>
                  </a:lnTo>
                  <a:lnTo>
                    <a:pt x="95" y="147"/>
                  </a:lnTo>
                  <a:lnTo>
                    <a:pt x="93" y="141"/>
                  </a:lnTo>
                  <a:lnTo>
                    <a:pt x="101" y="133"/>
                  </a:lnTo>
                  <a:lnTo>
                    <a:pt x="98" y="139"/>
                  </a:lnTo>
                  <a:lnTo>
                    <a:pt x="98" y="144"/>
                  </a:lnTo>
                  <a:close/>
                  <a:moveTo>
                    <a:pt x="85" y="137"/>
                  </a:moveTo>
                  <a:lnTo>
                    <a:pt x="99" y="131"/>
                  </a:lnTo>
                  <a:lnTo>
                    <a:pt x="92" y="139"/>
                  </a:lnTo>
                  <a:lnTo>
                    <a:pt x="85" y="137"/>
                  </a:lnTo>
                  <a:close/>
                  <a:moveTo>
                    <a:pt x="95" y="127"/>
                  </a:moveTo>
                  <a:lnTo>
                    <a:pt x="99" y="125"/>
                  </a:lnTo>
                  <a:lnTo>
                    <a:pt x="103" y="125"/>
                  </a:lnTo>
                  <a:lnTo>
                    <a:pt x="92" y="128"/>
                  </a:lnTo>
                  <a:lnTo>
                    <a:pt x="95" y="127"/>
                  </a:lnTo>
                  <a:close/>
                  <a:moveTo>
                    <a:pt x="96" y="122"/>
                  </a:moveTo>
                  <a:lnTo>
                    <a:pt x="98" y="122"/>
                  </a:lnTo>
                  <a:lnTo>
                    <a:pt x="107" y="122"/>
                  </a:lnTo>
                  <a:lnTo>
                    <a:pt x="95" y="123"/>
                  </a:lnTo>
                  <a:lnTo>
                    <a:pt x="96" y="122"/>
                  </a:lnTo>
                  <a:close/>
                  <a:moveTo>
                    <a:pt x="99" y="119"/>
                  </a:moveTo>
                  <a:lnTo>
                    <a:pt x="96" y="119"/>
                  </a:lnTo>
                  <a:lnTo>
                    <a:pt x="92" y="111"/>
                  </a:lnTo>
                  <a:lnTo>
                    <a:pt x="84" y="109"/>
                  </a:lnTo>
                  <a:lnTo>
                    <a:pt x="87" y="103"/>
                  </a:lnTo>
                  <a:lnTo>
                    <a:pt x="93" y="105"/>
                  </a:lnTo>
                  <a:lnTo>
                    <a:pt x="99" y="109"/>
                  </a:lnTo>
                  <a:lnTo>
                    <a:pt x="104" y="114"/>
                  </a:lnTo>
                  <a:lnTo>
                    <a:pt x="107" y="120"/>
                  </a:lnTo>
                  <a:lnTo>
                    <a:pt x="99" y="119"/>
                  </a:lnTo>
                  <a:close/>
                  <a:moveTo>
                    <a:pt x="142" y="94"/>
                  </a:moveTo>
                  <a:lnTo>
                    <a:pt x="134" y="102"/>
                  </a:lnTo>
                  <a:lnTo>
                    <a:pt x="132" y="108"/>
                  </a:lnTo>
                  <a:lnTo>
                    <a:pt x="134" y="113"/>
                  </a:lnTo>
                  <a:lnTo>
                    <a:pt x="117" y="119"/>
                  </a:lnTo>
                  <a:lnTo>
                    <a:pt x="115" y="119"/>
                  </a:lnTo>
                  <a:lnTo>
                    <a:pt x="113" y="120"/>
                  </a:lnTo>
                  <a:lnTo>
                    <a:pt x="117" y="109"/>
                  </a:lnTo>
                  <a:lnTo>
                    <a:pt x="121" y="105"/>
                  </a:lnTo>
                  <a:lnTo>
                    <a:pt x="123" y="105"/>
                  </a:lnTo>
                  <a:lnTo>
                    <a:pt x="143" y="88"/>
                  </a:lnTo>
                  <a:lnTo>
                    <a:pt x="145" y="86"/>
                  </a:lnTo>
                  <a:lnTo>
                    <a:pt x="148" y="91"/>
                  </a:lnTo>
                  <a:lnTo>
                    <a:pt x="142" y="94"/>
                  </a:lnTo>
                  <a:close/>
                  <a:moveTo>
                    <a:pt x="160" y="92"/>
                  </a:moveTo>
                  <a:lnTo>
                    <a:pt x="159" y="92"/>
                  </a:lnTo>
                  <a:lnTo>
                    <a:pt x="165" y="89"/>
                  </a:lnTo>
                  <a:lnTo>
                    <a:pt x="166" y="89"/>
                  </a:lnTo>
                  <a:lnTo>
                    <a:pt x="174" y="94"/>
                  </a:lnTo>
                  <a:lnTo>
                    <a:pt x="176" y="97"/>
                  </a:lnTo>
                  <a:lnTo>
                    <a:pt x="165" y="95"/>
                  </a:lnTo>
                  <a:lnTo>
                    <a:pt x="160" y="92"/>
                  </a:lnTo>
                  <a:close/>
                  <a:moveTo>
                    <a:pt x="165" y="103"/>
                  </a:moveTo>
                  <a:lnTo>
                    <a:pt x="165" y="100"/>
                  </a:lnTo>
                  <a:lnTo>
                    <a:pt x="174" y="100"/>
                  </a:lnTo>
                  <a:lnTo>
                    <a:pt x="166" y="103"/>
                  </a:lnTo>
                  <a:lnTo>
                    <a:pt x="165" y="103"/>
                  </a:lnTo>
                  <a:close/>
                  <a:moveTo>
                    <a:pt x="166" y="120"/>
                  </a:moveTo>
                  <a:lnTo>
                    <a:pt x="152" y="131"/>
                  </a:lnTo>
                  <a:lnTo>
                    <a:pt x="149" y="127"/>
                  </a:lnTo>
                  <a:lnTo>
                    <a:pt x="142" y="125"/>
                  </a:lnTo>
                  <a:lnTo>
                    <a:pt x="138" y="127"/>
                  </a:lnTo>
                  <a:lnTo>
                    <a:pt x="134" y="128"/>
                  </a:lnTo>
                  <a:lnTo>
                    <a:pt x="129" y="131"/>
                  </a:lnTo>
                  <a:lnTo>
                    <a:pt x="126" y="125"/>
                  </a:lnTo>
                  <a:lnTo>
                    <a:pt x="121" y="123"/>
                  </a:lnTo>
                  <a:lnTo>
                    <a:pt x="118" y="123"/>
                  </a:lnTo>
                  <a:lnTo>
                    <a:pt x="140" y="117"/>
                  </a:lnTo>
                  <a:lnTo>
                    <a:pt x="148" y="117"/>
                  </a:lnTo>
                  <a:lnTo>
                    <a:pt x="154" y="114"/>
                  </a:lnTo>
                  <a:lnTo>
                    <a:pt x="160" y="109"/>
                  </a:lnTo>
                  <a:lnTo>
                    <a:pt x="174" y="106"/>
                  </a:lnTo>
                  <a:lnTo>
                    <a:pt x="177" y="106"/>
                  </a:lnTo>
                  <a:lnTo>
                    <a:pt x="173" y="114"/>
                  </a:lnTo>
                  <a:lnTo>
                    <a:pt x="166" y="120"/>
                  </a:lnTo>
                  <a:close/>
                  <a:moveTo>
                    <a:pt x="181" y="97"/>
                  </a:moveTo>
                  <a:lnTo>
                    <a:pt x="181" y="97"/>
                  </a:lnTo>
                  <a:lnTo>
                    <a:pt x="181" y="92"/>
                  </a:lnTo>
                  <a:lnTo>
                    <a:pt x="185" y="91"/>
                  </a:lnTo>
                  <a:lnTo>
                    <a:pt x="182" y="97"/>
                  </a:lnTo>
                  <a:lnTo>
                    <a:pt x="181" y="97"/>
                  </a:lnTo>
                  <a:close/>
                  <a:moveTo>
                    <a:pt x="277" y="89"/>
                  </a:moveTo>
                  <a:lnTo>
                    <a:pt x="273" y="88"/>
                  </a:lnTo>
                  <a:lnTo>
                    <a:pt x="269" y="88"/>
                  </a:lnTo>
                  <a:lnTo>
                    <a:pt x="279" y="86"/>
                  </a:lnTo>
                  <a:lnTo>
                    <a:pt x="277" y="88"/>
                  </a:lnTo>
                  <a:lnTo>
                    <a:pt x="277" y="89"/>
                  </a:lnTo>
                  <a:close/>
                  <a:moveTo>
                    <a:pt x="263" y="83"/>
                  </a:moveTo>
                  <a:lnTo>
                    <a:pt x="269" y="81"/>
                  </a:lnTo>
                  <a:lnTo>
                    <a:pt x="277" y="83"/>
                  </a:lnTo>
                  <a:lnTo>
                    <a:pt x="262" y="84"/>
                  </a:lnTo>
                  <a:lnTo>
                    <a:pt x="263" y="83"/>
                  </a:lnTo>
                  <a:close/>
                </a:path>
              </a:pathLst>
            </a:custGeom>
            <a:solidFill>
              <a:srgbClr val="000000"/>
            </a:solidFill>
            <a:ln w="9525">
              <a:noFill/>
              <a:round/>
              <a:headEnd/>
              <a:tailEnd/>
            </a:ln>
          </p:spPr>
          <p:txBody>
            <a:bodyPr/>
            <a:lstStyle/>
            <a:p>
              <a:endParaRPr lang="en-US" dirty="0">
                <a:solidFill>
                  <a:prstClr val="black"/>
                </a:solidFill>
              </a:endParaRPr>
            </a:p>
          </p:txBody>
        </p:sp>
        <p:grpSp>
          <p:nvGrpSpPr>
            <p:cNvPr id="15" name="Group 797"/>
            <p:cNvGrpSpPr>
              <a:grpSpLocks/>
            </p:cNvGrpSpPr>
            <p:nvPr/>
          </p:nvGrpSpPr>
          <p:grpSpPr bwMode="auto">
            <a:xfrm>
              <a:off x="2661" y="33"/>
              <a:ext cx="395" cy="232"/>
              <a:chOff x="2661" y="33"/>
              <a:chExt cx="395" cy="232"/>
            </a:xfrm>
          </p:grpSpPr>
          <p:sp>
            <p:nvSpPr>
              <p:cNvPr id="75276" name="Freeform 798"/>
              <p:cNvSpPr>
                <a:spLocks/>
              </p:cNvSpPr>
              <p:nvPr/>
            </p:nvSpPr>
            <p:spPr bwMode="auto">
              <a:xfrm>
                <a:off x="3000" y="76"/>
                <a:ext cx="56" cy="22"/>
              </a:xfrm>
              <a:custGeom>
                <a:avLst/>
                <a:gdLst>
                  <a:gd name="T0" fmla="*/ 45 w 56"/>
                  <a:gd name="T1" fmla="*/ 4 h 22"/>
                  <a:gd name="T2" fmla="*/ 45 w 56"/>
                  <a:gd name="T3" fmla="*/ 4 h 22"/>
                  <a:gd name="T4" fmla="*/ 46 w 56"/>
                  <a:gd name="T5" fmla="*/ 2 h 22"/>
                  <a:gd name="T6" fmla="*/ 45 w 56"/>
                  <a:gd name="T7" fmla="*/ 2 h 22"/>
                  <a:gd name="T8" fmla="*/ 39 w 56"/>
                  <a:gd name="T9" fmla="*/ 5 h 22"/>
                  <a:gd name="T10" fmla="*/ 37 w 56"/>
                  <a:gd name="T11" fmla="*/ 5 h 22"/>
                  <a:gd name="T12" fmla="*/ 28 w 56"/>
                  <a:gd name="T13" fmla="*/ 8 h 22"/>
                  <a:gd name="T14" fmla="*/ 26 w 56"/>
                  <a:gd name="T15" fmla="*/ 10 h 22"/>
                  <a:gd name="T16" fmla="*/ 32 w 56"/>
                  <a:gd name="T17" fmla="*/ 4 h 22"/>
                  <a:gd name="T18" fmla="*/ 35 w 56"/>
                  <a:gd name="T19" fmla="*/ 2 h 22"/>
                  <a:gd name="T20" fmla="*/ 35 w 56"/>
                  <a:gd name="T21" fmla="*/ 2 h 22"/>
                  <a:gd name="T22" fmla="*/ 35 w 56"/>
                  <a:gd name="T23" fmla="*/ 2 h 22"/>
                  <a:gd name="T24" fmla="*/ 34 w 56"/>
                  <a:gd name="T25" fmla="*/ 2 h 22"/>
                  <a:gd name="T26" fmla="*/ 26 w 56"/>
                  <a:gd name="T27" fmla="*/ 7 h 22"/>
                  <a:gd name="T28" fmla="*/ 23 w 56"/>
                  <a:gd name="T29" fmla="*/ 10 h 22"/>
                  <a:gd name="T30" fmla="*/ 10 w 56"/>
                  <a:gd name="T31" fmla="*/ 16 h 22"/>
                  <a:gd name="T32" fmla="*/ 14 w 56"/>
                  <a:gd name="T33" fmla="*/ 13 h 22"/>
                  <a:gd name="T34" fmla="*/ 17 w 56"/>
                  <a:gd name="T35" fmla="*/ 10 h 22"/>
                  <a:gd name="T36" fmla="*/ 17 w 56"/>
                  <a:gd name="T37" fmla="*/ 10 h 22"/>
                  <a:gd name="T38" fmla="*/ 17 w 56"/>
                  <a:gd name="T39" fmla="*/ 8 h 22"/>
                  <a:gd name="T40" fmla="*/ 14 w 56"/>
                  <a:gd name="T41" fmla="*/ 10 h 22"/>
                  <a:gd name="T42" fmla="*/ 7 w 56"/>
                  <a:gd name="T43" fmla="*/ 16 h 22"/>
                  <a:gd name="T44" fmla="*/ 6 w 56"/>
                  <a:gd name="T45" fmla="*/ 18 h 22"/>
                  <a:gd name="T46" fmla="*/ 0 w 56"/>
                  <a:gd name="T47" fmla="*/ 22 h 22"/>
                  <a:gd name="T48" fmla="*/ 7 w 56"/>
                  <a:gd name="T49" fmla="*/ 13 h 22"/>
                  <a:gd name="T50" fmla="*/ 26 w 56"/>
                  <a:gd name="T51" fmla="*/ 4 h 22"/>
                  <a:gd name="T52" fmla="*/ 40 w 56"/>
                  <a:gd name="T53" fmla="*/ 0 h 22"/>
                  <a:gd name="T54" fmla="*/ 48 w 56"/>
                  <a:gd name="T55" fmla="*/ 0 h 22"/>
                  <a:gd name="T56" fmla="*/ 51 w 56"/>
                  <a:gd name="T57" fmla="*/ 2 h 22"/>
                  <a:gd name="T58" fmla="*/ 56 w 56"/>
                  <a:gd name="T59" fmla="*/ 2 h 22"/>
                  <a:gd name="T60" fmla="*/ 42 w 56"/>
                  <a:gd name="T61" fmla="*/ 5 h 22"/>
                  <a:gd name="T62" fmla="*/ 45 w 56"/>
                  <a:gd name="T63" fmla="*/ 4 h 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22"/>
                  <a:gd name="T98" fmla="*/ 56 w 56"/>
                  <a:gd name="T99" fmla="*/ 22 h 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22">
                    <a:moveTo>
                      <a:pt x="45" y="4"/>
                    </a:moveTo>
                    <a:lnTo>
                      <a:pt x="45" y="4"/>
                    </a:lnTo>
                    <a:lnTo>
                      <a:pt x="46" y="2"/>
                    </a:lnTo>
                    <a:lnTo>
                      <a:pt x="45" y="2"/>
                    </a:lnTo>
                    <a:lnTo>
                      <a:pt x="39" y="5"/>
                    </a:lnTo>
                    <a:lnTo>
                      <a:pt x="37" y="5"/>
                    </a:lnTo>
                    <a:lnTo>
                      <a:pt x="28" y="8"/>
                    </a:lnTo>
                    <a:lnTo>
                      <a:pt x="26" y="10"/>
                    </a:lnTo>
                    <a:lnTo>
                      <a:pt x="32" y="4"/>
                    </a:lnTo>
                    <a:lnTo>
                      <a:pt x="35" y="2"/>
                    </a:lnTo>
                    <a:lnTo>
                      <a:pt x="34" y="2"/>
                    </a:lnTo>
                    <a:lnTo>
                      <a:pt x="26" y="7"/>
                    </a:lnTo>
                    <a:lnTo>
                      <a:pt x="23" y="10"/>
                    </a:lnTo>
                    <a:lnTo>
                      <a:pt x="10" y="16"/>
                    </a:lnTo>
                    <a:lnTo>
                      <a:pt x="14" y="13"/>
                    </a:lnTo>
                    <a:lnTo>
                      <a:pt x="17" y="10"/>
                    </a:lnTo>
                    <a:lnTo>
                      <a:pt x="17" y="8"/>
                    </a:lnTo>
                    <a:lnTo>
                      <a:pt x="14" y="10"/>
                    </a:lnTo>
                    <a:lnTo>
                      <a:pt x="7" y="16"/>
                    </a:lnTo>
                    <a:lnTo>
                      <a:pt x="6" y="18"/>
                    </a:lnTo>
                    <a:lnTo>
                      <a:pt x="0" y="22"/>
                    </a:lnTo>
                    <a:lnTo>
                      <a:pt x="7" y="13"/>
                    </a:lnTo>
                    <a:lnTo>
                      <a:pt x="26" y="4"/>
                    </a:lnTo>
                    <a:lnTo>
                      <a:pt x="40" y="0"/>
                    </a:lnTo>
                    <a:lnTo>
                      <a:pt x="48" y="0"/>
                    </a:lnTo>
                    <a:lnTo>
                      <a:pt x="51" y="2"/>
                    </a:lnTo>
                    <a:lnTo>
                      <a:pt x="56" y="2"/>
                    </a:lnTo>
                    <a:lnTo>
                      <a:pt x="42" y="5"/>
                    </a:lnTo>
                    <a:lnTo>
                      <a:pt x="45" y="4"/>
                    </a:lnTo>
                    <a:close/>
                  </a:path>
                </a:pathLst>
              </a:custGeom>
              <a:solidFill>
                <a:srgbClr val="669F3F"/>
              </a:solidFill>
              <a:ln w="9525">
                <a:noFill/>
                <a:round/>
                <a:headEnd/>
                <a:tailEnd/>
              </a:ln>
            </p:spPr>
            <p:txBody>
              <a:bodyPr/>
              <a:lstStyle/>
              <a:p>
                <a:endParaRPr lang="en-US" dirty="0">
                  <a:solidFill>
                    <a:prstClr val="black"/>
                  </a:solidFill>
                </a:endParaRPr>
              </a:p>
            </p:txBody>
          </p:sp>
          <p:sp>
            <p:nvSpPr>
              <p:cNvPr id="75277" name="Freeform 799"/>
              <p:cNvSpPr>
                <a:spLocks/>
              </p:cNvSpPr>
              <p:nvPr/>
            </p:nvSpPr>
            <p:spPr bwMode="auto">
              <a:xfrm>
                <a:off x="2996" y="80"/>
                <a:ext cx="58" cy="20"/>
              </a:xfrm>
              <a:custGeom>
                <a:avLst/>
                <a:gdLst>
                  <a:gd name="T0" fmla="*/ 50 w 58"/>
                  <a:gd name="T1" fmla="*/ 6 h 20"/>
                  <a:gd name="T2" fmla="*/ 32 w 58"/>
                  <a:gd name="T3" fmla="*/ 15 h 20"/>
                  <a:gd name="T4" fmla="*/ 14 w 58"/>
                  <a:gd name="T5" fmla="*/ 20 h 20"/>
                  <a:gd name="T6" fmla="*/ 2 w 58"/>
                  <a:gd name="T7" fmla="*/ 20 h 20"/>
                  <a:gd name="T8" fmla="*/ 0 w 58"/>
                  <a:gd name="T9" fmla="*/ 20 h 20"/>
                  <a:gd name="T10" fmla="*/ 11 w 58"/>
                  <a:gd name="T11" fmla="*/ 17 h 20"/>
                  <a:gd name="T12" fmla="*/ 18 w 58"/>
                  <a:gd name="T13" fmla="*/ 17 h 20"/>
                  <a:gd name="T14" fmla="*/ 22 w 58"/>
                  <a:gd name="T15" fmla="*/ 17 h 20"/>
                  <a:gd name="T16" fmla="*/ 22 w 58"/>
                  <a:gd name="T17" fmla="*/ 17 h 20"/>
                  <a:gd name="T18" fmla="*/ 24 w 58"/>
                  <a:gd name="T19" fmla="*/ 17 h 20"/>
                  <a:gd name="T20" fmla="*/ 16 w 58"/>
                  <a:gd name="T21" fmla="*/ 15 h 20"/>
                  <a:gd name="T22" fmla="*/ 13 w 58"/>
                  <a:gd name="T23" fmla="*/ 15 h 20"/>
                  <a:gd name="T24" fmla="*/ 25 w 58"/>
                  <a:gd name="T25" fmla="*/ 9 h 20"/>
                  <a:gd name="T26" fmla="*/ 29 w 58"/>
                  <a:gd name="T27" fmla="*/ 10 h 20"/>
                  <a:gd name="T28" fmla="*/ 38 w 58"/>
                  <a:gd name="T29" fmla="*/ 12 h 20"/>
                  <a:gd name="T30" fmla="*/ 39 w 58"/>
                  <a:gd name="T31" fmla="*/ 10 h 20"/>
                  <a:gd name="T32" fmla="*/ 39 w 58"/>
                  <a:gd name="T33" fmla="*/ 10 h 20"/>
                  <a:gd name="T34" fmla="*/ 32 w 58"/>
                  <a:gd name="T35" fmla="*/ 10 h 20"/>
                  <a:gd name="T36" fmla="*/ 27 w 58"/>
                  <a:gd name="T37" fmla="*/ 9 h 20"/>
                  <a:gd name="T38" fmla="*/ 29 w 58"/>
                  <a:gd name="T39" fmla="*/ 7 h 20"/>
                  <a:gd name="T40" fmla="*/ 41 w 58"/>
                  <a:gd name="T41" fmla="*/ 4 h 20"/>
                  <a:gd name="T42" fmla="*/ 44 w 58"/>
                  <a:gd name="T43" fmla="*/ 6 h 20"/>
                  <a:gd name="T44" fmla="*/ 50 w 58"/>
                  <a:gd name="T45" fmla="*/ 6 h 20"/>
                  <a:gd name="T46" fmla="*/ 50 w 58"/>
                  <a:gd name="T47" fmla="*/ 6 h 20"/>
                  <a:gd name="T48" fmla="*/ 52 w 58"/>
                  <a:gd name="T49" fmla="*/ 4 h 20"/>
                  <a:gd name="T50" fmla="*/ 44 w 58"/>
                  <a:gd name="T51" fmla="*/ 3 h 20"/>
                  <a:gd name="T52" fmla="*/ 44 w 58"/>
                  <a:gd name="T53" fmla="*/ 3 h 20"/>
                  <a:gd name="T54" fmla="*/ 58 w 58"/>
                  <a:gd name="T55" fmla="*/ 0 h 20"/>
                  <a:gd name="T56" fmla="*/ 53 w 58"/>
                  <a:gd name="T57" fmla="*/ 3 h 20"/>
                  <a:gd name="T58" fmla="*/ 50 w 58"/>
                  <a:gd name="T59" fmla="*/ 6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20"/>
                  <a:gd name="T92" fmla="*/ 58 w 58"/>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20">
                    <a:moveTo>
                      <a:pt x="50" y="6"/>
                    </a:moveTo>
                    <a:lnTo>
                      <a:pt x="32" y="15"/>
                    </a:lnTo>
                    <a:lnTo>
                      <a:pt x="14" y="20"/>
                    </a:lnTo>
                    <a:lnTo>
                      <a:pt x="2" y="20"/>
                    </a:lnTo>
                    <a:lnTo>
                      <a:pt x="0" y="20"/>
                    </a:lnTo>
                    <a:lnTo>
                      <a:pt x="11" y="17"/>
                    </a:lnTo>
                    <a:lnTo>
                      <a:pt x="18" y="17"/>
                    </a:lnTo>
                    <a:lnTo>
                      <a:pt x="22" y="17"/>
                    </a:lnTo>
                    <a:lnTo>
                      <a:pt x="24" y="17"/>
                    </a:lnTo>
                    <a:lnTo>
                      <a:pt x="16" y="15"/>
                    </a:lnTo>
                    <a:lnTo>
                      <a:pt x="13" y="15"/>
                    </a:lnTo>
                    <a:lnTo>
                      <a:pt x="25" y="9"/>
                    </a:lnTo>
                    <a:lnTo>
                      <a:pt x="29" y="10"/>
                    </a:lnTo>
                    <a:lnTo>
                      <a:pt x="38" y="12"/>
                    </a:lnTo>
                    <a:lnTo>
                      <a:pt x="39" y="10"/>
                    </a:lnTo>
                    <a:lnTo>
                      <a:pt x="32" y="10"/>
                    </a:lnTo>
                    <a:lnTo>
                      <a:pt x="27" y="9"/>
                    </a:lnTo>
                    <a:lnTo>
                      <a:pt x="29" y="7"/>
                    </a:lnTo>
                    <a:lnTo>
                      <a:pt x="41" y="4"/>
                    </a:lnTo>
                    <a:lnTo>
                      <a:pt x="44" y="6"/>
                    </a:lnTo>
                    <a:lnTo>
                      <a:pt x="50" y="6"/>
                    </a:lnTo>
                    <a:lnTo>
                      <a:pt x="52" y="4"/>
                    </a:lnTo>
                    <a:lnTo>
                      <a:pt x="44" y="3"/>
                    </a:lnTo>
                    <a:lnTo>
                      <a:pt x="58" y="0"/>
                    </a:lnTo>
                    <a:lnTo>
                      <a:pt x="53" y="3"/>
                    </a:lnTo>
                    <a:lnTo>
                      <a:pt x="50" y="6"/>
                    </a:lnTo>
                    <a:close/>
                  </a:path>
                </a:pathLst>
              </a:custGeom>
              <a:solidFill>
                <a:srgbClr val="98C559"/>
              </a:solidFill>
              <a:ln w="9525">
                <a:noFill/>
                <a:round/>
                <a:headEnd/>
                <a:tailEnd/>
              </a:ln>
            </p:spPr>
            <p:txBody>
              <a:bodyPr/>
              <a:lstStyle/>
              <a:p>
                <a:endParaRPr lang="en-US" dirty="0">
                  <a:solidFill>
                    <a:prstClr val="black"/>
                  </a:solidFill>
                </a:endParaRPr>
              </a:p>
            </p:txBody>
          </p:sp>
          <p:sp>
            <p:nvSpPr>
              <p:cNvPr id="75278" name="Freeform 800"/>
              <p:cNvSpPr>
                <a:spLocks/>
              </p:cNvSpPr>
              <p:nvPr/>
            </p:nvSpPr>
            <p:spPr bwMode="auto">
              <a:xfrm>
                <a:off x="2951" y="47"/>
                <a:ext cx="69" cy="58"/>
              </a:xfrm>
              <a:custGeom>
                <a:avLst/>
                <a:gdLst>
                  <a:gd name="T0" fmla="*/ 52 w 69"/>
                  <a:gd name="T1" fmla="*/ 19 h 58"/>
                  <a:gd name="T2" fmla="*/ 50 w 69"/>
                  <a:gd name="T3" fmla="*/ 19 h 58"/>
                  <a:gd name="T4" fmla="*/ 50 w 69"/>
                  <a:gd name="T5" fmla="*/ 15 h 58"/>
                  <a:gd name="T6" fmla="*/ 49 w 69"/>
                  <a:gd name="T7" fmla="*/ 14 h 58"/>
                  <a:gd name="T8" fmla="*/ 47 w 69"/>
                  <a:gd name="T9" fmla="*/ 12 h 58"/>
                  <a:gd name="T10" fmla="*/ 47 w 69"/>
                  <a:gd name="T11" fmla="*/ 15 h 58"/>
                  <a:gd name="T12" fmla="*/ 49 w 69"/>
                  <a:gd name="T13" fmla="*/ 19 h 58"/>
                  <a:gd name="T14" fmla="*/ 47 w 69"/>
                  <a:gd name="T15" fmla="*/ 22 h 58"/>
                  <a:gd name="T16" fmla="*/ 31 w 69"/>
                  <a:gd name="T17" fmla="*/ 39 h 58"/>
                  <a:gd name="T18" fmla="*/ 31 w 69"/>
                  <a:gd name="T19" fmla="*/ 37 h 58"/>
                  <a:gd name="T20" fmla="*/ 33 w 69"/>
                  <a:gd name="T21" fmla="*/ 33 h 58"/>
                  <a:gd name="T22" fmla="*/ 31 w 69"/>
                  <a:gd name="T23" fmla="*/ 28 h 58"/>
                  <a:gd name="T24" fmla="*/ 31 w 69"/>
                  <a:gd name="T25" fmla="*/ 25 h 58"/>
                  <a:gd name="T26" fmla="*/ 30 w 69"/>
                  <a:gd name="T27" fmla="*/ 23 h 58"/>
                  <a:gd name="T28" fmla="*/ 30 w 69"/>
                  <a:gd name="T29" fmla="*/ 23 h 58"/>
                  <a:gd name="T30" fmla="*/ 28 w 69"/>
                  <a:gd name="T31" fmla="*/ 28 h 58"/>
                  <a:gd name="T32" fmla="*/ 30 w 69"/>
                  <a:gd name="T33" fmla="*/ 37 h 58"/>
                  <a:gd name="T34" fmla="*/ 27 w 69"/>
                  <a:gd name="T35" fmla="*/ 42 h 58"/>
                  <a:gd name="T36" fmla="*/ 24 w 69"/>
                  <a:gd name="T37" fmla="*/ 45 h 58"/>
                  <a:gd name="T38" fmla="*/ 13 w 69"/>
                  <a:gd name="T39" fmla="*/ 51 h 58"/>
                  <a:gd name="T40" fmla="*/ 11 w 69"/>
                  <a:gd name="T41" fmla="*/ 51 h 58"/>
                  <a:gd name="T42" fmla="*/ 10 w 69"/>
                  <a:gd name="T43" fmla="*/ 42 h 58"/>
                  <a:gd name="T44" fmla="*/ 8 w 69"/>
                  <a:gd name="T45" fmla="*/ 42 h 58"/>
                  <a:gd name="T46" fmla="*/ 8 w 69"/>
                  <a:gd name="T47" fmla="*/ 45 h 58"/>
                  <a:gd name="T48" fmla="*/ 10 w 69"/>
                  <a:gd name="T49" fmla="*/ 50 h 58"/>
                  <a:gd name="T50" fmla="*/ 10 w 69"/>
                  <a:gd name="T51" fmla="*/ 53 h 58"/>
                  <a:gd name="T52" fmla="*/ 11 w 69"/>
                  <a:gd name="T53" fmla="*/ 53 h 58"/>
                  <a:gd name="T54" fmla="*/ 0 w 69"/>
                  <a:gd name="T55" fmla="*/ 58 h 58"/>
                  <a:gd name="T56" fmla="*/ 2 w 69"/>
                  <a:gd name="T57" fmla="*/ 50 h 58"/>
                  <a:gd name="T58" fmla="*/ 8 w 69"/>
                  <a:gd name="T59" fmla="*/ 34 h 58"/>
                  <a:gd name="T60" fmla="*/ 22 w 69"/>
                  <a:gd name="T61" fmla="*/ 20 h 58"/>
                  <a:gd name="T62" fmla="*/ 39 w 69"/>
                  <a:gd name="T63" fmla="*/ 8 h 58"/>
                  <a:gd name="T64" fmla="*/ 49 w 69"/>
                  <a:gd name="T65" fmla="*/ 4 h 58"/>
                  <a:gd name="T66" fmla="*/ 69 w 69"/>
                  <a:gd name="T67" fmla="*/ 0 h 58"/>
                  <a:gd name="T68" fmla="*/ 61 w 69"/>
                  <a:gd name="T69" fmla="*/ 6 h 58"/>
                  <a:gd name="T70" fmla="*/ 52 w 69"/>
                  <a:gd name="T71" fmla="*/ 19 h 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9"/>
                  <a:gd name="T109" fmla="*/ 0 h 58"/>
                  <a:gd name="T110" fmla="*/ 69 w 69"/>
                  <a:gd name="T111" fmla="*/ 58 h 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9" h="58">
                    <a:moveTo>
                      <a:pt x="52" y="19"/>
                    </a:moveTo>
                    <a:lnTo>
                      <a:pt x="50" y="19"/>
                    </a:lnTo>
                    <a:lnTo>
                      <a:pt x="50" y="15"/>
                    </a:lnTo>
                    <a:lnTo>
                      <a:pt x="49" y="14"/>
                    </a:lnTo>
                    <a:lnTo>
                      <a:pt x="47" y="12"/>
                    </a:lnTo>
                    <a:lnTo>
                      <a:pt x="47" y="15"/>
                    </a:lnTo>
                    <a:lnTo>
                      <a:pt x="49" y="19"/>
                    </a:lnTo>
                    <a:lnTo>
                      <a:pt x="47" y="22"/>
                    </a:lnTo>
                    <a:lnTo>
                      <a:pt x="31" y="39"/>
                    </a:lnTo>
                    <a:lnTo>
                      <a:pt x="31" y="37"/>
                    </a:lnTo>
                    <a:lnTo>
                      <a:pt x="33" y="33"/>
                    </a:lnTo>
                    <a:lnTo>
                      <a:pt x="31" y="28"/>
                    </a:lnTo>
                    <a:lnTo>
                      <a:pt x="31" y="25"/>
                    </a:lnTo>
                    <a:lnTo>
                      <a:pt x="30" y="23"/>
                    </a:lnTo>
                    <a:lnTo>
                      <a:pt x="28" y="28"/>
                    </a:lnTo>
                    <a:lnTo>
                      <a:pt x="30" y="37"/>
                    </a:lnTo>
                    <a:lnTo>
                      <a:pt x="27" y="42"/>
                    </a:lnTo>
                    <a:lnTo>
                      <a:pt x="24" y="45"/>
                    </a:lnTo>
                    <a:lnTo>
                      <a:pt x="13" y="51"/>
                    </a:lnTo>
                    <a:lnTo>
                      <a:pt x="11" y="51"/>
                    </a:lnTo>
                    <a:lnTo>
                      <a:pt x="10" y="42"/>
                    </a:lnTo>
                    <a:lnTo>
                      <a:pt x="8" y="42"/>
                    </a:lnTo>
                    <a:lnTo>
                      <a:pt x="8" y="45"/>
                    </a:lnTo>
                    <a:lnTo>
                      <a:pt x="10" y="50"/>
                    </a:lnTo>
                    <a:lnTo>
                      <a:pt x="10" y="53"/>
                    </a:lnTo>
                    <a:lnTo>
                      <a:pt x="11" y="53"/>
                    </a:lnTo>
                    <a:lnTo>
                      <a:pt x="0" y="58"/>
                    </a:lnTo>
                    <a:lnTo>
                      <a:pt x="2" y="50"/>
                    </a:lnTo>
                    <a:lnTo>
                      <a:pt x="8" y="34"/>
                    </a:lnTo>
                    <a:lnTo>
                      <a:pt x="22" y="20"/>
                    </a:lnTo>
                    <a:lnTo>
                      <a:pt x="39" y="8"/>
                    </a:lnTo>
                    <a:lnTo>
                      <a:pt x="49" y="4"/>
                    </a:lnTo>
                    <a:lnTo>
                      <a:pt x="69" y="0"/>
                    </a:lnTo>
                    <a:lnTo>
                      <a:pt x="61" y="6"/>
                    </a:lnTo>
                    <a:lnTo>
                      <a:pt x="52" y="19"/>
                    </a:lnTo>
                    <a:close/>
                  </a:path>
                </a:pathLst>
              </a:custGeom>
              <a:solidFill>
                <a:srgbClr val="B2D866"/>
              </a:solidFill>
              <a:ln w="9525">
                <a:noFill/>
                <a:round/>
                <a:headEnd/>
                <a:tailEnd/>
              </a:ln>
            </p:spPr>
            <p:txBody>
              <a:bodyPr/>
              <a:lstStyle/>
              <a:p>
                <a:endParaRPr lang="en-US" dirty="0">
                  <a:solidFill>
                    <a:prstClr val="black"/>
                  </a:solidFill>
                </a:endParaRPr>
              </a:p>
            </p:txBody>
          </p:sp>
          <p:sp>
            <p:nvSpPr>
              <p:cNvPr id="75279" name="Freeform 801"/>
              <p:cNvSpPr>
                <a:spLocks/>
              </p:cNvSpPr>
              <p:nvPr/>
            </p:nvSpPr>
            <p:spPr bwMode="auto">
              <a:xfrm>
                <a:off x="2967" y="50"/>
                <a:ext cx="53" cy="50"/>
              </a:xfrm>
              <a:custGeom>
                <a:avLst/>
                <a:gdLst>
                  <a:gd name="T0" fmla="*/ 45 w 53"/>
                  <a:gd name="T1" fmla="*/ 19 h 50"/>
                  <a:gd name="T2" fmla="*/ 37 w 53"/>
                  <a:gd name="T3" fmla="*/ 30 h 50"/>
                  <a:gd name="T4" fmla="*/ 26 w 53"/>
                  <a:gd name="T5" fmla="*/ 40 h 50"/>
                  <a:gd name="T6" fmla="*/ 15 w 53"/>
                  <a:gd name="T7" fmla="*/ 47 h 50"/>
                  <a:gd name="T8" fmla="*/ 1 w 53"/>
                  <a:gd name="T9" fmla="*/ 50 h 50"/>
                  <a:gd name="T10" fmla="*/ 0 w 53"/>
                  <a:gd name="T11" fmla="*/ 50 h 50"/>
                  <a:gd name="T12" fmla="*/ 5 w 53"/>
                  <a:gd name="T13" fmla="*/ 47 h 50"/>
                  <a:gd name="T14" fmla="*/ 12 w 53"/>
                  <a:gd name="T15" fmla="*/ 40 h 50"/>
                  <a:gd name="T16" fmla="*/ 19 w 53"/>
                  <a:gd name="T17" fmla="*/ 39 h 50"/>
                  <a:gd name="T18" fmla="*/ 31 w 53"/>
                  <a:gd name="T19" fmla="*/ 36 h 50"/>
                  <a:gd name="T20" fmla="*/ 33 w 53"/>
                  <a:gd name="T21" fmla="*/ 34 h 50"/>
                  <a:gd name="T22" fmla="*/ 33 w 53"/>
                  <a:gd name="T23" fmla="*/ 33 h 50"/>
                  <a:gd name="T24" fmla="*/ 28 w 53"/>
                  <a:gd name="T25" fmla="*/ 34 h 50"/>
                  <a:gd name="T26" fmla="*/ 17 w 53"/>
                  <a:gd name="T27" fmla="*/ 39 h 50"/>
                  <a:gd name="T28" fmla="*/ 15 w 53"/>
                  <a:gd name="T29" fmla="*/ 39 h 50"/>
                  <a:gd name="T30" fmla="*/ 15 w 53"/>
                  <a:gd name="T31" fmla="*/ 39 h 50"/>
                  <a:gd name="T32" fmla="*/ 34 w 53"/>
                  <a:gd name="T33" fmla="*/ 20 h 50"/>
                  <a:gd name="T34" fmla="*/ 42 w 53"/>
                  <a:gd name="T35" fmla="*/ 19 h 50"/>
                  <a:gd name="T36" fmla="*/ 45 w 53"/>
                  <a:gd name="T37" fmla="*/ 16 h 50"/>
                  <a:gd name="T38" fmla="*/ 47 w 53"/>
                  <a:gd name="T39" fmla="*/ 16 h 50"/>
                  <a:gd name="T40" fmla="*/ 47 w 53"/>
                  <a:gd name="T41" fmla="*/ 14 h 50"/>
                  <a:gd name="T42" fmla="*/ 37 w 53"/>
                  <a:gd name="T43" fmla="*/ 17 h 50"/>
                  <a:gd name="T44" fmla="*/ 37 w 53"/>
                  <a:gd name="T45" fmla="*/ 17 h 50"/>
                  <a:gd name="T46" fmla="*/ 36 w 53"/>
                  <a:gd name="T47" fmla="*/ 17 h 50"/>
                  <a:gd name="T48" fmla="*/ 51 w 53"/>
                  <a:gd name="T49" fmla="*/ 0 h 50"/>
                  <a:gd name="T50" fmla="*/ 53 w 53"/>
                  <a:gd name="T51" fmla="*/ 0 h 50"/>
                  <a:gd name="T52" fmla="*/ 51 w 53"/>
                  <a:gd name="T53" fmla="*/ 8 h 50"/>
                  <a:gd name="T54" fmla="*/ 45 w 53"/>
                  <a:gd name="T55" fmla="*/ 19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50"/>
                  <a:gd name="T86" fmla="*/ 53 w 53"/>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50">
                    <a:moveTo>
                      <a:pt x="45" y="19"/>
                    </a:moveTo>
                    <a:lnTo>
                      <a:pt x="37" y="30"/>
                    </a:lnTo>
                    <a:lnTo>
                      <a:pt x="26" y="40"/>
                    </a:lnTo>
                    <a:lnTo>
                      <a:pt x="15" y="47"/>
                    </a:lnTo>
                    <a:lnTo>
                      <a:pt x="1" y="50"/>
                    </a:lnTo>
                    <a:lnTo>
                      <a:pt x="0" y="50"/>
                    </a:lnTo>
                    <a:lnTo>
                      <a:pt x="5" y="47"/>
                    </a:lnTo>
                    <a:lnTo>
                      <a:pt x="12" y="40"/>
                    </a:lnTo>
                    <a:lnTo>
                      <a:pt x="19" y="39"/>
                    </a:lnTo>
                    <a:lnTo>
                      <a:pt x="31" y="36"/>
                    </a:lnTo>
                    <a:lnTo>
                      <a:pt x="33" y="34"/>
                    </a:lnTo>
                    <a:lnTo>
                      <a:pt x="33" y="33"/>
                    </a:lnTo>
                    <a:lnTo>
                      <a:pt x="28" y="34"/>
                    </a:lnTo>
                    <a:lnTo>
                      <a:pt x="17" y="39"/>
                    </a:lnTo>
                    <a:lnTo>
                      <a:pt x="15" y="39"/>
                    </a:lnTo>
                    <a:lnTo>
                      <a:pt x="34" y="20"/>
                    </a:lnTo>
                    <a:lnTo>
                      <a:pt x="42" y="19"/>
                    </a:lnTo>
                    <a:lnTo>
                      <a:pt x="45" y="16"/>
                    </a:lnTo>
                    <a:lnTo>
                      <a:pt x="47" y="16"/>
                    </a:lnTo>
                    <a:lnTo>
                      <a:pt x="47" y="14"/>
                    </a:lnTo>
                    <a:lnTo>
                      <a:pt x="37" y="17"/>
                    </a:lnTo>
                    <a:lnTo>
                      <a:pt x="36" y="17"/>
                    </a:lnTo>
                    <a:lnTo>
                      <a:pt x="51" y="0"/>
                    </a:lnTo>
                    <a:lnTo>
                      <a:pt x="53" y="0"/>
                    </a:lnTo>
                    <a:lnTo>
                      <a:pt x="51" y="8"/>
                    </a:lnTo>
                    <a:lnTo>
                      <a:pt x="45" y="19"/>
                    </a:lnTo>
                    <a:close/>
                  </a:path>
                </a:pathLst>
              </a:custGeom>
              <a:solidFill>
                <a:srgbClr val="7FB24C"/>
              </a:solidFill>
              <a:ln w="9525">
                <a:noFill/>
                <a:round/>
                <a:headEnd/>
                <a:tailEnd/>
              </a:ln>
            </p:spPr>
            <p:txBody>
              <a:bodyPr/>
              <a:lstStyle/>
              <a:p>
                <a:endParaRPr lang="en-US" dirty="0">
                  <a:solidFill>
                    <a:prstClr val="black"/>
                  </a:solidFill>
                </a:endParaRPr>
              </a:p>
            </p:txBody>
          </p:sp>
          <p:sp>
            <p:nvSpPr>
              <p:cNvPr id="75280" name="Freeform 802"/>
              <p:cNvSpPr>
                <a:spLocks/>
              </p:cNvSpPr>
              <p:nvPr/>
            </p:nvSpPr>
            <p:spPr bwMode="auto">
              <a:xfrm>
                <a:off x="3010" y="100"/>
                <a:ext cx="27" cy="5"/>
              </a:xfrm>
              <a:custGeom>
                <a:avLst/>
                <a:gdLst>
                  <a:gd name="T0" fmla="*/ 19 w 27"/>
                  <a:gd name="T1" fmla="*/ 5 h 5"/>
                  <a:gd name="T2" fmla="*/ 2 w 27"/>
                  <a:gd name="T3" fmla="*/ 5 h 5"/>
                  <a:gd name="T4" fmla="*/ 0 w 27"/>
                  <a:gd name="T5" fmla="*/ 5 h 5"/>
                  <a:gd name="T6" fmla="*/ 4 w 27"/>
                  <a:gd name="T7" fmla="*/ 3 h 5"/>
                  <a:gd name="T8" fmla="*/ 5 w 27"/>
                  <a:gd name="T9" fmla="*/ 1 h 5"/>
                  <a:gd name="T10" fmla="*/ 5 w 27"/>
                  <a:gd name="T11" fmla="*/ 1 h 5"/>
                  <a:gd name="T12" fmla="*/ 13 w 27"/>
                  <a:gd name="T13" fmla="*/ 0 h 5"/>
                  <a:gd name="T14" fmla="*/ 21 w 27"/>
                  <a:gd name="T15" fmla="*/ 1 h 5"/>
                  <a:gd name="T16" fmla="*/ 25 w 27"/>
                  <a:gd name="T17" fmla="*/ 5 h 5"/>
                  <a:gd name="T18" fmla="*/ 27 w 27"/>
                  <a:gd name="T19" fmla="*/ 5 h 5"/>
                  <a:gd name="T20" fmla="*/ 19 w 27"/>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
                  <a:gd name="T35" fmla="*/ 27 w 2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
                    <a:moveTo>
                      <a:pt x="19" y="5"/>
                    </a:moveTo>
                    <a:lnTo>
                      <a:pt x="2" y="5"/>
                    </a:lnTo>
                    <a:lnTo>
                      <a:pt x="0" y="5"/>
                    </a:lnTo>
                    <a:lnTo>
                      <a:pt x="4" y="3"/>
                    </a:lnTo>
                    <a:lnTo>
                      <a:pt x="5" y="1"/>
                    </a:lnTo>
                    <a:lnTo>
                      <a:pt x="13" y="0"/>
                    </a:lnTo>
                    <a:lnTo>
                      <a:pt x="21" y="1"/>
                    </a:lnTo>
                    <a:lnTo>
                      <a:pt x="25" y="5"/>
                    </a:lnTo>
                    <a:lnTo>
                      <a:pt x="27" y="5"/>
                    </a:lnTo>
                    <a:lnTo>
                      <a:pt x="19" y="5"/>
                    </a:lnTo>
                    <a:close/>
                  </a:path>
                </a:pathLst>
              </a:custGeom>
              <a:solidFill>
                <a:srgbClr val="669F3F"/>
              </a:solidFill>
              <a:ln w="9525">
                <a:noFill/>
                <a:round/>
                <a:headEnd/>
                <a:tailEnd/>
              </a:ln>
            </p:spPr>
            <p:txBody>
              <a:bodyPr/>
              <a:lstStyle/>
              <a:p>
                <a:endParaRPr lang="en-US" dirty="0">
                  <a:solidFill>
                    <a:prstClr val="black"/>
                  </a:solidFill>
                </a:endParaRPr>
              </a:p>
            </p:txBody>
          </p:sp>
          <p:sp>
            <p:nvSpPr>
              <p:cNvPr id="75281" name="Freeform 803"/>
              <p:cNvSpPr>
                <a:spLocks/>
              </p:cNvSpPr>
              <p:nvPr/>
            </p:nvSpPr>
            <p:spPr bwMode="auto">
              <a:xfrm>
                <a:off x="2998" y="105"/>
                <a:ext cx="34" cy="6"/>
              </a:xfrm>
              <a:custGeom>
                <a:avLst/>
                <a:gdLst>
                  <a:gd name="T0" fmla="*/ 9 w 34"/>
                  <a:gd name="T1" fmla="*/ 6 h 6"/>
                  <a:gd name="T2" fmla="*/ 0 w 34"/>
                  <a:gd name="T3" fmla="*/ 3 h 6"/>
                  <a:gd name="T4" fmla="*/ 0 w 34"/>
                  <a:gd name="T5" fmla="*/ 0 h 6"/>
                  <a:gd name="T6" fmla="*/ 8 w 34"/>
                  <a:gd name="T7" fmla="*/ 1 h 6"/>
                  <a:gd name="T8" fmla="*/ 11 w 34"/>
                  <a:gd name="T9" fmla="*/ 4 h 6"/>
                  <a:gd name="T10" fmla="*/ 12 w 34"/>
                  <a:gd name="T11" fmla="*/ 4 h 6"/>
                  <a:gd name="T12" fmla="*/ 12 w 34"/>
                  <a:gd name="T13" fmla="*/ 4 h 6"/>
                  <a:gd name="T14" fmla="*/ 12 w 34"/>
                  <a:gd name="T15" fmla="*/ 3 h 6"/>
                  <a:gd name="T16" fmla="*/ 11 w 34"/>
                  <a:gd name="T17" fmla="*/ 3 h 6"/>
                  <a:gd name="T18" fmla="*/ 11 w 34"/>
                  <a:gd name="T19" fmla="*/ 1 h 6"/>
                  <a:gd name="T20" fmla="*/ 34 w 34"/>
                  <a:gd name="T21" fmla="*/ 1 h 6"/>
                  <a:gd name="T22" fmla="*/ 16 w 34"/>
                  <a:gd name="T23" fmla="*/ 6 h 6"/>
                  <a:gd name="T24" fmla="*/ 9 w 34"/>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6"/>
                  <a:gd name="T41" fmla="*/ 34 w 34"/>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6">
                    <a:moveTo>
                      <a:pt x="9" y="6"/>
                    </a:moveTo>
                    <a:lnTo>
                      <a:pt x="0" y="3"/>
                    </a:lnTo>
                    <a:lnTo>
                      <a:pt x="0" y="0"/>
                    </a:lnTo>
                    <a:lnTo>
                      <a:pt x="8" y="1"/>
                    </a:lnTo>
                    <a:lnTo>
                      <a:pt x="11" y="4"/>
                    </a:lnTo>
                    <a:lnTo>
                      <a:pt x="12" y="4"/>
                    </a:lnTo>
                    <a:lnTo>
                      <a:pt x="12" y="3"/>
                    </a:lnTo>
                    <a:lnTo>
                      <a:pt x="11" y="3"/>
                    </a:lnTo>
                    <a:lnTo>
                      <a:pt x="11" y="1"/>
                    </a:lnTo>
                    <a:lnTo>
                      <a:pt x="34" y="1"/>
                    </a:lnTo>
                    <a:lnTo>
                      <a:pt x="16" y="6"/>
                    </a:lnTo>
                    <a:lnTo>
                      <a:pt x="9" y="6"/>
                    </a:lnTo>
                    <a:close/>
                  </a:path>
                </a:pathLst>
              </a:custGeom>
              <a:solidFill>
                <a:srgbClr val="B2D866"/>
              </a:solidFill>
              <a:ln w="9525">
                <a:noFill/>
                <a:round/>
                <a:headEnd/>
                <a:tailEnd/>
              </a:ln>
            </p:spPr>
            <p:txBody>
              <a:bodyPr/>
              <a:lstStyle/>
              <a:p>
                <a:endParaRPr lang="en-US" dirty="0">
                  <a:solidFill>
                    <a:prstClr val="black"/>
                  </a:solidFill>
                </a:endParaRPr>
              </a:p>
            </p:txBody>
          </p:sp>
          <p:sp>
            <p:nvSpPr>
              <p:cNvPr id="75282" name="Freeform 804"/>
              <p:cNvSpPr>
                <a:spLocks/>
              </p:cNvSpPr>
              <p:nvPr/>
            </p:nvSpPr>
            <p:spPr bwMode="auto">
              <a:xfrm>
                <a:off x="3000" y="101"/>
                <a:ext cx="10" cy="2"/>
              </a:xfrm>
              <a:custGeom>
                <a:avLst/>
                <a:gdLst>
                  <a:gd name="T0" fmla="*/ 7 w 10"/>
                  <a:gd name="T1" fmla="*/ 2 h 2"/>
                  <a:gd name="T2" fmla="*/ 0 w 10"/>
                  <a:gd name="T3" fmla="*/ 2 h 2"/>
                  <a:gd name="T4" fmla="*/ 7 w 10"/>
                  <a:gd name="T5" fmla="*/ 0 h 2"/>
                  <a:gd name="T6" fmla="*/ 10 w 10"/>
                  <a:gd name="T7" fmla="*/ 0 h 2"/>
                  <a:gd name="T8" fmla="*/ 9 w 10"/>
                  <a:gd name="T9" fmla="*/ 0 h 2"/>
                  <a:gd name="T10" fmla="*/ 7 w 10"/>
                  <a:gd name="T11" fmla="*/ 2 h 2"/>
                  <a:gd name="T12" fmla="*/ 0 60000 65536"/>
                  <a:gd name="T13" fmla="*/ 0 60000 65536"/>
                  <a:gd name="T14" fmla="*/ 0 60000 65536"/>
                  <a:gd name="T15" fmla="*/ 0 60000 65536"/>
                  <a:gd name="T16" fmla="*/ 0 60000 65536"/>
                  <a:gd name="T17" fmla="*/ 0 60000 65536"/>
                  <a:gd name="T18" fmla="*/ 0 w 10"/>
                  <a:gd name="T19" fmla="*/ 0 h 2"/>
                  <a:gd name="T20" fmla="*/ 10 w 10"/>
                  <a:gd name="T21" fmla="*/ 2 h 2"/>
                </a:gdLst>
                <a:ahLst/>
                <a:cxnLst>
                  <a:cxn ang="T12">
                    <a:pos x="T0" y="T1"/>
                  </a:cxn>
                  <a:cxn ang="T13">
                    <a:pos x="T2" y="T3"/>
                  </a:cxn>
                  <a:cxn ang="T14">
                    <a:pos x="T4" y="T5"/>
                  </a:cxn>
                  <a:cxn ang="T15">
                    <a:pos x="T6" y="T7"/>
                  </a:cxn>
                  <a:cxn ang="T16">
                    <a:pos x="T8" y="T9"/>
                  </a:cxn>
                  <a:cxn ang="T17">
                    <a:pos x="T10" y="T11"/>
                  </a:cxn>
                </a:cxnLst>
                <a:rect l="T18" t="T19" r="T20" b="T21"/>
                <a:pathLst>
                  <a:path w="10" h="2">
                    <a:moveTo>
                      <a:pt x="7" y="2"/>
                    </a:moveTo>
                    <a:lnTo>
                      <a:pt x="0" y="2"/>
                    </a:lnTo>
                    <a:lnTo>
                      <a:pt x="7" y="0"/>
                    </a:lnTo>
                    <a:lnTo>
                      <a:pt x="10" y="0"/>
                    </a:lnTo>
                    <a:lnTo>
                      <a:pt x="9" y="0"/>
                    </a:lnTo>
                    <a:lnTo>
                      <a:pt x="7" y="2"/>
                    </a:lnTo>
                    <a:close/>
                  </a:path>
                </a:pathLst>
              </a:custGeom>
              <a:solidFill>
                <a:srgbClr val="338033"/>
              </a:solidFill>
              <a:ln w="9525">
                <a:noFill/>
                <a:round/>
                <a:headEnd/>
                <a:tailEnd/>
              </a:ln>
            </p:spPr>
            <p:txBody>
              <a:bodyPr/>
              <a:lstStyle/>
              <a:p>
                <a:endParaRPr lang="en-US" dirty="0">
                  <a:solidFill>
                    <a:prstClr val="black"/>
                  </a:solidFill>
                </a:endParaRPr>
              </a:p>
            </p:txBody>
          </p:sp>
          <p:sp>
            <p:nvSpPr>
              <p:cNvPr id="75283" name="Freeform 805"/>
              <p:cNvSpPr>
                <a:spLocks/>
              </p:cNvSpPr>
              <p:nvPr/>
            </p:nvSpPr>
            <p:spPr bwMode="auto">
              <a:xfrm>
                <a:off x="2972" y="126"/>
                <a:ext cx="45" cy="24"/>
              </a:xfrm>
              <a:custGeom>
                <a:avLst/>
                <a:gdLst>
                  <a:gd name="T0" fmla="*/ 45 w 45"/>
                  <a:gd name="T1" fmla="*/ 24 h 24"/>
                  <a:gd name="T2" fmla="*/ 43 w 45"/>
                  <a:gd name="T3" fmla="*/ 21 h 24"/>
                  <a:gd name="T4" fmla="*/ 35 w 45"/>
                  <a:gd name="T5" fmla="*/ 19 h 24"/>
                  <a:gd name="T6" fmla="*/ 31 w 45"/>
                  <a:gd name="T7" fmla="*/ 21 h 24"/>
                  <a:gd name="T8" fmla="*/ 17 w 45"/>
                  <a:gd name="T9" fmla="*/ 11 h 24"/>
                  <a:gd name="T10" fmla="*/ 29 w 45"/>
                  <a:gd name="T11" fmla="*/ 10 h 24"/>
                  <a:gd name="T12" fmla="*/ 37 w 45"/>
                  <a:gd name="T13" fmla="*/ 11 h 24"/>
                  <a:gd name="T14" fmla="*/ 40 w 45"/>
                  <a:gd name="T15" fmla="*/ 14 h 24"/>
                  <a:gd name="T16" fmla="*/ 42 w 45"/>
                  <a:gd name="T17" fmla="*/ 14 h 24"/>
                  <a:gd name="T18" fmla="*/ 42 w 45"/>
                  <a:gd name="T19" fmla="*/ 14 h 24"/>
                  <a:gd name="T20" fmla="*/ 40 w 45"/>
                  <a:gd name="T21" fmla="*/ 11 h 24"/>
                  <a:gd name="T22" fmla="*/ 34 w 45"/>
                  <a:gd name="T23" fmla="*/ 8 h 24"/>
                  <a:gd name="T24" fmla="*/ 24 w 45"/>
                  <a:gd name="T25" fmla="*/ 8 h 24"/>
                  <a:gd name="T26" fmla="*/ 14 w 45"/>
                  <a:gd name="T27" fmla="*/ 10 h 24"/>
                  <a:gd name="T28" fmla="*/ 12 w 45"/>
                  <a:gd name="T29" fmla="*/ 10 h 24"/>
                  <a:gd name="T30" fmla="*/ 0 w 45"/>
                  <a:gd name="T31" fmla="*/ 5 h 24"/>
                  <a:gd name="T32" fmla="*/ 1 w 45"/>
                  <a:gd name="T33" fmla="*/ 3 h 24"/>
                  <a:gd name="T34" fmla="*/ 10 w 45"/>
                  <a:gd name="T35" fmla="*/ 0 h 24"/>
                  <a:gd name="T36" fmla="*/ 21 w 45"/>
                  <a:gd name="T37" fmla="*/ 0 h 24"/>
                  <a:gd name="T38" fmla="*/ 31 w 45"/>
                  <a:gd name="T39" fmla="*/ 0 h 24"/>
                  <a:gd name="T40" fmla="*/ 32 w 45"/>
                  <a:gd name="T41" fmla="*/ 0 h 24"/>
                  <a:gd name="T42" fmla="*/ 40 w 45"/>
                  <a:gd name="T43" fmla="*/ 7 h 24"/>
                  <a:gd name="T44" fmla="*/ 45 w 45"/>
                  <a:gd name="T45" fmla="*/ 21 h 24"/>
                  <a:gd name="T46" fmla="*/ 45 w 45"/>
                  <a:gd name="T47" fmla="*/ 24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24"/>
                  <a:gd name="T74" fmla="*/ 45 w 4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24">
                    <a:moveTo>
                      <a:pt x="45" y="24"/>
                    </a:moveTo>
                    <a:lnTo>
                      <a:pt x="43" y="21"/>
                    </a:lnTo>
                    <a:lnTo>
                      <a:pt x="35" y="19"/>
                    </a:lnTo>
                    <a:lnTo>
                      <a:pt x="31" y="21"/>
                    </a:lnTo>
                    <a:lnTo>
                      <a:pt x="17" y="11"/>
                    </a:lnTo>
                    <a:lnTo>
                      <a:pt x="29" y="10"/>
                    </a:lnTo>
                    <a:lnTo>
                      <a:pt x="37" y="11"/>
                    </a:lnTo>
                    <a:lnTo>
                      <a:pt x="40" y="14"/>
                    </a:lnTo>
                    <a:lnTo>
                      <a:pt x="42" y="14"/>
                    </a:lnTo>
                    <a:lnTo>
                      <a:pt x="40" y="11"/>
                    </a:lnTo>
                    <a:lnTo>
                      <a:pt x="34" y="8"/>
                    </a:lnTo>
                    <a:lnTo>
                      <a:pt x="24" y="8"/>
                    </a:lnTo>
                    <a:lnTo>
                      <a:pt x="14" y="10"/>
                    </a:lnTo>
                    <a:lnTo>
                      <a:pt x="12" y="10"/>
                    </a:lnTo>
                    <a:lnTo>
                      <a:pt x="0" y="5"/>
                    </a:lnTo>
                    <a:lnTo>
                      <a:pt x="1" y="3"/>
                    </a:lnTo>
                    <a:lnTo>
                      <a:pt x="10" y="0"/>
                    </a:lnTo>
                    <a:lnTo>
                      <a:pt x="21" y="0"/>
                    </a:lnTo>
                    <a:lnTo>
                      <a:pt x="31" y="0"/>
                    </a:lnTo>
                    <a:lnTo>
                      <a:pt x="32" y="0"/>
                    </a:lnTo>
                    <a:lnTo>
                      <a:pt x="40" y="7"/>
                    </a:lnTo>
                    <a:lnTo>
                      <a:pt x="45" y="21"/>
                    </a:lnTo>
                    <a:lnTo>
                      <a:pt x="45" y="24"/>
                    </a:lnTo>
                    <a:close/>
                  </a:path>
                </a:pathLst>
              </a:custGeom>
              <a:solidFill>
                <a:srgbClr val="72A533"/>
              </a:solidFill>
              <a:ln w="9525">
                <a:noFill/>
                <a:round/>
                <a:headEnd/>
                <a:tailEnd/>
              </a:ln>
            </p:spPr>
            <p:txBody>
              <a:bodyPr/>
              <a:lstStyle/>
              <a:p>
                <a:endParaRPr lang="en-US" dirty="0">
                  <a:solidFill>
                    <a:prstClr val="black"/>
                  </a:solidFill>
                </a:endParaRPr>
              </a:p>
            </p:txBody>
          </p:sp>
          <p:sp>
            <p:nvSpPr>
              <p:cNvPr id="75284" name="Freeform 806"/>
              <p:cNvSpPr>
                <a:spLocks/>
              </p:cNvSpPr>
              <p:nvPr/>
            </p:nvSpPr>
            <p:spPr bwMode="auto">
              <a:xfrm>
                <a:off x="2990" y="103"/>
                <a:ext cx="6" cy="1"/>
              </a:xfrm>
              <a:custGeom>
                <a:avLst/>
                <a:gdLst>
                  <a:gd name="T0" fmla="*/ 6 w 6"/>
                  <a:gd name="T1" fmla="*/ 0 h 1"/>
                  <a:gd name="T2" fmla="*/ 0 w 6"/>
                  <a:gd name="T3" fmla="*/ 0 h 1"/>
                  <a:gd name="T4" fmla="*/ 6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6" y="0"/>
                    </a:moveTo>
                    <a:lnTo>
                      <a:pt x="0" y="0"/>
                    </a:lnTo>
                    <a:lnTo>
                      <a:pt x="6"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85" name="Freeform 807"/>
              <p:cNvSpPr>
                <a:spLocks/>
              </p:cNvSpPr>
              <p:nvPr/>
            </p:nvSpPr>
            <p:spPr bwMode="auto">
              <a:xfrm>
                <a:off x="2987" y="105"/>
                <a:ext cx="9" cy="3"/>
              </a:xfrm>
              <a:custGeom>
                <a:avLst/>
                <a:gdLst>
                  <a:gd name="T0" fmla="*/ 9 w 9"/>
                  <a:gd name="T1" fmla="*/ 3 h 3"/>
                  <a:gd name="T2" fmla="*/ 0 w 9"/>
                  <a:gd name="T3" fmla="*/ 1 h 3"/>
                  <a:gd name="T4" fmla="*/ 0 w 9"/>
                  <a:gd name="T5" fmla="*/ 0 h 3"/>
                  <a:gd name="T6" fmla="*/ 6 w 9"/>
                  <a:gd name="T7" fmla="*/ 0 h 3"/>
                  <a:gd name="T8" fmla="*/ 8 w 9"/>
                  <a:gd name="T9" fmla="*/ 0 h 3"/>
                  <a:gd name="T10" fmla="*/ 8 w 9"/>
                  <a:gd name="T11" fmla="*/ 3 h 3"/>
                  <a:gd name="T12" fmla="*/ 9 w 9"/>
                  <a:gd name="T13" fmla="*/ 3 h 3"/>
                  <a:gd name="T14" fmla="*/ 0 60000 65536"/>
                  <a:gd name="T15" fmla="*/ 0 60000 65536"/>
                  <a:gd name="T16" fmla="*/ 0 60000 65536"/>
                  <a:gd name="T17" fmla="*/ 0 60000 65536"/>
                  <a:gd name="T18" fmla="*/ 0 60000 65536"/>
                  <a:gd name="T19" fmla="*/ 0 60000 65536"/>
                  <a:gd name="T20" fmla="*/ 0 60000 65536"/>
                  <a:gd name="T21" fmla="*/ 0 w 9"/>
                  <a:gd name="T22" fmla="*/ 0 h 3"/>
                  <a:gd name="T23" fmla="*/ 9 w 9"/>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
                    <a:moveTo>
                      <a:pt x="9" y="3"/>
                    </a:moveTo>
                    <a:lnTo>
                      <a:pt x="0" y="1"/>
                    </a:lnTo>
                    <a:lnTo>
                      <a:pt x="0" y="0"/>
                    </a:lnTo>
                    <a:lnTo>
                      <a:pt x="6" y="0"/>
                    </a:lnTo>
                    <a:lnTo>
                      <a:pt x="8" y="0"/>
                    </a:lnTo>
                    <a:lnTo>
                      <a:pt x="8" y="3"/>
                    </a:lnTo>
                    <a:lnTo>
                      <a:pt x="9" y="3"/>
                    </a:lnTo>
                    <a:close/>
                  </a:path>
                </a:pathLst>
              </a:custGeom>
              <a:solidFill>
                <a:srgbClr val="99CC33"/>
              </a:solidFill>
              <a:ln w="9525">
                <a:noFill/>
                <a:round/>
                <a:headEnd/>
                <a:tailEnd/>
              </a:ln>
            </p:spPr>
            <p:txBody>
              <a:bodyPr/>
              <a:lstStyle/>
              <a:p>
                <a:endParaRPr lang="en-US" dirty="0">
                  <a:solidFill>
                    <a:prstClr val="black"/>
                  </a:solidFill>
                </a:endParaRPr>
              </a:p>
            </p:txBody>
          </p:sp>
          <p:sp>
            <p:nvSpPr>
              <p:cNvPr id="75286" name="Freeform 808"/>
              <p:cNvSpPr>
                <a:spLocks/>
              </p:cNvSpPr>
              <p:nvPr/>
            </p:nvSpPr>
            <p:spPr bwMode="auto">
              <a:xfrm>
                <a:off x="3004" y="147"/>
                <a:ext cx="14" cy="20"/>
              </a:xfrm>
              <a:custGeom>
                <a:avLst/>
                <a:gdLst>
                  <a:gd name="T0" fmla="*/ 11 w 14"/>
                  <a:gd name="T1" fmla="*/ 17 h 20"/>
                  <a:gd name="T2" fmla="*/ 11 w 14"/>
                  <a:gd name="T3" fmla="*/ 18 h 20"/>
                  <a:gd name="T4" fmla="*/ 11 w 14"/>
                  <a:gd name="T5" fmla="*/ 20 h 20"/>
                  <a:gd name="T6" fmla="*/ 6 w 14"/>
                  <a:gd name="T7" fmla="*/ 11 h 20"/>
                  <a:gd name="T8" fmla="*/ 6 w 14"/>
                  <a:gd name="T9" fmla="*/ 9 h 20"/>
                  <a:gd name="T10" fmla="*/ 0 w 14"/>
                  <a:gd name="T11" fmla="*/ 0 h 20"/>
                  <a:gd name="T12" fmla="*/ 8 w 14"/>
                  <a:gd name="T13" fmla="*/ 1 h 20"/>
                  <a:gd name="T14" fmla="*/ 10 w 14"/>
                  <a:gd name="T15" fmla="*/ 3 h 20"/>
                  <a:gd name="T16" fmla="*/ 10 w 14"/>
                  <a:gd name="T17" fmla="*/ 3 h 20"/>
                  <a:gd name="T18" fmla="*/ 10 w 14"/>
                  <a:gd name="T19" fmla="*/ 3 h 20"/>
                  <a:gd name="T20" fmla="*/ 13 w 14"/>
                  <a:gd name="T21" fmla="*/ 4 h 20"/>
                  <a:gd name="T22" fmla="*/ 14 w 14"/>
                  <a:gd name="T23" fmla="*/ 4 h 20"/>
                  <a:gd name="T24" fmla="*/ 14 w 14"/>
                  <a:gd name="T25" fmla="*/ 7 h 20"/>
                  <a:gd name="T26" fmla="*/ 11 w 14"/>
                  <a:gd name="T27" fmla="*/ 17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0"/>
                  <a:gd name="T44" fmla="*/ 14 w 14"/>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0">
                    <a:moveTo>
                      <a:pt x="11" y="17"/>
                    </a:moveTo>
                    <a:lnTo>
                      <a:pt x="11" y="18"/>
                    </a:lnTo>
                    <a:lnTo>
                      <a:pt x="11" y="20"/>
                    </a:lnTo>
                    <a:lnTo>
                      <a:pt x="6" y="11"/>
                    </a:lnTo>
                    <a:lnTo>
                      <a:pt x="6" y="9"/>
                    </a:lnTo>
                    <a:lnTo>
                      <a:pt x="0" y="0"/>
                    </a:lnTo>
                    <a:lnTo>
                      <a:pt x="8" y="1"/>
                    </a:lnTo>
                    <a:lnTo>
                      <a:pt x="10" y="3"/>
                    </a:lnTo>
                    <a:lnTo>
                      <a:pt x="13" y="4"/>
                    </a:lnTo>
                    <a:lnTo>
                      <a:pt x="14" y="4"/>
                    </a:lnTo>
                    <a:lnTo>
                      <a:pt x="14" y="7"/>
                    </a:lnTo>
                    <a:lnTo>
                      <a:pt x="11" y="17"/>
                    </a:lnTo>
                    <a:close/>
                  </a:path>
                </a:pathLst>
              </a:custGeom>
              <a:solidFill>
                <a:srgbClr val="7FB233"/>
              </a:solidFill>
              <a:ln w="9525">
                <a:noFill/>
                <a:round/>
                <a:headEnd/>
                <a:tailEnd/>
              </a:ln>
            </p:spPr>
            <p:txBody>
              <a:bodyPr/>
              <a:lstStyle/>
              <a:p>
                <a:endParaRPr lang="en-US" dirty="0">
                  <a:solidFill>
                    <a:prstClr val="black"/>
                  </a:solidFill>
                </a:endParaRPr>
              </a:p>
            </p:txBody>
          </p:sp>
          <p:sp>
            <p:nvSpPr>
              <p:cNvPr id="75287" name="Freeform 809"/>
              <p:cNvSpPr>
                <a:spLocks/>
              </p:cNvSpPr>
              <p:nvPr/>
            </p:nvSpPr>
            <p:spPr bwMode="auto">
              <a:xfrm>
                <a:off x="2956" y="119"/>
                <a:ext cx="45" cy="12"/>
              </a:xfrm>
              <a:custGeom>
                <a:avLst/>
                <a:gdLst>
                  <a:gd name="T0" fmla="*/ 31 w 45"/>
                  <a:gd name="T1" fmla="*/ 4 h 12"/>
                  <a:gd name="T2" fmla="*/ 22 w 45"/>
                  <a:gd name="T3" fmla="*/ 7 h 12"/>
                  <a:gd name="T4" fmla="*/ 14 w 45"/>
                  <a:gd name="T5" fmla="*/ 12 h 12"/>
                  <a:gd name="T6" fmla="*/ 1 w 45"/>
                  <a:gd name="T7" fmla="*/ 7 h 12"/>
                  <a:gd name="T8" fmla="*/ 0 w 45"/>
                  <a:gd name="T9" fmla="*/ 6 h 12"/>
                  <a:gd name="T10" fmla="*/ 11 w 45"/>
                  <a:gd name="T11" fmla="*/ 0 h 12"/>
                  <a:gd name="T12" fmla="*/ 19 w 45"/>
                  <a:gd name="T13" fmla="*/ 0 h 12"/>
                  <a:gd name="T14" fmla="*/ 34 w 45"/>
                  <a:gd name="T15" fmla="*/ 3 h 12"/>
                  <a:gd name="T16" fmla="*/ 45 w 45"/>
                  <a:gd name="T17" fmla="*/ 4 h 12"/>
                  <a:gd name="T18" fmla="*/ 45 w 45"/>
                  <a:gd name="T19" fmla="*/ 6 h 12"/>
                  <a:gd name="T20" fmla="*/ 31 w 45"/>
                  <a:gd name="T21" fmla="*/ 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12"/>
                  <a:gd name="T35" fmla="*/ 45 w 4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12">
                    <a:moveTo>
                      <a:pt x="31" y="4"/>
                    </a:moveTo>
                    <a:lnTo>
                      <a:pt x="22" y="7"/>
                    </a:lnTo>
                    <a:lnTo>
                      <a:pt x="14" y="12"/>
                    </a:lnTo>
                    <a:lnTo>
                      <a:pt x="1" y="7"/>
                    </a:lnTo>
                    <a:lnTo>
                      <a:pt x="0" y="6"/>
                    </a:lnTo>
                    <a:lnTo>
                      <a:pt x="11" y="0"/>
                    </a:lnTo>
                    <a:lnTo>
                      <a:pt x="19" y="0"/>
                    </a:lnTo>
                    <a:lnTo>
                      <a:pt x="34" y="3"/>
                    </a:lnTo>
                    <a:lnTo>
                      <a:pt x="45" y="4"/>
                    </a:lnTo>
                    <a:lnTo>
                      <a:pt x="45" y="6"/>
                    </a:lnTo>
                    <a:lnTo>
                      <a:pt x="31" y="4"/>
                    </a:lnTo>
                    <a:close/>
                  </a:path>
                </a:pathLst>
              </a:custGeom>
              <a:solidFill>
                <a:srgbClr val="669F3F"/>
              </a:solidFill>
              <a:ln w="9525">
                <a:noFill/>
                <a:round/>
                <a:headEnd/>
                <a:tailEnd/>
              </a:ln>
            </p:spPr>
            <p:txBody>
              <a:bodyPr/>
              <a:lstStyle/>
              <a:p>
                <a:endParaRPr lang="en-US" dirty="0">
                  <a:solidFill>
                    <a:prstClr val="black"/>
                  </a:solidFill>
                </a:endParaRPr>
              </a:p>
            </p:txBody>
          </p:sp>
          <p:sp>
            <p:nvSpPr>
              <p:cNvPr id="75288" name="Freeform 810"/>
              <p:cNvSpPr>
                <a:spLocks/>
              </p:cNvSpPr>
              <p:nvPr/>
            </p:nvSpPr>
            <p:spPr bwMode="auto">
              <a:xfrm>
                <a:off x="2990" y="144"/>
                <a:ext cx="16" cy="23"/>
              </a:xfrm>
              <a:custGeom>
                <a:avLst/>
                <a:gdLst>
                  <a:gd name="T0" fmla="*/ 13 w 16"/>
                  <a:gd name="T1" fmla="*/ 14 h 23"/>
                  <a:gd name="T2" fmla="*/ 11 w 16"/>
                  <a:gd name="T3" fmla="*/ 17 h 23"/>
                  <a:gd name="T4" fmla="*/ 13 w 16"/>
                  <a:gd name="T5" fmla="*/ 21 h 23"/>
                  <a:gd name="T6" fmla="*/ 14 w 16"/>
                  <a:gd name="T7" fmla="*/ 23 h 23"/>
                  <a:gd name="T8" fmla="*/ 5 w 16"/>
                  <a:gd name="T9" fmla="*/ 23 h 23"/>
                  <a:gd name="T10" fmla="*/ 0 w 16"/>
                  <a:gd name="T11" fmla="*/ 14 h 23"/>
                  <a:gd name="T12" fmla="*/ 2 w 16"/>
                  <a:gd name="T13" fmla="*/ 6 h 23"/>
                  <a:gd name="T14" fmla="*/ 3 w 16"/>
                  <a:gd name="T15" fmla="*/ 1 h 23"/>
                  <a:gd name="T16" fmla="*/ 3 w 16"/>
                  <a:gd name="T17" fmla="*/ 0 h 23"/>
                  <a:gd name="T18" fmla="*/ 11 w 16"/>
                  <a:gd name="T19" fmla="*/ 3 h 23"/>
                  <a:gd name="T20" fmla="*/ 16 w 16"/>
                  <a:gd name="T21" fmla="*/ 9 h 23"/>
                  <a:gd name="T22" fmla="*/ 16 w 16"/>
                  <a:gd name="T23" fmla="*/ 9 h 23"/>
                  <a:gd name="T24" fmla="*/ 13 w 16"/>
                  <a:gd name="T25" fmla="*/ 14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3"/>
                  <a:gd name="T41" fmla="*/ 16 w 16"/>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3">
                    <a:moveTo>
                      <a:pt x="13" y="14"/>
                    </a:moveTo>
                    <a:lnTo>
                      <a:pt x="11" y="17"/>
                    </a:lnTo>
                    <a:lnTo>
                      <a:pt x="13" y="21"/>
                    </a:lnTo>
                    <a:lnTo>
                      <a:pt x="14" y="23"/>
                    </a:lnTo>
                    <a:lnTo>
                      <a:pt x="5" y="23"/>
                    </a:lnTo>
                    <a:lnTo>
                      <a:pt x="0" y="14"/>
                    </a:lnTo>
                    <a:lnTo>
                      <a:pt x="2" y="6"/>
                    </a:lnTo>
                    <a:lnTo>
                      <a:pt x="3" y="1"/>
                    </a:lnTo>
                    <a:lnTo>
                      <a:pt x="3" y="0"/>
                    </a:lnTo>
                    <a:lnTo>
                      <a:pt x="11" y="3"/>
                    </a:lnTo>
                    <a:lnTo>
                      <a:pt x="16" y="9"/>
                    </a:lnTo>
                    <a:lnTo>
                      <a:pt x="13" y="14"/>
                    </a:lnTo>
                    <a:close/>
                  </a:path>
                </a:pathLst>
              </a:custGeom>
              <a:solidFill>
                <a:srgbClr val="98C559"/>
              </a:solidFill>
              <a:ln w="9525">
                <a:noFill/>
                <a:round/>
                <a:headEnd/>
                <a:tailEnd/>
              </a:ln>
            </p:spPr>
            <p:txBody>
              <a:bodyPr/>
              <a:lstStyle/>
              <a:p>
                <a:endParaRPr lang="en-US" dirty="0">
                  <a:solidFill>
                    <a:prstClr val="black"/>
                  </a:solidFill>
                </a:endParaRPr>
              </a:p>
            </p:txBody>
          </p:sp>
          <p:sp>
            <p:nvSpPr>
              <p:cNvPr id="75289" name="Freeform 811"/>
              <p:cNvSpPr>
                <a:spLocks/>
              </p:cNvSpPr>
              <p:nvPr/>
            </p:nvSpPr>
            <p:spPr bwMode="auto">
              <a:xfrm>
                <a:off x="3004" y="154"/>
                <a:ext cx="10" cy="13"/>
              </a:xfrm>
              <a:custGeom>
                <a:avLst/>
                <a:gdLst>
                  <a:gd name="T0" fmla="*/ 3 w 10"/>
                  <a:gd name="T1" fmla="*/ 13 h 13"/>
                  <a:gd name="T2" fmla="*/ 3 w 10"/>
                  <a:gd name="T3" fmla="*/ 13 h 13"/>
                  <a:gd name="T4" fmla="*/ 0 w 10"/>
                  <a:gd name="T5" fmla="*/ 8 h 13"/>
                  <a:gd name="T6" fmla="*/ 0 w 10"/>
                  <a:gd name="T7" fmla="*/ 4 h 13"/>
                  <a:gd name="T8" fmla="*/ 3 w 10"/>
                  <a:gd name="T9" fmla="*/ 0 h 13"/>
                  <a:gd name="T10" fmla="*/ 10 w 10"/>
                  <a:gd name="T11" fmla="*/ 13 h 13"/>
                  <a:gd name="T12" fmla="*/ 3 w 10"/>
                  <a:gd name="T13" fmla="*/ 13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3" y="13"/>
                    </a:moveTo>
                    <a:lnTo>
                      <a:pt x="3" y="13"/>
                    </a:lnTo>
                    <a:lnTo>
                      <a:pt x="0" y="8"/>
                    </a:lnTo>
                    <a:lnTo>
                      <a:pt x="0" y="4"/>
                    </a:lnTo>
                    <a:lnTo>
                      <a:pt x="3" y="0"/>
                    </a:lnTo>
                    <a:lnTo>
                      <a:pt x="10" y="13"/>
                    </a:lnTo>
                    <a:lnTo>
                      <a:pt x="3" y="13"/>
                    </a:lnTo>
                    <a:close/>
                  </a:path>
                </a:pathLst>
              </a:custGeom>
              <a:solidFill>
                <a:srgbClr val="7FB24C"/>
              </a:solidFill>
              <a:ln w="9525">
                <a:noFill/>
                <a:round/>
                <a:headEnd/>
                <a:tailEnd/>
              </a:ln>
            </p:spPr>
            <p:txBody>
              <a:bodyPr/>
              <a:lstStyle/>
              <a:p>
                <a:endParaRPr lang="en-US" dirty="0">
                  <a:solidFill>
                    <a:prstClr val="black"/>
                  </a:solidFill>
                </a:endParaRPr>
              </a:p>
            </p:txBody>
          </p:sp>
          <p:sp>
            <p:nvSpPr>
              <p:cNvPr id="75290" name="Freeform 812"/>
              <p:cNvSpPr>
                <a:spLocks/>
              </p:cNvSpPr>
              <p:nvPr/>
            </p:nvSpPr>
            <p:spPr bwMode="auto">
              <a:xfrm>
                <a:off x="2956" y="98"/>
                <a:ext cx="22" cy="8"/>
              </a:xfrm>
              <a:custGeom>
                <a:avLst/>
                <a:gdLst>
                  <a:gd name="T0" fmla="*/ 3 w 22"/>
                  <a:gd name="T1" fmla="*/ 8 h 8"/>
                  <a:gd name="T2" fmla="*/ 1 w 22"/>
                  <a:gd name="T3" fmla="*/ 8 h 8"/>
                  <a:gd name="T4" fmla="*/ 0 w 22"/>
                  <a:gd name="T5" fmla="*/ 8 h 8"/>
                  <a:gd name="T6" fmla="*/ 8 w 22"/>
                  <a:gd name="T7" fmla="*/ 3 h 8"/>
                  <a:gd name="T8" fmla="*/ 16 w 22"/>
                  <a:gd name="T9" fmla="*/ 3 h 8"/>
                  <a:gd name="T10" fmla="*/ 22 w 22"/>
                  <a:gd name="T11" fmla="*/ 0 h 8"/>
                  <a:gd name="T12" fmla="*/ 9 w 22"/>
                  <a:gd name="T13" fmla="*/ 7 h 8"/>
                  <a:gd name="T14" fmla="*/ 3 w 22"/>
                  <a:gd name="T15" fmla="*/ 8 h 8"/>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8"/>
                  <a:gd name="T26" fmla="*/ 22 w 2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8">
                    <a:moveTo>
                      <a:pt x="3" y="8"/>
                    </a:moveTo>
                    <a:lnTo>
                      <a:pt x="1" y="8"/>
                    </a:lnTo>
                    <a:lnTo>
                      <a:pt x="0" y="8"/>
                    </a:lnTo>
                    <a:lnTo>
                      <a:pt x="8" y="3"/>
                    </a:lnTo>
                    <a:lnTo>
                      <a:pt x="16" y="3"/>
                    </a:lnTo>
                    <a:lnTo>
                      <a:pt x="22" y="0"/>
                    </a:lnTo>
                    <a:lnTo>
                      <a:pt x="9" y="7"/>
                    </a:lnTo>
                    <a:lnTo>
                      <a:pt x="3" y="8"/>
                    </a:lnTo>
                    <a:close/>
                  </a:path>
                </a:pathLst>
              </a:custGeom>
              <a:solidFill>
                <a:srgbClr val="669F3F"/>
              </a:solidFill>
              <a:ln w="9525">
                <a:noFill/>
                <a:round/>
                <a:headEnd/>
                <a:tailEnd/>
              </a:ln>
            </p:spPr>
            <p:txBody>
              <a:bodyPr/>
              <a:lstStyle/>
              <a:p>
                <a:endParaRPr lang="en-US" dirty="0">
                  <a:solidFill>
                    <a:prstClr val="black"/>
                  </a:solidFill>
                </a:endParaRPr>
              </a:p>
            </p:txBody>
          </p:sp>
          <p:sp>
            <p:nvSpPr>
              <p:cNvPr id="75291" name="Freeform 813"/>
              <p:cNvSpPr>
                <a:spLocks/>
              </p:cNvSpPr>
              <p:nvPr/>
            </p:nvSpPr>
            <p:spPr bwMode="auto">
              <a:xfrm>
                <a:off x="2975" y="134"/>
                <a:ext cx="17" cy="33"/>
              </a:xfrm>
              <a:custGeom>
                <a:avLst/>
                <a:gdLst>
                  <a:gd name="T0" fmla="*/ 14 w 17"/>
                  <a:gd name="T1" fmla="*/ 19 h 33"/>
                  <a:gd name="T2" fmla="*/ 14 w 17"/>
                  <a:gd name="T3" fmla="*/ 27 h 33"/>
                  <a:gd name="T4" fmla="*/ 17 w 17"/>
                  <a:gd name="T5" fmla="*/ 33 h 33"/>
                  <a:gd name="T6" fmla="*/ 4 w 17"/>
                  <a:gd name="T7" fmla="*/ 30 h 33"/>
                  <a:gd name="T8" fmla="*/ 0 w 17"/>
                  <a:gd name="T9" fmla="*/ 14 h 33"/>
                  <a:gd name="T10" fmla="*/ 1 w 17"/>
                  <a:gd name="T11" fmla="*/ 0 h 33"/>
                  <a:gd name="T12" fmla="*/ 15 w 17"/>
                  <a:gd name="T13" fmla="*/ 6 h 33"/>
                  <a:gd name="T14" fmla="*/ 15 w 17"/>
                  <a:gd name="T15" fmla="*/ 6 h 33"/>
                  <a:gd name="T16" fmla="*/ 17 w 17"/>
                  <a:gd name="T17" fmla="*/ 13 h 33"/>
                  <a:gd name="T18" fmla="*/ 14 w 17"/>
                  <a:gd name="T19" fmla="*/ 19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3"/>
                  <a:gd name="T32" fmla="*/ 17 w 17"/>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3">
                    <a:moveTo>
                      <a:pt x="14" y="19"/>
                    </a:moveTo>
                    <a:lnTo>
                      <a:pt x="14" y="27"/>
                    </a:lnTo>
                    <a:lnTo>
                      <a:pt x="17" y="33"/>
                    </a:lnTo>
                    <a:lnTo>
                      <a:pt x="4" y="30"/>
                    </a:lnTo>
                    <a:lnTo>
                      <a:pt x="0" y="14"/>
                    </a:lnTo>
                    <a:lnTo>
                      <a:pt x="1" y="0"/>
                    </a:lnTo>
                    <a:lnTo>
                      <a:pt x="15" y="6"/>
                    </a:lnTo>
                    <a:lnTo>
                      <a:pt x="17" y="13"/>
                    </a:lnTo>
                    <a:lnTo>
                      <a:pt x="14" y="19"/>
                    </a:lnTo>
                    <a:close/>
                  </a:path>
                </a:pathLst>
              </a:custGeom>
              <a:solidFill>
                <a:srgbClr val="99CC33"/>
              </a:solidFill>
              <a:ln w="9525">
                <a:noFill/>
                <a:round/>
                <a:headEnd/>
                <a:tailEnd/>
              </a:ln>
            </p:spPr>
            <p:txBody>
              <a:bodyPr/>
              <a:lstStyle/>
              <a:p>
                <a:endParaRPr lang="en-US" dirty="0">
                  <a:solidFill>
                    <a:prstClr val="black"/>
                  </a:solidFill>
                </a:endParaRPr>
              </a:p>
            </p:txBody>
          </p:sp>
          <p:sp>
            <p:nvSpPr>
              <p:cNvPr id="75292" name="Freeform 814"/>
              <p:cNvSpPr>
                <a:spLocks/>
              </p:cNvSpPr>
              <p:nvPr/>
            </p:nvSpPr>
            <p:spPr bwMode="auto">
              <a:xfrm>
                <a:off x="2953" y="126"/>
                <a:ext cx="23" cy="38"/>
              </a:xfrm>
              <a:custGeom>
                <a:avLst/>
                <a:gdLst>
                  <a:gd name="T0" fmla="*/ 20 w 23"/>
                  <a:gd name="T1" fmla="*/ 27 h 38"/>
                  <a:gd name="T2" fmla="*/ 23 w 23"/>
                  <a:gd name="T3" fmla="*/ 35 h 38"/>
                  <a:gd name="T4" fmla="*/ 23 w 23"/>
                  <a:gd name="T5" fmla="*/ 36 h 38"/>
                  <a:gd name="T6" fmla="*/ 23 w 23"/>
                  <a:gd name="T7" fmla="*/ 38 h 38"/>
                  <a:gd name="T8" fmla="*/ 12 w 23"/>
                  <a:gd name="T9" fmla="*/ 32 h 38"/>
                  <a:gd name="T10" fmla="*/ 9 w 23"/>
                  <a:gd name="T11" fmla="*/ 28 h 38"/>
                  <a:gd name="T12" fmla="*/ 3 w 23"/>
                  <a:gd name="T13" fmla="*/ 21 h 38"/>
                  <a:gd name="T14" fmla="*/ 0 w 23"/>
                  <a:gd name="T15" fmla="*/ 10 h 38"/>
                  <a:gd name="T16" fmla="*/ 0 w 23"/>
                  <a:gd name="T17" fmla="*/ 5 h 38"/>
                  <a:gd name="T18" fmla="*/ 0 w 23"/>
                  <a:gd name="T19" fmla="*/ 2 h 38"/>
                  <a:gd name="T20" fmla="*/ 0 w 23"/>
                  <a:gd name="T21" fmla="*/ 0 h 38"/>
                  <a:gd name="T22" fmla="*/ 8 w 23"/>
                  <a:gd name="T23" fmla="*/ 3 h 38"/>
                  <a:gd name="T24" fmla="*/ 8 w 23"/>
                  <a:gd name="T25" fmla="*/ 16 h 38"/>
                  <a:gd name="T26" fmla="*/ 9 w 23"/>
                  <a:gd name="T27" fmla="*/ 24 h 38"/>
                  <a:gd name="T28" fmla="*/ 9 w 23"/>
                  <a:gd name="T29" fmla="*/ 24 h 38"/>
                  <a:gd name="T30" fmla="*/ 9 w 23"/>
                  <a:gd name="T31" fmla="*/ 24 h 38"/>
                  <a:gd name="T32" fmla="*/ 9 w 23"/>
                  <a:gd name="T33" fmla="*/ 19 h 38"/>
                  <a:gd name="T34" fmla="*/ 9 w 23"/>
                  <a:gd name="T35" fmla="*/ 11 h 38"/>
                  <a:gd name="T36" fmla="*/ 11 w 23"/>
                  <a:gd name="T37" fmla="*/ 5 h 38"/>
                  <a:gd name="T38" fmla="*/ 11 w 23"/>
                  <a:gd name="T39" fmla="*/ 5 h 38"/>
                  <a:gd name="T40" fmla="*/ 20 w 23"/>
                  <a:gd name="T41" fmla="*/ 8 h 38"/>
                  <a:gd name="T42" fmla="*/ 20 w 23"/>
                  <a:gd name="T43" fmla="*/ 22 h 38"/>
                  <a:gd name="T44" fmla="*/ 20 w 23"/>
                  <a:gd name="T45" fmla="*/ 27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38"/>
                  <a:gd name="T71" fmla="*/ 23 w 23"/>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38">
                    <a:moveTo>
                      <a:pt x="20" y="27"/>
                    </a:moveTo>
                    <a:lnTo>
                      <a:pt x="23" y="35"/>
                    </a:lnTo>
                    <a:lnTo>
                      <a:pt x="23" y="36"/>
                    </a:lnTo>
                    <a:lnTo>
                      <a:pt x="23" y="38"/>
                    </a:lnTo>
                    <a:lnTo>
                      <a:pt x="12" y="32"/>
                    </a:lnTo>
                    <a:lnTo>
                      <a:pt x="9" y="28"/>
                    </a:lnTo>
                    <a:lnTo>
                      <a:pt x="3" y="21"/>
                    </a:lnTo>
                    <a:lnTo>
                      <a:pt x="0" y="10"/>
                    </a:lnTo>
                    <a:lnTo>
                      <a:pt x="0" y="5"/>
                    </a:lnTo>
                    <a:lnTo>
                      <a:pt x="0" y="2"/>
                    </a:lnTo>
                    <a:lnTo>
                      <a:pt x="0" y="0"/>
                    </a:lnTo>
                    <a:lnTo>
                      <a:pt x="8" y="3"/>
                    </a:lnTo>
                    <a:lnTo>
                      <a:pt x="8" y="16"/>
                    </a:lnTo>
                    <a:lnTo>
                      <a:pt x="9" y="24"/>
                    </a:lnTo>
                    <a:lnTo>
                      <a:pt x="9" y="19"/>
                    </a:lnTo>
                    <a:lnTo>
                      <a:pt x="9" y="11"/>
                    </a:lnTo>
                    <a:lnTo>
                      <a:pt x="11" y="5"/>
                    </a:lnTo>
                    <a:lnTo>
                      <a:pt x="20" y="8"/>
                    </a:lnTo>
                    <a:lnTo>
                      <a:pt x="20" y="22"/>
                    </a:lnTo>
                    <a:lnTo>
                      <a:pt x="20" y="27"/>
                    </a:lnTo>
                    <a:close/>
                  </a:path>
                </a:pathLst>
              </a:custGeom>
              <a:solidFill>
                <a:srgbClr val="B2D866"/>
              </a:solidFill>
              <a:ln w="9525">
                <a:noFill/>
                <a:round/>
                <a:headEnd/>
                <a:tailEnd/>
              </a:ln>
            </p:spPr>
            <p:txBody>
              <a:bodyPr/>
              <a:lstStyle/>
              <a:p>
                <a:endParaRPr lang="en-US" dirty="0">
                  <a:solidFill>
                    <a:prstClr val="black"/>
                  </a:solidFill>
                </a:endParaRPr>
              </a:p>
            </p:txBody>
          </p:sp>
          <p:sp>
            <p:nvSpPr>
              <p:cNvPr id="75293" name="Freeform 815"/>
              <p:cNvSpPr>
                <a:spLocks/>
              </p:cNvSpPr>
              <p:nvPr/>
            </p:nvSpPr>
            <p:spPr bwMode="auto">
              <a:xfrm>
                <a:off x="2920" y="87"/>
                <a:ext cx="22" cy="21"/>
              </a:xfrm>
              <a:custGeom>
                <a:avLst/>
                <a:gdLst>
                  <a:gd name="T0" fmla="*/ 19 w 22"/>
                  <a:gd name="T1" fmla="*/ 13 h 21"/>
                  <a:gd name="T2" fmla="*/ 17 w 22"/>
                  <a:gd name="T3" fmla="*/ 16 h 21"/>
                  <a:gd name="T4" fmla="*/ 8 w 22"/>
                  <a:gd name="T5" fmla="*/ 21 h 21"/>
                  <a:gd name="T6" fmla="*/ 3 w 22"/>
                  <a:gd name="T7" fmla="*/ 19 h 21"/>
                  <a:gd name="T8" fmla="*/ 0 w 22"/>
                  <a:gd name="T9" fmla="*/ 16 h 21"/>
                  <a:gd name="T10" fmla="*/ 0 w 22"/>
                  <a:gd name="T11" fmla="*/ 11 h 21"/>
                  <a:gd name="T12" fmla="*/ 3 w 22"/>
                  <a:gd name="T13" fmla="*/ 5 h 21"/>
                  <a:gd name="T14" fmla="*/ 8 w 22"/>
                  <a:gd name="T15" fmla="*/ 2 h 21"/>
                  <a:gd name="T16" fmla="*/ 13 w 22"/>
                  <a:gd name="T17" fmla="*/ 0 h 21"/>
                  <a:gd name="T18" fmla="*/ 19 w 22"/>
                  <a:gd name="T19" fmla="*/ 2 h 21"/>
                  <a:gd name="T20" fmla="*/ 20 w 22"/>
                  <a:gd name="T21" fmla="*/ 3 h 21"/>
                  <a:gd name="T22" fmla="*/ 22 w 22"/>
                  <a:gd name="T23" fmla="*/ 8 h 21"/>
                  <a:gd name="T24" fmla="*/ 19 w 22"/>
                  <a:gd name="T25" fmla="*/ 13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1"/>
                  <a:gd name="T41" fmla="*/ 22 w 2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1">
                    <a:moveTo>
                      <a:pt x="19" y="13"/>
                    </a:moveTo>
                    <a:lnTo>
                      <a:pt x="17" y="16"/>
                    </a:lnTo>
                    <a:lnTo>
                      <a:pt x="8" y="21"/>
                    </a:lnTo>
                    <a:lnTo>
                      <a:pt x="3" y="19"/>
                    </a:lnTo>
                    <a:lnTo>
                      <a:pt x="0" y="16"/>
                    </a:lnTo>
                    <a:lnTo>
                      <a:pt x="0" y="11"/>
                    </a:lnTo>
                    <a:lnTo>
                      <a:pt x="3" y="5"/>
                    </a:lnTo>
                    <a:lnTo>
                      <a:pt x="8" y="2"/>
                    </a:lnTo>
                    <a:lnTo>
                      <a:pt x="13" y="0"/>
                    </a:lnTo>
                    <a:lnTo>
                      <a:pt x="19" y="2"/>
                    </a:lnTo>
                    <a:lnTo>
                      <a:pt x="20" y="3"/>
                    </a:lnTo>
                    <a:lnTo>
                      <a:pt x="22" y="8"/>
                    </a:lnTo>
                    <a:lnTo>
                      <a:pt x="19" y="13"/>
                    </a:lnTo>
                    <a:close/>
                  </a:path>
                </a:pathLst>
              </a:custGeom>
              <a:solidFill>
                <a:srgbClr val="408C80"/>
              </a:solidFill>
              <a:ln w="9525">
                <a:noFill/>
                <a:round/>
                <a:headEnd/>
                <a:tailEnd/>
              </a:ln>
            </p:spPr>
            <p:txBody>
              <a:bodyPr/>
              <a:lstStyle/>
              <a:p>
                <a:endParaRPr lang="en-US" dirty="0">
                  <a:solidFill>
                    <a:prstClr val="black"/>
                  </a:solidFill>
                </a:endParaRPr>
              </a:p>
            </p:txBody>
          </p:sp>
          <p:sp>
            <p:nvSpPr>
              <p:cNvPr id="75294" name="Freeform 816"/>
              <p:cNvSpPr>
                <a:spLocks/>
              </p:cNvSpPr>
              <p:nvPr/>
            </p:nvSpPr>
            <p:spPr bwMode="auto">
              <a:xfrm>
                <a:off x="2933" y="90"/>
                <a:ext cx="7" cy="7"/>
              </a:xfrm>
              <a:custGeom>
                <a:avLst/>
                <a:gdLst>
                  <a:gd name="T0" fmla="*/ 6 w 7"/>
                  <a:gd name="T1" fmla="*/ 5 h 7"/>
                  <a:gd name="T2" fmla="*/ 3 w 7"/>
                  <a:gd name="T3" fmla="*/ 7 h 7"/>
                  <a:gd name="T4" fmla="*/ 1 w 7"/>
                  <a:gd name="T5" fmla="*/ 5 h 7"/>
                  <a:gd name="T6" fmla="*/ 0 w 7"/>
                  <a:gd name="T7" fmla="*/ 4 h 7"/>
                  <a:gd name="T8" fmla="*/ 0 w 7"/>
                  <a:gd name="T9" fmla="*/ 2 h 7"/>
                  <a:gd name="T10" fmla="*/ 3 w 7"/>
                  <a:gd name="T11" fmla="*/ 0 h 7"/>
                  <a:gd name="T12" fmla="*/ 6 w 7"/>
                  <a:gd name="T13" fmla="*/ 0 h 7"/>
                  <a:gd name="T14" fmla="*/ 7 w 7"/>
                  <a:gd name="T15" fmla="*/ 4 h 7"/>
                  <a:gd name="T16" fmla="*/ 6 w 7"/>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6" y="5"/>
                    </a:moveTo>
                    <a:lnTo>
                      <a:pt x="3" y="7"/>
                    </a:lnTo>
                    <a:lnTo>
                      <a:pt x="1" y="5"/>
                    </a:lnTo>
                    <a:lnTo>
                      <a:pt x="0" y="4"/>
                    </a:lnTo>
                    <a:lnTo>
                      <a:pt x="0" y="2"/>
                    </a:lnTo>
                    <a:lnTo>
                      <a:pt x="3" y="0"/>
                    </a:lnTo>
                    <a:lnTo>
                      <a:pt x="6" y="0"/>
                    </a:lnTo>
                    <a:lnTo>
                      <a:pt x="7" y="4"/>
                    </a:lnTo>
                    <a:lnTo>
                      <a:pt x="6"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95" name="Freeform 817"/>
              <p:cNvSpPr>
                <a:spLocks/>
              </p:cNvSpPr>
              <p:nvPr/>
            </p:nvSpPr>
            <p:spPr bwMode="auto">
              <a:xfrm>
                <a:off x="2934" y="92"/>
                <a:ext cx="5" cy="3"/>
              </a:xfrm>
              <a:custGeom>
                <a:avLst/>
                <a:gdLst>
                  <a:gd name="T0" fmla="*/ 3 w 5"/>
                  <a:gd name="T1" fmla="*/ 3 h 3"/>
                  <a:gd name="T2" fmla="*/ 0 w 5"/>
                  <a:gd name="T3" fmla="*/ 3 h 3"/>
                  <a:gd name="T4" fmla="*/ 0 w 5"/>
                  <a:gd name="T5" fmla="*/ 0 h 3"/>
                  <a:gd name="T6" fmla="*/ 2 w 5"/>
                  <a:gd name="T7" fmla="*/ 0 h 3"/>
                  <a:gd name="T8" fmla="*/ 3 w 5"/>
                  <a:gd name="T9" fmla="*/ 0 h 3"/>
                  <a:gd name="T10" fmla="*/ 5 w 5"/>
                  <a:gd name="T11" fmla="*/ 2 h 3"/>
                  <a:gd name="T12" fmla="*/ 3 w 5"/>
                  <a:gd name="T13" fmla="*/ 3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3" y="3"/>
                    </a:moveTo>
                    <a:lnTo>
                      <a:pt x="0" y="3"/>
                    </a:lnTo>
                    <a:lnTo>
                      <a:pt x="0" y="0"/>
                    </a:lnTo>
                    <a:lnTo>
                      <a:pt x="2" y="0"/>
                    </a:lnTo>
                    <a:lnTo>
                      <a:pt x="3" y="0"/>
                    </a:lnTo>
                    <a:lnTo>
                      <a:pt x="5" y="2"/>
                    </a:lnTo>
                    <a:lnTo>
                      <a:pt x="3"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96" name="Freeform 818"/>
              <p:cNvSpPr>
                <a:spLocks/>
              </p:cNvSpPr>
              <p:nvPr/>
            </p:nvSpPr>
            <p:spPr bwMode="auto">
              <a:xfrm>
                <a:off x="2920" y="120"/>
                <a:ext cx="17" cy="16"/>
              </a:xfrm>
              <a:custGeom>
                <a:avLst/>
                <a:gdLst>
                  <a:gd name="T0" fmla="*/ 14 w 17"/>
                  <a:gd name="T1" fmla="*/ 13 h 16"/>
                  <a:gd name="T2" fmla="*/ 8 w 17"/>
                  <a:gd name="T3" fmla="*/ 16 h 16"/>
                  <a:gd name="T4" fmla="*/ 3 w 17"/>
                  <a:gd name="T5" fmla="*/ 14 h 16"/>
                  <a:gd name="T6" fmla="*/ 0 w 17"/>
                  <a:gd name="T7" fmla="*/ 8 h 16"/>
                  <a:gd name="T8" fmla="*/ 2 w 17"/>
                  <a:gd name="T9" fmla="*/ 5 h 16"/>
                  <a:gd name="T10" fmla="*/ 5 w 17"/>
                  <a:gd name="T11" fmla="*/ 2 h 16"/>
                  <a:gd name="T12" fmla="*/ 8 w 17"/>
                  <a:gd name="T13" fmla="*/ 0 h 16"/>
                  <a:gd name="T14" fmla="*/ 14 w 17"/>
                  <a:gd name="T15" fmla="*/ 0 h 16"/>
                  <a:gd name="T16" fmla="*/ 17 w 17"/>
                  <a:gd name="T17" fmla="*/ 5 h 16"/>
                  <a:gd name="T18" fmla="*/ 17 w 17"/>
                  <a:gd name="T19" fmla="*/ 9 h 16"/>
                  <a:gd name="T20" fmla="*/ 14 w 17"/>
                  <a:gd name="T21" fmla="*/ 13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
                  <a:gd name="T35" fmla="*/ 17 w 1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
                    <a:moveTo>
                      <a:pt x="14" y="13"/>
                    </a:moveTo>
                    <a:lnTo>
                      <a:pt x="8" y="16"/>
                    </a:lnTo>
                    <a:lnTo>
                      <a:pt x="3" y="14"/>
                    </a:lnTo>
                    <a:lnTo>
                      <a:pt x="0" y="8"/>
                    </a:lnTo>
                    <a:lnTo>
                      <a:pt x="2" y="5"/>
                    </a:lnTo>
                    <a:lnTo>
                      <a:pt x="5" y="2"/>
                    </a:lnTo>
                    <a:lnTo>
                      <a:pt x="8" y="0"/>
                    </a:lnTo>
                    <a:lnTo>
                      <a:pt x="14" y="0"/>
                    </a:lnTo>
                    <a:lnTo>
                      <a:pt x="17" y="5"/>
                    </a:lnTo>
                    <a:lnTo>
                      <a:pt x="17" y="9"/>
                    </a:lnTo>
                    <a:lnTo>
                      <a:pt x="14" y="13"/>
                    </a:lnTo>
                    <a:close/>
                  </a:path>
                </a:pathLst>
              </a:custGeom>
              <a:solidFill>
                <a:srgbClr val="336680"/>
              </a:solidFill>
              <a:ln w="9525">
                <a:noFill/>
                <a:round/>
                <a:headEnd/>
                <a:tailEnd/>
              </a:ln>
            </p:spPr>
            <p:txBody>
              <a:bodyPr/>
              <a:lstStyle/>
              <a:p>
                <a:endParaRPr lang="en-US" dirty="0">
                  <a:solidFill>
                    <a:prstClr val="black"/>
                  </a:solidFill>
                </a:endParaRPr>
              </a:p>
            </p:txBody>
          </p:sp>
          <p:sp>
            <p:nvSpPr>
              <p:cNvPr id="75297" name="Freeform 819"/>
              <p:cNvSpPr>
                <a:spLocks/>
              </p:cNvSpPr>
              <p:nvPr/>
            </p:nvSpPr>
            <p:spPr bwMode="auto">
              <a:xfrm>
                <a:off x="2926" y="120"/>
                <a:ext cx="8" cy="5"/>
              </a:xfrm>
              <a:custGeom>
                <a:avLst/>
                <a:gdLst>
                  <a:gd name="T0" fmla="*/ 5 w 8"/>
                  <a:gd name="T1" fmla="*/ 5 h 5"/>
                  <a:gd name="T2" fmla="*/ 0 w 8"/>
                  <a:gd name="T3" fmla="*/ 5 h 5"/>
                  <a:gd name="T4" fmla="*/ 0 w 8"/>
                  <a:gd name="T5" fmla="*/ 3 h 5"/>
                  <a:gd name="T6" fmla="*/ 3 w 8"/>
                  <a:gd name="T7" fmla="*/ 0 h 5"/>
                  <a:gd name="T8" fmla="*/ 5 w 8"/>
                  <a:gd name="T9" fmla="*/ 0 h 5"/>
                  <a:gd name="T10" fmla="*/ 8 w 8"/>
                  <a:gd name="T11" fmla="*/ 2 h 5"/>
                  <a:gd name="T12" fmla="*/ 8 w 8"/>
                  <a:gd name="T13" fmla="*/ 3 h 5"/>
                  <a:gd name="T14" fmla="*/ 5 w 8"/>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5" y="5"/>
                    </a:moveTo>
                    <a:lnTo>
                      <a:pt x="0" y="5"/>
                    </a:lnTo>
                    <a:lnTo>
                      <a:pt x="0" y="3"/>
                    </a:lnTo>
                    <a:lnTo>
                      <a:pt x="3" y="0"/>
                    </a:lnTo>
                    <a:lnTo>
                      <a:pt x="5" y="0"/>
                    </a:lnTo>
                    <a:lnTo>
                      <a:pt x="8" y="2"/>
                    </a:lnTo>
                    <a:lnTo>
                      <a:pt x="8" y="3"/>
                    </a:lnTo>
                    <a:lnTo>
                      <a:pt x="5"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98" name="Freeform 820"/>
              <p:cNvSpPr>
                <a:spLocks/>
              </p:cNvSpPr>
              <p:nvPr/>
            </p:nvSpPr>
            <p:spPr bwMode="auto">
              <a:xfrm>
                <a:off x="2928" y="122"/>
                <a:ext cx="5" cy="1"/>
              </a:xfrm>
              <a:custGeom>
                <a:avLst/>
                <a:gdLst>
                  <a:gd name="T0" fmla="*/ 3 w 5"/>
                  <a:gd name="T1" fmla="*/ 1 h 1"/>
                  <a:gd name="T2" fmla="*/ 0 w 5"/>
                  <a:gd name="T3" fmla="*/ 1 h 1"/>
                  <a:gd name="T4" fmla="*/ 0 w 5"/>
                  <a:gd name="T5" fmla="*/ 1 h 1"/>
                  <a:gd name="T6" fmla="*/ 5 w 5"/>
                  <a:gd name="T7" fmla="*/ 0 h 1"/>
                  <a:gd name="T8" fmla="*/ 5 w 5"/>
                  <a:gd name="T9" fmla="*/ 1 h 1"/>
                  <a:gd name="T10" fmla="*/ 3 w 5"/>
                  <a:gd name="T11" fmla="*/ 1 h 1"/>
                  <a:gd name="T12" fmla="*/ 0 60000 65536"/>
                  <a:gd name="T13" fmla="*/ 0 60000 65536"/>
                  <a:gd name="T14" fmla="*/ 0 60000 65536"/>
                  <a:gd name="T15" fmla="*/ 0 60000 65536"/>
                  <a:gd name="T16" fmla="*/ 0 60000 65536"/>
                  <a:gd name="T17" fmla="*/ 0 60000 65536"/>
                  <a:gd name="T18" fmla="*/ 0 w 5"/>
                  <a:gd name="T19" fmla="*/ 0 h 1"/>
                  <a:gd name="T20" fmla="*/ 5 w 5"/>
                  <a:gd name="T21" fmla="*/ 1 h 1"/>
                </a:gdLst>
                <a:ahLst/>
                <a:cxnLst>
                  <a:cxn ang="T12">
                    <a:pos x="T0" y="T1"/>
                  </a:cxn>
                  <a:cxn ang="T13">
                    <a:pos x="T2" y="T3"/>
                  </a:cxn>
                  <a:cxn ang="T14">
                    <a:pos x="T4" y="T5"/>
                  </a:cxn>
                  <a:cxn ang="T15">
                    <a:pos x="T6" y="T7"/>
                  </a:cxn>
                  <a:cxn ang="T16">
                    <a:pos x="T8" y="T9"/>
                  </a:cxn>
                  <a:cxn ang="T17">
                    <a:pos x="T10" y="T11"/>
                  </a:cxn>
                </a:cxnLst>
                <a:rect l="T18" t="T19" r="T20" b="T21"/>
                <a:pathLst>
                  <a:path w="5" h="1">
                    <a:moveTo>
                      <a:pt x="3" y="1"/>
                    </a:moveTo>
                    <a:lnTo>
                      <a:pt x="0" y="1"/>
                    </a:lnTo>
                    <a:lnTo>
                      <a:pt x="5" y="0"/>
                    </a:lnTo>
                    <a:lnTo>
                      <a:pt x="5" y="1"/>
                    </a:lnTo>
                    <a:lnTo>
                      <a:pt x="3" y="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99" name="Freeform 821"/>
              <p:cNvSpPr>
                <a:spLocks/>
              </p:cNvSpPr>
              <p:nvPr/>
            </p:nvSpPr>
            <p:spPr bwMode="auto">
              <a:xfrm>
                <a:off x="2898" y="111"/>
                <a:ext cx="19" cy="17"/>
              </a:xfrm>
              <a:custGeom>
                <a:avLst/>
                <a:gdLst>
                  <a:gd name="T0" fmla="*/ 16 w 19"/>
                  <a:gd name="T1" fmla="*/ 14 h 17"/>
                  <a:gd name="T2" fmla="*/ 13 w 19"/>
                  <a:gd name="T3" fmla="*/ 17 h 17"/>
                  <a:gd name="T4" fmla="*/ 8 w 19"/>
                  <a:gd name="T5" fmla="*/ 17 h 17"/>
                  <a:gd name="T6" fmla="*/ 2 w 19"/>
                  <a:gd name="T7" fmla="*/ 15 h 17"/>
                  <a:gd name="T8" fmla="*/ 0 w 19"/>
                  <a:gd name="T9" fmla="*/ 12 h 17"/>
                  <a:gd name="T10" fmla="*/ 2 w 19"/>
                  <a:gd name="T11" fmla="*/ 6 h 17"/>
                  <a:gd name="T12" fmla="*/ 3 w 19"/>
                  <a:gd name="T13" fmla="*/ 3 h 17"/>
                  <a:gd name="T14" fmla="*/ 10 w 19"/>
                  <a:gd name="T15" fmla="*/ 0 h 17"/>
                  <a:gd name="T16" fmla="*/ 16 w 19"/>
                  <a:gd name="T17" fmla="*/ 0 h 17"/>
                  <a:gd name="T18" fmla="*/ 19 w 19"/>
                  <a:gd name="T19" fmla="*/ 3 h 17"/>
                  <a:gd name="T20" fmla="*/ 19 w 19"/>
                  <a:gd name="T21" fmla="*/ 9 h 17"/>
                  <a:gd name="T22" fmla="*/ 16 w 19"/>
                  <a:gd name="T23" fmla="*/ 1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16" y="14"/>
                    </a:moveTo>
                    <a:lnTo>
                      <a:pt x="13" y="17"/>
                    </a:lnTo>
                    <a:lnTo>
                      <a:pt x="8" y="17"/>
                    </a:lnTo>
                    <a:lnTo>
                      <a:pt x="2" y="15"/>
                    </a:lnTo>
                    <a:lnTo>
                      <a:pt x="0" y="12"/>
                    </a:lnTo>
                    <a:lnTo>
                      <a:pt x="2" y="6"/>
                    </a:lnTo>
                    <a:lnTo>
                      <a:pt x="3" y="3"/>
                    </a:lnTo>
                    <a:lnTo>
                      <a:pt x="10" y="0"/>
                    </a:lnTo>
                    <a:lnTo>
                      <a:pt x="16" y="0"/>
                    </a:lnTo>
                    <a:lnTo>
                      <a:pt x="19" y="3"/>
                    </a:lnTo>
                    <a:lnTo>
                      <a:pt x="19" y="9"/>
                    </a:lnTo>
                    <a:lnTo>
                      <a:pt x="16" y="14"/>
                    </a:lnTo>
                    <a:close/>
                  </a:path>
                </a:pathLst>
              </a:custGeom>
              <a:solidFill>
                <a:srgbClr val="6600CC"/>
              </a:solidFill>
              <a:ln w="9525">
                <a:noFill/>
                <a:round/>
                <a:headEnd/>
                <a:tailEnd/>
              </a:ln>
            </p:spPr>
            <p:txBody>
              <a:bodyPr/>
              <a:lstStyle/>
              <a:p>
                <a:endParaRPr lang="en-US" dirty="0">
                  <a:solidFill>
                    <a:prstClr val="black"/>
                  </a:solidFill>
                </a:endParaRPr>
              </a:p>
            </p:txBody>
          </p:sp>
          <p:sp>
            <p:nvSpPr>
              <p:cNvPr id="75300" name="Freeform 822"/>
              <p:cNvSpPr>
                <a:spLocks/>
              </p:cNvSpPr>
              <p:nvPr/>
            </p:nvSpPr>
            <p:spPr bwMode="auto">
              <a:xfrm>
                <a:off x="2917" y="148"/>
                <a:ext cx="20" cy="16"/>
              </a:xfrm>
              <a:custGeom>
                <a:avLst/>
                <a:gdLst>
                  <a:gd name="T0" fmla="*/ 17 w 20"/>
                  <a:gd name="T1" fmla="*/ 13 h 16"/>
                  <a:gd name="T2" fmla="*/ 11 w 20"/>
                  <a:gd name="T3" fmla="*/ 16 h 16"/>
                  <a:gd name="T4" fmla="*/ 5 w 20"/>
                  <a:gd name="T5" fmla="*/ 16 h 16"/>
                  <a:gd name="T6" fmla="*/ 0 w 20"/>
                  <a:gd name="T7" fmla="*/ 13 h 16"/>
                  <a:gd name="T8" fmla="*/ 0 w 20"/>
                  <a:gd name="T9" fmla="*/ 8 h 16"/>
                  <a:gd name="T10" fmla="*/ 3 w 20"/>
                  <a:gd name="T11" fmla="*/ 5 h 16"/>
                  <a:gd name="T12" fmla="*/ 9 w 20"/>
                  <a:gd name="T13" fmla="*/ 0 h 16"/>
                  <a:gd name="T14" fmla="*/ 9 w 20"/>
                  <a:gd name="T15" fmla="*/ 3 h 16"/>
                  <a:gd name="T16" fmla="*/ 11 w 20"/>
                  <a:gd name="T17" fmla="*/ 5 h 16"/>
                  <a:gd name="T18" fmla="*/ 14 w 20"/>
                  <a:gd name="T19" fmla="*/ 0 h 16"/>
                  <a:gd name="T20" fmla="*/ 19 w 20"/>
                  <a:gd name="T21" fmla="*/ 2 h 16"/>
                  <a:gd name="T22" fmla="*/ 20 w 20"/>
                  <a:gd name="T23" fmla="*/ 8 h 16"/>
                  <a:gd name="T24" fmla="*/ 17 w 20"/>
                  <a:gd name="T25" fmla="*/ 13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6"/>
                  <a:gd name="T41" fmla="*/ 20 w 2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6">
                    <a:moveTo>
                      <a:pt x="17" y="13"/>
                    </a:moveTo>
                    <a:lnTo>
                      <a:pt x="11" y="16"/>
                    </a:lnTo>
                    <a:lnTo>
                      <a:pt x="5" y="16"/>
                    </a:lnTo>
                    <a:lnTo>
                      <a:pt x="0" y="13"/>
                    </a:lnTo>
                    <a:lnTo>
                      <a:pt x="0" y="8"/>
                    </a:lnTo>
                    <a:lnTo>
                      <a:pt x="3" y="5"/>
                    </a:lnTo>
                    <a:lnTo>
                      <a:pt x="9" y="0"/>
                    </a:lnTo>
                    <a:lnTo>
                      <a:pt x="9" y="3"/>
                    </a:lnTo>
                    <a:lnTo>
                      <a:pt x="11" y="5"/>
                    </a:lnTo>
                    <a:lnTo>
                      <a:pt x="14" y="0"/>
                    </a:lnTo>
                    <a:lnTo>
                      <a:pt x="19" y="2"/>
                    </a:lnTo>
                    <a:lnTo>
                      <a:pt x="20" y="8"/>
                    </a:lnTo>
                    <a:lnTo>
                      <a:pt x="17" y="13"/>
                    </a:lnTo>
                    <a:close/>
                  </a:path>
                </a:pathLst>
              </a:custGeom>
              <a:solidFill>
                <a:srgbClr val="4066A6"/>
              </a:solidFill>
              <a:ln w="9525">
                <a:noFill/>
                <a:round/>
                <a:headEnd/>
                <a:tailEnd/>
              </a:ln>
            </p:spPr>
            <p:txBody>
              <a:bodyPr/>
              <a:lstStyle/>
              <a:p>
                <a:endParaRPr lang="en-US" dirty="0">
                  <a:solidFill>
                    <a:prstClr val="black"/>
                  </a:solidFill>
                </a:endParaRPr>
              </a:p>
            </p:txBody>
          </p:sp>
          <p:sp>
            <p:nvSpPr>
              <p:cNvPr id="75301" name="Freeform 823"/>
              <p:cNvSpPr>
                <a:spLocks/>
              </p:cNvSpPr>
              <p:nvPr/>
            </p:nvSpPr>
            <p:spPr bwMode="auto">
              <a:xfrm>
                <a:off x="2908" y="112"/>
                <a:ext cx="7" cy="5"/>
              </a:xfrm>
              <a:custGeom>
                <a:avLst/>
                <a:gdLst>
                  <a:gd name="T0" fmla="*/ 6 w 7"/>
                  <a:gd name="T1" fmla="*/ 5 h 5"/>
                  <a:gd name="T2" fmla="*/ 4 w 7"/>
                  <a:gd name="T3" fmla="*/ 5 h 5"/>
                  <a:gd name="T4" fmla="*/ 0 w 7"/>
                  <a:gd name="T5" fmla="*/ 3 h 5"/>
                  <a:gd name="T6" fmla="*/ 0 w 7"/>
                  <a:gd name="T7" fmla="*/ 2 h 5"/>
                  <a:gd name="T8" fmla="*/ 3 w 7"/>
                  <a:gd name="T9" fmla="*/ 0 h 5"/>
                  <a:gd name="T10" fmla="*/ 7 w 7"/>
                  <a:gd name="T11" fmla="*/ 0 h 5"/>
                  <a:gd name="T12" fmla="*/ 7 w 7"/>
                  <a:gd name="T13" fmla="*/ 3 h 5"/>
                  <a:gd name="T14" fmla="*/ 6 w 7"/>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6" y="5"/>
                    </a:moveTo>
                    <a:lnTo>
                      <a:pt x="4" y="5"/>
                    </a:lnTo>
                    <a:lnTo>
                      <a:pt x="0" y="3"/>
                    </a:lnTo>
                    <a:lnTo>
                      <a:pt x="0" y="2"/>
                    </a:lnTo>
                    <a:lnTo>
                      <a:pt x="3" y="0"/>
                    </a:lnTo>
                    <a:lnTo>
                      <a:pt x="7" y="0"/>
                    </a:lnTo>
                    <a:lnTo>
                      <a:pt x="7" y="3"/>
                    </a:lnTo>
                    <a:lnTo>
                      <a:pt x="6"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02" name="Freeform 824"/>
              <p:cNvSpPr>
                <a:spLocks/>
              </p:cNvSpPr>
              <p:nvPr/>
            </p:nvSpPr>
            <p:spPr bwMode="auto">
              <a:xfrm>
                <a:off x="2929" y="151"/>
                <a:ext cx="7" cy="5"/>
              </a:xfrm>
              <a:custGeom>
                <a:avLst/>
                <a:gdLst>
                  <a:gd name="T0" fmla="*/ 4 w 7"/>
                  <a:gd name="T1" fmla="*/ 5 h 5"/>
                  <a:gd name="T2" fmla="*/ 2 w 7"/>
                  <a:gd name="T3" fmla="*/ 5 h 5"/>
                  <a:gd name="T4" fmla="*/ 0 w 7"/>
                  <a:gd name="T5" fmla="*/ 2 h 5"/>
                  <a:gd name="T6" fmla="*/ 2 w 7"/>
                  <a:gd name="T7" fmla="*/ 0 h 5"/>
                  <a:gd name="T8" fmla="*/ 4 w 7"/>
                  <a:gd name="T9" fmla="*/ 0 h 5"/>
                  <a:gd name="T10" fmla="*/ 7 w 7"/>
                  <a:gd name="T11" fmla="*/ 0 h 5"/>
                  <a:gd name="T12" fmla="*/ 7 w 7"/>
                  <a:gd name="T13" fmla="*/ 3 h 5"/>
                  <a:gd name="T14" fmla="*/ 4 w 7"/>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4" y="5"/>
                    </a:moveTo>
                    <a:lnTo>
                      <a:pt x="2" y="5"/>
                    </a:lnTo>
                    <a:lnTo>
                      <a:pt x="0" y="2"/>
                    </a:lnTo>
                    <a:lnTo>
                      <a:pt x="2" y="0"/>
                    </a:lnTo>
                    <a:lnTo>
                      <a:pt x="4" y="0"/>
                    </a:lnTo>
                    <a:lnTo>
                      <a:pt x="7" y="0"/>
                    </a:lnTo>
                    <a:lnTo>
                      <a:pt x="7" y="3"/>
                    </a:lnTo>
                    <a:lnTo>
                      <a:pt x="4"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03" name="Freeform 825"/>
              <p:cNvSpPr>
                <a:spLocks/>
              </p:cNvSpPr>
              <p:nvPr/>
            </p:nvSpPr>
            <p:spPr bwMode="auto">
              <a:xfrm>
                <a:off x="2909" y="114"/>
                <a:ext cx="5" cy="1"/>
              </a:xfrm>
              <a:custGeom>
                <a:avLst/>
                <a:gdLst>
                  <a:gd name="T0" fmla="*/ 5 w 5"/>
                  <a:gd name="T1" fmla="*/ 1 h 1"/>
                  <a:gd name="T2" fmla="*/ 3 w 5"/>
                  <a:gd name="T3" fmla="*/ 1 h 1"/>
                  <a:gd name="T4" fmla="*/ 0 w 5"/>
                  <a:gd name="T5" fmla="*/ 1 h 1"/>
                  <a:gd name="T6" fmla="*/ 0 w 5"/>
                  <a:gd name="T7" fmla="*/ 0 h 1"/>
                  <a:gd name="T8" fmla="*/ 3 w 5"/>
                  <a:gd name="T9" fmla="*/ 0 h 1"/>
                  <a:gd name="T10" fmla="*/ 5 w 5"/>
                  <a:gd name="T11" fmla="*/ 1 h 1"/>
                  <a:gd name="T12" fmla="*/ 5 w 5"/>
                  <a:gd name="T13" fmla="*/ 1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5" y="1"/>
                    </a:moveTo>
                    <a:lnTo>
                      <a:pt x="3" y="1"/>
                    </a:lnTo>
                    <a:lnTo>
                      <a:pt x="0" y="1"/>
                    </a:lnTo>
                    <a:lnTo>
                      <a:pt x="0" y="0"/>
                    </a:lnTo>
                    <a:lnTo>
                      <a:pt x="3" y="0"/>
                    </a:lnTo>
                    <a:lnTo>
                      <a:pt x="5" y="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04" name="Freeform 826"/>
              <p:cNvSpPr>
                <a:spLocks/>
              </p:cNvSpPr>
              <p:nvPr/>
            </p:nvSpPr>
            <p:spPr bwMode="auto">
              <a:xfrm>
                <a:off x="2931" y="151"/>
                <a:ext cx="3" cy="3"/>
              </a:xfrm>
              <a:custGeom>
                <a:avLst/>
                <a:gdLst>
                  <a:gd name="T0" fmla="*/ 3 w 3"/>
                  <a:gd name="T1" fmla="*/ 3 h 3"/>
                  <a:gd name="T2" fmla="*/ 2 w 3"/>
                  <a:gd name="T3" fmla="*/ 3 h 3"/>
                  <a:gd name="T4" fmla="*/ 0 w 3"/>
                  <a:gd name="T5" fmla="*/ 2 h 3"/>
                  <a:gd name="T6" fmla="*/ 2 w 3"/>
                  <a:gd name="T7" fmla="*/ 0 h 3"/>
                  <a:gd name="T8" fmla="*/ 2 w 3"/>
                  <a:gd name="T9" fmla="*/ 2 h 3"/>
                  <a:gd name="T10" fmla="*/ 2 w 3"/>
                  <a:gd name="T11" fmla="*/ 2 h 3"/>
                  <a:gd name="T12" fmla="*/ 3 w 3"/>
                  <a:gd name="T13" fmla="*/ 3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lnTo>
                      <a:pt x="2" y="3"/>
                    </a:lnTo>
                    <a:lnTo>
                      <a:pt x="0" y="2"/>
                    </a:lnTo>
                    <a:lnTo>
                      <a:pt x="2" y="0"/>
                    </a:lnTo>
                    <a:lnTo>
                      <a:pt x="2" y="2"/>
                    </a:lnTo>
                    <a:lnTo>
                      <a:pt x="3"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05" name="Freeform 827"/>
              <p:cNvSpPr>
                <a:spLocks/>
              </p:cNvSpPr>
              <p:nvPr/>
            </p:nvSpPr>
            <p:spPr bwMode="auto">
              <a:xfrm>
                <a:off x="2867" y="98"/>
                <a:ext cx="22" cy="19"/>
              </a:xfrm>
              <a:custGeom>
                <a:avLst/>
                <a:gdLst>
                  <a:gd name="T0" fmla="*/ 20 w 22"/>
                  <a:gd name="T1" fmla="*/ 13 h 19"/>
                  <a:gd name="T2" fmla="*/ 16 w 22"/>
                  <a:gd name="T3" fmla="*/ 17 h 19"/>
                  <a:gd name="T4" fmla="*/ 13 w 22"/>
                  <a:gd name="T5" fmla="*/ 19 h 19"/>
                  <a:gd name="T6" fmla="*/ 5 w 22"/>
                  <a:gd name="T7" fmla="*/ 19 h 19"/>
                  <a:gd name="T8" fmla="*/ 2 w 22"/>
                  <a:gd name="T9" fmla="*/ 13 h 19"/>
                  <a:gd name="T10" fmla="*/ 0 w 22"/>
                  <a:gd name="T11" fmla="*/ 8 h 19"/>
                  <a:gd name="T12" fmla="*/ 2 w 22"/>
                  <a:gd name="T13" fmla="*/ 5 h 19"/>
                  <a:gd name="T14" fmla="*/ 3 w 22"/>
                  <a:gd name="T15" fmla="*/ 3 h 19"/>
                  <a:gd name="T16" fmla="*/ 11 w 22"/>
                  <a:gd name="T17" fmla="*/ 0 h 19"/>
                  <a:gd name="T18" fmla="*/ 14 w 22"/>
                  <a:gd name="T19" fmla="*/ 0 h 19"/>
                  <a:gd name="T20" fmla="*/ 20 w 22"/>
                  <a:gd name="T21" fmla="*/ 3 h 19"/>
                  <a:gd name="T22" fmla="*/ 22 w 22"/>
                  <a:gd name="T23" fmla="*/ 8 h 19"/>
                  <a:gd name="T24" fmla="*/ 20 w 22"/>
                  <a:gd name="T25" fmla="*/ 1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9"/>
                  <a:gd name="T41" fmla="*/ 22 w 22"/>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9">
                    <a:moveTo>
                      <a:pt x="20" y="13"/>
                    </a:moveTo>
                    <a:lnTo>
                      <a:pt x="16" y="17"/>
                    </a:lnTo>
                    <a:lnTo>
                      <a:pt x="13" y="19"/>
                    </a:lnTo>
                    <a:lnTo>
                      <a:pt x="5" y="19"/>
                    </a:lnTo>
                    <a:lnTo>
                      <a:pt x="2" y="13"/>
                    </a:lnTo>
                    <a:lnTo>
                      <a:pt x="0" y="8"/>
                    </a:lnTo>
                    <a:lnTo>
                      <a:pt x="2" y="5"/>
                    </a:lnTo>
                    <a:lnTo>
                      <a:pt x="3" y="3"/>
                    </a:lnTo>
                    <a:lnTo>
                      <a:pt x="11" y="0"/>
                    </a:lnTo>
                    <a:lnTo>
                      <a:pt x="14" y="0"/>
                    </a:lnTo>
                    <a:lnTo>
                      <a:pt x="20" y="3"/>
                    </a:lnTo>
                    <a:lnTo>
                      <a:pt x="22" y="8"/>
                    </a:lnTo>
                    <a:lnTo>
                      <a:pt x="20" y="13"/>
                    </a:lnTo>
                    <a:close/>
                  </a:path>
                </a:pathLst>
              </a:custGeom>
              <a:solidFill>
                <a:srgbClr val="2E8B5D"/>
              </a:solidFill>
              <a:ln w="9525">
                <a:noFill/>
                <a:round/>
                <a:headEnd/>
                <a:tailEnd/>
              </a:ln>
            </p:spPr>
            <p:txBody>
              <a:bodyPr/>
              <a:lstStyle/>
              <a:p>
                <a:endParaRPr lang="en-US" dirty="0">
                  <a:solidFill>
                    <a:prstClr val="black"/>
                  </a:solidFill>
                </a:endParaRPr>
              </a:p>
            </p:txBody>
          </p:sp>
          <p:sp>
            <p:nvSpPr>
              <p:cNvPr id="75306" name="Freeform 828"/>
              <p:cNvSpPr>
                <a:spLocks/>
              </p:cNvSpPr>
              <p:nvPr/>
            </p:nvSpPr>
            <p:spPr bwMode="auto">
              <a:xfrm>
                <a:off x="2850" y="72"/>
                <a:ext cx="26" cy="22"/>
              </a:xfrm>
              <a:custGeom>
                <a:avLst/>
                <a:gdLst>
                  <a:gd name="T0" fmla="*/ 25 w 26"/>
                  <a:gd name="T1" fmla="*/ 14 h 22"/>
                  <a:gd name="T2" fmla="*/ 17 w 26"/>
                  <a:gd name="T3" fmla="*/ 18 h 22"/>
                  <a:gd name="T4" fmla="*/ 12 w 26"/>
                  <a:gd name="T5" fmla="*/ 22 h 22"/>
                  <a:gd name="T6" fmla="*/ 5 w 26"/>
                  <a:gd name="T7" fmla="*/ 20 h 22"/>
                  <a:gd name="T8" fmla="*/ 1 w 26"/>
                  <a:gd name="T9" fmla="*/ 17 h 22"/>
                  <a:gd name="T10" fmla="*/ 0 w 26"/>
                  <a:gd name="T11" fmla="*/ 12 h 22"/>
                  <a:gd name="T12" fmla="*/ 0 w 26"/>
                  <a:gd name="T13" fmla="*/ 8 h 22"/>
                  <a:gd name="T14" fmla="*/ 5 w 26"/>
                  <a:gd name="T15" fmla="*/ 4 h 22"/>
                  <a:gd name="T16" fmla="*/ 14 w 26"/>
                  <a:gd name="T17" fmla="*/ 0 h 22"/>
                  <a:gd name="T18" fmla="*/ 15 w 26"/>
                  <a:gd name="T19" fmla="*/ 0 h 22"/>
                  <a:gd name="T20" fmla="*/ 23 w 26"/>
                  <a:gd name="T21" fmla="*/ 3 h 22"/>
                  <a:gd name="T22" fmla="*/ 26 w 26"/>
                  <a:gd name="T23" fmla="*/ 11 h 22"/>
                  <a:gd name="T24" fmla="*/ 25 w 26"/>
                  <a:gd name="T25" fmla="*/ 14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2"/>
                  <a:gd name="T41" fmla="*/ 26 w 26"/>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2">
                    <a:moveTo>
                      <a:pt x="25" y="14"/>
                    </a:moveTo>
                    <a:lnTo>
                      <a:pt x="17" y="18"/>
                    </a:lnTo>
                    <a:lnTo>
                      <a:pt x="12" y="22"/>
                    </a:lnTo>
                    <a:lnTo>
                      <a:pt x="5" y="20"/>
                    </a:lnTo>
                    <a:lnTo>
                      <a:pt x="1" y="17"/>
                    </a:lnTo>
                    <a:lnTo>
                      <a:pt x="0" y="12"/>
                    </a:lnTo>
                    <a:lnTo>
                      <a:pt x="0" y="8"/>
                    </a:lnTo>
                    <a:lnTo>
                      <a:pt x="5" y="4"/>
                    </a:lnTo>
                    <a:lnTo>
                      <a:pt x="14" y="0"/>
                    </a:lnTo>
                    <a:lnTo>
                      <a:pt x="15" y="0"/>
                    </a:lnTo>
                    <a:lnTo>
                      <a:pt x="23" y="3"/>
                    </a:lnTo>
                    <a:lnTo>
                      <a:pt x="26" y="11"/>
                    </a:lnTo>
                    <a:lnTo>
                      <a:pt x="25" y="14"/>
                    </a:lnTo>
                    <a:close/>
                  </a:path>
                </a:pathLst>
              </a:custGeom>
              <a:solidFill>
                <a:srgbClr val="663399"/>
              </a:solidFill>
              <a:ln w="9525">
                <a:noFill/>
                <a:round/>
                <a:headEnd/>
                <a:tailEnd/>
              </a:ln>
            </p:spPr>
            <p:txBody>
              <a:bodyPr/>
              <a:lstStyle/>
              <a:p>
                <a:endParaRPr lang="en-US" dirty="0">
                  <a:solidFill>
                    <a:prstClr val="black"/>
                  </a:solidFill>
                </a:endParaRPr>
              </a:p>
            </p:txBody>
          </p:sp>
          <p:sp>
            <p:nvSpPr>
              <p:cNvPr id="75307" name="Freeform 829"/>
              <p:cNvSpPr>
                <a:spLocks/>
              </p:cNvSpPr>
              <p:nvPr/>
            </p:nvSpPr>
            <p:spPr bwMode="auto">
              <a:xfrm>
                <a:off x="2875" y="100"/>
                <a:ext cx="9" cy="5"/>
              </a:xfrm>
              <a:custGeom>
                <a:avLst/>
                <a:gdLst>
                  <a:gd name="T0" fmla="*/ 8 w 9"/>
                  <a:gd name="T1" fmla="*/ 3 h 5"/>
                  <a:gd name="T2" fmla="*/ 5 w 9"/>
                  <a:gd name="T3" fmla="*/ 5 h 5"/>
                  <a:gd name="T4" fmla="*/ 1 w 9"/>
                  <a:gd name="T5" fmla="*/ 5 h 5"/>
                  <a:gd name="T6" fmla="*/ 0 w 9"/>
                  <a:gd name="T7" fmla="*/ 1 h 5"/>
                  <a:gd name="T8" fmla="*/ 5 w 9"/>
                  <a:gd name="T9" fmla="*/ 0 h 5"/>
                  <a:gd name="T10" fmla="*/ 9 w 9"/>
                  <a:gd name="T11" fmla="*/ 0 h 5"/>
                  <a:gd name="T12" fmla="*/ 9 w 9"/>
                  <a:gd name="T13" fmla="*/ 1 h 5"/>
                  <a:gd name="T14" fmla="*/ 8 w 9"/>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8" y="3"/>
                    </a:moveTo>
                    <a:lnTo>
                      <a:pt x="5" y="5"/>
                    </a:lnTo>
                    <a:lnTo>
                      <a:pt x="1" y="5"/>
                    </a:lnTo>
                    <a:lnTo>
                      <a:pt x="0" y="1"/>
                    </a:lnTo>
                    <a:lnTo>
                      <a:pt x="5" y="0"/>
                    </a:lnTo>
                    <a:lnTo>
                      <a:pt x="9" y="0"/>
                    </a:lnTo>
                    <a:lnTo>
                      <a:pt x="9" y="1"/>
                    </a:lnTo>
                    <a:lnTo>
                      <a:pt x="8"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08" name="Freeform 830"/>
              <p:cNvSpPr>
                <a:spLocks/>
              </p:cNvSpPr>
              <p:nvPr/>
            </p:nvSpPr>
            <p:spPr bwMode="auto">
              <a:xfrm>
                <a:off x="2861" y="73"/>
                <a:ext cx="8" cy="5"/>
              </a:xfrm>
              <a:custGeom>
                <a:avLst/>
                <a:gdLst>
                  <a:gd name="T0" fmla="*/ 6 w 8"/>
                  <a:gd name="T1" fmla="*/ 5 h 5"/>
                  <a:gd name="T2" fmla="*/ 0 w 8"/>
                  <a:gd name="T3" fmla="*/ 5 h 5"/>
                  <a:gd name="T4" fmla="*/ 0 w 8"/>
                  <a:gd name="T5" fmla="*/ 3 h 5"/>
                  <a:gd name="T6" fmla="*/ 0 w 8"/>
                  <a:gd name="T7" fmla="*/ 2 h 5"/>
                  <a:gd name="T8" fmla="*/ 4 w 8"/>
                  <a:gd name="T9" fmla="*/ 0 h 5"/>
                  <a:gd name="T10" fmla="*/ 8 w 8"/>
                  <a:gd name="T11" fmla="*/ 2 h 5"/>
                  <a:gd name="T12" fmla="*/ 8 w 8"/>
                  <a:gd name="T13" fmla="*/ 3 h 5"/>
                  <a:gd name="T14" fmla="*/ 6 w 8"/>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6" y="5"/>
                    </a:moveTo>
                    <a:lnTo>
                      <a:pt x="0" y="5"/>
                    </a:lnTo>
                    <a:lnTo>
                      <a:pt x="0" y="3"/>
                    </a:lnTo>
                    <a:lnTo>
                      <a:pt x="0" y="2"/>
                    </a:lnTo>
                    <a:lnTo>
                      <a:pt x="4" y="0"/>
                    </a:lnTo>
                    <a:lnTo>
                      <a:pt x="8" y="2"/>
                    </a:lnTo>
                    <a:lnTo>
                      <a:pt x="8" y="3"/>
                    </a:lnTo>
                    <a:lnTo>
                      <a:pt x="6"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09" name="Freeform 831"/>
              <p:cNvSpPr>
                <a:spLocks/>
              </p:cNvSpPr>
              <p:nvPr/>
            </p:nvSpPr>
            <p:spPr bwMode="auto">
              <a:xfrm>
                <a:off x="2876" y="101"/>
                <a:ext cx="5" cy="2"/>
              </a:xfrm>
              <a:custGeom>
                <a:avLst/>
                <a:gdLst>
                  <a:gd name="T0" fmla="*/ 2 w 5"/>
                  <a:gd name="T1" fmla="*/ 2 h 2"/>
                  <a:gd name="T2" fmla="*/ 0 w 5"/>
                  <a:gd name="T3" fmla="*/ 0 h 2"/>
                  <a:gd name="T4" fmla="*/ 0 w 5"/>
                  <a:gd name="T5" fmla="*/ 0 h 2"/>
                  <a:gd name="T6" fmla="*/ 5 w 5"/>
                  <a:gd name="T7" fmla="*/ 0 h 2"/>
                  <a:gd name="T8" fmla="*/ 5 w 5"/>
                  <a:gd name="T9" fmla="*/ 0 h 2"/>
                  <a:gd name="T10" fmla="*/ 2 w 5"/>
                  <a:gd name="T11" fmla="*/ 2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2" y="2"/>
                    </a:moveTo>
                    <a:lnTo>
                      <a:pt x="0" y="0"/>
                    </a:lnTo>
                    <a:lnTo>
                      <a:pt x="5" y="0"/>
                    </a:lnTo>
                    <a:lnTo>
                      <a:pt x="2"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10" name="Freeform 832"/>
              <p:cNvSpPr>
                <a:spLocks/>
              </p:cNvSpPr>
              <p:nvPr/>
            </p:nvSpPr>
            <p:spPr bwMode="auto">
              <a:xfrm>
                <a:off x="2864" y="76"/>
                <a:ext cx="3" cy="2"/>
              </a:xfrm>
              <a:custGeom>
                <a:avLst/>
                <a:gdLst>
                  <a:gd name="T0" fmla="*/ 1 w 3"/>
                  <a:gd name="T1" fmla="*/ 2 h 2"/>
                  <a:gd name="T2" fmla="*/ 0 w 3"/>
                  <a:gd name="T3" fmla="*/ 0 h 2"/>
                  <a:gd name="T4" fmla="*/ 0 w 3"/>
                  <a:gd name="T5" fmla="*/ 0 h 2"/>
                  <a:gd name="T6" fmla="*/ 3 w 3"/>
                  <a:gd name="T7" fmla="*/ 0 h 2"/>
                  <a:gd name="T8" fmla="*/ 3 w 3"/>
                  <a:gd name="T9" fmla="*/ 0 h 2"/>
                  <a:gd name="T10" fmla="*/ 1 w 3"/>
                  <a:gd name="T11" fmla="*/ 2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1" y="2"/>
                    </a:moveTo>
                    <a:lnTo>
                      <a:pt x="0" y="0"/>
                    </a:lnTo>
                    <a:lnTo>
                      <a:pt x="3" y="0"/>
                    </a:lnTo>
                    <a:lnTo>
                      <a:pt x="1"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11" name="Freeform 833"/>
              <p:cNvSpPr>
                <a:spLocks/>
              </p:cNvSpPr>
              <p:nvPr/>
            </p:nvSpPr>
            <p:spPr bwMode="auto">
              <a:xfrm>
                <a:off x="2883" y="139"/>
                <a:ext cx="18" cy="17"/>
              </a:xfrm>
              <a:custGeom>
                <a:avLst/>
                <a:gdLst>
                  <a:gd name="T0" fmla="*/ 17 w 18"/>
                  <a:gd name="T1" fmla="*/ 12 h 17"/>
                  <a:gd name="T2" fmla="*/ 14 w 18"/>
                  <a:gd name="T3" fmla="*/ 15 h 17"/>
                  <a:gd name="T4" fmla="*/ 9 w 18"/>
                  <a:gd name="T5" fmla="*/ 17 h 17"/>
                  <a:gd name="T6" fmla="*/ 3 w 18"/>
                  <a:gd name="T7" fmla="*/ 15 h 17"/>
                  <a:gd name="T8" fmla="*/ 3 w 18"/>
                  <a:gd name="T9" fmla="*/ 14 h 17"/>
                  <a:gd name="T10" fmla="*/ 3 w 18"/>
                  <a:gd name="T11" fmla="*/ 12 h 17"/>
                  <a:gd name="T12" fmla="*/ 1 w 18"/>
                  <a:gd name="T13" fmla="*/ 12 h 17"/>
                  <a:gd name="T14" fmla="*/ 0 w 18"/>
                  <a:gd name="T15" fmla="*/ 8 h 17"/>
                  <a:gd name="T16" fmla="*/ 1 w 18"/>
                  <a:gd name="T17" fmla="*/ 5 h 17"/>
                  <a:gd name="T18" fmla="*/ 4 w 18"/>
                  <a:gd name="T19" fmla="*/ 1 h 17"/>
                  <a:gd name="T20" fmla="*/ 11 w 18"/>
                  <a:gd name="T21" fmla="*/ 0 h 17"/>
                  <a:gd name="T22" fmla="*/ 15 w 18"/>
                  <a:gd name="T23" fmla="*/ 1 h 17"/>
                  <a:gd name="T24" fmla="*/ 18 w 18"/>
                  <a:gd name="T25" fmla="*/ 8 h 17"/>
                  <a:gd name="T26" fmla="*/ 17 w 18"/>
                  <a:gd name="T27" fmla="*/ 12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17"/>
                  <a:gd name="T44" fmla="*/ 18 w 18"/>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17">
                    <a:moveTo>
                      <a:pt x="17" y="12"/>
                    </a:moveTo>
                    <a:lnTo>
                      <a:pt x="14" y="15"/>
                    </a:lnTo>
                    <a:lnTo>
                      <a:pt x="9" y="17"/>
                    </a:lnTo>
                    <a:lnTo>
                      <a:pt x="3" y="15"/>
                    </a:lnTo>
                    <a:lnTo>
                      <a:pt x="3" y="14"/>
                    </a:lnTo>
                    <a:lnTo>
                      <a:pt x="3" y="12"/>
                    </a:lnTo>
                    <a:lnTo>
                      <a:pt x="1" y="12"/>
                    </a:lnTo>
                    <a:lnTo>
                      <a:pt x="0" y="8"/>
                    </a:lnTo>
                    <a:lnTo>
                      <a:pt x="1" y="5"/>
                    </a:lnTo>
                    <a:lnTo>
                      <a:pt x="4" y="1"/>
                    </a:lnTo>
                    <a:lnTo>
                      <a:pt x="11" y="0"/>
                    </a:lnTo>
                    <a:lnTo>
                      <a:pt x="15" y="1"/>
                    </a:lnTo>
                    <a:lnTo>
                      <a:pt x="18" y="8"/>
                    </a:lnTo>
                    <a:lnTo>
                      <a:pt x="17" y="12"/>
                    </a:lnTo>
                    <a:close/>
                  </a:path>
                </a:pathLst>
              </a:custGeom>
              <a:solidFill>
                <a:srgbClr val="330099"/>
              </a:solidFill>
              <a:ln w="9525">
                <a:noFill/>
                <a:round/>
                <a:headEnd/>
                <a:tailEnd/>
              </a:ln>
            </p:spPr>
            <p:txBody>
              <a:bodyPr/>
              <a:lstStyle/>
              <a:p>
                <a:endParaRPr lang="en-US" dirty="0">
                  <a:solidFill>
                    <a:prstClr val="black"/>
                  </a:solidFill>
                </a:endParaRPr>
              </a:p>
            </p:txBody>
          </p:sp>
          <p:sp>
            <p:nvSpPr>
              <p:cNvPr id="75312" name="Freeform 834"/>
              <p:cNvSpPr>
                <a:spLocks/>
              </p:cNvSpPr>
              <p:nvPr/>
            </p:nvSpPr>
            <p:spPr bwMode="auto">
              <a:xfrm>
                <a:off x="2889" y="140"/>
                <a:ext cx="9" cy="5"/>
              </a:xfrm>
              <a:custGeom>
                <a:avLst/>
                <a:gdLst>
                  <a:gd name="T0" fmla="*/ 8 w 9"/>
                  <a:gd name="T1" fmla="*/ 4 h 5"/>
                  <a:gd name="T2" fmla="*/ 3 w 9"/>
                  <a:gd name="T3" fmla="*/ 5 h 5"/>
                  <a:gd name="T4" fmla="*/ 0 w 9"/>
                  <a:gd name="T5" fmla="*/ 4 h 5"/>
                  <a:gd name="T6" fmla="*/ 0 w 9"/>
                  <a:gd name="T7" fmla="*/ 2 h 5"/>
                  <a:gd name="T8" fmla="*/ 1 w 9"/>
                  <a:gd name="T9" fmla="*/ 0 h 5"/>
                  <a:gd name="T10" fmla="*/ 5 w 9"/>
                  <a:gd name="T11" fmla="*/ 0 h 5"/>
                  <a:gd name="T12" fmla="*/ 8 w 9"/>
                  <a:gd name="T13" fmla="*/ 0 h 5"/>
                  <a:gd name="T14" fmla="*/ 9 w 9"/>
                  <a:gd name="T15" fmla="*/ 2 h 5"/>
                  <a:gd name="T16" fmla="*/ 8 w 9"/>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8" y="4"/>
                    </a:moveTo>
                    <a:lnTo>
                      <a:pt x="3" y="5"/>
                    </a:lnTo>
                    <a:lnTo>
                      <a:pt x="0" y="4"/>
                    </a:lnTo>
                    <a:lnTo>
                      <a:pt x="0" y="2"/>
                    </a:lnTo>
                    <a:lnTo>
                      <a:pt x="1" y="0"/>
                    </a:lnTo>
                    <a:lnTo>
                      <a:pt x="5" y="0"/>
                    </a:lnTo>
                    <a:lnTo>
                      <a:pt x="8" y="0"/>
                    </a:lnTo>
                    <a:lnTo>
                      <a:pt x="9" y="2"/>
                    </a:lnTo>
                    <a:lnTo>
                      <a:pt x="8"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13" name="Freeform 835"/>
              <p:cNvSpPr>
                <a:spLocks/>
              </p:cNvSpPr>
              <p:nvPr/>
            </p:nvSpPr>
            <p:spPr bwMode="auto">
              <a:xfrm>
                <a:off x="2890" y="142"/>
                <a:ext cx="5" cy="2"/>
              </a:xfrm>
              <a:custGeom>
                <a:avLst/>
                <a:gdLst>
                  <a:gd name="T0" fmla="*/ 4 w 5"/>
                  <a:gd name="T1" fmla="*/ 2 h 2"/>
                  <a:gd name="T2" fmla="*/ 2 w 5"/>
                  <a:gd name="T3" fmla="*/ 0 h 2"/>
                  <a:gd name="T4" fmla="*/ 0 w 5"/>
                  <a:gd name="T5" fmla="*/ 0 h 2"/>
                  <a:gd name="T6" fmla="*/ 5 w 5"/>
                  <a:gd name="T7" fmla="*/ 0 h 2"/>
                  <a:gd name="T8" fmla="*/ 5 w 5"/>
                  <a:gd name="T9" fmla="*/ 2 h 2"/>
                  <a:gd name="T10" fmla="*/ 4 w 5"/>
                  <a:gd name="T11" fmla="*/ 2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4" y="2"/>
                    </a:moveTo>
                    <a:lnTo>
                      <a:pt x="2" y="0"/>
                    </a:lnTo>
                    <a:lnTo>
                      <a:pt x="0" y="0"/>
                    </a:lnTo>
                    <a:lnTo>
                      <a:pt x="5" y="0"/>
                    </a:lnTo>
                    <a:lnTo>
                      <a:pt x="5" y="2"/>
                    </a:lnTo>
                    <a:lnTo>
                      <a:pt x="4"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14" name="Freeform 836"/>
              <p:cNvSpPr>
                <a:spLocks/>
              </p:cNvSpPr>
              <p:nvPr/>
            </p:nvSpPr>
            <p:spPr bwMode="auto">
              <a:xfrm>
                <a:off x="2839" y="106"/>
                <a:ext cx="20" cy="14"/>
              </a:xfrm>
              <a:custGeom>
                <a:avLst/>
                <a:gdLst>
                  <a:gd name="T0" fmla="*/ 17 w 20"/>
                  <a:gd name="T1" fmla="*/ 11 h 14"/>
                  <a:gd name="T2" fmla="*/ 9 w 20"/>
                  <a:gd name="T3" fmla="*/ 14 h 14"/>
                  <a:gd name="T4" fmla="*/ 5 w 20"/>
                  <a:gd name="T5" fmla="*/ 14 h 14"/>
                  <a:gd name="T6" fmla="*/ 2 w 20"/>
                  <a:gd name="T7" fmla="*/ 13 h 14"/>
                  <a:gd name="T8" fmla="*/ 0 w 20"/>
                  <a:gd name="T9" fmla="*/ 8 h 14"/>
                  <a:gd name="T10" fmla="*/ 5 w 20"/>
                  <a:gd name="T11" fmla="*/ 3 h 14"/>
                  <a:gd name="T12" fmla="*/ 9 w 20"/>
                  <a:gd name="T13" fmla="*/ 0 h 14"/>
                  <a:gd name="T14" fmla="*/ 14 w 20"/>
                  <a:gd name="T15" fmla="*/ 0 h 14"/>
                  <a:gd name="T16" fmla="*/ 20 w 20"/>
                  <a:gd name="T17" fmla="*/ 2 h 14"/>
                  <a:gd name="T18" fmla="*/ 20 w 20"/>
                  <a:gd name="T19" fmla="*/ 6 h 14"/>
                  <a:gd name="T20" fmla="*/ 17 w 20"/>
                  <a:gd name="T21" fmla="*/ 1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4"/>
                  <a:gd name="T35" fmla="*/ 20 w 20"/>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4">
                    <a:moveTo>
                      <a:pt x="17" y="11"/>
                    </a:moveTo>
                    <a:lnTo>
                      <a:pt x="9" y="14"/>
                    </a:lnTo>
                    <a:lnTo>
                      <a:pt x="5" y="14"/>
                    </a:lnTo>
                    <a:lnTo>
                      <a:pt x="2" y="13"/>
                    </a:lnTo>
                    <a:lnTo>
                      <a:pt x="0" y="8"/>
                    </a:lnTo>
                    <a:lnTo>
                      <a:pt x="5" y="3"/>
                    </a:lnTo>
                    <a:lnTo>
                      <a:pt x="9" y="0"/>
                    </a:lnTo>
                    <a:lnTo>
                      <a:pt x="14" y="0"/>
                    </a:lnTo>
                    <a:lnTo>
                      <a:pt x="20" y="2"/>
                    </a:lnTo>
                    <a:lnTo>
                      <a:pt x="20" y="6"/>
                    </a:lnTo>
                    <a:lnTo>
                      <a:pt x="17" y="11"/>
                    </a:lnTo>
                    <a:close/>
                  </a:path>
                </a:pathLst>
              </a:custGeom>
              <a:solidFill>
                <a:srgbClr val="408C80"/>
              </a:solidFill>
              <a:ln w="9525">
                <a:noFill/>
                <a:round/>
                <a:headEnd/>
                <a:tailEnd/>
              </a:ln>
            </p:spPr>
            <p:txBody>
              <a:bodyPr/>
              <a:lstStyle/>
              <a:p>
                <a:endParaRPr lang="en-US" dirty="0">
                  <a:solidFill>
                    <a:prstClr val="black"/>
                  </a:solidFill>
                </a:endParaRPr>
              </a:p>
            </p:txBody>
          </p:sp>
          <p:sp>
            <p:nvSpPr>
              <p:cNvPr id="75315" name="Freeform 837"/>
              <p:cNvSpPr>
                <a:spLocks/>
              </p:cNvSpPr>
              <p:nvPr/>
            </p:nvSpPr>
            <p:spPr bwMode="auto">
              <a:xfrm>
                <a:off x="2858" y="126"/>
                <a:ext cx="11" cy="2"/>
              </a:xfrm>
              <a:custGeom>
                <a:avLst/>
                <a:gdLst>
                  <a:gd name="T0" fmla="*/ 11 w 11"/>
                  <a:gd name="T1" fmla="*/ 0 h 2"/>
                  <a:gd name="T2" fmla="*/ 0 w 11"/>
                  <a:gd name="T3" fmla="*/ 2 h 2"/>
                  <a:gd name="T4" fmla="*/ 11 w 11"/>
                  <a:gd name="T5" fmla="*/ 0 h 2"/>
                  <a:gd name="T6" fmla="*/ 0 60000 65536"/>
                  <a:gd name="T7" fmla="*/ 0 60000 65536"/>
                  <a:gd name="T8" fmla="*/ 0 60000 65536"/>
                  <a:gd name="T9" fmla="*/ 0 w 11"/>
                  <a:gd name="T10" fmla="*/ 0 h 2"/>
                  <a:gd name="T11" fmla="*/ 11 w 11"/>
                  <a:gd name="T12" fmla="*/ 2 h 2"/>
                </a:gdLst>
                <a:ahLst/>
                <a:cxnLst>
                  <a:cxn ang="T6">
                    <a:pos x="T0" y="T1"/>
                  </a:cxn>
                  <a:cxn ang="T7">
                    <a:pos x="T2" y="T3"/>
                  </a:cxn>
                  <a:cxn ang="T8">
                    <a:pos x="T4" y="T5"/>
                  </a:cxn>
                </a:cxnLst>
                <a:rect l="T9" t="T10" r="T11" b="T12"/>
                <a:pathLst>
                  <a:path w="11" h="2">
                    <a:moveTo>
                      <a:pt x="11" y="0"/>
                    </a:moveTo>
                    <a:lnTo>
                      <a:pt x="0" y="2"/>
                    </a:lnTo>
                    <a:lnTo>
                      <a:pt x="11"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16" name="Freeform 838"/>
              <p:cNvSpPr>
                <a:spLocks/>
              </p:cNvSpPr>
              <p:nvPr/>
            </p:nvSpPr>
            <p:spPr bwMode="auto">
              <a:xfrm>
                <a:off x="2795" y="44"/>
                <a:ext cx="35" cy="50"/>
              </a:xfrm>
              <a:custGeom>
                <a:avLst/>
                <a:gdLst>
                  <a:gd name="T0" fmla="*/ 35 w 35"/>
                  <a:gd name="T1" fmla="*/ 17 h 50"/>
                  <a:gd name="T2" fmla="*/ 30 w 35"/>
                  <a:gd name="T3" fmla="*/ 22 h 50"/>
                  <a:gd name="T4" fmla="*/ 25 w 35"/>
                  <a:gd name="T5" fmla="*/ 31 h 50"/>
                  <a:gd name="T6" fmla="*/ 10 w 35"/>
                  <a:gd name="T7" fmla="*/ 45 h 50"/>
                  <a:gd name="T8" fmla="*/ 0 w 35"/>
                  <a:gd name="T9" fmla="*/ 50 h 50"/>
                  <a:gd name="T10" fmla="*/ 8 w 35"/>
                  <a:gd name="T11" fmla="*/ 29 h 50"/>
                  <a:gd name="T12" fmla="*/ 10 w 35"/>
                  <a:gd name="T13" fmla="*/ 22 h 50"/>
                  <a:gd name="T14" fmla="*/ 16 w 35"/>
                  <a:gd name="T15" fmla="*/ 15 h 50"/>
                  <a:gd name="T16" fmla="*/ 24 w 35"/>
                  <a:gd name="T17" fmla="*/ 1 h 50"/>
                  <a:gd name="T18" fmla="*/ 25 w 35"/>
                  <a:gd name="T19" fmla="*/ 0 h 50"/>
                  <a:gd name="T20" fmla="*/ 30 w 35"/>
                  <a:gd name="T21" fmla="*/ 6 h 50"/>
                  <a:gd name="T22" fmla="*/ 35 w 35"/>
                  <a:gd name="T23" fmla="*/ 15 h 50"/>
                  <a:gd name="T24" fmla="*/ 35 w 35"/>
                  <a:gd name="T25" fmla="*/ 1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0"/>
                  <a:gd name="T41" fmla="*/ 35 w 35"/>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0">
                    <a:moveTo>
                      <a:pt x="35" y="17"/>
                    </a:moveTo>
                    <a:lnTo>
                      <a:pt x="30" y="22"/>
                    </a:lnTo>
                    <a:lnTo>
                      <a:pt x="25" y="31"/>
                    </a:lnTo>
                    <a:lnTo>
                      <a:pt x="10" y="45"/>
                    </a:lnTo>
                    <a:lnTo>
                      <a:pt x="0" y="50"/>
                    </a:lnTo>
                    <a:lnTo>
                      <a:pt x="8" y="29"/>
                    </a:lnTo>
                    <a:lnTo>
                      <a:pt x="10" y="22"/>
                    </a:lnTo>
                    <a:lnTo>
                      <a:pt x="16" y="15"/>
                    </a:lnTo>
                    <a:lnTo>
                      <a:pt x="24" y="1"/>
                    </a:lnTo>
                    <a:lnTo>
                      <a:pt x="25" y="0"/>
                    </a:lnTo>
                    <a:lnTo>
                      <a:pt x="30" y="6"/>
                    </a:lnTo>
                    <a:lnTo>
                      <a:pt x="35" y="15"/>
                    </a:lnTo>
                    <a:lnTo>
                      <a:pt x="35" y="17"/>
                    </a:lnTo>
                    <a:close/>
                  </a:path>
                </a:pathLst>
              </a:custGeom>
              <a:solidFill>
                <a:srgbClr val="7FB233"/>
              </a:solidFill>
              <a:ln w="9525">
                <a:noFill/>
                <a:round/>
                <a:headEnd/>
                <a:tailEnd/>
              </a:ln>
            </p:spPr>
            <p:txBody>
              <a:bodyPr/>
              <a:lstStyle/>
              <a:p>
                <a:endParaRPr lang="en-US" dirty="0">
                  <a:solidFill>
                    <a:prstClr val="black"/>
                  </a:solidFill>
                </a:endParaRPr>
              </a:p>
            </p:txBody>
          </p:sp>
          <p:sp>
            <p:nvSpPr>
              <p:cNvPr id="75317" name="Freeform 839"/>
              <p:cNvSpPr>
                <a:spLocks/>
              </p:cNvSpPr>
              <p:nvPr/>
            </p:nvSpPr>
            <p:spPr bwMode="auto">
              <a:xfrm>
                <a:off x="2845" y="106"/>
                <a:ext cx="10" cy="6"/>
              </a:xfrm>
              <a:custGeom>
                <a:avLst/>
                <a:gdLst>
                  <a:gd name="T0" fmla="*/ 6 w 10"/>
                  <a:gd name="T1" fmla="*/ 5 h 6"/>
                  <a:gd name="T2" fmla="*/ 5 w 10"/>
                  <a:gd name="T3" fmla="*/ 6 h 6"/>
                  <a:gd name="T4" fmla="*/ 0 w 10"/>
                  <a:gd name="T5" fmla="*/ 5 h 6"/>
                  <a:gd name="T6" fmla="*/ 0 w 10"/>
                  <a:gd name="T7" fmla="*/ 3 h 6"/>
                  <a:gd name="T8" fmla="*/ 5 w 10"/>
                  <a:gd name="T9" fmla="*/ 2 h 6"/>
                  <a:gd name="T10" fmla="*/ 6 w 10"/>
                  <a:gd name="T11" fmla="*/ 0 h 6"/>
                  <a:gd name="T12" fmla="*/ 10 w 10"/>
                  <a:gd name="T13" fmla="*/ 2 h 6"/>
                  <a:gd name="T14" fmla="*/ 10 w 10"/>
                  <a:gd name="T15" fmla="*/ 3 h 6"/>
                  <a:gd name="T16" fmla="*/ 6 w 10"/>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6" y="5"/>
                    </a:moveTo>
                    <a:lnTo>
                      <a:pt x="5" y="6"/>
                    </a:lnTo>
                    <a:lnTo>
                      <a:pt x="0" y="5"/>
                    </a:lnTo>
                    <a:lnTo>
                      <a:pt x="0" y="3"/>
                    </a:lnTo>
                    <a:lnTo>
                      <a:pt x="5" y="2"/>
                    </a:lnTo>
                    <a:lnTo>
                      <a:pt x="6" y="0"/>
                    </a:lnTo>
                    <a:lnTo>
                      <a:pt x="10" y="2"/>
                    </a:lnTo>
                    <a:lnTo>
                      <a:pt x="10" y="3"/>
                    </a:lnTo>
                    <a:lnTo>
                      <a:pt x="6"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18" name="Freeform 840"/>
              <p:cNvSpPr>
                <a:spLocks/>
              </p:cNvSpPr>
              <p:nvPr/>
            </p:nvSpPr>
            <p:spPr bwMode="auto">
              <a:xfrm>
                <a:off x="2775" y="62"/>
                <a:ext cx="56" cy="77"/>
              </a:xfrm>
              <a:custGeom>
                <a:avLst/>
                <a:gdLst>
                  <a:gd name="T0" fmla="*/ 53 w 56"/>
                  <a:gd name="T1" fmla="*/ 18 h 77"/>
                  <a:gd name="T2" fmla="*/ 47 w 56"/>
                  <a:gd name="T3" fmla="*/ 35 h 77"/>
                  <a:gd name="T4" fmla="*/ 42 w 56"/>
                  <a:gd name="T5" fmla="*/ 41 h 77"/>
                  <a:gd name="T6" fmla="*/ 34 w 56"/>
                  <a:gd name="T7" fmla="*/ 44 h 77"/>
                  <a:gd name="T8" fmla="*/ 31 w 56"/>
                  <a:gd name="T9" fmla="*/ 49 h 77"/>
                  <a:gd name="T10" fmla="*/ 28 w 56"/>
                  <a:gd name="T11" fmla="*/ 53 h 77"/>
                  <a:gd name="T12" fmla="*/ 2 w 56"/>
                  <a:gd name="T13" fmla="*/ 75 h 77"/>
                  <a:gd name="T14" fmla="*/ 2 w 56"/>
                  <a:gd name="T15" fmla="*/ 75 h 77"/>
                  <a:gd name="T16" fmla="*/ 2 w 56"/>
                  <a:gd name="T17" fmla="*/ 77 h 77"/>
                  <a:gd name="T18" fmla="*/ 0 w 56"/>
                  <a:gd name="T19" fmla="*/ 72 h 77"/>
                  <a:gd name="T20" fmla="*/ 0 w 56"/>
                  <a:gd name="T21" fmla="*/ 72 h 77"/>
                  <a:gd name="T22" fmla="*/ 5 w 56"/>
                  <a:gd name="T23" fmla="*/ 71 h 77"/>
                  <a:gd name="T24" fmla="*/ 11 w 56"/>
                  <a:gd name="T25" fmla="*/ 67 h 77"/>
                  <a:gd name="T26" fmla="*/ 16 w 56"/>
                  <a:gd name="T27" fmla="*/ 63 h 77"/>
                  <a:gd name="T28" fmla="*/ 17 w 56"/>
                  <a:gd name="T29" fmla="*/ 57 h 77"/>
                  <a:gd name="T30" fmla="*/ 16 w 56"/>
                  <a:gd name="T31" fmla="*/ 53 h 77"/>
                  <a:gd name="T32" fmla="*/ 20 w 56"/>
                  <a:gd name="T33" fmla="*/ 52 h 77"/>
                  <a:gd name="T34" fmla="*/ 37 w 56"/>
                  <a:gd name="T35" fmla="*/ 39 h 77"/>
                  <a:gd name="T36" fmla="*/ 37 w 56"/>
                  <a:gd name="T37" fmla="*/ 38 h 77"/>
                  <a:gd name="T38" fmla="*/ 31 w 56"/>
                  <a:gd name="T39" fmla="*/ 43 h 77"/>
                  <a:gd name="T40" fmla="*/ 20 w 56"/>
                  <a:gd name="T41" fmla="*/ 50 h 77"/>
                  <a:gd name="T42" fmla="*/ 16 w 56"/>
                  <a:gd name="T43" fmla="*/ 52 h 77"/>
                  <a:gd name="T44" fmla="*/ 9 w 56"/>
                  <a:gd name="T45" fmla="*/ 49 h 77"/>
                  <a:gd name="T46" fmla="*/ 19 w 56"/>
                  <a:gd name="T47" fmla="*/ 35 h 77"/>
                  <a:gd name="T48" fmla="*/ 31 w 56"/>
                  <a:gd name="T49" fmla="*/ 28 h 77"/>
                  <a:gd name="T50" fmla="*/ 45 w 56"/>
                  <a:gd name="T51" fmla="*/ 14 h 77"/>
                  <a:gd name="T52" fmla="*/ 55 w 56"/>
                  <a:gd name="T53" fmla="*/ 0 h 77"/>
                  <a:gd name="T54" fmla="*/ 56 w 56"/>
                  <a:gd name="T55" fmla="*/ 10 h 77"/>
                  <a:gd name="T56" fmla="*/ 53 w 56"/>
                  <a:gd name="T57" fmla="*/ 18 h 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77"/>
                  <a:gd name="T89" fmla="*/ 56 w 56"/>
                  <a:gd name="T90" fmla="*/ 77 h 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77">
                    <a:moveTo>
                      <a:pt x="53" y="18"/>
                    </a:moveTo>
                    <a:lnTo>
                      <a:pt x="47" y="35"/>
                    </a:lnTo>
                    <a:lnTo>
                      <a:pt x="42" y="41"/>
                    </a:lnTo>
                    <a:lnTo>
                      <a:pt x="34" y="44"/>
                    </a:lnTo>
                    <a:lnTo>
                      <a:pt x="31" y="49"/>
                    </a:lnTo>
                    <a:lnTo>
                      <a:pt x="28" y="53"/>
                    </a:lnTo>
                    <a:lnTo>
                      <a:pt x="2" y="75"/>
                    </a:lnTo>
                    <a:lnTo>
                      <a:pt x="2" y="77"/>
                    </a:lnTo>
                    <a:lnTo>
                      <a:pt x="0" y="72"/>
                    </a:lnTo>
                    <a:lnTo>
                      <a:pt x="5" y="71"/>
                    </a:lnTo>
                    <a:lnTo>
                      <a:pt x="11" y="67"/>
                    </a:lnTo>
                    <a:lnTo>
                      <a:pt x="16" y="63"/>
                    </a:lnTo>
                    <a:lnTo>
                      <a:pt x="17" y="57"/>
                    </a:lnTo>
                    <a:lnTo>
                      <a:pt x="16" y="53"/>
                    </a:lnTo>
                    <a:lnTo>
                      <a:pt x="20" y="52"/>
                    </a:lnTo>
                    <a:lnTo>
                      <a:pt x="37" y="39"/>
                    </a:lnTo>
                    <a:lnTo>
                      <a:pt x="37" y="38"/>
                    </a:lnTo>
                    <a:lnTo>
                      <a:pt x="31" y="43"/>
                    </a:lnTo>
                    <a:lnTo>
                      <a:pt x="20" y="50"/>
                    </a:lnTo>
                    <a:lnTo>
                      <a:pt x="16" y="52"/>
                    </a:lnTo>
                    <a:lnTo>
                      <a:pt x="9" y="49"/>
                    </a:lnTo>
                    <a:lnTo>
                      <a:pt x="19" y="35"/>
                    </a:lnTo>
                    <a:lnTo>
                      <a:pt x="31" y="28"/>
                    </a:lnTo>
                    <a:lnTo>
                      <a:pt x="45" y="14"/>
                    </a:lnTo>
                    <a:lnTo>
                      <a:pt x="55" y="0"/>
                    </a:lnTo>
                    <a:lnTo>
                      <a:pt x="56" y="10"/>
                    </a:lnTo>
                    <a:lnTo>
                      <a:pt x="53" y="18"/>
                    </a:lnTo>
                    <a:close/>
                  </a:path>
                </a:pathLst>
              </a:custGeom>
              <a:solidFill>
                <a:srgbClr val="72A533"/>
              </a:solidFill>
              <a:ln w="9525">
                <a:noFill/>
                <a:round/>
                <a:headEnd/>
                <a:tailEnd/>
              </a:ln>
            </p:spPr>
            <p:txBody>
              <a:bodyPr/>
              <a:lstStyle/>
              <a:p>
                <a:endParaRPr lang="en-US" dirty="0">
                  <a:solidFill>
                    <a:prstClr val="black"/>
                  </a:solidFill>
                </a:endParaRPr>
              </a:p>
            </p:txBody>
          </p:sp>
          <p:sp>
            <p:nvSpPr>
              <p:cNvPr id="75319" name="Freeform 841"/>
              <p:cNvSpPr>
                <a:spLocks/>
              </p:cNvSpPr>
              <p:nvPr/>
            </p:nvSpPr>
            <p:spPr bwMode="auto">
              <a:xfrm>
                <a:off x="2847" y="108"/>
                <a:ext cx="6" cy="3"/>
              </a:xfrm>
              <a:custGeom>
                <a:avLst/>
                <a:gdLst>
                  <a:gd name="T0" fmla="*/ 3 w 6"/>
                  <a:gd name="T1" fmla="*/ 3 h 3"/>
                  <a:gd name="T2" fmla="*/ 1 w 6"/>
                  <a:gd name="T3" fmla="*/ 1 h 3"/>
                  <a:gd name="T4" fmla="*/ 0 w 6"/>
                  <a:gd name="T5" fmla="*/ 1 h 3"/>
                  <a:gd name="T6" fmla="*/ 3 w 6"/>
                  <a:gd name="T7" fmla="*/ 0 h 3"/>
                  <a:gd name="T8" fmla="*/ 4 w 6"/>
                  <a:gd name="T9" fmla="*/ 0 h 3"/>
                  <a:gd name="T10" fmla="*/ 6 w 6"/>
                  <a:gd name="T11" fmla="*/ 1 h 3"/>
                  <a:gd name="T12" fmla="*/ 3 w 6"/>
                  <a:gd name="T13" fmla="*/ 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3"/>
                    </a:moveTo>
                    <a:lnTo>
                      <a:pt x="1" y="1"/>
                    </a:lnTo>
                    <a:lnTo>
                      <a:pt x="0" y="1"/>
                    </a:lnTo>
                    <a:lnTo>
                      <a:pt x="3" y="0"/>
                    </a:lnTo>
                    <a:lnTo>
                      <a:pt x="4" y="0"/>
                    </a:lnTo>
                    <a:lnTo>
                      <a:pt x="6" y="1"/>
                    </a:lnTo>
                    <a:lnTo>
                      <a:pt x="3"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20" name="Freeform 842"/>
              <p:cNvSpPr>
                <a:spLocks/>
              </p:cNvSpPr>
              <p:nvPr/>
            </p:nvSpPr>
            <p:spPr bwMode="auto">
              <a:xfrm>
                <a:off x="2806" y="34"/>
                <a:ext cx="10" cy="28"/>
              </a:xfrm>
              <a:custGeom>
                <a:avLst/>
                <a:gdLst>
                  <a:gd name="T0" fmla="*/ 6 w 10"/>
                  <a:gd name="T1" fmla="*/ 21 h 28"/>
                  <a:gd name="T2" fmla="*/ 2 w 10"/>
                  <a:gd name="T3" fmla="*/ 27 h 28"/>
                  <a:gd name="T4" fmla="*/ 0 w 10"/>
                  <a:gd name="T5" fmla="*/ 28 h 28"/>
                  <a:gd name="T6" fmla="*/ 2 w 10"/>
                  <a:gd name="T7" fmla="*/ 10 h 28"/>
                  <a:gd name="T8" fmla="*/ 2 w 10"/>
                  <a:gd name="T9" fmla="*/ 0 h 28"/>
                  <a:gd name="T10" fmla="*/ 2 w 10"/>
                  <a:gd name="T11" fmla="*/ 0 h 28"/>
                  <a:gd name="T12" fmla="*/ 5 w 10"/>
                  <a:gd name="T13" fmla="*/ 3 h 28"/>
                  <a:gd name="T14" fmla="*/ 6 w 10"/>
                  <a:gd name="T15" fmla="*/ 5 h 28"/>
                  <a:gd name="T16" fmla="*/ 6 w 10"/>
                  <a:gd name="T17" fmla="*/ 7 h 28"/>
                  <a:gd name="T18" fmla="*/ 8 w 10"/>
                  <a:gd name="T19" fmla="*/ 7 h 28"/>
                  <a:gd name="T20" fmla="*/ 10 w 10"/>
                  <a:gd name="T21" fmla="*/ 8 h 28"/>
                  <a:gd name="T22" fmla="*/ 10 w 10"/>
                  <a:gd name="T23" fmla="*/ 11 h 28"/>
                  <a:gd name="T24" fmla="*/ 6 w 10"/>
                  <a:gd name="T25" fmla="*/ 2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28"/>
                  <a:gd name="T41" fmla="*/ 10 w 10"/>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28">
                    <a:moveTo>
                      <a:pt x="6" y="21"/>
                    </a:moveTo>
                    <a:lnTo>
                      <a:pt x="2" y="27"/>
                    </a:lnTo>
                    <a:lnTo>
                      <a:pt x="0" y="28"/>
                    </a:lnTo>
                    <a:lnTo>
                      <a:pt x="2" y="10"/>
                    </a:lnTo>
                    <a:lnTo>
                      <a:pt x="2" y="0"/>
                    </a:lnTo>
                    <a:lnTo>
                      <a:pt x="5" y="3"/>
                    </a:lnTo>
                    <a:lnTo>
                      <a:pt x="6" y="5"/>
                    </a:lnTo>
                    <a:lnTo>
                      <a:pt x="6" y="7"/>
                    </a:lnTo>
                    <a:lnTo>
                      <a:pt x="8" y="7"/>
                    </a:lnTo>
                    <a:lnTo>
                      <a:pt x="10" y="8"/>
                    </a:lnTo>
                    <a:lnTo>
                      <a:pt x="10" y="11"/>
                    </a:lnTo>
                    <a:lnTo>
                      <a:pt x="6" y="21"/>
                    </a:lnTo>
                    <a:close/>
                  </a:path>
                </a:pathLst>
              </a:custGeom>
              <a:solidFill>
                <a:srgbClr val="8CBF33"/>
              </a:solidFill>
              <a:ln w="9525">
                <a:noFill/>
                <a:round/>
                <a:headEnd/>
                <a:tailEnd/>
              </a:ln>
            </p:spPr>
            <p:txBody>
              <a:bodyPr/>
              <a:lstStyle/>
              <a:p>
                <a:endParaRPr lang="en-US" dirty="0">
                  <a:solidFill>
                    <a:prstClr val="black"/>
                  </a:solidFill>
                </a:endParaRPr>
              </a:p>
            </p:txBody>
          </p:sp>
          <p:sp>
            <p:nvSpPr>
              <p:cNvPr id="75321" name="Freeform 843"/>
              <p:cNvSpPr>
                <a:spLocks/>
              </p:cNvSpPr>
              <p:nvPr/>
            </p:nvSpPr>
            <p:spPr bwMode="auto">
              <a:xfrm>
                <a:off x="2778" y="33"/>
                <a:ext cx="28" cy="47"/>
              </a:xfrm>
              <a:custGeom>
                <a:avLst/>
                <a:gdLst>
                  <a:gd name="T0" fmla="*/ 27 w 28"/>
                  <a:gd name="T1" fmla="*/ 17 h 47"/>
                  <a:gd name="T2" fmla="*/ 22 w 28"/>
                  <a:gd name="T3" fmla="*/ 12 h 47"/>
                  <a:gd name="T4" fmla="*/ 20 w 28"/>
                  <a:gd name="T5" fmla="*/ 6 h 47"/>
                  <a:gd name="T6" fmla="*/ 19 w 28"/>
                  <a:gd name="T7" fmla="*/ 4 h 47"/>
                  <a:gd name="T8" fmla="*/ 17 w 28"/>
                  <a:gd name="T9" fmla="*/ 6 h 47"/>
                  <a:gd name="T10" fmla="*/ 17 w 28"/>
                  <a:gd name="T11" fmla="*/ 6 h 47"/>
                  <a:gd name="T12" fmla="*/ 19 w 28"/>
                  <a:gd name="T13" fmla="*/ 12 h 47"/>
                  <a:gd name="T14" fmla="*/ 24 w 28"/>
                  <a:gd name="T15" fmla="*/ 17 h 47"/>
                  <a:gd name="T16" fmla="*/ 27 w 28"/>
                  <a:gd name="T17" fmla="*/ 18 h 47"/>
                  <a:gd name="T18" fmla="*/ 25 w 28"/>
                  <a:gd name="T19" fmla="*/ 31 h 47"/>
                  <a:gd name="T20" fmla="*/ 20 w 28"/>
                  <a:gd name="T21" fmla="*/ 47 h 47"/>
                  <a:gd name="T22" fmla="*/ 6 w 28"/>
                  <a:gd name="T23" fmla="*/ 31 h 47"/>
                  <a:gd name="T24" fmla="*/ 2 w 28"/>
                  <a:gd name="T25" fmla="*/ 23 h 47"/>
                  <a:gd name="T26" fmla="*/ 0 w 28"/>
                  <a:gd name="T27" fmla="*/ 18 h 47"/>
                  <a:gd name="T28" fmla="*/ 2 w 28"/>
                  <a:gd name="T29" fmla="*/ 12 h 47"/>
                  <a:gd name="T30" fmla="*/ 8 w 28"/>
                  <a:gd name="T31" fmla="*/ 9 h 47"/>
                  <a:gd name="T32" fmla="*/ 20 w 28"/>
                  <a:gd name="T33" fmla="*/ 3 h 47"/>
                  <a:gd name="T34" fmla="*/ 24 w 28"/>
                  <a:gd name="T35" fmla="*/ 1 h 47"/>
                  <a:gd name="T36" fmla="*/ 28 w 28"/>
                  <a:gd name="T37" fmla="*/ 0 h 47"/>
                  <a:gd name="T38" fmla="*/ 27 w 28"/>
                  <a:gd name="T39" fmla="*/ 9 h 47"/>
                  <a:gd name="T40" fmla="*/ 27 w 28"/>
                  <a:gd name="T41" fmla="*/ 17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47"/>
                  <a:gd name="T65" fmla="*/ 28 w 28"/>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47">
                    <a:moveTo>
                      <a:pt x="27" y="17"/>
                    </a:moveTo>
                    <a:lnTo>
                      <a:pt x="22" y="12"/>
                    </a:lnTo>
                    <a:lnTo>
                      <a:pt x="20" y="6"/>
                    </a:lnTo>
                    <a:lnTo>
                      <a:pt x="19" y="4"/>
                    </a:lnTo>
                    <a:lnTo>
                      <a:pt x="17" y="6"/>
                    </a:lnTo>
                    <a:lnTo>
                      <a:pt x="19" y="12"/>
                    </a:lnTo>
                    <a:lnTo>
                      <a:pt x="24" y="17"/>
                    </a:lnTo>
                    <a:lnTo>
                      <a:pt x="27" y="18"/>
                    </a:lnTo>
                    <a:lnTo>
                      <a:pt x="25" y="31"/>
                    </a:lnTo>
                    <a:lnTo>
                      <a:pt x="20" y="47"/>
                    </a:lnTo>
                    <a:lnTo>
                      <a:pt x="6" y="31"/>
                    </a:lnTo>
                    <a:lnTo>
                      <a:pt x="2" y="23"/>
                    </a:lnTo>
                    <a:lnTo>
                      <a:pt x="0" y="18"/>
                    </a:lnTo>
                    <a:lnTo>
                      <a:pt x="2" y="12"/>
                    </a:lnTo>
                    <a:lnTo>
                      <a:pt x="8" y="9"/>
                    </a:lnTo>
                    <a:lnTo>
                      <a:pt x="20" y="3"/>
                    </a:lnTo>
                    <a:lnTo>
                      <a:pt x="24" y="1"/>
                    </a:lnTo>
                    <a:lnTo>
                      <a:pt x="28" y="0"/>
                    </a:lnTo>
                    <a:lnTo>
                      <a:pt x="27" y="9"/>
                    </a:lnTo>
                    <a:lnTo>
                      <a:pt x="27" y="17"/>
                    </a:lnTo>
                    <a:close/>
                  </a:path>
                </a:pathLst>
              </a:custGeom>
              <a:solidFill>
                <a:srgbClr val="B2D866"/>
              </a:solidFill>
              <a:ln w="9525">
                <a:noFill/>
                <a:round/>
                <a:headEnd/>
                <a:tailEnd/>
              </a:ln>
            </p:spPr>
            <p:txBody>
              <a:bodyPr/>
              <a:lstStyle/>
              <a:p>
                <a:endParaRPr lang="en-US" dirty="0">
                  <a:solidFill>
                    <a:prstClr val="black"/>
                  </a:solidFill>
                </a:endParaRPr>
              </a:p>
            </p:txBody>
          </p:sp>
          <p:sp>
            <p:nvSpPr>
              <p:cNvPr id="75322" name="Freeform 844"/>
              <p:cNvSpPr>
                <a:spLocks/>
              </p:cNvSpPr>
              <p:nvPr/>
            </p:nvSpPr>
            <p:spPr bwMode="auto">
              <a:xfrm>
                <a:off x="2855" y="151"/>
                <a:ext cx="12" cy="55"/>
              </a:xfrm>
              <a:custGeom>
                <a:avLst/>
                <a:gdLst>
                  <a:gd name="T0" fmla="*/ 12 w 12"/>
                  <a:gd name="T1" fmla="*/ 32 h 55"/>
                  <a:gd name="T2" fmla="*/ 12 w 12"/>
                  <a:gd name="T3" fmla="*/ 38 h 55"/>
                  <a:gd name="T4" fmla="*/ 9 w 12"/>
                  <a:gd name="T5" fmla="*/ 49 h 55"/>
                  <a:gd name="T6" fmla="*/ 6 w 12"/>
                  <a:gd name="T7" fmla="*/ 55 h 55"/>
                  <a:gd name="T8" fmla="*/ 9 w 12"/>
                  <a:gd name="T9" fmla="*/ 44 h 55"/>
                  <a:gd name="T10" fmla="*/ 9 w 12"/>
                  <a:gd name="T11" fmla="*/ 33 h 55"/>
                  <a:gd name="T12" fmla="*/ 6 w 12"/>
                  <a:gd name="T13" fmla="*/ 25 h 55"/>
                  <a:gd name="T14" fmla="*/ 0 w 12"/>
                  <a:gd name="T15" fmla="*/ 19 h 55"/>
                  <a:gd name="T16" fmla="*/ 0 w 12"/>
                  <a:gd name="T17" fmla="*/ 0 h 55"/>
                  <a:gd name="T18" fmla="*/ 1 w 12"/>
                  <a:gd name="T19" fmla="*/ 0 h 55"/>
                  <a:gd name="T20" fmla="*/ 6 w 12"/>
                  <a:gd name="T21" fmla="*/ 14 h 55"/>
                  <a:gd name="T22" fmla="*/ 12 w 12"/>
                  <a:gd name="T23" fmla="*/ 32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55"/>
                  <a:gd name="T38" fmla="*/ 12 w 12"/>
                  <a:gd name="T39" fmla="*/ 55 h 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55">
                    <a:moveTo>
                      <a:pt x="12" y="32"/>
                    </a:moveTo>
                    <a:lnTo>
                      <a:pt x="12" y="38"/>
                    </a:lnTo>
                    <a:lnTo>
                      <a:pt x="9" y="49"/>
                    </a:lnTo>
                    <a:lnTo>
                      <a:pt x="6" y="55"/>
                    </a:lnTo>
                    <a:lnTo>
                      <a:pt x="9" y="44"/>
                    </a:lnTo>
                    <a:lnTo>
                      <a:pt x="9" y="33"/>
                    </a:lnTo>
                    <a:lnTo>
                      <a:pt x="6" y="25"/>
                    </a:lnTo>
                    <a:lnTo>
                      <a:pt x="0" y="19"/>
                    </a:lnTo>
                    <a:lnTo>
                      <a:pt x="0" y="0"/>
                    </a:lnTo>
                    <a:lnTo>
                      <a:pt x="1" y="0"/>
                    </a:lnTo>
                    <a:lnTo>
                      <a:pt x="6" y="14"/>
                    </a:lnTo>
                    <a:lnTo>
                      <a:pt x="12" y="32"/>
                    </a:lnTo>
                    <a:close/>
                  </a:path>
                </a:pathLst>
              </a:custGeom>
              <a:solidFill>
                <a:srgbClr val="7FB24C"/>
              </a:solidFill>
              <a:ln w="9525">
                <a:noFill/>
                <a:round/>
                <a:headEnd/>
                <a:tailEnd/>
              </a:ln>
            </p:spPr>
            <p:txBody>
              <a:bodyPr/>
              <a:lstStyle/>
              <a:p>
                <a:endParaRPr lang="en-US" dirty="0">
                  <a:solidFill>
                    <a:prstClr val="black"/>
                  </a:solidFill>
                </a:endParaRPr>
              </a:p>
            </p:txBody>
          </p:sp>
          <p:sp>
            <p:nvSpPr>
              <p:cNvPr id="75323" name="Freeform 845"/>
              <p:cNvSpPr>
                <a:spLocks/>
              </p:cNvSpPr>
              <p:nvPr/>
            </p:nvSpPr>
            <p:spPr bwMode="auto">
              <a:xfrm>
                <a:off x="2820" y="151"/>
                <a:ext cx="33" cy="24"/>
              </a:xfrm>
              <a:custGeom>
                <a:avLst/>
                <a:gdLst>
                  <a:gd name="T0" fmla="*/ 33 w 33"/>
                  <a:gd name="T1" fmla="*/ 10 h 24"/>
                  <a:gd name="T2" fmla="*/ 24 w 33"/>
                  <a:gd name="T3" fmla="*/ 13 h 24"/>
                  <a:gd name="T4" fmla="*/ 0 w 33"/>
                  <a:gd name="T5" fmla="*/ 24 h 24"/>
                  <a:gd name="T6" fmla="*/ 17 w 33"/>
                  <a:gd name="T7" fmla="*/ 11 h 24"/>
                  <a:gd name="T8" fmla="*/ 31 w 33"/>
                  <a:gd name="T9" fmla="*/ 0 h 24"/>
                  <a:gd name="T10" fmla="*/ 33 w 33"/>
                  <a:gd name="T11" fmla="*/ 7 h 24"/>
                  <a:gd name="T12" fmla="*/ 33 w 33"/>
                  <a:gd name="T13" fmla="*/ 10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33" y="10"/>
                    </a:moveTo>
                    <a:lnTo>
                      <a:pt x="24" y="13"/>
                    </a:lnTo>
                    <a:lnTo>
                      <a:pt x="0" y="24"/>
                    </a:lnTo>
                    <a:lnTo>
                      <a:pt x="17" y="11"/>
                    </a:lnTo>
                    <a:lnTo>
                      <a:pt x="31" y="0"/>
                    </a:lnTo>
                    <a:lnTo>
                      <a:pt x="33" y="7"/>
                    </a:lnTo>
                    <a:lnTo>
                      <a:pt x="33" y="10"/>
                    </a:lnTo>
                    <a:close/>
                  </a:path>
                </a:pathLst>
              </a:custGeom>
              <a:solidFill>
                <a:srgbClr val="B2D866"/>
              </a:solidFill>
              <a:ln w="9525">
                <a:noFill/>
                <a:round/>
                <a:headEnd/>
                <a:tailEnd/>
              </a:ln>
            </p:spPr>
            <p:txBody>
              <a:bodyPr/>
              <a:lstStyle/>
              <a:p>
                <a:endParaRPr lang="en-US" dirty="0">
                  <a:solidFill>
                    <a:prstClr val="black"/>
                  </a:solidFill>
                </a:endParaRPr>
              </a:p>
            </p:txBody>
          </p:sp>
          <p:sp>
            <p:nvSpPr>
              <p:cNvPr id="75324" name="Freeform 846"/>
              <p:cNvSpPr>
                <a:spLocks/>
              </p:cNvSpPr>
              <p:nvPr/>
            </p:nvSpPr>
            <p:spPr bwMode="auto">
              <a:xfrm>
                <a:off x="2806" y="103"/>
                <a:ext cx="22" cy="19"/>
              </a:xfrm>
              <a:custGeom>
                <a:avLst/>
                <a:gdLst>
                  <a:gd name="T0" fmla="*/ 22 w 22"/>
                  <a:gd name="T1" fmla="*/ 11 h 19"/>
                  <a:gd name="T2" fmla="*/ 20 w 22"/>
                  <a:gd name="T3" fmla="*/ 12 h 19"/>
                  <a:gd name="T4" fmla="*/ 19 w 22"/>
                  <a:gd name="T5" fmla="*/ 14 h 19"/>
                  <a:gd name="T6" fmla="*/ 19 w 22"/>
                  <a:gd name="T7" fmla="*/ 12 h 19"/>
                  <a:gd name="T8" fmla="*/ 17 w 22"/>
                  <a:gd name="T9" fmla="*/ 12 h 19"/>
                  <a:gd name="T10" fmla="*/ 16 w 22"/>
                  <a:gd name="T11" fmla="*/ 14 h 19"/>
                  <a:gd name="T12" fmla="*/ 19 w 22"/>
                  <a:gd name="T13" fmla="*/ 16 h 19"/>
                  <a:gd name="T14" fmla="*/ 17 w 22"/>
                  <a:gd name="T15" fmla="*/ 17 h 19"/>
                  <a:gd name="T16" fmla="*/ 10 w 22"/>
                  <a:gd name="T17" fmla="*/ 19 h 19"/>
                  <a:gd name="T18" fmla="*/ 3 w 22"/>
                  <a:gd name="T19" fmla="*/ 17 h 19"/>
                  <a:gd name="T20" fmla="*/ 0 w 22"/>
                  <a:gd name="T21" fmla="*/ 12 h 19"/>
                  <a:gd name="T22" fmla="*/ 0 w 22"/>
                  <a:gd name="T23" fmla="*/ 11 h 19"/>
                  <a:gd name="T24" fmla="*/ 3 w 22"/>
                  <a:gd name="T25" fmla="*/ 5 h 19"/>
                  <a:gd name="T26" fmla="*/ 8 w 22"/>
                  <a:gd name="T27" fmla="*/ 2 h 19"/>
                  <a:gd name="T28" fmla="*/ 13 w 22"/>
                  <a:gd name="T29" fmla="*/ 0 h 19"/>
                  <a:gd name="T30" fmla="*/ 16 w 22"/>
                  <a:gd name="T31" fmla="*/ 0 h 19"/>
                  <a:gd name="T32" fmla="*/ 20 w 22"/>
                  <a:gd name="T33" fmla="*/ 2 h 19"/>
                  <a:gd name="T34" fmla="*/ 22 w 22"/>
                  <a:gd name="T35" fmla="*/ 8 h 19"/>
                  <a:gd name="T36" fmla="*/ 22 w 22"/>
                  <a:gd name="T37" fmla="*/ 11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9"/>
                  <a:gd name="T59" fmla="*/ 22 w 22"/>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9">
                    <a:moveTo>
                      <a:pt x="22" y="11"/>
                    </a:moveTo>
                    <a:lnTo>
                      <a:pt x="20" y="12"/>
                    </a:lnTo>
                    <a:lnTo>
                      <a:pt x="19" y="14"/>
                    </a:lnTo>
                    <a:lnTo>
                      <a:pt x="19" y="12"/>
                    </a:lnTo>
                    <a:lnTo>
                      <a:pt x="17" y="12"/>
                    </a:lnTo>
                    <a:lnTo>
                      <a:pt x="16" y="14"/>
                    </a:lnTo>
                    <a:lnTo>
                      <a:pt x="19" y="16"/>
                    </a:lnTo>
                    <a:lnTo>
                      <a:pt x="17" y="17"/>
                    </a:lnTo>
                    <a:lnTo>
                      <a:pt x="10" y="19"/>
                    </a:lnTo>
                    <a:lnTo>
                      <a:pt x="3" y="17"/>
                    </a:lnTo>
                    <a:lnTo>
                      <a:pt x="0" y="12"/>
                    </a:lnTo>
                    <a:lnTo>
                      <a:pt x="0" y="11"/>
                    </a:lnTo>
                    <a:lnTo>
                      <a:pt x="3" y="5"/>
                    </a:lnTo>
                    <a:lnTo>
                      <a:pt x="8" y="2"/>
                    </a:lnTo>
                    <a:lnTo>
                      <a:pt x="13" y="0"/>
                    </a:lnTo>
                    <a:lnTo>
                      <a:pt x="16" y="0"/>
                    </a:lnTo>
                    <a:lnTo>
                      <a:pt x="20" y="2"/>
                    </a:lnTo>
                    <a:lnTo>
                      <a:pt x="22" y="8"/>
                    </a:lnTo>
                    <a:lnTo>
                      <a:pt x="22" y="11"/>
                    </a:lnTo>
                    <a:close/>
                  </a:path>
                </a:pathLst>
              </a:custGeom>
              <a:solidFill>
                <a:srgbClr val="330099"/>
              </a:solidFill>
              <a:ln w="9525">
                <a:noFill/>
                <a:round/>
                <a:headEnd/>
                <a:tailEnd/>
              </a:ln>
            </p:spPr>
            <p:txBody>
              <a:bodyPr/>
              <a:lstStyle/>
              <a:p>
                <a:endParaRPr lang="en-US" dirty="0">
                  <a:solidFill>
                    <a:prstClr val="black"/>
                  </a:solidFill>
                </a:endParaRPr>
              </a:p>
            </p:txBody>
          </p:sp>
          <p:sp>
            <p:nvSpPr>
              <p:cNvPr id="75325" name="Freeform 847"/>
              <p:cNvSpPr>
                <a:spLocks/>
              </p:cNvSpPr>
              <p:nvPr/>
            </p:nvSpPr>
            <p:spPr bwMode="auto">
              <a:xfrm>
                <a:off x="2836" y="131"/>
                <a:ext cx="3" cy="5"/>
              </a:xfrm>
              <a:custGeom>
                <a:avLst/>
                <a:gdLst>
                  <a:gd name="T0" fmla="*/ 1 w 3"/>
                  <a:gd name="T1" fmla="*/ 2 h 5"/>
                  <a:gd name="T2" fmla="*/ 0 w 3"/>
                  <a:gd name="T3" fmla="*/ 0 h 5"/>
                  <a:gd name="T4" fmla="*/ 3 w 3"/>
                  <a:gd name="T5" fmla="*/ 0 h 5"/>
                  <a:gd name="T6" fmla="*/ 3 w 3"/>
                  <a:gd name="T7" fmla="*/ 5 h 5"/>
                  <a:gd name="T8" fmla="*/ 1 w 3"/>
                  <a:gd name="T9" fmla="*/ 2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1" y="2"/>
                    </a:moveTo>
                    <a:lnTo>
                      <a:pt x="0" y="0"/>
                    </a:lnTo>
                    <a:lnTo>
                      <a:pt x="3" y="0"/>
                    </a:lnTo>
                    <a:lnTo>
                      <a:pt x="3" y="5"/>
                    </a:lnTo>
                    <a:lnTo>
                      <a:pt x="1" y="2"/>
                    </a:lnTo>
                    <a:close/>
                  </a:path>
                </a:pathLst>
              </a:custGeom>
              <a:solidFill>
                <a:srgbClr val="666633"/>
              </a:solidFill>
              <a:ln w="9525">
                <a:noFill/>
                <a:round/>
                <a:headEnd/>
                <a:tailEnd/>
              </a:ln>
            </p:spPr>
            <p:txBody>
              <a:bodyPr/>
              <a:lstStyle/>
              <a:p>
                <a:endParaRPr lang="en-US" dirty="0">
                  <a:solidFill>
                    <a:prstClr val="black"/>
                  </a:solidFill>
                </a:endParaRPr>
              </a:p>
            </p:txBody>
          </p:sp>
          <p:sp>
            <p:nvSpPr>
              <p:cNvPr id="75326" name="Freeform 848"/>
              <p:cNvSpPr>
                <a:spLocks/>
              </p:cNvSpPr>
              <p:nvPr/>
            </p:nvSpPr>
            <p:spPr bwMode="auto">
              <a:xfrm>
                <a:off x="2814" y="105"/>
                <a:ext cx="9" cy="4"/>
              </a:xfrm>
              <a:custGeom>
                <a:avLst/>
                <a:gdLst>
                  <a:gd name="T0" fmla="*/ 8 w 9"/>
                  <a:gd name="T1" fmla="*/ 3 h 4"/>
                  <a:gd name="T2" fmla="*/ 3 w 9"/>
                  <a:gd name="T3" fmla="*/ 4 h 4"/>
                  <a:gd name="T4" fmla="*/ 0 w 9"/>
                  <a:gd name="T5" fmla="*/ 3 h 4"/>
                  <a:gd name="T6" fmla="*/ 2 w 9"/>
                  <a:gd name="T7" fmla="*/ 1 h 4"/>
                  <a:gd name="T8" fmla="*/ 5 w 9"/>
                  <a:gd name="T9" fmla="*/ 0 h 4"/>
                  <a:gd name="T10" fmla="*/ 8 w 9"/>
                  <a:gd name="T11" fmla="*/ 0 h 4"/>
                  <a:gd name="T12" fmla="*/ 9 w 9"/>
                  <a:gd name="T13" fmla="*/ 1 h 4"/>
                  <a:gd name="T14" fmla="*/ 8 w 9"/>
                  <a:gd name="T15" fmla="*/ 3 h 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
                  <a:gd name="T26" fmla="*/ 9 w 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
                    <a:moveTo>
                      <a:pt x="8" y="3"/>
                    </a:moveTo>
                    <a:lnTo>
                      <a:pt x="3" y="4"/>
                    </a:lnTo>
                    <a:lnTo>
                      <a:pt x="0" y="3"/>
                    </a:lnTo>
                    <a:lnTo>
                      <a:pt x="2" y="1"/>
                    </a:lnTo>
                    <a:lnTo>
                      <a:pt x="5" y="0"/>
                    </a:lnTo>
                    <a:lnTo>
                      <a:pt x="8" y="0"/>
                    </a:lnTo>
                    <a:lnTo>
                      <a:pt x="9" y="1"/>
                    </a:lnTo>
                    <a:lnTo>
                      <a:pt x="8"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27" name="Freeform 849"/>
              <p:cNvSpPr>
                <a:spLocks/>
              </p:cNvSpPr>
              <p:nvPr/>
            </p:nvSpPr>
            <p:spPr bwMode="auto">
              <a:xfrm>
                <a:off x="2800" y="164"/>
                <a:ext cx="51" cy="43"/>
              </a:xfrm>
              <a:custGeom>
                <a:avLst/>
                <a:gdLst>
                  <a:gd name="T0" fmla="*/ 50 w 51"/>
                  <a:gd name="T1" fmla="*/ 22 h 43"/>
                  <a:gd name="T2" fmla="*/ 48 w 51"/>
                  <a:gd name="T3" fmla="*/ 22 h 43"/>
                  <a:gd name="T4" fmla="*/ 39 w 51"/>
                  <a:gd name="T5" fmla="*/ 22 h 43"/>
                  <a:gd name="T6" fmla="*/ 30 w 51"/>
                  <a:gd name="T7" fmla="*/ 25 h 43"/>
                  <a:gd name="T8" fmla="*/ 17 w 51"/>
                  <a:gd name="T9" fmla="*/ 31 h 43"/>
                  <a:gd name="T10" fmla="*/ 8 w 51"/>
                  <a:gd name="T11" fmla="*/ 37 h 43"/>
                  <a:gd name="T12" fmla="*/ 0 w 51"/>
                  <a:gd name="T13" fmla="*/ 43 h 43"/>
                  <a:gd name="T14" fmla="*/ 0 w 51"/>
                  <a:gd name="T15" fmla="*/ 43 h 43"/>
                  <a:gd name="T16" fmla="*/ 3 w 51"/>
                  <a:gd name="T17" fmla="*/ 33 h 43"/>
                  <a:gd name="T18" fmla="*/ 12 w 51"/>
                  <a:gd name="T19" fmla="*/ 19 h 43"/>
                  <a:gd name="T20" fmla="*/ 23 w 51"/>
                  <a:gd name="T21" fmla="*/ 11 h 43"/>
                  <a:gd name="T22" fmla="*/ 47 w 51"/>
                  <a:gd name="T23" fmla="*/ 1 h 43"/>
                  <a:gd name="T24" fmla="*/ 51 w 51"/>
                  <a:gd name="T25" fmla="*/ 0 h 43"/>
                  <a:gd name="T26" fmla="*/ 50 w 51"/>
                  <a:gd name="T27" fmla="*/ 15 h 43"/>
                  <a:gd name="T28" fmla="*/ 50 w 51"/>
                  <a:gd name="T29" fmla="*/ 22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43"/>
                  <a:gd name="T47" fmla="*/ 51 w 51"/>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43">
                    <a:moveTo>
                      <a:pt x="50" y="22"/>
                    </a:moveTo>
                    <a:lnTo>
                      <a:pt x="48" y="22"/>
                    </a:lnTo>
                    <a:lnTo>
                      <a:pt x="39" y="22"/>
                    </a:lnTo>
                    <a:lnTo>
                      <a:pt x="30" y="25"/>
                    </a:lnTo>
                    <a:lnTo>
                      <a:pt x="17" y="31"/>
                    </a:lnTo>
                    <a:lnTo>
                      <a:pt x="8" y="37"/>
                    </a:lnTo>
                    <a:lnTo>
                      <a:pt x="0" y="43"/>
                    </a:lnTo>
                    <a:lnTo>
                      <a:pt x="3" y="33"/>
                    </a:lnTo>
                    <a:lnTo>
                      <a:pt x="12" y="19"/>
                    </a:lnTo>
                    <a:lnTo>
                      <a:pt x="23" y="11"/>
                    </a:lnTo>
                    <a:lnTo>
                      <a:pt x="47" y="1"/>
                    </a:lnTo>
                    <a:lnTo>
                      <a:pt x="51" y="0"/>
                    </a:lnTo>
                    <a:lnTo>
                      <a:pt x="50" y="15"/>
                    </a:lnTo>
                    <a:lnTo>
                      <a:pt x="50" y="22"/>
                    </a:lnTo>
                    <a:close/>
                  </a:path>
                </a:pathLst>
              </a:custGeom>
              <a:solidFill>
                <a:srgbClr val="99CC33"/>
              </a:solidFill>
              <a:ln w="9525">
                <a:noFill/>
                <a:round/>
                <a:headEnd/>
                <a:tailEnd/>
              </a:ln>
            </p:spPr>
            <p:txBody>
              <a:bodyPr/>
              <a:lstStyle/>
              <a:p>
                <a:endParaRPr lang="en-US" dirty="0">
                  <a:solidFill>
                    <a:prstClr val="black"/>
                  </a:solidFill>
                </a:endParaRPr>
              </a:p>
            </p:txBody>
          </p:sp>
          <p:sp>
            <p:nvSpPr>
              <p:cNvPr id="75328" name="Freeform 850"/>
              <p:cNvSpPr>
                <a:spLocks/>
              </p:cNvSpPr>
              <p:nvPr/>
            </p:nvSpPr>
            <p:spPr bwMode="auto">
              <a:xfrm>
                <a:off x="2809" y="172"/>
                <a:ext cx="52" cy="65"/>
              </a:xfrm>
              <a:custGeom>
                <a:avLst/>
                <a:gdLst>
                  <a:gd name="T0" fmla="*/ 50 w 52"/>
                  <a:gd name="T1" fmla="*/ 31 h 65"/>
                  <a:gd name="T2" fmla="*/ 46 w 52"/>
                  <a:gd name="T3" fmla="*/ 40 h 65"/>
                  <a:gd name="T4" fmla="*/ 38 w 52"/>
                  <a:gd name="T5" fmla="*/ 48 h 65"/>
                  <a:gd name="T6" fmla="*/ 14 w 52"/>
                  <a:gd name="T7" fmla="*/ 62 h 65"/>
                  <a:gd name="T8" fmla="*/ 5 w 52"/>
                  <a:gd name="T9" fmla="*/ 64 h 65"/>
                  <a:gd name="T10" fmla="*/ 0 w 52"/>
                  <a:gd name="T11" fmla="*/ 65 h 65"/>
                  <a:gd name="T12" fmla="*/ 16 w 52"/>
                  <a:gd name="T13" fmla="*/ 54 h 65"/>
                  <a:gd name="T14" fmla="*/ 17 w 52"/>
                  <a:gd name="T15" fmla="*/ 51 h 65"/>
                  <a:gd name="T16" fmla="*/ 19 w 52"/>
                  <a:gd name="T17" fmla="*/ 51 h 65"/>
                  <a:gd name="T18" fmla="*/ 17 w 52"/>
                  <a:gd name="T19" fmla="*/ 56 h 65"/>
                  <a:gd name="T20" fmla="*/ 16 w 52"/>
                  <a:gd name="T21" fmla="*/ 59 h 65"/>
                  <a:gd name="T22" fmla="*/ 16 w 52"/>
                  <a:gd name="T23" fmla="*/ 59 h 65"/>
                  <a:gd name="T24" fmla="*/ 17 w 52"/>
                  <a:gd name="T25" fmla="*/ 59 h 65"/>
                  <a:gd name="T26" fmla="*/ 19 w 52"/>
                  <a:gd name="T27" fmla="*/ 56 h 65"/>
                  <a:gd name="T28" fmla="*/ 21 w 52"/>
                  <a:gd name="T29" fmla="*/ 48 h 65"/>
                  <a:gd name="T30" fmla="*/ 30 w 52"/>
                  <a:gd name="T31" fmla="*/ 39 h 65"/>
                  <a:gd name="T32" fmla="*/ 38 w 52"/>
                  <a:gd name="T33" fmla="*/ 26 h 65"/>
                  <a:gd name="T34" fmla="*/ 39 w 52"/>
                  <a:gd name="T35" fmla="*/ 34 h 65"/>
                  <a:gd name="T36" fmla="*/ 39 w 52"/>
                  <a:gd name="T37" fmla="*/ 40 h 65"/>
                  <a:gd name="T38" fmla="*/ 36 w 52"/>
                  <a:gd name="T39" fmla="*/ 46 h 65"/>
                  <a:gd name="T40" fmla="*/ 35 w 52"/>
                  <a:gd name="T41" fmla="*/ 46 h 65"/>
                  <a:gd name="T42" fmla="*/ 35 w 52"/>
                  <a:gd name="T43" fmla="*/ 46 h 65"/>
                  <a:gd name="T44" fmla="*/ 35 w 52"/>
                  <a:gd name="T45" fmla="*/ 48 h 65"/>
                  <a:gd name="T46" fmla="*/ 38 w 52"/>
                  <a:gd name="T47" fmla="*/ 45 h 65"/>
                  <a:gd name="T48" fmla="*/ 42 w 52"/>
                  <a:gd name="T49" fmla="*/ 35 h 65"/>
                  <a:gd name="T50" fmla="*/ 38 w 52"/>
                  <a:gd name="T51" fmla="*/ 23 h 65"/>
                  <a:gd name="T52" fmla="*/ 42 w 52"/>
                  <a:gd name="T53" fmla="*/ 14 h 65"/>
                  <a:gd name="T54" fmla="*/ 44 w 52"/>
                  <a:gd name="T55" fmla="*/ 0 h 65"/>
                  <a:gd name="T56" fmla="*/ 50 w 52"/>
                  <a:gd name="T57" fmla="*/ 6 h 65"/>
                  <a:gd name="T58" fmla="*/ 52 w 52"/>
                  <a:gd name="T59" fmla="*/ 14 h 65"/>
                  <a:gd name="T60" fmla="*/ 50 w 52"/>
                  <a:gd name="T61" fmla="*/ 31 h 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2"/>
                  <a:gd name="T94" fmla="*/ 0 h 65"/>
                  <a:gd name="T95" fmla="*/ 52 w 52"/>
                  <a:gd name="T96" fmla="*/ 65 h 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2" h="65">
                    <a:moveTo>
                      <a:pt x="50" y="31"/>
                    </a:moveTo>
                    <a:lnTo>
                      <a:pt x="46" y="40"/>
                    </a:lnTo>
                    <a:lnTo>
                      <a:pt x="38" y="48"/>
                    </a:lnTo>
                    <a:lnTo>
                      <a:pt x="14" y="62"/>
                    </a:lnTo>
                    <a:lnTo>
                      <a:pt x="5" y="64"/>
                    </a:lnTo>
                    <a:lnTo>
                      <a:pt x="0" y="65"/>
                    </a:lnTo>
                    <a:lnTo>
                      <a:pt x="16" y="54"/>
                    </a:lnTo>
                    <a:lnTo>
                      <a:pt x="17" y="51"/>
                    </a:lnTo>
                    <a:lnTo>
                      <a:pt x="19" y="51"/>
                    </a:lnTo>
                    <a:lnTo>
                      <a:pt x="17" y="56"/>
                    </a:lnTo>
                    <a:lnTo>
                      <a:pt x="16" y="59"/>
                    </a:lnTo>
                    <a:lnTo>
                      <a:pt x="17" y="59"/>
                    </a:lnTo>
                    <a:lnTo>
                      <a:pt x="19" y="56"/>
                    </a:lnTo>
                    <a:lnTo>
                      <a:pt x="21" y="48"/>
                    </a:lnTo>
                    <a:lnTo>
                      <a:pt x="30" y="39"/>
                    </a:lnTo>
                    <a:lnTo>
                      <a:pt x="38" y="26"/>
                    </a:lnTo>
                    <a:lnTo>
                      <a:pt x="39" y="34"/>
                    </a:lnTo>
                    <a:lnTo>
                      <a:pt x="39" y="40"/>
                    </a:lnTo>
                    <a:lnTo>
                      <a:pt x="36" y="46"/>
                    </a:lnTo>
                    <a:lnTo>
                      <a:pt x="35" y="46"/>
                    </a:lnTo>
                    <a:lnTo>
                      <a:pt x="35" y="48"/>
                    </a:lnTo>
                    <a:lnTo>
                      <a:pt x="38" y="45"/>
                    </a:lnTo>
                    <a:lnTo>
                      <a:pt x="42" y="35"/>
                    </a:lnTo>
                    <a:lnTo>
                      <a:pt x="38" y="23"/>
                    </a:lnTo>
                    <a:lnTo>
                      <a:pt x="42" y="14"/>
                    </a:lnTo>
                    <a:lnTo>
                      <a:pt x="44" y="0"/>
                    </a:lnTo>
                    <a:lnTo>
                      <a:pt x="50" y="6"/>
                    </a:lnTo>
                    <a:lnTo>
                      <a:pt x="52" y="14"/>
                    </a:lnTo>
                    <a:lnTo>
                      <a:pt x="50" y="31"/>
                    </a:lnTo>
                    <a:close/>
                  </a:path>
                </a:pathLst>
              </a:custGeom>
              <a:solidFill>
                <a:srgbClr val="669F3F"/>
              </a:solidFill>
              <a:ln w="9525">
                <a:noFill/>
                <a:round/>
                <a:headEnd/>
                <a:tailEnd/>
              </a:ln>
            </p:spPr>
            <p:txBody>
              <a:bodyPr/>
              <a:lstStyle/>
              <a:p>
                <a:endParaRPr lang="en-US" dirty="0">
                  <a:solidFill>
                    <a:prstClr val="black"/>
                  </a:solidFill>
                </a:endParaRPr>
              </a:p>
            </p:txBody>
          </p:sp>
          <p:sp>
            <p:nvSpPr>
              <p:cNvPr id="75329" name="Freeform 851"/>
              <p:cNvSpPr>
                <a:spLocks/>
              </p:cNvSpPr>
              <p:nvPr/>
            </p:nvSpPr>
            <p:spPr bwMode="auto">
              <a:xfrm>
                <a:off x="2816" y="106"/>
                <a:ext cx="4" cy="2"/>
              </a:xfrm>
              <a:custGeom>
                <a:avLst/>
                <a:gdLst>
                  <a:gd name="T0" fmla="*/ 3 w 4"/>
                  <a:gd name="T1" fmla="*/ 2 h 2"/>
                  <a:gd name="T2" fmla="*/ 0 w 4"/>
                  <a:gd name="T3" fmla="*/ 2 h 2"/>
                  <a:gd name="T4" fmla="*/ 1 w 4"/>
                  <a:gd name="T5" fmla="*/ 0 h 2"/>
                  <a:gd name="T6" fmla="*/ 4 w 4"/>
                  <a:gd name="T7" fmla="*/ 0 h 2"/>
                  <a:gd name="T8" fmla="*/ 4 w 4"/>
                  <a:gd name="T9" fmla="*/ 0 h 2"/>
                  <a:gd name="T10" fmla="*/ 3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2"/>
                    </a:moveTo>
                    <a:lnTo>
                      <a:pt x="0" y="2"/>
                    </a:lnTo>
                    <a:lnTo>
                      <a:pt x="1" y="0"/>
                    </a:lnTo>
                    <a:lnTo>
                      <a:pt x="4" y="0"/>
                    </a:lnTo>
                    <a:lnTo>
                      <a:pt x="3"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30" name="Freeform 852"/>
              <p:cNvSpPr>
                <a:spLocks/>
              </p:cNvSpPr>
              <p:nvPr/>
            </p:nvSpPr>
            <p:spPr bwMode="auto">
              <a:xfrm>
                <a:off x="2756" y="47"/>
                <a:ext cx="42" cy="59"/>
              </a:xfrm>
              <a:custGeom>
                <a:avLst/>
                <a:gdLst>
                  <a:gd name="T0" fmla="*/ 30 w 42"/>
                  <a:gd name="T1" fmla="*/ 59 h 59"/>
                  <a:gd name="T2" fmla="*/ 14 w 42"/>
                  <a:gd name="T3" fmla="*/ 51 h 59"/>
                  <a:gd name="T4" fmla="*/ 13 w 42"/>
                  <a:gd name="T5" fmla="*/ 50 h 59"/>
                  <a:gd name="T6" fmla="*/ 10 w 42"/>
                  <a:gd name="T7" fmla="*/ 47 h 59"/>
                  <a:gd name="T8" fmla="*/ 5 w 42"/>
                  <a:gd name="T9" fmla="*/ 40 h 59"/>
                  <a:gd name="T10" fmla="*/ 3 w 42"/>
                  <a:gd name="T11" fmla="*/ 36 h 59"/>
                  <a:gd name="T12" fmla="*/ 3 w 42"/>
                  <a:gd name="T13" fmla="*/ 34 h 59"/>
                  <a:gd name="T14" fmla="*/ 0 w 42"/>
                  <a:gd name="T15" fmla="*/ 29 h 59"/>
                  <a:gd name="T16" fmla="*/ 0 w 42"/>
                  <a:gd name="T17" fmla="*/ 26 h 59"/>
                  <a:gd name="T18" fmla="*/ 0 w 42"/>
                  <a:gd name="T19" fmla="*/ 25 h 59"/>
                  <a:gd name="T20" fmla="*/ 0 w 42"/>
                  <a:gd name="T21" fmla="*/ 25 h 59"/>
                  <a:gd name="T22" fmla="*/ 2 w 42"/>
                  <a:gd name="T23" fmla="*/ 25 h 59"/>
                  <a:gd name="T24" fmla="*/ 3 w 42"/>
                  <a:gd name="T25" fmla="*/ 25 h 59"/>
                  <a:gd name="T26" fmla="*/ 5 w 42"/>
                  <a:gd name="T27" fmla="*/ 22 h 59"/>
                  <a:gd name="T28" fmla="*/ 7 w 42"/>
                  <a:gd name="T29" fmla="*/ 15 h 59"/>
                  <a:gd name="T30" fmla="*/ 13 w 42"/>
                  <a:gd name="T31" fmla="*/ 8 h 59"/>
                  <a:gd name="T32" fmla="*/ 17 w 42"/>
                  <a:gd name="T33" fmla="*/ 4 h 59"/>
                  <a:gd name="T34" fmla="*/ 22 w 42"/>
                  <a:gd name="T35" fmla="*/ 0 h 59"/>
                  <a:gd name="T36" fmla="*/ 22 w 42"/>
                  <a:gd name="T37" fmla="*/ 0 h 59"/>
                  <a:gd name="T38" fmla="*/ 21 w 42"/>
                  <a:gd name="T39" fmla="*/ 6 h 59"/>
                  <a:gd name="T40" fmla="*/ 24 w 42"/>
                  <a:gd name="T41" fmla="*/ 14 h 59"/>
                  <a:gd name="T42" fmla="*/ 33 w 42"/>
                  <a:gd name="T43" fmla="*/ 28 h 59"/>
                  <a:gd name="T44" fmla="*/ 42 w 42"/>
                  <a:gd name="T45" fmla="*/ 36 h 59"/>
                  <a:gd name="T46" fmla="*/ 38 w 42"/>
                  <a:gd name="T47" fmla="*/ 47 h 59"/>
                  <a:gd name="T48" fmla="*/ 30 w 42"/>
                  <a:gd name="T49" fmla="*/ 59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9"/>
                  <a:gd name="T77" fmla="*/ 42 w 42"/>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9">
                    <a:moveTo>
                      <a:pt x="30" y="59"/>
                    </a:moveTo>
                    <a:lnTo>
                      <a:pt x="14" y="51"/>
                    </a:lnTo>
                    <a:lnTo>
                      <a:pt x="13" y="50"/>
                    </a:lnTo>
                    <a:lnTo>
                      <a:pt x="10" y="47"/>
                    </a:lnTo>
                    <a:lnTo>
                      <a:pt x="5" y="40"/>
                    </a:lnTo>
                    <a:lnTo>
                      <a:pt x="3" y="36"/>
                    </a:lnTo>
                    <a:lnTo>
                      <a:pt x="3" y="34"/>
                    </a:lnTo>
                    <a:lnTo>
                      <a:pt x="0" y="29"/>
                    </a:lnTo>
                    <a:lnTo>
                      <a:pt x="0" y="26"/>
                    </a:lnTo>
                    <a:lnTo>
                      <a:pt x="0" y="25"/>
                    </a:lnTo>
                    <a:lnTo>
                      <a:pt x="2" y="25"/>
                    </a:lnTo>
                    <a:lnTo>
                      <a:pt x="3" y="25"/>
                    </a:lnTo>
                    <a:lnTo>
                      <a:pt x="5" y="22"/>
                    </a:lnTo>
                    <a:lnTo>
                      <a:pt x="7" y="15"/>
                    </a:lnTo>
                    <a:lnTo>
                      <a:pt x="13" y="8"/>
                    </a:lnTo>
                    <a:lnTo>
                      <a:pt x="17" y="4"/>
                    </a:lnTo>
                    <a:lnTo>
                      <a:pt x="22" y="0"/>
                    </a:lnTo>
                    <a:lnTo>
                      <a:pt x="21" y="6"/>
                    </a:lnTo>
                    <a:lnTo>
                      <a:pt x="24" y="14"/>
                    </a:lnTo>
                    <a:lnTo>
                      <a:pt x="33" y="28"/>
                    </a:lnTo>
                    <a:lnTo>
                      <a:pt x="42" y="36"/>
                    </a:lnTo>
                    <a:lnTo>
                      <a:pt x="38" y="47"/>
                    </a:lnTo>
                    <a:lnTo>
                      <a:pt x="30" y="59"/>
                    </a:lnTo>
                    <a:close/>
                  </a:path>
                </a:pathLst>
              </a:custGeom>
              <a:solidFill>
                <a:srgbClr val="99CC33"/>
              </a:solidFill>
              <a:ln w="9525">
                <a:noFill/>
                <a:round/>
                <a:headEnd/>
                <a:tailEnd/>
              </a:ln>
            </p:spPr>
            <p:txBody>
              <a:bodyPr/>
              <a:lstStyle/>
              <a:p>
                <a:endParaRPr lang="en-US" dirty="0">
                  <a:solidFill>
                    <a:prstClr val="black"/>
                  </a:solidFill>
                </a:endParaRPr>
              </a:p>
            </p:txBody>
          </p:sp>
          <p:sp>
            <p:nvSpPr>
              <p:cNvPr id="75331" name="Freeform 853"/>
              <p:cNvSpPr>
                <a:spLocks/>
              </p:cNvSpPr>
              <p:nvPr/>
            </p:nvSpPr>
            <p:spPr bwMode="auto">
              <a:xfrm>
                <a:off x="2794" y="125"/>
                <a:ext cx="29" cy="22"/>
              </a:xfrm>
              <a:custGeom>
                <a:avLst/>
                <a:gdLst>
                  <a:gd name="T0" fmla="*/ 26 w 29"/>
                  <a:gd name="T1" fmla="*/ 12 h 22"/>
                  <a:gd name="T2" fmla="*/ 22 w 29"/>
                  <a:gd name="T3" fmla="*/ 17 h 22"/>
                  <a:gd name="T4" fmla="*/ 12 w 29"/>
                  <a:gd name="T5" fmla="*/ 22 h 22"/>
                  <a:gd name="T6" fmla="*/ 3 w 29"/>
                  <a:gd name="T7" fmla="*/ 20 h 22"/>
                  <a:gd name="T8" fmla="*/ 0 w 29"/>
                  <a:gd name="T9" fmla="*/ 12 h 22"/>
                  <a:gd name="T10" fmla="*/ 1 w 29"/>
                  <a:gd name="T11" fmla="*/ 8 h 22"/>
                  <a:gd name="T12" fmla="*/ 6 w 29"/>
                  <a:gd name="T13" fmla="*/ 3 h 22"/>
                  <a:gd name="T14" fmla="*/ 14 w 29"/>
                  <a:gd name="T15" fmla="*/ 0 h 22"/>
                  <a:gd name="T16" fmla="*/ 18 w 29"/>
                  <a:gd name="T17" fmla="*/ 0 h 22"/>
                  <a:gd name="T18" fmla="*/ 23 w 29"/>
                  <a:gd name="T19" fmla="*/ 0 h 22"/>
                  <a:gd name="T20" fmla="*/ 26 w 29"/>
                  <a:gd name="T21" fmla="*/ 1 h 22"/>
                  <a:gd name="T22" fmla="*/ 29 w 29"/>
                  <a:gd name="T23" fmla="*/ 6 h 22"/>
                  <a:gd name="T24" fmla="*/ 26 w 29"/>
                  <a:gd name="T25" fmla="*/ 1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2"/>
                  <a:gd name="T41" fmla="*/ 29 w 29"/>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2">
                    <a:moveTo>
                      <a:pt x="26" y="12"/>
                    </a:moveTo>
                    <a:lnTo>
                      <a:pt x="22" y="17"/>
                    </a:lnTo>
                    <a:lnTo>
                      <a:pt x="12" y="22"/>
                    </a:lnTo>
                    <a:lnTo>
                      <a:pt x="3" y="20"/>
                    </a:lnTo>
                    <a:lnTo>
                      <a:pt x="0" y="12"/>
                    </a:lnTo>
                    <a:lnTo>
                      <a:pt x="1" y="8"/>
                    </a:lnTo>
                    <a:lnTo>
                      <a:pt x="6" y="3"/>
                    </a:lnTo>
                    <a:lnTo>
                      <a:pt x="14" y="0"/>
                    </a:lnTo>
                    <a:lnTo>
                      <a:pt x="18" y="0"/>
                    </a:lnTo>
                    <a:lnTo>
                      <a:pt x="23" y="0"/>
                    </a:lnTo>
                    <a:lnTo>
                      <a:pt x="26" y="1"/>
                    </a:lnTo>
                    <a:lnTo>
                      <a:pt x="29" y="6"/>
                    </a:lnTo>
                    <a:lnTo>
                      <a:pt x="26" y="12"/>
                    </a:lnTo>
                    <a:close/>
                  </a:path>
                </a:pathLst>
              </a:custGeom>
              <a:solidFill>
                <a:srgbClr val="6600CC"/>
              </a:solidFill>
              <a:ln w="9525">
                <a:noFill/>
                <a:round/>
                <a:headEnd/>
                <a:tailEnd/>
              </a:ln>
            </p:spPr>
            <p:txBody>
              <a:bodyPr/>
              <a:lstStyle/>
              <a:p>
                <a:endParaRPr lang="en-US" dirty="0">
                  <a:solidFill>
                    <a:prstClr val="black"/>
                  </a:solidFill>
                </a:endParaRPr>
              </a:p>
            </p:txBody>
          </p:sp>
          <p:sp>
            <p:nvSpPr>
              <p:cNvPr id="75332" name="Freeform 854"/>
              <p:cNvSpPr>
                <a:spLocks/>
              </p:cNvSpPr>
              <p:nvPr/>
            </p:nvSpPr>
            <p:spPr bwMode="auto">
              <a:xfrm>
                <a:off x="2800" y="187"/>
                <a:ext cx="48" cy="38"/>
              </a:xfrm>
              <a:custGeom>
                <a:avLst/>
                <a:gdLst>
                  <a:gd name="T0" fmla="*/ 39 w 48"/>
                  <a:gd name="T1" fmla="*/ 19 h 38"/>
                  <a:gd name="T2" fmla="*/ 30 w 48"/>
                  <a:gd name="T3" fmla="*/ 20 h 38"/>
                  <a:gd name="T4" fmla="*/ 20 w 48"/>
                  <a:gd name="T5" fmla="*/ 24 h 38"/>
                  <a:gd name="T6" fmla="*/ 16 w 48"/>
                  <a:gd name="T7" fmla="*/ 27 h 38"/>
                  <a:gd name="T8" fmla="*/ 9 w 48"/>
                  <a:gd name="T9" fmla="*/ 30 h 38"/>
                  <a:gd name="T10" fmla="*/ 3 w 48"/>
                  <a:gd name="T11" fmla="*/ 38 h 38"/>
                  <a:gd name="T12" fmla="*/ 2 w 48"/>
                  <a:gd name="T13" fmla="*/ 38 h 38"/>
                  <a:gd name="T14" fmla="*/ 0 w 48"/>
                  <a:gd name="T15" fmla="*/ 33 h 38"/>
                  <a:gd name="T16" fmla="*/ 0 w 48"/>
                  <a:gd name="T17" fmla="*/ 24 h 38"/>
                  <a:gd name="T18" fmla="*/ 11 w 48"/>
                  <a:gd name="T19" fmla="*/ 13 h 38"/>
                  <a:gd name="T20" fmla="*/ 28 w 48"/>
                  <a:gd name="T21" fmla="*/ 3 h 38"/>
                  <a:gd name="T22" fmla="*/ 41 w 48"/>
                  <a:gd name="T23" fmla="*/ 0 h 38"/>
                  <a:gd name="T24" fmla="*/ 48 w 48"/>
                  <a:gd name="T25" fmla="*/ 0 h 38"/>
                  <a:gd name="T26" fmla="*/ 39 w 48"/>
                  <a:gd name="T27" fmla="*/ 19 h 38"/>
                  <a:gd name="T28" fmla="*/ 39 w 48"/>
                  <a:gd name="T29" fmla="*/ 19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38"/>
                  <a:gd name="T47" fmla="*/ 48 w 48"/>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38">
                    <a:moveTo>
                      <a:pt x="39" y="19"/>
                    </a:moveTo>
                    <a:lnTo>
                      <a:pt x="30" y="20"/>
                    </a:lnTo>
                    <a:lnTo>
                      <a:pt x="20" y="24"/>
                    </a:lnTo>
                    <a:lnTo>
                      <a:pt x="16" y="27"/>
                    </a:lnTo>
                    <a:lnTo>
                      <a:pt x="9" y="30"/>
                    </a:lnTo>
                    <a:lnTo>
                      <a:pt x="3" y="38"/>
                    </a:lnTo>
                    <a:lnTo>
                      <a:pt x="2" y="38"/>
                    </a:lnTo>
                    <a:lnTo>
                      <a:pt x="0" y="33"/>
                    </a:lnTo>
                    <a:lnTo>
                      <a:pt x="0" y="24"/>
                    </a:lnTo>
                    <a:lnTo>
                      <a:pt x="11" y="13"/>
                    </a:lnTo>
                    <a:lnTo>
                      <a:pt x="28" y="3"/>
                    </a:lnTo>
                    <a:lnTo>
                      <a:pt x="41" y="0"/>
                    </a:lnTo>
                    <a:lnTo>
                      <a:pt x="48" y="0"/>
                    </a:lnTo>
                    <a:lnTo>
                      <a:pt x="39" y="19"/>
                    </a:lnTo>
                    <a:close/>
                  </a:path>
                </a:pathLst>
              </a:custGeom>
              <a:solidFill>
                <a:srgbClr val="8CBF33"/>
              </a:solidFill>
              <a:ln w="9525">
                <a:noFill/>
                <a:round/>
                <a:headEnd/>
                <a:tailEnd/>
              </a:ln>
            </p:spPr>
            <p:txBody>
              <a:bodyPr/>
              <a:lstStyle/>
              <a:p>
                <a:endParaRPr lang="en-US" dirty="0">
                  <a:solidFill>
                    <a:prstClr val="black"/>
                  </a:solidFill>
                </a:endParaRPr>
              </a:p>
            </p:txBody>
          </p:sp>
          <p:sp>
            <p:nvSpPr>
              <p:cNvPr id="75333" name="Freeform 855"/>
              <p:cNvSpPr>
                <a:spLocks/>
              </p:cNvSpPr>
              <p:nvPr/>
            </p:nvSpPr>
            <p:spPr bwMode="auto">
              <a:xfrm>
                <a:off x="2806" y="126"/>
                <a:ext cx="8" cy="5"/>
              </a:xfrm>
              <a:custGeom>
                <a:avLst/>
                <a:gdLst>
                  <a:gd name="T0" fmla="*/ 6 w 8"/>
                  <a:gd name="T1" fmla="*/ 5 h 5"/>
                  <a:gd name="T2" fmla="*/ 3 w 8"/>
                  <a:gd name="T3" fmla="*/ 5 h 5"/>
                  <a:gd name="T4" fmla="*/ 0 w 8"/>
                  <a:gd name="T5" fmla="*/ 5 h 5"/>
                  <a:gd name="T6" fmla="*/ 0 w 8"/>
                  <a:gd name="T7" fmla="*/ 5 h 5"/>
                  <a:gd name="T8" fmla="*/ 0 w 8"/>
                  <a:gd name="T9" fmla="*/ 2 h 5"/>
                  <a:gd name="T10" fmla="*/ 6 w 8"/>
                  <a:gd name="T11" fmla="*/ 0 h 5"/>
                  <a:gd name="T12" fmla="*/ 8 w 8"/>
                  <a:gd name="T13" fmla="*/ 0 h 5"/>
                  <a:gd name="T14" fmla="*/ 8 w 8"/>
                  <a:gd name="T15" fmla="*/ 3 h 5"/>
                  <a:gd name="T16" fmla="*/ 6 w 8"/>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6" y="5"/>
                    </a:moveTo>
                    <a:lnTo>
                      <a:pt x="3" y="5"/>
                    </a:lnTo>
                    <a:lnTo>
                      <a:pt x="0" y="5"/>
                    </a:lnTo>
                    <a:lnTo>
                      <a:pt x="0" y="2"/>
                    </a:lnTo>
                    <a:lnTo>
                      <a:pt x="6" y="0"/>
                    </a:lnTo>
                    <a:lnTo>
                      <a:pt x="8" y="0"/>
                    </a:lnTo>
                    <a:lnTo>
                      <a:pt x="8" y="3"/>
                    </a:lnTo>
                    <a:lnTo>
                      <a:pt x="6"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34" name="Freeform 856"/>
              <p:cNvSpPr>
                <a:spLocks/>
              </p:cNvSpPr>
              <p:nvPr/>
            </p:nvSpPr>
            <p:spPr bwMode="auto">
              <a:xfrm>
                <a:off x="2808" y="128"/>
                <a:ext cx="4" cy="3"/>
              </a:xfrm>
              <a:custGeom>
                <a:avLst/>
                <a:gdLst>
                  <a:gd name="T0" fmla="*/ 1 w 4"/>
                  <a:gd name="T1" fmla="*/ 3 h 3"/>
                  <a:gd name="T2" fmla="*/ 0 w 4"/>
                  <a:gd name="T3" fmla="*/ 1 h 3"/>
                  <a:gd name="T4" fmla="*/ 0 w 4"/>
                  <a:gd name="T5" fmla="*/ 1 h 3"/>
                  <a:gd name="T6" fmla="*/ 3 w 4"/>
                  <a:gd name="T7" fmla="*/ 0 h 3"/>
                  <a:gd name="T8" fmla="*/ 4 w 4"/>
                  <a:gd name="T9" fmla="*/ 0 h 3"/>
                  <a:gd name="T10" fmla="*/ 4 w 4"/>
                  <a:gd name="T11" fmla="*/ 1 h 3"/>
                  <a:gd name="T12" fmla="*/ 1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1" y="3"/>
                    </a:moveTo>
                    <a:lnTo>
                      <a:pt x="0" y="1"/>
                    </a:lnTo>
                    <a:lnTo>
                      <a:pt x="3" y="0"/>
                    </a:lnTo>
                    <a:lnTo>
                      <a:pt x="4" y="0"/>
                    </a:lnTo>
                    <a:lnTo>
                      <a:pt x="4" y="1"/>
                    </a:lnTo>
                    <a:lnTo>
                      <a:pt x="1"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35" name="Freeform 857"/>
              <p:cNvSpPr>
                <a:spLocks/>
              </p:cNvSpPr>
              <p:nvPr/>
            </p:nvSpPr>
            <p:spPr bwMode="auto">
              <a:xfrm>
                <a:off x="2803" y="207"/>
                <a:ext cx="34" cy="32"/>
              </a:xfrm>
              <a:custGeom>
                <a:avLst/>
                <a:gdLst>
                  <a:gd name="T0" fmla="*/ 23 w 34"/>
                  <a:gd name="T1" fmla="*/ 16 h 32"/>
                  <a:gd name="T2" fmla="*/ 8 w 34"/>
                  <a:gd name="T3" fmla="*/ 29 h 32"/>
                  <a:gd name="T4" fmla="*/ 5 w 34"/>
                  <a:gd name="T5" fmla="*/ 30 h 32"/>
                  <a:gd name="T6" fmla="*/ 5 w 34"/>
                  <a:gd name="T7" fmla="*/ 32 h 32"/>
                  <a:gd name="T8" fmla="*/ 0 w 34"/>
                  <a:gd name="T9" fmla="*/ 21 h 32"/>
                  <a:gd name="T10" fmla="*/ 0 w 34"/>
                  <a:gd name="T11" fmla="*/ 21 h 32"/>
                  <a:gd name="T12" fmla="*/ 0 w 34"/>
                  <a:gd name="T13" fmla="*/ 19 h 32"/>
                  <a:gd name="T14" fmla="*/ 11 w 34"/>
                  <a:gd name="T15" fmla="*/ 8 h 32"/>
                  <a:gd name="T16" fmla="*/ 23 w 34"/>
                  <a:gd name="T17" fmla="*/ 4 h 32"/>
                  <a:gd name="T18" fmla="*/ 34 w 34"/>
                  <a:gd name="T19" fmla="*/ 0 h 32"/>
                  <a:gd name="T20" fmla="*/ 34 w 34"/>
                  <a:gd name="T21" fmla="*/ 2 h 32"/>
                  <a:gd name="T22" fmla="*/ 23 w 34"/>
                  <a:gd name="T23" fmla="*/ 1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32"/>
                  <a:gd name="T38" fmla="*/ 34 w 3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32">
                    <a:moveTo>
                      <a:pt x="23" y="16"/>
                    </a:moveTo>
                    <a:lnTo>
                      <a:pt x="8" y="29"/>
                    </a:lnTo>
                    <a:lnTo>
                      <a:pt x="5" y="30"/>
                    </a:lnTo>
                    <a:lnTo>
                      <a:pt x="5" y="32"/>
                    </a:lnTo>
                    <a:lnTo>
                      <a:pt x="0" y="21"/>
                    </a:lnTo>
                    <a:lnTo>
                      <a:pt x="0" y="19"/>
                    </a:lnTo>
                    <a:lnTo>
                      <a:pt x="11" y="8"/>
                    </a:lnTo>
                    <a:lnTo>
                      <a:pt x="23" y="4"/>
                    </a:lnTo>
                    <a:lnTo>
                      <a:pt x="34" y="0"/>
                    </a:lnTo>
                    <a:lnTo>
                      <a:pt x="34" y="2"/>
                    </a:lnTo>
                    <a:lnTo>
                      <a:pt x="23" y="16"/>
                    </a:lnTo>
                    <a:close/>
                  </a:path>
                </a:pathLst>
              </a:custGeom>
              <a:solidFill>
                <a:srgbClr val="7FB233"/>
              </a:solidFill>
              <a:ln w="9525">
                <a:noFill/>
                <a:round/>
                <a:headEnd/>
                <a:tailEnd/>
              </a:ln>
            </p:spPr>
            <p:txBody>
              <a:bodyPr/>
              <a:lstStyle/>
              <a:p>
                <a:endParaRPr lang="en-US" dirty="0">
                  <a:solidFill>
                    <a:prstClr val="black"/>
                  </a:solidFill>
                </a:endParaRPr>
              </a:p>
            </p:txBody>
          </p:sp>
          <p:sp>
            <p:nvSpPr>
              <p:cNvPr id="75336" name="Freeform 858"/>
              <p:cNvSpPr>
                <a:spLocks/>
              </p:cNvSpPr>
              <p:nvPr/>
            </p:nvSpPr>
            <p:spPr bwMode="auto">
              <a:xfrm>
                <a:off x="2750" y="78"/>
                <a:ext cx="34" cy="51"/>
              </a:xfrm>
              <a:custGeom>
                <a:avLst/>
                <a:gdLst>
                  <a:gd name="T0" fmla="*/ 33 w 34"/>
                  <a:gd name="T1" fmla="*/ 33 h 51"/>
                  <a:gd name="T2" fmla="*/ 31 w 34"/>
                  <a:gd name="T3" fmla="*/ 33 h 51"/>
                  <a:gd name="T4" fmla="*/ 27 w 34"/>
                  <a:gd name="T5" fmla="*/ 33 h 51"/>
                  <a:gd name="T6" fmla="*/ 17 w 34"/>
                  <a:gd name="T7" fmla="*/ 37 h 51"/>
                  <a:gd name="T8" fmla="*/ 13 w 34"/>
                  <a:gd name="T9" fmla="*/ 44 h 51"/>
                  <a:gd name="T10" fmla="*/ 13 w 34"/>
                  <a:gd name="T11" fmla="*/ 47 h 51"/>
                  <a:gd name="T12" fmla="*/ 14 w 34"/>
                  <a:gd name="T13" fmla="*/ 50 h 51"/>
                  <a:gd name="T14" fmla="*/ 14 w 34"/>
                  <a:gd name="T15" fmla="*/ 51 h 51"/>
                  <a:gd name="T16" fmla="*/ 11 w 34"/>
                  <a:gd name="T17" fmla="*/ 47 h 51"/>
                  <a:gd name="T18" fmla="*/ 8 w 34"/>
                  <a:gd name="T19" fmla="*/ 41 h 51"/>
                  <a:gd name="T20" fmla="*/ 2 w 34"/>
                  <a:gd name="T21" fmla="*/ 34 h 51"/>
                  <a:gd name="T22" fmla="*/ 3 w 34"/>
                  <a:gd name="T23" fmla="*/ 31 h 51"/>
                  <a:gd name="T24" fmla="*/ 0 w 34"/>
                  <a:gd name="T25" fmla="*/ 25 h 51"/>
                  <a:gd name="T26" fmla="*/ 0 w 34"/>
                  <a:gd name="T27" fmla="*/ 20 h 51"/>
                  <a:gd name="T28" fmla="*/ 2 w 34"/>
                  <a:gd name="T29" fmla="*/ 19 h 51"/>
                  <a:gd name="T30" fmla="*/ 3 w 34"/>
                  <a:gd name="T31" fmla="*/ 17 h 51"/>
                  <a:gd name="T32" fmla="*/ 0 w 34"/>
                  <a:gd name="T33" fmla="*/ 12 h 51"/>
                  <a:gd name="T34" fmla="*/ 2 w 34"/>
                  <a:gd name="T35" fmla="*/ 11 h 51"/>
                  <a:gd name="T36" fmla="*/ 2 w 34"/>
                  <a:gd name="T37" fmla="*/ 8 h 51"/>
                  <a:gd name="T38" fmla="*/ 5 w 34"/>
                  <a:gd name="T39" fmla="*/ 3 h 51"/>
                  <a:gd name="T40" fmla="*/ 3 w 34"/>
                  <a:gd name="T41" fmla="*/ 2 h 51"/>
                  <a:gd name="T42" fmla="*/ 3 w 34"/>
                  <a:gd name="T43" fmla="*/ 2 h 51"/>
                  <a:gd name="T44" fmla="*/ 5 w 34"/>
                  <a:gd name="T45" fmla="*/ 0 h 51"/>
                  <a:gd name="T46" fmla="*/ 6 w 34"/>
                  <a:gd name="T47" fmla="*/ 5 h 51"/>
                  <a:gd name="T48" fmla="*/ 6 w 34"/>
                  <a:gd name="T49" fmla="*/ 8 h 51"/>
                  <a:gd name="T50" fmla="*/ 14 w 34"/>
                  <a:gd name="T51" fmla="*/ 19 h 51"/>
                  <a:gd name="T52" fmla="*/ 20 w 34"/>
                  <a:gd name="T53" fmla="*/ 23 h 51"/>
                  <a:gd name="T54" fmla="*/ 34 w 34"/>
                  <a:gd name="T55" fmla="*/ 30 h 51"/>
                  <a:gd name="T56" fmla="*/ 34 w 34"/>
                  <a:gd name="T57" fmla="*/ 31 h 51"/>
                  <a:gd name="T58" fmla="*/ 33 w 34"/>
                  <a:gd name="T59" fmla="*/ 33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
                  <a:gd name="T91" fmla="*/ 0 h 51"/>
                  <a:gd name="T92" fmla="*/ 34 w 34"/>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 h="51">
                    <a:moveTo>
                      <a:pt x="33" y="33"/>
                    </a:moveTo>
                    <a:lnTo>
                      <a:pt x="31" y="33"/>
                    </a:lnTo>
                    <a:lnTo>
                      <a:pt x="27" y="33"/>
                    </a:lnTo>
                    <a:lnTo>
                      <a:pt x="17" y="37"/>
                    </a:lnTo>
                    <a:lnTo>
                      <a:pt x="13" y="44"/>
                    </a:lnTo>
                    <a:lnTo>
                      <a:pt x="13" y="47"/>
                    </a:lnTo>
                    <a:lnTo>
                      <a:pt x="14" y="50"/>
                    </a:lnTo>
                    <a:lnTo>
                      <a:pt x="14" y="51"/>
                    </a:lnTo>
                    <a:lnTo>
                      <a:pt x="11" y="47"/>
                    </a:lnTo>
                    <a:lnTo>
                      <a:pt x="8" y="41"/>
                    </a:lnTo>
                    <a:lnTo>
                      <a:pt x="2" y="34"/>
                    </a:lnTo>
                    <a:lnTo>
                      <a:pt x="3" y="31"/>
                    </a:lnTo>
                    <a:lnTo>
                      <a:pt x="0" y="25"/>
                    </a:lnTo>
                    <a:lnTo>
                      <a:pt x="0" y="20"/>
                    </a:lnTo>
                    <a:lnTo>
                      <a:pt x="2" y="19"/>
                    </a:lnTo>
                    <a:lnTo>
                      <a:pt x="3" y="17"/>
                    </a:lnTo>
                    <a:lnTo>
                      <a:pt x="0" y="12"/>
                    </a:lnTo>
                    <a:lnTo>
                      <a:pt x="2" y="11"/>
                    </a:lnTo>
                    <a:lnTo>
                      <a:pt x="2" y="8"/>
                    </a:lnTo>
                    <a:lnTo>
                      <a:pt x="5" y="3"/>
                    </a:lnTo>
                    <a:lnTo>
                      <a:pt x="3" y="2"/>
                    </a:lnTo>
                    <a:lnTo>
                      <a:pt x="5" y="0"/>
                    </a:lnTo>
                    <a:lnTo>
                      <a:pt x="6" y="5"/>
                    </a:lnTo>
                    <a:lnTo>
                      <a:pt x="6" y="8"/>
                    </a:lnTo>
                    <a:lnTo>
                      <a:pt x="14" y="19"/>
                    </a:lnTo>
                    <a:lnTo>
                      <a:pt x="20" y="23"/>
                    </a:lnTo>
                    <a:lnTo>
                      <a:pt x="34" y="30"/>
                    </a:lnTo>
                    <a:lnTo>
                      <a:pt x="34" y="31"/>
                    </a:lnTo>
                    <a:lnTo>
                      <a:pt x="33" y="33"/>
                    </a:lnTo>
                    <a:close/>
                  </a:path>
                </a:pathLst>
              </a:custGeom>
              <a:solidFill>
                <a:srgbClr val="8CBF33"/>
              </a:solidFill>
              <a:ln w="9525">
                <a:noFill/>
                <a:round/>
                <a:headEnd/>
                <a:tailEnd/>
              </a:ln>
            </p:spPr>
            <p:txBody>
              <a:bodyPr/>
              <a:lstStyle/>
              <a:p>
                <a:endParaRPr lang="en-US" dirty="0">
                  <a:solidFill>
                    <a:prstClr val="black"/>
                  </a:solidFill>
                </a:endParaRPr>
              </a:p>
            </p:txBody>
          </p:sp>
          <p:sp>
            <p:nvSpPr>
              <p:cNvPr id="75337" name="Freeform 859"/>
              <p:cNvSpPr>
                <a:spLocks/>
              </p:cNvSpPr>
              <p:nvPr/>
            </p:nvSpPr>
            <p:spPr bwMode="auto">
              <a:xfrm>
                <a:off x="2766" y="112"/>
                <a:ext cx="23" cy="21"/>
              </a:xfrm>
              <a:custGeom>
                <a:avLst/>
                <a:gdLst>
                  <a:gd name="T0" fmla="*/ 20 w 23"/>
                  <a:gd name="T1" fmla="*/ 14 h 21"/>
                  <a:gd name="T2" fmla="*/ 17 w 23"/>
                  <a:gd name="T3" fmla="*/ 17 h 21"/>
                  <a:gd name="T4" fmla="*/ 9 w 23"/>
                  <a:gd name="T5" fmla="*/ 21 h 21"/>
                  <a:gd name="T6" fmla="*/ 6 w 23"/>
                  <a:gd name="T7" fmla="*/ 19 h 21"/>
                  <a:gd name="T8" fmla="*/ 6 w 23"/>
                  <a:gd name="T9" fmla="*/ 21 h 21"/>
                  <a:gd name="T10" fmla="*/ 1 w 23"/>
                  <a:gd name="T11" fmla="*/ 17 h 21"/>
                  <a:gd name="T12" fmla="*/ 0 w 23"/>
                  <a:gd name="T13" fmla="*/ 13 h 21"/>
                  <a:gd name="T14" fmla="*/ 0 w 23"/>
                  <a:gd name="T15" fmla="*/ 10 h 21"/>
                  <a:gd name="T16" fmla="*/ 3 w 23"/>
                  <a:gd name="T17" fmla="*/ 5 h 21"/>
                  <a:gd name="T18" fmla="*/ 11 w 23"/>
                  <a:gd name="T19" fmla="*/ 0 h 21"/>
                  <a:gd name="T20" fmla="*/ 17 w 23"/>
                  <a:gd name="T21" fmla="*/ 0 h 21"/>
                  <a:gd name="T22" fmla="*/ 21 w 23"/>
                  <a:gd name="T23" fmla="*/ 2 h 21"/>
                  <a:gd name="T24" fmla="*/ 23 w 23"/>
                  <a:gd name="T25" fmla="*/ 10 h 21"/>
                  <a:gd name="T26" fmla="*/ 20 w 23"/>
                  <a:gd name="T27" fmla="*/ 14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21"/>
                  <a:gd name="T44" fmla="*/ 23 w 23"/>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21">
                    <a:moveTo>
                      <a:pt x="20" y="14"/>
                    </a:moveTo>
                    <a:lnTo>
                      <a:pt x="17" y="17"/>
                    </a:lnTo>
                    <a:lnTo>
                      <a:pt x="9" y="21"/>
                    </a:lnTo>
                    <a:lnTo>
                      <a:pt x="6" y="19"/>
                    </a:lnTo>
                    <a:lnTo>
                      <a:pt x="6" y="21"/>
                    </a:lnTo>
                    <a:lnTo>
                      <a:pt x="1" y="17"/>
                    </a:lnTo>
                    <a:lnTo>
                      <a:pt x="0" y="13"/>
                    </a:lnTo>
                    <a:lnTo>
                      <a:pt x="0" y="10"/>
                    </a:lnTo>
                    <a:lnTo>
                      <a:pt x="3" y="5"/>
                    </a:lnTo>
                    <a:lnTo>
                      <a:pt x="11" y="0"/>
                    </a:lnTo>
                    <a:lnTo>
                      <a:pt x="17" y="0"/>
                    </a:lnTo>
                    <a:lnTo>
                      <a:pt x="21" y="2"/>
                    </a:lnTo>
                    <a:lnTo>
                      <a:pt x="23" y="10"/>
                    </a:lnTo>
                    <a:lnTo>
                      <a:pt x="20" y="14"/>
                    </a:lnTo>
                    <a:close/>
                  </a:path>
                </a:pathLst>
              </a:custGeom>
              <a:solidFill>
                <a:srgbClr val="4D7F99"/>
              </a:solidFill>
              <a:ln w="9525">
                <a:noFill/>
                <a:round/>
                <a:headEnd/>
                <a:tailEnd/>
              </a:ln>
            </p:spPr>
            <p:txBody>
              <a:bodyPr/>
              <a:lstStyle/>
              <a:p>
                <a:endParaRPr lang="en-US" dirty="0">
                  <a:solidFill>
                    <a:prstClr val="black"/>
                  </a:solidFill>
                </a:endParaRPr>
              </a:p>
            </p:txBody>
          </p:sp>
          <p:sp>
            <p:nvSpPr>
              <p:cNvPr id="75338" name="Freeform 860"/>
              <p:cNvSpPr>
                <a:spLocks/>
              </p:cNvSpPr>
              <p:nvPr/>
            </p:nvSpPr>
            <p:spPr bwMode="auto">
              <a:xfrm>
                <a:off x="2787" y="158"/>
                <a:ext cx="25" cy="23"/>
              </a:xfrm>
              <a:custGeom>
                <a:avLst/>
                <a:gdLst>
                  <a:gd name="T0" fmla="*/ 24 w 25"/>
                  <a:gd name="T1" fmla="*/ 15 h 23"/>
                  <a:gd name="T2" fmla="*/ 21 w 25"/>
                  <a:gd name="T3" fmla="*/ 18 h 23"/>
                  <a:gd name="T4" fmla="*/ 16 w 25"/>
                  <a:gd name="T5" fmla="*/ 21 h 23"/>
                  <a:gd name="T6" fmla="*/ 8 w 25"/>
                  <a:gd name="T7" fmla="*/ 23 h 23"/>
                  <a:gd name="T8" fmla="*/ 4 w 25"/>
                  <a:gd name="T9" fmla="*/ 21 h 23"/>
                  <a:gd name="T10" fmla="*/ 0 w 25"/>
                  <a:gd name="T11" fmla="*/ 18 h 23"/>
                  <a:gd name="T12" fmla="*/ 0 w 25"/>
                  <a:gd name="T13" fmla="*/ 10 h 23"/>
                  <a:gd name="T14" fmla="*/ 4 w 25"/>
                  <a:gd name="T15" fmla="*/ 4 h 23"/>
                  <a:gd name="T16" fmla="*/ 13 w 25"/>
                  <a:gd name="T17" fmla="*/ 0 h 23"/>
                  <a:gd name="T18" fmla="*/ 19 w 25"/>
                  <a:gd name="T19" fmla="*/ 3 h 23"/>
                  <a:gd name="T20" fmla="*/ 22 w 25"/>
                  <a:gd name="T21" fmla="*/ 4 h 23"/>
                  <a:gd name="T22" fmla="*/ 25 w 25"/>
                  <a:gd name="T23" fmla="*/ 12 h 23"/>
                  <a:gd name="T24" fmla="*/ 24 w 25"/>
                  <a:gd name="T25" fmla="*/ 15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3"/>
                  <a:gd name="T41" fmla="*/ 25 w 25"/>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3">
                    <a:moveTo>
                      <a:pt x="24" y="15"/>
                    </a:moveTo>
                    <a:lnTo>
                      <a:pt x="21" y="18"/>
                    </a:lnTo>
                    <a:lnTo>
                      <a:pt x="16" y="21"/>
                    </a:lnTo>
                    <a:lnTo>
                      <a:pt x="8" y="23"/>
                    </a:lnTo>
                    <a:lnTo>
                      <a:pt x="4" y="21"/>
                    </a:lnTo>
                    <a:lnTo>
                      <a:pt x="0" y="18"/>
                    </a:lnTo>
                    <a:lnTo>
                      <a:pt x="0" y="10"/>
                    </a:lnTo>
                    <a:lnTo>
                      <a:pt x="4" y="4"/>
                    </a:lnTo>
                    <a:lnTo>
                      <a:pt x="13" y="0"/>
                    </a:lnTo>
                    <a:lnTo>
                      <a:pt x="19" y="3"/>
                    </a:lnTo>
                    <a:lnTo>
                      <a:pt x="22" y="4"/>
                    </a:lnTo>
                    <a:lnTo>
                      <a:pt x="25" y="12"/>
                    </a:lnTo>
                    <a:lnTo>
                      <a:pt x="24" y="15"/>
                    </a:lnTo>
                    <a:close/>
                  </a:path>
                </a:pathLst>
              </a:custGeom>
              <a:solidFill>
                <a:srgbClr val="9966FF"/>
              </a:solidFill>
              <a:ln w="9525">
                <a:noFill/>
                <a:round/>
                <a:headEnd/>
                <a:tailEnd/>
              </a:ln>
            </p:spPr>
            <p:txBody>
              <a:bodyPr/>
              <a:lstStyle/>
              <a:p>
                <a:endParaRPr lang="en-US" dirty="0">
                  <a:solidFill>
                    <a:prstClr val="black"/>
                  </a:solidFill>
                </a:endParaRPr>
              </a:p>
            </p:txBody>
          </p:sp>
          <p:sp>
            <p:nvSpPr>
              <p:cNvPr id="75339" name="Freeform 861"/>
              <p:cNvSpPr>
                <a:spLocks/>
              </p:cNvSpPr>
              <p:nvPr/>
            </p:nvSpPr>
            <p:spPr bwMode="auto">
              <a:xfrm>
                <a:off x="2775" y="114"/>
                <a:ext cx="8" cy="5"/>
              </a:xfrm>
              <a:custGeom>
                <a:avLst/>
                <a:gdLst>
                  <a:gd name="T0" fmla="*/ 8 w 8"/>
                  <a:gd name="T1" fmla="*/ 3 h 5"/>
                  <a:gd name="T2" fmla="*/ 3 w 8"/>
                  <a:gd name="T3" fmla="*/ 5 h 5"/>
                  <a:gd name="T4" fmla="*/ 0 w 8"/>
                  <a:gd name="T5" fmla="*/ 5 h 5"/>
                  <a:gd name="T6" fmla="*/ 0 w 8"/>
                  <a:gd name="T7" fmla="*/ 1 h 5"/>
                  <a:gd name="T8" fmla="*/ 3 w 8"/>
                  <a:gd name="T9" fmla="*/ 0 h 5"/>
                  <a:gd name="T10" fmla="*/ 8 w 8"/>
                  <a:gd name="T11" fmla="*/ 1 h 5"/>
                  <a:gd name="T12" fmla="*/ 8 w 8"/>
                  <a:gd name="T13" fmla="*/ 1 h 5"/>
                  <a:gd name="T14" fmla="*/ 8 w 8"/>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8" y="3"/>
                    </a:moveTo>
                    <a:lnTo>
                      <a:pt x="3" y="5"/>
                    </a:lnTo>
                    <a:lnTo>
                      <a:pt x="0" y="5"/>
                    </a:lnTo>
                    <a:lnTo>
                      <a:pt x="0" y="1"/>
                    </a:lnTo>
                    <a:lnTo>
                      <a:pt x="3" y="0"/>
                    </a:lnTo>
                    <a:lnTo>
                      <a:pt x="8" y="1"/>
                    </a:lnTo>
                    <a:lnTo>
                      <a:pt x="8"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40" name="Freeform 862"/>
              <p:cNvSpPr>
                <a:spLocks/>
              </p:cNvSpPr>
              <p:nvPr/>
            </p:nvSpPr>
            <p:spPr bwMode="auto">
              <a:xfrm>
                <a:off x="2777" y="115"/>
                <a:ext cx="4" cy="2"/>
              </a:xfrm>
              <a:custGeom>
                <a:avLst/>
                <a:gdLst>
                  <a:gd name="T0" fmla="*/ 0 w 4"/>
                  <a:gd name="T1" fmla="*/ 2 h 2"/>
                  <a:gd name="T2" fmla="*/ 1 w 4"/>
                  <a:gd name="T3" fmla="*/ 0 h 2"/>
                  <a:gd name="T4" fmla="*/ 4 w 4"/>
                  <a:gd name="T5" fmla="*/ 0 h 2"/>
                  <a:gd name="T6" fmla="*/ 3 w 4"/>
                  <a:gd name="T7" fmla="*/ 2 h 2"/>
                  <a:gd name="T8" fmla="*/ 1 w 4"/>
                  <a:gd name="T9" fmla="*/ 2 h 2"/>
                  <a:gd name="T10" fmla="*/ 0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0" y="2"/>
                    </a:moveTo>
                    <a:lnTo>
                      <a:pt x="1" y="0"/>
                    </a:lnTo>
                    <a:lnTo>
                      <a:pt x="4" y="0"/>
                    </a:lnTo>
                    <a:lnTo>
                      <a:pt x="3" y="2"/>
                    </a:lnTo>
                    <a:lnTo>
                      <a:pt x="1" y="2"/>
                    </a:lnTo>
                    <a:lnTo>
                      <a:pt x="0"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41" name="Freeform 863"/>
              <p:cNvSpPr>
                <a:spLocks/>
              </p:cNvSpPr>
              <p:nvPr/>
            </p:nvSpPr>
            <p:spPr bwMode="auto">
              <a:xfrm>
                <a:off x="2797" y="161"/>
                <a:ext cx="8" cy="6"/>
              </a:xfrm>
              <a:custGeom>
                <a:avLst/>
                <a:gdLst>
                  <a:gd name="T0" fmla="*/ 5 w 8"/>
                  <a:gd name="T1" fmla="*/ 6 h 6"/>
                  <a:gd name="T2" fmla="*/ 0 w 8"/>
                  <a:gd name="T3" fmla="*/ 4 h 6"/>
                  <a:gd name="T4" fmla="*/ 0 w 8"/>
                  <a:gd name="T5" fmla="*/ 3 h 6"/>
                  <a:gd name="T6" fmla="*/ 0 w 8"/>
                  <a:gd name="T7" fmla="*/ 1 h 6"/>
                  <a:gd name="T8" fmla="*/ 5 w 8"/>
                  <a:gd name="T9" fmla="*/ 0 h 6"/>
                  <a:gd name="T10" fmla="*/ 8 w 8"/>
                  <a:gd name="T11" fmla="*/ 1 h 6"/>
                  <a:gd name="T12" fmla="*/ 8 w 8"/>
                  <a:gd name="T13" fmla="*/ 3 h 6"/>
                  <a:gd name="T14" fmla="*/ 5 w 8"/>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6"/>
                  <a:gd name="T26" fmla="*/ 8 w 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6">
                    <a:moveTo>
                      <a:pt x="5" y="6"/>
                    </a:moveTo>
                    <a:lnTo>
                      <a:pt x="0" y="4"/>
                    </a:lnTo>
                    <a:lnTo>
                      <a:pt x="0" y="3"/>
                    </a:lnTo>
                    <a:lnTo>
                      <a:pt x="0" y="1"/>
                    </a:lnTo>
                    <a:lnTo>
                      <a:pt x="5" y="0"/>
                    </a:lnTo>
                    <a:lnTo>
                      <a:pt x="8" y="1"/>
                    </a:lnTo>
                    <a:lnTo>
                      <a:pt x="8" y="3"/>
                    </a:lnTo>
                    <a:lnTo>
                      <a:pt x="5"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42" name="Freeform 864"/>
              <p:cNvSpPr>
                <a:spLocks/>
              </p:cNvSpPr>
              <p:nvPr/>
            </p:nvSpPr>
            <p:spPr bwMode="auto">
              <a:xfrm>
                <a:off x="2797" y="162"/>
                <a:ext cx="6" cy="3"/>
              </a:xfrm>
              <a:custGeom>
                <a:avLst/>
                <a:gdLst>
                  <a:gd name="T0" fmla="*/ 3 w 6"/>
                  <a:gd name="T1" fmla="*/ 3 h 3"/>
                  <a:gd name="T2" fmla="*/ 1 w 6"/>
                  <a:gd name="T3" fmla="*/ 3 h 3"/>
                  <a:gd name="T4" fmla="*/ 0 w 6"/>
                  <a:gd name="T5" fmla="*/ 2 h 3"/>
                  <a:gd name="T6" fmla="*/ 3 w 6"/>
                  <a:gd name="T7" fmla="*/ 0 h 3"/>
                  <a:gd name="T8" fmla="*/ 6 w 6"/>
                  <a:gd name="T9" fmla="*/ 0 h 3"/>
                  <a:gd name="T10" fmla="*/ 6 w 6"/>
                  <a:gd name="T11" fmla="*/ 2 h 3"/>
                  <a:gd name="T12" fmla="*/ 3 w 6"/>
                  <a:gd name="T13" fmla="*/ 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3"/>
                    </a:moveTo>
                    <a:lnTo>
                      <a:pt x="1" y="3"/>
                    </a:lnTo>
                    <a:lnTo>
                      <a:pt x="0" y="2"/>
                    </a:lnTo>
                    <a:lnTo>
                      <a:pt x="3" y="0"/>
                    </a:lnTo>
                    <a:lnTo>
                      <a:pt x="6" y="0"/>
                    </a:lnTo>
                    <a:lnTo>
                      <a:pt x="6" y="2"/>
                    </a:lnTo>
                    <a:lnTo>
                      <a:pt x="3"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43" name="Freeform 865"/>
              <p:cNvSpPr>
                <a:spLocks/>
              </p:cNvSpPr>
              <p:nvPr/>
            </p:nvSpPr>
            <p:spPr bwMode="auto">
              <a:xfrm>
                <a:off x="2759" y="156"/>
                <a:ext cx="28" cy="28"/>
              </a:xfrm>
              <a:custGeom>
                <a:avLst/>
                <a:gdLst>
                  <a:gd name="T0" fmla="*/ 25 w 28"/>
                  <a:gd name="T1" fmla="*/ 17 h 28"/>
                  <a:gd name="T2" fmla="*/ 27 w 28"/>
                  <a:gd name="T3" fmla="*/ 19 h 28"/>
                  <a:gd name="T4" fmla="*/ 21 w 28"/>
                  <a:gd name="T5" fmla="*/ 25 h 28"/>
                  <a:gd name="T6" fmla="*/ 13 w 28"/>
                  <a:gd name="T7" fmla="*/ 28 h 28"/>
                  <a:gd name="T8" fmla="*/ 5 w 28"/>
                  <a:gd name="T9" fmla="*/ 27 h 28"/>
                  <a:gd name="T10" fmla="*/ 2 w 28"/>
                  <a:gd name="T11" fmla="*/ 22 h 28"/>
                  <a:gd name="T12" fmla="*/ 0 w 28"/>
                  <a:gd name="T13" fmla="*/ 14 h 28"/>
                  <a:gd name="T14" fmla="*/ 2 w 28"/>
                  <a:gd name="T15" fmla="*/ 11 h 28"/>
                  <a:gd name="T16" fmla="*/ 7 w 28"/>
                  <a:gd name="T17" fmla="*/ 5 h 28"/>
                  <a:gd name="T18" fmla="*/ 14 w 28"/>
                  <a:gd name="T19" fmla="*/ 0 h 28"/>
                  <a:gd name="T20" fmla="*/ 19 w 28"/>
                  <a:gd name="T21" fmla="*/ 0 h 28"/>
                  <a:gd name="T22" fmla="*/ 27 w 28"/>
                  <a:gd name="T23" fmla="*/ 2 h 28"/>
                  <a:gd name="T24" fmla="*/ 28 w 28"/>
                  <a:gd name="T25" fmla="*/ 8 h 28"/>
                  <a:gd name="T26" fmla="*/ 25 w 28"/>
                  <a:gd name="T27" fmla="*/ 1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28"/>
                  <a:gd name="T44" fmla="*/ 28 w 28"/>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28">
                    <a:moveTo>
                      <a:pt x="25" y="17"/>
                    </a:moveTo>
                    <a:lnTo>
                      <a:pt x="27" y="19"/>
                    </a:lnTo>
                    <a:lnTo>
                      <a:pt x="21" y="25"/>
                    </a:lnTo>
                    <a:lnTo>
                      <a:pt x="13" y="28"/>
                    </a:lnTo>
                    <a:lnTo>
                      <a:pt x="5" y="27"/>
                    </a:lnTo>
                    <a:lnTo>
                      <a:pt x="2" y="22"/>
                    </a:lnTo>
                    <a:lnTo>
                      <a:pt x="0" y="14"/>
                    </a:lnTo>
                    <a:lnTo>
                      <a:pt x="2" y="11"/>
                    </a:lnTo>
                    <a:lnTo>
                      <a:pt x="7" y="5"/>
                    </a:lnTo>
                    <a:lnTo>
                      <a:pt x="14" y="0"/>
                    </a:lnTo>
                    <a:lnTo>
                      <a:pt x="19" y="0"/>
                    </a:lnTo>
                    <a:lnTo>
                      <a:pt x="27" y="2"/>
                    </a:lnTo>
                    <a:lnTo>
                      <a:pt x="28" y="8"/>
                    </a:lnTo>
                    <a:lnTo>
                      <a:pt x="25" y="17"/>
                    </a:lnTo>
                    <a:close/>
                  </a:path>
                </a:pathLst>
              </a:custGeom>
              <a:solidFill>
                <a:srgbClr val="663399"/>
              </a:solidFill>
              <a:ln w="9525">
                <a:noFill/>
                <a:round/>
                <a:headEnd/>
                <a:tailEnd/>
              </a:ln>
            </p:spPr>
            <p:txBody>
              <a:bodyPr/>
              <a:lstStyle/>
              <a:p>
                <a:endParaRPr lang="en-US" dirty="0">
                  <a:solidFill>
                    <a:prstClr val="black"/>
                  </a:solidFill>
                </a:endParaRPr>
              </a:p>
            </p:txBody>
          </p:sp>
          <p:sp>
            <p:nvSpPr>
              <p:cNvPr id="75344" name="Freeform 866"/>
              <p:cNvSpPr>
                <a:spLocks/>
              </p:cNvSpPr>
              <p:nvPr/>
            </p:nvSpPr>
            <p:spPr bwMode="auto">
              <a:xfrm>
                <a:off x="2772" y="137"/>
                <a:ext cx="1" cy="3"/>
              </a:xfrm>
              <a:custGeom>
                <a:avLst/>
                <a:gdLst>
                  <a:gd name="T0" fmla="*/ 1 w 1"/>
                  <a:gd name="T1" fmla="*/ 2 h 3"/>
                  <a:gd name="T2" fmla="*/ 0 w 1"/>
                  <a:gd name="T3" fmla="*/ 3 h 3"/>
                  <a:gd name="T4" fmla="*/ 1 w 1"/>
                  <a:gd name="T5" fmla="*/ 0 h 3"/>
                  <a:gd name="T6" fmla="*/ 1 w 1"/>
                  <a:gd name="T7" fmla="*/ 2 h 3"/>
                  <a:gd name="T8" fmla="*/ 1 w 1"/>
                  <a:gd name="T9" fmla="*/ 2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lnTo>
                      <a:pt x="0" y="3"/>
                    </a:lnTo>
                    <a:lnTo>
                      <a:pt x="1" y="0"/>
                    </a:lnTo>
                    <a:lnTo>
                      <a:pt x="1" y="2"/>
                    </a:lnTo>
                    <a:close/>
                  </a:path>
                </a:pathLst>
              </a:custGeom>
              <a:solidFill>
                <a:srgbClr val="999966"/>
              </a:solidFill>
              <a:ln w="9525">
                <a:noFill/>
                <a:round/>
                <a:headEnd/>
                <a:tailEnd/>
              </a:ln>
            </p:spPr>
            <p:txBody>
              <a:bodyPr/>
              <a:lstStyle/>
              <a:p>
                <a:endParaRPr lang="en-US" dirty="0">
                  <a:solidFill>
                    <a:prstClr val="black"/>
                  </a:solidFill>
                </a:endParaRPr>
              </a:p>
            </p:txBody>
          </p:sp>
          <p:sp>
            <p:nvSpPr>
              <p:cNvPr id="75345" name="Freeform 867"/>
              <p:cNvSpPr>
                <a:spLocks/>
              </p:cNvSpPr>
              <p:nvPr/>
            </p:nvSpPr>
            <p:spPr bwMode="auto">
              <a:xfrm>
                <a:off x="2766" y="133"/>
                <a:ext cx="4" cy="6"/>
              </a:xfrm>
              <a:custGeom>
                <a:avLst/>
                <a:gdLst>
                  <a:gd name="T0" fmla="*/ 4 w 4"/>
                  <a:gd name="T1" fmla="*/ 4 h 6"/>
                  <a:gd name="T2" fmla="*/ 4 w 4"/>
                  <a:gd name="T3" fmla="*/ 6 h 6"/>
                  <a:gd name="T4" fmla="*/ 0 w 4"/>
                  <a:gd name="T5" fmla="*/ 0 h 6"/>
                  <a:gd name="T6" fmla="*/ 4 w 4"/>
                  <a:gd name="T7" fmla="*/ 1 h 6"/>
                  <a:gd name="T8" fmla="*/ 4 w 4"/>
                  <a:gd name="T9" fmla="*/ 3 h 6"/>
                  <a:gd name="T10" fmla="*/ 4 w 4"/>
                  <a:gd name="T11" fmla="*/ 4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4"/>
                    </a:moveTo>
                    <a:lnTo>
                      <a:pt x="4" y="6"/>
                    </a:lnTo>
                    <a:lnTo>
                      <a:pt x="0" y="0"/>
                    </a:lnTo>
                    <a:lnTo>
                      <a:pt x="4" y="1"/>
                    </a:lnTo>
                    <a:lnTo>
                      <a:pt x="4" y="3"/>
                    </a:lnTo>
                    <a:lnTo>
                      <a:pt x="4" y="4"/>
                    </a:lnTo>
                    <a:close/>
                  </a:path>
                </a:pathLst>
              </a:custGeom>
              <a:solidFill>
                <a:srgbClr val="72A533"/>
              </a:solidFill>
              <a:ln w="9525">
                <a:noFill/>
                <a:round/>
                <a:headEnd/>
                <a:tailEnd/>
              </a:ln>
            </p:spPr>
            <p:txBody>
              <a:bodyPr/>
              <a:lstStyle/>
              <a:p>
                <a:endParaRPr lang="en-US" dirty="0">
                  <a:solidFill>
                    <a:prstClr val="black"/>
                  </a:solidFill>
                </a:endParaRPr>
              </a:p>
            </p:txBody>
          </p:sp>
          <p:sp>
            <p:nvSpPr>
              <p:cNvPr id="75346" name="Freeform 868"/>
              <p:cNvSpPr>
                <a:spLocks/>
              </p:cNvSpPr>
              <p:nvPr/>
            </p:nvSpPr>
            <p:spPr bwMode="auto">
              <a:xfrm>
                <a:off x="2770" y="142"/>
                <a:ext cx="3" cy="9"/>
              </a:xfrm>
              <a:custGeom>
                <a:avLst/>
                <a:gdLst>
                  <a:gd name="T0" fmla="*/ 0 w 3"/>
                  <a:gd name="T1" fmla="*/ 9 h 9"/>
                  <a:gd name="T2" fmla="*/ 0 w 3"/>
                  <a:gd name="T3" fmla="*/ 9 h 9"/>
                  <a:gd name="T4" fmla="*/ 2 w 3"/>
                  <a:gd name="T5" fmla="*/ 3 h 9"/>
                  <a:gd name="T6" fmla="*/ 2 w 3"/>
                  <a:gd name="T7" fmla="*/ 0 h 9"/>
                  <a:gd name="T8" fmla="*/ 3 w 3"/>
                  <a:gd name="T9" fmla="*/ 0 h 9"/>
                  <a:gd name="T10" fmla="*/ 2 w 3"/>
                  <a:gd name="T11" fmla="*/ 8 h 9"/>
                  <a:gd name="T12" fmla="*/ 0 w 3"/>
                  <a:gd name="T13" fmla="*/ 9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0" y="9"/>
                    </a:moveTo>
                    <a:lnTo>
                      <a:pt x="0" y="9"/>
                    </a:lnTo>
                    <a:lnTo>
                      <a:pt x="2" y="3"/>
                    </a:lnTo>
                    <a:lnTo>
                      <a:pt x="2" y="0"/>
                    </a:lnTo>
                    <a:lnTo>
                      <a:pt x="3" y="0"/>
                    </a:lnTo>
                    <a:lnTo>
                      <a:pt x="2" y="8"/>
                    </a:lnTo>
                    <a:lnTo>
                      <a:pt x="0" y="9"/>
                    </a:lnTo>
                    <a:close/>
                  </a:path>
                </a:pathLst>
              </a:custGeom>
              <a:solidFill>
                <a:srgbClr val="999966"/>
              </a:solidFill>
              <a:ln w="9525">
                <a:noFill/>
                <a:round/>
                <a:headEnd/>
                <a:tailEnd/>
              </a:ln>
            </p:spPr>
            <p:txBody>
              <a:bodyPr/>
              <a:lstStyle/>
              <a:p>
                <a:endParaRPr lang="en-US" dirty="0">
                  <a:solidFill>
                    <a:prstClr val="black"/>
                  </a:solidFill>
                </a:endParaRPr>
              </a:p>
            </p:txBody>
          </p:sp>
          <p:sp>
            <p:nvSpPr>
              <p:cNvPr id="75347" name="Freeform 869"/>
              <p:cNvSpPr>
                <a:spLocks/>
              </p:cNvSpPr>
              <p:nvPr/>
            </p:nvSpPr>
            <p:spPr bwMode="auto">
              <a:xfrm>
                <a:off x="2770" y="161"/>
                <a:ext cx="11" cy="4"/>
              </a:xfrm>
              <a:custGeom>
                <a:avLst/>
                <a:gdLst>
                  <a:gd name="T0" fmla="*/ 8 w 11"/>
                  <a:gd name="T1" fmla="*/ 4 h 4"/>
                  <a:gd name="T2" fmla="*/ 5 w 11"/>
                  <a:gd name="T3" fmla="*/ 4 h 4"/>
                  <a:gd name="T4" fmla="*/ 2 w 11"/>
                  <a:gd name="T5" fmla="*/ 3 h 4"/>
                  <a:gd name="T6" fmla="*/ 0 w 11"/>
                  <a:gd name="T7" fmla="*/ 3 h 4"/>
                  <a:gd name="T8" fmla="*/ 0 w 11"/>
                  <a:gd name="T9" fmla="*/ 1 h 4"/>
                  <a:gd name="T10" fmla="*/ 5 w 11"/>
                  <a:gd name="T11" fmla="*/ 0 h 4"/>
                  <a:gd name="T12" fmla="*/ 10 w 11"/>
                  <a:gd name="T13" fmla="*/ 0 h 4"/>
                  <a:gd name="T14" fmla="*/ 11 w 11"/>
                  <a:gd name="T15" fmla="*/ 1 h 4"/>
                  <a:gd name="T16" fmla="*/ 8 w 1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4"/>
                  <a:gd name="T29" fmla="*/ 11 w 1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4">
                    <a:moveTo>
                      <a:pt x="8" y="4"/>
                    </a:moveTo>
                    <a:lnTo>
                      <a:pt x="5" y="4"/>
                    </a:lnTo>
                    <a:lnTo>
                      <a:pt x="2" y="3"/>
                    </a:lnTo>
                    <a:lnTo>
                      <a:pt x="0" y="3"/>
                    </a:lnTo>
                    <a:lnTo>
                      <a:pt x="0" y="1"/>
                    </a:lnTo>
                    <a:lnTo>
                      <a:pt x="5" y="0"/>
                    </a:lnTo>
                    <a:lnTo>
                      <a:pt x="10" y="0"/>
                    </a:lnTo>
                    <a:lnTo>
                      <a:pt x="11" y="1"/>
                    </a:lnTo>
                    <a:lnTo>
                      <a:pt x="8"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48" name="Freeform 870"/>
              <p:cNvSpPr>
                <a:spLocks/>
              </p:cNvSpPr>
              <p:nvPr/>
            </p:nvSpPr>
            <p:spPr bwMode="auto">
              <a:xfrm>
                <a:off x="2773" y="161"/>
                <a:ext cx="5" cy="3"/>
              </a:xfrm>
              <a:custGeom>
                <a:avLst/>
                <a:gdLst>
                  <a:gd name="T0" fmla="*/ 5 w 5"/>
                  <a:gd name="T1" fmla="*/ 3 h 3"/>
                  <a:gd name="T2" fmla="*/ 4 w 5"/>
                  <a:gd name="T3" fmla="*/ 3 h 3"/>
                  <a:gd name="T4" fmla="*/ 0 w 5"/>
                  <a:gd name="T5" fmla="*/ 1 h 3"/>
                  <a:gd name="T6" fmla="*/ 0 w 5"/>
                  <a:gd name="T7" fmla="*/ 1 h 3"/>
                  <a:gd name="T8" fmla="*/ 0 w 5"/>
                  <a:gd name="T9" fmla="*/ 1 h 3"/>
                  <a:gd name="T10" fmla="*/ 5 w 5"/>
                  <a:gd name="T11" fmla="*/ 0 h 3"/>
                  <a:gd name="T12" fmla="*/ 5 w 5"/>
                  <a:gd name="T13" fmla="*/ 1 h 3"/>
                  <a:gd name="T14" fmla="*/ 5 w 5"/>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5" y="3"/>
                    </a:moveTo>
                    <a:lnTo>
                      <a:pt x="4" y="3"/>
                    </a:lnTo>
                    <a:lnTo>
                      <a:pt x="0" y="1"/>
                    </a:lnTo>
                    <a:lnTo>
                      <a:pt x="5" y="0"/>
                    </a:lnTo>
                    <a:lnTo>
                      <a:pt x="5" y="1"/>
                    </a:lnTo>
                    <a:lnTo>
                      <a:pt x="5"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49" name="Freeform 871"/>
              <p:cNvSpPr>
                <a:spLocks/>
              </p:cNvSpPr>
              <p:nvPr/>
            </p:nvSpPr>
            <p:spPr bwMode="auto">
              <a:xfrm>
                <a:off x="2761" y="159"/>
                <a:ext cx="2" cy="2"/>
              </a:xfrm>
              <a:custGeom>
                <a:avLst/>
                <a:gdLst>
                  <a:gd name="T0" fmla="*/ 2 w 2"/>
                  <a:gd name="T1" fmla="*/ 0 h 2"/>
                  <a:gd name="T2" fmla="*/ 0 w 2"/>
                  <a:gd name="T3" fmla="*/ 2 h 2"/>
                  <a:gd name="T4" fmla="*/ 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2" y="0"/>
                    </a:moveTo>
                    <a:lnTo>
                      <a:pt x="0" y="2"/>
                    </a:lnTo>
                    <a:lnTo>
                      <a:pt x="2"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50" name="Freeform 872"/>
              <p:cNvSpPr>
                <a:spLocks/>
              </p:cNvSpPr>
              <p:nvPr/>
            </p:nvSpPr>
            <p:spPr bwMode="auto">
              <a:xfrm>
                <a:off x="2716" y="123"/>
                <a:ext cx="29" cy="25"/>
              </a:xfrm>
              <a:custGeom>
                <a:avLst/>
                <a:gdLst>
                  <a:gd name="T0" fmla="*/ 29 w 29"/>
                  <a:gd name="T1" fmla="*/ 8 h 25"/>
                  <a:gd name="T2" fmla="*/ 28 w 29"/>
                  <a:gd name="T3" fmla="*/ 14 h 25"/>
                  <a:gd name="T4" fmla="*/ 26 w 29"/>
                  <a:gd name="T5" fmla="*/ 17 h 25"/>
                  <a:gd name="T6" fmla="*/ 18 w 29"/>
                  <a:gd name="T7" fmla="*/ 22 h 25"/>
                  <a:gd name="T8" fmla="*/ 11 w 29"/>
                  <a:gd name="T9" fmla="*/ 25 h 25"/>
                  <a:gd name="T10" fmla="*/ 6 w 29"/>
                  <a:gd name="T11" fmla="*/ 25 h 25"/>
                  <a:gd name="T12" fmla="*/ 1 w 29"/>
                  <a:gd name="T13" fmla="*/ 21 h 25"/>
                  <a:gd name="T14" fmla="*/ 0 w 29"/>
                  <a:gd name="T15" fmla="*/ 14 h 25"/>
                  <a:gd name="T16" fmla="*/ 6 w 29"/>
                  <a:gd name="T17" fmla="*/ 6 h 25"/>
                  <a:gd name="T18" fmla="*/ 9 w 29"/>
                  <a:gd name="T19" fmla="*/ 2 h 25"/>
                  <a:gd name="T20" fmla="*/ 18 w 29"/>
                  <a:gd name="T21" fmla="*/ 0 h 25"/>
                  <a:gd name="T22" fmla="*/ 23 w 29"/>
                  <a:gd name="T23" fmla="*/ 0 h 25"/>
                  <a:gd name="T24" fmla="*/ 29 w 29"/>
                  <a:gd name="T25" fmla="*/ 5 h 25"/>
                  <a:gd name="T26" fmla="*/ 29 w 29"/>
                  <a:gd name="T27" fmla="*/ 6 h 25"/>
                  <a:gd name="T28" fmla="*/ 29 w 29"/>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25"/>
                  <a:gd name="T47" fmla="*/ 29 w 29"/>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25">
                    <a:moveTo>
                      <a:pt x="29" y="8"/>
                    </a:moveTo>
                    <a:lnTo>
                      <a:pt x="28" y="14"/>
                    </a:lnTo>
                    <a:lnTo>
                      <a:pt x="26" y="17"/>
                    </a:lnTo>
                    <a:lnTo>
                      <a:pt x="18" y="22"/>
                    </a:lnTo>
                    <a:lnTo>
                      <a:pt x="11" y="25"/>
                    </a:lnTo>
                    <a:lnTo>
                      <a:pt x="6" y="25"/>
                    </a:lnTo>
                    <a:lnTo>
                      <a:pt x="1" y="21"/>
                    </a:lnTo>
                    <a:lnTo>
                      <a:pt x="0" y="14"/>
                    </a:lnTo>
                    <a:lnTo>
                      <a:pt x="6" y="6"/>
                    </a:lnTo>
                    <a:lnTo>
                      <a:pt x="9" y="2"/>
                    </a:lnTo>
                    <a:lnTo>
                      <a:pt x="18" y="0"/>
                    </a:lnTo>
                    <a:lnTo>
                      <a:pt x="23" y="0"/>
                    </a:lnTo>
                    <a:lnTo>
                      <a:pt x="29" y="5"/>
                    </a:lnTo>
                    <a:lnTo>
                      <a:pt x="29" y="6"/>
                    </a:lnTo>
                    <a:lnTo>
                      <a:pt x="29" y="8"/>
                    </a:lnTo>
                    <a:close/>
                  </a:path>
                </a:pathLst>
              </a:custGeom>
              <a:solidFill>
                <a:srgbClr val="9966FF"/>
              </a:solidFill>
              <a:ln w="9525">
                <a:noFill/>
                <a:round/>
                <a:headEnd/>
                <a:tailEnd/>
              </a:ln>
            </p:spPr>
            <p:txBody>
              <a:bodyPr/>
              <a:lstStyle/>
              <a:p>
                <a:endParaRPr lang="en-US" dirty="0">
                  <a:solidFill>
                    <a:prstClr val="black"/>
                  </a:solidFill>
                </a:endParaRPr>
              </a:p>
            </p:txBody>
          </p:sp>
          <p:sp>
            <p:nvSpPr>
              <p:cNvPr id="75351" name="Freeform 873"/>
              <p:cNvSpPr>
                <a:spLocks/>
              </p:cNvSpPr>
              <p:nvPr/>
            </p:nvSpPr>
            <p:spPr bwMode="auto">
              <a:xfrm>
                <a:off x="2720" y="142"/>
                <a:ext cx="33" cy="26"/>
              </a:xfrm>
              <a:custGeom>
                <a:avLst/>
                <a:gdLst>
                  <a:gd name="T0" fmla="*/ 32 w 33"/>
                  <a:gd name="T1" fmla="*/ 11 h 26"/>
                  <a:gd name="T2" fmla="*/ 33 w 33"/>
                  <a:gd name="T3" fmla="*/ 11 h 26"/>
                  <a:gd name="T4" fmla="*/ 32 w 33"/>
                  <a:gd name="T5" fmla="*/ 14 h 26"/>
                  <a:gd name="T6" fmla="*/ 25 w 33"/>
                  <a:gd name="T7" fmla="*/ 22 h 26"/>
                  <a:gd name="T8" fmla="*/ 16 w 33"/>
                  <a:gd name="T9" fmla="*/ 26 h 26"/>
                  <a:gd name="T10" fmla="*/ 7 w 33"/>
                  <a:gd name="T11" fmla="*/ 26 h 26"/>
                  <a:gd name="T12" fmla="*/ 2 w 33"/>
                  <a:gd name="T13" fmla="*/ 25 h 26"/>
                  <a:gd name="T14" fmla="*/ 0 w 33"/>
                  <a:gd name="T15" fmla="*/ 19 h 26"/>
                  <a:gd name="T16" fmla="*/ 2 w 33"/>
                  <a:gd name="T17" fmla="*/ 14 h 26"/>
                  <a:gd name="T18" fmla="*/ 4 w 33"/>
                  <a:gd name="T19" fmla="*/ 11 h 26"/>
                  <a:gd name="T20" fmla="*/ 8 w 33"/>
                  <a:gd name="T21" fmla="*/ 8 h 26"/>
                  <a:gd name="T22" fmla="*/ 11 w 33"/>
                  <a:gd name="T23" fmla="*/ 8 h 26"/>
                  <a:gd name="T24" fmla="*/ 21 w 33"/>
                  <a:gd name="T25" fmla="*/ 2 h 26"/>
                  <a:gd name="T26" fmla="*/ 25 w 33"/>
                  <a:gd name="T27" fmla="*/ 0 h 26"/>
                  <a:gd name="T28" fmla="*/ 29 w 33"/>
                  <a:gd name="T29" fmla="*/ 2 h 26"/>
                  <a:gd name="T30" fmla="*/ 32 w 33"/>
                  <a:gd name="T31" fmla="*/ 3 h 26"/>
                  <a:gd name="T32" fmla="*/ 33 w 33"/>
                  <a:gd name="T33" fmla="*/ 8 h 26"/>
                  <a:gd name="T34" fmla="*/ 32 w 33"/>
                  <a:gd name="T35" fmla="*/ 11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26"/>
                  <a:gd name="T56" fmla="*/ 33 w 33"/>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26">
                    <a:moveTo>
                      <a:pt x="32" y="11"/>
                    </a:moveTo>
                    <a:lnTo>
                      <a:pt x="33" y="11"/>
                    </a:lnTo>
                    <a:lnTo>
                      <a:pt x="32" y="14"/>
                    </a:lnTo>
                    <a:lnTo>
                      <a:pt x="25" y="22"/>
                    </a:lnTo>
                    <a:lnTo>
                      <a:pt x="16" y="26"/>
                    </a:lnTo>
                    <a:lnTo>
                      <a:pt x="7" y="26"/>
                    </a:lnTo>
                    <a:lnTo>
                      <a:pt x="2" y="25"/>
                    </a:lnTo>
                    <a:lnTo>
                      <a:pt x="0" y="19"/>
                    </a:lnTo>
                    <a:lnTo>
                      <a:pt x="2" y="14"/>
                    </a:lnTo>
                    <a:lnTo>
                      <a:pt x="4" y="11"/>
                    </a:lnTo>
                    <a:lnTo>
                      <a:pt x="8" y="8"/>
                    </a:lnTo>
                    <a:lnTo>
                      <a:pt x="11" y="8"/>
                    </a:lnTo>
                    <a:lnTo>
                      <a:pt x="21" y="2"/>
                    </a:lnTo>
                    <a:lnTo>
                      <a:pt x="25" y="0"/>
                    </a:lnTo>
                    <a:lnTo>
                      <a:pt x="29" y="2"/>
                    </a:lnTo>
                    <a:lnTo>
                      <a:pt x="32" y="3"/>
                    </a:lnTo>
                    <a:lnTo>
                      <a:pt x="33" y="8"/>
                    </a:lnTo>
                    <a:lnTo>
                      <a:pt x="32" y="11"/>
                    </a:lnTo>
                    <a:close/>
                  </a:path>
                </a:pathLst>
              </a:custGeom>
              <a:solidFill>
                <a:srgbClr val="6600CC"/>
              </a:solidFill>
              <a:ln w="9525">
                <a:noFill/>
                <a:round/>
                <a:headEnd/>
                <a:tailEnd/>
              </a:ln>
            </p:spPr>
            <p:txBody>
              <a:bodyPr/>
              <a:lstStyle/>
              <a:p>
                <a:endParaRPr lang="en-US" dirty="0">
                  <a:solidFill>
                    <a:prstClr val="black"/>
                  </a:solidFill>
                </a:endParaRPr>
              </a:p>
            </p:txBody>
          </p:sp>
          <p:sp>
            <p:nvSpPr>
              <p:cNvPr id="75352" name="Freeform 874"/>
              <p:cNvSpPr>
                <a:spLocks/>
              </p:cNvSpPr>
              <p:nvPr/>
            </p:nvSpPr>
            <p:spPr bwMode="auto">
              <a:xfrm>
                <a:off x="2744" y="184"/>
                <a:ext cx="31" cy="23"/>
              </a:xfrm>
              <a:custGeom>
                <a:avLst/>
                <a:gdLst>
                  <a:gd name="T0" fmla="*/ 29 w 31"/>
                  <a:gd name="T1" fmla="*/ 11 h 23"/>
                  <a:gd name="T2" fmla="*/ 25 w 31"/>
                  <a:gd name="T3" fmla="*/ 17 h 23"/>
                  <a:gd name="T4" fmla="*/ 17 w 31"/>
                  <a:gd name="T5" fmla="*/ 22 h 23"/>
                  <a:gd name="T6" fmla="*/ 11 w 31"/>
                  <a:gd name="T7" fmla="*/ 23 h 23"/>
                  <a:gd name="T8" fmla="*/ 5 w 31"/>
                  <a:gd name="T9" fmla="*/ 22 h 23"/>
                  <a:gd name="T10" fmla="*/ 1 w 31"/>
                  <a:gd name="T11" fmla="*/ 17 h 23"/>
                  <a:gd name="T12" fmla="*/ 0 w 31"/>
                  <a:gd name="T13" fmla="*/ 11 h 23"/>
                  <a:gd name="T14" fmla="*/ 5 w 31"/>
                  <a:gd name="T15" fmla="*/ 5 h 23"/>
                  <a:gd name="T16" fmla="*/ 15 w 31"/>
                  <a:gd name="T17" fmla="*/ 0 h 23"/>
                  <a:gd name="T18" fmla="*/ 28 w 31"/>
                  <a:gd name="T19" fmla="*/ 2 h 23"/>
                  <a:gd name="T20" fmla="*/ 31 w 31"/>
                  <a:gd name="T21" fmla="*/ 8 h 23"/>
                  <a:gd name="T22" fmla="*/ 29 w 31"/>
                  <a:gd name="T23" fmla="*/ 11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3"/>
                  <a:gd name="T38" fmla="*/ 31 w 31"/>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3">
                    <a:moveTo>
                      <a:pt x="29" y="11"/>
                    </a:moveTo>
                    <a:lnTo>
                      <a:pt x="25" y="17"/>
                    </a:lnTo>
                    <a:lnTo>
                      <a:pt x="17" y="22"/>
                    </a:lnTo>
                    <a:lnTo>
                      <a:pt x="11" y="23"/>
                    </a:lnTo>
                    <a:lnTo>
                      <a:pt x="5" y="22"/>
                    </a:lnTo>
                    <a:lnTo>
                      <a:pt x="1" y="17"/>
                    </a:lnTo>
                    <a:lnTo>
                      <a:pt x="0" y="11"/>
                    </a:lnTo>
                    <a:lnTo>
                      <a:pt x="5" y="5"/>
                    </a:lnTo>
                    <a:lnTo>
                      <a:pt x="15" y="0"/>
                    </a:lnTo>
                    <a:lnTo>
                      <a:pt x="28" y="2"/>
                    </a:lnTo>
                    <a:lnTo>
                      <a:pt x="31" y="8"/>
                    </a:lnTo>
                    <a:lnTo>
                      <a:pt x="29" y="11"/>
                    </a:lnTo>
                    <a:close/>
                  </a:path>
                </a:pathLst>
              </a:custGeom>
              <a:solidFill>
                <a:srgbClr val="330099"/>
              </a:solidFill>
              <a:ln w="9525">
                <a:noFill/>
                <a:round/>
                <a:headEnd/>
                <a:tailEnd/>
              </a:ln>
            </p:spPr>
            <p:txBody>
              <a:bodyPr/>
              <a:lstStyle/>
              <a:p>
                <a:endParaRPr lang="en-US" dirty="0">
                  <a:solidFill>
                    <a:prstClr val="black"/>
                  </a:solidFill>
                </a:endParaRPr>
              </a:p>
            </p:txBody>
          </p:sp>
          <p:sp>
            <p:nvSpPr>
              <p:cNvPr id="75353" name="Freeform 875"/>
              <p:cNvSpPr>
                <a:spLocks/>
              </p:cNvSpPr>
              <p:nvPr/>
            </p:nvSpPr>
            <p:spPr bwMode="auto">
              <a:xfrm>
                <a:off x="2731" y="126"/>
                <a:ext cx="10" cy="5"/>
              </a:xfrm>
              <a:custGeom>
                <a:avLst/>
                <a:gdLst>
                  <a:gd name="T0" fmla="*/ 10 w 10"/>
                  <a:gd name="T1" fmla="*/ 3 h 5"/>
                  <a:gd name="T2" fmla="*/ 7 w 10"/>
                  <a:gd name="T3" fmla="*/ 5 h 5"/>
                  <a:gd name="T4" fmla="*/ 5 w 10"/>
                  <a:gd name="T5" fmla="*/ 5 h 5"/>
                  <a:gd name="T6" fmla="*/ 2 w 10"/>
                  <a:gd name="T7" fmla="*/ 3 h 5"/>
                  <a:gd name="T8" fmla="*/ 0 w 10"/>
                  <a:gd name="T9" fmla="*/ 2 h 5"/>
                  <a:gd name="T10" fmla="*/ 5 w 10"/>
                  <a:gd name="T11" fmla="*/ 0 h 5"/>
                  <a:gd name="T12" fmla="*/ 8 w 10"/>
                  <a:gd name="T13" fmla="*/ 0 h 5"/>
                  <a:gd name="T14" fmla="*/ 10 w 10"/>
                  <a:gd name="T15" fmla="*/ 2 h 5"/>
                  <a:gd name="T16" fmla="*/ 10 w 10"/>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5"/>
                  <a:gd name="T29" fmla="*/ 10 w 1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5">
                    <a:moveTo>
                      <a:pt x="10" y="3"/>
                    </a:moveTo>
                    <a:lnTo>
                      <a:pt x="7" y="5"/>
                    </a:lnTo>
                    <a:lnTo>
                      <a:pt x="5" y="5"/>
                    </a:lnTo>
                    <a:lnTo>
                      <a:pt x="2" y="3"/>
                    </a:lnTo>
                    <a:lnTo>
                      <a:pt x="0" y="2"/>
                    </a:lnTo>
                    <a:lnTo>
                      <a:pt x="5" y="0"/>
                    </a:lnTo>
                    <a:lnTo>
                      <a:pt x="8" y="0"/>
                    </a:lnTo>
                    <a:lnTo>
                      <a:pt x="10" y="2"/>
                    </a:lnTo>
                    <a:lnTo>
                      <a:pt x="10"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54" name="Freeform 876"/>
              <p:cNvSpPr>
                <a:spLocks/>
              </p:cNvSpPr>
              <p:nvPr/>
            </p:nvSpPr>
            <p:spPr bwMode="auto">
              <a:xfrm>
                <a:off x="2731" y="200"/>
                <a:ext cx="61" cy="57"/>
              </a:xfrm>
              <a:custGeom>
                <a:avLst/>
                <a:gdLst>
                  <a:gd name="T0" fmla="*/ 61 w 61"/>
                  <a:gd name="T1" fmla="*/ 34 h 57"/>
                  <a:gd name="T2" fmla="*/ 60 w 61"/>
                  <a:gd name="T3" fmla="*/ 45 h 57"/>
                  <a:gd name="T4" fmla="*/ 60 w 61"/>
                  <a:gd name="T5" fmla="*/ 50 h 57"/>
                  <a:gd name="T6" fmla="*/ 61 w 61"/>
                  <a:gd name="T7" fmla="*/ 57 h 57"/>
                  <a:gd name="T8" fmla="*/ 55 w 61"/>
                  <a:gd name="T9" fmla="*/ 54 h 57"/>
                  <a:gd name="T10" fmla="*/ 38 w 61"/>
                  <a:gd name="T11" fmla="*/ 39 h 57"/>
                  <a:gd name="T12" fmla="*/ 35 w 61"/>
                  <a:gd name="T13" fmla="*/ 34 h 57"/>
                  <a:gd name="T14" fmla="*/ 41 w 61"/>
                  <a:gd name="T15" fmla="*/ 34 h 57"/>
                  <a:gd name="T16" fmla="*/ 53 w 61"/>
                  <a:gd name="T17" fmla="*/ 36 h 57"/>
                  <a:gd name="T18" fmla="*/ 55 w 61"/>
                  <a:gd name="T19" fmla="*/ 39 h 57"/>
                  <a:gd name="T20" fmla="*/ 55 w 61"/>
                  <a:gd name="T21" fmla="*/ 39 h 57"/>
                  <a:gd name="T22" fmla="*/ 56 w 61"/>
                  <a:gd name="T23" fmla="*/ 39 h 57"/>
                  <a:gd name="T24" fmla="*/ 56 w 61"/>
                  <a:gd name="T25" fmla="*/ 39 h 57"/>
                  <a:gd name="T26" fmla="*/ 58 w 61"/>
                  <a:gd name="T27" fmla="*/ 37 h 57"/>
                  <a:gd name="T28" fmla="*/ 52 w 61"/>
                  <a:gd name="T29" fmla="*/ 34 h 57"/>
                  <a:gd name="T30" fmla="*/ 42 w 61"/>
                  <a:gd name="T31" fmla="*/ 32 h 57"/>
                  <a:gd name="T32" fmla="*/ 35 w 61"/>
                  <a:gd name="T33" fmla="*/ 32 h 57"/>
                  <a:gd name="T34" fmla="*/ 33 w 61"/>
                  <a:gd name="T35" fmla="*/ 32 h 57"/>
                  <a:gd name="T36" fmla="*/ 27 w 61"/>
                  <a:gd name="T37" fmla="*/ 25 h 57"/>
                  <a:gd name="T38" fmla="*/ 22 w 61"/>
                  <a:gd name="T39" fmla="*/ 18 h 57"/>
                  <a:gd name="T40" fmla="*/ 16 w 61"/>
                  <a:gd name="T41" fmla="*/ 12 h 57"/>
                  <a:gd name="T42" fmla="*/ 22 w 61"/>
                  <a:gd name="T43" fmla="*/ 11 h 57"/>
                  <a:gd name="T44" fmla="*/ 39 w 61"/>
                  <a:gd name="T45" fmla="*/ 12 h 57"/>
                  <a:gd name="T46" fmla="*/ 49 w 61"/>
                  <a:gd name="T47" fmla="*/ 17 h 57"/>
                  <a:gd name="T48" fmla="*/ 50 w 61"/>
                  <a:gd name="T49" fmla="*/ 18 h 57"/>
                  <a:gd name="T50" fmla="*/ 52 w 61"/>
                  <a:gd name="T51" fmla="*/ 18 h 57"/>
                  <a:gd name="T52" fmla="*/ 52 w 61"/>
                  <a:gd name="T53" fmla="*/ 18 h 57"/>
                  <a:gd name="T54" fmla="*/ 50 w 61"/>
                  <a:gd name="T55" fmla="*/ 15 h 57"/>
                  <a:gd name="T56" fmla="*/ 39 w 61"/>
                  <a:gd name="T57" fmla="*/ 11 h 57"/>
                  <a:gd name="T58" fmla="*/ 33 w 61"/>
                  <a:gd name="T59" fmla="*/ 9 h 57"/>
                  <a:gd name="T60" fmla="*/ 19 w 61"/>
                  <a:gd name="T61" fmla="*/ 9 h 57"/>
                  <a:gd name="T62" fmla="*/ 13 w 61"/>
                  <a:gd name="T63" fmla="*/ 11 h 57"/>
                  <a:gd name="T64" fmla="*/ 0 w 61"/>
                  <a:gd name="T65" fmla="*/ 3 h 57"/>
                  <a:gd name="T66" fmla="*/ 0 w 61"/>
                  <a:gd name="T67" fmla="*/ 3 h 57"/>
                  <a:gd name="T68" fmla="*/ 7 w 61"/>
                  <a:gd name="T69" fmla="*/ 0 h 57"/>
                  <a:gd name="T70" fmla="*/ 10 w 61"/>
                  <a:gd name="T71" fmla="*/ 0 h 57"/>
                  <a:gd name="T72" fmla="*/ 14 w 61"/>
                  <a:gd name="T73" fmla="*/ 6 h 57"/>
                  <a:gd name="T74" fmla="*/ 22 w 61"/>
                  <a:gd name="T75" fmla="*/ 7 h 57"/>
                  <a:gd name="T76" fmla="*/ 28 w 61"/>
                  <a:gd name="T77" fmla="*/ 7 h 57"/>
                  <a:gd name="T78" fmla="*/ 36 w 61"/>
                  <a:gd name="T79" fmla="*/ 4 h 57"/>
                  <a:gd name="T80" fmla="*/ 38 w 61"/>
                  <a:gd name="T81" fmla="*/ 4 h 57"/>
                  <a:gd name="T82" fmla="*/ 42 w 61"/>
                  <a:gd name="T83" fmla="*/ 4 h 57"/>
                  <a:gd name="T84" fmla="*/ 50 w 61"/>
                  <a:gd name="T85" fmla="*/ 11 h 57"/>
                  <a:gd name="T86" fmla="*/ 53 w 61"/>
                  <a:gd name="T87" fmla="*/ 14 h 57"/>
                  <a:gd name="T88" fmla="*/ 58 w 61"/>
                  <a:gd name="T89" fmla="*/ 25 h 57"/>
                  <a:gd name="T90" fmla="*/ 61 w 61"/>
                  <a:gd name="T91" fmla="*/ 34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57"/>
                  <a:gd name="T140" fmla="*/ 61 w 61"/>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57">
                    <a:moveTo>
                      <a:pt x="61" y="34"/>
                    </a:moveTo>
                    <a:lnTo>
                      <a:pt x="60" y="45"/>
                    </a:lnTo>
                    <a:lnTo>
                      <a:pt x="60" y="50"/>
                    </a:lnTo>
                    <a:lnTo>
                      <a:pt x="61" y="57"/>
                    </a:lnTo>
                    <a:lnTo>
                      <a:pt x="55" y="54"/>
                    </a:lnTo>
                    <a:lnTo>
                      <a:pt x="38" y="39"/>
                    </a:lnTo>
                    <a:lnTo>
                      <a:pt x="35" y="34"/>
                    </a:lnTo>
                    <a:lnTo>
                      <a:pt x="41" y="34"/>
                    </a:lnTo>
                    <a:lnTo>
                      <a:pt x="53" y="36"/>
                    </a:lnTo>
                    <a:lnTo>
                      <a:pt x="55" y="39"/>
                    </a:lnTo>
                    <a:lnTo>
                      <a:pt x="56" y="39"/>
                    </a:lnTo>
                    <a:lnTo>
                      <a:pt x="58" y="37"/>
                    </a:lnTo>
                    <a:lnTo>
                      <a:pt x="52" y="34"/>
                    </a:lnTo>
                    <a:lnTo>
                      <a:pt x="42" y="32"/>
                    </a:lnTo>
                    <a:lnTo>
                      <a:pt x="35" y="32"/>
                    </a:lnTo>
                    <a:lnTo>
                      <a:pt x="33" y="32"/>
                    </a:lnTo>
                    <a:lnTo>
                      <a:pt x="27" y="25"/>
                    </a:lnTo>
                    <a:lnTo>
                      <a:pt x="22" y="18"/>
                    </a:lnTo>
                    <a:lnTo>
                      <a:pt x="16" y="12"/>
                    </a:lnTo>
                    <a:lnTo>
                      <a:pt x="22" y="11"/>
                    </a:lnTo>
                    <a:lnTo>
                      <a:pt x="39" y="12"/>
                    </a:lnTo>
                    <a:lnTo>
                      <a:pt x="49" y="17"/>
                    </a:lnTo>
                    <a:lnTo>
                      <a:pt x="50" y="18"/>
                    </a:lnTo>
                    <a:lnTo>
                      <a:pt x="52" y="18"/>
                    </a:lnTo>
                    <a:lnTo>
                      <a:pt x="50" y="15"/>
                    </a:lnTo>
                    <a:lnTo>
                      <a:pt x="39" y="11"/>
                    </a:lnTo>
                    <a:lnTo>
                      <a:pt x="33" y="9"/>
                    </a:lnTo>
                    <a:lnTo>
                      <a:pt x="19" y="9"/>
                    </a:lnTo>
                    <a:lnTo>
                      <a:pt x="13" y="11"/>
                    </a:lnTo>
                    <a:lnTo>
                      <a:pt x="0" y="3"/>
                    </a:lnTo>
                    <a:lnTo>
                      <a:pt x="7" y="0"/>
                    </a:lnTo>
                    <a:lnTo>
                      <a:pt x="10" y="0"/>
                    </a:lnTo>
                    <a:lnTo>
                      <a:pt x="14" y="6"/>
                    </a:lnTo>
                    <a:lnTo>
                      <a:pt x="22" y="7"/>
                    </a:lnTo>
                    <a:lnTo>
                      <a:pt x="28" y="7"/>
                    </a:lnTo>
                    <a:lnTo>
                      <a:pt x="36" y="4"/>
                    </a:lnTo>
                    <a:lnTo>
                      <a:pt x="38" y="4"/>
                    </a:lnTo>
                    <a:lnTo>
                      <a:pt x="42" y="4"/>
                    </a:lnTo>
                    <a:lnTo>
                      <a:pt x="50" y="11"/>
                    </a:lnTo>
                    <a:lnTo>
                      <a:pt x="53" y="14"/>
                    </a:lnTo>
                    <a:lnTo>
                      <a:pt x="58" y="25"/>
                    </a:lnTo>
                    <a:lnTo>
                      <a:pt x="61" y="34"/>
                    </a:lnTo>
                    <a:close/>
                  </a:path>
                </a:pathLst>
              </a:custGeom>
              <a:solidFill>
                <a:srgbClr val="72A533"/>
              </a:solidFill>
              <a:ln w="9525">
                <a:noFill/>
                <a:round/>
                <a:headEnd/>
                <a:tailEnd/>
              </a:ln>
            </p:spPr>
            <p:txBody>
              <a:bodyPr/>
              <a:lstStyle/>
              <a:p>
                <a:endParaRPr lang="en-US" dirty="0">
                  <a:solidFill>
                    <a:prstClr val="black"/>
                  </a:solidFill>
                </a:endParaRPr>
              </a:p>
            </p:txBody>
          </p:sp>
          <p:sp>
            <p:nvSpPr>
              <p:cNvPr id="75355" name="Freeform 877"/>
              <p:cNvSpPr>
                <a:spLocks/>
              </p:cNvSpPr>
              <p:nvPr/>
            </p:nvSpPr>
            <p:spPr bwMode="auto">
              <a:xfrm>
                <a:off x="2734" y="128"/>
                <a:ext cx="5" cy="1"/>
              </a:xfrm>
              <a:custGeom>
                <a:avLst/>
                <a:gdLst>
                  <a:gd name="T0" fmla="*/ 4 w 5"/>
                  <a:gd name="T1" fmla="*/ 1 h 1"/>
                  <a:gd name="T2" fmla="*/ 0 w 5"/>
                  <a:gd name="T3" fmla="*/ 1 h 1"/>
                  <a:gd name="T4" fmla="*/ 0 w 5"/>
                  <a:gd name="T5" fmla="*/ 0 h 1"/>
                  <a:gd name="T6" fmla="*/ 5 w 5"/>
                  <a:gd name="T7" fmla="*/ 0 h 1"/>
                  <a:gd name="T8" fmla="*/ 5 w 5"/>
                  <a:gd name="T9" fmla="*/ 0 h 1"/>
                  <a:gd name="T10" fmla="*/ 4 w 5"/>
                  <a:gd name="T11" fmla="*/ 1 h 1"/>
                  <a:gd name="T12" fmla="*/ 0 60000 65536"/>
                  <a:gd name="T13" fmla="*/ 0 60000 65536"/>
                  <a:gd name="T14" fmla="*/ 0 60000 65536"/>
                  <a:gd name="T15" fmla="*/ 0 60000 65536"/>
                  <a:gd name="T16" fmla="*/ 0 60000 65536"/>
                  <a:gd name="T17" fmla="*/ 0 60000 65536"/>
                  <a:gd name="T18" fmla="*/ 0 w 5"/>
                  <a:gd name="T19" fmla="*/ 0 h 1"/>
                  <a:gd name="T20" fmla="*/ 5 w 5"/>
                  <a:gd name="T21" fmla="*/ 1 h 1"/>
                </a:gdLst>
                <a:ahLst/>
                <a:cxnLst>
                  <a:cxn ang="T12">
                    <a:pos x="T0" y="T1"/>
                  </a:cxn>
                  <a:cxn ang="T13">
                    <a:pos x="T2" y="T3"/>
                  </a:cxn>
                  <a:cxn ang="T14">
                    <a:pos x="T4" y="T5"/>
                  </a:cxn>
                  <a:cxn ang="T15">
                    <a:pos x="T6" y="T7"/>
                  </a:cxn>
                  <a:cxn ang="T16">
                    <a:pos x="T8" y="T9"/>
                  </a:cxn>
                  <a:cxn ang="T17">
                    <a:pos x="T10" y="T11"/>
                  </a:cxn>
                </a:cxnLst>
                <a:rect l="T18" t="T19" r="T20" b="T21"/>
                <a:pathLst>
                  <a:path w="5" h="1">
                    <a:moveTo>
                      <a:pt x="4" y="1"/>
                    </a:moveTo>
                    <a:lnTo>
                      <a:pt x="0" y="1"/>
                    </a:lnTo>
                    <a:lnTo>
                      <a:pt x="0" y="0"/>
                    </a:lnTo>
                    <a:lnTo>
                      <a:pt x="5" y="0"/>
                    </a:lnTo>
                    <a:lnTo>
                      <a:pt x="4" y="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56" name="Freeform 878"/>
              <p:cNvSpPr>
                <a:spLocks/>
              </p:cNvSpPr>
              <p:nvPr/>
            </p:nvSpPr>
            <p:spPr bwMode="auto">
              <a:xfrm>
                <a:off x="2739" y="147"/>
                <a:ext cx="10" cy="6"/>
              </a:xfrm>
              <a:custGeom>
                <a:avLst/>
                <a:gdLst>
                  <a:gd name="T0" fmla="*/ 8 w 10"/>
                  <a:gd name="T1" fmla="*/ 4 h 6"/>
                  <a:gd name="T2" fmla="*/ 3 w 10"/>
                  <a:gd name="T3" fmla="*/ 6 h 6"/>
                  <a:gd name="T4" fmla="*/ 0 w 10"/>
                  <a:gd name="T5" fmla="*/ 4 h 6"/>
                  <a:gd name="T6" fmla="*/ 0 w 10"/>
                  <a:gd name="T7" fmla="*/ 1 h 6"/>
                  <a:gd name="T8" fmla="*/ 0 w 10"/>
                  <a:gd name="T9" fmla="*/ 1 h 6"/>
                  <a:gd name="T10" fmla="*/ 5 w 10"/>
                  <a:gd name="T11" fmla="*/ 0 h 6"/>
                  <a:gd name="T12" fmla="*/ 10 w 10"/>
                  <a:gd name="T13" fmla="*/ 1 h 6"/>
                  <a:gd name="T14" fmla="*/ 10 w 10"/>
                  <a:gd name="T15" fmla="*/ 3 h 6"/>
                  <a:gd name="T16" fmla="*/ 8 w 10"/>
                  <a:gd name="T17" fmla="*/ 4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6"/>
                  <a:gd name="T29" fmla="*/ 10 w 1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6">
                    <a:moveTo>
                      <a:pt x="8" y="4"/>
                    </a:moveTo>
                    <a:lnTo>
                      <a:pt x="3" y="6"/>
                    </a:lnTo>
                    <a:lnTo>
                      <a:pt x="0" y="4"/>
                    </a:lnTo>
                    <a:lnTo>
                      <a:pt x="0" y="1"/>
                    </a:lnTo>
                    <a:lnTo>
                      <a:pt x="5" y="0"/>
                    </a:lnTo>
                    <a:lnTo>
                      <a:pt x="10" y="1"/>
                    </a:lnTo>
                    <a:lnTo>
                      <a:pt x="10" y="3"/>
                    </a:lnTo>
                    <a:lnTo>
                      <a:pt x="8"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57" name="Freeform 879"/>
              <p:cNvSpPr>
                <a:spLocks/>
              </p:cNvSpPr>
              <p:nvPr/>
            </p:nvSpPr>
            <p:spPr bwMode="auto">
              <a:xfrm>
                <a:off x="2741" y="148"/>
                <a:ext cx="4" cy="3"/>
              </a:xfrm>
              <a:custGeom>
                <a:avLst/>
                <a:gdLst>
                  <a:gd name="T0" fmla="*/ 4 w 4"/>
                  <a:gd name="T1" fmla="*/ 2 h 3"/>
                  <a:gd name="T2" fmla="*/ 3 w 4"/>
                  <a:gd name="T3" fmla="*/ 3 h 3"/>
                  <a:gd name="T4" fmla="*/ 0 w 4"/>
                  <a:gd name="T5" fmla="*/ 3 h 3"/>
                  <a:gd name="T6" fmla="*/ 0 w 4"/>
                  <a:gd name="T7" fmla="*/ 2 h 3"/>
                  <a:gd name="T8" fmla="*/ 1 w 4"/>
                  <a:gd name="T9" fmla="*/ 0 h 3"/>
                  <a:gd name="T10" fmla="*/ 4 w 4"/>
                  <a:gd name="T11" fmla="*/ 0 h 3"/>
                  <a:gd name="T12" fmla="*/ 4 w 4"/>
                  <a:gd name="T13" fmla="*/ 2 h 3"/>
                  <a:gd name="T14" fmla="*/ 4 w 4"/>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3" y="3"/>
                    </a:lnTo>
                    <a:lnTo>
                      <a:pt x="0" y="3"/>
                    </a:lnTo>
                    <a:lnTo>
                      <a:pt x="0" y="2"/>
                    </a:lnTo>
                    <a:lnTo>
                      <a:pt x="1" y="0"/>
                    </a:lnTo>
                    <a:lnTo>
                      <a:pt x="4" y="0"/>
                    </a:lnTo>
                    <a:lnTo>
                      <a:pt x="4" y="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58" name="Freeform 880"/>
              <p:cNvSpPr>
                <a:spLocks/>
              </p:cNvSpPr>
              <p:nvPr/>
            </p:nvSpPr>
            <p:spPr bwMode="auto">
              <a:xfrm>
                <a:off x="2753" y="186"/>
                <a:ext cx="10" cy="6"/>
              </a:xfrm>
              <a:custGeom>
                <a:avLst/>
                <a:gdLst>
                  <a:gd name="T0" fmla="*/ 10 w 10"/>
                  <a:gd name="T1" fmla="*/ 4 h 6"/>
                  <a:gd name="T2" fmla="*/ 3 w 10"/>
                  <a:gd name="T3" fmla="*/ 6 h 6"/>
                  <a:gd name="T4" fmla="*/ 2 w 10"/>
                  <a:gd name="T5" fmla="*/ 6 h 6"/>
                  <a:gd name="T6" fmla="*/ 0 w 10"/>
                  <a:gd name="T7" fmla="*/ 3 h 6"/>
                  <a:gd name="T8" fmla="*/ 6 w 10"/>
                  <a:gd name="T9" fmla="*/ 0 h 6"/>
                  <a:gd name="T10" fmla="*/ 10 w 10"/>
                  <a:gd name="T11" fmla="*/ 0 h 6"/>
                  <a:gd name="T12" fmla="*/ 10 w 10"/>
                  <a:gd name="T13" fmla="*/ 3 h 6"/>
                  <a:gd name="T14" fmla="*/ 10 w 10"/>
                  <a:gd name="T15" fmla="*/ 4 h 6"/>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6"/>
                  <a:gd name="T26" fmla="*/ 10 w 1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6">
                    <a:moveTo>
                      <a:pt x="10" y="4"/>
                    </a:moveTo>
                    <a:lnTo>
                      <a:pt x="3" y="6"/>
                    </a:lnTo>
                    <a:lnTo>
                      <a:pt x="2" y="6"/>
                    </a:lnTo>
                    <a:lnTo>
                      <a:pt x="0" y="3"/>
                    </a:lnTo>
                    <a:lnTo>
                      <a:pt x="6" y="0"/>
                    </a:lnTo>
                    <a:lnTo>
                      <a:pt x="10" y="0"/>
                    </a:lnTo>
                    <a:lnTo>
                      <a:pt x="10" y="3"/>
                    </a:lnTo>
                    <a:lnTo>
                      <a:pt x="10"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59" name="Freeform 881"/>
              <p:cNvSpPr>
                <a:spLocks/>
              </p:cNvSpPr>
              <p:nvPr/>
            </p:nvSpPr>
            <p:spPr bwMode="auto">
              <a:xfrm>
                <a:off x="2755" y="187"/>
                <a:ext cx="6" cy="3"/>
              </a:xfrm>
              <a:custGeom>
                <a:avLst/>
                <a:gdLst>
                  <a:gd name="T0" fmla="*/ 6 w 6"/>
                  <a:gd name="T1" fmla="*/ 3 h 3"/>
                  <a:gd name="T2" fmla="*/ 1 w 6"/>
                  <a:gd name="T3" fmla="*/ 3 h 3"/>
                  <a:gd name="T4" fmla="*/ 0 w 6"/>
                  <a:gd name="T5" fmla="*/ 2 h 3"/>
                  <a:gd name="T6" fmla="*/ 4 w 6"/>
                  <a:gd name="T7" fmla="*/ 0 h 3"/>
                  <a:gd name="T8" fmla="*/ 6 w 6"/>
                  <a:gd name="T9" fmla="*/ 2 h 3"/>
                  <a:gd name="T10" fmla="*/ 6 w 6"/>
                  <a:gd name="T11" fmla="*/ 2 h 3"/>
                  <a:gd name="T12" fmla="*/ 6 w 6"/>
                  <a:gd name="T13" fmla="*/ 3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3"/>
                    </a:moveTo>
                    <a:lnTo>
                      <a:pt x="1" y="3"/>
                    </a:lnTo>
                    <a:lnTo>
                      <a:pt x="0" y="2"/>
                    </a:lnTo>
                    <a:lnTo>
                      <a:pt x="4" y="0"/>
                    </a:lnTo>
                    <a:lnTo>
                      <a:pt x="6" y="2"/>
                    </a:lnTo>
                    <a:lnTo>
                      <a:pt x="6"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60" name="Freeform 882"/>
              <p:cNvSpPr>
                <a:spLocks/>
              </p:cNvSpPr>
              <p:nvPr/>
            </p:nvSpPr>
            <p:spPr bwMode="auto">
              <a:xfrm>
                <a:off x="2724" y="170"/>
                <a:ext cx="28" cy="22"/>
              </a:xfrm>
              <a:custGeom>
                <a:avLst/>
                <a:gdLst>
                  <a:gd name="T0" fmla="*/ 23 w 28"/>
                  <a:gd name="T1" fmla="*/ 17 h 22"/>
                  <a:gd name="T2" fmla="*/ 17 w 28"/>
                  <a:gd name="T3" fmla="*/ 22 h 22"/>
                  <a:gd name="T4" fmla="*/ 10 w 28"/>
                  <a:gd name="T5" fmla="*/ 22 h 22"/>
                  <a:gd name="T6" fmla="*/ 4 w 28"/>
                  <a:gd name="T7" fmla="*/ 20 h 22"/>
                  <a:gd name="T8" fmla="*/ 1 w 28"/>
                  <a:gd name="T9" fmla="*/ 17 h 22"/>
                  <a:gd name="T10" fmla="*/ 0 w 28"/>
                  <a:gd name="T11" fmla="*/ 11 h 22"/>
                  <a:gd name="T12" fmla="*/ 4 w 28"/>
                  <a:gd name="T13" fmla="*/ 6 h 22"/>
                  <a:gd name="T14" fmla="*/ 14 w 28"/>
                  <a:gd name="T15" fmla="*/ 2 h 22"/>
                  <a:gd name="T16" fmla="*/ 17 w 28"/>
                  <a:gd name="T17" fmla="*/ 0 h 22"/>
                  <a:gd name="T18" fmla="*/ 21 w 28"/>
                  <a:gd name="T19" fmla="*/ 0 h 22"/>
                  <a:gd name="T20" fmla="*/ 25 w 28"/>
                  <a:gd name="T21" fmla="*/ 2 h 22"/>
                  <a:gd name="T22" fmla="*/ 25 w 28"/>
                  <a:gd name="T23" fmla="*/ 2 h 22"/>
                  <a:gd name="T24" fmla="*/ 23 w 28"/>
                  <a:gd name="T25" fmla="*/ 3 h 22"/>
                  <a:gd name="T26" fmla="*/ 25 w 28"/>
                  <a:gd name="T27" fmla="*/ 5 h 22"/>
                  <a:gd name="T28" fmla="*/ 26 w 28"/>
                  <a:gd name="T29" fmla="*/ 3 h 22"/>
                  <a:gd name="T30" fmla="*/ 28 w 28"/>
                  <a:gd name="T31" fmla="*/ 11 h 22"/>
                  <a:gd name="T32" fmla="*/ 23 w 28"/>
                  <a:gd name="T33" fmla="*/ 17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2"/>
                  <a:gd name="T53" fmla="*/ 28 w 28"/>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2">
                    <a:moveTo>
                      <a:pt x="23" y="17"/>
                    </a:moveTo>
                    <a:lnTo>
                      <a:pt x="17" y="22"/>
                    </a:lnTo>
                    <a:lnTo>
                      <a:pt x="10" y="22"/>
                    </a:lnTo>
                    <a:lnTo>
                      <a:pt x="4" y="20"/>
                    </a:lnTo>
                    <a:lnTo>
                      <a:pt x="1" y="17"/>
                    </a:lnTo>
                    <a:lnTo>
                      <a:pt x="0" y="11"/>
                    </a:lnTo>
                    <a:lnTo>
                      <a:pt x="4" y="6"/>
                    </a:lnTo>
                    <a:lnTo>
                      <a:pt x="14" y="2"/>
                    </a:lnTo>
                    <a:lnTo>
                      <a:pt x="17" y="0"/>
                    </a:lnTo>
                    <a:lnTo>
                      <a:pt x="21" y="0"/>
                    </a:lnTo>
                    <a:lnTo>
                      <a:pt x="25" y="2"/>
                    </a:lnTo>
                    <a:lnTo>
                      <a:pt x="23" y="3"/>
                    </a:lnTo>
                    <a:lnTo>
                      <a:pt x="25" y="5"/>
                    </a:lnTo>
                    <a:lnTo>
                      <a:pt x="26" y="3"/>
                    </a:lnTo>
                    <a:lnTo>
                      <a:pt x="28" y="11"/>
                    </a:lnTo>
                    <a:lnTo>
                      <a:pt x="23" y="17"/>
                    </a:lnTo>
                    <a:close/>
                  </a:path>
                </a:pathLst>
              </a:custGeom>
              <a:solidFill>
                <a:srgbClr val="1A665A"/>
              </a:solidFill>
              <a:ln w="9525">
                <a:noFill/>
                <a:round/>
                <a:headEnd/>
                <a:tailEnd/>
              </a:ln>
            </p:spPr>
            <p:txBody>
              <a:bodyPr/>
              <a:lstStyle/>
              <a:p>
                <a:endParaRPr lang="en-US" dirty="0">
                  <a:solidFill>
                    <a:prstClr val="black"/>
                  </a:solidFill>
                </a:endParaRPr>
              </a:p>
            </p:txBody>
          </p:sp>
          <p:sp>
            <p:nvSpPr>
              <p:cNvPr id="75361" name="Freeform 883"/>
              <p:cNvSpPr>
                <a:spLocks/>
              </p:cNvSpPr>
              <p:nvPr/>
            </p:nvSpPr>
            <p:spPr bwMode="auto">
              <a:xfrm>
                <a:off x="2734" y="172"/>
                <a:ext cx="10" cy="6"/>
              </a:xfrm>
              <a:custGeom>
                <a:avLst/>
                <a:gdLst>
                  <a:gd name="T0" fmla="*/ 8 w 10"/>
                  <a:gd name="T1" fmla="*/ 4 h 6"/>
                  <a:gd name="T2" fmla="*/ 5 w 10"/>
                  <a:gd name="T3" fmla="*/ 6 h 6"/>
                  <a:gd name="T4" fmla="*/ 0 w 10"/>
                  <a:gd name="T5" fmla="*/ 6 h 6"/>
                  <a:gd name="T6" fmla="*/ 0 w 10"/>
                  <a:gd name="T7" fmla="*/ 3 h 6"/>
                  <a:gd name="T8" fmla="*/ 5 w 10"/>
                  <a:gd name="T9" fmla="*/ 0 h 6"/>
                  <a:gd name="T10" fmla="*/ 8 w 10"/>
                  <a:gd name="T11" fmla="*/ 1 h 6"/>
                  <a:gd name="T12" fmla="*/ 10 w 10"/>
                  <a:gd name="T13" fmla="*/ 3 h 6"/>
                  <a:gd name="T14" fmla="*/ 8 w 10"/>
                  <a:gd name="T15" fmla="*/ 4 h 6"/>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6"/>
                  <a:gd name="T26" fmla="*/ 10 w 1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6">
                    <a:moveTo>
                      <a:pt x="8" y="4"/>
                    </a:moveTo>
                    <a:lnTo>
                      <a:pt x="5" y="6"/>
                    </a:lnTo>
                    <a:lnTo>
                      <a:pt x="0" y="6"/>
                    </a:lnTo>
                    <a:lnTo>
                      <a:pt x="0" y="3"/>
                    </a:lnTo>
                    <a:lnTo>
                      <a:pt x="5" y="0"/>
                    </a:lnTo>
                    <a:lnTo>
                      <a:pt x="8" y="1"/>
                    </a:lnTo>
                    <a:lnTo>
                      <a:pt x="10" y="3"/>
                    </a:lnTo>
                    <a:lnTo>
                      <a:pt x="8"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62" name="Freeform 884"/>
              <p:cNvSpPr>
                <a:spLocks/>
              </p:cNvSpPr>
              <p:nvPr/>
            </p:nvSpPr>
            <p:spPr bwMode="auto">
              <a:xfrm>
                <a:off x="2772" y="247"/>
                <a:ext cx="15" cy="12"/>
              </a:xfrm>
              <a:custGeom>
                <a:avLst/>
                <a:gdLst>
                  <a:gd name="T0" fmla="*/ 0 w 15"/>
                  <a:gd name="T1" fmla="*/ 7 h 12"/>
                  <a:gd name="T2" fmla="*/ 0 w 15"/>
                  <a:gd name="T3" fmla="*/ 0 h 12"/>
                  <a:gd name="T4" fmla="*/ 0 w 15"/>
                  <a:gd name="T5" fmla="*/ 0 h 12"/>
                  <a:gd name="T6" fmla="*/ 15 w 15"/>
                  <a:gd name="T7" fmla="*/ 10 h 12"/>
                  <a:gd name="T8" fmla="*/ 5 w 15"/>
                  <a:gd name="T9" fmla="*/ 12 h 12"/>
                  <a:gd name="T10" fmla="*/ 0 w 15"/>
                  <a:gd name="T11" fmla="*/ 7 h 12"/>
                  <a:gd name="T12" fmla="*/ 0 60000 65536"/>
                  <a:gd name="T13" fmla="*/ 0 60000 65536"/>
                  <a:gd name="T14" fmla="*/ 0 60000 65536"/>
                  <a:gd name="T15" fmla="*/ 0 60000 65536"/>
                  <a:gd name="T16" fmla="*/ 0 60000 65536"/>
                  <a:gd name="T17" fmla="*/ 0 60000 65536"/>
                  <a:gd name="T18" fmla="*/ 0 w 15"/>
                  <a:gd name="T19" fmla="*/ 0 h 12"/>
                  <a:gd name="T20" fmla="*/ 15 w 1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5" h="12">
                    <a:moveTo>
                      <a:pt x="0" y="7"/>
                    </a:moveTo>
                    <a:lnTo>
                      <a:pt x="0" y="0"/>
                    </a:lnTo>
                    <a:lnTo>
                      <a:pt x="15" y="10"/>
                    </a:lnTo>
                    <a:lnTo>
                      <a:pt x="5" y="12"/>
                    </a:lnTo>
                    <a:lnTo>
                      <a:pt x="0" y="7"/>
                    </a:lnTo>
                    <a:close/>
                  </a:path>
                </a:pathLst>
              </a:custGeom>
              <a:solidFill>
                <a:srgbClr val="B2D866"/>
              </a:solidFill>
              <a:ln w="9525">
                <a:noFill/>
                <a:round/>
                <a:headEnd/>
                <a:tailEnd/>
              </a:ln>
            </p:spPr>
            <p:txBody>
              <a:bodyPr/>
              <a:lstStyle/>
              <a:p>
                <a:endParaRPr lang="en-US" dirty="0">
                  <a:solidFill>
                    <a:prstClr val="black"/>
                  </a:solidFill>
                </a:endParaRPr>
              </a:p>
            </p:txBody>
          </p:sp>
          <p:sp>
            <p:nvSpPr>
              <p:cNvPr id="75363" name="Freeform 885"/>
              <p:cNvSpPr>
                <a:spLocks/>
              </p:cNvSpPr>
              <p:nvPr/>
            </p:nvSpPr>
            <p:spPr bwMode="auto">
              <a:xfrm>
                <a:off x="2736" y="173"/>
                <a:ext cx="6" cy="3"/>
              </a:xfrm>
              <a:custGeom>
                <a:avLst/>
                <a:gdLst>
                  <a:gd name="T0" fmla="*/ 3 w 6"/>
                  <a:gd name="T1" fmla="*/ 3 h 3"/>
                  <a:gd name="T2" fmla="*/ 0 w 6"/>
                  <a:gd name="T3" fmla="*/ 3 h 3"/>
                  <a:gd name="T4" fmla="*/ 2 w 6"/>
                  <a:gd name="T5" fmla="*/ 2 h 3"/>
                  <a:gd name="T6" fmla="*/ 5 w 6"/>
                  <a:gd name="T7" fmla="*/ 0 h 3"/>
                  <a:gd name="T8" fmla="*/ 6 w 6"/>
                  <a:gd name="T9" fmla="*/ 2 h 3"/>
                  <a:gd name="T10" fmla="*/ 3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3" y="3"/>
                    </a:moveTo>
                    <a:lnTo>
                      <a:pt x="0" y="3"/>
                    </a:lnTo>
                    <a:lnTo>
                      <a:pt x="2" y="2"/>
                    </a:lnTo>
                    <a:lnTo>
                      <a:pt x="5" y="0"/>
                    </a:lnTo>
                    <a:lnTo>
                      <a:pt x="6" y="2"/>
                    </a:lnTo>
                    <a:lnTo>
                      <a:pt x="3"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64" name="Freeform 886"/>
              <p:cNvSpPr>
                <a:spLocks/>
              </p:cNvSpPr>
              <p:nvPr/>
            </p:nvSpPr>
            <p:spPr bwMode="auto">
              <a:xfrm>
                <a:off x="2734" y="192"/>
                <a:ext cx="10" cy="3"/>
              </a:xfrm>
              <a:custGeom>
                <a:avLst/>
                <a:gdLst>
                  <a:gd name="T0" fmla="*/ 8 w 10"/>
                  <a:gd name="T1" fmla="*/ 0 h 3"/>
                  <a:gd name="T2" fmla="*/ 10 w 10"/>
                  <a:gd name="T3" fmla="*/ 0 h 3"/>
                  <a:gd name="T4" fmla="*/ 10 w 10"/>
                  <a:gd name="T5" fmla="*/ 0 h 3"/>
                  <a:gd name="T6" fmla="*/ 8 w 10"/>
                  <a:gd name="T7" fmla="*/ 3 h 3"/>
                  <a:gd name="T8" fmla="*/ 0 w 10"/>
                  <a:gd name="T9" fmla="*/ 1 h 3"/>
                  <a:gd name="T10" fmla="*/ 8 w 10"/>
                  <a:gd name="T11" fmla="*/ 0 h 3"/>
                  <a:gd name="T12" fmla="*/ 0 60000 65536"/>
                  <a:gd name="T13" fmla="*/ 0 60000 65536"/>
                  <a:gd name="T14" fmla="*/ 0 60000 65536"/>
                  <a:gd name="T15" fmla="*/ 0 60000 65536"/>
                  <a:gd name="T16" fmla="*/ 0 60000 65536"/>
                  <a:gd name="T17" fmla="*/ 0 60000 65536"/>
                  <a:gd name="T18" fmla="*/ 0 w 10"/>
                  <a:gd name="T19" fmla="*/ 0 h 3"/>
                  <a:gd name="T20" fmla="*/ 10 w 10"/>
                  <a:gd name="T21" fmla="*/ 3 h 3"/>
                </a:gdLst>
                <a:ahLst/>
                <a:cxnLst>
                  <a:cxn ang="T12">
                    <a:pos x="T0" y="T1"/>
                  </a:cxn>
                  <a:cxn ang="T13">
                    <a:pos x="T2" y="T3"/>
                  </a:cxn>
                  <a:cxn ang="T14">
                    <a:pos x="T4" y="T5"/>
                  </a:cxn>
                  <a:cxn ang="T15">
                    <a:pos x="T6" y="T7"/>
                  </a:cxn>
                  <a:cxn ang="T16">
                    <a:pos x="T8" y="T9"/>
                  </a:cxn>
                  <a:cxn ang="T17">
                    <a:pos x="T10" y="T11"/>
                  </a:cxn>
                </a:cxnLst>
                <a:rect l="T18" t="T19" r="T20" b="T21"/>
                <a:pathLst>
                  <a:path w="10" h="3">
                    <a:moveTo>
                      <a:pt x="8" y="0"/>
                    </a:moveTo>
                    <a:lnTo>
                      <a:pt x="10" y="0"/>
                    </a:lnTo>
                    <a:lnTo>
                      <a:pt x="8" y="3"/>
                    </a:lnTo>
                    <a:lnTo>
                      <a:pt x="0" y="1"/>
                    </a:lnTo>
                    <a:lnTo>
                      <a:pt x="8" y="0"/>
                    </a:lnTo>
                    <a:close/>
                  </a:path>
                </a:pathLst>
              </a:custGeom>
              <a:solidFill>
                <a:srgbClr val="4D8D33"/>
              </a:solidFill>
              <a:ln w="9525">
                <a:noFill/>
                <a:round/>
                <a:headEnd/>
                <a:tailEnd/>
              </a:ln>
            </p:spPr>
            <p:txBody>
              <a:bodyPr/>
              <a:lstStyle/>
              <a:p>
                <a:endParaRPr lang="en-US" dirty="0">
                  <a:solidFill>
                    <a:prstClr val="black"/>
                  </a:solidFill>
                </a:endParaRPr>
              </a:p>
            </p:txBody>
          </p:sp>
          <p:sp>
            <p:nvSpPr>
              <p:cNvPr id="75365" name="Freeform 887"/>
              <p:cNvSpPr>
                <a:spLocks/>
              </p:cNvSpPr>
              <p:nvPr/>
            </p:nvSpPr>
            <p:spPr bwMode="auto">
              <a:xfrm>
                <a:off x="2744" y="220"/>
                <a:ext cx="29" cy="45"/>
              </a:xfrm>
              <a:custGeom>
                <a:avLst/>
                <a:gdLst>
                  <a:gd name="T0" fmla="*/ 28 w 29"/>
                  <a:gd name="T1" fmla="*/ 39 h 45"/>
                  <a:gd name="T2" fmla="*/ 29 w 29"/>
                  <a:gd name="T3" fmla="*/ 39 h 45"/>
                  <a:gd name="T4" fmla="*/ 29 w 29"/>
                  <a:gd name="T5" fmla="*/ 39 h 45"/>
                  <a:gd name="T6" fmla="*/ 9 w 29"/>
                  <a:gd name="T7" fmla="*/ 45 h 45"/>
                  <a:gd name="T8" fmla="*/ 8 w 29"/>
                  <a:gd name="T9" fmla="*/ 42 h 45"/>
                  <a:gd name="T10" fmla="*/ 1 w 29"/>
                  <a:gd name="T11" fmla="*/ 30 h 45"/>
                  <a:gd name="T12" fmla="*/ 0 w 29"/>
                  <a:gd name="T13" fmla="*/ 19 h 45"/>
                  <a:gd name="T14" fmla="*/ 3 w 29"/>
                  <a:gd name="T15" fmla="*/ 9 h 45"/>
                  <a:gd name="T16" fmla="*/ 5 w 29"/>
                  <a:gd name="T17" fmla="*/ 5 h 45"/>
                  <a:gd name="T18" fmla="*/ 6 w 29"/>
                  <a:gd name="T19" fmla="*/ 2 h 45"/>
                  <a:gd name="T20" fmla="*/ 8 w 29"/>
                  <a:gd name="T21" fmla="*/ 0 h 45"/>
                  <a:gd name="T22" fmla="*/ 17 w 29"/>
                  <a:gd name="T23" fmla="*/ 14 h 45"/>
                  <a:gd name="T24" fmla="*/ 26 w 29"/>
                  <a:gd name="T25" fmla="*/ 22 h 45"/>
                  <a:gd name="T26" fmla="*/ 26 w 29"/>
                  <a:gd name="T27" fmla="*/ 33 h 45"/>
                  <a:gd name="T28" fmla="*/ 28 w 29"/>
                  <a:gd name="T29" fmla="*/ 39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45"/>
                  <a:gd name="T47" fmla="*/ 29 w 29"/>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45">
                    <a:moveTo>
                      <a:pt x="28" y="39"/>
                    </a:moveTo>
                    <a:lnTo>
                      <a:pt x="29" y="39"/>
                    </a:lnTo>
                    <a:lnTo>
                      <a:pt x="9" y="45"/>
                    </a:lnTo>
                    <a:lnTo>
                      <a:pt x="8" y="42"/>
                    </a:lnTo>
                    <a:lnTo>
                      <a:pt x="1" y="30"/>
                    </a:lnTo>
                    <a:lnTo>
                      <a:pt x="0" y="19"/>
                    </a:lnTo>
                    <a:lnTo>
                      <a:pt x="3" y="9"/>
                    </a:lnTo>
                    <a:lnTo>
                      <a:pt x="5" y="5"/>
                    </a:lnTo>
                    <a:lnTo>
                      <a:pt x="6" y="2"/>
                    </a:lnTo>
                    <a:lnTo>
                      <a:pt x="8" y="0"/>
                    </a:lnTo>
                    <a:lnTo>
                      <a:pt x="17" y="14"/>
                    </a:lnTo>
                    <a:lnTo>
                      <a:pt x="26" y="22"/>
                    </a:lnTo>
                    <a:lnTo>
                      <a:pt x="26" y="33"/>
                    </a:lnTo>
                    <a:lnTo>
                      <a:pt x="28" y="39"/>
                    </a:lnTo>
                    <a:close/>
                  </a:path>
                </a:pathLst>
              </a:custGeom>
              <a:solidFill>
                <a:srgbClr val="99CC33"/>
              </a:solidFill>
              <a:ln w="9525">
                <a:noFill/>
                <a:round/>
                <a:headEnd/>
                <a:tailEnd/>
              </a:ln>
            </p:spPr>
            <p:txBody>
              <a:bodyPr/>
              <a:lstStyle/>
              <a:p>
                <a:endParaRPr lang="en-US" dirty="0">
                  <a:solidFill>
                    <a:prstClr val="black"/>
                  </a:solidFill>
                </a:endParaRPr>
              </a:p>
            </p:txBody>
          </p:sp>
          <p:sp>
            <p:nvSpPr>
              <p:cNvPr id="75366" name="Freeform 888"/>
              <p:cNvSpPr>
                <a:spLocks/>
              </p:cNvSpPr>
              <p:nvPr/>
            </p:nvSpPr>
            <p:spPr bwMode="auto">
              <a:xfrm>
                <a:off x="2714" y="192"/>
                <a:ext cx="28" cy="9"/>
              </a:xfrm>
              <a:custGeom>
                <a:avLst/>
                <a:gdLst>
                  <a:gd name="T0" fmla="*/ 17 w 28"/>
                  <a:gd name="T1" fmla="*/ 8 h 9"/>
                  <a:gd name="T2" fmla="*/ 14 w 28"/>
                  <a:gd name="T3" fmla="*/ 9 h 9"/>
                  <a:gd name="T4" fmla="*/ 3 w 28"/>
                  <a:gd name="T5" fmla="*/ 5 h 9"/>
                  <a:gd name="T6" fmla="*/ 0 w 28"/>
                  <a:gd name="T7" fmla="*/ 3 h 9"/>
                  <a:gd name="T8" fmla="*/ 10 w 28"/>
                  <a:gd name="T9" fmla="*/ 0 h 9"/>
                  <a:gd name="T10" fmla="*/ 14 w 28"/>
                  <a:gd name="T11" fmla="*/ 1 h 9"/>
                  <a:gd name="T12" fmla="*/ 20 w 28"/>
                  <a:gd name="T13" fmla="*/ 1 h 9"/>
                  <a:gd name="T14" fmla="*/ 28 w 28"/>
                  <a:gd name="T15" fmla="*/ 3 h 9"/>
                  <a:gd name="T16" fmla="*/ 27 w 28"/>
                  <a:gd name="T17" fmla="*/ 6 h 9"/>
                  <a:gd name="T18" fmla="*/ 17 w 28"/>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9"/>
                  <a:gd name="T32" fmla="*/ 28 w 2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9">
                    <a:moveTo>
                      <a:pt x="17" y="8"/>
                    </a:moveTo>
                    <a:lnTo>
                      <a:pt x="14" y="9"/>
                    </a:lnTo>
                    <a:lnTo>
                      <a:pt x="3" y="5"/>
                    </a:lnTo>
                    <a:lnTo>
                      <a:pt x="0" y="3"/>
                    </a:lnTo>
                    <a:lnTo>
                      <a:pt x="10" y="0"/>
                    </a:lnTo>
                    <a:lnTo>
                      <a:pt x="14" y="1"/>
                    </a:lnTo>
                    <a:lnTo>
                      <a:pt x="20" y="1"/>
                    </a:lnTo>
                    <a:lnTo>
                      <a:pt x="28" y="3"/>
                    </a:lnTo>
                    <a:lnTo>
                      <a:pt x="27" y="6"/>
                    </a:lnTo>
                    <a:lnTo>
                      <a:pt x="17" y="8"/>
                    </a:lnTo>
                    <a:close/>
                  </a:path>
                </a:pathLst>
              </a:custGeom>
              <a:solidFill>
                <a:srgbClr val="4D8D33"/>
              </a:solidFill>
              <a:ln w="9525">
                <a:noFill/>
                <a:round/>
                <a:headEnd/>
                <a:tailEnd/>
              </a:ln>
            </p:spPr>
            <p:txBody>
              <a:bodyPr/>
              <a:lstStyle/>
              <a:p>
                <a:endParaRPr lang="en-US" dirty="0">
                  <a:solidFill>
                    <a:prstClr val="black"/>
                  </a:solidFill>
                </a:endParaRPr>
              </a:p>
            </p:txBody>
          </p:sp>
          <p:sp>
            <p:nvSpPr>
              <p:cNvPr id="75367" name="Freeform 889"/>
              <p:cNvSpPr>
                <a:spLocks/>
              </p:cNvSpPr>
              <p:nvPr/>
            </p:nvSpPr>
            <p:spPr bwMode="auto">
              <a:xfrm>
                <a:off x="2727" y="206"/>
                <a:ext cx="25" cy="59"/>
              </a:xfrm>
              <a:custGeom>
                <a:avLst/>
                <a:gdLst>
                  <a:gd name="T0" fmla="*/ 17 w 25"/>
                  <a:gd name="T1" fmla="*/ 28 h 59"/>
                  <a:gd name="T2" fmla="*/ 15 w 25"/>
                  <a:gd name="T3" fmla="*/ 39 h 59"/>
                  <a:gd name="T4" fmla="*/ 15 w 25"/>
                  <a:gd name="T5" fmla="*/ 44 h 59"/>
                  <a:gd name="T6" fmla="*/ 17 w 25"/>
                  <a:gd name="T7" fmla="*/ 50 h 59"/>
                  <a:gd name="T8" fmla="*/ 25 w 25"/>
                  <a:gd name="T9" fmla="*/ 59 h 59"/>
                  <a:gd name="T10" fmla="*/ 9 w 25"/>
                  <a:gd name="T11" fmla="*/ 56 h 59"/>
                  <a:gd name="T12" fmla="*/ 1 w 25"/>
                  <a:gd name="T13" fmla="*/ 53 h 59"/>
                  <a:gd name="T14" fmla="*/ 1 w 25"/>
                  <a:gd name="T15" fmla="*/ 48 h 59"/>
                  <a:gd name="T16" fmla="*/ 1 w 25"/>
                  <a:gd name="T17" fmla="*/ 45 h 59"/>
                  <a:gd name="T18" fmla="*/ 1 w 25"/>
                  <a:gd name="T19" fmla="*/ 37 h 59"/>
                  <a:gd name="T20" fmla="*/ 1 w 25"/>
                  <a:gd name="T21" fmla="*/ 31 h 59"/>
                  <a:gd name="T22" fmla="*/ 0 w 25"/>
                  <a:gd name="T23" fmla="*/ 30 h 59"/>
                  <a:gd name="T24" fmla="*/ 0 w 25"/>
                  <a:gd name="T25" fmla="*/ 11 h 59"/>
                  <a:gd name="T26" fmla="*/ 1 w 25"/>
                  <a:gd name="T27" fmla="*/ 6 h 59"/>
                  <a:gd name="T28" fmla="*/ 3 w 25"/>
                  <a:gd name="T29" fmla="*/ 3 h 59"/>
                  <a:gd name="T30" fmla="*/ 4 w 25"/>
                  <a:gd name="T31" fmla="*/ 1 h 59"/>
                  <a:gd name="T32" fmla="*/ 7 w 25"/>
                  <a:gd name="T33" fmla="*/ 0 h 59"/>
                  <a:gd name="T34" fmla="*/ 20 w 25"/>
                  <a:gd name="T35" fmla="*/ 8 h 59"/>
                  <a:gd name="T36" fmla="*/ 25 w 25"/>
                  <a:gd name="T37" fmla="*/ 12 h 59"/>
                  <a:gd name="T38" fmla="*/ 20 w 25"/>
                  <a:gd name="T39" fmla="*/ 17 h 59"/>
                  <a:gd name="T40" fmla="*/ 17 w 25"/>
                  <a:gd name="T41" fmla="*/ 28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59"/>
                  <a:gd name="T65" fmla="*/ 25 w 25"/>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59">
                    <a:moveTo>
                      <a:pt x="17" y="28"/>
                    </a:moveTo>
                    <a:lnTo>
                      <a:pt x="15" y="39"/>
                    </a:lnTo>
                    <a:lnTo>
                      <a:pt x="15" y="44"/>
                    </a:lnTo>
                    <a:lnTo>
                      <a:pt x="17" y="50"/>
                    </a:lnTo>
                    <a:lnTo>
                      <a:pt x="25" y="59"/>
                    </a:lnTo>
                    <a:lnTo>
                      <a:pt x="9" y="56"/>
                    </a:lnTo>
                    <a:lnTo>
                      <a:pt x="1" y="53"/>
                    </a:lnTo>
                    <a:lnTo>
                      <a:pt x="1" y="48"/>
                    </a:lnTo>
                    <a:lnTo>
                      <a:pt x="1" y="45"/>
                    </a:lnTo>
                    <a:lnTo>
                      <a:pt x="1" y="37"/>
                    </a:lnTo>
                    <a:lnTo>
                      <a:pt x="1" y="31"/>
                    </a:lnTo>
                    <a:lnTo>
                      <a:pt x="0" y="30"/>
                    </a:lnTo>
                    <a:lnTo>
                      <a:pt x="0" y="11"/>
                    </a:lnTo>
                    <a:lnTo>
                      <a:pt x="1" y="6"/>
                    </a:lnTo>
                    <a:lnTo>
                      <a:pt x="3" y="3"/>
                    </a:lnTo>
                    <a:lnTo>
                      <a:pt x="4" y="1"/>
                    </a:lnTo>
                    <a:lnTo>
                      <a:pt x="7" y="0"/>
                    </a:lnTo>
                    <a:lnTo>
                      <a:pt x="20" y="8"/>
                    </a:lnTo>
                    <a:lnTo>
                      <a:pt x="25" y="12"/>
                    </a:lnTo>
                    <a:lnTo>
                      <a:pt x="20" y="17"/>
                    </a:lnTo>
                    <a:lnTo>
                      <a:pt x="17" y="28"/>
                    </a:lnTo>
                    <a:close/>
                  </a:path>
                </a:pathLst>
              </a:custGeom>
              <a:solidFill>
                <a:srgbClr val="8CBF33"/>
              </a:solidFill>
              <a:ln w="9525">
                <a:noFill/>
                <a:round/>
                <a:headEnd/>
                <a:tailEnd/>
              </a:ln>
            </p:spPr>
            <p:txBody>
              <a:bodyPr/>
              <a:lstStyle/>
              <a:p>
                <a:endParaRPr lang="en-US" dirty="0">
                  <a:solidFill>
                    <a:prstClr val="black"/>
                  </a:solidFill>
                </a:endParaRPr>
              </a:p>
            </p:txBody>
          </p:sp>
          <p:sp>
            <p:nvSpPr>
              <p:cNvPr id="75368" name="Freeform 890"/>
              <p:cNvSpPr>
                <a:spLocks/>
              </p:cNvSpPr>
              <p:nvPr/>
            </p:nvSpPr>
            <p:spPr bwMode="auto">
              <a:xfrm>
                <a:off x="2711" y="197"/>
                <a:ext cx="22" cy="57"/>
              </a:xfrm>
              <a:custGeom>
                <a:avLst/>
                <a:gdLst>
                  <a:gd name="T0" fmla="*/ 14 w 22"/>
                  <a:gd name="T1" fmla="*/ 18 h 57"/>
                  <a:gd name="T2" fmla="*/ 13 w 22"/>
                  <a:gd name="T3" fmla="*/ 25 h 57"/>
                  <a:gd name="T4" fmla="*/ 14 w 22"/>
                  <a:gd name="T5" fmla="*/ 43 h 57"/>
                  <a:gd name="T6" fmla="*/ 14 w 22"/>
                  <a:gd name="T7" fmla="*/ 57 h 57"/>
                  <a:gd name="T8" fmla="*/ 11 w 22"/>
                  <a:gd name="T9" fmla="*/ 56 h 57"/>
                  <a:gd name="T10" fmla="*/ 8 w 22"/>
                  <a:gd name="T11" fmla="*/ 50 h 57"/>
                  <a:gd name="T12" fmla="*/ 6 w 22"/>
                  <a:gd name="T13" fmla="*/ 48 h 57"/>
                  <a:gd name="T14" fmla="*/ 3 w 22"/>
                  <a:gd name="T15" fmla="*/ 40 h 57"/>
                  <a:gd name="T16" fmla="*/ 0 w 22"/>
                  <a:gd name="T17" fmla="*/ 34 h 57"/>
                  <a:gd name="T18" fmla="*/ 3 w 22"/>
                  <a:gd name="T19" fmla="*/ 3 h 57"/>
                  <a:gd name="T20" fmla="*/ 3 w 22"/>
                  <a:gd name="T21" fmla="*/ 0 h 57"/>
                  <a:gd name="T22" fmla="*/ 17 w 22"/>
                  <a:gd name="T23" fmla="*/ 6 h 57"/>
                  <a:gd name="T24" fmla="*/ 22 w 22"/>
                  <a:gd name="T25" fmla="*/ 7 h 57"/>
                  <a:gd name="T26" fmla="*/ 17 w 22"/>
                  <a:gd name="T27" fmla="*/ 10 h 57"/>
                  <a:gd name="T28" fmla="*/ 14 w 22"/>
                  <a:gd name="T29" fmla="*/ 18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57"/>
                  <a:gd name="T47" fmla="*/ 22 w 22"/>
                  <a:gd name="T48" fmla="*/ 57 h 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57">
                    <a:moveTo>
                      <a:pt x="14" y="18"/>
                    </a:moveTo>
                    <a:lnTo>
                      <a:pt x="13" y="25"/>
                    </a:lnTo>
                    <a:lnTo>
                      <a:pt x="14" y="43"/>
                    </a:lnTo>
                    <a:lnTo>
                      <a:pt x="14" y="57"/>
                    </a:lnTo>
                    <a:lnTo>
                      <a:pt x="11" y="56"/>
                    </a:lnTo>
                    <a:lnTo>
                      <a:pt x="8" y="50"/>
                    </a:lnTo>
                    <a:lnTo>
                      <a:pt x="6" y="48"/>
                    </a:lnTo>
                    <a:lnTo>
                      <a:pt x="3" y="40"/>
                    </a:lnTo>
                    <a:lnTo>
                      <a:pt x="0" y="34"/>
                    </a:lnTo>
                    <a:lnTo>
                      <a:pt x="3" y="3"/>
                    </a:lnTo>
                    <a:lnTo>
                      <a:pt x="3" y="0"/>
                    </a:lnTo>
                    <a:lnTo>
                      <a:pt x="17" y="6"/>
                    </a:lnTo>
                    <a:lnTo>
                      <a:pt x="22" y="7"/>
                    </a:lnTo>
                    <a:lnTo>
                      <a:pt x="17" y="10"/>
                    </a:lnTo>
                    <a:lnTo>
                      <a:pt x="14" y="18"/>
                    </a:lnTo>
                    <a:close/>
                  </a:path>
                </a:pathLst>
              </a:custGeom>
              <a:solidFill>
                <a:srgbClr val="7FB233"/>
              </a:solidFill>
              <a:ln w="9525">
                <a:noFill/>
                <a:round/>
                <a:headEnd/>
                <a:tailEnd/>
              </a:ln>
            </p:spPr>
            <p:txBody>
              <a:bodyPr/>
              <a:lstStyle/>
              <a:p>
                <a:endParaRPr lang="en-US" dirty="0">
                  <a:solidFill>
                    <a:prstClr val="black"/>
                  </a:solidFill>
                </a:endParaRPr>
              </a:p>
            </p:txBody>
          </p:sp>
          <p:sp>
            <p:nvSpPr>
              <p:cNvPr id="75369" name="Freeform 891"/>
              <p:cNvSpPr>
                <a:spLocks/>
              </p:cNvSpPr>
              <p:nvPr/>
            </p:nvSpPr>
            <p:spPr bwMode="auto">
              <a:xfrm>
                <a:off x="2683" y="165"/>
                <a:ext cx="31" cy="27"/>
              </a:xfrm>
              <a:custGeom>
                <a:avLst/>
                <a:gdLst>
                  <a:gd name="T0" fmla="*/ 30 w 31"/>
                  <a:gd name="T1" fmla="*/ 16 h 27"/>
                  <a:gd name="T2" fmla="*/ 23 w 31"/>
                  <a:gd name="T3" fmla="*/ 22 h 27"/>
                  <a:gd name="T4" fmla="*/ 17 w 31"/>
                  <a:gd name="T5" fmla="*/ 25 h 27"/>
                  <a:gd name="T6" fmla="*/ 12 w 31"/>
                  <a:gd name="T7" fmla="*/ 27 h 27"/>
                  <a:gd name="T8" fmla="*/ 12 w 31"/>
                  <a:gd name="T9" fmla="*/ 27 h 27"/>
                  <a:gd name="T10" fmla="*/ 11 w 31"/>
                  <a:gd name="T11" fmla="*/ 27 h 27"/>
                  <a:gd name="T12" fmla="*/ 6 w 31"/>
                  <a:gd name="T13" fmla="*/ 27 h 27"/>
                  <a:gd name="T14" fmla="*/ 3 w 31"/>
                  <a:gd name="T15" fmla="*/ 27 h 27"/>
                  <a:gd name="T16" fmla="*/ 0 w 31"/>
                  <a:gd name="T17" fmla="*/ 21 h 27"/>
                  <a:gd name="T18" fmla="*/ 0 w 31"/>
                  <a:gd name="T19" fmla="*/ 16 h 27"/>
                  <a:gd name="T20" fmla="*/ 5 w 31"/>
                  <a:gd name="T21" fmla="*/ 7 h 27"/>
                  <a:gd name="T22" fmla="*/ 16 w 31"/>
                  <a:gd name="T23" fmla="*/ 0 h 27"/>
                  <a:gd name="T24" fmla="*/ 23 w 31"/>
                  <a:gd name="T25" fmla="*/ 0 h 27"/>
                  <a:gd name="T26" fmla="*/ 28 w 31"/>
                  <a:gd name="T27" fmla="*/ 2 h 27"/>
                  <a:gd name="T28" fmla="*/ 30 w 31"/>
                  <a:gd name="T29" fmla="*/ 5 h 27"/>
                  <a:gd name="T30" fmla="*/ 30 w 31"/>
                  <a:gd name="T31" fmla="*/ 5 h 27"/>
                  <a:gd name="T32" fmla="*/ 31 w 31"/>
                  <a:gd name="T33" fmla="*/ 11 h 27"/>
                  <a:gd name="T34" fmla="*/ 30 w 31"/>
                  <a:gd name="T35" fmla="*/ 16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27"/>
                  <a:gd name="T56" fmla="*/ 31 w 31"/>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27">
                    <a:moveTo>
                      <a:pt x="30" y="16"/>
                    </a:moveTo>
                    <a:lnTo>
                      <a:pt x="23" y="22"/>
                    </a:lnTo>
                    <a:lnTo>
                      <a:pt x="17" y="25"/>
                    </a:lnTo>
                    <a:lnTo>
                      <a:pt x="12" y="27"/>
                    </a:lnTo>
                    <a:lnTo>
                      <a:pt x="11" y="27"/>
                    </a:lnTo>
                    <a:lnTo>
                      <a:pt x="6" y="27"/>
                    </a:lnTo>
                    <a:lnTo>
                      <a:pt x="3" y="27"/>
                    </a:lnTo>
                    <a:lnTo>
                      <a:pt x="0" y="21"/>
                    </a:lnTo>
                    <a:lnTo>
                      <a:pt x="0" y="16"/>
                    </a:lnTo>
                    <a:lnTo>
                      <a:pt x="5" y="7"/>
                    </a:lnTo>
                    <a:lnTo>
                      <a:pt x="16" y="0"/>
                    </a:lnTo>
                    <a:lnTo>
                      <a:pt x="23" y="0"/>
                    </a:lnTo>
                    <a:lnTo>
                      <a:pt x="28" y="2"/>
                    </a:lnTo>
                    <a:lnTo>
                      <a:pt x="30" y="5"/>
                    </a:lnTo>
                    <a:lnTo>
                      <a:pt x="31" y="11"/>
                    </a:lnTo>
                    <a:lnTo>
                      <a:pt x="30" y="16"/>
                    </a:lnTo>
                    <a:close/>
                  </a:path>
                </a:pathLst>
              </a:custGeom>
              <a:solidFill>
                <a:srgbClr val="6600CC"/>
              </a:solidFill>
              <a:ln w="9525">
                <a:noFill/>
                <a:round/>
                <a:headEnd/>
                <a:tailEnd/>
              </a:ln>
            </p:spPr>
            <p:txBody>
              <a:bodyPr/>
              <a:lstStyle/>
              <a:p>
                <a:endParaRPr lang="en-US" dirty="0">
                  <a:solidFill>
                    <a:prstClr val="black"/>
                  </a:solidFill>
                </a:endParaRPr>
              </a:p>
            </p:txBody>
          </p:sp>
          <p:sp>
            <p:nvSpPr>
              <p:cNvPr id="75370" name="Freeform 892"/>
              <p:cNvSpPr>
                <a:spLocks/>
              </p:cNvSpPr>
              <p:nvPr/>
            </p:nvSpPr>
            <p:spPr bwMode="auto">
              <a:xfrm>
                <a:off x="2697" y="167"/>
                <a:ext cx="9" cy="6"/>
              </a:xfrm>
              <a:custGeom>
                <a:avLst/>
                <a:gdLst>
                  <a:gd name="T0" fmla="*/ 6 w 9"/>
                  <a:gd name="T1" fmla="*/ 6 h 6"/>
                  <a:gd name="T2" fmla="*/ 2 w 9"/>
                  <a:gd name="T3" fmla="*/ 5 h 6"/>
                  <a:gd name="T4" fmla="*/ 0 w 9"/>
                  <a:gd name="T5" fmla="*/ 3 h 6"/>
                  <a:gd name="T6" fmla="*/ 6 w 9"/>
                  <a:gd name="T7" fmla="*/ 0 h 6"/>
                  <a:gd name="T8" fmla="*/ 9 w 9"/>
                  <a:gd name="T9" fmla="*/ 0 h 6"/>
                  <a:gd name="T10" fmla="*/ 9 w 9"/>
                  <a:gd name="T11" fmla="*/ 3 h 6"/>
                  <a:gd name="T12" fmla="*/ 6 w 9"/>
                  <a:gd name="T13" fmla="*/ 6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6" y="6"/>
                    </a:moveTo>
                    <a:lnTo>
                      <a:pt x="2" y="5"/>
                    </a:lnTo>
                    <a:lnTo>
                      <a:pt x="0" y="3"/>
                    </a:lnTo>
                    <a:lnTo>
                      <a:pt x="6" y="0"/>
                    </a:lnTo>
                    <a:lnTo>
                      <a:pt x="9" y="0"/>
                    </a:lnTo>
                    <a:lnTo>
                      <a:pt x="9" y="3"/>
                    </a:lnTo>
                    <a:lnTo>
                      <a:pt x="6"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371" name="Freeform 893"/>
              <p:cNvSpPr>
                <a:spLocks/>
              </p:cNvSpPr>
              <p:nvPr/>
            </p:nvSpPr>
            <p:spPr bwMode="auto">
              <a:xfrm>
                <a:off x="2699" y="168"/>
                <a:ext cx="6" cy="4"/>
              </a:xfrm>
              <a:custGeom>
                <a:avLst/>
                <a:gdLst>
                  <a:gd name="T0" fmla="*/ 4 w 6"/>
                  <a:gd name="T1" fmla="*/ 4 h 4"/>
                  <a:gd name="T2" fmla="*/ 1 w 6"/>
                  <a:gd name="T3" fmla="*/ 2 h 4"/>
                  <a:gd name="T4" fmla="*/ 0 w 6"/>
                  <a:gd name="T5" fmla="*/ 2 h 4"/>
                  <a:gd name="T6" fmla="*/ 4 w 6"/>
                  <a:gd name="T7" fmla="*/ 0 h 4"/>
                  <a:gd name="T8" fmla="*/ 6 w 6"/>
                  <a:gd name="T9" fmla="*/ 0 h 4"/>
                  <a:gd name="T10" fmla="*/ 6 w 6"/>
                  <a:gd name="T11" fmla="*/ 2 h 4"/>
                  <a:gd name="T12" fmla="*/ 4 w 6"/>
                  <a:gd name="T13" fmla="*/ 4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4" y="4"/>
                    </a:moveTo>
                    <a:lnTo>
                      <a:pt x="1" y="2"/>
                    </a:lnTo>
                    <a:lnTo>
                      <a:pt x="0" y="2"/>
                    </a:lnTo>
                    <a:lnTo>
                      <a:pt x="4" y="0"/>
                    </a:lnTo>
                    <a:lnTo>
                      <a:pt x="6" y="0"/>
                    </a:lnTo>
                    <a:lnTo>
                      <a:pt x="6" y="2"/>
                    </a:lnTo>
                    <a:lnTo>
                      <a:pt x="4" y="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372" name="Freeform 894"/>
              <p:cNvSpPr>
                <a:spLocks/>
              </p:cNvSpPr>
              <p:nvPr/>
            </p:nvSpPr>
            <p:spPr bwMode="auto">
              <a:xfrm>
                <a:off x="2661" y="211"/>
                <a:ext cx="6" cy="11"/>
              </a:xfrm>
              <a:custGeom>
                <a:avLst/>
                <a:gdLst>
                  <a:gd name="T0" fmla="*/ 5 w 6"/>
                  <a:gd name="T1" fmla="*/ 7 h 11"/>
                  <a:gd name="T2" fmla="*/ 2 w 6"/>
                  <a:gd name="T3" fmla="*/ 11 h 11"/>
                  <a:gd name="T4" fmla="*/ 0 w 6"/>
                  <a:gd name="T5" fmla="*/ 11 h 11"/>
                  <a:gd name="T6" fmla="*/ 2 w 6"/>
                  <a:gd name="T7" fmla="*/ 7 h 11"/>
                  <a:gd name="T8" fmla="*/ 3 w 6"/>
                  <a:gd name="T9" fmla="*/ 6 h 11"/>
                  <a:gd name="T10" fmla="*/ 5 w 6"/>
                  <a:gd name="T11" fmla="*/ 0 h 11"/>
                  <a:gd name="T12" fmla="*/ 6 w 6"/>
                  <a:gd name="T13" fmla="*/ 3 h 11"/>
                  <a:gd name="T14" fmla="*/ 5 w 6"/>
                  <a:gd name="T15" fmla="*/ 7 h 1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1"/>
                  <a:gd name="T26" fmla="*/ 6 w 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1">
                    <a:moveTo>
                      <a:pt x="5" y="7"/>
                    </a:moveTo>
                    <a:lnTo>
                      <a:pt x="2" y="11"/>
                    </a:lnTo>
                    <a:lnTo>
                      <a:pt x="0" y="11"/>
                    </a:lnTo>
                    <a:lnTo>
                      <a:pt x="2" y="7"/>
                    </a:lnTo>
                    <a:lnTo>
                      <a:pt x="3" y="6"/>
                    </a:lnTo>
                    <a:lnTo>
                      <a:pt x="5" y="0"/>
                    </a:lnTo>
                    <a:lnTo>
                      <a:pt x="6" y="3"/>
                    </a:lnTo>
                    <a:lnTo>
                      <a:pt x="5" y="7"/>
                    </a:lnTo>
                    <a:close/>
                  </a:path>
                </a:pathLst>
              </a:custGeom>
              <a:solidFill>
                <a:srgbClr val="FFCC99"/>
              </a:solidFill>
              <a:ln w="9525">
                <a:noFill/>
                <a:round/>
                <a:headEnd/>
                <a:tailEnd/>
              </a:ln>
            </p:spPr>
            <p:txBody>
              <a:bodyPr/>
              <a:lstStyle/>
              <a:p>
                <a:endParaRPr lang="en-US" dirty="0">
                  <a:solidFill>
                    <a:prstClr val="black"/>
                  </a:solidFill>
                </a:endParaRPr>
              </a:p>
            </p:txBody>
          </p:sp>
        </p:grpSp>
      </p:grpSp>
      <p:grpSp>
        <p:nvGrpSpPr>
          <p:cNvPr id="16" name="Group 895"/>
          <p:cNvGrpSpPr>
            <a:grpSpLocks/>
          </p:cNvGrpSpPr>
          <p:nvPr/>
        </p:nvGrpSpPr>
        <p:grpSpPr bwMode="auto">
          <a:xfrm>
            <a:off x="2276475" y="5429250"/>
            <a:ext cx="628650" cy="714375"/>
            <a:chOff x="1512" y="2880"/>
            <a:chExt cx="396" cy="450"/>
          </a:xfrm>
        </p:grpSpPr>
        <p:sp>
          <p:nvSpPr>
            <p:cNvPr id="75172" name="Rectangle 896"/>
            <p:cNvSpPr>
              <a:spLocks noChangeArrowheads="1"/>
            </p:cNvSpPr>
            <p:nvPr/>
          </p:nvSpPr>
          <p:spPr bwMode="auto">
            <a:xfrm>
              <a:off x="1540" y="3159"/>
              <a:ext cx="3" cy="4"/>
            </a:xfrm>
            <a:prstGeom prst="rect">
              <a:avLst/>
            </a:prstGeom>
            <a:solidFill>
              <a:srgbClr val="000000"/>
            </a:solidFill>
            <a:ln w="9525">
              <a:noFill/>
              <a:miter lim="800000"/>
              <a:headEnd/>
              <a:tailEnd/>
            </a:ln>
          </p:spPr>
          <p:txBody>
            <a:bodyPr/>
            <a:lstStyle/>
            <a:p>
              <a:endParaRPr lang="en-US" dirty="0">
                <a:solidFill>
                  <a:prstClr val="black"/>
                </a:solidFill>
                <a:latin typeface="Constantia" pitchFamily="18" charset="0"/>
              </a:endParaRPr>
            </a:p>
          </p:txBody>
        </p:sp>
        <p:sp>
          <p:nvSpPr>
            <p:cNvPr id="75173" name="Line 897"/>
            <p:cNvSpPr>
              <a:spLocks noChangeShapeType="1"/>
            </p:cNvSpPr>
            <p:nvPr/>
          </p:nvSpPr>
          <p:spPr bwMode="auto">
            <a:xfrm>
              <a:off x="1540" y="3159"/>
              <a:ext cx="3" cy="1"/>
            </a:xfrm>
            <a:prstGeom prst="line">
              <a:avLst/>
            </a:prstGeom>
            <a:noFill/>
            <a:ln w="0">
              <a:solidFill>
                <a:srgbClr val="000000"/>
              </a:solidFill>
              <a:round/>
              <a:headEnd/>
              <a:tailEnd/>
            </a:ln>
          </p:spPr>
          <p:txBody>
            <a:bodyPr/>
            <a:lstStyle/>
            <a:p>
              <a:endParaRPr lang="en-US" dirty="0">
                <a:solidFill>
                  <a:prstClr val="black"/>
                </a:solidFill>
              </a:endParaRPr>
            </a:p>
          </p:txBody>
        </p:sp>
        <p:sp>
          <p:nvSpPr>
            <p:cNvPr id="75174" name="Line 898"/>
            <p:cNvSpPr>
              <a:spLocks noChangeShapeType="1"/>
            </p:cNvSpPr>
            <p:nvPr/>
          </p:nvSpPr>
          <p:spPr bwMode="auto">
            <a:xfrm>
              <a:off x="1540" y="3159"/>
              <a:ext cx="1" cy="4"/>
            </a:xfrm>
            <a:prstGeom prst="line">
              <a:avLst/>
            </a:prstGeom>
            <a:noFill/>
            <a:ln w="0">
              <a:solidFill>
                <a:srgbClr val="000000"/>
              </a:solidFill>
              <a:round/>
              <a:headEnd/>
              <a:tailEnd/>
            </a:ln>
          </p:spPr>
          <p:txBody>
            <a:bodyPr/>
            <a:lstStyle/>
            <a:p>
              <a:endParaRPr lang="en-US" dirty="0">
                <a:solidFill>
                  <a:prstClr val="black"/>
                </a:solidFill>
              </a:endParaRPr>
            </a:p>
          </p:txBody>
        </p:sp>
        <p:sp>
          <p:nvSpPr>
            <p:cNvPr id="75175" name="Rectangle 899"/>
            <p:cNvSpPr>
              <a:spLocks noChangeArrowheads="1"/>
            </p:cNvSpPr>
            <p:nvPr/>
          </p:nvSpPr>
          <p:spPr bwMode="auto">
            <a:xfrm>
              <a:off x="1540" y="3159"/>
              <a:ext cx="3" cy="4"/>
            </a:xfrm>
            <a:prstGeom prst="rect">
              <a:avLst/>
            </a:prstGeom>
            <a:solidFill>
              <a:srgbClr val="000000"/>
            </a:solidFill>
            <a:ln w="9525">
              <a:noFill/>
              <a:miter lim="800000"/>
              <a:headEnd/>
              <a:tailEnd/>
            </a:ln>
          </p:spPr>
          <p:txBody>
            <a:bodyPr/>
            <a:lstStyle/>
            <a:p>
              <a:endParaRPr lang="en-US" dirty="0">
                <a:solidFill>
                  <a:prstClr val="black"/>
                </a:solidFill>
                <a:latin typeface="Constantia" pitchFamily="18" charset="0"/>
              </a:endParaRPr>
            </a:p>
          </p:txBody>
        </p:sp>
        <p:sp>
          <p:nvSpPr>
            <p:cNvPr id="75176" name="Line 900"/>
            <p:cNvSpPr>
              <a:spLocks noChangeShapeType="1"/>
            </p:cNvSpPr>
            <p:nvPr/>
          </p:nvSpPr>
          <p:spPr bwMode="auto">
            <a:xfrm>
              <a:off x="1540" y="3159"/>
              <a:ext cx="3" cy="1"/>
            </a:xfrm>
            <a:prstGeom prst="line">
              <a:avLst/>
            </a:prstGeom>
            <a:noFill/>
            <a:ln w="0">
              <a:solidFill>
                <a:srgbClr val="000000"/>
              </a:solidFill>
              <a:round/>
              <a:headEnd/>
              <a:tailEnd/>
            </a:ln>
          </p:spPr>
          <p:txBody>
            <a:bodyPr/>
            <a:lstStyle/>
            <a:p>
              <a:endParaRPr lang="en-US" dirty="0">
                <a:solidFill>
                  <a:prstClr val="black"/>
                </a:solidFill>
              </a:endParaRPr>
            </a:p>
          </p:txBody>
        </p:sp>
        <p:sp>
          <p:nvSpPr>
            <p:cNvPr id="75177" name="Line 901"/>
            <p:cNvSpPr>
              <a:spLocks noChangeShapeType="1"/>
            </p:cNvSpPr>
            <p:nvPr/>
          </p:nvSpPr>
          <p:spPr bwMode="auto">
            <a:xfrm>
              <a:off x="1540" y="3159"/>
              <a:ext cx="1" cy="4"/>
            </a:xfrm>
            <a:prstGeom prst="line">
              <a:avLst/>
            </a:prstGeom>
            <a:noFill/>
            <a:ln w="0">
              <a:solidFill>
                <a:srgbClr val="000000"/>
              </a:solidFill>
              <a:round/>
              <a:headEnd/>
              <a:tailEnd/>
            </a:ln>
          </p:spPr>
          <p:txBody>
            <a:bodyPr/>
            <a:lstStyle/>
            <a:p>
              <a:endParaRPr lang="en-US" dirty="0">
                <a:solidFill>
                  <a:prstClr val="black"/>
                </a:solidFill>
              </a:endParaRPr>
            </a:p>
          </p:txBody>
        </p:sp>
        <p:sp>
          <p:nvSpPr>
            <p:cNvPr id="75178" name="Freeform 902"/>
            <p:cNvSpPr>
              <a:spLocks/>
            </p:cNvSpPr>
            <p:nvPr/>
          </p:nvSpPr>
          <p:spPr bwMode="auto">
            <a:xfrm>
              <a:off x="1513" y="3203"/>
              <a:ext cx="102" cy="52"/>
            </a:xfrm>
            <a:custGeom>
              <a:avLst/>
              <a:gdLst>
                <a:gd name="T0" fmla="*/ 5 w 102"/>
                <a:gd name="T1" fmla="*/ 36 h 52"/>
                <a:gd name="T2" fmla="*/ 11 w 102"/>
                <a:gd name="T3" fmla="*/ 33 h 52"/>
                <a:gd name="T4" fmla="*/ 47 w 102"/>
                <a:gd name="T5" fmla="*/ 5 h 52"/>
                <a:gd name="T6" fmla="*/ 69 w 102"/>
                <a:gd name="T7" fmla="*/ 0 h 52"/>
                <a:gd name="T8" fmla="*/ 102 w 102"/>
                <a:gd name="T9" fmla="*/ 2 h 52"/>
                <a:gd name="T10" fmla="*/ 94 w 102"/>
                <a:gd name="T11" fmla="*/ 22 h 52"/>
                <a:gd name="T12" fmla="*/ 88 w 102"/>
                <a:gd name="T13" fmla="*/ 10 h 52"/>
                <a:gd name="T14" fmla="*/ 69 w 102"/>
                <a:gd name="T15" fmla="*/ 13 h 52"/>
                <a:gd name="T16" fmla="*/ 53 w 102"/>
                <a:gd name="T17" fmla="*/ 14 h 52"/>
                <a:gd name="T18" fmla="*/ 30 w 102"/>
                <a:gd name="T19" fmla="*/ 30 h 52"/>
                <a:gd name="T20" fmla="*/ 19 w 102"/>
                <a:gd name="T21" fmla="*/ 44 h 52"/>
                <a:gd name="T22" fmla="*/ 0 w 102"/>
                <a:gd name="T23" fmla="*/ 52 h 52"/>
                <a:gd name="T24" fmla="*/ 5 w 102"/>
                <a:gd name="T25" fmla="*/ 36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52"/>
                <a:gd name="T41" fmla="*/ 102 w 102"/>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52">
                  <a:moveTo>
                    <a:pt x="5" y="36"/>
                  </a:moveTo>
                  <a:lnTo>
                    <a:pt x="11" y="33"/>
                  </a:lnTo>
                  <a:lnTo>
                    <a:pt x="47" y="5"/>
                  </a:lnTo>
                  <a:lnTo>
                    <a:pt x="69" y="0"/>
                  </a:lnTo>
                  <a:lnTo>
                    <a:pt x="102" y="2"/>
                  </a:lnTo>
                  <a:lnTo>
                    <a:pt x="94" y="22"/>
                  </a:lnTo>
                  <a:lnTo>
                    <a:pt x="88" y="10"/>
                  </a:lnTo>
                  <a:lnTo>
                    <a:pt x="69" y="13"/>
                  </a:lnTo>
                  <a:lnTo>
                    <a:pt x="53" y="14"/>
                  </a:lnTo>
                  <a:lnTo>
                    <a:pt x="30" y="30"/>
                  </a:lnTo>
                  <a:lnTo>
                    <a:pt x="19" y="44"/>
                  </a:lnTo>
                  <a:lnTo>
                    <a:pt x="0" y="52"/>
                  </a:lnTo>
                  <a:lnTo>
                    <a:pt x="5" y="3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79" name="Freeform 903"/>
            <p:cNvSpPr>
              <a:spLocks/>
            </p:cNvSpPr>
            <p:nvPr/>
          </p:nvSpPr>
          <p:spPr bwMode="auto">
            <a:xfrm>
              <a:off x="1608" y="3000"/>
              <a:ext cx="57" cy="80"/>
            </a:xfrm>
            <a:custGeom>
              <a:avLst/>
              <a:gdLst>
                <a:gd name="T0" fmla="*/ 52 w 57"/>
                <a:gd name="T1" fmla="*/ 0 h 80"/>
                <a:gd name="T2" fmla="*/ 41 w 57"/>
                <a:gd name="T3" fmla="*/ 0 h 80"/>
                <a:gd name="T4" fmla="*/ 11 w 57"/>
                <a:gd name="T5" fmla="*/ 3 h 80"/>
                <a:gd name="T6" fmla="*/ 0 w 57"/>
                <a:gd name="T7" fmla="*/ 22 h 80"/>
                <a:gd name="T8" fmla="*/ 5 w 57"/>
                <a:gd name="T9" fmla="*/ 42 h 80"/>
                <a:gd name="T10" fmla="*/ 22 w 57"/>
                <a:gd name="T11" fmla="*/ 66 h 80"/>
                <a:gd name="T12" fmla="*/ 38 w 57"/>
                <a:gd name="T13" fmla="*/ 80 h 80"/>
                <a:gd name="T14" fmla="*/ 53 w 57"/>
                <a:gd name="T15" fmla="*/ 74 h 80"/>
                <a:gd name="T16" fmla="*/ 57 w 57"/>
                <a:gd name="T17" fmla="*/ 21 h 80"/>
                <a:gd name="T18" fmla="*/ 52 w 57"/>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80"/>
                <a:gd name="T32" fmla="*/ 57 w 57"/>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80">
                  <a:moveTo>
                    <a:pt x="52" y="0"/>
                  </a:moveTo>
                  <a:lnTo>
                    <a:pt x="41" y="0"/>
                  </a:lnTo>
                  <a:lnTo>
                    <a:pt x="11" y="3"/>
                  </a:lnTo>
                  <a:lnTo>
                    <a:pt x="0" y="22"/>
                  </a:lnTo>
                  <a:lnTo>
                    <a:pt x="5" y="42"/>
                  </a:lnTo>
                  <a:lnTo>
                    <a:pt x="22" y="66"/>
                  </a:lnTo>
                  <a:lnTo>
                    <a:pt x="38" y="80"/>
                  </a:lnTo>
                  <a:lnTo>
                    <a:pt x="53" y="74"/>
                  </a:lnTo>
                  <a:lnTo>
                    <a:pt x="57" y="21"/>
                  </a:lnTo>
                  <a:lnTo>
                    <a:pt x="52"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80" name="Freeform 904"/>
            <p:cNvSpPr>
              <a:spLocks/>
            </p:cNvSpPr>
            <p:nvPr/>
          </p:nvSpPr>
          <p:spPr bwMode="auto">
            <a:xfrm>
              <a:off x="1646" y="2911"/>
              <a:ext cx="90" cy="124"/>
            </a:xfrm>
            <a:custGeom>
              <a:avLst/>
              <a:gdLst>
                <a:gd name="T0" fmla="*/ 1 w 90"/>
                <a:gd name="T1" fmla="*/ 18 h 124"/>
                <a:gd name="T2" fmla="*/ 15 w 90"/>
                <a:gd name="T3" fmla="*/ 2 h 124"/>
                <a:gd name="T4" fmla="*/ 59 w 90"/>
                <a:gd name="T5" fmla="*/ 0 h 124"/>
                <a:gd name="T6" fmla="*/ 75 w 90"/>
                <a:gd name="T7" fmla="*/ 4 h 124"/>
                <a:gd name="T8" fmla="*/ 78 w 90"/>
                <a:gd name="T9" fmla="*/ 11 h 124"/>
                <a:gd name="T10" fmla="*/ 83 w 90"/>
                <a:gd name="T11" fmla="*/ 25 h 124"/>
                <a:gd name="T12" fmla="*/ 83 w 90"/>
                <a:gd name="T13" fmla="*/ 38 h 124"/>
                <a:gd name="T14" fmla="*/ 83 w 90"/>
                <a:gd name="T15" fmla="*/ 38 h 124"/>
                <a:gd name="T16" fmla="*/ 83 w 90"/>
                <a:gd name="T17" fmla="*/ 36 h 124"/>
                <a:gd name="T18" fmla="*/ 84 w 90"/>
                <a:gd name="T19" fmla="*/ 36 h 124"/>
                <a:gd name="T20" fmla="*/ 86 w 90"/>
                <a:gd name="T21" fmla="*/ 38 h 124"/>
                <a:gd name="T22" fmla="*/ 89 w 90"/>
                <a:gd name="T23" fmla="*/ 38 h 124"/>
                <a:gd name="T24" fmla="*/ 90 w 90"/>
                <a:gd name="T25" fmla="*/ 38 h 124"/>
                <a:gd name="T26" fmla="*/ 90 w 90"/>
                <a:gd name="T27" fmla="*/ 39 h 124"/>
                <a:gd name="T28" fmla="*/ 90 w 90"/>
                <a:gd name="T29" fmla="*/ 43 h 124"/>
                <a:gd name="T30" fmla="*/ 87 w 90"/>
                <a:gd name="T31" fmla="*/ 63 h 124"/>
                <a:gd name="T32" fmla="*/ 83 w 90"/>
                <a:gd name="T33" fmla="*/ 82 h 124"/>
                <a:gd name="T34" fmla="*/ 79 w 90"/>
                <a:gd name="T35" fmla="*/ 102 h 124"/>
                <a:gd name="T36" fmla="*/ 58 w 90"/>
                <a:gd name="T37" fmla="*/ 124 h 124"/>
                <a:gd name="T38" fmla="*/ 22 w 90"/>
                <a:gd name="T39" fmla="*/ 117 h 124"/>
                <a:gd name="T40" fmla="*/ 17 w 90"/>
                <a:gd name="T41" fmla="*/ 103 h 124"/>
                <a:gd name="T42" fmla="*/ 14 w 90"/>
                <a:gd name="T43" fmla="*/ 89 h 124"/>
                <a:gd name="T44" fmla="*/ 12 w 90"/>
                <a:gd name="T45" fmla="*/ 85 h 124"/>
                <a:gd name="T46" fmla="*/ 12 w 90"/>
                <a:gd name="T47" fmla="*/ 85 h 124"/>
                <a:gd name="T48" fmla="*/ 11 w 90"/>
                <a:gd name="T49" fmla="*/ 83 h 124"/>
                <a:gd name="T50" fmla="*/ 11 w 90"/>
                <a:gd name="T51" fmla="*/ 82 h 124"/>
                <a:gd name="T52" fmla="*/ 9 w 90"/>
                <a:gd name="T53" fmla="*/ 80 h 124"/>
                <a:gd name="T54" fmla="*/ 8 w 90"/>
                <a:gd name="T55" fmla="*/ 77 h 124"/>
                <a:gd name="T56" fmla="*/ 6 w 90"/>
                <a:gd name="T57" fmla="*/ 74 h 124"/>
                <a:gd name="T58" fmla="*/ 6 w 90"/>
                <a:gd name="T59" fmla="*/ 69 h 124"/>
                <a:gd name="T60" fmla="*/ 5 w 90"/>
                <a:gd name="T61" fmla="*/ 66 h 124"/>
                <a:gd name="T62" fmla="*/ 0 w 90"/>
                <a:gd name="T63" fmla="*/ 46 h 124"/>
                <a:gd name="T64" fmla="*/ 3 w 90"/>
                <a:gd name="T65" fmla="*/ 33 h 124"/>
                <a:gd name="T66" fmla="*/ 1 w 90"/>
                <a:gd name="T67" fmla="*/ 18 h 1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124"/>
                <a:gd name="T104" fmla="*/ 90 w 90"/>
                <a:gd name="T105" fmla="*/ 124 h 1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124">
                  <a:moveTo>
                    <a:pt x="1" y="18"/>
                  </a:moveTo>
                  <a:lnTo>
                    <a:pt x="15" y="2"/>
                  </a:lnTo>
                  <a:lnTo>
                    <a:pt x="59" y="0"/>
                  </a:lnTo>
                  <a:lnTo>
                    <a:pt x="75" y="4"/>
                  </a:lnTo>
                  <a:lnTo>
                    <a:pt x="78" y="11"/>
                  </a:lnTo>
                  <a:lnTo>
                    <a:pt x="83" y="25"/>
                  </a:lnTo>
                  <a:lnTo>
                    <a:pt x="83" y="38"/>
                  </a:lnTo>
                  <a:lnTo>
                    <a:pt x="83" y="36"/>
                  </a:lnTo>
                  <a:lnTo>
                    <a:pt x="84" y="36"/>
                  </a:lnTo>
                  <a:lnTo>
                    <a:pt x="86" y="38"/>
                  </a:lnTo>
                  <a:lnTo>
                    <a:pt x="89" y="38"/>
                  </a:lnTo>
                  <a:lnTo>
                    <a:pt x="90" y="38"/>
                  </a:lnTo>
                  <a:lnTo>
                    <a:pt x="90" y="39"/>
                  </a:lnTo>
                  <a:lnTo>
                    <a:pt x="90" y="43"/>
                  </a:lnTo>
                  <a:lnTo>
                    <a:pt x="87" y="63"/>
                  </a:lnTo>
                  <a:lnTo>
                    <a:pt x="83" y="82"/>
                  </a:lnTo>
                  <a:lnTo>
                    <a:pt x="79" y="102"/>
                  </a:lnTo>
                  <a:lnTo>
                    <a:pt x="58" y="124"/>
                  </a:lnTo>
                  <a:lnTo>
                    <a:pt x="22" y="117"/>
                  </a:lnTo>
                  <a:lnTo>
                    <a:pt x="17" y="103"/>
                  </a:lnTo>
                  <a:lnTo>
                    <a:pt x="14" y="89"/>
                  </a:lnTo>
                  <a:lnTo>
                    <a:pt x="12" y="85"/>
                  </a:lnTo>
                  <a:lnTo>
                    <a:pt x="11" y="83"/>
                  </a:lnTo>
                  <a:lnTo>
                    <a:pt x="11" y="82"/>
                  </a:lnTo>
                  <a:lnTo>
                    <a:pt x="9" y="80"/>
                  </a:lnTo>
                  <a:lnTo>
                    <a:pt x="8" y="77"/>
                  </a:lnTo>
                  <a:lnTo>
                    <a:pt x="6" y="74"/>
                  </a:lnTo>
                  <a:lnTo>
                    <a:pt x="6" y="69"/>
                  </a:lnTo>
                  <a:lnTo>
                    <a:pt x="5" y="66"/>
                  </a:lnTo>
                  <a:lnTo>
                    <a:pt x="0" y="46"/>
                  </a:lnTo>
                  <a:lnTo>
                    <a:pt x="3" y="33"/>
                  </a:lnTo>
                  <a:lnTo>
                    <a:pt x="1" y="1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81" name="Freeform 905"/>
            <p:cNvSpPr>
              <a:spLocks/>
            </p:cNvSpPr>
            <p:nvPr/>
          </p:nvSpPr>
          <p:spPr bwMode="auto">
            <a:xfrm>
              <a:off x="1512" y="2880"/>
              <a:ext cx="371" cy="432"/>
            </a:xfrm>
            <a:custGeom>
              <a:avLst/>
              <a:gdLst>
                <a:gd name="T0" fmla="*/ 287 w 371"/>
                <a:gd name="T1" fmla="*/ 191 h 432"/>
                <a:gd name="T2" fmla="*/ 304 w 371"/>
                <a:gd name="T3" fmla="*/ 219 h 432"/>
                <a:gd name="T4" fmla="*/ 299 w 371"/>
                <a:gd name="T5" fmla="*/ 275 h 432"/>
                <a:gd name="T6" fmla="*/ 335 w 371"/>
                <a:gd name="T7" fmla="*/ 281 h 432"/>
                <a:gd name="T8" fmla="*/ 351 w 371"/>
                <a:gd name="T9" fmla="*/ 278 h 432"/>
                <a:gd name="T10" fmla="*/ 316 w 371"/>
                <a:gd name="T11" fmla="*/ 309 h 432"/>
                <a:gd name="T12" fmla="*/ 357 w 371"/>
                <a:gd name="T13" fmla="*/ 311 h 432"/>
                <a:gd name="T14" fmla="*/ 349 w 371"/>
                <a:gd name="T15" fmla="*/ 318 h 432"/>
                <a:gd name="T16" fmla="*/ 301 w 371"/>
                <a:gd name="T17" fmla="*/ 353 h 432"/>
                <a:gd name="T18" fmla="*/ 318 w 371"/>
                <a:gd name="T19" fmla="*/ 370 h 432"/>
                <a:gd name="T20" fmla="*/ 304 w 371"/>
                <a:gd name="T21" fmla="*/ 401 h 432"/>
                <a:gd name="T22" fmla="*/ 290 w 371"/>
                <a:gd name="T23" fmla="*/ 407 h 432"/>
                <a:gd name="T24" fmla="*/ 257 w 371"/>
                <a:gd name="T25" fmla="*/ 368 h 432"/>
                <a:gd name="T26" fmla="*/ 262 w 371"/>
                <a:gd name="T27" fmla="*/ 326 h 432"/>
                <a:gd name="T28" fmla="*/ 245 w 371"/>
                <a:gd name="T29" fmla="*/ 322 h 432"/>
                <a:gd name="T30" fmla="*/ 231 w 371"/>
                <a:gd name="T31" fmla="*/ 309 h 432"/>
                <a:gd name="T32" fmla="*/ 224 w 371"/>
                <a:gd name="T33" fmla="*/ 353 h 432"/>
                <a:gd name="T34" fmla="*/ 213 w 371"/>
                <a:gd name="T35" fmla="*/ 411 h 432"/>
                <a:gd name="T36" fmla="*/ 192 w 371"/>
                <a:gd name="T37" fmla="*/ 414 h 432"/>
                <a:gd name="T38" fmla="*/ 173 w 371"/>
                <a:gd name="T39" fmla="*/ 379 h 432"/>
                <a:gd name="T40" fmla="*/ 168 w 371"/>
                <a:gd name="T41" fmla="*/ 298 h 432"/>
                <a:gd name="T42" fmla="*/ 170 w 371"/>
                <a:gd name="T43" fmla="*/ 340 h 432"/>
                <a:gd name="T44" fmla="*/ 149 w 371"/>
                <a:gd name="T45" fmla="*/ 334 h 432"/>
                <a:gd name="T46" fmla="*/ 118 w 371"/>
                <a:gd name="T47" fmla="*/ 342 h 432"/>
                <a:gd name="T48" fmla="*/ 98 w 371"/>
                <a:gd name="T49" fmla="*/ 350 h 432"/>
                <a:gd name="T50" fmla="*/ 76 w 371"/>
                <a:gd name="T51" fmla="*/ 337 h 432"/>
                <a:gd name="T52" fmla="*/ 15 w 371"/>
                <a:gd name="T53" fmla="*/ 373 h 432"/>
                <a:gd name="T54" fmla="*/ 25 w 371"/>
                <a:gd name="T55" fmla="*/ 357 h 432"/>
                <a:gd name="T56" fmla="*/ 92 w 371"/>
                <a:gd name="T57" fmla="*/ 326 h 432"/>
                <a:gd name="T58" fmla="*/ 19 w 371"/>
                <a:gd name="T59" fmla="*/ 354 h 432"/>
                <a:gd name="T60" fmla="*/ 22 w 371"/>
                <a:gd name="T61" fmla="*/ 345 h 432"/>
                <a:gd name="T62" fmla="*/ 89 w 371"/>
                <a:gd name="T63" fmla="*/ 322 h 432"/>
                <a:gd name="T64" fmla="*/ 146 w 371"/>
                <a:gd name="T65" fmla="*/ 312 h 432"/>
                <a:gd name="T66" fmla="*/ 164 w 371"/>
                <a:gd name="T67" fmla="*/ 254 h 432"/>
                <a:gd name="T68" fmla="*/ 129 w 371"/>
                <a:gd name="T69" fmla="*/ 242 h 432"/>
                <a:gd name="T70" fmla="*/ 126 w 371"/>
                <a:gd name="T71" fmla="*/ 203 h 432"/>
                <a:gd name="T72" fmla="*/ 103 w 371"/>
                <a:gd name="T73" fmla="*/ 123 h 432"/>
                <a:gd name="T74" fmla="*/ 142 w 371"/>
                <a:gd name="T75" fmla="*/ 120 h 432"/>
                <a:gd name="T76" fmla="*/ 104 w 371"/>
                <a:gd name="T77" fmla="*/ 136 h 432"/>
                <a:gd name="T78" fmla="*/ 129 w 371"/>
                <a:gd name="T79" fmla="*/ 194 h 432"/>
                <a:gd name="T80" fmla="*/ 146 w 371"/>
                <a:gd name="T81" fmla="*/ 125 h 432"/>
                <a:gd name="T82" fmla="*/ 170 w 371"/>
                <a:gd name="T83" fmla="*/ 142 h 432"/>
                <a:gd name="T84" fmla="*/ 212 w 371"/>
                <a:gd name="T85" fmla="*/ 122 h 432"/>
                <a:gd name="T86" fmla="*/ 217 w 371"/>
                <a:gd name="T87" fmla="*/ 95 h 432"/>
                <a:gd name="T88" fmla="*/ 212 w 371"/>
                <a:gd name="T89" fmla="*/ 74 h 432"/>
                <a:gd name="T90" fmla="*/ 210 w 371"/>
                <a:gd name="T91" fmla="*/ 59 h 432"/>
                <a:gd name="T92" fmla="*/ 188 w 371"/>
                <a:gd name="T93" fmla="*/ 59 h 432"/>
                <a:gd name="T94" fmla="*/ 201 w 371"/>
                <a:gd name="T95" fmla="*/ 56 h 432"/>
                <a:gd name="T96" fmla="*/ 207 w 371"/>
                <a:gd name="T97" fmla="*/ 41 h 432"/>
                <a:gd name="T98" fmla="*/ 162 w 371"/>
                <a:gd name="T99" fmla="*/ 59 h 432"/>
                <a:gd name="T100" fmla="*/ 149 w 371"/>
                <a:gd name="T101" fmla="*/ 45 h 432"/>
                <a:gd name="T102" fmla="*/ 145 w 371"/>
                <a:gd name="T103" fmla="*/ 55 h 432"/>
                <a:gd name="T104" fmla="*/ 137 w 371"/>
                <a:gd name="T105" fmla="*/ 72 h 432"/>
                <a:gd name="T106" fmla="*/ 151 w 371"/>
                <a:gd name="T107" fmla="*/ 100 h 432"/>
                <a:gd name="T108" fmla="*/ 131 w 371"/>
                <a:gd name="T109" fmla="*/ 52 h 432"/>
                <a:gd name="T110" fmla="*/ 129 w 371"/>
                <a:gd name="T111" fmla="*/ 30 h 432"/>
                <a:gd name="T112" fmla="*/ 165 w 371"/>
                <a:gd name="T113" fmla="*/ 3 h 432"/>
                <a:gd name="T114" fmla="*/ 193 w 371"/>
                <a:gd name="T115" fmla="*/ 3 h 432"/>
                <a:gd name="T116" fmla="*/ 218 w 371"/>
                <a:gd name="T117" fmla="*/ 22 h 432"/>
                <a:gd name="T118" fmla="*/ 217 w 371"/>
                <a:gd name="T119" fmla="*/ 45 h 432"/>
                <a:gd name="T120" fmla="*/ 224 w 371"/>
                <a:gd name="T121" fmla="*/ 86 h 432"/>
                <a:gd name="T122" fmla="*/ 288 w 371"/>
                <a:gd name="T123" fmla="*/ 98 h 432"/>
                <a:gd name="T124" fmla="*/ 305 w 371"/>
                <a:gd name="T125" fmla="*/ 169 h 4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1"/>
                <a:gd name="T190" fmla="*/ 0 h 432"/>
                <a:gd name="T191" fmla="*/ 371 w 371"/>
                <a:gd name="T192" fmla="*/ 432 h 4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1" h="432">
                  <a:moveTo>
                    <a:pt x="262" y="150"/>
                  </a:moveTo>
                  <a:lnTo>
                    <a:pt x="259" y="150"/>
                  </a:lnTo>
                  <a:lnTo>
                    <a:pt x="259" y="155"/>
                  </a:lnTo>
                  <a:lnTo>
                    <a:pt x="257" y="159"/>
                  </a:lnTo>
                  <a:lnTo>
                    <a:pt x="257" y="164"/>
                  </a:lnTo>
                  <a:lnTo>
                    <a:pt x="256" y="170"/>
                  </a:lnTo>
                  <a:lnTo>
                    <a:pt x="257" y="170"/>
                  </a:lnTo>
                  <a:lnTo>
                    <a:pt x="257" y="167"/>
                  </a:lnTo>
                  <a:lnTo>
                    <a:pt x="257" y="164"/>
                  </a:lnTo>
                  <a:lnTo>
                    <a:pt x="259" y="162"/>
                  </a:lnTo>
                  <a:lnTo>
                    <a:pt x="259" y="159"/>
                  </a:lnTo>
                  <a:lnTo>
                    <a:pt x="260" y="158"/>
                  </a:lnTo>
                  <a:lnTo>
                    <a:pt x="262" y="156"/>
                  </a:lnTo>
                  <a:lnTo>
                    <a:pt x="262" y="153"/>
                  </a:lnTo>
                  <a:lnTo>
                    <a:pt x="262" y="150"/>
                  </a:lnTo>
                  <a:lnTo>
                    <a:pt x="290" y="189"/>
                  </a:lnTo>
                  <a:lnTo>
                    <a:pt x="288" y="189"/>
                  </a:lnTo>
                  <a:lnTo>
                    <a:pt x="287" y="191"/>
                  </a:lnTo>
                  <a:lnTo>
                    <a:pt x="285" y="192"/>
                  </a:lnTo>
                  <a:lnTo>
                    <a:pt x="284" y="194"/>
                  </a:lnTo>
                  <a:lnTo>
                    <a:pt x="280" y="195"/>
                  </a:lnTo>
                  <a:lnTo>
                    <a:pt x="279" y="197"/>
                  </a:lnTo>
                  <a:lnTo>
                    <a:pt x="277" y="198"/>
                  </a:lnTo>
                  <a:lnTo>
                    <a:pt x="277" y="200"/>
                  </a:lnTo>
                  <a:lnTo>
                    <a:pt x="277" y="201"/>
                  </a:lnTo>
                  <a:lnTo>
                    <a:pt x="279" y="201"/>
                  </a:lnTo>
                  <a:lnTo>
                    <a:pt x="282" y="203"/>
                  </a:lnTo>
                  <a:lnTo>
                    <a:pt x="285" y="205"/>
                  </a:lnTo>
                  <a:lnTo>
                    <a:pt x="288" y="206"/>
                  </a:lnTo>
                  <a:lnTo>
                    <a:pt x="290" y="209"/>
                  </a:lnTo>
                  <a:lnTo>
                    <a:pt x="293" y="211"/>
                  </a:lnTo>
                  <a:lnTo>
                    <a:pt x="296" y="212"/>
                  </a:lnTo>
                  <a:lnTo>
                    <a:pt x="298" y="214"/>
                  </a:lnTo>
                  <a:lnTo>
                    <a:pt x="301" y="217"/>
                  </a:lnTo>
                  <a:lnTo>
                    <a:pt x="304" y="219"/>
                  </a:lnTo>
                  <a:lnTo>
                    <a:pt x="305" y="222"/>
                  </a:lnTo>
                  <a:lnTo>
                    <a:pt x="309" y="223"/>
                  </a:lnTo>
                  <a:lnTo>
                    <a:pt x="310" y="226"/>
                  </a:lnTo>
                  <a:lnTo>
                    <a:pt x="312" y="230"/>
                  </a:lnTo>
                  <a:lnTo>
                    <a:pt x="313" y="231"/>
                  </a:lnTo>
                  <a:lnTo>
                    <a:pt x="315" y="236"/>
                  </a:lnTo>
                  <a:lnTo>
                    <a:pt x="315" y="239"/>
                  </a:lnTo>
                  <a:lnTo>
                    <a:pt x="315" y="242"/>
                  </a:lnTo>
                  <a:lnTo>
                    <a:pt x="315" y="247"/>
                  </a:lnTo>
                  <a:lnTo>
                    <a:pt x="313" y="250"/>
                  </a:lnTo>
                  <a:lnTo>
                    <a:pt x="312" y="254"/>
                  </a:lnTo>
                  <a:lnTo>
                    <a:pt x="310" y="258"/>
                  </a:lnTo>
                  <a:lnTo>
                    <a:pt x="310" y="261"/>
                  </a:lnTo>
                  <a:lnTo>
                    <a:pt x="307" y="264"/>
                  </a:lnTo>
                  <a:lnTo>
                    <a:pt x="305" y="267"/>
                  </a:lnTo>
                  <a:lnTo>
                    <a:pt x="302" y="270"/>
                  </a:lnTo>
                  <a:lnTo>
                    <a:pt x="301" y="273"/>
                  </a:lnTo>
                  <a:lnTo>
                    <a:pt x="299" y="275"/>
                  </a:lnTo>
                  <a:lnTo>
                    <a:pt x="299" y="279"/>
                  </a:lnTo>
                  <a:lnTo>
                    <a:pt x="301" y="284"/>
                  </a:lnTo>
                  <a:lnTo>
                    <a:pt x="302" y="284"/>
                  </a:lnTo>
                  <a:lnTo>
                    <a:pt x="304" y="286"/>
                  </a:lnTo>
                  <a:lnTo>
                    <a:pt x="304" y="287"/>
                  </a:lnTo>
                  <a:lnTo>
                    <a:pt x="305" y="287"/>
                  </a:lnTo>
                  <a:lnTo>
                    <a:pt x="305" y="289"/>
                  </a:lnTo>
                  <a:lnTo>
                    <a:pt x="307" y="290"/>
                  </a:lnTo>
                  <a:lnTo>
                    <a:pt x="309" y="292"/>
                  </a:lnTo>
                  <a:lnTo>
                    <a:pt x="310" y="292"/>
                  </a:lnTo>
                  <a:lnTo>
                    <a:pt x="312" y="290"/>
                  </a:lnTo>
                  <a:lnTo>
                    <a:pt x="315" y="289"/>
                  </a:lnTo>
                  <a:lnTo>
                    <a:pt x="318" y="287"/>
                  </a:lnTo>
                  <a:lnTo>
                    <a:pt x="323" y="286"/>
                  </a:lnTo>
                  <a:lnTo>
                    <a:pt x="326" y="284"/>
                  </a:lnTo>
                  <a:lnTo>
                    <a:pt x="330" y="283"/>
                  </a:lnTo>
                  <a:lnTo>
                    <a:pt x="335" y="281"/>
                  </a:lnTo>
                  <a:lnTo>
                    <a:pt x="340" y="278"/>
                  </a:lnTo>
                  <a:lnTo>
                    <a:pt x="344" y="276"/>
                  </a:lnTo>
                  <a:lnTo>
                    <a:pt x="349" y="275"/>
                  </a:lnTo>
                  <a:lnTo>
                    <a:pt x="354" y="273"/>
                  </a:lnTo>
                  <a:lnTo>
                    <a:pt x="357" y="272"/>
                  </a:lnTo>
                  <a:lnTo>
                    <a:pt x="362" y="270"/>
                  </a:lnTo>
                  <a:lnTo>
                    <a:pt x="365" y="270"/>
                  </a:lnTo>
                  <a:lnTo>
                    <a:pt x="368" y="269"/>
                  </a:lnTo>
                  <a:lnTo>
                    <a:pt x="368" y="272"/>
                  </a:lnTo>
                  <a:lnTo>
                    <a:pt x="368" y="273"/>
                  </a:lnTo>
                  <a:lnTo>
                    <a:pt x="366" y="273"/>
                  </a:lnTo>
                  <a:lnTo>
                    <a:pt x="365" y="273"/>
                  </a:lnTo>
                  <a:lnTo>
                    <a:pt x="363" y="275"/>
                  </a:lnTo>
                  <a:lnTo>
                    <a:pt x="360" y="275"/>
                  </a:lnTo>
                  <a:lnTo>
                    <a:pt x="358" y="275"/>
                  </a:lnTo>
                  <a:lnTo>
                    <a:pt x="357" y="275"/>
                  </a:lnTo>
                  <a:lnTo>
                    <a:pt x="354" y="276"/>
                  </a:lnTo>
                  <a:lnTo>
                    <a:pt x="351" y="278"/>
                  </a:lnTo>
                  <a:lnTo>
                    <a:pt x="348" y="279"/>
                  </a:lnTo>
                  <a:lnTo>
                    <a:pt x="344" y="281"/>
                  </a:lnTo>
                  <a:lnTo>
                    <a:pt x="340" y="283"/>
                  </a:lnTo>
                  <a:lnTo>
                    <a:pt x="337" y="284"/>
                  </a:lnTo>
                  <a:lnTo>
                    <a:pt x="334" y="286"/>
                  </a:lnTo>
                  <a:lnTo>
                    <a:pt x="329" y="287"/>
                  </a:lnTo>
                  <a:lnTo>
                    <a:pt x="326" y="289"/>
                  </a:lnTo>
                  <a:lnTo>
                    <a:pt x="323" y="290"/>
                  </a:lnTo>
                  <a:lnTo>
                    <a:pt x="319" y="292"/>
                  </a:lnTo>
                  <a:lnTo>
                    <a:pt x="318" y="294"/>
                  </a:lnTo>
                  <a:lnTo>
                    <a:pt x="316" y="294"/>
                  </a:lnTo>
                  <a:lnTo>
                    <a:pt x="315" y="295"/>
                  </a:lnTo>
                  <a:lnTo>
                    <a:pt x="313" y="295"/>
                  </a:lnTo>
                  <a:lnTo>
                    <a:pt x="313" y="297"/>
                  </a:lnTo>
                  <a:lnTo>
                    <a:pt x="313" y="300"/>
                  </a:lnTo>
                  <a:lnTo>
                    <a:pt x="316" y="301"/>
                  </a:lnTo>
                  <a:lnTo>
                    <a:pt x="316" y="306"/>
                  </a:lnTo>
                  <a:lnTo>
                    <a:pt x="316" y="309"/>
                  </a:lnTo>
                  <a:lnTo>
                    <a:pt x="316" y="312"/>
                  </a:lnTo>
                  <a:lnTo>
                    <a:pt x="315" y="315"/>
                  </a:lnTo>
                  <a:lnTo>
                    <a:pt x="313" y="318"/>
                  </a:lnTo>
                  <a:lnTo>
                    <a:pt x="315" y="320"/>
                  </a:lnTo>
                  <a:lnTo>
                    <a:pt x="316" y="320"/>
                  </a:lnTo>
                  <a:lnTo>
                    <a:pt x="318" y="320"/>
                  </a:lnTo>
                  <a:lnTo>
                    <a:pt x="321" y="318"/>
                  </a:lnTo>
                  <a:lnTo>
                    <a:pt x="324" y="318"/>
                  </a:lnTo>
                  <a:lnTo>
                    <a:pt x="327" y="318"/>
                  </a:lnTo>
                  <a:lnTo>
                    <a:pt x="330" y="317"/>
                  </a:lnTo>
                  <a:lnTo>
                    <a:pt x="334" y="317"/>
                  </a:lnTo>
                  <a:lnTo>
                    <a:pt x="338" y="315"/>
                  </a:lnTo>
                  <a:lnTo>
                    <a:pt x="341" y="314"/>
                  </a:lnTo>
                  <a:lnTo>
                    <a:pt x="344" y="314"/>
                  </a:lnTo>
                  <a:lnTo>
                    <a:pt x="349" y="312"/>
                  </a:lnTo>
                  <a:lnTo>
                    <a:pt x="352" y="312"/>
                  </a:lnTo>
                  <a:lnTo>
                    <a:pt x="355" y="311"/>
                  </a:lnTo>
                  <a:lnTo>
                    <a:pt x="357" y="311"/>
                  </a:lnTo>
                  <a:lnTo>
                    <a:pt x="360" y="309"/>
                  </a:lnTo>
                  <a:lnTo>
                    <a:pt x="362" y="309"/>
                  </a:lnTo>
                  <a:lnTo>
                    <a:pt x="363" y="309"/>
                  </a:lnTo>
                  <a:lnTo>
                    <a:pt x="365" y="308"/>
                  </a:lnTo>
                  <a:lnTo>
                    <a:pt x="366" y="308"/>
                  </a:lnTo>
                  <a:lnTo>
                    <a:pt x="368" y="308"/>
                  </a:lnTo>
                  <a:lnTo>
                    <a:pt x="369" y="308"/>
                  </a:lnTo>
                  <a:lnTo>
                    <a:pt x="369" y="309"/>
                  </a:lnTo>
                  <a:lnTo>
                    <a:pt x="371" y="311"/>
                  </a:lnTo>
                  <a:lnTo>
                    <a:pt x="369" y="311"/>
                  </a:lnTo>
                  <a:lnTo>
                    <a:pt x="369" y="312"/>
                  </a:lnTo>
                  <a:lnTo>
                    <a:pt x="366" y="312"/>
                  </a:lnTo>
                  <a:lnTo>
                    <a:pt x="365" y="314"/>
                  </a:lnTo>
                  <a:lnTo>
                    <a:pt x="362" y="315"/>
                  </a:lnTo>
                  <a:lnTo>
                    <a:pt x="357" y="315"/>
                  </a:lnTo>
                  <a:lnTo>
                    <a:pt x="354" y="317"/>
                  </a:lnTo>
                  <a:lnTo>
                    <a:pt x="349" y="318"/>
                  </a:lnTo>
                  <a:lnTo>
                    <a:pt x="344" y="318"/>
                  </a:lnTo>
                  <a:lnTo>
                    <a:pt x="340" y="320"/>
                  </a:lnTo>
                  <a:lnTo>
                    <a:pt x="335" y="320"/>
                  </a:lnTo>
                  <a:lnTo>
                    <a:pt x="330" y="322"/>
                  </a:lnTo>
                  <a:lnTo>
                    <a:pt x="326" y="323"/>
                  </a:lnTo>
                  <a:lnTo>
                    <a:pt x="321" y="323"/>
                  </a:lnTo>
                  <a:lnTo>
                    <a:pt x="316" y="325"/>
                  </a:lnTo>
                  <a:lnTo>
                    <a:pt x="312" y="325"/>
                  </a:lnTo>
                  <a:lnTo>
                    <a:pt x="310" y="328"/>
                  </a:lnTo>
                  <a:lnTo>
                    <a:pt x="310" y="331"/>
                  </a:lnTo>
                  <a:lnTo>
                    <a:pt x="307" y="334"/>
                  </a:lnTo>
                  <a:lnTo>
                    <a:pt x="305" y="337"/>
                  </a:lnTo>
                  <a:lnTo>
                    <a:pt x="304" y="340"/>
                  </a:lnTo>
                  <a:lnTo>
                    <a:pt x="302" y="343"/>
                  </a:lnTo>
                  <a:lnTo>
                    <a:pt x="301" y="347"/>
                  </a:lnTo>
                  <a:lnTo>
                    <a:pt x="299" y="350"/>
                  </a:lnTo>
                  <a:lnTo>
                    <a:pt x="299" y="351"/>
                  </a:lnTo>
                  <a:lnTo>
                    <a:pt x="301" y="353"/>
                  </a:lnTo>
                  <a:lnTo>
                    <a:pt x="302" y="354"/>
                  </a:lnTo>
                  <a:lnTo>
                    <a:pt x="302" y="356"/>
                  </a:lnTo>
                  <a:lnTo>
                    <a:pt x="304" y="357"/>
                  </a:lnTo>
                  <a:lnTo>
                    <a:pt x="305" y="359"/>
                  </a:lnTo>
                  <a:lnTo>
                    <a:pt x="305" y="362"/>
                  </a:lnTo>
                  <a:lnTo>
                    <a:pt x="305" y="364"/>
                  </a:lnTo>
                  <a:lnTo>
                    <a:pt x="304" y="368"/>
                  </a:lnTo>
                  <a:lnTo>
                    <a:pt x="302" y="373"/>
                  </a:lnTo>
                  <a:lnTo>
                    <a:pt x="302" y="378"/>
                  </a:lnTo>
                  <a:lnTo>
                    <a:pt x="302" y="382"/>
                  </a:lnTo>
                  <a:lnTo>
                    <a:pt x="304" y="381"/>
                  </a:lnTo>
                  <a:lnTo>
                    <a:pt x="307" y="381"/>
                  </a:lnTo>
                  <a:lnTo>
                    <a:pt x="309" y="379"/>
                  </a:lnTo>
                  <a:lnTo>
                    <a:pt x="310" y="378"/>
                  </a:lnTo>
                  <a:lnTo>
                    <a:pt x="313" y="376"/>
                  </a:lnTo>
                  <a:lnTo>
                    <a:pt x="315" y="375"/>
                  </a:lnTo>
                  <a:lnTo>
                    <a:pt x="316" y="372"/>
                  </a:lnTo>
                  <a:lnTo>
                    <a:pt x="318" y="370"/>
                  </a:lnTo>
                  <a:lnTo>
                    <a:pt x="319" y="370"/>
                  </a:lnTo>
                  <a:lnTo>
                    <a:pt x="323" y="368"/>
                  </a:lnTo>
                  <a:lnTo>
                    <a:pt x="324" y="367"/>
                  </a:lnTo>
                  <a:lnTo>
                    <a:pt x="327" y="365"/>
                  </a:lnTo>
                  <a:lnTo>
                    <a:pt x="329" y="364"/>
                  </a:lnTo>
                  <a:lnTo>
                    <a:pt x="332" y="364"/>
                  </a:lnTo>
                  <a:lnTo>
                    <a:pt x="334" y="365"/>
                  </a:lnTo>
                  <a:lnTo>
                    <a:pt x="335" y="367"/>
                  </a:lnTo>
                  <a:lnTo>
                    <a:pt x="334" y="373"/>
                  </a:lnTo>
                  <a:lnTo>
                    <a:pt x="330" y="378"/>
                  </a:lnTo>
                  <a:lnTo>
                    <a:pt x="327" y="381"/>
                  </a:lnTo>
                  <a:lnTo>
                    <a:pt x="323" y="384"/>
                  </a:lnTo>
                  <a:lnTo>
                    <a:pt x="318" y="387"/>
                  </a:lnTo>
                  <a:lnTo>
                    <a:pt x="315" y="390"/>
                  </a:lnTo>
                  <a:lnTo>
                    <a:pt x="310" y="393"/>
                  </a:lnTo>
                  <a:lnTo>
                    <a:pt x="305" y="398"/>
                  </a:lnTo>
                  <a:lnTo>
                    <a:pt x="304" y="400"/>
                  </a:lnTo>
                  <a:lnTo>
                    <a:pt x="304" y="401"/>
                  </a:lnTo>
                  <a:lnTo>
                    <a:pt x="304" y="404"/>
                  </a:lnTo>
                  <a:lnTo>
                    <a:pt x="304" y="407"/>
                  </a:lnTo>
                  <a:lnTo>
                    <a:pt x="305" y="407"/>
                  </a:lnTo>
                  <a:lnTo>
                    <a:pt x="307" y="409"/>
                  </a:lnTo>
                  <a:lnTo>
                    <a:pt x="307" y="412"/>
                  </a:lnTo>
                  <a:lnTo>
                    <a:pt x="305" y="412"/>
                  </a:lnTo>
                  <a:lnTo>
                    <a:pt x="304" y="414"/>
                  </a:lnTo>
                  <a:lnTo>
                    <a:pt x="304" y="415"/>
                  </a:lnTo>
                  <a:lnTo>
                    <a:pt x="302" y="415"/>
                  </a:lnTo>
                  <a:lnTo>
                    <a:pt x="301" y="417"/>
                  </a:lnTo>
                  <a:lnTo>
                    <a:pt x="299" y="418"/>
                  </a:lnTo>
                  <a:lnTo>
                    <a:pt x="298" y="418"/>
                  </a:lnTo>
                  <a:lnTo>
                    <a:pt x="296" y="420"/>
                  </a:lnTo>
                  <a:lnTo>
                    <a:pt x="295" y="417"/>
                  </a:lnTo>
                  <a:lnTo>
                    <a:pt x="293" y="414"/>
                  </a:lnTo>
                  <a:lnTo>
                    <a:pt x="291" y="411"/>
                  </a:lnTo>
                  <a:lnTo>
                    <a:pt x="290" y="407"/>
                  </a:lnTo>
                  <a:lnTo>
                    <a:pt x="288" y="404"/>
                  </a:lnTo>
                  <a:lnTo>
                    <a:pt x="287" y="401"/>
                  </a:lnTo>
                  <a:lnTo>
                    <a:pt x="284" y="400"/>
                  </a:lnTo>
                  <a:lnTo>
                    <a:pt x="282" y="396"/>
                  </a:lnTo>
                  <a:lnTo>
                    <a:pt x="279" y="395"/>
                  </a:lnTo>
                  <a:lnTo>
                    <a:pt x="277" y="392"/>
                  </a:lnTo>
                  <a:lnTo>
                    <a:pt x="274" y="390"/>
                  </a:lnTo>
                  <a:lnTo>
                    <a:pt x="271" y="389"/>
                  </a:lnTo>
                  <a:lnTo>
                    <a:pt x="270" y="387"/>
                  </a:lnTo>
                  <a:lnTo>
                    <a:pt x="266" y="384"/>
                  </a:lnTo>
                  <a:lnTo>
                    <a:pt x="263" y="382"/>
                  </a:lnTo>
                  <a:lnTo>
                    <a:pt x="262" y="381"/>
                  </a:lnTo>
                  <a:lnTo>
                    <a:pt x="260" y="379"/>
                  </a:lnTo>
                  <a:lnTo>
                    <a:pt x="259" y="376"/>
                  </a:lnTo>
                  <a:lnTo>
                    <a:pt x="257" y="375"/>
                  </a:lnTo>
                  <a:lnTo>
                    <a:pt x="257" y="372"/>
                  </a:lnTo>
                  <a:lnTo>
                    <a:pt x="257" y="370"/>
                  </a:lnTo>
                  <a:lnTo>
                    <a:pt x="257" y="368"/>
                  </a:lnTo>
                  <a:lnTo>
                    <a:pt x="257" y="365"/>
                  </a:lnTo>
                  <a:lnTo>
                    <a:pt x="259" y="362"/>
                  </a:lnTo>
                  <a:lnTo>
                    <a:pt x="259" y="359"/>
                  </a:lnTo>
                  <a:lnTo>
                    <a:pt x="260" y="356"/>
                  </a:lnTo>
                  <a:lnTo>
                    <a:pt x="262" y="353"/>
                  </a:lnTo>
                  <a:lnTo>
                    <a:pt x="265" y="350"/>
                  </a:lnTo>
                  <a:lnTo>
                    <a:pt x="266" y="348"/>
                  </a:lnTo>
                  <a:lnTo>
                    <a:pt x="268" y="345"/>
                  </a:lnTo>
                  <a:lnTo>
                    <a:pt x="268" y="342"/>
                  </a:lnTo>
                  <a:lnTo>
                    <a:pt x="268" y="337"/>
                  </a:lnTo>
                  <a:lnTo>
                    <a:pt x="260" y="337"/>
                  </a:lnTo>
                  <a:lnTo>
                    <a:pt x="262" y="336"/>
                  </a:lnTo>
                  <a:lnTo>
                    <a:pt x="263" y="336"/>
                  </a:lnTo>
                  <a:lnTo>
                    <a:pt x="265" y="334"/>
                  </a:lnTo>
                  <a:lnTo>
                    <a:pt x="265" y="333"/>
                  </a:lnTo>
                  <a:lnTo>
                    <a:pt x="263" y="329"/>
                  </a:lnTo>
                  <a:lnTo>
                    <a:pt x="262" y="328"/>
                  </a:lnTo>
                  <a:lnTo>
                    <a:pt x="262" y="326"/>
                  </a:lnTo>
                  <a:lnTo>
                    <a:pt x="260" y="326"/>
                  </a:lnTo>
                  <a:lnTo>
                    <a:pt x="259" y="325"/>
                  </a:lnTo>
                  <a:lnTo>
                    <a:pt x="259" y="323"/>
                  </a:lnTo>
                  <a:lnTo>
                    <a:pt x="257" y="322"/>
                  </a:lnTo>
                  <a:lnTo>
                    <a:pt x="254" y="320"/>
                  </a:lnTo>
                  <a:lnTo>
                    <a:pt x="252" y="322"/>
                  </a:lnTo>
                  <a:lnTo>
                    <a:pt x="249" y="322"/>
                  </a:lnTo>
                  <a:lnTo>
                    <a:pt x="248" y="323"/>
                  </a:lnTo>
                  <a:lnTo>
                    <a:pt x="245" y="325"/>
                  </a:lnTo>
                  <a:lnTo>
                    <a:pt x="243" y="326"/>
                  </a:lnTo>
                  <a:lnTo>
                    <a:pt x="240" y="326"/>
                  </a:lnTo>
                  <a:lnTo>
                    <a:pt x="238" y="328"/>
                  </a:lnTo>
                  <a:lnTo>
                    <a:pt x="235" y="328"/>
                  </a:lnTo>
                  <a:lnTo>
                    <a:pt x="237" y="326"/>
                  </a:lnTo>
                  <a:lnTo>
                    <a:pt x="238" y="325"/>
                  </a:lnTo>
                  <a:lnTo>
                    <a:pt x="240" y="323"/>
                  </a:lnTo>
                  <a:lnTo>
                    <a:pt x="242" y="322"/>
                  </a:lnTo>
                  <a:lnTo>
                    <a:pt x="245" y="322"/>
                  </a:lnTo>
                  <a:lnTo>
                    <a:pt x="246" y="320"/>
                  </a:lnTo>
                  <a:lnTo>
                    <a:pt x="248" y="318"/>
                  </a:lnTo>
                  <a:lnTo>
                    <a:pt x="249" y="317"/>
                  </a:lnTo>
                  <a:lnTo>
                    <a:pt x="248" y="315"/>
                  </a:lnTo>
                  <a:lnTo>
                    <a:pt x="246" y="314"/>
                  </a:lnTo>
                  <a:lnTo>
                    <a:pt x="246" y="312"/>
                  </a:lnTo>
                  <a:lnTo>
                    <a:pt x="245" y="311"/>
                  </a:lnTo>
                  <a:lnTo>
                    <a:pt x="243" y="309"/>
                  </a:lnTo>
                  <a:lnTo>
                    <a:pt x="243" y="308"/>
                  </a:lnTo>
                  <a:lnTo>
                    <a:pt x="242" y="306"/>
                  </a:lnTo>
                  <a:lnTo>
                    <a:pt x="242" y="303"/>
                  </a:lnTo>
                  <a:lnTo>
                    <a:pt x="240" y="303"/>
                  </a:lnTo>
                  <a:lnTo>
                    <a:pt x="240" y="301"/>
                  </a:lnTo>
                  <a:lnTo>
                    <a:pt x="238" y="301"/>
                  </a:lnTo>
                  <a:lnTo>
                    <a:pt x="237" y="303"/>
                  </a:lnTo>
                  <a:lnTo>
                    <a:pt x="235" y="304"/>
                  </a:lnTo>
                  <a:lnTo>
                    <a:pt x="232" y="308"/>
                  </a:lnTo>
                  <a:lnTo>
                    <a:pt x="231" y="309"/>
                  </a:lnTo>
                  <a:lnTo>
                    <a:pt x="229" y="312"/>
                  </a:lnTo>
                  <a:lnTo>
                    <a:pt x="227" y="314"/>
                  </a:lnTo>
                  <a:lnTo>
                    <a:pt x="227" y="317"/>
                  </a:lnTo>
                  <a:lnTo>
                    <a:pt x="226" y="318"/>
                  </a:lnTo>
                  <a:lnTo>
                    <a:pt x="224" y="322"/>
                  </a:lnTo>
                  <a:lnTo>
                    <a:pt x="223" y="323"/>
                  </a:lnTo>
                  <a:lnTo>
                    <a:pt x="221" y="326"/>
                  </a:lnTo>
                  <a:lnTo>
                    <a:pt x="221" y="329"/>
                  </a:lnTo>
                  <a:lnTo>
                    <a:pt x="220" y="333"/>
                  </a:lnTo>
                  <a:lnTo>
                    <a:pt x="220" y="337"/>
                  </a:lnTo>
                  <a:lnTo>
                    <a:pt x="218" y="340"/>
                  </a:lnTo>
                  <a:lnTo>
                    <a:pt x="218" y="343"/>
                  </a:lnTo>
                  <a:lnTo>
                    <a:pt x="218" y="347"/>
                  </a:lnTo>
                  <a:lnTo>
                    <a:pt x="220" y="348"/>
                  </a:lnTo>
                  <a:lnTo>
                    <a:pt x="220" y="350"/>
                  </a:lnTo>
                  <a:lnTo>
                    <a:pt x="221" y="350"/>
                  </a:lnTo>
                  <a:lnTo>
                    <a:pt x="223" y="351"/>
                  </a:lnTo>
                  <a:lnTo>
                    <a:pt x="224" y="353"/>
                  </a:lnTo>
                  <a:lnTo>
                    <a:pt x="226" y="354"/>
                  </a:lnTo>
                  <a:lnTo>
                    <a:pt x="226" y="356"/>
                  </a:lnTo>
                  <a:lnTo>
                    <a:pt x="223" y="364"/>
                  </a:lnTo>
                  <a:lnTo>
                    <a:pt x="221" y="372"/>
                  </a:lnTo>
                  <a:lnTo>
                    <a:pt x="221" y="381"/>
                  </a:lnTo>
                  <a:lnTo>
                    <a:pt x="223" y="389"/>
                  </a:lnTo>
                  <a:lnTo>
                    <a:pt x="223" y="393"/>
                  </a:lnTo>
                  <a:lnTo>
                    <a:pt x="224" y="398"/>
                  </a:lnTo>
                  <a:lnTo>
                    <a:pt x="224" y="401"/>
                  </a:lnTo>
                  <a:lnTo>
                    <a:pt x="223" y="407"/>
                  </a:lnTo>
                  <a:lnTo>
                    <a:pt x="223" y="409"/>
                  </a:lnTo>
                  <a:lnTo>
                    <a:pt x="221" y="409"/>
                  </a:lnTo>
                  <a:lnTo>
                    <a:pt x="220" y="409"/>
                  </a:lnTo>
                  <a:lnTo>
                    <a:pt x="218" y="411"/>
                  </a:lnTo>
                  <a:lnTo>
                    <a:pt x="217" y="411"/>
                  </a:lnTo>
                  <a:lnTo>
                    <a:pt x="215" y="411"/>
                  </a:lnTo>
                  <a:lnTo>
                    <a:pt x="213" y="411"/>
                  </a:lnTo>
                  <a:lnTo>
                    <a:pt x="213" y="412"/>
                  </a:lnTo>
                  <a:lnTo>
                    <a:pt x="212" y="409"/>
                  </a:lnTo>
                  <a:lnTo>
                    <a:pt x="212" y="407"/>
                  </a:lnTo>
                  <a:lnTo>
                    <a:pt x="212" y="404"/>
                  </a:lnTo>
                  <a:lnTo>
                    <a:pt x="212" y="403"/>
                  </a:lnTo>
                  <a:lnTo>
                    <a:pt x="212" y="400"/>
                  </a:lnTo>
                  <a:lnTo>
                    <a:pt x="210" y="398"/>
                  </a:lnTo>
                  <a:lnTo>
                    <a:pt x="209" y="398"/>
                  </a:lnTo>
                  <a:lnTo>
                    <a:pt x="207" y="398"/>
                  </a:lnTo>
                  <a:lnTo>
                    <a:pt x="206" y="400"/>
                  </a:lnTo>
                  <a:lnTo>
                    <a:pt x="203" y="400"/>
                  </a:lnTo>
                  <a:lnTo>
                    <a:pt x="201" y="403"/>
                  </a:lnTo>
                  <a:lnTo>
                    <a:pt x="199" y="404"/>
                  </a:lnTo>
                  <a:lnTo>
                    <a:pt x="198" y="406"/>
                  </a:lnTo>
                  <a:lnTo>
                    <a:pt x="195" y="406"/>
                  </a:lnTo>
                  <a:lnTo>
                    <a:pt x="193" y="407"/>
                  </a:lnTo>
                  <a:lnTo>
                    <a:pt x="192" y="407"/>
                  </a:lnTo>
                  <a:lnTo>
                    <a:pt x="192" y="414"/>
                  </a:lnTo>
                  <a:lnTo>
                    <a:pt x="192" y="421"/>
                  </a:lnTo>
                  <a:lnTo>
                    <a:pt x="192" y="429"/>
                  </a:lnTo>
                  <a:lnTo>
                    <a:pt x="192" y="431"/>
                  </a:lnTo>
                  <a:lnTo>
                    <a:pt x="190" y="432"/>
                  </a:lnTo>
                  <a:lnTo>
                    <a:pt x="188" y="432"/>
                  </a:lnTo>
                  <a:lnTo>
                    <a:pt x="185" y="432"/>
                  </a:lnTo>
                  <a:lnTo>
                    <a:pt x="184" y="432"/>
                  </a:lnTo>
                  <a:lnTo>
                    <a:pt x="182" y="432"/>
                  </a:lnTo>
                  <a:lnTo>
                    <a:pt x="181" y="387"/>
                  </a:lnTo>
                  <a:lnTo>
                    <a:pt x="181" y="384"/>
                  </a:lnTo>
                  <a:lnTo>
                    <a:pt x="179" y="382"/>
                  </a:lnTo>
                  <a:lnTo>
                    <a:pt x="178" y="381"/>
                  </a:lnTo>
                  <a:lnTo>
                    <a:pt x="176" y="381"/>
                  </a:lnTo>
                  <a:lnTo>
                    <a:pt x="174" y="379"/>
                  </a:lnTo>
                  <a:lnTo>
                    <a:pt x="173" y="379"/>
                  </a:lnTo>
                  <a:lnTo>
                    <a:pt x="171" y="378"/>
                  </a:lnTo>
                  <a:lnTo>
                    <a:pt x="170" y="375"/>
                  </a:lnTo>
                  <a:lnTo>
                    <a:pt x="173" y="373"/>
                  </a:lnTo>
                  <a:lnTo>
                    <a:pt x="173" y="370"/>
                  </a:lnTo>
                  <a:lnTo>
                    <a:pt x="171" y="367"/>
                  </a:lnTo>
                  <a:lnTo>
                    <a:pt x="170" y="365"/>
                  </a:lnTo>
                  <a:lnTo>
                    <a:pt x="171" y="356"/>
                  </a:lnTo>
                  <a:lnTo>
                    <a:pt x="173" y="342"/>
                  </a:lnTo>
                  <a:lnTo>
                    <a:pt x="173" y="331"/>
                  </a:lnTo>
                  <a:lnTo>
                    <a:pt x="171" y="326"/>
                  </a:lnTo>
                  <a:lnTo>
                    <a:pt x="173" y="301"/>
                  </a:lnTo>
                  <a:lnTo>
                    <a:pt x="173" y="300"/>
                  </a:lnTo>
                  <a:lnTo>
                    <a:pt x="171" y="300"/>
                  </a:lnTo>
                  <a:lnTo>
                    <a:pt x="170" y="298"/>
                  </a:lnTo>
                  <a:lnTo>
                    <a:pt x="168" y="298"/>
                  </a:lnTo>
                  <a:lnTo>
                    <a:pt x="167" y="298"/>
                  </a:lnTo>
                  <a:lnTo>
                    <a:pt x="165" y="300"/>
                  </a:lnTo>
                  <a:lnTo>
                    <a:pt x="164" y="303"/>
                  </a:lnTo>
                  <a:lnTo>
                    <a:pt x="164" y="306"/>
                  </a:lnTo>
                  <a:lnTo>
                    <a:pt x="162" y="308"/>
                  </a:lnTo>
                  <a:lnTo>
                    <a:pt x="162" y="311"/>
                  </a:lnTo>
                  <a:lnTo>
                    <a:pt x="160" y="314"/>
                  </a:lnTo>
                  <a:lnTo>
                    <a:pt x="160" y="317"/>
                  </a:lnTo>
                  <a:lnTo>
                    <a:pt x="162" y="320"/>
                  </a:lnTo>
                  <a:lnTo>
                    <a:pt x="164" y="322"/>
                  </a:lnTo>
                  <a:lnTo>
                    <a:pt x="165" y="323"/>
                  </a:lnTo>
                  <a:lnTo>
                    <a:pt x="167" y="326"/>
                  </a:lnTo>
                  <a:lnTo>
                    <a:pt x="168" y="328"/>
                  </a:lnTo>
                  <a:lnTo>
                    <a:pt x="168" y="331"/>
                  </a:lnTo>
                  <a:lnTo>
                    <a:pt x="170" y="334"/>
                  </a:lnTo>
                  <a:lnTo>
                    <a:pt x="170" y="337"/>
                  </a:lnTo>
                  <a:lnTo>
                    <a:pt x="170" y="340"/>
                  </a:lnTo>
                  <a:lnTo>
                    <a:pt x="170" y="342"/>
                  </a:lnTo>
                  <a:lnTo>
                    <a:pt x="168" y="343"/>
                  </a:lnTo>
                  <a:lnTo>
                    <a:pt x="167" y="343"/>
                  </a:lnTo>
                  <a:lnTo>
                    <a:pt x="167" y="345"/>
                  </a:lnTo>
                  <a:lnTo>
                    <a:pt x="165" y="345"/>
                  </a:lnTo>
                  <a:lnTo>
                    <a:pt x="164" y="345"/>
                  </a:lnTo>
                  <a:lnTo>
                    <a:pt x="162" y="345"/>
                  </a:lnTo>
                  <a:lnTo>
                    <a:pt x="160" y="345"/>
                  </a:lnTo>
                  <a:lnTo>
                    <a:pt x="159" y="345"/>
                  </a:lnTo>
                  <a:lnTo>
                    <a:pt x="157" y="345"/>
                  </a:lnTo>
                  <a:lnTo>
                    <a:pt x="156" y="343"/>
                  </a:lnTo>
                  <a:lnTo>
                    <a:pt x="154" y="342"/>
                  </a:lnTo>
                  <a:lnTo>
                    <a:pt x="153" y="340"/>
                  </a:lnTo>
                  <a:lnTo>
                    <a:pt x="151" y="339"/>
                  </a:lnTo>
                  <a:lnTo>
                    <a:pt x="149" y="336"/>
                  </a:lnTo>
                  <a:lnTo>
                    <a:pt x="149" y="334"/>
                  </a:lnTo>
                  <a:lnTo>
                    <a:pt x="148" y="331"/>
                  </a:lnTo>
                  <a:lnTo>
                    <a:pt x="148" y="328"/>
                  </a:lnTo>
                  <a:lnTo>
                    <a:pt x="146" y="326"/>
                  </a:lnTo>
                  <a:lnTo>
                    <a:pt x="145" y="326"/>
                  </a:lnTo>
                  <a:lnTo>
                    <a:pt x="142" y="326"/>
                  </a:lnTo>
                  <a:lnTo>
                    <a:pt x="139" y="326"/>
                  </a:lnTo>
                  <a:lnTo>
                    <a:pt x="134" y="326"/>
                  </a:lnTo>
                  <a:lnTo>
                    <a:pt x="131" y="326"/>
                  </a:lnTo>
                  <a:lnTo>
                    <a:pt x="126" y="326"/>
                  </a:lnTo>
                  <a:lnTo>
                    <a:pt x="123" y="328"/>
                  </a:lnTo>
                  <a:lnTo>
                    <a:pt x="118" y="328"/>
                  </a:lnTo>
                  <a:lnTo>
                    <a:pt x="115" y="329"/>
                  </a:lnTo>
                  <a:lnTo>
                    <a:pt x="111" y="331"/>
                  </a:lnTo>
                  <a:lnTo>
                    <a:pt x="112" y="333"/>
                  </a:lnTo>
                  <a:lnTo>
                    <a:pt x="114" y="336"/>
                  </a:lnTo>
                  <a:lnTo>
                    <a:pt x="115" y="337"/>
                  </a:lnTo>
                  <a:lnTo>
                    <a:pt x="117" y="340"/>
                  </a:lnTo>
                  <a:lnTo>
                    <a:pt x="118" y="342"/>
                  </a:lnTo>
                  <a:lnTo>
                    <a:pt x="118" y="345"/>
                  </a:lnTo>
                  <a:lnTo>
                    <a:pt x="118" y="348"/>
                  </a:lnTo>
                  <a:lnTo>
                    <a:pt x="120" y="351"/>
                  </a:lnTo>
                  <a:lnTo>
                    <a:pt x="120" y="356"/>
                  </a:lnTo>
                  <a:lnTo>
                    <a:pt x="120" y="362"/>
                  </a:lnTo>
                  <a:lnTo>
                    <a:pt x="118" y="368"/>
                  </a:lnTo>
                  <a:lnTo>
                    <a:pt x="117" y="373"/>
                  </a:lnTo>
                  <a:lnTo>
                    <a:pt x="114" y="379"/>
                  </a:lnTo>
                  <a:lnTo>
                    <a:pt x="109" y="382"/>
                  </a:lnTo>
                  <a:lnTo>
                    <a:pt x="103" y="384"/>
                  </a:lnTo>
                  <a:lnTo>
                    <a:pt x="96" y="384"/>
                  </a:lnTo>
                  <a:lnTo>
                    <a:pt x="103" y="368"/>
                  </a:lnTo>
                  <a:lnTo>
                    <a:pt x="106" y="365"/>
                  </a:lnTo>
                  <a:lnTo>
                    <a:pt x="106" y="357"/>
                  </a:lnTo>
                  <a:lnTo>
                    <a:pt x="104" y="351"/>
                  </a:lnTo>
                  <a:lnTo>
                    <a:pt x="101" y="345"/>
                  </a:lnTo>
                  <a:lnTo>
                    <a:pt x="100" y="347"/>
                  </a:lnTo>
                  <a:lnTo>
                    <a:pt x="98" y="350"/>
                  </a:lnTo>
                  <a:lnTo>
                    <a:pt x="98" y="353"/>
                  </a:lnTo>
                  <a:lnTo>
                    <a:pt x="98" y="357"/>
                  </a:lnTo>
                  <a:lnTo>
                    <a:pt x="98" y="361"/>
                  </a:lnTo>
                  <a:lnTo>
                    <a:pt x="98" y="365"/>
                  </a:lnTo>
                  <a:lnTo>
                    <a:pt x="100" y="367"/>
                  </a:lnTo>
                  <a:lnTo>
                    <a:pt x="103" y="368"/>
                  </a:lnTo>
                  <a:lnTo>
                    <a:pt x="96" y="384"/>
                  </a:lnTo>
                  <a:lnTo>
                    <a:pt x="90" y="381"/>
                  </a:lnTo>
                  <a:lnTo>
                    <a:pt x="86" y="376"/>
                  </a:lnTo>
                  <a:lnTo>
                    <a:pt x="82" y="370"/>
                  </a:lnTo>
                  <a:lnTo>
                    <a:pt x="81" y="364"/>
                  </a:lnTo>
                  <a:lnTo>
                    <a:pt x="81" y="357"/>
                  </a:lnTo>
                  <a:lnTo>
                    <a:pt x="82" y="351"/>
                  </a:lnTo>
                  <a:lnTo>
                    <a:pt x="84" y="345"/>
                  </a:lnTo>
                  <a:lnTo>
                    <a:pt x="86" y="339"/>
                  </a:lnTo>
                  <a:lnTo>
                    <a:pt x="82" y="337"/>
                  </a:lnTo>
                  <a:lnTo>
                    <a:pt x="79" y="337"/>
                  </a:lnTo>
                  <a:lnTo>
                    <a:pt x="76" y="337"/>
                  </a:lnTo>
                  <a:lnTo>
                    <a:pt x="73" y="337"/>
                  </a:lnTo>
                  <a:lnTo>
                    <a:pt x="70" y="339"/>
                  </a:lnTo>
                  <a:lnTo>
                    <a:pt x="67" y="339"/>
                  </a:lnTo>
                  <a:lnTo>
                    <a:pt x="64" y="340"/>
                  </a:lnTo>
                  <a:lnTo>
                    <a:pt x="59" y="340"/>
                  </a:lnTo>
                  <a:lnTo>
                    <a:pt x="56" y="342"/>
                  </a:lnTo>
                  <a:lnTo>
                    <a:pt x="51" y="343"/>
                  </a:lnTo>
                  <a:lnTo>
                    <a:pt x="47" y="345"/>
                  </a:lnTo>
                  <a:lnTo>
                    <a:pt x="43" y="347"/>
                  </a:lnTo>
                  <a:lnTo>
                    <a:pt x="40" y="350"/>
                  </a:lnTo>
                  <a:lnTo>
                    <a:pt x="37" y="353"/>
                  </a:lnTo>
                  <a:lnTo>
                    <a:pt x="34" y="356"/>
                  </a:lnTo>
                  <a:lnTo>
                    <a:pt x="31" y="359"/>
                  </a:lnTo>
                  <a:lnTo>
                    <a:pt x="28" y="362"/>
                  </a:lnTo>
                  <a:lnTo>
                    <a:pt x="25" y="365"/>
                  </a:lnTo>
                  <a:lnTo>
                    <a:pt x="22" y="368"/>
                  </a:lnTo>
                  <a:lnTo>
                    <a:pt x="19" y="372"/>
                  </a:lnTo>
                  <a:lnTo>
                    <a:pt x="15" y="373"/>
                  </a:lnTo>
                  <a:lnTo>
                    <a:pt x="12" y="376"/>
                  </a:lnTo>
                  <a:lnTo>
                    <a:pt x="8" y="378"/>
                  </a:lnTo>
                  <a:lnTo>
                    <a:pt x="3" y="379"/>
                  </a:lnTo>
                  <a:lnTo>
                    <a:pt x="1" y="379"/>
                  </a:lnTo>
                  <a:lnTo>
                    <a:pt x="0" y="378"/>
                  </a:lnTo>
                  <a:lnTo>
                    <a:pt x="0" y="375"/>
                  </a:lnTo>
                  <a:lnTo>
                    <a:pt x="1" y="373"/>
                  </a:lnTo>
                  <a:lnTo>
                    <a:pt x="4" y="372"/>
                  </a:lnTo>
                  <a:lnTo>
                    <a:pt x="6" y="370"/>
                  </a:lnTo>
                  <a:lnTo>
                    <a:pt x="9" y="368"/>
                  </a:lnTo>
                  <a:lnTo>
                    <a:pt x="12" y="367"/>
                  </a:lnTo>
                  <a:lnTo>
                    <a:pt x="15" y="365"/>
                  </a:lnTo>
                  <a:lnTo>
                    <a:pt x="19" y="364"/>
                  </a:lnTo>
                  <a:lnTo>
                    <a:pt x="20" y="362"/>
                  </a:lnTo>
                  <a:lnTo>
                    <a:pt x="22" y="359"/>
                  </a:lnTo>
                  <a:lnTo>
                    <a:pt x="25" y="357"/>
                  </a:lnTo>
                  <a:lnTo>
                    <a:pt x="28" y="354"/>
                  </a:lnTo>
                  <a:lnTo>
                    <a:pt x="31" y="351"/>
                  </a:lnTo>
                  <a:lnTo>
                    <a:pt x="34" y="348"/>
                  </a:lnTo>
                  <a:lnTo>
                    <a:pt x="39" y="345"/>
                  </a:lnTo>
                  <a:lnTo>
                    <a:pt x="43" y="342"/>
                  </a:lnTo>
                  <a:lnTo>
                    <a:pt x="48" y="339"/>
                  </a:lnTo>
                  <a:lnTo>
                    <a:pt x="53" y="336"/>
                  </a:lnTo>
                  <a:lnTo>
                    <a:pt x="57" y="334"/>
                  </a:lnTo>
                  <a:lnTo>
                    <a:pt x="64" y="333"/>
                  </a:lnTo>
                  <a:lnTo>
                    <a:pt x="70" y="331"/>
                  </a:lnTo>
                  <a:lnTo>
                    <a:pt x="76" y="331"/>
                  </a:lnTo>
                  <a:lnTo>
                    <a:pt x="82" y="331"/>
                  </a:lnTo>
                  <a:lnTo>
                    <a:pt x="89" y="333"/>
                  </a:lnTo>
                  <a:lnTo>
                    <a:pt x="90" y="333"/>
                  </a:lnTo>
                  <a:lnTo>
                    <a:pt x="92" y="331"/>
                  </a:lnTo>
                  <a:lnTo>
                    <a:pt x="93" y="329"/>
                  </a:lnTo>
                  <a:lnTo>
                    <a:pt x="93" y="328"/>
                  </a:lnTo>
                  <a:lnTo>
                    <a:pt x="92" y="326"/>
                  </a:lnTo>
                  <a:lnTo>
                    <a:pt x="87" y="325"/>
                  </a:lnTo>
                  <a:lnTo>
                    <a:pt x="82" y="325"/>
                  </a:lnTo>
                  <a:lnTo>
                    <a:pt x="78" y="325"/>
                  </a:lnTo>
                  <a:lnTo>
                    <a:pt x="73" y="325"/>
                  </a:lnTo>
                  <a:lnTo>
                    <a:pt x="68" y="325"/>
                  </a:lnTo>
                  <a:lnTo>
                    <a:pt x="64" y="326"/>
                  </a:lnTo>
                  <a:lnTo>
                    <a:pt x="59" y="328"/>
                  </a:lnTo>
                  <a:lnTo>
                    <a:pt x="54" y="328"/>
                  </a:lnTo>
                  <a:lnTo>
                    <a:pt x="51" y="329"/>
                  </a:lnTo>
                  <a:lnTo>
                    <a:pt x="47" y="333"/>
                  </a:lnTo>
                  <a:lnTo>
                    <a:pt x="42" y="334"/>
                  </a:lnTo>
                  <a:lnTo>
                    <a:pt x="37" y="337"/>
                  </a:lnTo>
                  <a:lnTo>
                    <a:pt x="34" y="340"/>
                  </a:lnTo>
                  <a:lnTo>
                    <a:pt x="29" y="343"/>
                  </a:lnTo>
                  <a:lnTo>
                    <a:pt x="26" y="347"/>
                  </a:lnTo>
                  <a:lnTo>
                    <a:pt x="23" y="350"/>
                  </a:lnTo>
                  <a:lnTo>
                    <a:pt x="22" y="353"/>
                  </a:lnTo>
                  <a:lnTo>
                    <a:pt x="19" y="354"/>
                  </a:lnTo>
                  <a:lnTo>
                    <a:pt x="17" y="357"/>
                  </a:lnTo>
                  <a:lnTo>
                    <a:pt x="14" y="361"/>
                  </a:lnTo>
                  <a:lnTo>
                    <a:pt x="11" y="362"/>
                  </a:lnTo>
                  <a:lnTo>
                    <a:pt x="9" y="364"/>
                  </a:lnTo>
                  <a:lnTo>
                    <a:pt x="6" y="364"/>
                  </a:lnTo>
                  <a:lnTo>
                    <a:pt x="1" y="364"/>
                  </a:lnTo>
                  <a:lnTo>
                    <a:pt x="1" y="362"/>
                  </a:lnTo>
                  <a:lnTo>
                    <a:pt x="3" y="361"/>
                  </a:lnTo>
                  <a:lnTo>
                    <a:pt x="4" y="359"/>
                  </a:lnTo>
                  <a:lnTo>
                    <a:pt x="6" y="359"/>
                  </a:lnTo>
                  <a:lnTo>
                    <a:pt x="8" y="359"/>
                  </a:lnTo>
                  <a:lnTo>
                    <a:pt x="9" y="357"/>
                  </a:lnTo>
                  <a:lnTo>
                    <a:pt x="11" y="357"/>
                  </a:lnTo>
                  <a:lnTo>
                    <a:pt x="12" y="356"/>
                  </a:lnTo>
                  <a:lnTo>
                    <a:pt x="14" y="353"/>
                  </a:lnTo>
                  <a:lnTo>
                    <a:pt x="17" y="351"/>
                  </a:lnTo>
                  <a:lnTo>
                    <a:pt x="20" y="348"/>
                  </a:lnTo>
                  <a:lnTo>
                    <a:pt x="22" y="345"/>
                  </a:lnTo>
                  <a:lnTo>
                    <a:pt x="25" y="342"/>
                  </a:lnTo>
                  <a:lnTo>
                    <a:pt x="26" y="340"/>
                  </a:lnTo>
                  <a:lnTo>
                    <a:pt x="29" y="337"/>
                  </a:lnTo>
                  <a:lnTo>
                    <a:pt x="33" y="336"/>
                  </a:lnTo>
                  <a:lnTo>
                    <a:pt x="36" y="333"/>
                  </a:lnTo>
                  <a:lnTo>
                    <a:pt x="40" y="331"/>
                  </a:lnTo>
                  <a:lnTo>
                    <a:pt x="43" y="328"/>
                  </a:lnTo>
                  <a:lnTo>
                    <a:pt x="48" y="326"/>
                  </a:lnTo>
                  <a:lnTo>
                    <a:pt x="51" y="325"/>
                  </a:lnTo>
                  <a:lnTo>
                    <a:pt x="54" y="323"/>
                  </a:lnTo>
                  <a:lnTo>
                    <a:pt x="59" y="323"/>
                  </a:lnTo>
                  <a:lnTo>
                    <a:pt x="62" y="322"/>
                  </a:lnTo>
                  <a:lnTo>
                    <a:pt x="67" y="322"/>
                  </a:lnTo>
                  <a:lnTo>
                    <a:pt x="72" y="320"/>
                  </a:lnTo>
                  <a:lnTo>
                    <a:pt x="75" y="320"/>
                  </a:lnTo>
                  <a:lnTo>
                    <a:pt x="79" y="322"/>
                  </a:lnTo>
                  <a:lnTo>
                    <a:pt x="84" y="322"/>
                  </a:lnTo>
                  <a:lnTo>
                    <a:pt x="89" y="322"/>
                  </a:lnTo>
                  <a:lnTo>
                    <a:pt x="93" y="323"/>
                  </a:lnTo>
                  <a:lnTo>
                    <a:pt x="98" y="325"/>
                  </a:lnTo>
                  <a:lnTo>
                    <a:pt x="101" y="322"/>
                  </a:lnTo>
                  <a:lnTo>
                    <a:pt x="103" y="320"/>
                  </a:lnTo>
                  <a:lnTo>
                    <a:pt x="106" y="318"/>
                  </a:lnTo>
                  <a:lnTo>
                    <a:pt x="109" y="317"/>
                  </a:lnTo>
                  <a:lnTo>
                    <a:pt x="112" y="315"/>
                  </a:lnTo>
                  <a:lnTo>
                    <a:pt x="115" y="314"/>
                  </a:lnTo>
                  <a:lnTo>
                    <a:pt x="118" y="314"/>
                  </a:lnTo>
                  <a:lnTo>
                    <a:pt x="121" y="312"/>
                  </a:lnTo>
                  <a:lnTo>
                    <a:pt x="123" y="312"/>
                  </a:lnTo>
                  <a:lnTo>
                    <a:pt x="126" y="312"/>
                  </a:lnTo>
                  <a:lnTo>
                    <a:pt x="129" y="312"/>
                  </a:lnTo>
                  <a:lnTo>
                    <a:pt x="134" y="312"/>
                  </a:lnTo>
                  <a:lnTo>
                    <a:pt x="137" y="312"/>
                  </a:lnTo>
                  <a:lnTo>
                    <a:pt x="140" y="312"/>
                  </a:lnTo>
                  <a:lnTo>
                    <a:pt x="143" y="312"/>
                  </a:lnTo>
                  <a:lnTo>
                    <a:pt x="146" y="312"/>
                  </a:lnTo>
                  <a:lnTo>
                    <a:pt x="146" y="309"/>
                  </a:lnTo>
                  <a:lnTo>
                    <a:pt x="148" y="308"/>
                  </a:lnTo>
                  <a:lnTo>
                    <a:pt x="149" y="304"/>
                  </a:lnTo>
                  <a:lnTo>
                    <a:pt x="149" y="301"/>
                  </a:lnTo>
                  <a:lnTo>
                    <a:pt x="151" y="300"/>
                  </a:lnTo>
                  <a:lnTo>
                    <a:pt x="153" y="297"/>
                  </a:lnTo>
                  <a:lnTo>
                    <a:pt x="153" y="295"/>
                  </a:lnTo>
                  <a:lnTo>
                    <a:pt x="154" y="292"/>
                  </a:lnTo>
                  <a:lnTo>
                    <a:pt x="149" y="287"/>
                  </a:lnTo>
                  <a:lnTo>
                    <a:pt x="151" y="283"/>
                  </a:lnTo>
                  <a:lnTo>
                    <a:pt x="154" y="279"/>
                  </a:lnTo>
                  <a:lnTo>
                    <a:pt x="156" y="276"/>
                  </a:lnTo>
                  <a:lnTo>
                    <a:pt x="157" y="272"/>
                  </a:lnTo>
                  <a:lnTo>
                    <a:pt x="157" y="269"/>
                  </a:lnTo>
                  <a:lnTo>
                    <a:pt x="159" y="264"/>
                  </a:lnTo>
                  <a:lnTo>
                    <a:pt x="160" y="261"/>
                  </a:lnTo>
                  <a:lnTo>
                    <a:pt x="164" y="256"/>
                  </a:lnTo>
                  <a:lnTo>
                    <a:pt x="164" y="254"/>
                  </a:lnTo>
                  <a:lnTo>
                    <a:pt x="165" y="251"/>
                  </a:lnTo>
                  <a:lnTo>
                    <a:pt x="165" y="250"/>
                  </a:lnTo>
                  <a:lnTo>
                    <a:pt x="164" y="247"/>
                  </a:lnTo>
                  <a:lnTo>
                    <a:pt x="162" y="245"/>
                  </a:lnTo>
                  <a:lnTo>
                    <a:pt x="159" y="245"/>
                  </a:lnTo>
                  <a:lnTo>
                    <a:pt x="157" y="245"/>
                  </a:lnTo>
                  <a:lnTo>
                    <a:pt x="154" y="247"/>
                  </a:lnTo>
                  <a:lnTo>
                    <a:pt x="151" y="247"/>
                  </a:lnTo>
                  <a:lnTo>
                    <a:pt x="148" y="247"/>
                  </a:lnTo>
                  <a:lnTo>
                    <a:pt x="145" y="247"/>
                  </a:lnTo>
                  <a:lnTo>
                    <a:pt x="143" y="247"/>
                  </a:lnTo>
                  <a:lnTo>
                    <a:pt x="142" y="245"/>
                  </a:lnTo>
                  <a:lnTo>
                    <a:pt x="139" y="245"/>
                  </a:lnTo>
                  <a:lnTo>
                    <a:pt x="137" y="244"/>
                  </a:lnTo>
                  <a:lnTo>
                    <a:pt x="135" y="244"/>
                  </a:lnTo>
                  <a:lnTo>
                    <a:pt x="132" y="244"/>
                  </a:lnTo>
                  <a:lnTo>
                    <a:pt x="131" y="244"/>
                  </a:lnTo>
                  <a:lnTo>
                    <a:pt x="129" y="242"/>
                  </a:lnTo>
                  <a:lnTo>
                    <a:pt x="129" y="239"/>
                  </a:lnTo>
                  <a:lnTo>
                    <a:pt x="128" y="237"/>
                  </a:lnTo>
                  <a:lnTo>
                    <a:pt x="128" y="234"/>
                  </a:lnTo>
                  <a:lnTo>
                    <a:pt x="128" y="233"/>
                  </a:lnTo>
                  <a:lnTo>
                    <a:pt x="128" y="230"/>
                  </a:lnTo>
                  <a:lnTo>
                    <a:pt x="128" y="226"/>
                  </a:lnTo>
                  <a:lnTo>
                    <a:pt x="129" y="225"/>
                  </a:lnTo>
                  <a:lnTo>
                    <a:pt x="129" y="222"/>
                  </a:lnTo>
                  <a:lnTo>
                    <a:pt x="131" y="220"/>
                  </a:lnTo>
                  <a:lnTo>
                    <a:pt x="132" y="219"/>
                  </a:lnTo>
                  <a:lnTo>
                    <a:pt x="132" y="217"/>
                  </a:lnTo>
                  <a:lnTo>
                    <a:pt x="131" y="214"/>
                  </a:lnTo>
                  <a:lnTo>
                    <a:pt x="129" y="211"/>
                  </a:lnTo>
                  <a:lnTo>
                    <a:pt x="129" y="208"/>
                  </a:lnTo>
                  <a:lnTo>
                    <a:pt x="128" y="205"/>
                  </a:lnTo>
                  <a:lnTo>
                    <a:pt x="126" y="203"/>
                  </a:lnTo>
                  <a:lnTo>
                    <a:pt x="126" y="200"/>
                  </a:lnTo>
                  <a:lnTo>
                    <a:pt x="125" y="197"/>
                  </a:lnTo>
                  <a:lnTo>
                    <a:pt x="125" y="192"/>
                  </a:lnTo>
                  <a:lnTo>
                    <a:pt x="118" y="189"/>
                  </a:lnTo>
                  <a:lnTo>
                    <a:pt x="114" y="184"/>
                  </a:lnTo>
                  <a:lnTo>
                    <a:pt x="109" y="178"/>
                  </a:lnTo>
                  <a:lnTo>
                    <a:pt x="104" y="173"/>
                  </a:lnTo>
                  <a:lnTo>
                    <a:pt x="100" y="167"/>
                  </a:lnTo>
                  <a:lnTo>
                    <a:pt x="96" y="159"/>
                  </a:lnTo>
                  <a:lnTo>
                    <a:pt x="95" y="153"/>
                  </a:lnTo>
                  <a:lnTo>
                    <a:pt x="95" y="144"/>
                  </a:lnTo>
                  <a:lnTo>
                    <a:pt x="95" y="141"/>
                  </a:lnTo>
                  <a:lnTo>
                    <a:pt x="95" y="137"/>
                  </a:lnTo>
                  <a:lnTo>
                    <a:pt x="96" y="134"/>
                  </a:lnTo>
                  <a:lnTo>
                    <a:pt x="98" y="131"/>
                  </a:lnTo>
                  <a:lnTo>
                    <a:pt x="98" y="128"/>
                  </a:lnTo>
                  <a:lnTo>
                    <a:pt x="100" y="125"/>
                  </a:lnTo>
                  <a:lnTo>
                    <a:pt x="103" y="123"/>
                  </a:lnTo>
                  <a:lnTo>
                    <a:pt x="106" y="122"/>
                  </a:lnTo>
                  <a:lnTo>
                    <a:pt x="107" y="120"/>
                  </a:lnTo>
                  <a:lnTo>
                    <a:pt x="109" y="120"/>
                  </a:lnTo>
                  <a:lnTo>
                    <a:pt x="112" y="119"/>
                  </a:lnTo>
                  <a:lnTo>
                    <a:pt x="114" y="117"/>
                  </a:lnTo>
                  <a:lnTo>
                    <a:pt x="117" y="117"/>
                  </a:lnTo>
                  <a:lnTo>
                    <a:pt x="118" y="117"/>
                  </a:lnTo>
                  <a:lnTo>
                    <a:pt x="121" y="116"/>
                  </a:lnTo>
                  <a:lnTo>
                    <a:pt x="123" y="116"/>
                  </a:lnTo>
                  <a:lnTo>
                    <a:pt x="126" y="116"/>
                  </a:lnTo>
                  <a:lnTo>
                    <a:pt x="128" y="116"/>
                  </a:lnTo>
                  <a:lnTo>
                    <a:pt x="131" y="117"/>
                  </a:lnTo>
                  <a:lnTo>
                    <a:pt x="132" y="117"/>
                  </a:lnTo>
                  <a:lnTo>
                    <a:pt x="135" y="117"/>
                  </a:lnTo>
                  <a:lnTo>
                    <a:pt x="137" y="117"/>
                  </a:lnTo>
                  <a:lnTo>
                    <a:pt x="140" y="119"/>
                  </a:lnTo>
                  <a:lnTo>
                    <a:pt x="142" y="119"/>
                  </a:lnTo>
                  <a:lnTo>
                    <a:pt x="142" y="120"/>
                  </a:lnTo>
                  <a:lnTo>
                    <a:pt x="140" y="120"/>
                  </a:lnTo>
                  <a:lnTo>
                    <a:pt x="137" y="122"/>
                  </a:lnTo>
                  <a:lnTo>
                    <a:pt x="135" y="122"/>
                  </a:lnTo>
                  <a:lnTo>
                    <a:pt x="132" y="122"/>
                  </a:lnTo>
                  <a:lnTo>
                    <a:pt x="129" y="122"/>
                  </a:lnTo>
                  <a:lnTo>
                    <a:pt x="128" y="122"/>
                  </a:lnTo>
                  <a:lnTo>
                    <a:pt x="125" y="122"/>
                  </a:lnTo>
                  <a:lnTo>
                    <a:pt x="123" y="122"/>
                  </a:lnTo>
                  <a:lnTo>
                    <a:pt x="120" y="122"/>
                  </a:lnTo>
                  <a:lnTo>
                    <a:pt x="118" y="123"/>
                  </a:lnTo>
                  <a:lnTo>
                    <a:pt x="115" y="123"/>
                  </a:lnTo>
                  <a:lnTo>
                    <a:pt x="114" y="123"/>
                  </a:lnTo>
                  <a:lnTo>
                    <a:pt x="112" y="125"/>
                  </a:lnTo>
                  <a:lnTo>
                    <a:pt x="111" y="127"/>
                  </a:lnTo>
                  <a:lnTo>
                    <a:pt x="109" y="128"/>
                  </a:lnTo>
                  <a:lnTo>
                    <a:pt x="107" y="130"/>
                  </a:lnTo>
                  <a:lnTo>
                    <a:pt x="106" y="133"/>
                  </a:lnTo>
                  <a:lnTo>
                    <a:pt x="104" y="136"/>
                  </a:lnTo>
                  <a:lnTo>
                    <a:pt x="103" y="139"/>
                  </a:lnTo>
                  <a:lnTo>
                    <a:pt x="101" y="144"/>
                  </a:lnTo>
                  <a:lnTo>
                    <a:pt x="101" y="147"/>
                  </a:lnTo>
                  <a:lnTo>
                    <a:pt x="101" y="152"/>
                  </a:lnTo>
                  <a:lnTo>
                    <a:pt x="101" y="155"/>
                  </a:lnTo>
                  <a:lnTo>
                    <a:pt x="103" y="159"/>
                  </a:lnTo>
                  <a:lnTo>
                    <a:pt x="106" y="162"/>
                  </a:lnTo>
                  <a:lnTo>
                    <a:pt x="107" y="167"/>
                  </a:lnTo>
                  <a:lnTo>
                    <a:pt x="111" y="170"/>
                  </a:lnTo>
                  <a:lnTo>
                    <a:pt x="114" y="173"/>
                  </a:lnTo>
                  <a:lnTo>
                    <a:pt x="117" y="176"/>
                  </a:lnTo>
                  <a:lnTo>
                    <a:pt x="120" y="180"/>
                  </a:lnTo>
                  <a:lnTo>
                    <a:pt x="123" y="183"/>
                  </a:lnTo>
                  <a:lnTo>
                    <a:pt x="126" y="186"/>
                  </a:lnTo>
                  <a:lnTo>
                    <a:pt x="128" y="189"/>
                  </a:lnTo>
                  <a:lnTo>
                    <a:pt x="128" y="192"/>
                  </a:lnTo>
                  <a:lnTo>
                    <a:pt x="128" y="194"/>
                  </a:lnTo>
                  <a:lnTo>
                    <a:pt x="129" y="194"/>
                  </a:lnTo>
                  <a:lnTo>
                    <a:pt x="132" y="194"/>
                  </a:lnTo>
                  <a:lnTo>
                    <a:pt x="134" y="194"/>
                  </a:lnTo>
                  <a:lnTo>
                    <a:pt x="135" y="194"/>
                  </a:lnTo>
                  <a:lnTo>
                    <a:pt x="137" y="194"/>
                  </a:lnTo>
                  <a:lnTo>
                    <a:pt x="140" y="192"/>
                  </a:lnTo>
                  <a:lnTo>
                    <a:pt x="142" y="192"/>
                  </a:lnTo>
                  <a:lnTo>
                    <a:pt x="143" y="191"/>
                  </a:lnTo>
                  <a:lnTo>
                    <a:pt x="145" y="189"/>
                  </a:lnTo>
                  <a:lnTo>
                    <a:pt x="143" y="183"/>
                  </a:lnTo>
                  <a:lnTo>
                    <a:pt x="143" y="175"/>
                  </a:lnTo>
                  <a:lnTo>
                    <a:pt x="142" y="169"/>
                  </a:lnTo>
                  <a:lnTo>
                    <a:pt x="142" y="161"/>
                  </a:lnTo>
                  <a:lnTo>
                    <a:pt x="142" y="153"/>
                  </a:lnTo>
                  <a:lnTo>
                    <a:pt x="143" y="145"/>
                  </a:lnTo>
                  <a:lnTo>
                    <a:pt x="145" y="139"/>
                  </a:lnTo>
                  <a:lnTo>
                    <a:pt x="148" y="133"/>
                  </a:lnTo>
                  <a:lnTo>
                    <a:pt x="148" y="128"/>
                  </a:lnTo>
                  <a:lnTo>
                    <a:pt x="146" y="125"/>
                  </a:lnTo>
                  <a:lnTo>
                    <a:pt x="146" y="120"/>
                  </a:lnTo>
                  <a:lnTo>
                    <a:pt x="146" y="116"/>
                  </a:lnTo>
                  <a:lnTo>
                    <a:pt x="148" y="117"/>
                  </a:lnTo>
                  <a:lnTo>
                    <a:pt x="149" y="119"/>
                  </a:lnTo>
                  <a:lnTo>
                    <a:pt x="149" y="120"/>
                  </a:lnTo>
                  <a:lnTo>
                    <a:pt x="151" y="122"/>
                  </a:lnTo>
                  <a:lnTo>
                    <a:pt x="151" y="125"/>
                  </a:lnTo>
                  <a:lnTo>
                    <a:pt x="151" y="128"/>
                  </a:lnTo>
                  <a:lnTo>
                    <a:pt x="153" y="131"/>
                  </a:lnTo>
                  <a:lnTo>
                    <a:pt x="154" y="133"/>
                  </a:lnTo>
                  <a:lnTo>
                    <a:pt x="154" y="136"/>
                  </a:lnTo>
                  <a:lnTo>
                    <a:pt x="157" y="137"/>
                  </a:lnTo>
                  <a:lnTo>
                    <a:pt x="159" y="139"/>
                  </a:lnTo>
                  <a:lnTo>
                    <a:pt x="160" y="141"/>
                  </a:lnTo>
                  <a:lnTo>
                    <a:pt x="164" y="141"/>
                  </a:lnTo>
                  <a:lnTo>
                    <a:pt x="165" y="142"/>
                  </a:lnTo>
                  <a:lnTo>
                    <a:pt x="168" y="142"/>
                  </a:lnTo>
                  <a:lnTo>
                    <a:pt x="170" y="142"/>
                  </a:lnTo>
                  <a:lnTo>
                    <a:pt x="173" y="142"/>
                  </a:lnTo>
                  <a:lnTo>
                    <a:pt x="174" y="144"/>
                  </a:lnTo>
                  <a:lnTo>
                    <a:pt x="176" y="145"/>
                  </a:lnTo>
                  <a:lnTo>
                    <a:pt x="179" y="147"/>
                  </a:lnTo>
                  <a:lnTo>
                    <a:pt x="181" y="147"/>
                  </a:lnTo>
                  <a:lnTo>
                    <a:pt x="184" y="147"/>
                  </a:lnTo>
                  <a:lnTo>
                    <a:pt x="187" y="145"/>
                  </a:lnTo>
                  <a:lnTo>
                    <a:pt x="190" y="145"/>
                  </a:lnTo>
                  <a:lnTo>
                    <a:pt x="193" y="144"/>
                  </a:lnTo>
                  <a:lnTo>
                    <a:pt x="195" y="142"/>
                  </a:lnTo>
                  <a:lnTo>
                    <a:pt x="196" y="141"/>
                  </a:lnTo>
                  <a:lnTo>
                    <a:pt x="198" y="137"/>
                  </a:lnTo>
                  <a:lnTo>
                    <a:pt x="199" y="134"/>
                  </a:lnTo>
                  <a:lnTo>
                    <a:pt x="203" y="131"/>
                  </a:lnTo>
                  <a:lnTo>
                    <a:pt x="204" y="130"/>
                  </a:lnTo>
                  <a:lnTo>
                    <a:pt x="207" y="127"/>
                  </a:lnTo>
                  <a:lnTo>
                    <a:pt x="210" y="125"/>
                  </a:lnTo>
                  <a:lnTo>
                    <a:pt x="212" y="122"/>
                  </a:lnTo>
                  <a:lnTo>
                    <a:pt x="213" y="119"/>
                  </a:lnTo>
                  <a:lnTo>
                    <a:pt x="213" y="116"/>
                  </a:lnTo>
                  <a:lnTo>
                    <a:pt x="215" y="114"/>
                  </a:lnTo>
                  <a:lnTo>
                    <a:pt x="213" y="114"/>
                  </a:lnTo>
                  <a:lnTo>
                    <a:pt x="213" y="113"/>
                  </a:lnTo>
                  <a:lnTo>
                    <a:pt x="213" y="109"/>
                  </a:lnTo>
                  <a:lnTo>
                    <a:pt x="213" y="108"/>
                  </a:lnTo>
                  <a:lnTo>
                    <a:pt x="213" y="106"/>
                  </a:lnTo>
                  <a:lnTo>
                    <a:pt x="212" y="105"/>
                  </a:lnTo>
                  <a:lnTo>
                    <a:pt x="212" y="102"/>
                  </a:lnTo>
                  <a:lnTo>
                    <a:pt x="210" y="100"/>
                  </a:lnTo>
                  <a:lnTo>
                    <a:pt x="210" y="98"/>
                  </a:lnTo>
                  <a:lnTo>
                    <a:pt x="210" y="97"/>
                  </a:lnTo>
                  <a:lnTo>
                    <a:pt x="212" y="97"/>
                  </a:lnTo>
                  <a:lnTo>
                    <a:pt x="215" y="95"/>
                  </a:lnTo>
                  <a:lnTo>
                    <a:pt x="217" y="95"/>
                  </a:lnTo>
                  <a:lnTo>
                    <a:pt x="218" y="92"/>
                  </a:lnTo>
                  <a:lnTo>
                    <a:pt x="218" y="91"/>
                  </a:lnTo>
                  <a:lnTo>
                    <a:pt x="220" y="89"/>
                  </a:lnTo>
                  <a:lnTo>
                    <a:pt x="221" y="86"/>
                  </a:lnTo>
                  <a:lnTo>
                    <a:pt x="221" y="84"/>
                  </a:lnTo>
                  <a:lnTo>
                    <a:pt x="223" y="81"/>
                  </a:lnTo>
                  <a:lnTo>
                    <a:pt x="223" y="78"/>
                  </a:lnTo>
                  <a:lnTo>
                    <a:pt x="224" y="75"/>
                  </a:lnTo>
                  <a:lnTo>
                    <a:pt x="223" y="72"/>
                  </a:lnTo>
                  <a:lnTo>
                    <a:pt x="221" y="70"/>
                  </a:lnTo>
                  <a:lnTo>
                    <a:pt x="220" y="70"/>
                  </a:lnTo>
                  <a:lnTo>
                    <a:pt x="218" y="70"/>
                  </a:lnTo>
                  <a:lnTo>
                    <a:pt x="217" y="70"/>
                  </a:lnTo>
                  <a:lnTo>
                    <a:pt x="217" y="72"/>
                  </a:lnTo>
                  <a:lnTo>
                    <a:pt x="215" y="72"/>
                  </a:lnTo>
                  <a:lnTo>
                    <a:pt x="213" y="74"/>
                  </a:lnTo>
                  <a:lnTo>
                    <a:pt x="212" y="74"/>
                  </a:lnTo>
                  <a:lnTo>
                    <a:pt x="210" y="74"/>
                  </a:lnTo>
                  <a:lnTo>
                    <a:pt x="210" y="75"/>
                  </a:lnTo>
                  <a:lnTo>
                    <a:pt x="209" y="75"/>
                  </a:lnTo>
                  <a:lnTo>
                    <a:pt x="209" y="77"/>
                  </a:lnTo>
                  <a:lnTo>
                    <a:pt x="207" y="77"/>
                  </a:lnTo>
                  <a:lnTo>
                    <a:pt x="207" y="75"/>
                  </a:lnTo>
                  <a:lnTo>
                    <a:pt x="207" y="74"/>
                  </a:lnTo>
                  <a:lnTo>
                    <a:pt x="209" y="72"/>
                  </a:lnTo>
                  <a:lnTo>
                    <a:pt x="210" y="70"/>
                  </a:lnTo>
                  <a:lnTo>
                    <a:pt x="212" y="70"/>
                  </a:lnTo>
                  <a:lnTo>
                    <a:pt x="212" y="69"/>
                  </a:lnTo>
                  <a:lnTo>
                    <a:pt x="212" y="67"/>
                  </a:lnTo>
                  <a:lnTo>
                    <a:pt x="212" y="59"/>
                  </a:lnTo>
                  <a:lnTo>
                    <a:pt x="210" y="59"/>
                  </a:lnTo>
                  <a:lnTo>
                    <a:pt x="209" y="61"/>
                  </a:lnTo>
                  <a:lnTo>
                    <a:pt x="207" y="63"/>
                  </a:lnTo>
                  <a:lnTo>
                    <a:pt x="204" y="64"/>
                  </a:lnTo>
                  <a:lnTo>
                    <a:pt x="203" y="64"/>
                  </a:lnTo>
                  <a:lnTo>
                    <a:pt x="201" y="66"/>
                  </a:lnTo>
                  <a:lnTo>
                    <a:pt x="199" y="67"/>
                  </a:lnTo>
                  <a:lnTo>
                    <a:pt x="198" y="67"/>
                  </a:lnTo>
                  <a:lnTo>
                    <a:pt x="196" y="69"/>
                  </a:lnTo>
                  <a:lnTo>
                    <a:pt x="195" y="70"/>
                  </a:lnTo>
                  <a:lnTo>
                    <a:pt x="195" y="69"/>
                  </a:lnTo>
                  <a:lnTo>
                    <a:pt x="193" y="67"/>
                  </a:lnTo>
                  <a:lnTo>
                    <a:pt x="193" y="66"/>
                  </a:lnTo>
                  <a:lnTo>
                    <a:pt x="193" y="64"/>
                  </a:lnTo>
                  <a:lnTo>
                    <a:pt x="192" y="63"/>
                  </a:lnTo>
                  <a:lnTo>
                    <a:pt x="192" y="61"/>
                  </a:lnTo>
                  <a:lnTo>
                    <a:pt x="190" y="61"/>
                  </a:lnTo>
                  <a:lnTo>
                    <a:pt x="188" y="59"/>
                  </a:lnTo>
                  <a:lnTo>
                    <a:pt x="187" y="56"/>
                  </a:lnTo>
                  <a:lnTo>
                    <a:pt x="188" y="55"/>
                  </a:lnTo>
                  <a:lnTo>
                    <a:pt x="192" y="53"/>
                  </a:lnTo>
                  <a:lnTo>
                    <a:pt x="193" y="52"/>
                  </a:lnTo>
                  <a:lnTo>
                    <a:pt x="196" y="50"/>
                  </a:lnTo>
                  <a:lnTo>
                    <a:pt x="198" y="49"/>
                  </a:lnTo>
                  <a:lnTo>
                    <a:pt x="201" y="47"/>
                  </a:lnTo>
                  <a:lnTo>
                    <a:pt x="203" y="47"/>
                  </a:lnTo>
                  <a:lnTo>
                    <a:pt x="204" y="49"/>
                  </a:lnTo>
                  <a:lnTo>
                    <a:pt x="204" y="50"/>
                  </a:lnTo>
                  <a:lnTo>
                    <a:pt x="203" y="52"/>
                  </a:lnTo>
                  <a:lnTo>
                    <a:pt x="201" y="52"/>
                  </a:lnTo>
                  <a:lnTo>
                    <a:pt x="201" y="53"/>
                  </a:lnTo>
                  <a:lnTo>
                    <a:pt x="199" y="53"/>
                  </a:lnTo>
                  <a:lnTo>
                    <a:pt x="199" y="55"/>
                  </a:lnTo>
                  <a:lnTo>
                    <a:pt x="199" y="56"/>
                  </a:lnTo>
                  <a:lnTo>
                    <a:pt x="201" y="56"/>
                  </a:lnTo>
                  <a:lnTo>
                    <a:pt x="203" y="55"/>
                  </a:lnTo>
                  <a:lnTo>
                    <a:pt x="204" y="53"/>
                  </a:lnTo>
                  <a:lnTo>
                    <a:pt x="206" y="53"/>
                  </a:lnTo>
                  <a:lnTo>
                    <a:pt x="207" y="52"/>
                  </a:lnTo>
                  <a:lnTo>
                    <a:pt x="209" y="52"/>
                  </a:lnTo>
                  <a:lnTo>
                    <a:pt x="212" y="53"/>
                  </a:lnTo>
                  <a:lnTo>
                    <a:pt x="212" y="55"/>
                  </a:lnTo>
                  <a:lnTo>
                    <a:pt x="213" y="53"/>
                  </a:lnTo>
                  <a:lnTo>
                    <a:pt x="213" y="52"/>
                  </a:lnTo>
                  <a:lnTo>
                    <a:pt x="213" y="49"/>
                  </a:lnTo>
                  <a:lnTo>
                    <a:pt x="212" y="47"/>
                  </a:lnTo>
                  <a:lnTo>
                    <a:pt x="212" y="45"/>
                  </a:lnTo>
                  <a:lnTo>
                    <a:pt x="210" y="45"/>
                  </a:lnTo>
                  <a:lnTo>
                    <a:pt x="210" y="44"/>
                  </a:lnTo>
                  <a:lnTo>
                    <a:pt x="209" y="42"/>
                  </a:lnTo>
                  <a:lnTo>
                    <a:pt x="207" y="41"/>
                  </a:lnTo>
                  <a:lnTo>
                    <a:pt x="206" y="41"/>
                  </a:lnTo>
                  <a:lnTo>
                    <a:pt x="201" y="42"/>
                  </a:lnTo>
                  <a:lnTo>
                    <a:pt x="182" y="42"/>
                  </a:lnTo>
                  <a:lnTo>
                    <a:pt x="181" y="44"/>
                  </a:lnTo>
                  <a:lnTo>
                    <a:pt x="181" y="45"/>
                  </a:lnTo>
                  <a:lnTo>
                    <a:pt x="181" y="47"/>
                  </a:lnTo>
                  <a:lnTo>
                    <a:pt x="181" y="49"/>
                  </a:lnTo>
                  <a:lnTo>
                    <a:pt x="179" y="50"/>
                  </a:lnTo>
                  <a:lnTo>
                    <a:pt x="176" y="52"/>
                  </a:lnTo>
                  <a:lnTo>
                    <a:pt x="174" y="53"/>
                  </a:lnTo>
                  <a:lnTo>
                    <a:pt x="171" y="55"/>
                  </a:lnTo>
                  <a:lnTo>
                    <a:pt x="170" y="56"/>
                  </a:lnTo>
                  <a:lnTo>
                    <a:pt x="168" y="58"/>
                  </a:lnTo>
                  <a:lnTo>
                    <a:pt x="167" y="61"/>
                  </a:lnTo>
                  <a:lnTo>
                    <a:pt x="165" y="63"/>
                  </a:lnTo>
                  <a:lnTo>
                    <a:pt x="164" y="63"/>
                  </a:lnTo>
                  <a:lnTo>
                    <a:pt x="162" y="61"/>
                  </a:lnTo>
                  <a:lnTo>
                    <a:pt x="162" y="59"/>
                  </a:lnTo>
                  <a:lnTo>
                    <a:pt x="162" y="58"/>
                  </a:lnTo>
                  <a:lnTo>
                    <a:pt x="164" y="56"/>
                  </a:lnTo>
                  <a:lnTo>
                    <a:pt x="167" y="55"/>
                  </a:lnTo>
                  <a:lnTo>
                    <a:pt x="168" y="53"/>
                  </a:lnTo>
                  <a:lnTo>
                    <a:pt x="170" y="52"/>
                  </a:lnTo>
                  <a:lnTo>
                    <a:pt x="171" y="50"/>
                  </a:lnTo>
                  <a:lnTo>
                    <a:pt x="174" y="49"/>
                  </a:lnTo>
                  <a:lnTo>
                    <a:pt x="176" y="47"/>
                  </a:lnTo>
                  <a:lnTo>
                    <a:pt x="179" y="45"/>
                  </a:lnTo>
                  <a:lnTo>
                    <a:pt x="176" y="42"/>
                  </a:lnTo>
                  <a:lnTo>
                    <a:pt x="173" y="44"/>
                  </a:lnTo>
                  <a:lnTo>
                    <a:pt x="170" y="44"/>
                  </a:lnTo>
                  <a:lnTo>
                    <a:pt x="165" y="44"/>
                  </a:lnTo>
                  <a:lnTo>
                    <a:pt x="162" y="42"/>
                  </a:lnTo>
                  <a:lnTo>
                    <a:pt x="159" y="42"/>
                  </a:lnTo>
                  <a:lnTo>
                    <a:pt x="156" y="44"/>
                  </a:lnTo>
                  <a:lnTo>
                    <a:pt x="153" y="44"/>
                  </a:lnTo>
                  <a:lnTo>
                    <a:pt x="149" y="45"/>
                  </a:lnTo>
                  <a:lnTo>
                    <a:pt x="149" y="49"/>
                  </a:lnTo>
                  <a:lnTo>
                    <a:pt x="149" y="52"/>
                  </a:lnTo>
                  <a:lnTo>
                    <a:pt x="149" y="55"/>
                  </a:lnTo>
                  <a:lnTo>
                    <a:pt x="151" y="56"/>
                  </a:lnTo>
                  <a:lnTo>
                    <a:pt x="153" y="59"/>
                  </a:lnTo>
                  <a:lnTo>
                    <a:pt x="154" y="61"/>
                  </a:lnTo>
                  <a:lnTo>
                    <a:pt x="156" y="64"/>
                  </a:lnTo>
                  <a:lnTo>
                    <a:pt x="156" y="66"/>
                  </a:lnTo>
                  <a:lnTo>
                    <a:pt x="154" y="67"/>
                  </a:lnTo>
                  <a:lnTo>
                    <a:pt x="153" y="66"/>
                  </a:lnTo>
                  <a:lnTo>
                    <a:pt x="151" y="66"/>
                  </a:lnTo>
                  <a:lnTo>
                    <a:pt x="149" y="61"/>
                  </a:lnTo>
                  <a:lnTo>
                    <a:pt x="148" y="58"/>
                  </a:lnTo>
                  <a:lnTo>
                    <a:pt x="146" y="55"/>
                  </a:lnTo>
                  <a:lnTo>
                    <a:pt x="146" y="50"/>
                  </a:lnTo>
                  <a:lnTo>
                    <a:pt x="145" y="50"/>
                  </a:lnTo>
                  <a:lnTo>
                    <a:pt x="145" y="55"/>
                  </a:lnTo>
                  <a:lnTo>
                    <a:pt x="145" y="58"/>
                  </a:lnTo>
                  <a:lnTo>
                    <a:pt x="146" y="59"/>
                  </a:lnTo>
                  <a:lnTo>
                    <a:pt x="146" y="63"/>
                  </a:lnTo>
                  <a:lnTo>
                    <a:pt x="148" y="64"/>
                  </a:lnTo>
                  <a:lnTo>
                    <a:pt x="149" y="67"/>
                  </a:lnTo>
                  <a:lnTo>
                    <a:pt x="149" y="69"/>
                  </a:lnTo>
                  <a:lnTo>
                    <a:pt x="149" y="72"/>
                  </a:lnTo>
                  <a:lnTo>
                    <a:pt x="149" y="70"/>
                  </a:lnTo>
                  <a:lnTo>
                    <a:pt x="148" y="70"/>
                  </a:lnTo>
                  <a:lnTo>
                    <a:pt x="146" y="70"/>
                  </a:lnTo>
                  <a:lnTo>
                    <a:pt x="145" y="70"/>
                  </a:lnTo>
                  <a:lnTo>
                    <a:pt x="143" y="70"/>
                  </a:lnTo>
                  <a:lnTo>
                    <a:pt x="143" y="69"/>
                  </a:lnTo>
                  <a:lnTo>
                    <a:pt x="142" y="69"/>
                  </a:lnTo>
                  <a:lnTo>
                    <a:pt x="140" y="69"/>
                  </a:lnTo>
                  <a:lnTo>
                    <a:pt x="139" y="70"/>
                  </a:lnTo>
                  <a:lnTo>
                    <a:pt x="137" y="72"/>
                  </a:lnTo>
                  <a:lnTo>
                    <a:pt x="137" y="74"/>
                  </a:lnTo>
                  <a:lnTo>
                    <a:pt x="135" y="78"/>
                  </a:lnTo>
                  <a:lnTo>
                    <a:pt x="137" y="83"/>
                  </a:lnTo>
                  <a:lnTo>
                    <a:pt x="139" y="88"/>
                  </a:lnTo>
                  <a:lnTo>
                    <a:pt x="140" y="92"/>
                  </a:lnTo>
                  <a:lnTo>
                    <a:pt x="142" y="92"/>
                  </a:lnTo>
                  <a:lnTo>
                    <a:pt x="143" y="92"/>
                  </a:lnTo>
                  <a:lnTo>
                    <a:pt x="145" y="92"/>
                  </a:lnTo>
                  <a:lnTo>
                    <a:pt x="146" y="92"/>
                  </a:lnTo>
                  <a:lnTo>
                    <a:pt x="146" y="94"/>
                  </a:lnTo>
                  <a:lnTo>
                    <a:pt x="148" y="94"/>
                  </a:lnTo>
                  <a:lnTo>
                    <a:pt x="149" y="94"/>
                  </a:lnTo>
                  <a:lnTo>
                    <a:pt x="151" y="95"/>
                  </a:lnTo>
                  <a:lnTo>
                    <a:pt x="151" y="97"/>
                  </a:lnTo>
                  <a:lnTo>
                    <a:pt x="153" y="97"/>
                  </a:lnTo>
                  <a:lnTo>
                    <a:pt x="153" y="98"/>
                  </a:lnTo>
                  <a:lnTo>
                    <a:pt x="151" y="100"/>
                  </a:lnTo>
                  <a:lnTo>
                    <a:pt x="148" y="100"/>
                  </a:lnTo>
                  <a:lnTo>
                    <a:pt x="146" y="100"/>
                  </a:lnTo>
                  <a:lnTo>
                    <a:pt x="145" y="100"/>
                  </a:lnTo>
                  <a:lnTo>
                    <a:pt x="143" y="98"/>
                  </a:lnTo>
                  <a:lnTo>
                    <a:pt x="142" y="98"/>
                  </a:lnTo>
                  <a:lnTo>
                    <a:pt x="140" y="98"/>
                  </a:lnTo>
                  <a:lnTo>
                    <a:pt x="139" y="98"/>
                  </a:lnTo>
                  <a:lnTo>
                    <a:pt x="134" y="92"/>
                  </a:lnTo>
                  <a:lnTo>
                    <a:pt x="132" y="86"/>
                  </a:lnTo>
                  <a:lnTo>
                    <a:pt x="132" y="81"/>
                  </a:lnTo>
                  <a:lnTo>
                    <a:pt x="132" y="77"/>
                  </a:lnTo>
                  <a:lnTo>
                    <a:pt x="132" y="72"/>
                  </a:lnTo>
                  <a:lnTo>
                    <a:pt x="134" y="69"/>
                  </a:lnTo>
                  <a:lnTo>
                    <a:pt x="134" y="66"/>
                  </a:lnTo>
                  <a:lnTo>
                    <a:pt x="132" y="64"/>
                  </a:lnTo>
                  <a:lnTo>
                    <a:pt x="131" y="59"/>
                  </a:lnTo>
                  <a:lnTo>
                    <a:pt x="131" y="56"/>
                  </a:lnTo>
                  <a:lnTo>
                    <a:pt x="131" y="52"/>
                  </a:lnTo>
                  <a:lnTo>
                    <a:pt x="132" y="49"/>
                  </a:lnTo>
                  <a:lnTo>
                    <a:pt x="131" y="47"/>
                  </a:lnTo>
                  <a:lnTo>
                    <a:pt x="129" y="47"/>
                  </a:lnTo>
                  <a:lnTo>
                    <a:pt x="126" y="47"/>
                  </a:lnTo>
                  <a:lnTo>
                    <a:pt x="125" y="47"/>
                  </a:lnTo>
                  <a:lnTo>
                    <a:pt x="121" y="47"/>
                  </a:lnTo>
                  <a:lnTo>
                    <a:pt x="120" y="45"/>
                  </a:lnTo>
                  <a:lnTo>
                    <a:pt x="118" y="45"/>
                  </a:lnTo>
                  <a:lnTo>
                    <a:pt x="115" y="44"/>
                  </a:lnTo>
                  <a:lnTo>
                    <a:pt x="114" y="42"/>
                  </a:lnTo>
                  <a:lnTo>
                    <a:pt x="114" y="41"/>
                  </a:lnTo>
                  <a:lnTo>
                    <a:pt x="114" y="38"/>
                  </a:lnTo>
                  <a:lnTo>
                    <a:pt x="115" y="36"/>
                  </a:lnTo>
                  <a:lnTo>
                    <a:pt x="118" y="35"/>
                  </a:lnTo>
                  <a:lnTo>
                    <a:pt x="120" y="33"/>
                  </a:lnTo>
                  <a:lnTo>
                    <a:pt x="123" y="31"/>
                  </a:lnTo>
                  <a:lnTo>
                    <a:pt x="126" y="30"/>
                  </a:lnTo>
                  <a:lnTo>
                    <a:pt x="129" y="30"/>
                  </a:lnTo>
                  <a:lnTo>
                    <a:pt x="132" y="28"/>
                  </a:lnTo>
                  <a:lnTo>
                    <a:pt x="137" y="28"/>
                  </a:lnTo>
                  <a:lnTo>
                    <a:pt x="140" y="28"/>
                  </a:lnTo>
                  <a:lnTo>
                    <a:pt x="140" y="24"/>
                  </a:lnTo>
                  <a:lnTo>
                    <a:pt x="140" y="17"/>
                  </a:lnTo>
                  <a:lnTo>
                    <a:pt x="140" y="13"/>
                  </a:lnTo>
                  <a:lnTo>
                    <a:pt x="140" y="8"/>
                  </a:lnTo>
                  <a:lnTo>
                    <a:pt x="143" y="6"/>
                  </a:lnTo>
                  <a:lnTo>
                    <a:pt x="145" y="6"/>
                  </a:lnTo>
                  <a:lnTo>
                    <a:pt x="146" y="6"/>
                  </a:lnTo>
                  <a:lnTo>
                    <a:pt x="149" y="6"/>
                  </a:lnTo>
                  <a:lnTo>
                    <a:pt x="151" y="8"/>
                  </a:lnTo>
                  <a:lnTo>
                    <a:pt x="154" y="8"/>
                  </a:lnTo>
                  <a:lnTo>
                    <a:pt x="156" y="8"/>
                  </a:lnTo>
                  <a:lnTo>
                    <a:pt x="157" y="8"/>
                  </a:lnTo>
                  <a:lnTo>
                    <a:pt x="160" y="6"/>
                  </a:lnTo>
                  <a:lnTo>
                    <a:pt x="162" y="5"/>
                  </a:lnTo>
                  <a:lnTo>
                    <a:pt x="165" y="3"/>
                  </a:lnTo>
                  <a:lnTo>
                    <a:pt x="167" y="2"/>
                  </a:lnTo>
                  <a:lnTo>
                    <a:pt x="170" y="0"/>
                  </a:lnTo>
                  <a:lnTo>
                    <a:pt x="173" y="0"/>
                  </a:lnTo>
                  <a:lnTo>
                    <a:pt x="174" y="0"/>
                  </a:lnTo>
                  <a:lnTo>
                    <a:pt x="178" y="2"/>
                  </a:lnTo>
                  <a:lnTo>
                    <a:pt x="178" y="3"/>
                  </a:lnTo>
                  <a:lnTo>
                    <a:pt x="178" y="5"/>
                  </a:lnTo>
                  <a:lnTo>
                    <a:pt x="179" y="6"/>
                  </a:lnTo>
                  <a:lnTo>
                    <a:pt x="181" y="6"/>
                  </a:lnTo>
                  <a:lnTo>
                    <a:pt x="182" y="6"/>
                  </a:lnTo>
                  <a:lnTo>
                    <a:pt x="184" y="6"/>
                  </a:lnTo>
                  <a:lnTo>
                    <a:pt x="185" y="6"/>
                  </a:lnTo>
                  <a:lnTo>
                    <a:pt x="187" y="5"/>
                  </a:lnTo>
                  <a:lnTo>
                    <a:pt x="188" y="5"/>
                  </a:lnTo>
                  <a:lnTo>
                    <a:pt x="190" y="3"/>
                  </a:lnTo>
                  <a:lnTo>
                    <a:pt x="192" y="3"/>
                  </a:lnTo>
                  <a:lnTo>
                    <a:pt x="193" y="3"/>
                  </a:lnTo>
                  <a:lnTo>
                    <a:pt x="195" y="5"/>
                  </a:lnTo>
                  <a:lnTo>
                    <a:pt x="196" y="5"/>
                  </a:lnTo>
                  <a:lnTo>
                    <a:pt x="199" y="5"/>
                  </a:lnTo>
                  <a:lnTo>
                    <a:pt x="199" y="6"/>
                  </a:lnTo>
                  <a:lnTo>
                    <a:pt x="199" y="8"/>
                  </a:lnTo>
                  <a:lnTo>
                    <a:pt x="201" y="10"/>
                  </a:lnTo>
                  <a:lnTo>
                    <a:pt x="201" y="11"/>
                  </a:lnTo>
                  <a:lnTo>
                    <a:pt x="201" y="13"/>
                  </a:lnTo>
                  <a:lnTo>
                    <a:pt x="201" y="16"/>
                  </a:lnTo>
                  <a:lnTo>
                    <a:pt x="201" y="19"/>
                  </a:lnTo>
                  <a:lnTo>
                    <a:pt x="201" y="20"/>
                  </a:lnTo>
                  <a:lnTo>
                    <a:pt x="201" y="24"/>
                  </a:lnTo>
                  <a:lnTo>
                    <a:pt x="204" y="22"/>
                  </a:lnTo>
                  <a:lnTo>
                    <a:pt x="207" y="22"/>
                  </a:lnTo>
                  <a:lnTo>
                    <a:pt x="209" y="22"/>
                  </a:lnTo>
                  <a:lnTo>
                    <a:pt x="212" y="22"/>
                  </a:lnTo>
                  <a:lnTo>
                    <a:pt x="215" y="22"/>
                  </a:lnTo>
                  <a:lnTo>
                    <a:pt x="218" y="22"/>
                  </a:lnTo>
                  <a:lnTo>
                    <a:pt x="221" y="24"/>
                  </a:lnTo>
                  <a:lnTo>
                    <a:pt x="224" y="24"/>
                  </a:lnTo>
                  <a:lnTo>
                    <a:pt x="224" y="27"/>
                  </a:lnTo>
                  <a:lnTo>
                    <a:pt x="223" y="28"/>
                  </a:lnTo>
                  <a:lnTo>
                    <a:pt x="223" y="30"/>
                  </a:lnTo>
                  <a:lnTo>
                    <a:pt x="221" y="31"/>
                  </a:lnTo>
                  <a:lnTo>
                    <a:pt x="220" y="35"/>
                  </a:lnTo>
                  <a:lnTo>
                    <a:pt x="218" y="35"/>
                  </a:lnTo>
                  <a:lnTo>
                    <a:pt x="217" y="36"/>
                  </a:lnTo>
                  <a:lnTo>
                    <a:pt x="215" y="38"/>
                  </a:lnTo>
                  <a:lnTo>
                    <a:pt x="213" y="38"/>
                  </a:lnTo>
                  <a:lnTo>
                    <a:pt x="213" y="39"/>
                  </a:lnTo>
                  <a:lnTo>
                    <a:pt x="213" y="41"/>
                  </a:lnTo>
                  <a:lnTo>
                    <a:pt x="213" y="42"/>
                  </a:lnTo>
                  <a:lnTo>
                    <a:pt x="215" y="44"/>
                  </a:lnTo>
                  <a:lnTo>
                    <a:pt x="217" y="45"/>
                  </a:lnTo>
                  <a:lnTo>
                    <a:pt x="218" y="47"/>
                  </a:lnTo>
                  <a:lnTo>
                    <a:pt x="218" y="49"/>
                  </a:lnTo>
                  <a:lnTo>
                    <a:pt x="218" y="50"/>
                  </a:lnTo>
                  <a:lnTo>
                    <a:pt x="220" y="52"/>
                  </a:lnTo>
                  <a:lnTo>
                    <a:pt x="218" y="55"/>
                  </a:lnTo>
                  <a:lnTo>
                    <a:pt x="218" y="56"/>
                  </a:lnTo>
                  <a:lnTo>
                    <a:pt x="218" y="59"/>
                  </a:lnTo>
                  <a:lnTo>
                    <a:pt x="218" y="61"/>
                  </a:lnTo>
                  <a:lnTo>
                    <a:pt x="218" y="63"/>
                  </a:lnTo>
                  <a:lnTo>
                    <a:pt x="218" y="66"/>
                  </a:lnTo>
                  <a:lnTo>
                    <a:pt x="220" y="66"/>
                  </a:lnTo>
                  <a:lnTo>
                    <a:pt x="223" y="66"/>
                  </a:lnTo>
                  <a:lnTo>
                    <a:pt x="224" y="69"/>
                  </a:lnTo>
                  <a:lnTo>
                    <a:pt x="226" y="70"/>
                  </a:lnTo>
                  <a:lnTo>
                    <a:pt x="226" y="74"/>
                  </a:lnTo>
                  <a:lnTo>
                    <a:pt x="226" y="78"/>
                  </a:lnTo>
                  <a:lnTo>
                    <a:pt x="226" y="81"/>
                  </a:lnTo>
                  <a:lnTo>
                    <a:pt x="224" y="86"/>
                  </a:lnTo>
                  <a:lnTo>
                    <a:pt x="224" y="89"/>
                  </a:lnTo>
                  <a:lnTo>
                    <a:pt x="223" y="92"/>
                  </a:lnTo>
                  <a:lnTo>
                    <a:pt x="226" y="91"/>
                  </a:lnTo>
                  <a:lnTo>
                    <a:pt x="231" y="89"/>
                  </a:lnTo>
                  <a:lnTo>
                    <a:pt x="234" y="88"/>
                  </a:lnTo>
                  <a:lnTo>
                    <a:pt x="237" y="86"/>
                  </a:lnTo>
                  <a:lnTo>
                    <a:pt x="240" y="84"/>
                  </a:lnTo>
                  <a:lnTo>
                    <a:pt x="245" y="83"/>
                  </a:lnTo>
                  <a:lnTo>
                    <a:pt x="248" y="83"/>
                  </a:lnTo>
                  <a:lnTo>
                    <a:pt x="252" y="83"/>
                  </a:lnTo>
                  <a:lnTo>
                    <a:pt x="257" y="86"/>
                  </a:lnTo>
                  <a:lnTo>
                    <a:pt x="262" y="88"/>
                  </a:lnTo>
                  <a:lnTo>
                    <a:pt x="266" y="89"/>
                  </a:lnTo>
                  <a:lnTo>
                    <a:pt x="271" y="91"/>
                  </a:lnTo>
                  <a:lnTo>
                    <a:pt x="276" y="92"/>
                  </a:lnTo>
                  <a:lnTo>
                    <a:pt x="280" y="95"/>
                  </a:lnTo>
                  <a:lnTo>
                    <a:pt x="285" y="97"/>
                  </a:lnTo>
                  <a:lnTo>
                    <a:pt x="288" y="98"/>
                  </a:lnTo>
                  <a:lnTo>
                    <a:pt x="293" y="102"/>
                  </a:lnTo>
                  <a:lnTo>
                    <a:pt x="298" y="105"/>
                  </a:lnTo>
                  <a:lnTo>
                    <a:pt x="301" y="106"/>
                  </a:lnTo>
                  <a:lnTo>
                    <a:pt x="304" y="109"/>
                  </a:lnTo>
                  <a:lnTo>
                    <a:pt x="309" y="113"/>
                  </a:lnTo>
                  <a:lnTo>
                    <a:pt x="312" y="117"/>
                  </a:lnTo>
                  <a:lnTo>
                    <a:pt x="315" y="120"/>
                  </a:lnTo>
                  <a:lnTo>
                    <a:pt x="318" y="125"/>
                  </a:lnTo>
                  <a:lnTo>
                    <a:pt x="318" y="131"/>
                  </a:lnTo>
                  <a:lnTo>
                    <a:pt x="319" y="136"/>
                  </a:lnTo>
                  <a:lnTo>
                    <a:pt x="318" y="141"/>
                  </a:lnTo>
                  <a:lnTo>
                    <a:pt x="318" y="145"/>
                  </a:lnTo>
                  <a:lnTo>
                    <a:pt x="316" y="150"/>
                  </a:lnTo>
                  <a:lnTo>
                    <a:pt x="315" y="155"/>
                  </a:lnTo>
                  <a:lnTo>
                    <a:pt x="312" y="158"/>
                  </a:lnTo>
                  <a:lnTo>
                    <a:pt x="310" y="161"/>
                  </a:lnTo>
                  <a:lnTo>
                    <a:pt x="307" y="166"/>
                  </a:lnTo>
                  <a:lnTo>
                    <a:pt x="305" y="169"/>
                  </a:lnTo>
                  <a:lnTo>
                    <a:pt x="302" y="173"/>
                  </a:lnTo>
                  <a:lnTo>
                    <a:pt x="301" y="176"/>
                  </a:lnTo>
                  <a:lnTo>
                    <a:pt x="298" y="180"/>
                  </a:lnTo>
                  <a:lnTo>
                    <a:pt x="296" y="183"/>
                  </a:lnTo>
                  <a:lnTo>
                    <a:pt x="293" y="186"/>
                  </a:lnTo>
                  <a:lnTo>
                    <a:pt x="290" y="189"/>
                  </a:lnTo>
                  <a:lnTo>
                    <a:pt x="262" y="15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82" name="Freeform 906"/>
            <p:cNvSpPr>
              <a:spLocks/>
            </p:cNvSpPr>
            <p:nvPr/>
          </p:nvSpPr>
          <p:spPr bwMode="auto">
            <a:xfrm>
              <a:off x="1660" y="2886"/>
              <a:ext cx="48" cy="24"/>
            </a:xfrm>
            <a:custGeom>
              <a:avLst/>
              <a:gdLst>
                <a:gd name="T0" fmla="*/ 31 w 48"/>
                <a:gd name="T1" fmla="*/ 7 h 24"/>
                <a:gd name="T2" fmla="*/ 34 w 48"/>
                <a:gd name="T3" fmla="*/ 7 h 24"/>
                <a:gd name="T4" fmla="*/ 36 w 48"/>
                <a:gd name="T5" fmla="*/ 5 h 24"/>
                <a:gd name="T6" fmla="*/ 37 w 48"/>
                <a:gd name="T7" fmla="*/ 4 h 24"/>
                <a:gd name="T8" fmla="*/ 40 w 48"/>
                <a:gd name="T9" fmla="*/ 4 h 24"/>
                <a:gd name="T10" fmla="*/ 42 w 48"/>
                <a:gd name="T11" fmla="*/ 2 h 24"/>
                <a:gd name="T12" fmla="*/ 45 w 48"/>
                <a:gd name="T13" fmla="*/ 2 h 24"/>
                <a:gd name="T14" fmla="*/ 47 w 48"/>
                <a:gd name="T15" fmla="*/ 2 h 24"/>
                <a:gd name="T16" fmla="*/ 48 w 48"/>
                <a:gd name="T17" fmla="*/ 4 h 24"/>
                <a:gd name="T18" fmla="*/ 48 w 48"/>
                <a:gd name="T19" fmla="*/ 7 h 24"/>
                <a:gd name="T20" fmla="*/ 48 w 48"/>
                <a:gd name="T21" fmla="*/ 11 h 24"/>
                <a:gd name="T22" fmla="*/ 48 w 48"/>
                <a:gd name="T23" fmla="*/ 16 h 24"/>
                <a:gd name="T24" fmla="*/ 48 w 48"/>
                <a:gd name="T25" fmla="*/ 19 h 24"/>
                <a:gd name="T26" fmla="*/ 45 w 48"/>
                <a:gd name="T27" fmla="*/ 21 h 24"/>
                <a:gd name="T28" fmla="*/ 44 w 48"/>
                <a:gd name="T29" fmla="*/ 21 h 24"/>
                <a:gd name="T30" fmla="*/ 40 w 48"/>
                <a:gd name="T31" fmla="*/ 21 h 24"/>
                <a:gd name="T32" fmla="*/ 37 w 48"/>
                <a:gd name="T33" fmla="*/ 22 h 24"/>
                <a:gd name="T34" fmla="*/ 34 w 48"/>
                <a:gd name="T35" fmla="*/ 22 h 24"/>
                <a:gd name="T36" fmla="*/ 31 w 48"/>
                <a:gd name="T37" fmla="*/ 22 h 24"/>
                <a:gd name="T38" fmla="*/ 28 w 48"/>
                <a:gd name="T39" fmla="*/ 22 h 24"/>
                <a:gd name="T40" fmla="*/ 25 w 48"/>
                <a:gd name="T41" fmla="*/ 24 h 24"/>
                <a:gd name="T42" fmla="*/ 22 w 48"/>
                <a:gd name="T43" fmla="*/ 24 h 24"/>
                <a:gd name="T44" fmla="*/ 19 w 48"/>
                <a:gd name="T45" fmla="*/ 24 h 24"/>
                <a:gd name="T46" fmla="*/ 16 w 48"/>
                <a:gd name="T47" fmla="*/ 24 h 24"/>
                <a:gd name="T48" fmla="*/ 12 w 48"/>
                <a:gd name="T49" fmla="*/ 24 h 24"/>
                <a:gd name="T50" fmla="*/ 11 w 48"/>
                <a:gd name="T51" fmla="*/ 24 h 24"/>
                <a:gd name="T52" fmla="*/ 8 w 48"/>
                <a:gd name="T53" fmla="*/ 24 h 24"/>
                <a:gd name="T54" fmla="*/ 5 w 48"/>
                <a:gd name="T55" fmla="*/ 24 h 24"/>
                <a:gd name="T56" fmla="*/ 1 w 48"/>
                <a:gd name="T57" fmla="*/ 24 h 24"/>
                <a:gd name="T58" fmla="*/ 0 w 48"/>
                <a:gd name="T59" fmla="*/ 22 h 24"/>
                <a:gd name="T60" fmla="*/ 0 w 48"/>
                <a:gd name="T61" fmla="*/ 7 h 24"/>
                <a:gd name="T62" fmla="*/ 3 w 48"/>
                <a:gd name="T63" fmla="*/ 8 h 24"/>
                <a:gd name="T64" fmla="*/ 6 w 48"/>
                <a:gd name="T65" fmla="*/ 8 h 24"/>
                <a:gd name="T66" fmla="*/ 9 w 48"/>
                <a:gd name="T67" fmla="*/ 8 h 24"/>
                <a:gd name="T68" fmla="*/ 12 w 48"/>
                <a:gd name="T69" fmla="*/ 7 h 24"/>
                <a:gd name="T70" fmla="*/ 16 w 48"/>
                <a:gd name="T71" fmla="*/ 5 h 24"/>
                <a:gd name="T72" fmla="*/ 19 w 48"/>
                <a:gd name="T73" fmla="*/ 4 h 24"/>
                <a:gd name="T74" fmla="*/ 22 w 48"/>
                <a:gd name="T75" fmla="*/ 2 h 24"/>
                <a:gd name="T76" fmla="*/ 25 w 48"/>
                <a:gd name="T77" fmla="*/ 0 h 24"/>
                <a:gd name="T78" fmla="*/ 25 w 48"/>
                <a:gd name="T79" fmla="*/ 0 h 24"/>
                <a:gd name="T80" fmla="*/ 26 w 48"/>
                <a:gd name="T81" fmla="*/ 2 h 24"/>
                <a:gd name="T82" fmla="*/ 28 w 48"/>
                <a:gd name="T83" fmla="*/ 2 h 24"/>
                <a:gd name="T84" fmla="*/ 28 w 48"/>
                <a:gd name="T85" fmla="*/ 4 h 24"/>
                <a:gd name="T86" fmla="*/ 30 w 48"/>
                <a:gd name="T87" fmla="*/ 4 h 24"/>
                <a:gd name="T88" fmla="*/ 30 w 48"/>
                <a:gd name="T89" fmla="*/ 5 h 24"/>
                <a:gd name="T90" fmla="*/ 31 w 48"/>
                <a:gd name="T91" fmla="*/ 5 h 24"/>
                <a:gd name="T92" fmla="*/ 31 w 48"/>
                <a:gd name="T93" fmla="*/ 7 h 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
                <a:gd name="T142" fmla="*/ 0 h 24"/>
                <a:gd name="T143" fmla="*/ 48 w 48"/>
                <a:gd name="T144" fmla="*/ 24 h 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 h="24">
                  <a:moveTo>
                    <a:pt x="31" y="7"/>
                  </a:moveTo>
                  <a:lnTo>
                    <a:pt x="34" y="7"/>
                  </a:lnTo>
                  <a:lnTo>
                    <a:pt x="36" y="5"/>
                  </a:lnTo>
                  <a:lnTo>
                    <a:pt x="37" y="4"/>
                  </a:lnTo>
                  <a:lnTo>
                    <a:pt x="40" y="4"/>
                  </a:lnTo>
                  <a:lnTo>
                    <a:pt x="42" y="2"/>
                  </a:lnTo>
                  <a:lnTo>
                    <a:pt x="45" y="2"/>
                  </a:lnTo>
                  <a:lnTo>
                    <a:pt x="47" y="2"/>
                  </a:lnTo>
                  <a:lnTo>
                    <a:pt x="48" y="4"/>
                  </a:lnTo>
                  <a:lnTo>
                    <a:pt x="48" y="7"/>
                  </a:lnTo>
                  <a:lnTo>
                    <a:pt x="48" y="11"/>
                  </a:lnTo>
                  <a:lnTo>
                    <a:pt x="48" y="16"/>
                  </a:lnTo>
                  <a:lnTo>
                    <a:pt x="48" y="19"/>
                  </a:lnTo>
                  <a:lnTo>
                    <a:pt x="45" y="21"/>
                  </a:lnTo>
                  <a:lnTo>
                    <a:pt x="44" y="21"/>
                  </a:lnTo>
                  <a:lnTo>
                    <a:pt x="40" y="21"/>
                  </a:lnTo>
                  <a:lnTo>
                    <a:pt x="37" y="22"/>
                  </a:lnTo>
                  <a:lnTo>
                    <a:pt x="34" y="22"/>
                  </a:lnTo>
                  <a:lnTo>
                    <a:pt x="31" y="22"/>
                  </a:lnTo>
                  <a:lnTo>
                    <a:pt x="28" y="22"/>
                  </a:lnTo>
                  <a:lnTo>
                    <a:pt x="25" y="24"/>
                  </a:lnTo>
                  <a:lnTo>
                    <a:pt x="22" y="24"/>
                  </a:lnTo>
                  <a:lnTo>
                    <a:pt x="19" y="24"/>
                  </a:lnTo>
                  <a:lnTo>
                    <a:pt x="16" y="24"/>
                  </a:lnTo>
                  <a:lnTo>
                    <a:pt x="12" y="24"/>
                  </a:lnTo>
                  <a:lnTo>
                    <a:pt x="11" y="24"/>
                  </a:lnTo>
                  <a:lnTo>
                    <a:pt x="8" y="24"/>
                  </a:lnTo>
                  <a:lnTo>
                    <a:pt x="5" y="24"/>
                  </a:lnTo>
                  <a:lnTo>
                    <a:pt x="1" y="24"/>
                  </a:lnTo>
                  <a:lnTo>
                    <a:pt x="0" y="22"/>
                  </a:lnTo>
                  <a:lnTo>
                    <a:pt x="0" y="7"/>
                  </a:lnTo>
                  <a:lnTo>
                    <a:pt x="3" y="8"/>
                  </a:lnTo>
                  <a:lnTo>
                    <a:pt x="6" y="8"/>
                  </a:lnTo>
                  <a:lnTo>
                    <a:pt x="9" y="8"/>
                  </a:lnTo>
                  <a:lnTo>
                    <a:pt x="12" y="7"/>
                  </a:lnTo>
                  <a:lnTo>
                    <a:pt x="16" y="5"/>
                  </a:lnTo>
                  <a:lnTo>
                    <a:pt x="19" y="4"/>
                  </a:lnTo>
                  <a:lnTo>
                    <a:pt x="22" y="2"/>
                  </a:lnTo>
                  <a:lnTo>
                    <a:pt x="25" y="0"/>
                  </a:lnTo>
                  <a:lnTo>
                    <a:pt x="26" y="2"/>
                  </a:lnTo>
                  <a:lnTo>
                    <a:pt x="28" y="2"/>
                  </a:lnTo>
                  <a:lnTo>
                    <a:pt x="28" y="4"/>
                  </a:lnTo>
                  <a:lnTo>
                    <a:pt x="30" y="4"/>
                  </a:lnTo>
                  <a:lnTo>
                    <a:pt x="30" y="5"/>
                  </a:lnTo>
                  <a:lnTo>
                    <a:pt x="31" y="5"/>
                  </a:lnTo>
                  <a:lnTo>
                    <a:pt x="31" y="7"/>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83" name="Freeform 907"/>
            <p:cNvSpPr>
              <a:spLocks/>
            </p:cNvSpPr>
            <p:nvPr/>
          </p:nvSpPr>
          <p:spPr bwMode="auto">
            <a:xfrm>
              <a:off x="1686" y="2907"/>
              <a:ext cx="44" cy="12"/>
            </a:xfrm>
            <a:custGeom>
              <a:avLst/>
              <a:gdLst>
                <a:gd name="T0" fmla="*/ 44 w 44"/>
                <a:gd name="T1" fmla="*/ 3 h 12"/>
                <a:gd name="T2" fmla="*/ 41 w 44"/>
                <a:gd name="T3" fmla="*/ 4 h 12"/>
                <a:gd name="T4" fmla="*/ 39 w 44"/>
                <a:gd name="T5" fmla="*/ 6 h 12"/>
                <a:gd name="T6" fmla="*/ 36 w 44"/>
                <a:gd name="T7" fmla="*/ 8 h 12"/>
                <a:gd name="T8" fmla="*/ 33 w 44"/>
                <a:gd name="T9" fmla="*/ 8 h 12"/>
                <a:gd name="T10" fmla="*/ 30 w 44"/>
                <a:gd name="T11" fmla="*/ 9 h 12"/>
                <a:gd name="T12" fmla="*/ 29 w 44"/>
                <a:gd name="T13" fmla="*/ 9 h 12"/>
                <a:gd name="T14" fmla="*/ 25 w 44"/>
                <a:gd name="T15" fmla="*/ 11 h 12"/>
                <a:gd name="T16" fmla="*/ 22 w 44"/>
                <a:gd name="T17" fmla="*/ 11 h 12"/>
                <a:gd name="T18" fmla="*/ 19 w 44"/>
                <a:gd name="T19" fmla="*/ 11 h 12"/>
                <a:gd name="T20" fmla="*/ 16 w 44"/>
                <a:gd name="T21" fmla="*/ 12 h 12"/>
                <a:gd name="T22" fmla="*/ 14 w 44"/>
                <a:gd name="T23" fmla="*/ 12 h 12"/>
                <a:gd name="T24" fmla="*/ 11 w 44"/>
                <a:gd name="T25" fmla="*/ 12 h 12"/>
                <a:gd name="T26" fmla="*/ 8 w 44"/>
                <a:gd name="T27" fmla="*/ 12 h 12"/>
                <a:gd name="T28" fmla="*/ 5 w 44"/>
                <a:gd name="T29" fmla="*/ 12 h 12"/>
                <a:gd name="T30" fmla="*/ 4 w 44"/>
                <a:gd name="T31" fmla="*/ 12 h 12"/>
                <a:gd name="T32" fmla="*/ 0 w 44"/>
                <a:gd name="T33" fmla="*/ 11 h 12"/>
                <a:gd name="T34" fmla="*/ 4 w 44"/>
                <a:gd name="T35" fmla="*/ 11 h 12"/>
                <a:gd name="T36" fmla="*/ 7 w 44"/>
                <a:gd name="T37" fmla="*/ 9 h 12"/>
                <a:gd name="T38" fmla="*/ 10 w 44"/>
                <a:gd name="T39" fmla="*/ 9 h 12"/>
                <a:gd name="T40" fmla="*/ 14 w 44"/>
                <a:gd name="T41" fmla="*/ 9 h 12"/>
                <a:gd name="T42" fmla="*/ 18 w 44"/>
                <a:gd name="T43" fmla="*/ 8 h 12"/>
                <a:gd name="T44" fmla="*/ 22 w 44"/>
                <a:gd name="T45" fmla="*/ 6 h 12"/>
                <a:gd name="T46" fmla="*/ 25 w 44"/>
                <a:gd name="T47" fmla="*/ 4 h 12"/>
                <a:gd name="T48" fmla="*/ 27 w 44"/>
                <a:gd name="T49" fmla="*/ 0 h 12"/>
                <a:gd name="T50" fmla="*/ 30 w 44"/>
                <a:gd name="T51" fmla="*/ 0 h 12"/>
                <a:gd name="T52" fmla="*/ 32 w 44"/>
                <a:gd name="T53" fmla="*/ 0 h 12"/>
                <a:gd name="T54" fmla="*/ 33 w 44"/>
                <a:gd name="T55" fmla="*/ 0 h 12"/>
                <a:gd name="T56" fmla="*/ 36 w 44"/>
                <a:gd name="T57" fmla="*/ 0 h 12"/>
                <a:gd name="T58" fmla="*/ 38 w 44"/>
                <a:gd name="T59" fmla="*/ 0 h 12"/>
                <a:gd name="T60" fmla="*/ 39 w 44"/>
                <a:gd name="T61" fmla="*/ 0 h 12"/>
                <a:gd name="T62" fmla="*/ 43 w 44"/>
                <a:gd name="T63" fmla="*/ 0 h 12"/>
                <a:gd name="T64" fmla="*/ 44 w 44"/>
                <a:gd name="T65" fmla="*/ 0 h 12"/>
                <a:gd name="T66" fmla="*/ 44 w 44"/>
                <a:gd name="T67" fmla="*/ 3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12"/>
                <a:gd name="T104" fmla="*/ 44 w 44"/>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12">
                  <a:moveTo>
                    <a:pt x="44" y="3"/>
                  </a:moveTo>
                  <a:lnTo>
                    <a:pt x="41" y="4"/>
                  </a:lnTo>
                  <a:lnTo>
                    <a:pt x="39" y="6"/>
                  </a:lnTo>
                  <a:lnTo>
                    <a:pt x="36" y="8"/>
                  </a:lnTo>
                  <a:lnTo>
                    <a:pt x="33" y="8"/>
                  </a:lnTo>
                  <a:lnTo>
                    <a:pt x="30" y="9"/>
                  </a:lnTo>
                  <a:lnTo>
                    <a:pt x="29" y="9"/>
                  </a:lnTo>
                  <a:lnTo>
                    <a:pt x="25" y="11"/>
                  </a:lnTo>
                  <a:lnTo>
                    <a:pt x="22" y="11"/>
                  </a:lnTo>
                  <a:lnTo>
                    <a:pt x="19" y="11"/>
                  </a:lnTo>
                  <a:lnTo>
                    <a:pt x="16" y="12"/>
                  </a:lnTo>
                  <a:lnTo>
                    <a:pt x="14" y="12"/>
                  </a:lnTo>
                  <a:lnTo>
                    <a:pt x="11" y="12"/>
                  </a:lnTo>
                  <a:lnTo>
                    <a:pt x="8" y="12"/>
                  </a:lnTo>
                  <a:lnTo>
                    <a:pt x="5" y="12"/>
                  </a:lnTo>
                  <a:lnTo>
                    <a:pt x="4" y="12"/>
                  </a:lnTo>
                  <a:lnTo>
                    <a:pt x="0" y="11"/>
                  </a:lnTo>
                  <a:lnTo>
                    <a:pt x="4" y="11"/>
                  </a:lnTo>
                  <a:lnTo>
                    <a:pt x="7" y="9"/>
                  </a:lnTo>
                  <a:lnTo>
                    <a:pt x="10" y="9"/>
                  </a:lnTo>
                  <a:lnTo>
                    <a:pt x="14" y="9"/>
                  </a:lnTo>
                  <a:lnTo>
                    <a:pt x="18" y="8"/>
                  </a:lnTo>
                  <a:lnTo>
                    <a:pt x="22" y="6"/>
                  </a:lnTo>
                  <a:lnTo>
                    <a:pt x="25" y="4"/>
                  </a:lnTo>
                  <a:lnTo>
                    <a:pt x="27" y="0"/>
                  </a:lnTo>
                  <a:lnTo>
                    <a:pt x="30" y="0"/>
                  </a:lnTo>
                  <a:lnTo>
                    <a:pt x="32" y="0"/>
                  </a:lnTo>
                  <a:lnTo>
                    <a:pt x="33" y="0"/>
                  </a:lnTo>
                  <a:lnTo>
                    <a:pt x="36" y="0"/>
                  </a:lnTo>
                  <a:lnTo>
                    <a:pt x="38" y="0"/>
                  </a:lnTo>
                  <a:lnTo>
                    <a:pt x="39" y="0"/>
                  </a:lnTo>
                  <a:lnTo>
                    <a:pt x="43" y="0"/>
                  </a:lnTo>
                  <a:lnTo>
                    <a:pt x="44" y="0"/>
                  </a:lnTo>
                  <a:lnTo>
                    <a:pt x="44"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84" name="Freeform 908"/>
            <p:cNvSpPr>
              <a:spLocks/>
            </p:cNvSpPr>
            <p:nvPr/>
          </p:nvSpPr>
          <p:spPr bwMode="auto">
            <a:xfrm>
              <a:off x="1632" y="2913"/>
              <a:ext cx="33" cy="9"/>
            </a:xfrm>
            <a:custGeom>
              <a:avLst/>
              <a:gdLst>
                <a:gd name="T0" fmla="*/ 28 w 33"/>
                <a:gd name="T1" fmla="*/ 5 h 9"/>
                <a:gd name="T2" fmla="*/ 28 w 33"/>
                <a:gd name="T3" fmla="*/ 6 h 9"/>
                <a:gd name="T4" fmla="*/ 29 w 33"/>
                <a:gd name="T5" fmla="*/ 6 h 9"/>
                <a:gd name="T6" fmla="*/ 31 w 33"/>
                <a:gd name="T7" fmla="*/ 6 h 9"/>
                <a:gd name="T8" fmla="*/ 33 w 33"/>
                <a:gd name="T9" fmla="*/ 6 h 9"/>
                <a:gd name="T10" fmla="*/ 31 w 33"/>
                <a:gd name="T11" fmla="*/ 8 h 9"/>
                <a:gd name="T12" fmla="*/ 28 w 33"/>
                <a:gd name="T13" fmla="*/ 8 h 9"/>
                <a:gd name="T14" fmla="*/ 26 w 33"/>
                <a:gd name="T15" fmla="*/ 8 h 9"/>
                <a:gd name="T16" fmla="*/ 25 w 33"/>
                <a:gd name="T17" fmla="*/ 8 h 9"/>
                <a:gd name="T18" fmla="*/ 23 w 33"/>
                <a:gd name="T19" fmla="*/ 8 h 9"/>
                <a:gd name="T20" fmla="*/ 22 w 33"/>
                <a:gd name="T21" fmla="*/ 9 h 9"/>
                <a:gd name="T22" fmla="*/ 19 w 33"/>
                <a:gd name="T23" fmla="*/ 9 h 9"/>
                <a:gd name="T24" fmla="*/ 17 w 33"/>
                <a:gd name="T25" fmla="*/ 9 h 9"/>
                <a:gd name="T26" fmla="*/ 15 w 33"/>
                <a:gd name="T27" fmla="*/ 9 h 9"/>
                <a:gd name="T28" fmla="*/ 12 w 33"/>
                <a:gd name="T29" fmla="*/ 9 h 9"/>
                <a:gd name="T30" fmla="*/ 11 w 33"/>
                <a:gd name="T31" fmla="*/ 9 h 9"/>
                <a:gd name="T32" fmla="*/ 9 w 33"/>
                <a:gd name="T33" fmla="*/ 9 h 9"/>
                <a:gd name="T34" fmla="*/ 6 w 33"/>
                <a:gd name="T35" fmla="*/ 9 h 9"/>
                <a:gd name="T36" fmla="*/ 5 w 33"/>
                <a:gd name="T37" fmla="*/ 9 h 9"/>
                <a:gd name="T38" fmla="*/ 3 w 33"/>
                <a:gd name="T39" fmla="*/ 9 h 9"/>
                <a:gd name="T40" fmla="*/ 0 w 33"/>
                <a:gd name="T41" fmla="*/ 9 h 9"/>
                <a:gd name="T42" fmla="*/ 0 w 33"/>
                <a:gd name="T43" fmla="*/ 8 h 9"/>
                <a:gd name="T44" fmla="*/ 0 w 33"/>
                <a:gd name="T45" fmla="*/ 6 h 9"/>
                <a:gd name="T46" fmla="*/ 0 w 33"/>
                <a:gd name="T47" fmla="*/ 6 h 9"/>
                <a:gd name="T48" fmla="*/ 0 w 33"/>
                <a:gd name="T49" fmla="*/ 5 h 9"/>
                <a:gd name="T50" fmla="*/ 1 w 33"/>
                <a:gd name="T51" fmla="*/ 3 h 9"/>
                <a:gd name="T52" fmla="*/ 5 w 33"/>
                <a:gd name="T53" fmla="*/ 3 h 9"/>
                <a:gd name="T54" fmla="*/ 6 w 33"/>
                <a:gd name="T55" fmla="*/ 2 h 9"/>
                <a:gd name="T56" fmla="*/ 9 w 33"/>
                <a:gd name="T57" fmla="*/ 2 h 9"/>
                <a:gd name="T58" fmla="*/ 11 w 33"/>
                <a:gd name="T59" fmla="*/ 2 h 9"/>
                <a:gd name="T60" fmla="*/ 12 w 33"/>
                <a:gd name="T61" fmla="*/ 2 h 9"/>
                <a:gd name="T62" fmla="*/ 15 w 33"/>
                <a:gd name="T63" fmla="*/ 2 h 9"/>
                <a:gd name="T64" fmla="*/ 17 w 33"/>
                <a:gd name="T65" fmla="*/ 2 h 9"/>
                <a:gd name="T66" fmla="*/ 19 w 33"/>
                <a:gd name="T67" fmla="*/ 2 h 9"/>
                <a:gd name="T68" fmla="*/ 20 w 33"/>
                <a:gd name="T69" fmla="*/ 0 h 9"/>
                <a:gd name="T70" fmla="*/ 22 w 33"/>
                <a:gd name="T71" fmla="*/ 0 h 9"/>
                <a:gd name="T72" fmla="*/ 22 w 33"/>
                <a:gd name="T73" fmla="*/ 2 h 9"/>
                <a:gd name="T74" fmla="*/ 23 w 33"/>
                <a:gd name="T75" fmla="*/ 3 h 9"/>
                <a:gd name="T76" fmla="*/ 25 w 33"/>
                <a:gd name="T77" fmla="*/ 5 h 9"/>
                <a:gd name="T78" fmla="*/ 26 w 33"/>
                <a:gd name="T79" fmla="*/ 5 h 9"/>
                <a:gd name="T80" fmla="*/ 28 w 33"/>
                <a:gd name="T81" fmla="*/ 5 h 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9"/>
                <a:gd name="T125" fmla="*/ 33 w 33"/>
                <a:gd name="T126" fmla="*/ 9 h 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9">
                  <a:moveTo>
                    <a:pt x="28" y="5"/>
                  </a:moveTo>
                  <a:lnTo>
                    <a:pt x="28" y="6"/>
                  </a:lnTo>
                  <a:lnTo>
                    <a:pt x="29" y="6"/>
                  </a:lnTo>
                  <a:lnTo>
                    <a:pt x="31" y="6"/>
                  </a:lnTo>
                  <a:lnTo>
                    <a:pt x="33" y="6"/>
                  </a:lnTo>
                  <a:lnTo>
                    <a:pt x="31" y="8"/>
                  </a:lnTo>
                  <a:lnTo>
                    <a:pt x="28" y="8"/>
                  </a:lnTo>
                  <a:lnTo>
                    <a:pt x="26" y="8"/>
                  </a:lnTo>
                  <a:lnTo>
                    <a:pt x="25" y="8"/>
                  </a:lnTo>
                  <a:lnTo>
                    <a:pt x="23" y="8"/>
                  </a:lnTo>
                  <a:lnTo>
                    <a:pt x="22" y="9"/>
                  </a:lnTo>
                  <a:lnTo>
                    <a:pt x="19" y="9"/>
                  </a:lnTo>
                  <a:lnTo>
                    <a:pt x="17" y="9"/>
                  </a:lnTo>
                  <a:lnTo>
                    <a:pt x="15" y="9"/>
                  </a:lnTo>
                  <a:lnTo>
                    <a:pt x="12" y="9"/>
                  </a:lnTo>
                  <a:lnTo>
                    <a:pt x="11" y="9"/>
                  </a:lnTo>
                  <a:lnTo>
                    <a:pt x="9" y="9"/>
                  </a:lnTo>
                  <a:lnTo>
                    <a:pt x="6" y="9"/>
                  </a:lnTo>
                  <a:lnTo>
                    <a:pt x="5" y="9"/>
                  </a:lnTo>
                  <a:lnTo>
                    <a:pt x="3" y="9"/>
                  </a:lnTo>
                  <a:lnTo>
                    <a:pt x="0" y="9"/>
                  </a:lnTo>
                  <a:lnTo>
                    <a:pt x="0" y="8"/>
                  </a:lnTo>
                  <a:lnTo>
                    <a:pt x="0" y="6"/>
                  </a:lnTo>
                  <a:lnTo>
                    <a:pt x="0" y="5"/>
                  </a:lnTo>
                  <a:lnTo>
                    <a:pt x="1" y="3"/>
                  </a:lnTo>
                  <a:lnTo>
                    <a:pt x="5" y="3"/>
                  </a:lnTo>
                  <a:lnTo>
                    <a:pt x="6" y="2"/>
                  </a:lnTo>
                  <a:lnTo>
                    <a:pt x="9" y="2"/>
                  </a:lnTo>
                  <a:lnTo>
                    <a:pt x="11" y="2"/>
                  </a:lnTo>
                  <a:lnTo>
                    <a:pt x="12" y="2"/>
                  </a:lnTo>
                  <a:lnTo>
                    <a:pt x="15" y="2"/>
                  </a:lnTo>
                  <a:lnTo>
                    <a:pt x="17" y="2"/>
                  </a:lnTo>
                  <a:lnTo>
                    <a:pt x="19" y="2"/>
                  </a:lnTo>
                  <a:lnTo>
                    <a:pt x="20" y="0"/>
                  </a:lnTo>
                  <a:lnTo>
                    <a:pt x="22" y="0"/>
                  </a:lnTo>
                  <a:lnTo>
                    <a:pt x="22" y="2"/>
                  </a:lnTo>
                  <a:lnTo>
                    <a:pt x="23" y="3"/>
                  </a:lnTo>
                  <a:lnTo>
                    <a:pt x="25" y="5"/>
                  </a:lnTo>
                  <a:lnTo>
                    <a:pt x="26" y="5"/>
                  </a:lnTo>
                  <a:lnTo>
                    <a:pt x="28" y="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85" name="Freeform 909"/>
            <p:cNvSpPr>
              <a:spLocks/>
            </p:cNvSpPr>
            <p:nvPr/>
          </p:nvSpPr>
          <p:spPr bwMode="auto">
            <a:xfrm>
              <a:off x="1764" y="2915"/>
              <a:ext cx="85" cy="49"/>
            </a:xfrm>
            <a:custGeom>
              <a:avLst/>
              <a:gdLst>
                <a:gd name="T0" fmla="*/ 14 w 85"/>
                <a:gd name="T1" fmla="*/ 7 h 49"/>
                <a:gd name="T2" fmla="*/ 19 w 85"/>
                <a:gd name="T3" fmla="*/ 7 h 49"/>
                <a:gd name="T4" fmla="*/ 24 w 85"/>
                <a:gd name="T5" fmla="*/ 10 h 49"/>
                <a:gd name="T6" fmla="*/ 28 w 85"/>
                <a:gd name="T7" fmla="*/ 14 h 49"/>
                <a:gd name="T8" fmla="*/ 32 w 85"/>
                <a:gd name="T9" fmla="*/ 17 h 49"/>
                <a:gd name="T10" fmla="*/ 35 w 85"/>
                <a:gd name="T11" fmla="*/ 18 h 49"/>
                <a:gd name="T12" fmla="*/ 39 w 85"/>
                <a:gd name="T13" fmla="*/ 18 h 49"/>
                <a:gd name="T14" fmla="*/ 43 w 85"/>
                <a:gd name="T15" fmla="*/ 18 h 49"/>
                <a:gd name="T16" fmla="*/ 46 w 85"/>
                <a:gd name="T17" fmla="*/ 20 h 49"/>
                <a:gd name="T18" fmla="*/ 49 w 85"/>
                <a:gd name="T19" fmla="*/ 23 h 49"/>
                <a:gd name="T20" fmla="*/ 52 w 85"/>
                <a:gd name="T21" fmla="*/ 26 h 49"/>
                <a:gd name="T22" fmla="*/ 55 w 85"/>
                <a:gd name="T23" fmla="*/ 28 h 49"/>
                <a:gd name="T24" fmla="*/ 60 w 85"/>
                <a:gd name="T25" fmla="*/ 28 h 49"/>
                <a:gd name="T26" fmla="*/ 64 w 85"/>
                <a:gd name="T27" fmla="*/ 31 h 49"/>
                <a:gd name="T28" fmla="*/ 69 w 85"/>
                <a:gd name="T29" fmla="*/ 35 h 49"/>
                <a:gd name="T30" fmla="*/ 74 w 85"/>
                <a:gd name="T31" fmla="*/ 37 h 49"/>
                <a:gd name="T32" fmla="*/ 78 w 85"/>
                <a:gd name="T33" fmla="*/ 37 h 49"/>
                <a:gd name="T34" fmla="*/ 82 w 85"/>
                <a:gd name="T35" fmla="*/ 39 h 49"/>
                <a:gd name="T36" fmla="*/ 83 w 85"/>
                <a:gd name="T37" fmla="*/ 42 h 49"/>
                <a:gd name="T38" fmla="*/ 85 w 85"/>
                <a:gd name="T39" fmla="*/ 45 h 49"/>
                <a:gd name="T40" fmla="*/ 85 w 85"/>
                <a:gd name="T41" fmla="*/ 48 h 49"/>
                <a:gd name="T42" fmla="*/ 83 w 85"/>
                <a:gd name="T43" fmla="*/ 49 h 49"/>
                <a:gd name="T44" fmla="*/ 82 w 85"/>
                <a:gd name="T45" fmla="*/ 48 h 49"/>
                <a:gd name="T46" fmla="*/ 80 w 85"/>
                <a:gd name="T47" fmla="*/ 45 h 49"/>
                <a:gd name="T48" fmla="*/ 77 w 85"/>
                <a:gd name="T49" fmla="*/ 42 h 49"/>
                <a:gd name="T50" fmla="*/ 74 w 85"/>
                <a:gd name="T51" fmla="*/ 42 h 49"/>
                <a:gd name="T52" fmla="*/ 71 w 85"/>
                <a:gd name="T53" fmla="*/ 42 h 49"/>
                <a:gd name="T54" fmla="*/ 67 w 85"/>
                <a:gd name="T55" fmla="*/ 42 h 49"/>
                <a:gd name="T56" fmla="*/ 64 w 85"/>
                <a:gd name="T57" fmla="*/ 37 h 49"/>
                <a:gd name="T58" fmla="*/ 63 w 85"/>
                <a:gd name="T59" fmla="*/ 35 h 49"/>
                <a:gd name="T60" fmla="*/ 60 w 85"/>
                <a:gd name="T61" fmla="*/ 32 h 49"/>
                <a:gd name="T62" fmla="*/ 58 w 85"/>
                <a:gd name="T63" fmla="*/ 32 h 49"/>
                <a:gd name="T64" fmla="*/ 55 w 85"/>
                <a:gd name="T65" fmla="*/ 34 h 49"/>
                <a:gd name="T66" fmla="*/ 53 w 85"/>
                <a:gd name="T67" fmla="*/ 34 h 49"/>
                <a:gd name="T68" fmla="*/ 50 w 85"/>
                <a:gd name="T69" fmla="*/ 32 h 49"/>
                <a:gd name="T70" fmla="*/ 49 w 85"/>
                <a:gd name="T71" fmla="*/ 28 h 49"/>
                <a:gd name="T72" fmla="*/ 46 w 85"/>
                <a:gd name="T73" fmla="*/ 24 h 49"/>
                <a:gd name="T74" fmla="*/ 41 w 85"/>
                <a:gd name="T75" fmla="*/ 23 h 49"/>
                <a:gd name="T76" fmla="*/ 35 w 85"/>
                <a:gd name="T77" fmla="*/ 23 h 49"/>
                <a:gd name="T78" fmla="*/ 30 w 85"/>
                <a:gd name="T79" fmla="*/ 21 h 49"/>
                <a:gd name="T80" fmla="*/ 25 w 85"/>
                <a:gd name="T81" fmla="*/ 17 h 49"/>
                <a:gd name="T82" fmla="*/ 19 w 85"/>
                <a:gd name="T83" fmla="*/ 12 h 49"/>
                <a:gd name="T84" fmla="*/ 14 w 85"/>
                <a:gd name="T85" fmla="*/ 14 h 49"/>
                <a:gd name="T86" fmla="*/ 11 w 85"/>
                <a:gd name="T87" fmla="*/ 14 h 49"/>
                <a:gd name="T88" fmla="*/ 10 w 85"/>
                <a:gd name="T89" fmla="*/ 14 h 49"/>
                <a:gd name="T90" fmla="*/ 7 w 85"/>
                <a:gd name="T91" fmla="*/ 10 h 49"/>
                <a:gd name="T92" fmla="*/ 5 w 85"/>
                <a:gd name="T93" fmla="*/ 7 h 49"/>
                <a:gd name="T94" fmla="*/ 2 w 85"/>
                <a:gd name="T95" fmla="*/ 3 h 49"/>
                <a:gd name="T96" fmla="*/ 4 w 85"/>
                <a:gd name="T97" fmla="*/ 0 h 49"/>
                <a:gd name="T98" fmla="*/ 5 w 85"/>
                <a:gd name="T99" fmla="*/ 3 h 49"/>
                <a:gd name="T100" fmla="*/ 8 w 85"/>
                <a:gd name="T101" fmla="*/ 4 h 49"/>
                <a:gd name="T102" fmla="*/ 10 w 85"/>
                <a:gd name="T103" fmla="*/ 7 h 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5"/>
                <a:gd name="T157" fmla="*/ 0 h 49"/>
                <a:gd name="T158" fmla="*/ 85 w 85"/>
                <a:gd name="T159" fmla="*/ 49 h 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5" h="49">
                  <a:moveTo>
                    <a:pt x="11" y="9"/>
                  </a:moveTo>
                  <a:lnTo>
                    <a:pt x="14" y="7"/>
                  </a:lnTo>
                  <a:lnTo>
                    <a:pt x="18" y="7"/>
                  </a:lnTo>
                  <a:lnTo>
                    <a:pt x="19" y="7"/>
                  </a:lnTo>
                  <a:lnTo>
                    <a:pt x="22" y="9"/>
                  </a:lnTo>
                  <a:lnTo>
                    <a:pt x="24" y="10"/>
                  </a:lnTo>
                  <a:lnTo>
                    <a:pt x="27" y="12"/>
                  </a:lnTo>
                  <a:lnTo>
                    <a:pt x="28" y="14"/>
                  </a:lnTo>
                  <a:lnTo>
                    <a:pt x="30" y="15"/>
                  </a:lnTo>
                  <a:lnTo>
                    <a:pt x="32" y="17"/>
                  </a:lnTo>
                  <a:lnTo>
                    <a:pt x="33" y="18"/>
                  </a:lnTo>
                  <a:lnTo>
                    <a:pt x="35" y="18"/>
                  </a:lnTo>
                  <a:lnTo>
                    <a:pt x="36" y="18"/>
                  </a:lnTo>
                  <a:lnTo>
                    <a:pt x="39" y="18"/>
                  </a:lnTo>
                  <a:lnTo>
                    <a:pt x="41" y="18"/>
                  </a:lnTo>
                  <a:lnTo>
                    <a:pt x="43" y="18"/>
                  </a:lnTo>
                  <a:lnTo>
                    <a:pt x="44" y="18"/>
                  </a:lnTo>
                  <a:lnTo>
                    <a:pt x="46" y="20"/>
                  </a:lnTo>
                  <a:lnTo>
                    <a:pt x="47" y="21"/>
                  </a:lnTo>
                  <a:lnTo>
                    <a:pt x="49" y="23"/>
                  </a:lnTo>
                  <a:lnTo>
                    <a:pt x="50" y="24"/>
                  </a:lnTo>
                  <a:lnTo>
                    <a:pt x="52" y="26"/>
                  </a:lnTo>
                  <a:lnTo>
                    <a:pt x="52" y="28"/>
                  </a:lnTo>
                  <a:lnTo>
                    <a:pt x="55" y="28"/>
                  </a:lnTo>
                  <a:lnTo>
                    <a:pt x="57" y="28"/>
                  </a:lnTo>
                  <a:lnTo>
                    <a:pt x="60" y="28"/>
                  </a:lnTo>
                  <a:lnTo>
                    <a:pt x="63" y="28"/>
                  </a:lnTo>
                  <a:lnTo>
                    <a:pt x="64" y="31"/>
                  </a:lnTo>
                  <a:lnTo>
                    <a:pt x="67" y="34"/>
                  </a:lnTo>
                  <a:lnTo>
                    <a:pt x="69" y="35"/>
                  </a:lnTo>
                  <a:lnTo>
                    <a:pt x="71" y="37"/>
                  </a:lnTo>
                  <a:lnTo>
                    <a:pt x="74" y="37"/>
                  </a:lnTo>
                  <a:lnTo>
                    <a:pt x="77" y="35"/>
                  </a:lnTo>
                  <a:lnTo>
                    <a:pt x="78" y="37"/>
                  </a:lnTo>
                  <a:lnTo>
                    <a:pt x="80" y="39"/>
                  </a:lnTo>
                  <a:lnTo>
                    <a:pt x="82" y="39"/>
                  </a:lnTo>
                  <a:lnTo>
                    <a:pt x="82" y="40"/>
                  </a:lnTo>
                  <a:lnTo>
                    <a:pt x="83" y="42"/>
                  </a:lnTo>
                  <a:lnTo>
                    <a:pt x="85" y="43"/>
                  </a:lnTo>
                  <a:lnTo>
                    <a:pt x="85" y="45"/>
                  </a:lnTo>
                  <a:lnTo>
                    <a:pt x="85" y="46"/>
                  </a:lnTo>
                  <a:lnTo>
                    <a:pt x="85" y="48"/>
                  </a:lnTo>
                  <a:lnTo>
                    <a:pt x="83" y="49"/>
                  </a:lnTo>
                  <a:lnTo>
                    <a:pt x="82" y="49"/>
                  </a:lnTo>
                  <a:lnTo>
                    <a:pt x="82" y="48"/>
                  </a:lnTo>
                  <a:lnTo>
                    <a:pt x="80" y="46"/>
                  </a:lnTo>
                  <a:lnTo>
                    <a:pt x="80" y="45"/>
                  </a:lnTo>
                  <a:lnTo>
                    <a:pt x="78" y="43"/>
                  </a:lnTo>
                  <a:lnTo>
                    <a:pt x="77" y="42"/>
                  </a:lnTo>
                  <a:lnTo>
                    <a:pt x="75" y="42"/>
                  </a:lnTo>
                  <a:lnTo>
                    <a:pt x="74" y="42"/>
                  </a:lnTo>
                  <a:lnTo>
                    <a:pt x="72" y="42"/>
                  </a:lnTo>
                  <a:lnTo>
                    <a:pt x="71" y="42"/>
                  </a:lnTo>
                  <a:lnTo>
                    <a:pt x="69" y="42"/>
                  </a:lnTo>
                  <a:lnTo>
                    <a:pt x="67" y="42"/>
                  </a:lnTo>
                  <a:lnTo>
                    <a:pt x="66" y="40"/>
                  </a:lnTo>
                  <a:lnTo>
                    <a:pt x="64" y="37"/>
                  </a:lnTo>
                  <a:lnTo>
                    <a:pt x="64" y="35"/>
                  </a:lnTo>
                  <a:lnTo>
                    <a:pt x="63" y="35"/>
                  </a:lnTo>
                  <a:lnTo>
                    <a:pt x="61" y="34"/>
                  </a:lnTo>
                  <a:lnTo>
                    <a:pt x="60" y="32"/>
                  </a:lnTo>
                  <a:lnTo>
                    <a:pt x="58" y="32"/>
                  </a:lnTo>
                  <a:lnTo>
                    <a:pt x="57" y="34"/>
                  </a:lnTo>
                  <a:lnTo>
                    <a:pt x="55" y="34"/>
                  </a:lnTo>
                  <a:lnTo>
                    <a:pt x="53" y="34"/>
                  </a:lnTo>
                  <a:lnTo>
                    <a:pt x="52" y="34"/>
                  </a:lnTo>
                  <a:lnTo>
                    <a:pt x="50" y="32"/>
                  </a:lnTo>
                  <a:lnTo>
                    <a:pt x="49" y="29"/>
                  </a:lnTo>
                  <a:lnTo>
                    <a:pt x="49" y="28"/>
                  </a:lnTo>
                  <a:lnTo>
                    <a:pt x="47" y="26"/>
                  </a:lnTo>
                  <a:lnTo>
                    <a:pt x="46" y="24"/>
                  </a:lnTo>
                  <a:lnTo>
                    <a:pt x="43" y="24"/>
                  </a:lnTo>
                  <a:lnTo>
                    <a:pt x="41" y="23"/>
                  </a:lnTo>
                  <a:lnTo>
                    <a:pt x="38" y="23"/>
                  </a:lnTo>
                  <a:lnTo>
                    <a:pt x="35" y="23"/>
                  </a:lnTo>
                  <a:lnTo>
                    <a:pt x="32" y="23"/>
                  </a:lnTo>
                  <a:lnTo>
                    <a:pt x="30" y="21"/>
                  </a:lnTo>
                  <a:lnTo>
                    <a:pt x="27" y="18"/>
                  </a:lnTo>
                  <a:lnTo>
                    <a:pt x="25" y="17"/>
                  </a:lnTo>
                  <a:lnTo>
                    <a:pt x="22" y="14"/>
                  </a:lnTo>
                  <a:lnTo>
                    <a:pt x="19" y="12"/>
                  </a:lnTo>
                  <a:lnTo>
                    <a:pt x="16" y="14"/>
                  </a:lnTo>
                  <a:lnTo>
                    <a:pt x="14" y="14"/>
                  </a:lnTo>
                  <a:lnTo>
                    <a:pt x="13" y="15"/>
                  </a:lnTo>
                  <a:lnTo>
                    <a:pt x="11" y="14"/>
                  </a:lnTo>
                  <a:lnTo>
                    <a:pt x="10" y="14"/>
                  </a:lnTo>
                  <a:lnTo>
                    <a:pt x="8" y="12"/>
                  </a:lnTo>
                  <a:lnTo>
                    <a:pt x="7" y="10"/>
                  </a:lnTo>
                  <a:lnTo>
                    <a:pt x="5" y="7"/>
                  </a:lnTo>
                  <a:lnTo>
                    <a:pt x="4" y="4"/>
                  </a:lnTo>
                  <a:lnTo>
                    <a:pt x="2" y="3"/>
                  </a:lnTo>
                  <a:lnTo>
                    <a:pt x="0" y="0"/>
                  </a:lnTo>
                  <a:lnTo>
                    <a:pt x="4" y="0"/>
                  </a:lnTo>
                  <a:lnTo>
                    <a:pt x="4" y="1"/>
                  </a:lnTo>
                  <a:lnTo>
                    <a:pt x="5" y="3"/>
                  </a:lnTo>
                  <a:lnTo>
                    <a:pt x="7" y="4"/>
                  </a:lnTo>
                  <a:lnTo>
                    <a:pt x="8" y="4"/>
                  </a:lnTo>
                  <a:lnTo>
                    <a:pt x="8" y="7"/>
                  </a:lnTo>
                  <a:lnTo>
                    <a:pt x="10" y="7"/>
                  </a:lnTo>
                  <a:lnTo>
                    <a:pt x="11" y="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86" name="Freeform 910"/>
            <p:cNvSpPr>
              <a:spLocks/>
            </p:cNvSpPr>
            <p:nvPr/>
          </p:nvSpPr>
          <p:spPr bwMode="auto">
            <a:xfrm>
              <a:off x="1749" y="2938"/>
              <a:ext cx="98" cy="62"/>
            </a:xfrm>
            <a:custGeom>
              <a:avLst/>
              <a:gdLst>
                <a:gd name="T0" fmla="*/ 42 w 98"/>
                <a:gd name="T1" fmla="*/ 16 h 62"/>
                <a:gd name="T2" fmla="*/ 50 w 98"/>
                <a:gd name="T3" fmla="*/ 16 h 62"/>
                <a:gd name="T4" fmla="*/ 56 w 98"/>
                <a:gd name="T5" fmla="*/ 20 h 62"/>
                <a:gd name="T6" fmla="*/ 58 w 98"/>
                <a:gd name="T7" fmla="*/ 23 h 62"/>
                <a:gd name="T8" fmla="*/ 59 w 98"/>
                <a:gd name="T9" fmla="*/ 25 h 62"/>
                <a:gd name="T10" fmla="*/ 65 w 98"/>
                <a:gd name="T11" fmla="*/ 26 h 62"/>
                <a:gd name="T12" fmla="*/ 75 w 98"/>
                <a:gd name="T13" fmla="*/ 31 h 62"/>
                <a:gd name="T14" fmla="*/ 81 w 98"/>
                <a:gd name="T15" fmla="*/ 39 h 62"/>
                <a:gd name="T16" fmla="*/ 87 w 98"/>
                <a:gd name="T17" fmla="*/ 42 h 62"/>
                <a:gd name="T18" fmla="*/ 93 w 98"/>
                <a:gd name="T19" fmla="*/ 45 h 62"/>
                <a:gd name="T20" fmla="*/ 98 w 98"/>
                <a:gd name="T21" fmla="*/ 50 h 62"/>
                <a:gd name="T22" fmla="*/ 95 w 98"/>
                <a:gd name="T23" fmla="*/ 61 h 62"/>
                <a:gd name="T24" fmla="*/ 93 w 98"/>
                <a:gd name="T25" fmla="*/ 58 h 62"/>
                <a:gd name="T26" fmla="*/ 90 w 98"/>
                <a:gd name="T27" fmla="*/ 50 h 62"/>
                <a:gd name="T28" fmla="*/ 84 w 98"/>
                <a:gd name="T29" fmla="*/ 48 h 62"/>
                <a:gd name="T30" fmla="*/ 78 w 98"/>
                <a:gd name="T31" fmla="*/ 45 h 62"/>
                <a:gd name="T32" fmla="*/ 76 w 98"/>
                <a:gd name="T33" fmla="*/ 39 h 62"/>
                <a:gd name="T34" fmla="*/ 75 w 98"/>
                <a:gd name="T35" fmla="*/ 34 h 62"/>
                <a:gd name="T36" fmla="*/ 70 w 98"/>
                <a:gd name="T37" fmla="*/ 33 h 62"/>
                <a:gd name="T38" fmla="*/ 65 w 98"/>
                <a:gd name="T39" fmla="*/ 30 h 62"/>
                <a:gd name="T40" fmla="*/ 59 w 98"/>
                <a:gd name="T41" fmla="*/ 30 h 62"/>
                <a:gd name="T42" fmla="*/ 54 w 98"/>
                <a:gd name="T43" fmla="*/ 26 h 62"/>
                <a:gd name="T44" fmla="*/ 53 w 98"/>
                <a:gd name="T45" fmla="*/ 23 h 62"/>
                <a:gd name="T46" fmla="*/ 50 w 98"/>
                <a:gd name="T47" fmla="*/ 20 h 62"/>
                <a:gd name="T48" fmla="*/ 45 w 98"/>
                <a:gd name="T49" fmla="*/ 20 h 62"/>
                <a:gd name="T50" fmla="*/ 42 w 98"/>
                <a:gd name="T51" fmla="*/ 20 h 62"/>
                <a:gd name="T52" fmla="*/ 37 w 98"/>
                <a:gd name="T53" fmla="*/ 19 h 62"/>
                <a:gd name="T54" fmla="*/ 33 w 98"/>
                <a:gd name="T55" fmla="*/ 12 h 62"/>
                <a:gd name="T56" fmla="*/ 26 w 98"/>
                <a:gd name="T57" fmla="*/ 11 h 62"/>
                <a:gd name="T58" fmla="*/ 20 w 98"/>
                <a:gd name="T59" fmla="*/ 11 h 62"/>
                <a:gd name="T60" fmla="*/ 15 w 98"/>
                <a:gd name="T61" fmla="*/ 6 h 62"/>
                <a:gd name="T62" fmla="*/ 9 w 98"/>
                <a:gd name="T63" fmla="*/ 6 h 62"/>
                <a:gd name="T64" fmla="*/ 6 w 98"/>
                <a:gd name="T65" fmla="*/ 8 h 62"/>
                <a:gd name="T66" fmla="*/ 3 w 98"/>
                <a:gd name="T67" fmla="*/ 6 h 62"/>
                <a:gd name="T68" fmla="*/ 0 w 98"/>
                <a:gd name="T69" fmla="*/ 5 h 62"/>
                <a:gd name="T70" fmla="*/ 1 w 98"/>
                <a:gd name="T71" fmla="*/ 1 h 62"/>
                <a:gd name="T72" fmla="*/ 6 w 98"/>
                <a:gd name="T73" fmla="*/ 3 h 62"/>
                <a:gd name="T74" fmla="*/ 9 w 98"/>
                <a:gd name="T75" fmla="*/ 1 h 62"/>
                <a:gd name="T76" fmla="*/ 15 w 98"/>
                <a:gd name="T77" fmla="*/ 1 h 62"/>
                <a:gd name="T78" fmla="*/ 20 w 98"/>
                <a:gd name="T79" fmla="*/ 5 h 62"/>
                <a:gd name="T80" fmla="*/ 26 w 98"/>
                <a:gd name="T81" fmla="*/ 6 h 62"/>
                <a:gd name="T82" fmla="*/ 34 w 98"/>
                <a:gd name="T83" fmla="*/ 8 h 62"/>
                <a:gd name="T84" fmla="*/ 37 w 98"/>
                <a:gd name="T85" fmla="*/ 14 h 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8"/>
                <a:gd name="T130" fmla="*/ 0 h 62"/>
                <a:gd name="T131" fmla="*/ 98 w 98"/>
                <a:gd name="T132" fmla="*/ 62 h 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8" h="62">
                  <a:moveTo>
                    <a:pt x="37" y="14"/>
                  </a:moveTo>
                  <a:lnTo>
                    <a:pt x="40" y="16"/>
                  </a:lnTo>
                  <a:lnTo>
                    <a:pt x="42" y="16"/>
                  </a:lnTo>
                  <a:lnTo>
                    <a:pt x="45" y="16"/>
                  </a:lnTo>
                  <a:lnTo>
                    <a:pt x="48" y="16"/>
                  </a:lnTo>
                  <a:lnTo>
                    <a:pt x="50" y="16"/>
                  </a:lnTo>
                  <a:lnTo>
                    <a:pt x="53" y="16"/>
                  </a:lnTo>
                  <a:lnTo>
                    <a:pt x="54" y="17"/>
                  </a:lnTo>
                  <a:lnTo>
                    <a:pt x="56" y="20"/>
                  </a:lnTo>
                  <a:lnTo>
                    <a:pt x="56" y="22"/>
                  </a:lnTo>
                  <a:lnTo>
                    <a:pt x="58" y="23"/>
                  </a:lnTo>
                  <a:lnTo>
                    <a:pt x="59" y="25"/>
                  </a:lnTo>
                  <a:lnTo>
                    <a:pt x="61" y="26"/>
                  </a:lnTo>
                  <a:lnTo>
                    <a:pt x="62" y="26"/>
                  </a:lnTo>
                  <a:lnTo>
                    <a:pt x="65" y="26"/>
                  </a:lnTo>
                  <a:lnTo>
                    <a:pt x="68" y="26"/>
                  </a:lnTo>
                  <a:lnTo>
                    <a:pt x="72" y="28"/>
                  </a:lnTo>
                  <a:lnTo>
                    <a:pt x="75" y="31"/>
                  </a:lnTo>
                  <a:lnTo>
                    <a:pt x="78" y="33"/>
                  </a:lnTo>
                  <a:lnTo>
                    <a:pt x="79" y="36"/>
                  </a:lnTo>
                  <a:lnTo>
                    <a:pt x="81" y="39"/>
                  </a:lnTo>
                  <a:lnTo>
                    <a:pt x="84" y="42"/>
                  </a:lnTo>
                  <a:lnTo>
                    <a:pt x="86" y="42"/>
                  </a:lnTo>
                  <a:lnTo>
                    <a:pt x="87" y="42"/>
                  </a:lnTo>
                  <a:lnTo>
                    <a:pt x="90" y="42"/>
                  </a:lnTo>
                  <a:lnTo>
                    <a:pt x="92" y="44"/>
                  </a:lnTo>
                  <a:lnTo>
                    <a:pt x="93" y="45"/>
                  </a:lnTo>
                  <a:lnTo>
                    <a:pt x="95" y="47"/>
                  </a:lnTo>
                  <a:lnTo>
                    <a:pt x="97" y="48"/>
                  </a:lnTo>
                  <a:lnTo>
                    <a:pt x="98" y="50"/>
                  </a:lnTo>
                  <a:lnTo>
                    <a:pt x="97" y="53"/>
                  </a:lnTo>
                  <a:lnTo>
                    <a:pt x="95" y="56"/>
                  </a:lnTo>
                  <a:lnTo>
                    <a:pt x="95" y="61"/>
                  </a:lnTo>
                  <a:lnTo>
                    <a:pt x="92" y="62"/>
                  </a:lnTo>
                  <a:lnTo>
                    <a:pt x="93" y="61"/>
                  </a:lnTo>
                  <a:lnTo>
                    <a:pt x="93" y="58"/>
                  </a:lnTo>
                  <a:lnTo>
                    <a:pt x="93" y="53"/>
                  </a:lnTo>
                  <a:lnTo>
                    <a:pt x="92" y="51"/>
                  </a:lnTo>
                  <a:lnTo>
                    <a:pt x="90" y="50"/>
                  </a:lnTo>
                  <a:lnTo>
                    <a:pt x="89" y="48"/>
                  </a:lnTo>
                  <a:lnTo>
                    <a:pt x="86" y="48"/>
                  </a:lnTo>
                  <a:lnTo>
                    <a:pt x="84" y="48"/>
                  </a:lnTo>
                  <a:lnTo>
                    <a:pt x="81" y="47"/>
                  </a:lnTo>
                  <a:lnTo>
                    <a:pt x="79" y="47"/>
                  </a:lnTo>
                  <a:lnTo>
                    <a:pt x="78" y="45"/>
                  </a:lnTo>
                  <a:lnTo>
                    <a:pt x="78" y="42"/>
                  </a:lnTo>
                  <a:lnTo>
                    <a:pt x="78" y="40"/>
                  </a:lnTo>
                  <a:lnTo>
                    <a:pt x="76" y="39"/>
                  </a:lnTo>
                  <a:lnTo>
                    <a:pt x="76" y="37"/>
                  </a:lnTo>
                  <a:lnTo>
                    <a:pt x="75" y="36"/>
                  </a:lnTo>
                  <a:lnTo>
                    <a:pt x="75" y="34"/>
                  </a:lnTo>
                  <a:lnTo>
                    <a:pt x="73" y="34"/>
                  </a:lnTo>
                  <a:lnTo>
                    <a:pt x="72" y="33"/>
                  </a:lnTo>
                  <a:lnTo>
                    <a:pt x="70" y="33"/>
                  </a:lnTo>
                  <a:lnTo>
                    <a:pt x="68" y="31"/>
                  </a:lnTo>
                  <a:lnTo>
                    <a:pt x="67" y="31"/>
                  </a:lnTo>
                  <a:lnTo>
                    <a:pt x="65" y="30"/>
                  </a:lnTo>
                  <a:lnTo>
                    <a:pt x="64" y="30"/>
                  </a:lnTo>
                  <a:lnTo>
                    <a:pt x="62" y="30"/>
                  </a:lnTo>
                  <a:lnTo>
                    <a:pt x="59" y="30"/>
                  </a:lnTo>
                  <a:lnTo>
                    <a:pt x="58" y="30"/>
                  </a:lnTo>
                  <a:lnTo>
                    <a:pt x="56" y="28"/>
                  </a:lnTo>
                  <a:lnTo>
                    <a:pt x="54" y="26"/>
                  </a:lnTo>
                  <a:lnTo>
                    <a:pt x="54" y="25"/>
                  </a:lnTo>
                  <a:lnTo>
                    <a:pt x="54" y="23"/>
                  </a:lnTo>
                  <a:lnTo>
                    <a:pt x="53" y="23"/>
                  </a:lnTo>
                  <a:lnTo>
                    <a:pt x="51" y="22"/>
                  </a:lnTo>
                  <a:lnTo>
                    <a:pt x="51" y="20"/>
                  </a:lnTo>
                  <a:lnTo>
                    <a:pt x="50" y="20"/>
                  </a:lnTo>
                  <a:lnTo>
                    <a:pt x="48" y="20"/>
                  </a:lnTo>
                  <a:lnTo>
                    <a:pt x="47" y="20"/>
                  </a:lnTo>
                  <a:lnTo>
                    <a:pt x="45" y="20"/>
                  </a:lnTo>
                  <a:lnTo>
                    <a:pt x="43" y="20"/>
                  </a:lnTo>
                  <a:lnTo>
                    <a:pt x="42" y="20"/>
                  </a:lnTo>
                  <a:lnTo>
                    <a:pt x="40" y="20"/>
                  </a:lnTo>
                  <a:lnTo>
                    <a:pt x="39" y="20"/>
                  </a:lnTo>
                  <a:lnTo>
                    <a:pt x="37" y="19"/>
                  </a:lnTo>
                  <a:lnTo>
                    <a:pt x="36" y="16"/>
                  </a:lnTo>
                  <a:lnTo>
                    <a:pt x="34" y="14"/>
                  </a:lnTo>
                  <a:lnTo>
                    <a:pt x="33" y="12"/>
                  </a:lnTo>
                  <a:lnTo>
                    <a:pt x="31" y="11"/>
                  </a:lnTo>
                  <a:lnTo>
                    <a:pt x="29" y="11"/>
                  </a:lnTo>
                  <a:lnTo>
                    <a:pt x="26" y="11"/>
                  </a:lnTo>
                  <a:lnTo>
                    <a:pt x="25" y="11"/>
                  </a:lnTo>
                  <a:lnTo>
                    <a:pt x="23" y="11"/>
                  </a:lnTo>
                  <a:lnTo>
                    <a:pt x="20" y="11"/>
                  </a:lnTo>
                  <a:lnTo>
                    <a:pt x="19" y="9"/>
                  </a:lnTo>
                  <a:lnTo>
                    <a:pt x="17" y="8"/>
                  </a:lnTo>
                  <a:lnTo>
                    <a:pt x="15" y="6"/>
                  </a:lnTo>
                  <a:lnTo>
                    <a:pt x="14" y="5"/>
                  </a:lnTo>
                  <a:lnTo>
                    <a:pt x="12" y="5"/>
                  </a:lnTo>
                  <a:lnTo>
                    <a:pt x="9" y="6"/>
                  </a:lnTo>
                  <a:lnTo>
                    <a:pt x="8" y="8"/>
                  </a:lnTo>
                  <a:lnTo>
                    <a:pt x="6" y="8"/>
                  </a:lnTo>
                  <a:lnTo>
                    <a:pt x="5" y="8"/>
                  </a:lnTo>
                  <a:lnTo>
                    <a:pt x="3" y="8"/>
                  </a:lnTo>
                  <a:lnTo>
                    <a:pt x="3" y="6"/>
                  </a:lnTo>
                  <a:lnTo>
                    <a:pt x="1" y="6"/>
                  </a:lnTo>
                  <a:lnTo>
                    <a:pt x="0" y="5"/>
                  </a:lnTo>
                  <a:lnTo>
                    <a:pt x="1" y="3"/>
                  </a:lnTo>
                  <a:lnTo>
                    <a:pt x="1" y="1"/>
                  </a:lnTo>
                  <a:lnTo>
                    <a:pt x="3" y="1"/>
                  </a:lnTo>
                  <a:lnTo>
                    <a:pt x="5" y="3"/>
                  </a:lnTo>
                  <a:lnTo>
                    <a:pt x="6" y="3"/>
                  </a:lnTo>
                  <a:lnTo>
                    <a:pt x="8" y="3"/>
                  </a:lnTo>
                  <a:lnTo>
                    <a:pt x="9" y="1"/>
                  </a:lnTo>
                  <a:lnTo>
                    <a:pt x="12" y="0"/>
                  </a:lnTo>
                  <a:lnTo>
                    <a:pt x="14" y="0"/>
                  </a:lnTo>
                  <a:lnTo>
                    <a:pt x="15" y="1"/>
                  </a:lnTo>
                  <a:lnTo>
                    <a:pt x="17" y="3"/>
                  </a:lnTo>
                  <a:lnTo>
                    <a:pt x="19" y="5"/>
                  </a:lnTo>
                  <a:lnTo>
                    <a:pt x="20" y="5"/>
                  </a:lnTo>
                  <a:lnTo>
                    <a:pt x="22" y="6"/>
                  </a:lnTo>
                  <a:lnTo>
                    <a:pt x="25" y="6"/>
                  </a:lnTo>
                  <a:lnTo>
                    <a:pt x="26" y="6"/>
                  </a:lnTo>
                  <a:lnTo>
                    <a:pt x="29" y="6"/>
                  </a:lnTo>
                  <a:lnTo>
                    <a:pt x="31" y="6"/>
                  </a:lnTo>
                  <a:lnTo>
                    <a:pt x="34" y="8"/>
                  </a:lnTo>
                  <a:lnTo>
                    <a:pt x="36" y="9"/>
                  </a:lnTo>
                  <a:lnTo>
                    <a:pt x="36" y="11"/>
                  </a:lnTo>
                  <a:lnTo>
                    <a:pt x="37" y="1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87" name="Freeform 911"/>
            <p:cNvSpPr>
              <a:spLocks/>
            </p:cNvSpPr>
            <p:nvPr/>
          </p:nvSpPr>
          <p:spPr bwMode="auto">
            <a:xfrm>
              <a:off x="1724" y="2954"/>
              <a:ext cx="6" cy="14"/>
            </a:xfrm>
            <a:custGeom>
              <a:avLst/>
              <a:gdLst>
                <a:gd name="T0" fmla="*/ 6 w 6"/>
                <a:gd name="T1" fmla="*/ 0 h 14"/>
                <a:gd name="T2" fmla="*/ 5 w 6"/>
                <a:gd name="T3" fmla="*/ 3 h 14"/>
                <a:gd name="T4" fmla="*/ 3 w 6"/>
                <a:gd name="T5" fmla="*/ 6 h 14"/>
                <a:gd name="T6" fmla="*/ 1 w 6"/>
                <a:gd name="T7" fmla="*/ 9 h 14"/>
                <a:gd name="T8" fmla="*/ 3 w 6"/>
                <a:gd name="T9" fmla="*/ 14 h 14"/>
                <a:gd name="T10" fmla="*/ 1 w 6"/>
                <a:gd name="T11" fmla="*/ 12 h 14"/>
                <a:gd name="T12" fmla="*/ 0 w 6"/>
                <a:gd name="T13" fmla="*/ 10 h 14"/>
                <a:gd name="T14" fmla="*/ 0 w 6"/>
                <a:gd name="T15" fmla="*/ 7 h 14"/>
                <a:gd name="T16" fmla="*/ 0 w 6"/>
                <a:gd name="T17" fmla="*/ 6 h 14"/>
                <a:gd name="T18" fmla="*/ 1 w 6"/>
                <a:gd name="T19" fmla="*/ 4 h 14"/>
                <a:gd name="T20" fmla="*/ 3 w 6"/>
                <a:gd name="T21" fmla="*/ 3 h 14"/>
                <a:gd name="T22" fmla="*/ 3 w 6"/>
                <a:gd name="T23" fmla="*/ 1 h 14"/>
                <a:gd name="T24" fmla="*/ 6 w 6"/>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4"/>
                <a:gd name="T41" fmla="*/ 6 w 6"/>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4">
                  <a:moveTo>
                    <a:pt x="6" y="0"/>
                  </a:moveTo>
                  <a:lnTo>
                    <a:pt x="5" y="3"/>
                  </a:lnTo>
                  <a:lnTo>
                    <a:pt x="3" y="6"/>
                  </a:lnTo>
                  <a:lnTo>
                    <a:pt x="1" y="9"/>
                  </a:lnTo>
                  <a:lnTo>
                    <a:pt x="3" y="14"/>
                  </a:lnTo>
                  <a:lnTo>
                    <a:pt x="1" y="12"/>
                  </a:lnTo>
                  <a:lnTo>
                    <a:pt x="0" y="10"/>
                  </a:lnTo>
                  <a:lnTo>
                    <a:pt x="0" y="7"/>
                  </a:lnTo>
                  <a:lnTo>
                    <a:pt x="0" y="6"/>
                  </a:lnTo>
                  <a:lnTo>
                    <a:pt x="1" y="4"/>
                  </a:lnTo>
                  <a:lnTo>
                    <a:pt x="3" y="3"/>
                  </a:lnTo>
                  <a:lnTo>
                    <a:pt x="3" y="1"/>
                  </a:lnTo>
                  <a:lnTo>
                    <a:pt x="6"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88" name="Freeform 912"/>
            <p:cNvSpPr>
              <a:spLocks/>
            </p:cNvSpPr>
            <p:nvPr/>
          </p:nvSpPr>
          <p:spPr bwMode="auto">
            <a:xfrm>
              <a:off x="1577" y="2955"/>
              <a:ext cx="50" cy="34"/>
            </a:xfrm>
            <a:custGeom>
              <a:avLst/>
              <a:gdLst>
                <a:gd name="T0" fmla="*/ 49 w 50"/>
                <a:gd name="T1" fmla="*/ 3 h 34"/>
                <a:gd name="T2" fmla="*/ 46 w 50"/>
                <a:gd name="T3" fmla="*/ 5 h 34"/>
                <a:gd name="T4" fmla="*/ 42 w 50"/>
                <a:gd name="T5" fmla="*/ 5 h 34"/>
                <a:gd name="T6" fmla="*/ 41 w 50"/>
                <a:gd name="T7" fmla="*/ 8 h 34"/>
                <a:gd name="T8" fmla="*/ 39 w 50"/>
                <a:gd name="T9" fmla="*/ 9 h 34"/>
                <a:gd name="T10" fmla="*/ 35 w 50"/>
                <a:gd name="T11" fmla="*/ 11 h 34"/>
                <a:gd name="T12" fmla="*/ 30 w 50"/>
                <a:gd name="T13" fmla="*/ 13 h 34"/>
                <a:gd name="T14" fmla="*/ 27 w 50"/>
                <a:gd name="T15" fmla="*/ 17 h 34"/>
                <a:gd name="T16" fmla="*/ 25 w 50"/>
                <a:gd name="T17" fmla="*/ 20 h 34"/>
                <a:gd name="T18" fmla="*/ 21 w 50"/>
                <a:gd name="T19" fmla="*/ 20 h 34"/>
                <a:gd name="T20" fmla="*/ 19 w 50"/>
                <a:gd name="T21" fmla="*/ 22 h 34"/>
                <a:gd name="T22" fmla="*/ 16 w 50"/>
                <a:gd name="T23" fmla="*/ 23 h 34"/>
                <a:gd name="T24" fmla="*/ 16 w 50"/>
                <a:gd name="T25" fmla="*/ 28 h 34"/>
                <a:gd name="T26" fmla="*/ 13 w 50"/>
                <a:gd name="T27" fmla="*/ 31 h 34"/>
                <a:gd name="T28" fmla="*/ 11 w 50"/>
                <a:gd name="T29" fmla="*/ 33 h 34"/>
                <a:gd name="T30" fmla="*/ 8 w 50"/>
                <a:gd name="T31" fmla="*/ 34 h 34"/>
                <a:gd name="T32" fmla="*/ 5 w 50"/>
                <a:gd name="T33" fmla="*/ 34 h 34"/>
                <a:gd name="T34" fmla="*/ 3 w 50"/>
                <a:gd name="T35" fmla="*/ 34 h 34"/>
                <a:gd name="T36" fmla="*/ 2 w 50"/>
                <a:gd name="T37" fmla="*/ 34 h 34"/>
                <a:gd name="T38" fmla="*/ 0 w 50"/>
                <a:gd name="T39" fmla="*/ 33 h 34"/>
                <a:gd name="T40" fmla="*/ 2 w 50"/>
                <a:gd name="T41" fmla="*/ 31 h 34"/>
                <a:gd name="T42" fmla="*/ 7 w 50"/>
                <a:gd name="T43" fmla="*/ 30 h 34"/>
                <a:gd name="T44" fmla="*/ 11 w 50"/>
                <a:gd name="T45" fmla="*/ 27 h 34"/>
                <a:gd name="T46" fmla="*/ 13 w 50"/>
                <a:gd name="T47" fmla="*/ 22 h 34"/>
                <a:gd name="T48" fmla="*/ 16 w 50"/>
                <a:gd name="T49" fmla="*/ 17 h 34"/>
                <a:gd name="T50" fmla="*/ 19 w 50"/>
                <a:gd name="T51" fmla="*/ 17 h 34"/>
                <a:gd name="T52" fmla="*/ 24 w 50"/>
                <a:gd name="T53" fmla="*/ 17 h 34"/>
                <a:gd name="T54" fmla="*/ 25 w 50"/>
                <a:gd name="T55" fmla="*/ 14 h 34"/>
                <a:gd name="T56" fmla="*/ 27 w 50"/>
                <a:gd name="T57" fmla="*/ 9 h 34"/>
                <a:gd name="T58" fmla="*/ 28 w 50"/>
                <a:gd name="T59" fmla="*/ 8 h 34"/>
                <a:gd name="T60" fmla="*/ 31 w 50"/>
                <a:gd name="T61" fmla="*/ 8 h 34"/>
                <a:gd name="T62" fmla="*/ 36 w 50"/>
                <a:gd name="T63" fmla="*/ 8 h 34"/>
                <a:gd name="T64" fmla="*/ 38 w 50"/>
                <a:gd name="T65" fmla="*/ 5 h 34"/>
                <a:gd name="T66" fmla="*/ 41 w 50"/>
                <a:gd name="T67" fmla="*/ 2 h 34"/>
                <a:gd name="T68" fmla="*/ 44 w 50"/>
                <a:gd name="T69" fmla="*/ 0 h 34"/>
                <a:gd name="T70" fmla="*/ 47 w 50"/>
                <a:gd name="T71" fmla="*/ 0 h 34"/>
                <a:gd name="T72" fmla="*/ 50 w 50"/>
                <a:gd name="T73" fmla="*/ 2 h 34"/>
                <a:gd name="T74" fmla="*/ 50 w 50"/>
                <a:gd name="T75" fmla="*/ 3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
                <a:gd name="T115" fmla="*/ 0 h 34"/>
                <a:gd name="T116" fmla="*/ 50 w 50"/>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 h="34">
                  <a:moveTo>
                    <a:pt x="50" y="3"/>
                  </a:moveTo>
                  <a:lnTo>
                    <a:pt x="49" y="3"/>
                  </a:lnTo>
                  <a:lnTo>
                    <a:pt x="47" y="3"/>
                  </a:lnTo>
                  <a:lnTo>
                    <a:pt x="46" y="5"/>
                  </a:lnTo>
                  <a:lnTo>
                    <a:pt x="44" y="5"/>
                  </a:lnTo>
                  <a:lnTo>
                    <a:pt x="42" y="5"/>
                  </a:lnTo>
                  <a:lnTo>
                    <a:pt x="42" y="6"/>
                  </a:lnTo>
                  <a:lnTo>
                    <a:pt x="41" y="8"/>
                  </a:lnTo>
                  <a:lnTo>
                    <a:pt x="41" y="9"/>
                  </a:lnTo>
                  <a:lnTo>
                    <a:pt x="39" y="9"/>
                  </a:lnTo>
                  <a:lnTo>
                    <a:pt x="36" y="11"/>
                  </a:lnTo>
                  <a:lnTo>
                    <a:pt x="35" y="11"/>
                  </a:lnTo>
                  <a:lnTo>
                    <a:pt x="31" y="13"/>
                  </a:lnTo>
                  <a:lnTo>
                    <a:pt x="30" y="13"/>
                  </a:lnTo>
                  <a:lnTo>
                    <a:pt x="28" y="14"/>
                  </a:lnTo>
                  <a:lnTo>
                    <a:pt x="27" y="17"/>
                  </a:lnTo>
                  <a:lnTo>
                    <a:pt x="27" y="20"/>
                  </a:lnTo>
                  <a:lnTo>
                    <a:pt x="25" y="20"/>
                  </a:lnTo>
                  <a:lnTo>
                    <a:pt x="24" y="20"/>
                  </a:lnTo>
                  <a:lnTo>
                    <a:pt x="21" y="20"/>
                  </a:lnTo>
                  <a:lnTo>
                    <a:pt x="19" y="20"/>
                  </a:lnTo>
                  <a:lnTo>
                    <a:pt x="19" y="22"/>
                  </a:lnTo>
                  <a:lnTo>
                    <a:pt x="17" y="22"/>
                  </a:lnTo>
                  <a:lnTo>
                    <a:pt x="16" y="23"/>
                  </a:lnTo>
                  <a:lnTo>
                    <a:pt x="16" y="25"/>
                  </a:lnTo>
                  <a:lnTo>
                    <a:pt x="16" y="28"/>
                  </a:lnTo>
                  <a:lnTo>
                    <a:pt x="14" y="30"/>
                  </a:lnTo>
                  <a:lnTo>
                    <a:pt x="13" y="31"/>
                  </a:lnTo>
                  <a:lnTo>
                    <a:pt x="11" y="31"/>
                  </a:lnTo>
                  <a:lnTo>
                    <a:pt x="11" y="33"/>
                  </a:lnTo>
                  <a:lnTo>
                    <a:pt x="10" y="33"/>
                  </a:lnTo>
                  <a:lnTo>
                    <a:pt x="8" y="34"/>
                  </a:lnTo>
                  <a:lnTo>
                    <a:pt x="7" y="34"/>
                  </a:lnTo>
                  <a:lnTo>
                    <a:pt x="5" y="34"/>
                  </a:lnTo>
                  <a:lnTo>
                    <a:pt x="3" y="34"/>
                  </a:lnTo>
                  <a:lnTo>
                    <a:pt x="2" y="34"/>
                  </a:lnTo>
                  <a:lnTo>
                    <a:pt x="0" y="34"/>
                  </a:lnTo>
                  <a:lnTo>
                    <a:pt x="0" y="33"/>
                  </a:lnTo>
                  <a:lnTo>
                    <a:pt x="0" y="31"/>
                  </a:lnTo>
                  <a:lnTo>
                    <a:pt x="2" y="31"/>
                  </a:lnTo>
                  <a:lnTo>
                    <a:pt x="5" y="31"/>
                  </a:lnTo>
                  <a:lnTo>
                    <a:pt x="7" y="30"/>
                  </a:lnTo>
                  <a:lnTo>
                    <a:pt x="10" y="28"/>
                  </a:lnTo>
                  <a:lnTo>
                    <a:pt x="11" y="27"/>
                  </a:lnTo>
                  <a:lnTo>
                    <a:pt x="13" y="25"/>
                  </a:lnTo>
                  <a:lnTo>
                    <a:pt x="13" y="22"/>
                  </a:lnTo>
                  <a:lnTo>
                    <a:pt x="14" y="19"/>
                  </a:lnTo>
                  <a:lnTo>
                    <a:pt x="16" y="17"/>
                  </a:lnTo>
                  <a:lnTo>
                    <a:pt x="17" y="17"/>
                  </a:lnTo>
                  <a:lnTo>
                    <a:pt x="19" y="17"/>
                  </a:lnTo>
                  <a:lnTo>
                    <a:pt x="22" y="17"/>
                  </a:lnTo>
                  <a:lnTo>
                    <a:pt x="24" y="17"/>
                  </a:lnTo>
                  <a:lnTo>
                    <a:pt x="25" y="16"/>
                  </a:lnTo>
                  <a:lnTo>
                    <a:pt x="25" y="14"/>
                  </a:lnTo>
                  <a:lnTo>
                    <a:pt x="27" y="11"/>
                  </a:lnTo>
                  <a:lnTo>
                    <a:pt x="27" y="9"/>
                  </a:lnTo>
                  <a:lnTo>
                    <a:pt x="28" y="8"/>
                  </a:lnTo>
                  <a:lnTo>
                    <a:pt x="30" y="8"/>
                  </a:lnTo>
                  <a:lnTo>
                    <a:pt x="31" y="8"/>
                  </a:lnTo>
                  <a:lnTo>
                    <a:pt x="35" y="8"/>
                  </a:lnTo>
                  <a:lnTo>
                    <a:pt x="36" y="8"/>
                  </a:lnTo>
                  <a:lnTo>
                    <a:pt x="38" y="6"/>
                  </a:lnTo>
                  <a:lnTo>
                    <a:pt x="38" y="5"/>
                  </a:lnTo>
                  <a:lnTo>
                    <a:pt x="39" y="3"/>
                  </a:lnTo>
                  <a:lnTo>
                    <a:pt x="41" y="2"/>
                  </a:lnTo>
                  <a:lnTo>
                    <a:pt x="42" y="2"/>
                  </a:lnTo>
                  <a:lnTo>
                    <a:pt x="44" y="0"/>
                  </a:lnTo>
                  <a:lnTo>
                    <a:pt x="46" y="0"/>
                  </a:lnTo>
                  <a:lnTo>
                    <a:pt x="47" y="0"/>
                  </a:lnTo>
                  <a:lnTo>
                    <a:pt x="50" y="2"/>
                  </a:lnTo>
                  <a:lnTo>
                    <a:pt x="50"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89" name="Freeform 913"/>
            <p:cNvSpPr>
              <a:spLocks/>
            </p:cNvSpPr>
            <p:nvPr/>
          </p:nvSpPr>
          <p:spPr bwMode="auto">
            <a:xfrm>
              <a:off x="1680" y="2963"/>
              <a:ext cx="19" cy="12"/>
            </a:xfrm>
            <a:custGeom>
              <a:avLst/>
              <a:gdLst>
                <a:gd name="T0" fmla="*/ 19 w 19"/>
                <a:gd name="T1" fmla="*/ 3 h 12"/>
                <a:gd name="T2" fmla="*/ 19 w 19"/>
                <a:gd name="T3" fmla="*/ 6 h 12"/>
                <a:gd name="T4" fmla="*/ 19 w 19"/>
                <a:gd name="T5" fmla="*/ 6 h 12"/>
                <a:gd name="T6" fmla="*/ 17 w 19"/>
                <a:gd name="T7" fmla="*/ 8 h 12"/>
                <a:gd name="T8" fmla="*/ 16 w 19"/>
                <a:gd name="T9" fmla="*/ 8 h 12"/>
                <a:gd name="T10" fmla="*/ 14 w 19"/>
                <a:gd name="T11" fmla="*/ 8 h 12"/>
                <a:gd name="T12" fmla="*/ 14 w 19"/>
                <a:gd name="T13" fmla="*/ 8 h 12"/>
                <a:gd name="T14" fmla="*/ 13 w 19"/>
                <a:gd name="T15" fmla="*/ 9 h 12"/>
                <a:gd name="T16" fmla="*/ 11 w 19"/>
                <a:gd name="T17" fmla="*/ 9 h 12"/>
                <a:gd name="T18" fmla="*/ 10 w 19"/>
                <a:gd name="T19" fmla="*/ 9 h 12"/>
                <a:gd name="T20" fmla="*/ 10 w 19"/>
                <a:gd name="T21" fmla="*/ 9 h 12"/>
                <a:gd name="T22" fmla="*/ 8 w 19"/>
                <a:gd name="T23" fmla="*/ 11 h 12"/>
                <a:gd name="T24" fmla="*/ 6 w 19"/>
                <a:gd name="T25" fmla="*/ 11 h 12"/>
                <a:gd name="T26" fmla="*/ 6 w 19"/>
                <a:gd name="T27" fmla="*/ 11 h 12"/>
                <a:gd name="T28" fmla="*/ 5 w 19"/>
                <a:gd name="T29" fmla="*/ 12 h 12"/>
                <a:gd name="T30" fmla="*/ 3 w 19"/>
                <a:gd name="T31" fmla="*/ 12 h 12"/>
                <a:gd name="T32" fmla="*/ 3 w 19"/>
                <a:gd name="T33" fmla="*/ 11 h 12"/>
                <a:gd name="T34" fmla="*/ 2 w 19"/>
                <a:gd name="T35" fmla="*/ 9 h 12"/>
                <a:gd name="T36" fmla="*/ 2 w 19"/>
                <a:gd name="T37" fmla="*/ 8 h 12"/>
                <a:gd name="T38" fmla="*/ 0 w 19"/>
                <a:gd name="T39" fmla="*/ 8 h 12"/>
                <a:gd name="T40" fmla="*/ 0 w 19"/>
                <a:gd name="T41" fmla="*/ 5 h 12"/>
                <a:gd name="T42" fmla="*/ 2 w 19"/>
                <a:gd name="T43" fmla="*/ 5 h 12"/>
                <a:gd name="T44" fmla="*/ 2 w 19"/>
                <a:gd name="T45" fmla="*/ 3 h 12"/>
                <a:gd name="T46" fmla="*/ 3 w 19"/>
                <a:gd name="T47" fmla="*/ 3 h 12"/>
                <a:gd name="T48" fmla="*/ 5 w 19"/>
                <a:gd name="T49" fmla="*/ 3 h 12"/>
                <a:gd name="T50" fmla="*/ 5 w 19"/>
                <a:gd name="T51" fmla="*/ 3 h 12"/>
                <a:gd name="T52" fmla="*/ 6 w 19"/>
                <a:gd name="T53" fmla="*/ 1 h 12"/>
                <a:gd name="T54" fmla="*/ 6 w 19"/>
                <a:gd name="T55" fmla="*/ 1 h 12"/>
                <a:gd name="T56" fmla="*/ 6 w 19"/>
                <a:gd name="T57" fmla="*/ 0 h 12"/>
                <a:gd name="T58" fmla="*/ 10 w 19"/>
                <a:gd name="T59" fmla="*/ 0 h 12"/>
                <a:gd name="T60" fmla="*/ 11 w 19"/>
                <a:gd name="T61" fmla="*/ 0 h 12"/>
                <a:gd name="T62" fmla="*/ 13 w 19"/>
                <a:gd name="T63" fmla="*/ 0 h 12"/>
                <a:gd name="T64" fmla="*/ 14 w 19"/>
                <a:gd name="T65" fmla="*/ 0 h 12"/>
                <a:gd name="T66" fmla="*/ 16 w 19"/>
                <a:gd name="T67" fmla="*/ 0 h 12"/>
                <a:gd name="T68" fmla="*/ 17 w 19"/>
                <a:gd name="T69" fmla="*/ 0 h 12"/>
                <a:gd name="T70" fmla="*/ 19 w 19"/>
                <a:gd name="T71" fmla="*/ 1 h 12"/>
                <a:gd name="T72" fmla="*/ 19 w 19"/>
                <a:gd name="T73" fmla="*/ 3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12"/>
                <a:gd name="T113" fmla="*/ 19 w 19"/>
                <a:gd name="T114" fmla="*/ 12 h 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12">
                  <a:moveTo>
                    <a:pt x="19" y="3"/>
                  </a:moveTo>
                  <a:lnTo>
                    <a:pt x="19" y="6"/>
                  </a:lnTo>
                  <a:lnTo>
                    <a:pt x="17" y="8"/>
                  </a:lnTo>
                  <a:lnTo>
                    <a:pt x="16" y="8"/>
                  </a:lnTo>
                  <a:lnTo>
                    <a:pt x="14" y="8"/>
                  </a:lnTo>
                  <a:lnTo>
                    <a:pt x="13" y="9"/>
                  </a:lnTo>
                  <a:lnTo>
                    <a:pt x="11" y="9"/>
                  </a:lnTo>
                  <a:lnTo>
                    <a:pt x="10" y="9"/>
                  </a:lnTo>
                  <a:lnTo>
                    <a:pt x="8" y="11"/>
                  </a:lnTo>
                  <a:lnTo>
                    <a:pt x="6" y="11"/>
                  </a:lnTo>
                  <a:lnTo>
                    <a:pt x="5" y="12"/>
                  </a:lnTo>
                  <a:lnTo>
                    <a:pt x="3" y="12"/>
                  </a:lnTo>
                  <a:lnTo>
                    <a:pt x="3" y="11"/>
                  </a:lnTo>
                  <a:lnTo>
                    <a:pt x="2" y="9"/>
                  </a:lnTo>
                  <a:lnTo>
                    <a:pt x="2" y="8"/>
                  </a:lnTo>
                  <a:lnTo>
                    <a:pt x="0" y="8"/>
                  </a:lnTo>
                  <a:lnTo>
                    <a:pt x="0" y="5"/>
                  </a:lnTo>
                  <a:lnTo>
                    <a:pt x="2" y="5"/>
                  </a:lnTo>
                  <a:lnTo>
                    <a:pt x="2" y="3"/>
                  </a:lnTo>
                  <a:lnTo>
                    <a:pt x="3" y="3"/>
                  </a:lnTo>
                  <a:lnTo>
                    <a:pt x="5" y="3"/>
                  </a:lnTo>
                  <a:lnTo>
                    <a:pt x="6" y="1"/>
                  </a:lnTo>
                  <a:lnTo>
                    <a:pt x="6" y="0"/>
                  </a:lnTo>
                  <a:lnTo>
                    <a:pt x="10" y="0"/>
                  </a:lnTo>
                  <a:lnTo>
                    <a:pt x="11" y="0"/>
                  </a:lnTo>
                  <a:lnTo>
                    <a:pt x="13" y="0"/>
                  </a:lnTo>
                  <a:lnTo>
                    <a:pt x="14" y="0"/>
                  </a:lnTo>
                  <a:lnTo>
                    <a:pt x="16" y="0"/>
                  </a:lnTo>
                  <a:lnTo>
                    <a:pt x="17" y="0"/>
                  </a:lnTo>
                  <a:lnTo>
                    <a:pt x="19" y="1"/>
                  </a:lnTo>
                  <a:lnTo>
                    <a:pt x="19"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90" name="Freeform 914"/>
            <p:cNvSpPr>
              <a:spLocks/>
            </p:cNvSpPr>
            <p:nvPr/>
          </p:nvSpPr>
          <p:spPr bwMode="auto">
            <a:xfrm>
              <a:off x="1735" y="2971"/>
              <a:ext cx="87" cy="104"/>
            </a:xfrm>
            <a:custGeom>
              <a:avLst/>
              <a:gdLst>
                <a:gd name="T0" fmla="*/ 57 w 87"/>
                <a:gd name="T1" fmla="*/ 14 h 104"/>
                <a:gd name="T2" fmla="*/ 64 w 87"/>
                <a:gd name="T3" fmla="*/ 17 h 104"/>
                <a:gd name="T4" fmla="*/ 70 w 87"/>
                <a:gd name="T5" fmla="*/ 18 h 104"/>
                <a:gd name="T6" fmla="*/ 78 w 87"/>
                <a:gd name="T7" fmla="*/ 23 h 104"/>
                <a:gd name="T8" fmla="*/ 84 w 87"/>
                <a:gd name="T9" fmla="*/ 29 h 104"/>
                <a:gd name="T10" fmla="*/ 87 w 87"/>
                <a:gd name="T11" fmla="*/ 39 h 104"/>
                <a:gd name="T12" fmla="*/ 84 w 87"/>
                <a:gd name="T13" fmla="*/ 46 h 104"/>
                <a:gd name="T14" fmla="*/ 81 w 87"/>
                <a:gd name="T15" fmla="*/ 54 h 104"/>
                <a:gd name="T16" fmla="*/ 76 w 87"/>
                <a:gd name="T17" fmla="*/ 67 h 104"/>
                <a:gd name="T18" fmla="*/ 72 w 87"/>
                <a:gd name="T19" fmla="*/ 81 h 104"/>
                <a:gd name="T20" fmla="*/ 64 w 87"/>
                <a:gd name="T21" fmla="*/ 93 h 104"/>
                <a:gd name="T22" fmla="*/ 56 w 87"/>
                <a:gd name="T23" fmla="*/ 100 h 104"/>
                <a:gd name="T24" fmla="*/ 48 w 87"/>
                <a:gd name="T25" fmla="*/ 104 h 104"/>
                <a:gd name="T26" fmla="*/ 42 w 87"/>
                <a:gd name="T27" fmla="*/ 98 h 104"/>
                <a:gd name="T28" fmla="*/ 37 w 87"/>
                <a:gd name="T29" fmla="*/ 96 h 104"/>
                <a:gd name="T30" fmla="*/ 34 w 87"/>
                <a:gd name="T31" fmla="*/ 95 h 104"/>
                <a:gd name="T32" fmla="*/ 34 w 87"/>
                <a:gd name="T33" fmla="*/ 89 h 104"/>
                <a:gd name="T34" fmla="*/ 39 w 87"/>
                <a:gd name="T35" fmla="*/ 82 h 104"/>
                <a:gd name="T36" fmla="*/ 39 w 87"/>
                <a:gd name="T37" fmla="*/ 75 h 104"/>
                <a:gd name="T38" fmla="*/ 45 w 87"/>
                <a:gd name="T39" fmla="*/ 62 h 104"/>
                <a:gd name="T40" fmla="*/ 54 w 87"/>
                <a:gd name="T41" fmla="*/ 56 h 104"/>
                <a:gd name="T42" fmla="*/ 64 w 87"/>
                <a:gd name="T43" fmla="*/ 48 h 104"/>
                <a:gd name="T44" fmla="*/ 70 w 87"/>
                <a:gd name="T45" fmla="*/ 42 h 104"/>
                <a:gd name="T46" fmla="*/ 75 w 87"/>
                <a:gd name="T47" fmla="*/ 36 h 104"/>
                <a:gd name="T48" fmla="*/ 75 w 87"/>
                <a:gd name="T49" fmla="*/ 31 h 104"/>
                <a:gd name="T50" fmla="*/ 72 w 87"/>
                <a:gd name="T51" fmla="*/ 32 h 104"/>
                <a:gd name="T52" fmla="*/ 68 w 87"/>
                <a:gd name="T53" fmla="*/ 36 h 104"/>
                <a:gd name="T54" fmla="*/ 61 w 87"/>
                <a:gd name="T55" fmla="*/ 43 h 104"/>
                <a:gd name="T56" fmla="*/ 51 w 87"/>
                <a:gd name="T57" fmla="*/ 51 h 104"/>
                <a:gd name="T58" fmla="*/ 42 w 87"/>
                <a:gd name="T59" fmla="*/ 54 h 104"/>
                <a:gd name="T60" fmla="*/ 33 w 87"/>
                <a:gd name="T61" fmla="*/ 48 h 104"/>
                <a:gd name="T62" fmla="*/ 23 w 87"/>
                <a:gd name="T63" fmla="*/ 43 h 104"/>
                <a:gd name="T64" fmla="*/ 20 w 87"/>
                <a:gd name="T65" fmla="*/ 45 h 104"/>
                <a:gd name="T66" fmla="*/ 33 w 87"/>
                <a:gd name="T67" fmla="*/ 56 h 104"/>
                <a:gd name="T68" fmla="*/ 29 w 87"/>
                <a:gd name="T69" fmla="*/ 70 h 104"/>
                <a:gd name="T70" fmla="*/ 29 w 87"/>
                <a:gd name="T71" fmla="*/ 76 h 104"/>
                <a:gd name="T72" fmla="*/ 29 w 87"/>
                <a:gd name="T73" fmla="*/ 84 h 104"/>
                <a:gd name="T74" fmla="*/ 29 w 87"/>
                <a:gd name="T75" fmla="*/ 87 h 104"/>
                <a:gd name="T76" fmla="*/ 20 w 87"/>
                <a:gd name="T77" fmla="*/ 84 h 104"/>
                <a:gd name="T78" fmla="*/ 9 w 87"/>
                <a:gd name="T79" fmla="*/ 73 h 104"/>
                <a:gd name="T80" fmla="*/ 4 w 87"/>
                <a:gd name="T81" fmla="*/ 59 h 104"/>
                <a:gd name="T82" fmla="*/ 0 w 87"/>
                <a:gd name="T83" fmla="*/ 23 h 104"/>
                <a:gd name="T84" fmla="*/ 1 w 87"/>
                <a:gd name="T85" fmla="*/ 4 h 104"/>
                <a:gd name="T86" fmla="*/ 9 w 87"/>
                <a:gd name="T87" fmla="*/ 3 h 104"/>
                <a:gd name="T88" fmla="*/ 17 w 87"/>
                <a:gd name="T89" fmla="*/ 0 h 104"/>
                <a:gd name="T90" fmla="*/ 25 w 87"/>
                <a:gd name="T91" fmla="*/ 0 h 104"/>
                <a:gd name="T92" fmla="*/ 31 w 87"/>
                <a:gd name="T93" fmla="*/ 3 h 104"/>
                <a:gd name="T94" fmla="*/ 36 w 87"/>
                <a:gd name="T95" fmla="*/ 7 h 104"/>
                <a:gd name="T96" fmla="*/ 42 w 87"/>
                <a:gd name="T97" fmla="*/ 11 h 104"/>
                <a:gd name="T98" fmla="*/ 50 w 87"/>
                <a:gd name="T99" fmla="*/ 14 h 1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
                <a:gd name="T151" fmla="*/ 0 h 104"/>
                <a:gd name="T152" fmla="*/ 87 w 87"/>
                <a:gd name="T153" fmla="*/ 104 h 1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 h="104">
                  <a:moveTo>
                    <a:pt x="53" y="14"/>
                  </a:moveTo>
                  <a:lnTo>
                    <a:pt x="54" y="14"/>
                  </a:lnTo>
                  <a:lnTo>
                    <a:pt x="57" y="14"/>
                  </a:lnTo>
                  <a:lnTo>
                    <a:pt x="59" y="15"/>
                  </a:lnTo>
                  <a:lnTo>
                    <a:pt x="62" y="15"/>
                  </a:lnTo>
                  <a:lnTo>
                    <a:pt x="64" y="17"/>
                  </a:lnTo>
                  <a:lnTo>
                    <a:pt x="65" y="17"/>
                  </a:lnTo>
                  <a:lnTo>
                    <a:pt x="68" y="17"/>
                  </a:lnTo>
                  <a:lnTo>
                    <a:pt x="70" y="18"/>
                  </a:lnTo>
                  <a:lnTo>
                    <a:pt x="73" y="18"/>
                  </a:lnTo>
                  <a:lnTo>
                    <a:pt x="75" y="20"/>
                  </a:lnTo>
                  <a:lnTo>
                    <a:pt x="78" y="23"/>
                  </a:lnTo>
                  <a:lnTo>
                    <a:pt x="81" y="25"/>
                  </a:lnTo>
                  <a:lnTo>
                    <a:pt x="82" y="26"/>
                  </a:lnTo>
                  <a:lnTo>
                    <a:pt x="84" y="29"/>
                  </a:lnTo>
                  <a:lnTo>
                    <a:pt x="86" y="32"/>
                  </a:lnTo>
                  <a:lnTo>
                    <a:pt x="86" y="36"/>
                  </a:lnTo>
                  <a:lnTo>
                    <a:pt x="87" y="39"/>
                  </a:lnTo>
                  <a:lnTo>
                    <a:pt x="87" y="42"/>
                  </a:lnTo>
                  <a:lnTo>
                    <a:pt x="86" y="45"/>
                  </a:lnTo>
                  <a:lnTo>
                    <a:pt x="84" y="46"/>
                  </a:lnTo>
                  <a:lnTo>
                    <a:pt x="82" y="50"/>
                  </a:lnTo>
                  <a:lnTo>
                    <a:pt x="81" y="51"/>
                  </a:lnTo>
                  <a:lnTo>
                    <a:pt x="81" y="54"/>
                  </a:lnTo>
                  <a:lnTo>
                    <a:pt x="79" y="57"/>
                  </a:lnTo>
                  <a:lnTo>
                    <a:pt x="78" y="62"/>
                  </a:lnTo>
                  <a:lnTo>
                    <a:pt x="76" y="67"/>
                  </a:lnTo>
                  <a:lnTo>
                    <a:pt x="75" y="73"/>
                  </a:lnTo>
                  <a:lnTo>
                    <a:pt x="73" y="78"/>
                  </a:lnTo>
                  <a:lnTo>
                    <a:pt x="72" y="81"/>
                  </a:lnTo>
                  <a:lnTo>
                    <a:pt x="68" y="85"/>
                  </a:lnTo>
                  <a:lnTo>
                    <a:pt x="67" y="90"/>
                  </a:lnTo>
                  <a:lnTo>
                    <a:pt x="64" y="93"/>
                  </a:lnTo>
                  <a:lnTo>
                    <a:pt x="61" y="95"/>
                  </a:lnTo>
                  <a:lnTo>
                    <a:pt x="57" y="96"/>
                  </a:lnTo>
                  <a:lnTo>
                    <a:pt x="56" y="100"/>
                  </a:lnTo>
                  <a:lnTo>
                    <a:pt x="53" y="103"/>
                  </a:lnTo>
                  <a:lnTo>
                    <a:pt x="50" y="104"/>
                  </a:lnTo>
                  <a:lnTo>
                    <a:pt x="48" y="104"/>
                  </a:lnTo>
                  <a:lnTo>
                    <a:pt x="45" y="103"/>
                  </a:lnTo>
                  <a:lnTo>
                    <a:pt x="42" y="100"/>
                  </a:lnTo>
                  <a:lnTo>
                    <a:pt x="42" y="98"/>
                  </a:lnTo>
                  <a:lnTo>
                    <a:pt x="40" y="98"/>
                  </a:lnTo>
                  <a:lnTo>
                    <a:pt x="39" y="98"/>
                  </a:lnTo>
                  <a:lnTo>
                    <a:pt x="37" y="96"/>
                  </a:lnTo>
                  <a:lnTo>
                    <a:pt x="36" y="96"/>
                  </a:lnTo>
                  <a:lnTo>
                    <a:pt x="34" y="96"/>
                  </a:lnTo>
                  <a:lnTo>
                    <a:pt x="34" y="95"/>
                  </a:lnTo>
                  <a:lnTo>
                    <a:pt x="33" y="93"/>
                  </a:lnTo>
                  <a:lnTo>
                    <a:pt x="33" y="92"/>
                  </a:lnTo>
                  <a:lnTo>
                    <a:pt x="34" y="89"/>
                  </a:lnTo>
                  <a:lnTo>
                    <a:pt x="36" y="87"/>
                  </a:lnTo>
                  <a:lnTo>
                    <a:pt x="37" y="85"/>
                  </a:lnTo>
                  <a:lnTo>
                    <a:pt x="39" y="82"/>
                  </a:lnTo>
                  <a:lnTo>
                    <a:pt x="39" y="81"/>
                  </a:lnTo>
                  <a:lnTo>
                    <a:pt x="39" y="78"/>
                  </a:lnTo>
                  <a:lnTo>
                    <a:pt x="39" y="75"/>
                  </a:lnTo>
                  <a:lnTo>
                    <a:pt x="40" y="70"/>
                  </a:lnTo>
                  <a:lnTo>
                    <a:pt x="42" y="65"/>
                  </a:lnTo>
                  <a:lnTo>
                    <a:pt x="45" y="62"/>
                  </a:lnTo>
                  <a:lnTo>
                    <a:pt x="48" y="61"/>
                  </a:lnTo>
                  <a:lnTo>
                    <a:pt x="51" y="57"/>
                  </a:lnTo>
                  <a:lnTo>
                    <a:pt x="54" y="56"/>
                  </a:lnTo>
                  <a:lnTo>
                    <a:pt x="59" y="53"/>
                  </a:lnTo>
                  <a:lnTo>
                    <a:pt x="62" y="51"/>
                  </a:lnTo>
                  <a:lnTo>
                    <a:pt x="64" y="48"/>
                  </a:lnTo>
                  <a:lnTo>
                    <a:pt x="65" y="46"/>
                  </a:lnTo>
                  <a:lnTo>
                    <a:pt x="67" y="43"/>
                  </a:lnTo>
                  <a:lnTo>
                    <a:pt x="70" y="42"/>
                  </a:lnTo>
                  <a:lnTo>
                    <a:pt x="72" y="40"/>
                  </a:lnTo>
                  <a:lnTo>
                    <a:pt x="73" y="37"/>
                  </a:lnTo>
                  <a:lnTo>
                    <a:pt x="75" y="36"/>
                  </a:lnTo>
                  <a:lnTo>
                    <a:pt x="76" y="32"/>
                  </a:lnTo>
                  <a:lnTo>
                    <a:pt x="75" y="32"/>
                  </a:lnTo>
                  <a:lnTo>
                    <a:pt x="75" y="31"/>
                  </a:lnTo>
                  <a:lnTo>
                    <a:pt x="73" y="32"/>
                  </a:lnTo>
                  <a:lnTo>
                    <a:pt x="72" y="32"/>
                  </a:lnTo>
                  <a:lnTo>
                    <a:pt x="70" y="34"/>
                  </a:lnTo>
                  <a:lnTo>
                    <a:pt x="68" y="36"/>
                  </a:lnTo>
                  <a:lnTo>
                    <a:pt x="65" y="37"/>
                  </a:lnTo>
                  <a:lnTo>
                    <a:pt x="64" y="40"/>
                  </a:lnTo>
                  <a:lnTo>
                    <a:pt x="61" y="43"/>
                  </a:lnTo>
                  <a:lnTo>
                    <a:pt x="57" y="46"/>
                  </a:lnTo>
                  <a:lnTo>
                    <a:pt x="54" y="48"/>
                  </a:lnTo>
                  <a:lnTo>
                    <a:pt x="51" y="51"/>
                  </a:lnTo>
                  <a:lnTo>
                    <a:pt x="50" y="53"/>
                  </a:lnTo>
                  <a:lnTo>
                    <a:pt x="45" y="56"/>
                  </a:lnTo>
                  <a:lnTo>
                    <a:pt x="42" y="54"/>
                  </a:lnTo>
                  <a:lnTo>
                    <a:pt x="39" y="53"/>
                  </a:lnTo>
                  <a:lnTo>
                    <a:pt x="36" y="50"/>
                  </a:lnTo>
                  <a:lnTo>
                    <a:pt x="33" y="48"/>
                  </a:lnTo>
                  <a:lnTo>
                    <a:pt x="29" y="46"/>
                  </a:lnTo>
                  <a:lnTo>
                    <a:pt x="26" y="45"/>
                  </a:lnTo>
                  <a:lnTo>
                    <a:pt x="23" y="43"/>
                  </a:lnTo>
                  <a:lnTo>
                    <a:pt x="20" y="42"/>
                  </a:lnTo>
                  <a:lnTo>
                    <a:pt x="20" y="43"/>
                  </a:lnTo>
                  <a:lnTo>
                    <a:pt x="20" y="45"/>
                  </a:lnTo>
                  <a:lnTo>
                    <a:pt x="23" y="46"/>
                  </a:lnTo>
                  <a:lnTo>
                    <a:pt x="25" y="48"/>
                  </a:lnTo>
                  <a:lnTo>
                    <a:pt x="33" y="56"/>
                  </a:lnTo>
                  <a:lnTo>
                    <a:pt x="31" y="61"/>
                  </a:lnTo>
                  <a:lnTo>
                    <a:pt x="29" y="65"/>
                  </a:lnTo>
                  <a:lnTo>
                    <a:pt x="29" y="70"/>
                  </a:lnTo>
                  <a:lnTo>
                    <a:pt x="29" y="75"/>
                  </a:lnTo>
                  <a:lnTo>
                    <a:pt x="29" y="76"/>
                  </a:lnTo>
                  <a:lnTo>
                    <a:pt x="29" y="78"/>
                  </a:lnTo>
                  <a:lnTo>
                    <a:pt x="29" y="81"/>
                  </a:lnTo>
                  <a:lnTo>
                    <a:pt x="29" y="84"/>
                  </a:lnTo>
                  <a:lnTo>
                    <a:pt x="29" y="85"/>
                  </a:lnTo>
                  <a:lnTo>
                    <a:pt x="29" y="87"/>
                  </a:lnTo>
                  <a:lnTo>
                    <a:pt x="29" y="89"/>
                  </a:lnTo>
                  <a:lnTo>
                    <a:pt x="25" y="87"/>
                  </a:lnTo>
                  <a:lnTo>
                    <a:pt x="20" y="84"/>
                  </a:lnTo>
                  <a:lnTo>
                    <a:pt x="15" y="81"/>
                  </a:lnTo>
                  <a:lnTo>
                    <a:pt x="12" y="78"/>
                  </a:lnTo>
                  <a:lnTo>
                    <a:pt x="9" y="73"/>
                  </a:lnTo>
                  <a:lnTo>
                    <a:pt x="8" y="68"/>
                  </a:lnTo>
                  <a:lnTo>
                    <a:pt x="6" y="64"/>
                  </a:lnTo>
                  <a:lnTo>
                    <a:pt x="4" y="59"/>
                  </a:lnTo>
                  <a:lnTo>
                    <a:pt x="1" y="46"/>
                  </a:lnTo>
                  <a:lnTo>
                    <a:pt x="1" y="34"/>
                  </a:lnTo>
                  <a:lnTo>
                    <a:pt x="0" y="23"/>
                  </a:lnTo>
                  <a:lnTo>
                    <a:pt x="0" y="11"/>
                  </a:lnTo>
                  <a:lnTo>
                    <a:pt x="1" y="7"/>
                  </a:lnTo>
                  <a:lnTo>
                    <a:pt x="1" y="4"/>
                  </a:lnTo>
                  <a:lnTo>
                    <a:pt x="4" y="3"/>
                  </a:lnTo>
                  <a:lnTo>
                    <a:pt x="6" y="3"/>
                  </a:lnTo>
                  <a:lnTo>
                    <a:pt x="9" y="3"/>
                  </a:lnTo>
                  <a:lnTo>
                    <a:pt x="12" y="1"/>
                  </a:lnTo>
                  <a:lnTo>
                    <a:pt x="15" y="1"/>
                  </a:lnTo>
                  <a:lnTo>
                    <a:pt x="17" y="0"/>
                  </a:lnTo>
                  <a:lnTo>
                    <a:pt x="20" y="0"/>
                  </a:lnTo>
                  <a:lnTo>
                    <a:pt x="22" y="0"/>
                  </a:lnTo>
                  <a:lnTo>
                    <a:pt x="25" y="0"/>
                  </a:lnTo>
                  <a:lnTo>
                    <a:pt x="26" y="1"/>
                  </a:lnTo>
                  <a:lnTo>
                    <a:pt x="29" y="1"/>
                  </a:lnTo>
                  <a:lnTo>
                    <a:pt x="31" y="3"/>
                  </a:lnTo>
                  <a:lnTo>
                    <a:pt x="33" y="4"/>
                  </a:lnTo>
                  <a:lnTo>
                    <a:pt x="34" y="6"/>
                  </a:lnTo>
                  <a:lnTo>
                    <a:pt x="36" y="7"/>
                  </a:lnTo>
                  <a:lnTo>
                    <a:pt x="39" y="9"/>
                  </a:lnTo>
                  <a:lnTo>
                    <a:pt x="40" y="11"/>
                  </a:lnTo>
                  <a:lnTo>
                    <a:pt x="42" y="11"/>
                  </a:lnTo>
                  <a:lnTo>
                    <a:pt x="45" y="12"/>
                  </a:lnTo>
                  <a:lnTo>
                    <a:pt x="47" y="14"/>
                  </a:lnTo>
                  <a:lnTo>
                    <a:pt x="50" y="14"/>
                  </a:lnTo>
                  <a:lnTo>
                    <a:pt x="53" y="1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91" name="Freeform 915"/>
            <p:cNvSpPr>
              <a:spLocks/>
            </p:cNvSpPr>
            <p:nvPr/>
          </p:nvSpPr>
          <p:spPr bwMode="auto">
            <a:xfrm>
              <a:off x="1580" y="2975"/>
              <a:ext cx="55" cy="53"/>
            </a:xfrm>
            <a:custGeom>
              <a:avLst/>
              <a:gdLst>
                <a:gd name="T0" fmla="*/ 53 w 55"/>
                <a:gd name="T1" fmla="*/ 5 h 53"/>
                <a:gd name="T2" fmla="*/ 49 w 55"/>
                <a:gd name="T3" fmla="*/ 3 h 53"/>
                <a:gd name="T4" fmla="*/ 46 w 55"/>
                <a:gd name="T5" fmla="*/ 3 h 53"/>
                <a:gd name="T6" fmla="*/ 43 w 55"/>
                <a:gd name="T7" fmla="*/ 5 h 53"/>
                <a:gd name="T8" fmla="*/ 39 w 55"/>
                <a:gd name="T9" fmla="*/ 10 h 53"/>
                <a:gd name="T10" fmla="*/ 36 w 55"/>
                <a:gd name="T11" fmla="*/ 11 h 53"/>
                <a:gd name="T12" fmla="*/ 30 w 55"/>
                <a:gd name="T13" fmla="*/ 13 h 53"/>
                <a:gd name="T14" fmla="*/ 28 w 55"/>
                <a:gd name="T15" fmla="*/ 16 h 53"/>
                <a:gd name="T16" fmla="*/ 27 w 55"/>
                <a:gd name="T17" fmla="*/ 21 h 53"/>
                <a:gd name="T18" fmla="*/ 25 w 55"/>
                <a:gd name="T19" fmla="*/ 22 h 53"/>
                <a:gd name="T20" fmla="*/ 21 w 55"/>
                <a:gd name="T21" fmla="*/ 22 h 53"/>
                <a:gd name="T22" fmla="*/ 19 w 55"/>
                <a:gd name="T23" fmla="*/ 24 h 53"/>
                <a:gd name="T24" fmla="*/ 19 w 55"/>
                <a:gd name="T25" fmla="*/ 28 h 53"/>
                <a:gd name="T26" fmla="*/ 18 w 55"/>
                <a:gd name="T27" fmla="*/ 32 h 53"/>
                <a:gd name="T28" fmla="*/ 14 w 55"/>
                <a:gd name="T29" fmla="*/ 33 h 53"/>
                <a:gd name="T30" fmla="*/ 11 w 55"/>
                <a:gd name="T31" fmla="*/ 35 h 53"/>
                <a:gd name="T32" fmla="*/ 10 w 55"/>
                <a:gd name="T33" fmla="*/ 39 h 53"/>
                <a:gd name="T34" fmla="*/ 10 w 55"/>
                <a:gd name="T35" fmla="*/ 44 h 53"/>
                <a:gd name="T36" fmla="*/ 10 w 55"/>
                <a:gd name="T37" fmla="*/ 49 h 53"/>
                <a:gd name="T38" fmla="*/ 8 w 55"/>
                <a:gd name="T39" fmla="*/ 53 h 53"/>
                <a:gd name="T40" fmla="*/ 0 w 55"/>
                <a:gd name="T41" fmla="*/ 53 h 53"/>
                <a:gd name="T42" fmla="*/ 2 w 55"/>
                <a:gd name="T43" fmla="*/ 50 h 53"/>
                <a:gd name="T44" fmla="*/ 4 w 55"/>
                <a:gd name="T45" fmla="*/ 49 h 53"/>
                <a:gd name="T46" fmla="*/ 5 w 55"/>
                <a:gd name="T47" fmla="*/ 46 h 53"/>
                <a:gd name="T48" fmla="*/ 7 w 55"/>
                <a:gd name="T49" fmla="*/ 42 h 53"/>
                <a:gd name="T50" fmla="*/ 5 w 55"/>
                <a:gd name="T51" fmla="*/ 38 h 53"/>
                <a:gd name="T52" fmla="*/ 7 w 55"/>
                <a:gd name="T53" fmla="*/ 33 h 53"/>
                <a:gd name="T54" fmla="*/ 10 w 55"/>
                <a:gd name="T55" fmla="*/ 32 h 53"/>
                <a:gd name="T56" fmla="*/ 13 w 55"/>
                <a:gd name="T57" fmla="*/ 28 h 53"/>
                <a:gd name="T58" fmla="*/ 16 w 55"/>
                <a:gd name="T59" fmla="*/ 25 h 53"/>
                <a:gd name="T60" fmla="*/ 16 w 55"/>
                <a:gd name="T61" fmla="*/ 22 h 53"/>
                <a:gd name="T62" fmla="*/ 18 w 55"/>
                <a:gd name="T63" fmla="*/ 21 h 53"/>
                <a:gd name="T64" fmla="*/ 21 w 55"/>
                <a:gd name="T65" fmla="*/ 19 h 53"/>
                <a:gd name="T66" fmla="*/ 22 w 55"/>
                <a:gd name="T67" fmla="*/ 19 h 53"/>
                <a:gd name="T68" fmla="*/ 24 w 55"/>
                <a:gd name="T69" fmla="*/ 19 h 53"/>
                <a:gd name="T70" fmla="*/ 25 w 55"/>
                <a:gd name="T71" fmla="*/ 14 h 53"/>
                <a:gd name="T72" fmla="*/ 27 w 55"/>
                <a:gd name="T73" fmla="*/ 11 h 53"/>
                <a:gd name="T74" fmla="*/ 30 w 55"/>
                <a:gd name="T75" fmla="*/ 8 h 53"/>
                <a:gd name="T76" fmla="*/ 35 w 55"/>
                <a:gd name="T77" fmla="*/ 7 h 53"/>
                <a:gd name="T78" fmla="*/ 38 w 55"/>
                <a:gd name="T79" fmla="*/ 5 h 53"/>
                <a:gd name="T80" fmla="*/ 41 w 55"/>
                <a:gd name="T81" fmla="*/ 2 h 53"/>
                <a:gd name="T82" fmla="*/ 44 w 55"/>
                <a:gd name="T83" fmla="*/ 0 h 53"/>
                <a:gd name="T84" fmla="*/ 49 w 55"/>
                <a:gd name="T85" fmla="*/ 0 h 53"/>
                <a:gd name="T86" fmla="*/ 52 w 55"/>
                <a:gd name="T87" fmla="*/ 0 h 53"/>
                <a:gd name="T88" fmla="*/ 55 w 55"/>
                <a:gd name="T89" fmla="*/ 5 h 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
                <a:gd name="T136" fmla="*/ 0 h 53"/>
                <a:gd name="T137" fmla="*/ 55 w 55"/>
                <a:gd name="T138" fmla="*/ 53 h 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 h="53">
                  <a:moveTo>
                    <a:pt x="55" y="5"/>
                  </a:moveTo>
                  <a:lnTo>
                    <a:pt x="53" y="5"/>
                  </a:lnTo>
                  <a:lnTo>
                    <a:pt x="50" y="3"/>
                  </a:lnTo>
                  <a:lnTo>
                    <a:pt x="49" y="3"/>
                  </a:lnTo>
                  <a:lnTo>
                    <a:pt x="47" y="3"/>
                  </a:lnTo>
                  <a:lnTo>
                    <a:pt x="46" y="3"/>
                  </a:lnTo>
                  <a:lnTo>
                    <a:pt x="44" y="3"/>
                  </a:lnTo>
                  <a:lnTo>
                    <a:pt x="43" y="5"/>
                  </a:lnTo>
                  <a:lnTo>
                    <a:pt x="41" y="7"/>
                  </a:lnTo>
                  <a:lnTo>
                    <a:pt x="39" y="10"/>
                  </a:lnTo>
                  <a:lnTo>
                    <a:pt x="38" y="11"/>
                  </a:lnTo>
                  <a:lnTo>
                    <a:pt x="36" y="11"/>
                  </a:lnTo>
                  <a:lnTo>
                    <a:pt x="33" y="11"/>
                  </a:lnTo>
                  <a:lnTo>
                    <a:pt x="30" y="13"/>
                  </a:lnTo>
                  <a:lnTo>
                    <a:pt x="28" y="13"/>
                  </a:lnTo>
                  <a:lnTo>
                    <a:pt x="28" y="16"/>
                  </a:lnTo>
                  <a:lnTo>
                    <a:pt x="28" y="21"/>
                  </a:lnTo>
                  <a:lnTo>
                    <a:pt x="27" y="21"/>
                  </a:lnTo>
                  <a:lnTo>
                    <a:pt x="27" y="22"/>
                  </a:lnTo>
                  <a:lnTo>
                    <a:pt x="25" y="22"/>
                  </a:lnTo>
                  <a:lnTo>
                    <a:pt x="24" y="22"/>
                  </a:lnTo>
                  <a:lnTo>
                    <a:pt x="21" y="22"/>
                  </a:lnTo>
                  <a:lnTo>
                    <a:pt x="21" y="24"/>
                  </a:lnTo>
                  <a:lnTo>
                    <a:pt x="19" y="24"/>
                  </a:lnTo>
                  <a:lnTo>
                    <a:pt x="18" y="25"/>
                  </a:lnTo>
                  <a:lnTo>
                    <a:pt x="19" y="28"/>
                  </a:lnTo>
                  <a:lnTo>
                    <a:pt x="18" y="30"/>
                  </a:lnTo>
                  <a:lnTo>
                    <a:pt x="18" y="32"/>
                  </a:lnTo>
                  <a:lnTo>
                    <a:pt x="16" y="32"/>
                  </a:lnTo>
                  <a:lnTo>
                    <a:pt x="14" y="33"/>
                  </a:lnTo>
                  <a:lnTo>
                    <a:pt x="13" y="35"/>
                  </a:lnTo>
                  <a:lnTo>
                    <a:pt x="11" y="35"/>
                  </a:lnTo>
                  <a:lnTo>
                    <a:pt x="10" y="38"/>
                  </a:lnTo>
                  <a:lnTo>
                    <a:pt x="10" y="39"/>
                  </a:lnTo>
                  <a:lnTo>
                    <a:pt x="10" y="41"/>
                  </a:lnTo>
                  <a:lnTo>
                    <a:pt x="10" y="44"/>
                  </a:lnTo>
                  <a:lnTo>
                    <a:pt x="10" y="47"/>
                  </a:lnTo>
                  <a:lnTo>
                    <a:pt x="10" y="49"/>
                  </a:lnTo>
                  <a:lnTo>
                    <a:pt x="8" y="52"/>
                  </a:lnTo>
                  <a:lnTo>
                    <a:pt x="8" y="53"/>
                  </a:lnTo>
                  <a:lnTo>
                    <a:pt x="5" y="53"/>
                  </a:lnTo>
                  <a:lnTo>
                    <a:pt x="0" y="53"/>
                  </a:lnTo>
                  <a:lnTo>
                    <a:pt x="0" y="52"/>
                  </a:lnTo>
                  <a:lnTo>
                    <a:pt x="2" y="50"/>
                  </a:lnTo>
                  <a:lnTo>
                    <a:pt x="4" y="49"/>
                  </a:lnTo>
                  <a:lnTo>
                    <a:pt x="5" y="47"/>
                  </a:lnTo>
                  <a:lnTo>
                    <a:pt x="5" y="46"/>
                  </a:lnTo>
                  <a:lnTo>
                    <a:pt x="7" y="46"/>
                  </a:lnTo>
                  <a:lnTo>
                    <a:pt x="7" y="42"/>
                  </a:lnTo>
                  <a:lnTo>
                    <a:pt x="5" y="41"/>
                  </a:lnTo>
                  <a:lnTo>
                    <a:pt x="5" y="38"/>
                  </a:lnTo>
                  <a:lnTo>
                    <a:pt x="7" y="36"/>
                  </a:lnTo>
                  <a:lnTo>
                    <a:pt x="7" y="33"/>
                  </a:lnTo>
                  <a:lnTo>
                    <a:pt x="8" y="32"/>
                  </a:lnTo>
                  <a:lnTo>
                    <a:pt x="10" y="32"/>
                  </a:lnTo>
                  <a:lnTo>
                    <a:pt x="11" y="30"/>
                  </a:lnTo>
                  <a:lnTo>
                    <a:pt x="13" y="28"/>
                  </a:lnTo>
                  <a:lnTo>
                    <a:pt x="14" y="28"/>
                  </a:lnTo>
                  <a:lnTo>
                    <a:pt x="16" y="25"/>
                  </a:lnTo>
                  <a:lnTo>
                    <a:pt x="16" y="24"/>
                  </a:lnTo>
                  <a:lnTo>
                    <a:pt x="16" y="22"/>
                  </a:lnTo>
                  <a:lnTo>
                    <a:pt x="16" y="21"/>
                  </a:lnTo>
                  <a:lnTo>
                    <a:pt x="18" y="21"/>
                  </a:lnTo>
                  <a:lnTo>
                    <a:pt x="19" y="21"/>
                  </a:lnTo>
                  <a:lnTo>
                    <a:pt x="21" y="19"/>
                  </a:lnTo>
                  <a:lnTo>
                    <a:pt x="22" y="19"/>
                  </a:lnTo>
                  <a:lnTo>
                    <a:pt x="24" y="19"/>
                  </a:lnTo>
                  <a:lnTo>
                    <a:pt x="25" y="18"/>
                  </a:lnTo>
                  <a:lnTo>
                    <a:pt x="25" y="14"/>
                  </a:lnTo>
                  <a:lnTo>
                    <a:pt x="25" y="13"/>
                  </a:lnTo>
                  <a:lnTo>
                    <a:pt x="27" y="11"/>
                  </a:lnTo>
                  <a:lnTo>
                    <a:pt x="28" y="10"/>
                  </a:lnTo>
                  <a:lnTo>
                    <a:pt x="30" y="8"/>
                  </a:lnTo>
                  <a:lnTo>
                    <a:pt x="32" y="8"/>
                  </a:lnTo>
                  <a:lnTo>
                    <a:pt x="35" y="7"/>
                  </a:lnTo>
                  <a:lnTo>
                    <a:pt x="36" y="7"/>
                  </a:lnTo>
                  <a:lnTo>
                    <a:pt x="38" y="5"/>
                  </a:lnTo>
                  <a:lnTo>
                    <a:pt x="39" y="3"/>
                  </a:lnTo>
                  <a:lnTo>
                    <a:pt x="41" y="2"/>
                  </a:lnTo>
                  <a:lnTo>
                    <a:pt x="43" y="2"/>
                  </a:lnTo>
                  <a:lnTo>
                    <a:pt x="44" y="0"/>
                  </a:lnTo>
                  <a:lnTo>
                    <a:pt x="46" y="0"/>
                  </a:lnTo>
                  <a:lnTo>
                    <a:pt x="49" y="0"/>
                  </a:lnTo>
                  <a:lnTo>
                    <a:pt x="50" y="0"/>
                  </a:lnTo>
                  <a:lnTo>
                    <a:pt x="52" y="0"/>
                  </a:lnTo>
                  <a:lnTo>
                    <a:pt x="53" y="2"/>
                  </a:lnTo>
                  <a:lnTo>
                    <a:pt x="55"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92" name="Freeform 916"/>
            <p:cNvSpPr>
              <a:spLocks/>
            </p:cNvSpPr>
            <p:nvPr/>
          </p:nvSpPr>
          <p:spPr bwMode="auto">
            <a:xfrm>
              <a:off x="1688" y="2978"/>
              <a:ext cx="8" cy="7"/>
            </a:xfrm>
            <a:custGeom>
              <a:avLst/>
              <a:gdLst>
                <a:gd name="T0" fmla="*/ 8 w 8"/>
                <a:gd name="T1" fmla="*/ 4 h 7"/>
                <a:gd name="T2" fmla="*/ 8 w 8"/>
                <a:gd name="T3" fmla="*/ 5 h 7"/>
                <a:gd name="T4" fmla="*/ 6 w 8"/>
                <a:gd name="T5" fmla="*/ 5 h 7"/>
                <a:gd name="T6" fmla="*/ 6 w 8"/>
                <a:gd name="T7" fmla="*/ 7 h 7"/>
                <a:gd name="T8" fmla="*/ 5 w 8"/>
                <a:gd name="T9" fmla="*/ 7 h 7"/>
                <a:gd name="T10" fmla="*/ 5 w 8"/>
                <a:gd name="T11" fmla="*/ 7 h 7"/>
                <a:gd name="T12" fmla="*/ 3 w 8"/>
                <a:gd name="T13" fmla="*/ 7 h 7"/>
                <a:gd name="T14" fmla="*/ 3 w 8"/>
                <a:gd name="T15" fmla="*/ 7 h 7"/>
                <a:gd name="T16" fmla="*/ 2 w 8"/>
                <a:gd name="T17" fmla="*/ 7 h 7"/>
                <a:gd name="T18" fmla="*/ 2 w 8"/>
                <a:gd name="T19" fmla="*/ 5 h 7"/>
                <a:gd name="T20" fmla="*/ 0 w 8"/>
                <a:gd name="T21" fmla="*/ 5 h 7"/>
                <a:gd name="T22" fmla="*/ 0 w 8"/>
                <a:gd name="T23" fmla="*/ 4 h 7"/>
                <a:gd name="T24" fmla="*/ 0 w 8"/>
                <a:gd name="T25" fmla="*/ 2 h 7"/>
                <a:gd name="T26" fmla="*/ 2 w 8"/>
                <a:gd name="T27" fmla="*/ 2 h 7"/>
                <a:gd name="T28" fmla="*/ 2 w 8"/>
                <a:gd name="T29" fmla="*/ 2 h 7"/>
                <a:gd name="T30" fmla="*/ 3 w 8"/>
                <a:gd name="T31" fmla="*/ 0 h 7"/>
                <a:gd name="T32" fmla="*/ 5 w 8"/>
                <a:gd name="T33" fmla="*/ 0 h 7"/>
                <a:gd name="T34" fmla="*/ 6 w 8"/>
                <a:gd name="T35" fmla="*/ 0 h 7"/>
                <a:gd name="T36" fmla="*/ 6 w 8"/>
                <a:gd name="T37" fmla="*/ 0 h 7"/>
                <a:gd name="T38" fmla="*/ 8 w 8"/>
                <a:gd name="T39" fmla="*/ 2 h 7"/>
                <a:gd name="T40" fmla="*/ 8 w 8"/>
                <a:gd name="T41" fmla="*/ 4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7"/>
                <a:gd name="T65" fmla="*/ 8 w 8"/>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7">
                  <a:moveTo>
                    <a:pt x="8" y="4"/>
                  </a:moveTo>
                  <a:lnTo>
                    <a:pt x="8" y="5"/>
                  </a:lnTo>
                  <a:lnTo>
                    <a:pt x="6" y="5"/>
                  </a:lnTo>
                  <a:lnTo>
                    <a:pt x="6" y="7"/>
                  </a:lnTo>
                  <a:lnTo>
                    <a:pt x="5" y="7"/>
                  </a:lnTo>
                  <a:lnTo>
                    <a:pt x="3" y="7"/>
                  </a:lnTo>
                  <a:lnTo>
                    <a:pt x="2" y="7"/>
                  </a:lnTo>
                  <a:lnTo>
                    <a:pt x="2" y="5"/>
                  </a:lnTo>
                  <a:lnTo>
                    <a:pt x="0" y="5"/>
                  </a:lnTo>
                  <a:lnTo>
                    <a:pt x="0" y="4"/>
                  </a:lnTo>
                  <a:lnTo>
                    <a:pt x="0" y="2"/>
                  </a:lnTo>
                  <a:lnTo>
                    <a:pt x="2" y="2"/>
                  </a:lnTo>
                  <a:lnTo>
                    <a:pt x="3" y="0"/>
                  </a:lnTo>
                  <a:lnTo>
                    <a:pt x="5" y="0"/>
                  </a:lnTo>
                  <a:lnTo>
                    <a:pt x="6" y="0"/>
                  </a:lnTo>
                  <a:lnTo>
                    <a:pt x="8" y="2"/>
                  </a:lnTo>
                  <a:lnTo>
                    <a:pt x="8"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93" name="Freeform 917"/>
            <p:cNvSpPr>
              <a:spLocks/>
            </p:cNvSpPr>
            <p:nvPr/>
          </p:nvSpPr>
          <p:spPr bwMode="auto">
            <a:xfrm>
              <a:off x="1669" y="2980"/>
              <a:ext cx="17" cy="22"/>
            </a:xfrm>
            <a:custGeom>
              <a:avLst/>
              <a:gdLst>
                <a:gd name="T0" fmla="*/ 5 w 17"/>
                <a:gd name="T1" fmla="*/ 16 h 22"/>
                <a:gd name="T2" fmla="*/ 8 w 17"/>
                <a:gd name="T3" fmla="*/ 17 h 22"/>
                <a:gd name="T4" fmla="*/ 10 w 17"/>
                <a:gd name="T5" fmla="*/ 17 h 22"/>
                <a:gd name="T6" fmla="*/ 13 w 17"/>
                <a:gd name="T7" fmla="*/ 16 h 22"/>
                <a:gd name="T8" fmla="*/ 14 w 17"/>
                <a:gd name="T9" fmla="*/ 16 h 22"/>
                <a:gd name="T10" fmla="*/ 16 w 17"/>
                <a:gd name="T11" fmla="*/ 16 h 22"/>
                <a:gd name="T12" fmla="*/ 17 w 17"/>
                <a:gd name="T13" fmla="*/ 16 h 22"/>
                <a:gd name="T14" fmla="*/ 17 w 17"/>
                <a:gd name="T15" fmla="*/ 17 h 22"/>
                <a:gd name="T16" fmla="*/ 17 w 17"/>
                <a:gd name="T17" fmla="*/ 20 h 22"/>
                <a:gd name="T18" fmla="*/ 16 w 17"/>
                <a:gd name="T19" fmla="*/ 20 h 22"/>
                <a:gd name="T20" fmla="*/ 14 w 17"/>
                <a:gd name="T21" fmla="*/ 22 h 22"/>
                <a:gd name="T22" fmla="*/ 13 w 17"/>
                <a:gd name="T23" fmla="*/ 22 h 22"/>
                <a:gd name="T24" fmla="*/ 11 w 17"/>
                <a:gd name="T25" fmla="*/ 22 h 22"/>
                <a:gd name="T26" fmla="*/ 10 w 17"/>
                <a:gd name="T27" fmla="*/ 22 h 22"/>
                <a:gd name="T28" fmla="*/ 8 w 17"/>
                <a:gd name="T29" fmla="*/ 22 h 22"/>
                <a:gd name="T30" fmla="*/ 7 w 17"/>
                <a:gd name="T31" fmla="*/ 22 h 22"/>
                <a:gd name="T32" fmla="*/ 5 w 17"/>
                <a:gd name="T33" fmla="*/ 20 h 22"/>
                <a:gd name="T34" fmla="*/ 3 w 17"/>
                <a:gd name="T35" fmla="*/ 16 h 22"/>
                <a:gd name="T36" fmla="*/ 2 w 17"/>
                <a:gd name="T37" fmla="*/ 11 h 22"/>
                <a:gd name="T38" fmla="*/ 2 w 17"/>
                <a:gd name="T39" fmla="*/ 5 h 22"/>
                <a:gd name="T40" fmla="*/ 0 w 17"/>
                <a:gd name="T41" fmla="*/ 0 h 22"/>
                <a:gd name="T42" fmla="*/ 0 w 17"/>
                <a:gd name="T43" fmla="*/ 0 h 22"/>
                <a:gd name="T44" fmla="*/ 2 w 17"/>
                <a:gd name="T45" fmla="*/ 0 h 22"/>
                <a:gd name="T46" fmla="*/ 3 w 17"/>
                <a:gd name="T47" fmla="*/ 2 h 22"/>
                <a:gd name="T48" fmla="*/ 3 w 17"/>
                <a:gd name="T49" fmla="*/ 2 h 22"/>
                <a:gd name="T50" fmla="*/ 5 w 17"/>
                <a:gd name="T51" fmla="*/ 5 h 22"/>
                <a:gd name="T52" fmla="*/ 5 w 17"/>
                <a:gd name="T53" fmla="*/ 8 h 22"/>
                <a:gd name="T54" fmla="*/ 5 w 17"/>
                <a:gd name="T55" fmla="*/ 13 h 22"/>
                <a:gd name="T56" fmla="*/ 5 w 17"/>
                <a:gd name="T57" fmla="*/ 16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22"/>
                <a:gd name="T89" fmla="*/ 17 w 17"/>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22">
                  <a:moveTo>
                    <a:pt x="5" y="16"/>
                  </a:moveTo>
                  <a:lnTo>
                    <a:pt x="8" y="17"/>
                  </a:lnTo>
                  <a:lnTo>
                    <a:pt x="10" y="17"/>
                  </a:lnTo>
                  <a:lnTo>
                    <a:pt x="13" y="16"/>
                  </a:lnTo>
                  <a:lnTo>
                    <a:pt x="14" y="16"/>
                  </a:lnTo>
                  <a:lnTo>
                    <a:pt x="16" y="16"/>
                  </a:lnTo>
                  <a:lnTo>
                    <a:pt x="17" y="16"/>
                  </a:lnTo>
                  <a:lnTo>
                    <a:pt x="17" y="17"/>
                  </a:lnTo>
                  <a:lnTo>
                    <a:pt x="17" y="20"/>
                  </a:lnTo>
                  <a:lnTo>
                    <a:pt x="16" y="20"/>
                  </a:lnTo>
                  <a:lnTo>
                    <a:pt x="14" y="22"/>
                  </a:lnTo>
                  <a:lnTo>
                    <a:pt x="13" y="22"/>
                  </a:lnTo>
                  <a:lnTo>
                    <a:pt x="11" y="22"/>
                  </a:lnTo>
                  <a:lnTo>
                    <a:pt x="10" y="22"/>
                  </a:lnTo>
                  <a:lnTo>
                    <a:pt x="8" y="22"/>
                  </a:lnTo>
                  <a:lnTo>
                    <a:pt x="7" y="22"/>
                  </a:lnTo>
                  <a:lnTo>
                    <a:pt x="5" y="20"/>
                  </a:lnTo>
                  <a:lnTo>
                    <a:pt x="3" y="16"/>
                  </a:lnTo>
                  <a:lnTo>
                    <a:pt x="2" y="11"/>
                  </a:lnTo>
                  <a:lnTo>
                    <a:pt x="2" y="5"/>
                  </a:lnTo>
                  <a:lnTo>
                    <a:pt x="0" y="0"/>
                  </a:lnTo>
                  <a:lnTo>
                    <a:pt x="2" y="0"/>
                  </a:lnTo>
                  <a:lnTo>
                    <a:pt x="3" y="2"/>
                  </a:lnTo>
                  <a:lnTo>
                    <a:pt x="5" y="5"/>
                  </a:lnTo>
                  <a:lnTo>
                    <a:pt x="5" y="8"/>
                  </a:lnTo>
                  <a:lnTo>
                    <a:pt x="5" y="13"/>
                  </a:lnTo>
                  <a:lnTo>
                    <a:pt x="5" y="1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94" name="Freeform 918"/>
            <p:cNvSpPr>
              <a:spLocks/>
            </p:cNvSpPr>
            <p:nvPr/>
          </p:nvSpPr>
          <p:spPr bwMode="auto">
            <a:xfrm>
              <a:off x="1657" y="2988"/>
              <a:ext cx="8" cy="5"/>
            </a:xfrm>
            <a:custGeom>
              <a:avLst/>
              <a:gdLst>
                <a:gd name="T0" fmla="*/ 8 w 8"/>
                <a:gd name="T1" fmla="*/ 0 h 5"/>
                <a:gd name="T2" fmla="*/ 8 w 8"/>
                <a:gd name="T3" fmla="*/ 3 h 5"/>
                <a:gd name="T4" fmla="*/ 6 w 8"/>
                <a:gd name="T5" fmla="*/ 3 h 5"/>
                <a:gd name="T6" fmla="*/ 6 w 8"/>
                <a:gd name="T7" fmla="*/ 5 h 5"/>
                <a:gd name="T8" fmla="*/ 4 w 8"/>
                <a:gd name="T9" fmla="*/ 5 h 5"/>
                <a:gd name="T10" fmla="*/ 3 w 8"/>
                <a:gd name="T11" fmla="*/ 5 h 5"/>
                <a:gd name="T12" fmla="*/ 1 w 8"/>
                <a:gd name="T13" fmla="*/ 3 h 5"/>
                <a:gd name="T14" fmla="*/ 1 w 8"/>
                <a:gd name="T15" fmla="*/ 1 h 5"/>
                <a:gd name="T16" fmla="*/ 0 w 8"/>
                <a:gd name="T17" fmla="*/ 0 h 5"/>
                <a:gd name="T18" fmla="*/ 1 w 8"/>
                <a:gd name="T19" fmla="*/ 0 h 5"/>
                <a:gd name="T20" fmla="*/ 1 w 8"/>
                <a:gd name="T21" fmla="*/ 0 h 5"/>
                <a:gd name="T22" fmla="*/ 3 w 8"/>
                <a:gd name="T23" fmla="*/ 0 h 5"/>
                <a:gd name="T24" fmla="*/ 4 w 8"/>
                <a:gd name="T25" fmla="*/ 0 h 5"/>
                <a:gd name="T26" fmla="*/ 4 w 8"/>
                <a:gd name="T27" fmla="*/ 0 h 5"/>
                <a:gd name="T28" fmla="*/ 6 w 8"/>
                <a:gd name="T29" fmla="*/ 0 h 5"/>
                <a:gd name="T30" fmla="*/ 6 w 8"/>
                <a:gd name="T31" fmla="*/ 0 h 5"/>
                <a:gd name="T32" fmla="*/ 8 w 8"/>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8" y="0"/>
                  </a:moveTo>
                  <a:lnTo>
                    <a:pt x="8" y="3"/>
                  </a:lnTo>
                  <a:lnTo>
                    <a:pt x="6" y="3"/>
                  </a:lnTo>
                  <a:lnTo>
                    <a:pt x="6" y="5"/>
                  </a:lnTo>
                  <a:lnTo>
                    <a:pt x="4" y="5"/>
                  </a:lnTo>
                  <a:lnTo>
                    <a:pt x="3" y="5"/>
                  </a:lnTo>
                  <a:lnTo>
                    <a:pt x="1" y="3"/>
                  </a:lnTo>
                  <a:lnTo>
                    <a:pt x="1" y="1"/>
                  </a:lnTo>
                  <a:lnTo>
                    <a:pt x="0" y="0"/>
                  </a:lnTo>
                  <a:lnTo>
                    <a:pt x="1" y="0"/>
                  </a:lnTo>
                  <a:lnTo>
                    <a:pt x="3" y="0"/>
                  </a:lnTo>
                  <a:lnTo>
                    <a:pt x="4" y="0"/>
                  </a:lnTo>
                  <a:lnTo>
                    <a:pt x="6" y="0"/>
                  </a:lnTo>
                  <a:lnTo>
                    <a:pt x="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95" name="Freeform 919"/>
            <p:cNvSpPr>
              <a:spLocks/>
            </p:cNvSpPr>
            <p:nvPr/>
          </p:nvSpPr>
          <p:spPr bwMode="auto">
            <a:xfrm>
              <a:off x="1696" y="2996"/>
              <a:ext cx="12" cy="17"/>
            </a:xfrm>
            <a:custGeom>
              <a:avLst/>
              <a:gdLst>
                <a:gd name="T0" fmla="*/ 12 w 12"/>
                <a:gd name="T1" fmla="*/ 12 h 17"/>
                <a:gd name="T2" fmla="*/ 12 w 12"/>
                <a:gd name="T3" fmla="*/ 14 h 17"/>
                <a:gd name="T4" fmla="*/ 12 w 12"/>
                <a:gd name="T5" fmla="*/ 15 h 17"/>
                <a:gd name="T6" fmla="*/ 12 w 12"/>
                <a:gd name="T7" fmla="*/ 17 h 17"/>
                <a:gd name="T8" fmla="*/ 11 w 12"/>
                <a:gd name="T9" fmla="*/ 17 h 17"/>
                <a:gd name="T10" fmla="*/ 9 w 12"/>
                <a:gd name="T11" fmla="*/ 15 h 17"/>
                <a:gd name="T12" fmla="*/ 9 w 12"/>
                <a:gd name="T13" fmla="*/ 14 h 17"/>
                <a:gd name="T14" fmla="*/ 9 w 12"/>
                <a:gd name="T15" fmla="*/ 12 h 17"/>
                <a:gd name="T16" fmla="*/ 8 w 12"/>
                <a:gd name="T17" fmla="*/ 11 h 17"/>
                <a:gd name="T18" fmla="*/ 8 w 12"/>
                <a:gd name="T19" fmla="*/ 9 h 17"/>
                <a:gd name="T20" fmla="*/ 6 w 12"/>
                <a:gd name="T21" fmla="*/ 7 h 17"/>
                <a:gd name="T22" fmla="*/ 6 w 12"/>
                <a:gd name="T23" fmla="*/ 6 h 17"/>
                <a:gd name="T24" fmla="*/ 4 w 12"/>
                <a:gd name="T25" fmla="*/ 4 h 17"/>
                <a:gd name="T26" fmla="*/ 3 w 12"/>
                <a:gd name="T27" fmla="*/ 4 h 17"/>
                <a:gd name="T28" fmla="*/ 3 w 12"/>
                <a:gd name="T29" fmla="*/ 3 h 17"/>
                <a:gd name="T30" fmla="*/ 1 w 12"/>
                <a:gd name="T31" fmla="*/ 1 h 17"/>
                <a:gd name="T32" fmla="*/ 0 w 12"/>
                <a:gd name="T33" fmla="*/ 1 h 17"/>
                <a:gd name="T34" fmla="*/ 0 w 12"/>
                <a:gd name="T35" fmla="*/ 0 h 17"/>
                <a:gd name="T36" fmla="*/ 3 w 12"/>
                <a:gd name="T37" fmla="*/ 1 h 17"/>
                <a:gd name="T38" fmla="*/ 4 w 12"/>
                <a:gd name="T39" fmla="*/ 1 h 17"/>
                <a:gd name="T40" fmla="*/ 6 w 12"/>
                <a:gd name="T41" fmla="*/ 3 h 17"/>
                <a:gd name="T42" fmla="*/ 8 w 12"/>
                <a:gd name="T43" fmla="*/ 4 h 17"/>
                <a:gd name="T44" fmla="*/ 9 w 12"/>
                <a:gd name="T45" fmla="*/ 6 h 17"/>
                <a:gd name="T46" fmla="*/ 11 w 12"/>
                <a:gd name="T47" fmla="*/ 7 h 17"/>
                <a:gd name="T48" fmla="*/ 12 w 12"/>
                <a:gd name="T49" fmla="*/ 9 h 17"/>
                <a:gd name="T50" fmla="*/ 12 w 12"/>
                <a:gd name="T51" fmla="*/ 1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7"/>
                <a:gd name="T80" fmla="*/ 12 w 12"/>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7">
                  <a:moveTo>
                    <a:pt x="12" y="12"/>
                  </a:moveTo>
                  <a:lnTo>
                    <a:pt x="12" y="14"/>
                  </a:lnTo>
                  <a:lnTo>
                    <a:pt x="12" y="15"/>
                  </a:lnTo>
                  <a:lnTo>
                    <a:pt x="12" y="17"/>
                  </a:lnTo>
                  <a:lnTo>
                    <a:pt x="11" y="17"/>
                  </a:lnTo>
                  <a:lnTo>
                    <a:pt x="9" y="15"/>
                  </a:lnTo>
                  <a:lnTo>
                    <a:pt x="9" y="14"/>
                  </a:lnTo>
                  <a:lnTo>
                    <a:pt x="9" y="12"/>
                  </a:lnTo>
                  <a:lnTo>
                    <a:pt x="8" y="11"/>
                  </a:lnTo>
                  <a:lnTo>
                    <a:pt x="8" y="9"/>
                  </a:lnTo>
                  <a:lnTo>
                    <a:pt x="6" y="7"/>
                  </a:lnTo>
                  <a:lnTo>
                    <a:pt x="6" y="6"/>
                  </a:lnTo>
                  <a:lnTo>
                    <a:pt x="4" y="4"/>
                  </a:lnTo>
                  <a:lnTo>
                    <a:pt x="3" y="4"/>
                  </a:lnTo>
                  <a:lnTo>
                    <a:pt x="3" y="3"/>
                  </a:lnTo>
                  <a:lnTo>
                    <a:pt x="1" y="1"/>
                  </a:lnTo>
                  <a:lnTo>
                    <a:pt x="0" y="1"/>
                  </a:lnTo>
                  <a:lnTo>
                    <a:pt x="0" y="0"/>
                  </a:lnTo>
                  <a:lnTo>
                    <a:pt x="3" y="1"/>
                  </a:lnTo>
                  <a:lnTo>
                    <a:pt x="4" y="1"/>
                  </a:lnTo>
                  <a:lnTo>
                    <a:pt x="6" y="3"/>
                  </a:lnTo>
                  <a:lnTo>
                    <a:pt x="8" y="4"/>
                  </a:lnTo>
                  <a:lnTo>
                    <a:pt x="9" y="6"/>
                  </a:lnTo>
                  <a:lnTo>
                    <a:pt x="11" y="7"/>
                  </a:lnTo>
                  <a:lnTo>
                    <a:pt x="12" y="9"/>
                  </a:lnTo>
                  <a:lnTo>
                    <a:pt x="12" y="1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96" name="Freeform 920"/>
            <p:cNvSpPr>
              <a:spLocks/>
            </p:cNvSpPr>
            <p:nvPr/>
          </p:nvSpPr>
          <p:spPr bwMode="auto">
            <a:xfrm>
              <a:off x="1679" y="3010"/>
              <a:ext cx="20" cy="6"/>
            </a:xfrm>
            <a:custGeom>
              <a:avLst/>
              <a:gdLst>
                <a:gd name="T0" fmla="*/ 0 w 20"/>
                <a:gd name="T1" fmla="*/ 6 h 6"/>
                <a:gd name="T2" fmla="*/ 1 w 20"/>
                <a:gd name="T3" fmla="*/ 4 h 6"/>
                <a:gd name="T4" fmla="*/ 3 w 20"/>
                <a:gd name="T5" fmla="*/ 3 h 6"/>
                <a:gd name="T6" fmla="*/ 4 w 20"/>
                <a:gd name="T7" fmla="*/ 3 h 6"/>
                <a:gd name="T8" fmla="*/ 6 w 20"/>
                <a:gd name="T9" fmla="*/ 1 h 6"/>
                <a:gd name="T10" fmla="*/ 7 w 20"/>
                <a:gd name="T11" fmla="*/ 1 h 6"/>
                <a:gd name="T12" fmla="*/ 9 w 20"/>
                <a:gd name="T13" fmla="*/ 1 h 6"/>
                <a:gd name="T14" fmla="*/ 11 w 20"/>
                <a:gd name="T15" fmla="*/ 1 h 6"/>
                <a:gd name="T16" fmla="*/ 12 w 20"/>
                <a:gd name="T17" fmla="*/ 0 h 6"/>
                <a:gd name="T18" fmla="*/ 20 w 20"/>
                <a:gd name="T19" fmla="*/ 3 h 6"/>
                <a:gd name="T20" fmla="*/ 0 w 20"/>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6"/>
                <a:gd name="T35" fmla="*/ 20 w 20"/>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6">
                  <a:moveTo>
                    <a:pt x="0" y="6"/>
                  </a:moveTo>
                  <a:lnTo>
                    <a:pt x="1" y="4"/>
                  </a:lnTo>
                  <a:lnTo>
                    <a:pt x="3" y="3"/>
                  </a:lnTo>
                  <a:lnTo>
                    <a:pt x="4" y="3"/>
                  </a:lnTo>
                  <a:lnTo>
                    <a:pt x="6" y="1"/>
                  </a:lnTo>
                  <a:lnTo>
                    <a:pt x="7" y="1"/>
                  </a:lnTo>
                  <a:lnTo>
                    <a:pt x="9" y="1"/>
                  </a:lnTo>
                  <a:lnTo>
                    <a:pt x="11" y="1"/>
                  </a:lnTo>
                  <a:lnTo>
                    <a:pt x="12" y="0"/>
                  </a:lnTo>
                  <a:lnTo>
                    <a:pt x="20" y="3"/>
                  </a:lnTo>
                  <a:lnTo>
                    <a:pt x="0"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97" name="Freeform 921"/>
            <p:cNvSpPr>
              <a:spLocks/>
            </p:cNvSpPr>
            <p:nvPr/>
          </p:nvSpPr>
          <p:spPr bwMode="auto">
            <a:xfrm>
              <a:off x="1668" y="3010"/>
              <a:ext cx="61" cy="48"/>
            </a:xfrm>
            <a:custGeom>
              <a:avLst/>
              <a:gdLst>
                <a:gd name="T0" fmla="*/ 56 w 61"/>
                <a:gd name="T1" fmla="*/ 9 h 48"/>
                <a:gd name="T2" fmla="*/ 59 w 61"/>
                <a:gd name="T3" fmla="*/ 26 h 48"/>
                <a:gd name="T4" fmla="*/ 59 w 61"/>
                <a:gd name="T5" fmla="*/ 36 h 48"/>
                <a:gd name="T6" fmla="*/ 56 w 61"/>
                <a:gd name="T7" fmla="*/ 39 h 48"/>
                <a:gd name="T8" fmla="*/ 51 w 61"/>
                <a:gd name="T9" fmla="*/ 42 h 48"/>
                <a:gd name="T10" fmla="*/ 45 w 61"/>
                <a:gd name="T11" fmla="*/ 43 h 48"/>
                <a:gd name="T12" fmla="*/ 40 w 61"/>
                <a:gd name="T13" fmla="*/ 45 h 48"/>
                <a:gd name="T14" fmla="*/ 36 w 61"/>
                <a:gd name="T15" fmla="*/ 46 h 48"/>
                <a:gd name="T16" fmla="*/ 31 w 61"/>
                <a:gd name="T17" fmla="*/ 46 h 48"/>
                <a:gd name="T18" fmla="*/ 26 w 61"/>
                <a:gd name="T19" fmla="*/ 48 h 48"/>
                <a:gd name="T20" fmla="*/ 22 w 61"/>
                <a:gd name="T21" fmla="*/ 48 h 48"/>
                <a:gd name="T22" fmla="*/ 17 w 61"/>
                <a:gd name="T23" fmla="*/ 48 h 48"/>
                <a:gd name="T24" fmla="*/ 12 w 61"/>
                <a:gd name="T25" fmla="*/ 48 h 48"/>
                <a:gd name="T26" fmla="*/ 8 w 61"/>
                <a:gd name="T27" fmla="*/ 46 h 48"/>
                <a:gd name="T28" fmla="*/ 1 w 61"/>
                <a:gd name="T29" fmla="*/ 43 h 48"/>
                <a:gd name="T30" fmla="*/ 1 w 61"/>
                <a:gd name="T31" fmla="*/ 36 h 48"/>
                <a:gd name="T32" fmla="*/ 1 w 61"/>
                <a:gd name="T33" fmla="*/ 26 h 48"/>
                <a:gd name="T34" fmla="*/ 1 w 61"/>
                <a:gd name="T35" fmla="*/ 17 h 48"/>
                <a:gd name="T36" fmla="*/ 6 w 61"/>
                <a:gd name="T37" fmla="*/ 15 h 48"/>
                <a:gd name="T38" fmla="*/ 11 w 61"/>
                <a:gd name="T39" fmla="*/ 17 h 48"/>
                <a:gd name="T40" fmla="*/ 15 w 61"/>
                <a:gd name="T41" fmla="*/ 17 h 48"/>
                <a:gd name="T42" fmla="*/ 20 w 61"/>
                <a:gd name="T43" fmla="*/ 18 h 48"/>
                <a:gd name="T44" fmla="*/ 25 w 61"/>
                <a:gd name="T45" fmla="*/ 20 h 48"/>
                <a:gd name="T46" fmla="*/ 28 w 61"/>
                <a:gd name="T47" fmla="*/ 20 h 48"/>
                <a:gd name="T48" fmla="*/ 31 w 61"/>
                <a:gd name="T49" fmla="*/ 20 h 48"/>
                <a:gd name="T50" fmla="*/ 34 w 61"/>
                <a:gd name="T51" fmla="*/ 18 h 48"/>
                <a:gd name="T52" fmla="*/ 36 w 61"/>
                <a:gd name="T53" fmla="*/ 22 h 48"/>
                <a:gd name="T54" fmla="*/ 34 w 61"/>
                <a:gd name="T55" fmla="*/ 26 h 48"/>
                <a:gd name="T56" fmla="*/ 32 w 61"/>
                <a:gd name="T57" fmla="*/ 29 h 48"/>
                <a:gd name="T58" fmla="*/ 31 w 61"/>
                <a:gd name="T59" fmla="*/ 32 h 48"/>
                <a:gd name="T60" fmla="*/ 29 w 61"/>
                <a:gd name="T61" fmla="*/ 32 h 48"/>
                <a:gd name="T62" fmla="*/ 26 w 61"/>
                <a:gd name="T63" fmla="*/ 29 h 48"/>
                <a:gd name="T64" fmla="*/ 23 w 61"/>
                <a:gd name="T65" fmla="*/ 26 h 48"/>
                <a:gd name="T66" fmla="*/ 20 w 61"/>
                <a:gd name="T67" fmla="*/ 23 h 48"/>
                <a:gd name="T68" fmla="*/ 17 w 61"/>
                <a:gd name="T69" fmla="*/ 25 h 48"/>
                <a:gd name="T70" fmla="*/ 14 w 61"/>
                <a:gd name="T71" fmla="*/ 31 h 48"/>
                <a:gd name="T72" fmla="*/ 11 w 61"/>
                <a:gd name="T73" fmla="*/ 40 h 48"/>
                <a:gd name="T74" fmla="*/ 15 w 61"/>
                <a:gd name="T75" fmla="*/ 39 h 48"/>
                <a:gd name="T76" fmla="*/ 15 w 61"/>
                <a:gd name="T77" fmla="*/ 36 h 48"/>
                <a:gd name="T78" fmla="*/ 17 w 61"/>
                <a:gd name="T79" fmla="*/ 31 h 48"/>
                <a:gd name="T80" fmla="*/ 20 w 61"/>
                <a:gd name="T81" fmla="*/ 28 h 48"/>
                <a:gd name="T82" fmla="*/ 23 w 61"/>
                <a:gd name="T83" fmla="*/ 31 h 48"/>
                <a:gd name="T84" fmla="*/ 25 w 61"/>
                <a:gd name="T85" fmla="*/ 34 h 48"/>
                <a:gd name="T86" fmla="*/ 28 w 61"/>
                <a:gd name="T87" fmla="*/ 37 h 48"/>
                <a:gd name="T88" fmla="*/ 29 w 61"/>
                <a:gd name="T89" fmla="*/ 40 h 48"/>
                <a:gd name="T90" fmla="*/ 31 w 61"/>
                <a:gd name="T91" fmla="*/ 42 h 48"/>
                <a:gd name="T92" fmla="*/ 32 w 61"/>
                <a:gd name="T93" fmla="*/ 40 h 48"/>
                <a:gd name="T94" fmla="*/ 34 w 61"/>
                <a:gd name="T95" fmla="*/ 37 h 48"/>
                <a:gd name="T96" fmla="*/ 36 w 61"/>
                <a:gd name="T97" fmla="*/ 32 h 48"/>
                <a:gd name="T98" fmla="*/ 37 w 61"/>
                <a:gd name="T99" fmla="*/ 29 h 48"/>
                <a:gd name="T100" fmla="*/ 40 w 61"/>
                <a:gd name="T101" fmla="*/ 26 h 48"/>
                <a:gd name="T102" fmla="*/ 43 w 61"/>
                <a:gd name="T103" fmla="*/ 28 h 48"/>
                <a:gd name="T104" fmla="*/ 45 w 61"/>
                <a:gd name="T105" fmla="*/ 29 h 48"/>
                <a:gd name="T106" fmla="*/ 47 w 61"/>
                <a:gd name="T107" fmla="*/ 31 h 48"/>
                <a:gd name="T108" fmla="*/ 50 w 61"/>
                <a:gd name="T109" fmla="*/ 32 h 48"/>
                <a:gd name="T110" fmla="*/ 48 w 61"/>
                <a:gd name="T111" fmla="*/ 26 h 48"/>
                <a:gd name="T112" fmla="*/ 43 w 61"/>
                <a:gd name="T113" fmla="*/ 22 h 48"/>
                <a:gd name="T114" fmla="*/ 40 w 61"/>
                <a:gd name="T115" fmla="*/ 15 h 48"/>
                <a:gd name="T116" fmla="*/ 45 w 61"/>
                <a:gd name="T117" fmla="*/ 9 h 48"/>
                <a:gd name="T118" fmla="*/ 47 w 61"/>
                <a:gd name="T119" fmla="*/ 7 h 48"/>
                <a:gd name="T120" fmla="*/ 50 w 61"/>
                <a:gd name="T121" fmla="*/ 4 h 48"/>
                <a:gd name="T122" fmla="*/ 51 w 61"/>
                <a:gd name="T123" fmla="*/ 3 h 48"/>
                <a:gd name="T124" fmla="*/ 54 w 61"/>
                <a:gd name="T125" fmla="*/ 0 h 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
                <a:gd name="T190" fmla="*/ 0 h 48"/>
                <a:gd name="T191" fmla="*/ 61 w 61"/>
                <a:gd name="T192" fmla="*/ 48 h 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 h="48">
                  <a:moveTo>
                    <a:pt x="56" y="0"/>
                  </a:moveTo>
                  <a:lnTo>
                    <a:pt x="56" y="9"/>
                  </a:lnTo>
                  <a:lnTo>
                    <a:pt x="57" y="17"/>
                  </a:lnTo>
                  <a:lnTo>
                    <a:pt x="59" y="26"/>
                  </a:lnTo>
                  <a:lnTo>
                    <a:pt x="61" y="32"/>
                  </a:lnTo>
                  <a:lnTo>
                    <a:pt x="59" y="36"/>
                  </a:lnTo>
                  <a:lnTo>
                    <a:pt x="57" y="37"/>
                  </a:lnTo>
                  <a:lnTo>
                    <a:pt x="56" y="39"/>
                  </a:lnTo>
                  <a:lnTo>
                    <a:pt x="53" y="40"/>
                  </a:lnTo>
                  <a:lnTo>
                    <a:pt x="51" y="42"/>
                  </a:lnTo>
                  <a:lnTo>
                    <a:pt x="48" y="42"/>
                  </a:lnTo>
                  <a:lnTo>
                    <a:pt x="45" y="43"/>
                  </a:lnTo>
                  <a:lnTo>
                    <a:pt x="43" y="43"/>
                  </a:lnTo>
                  <a:lnTo>
                    <a:pt x="40" y="45"/>
                  </a:lnTo>
                  <a:lnTo>
                    <a:pt x="39" y="45"/>
                  </a:lnTo>
                  <a:lnTo>
                    <a:pt x="36" y="46"/>
                  </a:lnTo>
                  <a:lnTo>
                    <a:pt x="34" y="46"/>
                  </a:lnTo>
                  <a:lnTo>
                    <a:pt x="31" y="46"/>
                  </a:lnTo>
                  <a:lnTo>
                    <a:pt x="29" y="48"/>
                  </a:lnTo>
                  <a:lnTo>
                    <a:pt x="26" y="48"/>
                  </a:lnTo>
                  <a:lnTo>
                    <a:pt x="25" y="48"/>
                  </a:lnTo>
                  <a:lnTo>
                    <a:pt x="22" y="48"/>
                  </a:lnTo>
                  <a:lnTo>
                    <a:pt x="18" y="48"/>
                  </a:lnTo>
                  <a:lnTo>
                    <a:pt x="17" y="48"/>
                  </a:lnTo>
                  <a:lnTo>
                    <a:pt x="14" y="48"/>
                  </a:lnTo>
                  <a:lnTo>
                    <a:pt x="12" y="48"/>
                  </a:lnTo>
                  <a:lnTo>
                    <a:pt x="9" y="46"/>
                  </a:lnTo>
                  <a:lnTo>
                    <a:pt x="8" y="46"/>
                  </a:lnTo>
                  <a:lnTo>
                    <a:pt x="4" y="46"/>
                  </a:lnTo>
                  <a:lnTo>
                    <a:pt x="1" y="43"/>
                  </a:lnTo>
                  <a:lnTo>
                    <a:pt x="1" y="39"/>
                  </a:lnTo>
                  <a:lnTo>
                    <a:pt x="1" y="36"/>
                  </a:lnTo>
                  <a:lnTo>
                    <a:pt x="0" y="31"/>
                  </a:lnTo>
                  <a:lnTo>
                    <a:pt x="1" y="26"/>
                  </a:lnTo>
                  <a:lnTo>
                    <a:pt x="1" y="22"/>
                  </a:lnTo>
                  <a:lnTo>
                    <a:pt x="1" y="17"/>
                  </a:lnTo>
                  <a:lnTo>
                    <a:pt x="3" y="14"/>
                  </a:lnTo>
                  <a:lnTo>
                    <a:pt x="6" y="15"/>
                  </a:lnTo>
                  <a:lnTo>
                    <a:pt x="8" y="17"/>
                  </a:lnTo>
                  <a:lnTo>
                    <a:pt x="11" y="17"/>
                  </a:lnTo>
                  <a:lnTo>
                    <a:pt x="12" y="17"/>
                  </a:lnTo>
                  <a:lnTo>
                    <a:pt x="15" y="17"/>
                  </a:lnTo>
                  <a:lnTo>
                    <a:pt x="18" y="17"/>
                  </a:lnTo>
                  <a:lnTo>
                    <a:pt x="20" y="18"/>
                  </a:lnTo>
                  <a:lnTo>
                    <a:pt x="23" y="20"/>
                  </a:lnTo>
                  <a:lnTo>
                    <a:pt x="25" y="20"/>
                  </a:lnTo>
                  <a:lnTo>
                    <a:pt x="26" y="20"/>
                  </a:lnTo>
                  <a:lnTo>
                    <a:pt x="28" y="20"/>
                  </a:lnTo>
                  <a:lnTo>
                    <a:pt x="29" y="20"/>
                  </a:lnTo>
                  <a:lnTo>
                    <a:pt x="31" y="20"/>
                  </a:lnTo>
                  <a:lnTo>
                    <a:pt x="32" y="18"/>
                  </a:lnTo>
                  <a:lnTo>
                    <a:pt x="34" y="18"/>
                  </a:lnTo>
                  <a:lnTo>
                    <a:pt x="37" y="20"/>
                  </a:lnTo>
                  <a:lnTo>
                    <a:pt x="36" y="22"/>
                  </a:lnTo>
                  <a:lnTo>
                    <a:pt x="36" y="23"/>
                  </a:lnTo>
                  <a:lnTo>
                    <a:pt x="34" y="26"/>
                  </a:lnTo>
                  <a:lnTo>
                    <a:pt x="32" y="28"/>
                  </a:lnTo>
                  <a:lnTo>
                    <a:pt x="32" y="29"/>
                  </a:lnTo>
                  <a:lnTo>
                    <a:pt x="32" y="31"/>
                  </a:lnTo>
                  <a:lnTo>
                    <a:pt x="31" y="32"/>
                  </a:lnTo>
                  <a:lnTo>
                    <a:pt x="29" y="32"/>
                  </a:lnTo>
                  <a:lnTo>
                    <a:pt x="28" y="31"/>
                  </a:lnTo>
                  <a:lnTo>
                    <a:pt x="26" y="29"/>
                  </a:lnTo>
                  <a:lnTo>
                    <a:pt x="25" y="28"/>
                  </a:lnTo>
                  <a:lnTo>
                    <a:pt x="23" y="26"/>
                  </a:lnTo>
                  <a:lnTo>
                    <a:pt x="22" y="25"/>
                  </a:lnTo>
                  <a:lnTo>
                    <a:pt x="20" y="23"/>
                  </a:lnTo>
                  <a:lnTo>
                    <a:pt x="18" y="23"/>
                  </a:lnTo>
                  <a:lnTo>
                    <a:pt x="17" y="25"/>
                  </a:lnTo>
                  <a:lnTo>
                    <a:pt x="15" y="28"/>
                  </a:lnTo>
                  <a:lnTo>
                    <a:pt x="14" y="31"/>
                  </a:lnTo>
                  <a:lnTo>
                    <a:pt x="12" y="36"/>
                  </a:lnTo>
                  <a:lnTo>
                    <a:pt x="11" y="40"/>
                  </a:lnTo>
                  <a:lnTo>
                    <a:pt x="14" y="40"/>
                  </a:lnTo>
                  <a:lnTo>
                    <a:pt x="15" y="39"/>
                  </a:lnTo>
                  <a:lnTo>
                    <a:pt x="15" y="37"/>
                  </a:lnTo>
                  <a:lnTo>
                    <a:pt x="15" y="36"/>
                  </a:lnTo>
                  <a:lnTo>
                    <a:pt x="17" y="32"/>
                  </a:lnTo>
                  <a:lnTo>
                    <a:pt x="17" y="31"/>
                  </a:lnTo>
                  <a:lnTo>
                    <a:pt x="18" y="29"/>
                  </a:lnTo>
                  <a:lnTo>
                    <a:pt x="20" y="28"/>
                  </a:lnTo>
                  <a:lnTo>
                    <a:pt x="22" y="29"/>
                  </a:lnTo>
                  <a:lnTo>
                    <a:pt x="23" y="31"/>
                  </a:lnTo>
                  <a:lnTo>
                    <a:pt x="23" y="32"/>
                  </a:lnTo>
                  <a:lnTo>
                    <a:pt x="25" y="34"/>
                  </a:lnTo>
                  <a:lnTo>
                    <a:pt x="26" y="36"/>
                  </a:lnTo>
                  <a:lnTo>
                    <a:pt x="28" y="37"/>
                  </a:lnTo>
                  <a:lnTo>
                    <a:pt x="29" y="39"/>
                  </a:lnTo>
                  <a:lnTo>
                    <a:pt x="29" y="40"/>
                  </a:lnTo>
                  <a:lnTo>
                    <a:pt x="31" y="42"/>
                  </a:lnTo>
                  <a:lnTo>
                    <a:pt x="32" y="42"/>
                  </a:lnTo>
                  <a:lnTo>
                    <a:pt x="32" y="40"/>
                  </a:lnTo>
                  <a:lnTo>
                    <a:pt x="34" y="39"/>
                  </a:lnTo>
                  <a:lnTo>
                    <a:pt x="34" y="37"/>
                  </a:lnTo>
                  <a:lnTo>
                    <a:pt x="36" y="34"/>
                  </a:lnTo>
                  <a:lnTo>
                    <a:pt x="36" y="32"/>
                  </a:lnTo>
                  <a:lnTo>
                    <a:pt x="37" y="29"/>
                  </a:lnTo>
                  <a:lnTo>
                    <a:pt x="39" y="28"/>
                  </a:lnTo>
                  <a:lnTo>
                    <a:pt x="40" y="26"/>
                  </a:lnTo>
                  <a:lnTo>
                    <a:pt x="42" y="26"/>
                  </a:lnTo>
                  <a:lnTo>
                    <a:pt x="43" y="28"/>
                  </a:lnTo>
                  <a:lnTo>
                    <a:pt x="45" y="29"/>
                  </a:lnTo>
                  <a:lnTo>
                    <a:pt x="47" y="31"/>
                  </a:lnTo>
                  <a:lnTo>
                    <a:pt x="48" y="32"/>
                  </a:lnTo>
                  <a:lnTo>
                    <a:pt x="50" y="32"/>
                  </a:lnTo>
                  <a:lnTo>
                    <a:pt x="50" y="29"/>
                  </a:lnTo>
                  <a:lnTo>
                    <a:pt x="48" y="26"/>
                  </a:lnTo>
                  <a:lnTo>
                    <a:pt x="45" y="23"/>
                  </a:lnTo>
                  <a:lnTo>
                    <a:pt x="43" y="22"/>
                  </a:lnTo>
                  <a:lnTo>
                    <a:pt x="40" y="18"/>
                  </a:lnTo>
                  <a:lnTo>
                    <a:pt x="40" y="15"/>
                  </a:lnTo>
                  <a:lnTo>
                    <a:pt x="42" y="12"/>
                  </a:lnTo>
                  <a:lnTo>
                    <a:pt x="45" y="9"/>
                  </a:lnTo>
                  <a:lnTo>
                    <a:pt x="47" y="7"/>
                  </a:lnTo>
                  <a:lnTo>
                    <a:pt x="48" y="6"/>
                  </a:lnTo>
                  <a:lnTo>
                    <a:pt x="50" y="4"/>
                  </a:lnTo>
                  <a:lnTo>
                    <a:pt x="50" y="3"/>
                  </a:lnTo>
                  <a:lnTo>
                    <a:pt x="51" y="3"/>
                  </a:lnTo>
                  <a:lnTo>
                    <a:pt x="53" y="1"/>
                  </a:lnTo>
                  <a:lnTo>
                    <a:pt x="54" y="0"/>
                  </a:lnTo>
                  <a:lnTo>
                    <a:pt x="56"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98" name="Freeform 922"/>
            <p:cNvSpPr>
              <a:spLocks/>
            </p:cNvSpPr>
            <p:nvPr/>
          </p:nvSpPr>
          <p:spPr bwMode="auto">
            <a:xfrm>
              <a:off x="1626" y="3021"/>
              <a:ext cx="23" cy="31"/>
            </a:xfrm>
            <a:custGeom>
              <a:avLst/>
              <a:gdLst>
                <a:gd name="T0" fmla="*/ 3 w 23"/>
                <a:gd name="T1" fmla="*/ 4 h 31"/>
                <a:gd name="T2" fmla="*/ 6 w 23"/>
                <a:gd name="T3" fmla="*/ 7 h 31"/>
                <a:gd name="T4" fmla="*/ 7 w 23"/>
                <a:gd name="T5" fmla="*/ 11 h 31"/>
                <a:gd name="T6" fmla="*/ 9 w 23"/>
                <a:gd name="T7" fmla="*/ 14 h 31"/>
                <a:gd name="T8" fmla="*/ 12 w 23"/>
                <a:gd name="T9" fmla="*/ 17 h 31"/>
                <a:gd name="T10" fmla="*/ 14 w 23"/>
                <a:gd name="T11" fmla="*/ 18 h 31"/>
                <a:gd name="T12" fmla="*/ 17 w 23"/>
                <a:gd name="T13" fmla="*/ 20 h 31"/>
                <a:gd name="T14" fmla="*/ 18 w 23"/>
                <a:gd name="T15" fmla="*/ 23 h 31"/>
                <a:gd name="T16" fmla="*/ 23 w 23"/>
                <a:gd name="T17" fmla="*/ 23 h 31"/>
                <a:gd name="T18" fmla="*/ 23 w 23"/>
                <a:gd name="T19" fmla="*/ 25 h 31"/>
                <a:gd name="T20" fmla="*/ 23 w 23"/>
                <a:gd name="T21" fmla="*/ 26 h 31"/>
                <a:gd name="T22" fmla="*/ 23 w 23"/>
                <a:gd name="T23" fmla="*/ 28 h 31"/>
                <a:gd name="T24" fmla="*/ 23 w 23"/>
                <a:gd name="T25" fmla="*/ 29 h 31"/>
                <a:gd name="T26" fmla="*/ 20 w 23"/>
                <a:gd name="T27" fmla="*/ 31 h 31"/>
                <a:gd name="T28" fmla="*/ 18 w 23"/>
                <a:gd name="T29" fmla="*/ 31 h 31"/>
                <a:gd name="T30" fmla="*/ 15 w 23"/>
                <a:gd name="T31" fmla="*/ 31 h 31"/>
                <a:gd name="T32" fmla="*/ 14 w 23"/>
                <a:gd name="T33" fmla="*/ 29 h 31"/>
                <a:gd name="T34" fmla="*/ 12 w 23"/>
                <a:gd name="T35" fmla="*/ 28 h 31"/>
                <a:gd name="T36" fmla="*/ 11 w 23"/>
                <a:gd name="T37" fmla="*/ 25 h 31"/>
                <a:gd name="T38" fmla="*/ 9 w 23"/>
                <a:gd name="T39" fmla="*/ 23 h 31"/>
                <a:gd name="T40" fmla="*/ 7 w 23"/>
                <a:gd name="T41" fmla="*/ 21 h 31"/>
                <a:gd name="T42" fmla="*/ 6 w 23"/>
                <a:gd name="T43" fmla="*/ 18 h 31"/>
                <a:gd name="T44" fmla="*/ 4 w 23"/>
                <a:gd name="T45" fmla="*/ 17 h 31"/>
                <a:gd name="T46" fmla="*/ 4 w 23"/>
                <a:gd name="T47" fmla="*/ 14 h 31"/>
                <a:gd name="T48" fmla="*/ 3 w 23"/>
                <a:gd name="T49" fmla="*/ 12 h 31"/>
                <a:gd name="T50" fmla="*/ 1 w 23"/>
                <a:gd name="T51" fmla="*/ 9 h 31"/>
                <a:gd name="T52" fmla="*/ 1 w 23"/>
                <a:gd name="T53" fmla="*/ 7 h 31"/>
                <a:gd name="T54" fmla="*/ 0 w 23"/>
                <a:gd name="T55" fmla="*/ 4 h 31"/>
                <a:gd name="T56" fmla="*/ 0 w 23"/>
                <a:gd name="T57" fmla="*/ 1 h 31"/>
                <a:gd name="T58" fmla="*/ 1 w 23"/>
                <a:gd name="T59" fmla="*/ 0 h 31"/>
                <a:gd name="T60" fmla="*/ 3 w 23"/>
                <a:gd name="T61" fmla="*/ 0 h 31"/>
                <a:gd name="T62" fmla="*/ 3 w 23"/>
                <a:gd name="T63" fmla="*/ 3 h 31"/>
                <a:gd name="T64" fmla="*/ 3 w 23"/>
                <a:gd name="T65" fmla="*/ 4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31"/>
                <a:gd name="T101" fmla="*/ 23 w 23"/>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31">
                  <a:moveTo>
                    <a:pt x="3" y="4"/>
                  </a:moveTo>
                  <a:lnTo>
                    <a:pt x="6" y="7"/>
                  </a:lnTo>
                  <a:lnTo>
                    <a:pt x="7" y="11"/>
                  </a:lnTo>
                  <a:lnTo>
                    <a:pt x="9" y="14"/>
                  </a:lnTo>
                  <a:lnTo>
                    <a:pt x="12" y="17"/>
                  </a:lnTo>
                  <a:lnTo>
                    <a:pt x="14" y="18"/>
                  </a:lnTo>
                  <a:lnTo>
                    <a:pt x="17" y="20"/>
                  </a:lnTo>
                  <a:lnTo>
                    <a:pt x="18" y="23"/>
                  </a:lnTo>
                  <a:lnTo>
                    <a:pt x="23" y="23"/>
                  </a:lnTo>
                  <a:lnTo>
                    <a:pt x="23" y="25"/>
                  </a:lnTo>
                  <a:lnTo>
                    <a:pt x="23" y="26"/>
                  </a:lnTo>
                  <a:lnTo>
                    <a:pt x="23" y="28"/>
                  </a:lnTo>
                  <a:lnTo>
                    <a:pt x="23" y="29"/>
                  </a:lnTo>
                  <a:lnTo>
                    <a:pt x="20" y="31"/>
                  </a:lnTo>
                  <a:lnTo>
                    <a:pt x="18" y="31"/>
                  </a:lnTo>
                  <a:lnTo>
                    <a:pt x="15" y="31"/>
                  </a:lnTo>
                  <a:lnTo>
                    <a:pt x="14" y="29"/>
                  </a:lnTo>
                  <a:lnTo>
                    <a:pt x="12" y="28"/>
                  </a:lnTo>
                  <a:lnTo>
                    <a:pt x="11" y="25"/>
                  </a:lnTo>
                  <a:lnTo>
                    <a:pt x="9" y="23"/>
                  </a:lnTo>
                  <a:lnTo>
                    <a:pt x="7" y="21"/>
                  </a:lnTo>
                  <a:lnTo>
                    <a:pt x="6" y="18"/>
                  </a:lnTo>
                  <a:lnTo>
                    <a:pt x="4" y="17"/>
                  </a:lnTo>
                  <a:lnTo>
                    <a:pt x="4" y="14"/>
                  </a:lnTo>
                  <a:lnTo>
                    <a:pt x="3" y="12"/>
                  </a:lnTo>
                  <a:lnTo>
                    <a:pt x="1" y="9"/>
                  </a:lnTo>
                  <a:lnTo>
                    <a:pt x="1" y="7"/>
                  </a:lnTo>
                  <a:lnTo>
                    <a:pt x="0" y="4"/>
                  </a:lnTo>
                  <a:lnTo>
                    <a:pt x="0" y="1"/>
                  </a:lnTo>
                  <a:lnTo>
                    <a:pt x="1" y="0"/>
                  </a:lnTo>
                  <a:lnTo>
                    <a:pt x="3" y="0"/>
                  </a:lnTo>
                  <a:lnTo>
                    <a:pt x="3" y="3"/>
                  </a:lnTo>
                  <a:lnTo>
                    <a:pt x="3"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99" name="Freeform 923"/>
            <p:cNvSpPr>
              <a:spLocks/>
            </p:cNvSpPr>
            <p:nvPr/>
          </p:nvSpPr>
          <p:spPr bwMode="auto">
            <a:xfrm>
              <a:off x="1791" y="3022"/>
              <a:ext cx="16" cy="10"/>
            </a:xfrm>
            <a:custGeom>
              <a:avLst/>
              <a:gdLst>
                <a:gd name="T0" fmla="*/ 16 w 16"/>
                <a:gd name="T1" fmla="*/ 0 h 10"/>
                <a:gd name="T2" fmla="*/ 16 w 16"/>
                <a:gd name="T3" fmla="*/ 2 h 10"/>
                <a:gd name="T4" fmla="*/ 14 w 16"/>
                <a:gd name="T5" fmla="*/ 3 h 10"/>
                <a:gd name="T6" fmla="*/ 14 w 16"/>
                <a:gd name="T7" fmla="*/ 5 h 10"/>
                <a:gd name="T8" fmla="*/ 12 w 16"/>
                <a:gd name="T9" fmla="*/ 6 h 10"/>
                <a:gd name="T10" fmla="*/ 11 w 16"/>
                <a:gd name="T11" fmla="*/ 6 h 10"/>
                <a:gd name="T12" fmla="*/ 9 w 16"/>
                <a:gd name="T13" fmla="*/ 6 h 10"/>
                <a:gd name="T14" fmla="*/ 8 w 16"/>
                <a:gd name="T15" fmla="*/ 8 h 10"/>
                <a:gd name="T16" fmla="*/ 6 w 16"/>
                <a:gd name="T17" fmla="*/ 8 h 10"/>
                <a:gd name="T18" fmla="*/ 0 w 16"/>
                <a:gd name="T19" fmla="*/ 10 h 10"/>
                <a:gd name="T20" fmla="*/ 1 w 16"/>
                <a:gd name="T21" fmla="*/ 8 h 10"/>
                <a:gd name="T22" fmla="*/ 1 w 16"/>
                <a:gd name="T23" fmla="*/ 6 h 10"/>
                <a:gd name="T24" fmla="*/ 3 w 16"/>
                <a:gd name="T25" fmla="*/ 6 h 10"/>
                <a:gd name="T26" fmla="*/ 5 w 16"/>
                <a:gd name="T27" fmla="*/ 5 h 10"/>
                <a:gd name="T28" fmla="*/ 6 w 16"/>
                <a:gd name="T29" fmla="*/ 3 h 10"/>
                <a:gd name="T30" fmla="*/ 8 w 16"/>
                <a:gd name="T31" fmla="*/ 2 h 10"/>
                <a:gd name="T32" fmla="*/ 9 w 16"/>
                <a:gd name="T33" fmla="*/ 2 h 10"/>
                <a:gd name="T34" fmla="*/ 11 w 16"/>
                <a:gd name="T35" fmla="*/ 0 h 10"/>
                <a:gd name="T36" fmla="*/ 12 w 16"/>
                <a:gd name="T37" fmla="*/ 0 h 10"/>
                <a:gd name="T38" fmla="*/ 14 w 16"/>
                <a:gd name="T39" fmla="*/ 0 h 10"/>
                <a:gd name="T40" fmla="*/ 14 w 16"/>
                <a:gd name="T41" fmla="*/ 0 h 10"/>
                <a:gd name="T42" fmla="*/ 16 w 16"/>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10"/>
                <a:gd name="T68" fmla="*/ 16 w 16"/>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10">
                  <a:moveTo>
                    <a:pt x="16" y="0"/>
                  </a:moveTo>
                  <a:lnTo>
                    <a:pt x="16" y="2"/>
                  </a:lnTo>
                  <a:lnTo>
                    <a:pt x="14" y="3"/>
                  </a:lnTo>
                  <a:lnTo>
                    <a:pt x="14" y="5"/>
                  </a:lnTo>
                  <a:lnTo>
                    <a:pt x="12" y="6"/>
                  </a:lnTo>
                  <a:lnTo>
                    <a:pt x="11" y="6"/>
                  </a:lnTo>
                  <a:lnTo>
                    <a:pt x="9" y="6"/>
                  </a:lnTo>
                  <a:lnTo>
                    <a:pt x="8" y="8"/>
                  </a:lnTo>
                  <a:lnTo>
                    <a:pt x="6" y="8"/>
                  </a:lnTo>
                  <a:lnTo>
                    <a:pt x="0" y="10"/>
                  </a:lnTo>
                  <a:lnTo>
                    <a:pt x="1" y="8"/>
                  </a:lnTo>
                  <a:lnTo>
                    <a:pt x="1" y="6"/>
                  </a:lnTo>
                  <a:lnTo>
                    <a:pt x="3" y="6"/>
                  </a:lnTo>
                  <a:lnTo>
                    <a:pt x="5" y="5"/>
                  </a:lnTo>
                  <a:lnTo>
                    <a:pt x="6" y="3"/>
                  </a:lnTo>
                  <a:lnTo>
                    <a:pt x="8" y="2"/>
                  </a:lnTo>
                  <a:lnTo>
                    <a:pt x="9" y="2"/>
                  </a:lnTo>
                  <a:lnTo>
                    <a:pt x="11" y="0"/>
                  </a:lnTo>
                  <a:lnTo>
                    <a:pt x="12" y="0"/>
                  </a:lnTo>
                  <a:lnTo>
                    <a:pt x="14" y="0"/>
                  </a:lnTo>
                  <a:lnTo>
                    <a:pt x="16"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00" name="Freeform 924"/>
            <p:cNvSpPr>
              <a:spLocks/>
            </p:cNvSpPr>
            <p:nvPr/>
          </p:nvSpPr>
          <p:spPr bwMode="auto">
            <a:xfrm>
              <a:off x="1838" y="3063"/>
              <a:ext cx="23" cy="65"/>
            </a:xfrm>
            <a:custGeom>
              <a:avLst/>
              <a:gdLst>
                <a:gd name="T0" fmla="*/ 3 w 23"/>
                <a:gd name="T1" fmla="*/ 3 h 65"/>
                <a:gd name="T2" fmla="*/ 3 w 23"/>
                <a:gd name="T3" fmla="*/ 8 h 65"/>
                <a:gd name="T4" fmla="*/ 6 w 23"/>
                <a:gd name="T5" fmla="*/ 12 h 65"/>
                <a:gd name="T6" fmla="*/ 9 w 23"/>
                <a:gd name="T7" fmla="*/ 15 h 65"/>
                <a:gd name="T8" fmla="*/ 12 w 23"/>
                <a:gd name="T9" fmla="*/ 20 h 65"/>
                <a:gd name="T10" fmla="*/ 12 w 23"/>
                <a:gd name="T11" fmla="*/ 25 h 65"/>
                <a:gd name="T12" fmla="*/ 14 w 23"/>
                <a:gd name="T13" fmla="*/ 29 h 65"/>
                <a:gd name="T14" fmla="*/ 15 w 23"/>
                <a:gd name="T15" fmla="*/ 29 h 65"/>
                <a:gd name="T16" fmla="*/ 17 w 23"/>
                <a:gd name="T17" fmla="*/ 31 h 65"/>
                <a:gd name="T18" fmla="*/ 18 w 23"/>
                <a:gd name="T19" fmla="*/ 34 h 65"/>
                <a:gd name="T20" fmla="*/ 18 w 23"/>
                <a:gd name="T21" fmla="*/ 37 h 65"/>
                <a:gd name="T22" fmla="*/ 18 w 23"/>
                <a:gd name="T23" fmla="*/ 42 h 65"/>
                <a:gd name="T24" fmla="*/ 18 w 23"/>
                <a:gd name="T25" fmla="*/ 45 h 65"/>
                <a:gd name="T26" fmla="*/ 20 w 23"/>
                <a:gd name="T27" fmla="*/ 48 h 65"/>
                <a:gd name="T28" fmla="*/ 23 w 23"/>
                <a:gd name="T29" fmla="*/ 51 h 65"/>
                <a:gd name="T30" fmla="*/ 23 w 23"/>
                <a:gd name="T31" fmla="*/ 54 h 65"/>
                <a:gd name="T32" fmla="*/ 22 w 23"/>
                <a:gd name="T33" fmla="*/ 61 h 65"/>
                <a:gd name="T34" fmla="*/ 20 w 23"/>
                <a:gd name="T35" fmla="*/ 64 h 65"/>
                <a:gd name="T36" fmla="*/ 18 w 23"/>
                <a:gd name="T37" fmla="*/ 65 h 65"/>
                <a:gd name="T38" fmla="*/ 18 w 23"/>
                <a:gd name="T39" fmla="*/ 61 h 65"/>
                <a:gd name="T40" fmla="*/ 18 w 23"/>
                <a:gd name="T41" fmla="*/ 56 h 65"/>
                <a:gd name="T42" fmla="*/ 17 w 23"/>
                <a:gd name="T43" fmla="*/ 51 h 65"/>
                <a:gd name="T44" fmla="*/ 15 w 23"/>
                <a:gd name="T45" fmla="*/ 50 h 65"/>
                <a:gd name="T46" fmla="*/ 14 w 23"/>
                <a:gd name="T47" fmla="*/ 47 h 65"/>
                <a:gd name="T48" fmla="*/ 14 w 23"/>
                <a:gd name="T49" fmla="*/ 40 h 65"/>
                <a:gd name="T50" fmla="*/ 14 w 23"/>
                <a:gd name="T51" fmla="*/ 36 h 65"/>
                <a:gd name="T52" fmla="*/ 12 w 23"/>
                <a:gd name="T53" fmla="*/ 32 h 65"/>
                <a:gd name="T54" fmla="*/ 9 w 23"/>
                <a:gd name="T55" fmla="*/ 26 h 65"/>
                <a:gd name="T56" fmla="*/ 6 w 23"/>
                <a:gd name="T57" fmla="*/ 18 h 65"/>
                <a:gd name="T58" fmla="*/ 1 w 23"/>
                <a:gd name="T59" fmla="*/ 12 h 65"/>
                <a:gd name="T60" fmla="*/ 0 w 23"/>
                <a:gd name="T61" fmla="*/ 4 h 65"/>
                <a:gd name="T62" fmla="*/ 3 w 23"/>
                <a:gd name="T63" fmla="*/ 0 h 65"/>
                <a:gd name="T64" fmla="*/ 4 w 23"/>
                <a:gd name="T65" fmla="*/ 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65"/>
                <a:gd name="T101" fmla="*/ 23 w 23"/>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65">
                  <a:moveTo>
                    <a:pt x="4" y="1"/>
                  </a:moveTo>
                  <a:lnTo>
                    <a:pt x="3" y="3"/>
                  </a:lnTo>
                  <a:lnTo>
                    <a:pt x="3" y="4"/>
                  </a:lnTo>
                  <a:lnTo>
                    <a:pt x="3" y="8"/>
                  </a:lnTo>
                  <a:lnTo>
                    <a:pt x="4" y="11"/>
                  </a:lnTo>
                  <a:lnTo>
                    <a:pt x="6" y="12"/>
                  </a:lnTo>
                  <a:lnTo>
                    <a:pt x="8" y="14"/>
                  </a:lnTo>
                  <a:lnTo>
                    <a:pt x="9" y="15"/>
                  </a:lnTo>
                  <a:lnTo>
                    <a:pt x="11" y="17"/>
                  </a:lnTo>
                  <a:lnTo>
                    <a:pt x="12" y="20"/>
                  </a:lnTo>
                  <a:lnTo>
                    <a:pt x="12" y="22"/>
                  </a:lnTo>
                  <a:lnTo>
                    <a:pt x="12" y="25"/>
                  </a:lnTo>
                  <a:lnTo>
                    <a:pt x="12" y="28"/>
                  </a:lnTo>
                  <a:lnTo>
                    <a:pt x="14" y="29"/>
                  </a:lnTo>
                  <a:lnTo>
                    <a:pt x="15" y="29"/>
                  </a:lnTo>
                  <a:lnTo>
                    <a:pt x="15" y="31"/>
                  </a:lnTo>
                  <a:lnTo>
                    <a:pt x="17" y="31"/>
                  </a:lnTo>
                  <a:lnTo>
                    <a:pt x="17" y="32"/>
                  </a:lnTo>
                  <a:lnTo>
                    <a:pt x="18" y="34"/>
                  </a:lnTo>
                  <a:lnTo>
                    <a:pt x="18" y="36"/>
                  </a:lnTo>
                  <a:lnTo>
                    <a:pt x="18" y="37"/>
                  </a:lnTo>
                  <a:lnTo>
                    <a:pt x="18" y="39"/>
                  </a:lnTo>
                  <a:lnTo>
                    <a:pt x="18" y="42"/>
                  </a:lnTo>
                  <a:lnTo>
                    <a:pt x="18" y="43"/>
                  </a:lnTo>
                  <a:lnTo>
                    <a:pt x="18" y="45"/>
                  </a:lnTo>
                  <a:lnTo>
                    <a:pt x="18" y="47"/>
                  </a:lnTo>
                  <a:lnTo>
                    <a:pt x="20" y="48"/>
                  </a:lnTo>
                  <a:lnTo>
                    <a:pt x="22" y="50"/>
                  </a:lnTo>
                  <a:lnTo>
                    <a:pt x="23" y="51"/>
                  </a:lnTo>
                  <a:lnTo>
                    <a:pt x="23" y="54"/>
                  </a:lnTo>
                  <a:lnTo>
                    <a:pt x="23" y="57"/>
                  </a:lnTo>
                  <a:lnTo>
                    <a:pt x="22" y="61"/>
                  </a:lnTo>
                  <a:lnTo>
                    <a:pt x="22" y="64"/>
                  </a:lnTo>
                  <a:lnTo>
                    <a:pt x="20" y="64"/>
                  </a:lnTo>
                  <a:lnTo>
                    <a:pt x="18" y="64"/>
                  </a:lnTo>
                  <a:lnTo>
                    <a:pt x="18" y="65"/>
                  </a:lnTo>
                  <a:lnTo>
                    <a:pt x="17" y="64"/>
                  </a:lnTo>
                  <a:lnTo>
                    <a:pt x="18" y="61"/>
                  </a:lnTo>
                  <a:lnTo>
                    <a:pt x="18" y="59"/>
                  </a:lnTo>
                  <a:lnTo>
                    <a:pt x="18" y="56"/>
                  </a:lnTo>
                  <a:lnTo>
                    <a:pt x="18" y="53"/>
                  </a:lnTo>
                  <a:lnTo>
                    <a:pt x="17" y="51"/>
                  </a:lnTo>
                  <a:lnTo>
                    <a:pt x="17" y="50"/>
                  </a:lnTo>
                  <a:lnTo>
                    <a:pt x="15" y="50"/>
                  </a:lnTo>
                  <a:lnTo>
                    <a:pt x="14" y="50"/>
                  </a:lnTo>
                  <a:lnTo>
                    <a:pt x="14" y="47"/>
                  </a:lnTo>
                  <a:lnTo>
                    <a:pt x="14" y="43"/>
                  </a:lnTo>
                  <a:lnTo>
                    <a:pt x="14" y="40"/>
                  </a:lnTo>
                  <a:lnTo>
                    <a:pt x="14" y="37"/>
                  </a:lnTo>
                  <a:lnTo>
                    <a:pt x="14" y="36"/>
                  </a:lnTo>
                  <a:lnTo>
                    <a:pt x="14" y="32"/>
                  </a:lnTo>
                  <a:lnTo>
                    <a:pt x="12" y="32"/>
                  </a:lnTo>
                  <a:lnTo>
                    <a:pt x="9" y="31"/>
                  </a:lnTo>
                  <a:lnTo>
                    <a:pt x="9" y="26"/>
                  </a:lnTo>
                  <a:lnTo>
                    <a:pt x="8" y="22"/>
                  </a:lnTo>
                  <a:lnTo>
                    <a:pt x="6" y="18"/>
                  </a:lnTo>
                  <a:lnTo>
                    <a:pt x="3" y="15"/>
                  </a:lnTo>
                  <a:lnTo>
                    <a:pt x="1" y="12"/>
                  </a:lnTo>
                  <a:lnTo>
                    <a:pt x="0" y="8"/>
                  </a:lnTo>
                  <a:lnTo>
                    <a:pt x="0" y="4"/>
                  </a:lnTo>
                  <a:lnTo>
                    <a:pt x="1" y="0"/>
                  </a:lnTo>
                  <a:lnTo>
                    <a:pt x="3" y="0"/>
                  </a:lnTo>
                  <a:lnTo>
                    <a:pt x="4"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01" name="Freeform 925"/>
            <p:cNvSpPr>
              <a:spLocks/>
            </p:cNvSpPr>
            <p:nvPr/>
          </p:nvSpPr>
          <p:spPr bwMode="auto">
            <a:xfrm>
              <a:off x="1526" y="3067"/>
              <a:ext cx="79" cy="77"/>
            </a:xfrm>
            <a:custGeom>
              <a:avLst/>
              <a:gdLst>
                <a:gd name="T0" fmla="*/ 67 w 79"/>
                <a:gd name="T1" fmla="*/ 8 h 77"/>
                <a:gd name="T2" fmla="*/ 73 w 79"/>
                <a:gd name="T3" fmla="*/ 11 h 77"/>
                <a:gd name="T4" fmla="*/ 76 w 79"/>
                <a:gd name="T5" fmla="*/ 16 h 77"/>
                <a:gd name="T6" fmla="*/ 79 w 79"/>
                <a:gd name="T7" fmla="*/ 25 h 77"/>
                <a:gd name="T8" fmla="*/ 75 w 79"/>
                <a:gd name="T9" fmla="*/ 32 h 77"/>
                <a:gd name="T10" fmla="*/ 75 w 79"/>
                <a:gd name="T11" fmla="*/ 25 h 77"/>
                <a:gd name="T12" fmla="*/ 73 w 79"/>
                <a:gd name="T13" fmla="*/ 21 h 77"/>
                <a:gd name="T14" fmla="*/ 70 w 79"/>
                <a:gd name="T15" fmla="*/ 16 h 77"/>
                <a:gd name="T16" fmla="*/ 67 w 79"/>
                <a:gd name="T17" fmla="*/ 13 h 77"/>
                <a:gd name="T18" fmla="*/ 62 w 79"/>
                <a:gd name="T19" fmla="*/ 11 h 77"/>
                <a:gd name="T20" fmla="*/ 58 w 79"/>
                <a:gd name="T21" fmla="*/ 13 h 77"/>
                <a:gd name="T22" fmla="*/ 54 w 79"/>
                <a:gd name="T23" fmla="*/ 16 h 77"/>
                <a:gd name="T24" fmla="*/ 53 w 79"/>
                <a:gd name="T25" fmla="*/ 19 h 77"/>
                <a:gd name="T26" fmla="*/ 50 w 79"/>
                <a:gd name="T27" fmla="*/ 21 h 77"/>
                <a:gd name="T28" fmla="*/ 50 w 79"/>
                <a:gd name="T29" fmla="*/ 16 h 77"/>
                <a:gd name="T30" fmla="*/ 54 w 79"/>
                <a:gd name="T31" fmla="*/ 13 h 77"/>
                <a:gd name="T32" fmla="*/ 56 w 79"/>
                <a:gd name="T33" fmla="*/ 10 h 77"/>
                <a:gd name="T34" fmla="*/ 53 w 79"/>
                <a:gd name="T35" fmla="*/ 5 h 77"/>
                <a:gd name="T36" fmla="*/ 47 w 79"/>
                <a:gd name="T37" fmla="*/ 5 h 77"/>
                <a:gd name="T38" fmla="*/ 39 w 79"/>
                <a:gd name="T39" fmla="*/ 7 h 77"/>
                <a:gd name="T40" fmla="*/ 31 w 79"/>
                <a:gd name="T41" fmla="*/ 16 h 77"/>
                <a:gd name="T42" fmla="*/ 28 w 79"/>
                <a:gd name="T43" fmla="*/ 27 h 77"/>
                <a:gd name="T44" fmla="*/ 28 w 79"/>
                <a:gd name="T45" fmla="*/ 35 h 77"/>
                <a:gd name="T46" fmla="*/ 28 w 79"/>
                <a:gd name="T47" fmla="*/ 39 h 77"/>
                <a:gd name="T48" fmla="*/ 25 w 79"/>
                <a:gd name="T49" fmla="*/ 38 h 77"/>
                <a:gd name="T50" fmla="*/ 23 w 79"/>
                <a:gd name="T51" fmla="*/ 35 h 77"/>
                <a:gd name="T52" fmla="*/ 19 w 79"/>
                <a:gd name="T53" fmla="*/ 35 h 77"/>
                <a:gd name="T54" fmla="*/ 14 w 79"/>
                <a:gd name="T55" fmla="*/ 38 h 77"/>
                <a:gd name="T56" fmla="*/ 9 w 79"/>
                <a:gd name="T57" fmla="*/ 47 h 77"/>
                <a:gd name="T58" fmla="*/ 8 w 79"/>
                <a:gd name="T59" fmla="*/ 58 h 77"/>
                <a:gd name="T60" fmla="*/ 9 w 79"/>
                <a:gd name="T61" fmla="*/ 67 h 77"/>
                <a:gd name="T62" fmla="*/ 12 w 79"/>
                <a:gd name="T63" fmla="*/ 72 h 77"/>
                <a:gd name="T64" fmla="*/ 15 w 79"/>
                <a:gd name="T65" fmla="*/ 75 h 77"/>
                <a:gd name="T66" fmla="*/ 14 w 79"/>
                <a:gd name="T67" fmla="*/ 77 h 77"/>
                <a:gd name="T68" fmla="*/ 8 w 79"/>
                <a:gd name="T69" fmla="*/ 75 h 77"/>
                <a:gd name="T70" fmla="*/ 3 w 79"/>
                <a:gd name="T71" fmla="*/ 69 h 77"/>
                <a:gd name="T72" fmla="*/ 1 w 79"/>
                <a:gd name="T73" fmla="*/ 50 h 77"/>
                <a:gd name="T74" fmla="*/ 12 w 79"/>
                <a:gd name="T75" fmla="*/ 33 h 77"/>
                <a:gd name="T76" fmla="*/ 22 w 79"/>
                <a:gd name="T77" fmla="*/ 27 h 77"/>
                <a:gd name="T78" fmla="*/ 26 w 79"/>
                <a:gd name="T79" fmla="*/ 14 h 77"/>
                <a:gd name="T80" fmla="*/ 33 w 79"/>
                <a:gd name="T81" fmla="*/ 5 h 77"/>
                <a:gd name="T82" fmla="*/ 42 w 79"/>
                <a:gd name="T83" fmla="*/ 0 h 77"/>
                <a:gd name="T84" fmla="*/ 53 w 79"/>
                <a:gd name="T85" fmla="*/ 0 h 77"/>
                <a:gd name="T86" fmla="*/ 62 w 79"/>
                <a:gd name="T87" fmla="*/ 8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9"/>
                <a:gd name="T133" fmla="*/ 0 h 77"/>
                <a:gd name="T134" fmla="*/ 79 w 79"/>
                <a:gd name="T135" fmla="*/ 77 h 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9" h="77">
                  <a:moveTo>
                    <a:pt x="62" y="8"/>
                  </a:moveTo>
                  <a:lnTo>
                    <a:pt x="65" y="8"/>
                  </a:lnTo>
                  <a:lnTo>
                    <a:pt x="67" y="8"/>
                  </a:lnTo>
                  <a:lnTo>
                    <a:pt x="68" y="10"/>
                  </a:lnTo>
                  <a:lnTo>
                    <a:pt x="72" y="10"/>
                  </a:lnTo>
                  <a:lnTo>
                    <a:pt x="73" y="11"/>
                  </a:lnTo>
                  <a:lnTo>
                    <a:pt x="75" y="11"/>
                  </a:lnTo>
                  <a:lnTo>
                    <a:pt x="76" y="13"/>
                  </a:lnTo>
                  <a:lnTo>
                    <a:pt x="76" y="16"/>
                  </a:lnTo>
                  <a:lnTo>
                    <a:pt x="79" y="22"/>
                  </a:lnTo>
                  <a:lnTo>
                    <a:pt x="78" y="22"/>
                  </a:lnTo>
                  <a:lnTo>
                    <a:pt x="79" y="25"/>
                  </a:lnTo>
                  <a:lnTo>
                    <a:pt x="78" y="28"/>
                  </a:lnTo>
                  <a:lnTo>
                    <a:pt x="76" y="30"/>
                  </a:lnTo>
                  <a:lnTo>
                    <a:pt x="75" y="32"/>
                  </a:lnTo>
                  <a:lnTo>
                    <a:pt x="75" y="30"/>
                  </a:lnTo>
                  <a:lnTo>
                    <a:pt x="75" y="28"/>
                  </a:lnTo>
                  <a:lnTo>
                    <a:pt x="75" y="25"/>
                  </a:lnTo>
                  <a:lnTo>
                    <a:pt x="75" y="24"/>
                  </a:lnTo>
                  <a:lnTo>
                    <a:pt x="73" y="22"/>
                  </a:lnTo>
                  <a:lnTo>
                    <a:pt x="73" y="21"/>
                  </a:lnTo>
                  <a:lnTo>
                    <a:pt x="72" y="19"/>
                  </a:lnTo>
                  <a:lnTo>
                    <a:pt x="72" y="18"/>
                  </a:lnTo>
                  <a:lnTo>
                    <a:pt x="70" y="16"/>
                  </a:lnTo>
                  <a:lnTo>
                    <a:pt x="68" y="14"/>
                  </a:lnTo>
                  <a:lnTo>
                    <a:pt x="68" y="13"/>
                  </a:lnTo>
                  <a:lnTo>
                    <a:pt x="67" y="13"/>
                  </a:lnTo>
                  <a:lnTo>
                    <a:pt x="65" y="11"/>
                  </a:lnTo>
                  <a:lnTo>
                    <a:pt x="64" y="11"/>
                  </a:lnTo>
                  <a:lnTo>
                    <a:pt x="62" y="11"/>
                  </a:lnTo>
                  <a:lnTo>
                    <a:pt x="61" y="11"/>
                  </a:lnTo>
                  <a:lnTo>
                    <a:pt x="59" y="13"/>
                  </a:lnTo>
                  <a:lnTo>
                    <a:pt x="58" y="13"/>
                  </a:lnTo>
                  <a:lnTo>
                    <a:pt x="58" y="14"/>
                  </a:lnTo>
                  <a:lnTo>
                    <a:pt x="56" y="14"/>
                  </a:lnTo>
                  <a:lnTo>
                    <a:pt x="54" y="16"/>
                  </a:lnTo>
                  <a:lnTo>
                    <a:pt x="53" y="18"/>
                  </a:lnTo>
                  <a:lnTo>
                    <a:pt x="53" y="19"/>
                  </a:lnTo>
                  <a:lnTo>
                    <a:pt x="51" y="21"/>
                  </a:lnTo>
                  <a:lnTo>
                    <a:pt x="50" y="21"/>
                  </a:lnTo>
                  <a:lnTo>
                    <a:pt x="50" y="19"/>
                  </a:lnTo>
                  <a:lnTo>
                    <a:pt x="50" y="16"/>
                  </a:lnTo>
                  <a:lnTo>
                    <a:pt x="51" y="14"/>
                  </a:lnTo>
                  <a:lnTo>
                    <a:pt x="53" y="13"/>
                  </a:lnTo>
                  <a:lnTo>
                    <a:pt x="54" y="13"/>
                  </a:lnTo>
                  <a:lnTo>
                    <a:pt x="54" y="11"/>
                  </a:lnTo>
                  <a:lnTo>
                    <a:pt x="56" y="11"/>
                  </a:lnTo>
                  <a:lnTo>
                    <a:pt x="56" y="10"/>
                  </a:lnTo>
                  <a:lnTo>
                    <a:pt x="56" y="8"/>
                  </a:lnTo>
                  <a:lnTo>
                    <a:pt x="54" y="7"/>
                  </a:lnTo>
                  <a:lnTo>
                    <a:pt x="53" y="5"/>
                  </a:lnTo>
                  <a:lnTo>
                    <a:pt x="50" y="5"/>
                  </a:lnTo>
                  <a:lnTo>
                    <a:pt x="48" y="5"/>
                  </a:lnTo>
                  <a:lnTo>
                    <a:pt x="47" y="5"/>
                  </a:lnTo>
                  <a:lnTo>
                    <a:pt x="43" y="5"/>
                  </a:lnTo>
                  <a:lnTo>
                    <a:pt x="42" y="5"/>
                  </a:lnTo>
                  <a:lnTo>
                    <a:pt x="39" y="7"/>
                  </a:lnTo>
                  <a:lnTo>
                    <a:pt x="36" y="10"/>
                  </a:lnTo>
                  <a:lnTo>
                    <a:pt x="34" y="13"/>
                  </a:lnTo>
                  <a:lnTo>
                    <a:pt x="31" y="16"/>
                  </a:lnTo>
                  <a:lnTo>
                    <a:pt x="29" y="19"/>
                  </a:lnTo>
                  <a:lnTo>
                    <a:pt x="29" y="24"/>
                  </a:lnTo>
                  <a:lnTo>
                    <a:pt x="28" y="27"/>
                  </a:lnTo>
                  <a:lnTo>
                    <a:pt x="28" y="32"/>
                  </a:lnTo>
                  <a:lnTo>
                    <a:pt x="28" y="33"/>
                  </a:lnTo>
                  <a:lnTo>
                    <a:pt x="28" y="35"/>
                  </a:lnTo>
                  <a:lnTo>
                    <a:pt x="28" y="36"/>
                  </a:lnTo>
                  <a:lnTo>
                    <a:pt x="28" y="38"/>
                  </a:lnTo>
                  <a:lnTo>
                    <a:pt x="28" y="39"/>
                  </a:lnTo>
                  <a:lnTo>
                    <a:pt x="26" y="39"/>
                  </a:lnTo>
                  <a:lnTo>
                    <a:pt x="25" y="39"/>
                  </a:lnTo>
                  <a:lnTo>
                    <a:pt x="25" y="38"/>
                  </a:lnTo>
                  <a:lnTo>
                    <a:pt x="23" y="36"/>
                  </a:lnTo>
                  <a:lnTo>
                    <a:pt x="23" y="35"/>
                  </a:lnTo>
                  <a:lnTo>
                    <a:pt x="22" y="35"/>
                  </a:lnTo>
                  <a:lnTo>
                    <a:pt x="20" y="35"/>
                  </a:lnTo>
                  <a:lnTo>
                    <a:pt x="19" y="35"/>
                  </a:lnTo>
                  <a:lnTo>
                    <a:pt x="17" y="36"/>
                  </a:lnTo>
                  <a:lnTo>
                    <a:pt x="14" y="38"/>
                  </a:lnTo>
                  <a:lnTo>
                    <a:pt x="12" y="41"/>
                  </a:lnTo>
                  <a:lnTo>
                    <a:pt x="11" y="44"/>
                  </a:lnTo>
                  <a:lnTo>
                    <a:pt x="9" y="47"/>
                  </a:lnTo>
                  <a:lnTo>
                    <a:pt x="8" y="50"/>
                  </a:lnTo>
                  <a:lnTo>
                    <a:pt x="8" y="55"/>
                  </a:lnTo>
                  <a:lnTo>
                    <a:pt x="8" y="58"/>
                  </a:lnTo>
                  <a:lnTo>
                    <a:pt x="8" y="63"/>
                  </a:lnTo>
                  <a:lnTo>
                    <a:pt x="9" y="64"/>
                  </a:lnTo>
                  <a:lnTo>
                    <a:pt x="9" y="67"/>
                  </a:lnTo>
                  <a:lnTo>
                    <a:pt x="9" y="69"/>
                  </a:lnTo>
                  <a:lnTo>
                    <a:pt x="11" y="71"/>
                  </a:lnTo>
                  <a:lnTo>
                    <a:pt x="12" y="72"/>
                  </a:lnTo>
                  <a:lnTo>
                    <a:pt x="14" y="72"/>
                  </a:lnTo>
                  <a:lnTo>
                    <a:pt x="14" y="74"/>
                  </a:lnTo>
                  <a:lnTo>
                    <a:pt x="15" y="75"/>
                  </a:lnTo>
                  <a:lnTo>
                    <a:pt x="15" y="77"/>
                  </a:lnTo>
                  <a:lnTo>
                    <a:pt x="14" y="77"/>
                  </a:lnTo>
                  <a:lnTo>
                    <a:pt x="12" y="77"/>
                  </a:lnTo>
                  <a:lnTo>
                    <a:pt x="11" y="77"/>
                  </a:lnTo>
                  <a:lnTo>
                    <a:pt x="8" y="75"/>
                  </a:lnTo>
                  <a:lnTo>
                    <a:pt x="6" y="74"/>
                  </a:lnTo>
                  <a:lnTo>
                    <a:pt x="3" y="69"/>
                  </a:lnTo>
                  <a:lnTo>
                    <a:pt x="1" y="63"/>
                  </a:lnTo>
                  <a:lnTo>
                    <a:pt x="0" y="57"/>
                  </a:lnTo>
                  <a:lnTo>
                    <a:pt x="1" y="50"/>
                  </a:lnTo>
                  <a:lnTo>
                    <a:pt x="3" y="43"/>
                  </a:lnTo>
                  <a:lnTo>
                    <a:pt x="8" y="38"/>
                  </a:lnTo>
                  <a:lnTo>
                    <a:pt x="12" y="33"/>
                  </a:lnTo>
                  <a:lnTo>
                    <a:pt x="20" y="30"/>
                  </a:lnTo>
                  <a:lnTo>
                    <a:pt x="22" y="30"/>
                  </a:lnTo>
                  <a:lnTo>
                    <a:pt x="22" y="27"/>
                  </a:lnTo>
                  <a:lnTo>
                    <a:pt x="23" y="22"/>
                  </a:lnTo>
                  <a:lnTo>
                    <a:pt x="23" y="19"/>
                  </a:lnTo>
                  <a:lnTo>
                    <a:pt x="26" y="14"/>
                  </a:lnTo>
                  <a:lnTo>
                    <a:pt x="28" y="11"/>
                  </a:lnTo>
                  <a:lnTo>
                    <a:pt x="29" y="8"/>
                  </a:lnTo>
                  <a:lnTo>
                    <a:pt x="33" y="5"/>
                  </a:lnTo>
                  <a:lnTo>
                    <a:pt x="36" y="4"/>
                  </a:lnTo>
                  <a:lnTo>
                    <a:pt x="39" y="2"/>
                  </a:lnTo>
                  <a:lnTo>
                    <a:pt x="42" y="0"/>
                  </a:lnTo>
                  <a:lnTo>
                    <a:pt x="45" y="0"/>
                  </a:lnTo>
                  <a:lnTo>
                    <a:pt x="48" y="0"/>
                  </a:lnTo>
                  <a:lnTo>
                    <a:pt x="53" y="0"/>
                  </a:lnTo>
                  <a:lnTo>
                    <a:pt x="56" y="2"/>
                  </a:lnTo>
                  <a:lnTo>
                    <a:pt x="59" y="5"/>
                  </a:lnTo>
                  <a:lnTo>
                    <a:pt x="62"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02" name="Freeform 926"/>
            <p:cNvSpPr>
              <a:spLocks/>
            </p:cNvSpPr>
            <p:nvPr/>
          </p:nvSpPr>
          <p:spPr bwMode="auto">
            <a:xfrm>
              <a:off x="1763" y="3069"/>
              <a:ext cx="17" cy="17"/>
            </a:xfrm>
            <a:custGeom>
              <a:avLst/>
              <a:gdLst>
                <a:gd name="T0" fmla="*/ 17 w 17"/>
                <a:gd name="T1" fmla="*/ 12 h 17"/>
                <a:gd name="T2" fmla="*/ 17 w 17"/>
                <a:gd name="T3" fmla="*/ 14 h 17"/>
                <a:gd name="T4" fmla="*/ 17 w 17"/>
                <a:gd name="T5" fmla="*/ 14 h 17"/>
                <a:gd name="T6" fmla="*/ 15 w 17"/>
                <a:gd name="T7" fmla="*/ 16 h 17"/>
                <a:gd name="T8" fmla="*/ 15 w 17"/>
                <a:gd name="T9" fmla="*/ 17 h 17"/>
                <a:gd name="T10" fmla="*/ 14 w 17"/>
                <a:gd name="T11" fmla="*/ 17 h 17"/>
                <a:gd name="T12" fmla="*/ 12 w 17"/>
                <a:gd name="T13" fmla="*/ 17 h 17"/>
                <a:gd name="T14" fmla="*/ 12 w 17"/>
                <a:gd name="T15" fmla="*/ 17 h 17"/>
                <a:gd name="T16" fmla="*/ 11 w 17"/>
                <a:gd name="T17" fmla="*/ 16 h 17"/>
                <a:gd name="T18" fmla="*/ 9 w 17"/>
                <a:gd name="T19" fmla="*/ 14 h 17"/>
                <a:gd name="T20" fmla="*/ 8 w 17"/>
                <a:gd name="T21" fmla="*/ 14 h 17"/>
                <a:gd name="T22" fmla="*/ 6 w 17"/>
                <a:gd name="T23" fmla="*/ 12 h 17"/>
                <a:gd name="T24" fmla="*/ 6 w 17"/>
                <a:gd name="T25" fmla="*/ 12 h 17"/>
                <a:gd name="T26" fmla="*/ 5 w 17"/>
                <a:gd name="T27" fmla="*/ 12 h 17"/>
                <a:gd name="T28" fmla="*/ 3 w 17"/>
                <a:gd name="T29" fmla="*/ 11 h 17"/>
                <a:gd name="T30" fmla="*/ 1 w 17"/>
                <a:gd name="T31" fmla="*/ 11 h 17"/>
                <a:gd name="T32" fmla="*/ 0 w 17"/>
                <a:gd name="T33" fmla="*/ 9 h 17"/>
                <a:gd name="T34" fmla="*/ 1 w 17"/>
                <a:gd name="T35" fmla="*/ 8 h 17"/>
                <a:gd name="T36" fmla="*/ 1 w 17"/>
                <a:gd name="T37" fmla="*/ 5 h 17"/>
                <a:gd name="T38" fmla="*/ 3 w 17"/>
                <a:gd name="T39" fmla="*/ 2 h 17"/>
                <a:gd name="T40" fmla="*/ 5 w 17"/>
                <a:gd name="T41" fmla="*/ 0 h 17"/>
                <a:gd name="T42" fmla="*/ 6 w 17"/>
                <a:gd name="T43" fmla="*/ 2 h 17"/>
                <a:gd name="T44" fmla="*/ 8 w 17"/>
                <a:gd name="T45" fmla="*/ 3 h 17"/>
                <a:gd name="T46" fmla="*/ 9 w 17"/>
                <a:gd name="T47" fmla="*/ 5 h 17"/>
                <a:gd name="T48" fmla="*/ 12 w 17"/>
                <a:gd name="T49" fmla="*/ 5 h 17"/>
                <a:gd name="T50" fmla="*/ 14 w 17"/>
                <a:gd name="T51" fmla="*/ 6 h 17"/>
                <a:gd name="T52" fmla="*/ 15 w 17"/>
                <a:gd name="T53" fmla="*/ 8 h 17"/>
                <a:gd name="T54" fmla="*/ 17 w 17"/>
                <a:gd name="T55" fmla="*/ 9 h 17"/>
                <a:gd name="T56" fmla="*/ 17 w 17"/>
                <a:gd name="T57" fmla="*/ 12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17"/>
                <a:gd name="T89" fmla="*/ 17 w 17"/>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17">
                  <a:moveTo>
                    <a:pt x="17" y="12"/>
                  </a:moveTo>
                  <a:lnTo>
                    <a:pt x="17" y="14"/>
                  </a:lnTo>
                  <a:lnTo>
                    <a:pt x="15" y="16"/>
                  </a:lnTo>
                  <a:lnTo>
                    <a:pt x="15" y="17"/>
                  </a:lnTo>
                  <a:lnTo>
                    <a:pt x="14" y="17"/>
                  </a:lnTo>
                  <a:lnTo>
                    <a:pt x="12" y="17"/>
                  </a:lnTo>
                  <a:lnTo>
                    <a:pt x="11" y="16"/>
                  </a:lnTo>
                  <a:lnTo>
                    <a:pt x="9" y="14"/>
                  </a:lnTo>
                  <a:lnTo>
                    <a:pt x="8" y="14"/>
                  </a:lnTo>
                  <a:lnTo>
                    <a:pt x="6" y="12"/>
                  </a:lnTo>
                  <a:lnTo>
                    <a:pt x="5" y="12"/>
                  </a:lnTo>
                  <a:lnTo>
                    <a:pt x="3" y="11"/>
                  </a:lnTo>
                  <a:lnTo>
                    <a:pt x="1" y="11"/>
                  </a:lnTo>
                  <a:lnTo>
                    <a:pt x="0" y="9"/>
                  </a:lnTo>
                  <a:lnTo>
                    <a:pt x="1" y="8"/>
                  </a:lnTo>
                  <a:lnTo>
                    <a:pt x="1" y="5"/>
                  </a:lnTo>
                  <a:lnTo>
                    <a:pt x="3" y="2"/>
                  </a:lnTo>
                  <a:lnTo>
                    <a:pt x="5" y="0"/>
                  </a:lnTo>
                  <a:lnTo>
                    <a:pt x="6" y="2"/>
                  </a:lnTo>
                  <a:lnTo>
                    <a:pt x="8" y="3"/>
                  </a:lnTo>
                  <a:lnTo>
                    <a:pt x="9" y="5"/>
                  </a:lnTo>
                  <a:lnTo>
                    <a:pt x="12" y="5"/>
                  </a:lnTo>
                  <a:lnTo>
                    <a:pt x="14" y="6"/>
                  </a:lnTo>
                  <a:lnTo>
                    <a:pt x="15" y="8"/>
                  </a:lnTo>
                  <a:lnTo>
                    <a:pt x="17" y="9"/>
                  </a:lnTo>
                  <a:lnTo>
                    <a:pt x="17" y="1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03" name="Freeform 927"/>
            <p:cNvSpPr>
              <a:spLocks/>
            </p:cNvSpPr>
            <p:nvPr/>
          </p:nvSpPr>
          <p:spPr bwMode="auto">
            <a:xfrm>
              <a:off x="1641" y="3074"/>
              <a:ext cx="47" cy="50"/>
            </a:xfrm>
            <a:custGeom>
              <a:avLst/>
              <a:gdLst>
                <a:gd name="T0" fmla="*/ 31 w 47"/>
                <a:gd name="T1" fmla="*/ 17 h 50"/>
                <a:gd name="T2" fmla="*/ 36 w 47"/>
                <a:gd name="T3" fmla="*/ 17 h 50"/>
                <a:gd name="T4" fmla="*/ 39 w 47"/>
                <a:gd name="T5" fmla="*/ 18 h 50"/>
                <a:gd name="T6" fmla="*/ 42 w 47"/>
                <a:gd name="T7" fmla="*/ 21 h 50"/>
                <a:gd name="T8" fmla="*/ 45 w 47"/>
                <a:gd name="T9" fmla="*/ 25 h 50"/>
                <a:gd name="T10" fmla="*/ 47 w 47"/>
                <a:gd name="T11" fmla="*/ 28 h 50"/>
                <a:gd name="T12" fmla="*/ 45 w 47"/>
                <a:gd name="T13" fmla="*/ 29 h 50"/>
                <a:gd name="T14" fmla="*/ 41 w 47"/>
                <a:gd name="T15" fmla="*/ 29 h 50"/>
                <a:gd name="T16" fmla="*/ 38 w 47"/>
                <a:gd name="T17" fmla="*/ 29 h 50"/>
                <a:gd name="T18" fmla="*/ 35 w 47"/>
                <a:gd name="T19" fmla="*/ 29 h 50"/>
                <a:gd name="T20" fmla="*/ 30 w 47"/>
                <a:gd name="T21" fmla="*/ 31 h 50"/>
                <a:gd name="T22" fmla="*/ 30 w 47"/>
                <a:gd name="T23" fmla="*/ 39 h 50"/>
                <a:gd name="T24" fmla="*/ 31 w 47"/>
                <a:gd name="T25" fmla="*/ 45 h 50"/>
                <a:gd name="T26" fmla="*/ 33 w 47"/>
                <a:gd name="T27" fmla="*/ 48 h 50"/>
                <a:gd name="T28" fmla="*/ 31 w 47"/>
                <a:gd name="T29" fmla="*/ 50 h 50"/>
                <a:gd name="T30" fmla="*/ 28 w 47"/>
                <a:gd name="T31" fmla="*/ 48 h 50"/>
                <a:gd name="T32" fmla="*/ 27 w 47"/>
                <a:gd name="T33" fmla="*/ 45 h 50"/>
                <a:gd name="T34" fmla="*/ 25 w 47"/>
                <a:gd name="T35" fmla="*/ 42 h 50"/>
                <a:gd name="T36" fmla="*/ 24 w 47"/>
                <a:gd name="T37" fmla="*/ 37 h 50"/>
                <a:gd name="T38" fmla="*/ 24 w 47"/>
                <a:gd name="T39" fmla="*/ 32 h 50"/>
                <a:gd name="T40" fmla="*/ 20 w 47"/>
                <a:gd name="T41" fmla="*/ 37 h 50"/>
                <a:gd name="T42" fmla="*/ 20 w 47"/>
                <a:gd name="T43" fmla="*/ 45 h 50"/>
                <a:gd name="T44" fmla="*/ 20 w 47"/>
                <a:gd name="T45" fmla="*/ 50 h 50"/>
                <a:gd name="T46" fmla="*/ 19 w 47"/>
                <a:gd name="T47" fmla="*/ 46 h 50"/>
                <a:gd name="T48" fmla="*/ 17 w 47"/>
                <a:gd name="T49" fmla="*/ 42 h 50"/>
                <a:gd name="T50" fmla="*/ 17 w 47"/>
                <a:gd name="T51" fmla="*/ 34 h 50"/>
                <a:gd name="T52" fmla="*/ 14 w 47"/>
                <a:gd name="T53" fmla="*/ 34 h 50"/>
                <a:gd name="T54" fmla="*/ 13 w 47"/>
                <a:gd name="T55" fmla="*/ 40 h 50"/>
                <a:gd name="T56" fmla="*/ 14 w 47"/>
                <a:gd name="T57" fmla="*/ 45 h 50"/>
                <a:gd name="T58" fmla="*/ 14 w 47"/>
                <a:gd name="T59" fmla="*/ 48 h 50"/>
                <a:gd name="T60" fmla="*/ 14 w 47"/>
                <a:gd name="T61" fmla="*/ 50 h 50"/>
                <a:gd name="T62" fmla="*/ 11 w 47"/>
                <a:gd name="T63" fmla="*/ 48 h 50"/>
                <a:gd name="T64" fmla="*/ 10 w 47"/>
                <a:gd name="T65" fmla="*/ 42 h 50"/>
                <a:gd name="T66" fmla="*/ 10 w 47"/>
                <a:gd name="T67" fmla="*/ 34 h 50"/>
                <a:gd name="T68" fmla="*/ 10 w 47"/>
                <a:gd name="T69" fmla="*/ 28 h 50"/>
                <a:gd name="T70" fmla="*/ 6 w 47"/>
                <a:gd name="T71" fmla="*/ 34 h 50"/>
                <a:gd name="T72" fmla="*/ 5 w 47"/>
                <a:gd name="T73" fmla="*/ 40 h 50"/>
                <a:gd name="T74" fmla="*/ 3 w 47"/>
                <a:gd name="T75" fmla="*/ 45 h 50"/>
                <a:gd name="T76" fmla="*/ 2 w 47"/>
                <a:gd name="T77" fmla="*/ 42 h 50"/>
                <a:gd name="T78" fmla="*/ 2 w 47"/>
                <a:gd name="T79" fmla="*/ 37 h 50"/>
                <a:gd name="T80" fmla="*/ 3 w 47"/>
                <a:gd name="T81" fmla="*/ 32 h 50"/>
                <a:gd name="T82" fmla="*/ 5 w 47"/>
                <a:gd name="T83" fmla="*/ 29 h 50"/>
                <a:gd name="T84" fmla="*/ 6 w 47"/>
                <a:gd name="T85" fmla="*/ 26 h 50"/>
                <a:gd name="T86" fmla="*/ 11 w 47"/>
                <a:gd name="T87" fmla="*/ 25 h 50"/>
                <a:gd name="T88" fmla="*/ 14 w 47"/>
                <a:gd name="T89" fmla="*/ 23 h 50"/>
                <a:gd name="T90" fmla="*/ 17 w 47"/>
                <a:gd name="T91" fmla="*/ 21 h 50"/>
                <a:gd name="T92" fmla="*/ 22 w 47"/>
                <a:gd name="T93" fmla="*/ 21 h 50"/>
                <a:gd name="T94" fmla="*/ 22 w 47"/>
                <a:gd name="T95" fmla="*/ 17 h 50"/>
                <a:gd name="T96" fmla="*/ 17 w 47"/>
                <a:gd name="T97" fmla="*/ 17 h 50"/>
                <a:gd name="T98" fmla="*/ 11 w 47"/>
                <a:gd name="T99" fmla="*/ 18 h 50"/>
                <a:gd name="T100" fmla="*/ 6 w 47"/>
                <a:gd name="T101" fmla="*/ 18 h 50"/>
                <a:gd name="T102" fmla="*/ 5 w 47"/>
                <a:gd name="T103" fmla="*/ 14 h 50"/>
                <a:gd name="T104" fmla="*/ 2 w 47"/>
                <a:gd name="T105" fmla="*/ 11 h 50"/>
                <a:gd name="T106" fmla="*/ 0 w 47"/>
                <a:gd name="T107" fmla="*/ 9 h 50"/>
                <a:gd name="T108" fmla="*/ 2 w 47"/>
                <a:gd name="T109" fmla="*/ 6 h 50"/>
                <a:gd name="T110" fmla="*/ 5 w 47"/>
                <a:gd name="T111" fmla="*/ 3 h 50"/>
                <a:gd name="T112" fmla="*/ 8 w 47"/>
                <a:gd name="T113" fmla="*/ 3 h 50"/>
                <a:gd name="T114" fmla="*/ 13 w 47"/>
                <a:gd name="T115" fmla="*/ 3 h 50"/>
                <a:gd name="T116" fmla="*/ 16 w 47"/>
                <a:gd name="T117" fmla="*/ 1 h 50"/>
                <a:gd name="T118" fmla="*/ 17 w 47"/>
                <a:gd name="T119" fmla="*/ 3 h 50"/>
                <a:gd name="T120" fmla="*/ 19 w 47"/>
                <a:gd name="T121" fmla="*/ 9 h 50"/>
                <a:gd name="T122" fmla="*/ 22 w 47"/>
                <a:gd name="T123" fmla="*/ 14 h 50"/>
                <a:gd name="T124" fmla="*/ 27 w 47"/>
                <a:gd name="T125" fmla="*/ 17 h 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7"/>
                <a:gd name="T190" fmla="*/ 0 h 50"/>
                <a:gd name="T191" fmla="*/ 47 w 47"/>
                <a:gd name="T192" fmla="*/ 50 h 5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7" h="50">
                  <a:moveTo>
                    <a:pt x="28" y="18"/>
                  </a:moveTo>
                  <a:lnTo>
                    <a:pt x="31" y="17"/>
                  </a:lnTo>
                  <a:lnTo>
                    <a:pt x="33" y="17"/>
                  </a:lnTo>
                  <a:lnTo>
                    <a:pt x="36" y="17"/>
                  </a:lnTo>
                  <a:lnTo>
                    <a:pt x="38" y="18"/>
                  </a:lnTo>
                  <a:lnTo>
                    <a:pt x="39" y="18"/>
                  </a:lnTo>
                  <a:lnTo>
                    <a:pt x="41" y="20"/>
                  </a:lnTo>
                  <a:lnTo>
                    <a:pt x="42" y="21"/>
                  </a:lnTo>
                  <a:lnTo>
                    <a:pt x="45" y="23"/>
                  </a:lnTo>
                  <a:lnTo>
                    <a:pt x="45" y="25"/>
                  </a:lnTo>
                  <a:lnTo>
                    <a:pt x="47" y="26"/>
                  </a:lnTo>
                  <a:lnTo>
                    <a:pt x="47" y="28"/>
                  </a:lnTo>
                  <a:lnTo>
                    <a:pt x="47" y="29"/>
                  </a:lnTo>
                  <a:lnTo>
                    <a:pt x="45" y="29"/>
                  </a:lnTo>
                  <a:lnTo>
                    <a:pt x="42" y="29"/>
                  </a:lnTo>
                  <a:lnTo>
                    <a:pt x="41" y="29"/>
                  </a:lnTo>
                  <a:lnTo>
                    <a:pt x="39" y="29"/>
                  </a:lnTo>
                  <a:lnTo>
                    <a:pt x="38" y="29"/>
                  </a:lnTo>
                  <a:lnTo>
                    <a:pt x="36" y="29"/>
                  </a:lnTo>
                  <a:lnTo>
                    <a:pt x="35" y="29"/>
                  </a:lnTo>
                  <a:lnTo>
                    <a:pt x="33" y="28"/>
                  </a:lnTo>
                  <a:lnTo>
                    <a:pt x="30" y="31"/>
                  </a:lnTo>
                  <a:lnTo>
                    <a:pt x="30" y="36"/>
                  </a:lnTo>
                  <a:lnTo>
                    <a:pt x="30" y="39"/>
                  </a:lnTo>
                  <a:lnTo>
                    <a:pt x="30" y="43"/>
                  </a:lnTo>
                  <a:lnTo>
                    <a:pt x="31" y="45"/>
                  </a:lnTo>
                  <a:lnTo>
                    <a:pt x="33" y="46"/>
                  </a:lnTo>
                  <a:lnTo>
                    <a:pt x="33" y="48"/>
                  </a:lnTo>
                  <a:lnTo>
                    <a:pt x="33" y="50"/>
                  </a:lnTo>
                  <a:lnTo>
                    <a:pt x="31" y="50"/>
                  </a:lnTo>
                  <a:lnTo>
                    <a:pt x="30" y="50"/>
                  </a:lnTo>
                  <a:lnTo>
                    <a:pt x="28" y="48"/>
                  </a:lnTo>
                  <a:lnTo>
                    <a:pt x="28" y="46"/>
                  </a:lnTo>
                  <a:lnTo>
                    <a:pt x="27" y="45"/>
                  </a:lnTo>
                  <a:lnTo>
                    <a:pt x="25" y="43"/>
                  </a:lnTo>
                  <a:lnTo>
                    <a:pt x="25" y="42"/>
                  </a:lnTo>
                  <a:lnTo>
                    <a:pt x="25" y="40"/>
                  </a:lnTo>
                  <a:lnTo>
                    <a:pt x="24" y="37"/>
                  </a:lnTo>
                  <a:lnTo>
                    <a:pt x="24" y="34"/>
                  </a:lnTo>
                  <a:lnTo>
                    <a:pt x="24" y="32"/>
                  </a:lnTo>
                  <a:lnTo>
                    <a:pt x="20" y="32"/>
                  </a:lnTo>
                  <a:lnTo>
                    <a:pt x="20" y="37"/>
                  </a:lnTo>
                  <a:lnTo>
                    <a:pt x="20" y="42"/>
                  </a:lnTo>
                  <a:lnTo>
                    <a:pt x="20" y="45"/>
                  </a:lnTo>
                  <a:lnTo>
                    <a:pt x="24" y="50"/>
                  </a:lnTo>
                  <a:lnTo>
                    <a:pt x="20" y="50"/>
                  </a:lnTo>
                  <a:lnTo>
                    <a:pt x="19" y="46"/>
                  </a:lnTo>
                  <a:lnTo>
                    <a:pt x="17" y="42"/>
                  </a:lnTo>
                  <a:lnTo>
                    <a:pt x="17" y="37"/>
                  </a:lnTo>
                  <a:lnTo>
                    <a:pt x="17" y="34"/>
                  </a:lnTo>
                  <a:lnTo>
                    <a:pt x="14" y="32"/>
                  </a:lnTo>
                  <a:lnTo>
                    <a:pt x="14" y="34"/>
                  </a:lnTo>
                  <a:lnTo>
                    <a:pt x="13" y="37"/>
                  </a:lnTo>
                  <a:lnTo>
                    <a:pt x="13" y="40"/>
                  </a:lnTo>
                  <a:lnTo>
                    <a:pt x="13" y="45"/>
                  </a:lnTo>
                  <a:lnTo>
                    <a:pt x="14" y="45"/>
                  </a:lnTo>
                  <a:lnTo>
                    <a:pt x="14" y="46"/>
                  </a:lnTo>
                  <a:lnTo>
                    <a:pt x="14" y="48"/>
                  </a:lnTo>
                  <a:lnTo>
                    <a:pt x="16" y="50"/>
                  </a:lnTo>
                  <a:lnTo>
                    <a:pt x="14" y="50"/>
                  </a:lnTo>
                  <a:lnTo>
                    <a:pt x="13" y="50"/>
                  </a:lnTo>
                  <a:lnTo>
                    <a:pt x="11" y="48"/>
                  </a:lnTo>
                  <a:lnTo>
                    <a:pt x="10" y="46"/>
                  </a:lnTo>
                  <a:lnTo>
                    <a:pt x="10" y="42"/>
                  </a:lnTo>
                  <a:lnTo>
                    <a:pt x="10" y="39"/>
                  </a:lnTo>
                  <a:lnTo>
                    <a:pt x="10" y="34"/>
                  </a:lnTo>
                  <a:lnTo>
                    <a:pt x="11" y="29"/>
                  </a:lnTo>
                  <a:lnTo>
                    <a:pt x="10" y="28"/>
                  </a:lnTo>
                  <a:lnTo>
                    <a:pt x="8" y="31"/>
                  </a:lnTo>
                  <a:lnTo>
                    <a:pt x="6" y="34"/>
                  </a:lnTo>
                  <a:lnTo>
                    <a:pt x="6" y="37"/>
                  </a:lnTo>
                  <a:lnTo>
                    <a:pt x="5" y="40"/>
                  </a:lnTo>
                  <a:lnTo>
                    <a:pt x="5" y="45"/>
                  </a:lnTo>
                  <a:lnTo>
                    <a:pt x="3" y="45"/>
                  </a:lnTo>
                  <a:lnTo>
                    <a:pt x="2" y="43"/>
                  </a:lnTo>
                  <a:lnTo>
                    <a:pt x="2" y="42"/>
                  </a:lnTo>
                  <a:lnTo>
                    <a:pt x="2" y="39"/>
                  </a:lnTo>
                  <a:lnTo>
                    <a:pt x="2" y="37"/>
                  </a:lnTo>
                  <a:lnTo>
                    <a:pt x="2" y="36"/>
                  </a:lnTo>
                  <a:lnTo>
                    <a:pt x="3" y="32"/>
                  </a:lnTo>
                  <a:lnTo>
                    <a:pt x="3" y="31"/>
                  </a:lnTo>
                  <a:lnTo>
                    <a:pt x="5" y="29"/>
                  </a:lnTo>
                  <a:lnTo>
                    <a:pt x="5" y="28"/>
                  </a:lnTo>
                  <a:lnTo>
                    <a:pt x="6" y="26"/>
                  </a:lnTo>
                  <a:lnTo>
                    <a:pt x="10" y="25"/>
                  </a:lnTo>
                  <a:lnTo>
                    <a:pt x="11" y="25"/>
                  </a:lnTo>
                  <a:lnTo>
                    <a:pt x="13" y="23"/>
                  </a:lnTo>
                  <a:lnTo>
                    <a:pt x="14" y="23"/>
                  </a:lnTo>
                  <a:lnTo>
                    <a:pt x="16" y="21"/>
                  </a:lnTo>
                  <a:lnTo>
                    <a:pt x="17" y="21"/>
                  </a:lnTo>
                  <a:lnTo>
                    <a:pt x="20" y="21"/>
                  </a:lnTo>
                  <a:lnTo>
                    <a:pt x="22" y="21"/>
                  </a:lnTo>
                  <a:lnTo>
                    <a:pt x="24" y="20"/>
                  </a:lnTo>
                  <a:lnTo>
                    <a:pt x="22" y="17"/>
                  </a:lnTo>
                  <a:lnTo>
                    <a:pt x="19" y="17"/>
                  </a:lnTo>
                  <a:lnTo>
                    <a:pt x="17" y="17"/>
                  </a:lnTo>
                  <a:lnTo>
                    <a:pt x="14" y="17"/>
                  </a:lnTo>
                  <a:lnTo>
                    <a:pt x="11" y="18"/>
                  </a:lnTo>
                  <a:lnTo>
                    <a:pt x="8" y="18"/>
                  </a:lnTo>
                  <a:lnTo>
                    <a:pt x="6" y="18"/>
                  </a:lnTo>
                  <a:lnTo>
                    <a:pt x="5" y="15"/>
                  </a:lnTo>
                  <a:lnTo>
                    <a:pt x="5" y="14"/>
                  </a:lnTo>
                  <a:lnTo>
                    <a:pt x="3" y="12"/>
                  </a:lnTo>
                  <a:lnTo>
                    <a:pt x="2" y="11"/>
                  </a:lnTo>
                  <a:lnTo>
                    <a:pt x="2" y="9"/>
                  </a:lnTo>
                  <a:lnTo>
                    <a:pt x="0" y="9"/>
                  </a:lnTo>
                  <a:lnTo>
                    <a:pt x="0" y="7"/>
                  </a:lnTo>
                  <a:lnTo>
                    <a:pt x="2" y="6"/>
                  </a:lnTo>
                  <a:lnTo>
                    <a:pt x="2" y="4"/>
                  </a:lnTo>
                  <a:lnTo>
                    <a:pt x="5" y="3"/>
                  </a:lnTo>
                  <a:lnTo>
                    <a:pt x="6" y="3"/>
                  </a:lnTo>
                  <a:lnTo>
                    <a:pt x="8" y="3"/>
                  </a:lnTo>
                  <a:lnTo>
                    <a:pt x="10" y="3"/>
                  </a:lnTo>
                  <a:lnTo>
                    <a:pt x="13" y="3"/>
                  </a:lnTo>
                  <a:lnTo>
                    <a:pt x="14" y="3"/>
                  </a:lnTo>
                  <a:lnTo>
                    <a:pt x="16" y="1"/>
                  </a:lnTo>
                  <a:lnTo>
                    <a:pt x="17" y="0"/>
                  </a:lnTo>
                  <a:lnTo>
                    <a:pt x="17" y="3"/>
                  </a:lnTo>
                  <a:lnTo>
                    <a:pt x="19" y="6"/>
                  </a:lnTo>
                  <a:lnTo>
                    <a:pt x="19" y="9"/>
                  </a:lnTo>
                  <a:lnTo>
                    <a:pt x="20" y="12"/>
                  </a:lnTo>
                  <a:lnTo>
                    <a:pt x="22" y="14"/>
                  </a:lnTo>
                  <a:lnTo>
                    <a:pt x="24" y="17"/>
                  </a:lnTo>
                  <a:lnTo>
                    <a:pt x="27" y="17"/>
                  </a:lnTo>
                  <a:lnTo>
                    <a:pt x="28" y="1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04" name="Freeform 928"/>
            <p:cNvSpPr>
              <a:spLocks/>
            </p:cNvSpPr>
            <p:nvPr/>
          </p:nvSpPr>
          <p:spPr bwMode="auto">
            <a:xfrm>
              <a:off x="1817" y="3075"/>
              <a:ext cx="27" cy="58"/>
            </a:xfrm>
            <a:custGeom>
              <a:avLst/>
              <a:gdLst>
                <a:gd name="T0" fmla="*/ 8 w 27"/>
                <a:gd name="T1" fmla="*/ 8 h 58"/>
                <a:gd name="T2" fmla="*/ 10 w 27"/>
                <a:gd name="T3" fmla="*/ 10 h 58"/>
                <a:gd name="T4" fmla="*/ 11 w 27"/>
                <a:gd name="T5" fmla="*/ 10 h 58"/>
                <a:gd name="T6" fmla="*/ 13 w 27"/>
                <a:gd name="T7" fmla="*/ 13 h 58"/>
                <a:gd name="T8" fmla="*/ 14 w 27"/>
                <a:gd name="T9" fmla="*/ 13 h 58"/>
                <a:gd name="T10" fmla="*/ 16 w 27"/>
                <a:gd name="T11" fmla="*/ 16 h 58"/>
                <a:gd name="T12" fmla="*/ 18 w 27"/>
                <a:gd name="T13" fmla="*/ 17 h 58"/>
                <a:gd name="T14" fmla="*/ 18 w 27"/>
                <a:gd name="T15" fmla="*/ 20 h 58"/>
                <a:gd name="T16" fmla="*/ 18 w 27"/>
                <a:gd name="T17" fmla="*/ 24 h 58"/>
                <a:gd name="T18" fmla="*/ 18 w 27"/>
                <a:gd name="T19" fmla="*/ 24 h 58"/>
                <a:gd name="T20" fmla="*/ 19 w 27"/>
                <a:gd name="T21" fmla="*/ 25 h 58"/>
                <a:gd name="T22" fmla="*/ 21 w 27"/>
                <a:gd name="T23" fmla="*/ 25 h 58"/>
                <a:gd name="T24" fmla="*/ 22 w 27"/>
                <a:gd name="T25" fmla="*/ 25 h 58"/>
                <a:gd name="T26" fmla="*/ 22 w 27"/>
                <a:gd name="T27" fmla="*/ 27 h 58"/>
                <a:gd name="T28" fmla="*/ 24 w 27"/>
                <a:gd name="T29" fmla="*/ 27 h 58"/>
                <a:gd name="T30" fmla="*/ 24 w 27"/>
                <a:gd name="T31" fmla="*/ 28 h 58"/>
                <a:gd name="T32" fmla="*/ 24 w 27"/>
                <a:gd name="T33" fmla="*/ 30 h 58"/>
                <a:gd name="T34" fmla="*/ 24 w 27"/>
                <a:gd name="T35" fmla="*/ 33 h 58"/>
                <a:gd name="T36" fmla="*/ 24 w 27"/>
                <a:gd name="T37" fmla="*/ 36 h 58"/>
                <a:gd name="T38" fmla="*/ 25 w 27"/>
                <a:gd name="T39" fmla="*/ 41 h 58"/>
                <a:gd name="T40" fmla="*/ 25 w 27"/>
                <a:gd name="T41" fmla="*/ 44 h 58"/>
                <a:gd name="T42" fmla="*/ 27 w 27"/>
                <a:gd name="T43" fmla="*/ 47 h 58"/>
                <a:gd name="T44" fmla="*/ 27 w 27"/>
                <a:gd name="T45" fmla="*/ 49 h 58"/>
                <a:gd name="T46" fmla="*/ 27 w 27"/>
                <a:gd name="T47" fmla="*/ 52 h 58"/>
                <a:gd name="T48" fmla="*/ 25 w 27"/>
                <a:gd name="T49" fmla="*/ 56 h 58"/>
                <a:gd name="T50" fmla="*/ 25 w 27"/>
                <a:gd name="T51" fmla="*/ 56 h 58"/>
                <a:gd name="T52" fmla="*/ 24 w 27"/>
                <a:gd name="T53" fmla="*/ 58 h 58"/>
                <a:gd name="T54" fmla="*/ 22 w 27"/>
                <a:gd name="T55" fmla="*/ 58 h 58"/>
                <a:gd name="T56" fmla="*/ 21 w 27"/>
                <a:gd name="T57" fmla="*/ 56 h 58"/>
                <a:gd name="T58" fmla="*/ 22 w 27"/>
                <a:gd name="T59" fmla="*/ 53 h 58"/>
                <a:gd name="T60" fmla="*/ 24 w 27"/>
                <a:gd name="T61" fmla="*/ 50 h 58"/>
                <a:gd name="T62" fmla="*/ 22 w 27"/>
                <a:gd name="T63" fmla="*/ 47 h 58"/>
                <a:gd name="T64" fmla="*/ 21 w 27"/>
                <a:gd name="T65" fmla="*/ 44 h 58"/>
                <a:gd name="T66" fmla="*/ 21 w 27"/>
                <a:gd name="T67" fmla="*/ 41 h 58"/>
                <a:gd name="T68" fmla="*/ 22 w 27"/>
                <a:gd name="T69" fmla="*/ 36 h 58"/>
                <a:gd name="T70" fmla="*/ 21 w 27"/>
                <a:gd name="T71" fmla="*/ 33 h 58"/>
                <a:gd name="T72" fmla="*/ 21 w 27"/>
                <a:gd name="T73" fmla="*/ 30 h 58"/>
                <a:gd name="T74" fmla="*/ 18 w 27"/>
                <a:gd name="T75" fmla="*/ 28 h 58"/>
                <a:gd name="T76" fmla="*/ 16 w 27"/>
                <a:gd name="T77" fmla="*/ 28 h 58"/>
                <a:gd name="T78" fmla="*/ 14 w 27"/>
                <a:gd name="T79" fmla="*/ 27 h 58"/>
                <a:gd name="T80" fmla="*/ 14 w 27"/>
                <a:gd name="T81" fmla="*/ 25 h 58"/>
                <a:gd name="T82" fmla="*/ 13 w 27"/>
                <a:gd name="T83" fmla="*/ 22 h 58"/>
                <a:gd name="T84" fmla="*/ 13 w 27"/>
                <a:gd name="T85" fmla="*/ 20 h 58"/>
                <a:gd name="T86" fmla="*/ 13 w 27"/>
                <a:gd name="T87" fmla="*/ 19 h 58"/>
                <a:gd name="T88" fmla="*/ 11 w 27"/>
                <a:gd name="T89" fmla="*/ 16 h 58"/>
                <a:gd name="T90" fmla="*/ 11 w 27"/>
                <a:gd name="T91" fmla="*/ 16 h 58"/>
                <a:gd name="T92" fmla="*/ 8 w 27"/>
                <a:gd name="T93" fmla="*/ 13 h 58"/>
                <a:gd name="T94" fmla="*/ 7 w 27"/>
                <a:gd name="T95" fmla="*/ 13 h 58"/>
                <a:gd name="T96" fmla="*/ 5 w 27"/>
                <a:gd name="T97" fmla="*/ 10 h 58"/>
                <a:gd name="T98" fmla="*/ 4 w 27"/>
                <a:gd name="T99" fmla="*/ 10 h 58"/>
                <a:gd name="T100" fmla="*/ 2 w 27"/>
                <a:gd name="T101" fmla="*/ 6 h 58"/>
                <a:gd name="T102" fmla="*/ 0 w 27"/>
                <a:gd name="T103" fmla="*/ 5 h 58"/>
                <a:gd name="T104" fmla="*/ 0 w 27"/>
                <a:gd name="T105" fmla="*/ 3 h 58"/>
                <a:gd name="T106" fmla="*/ 0 w 27"/>
                <a:gd name="T107" fmla="*/ 0 h 58"/>
                <a:gd name="T108" fmla="*/ 2 w 27"/>
                <a:gd name="T109" fmla="*/ 0 h 58"/>
                <a:gd name="T110" fmla="*/ 2 w 27"/>
                <a:gd name="T111" fmla="*/ 2 h 58"/>
                <a:gd name="T112" fmla="*/ 4 w 27"/>
                <a:gd name="T113" fmla="*/ 2 h 58"/>
                <a:gd name="T114" fmla="*/ 4 w 27"/>
                <a:gd name="T115" fmla="*/ 3 h 58"/>
                <a:gd name="T116" fmla="*/ 5 w 27"/>
                <a:gd name="T117" fmla="*/ 5 h 58"/>
                <a:gd name="T118" fmla="*/ 5 w 27"/>
                <a:gd name="T119" fmla="*/ 6 h 58"/>
                <a:gd name="T120" fmla="*/ 7 w 27"/>
                <a:gd name="T121" fmla="*/ 6 h 58"/>
                <a:gd name="T122" fmla="*/ 8 w 27"/>
                <a:gd name="T123" fmla="*/ 8 h 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
                <a:gd name="T187" fmla="*/ 0 h 58"/>
                <a:gd name="T188" fmla="*/ 27 w 27"/>
                <a:gd name="T189" fmla="*/ 58 h 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 h="58">
                  <a:moveTo>
                    <a:pt x="8" y="8"/>
                  </a:moveTo>
                  <a:lnTo>
                    <a:pt x="10" y="10"/>
                  </a:lnTo>
                  <a:lnTo>
                    <a:pt x="11" y="10"/>
                  </a:lnTo>
                  <a:lnTo>
                    <a:pt x="13" y="13"/>
                  </a:lnTo>
                  <a:lnTo>
                    <a:pt x="14" y="13"/>
                  </a:lnTo>
                  <a:lnTo>
                    <a:pt x="16" y="16"/>
                  </a:lnTo>
                  <a:lnTo>
                    <a:pt x="18" y="17"/>
                  </a:lnTo>
                  <a:lnTo>
                    <a:pt x="18" y="20"/>
                  </a:lnTo>
                  <a:lnTo>
                    <a:pt x="18" y="24"/>
                  </a:lnTo>
                  <a:lnTo>
                    <a:pt x="19" y="25"/>
                  </a:lnTo>
                  <a:lnTo>
                    <a:pt x="21" y="25"/>
                  </a:lnTo>
                  <a:lnTo>
                    <a:pt x="22" y="25"/>
                  </a:lnTo>
                  <a:lnTo>
                    <a:pt x="22" y="27"/>
                  </a:lnTo>
                  <a:lnTo>
                    <a:pt x="24" y="27"/>
                  </a:lnTo>
                  <a:lnTo>
                    <a:pt x="24" y="28"/>
                  </a:lnTo>
                  <a:lnTo>
                    <a:pt x="24" y="30"/>
                  </a:lnTo>
                  <a:lnTo>
                    <a:pt x="24" y="33"/>
                  </a:lnTo>
                  <a:lnTo>
                    <a:pt x="24" y="36"/>
                  </a:lnTo>
                  <a:lnTo>
                    <a:pt x="25" y="41"/>
                  </a:lnTo>
                  <a:lnTo>
                    <a:pt x="25" y="44"/>
                  </a:lnTo>
                  <a:lnTo>
                    <a:pt x="27" y="47"/>
                  </a:lnTo>
                  <a:lnTo>
                    <a:pt x="27" y="49"/>
                  </a:lnTo>
                  <a:lnTo>
                    <a:pt x="27" y="52"/>
                  </a:lnTo>
                  <a:lnTo>
                    <a:pt x="25" y="56"/>
                  </a:lnTo>
                  <a:lnTo>
                    <a:pt x="24" y="58"/>
                  </a:lnTo>
                  <a:lnTo>
                    <a:pt x="22" y="58"/>
                  </a:lnTo>
                  <a:lnTo>
                    <a:pt x="21" y="56"/>
                  </a:lnTo>
                  <a:lnTo>
                    <a:pt x="22" y="53"/>
                  </a:lnTo>
                  <a:lnTo>
                    <a:pt x="24" y="50"/>
                  </a:lnTo>
                  <a:lnTo>
                    <a:pt x="22" y="47"/>
                  </a:lnTo>
                  <a:lnTo>
                    <a:pt x="21" y="44"/>
                  </a:lnTo>
                  <a:lnTo>
                    <a:pt x="21" y="41"/>
                  </a:lnTo>
                  <a:lnTo>
                    <a:pt x="22" y="36"/>
                  </a:lnTo>
                  <a:lnTo>
                    <a:pt x="21" y="33"/>
                  </a:lnTo>
                  <a:lnTo>
                    <a:pt x="21" y="30"/>
                  </a:lnTo>
                  <a:lnTo>
                    <a:pt x="18" y="28"/>
                  </a:lnTo>
                  <a:lnTo>
                    <a:pt x="16" y="28"/>
                  </a:lnTo>
                  <a:lnTo>
                    <a:pt x="14" y="27"/>
                  </a:lnTo>
                  <a:lnTo>
                    <a:pt x="14" y="25"/>
                  </a:lnTo>
                  <a:lnTo>
                    <a:pt x="13" y="22"/>
                  </a:lnTo>
                  <a:lnTo>
                    <a:pt x="13" y="20"/>
                  </a:lnTo>
                  <a:lnTo>
                    <a:pt x="13" y="19"/>
                  </a:lnTo>
                  <a:lnTo>
                    <a:pt x="11" y="16"/>
                  </a:lnTo>
                  <a:lnTo>
                    <a:pt x="8" y="13"/>
                  </a:lnTo>
                  <a:lnTo>
                    <a:pt x="7" y="13"/>
                  </a:lnTo>
                  <a:lnTo>
                    <a:pt x="5" y="10"/>
                  </a:lnTo>
                  <a:lnTo>
                    <a:pt x="4" y="10"/>
                  </a:lnTo>
                  <a:lnTo>
                    <a:pt x="2" y="6"/>
                  </a:lnTo>
                  <a:lnTo>
                    <a:pt x="0" y="5"/>
                  </a:lnTo>
                  <a:lnTo>
                    <a:pt x="0" y="3"/>
                  </a:lnTo>
                  <a:lnTo>
                    <a:pt x="0" y="0"/>
                  </a:lnTo>
                  <a:lnTo>
                    <a:pt x="2" y="0"/>
                  </a:lnTo>
                  <a:lnTo>
                    <a:pt x="2" y="2"/>
                  </a:lnTo>
                  <a:lnTo>
                    <a:pt x="4" y="2"/>
                  </a:lnTo>
                  <a:lnTo>
                    <a:pt x="4" y="3"/>
                  </a:lnTo>
                  <a:lnTo>
                    <a:pt x="5" y="5"/>
                  </a:lnTo>
                  <a:lnTo>
                    <a:pt x="5" y="6"/>
                  </a:lnTo>
                  <a:lnTo>
                    <a:pt x="7" y="6"/>
                  </a:lnTo>
                  <a:lnTo>
                    <a:pt x="8"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05" name="Freeform 929"/>
            <p:cNvSpPr>
              <a:spLocks/>
            </p:cNvSpPr>
            <p:nvPr/>
          </p:nvSpPr>
          <p:spPr bwMode="auto">
            <a:xfrm>
              <a:off x="1735" y="3083"/>
              <a:ext cx="39" cy="39"/>
            </a:xfrm>
            <a:custGeom>
              <a:avLst/>
              <a:gdLst>
                <a:gd name="T0" fmla="*/ 37 w 39"/>
                <a:gd name="T1" fmla="*/ 9 h 39"/>
                <a:gd name="T2" fmla="*/ 37 w 39"/>
                <a:gd name="T3" fmla="*/ 16 h 39"/>
                <a:gd name="T4" fmla="*/ 39 w 39"/>
                <a:gd name="T5" fmla="*/ 20 h 39"/>
                <a:gd name="T6" fmla="*/ 39 w 39"/>
                <a:gd name="T7" fmla="*/ 25 h 39"/>
                <a:gd name="T8" fmla="*/ 37 w 39"/>
                <a:gd name="T9" fmla="*/ 28 h 39"/>
                <a:gd name="T10" fmla="*/ 34 w 39"/>
                <a:gd name="T11" fmla="*/ 31 h 39"/>
                <a:gd name="T12" fmla="*/ 33 w 39"/>
                <a:gd name="T13" fmla="*/ 28 h 39"/>
                <a:gd name="T14" fmla="*/ 31 w 39"/>
                <a:gd name="T15" fmla="*/ 25 h 39"/>
                <a:gd name="T16" fmla="*/ 29 w 39"/>
                <a:gd name="T17" fmla="*/ 23 h 39"/>
                <a:gd name="T18" fmla="*/ 28 w 39"/>
                <a:gd name="T19" fmla="*/ 20 h 39"/>
                <a:gd name="T20" fmla="*/ 25 w 39"/>
                <a:gd name="T21" fmla="*/ 20 h 39"/>
                <a:gd name="T22" fmla="*/ 22 w 39"/>
                <a:gd name="T23" fmla="*/ 23 h 39"/>
                <a:gd name="T24" fmla="*/ 20 w 39"/>
                <a:gd name="T25" fmla="*/ 27 h 39"/>
                <a:gd name="T26" fmla="*/ 20 w 39"/>
                <a:gd name="T27" fmla="*/ 31 h 39"/>
                <a:gd name="T28" fmla="*/ 19 w 39"/>
                <a:gd name="T29" fmla="*/ 33 h 39"/>
                <a:gd name="T30" fmla="*/ 19 w 39"/>
                <a:gd name="T31" fmla="*/ 37 h 39"/>
                <a:gd name="T32" fmla="*/ 15 w 39"/>
                <a:gd name="T33" fmla="*/ 34 h 39"/>
                <a:gd name="T34" fmla="*/ 15 w 39"/>
                <a:gd name="T35" fmla="*/ 30 h 39"/>
                <a:gd name="T36" fmla="*/ 17 w 39"/>
                <a:gd name="T37" fmla="*/ 25 h 39"/>
                <a:gd name="T38" fmla="*/ 19 w 39"/>
                <a:gd name="T39" fmla="*/ 19 h 39"/>
                <a:gd name="T40" fmla="*/ 17 w 39"/>
                <a:gd name="T41" fmla="*/ 17 h 39"/>
                <a:gd name="T42" fmla="*/ 15 w 39"/>
                <a:gd name="T43" fmla="*/ 17 h 39"/>
                <a:gd name="T44" fmla="*/ 14 w 39"/>
                <a:gd name="T45" fmla="*/ 19 h 39"/>
                <a:gd name="T46" fmla="*/ 12 w 39"/>
                <a:gd name="T47" fmla="*/ 22 h 39"/>
                <a:gd name="T48" fmla="*/ 12 w 39"/>
                <a:gd name="T49" fmla="*/ 25 h 39"/>
                <a:gd name="T50" fmla="*/ 12 w 39"/>
                <a:gd name="T51" fmla="*/ 34 h 39"/>
                <a:gd name="T52" fmla="*/ 12 w 39"/>
                <a:gd name="T53" fmla="*/ 39 h 39"/>
                <a:gd name="T54" fmla="*/ 8 w 39"/>
                <a:gd name="T55" fmla="*/ 36 h 39"/>
                <a:gd name="T56" fmla="*/ 6 w 39"/>
                <a:gd name="T57" fmla="*/ 30 h 39"/>
                <a:gd name="T58" fmla="*/ 8 w 39"/>
                <a:gd name="T59" fmla="*/ 22 h 39"/>
                <a:gd name="T60" fmla="*/ 9 w 39"/>
                <a:gd name="T61" fmla="*/ 14 h 39"/>
                <a:gd name="T62" fmla="*/ 8 w 39"/>
                <a:gd name="T63" fmla="*/ 16 h 39"/>
                <a:gd name="T64" fmla="*/ 4 w 39"/>
                <a:gd name="T65" fmla="*/ 22 h 39"/>
                <a:gd name="T66" fmla="*/ 3 w 39"/>
                <a:gd name="T67" fmla="*/ 27 h 39"/>
                <a:gd name="T68" fmla="*/ 3 w 39"/>
                <a:gd name="T69" fmla="*/ 33 h 39"/>
                <a:gd name="T70" fmla="*/ 4 w 39"/>
                <a:gd name="T71" fmla="*/ 37 h 39"/>
                <a:gd name="T72" fmla="*/ 3 w 39"/>
                <a:gd name="T73" fmla="*/ 37 h 39"/>
                <a:gd name="T74" fmla="*/ 0 w 39"/>
                <a:gd name="T75" fmla="*/ 37 h 39"/>
                <a:gd name="T76" fmla="*/ 1 w 39"/>
                <a:gd name="T77" fmla="*/ 25 h 39"/>
                <a:gd name="T78" fmla="*/ 3 w 39"/>
                <a:gd name="T79" fmla="*/ 12 h 39"/>
                <a:gd name="T80" fmla="*/ 9 w 39"/>
                <a:gd name="T81" fmla="*/ 8 h 39"/>
                <a:gd name="T82" fmla="*/ 15 w 39"/>
                <a:gd name="T83" fmla="*/ 9 h 39"/>
                <a:gd name="T84" fmla="*/ 22 w 39"/>
                <a:gd name="T85" fmla="*/ 12 h 39"/>
                <a:gd name="T86" fmla="*/ 28 w 39"/>
                <a:gd name="T87" fmla="*/ 16 h 39"/>
                <a:gd name="T88" fmla="*/ 31 w 39"/>
                <a:gd name="T89" fmla="*/ 12 h 39"/>
                <a:gd name="T90" fmla="*/ 26 w 39"/>
                <a:gd name="T91" fmla="*/ 9 h 39"/>
                <a:gd name="T92" fmla="*/ 22 w 39"/>
                <a:gd name="T93" fmla="*/ 6 h 39"/>
                <a:gd name="T94" fmla="*/ 22 w 39"/>
                <a:gd name="T95" fmla="*/ 3 h 39"/>
                <a:gd name="T96" fmla="*/ 26 w 39"/>
                <a:gd name="T97" fmla="*/ 0 h 39"/>
                <a:gd name="T98" fmla="*/ 29 w 39"/>
                <a:gd name="T99" fmla="*/ 0 h 39"/>
                <a:gd name="T100" fmla="*/ 34 w 39"/>
                <a:gd name="T101" fmla="*/ 3 h 39"/>
                <a:gd name="T102" fmla="*/ 37 w 39"/>
                <a:gd name="T103" fmla="*/ 5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
                <a:gd name="T157" fmla="*/ 0 h 39"/>
                <a:gd name="T158" fmla="*/ 39 w 39"/>
                <a:gd name="T159" fmla="*/ 39 h 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 h="39">
                  <a:moveTo>
                    <a:pt x="39" y="6"/>
                  </a:moveTo>
                  <a:lnTo>
                    <a:pt x="37" y="9"/>
                  </a:lnTo>
                  <a:lnTo>
                    <a:pt x="37" y="12"/>
                  </a:lnTo>
                  <a:lnTo>
                    <a:pt x="37" y="16"/>
                  </a:lnTo>
                  <a:lnTo>
                    <a:pt x="37" y="19"/>
                  </a:lnTo>
                  <a:lnTo>
                    <a:pt x="39" y="20"/>
                  </a:lnTo>
                  <a:lnTo>
                    <a:pt x="39" y="22"/>
                  </a:lnTo>
                  <a:lnTo>
                    <a:pt x="39" y="25"/>
                  </a:lnTo>
                  <a:lnTo>
                    <a:pt x="37" y="27"/>
                  </a:lnTo>
                  <a:lnTo>
                    <a:pt x="37" y="28"/>
                  </a:lnTo>
                  <a:lnTo>
                    <a:pt x="36" y="30"/>
                  </a:lnTo>
                  <a:lnTo>
                    <a:pt x="34" y="31"/>
                  </a:lnTo>
                  <a:lnTo>
                    <a:pt x="33" y="30"/>
                  </a:lnTo>
                  <a:lnTo>
                    <a:pt x="33" y="28"/>
                  </a:lnTo>
                  <a:lnTo>
                    <a:pt x="31" y="28"/>
                  </a:lnTo>
                  <a:lnTo>
                    <a:pt x="31" y="25"/>
                  </a:lnTo>
                  <a:lnTo>
                    <a:pt x="31" y="23"/>
                  </a:lnTo>
                  <a:lnTo>
                    <a:pt x="29" y="23"/>
                  </a:lnTo>
                  <a:lnTo>
                    <a:pt x="29" y="22"/>
                  </a:lnTo>
                  <a:lnTo>
                    <a:pt x="28" y="20"/>
                  </a:lnTo>
                  <a:lnTo>
                    <a:pt x="26" y="20"/>
                  </a:lnTo>
                  <a:lnTo>
                    <a:pt x="25" y="20"/>
                  </a:lnTo>
                  <a:lnTo>
                    <a:pt x="23" y="22"/>
                  </a:lnTo>
                  <a:lnTo>
                    <a:pt x="22" y="23"/>
                  </a:lnTo>
                  <a:lnTo>
                    <a:pt x="22" y="25"/>
                  </a:lnTo>
                  <a:lnTo>
                    <a:pt x="20" y="27"/>
                  </a:lnTo>
                  <a:lnTo>
                    <a:pt x="20" y="28"/>
                  </a:lnTo>
                  <a:lnTo>
                    <a:pt x="20" y="31"/>
                  </a:lnTo>
                  <a:lnTo>
                    <a:pt x="19" y="33"/>
                  </a:lnTo>
                  <a:lnTo>
                    <a:pt x="19" y="36"/>
                  </a:lnTo>
                  <a:lnTo>
                    <a:pt x="19" y="37"/>
                  </a:lnTo>
                  <a:lnTo>
                    <a:pt x="17" y="37"/>
                  </a:lnTo>
                  <a:lnTo>
                    <a:pt x="15" y="34"/>
                  </a:lnTo>
                  <a:lnTo>
                    <a:pt x="15" y="33"/>
                  </a:lnTo>
                  <a:lnTo>
                    <a:pt x="15" y="30"/>
                  </a:lnTo>
                  <a:lnTo>
                    <a:pt x="15" y="28"/>
                  </a:lnTo>
                  <a:lnTo>
                    <a:pt x="17" y="25"/>
                  </a:lnTo>
                  <a:lnTo>
                    <a:pt x="17" y="22"/>
                  </a:lnTo>
                  <a:lnTo>
                    <a:pt x="19" y="19"/>
                  </a:lnTo>
                  <a:lnTo>
                    <a:pt x="19" y="17"/>
                  </a:lnTo>
                  <a:lnTo>
                    <a:pt x="17" y="17"/>
                  </a:lnTo>
                  <a:lnTo>
                    <a:pt x="15" y="17"/>
                  </a:lnTo>
                  <a:lnTo>
                    <a:pt x="14" y="19"/>
                  </a:lnTo>
                  <a:lnTo>
                    <a:pt x="12" y="20"/>
                  </a:lnTo>
                  <a:lnTo>
                    <a:pt x="12" y="22"/>
                  </a:lnTo>
                  <a:lnTo>
                    <a:pt x="12" y="25"/>
                  </a:lnTo>
                  <a:lnTo>
                    <a:pt x="12" y="30"/>
                  </a:lnTo>
                  <a:lnTo>
                    <a:pt x="12" y="34"/>
                  </a:lnTo>
                  <a:lnTo>
                    <a:pt x="12" y="37"/>
                  </a:lnTo>
                  <a:lnTo>
                    <a:pt x="12" y="39"/>
                  </a:lnTo>
                  <a:lnTo>
                    <a:pt x="9" y="37"/>
                  </a:lnTo>
                  <a:lnTo>
                    <a:pt x="8" y="36"/>
                  </a:lnTo>
                  <a:lnTo>
                    <a:pt x="8" y="33"/>
                  </a:lnTo>
                  <a:lnTo>
                    <a:pt x="6" y="30"/>
                  </a:lnTo>
                  <a:lnTo>
                    <a:pt x="8" y="27"/>
                  </a:lnTo>
                  <a:lnTo>
                    <a:pt x="8" y="22"/>
                  </a:lnTo>
                  <a:lnTo>
                    <a:pt x="9" y="19"/>
                  </a:lnTo>
                  <a:lnTo>
                    <a:pt x="9" y="14"/>
                  </a:lnTo>
                  <a:lnTo>
                    <a:pt x="8" y="16"/>
                  </a:lnTo>
                  <a:lnTo>
                    <a:pt x="6" y="19"/>
                  </a:lnTo>
                  <a:lnTo>
                    <a:pt x="4" y="22"/>
                  </a:lnTo>
                  <a:lnTo>
                    <a:pt x="4" y="23"/>
                  </a:lnTo>
                  <a:lnTo>
                    <a:pt x="3" y="27"/>
                  </a:lnTo>
                  <a:lnTo>
                    <a:pt x="3" y="30"/>
                  </a:lnTo>
                  <a:lnTo>
                    <a:pt x="3" y="33"/>
                  </a:lnTo>
                  <a:lnTo>
                    <a:pt x="3" y="36"/>
                  </a:lnTo>
                  <a:lnTo>
                    <a:pt x="4" y="37"/>
                  </a:lnTo>
                  <a:lnTo>
                    <a:pt x="3" y="37"/>
                  </a:lnTo>
                  <a:lnTo>
                    <a:pt x="1" y="37"/>
                  </a:lnTo>
                  <a:lnTo>
                    <a:pt x="0" y="37"/>
                  </a:lnTo>
                  <a:lnTo>
                    <a:pt x="0" y="31"/>
                  </a:lnTo>
                  <a:lnTo>
                    <a:pt x="1" y="25"/>
                  </a:lnTo>
                  <a:lnTo>
                    <a:pt x="1" y="19"/>
                  </a:lnTo>
                  <a:lnTo>
                    <a:pt x="3" y="12"/>
                  </a:lnTo>
                  <a:lnTo>
                    <a:pt x="4" y="9"/>
                  </a:lnTo>
                  <a:lnTo>
                    <a:pt x="9" y="8"/>
                  </a:lnTo>
                  <a:lnTo>
                    <a:pt x="12" y="8"/>
                  </a:lnTo>
                  <a:lnTo>
                    <a:pt x="15" y="9"/>
                  </a:lnTo>
                  <a:lnTo>
                    <a:pt x="19" y="11"/>
                  </a:lnTo>
                  <a:lnTo>
                    <a:pt x="22" y="12"/>
                  </a:lnTo>
                  <a:lnTo>
                    <a:pt x="25" y="14"/>
                  </a:lnTo>
                  <a:lnTo>
                    <a:pt x="28" y="16"/>
                  </a:lnTo>
                  <a:lnTo>
                    <a:pt x="31" y="14"/>
                  </a:lnTo>
                  <a:lnTo>
                    <a:pt x="31" y="12"/>
                  </a:lnTo>
                  <a:lnTo>
                    <a:pt x="28" y="11"/>
                  </a:lnTo>
                  <a:lnTo>
                    <a:pt x="26" y="9"/>
                  </a:lnTo>
                  <a:lnTo>
                    <a:pt x="23" y="8"/>
                  </a:lnTo>
                  <a:lnTo>
                    <a:pt x="22" y="6"/>
                  </a:lnTo>
                  <a:lnTo>
                    <a:pt x="22" y="5"/>
                  </a:lnTo>
                  <a:lnTo>
                    <a:pt x="22" y="3"/>
                  </a:lnTo>
                  <a:lnTo>
                    <a:pt x="25" y="0"/>
                  </a:lnTo>
                  <a:lnTo>
                    <a:pt x="26" y="0"/>
                  </a:lnTo>
                  <a:lnTo>
                    <a:pt x="28" y="0"/>
                  </a:lnTo>
                  <a:lnTo>
                    <a:pt x="29" y="0"/>
                  </a:lnTo>
                  <a:lnTo>
                    <a:pt x="31" y="2"/>
                  </a:lnTo>
                  <a:lnTo>
                    <a:pt x="34" y="3"/>
                  </a:lnTo>
                  <a:lnTo>
                    <a:pt x="36" y="3"/>
                  </a:lnTo>
                  <a:lnTo>
                    <a:pt x="37" y="5"/>
                  </a:lnTo>
                  <a:lnTo>
                    <a:pt x="39" y="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06" name="Freeform 930"/>
            <p:cNvSpPr>
              <a:spLocks/>
            </p:cNvSpPr>
            <p:nvPr/>
          </p:nvSpPr>
          <p:spPr bwMode="auto">
            <a:xfrm>
              <a:off x="1785" y="3085"/>
              <a:ext cx="26" cy="23"/>
            </a:xfrm>
            <a:custGeom>
              <a:avLst/>
              <a:gdLst>
                <a:gd name="T0" fmla="*/ 26 w 26"/>
                <a:gd name="T1" fmla="*/ 23 h 23"/>
                <a:gd name="T2" fmla="*/ 25 w 26"/>
                <a:gd name="T3" fmla="*/ 21 h 23"/>
                <a:gd name="T4" fmla="*/ 23 w 26"/>
                <a:gd name="T5" fmla="*/ 21 h 23"/>
                <a:gd name="T6" fmla="*/ 22 w 26"/>
                <a:gd name="T7" fmla="*/ 20 h 23"/>
                <a:gd name="T8" fmla="*/ 22 w 26"/>
                <a:gd name="T9" fmla="*/ 20 h 23"/>
                <a:gd name="T10" fmla="*/ 20 w 26"/>
                <a:gd name="T11" fmla="*/ 18 h 23"/>
                <a:gd name="T12" fmla="*/ 18 w 26"/>
                <a:gd name="T13" fmla="*/ 18 h 23"/>
                <a:gd name="T14" fmla="*/ 18 w 26"/>
                <a:gd name="T15" fmla="*/ 17 h 23"/>
                <a:gd name="T16" fmla="*/ 17 w 26"/>
                <a:gd name="T17" fmla="*/ 17 h 23"/>
                <a:gd name="T18" fmla="*/ 0 w 26"/>
                <a:gd name="T19" fmla="*/ 1 h 23"/>
                <a:gd name="T20" fmla="*/ 0 w 26"/>
                <a:gd name="T21" fmla="*/ 0 h 23"/>
                <a:gd name="T22" fmla="*/ 3 w 26"/>
                <a:gd name="T23" fmla="*/ 3 h 23"/>
                <a:gd name="T24" fmla="*/ 7 w 26"/>
                <a:gd name="T25" fmla="*/ 4 h 23"/>
                <a:gd name="T26" fmla="*/ 11 w 26"/>
                <a:gd name="T27" fmla="*/ 7 h 23"/>
                <a:gd name="T28" fmla="*/ 14 w 26"/>
                <a:gd name="T29" fmla="*/ 10 h 23"/>
                <a:gd name="T30" fmla="*/ 18 w 26"/>
                <a:gd name="T31" fmla="*/ 12 h 23"/>
                <a:gd name="T32" fmla="*/ 22 w 26"/>
                <a:gd name="T33" fmla="*/ 15 h 23"/>
                <a:gd name="T34" fmla="*/ 23 w 26"/>
                <a:gd name="T35" fmla="*/ 18 h 23"/>
                <a:gd name="T36" fmla="*/ 26 w 26"/>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3"/>
                <a:gd name="T59" fmla="*/ 26 w 26"/>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3">
                  <a:moveTo>
                    <a:pt x="26" y="23"/>
                  </a:moveTo>
                  <a:lnTo>
                    <a:pt x="25" y="21"/>
                  </a:lnTo>
                  <a:lnTo>
                    <a:pt x="23" y="21"/>
                  </a:lnTo>
                  <a:lnTo>
                    <a:pt x="22" y="20"/>
                  </a:lnTo>
                  <a:lnTo>
                    <a:pt x="20" y="18"/>
                  </a:lnTo>
                  <a:lnTo>
                    <a:pt x="18" y="18"/>
                  </a:lnTo>
                  <a:lnTo>
                    <a:pt x="18" y="17"/>
                  </a:lnTo>
                  <a:lnTo>
                    <a:pt x="17" y="17"/>
                  </a:lnTo>
                  <a:lnTo>
                    <a:pt x="0" y="1"/>
                  </a:lnTo>
                  <a:lnTo>
                    <a:pt x="0" y="0"/>
                  </a:lnTo>
                  <a:lnTo>
                    <a:pt x="3" y="3"/>
                  </a:lnTo>
                  <a:lnTo>
                    <a:pt x="7" y="4"/>
                  </a:lnTo>
                  <a:lnTo>
                    <a:pt x="11" y="7"/>
                  </a:lnTo>
                  <a:lnTo>
                    <a:pt x="14" y="10"/>
                  </a:lnTo>
                  <a:lnTo>
                    <a:pt x="18" y="12"/>
                  </a:lnTo>
                  <a:lnTo>
                    <a:pt x="22" y="15"/>
                  </a:lnTo>
                  <a:lnTo>
                    <a:pt x="23" y="18"/>
                  </a:lnTo>
                  <a:lnTo>
                    <a:pt x="26" y="2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07" name="Freeform 931"/>
            <p:cNvSpPr>
              <a:spLocks/>
            </p:cNvSpPr>
            <p:nvPr/>
          </p:nvSpPr>
          <p:spPr bwMode="auto">
            <a:xfrm>
              <a:off x="1725" y="3091"/>
              <a:ext cx="11" cy="29"/>
            </a:xfrm>
            <a:custGeom>
              <a:avLst/>
              <a:gdLst>
                <a:gd name="T0" fmla="*/ 11 w 11"/>
                <a:gd name="T1" fmla="*/ 1 h 29"/>
                <a:gd name="T2" fmla="*/ 10 w 11"/>
                <a:gd name="T3" fmla="*/ 4 h 29"/>
                <a:gd name="T4" fmla="*/ 8 w 11"/>
                <a:gd name="T5" fmla="*/ 8 h 29"/>
                <a:gd name="T6" fmla="*/ 7 w 11"/>
                <a:gd name="T7" fmla="*/ 11 h 29"/>
                <a:gd name="T8" fmla="*/ 7 w 11"/>
                <a:gd name="T9" fmla="*/ 15 h 29"/>
                <a:gd name="T10" fmla="*/ 5 w 11"/>
                <a:gd name="T11" fmla="*/ 19 h 29"/>
                <a:gd name="T12" fmla="*/ 5 w 11"/>
                <a:gd name="T13" fmla="*/ 23 h 29"/>
                <a:gd name="T14" fmla="*/ 5 w 11"/>
                <a:gd name="T15" fmla="*/ 26 h 29"/>
                <a:gd name="T16" fmla="*/ 7 w 11"/>
                <a:gd name="T17" fmla="*/ 29 h 29"/>
                <a:gd name="T18" fmla="*/ 4 w 11"/>
                <a:gd name="T19" fmla="*/ 28 h 29"/>
                <a:gd name="T20" fmla="*/ 2 w 11"/>
                <a:gd name="T21" fmla="*/ 25 h 29"/>
                <a:gd name="T22" fmla="*/ 2 w 11"/>
                <a:gd name="T23" fmla="*/ 20 h 29"/>
                <a:gd name="T24" fmla="*/ 0 w 11"/>
                <a:gd name="T25" fmla="*/ 17 h 29"/>
                <a:gd name="T26" fmla="*/ 2 w 11"/>
                <a:gd name="T27" fmla="*/ 17 h 29"/>
                <a:gd name="T28" fmla="*/ 0 w 11"/>
                <a:gd name="T29" fmla="*/ 14 h 29"/>
                <a:gd name="T30" fmla="*/ 0 w 11"/>
                <a:gd name="T31" fmla="*/ 9 h 29"/>
                <a:gd name="T32" fmla="*/ 2 w 11"/>
                <a:gd name="T33" fmla="*/ 6 h 29"/>
                <a:gd name="T34" fmla="*/ 4 w 11"/>
                <a:gd name="T35" fmla="*/ 3 h 29"/>
                <a:gd name="T36" fmla="*/ 5 w 11"/>
                <a:gd name="T37" fmla="*/ 3 h 29"/>
                <a:gd name="T38" fmla="*/ 7 w 11"/>
                <a:gd name="T39" fmla="*/ 1 h 29"/>
                <a:gd name="T40" fmla="*/ 7 w 11"/>
                <a:gd name="T41" fmla="*/ 1 h 29"/>
                <a:gd name="T42" fmla="*/ 8 w 11"/>
                <a:gd name="T43" fmla="*/ 1 h 29"/>
                <a:gd name="T44" fmla="*/ 10 w 11"/>
                <a:gd name="T45" fmla="*/ 0 h 29"/>
                <a:gd name="T46" fmla="*/ 10 w 11"/>
                <a:gd name="T47" fmla="*/ 0 h 29"/>
                <a:gd name="T48" fmla="*/ 11 w 11"/>
                <a:gd name="T49" fmla="*/ 1 h 29"/>
                <a:gd name="T50" fmla="*/ 11 w 11"/>
                <a:gd name="T51" fmla="*/ 1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29"/>
                <a:gd name="T80" fmla="*/ 11 w 11"/>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29">
                  <a:moveTo>
                    <a:pt x="11" y="1"/>
                  </a:moveTo>
                  <a:lnTo>
                    <a:pt x="10" y="4"/>
                  </a:lnTo>
                  <a:lnTo>
                    <a:pt x="8" y="8"/>
                  </a:lnTo>
                  <a:lnTo>
                    <a:pt x="7" y="11"/>
                  </a:lnTo>
                  <a:lnTo>
                    <a:pt x="7" y="15"/>
                  </a:lnTo>
                  <a:lnTo>
                    <a:pt x="5" y="19"/>
                  </a:lnTo>
                  <a:lnTo>
                    <a:pt x="5" y="23"/>
                  </a:lnTo>
                  <a:lnTo>
                    <a:pt x="5" y="26"/>
                  </a:lnTo>
                  <a:lnTo>
                    <a:pt x="7" y="29"/>
                  </a:lnTo>
                  <a:lnTo>
                    <a:pt x="4" y="28"/>
                  </a:lnTo>
                  <a:lnTo>
                    <a:pt x="2" y="25"/>
                  </a:lnTo>
                  <a:lnTo>
                    <a:pt x="2" y="20"/>
                  </a:lnTo>
                  <a:lnTo>
                    <a:pt x="0" y="17"/>
                  </a:lnTo>
                  <a:lnTo>
                    <a:pt x="2" y="17"/>
                  </a:lnTo>
                  <a:lnTo>
                    <a:pt x="0" y="14"/>
                  </a:lnTo>
                  <a:lnTo>
                    <a:pt x="0" y="9"/>
                  </a:lnTo>
                  <a:lnTo>
                    <a:pt x="2" y="6"/>
                  </a:lnTo>
                  <a:lnTo>
                    <a:pt x="4" y="3"/>
                  </a:lnTo>
                  <a:lnTo>
                    <a:pt x="5" y="3"/>
                  </a:lnTo>
                  <a:lnTo>
                    <a:pt x="7" y="1"/>
                  </a:lnTo>
                  <a:lnTo>
                    <a:pt x="8" y="1"/>
                  </a:lnTo>
                  <a:lnTo>
                    <a:pt x="10" y="0"/>
                  </a:lnTo>
                  <a:lnTo>
                    <a:pt x="11" y="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08" name="Freeform 932"/>
            <p:cNvSpPr>
              <a:spLocks/>
            </p:cNvSpPr>
            <p:nvPr/>
          </p:nvSpPr>
          <p:spPr bwMode="auto">
            <a:xfrm>
              <a:off x="1786" y="3094"/>
              <a:ext cx="25" cy="23"/>
            </a:xfrm>
            <a:custGeom>
              <a:avLst/>
              <a:gdLst>
                <a:gd name="T0" fmla="*/ 10 w 25"/>
                <a:gd name="T1" fmla="*/ 6 h 23"/>
                <a:gd name="T2" fmla="*/ 25 w 25"/>
                <a:gd name="T3" fmla="*/ 20 h 23"/>
                <a:gd name="T4" fmla="*/ 25 w 25"/>
                <a:gd name="T5" fmla="*/ 23 h 23"/>
                <a:gd name="T6" fmla="*/ 22 w 25"/>
                <a:gd name="T7" fmla="*/ 22 h 23"/>
                <a:gd name="T8" fmla="*/ 19 w 25"/>
                <a:gd name="T9" fmla="*/ 19 h 23"/>
                <a:gd name="T10" fmla="*/ 16 w 25"/>
                <a:gd name="T11" fmla="*/ 17 h 23"/>
                <a:gd name="T12" fmla="*/ 13 w 25"/>
                <a:gd name="T13" fmla="*/ 14 h 23"/>
                <a:gd name="T14" fmla="*/ 10 w 25"/>
                <a:gd name="T15" fmla="*/ 11 h 23"/>
                <a:gd name="T16" fmla="*/ 6 w 25"/>
                <a:gd name="T17" fmla="*/ 9 h 23"/>
                <a:gd name="T18" fmla="*/ 3 w 25"/>
                <a:gd name="T19" fmla="*/ 6 h 23"/>
                <a:gd name="T20" fmla="*/ 0 w 25"/>
                <a:gd name="T21" fmla="*/ 5 h 23"/>
                <a:gd name="T22" fmla="*/ 0 w 25"/>
                <a:gd name="T23" fmla="*/ 0 h 23"/>
                <a:gd name="T24" fmla="*/ 2 w 25"/>
                <a:gd name="T25" fmla="*/ 0 h 23"/>
                <a:gd name="T26" fmla="*/ 3 w 25"/>
                <a:gd name="T27" fmla="*/ 0 h 23"/>
                <a:gd name="T28" fmla="*/ 5 w 25"/>
                <a:gd name="T29" fmla="*/ 1 h 23"/>
                <a:gd name="T30" fmla="*/ 5 w 25"/>
                <a:gd name="T31" fmla="*/ 1 h 23"/>
                <a:gd name="T32" fmla="*/ 6 w 25"/>
                <a:gd name="T33" fmla="*/ 3 h 23"/>
                <a:gd name="T34" fmla="*/ 6 w 25"/>
                <a:gd name="T35" fmla="*/ 5 h 23"/>
                <a:gd name="T36" fmla="*/ 8 w 25"/>
                <a:gd name="T37" fmla="*/ 5 h 23"/>
                <a:gd name="T38" fmla="*/ 10 w 25"/>
                <a:gd name="T39" fmla="*/ 6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23"/>
                <a:gd name="T62" fmla="*/ 25 w 25"/>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23">
                  <a:moveTo>
                    <a:pt x="10" y="6"/>
                  </a:moveTo>
                  <a:lnTo>
                    <a:pt x="25" y="20"/>
                  </a:lnTo>
                  <a:lnTo>
                    <a:pt x="25" y="23"/>
                  </a:lnTo>
                  <a:lnTo>
                    <a:pt x="22" y="22"/>
                  </a:lnTo>
                  <a:lnTo>
                    <a:pt x="19" y="19"/>
                  </a:lnTo>
                  <a:lnTo>
                    <a:pt x="16" y="17"/>
                  </a:lnTo>
                  <a:lnTo>
                    <a:pt x="13" y="14"/>
                  </a:lnTo>
                  <a:lnTo>
                    <a:pt x="10" y="11"/>
                  </a:lnTo>
                  <a:lnTo>
                    <a:pt x="6" y="9"/>
                  </a:lnTo>
                  <a:lnTo>
                    <a:pt x="3" y="6"/>
                  </a:lnTo>
                  <a:lnTo>
                    <a:pt x="0" y="5"/>
                  </a:lnTo>
                  <a:lnTo>
                    <a:pt x="0" y="0"/>
                  </a:lnTo>
                  <a:lnTo>
                    <a:pt x="2" y="0"/>
                  </a:lnTo>
                  <a:lnTo>
                    <a:pt x="3" y="0"/>
                  </a:lnTo>
                  <a:lnTo>
                    <a:pt x="5" y="1"/>
                  </a:lnTo>
                  <a:lnTo>
                    <a:pt x="6" y="3"/>
                  </a:lnTo>
                  <a:lnTo>
                    <a:pt x="6" y="5"/>
                  </a:lnTo>
                  <a:lnTo>
                    <a:pt x="8" y="5"/>
                  </a:lnTo>
                  <a:lnTo>
                    <a:pt x="10" y="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09" name="Freeform 933"/>
            <p:cNvSpPr>
              <a:spLocks/>
            </p:cNvSpPr>
            <p:nvPr/>
          </p:nvSpPr>
          <p:spPr bwMode="auto">
            <a:xfrm>
              <a:off x="1608" y="3094"/>
              <a:ext cx="10" cy="28"/>
            </a:xfrm>
            <a:custGeom>
              <a:avLst/>
              <a:gdLst>
                <a:gd name="T0" fmla="*/ 5 w 10"/>
                <a:gd name="T1" fmla="*/ 17 h 28"/>
                <a:gd name="T2" fmla="*/ 5 w 10"/>
                <a:gd name="T3" fmla="*/ 19 h 28"/>
                <a:gd name="T4" fmla="*/ 5 w 10"/>
                <a:gd name="T5" fmla="*/ 22 h 28"/>
                <a:gd name="T6" fmla="*/ 5 w 10"/>
                <a:gd name="T7" fmla="*/ 25 h 28"/>
                <a:gd name="T8" fmla="*/ 4 w 10"/>
                <a:gd name="T9" fmla="*/ 28 h 28"/>
                <a:gd name="T10" fmla="*/ 2 w 10"/>
                <a:gd name="T11" fmla="*/ 26 h 28"/>
                <a:gd name="T12" fmla="*/ 2 w 10"/>
                <a:gd name="T13" fmla="*/ 25 h 28"/>
                <a:gd name="T14" fmla="*/ 2 w 10"/>
                <a:gd name="T15" fmla="*/ 22 h 28"/>
                <a:gd name="T16" fmla="*/ 0 w 10"/>
                <a:gd name="T17" fmla="*/ 20 h 28"/>
                <a:gd name="T18" fmla="*/ 0 w 10"/>
                <a:gd name="T19" fmla="*/ 19 h 28"/>
                <a:gd name="T20" fmla="*/ 2 w 10"/>
                <a:gd name="T21" fmla="*/ 16 h 28"/>
                <a:gd name="T22" fmla="*/ 2 w 10"/>
                <a:gd name="T23" fmla="*/ 14 h 28"/>
                <a:gd name="T24" fmla="*/ 4 w 10"/>
                <a:gd name="T25" fmla="*/ 11 h 28"/>
                <a:gd name="T26" fmla="*/ 4 w 10"/>
                <a:gd name="T27" fmla="*/ 9 h 28"/>
                <a:gd name="T28" fmla="*/ 5 w 10"/>
                <a:gd name="T29" fmla="*/ 8 h 28"/>
                <a:gd name="T30" fmla="*/ 5 w 10"/>
                <a:gd name="T31" fmla="*/ 5 h 28"/>
                <a:gd name="T32" fmla="*/ 7 w 10"/>
                <a:gd name="T33" fmla="*/ 3 h 28"/>
                <a:gd name="T34" fmla="*/ 10 w 10"/>
                <a:gd name="T35" fmla="*/ 0 h 28"/>
                <a:gd name="T36" fmla="*/ 10 w 10"/>
                <a:gd name="T37" fmla="*/ 3 h 28"/>
                <a:gd name="T38" fmla="*/ 10 w 10"/>
                <a:gd name="T39" fmla="*/ 5 h 28"/>
                <a:gd name="T40" fmla="*/ 8 w 10"/>
                <a:gd name="T41" fmla="*/ 6 h 28"/>
                <a:gd name="T42" fmla="*/ 8 w 10"/>
                <a:gd name="T43" fmla="*/ 8 h 28"/>
                <a:gd name="T44" fmla="*/ 7 w 10"/>
                <a:gd name="T45" fmla="*/ 9 h 28"/>
                <a:gd name="T46" fmla="*/ 5 w 10"/>
                <a:gd name="T47" fmla="*/ 11 h 28"/>
                <a:gd name="T48" fmla="*/ 5 w 10"/>
                <a:gd name="T49" fmla="*/ 14 h 28"/>
                <a:gd name="T50" fmla="*/ 5 w 10"/>
                <a:gd name="T51" fmla="*/ 17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28"/>
                <a:gd name="T80" fmla="*/ 10 w 10"/>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28">
                  <a:moveTo>
                    <a:pt x="5" y="17"/>
                  </a:moveTo>
                  <a:lnTo>
                    <a:pt x="5" y="19"/>
                  </a:lnTo>
                  <a:lnTo>
                    <a:pt x="5" y="22"/>
                  </a:lnTo>
                  <a:lnTo>
                    <a:pt x="5" y="25"/>
                  </a:lnTo>
                  <a:lnTo>
                    <a:pt x="4" y="28"/>
                  </a:lnTo>
                  <a:lnTo>
                    <a:pt x="2" y="26"/>
                  </a:lnTo>
                  <a:lnTo>
                    <a:pt x="2" y="25"/>
                  </a:lnTo>
                  <a:lnTo>
                    <a:pt x="2" y="22"/>
                  </a:lnTo>
                  <a:lnTo>
                    <a:pt x="0" y="20"/>
                  </a:lnTo>
                  <a:lnTo>
                    <a:pt x="0" y="19"/>
                  </a:lnTo>
                  <a:lnTo>
                    <a:pt x="2" y="16"/>
                  </a:lnTo>
                  <a:lnTo>
                    <a:pt x="2" y="14"/>
                  </a:lnTo>
                  <a:lnTo>
                    <a:pt x="4" y="11"/>
                  </a:lnTo>
                  <a:lnTo>
                    <a:pt x="4" y="9"/>
                  </a:lnTo>
                  <a:lnTo>
                    <a:pt x="5" y="8"/>
                  </a:lnTo>
                  <a:lnTo>
                    <a:pt x="5" y="5"/>
                  </a:lnTo>
                  <a:lnTo>
                    <a:pt x="7" y="3"/>
                  </a:lnTo>
                  <a:lnTo>
                    <a:pt x="10" y="0"/>
                  </a:lnTo>
                  <a:lnTo>
                    <a:pt x="10" y="3"/>
                  </a:lnTo>
                  <a:lnTo>
                    <a:pt x="10" y="5"/>
                  </a:lnTo>
                  <a:lnTo>
                    <a:pt x="8" y="6"/>
                  </a:lnTo>
                  <a:lnTo>
                    <a:pt x="8" y="8"/>
                  </a:lnTo>
                  <a:lnTo>
                    <a:pt x="7" y="9"/>
                  </a:lnTo>
                  <a:lnTo>
                    <a:pt x="5" y="11"/>
                  </a:lnTo>
                  <a:lnTo>
                    <a:pt x="5" y="14"/>
                  </a:lnTo>
                  <a:lnTo>
                    <a:pt x="5" y="1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10" name="Freeform 934"/>
            <p:cNvSpPr>
              <a:spLocks/>
            </p:cNvSpPr>
            <p:nvPr/>
          </p:nvSpPr>
          <p:spPr bwMode="auto">
            <a:xfrm>
              <a:off x="1624" y="3094"/>
              <a:ext cx="9" cy="26"/>
            </a:xfrm>
            <a:custGeom>
              <a:avLst/>
              <a:gdLst>
                <a:gd name="T0" fmla="*/ 9 w 9"/>
                <a:gd name="T1" fmla="*/ 0 h 26"/>
                <a:gd name="T2" fmla="*/ 8 w 9"/>
                <a:gd name="T3" fmla="*/ 5 h 26"/>
                <a:gd name="T4" fmla="*/ 6 w 9"/>
                <a:gd name="T5" fmla="*/ 8 h 26"/>
                <a:gd name="T6" fmla="*/ 5 w 9"/>
                <a:gd name="T7" fmla="*/ 12 h 26"/>
                <a:gd name="T8" fmla="*/ 5 w 9"/>
                <a:gd name="T9" fmla="*/ 17 h 26"/>
                <a:gd name="T10" fmla="*/ 3 w 9"/>
                <a:gd name="T11" fmla="*/ 20 h 26"/>
                <a:gd name="T12" fmla="*/ 3 w 9"/>
                <a:gd name="T13" fmla="*/ 23 h 26"/>
                <a:gd name="T14" fmla="*/ 3 w 9"/>
                <a:gd name="T15" fmla="*/ 25 h 26"/>
                <a:gd name="T16" fmla="*/ 3 w 9"/>
                <a:gd name="T17" fmla="*/ 25 h 26"/>
                <a:gd name="T18" fmla="*/ 2 w 9"/>
                <a:gd name="T19" fmla="*/ 25 h 26"/>
                <a:gd name="T20" fmla="*/ 2 w 9"/>
                <a:gd name="T21" fmla="*/ 25 h 26"/>
                <a:gd name="T22" fmla="*/ 2 w 9"/>
                <a:gd name="T23" fmla="*/ 26 h 26"/>
                <a:gd name="T24" fmla="*/ 2 w 9"/>
                <a:gd name="T25" fmla="*/ 26 h 26"/>
                <a:gd name="T26" fmla="*/ 0 w 9"/>
                <a:gd name="T27" fmla="*/ 23 h 26"/>
                <a:gd name="T28" fmla="*/ 0 w 9"/>
                <a:gd name="T29" fmla="*/ 19 h 26"/>
                <a:gd name="T30" fmla="*/ 2 w 9"/>
                <a:gd name="T31" fmla="*/ 12 h 26"/>
                <a:gd name="T32" fmla="*/ 2 w 9"/>
                <a:gd name="T33" fmla="*/ 9 h 26"/>
                <a:gd name="T34" fmla="*/ 3 w 9"/>
                <a:gd name="T35" fmla="*/ 8 h 26"/>
                <a:gd name="T36" fmla="*/ 3 w 9"/>
                <a:gd name="T37" fmla="*/ 6 h 26"/>
                <a:gd name="T38" fmla="*/ 5 w 9"/>
                <a:gd name="T39" fmla="*/ 5 h 26"/>
                <a:gd name="T40" fmla="*/ 5 w 9"/>
                <a:gd name="T41" fmla="*/ 5 h 26"/>
                <a:gd name="T42" fmla="*/ 6 w 9"/>
                <a:gd name="T43" fmla="*/ 3 h 26"/>
                <a:gd name="T44" fmla="*/ 8 w 9"/>
                <a:gd name="T45" fmla="*/ 1 h 26"/>
                <a:gd name="T46" fmla="*/ 8 w 9"/>
                <a:gd name="T47" fmla="*/ 0 h 26"/>
                <a:gd name="T48" fmla="*/ 9 w 9"/>
                <a:gd name="T49" fmla="*/ 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26"/>
                <a:gd name="T77" fmla="*/ 9 w 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26">
                  <a:moveTo>
                    <a:pt x="9" y="0"/>
                  </a:moveTo>
                  <a:lnTo>
                    <a:pt x="8" y="5"/>
                  </a:lnTo>
                  <a:lnTo>
                    <a:pt x="6" y="8"/>
                  </a:lnTo>
                  <a:lnTo>
                    <a:pt x="5" y="12"/>
                  </a:lnTo>
                  <a:lnTo>
                    <a:pt x="5" y="17"/>
                  </a:lnTo>
                  <a:lnTo>
                    <a:pt x="3" y="20"/>
                  </a:lnTo>
                  <a:lnTo>
                    <a:pt x="3" y="23"/>
                  </a:lnTo>
                  <a:lnTo>
                    <a:pt x="3" y="25"/>
                  </a:lnTo>
                  <a:lnTo>
                    <a:pt x="2" y="25"/>
                  </a:lnTo>
                  <a:lnTo>
                    <a:pt x="2" y="26"/>
                  </a:lnTo>
                  <a:lnTo>
                    <a:pt x="0" y="23"/>
                  </a:lnTo>
                  <a:lnTo>
                    <a:pt x="0" y="19"/>
                  </a:lnTo>
                  <a:lnTo>
                    <a:pt x="2" y="12"/>
                  </a:lnTo>
                  <a:lnTo>
                    <a:pt x="2" y="9"/>
                  </a:lnTo>
                  <a:lnTo>
                    <a:pt x="3" y="8"/>
                  </a:lnTo>
                  <a:lnTo>
                    <a:pt x="3" y="6"/>
                  </a:lnTo>
                  <a:lnTo>
                    <a:pt x="5" y="5"/>
                  </a:lnTo>
                  <a:lnTo>
                    <a:pt x="6" y="3"/>
                  </a:lnTo>
                  <a:lnTo>
                    <a:pt x="8" y="1"/>
                  </a:lnTo>
                  <a:lnTo>
                    <a:pt x="8" y="0"/>
                  </a:lnTo>
                  <a:lnTo>
                    <a:pt x="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11" name="Freeform 935"/>
            <p:cNvSpPr>
              <a:spLocks/>
            </p:cNvSpPr>
            <p:nvPr/>
          </p:nvSpPr>
          <p:spPr bwMode="auto">
            <a:xfrm>
              <a:off x="1788" y="3105"/>
              <a:ext cx="20" cy="19"/>
            </a:xfrm>
            <a:custGeom>
              <a:avLst/>
              <a:gdLst>
                <a:gd name="T0" fmla="*/ 19 w 20"/>
                <a:gd name="T1" fmla="*/ 15 h 19"/>
                <a:gd name="T2" fmla="*/ 20 w 20"/>
                <a:gd name="T3" fmla="*/ 17 h 19"/>
                <a:gd name="T4" fmla="*/ 19 w 20"/>
                <a:gd name="T5" fmla="*/ 17 h 19"/>
                <a:gd name="T6" fmla="*/ 19 w 20"/>
                <a:gd name="T7" fmla="*/ 19 h 19"/>
                <a:gd name="T8" fmla="*/ 17 w 20"/>
                <a:gd name="T9" fmla="*/ 19 h 19"/>
                <a:gd name="T10" fmla="*/ 14 w 20"/>
                <a:gd name="T11" fmla="*/ 17 h 19"/>
                <a:gd name="T12" fmla="*/ 12 w 20"/>
                <a:gd name="T13" fmla="*/ 14 h 19"/>
                <a:gd name="T14" fmla="*/ 9 w 20"/>
                <a:gd name="T15" fmla="*/ 12 h 19"/>
                <a:gd name="T16" fmla="*/ 6 w 20"/>
                <a:gd name="T17" fmla="*/ 11 h 19"/>
                <a:gd name="T18" fmla="*/ 3 w 20"/>
                <a:gd name="T19" fmla="*/ 8 h 19"/>
                <a:gd name="T20" fmla="*/ 1 w 20"/>
                <a:gd name="T21" fmla="*/ 6 h 19"/>
                <a:gd name="T22" fmla="*/ 0 w 20"/>
                <a:gd name="T23" fmla="*/ 3 h 19"/>
                <a:gd name="T24" fmla="*/ 0 w 20"/>
                <a:gd name="T25" fmla="*/ 0 h 19"/>
                <a:gd name="T26" fmla="*/ 3 w 20"/>
                <a:gd name="T27" fmla="*/ 1 h 19"/>
                <a:gd name="T28" fmla="*/ 6 w 20"/>
                <a:gd name="T29" fmla="*/ 3 h 19"/>
                <a:gd name="T30" fmla="*/ 8 w 20"/>
                <a:gd name="T31" fmla="*/ 5 h 19"/>
                <a:gd name="T32" fmla="*/ 9 w 20"/>
                <a:gd name="T33" fmla="*/ 6 h 19"/>
                <a:gd name="T34" fmla="*/ 12 w 20"/>
                <a:gd name="T35" fmla="*/ 8 h 19"/>
                <a:gd name="T36" fmla="*/ 14 w 20"/>
                <a:gd name="T37" fmla="*/ 11 h 19"/>
                <a:gd name="T38" fmla="*/ 17 w 20"/>
                <a:gd name="T39" fmla="*/ 12 h 19"/>
                <a:gd name="T40" fmla="*/ 19 w 20"/>
                <a:gd name="T41" fmla="*/ 15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9"/>
                <a:gd name="T65" fmla="*/ 20 w 20"/>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9">
                  <a:moveTo>
                    <a:pt x="19" y="15"/>
                  </a:moveTo>
                  <a:lnTo>
                    <a:pt x="20" y="17"/>
                  </a:lnTo>
                  <a:lnTo>
                    <a:pt x="19" y="17"/>
                  </a:lnTo>
                  <a:lnTo>
                    <a:pt x="19" y="19"/>
                  </a:lnTo>
                  <a:lnTo>
                    <a:pt x="17" y="19"/>
                  </a:lnTo>
                  <a:lnTo>
                    <a:pt x="14" y="17"/>
                  </a:lnTo>
                  <a:lnTo>
                    <a:pt x="12" y="14"/>
                  </a:lnTo>
                  <a:lnTo>
                    <a:pt x="9" y="12"/>
                  </a:lnTo>
                  <a:lnTo>
                    <a:pt x="6" y="11"/>
                  </a:lnTo>
                  <a:lnTo>
                    <a:pt x="3" y="8"/>
                  </a:lnTo>
                  <a:lnTo>
                    <a:pt x="1" y="6"/>
                  </a:lnTo>
                  <a:lnTo>
                    <a:pt x="0" y="3"/>
                  </a:lnTo>
                  <a:lnTo>
                    <a:pt x="0" y="0"/>
                  </a:lnTo>
                  <a:lnTo>
                    <a:pt x="3" y="1"/>
                  </a:lnTo>
                  <a:lnTo>
                    <a:pt x="6" y="3"/>
                  </a:lnTo>
                  <a:lnTo>
                    <a:pt x="8" y="5"/>
                  </a:lnTo>
                  <a:lnTo>
                    <a:pt x="9" y="6"/>
                  </a:lnTo>
                  <a:lnTo>
                    <a:pt x="12" y="8"/>
                  </a:lnTo>
                  <a:lnTo>
                    <a:pt x="14" y="11"/>
                  </a:lnTo>
                  <a:lnTo>
                    <a:pt x="17" y="12"/>
                  </a:lnTo>
                  <a:lnTo>
                    <a:pt x="19" y="1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12" name="Freeform 936"/>
            <p:cNvSpPr>
              <a:spLocks/>
            </p:cNvSpPr>
            <p:nvPr/>
          </p:nvSpPr>
          <p:spPr bwMode="auto">
            <a:xfrm>
              <a:off x="1674" y="3106"/>
              <a:ext cx="50" cy="10"/>
            </a:xfrm>
            <a:custGeom>
              <a:avLst/>
              <a:gdLst>
                <a:gd name="T0" fmla="*/ 50 w 50"/>
                <a:gd name="T1" fmla="*/ 0 h 10"/>
                <a:gd name="T2" fmla="*/ 48 w 50"/>
                <a:gd name="T3" fmla="*/ 2 h 10"/>
                <a:gd name="T4" fmla="*/ 48 w 50"/>
                <a:gd name="T5" fmla="*/ 5 h 10"/>
                <a:gd name="T6" fmla="*/ 48 w 50"/>
                <a:gd name="T7" fmla="*/ 7 h 10"/>
                <a:gd name="T8" fmla="*/ 50 w 50"/>
                <a:gd name="T9" fmla="*/ 10 h 10"/>
                <a:gd name="T10" fmla="*/ 48 w 50"/>
                <a:gd name="T11" fmla="*/ 10 h 10"/>
                <a:gd name="T12" fmla="*/ 47 w 50"/>
                <a:gd name="T13" fmla="*/ 10 h 10"/>
                <a:gd name="T14" fmla="*/ 44 w 50"/>
                <a:gd name="T15" fmla="*/ 10 h 10"/>
                <a:gd name="T16" fmla="*/ 41 w 50"/>
                <a:gd name="T17" fmla="*/ 10 h 10"/>
                <a:gd name="T18" fmla="*/ 37 w 50"/>
                <a:gd name="T19" fmla="*/ 10 h 10"/>
                <a:gd name="T20" fmla="*/ 34 w 50"/>
                <a:gd name="T21" fmla="*/ 10 h 10"/>
                <a:gd name="T22" fmla="*/ 30 w 50"/>
                <a:gd name="T23" fmla="*/ 10 h 10"/>
                <a:gd name="T24" fmla="*/ 25 w 50"/>
                <a:gd name="T25" fmla="*/ 10 h 10"/>
                <a:gd name="T26" fmla="*/ 22 w 50"/>
                <a:gd name="T27" fmla="*/ 10 h 10"/>
                <a:gd name="T28" fmla="*/ 17 w 50"/>
                <a:gd name="T29" fmla="*/ 10 h 10"/>
                <a:gd name="T30" fmla="*/ 14 w 50"/>
                <a:gd name="T31" fmla="*/ 10 h 10"/>
                <a:gd name="T32" fmla="*/ 11 w 50"/>
                <a:gd name="T33" fmla="*/ 10 h 10"/>
                <a:gd name="T34" fmla="*/ 9 w 50"/>
                <a:gd name="T35" fmla="*/ 10 h 10"/>
                <a:gd name="T36" fmla="*/ 6 w 50"/>
                <a:gd name="T37" fmla="*/ 10 h 10"/>
                <a:gd name="T38" fmla="*/ 5 w 50"/>
                <a:gd name="T39" fmla="*/ 10 h 10"/>
                <a:gd name="T40" fmla="*/ 5 w 50"/>
                <a:gd name="T41" fmla="*/ 10 h 10"/>
                <a:gd name="T42" fmla="*/ 3 w 50"/>
                <a:gd name="T43" fmla="*/ 10 h 10"/>
                <a:gd name="T44" fmla="*/ 3 w 50"/>
                <a:gd name="T45" fmla="*/ 10 h 10"/>
                <a:gd name="T46" fmla="*/ 2 w 50"/>
                <a:gd name="T47" fmla="*/ 10 h 10"/>
                <a:gd name="T48" fmla="*/ 0 w 50"/>
                <a:gd name="T49" fmla="*/ 10 h 10"/>
                <a:gd name="T50" fmla="*/ 0 w 50"/>
                <a:gd name="T51" fmla="*/ 2 h 10"/>
                <a:gd name="T52" fmla="*/ 3 w 50"/>
                <a:gd name="T53" fmla="*/ 2 h 10"/>
                <a:gd name="T54" fmla="*/ 6 w 50"/>
                <a:gd name="T55" fmla="*/ 2 h 10"/>
                <a:gd name="T56" fmla="*/ 9 w 50"/>
                <a:gd name="T57" fmla="*/ 2 h 10"/>
                <a:gd name="T58" fmla="*/ 12 w 50"/>
                <a:gd name="T59" fmla="*/ 0 h 10"/>
                <a:gd name="T60" fmla="*/ 17 w 50"/>
                <a:gd name="T61" fmla="*/ 0 h 10"/>
                <a:gd name="T62" fmla="*/ 20 w 50"/>
                <a:gd name="T63" fmla="*/ 0 h 10"/>
                <a:gd name="T64" fmla="*/ 23 w 50"/>
                <a:gd name="T65" fmla="*/ 0 h 10"/>
                <a:gd name="T66" fmla="*/ 28 w 50"/>
                <a:gd name="T67" fmla="*/ 0 h 10"/>
                <a:gd name="T68" fmla="*/ 31 w 50"/>
                <a:gd name="T69" fmla="*/ 0 h 10"/>
                <a:gd name="T70" fmla="*/ 34 w 50"/>
                <a:gd name="T71" fmla="*/ 0 h 10"/>
                <a:gd name="T72" fmla="*/ 37 w 50"/>
                <a:gd name="T73" fmla="*/ 0 h 10"/>
                <a:gd name="T74" fmla="*/ 41 w 50"/>
                <a:gd name="T75" fmla="*/ 0 h 10"/>
                <a:gd name="T76" fmla="*/ 44 w 50"/>
                <a:gd name="T77" fmla="*/ 0 h 10"/>
                <a:gd name="T78" fmla="*/ 45 w 50"/>
                <a:gd name="T79" fmla="*/ 0 h 10"/>
                <a:gd name="T80" fmla="*/ 48 w 50"/>
                <a:gd name="T81" fmla="*/ 0 h 10"/>
                <a:gd name="T82" fmla="*/ 50 w 50"/>
                <a:gd name="T83" fmla="*/ 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0"/>
                <a:gd name="T128" fmla="*/ 50 w 5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0">
                  <a:moveTo>
                    <a:pt x="50" y="0"/>
                  </a:moveTo>
                  <a:lnTo>
                    <a:pt x="48" y="2"/>
                  </a:lnTo>
                  <a:lnTo>
                    <a:pt x="48" y="5"/>
                  </a:lnTo>
                  <a:lnTo>
                    <a:pt x="48" y="7"/>
                  </a:lnTo>
                  <a:lnTo>
                    <a:pt x="50" y="10"/>
                  </a:lnTo>
                  <a:lnTo>
                    <a:pt x="48" y="10"/>
                  </a:lnTo>
                  <a:lnTo>
                    <a:pt x="47" y="10"/>
                  </a:lnTo>
                  <a:lnTo>
                    <a:pt x="44" y="10"/>
                  </a:lnTo>
                  <a:lnTo>
                    <a:pt x="41" y="10"/>
                  </a:lnTo>
                  <a:lnTo>
                    <a:pt x="37" y="10"/>
                  </a:lnTo>
                  <a:lnTo>
                    <a:pt x="34" y="10"/>
                  </a:lnTo>
                  <a:lnTo>
                    <a:pt x="30" y="10"/>
                  </a:lnTo>
                  <a:lnTo>
                    <a:pt x="25" y="10"/>
                  </a:lnTo>
                  <a:lnTo>
                    <a:pt x="22" y="10"/>
                  </a:lnTo>
                  <a:lnTo>
                    <a:pt x="17" y="10"/>
                  </a:lnTo>
                  <a:lnTo>
                    <a:pt x="14" y="10"/>
                  </a:lnTo>
                  <a:lnTo>
                    <a:pt x="11" y="10"/>
                  </a:lnTo>
                  <a:lnTo>
                    <a:pt x="9" y="10"/>
                  </a:lnTo>
                  <a:lnTo>
                    <a:pt x="6" y="10"/>
                  </a:lnTo>
                  <a:lnTo>
                    <a:pt x="5" y="10"/>
                  </a:lnTo>
                  <a:lnTo>
                    <a:pt x="3" y="10"/>
                  </a:lnTo>
                  <a:lnTo>
                    <a:pt x="2" y="10"/>
                  </a:lnTo>
                  <a:lnTo>
                    <a:pt x="0" y="10"/>
                  </a:lnTo>
                  <a:lnTo>
                    <a:pt x="0" y="2"/>
                  </a:lnTo>
                  <a:lnTo>
                    <a:pt x="3" y="2"/>
                  </a:lnTo>
                  <a:lnTo>
                    <a:pt x="6" y="2"/>
                  </a:lnTo>
                  <a:lnTo>
                    <a:pt x="9" y="2"/>
                  </a:lnTo>
                  <a:lnTo>
                    <a:pt x="12" y="0"/>
                  </a:lnTo>
                  <a:lnTo>
                    <a:pt x="17" y="0"/>
                  </a:lnTo>
                  <a:lnTo>
                    <a:pt x="20" y="0"/>
                  </a:lnTo>
                  <a:lnTo>
                    <a:pt x="23" y="0"/>
                  </a:lnTo>
                  <a:lnTo>
                    <a:pt x="28" y="0"/>
                  </a:lnTo>
                  <a:lnTo>
                    <a:pt x="31" y="0"/>
                  </a:lnTo>
                  <a:lnTo>
                    <a:pt x="34" y="0"/>
                  </a:lnTo>
                  <a:lnTo>
                    <a:pt x="37" y="0"/>
                  </a:lnTo>
                  <a:lnTo>
                    <a:pt x="41" y="0"/>
                  </a:lnTo>
                  <a:lnTo>
                    <a:pt x="44" y="0"/>
                  </a:lnTo>
                  <a:lnTo>
                    <a:pt x="45" y="0"/>
                  </a:lnTo>
                  <a:lnTo>
                    <a:pt x="48" y="0"/>
                  </a:lnTo>
                  <a:lnTo>
                    <a:pt x="50"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13" name="Freeform 937"/>
            <p:cNvSpPr>
              <a:spLocks/>
            </p:cNvSpPr>
            <p:nvPr/>
          </p:nvSpPr>
          <p:spPr bwMode="auto">
            <a:xfrm>
              <a:off x="1757" y="3111"/>
              <a:ext cx="6" cy="11"/>
            </a:xfrm>
            <a:custGeom>
              <a:avLst/>
              <a:gdLst>
                <a:gd name="T0" fmla="*/ 4 w 6"/>
                <a:gd name="T1" fmla="*/ 0 h 11"/>
                <a:gd name="T2" fmla="*/ 3 w 6"/>
                <a:gd name="T3" fmla="*/ 3 h 11"/>
                <a:gd name="T4" fmla="*/ 3 w 6"/>
                <a:gd name="T5" fmla="*/ 6 h 11"/>
                <a:gd name="T6" fmla="*/ 4 w 6"/>
                <a:gd name="T7" fmla="*/ 8 h 11"/>
                <a:gd name="T8" fmla="*/ 6 w 6"/>
                <a:gd name="T9" fmla="*/ 11 h 11"/>
                <a:gd name="T10" fmla="*/ 3 w 6"/>
                <a:gd name="T11" fmla="*/ 11 h 11"/>
                <a:gd name="T12" fmla="*/ 1 w 6"/>
                <a:gd name="T13" fmla="*/ 11 h 11"/>
                <a:gd name="T14" fmla="*/ 1 w 6"/>
                <a:gd name="T15" fmla="*/ 9 h 11"/>
                <a:gd name="T16" fmla="*/ 0 w 6"/>
                <a:gd name="T17" fmla="*/ 8 h 11"/>
                <a:gd name="T18" fmla="*/ 1 w 6"/>
                <a:gd name="T19" fmla="*/ 3 h 11"/>
                <a:gd name="T20" fmla="*/ 3 w 6"/>
                <a:gd name="T21" fmla="*/ 0 h 11"/>
                <a:gd name="T22" fmla="*/ 3 w 6"/>
                <a:gd name="T23" fmla="*/ 0 h 11"/>
                <a:gd name="T24" fmla="*/ 4 w 6"/>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1"/>
                <a:gd name="T41" fmla="*/ 6 w 6"/>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1">
                  <a:moveTo>
                    <a:pt x="4" y="0"/>
                  </a:moveTo>
                  <a:lnTo>
                    <a:pt x="3" y="3"/>
                  </a:lnTo>
                  <a:lnTo>
                    <a:pt x="3" y="6"/>
                  </a:lnTo>
                  <a:lnTo>
                    <a:pt x="4" y="8"/>
                  </a:lnTo>
                  <a:lnTo>
                    <a:pt x="6" y="11"/>
                  </a:lnTo>
                  <a:lnTo>
                    <a:pt x="3" y="11"/>
                  </a:lnTo>
                  <a:lnTo>
                    <a:pt x="1" y="11"/>
                  </a:lnTo>
                  <a:lnTo>
                    <a:pt x="1" y="9"/>
                  </a:lnTo>
                  <a:lnTo>
                    <a:pt x="0" y="8"/>
                  </a:lnTo>
                  <a:lnTo>
                    <a:pt x="1" y="3"/>
                  </a:lnTo>
                  <a:lnTo>
                    <a:pt x="3" y="0"/>
                  </a:lnTo>
                  <a:lnTo>
                    <a:pt x="4"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14" name="Freeform 938"/>
            <p:cNvSpPr>
              <a:spLocks/>
            </p:cNvSpPr>
            <p:nvPr/>
          </p:nvSpPr>
          <p:spPr bwMode="auto">
            <a:xfrm>
              <a:off x="1580" y="3110"/>
              <a:ext cx="7" cy="9"/>
            </a:xfrm>
            <a:custGeom>
              <a:avLst/>
              <a:gdLst>
                <a:gd name="T0" fmla="*/ 7 w 7"/>
                <a:gd name="T1" fmla="*/ 9 h 9"/>
                <a:gd name="T2" fmla="*/ 5 w 7"/>
                <a:gd name="T3" fmla="*/ 9 h 9"/>
                <a:gd name="T4" fmla="*/ 5 w 7"/>
                <a:gd name="T5" fmla="*/ 9 h 9"/>
                <a:gd name="T6" fmla="*/ 4 w 7"/>
                <a:gd name="T7" fmla="*/ 9 h 9"/>
                <a:gd name="T8" fmla="*/ 2 w 7"/>
                <a:gd name="T9" fmla="*/ 7 h 9"/>
                <a:gd name="T10" fmla="*/ 0 w 7"/>
                <a:gd name="T11" fmla="*/ 6 h 9"/>
                <a:gd name="T12" fmla="*/ 2 w 7"/>
                <a:gd name="T13" fmla="*/ 3 h 9"/>
                <a:gd name="T14" fmla="*/ 2 w 7"/>
                <a:gd name="T15" fmla="*/ 1 h 9"/>
                <a:gd name="T16" fmla="*/ 4 w 7"/>
                <a:gd name="T17" fmla="*/ 0 h 9"/>
                <a:gd name="T18" fmla="*/ 7 w 7"/>
                <a:gd name="T19" fmla="*/ 0 h 9"/>
                <a:gd name="T20" fmla="*/ 7 w 7"/>
                <a:gd name="T21" fmla="*/ 3 h 9"/>
                <a:gd name="T22" fmla="*/ 7 w 7"/>
                <a:gd name="T23" fmla="*/ 6 h 9"/>
                <a:gd name="T24" fmla="*/ 7 w 7"/>
                <a:gd name="T25" fmla="*/ 9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9"/>
                <a:gd name="T41" fmla="*/ 7 w 7"/>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9">
                  <a:moveTo>
                    <a:pt x="7" y="9"/>
                  </a:moveTo>
                  <a:lnTo>
                    <a:pt x="5" y="9"/>
                  </a:lnTo>
                  <a:lnTo>
                    <a:pt x="4" y="9"/>
                  </a:lnTo>
                  <a:lnTo>
                    <a:pt x="2" y="7"/>
                  </a:lnTo>
                  <a:lnTo>
                    <a:pt x="0" y="6"/>
                  </a:lnTo>
                  <a:lnTo>
                    <a:pt x="2" y="3"/>
                  </a:lnTo>
                  <a:lnTo>
                    <a:pt x="2" y="1"/>
                  </a:lnTo>
                  <a:lnTo>
                    <a:pt x="4" y="0"/>
                  </a:lnTo>
                  <a:lnTo>
                    <a:pt x="7" y="0"/>
                  </a:lnTo>
                  <a:lnTo>
                    <a:pt x="7" y="3"/>
                  </a:lnTo>
                  <a:lnTo>
                    <a:pt x="7" y="6"/>
                  </a:lnTo>
                  <a:lnTo>
                    <a:pt x="7" y="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15" name="Freeform 939"/>
            <p:cNvSpPr>
              <a:spLocks/>
            </p:cNvSpPr>
            <p:nvPr/>
          </p:nvSpPr>
          <p:spPr bwMode="auto">
            <a:xfrm>
              <a:off x="1788" y="3116"/>
              <a:ext cx="15" cy="17"/>
            </a:xfrm>
            <a:custGeom>
              <a:avLst/>
              <a:gdLst>
                <a:gd name="T0" fmla="*/ 15 w 15"/>
                <a:gd name="T1" fmla="*/ 12 h 17"/>
                <a:gd name="T2" fmla="*/ 15 w 15"/>
                <a:gd name="T3" fmla="*/ 14 h 17"/>
                <a:gd name="T4" fmla="*/ 14 w 15"/>
                <a:gd name="T5" fmla="*/ 14 h 17"/>
                <a:gd name="T6" fmla="*/ 14 w 15"/>
                <a:gd name="T7" fmla="*/ 15 h 17"/>
                <a:gd name="T8" fmla="*/ 12 w 15"/>
                <a:gd name="T9" fmla="*/ 17 h 17"/>
                <a:gd name="T10" fmla="*/ 11 w 15"/>
                <a:gd name="T11" fmla="*/ 15 h 17"/>
                <a:gd name="T12" fmla="*/ 9 w 15"/>
                <a:gd name="T13" fmla="*/ 14 h 17"/>
                <a:gd name="T14" fmla="*/ 8 w 15"/>
                <a:gd name="T15" fmla="*/ 12 h 17"/>
                <a:gd name="T16" fmla="*/ 6 w 15"/>
                <a:gd name="T17" fmla="*/ 11 h 17"/>
                <a:gd name="T18" fmla="*/ 4 w 15"/>
                <a:gd name="T19" fmla="*/ 9 h 17"/>
                <a:gd name="T20" fmla="*/ 3 w 15"/>
                <a:gd name="T21" fmla="*/ 8 h 17"/>
                <a:gd name="T22" fmla="*/ 1 w 15"/>
                <a:gd name="T23" fmla="*/ 6 h 17"/>
                <a:gd name="T24" fmla="*/ 0 w 15"/>
                <a:gd name="T25" fmla="*/ 4 h 17"/>
                <a:gd name="T26" fmla="*/ 1 w 15"/>
                <a:gd name="T27" fmla="*/ 3 h 17"/>
                <a:gd name="T28" fmla="*/ 1 w 15"/>
                <a:gd name="T29" fmla="*/ 1 h 17"/>
                <a:gd name="T30" fmla="*/ 0 w 15"/>
                <a:gd name="T31" fmla="*/ 1 h 17"/>
                <a:gd name="T32" fmla="*/ 1 w 15"/>
                <a:gd name="T33" fmla="*/ 0 h 17"/>
                <a:gd name="T34" fmla="*/ 3 w 15"/>
                <a:gd name="T35" fmla="*/ 1 h 17"/>
                <a:gd name="T36" fmla="*/ 4 w 15"/>
                <a:gd name="T37" fmla="*/ 3 h 17"/>
                <a:gd name="T38" fmla="*/ 6 w 15"/>
                <a:gd name="T39" fmla="*/ 4 h 17"/>
                <a:gd name="T40" fmla="*/ 8 w 15"/>
                <a:gd name="T41" fmla="*/ 6 h 17"/>
                <a:gd name="T42" fmla="*/ 9 w 15"/>
                <a:gd name="T43" fmla="*/ 8 h 17"/>
                <a:gd name="T44" fmla="*/ 11 w 15"/>
                <a:gd name="T45" fmla="*/ 9 h 17"/>
                <a:gd name="T46" fmla="*/ 14 w 15"/>
                <a:gd name="T47" fmla="*/ 11 h 17"/>
                <a:gd name="T48" fmla="*/ 15 w 15"/>
                <a:gd name="T49" fmla="*/ 12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17"/>
                <a:gd name="T77" fmla="*/ 15 w 15"/>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17">
                  <a:moveTo>
                    <a:pt x="15" y="12"/>
                  </a:moveTo>
                  <a:lnTo>
                    <a:pt x="15" y="14"/>
                  </a:lnTo>
                  <a:lnTo>
                    <a:pt x="14" y="14"/>
                  </a:lnTo>
                  <a:lnTo>
                    <a:pt x="14" y="15"/>
                  </a:lnTo>
                  <a:lnTo>
                    <a:pt x="12" y="17"/>
                  </a:lnTo>
                  <a:lnTo>
                    <a:pt x="11" y="15"/>
                  </a:lnTo>
                  <a:lnTo>
                    <a:pt x="9" y="14"/>
                  </a:lnTo>
                  <a:lnTo>
                    <a:pt x="8" y="12"/>
                  </a:lnTo>
                  <a:lnTo>
                    <a:pt x="6" y="11"/>
                  </a:lnTo>
                  <a:lnTo>
                    <a:pt x="4" y="9"/>
                  </a:lnTo>
                  <a:lnTo>
                    <a:pt x="3" y="8"/>
                  </a:lnTo>
                  <a:lnTo>
                    <a:pt x="1" y="6"/>
                  </a:lnTo>
                  <a:lnTo>
                    <a:pt x="0" y="4"/>
                  </a:lnTo>
                  <a:lnTo>
                    <a:pt x="1" y="3"/>
                  </a:lnTo>
                  <a:lnTo>
                    <a:pt x="1" y="1"/>
                  </a:lnTo>
                  <a:lnTo>
                    <a:pt x="0" y="1"/>
                  </a:lnTo>
                  <a:lnTo>
                    <a:pt x="1" y="0"/>
                  </a:lnTo>
                  <a:lnTo>
                    <a:pt x="3" y="1"/>
                  </a:lnTo>
                  <a:lnTo>
                    <a:pt x="4" y="3"/>
                  </a:lnTo>
                  <a:lnTo>
                    <a:pt x="6" y="4"/>
                  </a:lnTo>
                  <a:lnTo>
                    <a:pt x="8" y="6"/>
                  </a:lnTo>
                  <a:lnTo>
                    <a:pt x="9" y="8"/>
                  </a:lnTo>
                  <a:lnTo>
                    <a:pt x="11" y="9"/>
                  </a:lnTo>
                  <a:lnTo>
                    <a:pt x="14" y="11"/>
                  </a:lnTo>
                  <a:lnTo>
                    <a:pt x="15" y="1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16" name="Freeform 940"/>
            <p:cNvSpPr>
              <a:spLocks/>
            </p:cNvSpPr>
            <p:nvPr/>
          </p:nvSpPr>
          <p:spPr bwMode="auto">
            <a:xfrm>
              <a:off x="1696" y="3120"/>
              <a:ext cx="14" cy="13"/>
            </a:xfrm>
            <a:custGeom>
              <a:avLst/>
              <a:gdLst>
                <a:gd name="T0" fmla="*/ 14 w 14"/>
                <a:gd name="T1" fmla="*/ 4 h 13"/>
                <a:gd name="T2" fmla="*/ 12 w 14"/>
                <a:gd name="T3" fmla="*/ 13 h 13"/>
                <a:gd name="T4" fmla="*/ 11 w 14"/>
                <a:gd name="T5" fmla="*/ 13 h 13"/>
                <a:gd name="T6" fmla="*/ 9 w 14"/>
                <a:gd name="T7" fmla="*/ 11 h 13"/>
                <a:gd name="T8" fmla="*/ 6 w 14"/>
                <a:gd name="T9" fmla="*/ 13 h 13"/>
                <a:gd name="T10" fmla="*/ 4 w 14"/>
                <a:gd name="T11" fmla="*/ 13 h 13"/>
                <a:gd name="T12" fmla="*/ 3 w 14"/>
                <a:gd name="T13" fmla="*/ 13 h 13"/>
                <a:gd name="T14" fmla="*/ 1 w 14"/>
                <a:gd name="T15" fmla="*/ 11 h 13"/>
                <a:gd name="T16" fmla="*/ 0 w 14"/>
                <a:gd name="T17" fmla="*/ 10 h 13"/>
                <a:gd name="T18" fmla="*/ 1 w 14"/>
                <a:gd name="T19" fmla="*/ 7 h 13"/>
                <a:gd name="T20" fmla="*/ 1 w 14"/>
                <a:gd name="T21" fmla="*/ 5 h 13"/>
                <a:gd name="T22" fmla="*/ 1 w 14"/>
                <a:gd name="T23" fmla="*/ 4 h 13"/>
                <a:gd name="T24" fmla="*/ 1 w 14"/>
                <a:gd name="T25" fmla="*/ 2 h 13"/>
                <a:gd name="T26" fmla="*/ 3 w 14"/>
                <a:gd name="T27" fmla="*/ 2 h 13"/>
                <a:gd name="T28" fmla="*/ 3 w 14"/>
                <a:gd name="T29" fmla="*/ 2 h 13"/>
                <a:gd name="T30" fmla="*/ 4 w 14"/>
                <a:gd name="T31" fmla="*/ 0 h 13"/>
                <a:gd name="T32" fmla="*/ 6 w 14"/>
                <a:gd name="T33" fmla="*/ 0 h 13"/>
                <a:gd name="T34" fmla="*/ 8 w 14"/>
                <a:gd name="T35" fmla="*/ 0 h 13"/>
                <a:gd name="T36" fmla="*/ 9 w 14"/>
                <a:gd name="T37" fmla="*/ 2 h 13"/>
                <a:gd name="T38" fmla="*/ 11 w 14"/>
                <a:gd name="T39" fmla="*/ 2 h 13"/>
                <a:gd name="T40" fmla="*/ 12 w 14"/>
                <a:gd name="T41" fmla="*/ 2 h 13"/>
                <a:gd name="T42" fmla="*/ 14 w 14"/>
                <a:gd name="T43" fmla="*/ 4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3"/>
                <a:gd name="T68" fmla="*/ 14 w 14"/>
                <a:gd name="T69" fmla="*/ 13 h 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3">
                  <a:moveTo>
                    <a:pt x="14" y="4"/>
                  </a:moveTo>
                  <a:lnTo>
                    <a:pt x="12" y="13"/>
                  </a:lnTo>
                  <a:lnTo>
                    <a:pt x="11" y="13"/>
                  </a:lnTo>
                  <a:lnTo>
                    <a:pt x="9" y="11"/>
                  </a:lnTo>
                  <a:lnTo>
                    <a:pt x="6" y="13"/>
                  </a:lnTo>
                  <a:lnTo>
                    <a:pt x="4" y="13"/>
                  </a:lnTo>
                  <a:lnTo>
                    <a:pt x="3" y="13"/>
                  </a:lnTo>
                  <a:lnTo>
                    <a:pt x="1" y="11"/>
                  </a:lnTo>
                  <a:lnTo>
                    <a:pt x="0" y="10"/>
                  </a:lnTo>
                  <a:lnTo>
                    <a:pt x="1" y="7"/>
                  </a:lnTo>
                  <a:lnTo>
                    <a:pt x="1" y="5"/>
                  </a:lnTo>
                  <a:lnTo>
                    <a:pt x="1" y="4"/>
                  </a:lnTo>
                  <a:lnTo>
                    <a:pt x="1" y="2"/>
                  </a:lnTo>
                  <a:lnTo>
                    <a:pt x="3" y="2"/>
                  </a:lnTo>
                  <a:lnTo>
                    <a:pt x="4" y="0"/>
                  </a:lnTo>
                  <a:lnTo>
                    <a:pt x="6" y="0"/>
                  </a:lnTo>
                  <a:lnTo>
                    <a:pt x="8" y="0"/>
                  </a:lnTo>
                  <a:lnTo>
                    <a:pt x="9" y="2"/>
                  </a:lnTo>
                  <a:lnTo>
                    <a:pt x="11" y="2"/>
                  </a:lnTo>
                  <a:lnTo>
                    <a:pt x="12" y="2"/>
                  </a:lnTo>
                  <a:lnTo>
                    <a:pt x="14" y="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17" name="Freeform 941"/>
            <p:cNvSpPr>
              <a:spLocks/>
            </p:cNvSpPr>
            <p:nvPr/>
          </p:nvSpPr>
          <p:spPr bwMode="auto">
            <a:xfrm>
              <a:off x="1566" y="3125"/>
              <a:ext cx="7" cy="11"/>
            </a:xfrm>
            <a:custGeom>
              <a:avLst/>
              <a:gdLst>
                <a:gd name="T0" fmla="*/ 7 w 7"/>
                <a:gd name="T1" fmla="*/ 9 h 11"/>
                <a:gd name="T2" fmla="*/ 5 w 7"/>
                <a:gd name="T3" fmla="*/ 11 h 11"/>
                <a:gd name="T4" fmla="*/ 3 w 7"/>
                <a:gd name="T5" fmla="*/ 9 h 11"/>
                <a:gd name="T6" fmla="*/ 2 w 7"/>
                <a:gd name="T7" fmla="*/ 8 h 11"/>
                <a:gd name="T8" fmla="*/ 0 w 7"/>
                <a:gd name="T9" fmla="*/ 6 h 11"/>
                <a:gd name="T10" fmla="*/ 0 w 7"/>
                <a:gd name="T11" fmla="*/ 5 h 11"/>
                <a:gd name="T12" fmla="*/ 2 w 7"/>
                <a:gd name="T13" fmla="*/ 3 h 11"/>
                <a:gd name="T14" fmla="*/ 2 w 7"/>
                <a:gd name="T15" fmla="*/ 2 h 11"/>
                <a:gd name="T16" fmla="*/ 3 w 7"/>
                <a:gd name="T17" fmla="*/ 0 h 11"/>
                <a:gd name="T18" fmla="*/ 5 w 7"/>
                <a:gd name="T19" fmla="*/ 2 h 11"/>
                <a:gd name="T20" fmla="*/ 7 w 7"/>
                <a:gd name="T21" fmla="*/ 3 h 11"/>
                <a:gd name="T22" fmla="*/ 7 w 7"/>
                <a:gd name="T23" fmla="*/ 6 h 11"/>
                <a:gd name="T24" fmla="*/ 7 w 7"/>
                <a:gd name="T25" fmla="*/ 9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11"/>
                <a:gd name="T41" fmla="*/ 7 w 7"/>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11">
                  <a:moveTo>
                    <a:pt x="7" y="9"/>
                  </a:moveTo>
                  <a:lnTo>
                    <a:pt x="5" y="11"/>
                  </a:lnTo>
                  <a:lnTo>
                    <a:pt x="3" y="9"/>
                  </a:lnTo>
                  <a:lnTo>
                    <a:pt x="2" y="8"/>
                  </a:lnTo>
                  <a:lnTo>
                    <a:pt x="0" y="6"/>
                  </a:lnTo>
                  <a:lnTo>
                    <a:pt x="0" y="5"/>
                  </a:lnTo>
                  <a:lnTo>
                    <a:pt x="2" y="3"/>
                  </a:lnTo>
                  <a:lnTo>
                    <a:pt x="2" y="2"/>
                  </a:lnTo>
                  <a:lnTo>
                    <a:pt x="3" y="0"/>
                  </a:lnTo>
                  <a:lnTo>
                    <a:pt x="5" y="2"/>
                  </a:lnTo>
                  <a:lnTo>
                    <a:pt x="7" y="3"/>
                  </a:lnTo>
                  <a:lnTo>
                    <a:pt x="7" y="6"/>
                  </a:lnTo>
                  <a:lnTo>
                    <a:pt x="7" y="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18" name="Freeform 942"/>
            <p:cNvSpPr>
              <a:spLocks/>
            </p:cNvSpPr>
            <p:nvPr/>
          </p:nvSpPr>
          <p:spPr bwMode="auto">
            <a:xfrm>
              <a:off x="1590" y="3127"/>
              <a:ext cx="37" cy="54"/>
            </a:xfrm>
            <a:custGeom>
              <a:avLst/>
              <a:gdLst>
                <a:gd name="T0" fmla="*/ 11 w 37"/>
                <a:gd name="T1" fmla="*/ 14 h 54"/>
                <a:gd name="T2" fmla="*/ 14 w 37"/>
                <a:gd name="T3" fmla="*/ 18 h 54"/>
                <a:gd name="T4" fmla="*/ 17 w 37"/>
                <a:gd name="T5" fmla="*/ 23 h 54"/>
                <a:gd name="T6" fmla="*/ 22 w 37"/>
                <a:gd name="T7" fmla="*/ 28 h 54"/>
                <a:gd name="T8" fmla="*/ 23 w 37"/>
                <a:gd name="T9" fmla="*/ 32 h 54"/>
                <a:gd name="T10" fmla="*/ 26 w 37"/>
                <a:gd name="T11" fmla="*/ 37 h 54"/>
                <a:gd name="T12" fmla="*/ 29 w 37"/>
                <a:gd name="T13" fmla="*/ 42 h 54"/>
                <a:gd name="T14" fmla="*/ 33 w 37"/>
                <a:gd name="T15" fmla="*/ 47 h 54"/>
                <a:gd name="T16" fmla="*/ 37 w 37"/>
                <a:gd name="T17" fmla="*/ 51 h 54"/>
                <a:gd name="T18" fmla="*/ 37 w 37"/>
                <a:gd name="T19" fmla="*/ 51 h 54"/>
                <a:gd name="T20" fmla="*/ 37 w 37"/>
                <a:gd name="T21" fmla="*/ 53 h 54"/>
                <a:gd name="T22" fmla="*/ 36 w 37"/>
                <a:gd name="T23" fmla="*/ 54 h 54"/>
                <a:gd name="T24" fmla="*/ 36 w 37"/>
                <a:gd name="T25" fmla="*/ 54 h 54"/>
                <a:gd name="T26" fmla="*/ 34 w 37"/>
                <a:gd name="T27" fmla="*/ 53 h 54"/>
                <a:gd name="T28" fmla="*/ 33 w 37"/>
                <a:gd name="T29" fmla="*/ 51 h 54"/>
                <a:gd name="T30" fmla="*/ 31 w 37"/>
                <a:gd name="T31" fmla="*/ 48 h 54"/>
                <a:gd name="T32" fmla="*/ 29 w 37"/>
                <a:gd name="T33" fmla="*/ 47 h 54"/>
                <a:gd name="T34" fmla="*/ 28 w 37"/>
                <a:gd name="T35" fmla="*/ 45 h 54"/>
                <a:gd name="T36" fmla="*/ 26 w 37"/>
                <a:gd name="T37" fmla="*/ 42 h 54"/>
                <a:gd name="T38" fmla="*/ 25 w 37"/>
                <a:gd name="T39" fmla="*/ 40 h 54"/>
                <a:gd name="T40" fmla="*/ 23 w 37"/>
                <a:gd name="T41" fmla="*/ 37 h 54"/>
                <a:gd name="T42" fmla="*/ 20 w 37"/>
                <a:gd name="T43" fmla="*/ 34 h 54"/>
                <a:gd name="T44" fmla="*/ 17 w 37"/>
                <a:gd name="T45" fmla="*/ 29 h 54"/>
                <a:gd name="T46" fmla="*/ 15 w 37"/>
                <a:gd name="T47" fmla="*/ 26 h 54"/>
                <a:gd name="T48" fmla="*/ 12 w 37"/>
                <a:gd name="T49" fmla="*/ 22 h 54"/>
                <a:gd name="T50" fmla="*/ 9 w 37"/>
                <a:gd name="T51" fmla="*/ 17 h 54"/>
                <a:gd name="T52" fmla="*/ 6 w 37"/>
                <a:gd name="T53" fmla="*/ 14 h 54"/>
                <a:gd name="T54" fmla="*/ 3 w 37"/>
                <a:gd name="T55" fmla="*/ 9 h 54"/>
                <a:gd name="T56" fmla="*/ 0 w 37"/>
                <a:gd name="T57" fmla="*/ 4 h 54"/>
                <a:gd name="T58" fmla="*/ 1 w 37"/>
                <a:gd name="T59" fmla="*/ 0 h 54"/>
                <a:gd name="T60" fmla="*/ 3 w 37"/>
                <a:gd name="T61" fmla="*/ 1 h 54"/>
                <a:gd name="T62" fmla="*/ 4 w 37"/>
                <a:gd name="T63" fmla="*/ 3 h 54"/>
                <a:gd name="T64" fmla="*/ 6 w 37"/>
                <a:gd name="T65" fmla="*/ 4 h 54"/>
                <a:gd name="T66" fmla="*/ 6 w 37"/>
                <a:gd name="T67" fmla="*/ 6 h 54"/>
                <a:gd name="T68" fmla="*/ 8 w 37"/>
                <a:gd name="T69" fmla="*/ 7 h 54"/>
                <a:gd name="T70" fmla="*/ 9 w 37"/>
                <a:gd name="T71" fmla="*/ 11 h 54"/>
                <a:gd name="T72" fmla="*/ 9 w 37"/>
                <a:gd name="T73" fmla="*/ 12 h 54"/>
                <a:gd name="T74" fmla="*/ 11 w 37"/>
                <a:gd name="T75" fmla="*/ 14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54"/>
                <a:gd name="T116" fmla="*/ 37 w 37"/>
                <a:gd name="T117" fmla="*/ 54 h 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54">
                  <a:moveTo>
                    <a:pt x="11" y="14"/>
                  </a:moveTo>
                  <a:lnTo>
                    <a:pt x="14" y="18"/>
                  </a:lnTo>
                  <a:lnTo>
                    <a:pt x="17" y="23"/>
                  </a:lnTo>
                  <a:lnTo>
                    <a:pt x="22" y="28"/>
                  </a:lnTo>
                  <a:lnTo>
                    <a:pt x="23" y="32"/>
                  </a:lnTo>
                  <a:lnTo>
                    <a:pt x="26" y="37"/>
                  </a:lnTo>
                  <a:lnTo>
                    <a:pt x="29" y="42"/>
                  </a:lnTo>
                  <a:lnTo>
                    <a:pt x="33" y="47"/>
                  </a:lnTo>
                  <a:lnTo>
                    <a:pt x="37" y="51"/>
                  </a:lnTo>
                  <a:lnTo>
                    <a:pt x="37" y="53"/>
                  </a:lnTo>
                  <a:lnTo>
                    <a:pt x="36" y="54"/>
                  </a:lnTo>
                  <a:lnTo>
                    <a:pt x="34" y="53"/>
                  </a:lnTo>
                  <a:lnTo>
                    <a:pt x="33" y="51"/>
                  </a:lnTo>
                  <a:lnTo>
                    <a:pt x="31" y="48"/>
                  </a:lnTo>
                  <a:lnTo>
                    <a:pt x="29" y="47"/>
                  </a:lnTo>
                  <a:lnTo>
                    <a:pt x="28" y="45"/>
                  </a:lnTo>
                  <a:lnTo>
                    <a:pt x="26" y="42"/>
                  </a:lnTo>
                  <a:lnTo>
                    <a:pt x="25" y="40"/>
                  </a:lnTo>
                  <a:lnTo>
                    <a:pt x="23" y="37"/>
                  </a:lnTo>
                  <a:lnTo>
                    <a:pt x="20" y="34"/>
                  </a:lnTo>
                  <a:lnTo>
                    <a:pt x="17" y="29"/>
                  </a:lnTo>
                  <a:lnTo>
                    <a:pt x="15" y="26"/>
                  </a:lnTo>
                  <a:lnTo>
                    <a:pt x="12" y="22"/>
                  </a:lnTo>
                  <a:lnTo>
                    <a:pt x="9" y="17"/>
                  </a:lnTo>
                  <a:lnTo>
                    <a:pt x="6" y="14"/>
                  </a:lnTo>
                  <a:lnTo>
                    <a:pt x="3" y="9"/>
                  </a:lnTo>
                  <a:lnTo>
                    <a:pt x="0" y="4"/>
                  </a:lnTo>
                  <a:lnTo>
                    <a:pt x="1" y="0"/>
                  </a:lnTo>
                  <a:lnTo>
                    <a:pt x="3" y="1"/>
                  </a:lnTo>
                  <a:lnTo>
                    <a:pt x="4" y="3"/>
                  </a:lnTo>
                  <a:lnTo>
                    <a:pt x="6" y="4"/>
                  </a:lnTo>
                  <a:lnTo>
                    <a:pt x="6" y="6"/>
                  </a:lnTo>
                  <a:lnTo>
                    <a:pt x="8" y="7"/>
                  </a:lnTo>
                  <a:lnTo>
                    <a:pt x="9" y="11"/>
                  </a:lnTo>
                  <a:lnTo>
                    <a:pt x="9" y="12"/>
                  </a:lnTo>
                  <a:lnTo>
                    <a:pt x="11" y="1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19" name="Freeform 943"/>
            <p:cNvSpPr>
              <a:spLocks/>
            </p:cNvSpPr>
            <p:nvPr/>
          </p:nvSpPr>
          <p:spPr bwMode="auto">
            <a:xfrm>
              <a:off x="1789" y="3128"/>
              <a:ext cx="10" cy="14"/>
            </a:xfrm>
            <a:custGeom>
              <a:avLst/>
              <a:gdLst>
                <a:gd name="T0" fmla="*/ 10 w 10"/>
                <a:gd name="T1" fmla="*/ 10 h 14"/>
                <a:gd name="T2" fmla="*/ 10 w 10"/>
                <a:gd name="T3" fmla="*/ 11 h 14"/>
                <a:gd name="T4" fmla="*/ 10 w 10"/>
                <a:gd name="T5" fmla="*/ 11 h 14"/>
                <a:gd name="T6" fmla="*/ 10 w 10"/>
                <a:gd name="T7" fmla="*/ 13 h 14"/>
                <a:gd name="T8" fmla="*/ 10 w 10"/>
                <a:gd name="T9" fmla="*/ 14 h 14"/>
                <a:gd name="T10" fmla="*/ 8 w 10"/>
                <a:gd name="T11" fmla="*/ 13 h 14"/>
                <a:gd name="T12" fmla="*/ 7 w 10"/>
                <a:gd name="T13" fmla="*/ 11 h 14"/>
                <a:gd name="T14" fmla="*/ 5 w 10"/>
                <a:gd name="T15" fmla="*/ 10 h 14"/>
                <a:gd name="T16" fmla="*/ 3 w 10"/>
                <a:gd name="T17" fmla="*/ 8 h 14"/>
                <a:gd name="T18" fmla="*/ 2 w 10"/>
                <a:gd name="T19" fmla="*/ 6 h 14"/>
                <a:gd name="T20" fmla="*/ 0 w 10"/>
                <a:gd name="T21" fmla="*/ 5 h 14"/>
                <a:gd name="T22" fmla="*/ 0 w 10"/>
                <a:gd name="T23" fmla="*/ 3 h 14"/>
                <a:gd name="T24" fmla="*/ 0 w 10"/>
                <a:gd name="T25" fmla="*/ 0 h 14"/>
                <a:gd name="T26" fmla="*/ 2 w 10"/>
                <a:gd name="T27" fmla="*/ 0 h 14"/>
                <a:gd name="T28" fmla="*/ 3 w 10"/>
                <a:gd name="T29" fmla="*/ 2 h 14"/>
                <a:gd name="T30" fmla="*/ 5 w 10"/>
                <a:gd name="T31" fmla="*/ 2 h 14"/>
                <a:gd name="T32" fmla="*/ 5 w 10"/>
                <a:gd name="T33" fmla="*/ 3 h 14"/>
                <a:gd name="T34" fmla="*/ 7 w 10"/>
                <a:gd name="T35" fmla="*/ 5 h 14"/>
                <a:gd name="T36" fmla="*/ 8 w 10"/>
                <a:gd name="T37" fmla="*/ 6 h 14"/>
                <a:gd name="T38" fmla="*/ 10 w 10"/>
                <a:gd name="T39" fmla="*/ 8 h 14"/>
                <a:gd name="T40" fmla="*/ 10 w 10"/>
                <a:gd name="T41" fmla="*/ 1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4"/>
                <a:gd name="T65" fmla="*/ 10 w 10"/>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4">
                  <a:moveTo>
                    <a:pt x="10" y="10"/>
                  </a:moveTo>
                  <a:lnTo>
                    <a:pt x="10" y="11"/>
                  </a:lnTo>
                  <a:lnTo>
                    <a:pt x="10" y="13"/>
                  </a:lnTo>
                  <a:lnTo>
                    <a:pt x="10" y="14"/>
                  </a:lnTo>
                  <a:lnTo>
                    <a:pt x="8" y="13"/>
                  </a:lnTo>
                  <a:lnTo>
                    <a:pt x="7" y="11"/>
                  </a:lnTo>
                  <a:lnTo>
                    <a:pt x="5" y="10"/>
                  </a:lnTo>
                  <a:lnTo>
                    <a:pt x="3" y="8"/>
                  </a:lnTo>
                  <a:lnTo>
                    <a:pt x="2" y="6"/>
                  </a:lnTo>
                  <a:lnTo>
                    <a:pt x="0" y="5"/>
                  </a:lnTo>
                  <a:lnTo>
                    <a:pt x="0" y="3"/>
                  </a:lnTo>
                  <a:lnTo>
                    <a:pt x="0" y="0"/>
                  </a:lnTo>
                  <a:lnTo>
                    <a:pt x="2" y="0"/>
                  </a:lnTo>
                  <a:lnTo>
                    <a:pt x="3" y="2"/>
                  </a:lnTo>
                  <a:lnTo>
                    <a:pt x="5" y="2"/>
                  </a:lnTo>
                  <a:lnTo>
                    <a:pt x="5" y="3"/>
                  </a:lnTo>
                  <a:lnTo>
                    <a:pt x="7" y="5"/>
                  </a:lnTo>
                  <a:lnTo>
                    <a:pt x="8" y="6"/>
                  </a:lnTo>
                  <a:lnTo>
                    <a:pt x="10" y="8"/>
                  </a:lnTo>
                  <a:lnTo>
                    <a:pt x="10" y="1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20" name="Freeform 944"/>
            <p:cNvSpPr>
              <a:spLocks/>
            </p:cNvSpPr>
            <p:nvPr/>
          </p:nvSpPr>
          <p:spPr bwMode="auto">
            <a:xfrm>
              <a:off x="1690" y="3133"/>
              <a:ext cx="25" cy="9"/>
            </a:xfrm>
            <a:custGeom>
              <a:avLst/>
              <a:gdLst>
                <a:gd name="T0" fmla="*/ 18 w 25"/>
                <a:gd name="T1" fmla="*/ 3 h 9"/>
                <a:gd name="T2" fmla="*/ 18 w 25"/>
                <a:gd name="T3" fmla="*/ 3 h 9"/>
                <a:gd name="T4" fmla="*/ 20 w 25"/>
                <a:gd name="T5" fmla="*/ 3 h 9"/>
                <a:gd name="T6" fmla="*/ 20 w 25"/>
                <a:gd name="T7" fmla="*/ 3 h 9"/>
                <a:gd name="T8" fmla="*/ 21 w 25"/>
                <a:gd name="T9" fmla="*/ 3 h 9"/>
                <a:gd name="T10" fmla="*/ 21 w 25"/>
                <a:gd name="T11" fmla="*/ 3 h 9"/>
                <a:gd name="T12" fmla="*/ 23 w 25"/>
                <a:gd name="T13" fmla="*/ 3 h 9"/>
                <a:gd name="T14" fmla="*/ 23 w 25"/>
                <a:gd name="T15" fmla="*/ 3 h 9"/>
                <a:gd name="T16" fmla="*/ 25 w 25"/>
                <a:gd name="T17" fmla="*/ 5 h 9"/>
                <a:gd name="T18" fmla="*/ 25 w 25"/>
                <a:gd name="T19" fmla="*/ 5 h 9"/>
                <a:gd name="T20" fmla="*/ 25 w 25"/>
                <a:gd name="T21" fmla="*/ 6 h 9"/>
                <a:gd name="T22" fmla="*/ 25 w 25"/>
                <a:gd name="T23" fmla="*/ 6 h 9"/>
                <a:gd name="T24" fmla="*/ 25 w 25"/>
                <a:gd name="T25" fmla="*/ 8 h 9"/>
                <a:gd name="T26" fmla="*/ 21 w 25"/>
                <a:gd name="T27" fmla="*/ 8 h 9"/>
                <a:gd name="T28" fmla="*/ 18 w 25"/>
                <a:gd name="T29" fmla="*/ 9 h 9"/>
                <a:gd name="T30" fmla="*/ 15 w 25"/>
                <a:gd name="T31" fmla="*/ 9 h 9"/>
                <a:gd name="T32" fmla="*/ 12 w 25"/>
                <a:gd name="T33" fmla="*/ 9 h 9"/>
                <a:gd name="T34" fmla="*/ 9 w 25"/>
                <a:gd name="T35" fmla="*/ 8 h 9"/>
                <a:gd name="T36" fmla="*/ 6 w 25"/>
                <a:gd name="T37" fmla="*/ 6 h 9"/>
                <a:gd name="T38" fmla="*/ 3 w 25"/>
                <a:gd name="T39" fmla="*/ 6 h 9"/>
                <a:gd name="T40" fmla="*/ 0 w 25"/>
                <a:gd name="T41" fmla="*/ 5 h 9"/>
                <a:gd name="T42" fmla="*/ 0 w 25"/>
                <a:gd name="T43" fmla="*/ 3 h 9"/>
                <a:gd name="T44" fmla="*/ 0 w 25"/>
                <a:gd name="T45" fmla="*/ 1 h 9"/>
                <a:gd name="T46" fmla="*/ 1 w 25"/>
                <a:gd name="T47" fmla="*/ 0 h 9"/>
                <a:gd name="T48" fmla="*/ 1 w 25"/>
                <a:gd name="T49" fmla="*/ 0 h 9"/>
                <a:gd name="T50" fmla="*/ 3 w 25"/>
                <a:gd name="T51" fmla="*/ 1 h 9"/>
                <a:gd name="T52" fmla="*/ 6 w 25"/>
                <a:gd name="T53" fmla="*/ 1 h 9"/>
                <a:gd name="T54" fmla="*/ 7 w 25"/>
                <a:gd name="T55" fmla="*/ 3 h 9"/>
                <a:gd name="T56" fmla="*/ 9 w 25"/>
                <a:gd name="T57" fmla="*/ 3 h 9"/>
                <a:gd name="T58" fmla="*/ 12 w 25"/>
                <a:gd name="T59" fmla="*/ 3 h 9"/>
                <a:gd name="T60" fmla="*/ 14 w 25"/>
                <a:gd name="T61" fmla="*/ 3 h 9"/>
                <a:gd name="T62" fmla="*/ 15 w 25"/>
                <a:gd name="T63" fmla="*/ 3 h 9"/>
                <a:gd name="T64" fmla="*/ 18 w 25"/>
                <a:gd name="T65" fmla="*/ 3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9"/>
                <a:gd name="T101" fmla="*/ 25 w 2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9">
                  <a:moveTo>
                    <a:pt x="18" y="3"/>
                  </a:moveTo>
                  <a:lnTo>
                    <a:pt x="18" y="3"/>
                  </a:lnTo>
                  <a:lnTo>
                    <a:pt x="20" y="3"/>
                  </a:lnTo>
                  <a:lnTo>
                    <a:pt x="21" y="3"/>
                  </a:lnTo>
                  <a:lnTo>
                    <a:pt x="23" y="3"/>
                  </a:lnTo>
                  <a:lnTo>
                    <a:pt x="25" y="5"/>
                  </a:lnTo>
                  <a:lnTo>
                    <a:pt x="25" y="6"/>
                  </a:lnTo>
                  <a:lnTo>
                    <a:pt x="25" y="8"/>
                  </a:lnTo>
                  <a:lnTo>
                    <a:pt x="21" y="8"/>
                  </a:lnTo>
                  <a:lnTo>
                    <a:pt x="18" y="9"/>
                  </a:lnTo>
                  <a:lnTo>
                    <a:pt x="15" y="9"/>
                  </a:lnTo>
                  <a:lnTo>
                    <a:pt x="12" y="9"/>
                  </a:lnTo>
                  <a:lnTo>
                    <a:pt x="9" y="8"/>
                  </a:lnTo>
                  <a:lnTo>
                    <a:pt x="6" y="6"/>
                  </a:lnTo>
                  <a:lnTo>
                    <a:pt x="3" y="6"/>
                  </a:lnTo>
                  <a:lnTo>
                    <a:pt x="0" y="5"/>
                  </a:lnTo>
                  <a:lnTo>
                    <a:pt x="0" y="3"/>
                  </a:lnTo>
                  <a:lnTo>
                    <a:pt x="0" y="1"/>
                  </a:lnTo>
                  <a:lnTo>
                    <a:pt x="1" y="0"/>
                  </a:lnTo>
                  <a:lnTo>
                    <a:pt x="3" y="1"/>
                  </a:lnTo>
                  <a:lnTo>
                    <a:pt x="6" y="1"/>
                  </a:lnTo>
                  <a:lnTo>
                    <a:pt x="7" y="3"/>
                  </a:lnTo>
                  <a:lnTo>
                    <a:pt x="9" y="3"/>
                  </a:lnTo>
                  <a:lnTo>
                    <a:pt x="12" y="3"/>
                  </a:lnTo>
                  <a:lnTo>
                    <a:pt x="14" y="3"/>
                  </a:lnTo>
                  <a:lnTo>
                    <a:pt x="15" y="3"/>
                  </a:lnTo>
                  <a:lnTo>
                    <a:pt x="18"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21" name="Freeform 945"/>
            <p:cNvSpPr>
              <a:spLocks/>
            </p:cNvSpPr>
            <p:nvPr/>
          </p:nvSpPr>
          <p:spPr bwMode="auto">
            <a:xfrm>
              <a:off x="1878" y="3138"/>
              <a:ext cx="30" cy="37"/>
            </a:xfrm>
            <a:custGeom>
              <a:avLst/>
              <a:gdLst>
                <a:gd name="T0" fmla="*/ 21 w 30"/>
                <a:gd name="T1" fmla="*/ 6 h 37"/>
                <a:gd name="T2" fmla="*/ 19 w 30"/>
                <a:gd name="T3" fmla="*/ 11 h 37"/>
                <a:gd name="T4" fmla="*/ 21 w 30"/>
                <a:gd name="T5" fmla="*/ 14 h 37"/>
                <a:gd name="T6" fmla="*/ 24 w 30"/>
                <a:gd name="T7" fmla="*/ 12 h 37"/>
                <a:gd name="T8" fmla="*/ 25 w 30"/>
                <a:gd name="T9" fmla="*/ 12 h 37"/>
                <a:gd name="T10" fmla="*/ 28 w 30"/>
                <a:gd name="T11" fmla="*/ 11 h 37"/>
                <a:gd name="T12" fmla="*/ 30 w 30"/>
                <a:gd name="T13" fmla="*/ 12 h 37"/>
                <a:gd name="T14" fmla="*/ 28 w 30"/>
                <a:gd name="T15" fmla="*/ 15 h 37"/>
                <a:gd name="T16" fmla="*/ 27 w 30"/>
                <a:gd name="T17" fmla="*/ 17 h 37"/>
                <a:gd name="T18" fmla="*/ 25 w 30"/>
                <a:gd name="T19" fmla="*/ 18 h 37"/>
                <a:gd name="T20" fmla="*/ 22 w 30"/>
                <a:gd name="T21" fmla="*/ 20 h 37"/>
                <a:gd name="T22" fmla="*/ 21 w 30"/>
                <a:gd name="T23" fmla="*/ 23 h 37"/>
                <a:gd name="T24" fmla="*/ 21 w 30"/>
                <a:gd name="T25" fmla="*/ 28 h 37"/>
                <a:gd name="T26" fmla="*/ 21 w 30"/>
                <a:gd name="T27" fmla="*/ 36 h 37"/>
                <a:gd name="T28" fmla="*/ 17 w 30"/>
                <a:gd name="T29" fmla="*/ 36 h 37"/>
                <a:gd name="T30" fmla="*/ 16 w 30"/>
                <a:gd name="T31" fmla="*/ 34 h 37"/>
                <a:gd name="T32" fmla="*/ 14 w 30"/>
                <a:gd name="T33" fmla="*/ 31 h 37"/>
                <a:gd name="T34" fmla="*/ 11 w 30"/>
                <a:gd name="T35" fmla="*/ 29 h 37"/>
                <a:gd name="T36" fmla="*/ 10 w 30"/>
                <a:gd name="T37" fmla="*/ 32 h 37"/>
                <a:gd name="T38" fmla="*/ 8 w 30"/>
                <a:gd name="T39" fmla="*/ 34 h 37"/>
                <a:gd name="T40" fmla="*/ 6 w 30"/>
                <a:gd name="T41" fmla="*/ 37 h 37"/>
                <a:gd name="T42" fmla="*/ 3 w 30"/>
                <a:gd name="T43" fmla="*/ 37 h 37"/>
                <a:gd name="T44" fmla="*/ 3 w 30"/>
                <a:gd name="T45" fmla="*/ 34 h 37"/>
                <a:gd name="T46" fmla="*/ 6 w 30"/>
                <a:gd name="T47" fmla="*/ 28 h 37"/>
                <a:gd name="T48" fmla="*/ 0 w 30"/>
                <a:gd name="T49" fmla="*/ 21 h 37"/>
                <a:gd name="T50" fmla="*/ 5 w 30"/>
                <a:gd name="T51" fmla="*/ 17 h 37"/>
                <a:gd name="T52" fmla="*/ 10 w 30"/>
                <a:gd name="T53" fmla="*/ 15 h 37"/>
                <a:gd name="T54" fmla="*/ 14 w 30"/>
                <a:gd name="T55" fmla="*/ 12 h 37"/>
                <a:gd name="T56" fmla="*/ 14 w 30"/>
                <a:gd name="T57" fmla="*/ 6 h 37"/>
                <a:gd name="T58" fmla="*/ 16 w 30"/>
                <a:gd name="T59" fmla="*/ 3 h 37"/>
                <a:gd name="T60" fmla="*/ 17 w 30"/>
                <a:gd name="T61" fmla="*/ 1 h 37"/>
                <a:gd name="T62" fmla="*/ 19 w 30"/>
                <a:gd name="T63" fmla="*/ 0 h 37"/>
                <a:gd name="T64" fmla="*/ 22 w 30"/>
                <a:gd name="T65" fmla="*/ 3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7"/>
                <a:gd name="T101" fmla="*/ 30 w 30"/>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7">
                  <a:moveTo>
                    <a:pt x="22" y="3"/>
                  </a:moveTo>
                  <a:lnTo>
                    <a:pt x="21" y="6"/>
                  </a:lnTo>
                  <a:lnTo>
                    <a:pt x="19" y="7"/>
                  </a:lnTo>
                  <a:lnTo>
                    <a:pt x="19" y="11"/>
                  </a:lnTo>
                  <a:lnTo>
                    <a:pt x="19" y="12"/>
                  </a:lnTo>
                  <a:lnTo>
                    <a:pt x="21" y="14"/>
                  </a:lnTo>
                  <a:lnTo>
                    <a:pt x="22" y="14"/>
                  </a:lnTo>
                  <a:lnTo>
                    <a:pt x="24" y="12"/>
                  </a:lnTo>
                  <a:lnTo>
                    <a:pt x="25" y="12"/>
                  </a:lnTo>
                  <a:lnTo>
                    <a:pt x="27" y="11"/>
                  </a:lnTo>
                  <a:lnTo>
                    <a:pt x="28" y="11"/>
                  </a:lnTo>
                  <a:lnTo>
                    <a:pt x="30" y="12"/>
                  </a:lnTo>
                  <a:lnTo>
                    <a:pt x="28" y="14"/>
                  </a:lnTo>
                  <a:lnTo>
                    <a:pt x="28" y="15"/>
                  </a:lnTo>
                  <a:lnTo>
                    <a:pt x="28" y="17"/>
                  </a:lnTo>
                  <a:lnTo>
                    <a:pt x="27" y="17"/>
                  </a:lnTo>
                  <a:lnTo>
                    <a:pt x="25" y="18"/>
                  </a:lnTo>
                  <a:lnTo>
                    <a:pt x="24" y="20"/>
                  </a:lnTo>
                  <a:lnTo>
                    <a:pt x="22" y="20"/>
                  </a:lnTo>
                  <a:lnTo>
                    <a:pt x="21" y="20"/>
                  </a:lnTo>
                  <a:lnTo>
                    <a:pt x="21" y="23"/>
                  </a:lnTo>
                  <a:lnTo>
                    <a:pt x="19" y="25"/>
                  </a:lnTo>
                  <a:lnTo>
                    <a:pt x="21" y="28"/>
                  </a:lnTo>
                  <a:lnTo>
                    <a:pt x="21" y="31"/>
                  </a:lnTo>
                  <a:lnTo>
                    <a:pt x="21" y="36"/>
                  </a:lnTo>
                  <a:lnTo>
                    <a:pt x="19" y="37"/>
                  </a:lnTo>
                  <a:lnTo>
                    <a:pt x="17" y="36"/>
                  </a:lnTo>
                  <a:lnTo>
                    <a:pt x="16" y="36"/>
                  </a:lnTo>
                  <a:lnTo>
                    <a:pt x="16" y="34"/>
                  </a:lnTo>
                  <a:lnTo>
                    <a:pt x="14" y="32"/>
                  </a:lnTo>
                  <a:lnTo>
                    <a:pt x="14" y="31"/>
                  </a:lnTo>
                  <a:lnTo>
                    <a:pt x="13" y="29"/>
                  </a:lnTo>
                  <a:lnTo>
                    <a:pt x="11" y="29"/>
                  </a:lnTo>
                  <a:lnTo>
                    <a:pt x="10" y="31"/>
                  </a:lnTo>
                  <a:lnTo>
                    <a:pt x="10" y="32"/>
                  </a:lnTo>
                  <a:lnTo>
                    <a:pt x="8" y="32"/>
                  </a:lnTo>
                  <a:lnTo>
                    <a:pt x="8" y="34"/>
                  </a:lnTo>
                  <a:lnTo>
                    <a:pt x="6" y="36"/>
                  </a:lnTo>
                  <a:lnTo>
                    <a:pt x="6" y="37"/>
                  </a:lnTo>
                  <a:lnTo>
                    <a:pt x="5" y="37"/>
                  </a:lnTo>
                  <a:lnTo>
                    <a:pt x="3" y="37"/>
                  </a:lnTo>
                  <a:lnTo>
                    <a:pt x="3" y="34"/>
                  </a:lnTo>
                  <a:lnTo>
                    <a:pt x="5" y="31"/>
                  </a:lnTo>
                  <a:lnTo>
                    <a:pt x="6" y="28"/>
                  </a:lnTo>
                  <a:lnTo>
                    <a:pt x="6" y="25"/>
                  </a:lnTo>
                  <a:lnTo>
                    <a:pt x="0" y="21"/>
                  </a:lnTo>
                  <a:lnTo>
                    <a:pt x="2" y="18"/>
                  </a:lnTo>
                  <a:lnTo>
                    <a:pt x="5" y="17"/>
                  </a:lnTo>
                  <a:lnTo>
                    <a:pt x="6" y="17"/>
                  </a:lnTo>
                  <a:lnTo>
                    <a:pt x="10" y="15"/>
                  </a:lnTo>
                  <a:lnTo>
                    <a:pt x="13" y="15"/>
                  </a:lnTo>
                  <a:lnTo>
                    <a:pt x="14" y="12"/>
                  </a:lnTo>
                  <a:lnTo>
                    <a:pt x="16" y="11"/>
                  </a:lnTo>
                  <a:lnTo>
                    <a:pt x="14" y="6"/>
                  </a:lnTo>
                  <a:lnTo>
                    <a:pt x="16" y="4"/>
                  </a:lnTo>
                  <a:lnTo>
                    <a:pt x="16" y="3"/>
                  </a:lnTo>
                  <a:lnTo>
                    <a:pt x="17" y="1"/>
                  </a:lnTo>
                  <a:lnTo>
                    <a:pt x="19" y="0"/>
                  </a:lnTo>
                  <a:lnTo>
                    <a:pt x="21" y="1"/>
                  </a:lnTo>
                  <a:lnTo>
                    <a:pt x="22"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22" name="Freeform 946"/>
            <p:cNvSpPr>
              <a:spLocks/>
            </p:cNvSpPr>
            <p:nvPr/>
          </p:nvSpPr>
          <p:spPr bwMode="auto">
            <a:xfrm>
              <a:off x="1789" y="3141"/>
              <a:ext cx="10" cy="12"/>
            </a:xfrm>
            <a:custGeom>
              <a:avLst/>
              <a:gdLst>
                <a:gd name="T0" fmla="*/ 10 w 10"/>
                <a:gd name="T1" fmla="*/ 9 h 12"/>
                <a:gd name="T2" fmla="*/ 10 w 10"/>
                <a:gd name="T3" fmla="*/ 12 h 12"/>
                <a:gd name="T4" fmla="*/ 8 w 10"/>
                <a:gd name="T5" fmla="*/ 12 h 12"/>
                <a:gd name="T6" fmla="*/ 7 w 10"/>
                <a:gd name="T7" fmla="*/ 11 h 12"/>
                <a:gd name="T8" fmla="*/ 5 w 10"/>
                <a:gd name="T9" fmla="*/ 11 h 12"/>
                <a:gd name="T10" fmla="*/ 3 w 10"/>
                <a:gd name="T11" fmla="*/ 9 h 12"/>
                <a:gd name="T12" fmla="*/ 3 w 10"/>
                <a:gd name="T13" fmla="*/ 8 h 12"/>
                <a:gd name="T14" fmla="*/ 2 w 10"/>
                <a:gd name="T15" fmla="*/ 6 h 12"/>
                <a:gd name="T16" fmla="*/ 0 w 10"/>
                <a:gd name="T17" fmla="*/ 6 h 12"/>
                <a:gd name="T18" fmla="*/ 0 w 10"/>
                <a:gd name="T19" fmla="*/ 3 h 12"/>
                <a:gd name="T20" fmla="*/ 2 w 10"/>
                <a:gd name="T21" fmla="*/ 0 h 12"/>
                <a:gd name="T22" fmla="*/ 3 w 10"/>
                <a:gd name="T23" fmla="*/ 0 h 12"/>
                <a:gd name="T24" fmla="*/ 3 w 10"/>
                <a:gd name="T25" fmla="*/ 1 h 12"/>
                <a:gd name="T26" fmla="*/ 5 w 10"/>
                <a:gd name="T27" fmla="*/ 3 h 12"/>
                <a:gd name="T28" fmla="*/ 7 w 10"/>
                <a:gd name="T29" fmla="*/ 3 h 12"/>
                <a:gd name="T30" fmla="*/ 8 w 10"/>
                <a:gd name="T31" fmla="*/ 4 h 12"/>
                <a:gd name="T32" fmla="*/ 8 w 10"/>
                <a:gd name="T33" fmla="*/ 6 h 12"/>
                <a:gd name="T34" fmla="*/ 10 w 10"/>
                <a:gd name="T35" fmla="*/ 8 h 12"/>
                <a:gd name="T36" fmla="*/ 10 w 10"/>
                <a:gd name="T37" fmla="*/ 9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12"/>
                <a:gd name="T59" fmla="*/ 10 w 10"/>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12">
                  <a:moveTo>
                    <a:pt x="10" y="9"/>
                  </a:moveTo>
                  <a:lnTo>
                    <a:pt x="10" y="12"/>
                  </a:lnTo>
                  <a:lnTo>
                    <a:pt x="8" y="12"/>
                  </a:lnTo>
                  <a:lnTo>
                    <a:pt x="7" y="11"/>
                  </a:lnTo>
                  <a:lnTo>
                    <a:pt x="5" y="11"/>
                  </a:lnTo>
                  <a:lnTo>
                    <a:pt x="3" y="9"/>
                  </a:lnTo>
                  <a:lnTo>
                    <a:pt x="3" y="8"/>
                  </a:lnTo>
                  <a:lnTo>
                    <a:pt x="2" y="6"/>
                  </a:lnTo>
                  <a:lnTo>
                    <a:pt x="0" y="6"/>
                  </a:lnTo>
                  <a:lnTo>
                    <a:pt x="0" y="3"/>
                  </a:lnTo>
                  <a:lnTo>
                    <a:pt x="2" y="0"/>
                  </a:lnTo>
                  <a:lnTo>
                    <a:pt x="3" y="0"/>
                  </a:lnTo>
                  <a:lnTo>
                    <a:pt x="3" y="1"/>
                  </a:lnTo>
                  <a:lnTo>
                    <a:pt x="5" y="3"/>
                  </a:lnTo>
                  <a:lnTo>
                    <a:pt x="7" y="3"/>
                  </a:lnTo>
                  <a:lnTo>
                    <a:pt x="8" y="4"/>
                  </a:lnTo>
                  <a:lnTo>
                    <a:pt x="8" y="6"/>
                  </a:lnTo>
                  <a:lnTo>
                    <a:pt x="10" y="8"/>
                  </a:lnTo>
                  <a:lnTo>
                    <a:pt x="10" y="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23" name="Freeform 947"/>
            <p:cNvSpPr>
              <a:spLocks/>
            </p:cNvSpPr>
            <p:nvPr/>
          </p:nvSpPr>
          <p:spPr bwMode="auto">
            <a:xfrm>
              <a:off x="1686" y="3144"/>
              <a:ext cx="32" cy="14"/>
            </a:xfrm>
            <a:custGeom>
              <a:avLst/>
              <a:gdLst>
                <a:gd name="T0" fmla="*/ 27 w 32"/>
                <a:gd name="T1" fmla="*/ 1 h 14"/>
                <a:gd name="T2" fmla="*/ 27 w 32"/>
                <a:gd name="T3" fmla="*/ 3 h 14"/>
                <a:gd name="T4" fmla="*/ 29 w 32"/>
                <a:gd name="T5" fmla="*/ 5 h 14"/>
                <a:gd name="T6" fmla="*/ 30 w 32"/>
                <a:gd name="T7" fmla="*/ 5 h 14"/>
                <a:gd name="T8" fmla="*/ 30 w 32"/>
                <a:gd name="T9" fmla="*/ 6 h 14"/>
                <a:gd name="T10" fmla="*/ 32 w 32"/>
                <a:gd name="T11" fmla="*/ 8 h 14"/>
                <a:gd name="T12" fmla="*/ 32 w 32"/>
                <a:gd name="T13" fmla="*/ 9 h 14"/>
                <a:gd name="T14" fmla="*/ 32 w 32"/>
                <a:gd name="T15" fmla="*/ 9 h 14"/>
                <a:gd name="T16" fmla="*/ 32 w 32"/>
                <a:gd name="T17" fmla="*/ 11 h 14"/>
                <a:gd name="T18" fmla="*/ 27 w 32"/>
                <a:gd name="T19" fmla="*/ 12 h 14"/>
                <a:gd name="T20" fmla="*/ 24 w 32"/>
                <a:gd name="T21" fmla="*/ 14 h 14"/>
                <a:gd name="T22" fmla="*/ 19 w 32"/>
                <a:gd name="T23" fmla="*/ 14 h 14"/>
                <a:gd name="T24" fmla="*/ 14 w 32"/>
                <a:gd name="T25" fmla="*/ 14 h 14"/>
                <a:gd name="T26" fmla="*/ 11 w 32"/>
                <a:gd name="T27" fmla="*/ 14 h 14"/>
                <a:gd name="T28" fmla="*/ 7 w 32"/>
                <a:gd name="T29" fmla="*/ 12 h 14"/>
                <a:gd name="T30" fmla="*/ 4 w 32"/>
                <a:gd name="T31" fmla="*/ 11 h 14"/>
                <a:gd name="T32" fmla="*/ 0 w 32"/>
                <a:gd name="T33" fmla="*/ 8 h 14"/>
                <a:gd name="T34" fmla="*/ 0 w 32"/>
                <a:gd name="T35" fmla="*/ 5 h 14"/>
                <a:gd name="T36" fmla="*/ 0 w 32"/>
                <a:gd name="T37" fmla="*/ 3 h 14"/>
                <a:gd name="T38" fmla="*/ 2 w 32"/>
                <a:gd name="T39" fmla="*/ 1 h 14"/>
                <a:gd name="T40" fmla="*/ 4 w 32"/>
                <a:gd name="T41" fmla="*/ 0 h 14"/>
                <a:gd name="T42" fmla="*/ 7 w 32"/>
                <a:gd name="T43" fmla="*/ 0 h 14"/>
                <a:gd name="T44" fmla="*/ 10 w 32"/>
                <a:gd name="T45" fmla="*/ 1 h 14"/>
                <a:gd name="T46" fmla="*/ 11 w 32"/>
                <a:gd name="T47" fmla="*/ 1 h 14"/>
                <a:gd name="T48" fmla="*/ 14 w 32"/>
                <a:gd name="T49" fmla="*/ 1 h 14"/>
                <a:gd name="T50" fmla="*/ 18 w 32"/>
                <a:gd name="T51" fmla="*/ 3 h 14"/>
                <a:gd name="T52" fmla="*/ 21 w 32"/>
                <a:gd name="T53" fmla="*/ 3 h 14"/>
                <a:gd name="T54" fmla="*/ 24 w 32"/>
                <a:gd name="T55" fmla="*/ 1 h 14"/>
                <a:gd name="T56" fmla="*/ 27 w 32"/>
                <a:gd name="T57" fmla="*/ 1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14"/>
                <a:gd name="T89" fmla="*/ 32 w 32"/>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14">
                  <a:moveTo>
                    <a:pt x="27" y="1"/>
                  </a:moveTo>
                  <a:lnTo>
                    <a:pt x="27" y="3"/>
                  </a:lnTo>
                  <a:lnTo>
                    <a:pt x="29" y="5"/>
                  </a:lnTo>
                  <a:lnTo>
                    <a:pt x="30" y="5"/>
                  </a:lnTo>
                  <a:lnTo>
                    <a:pt x="30" y="6"/>
                  </a:lnTo>
                  <a:lnTo>
                    <a:pt x="32" y="8"/>
                  </a:lnTo>
                  <a:lnTo>
                    <a:pt x="32" y="9"/>
                  </a:lnTo>
                  <a:lnTo>
                    <a:pt x="32" y="11"/>
                  </a:lnTo>
                  <a:lnTo>
                    <a:pt x="27" y="12"/>
                  </a:lnTo>
                  <a:lnTo>
                    <a:pt x="24" y="14"/>
                  </a:lnTo>
                  <a:lnTo>
                    <a:pt x="19" y="14"/>
                  </a:lnTo>
                  <a:lnTo>
                    <a:pt x="14" y="14"/>
                  </a:lnTo>
                  <a:lnTo>
                    <a:pt x="11" y="14"/>
                  </a:lnTo>
                  <a:lnTo>
                    <a:pt x="7" y="12"/>
                  </a:lnTo>
                  <a:lnTo>
                    <a:pt x="4" y="11"/>
                  </a:lnTo>
                  <a:lnTo>
                    <a:pt x="0" y="8"/>
                  </a:lnTo>
                  <a:lnTo>
                    <a:pt x="0" y="5"/>
                  </a:lnTo>
                  <a:lnTo>
                    <a:pt x="0" y="3"/>
                  </a:lnTo>
                  <a:lnTo>
                    <a:pt x="2" y="1"/>
                  </a:lnTo>
                  <a:lnTo>
                    <a:pt x="4" y="0"/>
                  </a:lnTo>
                  <a:lnTo>
                    <a:pt x="7" y="0"/>
                  </a:lnTo>
                  <a:lnTo>
                    <a:pt x="10" y="1"/>
                  </a:lnTo>
                  <a:lnTo>
                    <a:pt x="11" y="1"/>
                  </a:lnTo>
                  <a:lnTo>
                    <a:pt x="14" y="1"/>
                  </a:lnTo>
                  <a:lnTo>
                    <a:pt x="18" y="3"/>
                  </a:lnTo>
                  <a:lnTo>
                    <a:pt x="21" y="3"/>
                  </a:lnTo>
                  <a:lnTo>
                    <a:pt x="24" y="1"/>
                  </a:lnTo>
                  <a:lnTo>
                    <a:pt x="27" y="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24" name="Freeform 948"/>
            <p:cNvSpPr>
              <a:spLocks/>
            </p:cNvSpPr>
            <p:nvPr/>
          </p:nvSpPr>
          <p:spPr bwMode="auto">
            <a:xfrm>
              <a:off x="1577" y="3145"/>
              <a:ext cx="8" cy="8"/>
            </a:xfrm>
            <a:custGeom>
              <a:avLst/>
              <a:gdLst>
                <a:gd name="T0" fmla="*/ 8 w 8"/>
                <a:gd name="T1" fmla="*/ 7 h 8"/>
                <a:gd name="T2" fmla="*/ 5 w 8"/>
                <a:gd name="T3" fmla="*/ 8 h 8"/>
                <a:gd name="T4" fmla="*/ 5 w 8"/>
                <a:gd name="T5" fmla="*/ 8 h 8"/>
                <a:gd name="T6" fmla="*/ 3 w 8"/>
                <a:gd name="T7" fmla="*/ 8 h 8"/>
                <a:gd name="T8" fmla="*/ 3 w 8"/>
                <a:gd name="T9" fmla="*/ 7 h 8"/>
                <a:gd name="T10" fmla="*/ 2 w 8"/>
                <a:gd name="T11" fmla="*/ 7 h 8"/>
                <a:gd name="T12" fmla="*/ 2 w 8"/>
                <a:gd name="T13" fmla="*/ 5 h 8"/>
                <a:gd name="T14" fmla="*/ 0 w 8"/>
                <a:gd name="T15" fmla="*/ 4 h 8"/>
                <a:gd name="T16" fmla="*/ 0 w 8"/>
                <a:gd name="T17" fmla="*/ 4 h 8"/>
                <a:gd name="T18" fmla="*/ 0 w 8"/>
                <a:gd name="T19" fmla="*/ 2 h 8"/>
                <a:gd name="T20" fmla="*/ 2 w 8"/>
                <a:gd name="T21" fmla="*/ 0 h 8"/>
                <a:gd name="T22" fmla="*/ 3 w 8"/>
                <a:gd name="T23" fmla="*/ 0 h 8"/>
                <a:gd name="T24" fmla="*/ 5 w 8"/>
                <a:gd name="T25" fmla="*/ 0 h 8"/>
                <a:gd name="T26" fmla="*/ 5 w 8"/>
                <a:gd name="T27" fmla="*/ 2 h 8"/>
                <a:gd name="T28" fmla="*/ 7 w 8"/>
                <a:gd name="T29" fmla="*/ 2 h 8"/>
                <a:gd name="T30" fmla="*/ 7 w 8"/>
                <a:gd name="T31" fmla="*/ 4 h 8"/>
                <a:gd name="T32" fmla="*/ 8 w 8"/>
                <a:gd name="T33" fmla="*/ 5 h 8"/>
                <a:gd name="T34" fmla="*/ 8 w 8"/>
                <a:gd name="T35" fmla="*/ 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8"/>
                <a:gd name="T56" fmla="*/ 8 w 8"/>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8">
                  <a:moveTo>
                    <a:pt x="8" y="7"/>
                  </a:moveTo>
                  <a:lnTo>
                    <a:pt x="5" y="8"/>
                  </a:lnTo>
                  <a:lnTo>
                    <a:pt x="3" y="8"/>
                  </a:lnTo>
                  <a:lnTo>
                    <a:pt x="3" y="7"/>
                  </a:lnTo>
                  <a:lnTo>
                    <a:pt x="2" y="7"/>
                  </a:lnTo>
                  <a:lnTo>
                    <a:pt x="2" y="5"/>
                  </a:lnTo>
                  <a:lnTo>
                    <a:pt x="0" y="4"/>
                  </a:lnTo>
                  <a:lnTo>
                    <a:pt x="0" y="2"/>
                  </a:lnTo>
                  <a:lnTo>
                    <a:pt x="2" y="0"/>
                  </a:lnTo>
                  <a:lnTo>
                    <a:pt x="3" y="0"/>
                  </a:lnTo>
                  <a:lnTo>
                    <a:pt x="5" y="0"/>
                  </a:lnTo>
                  <a:lnTo>
                    <a:pt x="5" y="2"/>
                  </a:lnTo>
                  <a:lnTo>
                    <a:pt x="7" y="2"/>
                  </a:lnTo>
                  <a:lnTo>
                    <a:pt x="7" y="4"/>
                  </a:lnTo>
                  <a:lnTo>
                    <a:pt x="8" y="5"/>
                  </a:lnTo>
                  <a:lnTo>
                    <a:pt x="8"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25" name="Freeform 949"/>
            <p:cNvSpPr>
              <a:spLocks/>
            </p:cNvSpPr>
            <p:nvPr/>
          </p:nvSpPr>
          <p:spPr bwMode="auto">
            <a:xfrm>
              <a:off x="1516" y="3147"/>
              <a:ext cx="27" cy="39"/>
            </a:xfrm>
            <a:custGeom>
              <a:avLst/>
              <a:gdLst>
                <a:gd name="T0" fmla="*/ 13 w 27"/>
                <a:gd name="T1" fmla="*/ 0 h 39"/>
                <a:gd name="T2" fmla="*/ 11 w 27"/>
                <a:gd name="T3" fmla="*/ 2 h 39"/>
                <a:gd name="T4" fmla="*/ 10 w 27"/>
                <a:gd name="T5" fmla="*/ 5 h 39"/>
                <a:gd name="T6" fmla="*/ 8 w 27"/>
                <a:gd name="T7" fmla="*/ 9 h 39"/>
                <a:gd name="T8" fmla="*/ 8 w 27"/>
                <a:gd name="T9" fmla="*/ 12 h 39"/>
                <a:gd name="T10" fmla="*/ 7 w 27"/>
                <a:gd name="T11" fmla="*/ 17 h 39"/>
                <a:gd name="T12" fmla="*/ 8 w 27"/>
                <a:gd name="T13" fmla="*/ 22 h 39"/>
                <a:gd name="T14" fmla="*/ 11 w 27"/>
                <a:gd name="T15" fmla="*/ 27 h 39"/>
                <a:gd name="T16" fmla="*/ 16 w 27"/>
                <a:gd name="T17" fmla="*/ 31 h 39"/>
                <a:gd name="T18" fmla="*/ 18 w 27"/>
                <a:gd name="T19" fmla="*/ 33 h 39"/>
                <a:gd name="T20" fmla="*/ 19 w 27"/>
                <a:gd name="T21" fmla="*/ 34 h 39"/>
                <a:gd name="T22" fmla="*/ 21 w 27"/>
                <a:gd name="T23" fmla="*/ 34 h 39"/>
                <a:gd name="T24" fmla="*/ 22 w 27"/>
                <a:gd name="T25" fmla="*/ 34 h 39"/>
                <a:gd name="T26" fmla="*/ 24 w 27"/>
                <a:gd name="T27" fmla="*/ 34 h 39"/>
                <a:gd name="T28" fmla="*/ 25 w 27"/>
                <a:gd name="T29" fmla="*/ 34 h 39"/>
                <a:gd name="T30" fmla="*/ 25 w 27"/>
                <a:gd name="T31" fmla="*/ 36 h 39"/>
                <a:gd name="T32" fmla="*/ 27 w 27"/>
                <a:gd name="T33" fmla="*/ 37 h 39"/>
                <a:gd name="T34" fmla="*/ 19 w 27"/>
                <a:gd name="T35" fmla="*/ 39 h 39"/>
                <a:gd name="T36" fmla="*/ 13 w 27"/>
                <a:gd name="T37" fmla="*/ 37 h 39"/>
                <a:gd name="T38" fmla="*/ 8 w 27"/>
                <a:gd name="T39" fmla="*/ 36 h 39"/>
                <a:gd name="T40" fmla="*/ 5 w 27"/>
                <a:gd name="T41" fmla="*/ 31 h 39"/>
                <a:gd name="T42" fmla="*/ 2 w 27"/>
                <a:gd name="T43" fmla="*/ 25 h 39"/>
                <a:gd name="T44" fmla="*/ 0 w 27"/>
                <a:gd name="T45" fmla="*/ 20 h 39"/>
                <a:gd name="T46" fmla="*/ 0 w 27"/>
                <a:gd name="T47" fmla="*/ 16 h 39"/>
                <a:gd name="T48" fmla="*/ 0 w 27"/>
                <a:gd name="T49" fmla="*/ 12 h 39"/>
                <a:gd name="T50" fmla="*/ 2 w 27"/>
                <a:gd name="T51" fmla="*/ 9 h 39"/>
                <a:gd name="T52" fmla="*/ 2 w 27"/>
                <a:gd name="T53" fmla="*/ 8 h 39"/>
                <a:gd name="T54" fmla="*/ 4 w 27"/>
                <a:gd name="T55" fmla="*/ 6 h 39"/>
                <a:gd name="T56" fmla="*/ 5 w 27"/>
                <a:gd name="T57" fmla="*/ 3 h 39"/>
                <a:gd name="T58" fmla="*/ 7 w 27"/>
                <a:gd name="T59" fmla="*/ 2 h 39"/>
                <a:gd name="T60" fmla="*/ 8 w 27"/>
                <a:gd name="T61" fmla="*/ 2 h 39"/>
                <a:gd name="T62" fmla="*/ 10 w 27"/>
                <a:gd name="T63" fmla="*/ 0 h 39"/>
                <a:gd name="T64" fmla="*/ 13 w 27"/>
                <a:gd name="T65" fmla="*/ 0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39"/>
                <a:gd name="T101" fmla="*/ 27 w 27"/>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39">
                  <a:moveTo>
                    <a:pt x="13" y="0"/>
                  </a:moveTo>
                  <a:lnTo>
                    <a:pt x="11" y="2"/>
                  </a:lnTo>
                  <a:lnTo>
                    <a:pt x="10" y="5"/>
                  </a:lnTo>
                  <a:lnTo>
                    <a:pt x="8" y="9"/>
                  </a:lnTo>
                  <a:lnTo>
                    <a:pt x="8" y="12"/>
                  </a:lnTo>
                  <a:lnTo>
                    <a:pt x="7" y="17"/>
                  </a:lnTo>
                  <a:lnTo>
                    <a:pt x="8" y="22"/>
                  </a:lnTo>
                  <a:lnTo>
                    <a:pt x="11" y="27"/>
                  </a:lnTo>
                  <a:lnTo>
                    <a:pt x="16" y="31"/>
                  </a:lnTo>
                  <a:lnTo>
                    <a:pt x="18" y="33"/>
                  </a:lnTo>
                  <a:lnTo>
                    <a:pt x="19" y="34"/>
                  </a:lnTo>
                  <a:lnTo>
                    <a:pt x="21" y="34"/>
                  </a:lnTo>
                  <a:lnTo>
                    <a:pt x="22" y="34"/>
                  </a:lnTo>
                  <a:lnTo>
                    <a:pt x="24" y="34"/>
                  </a:lnTo>
                  <a:lnTo>
                    <a:pt x="25" y="34"/>
                  </a:lnTo>
                  <a:lnTo>
                    <a:pt x="25" y="36"/>
                  </a:lnTo>
                  <a:lnTo>
                    <a:pt x="27" y="37"/>
                  </a:lnTo>
                  <a:lnTo>
                    <a:pt x="19" y="39"/>
                  </a:lnTo>
                  <a:lnTo>
                    <a:pt x="13" y="37"/>
                  </a:lnTo>
                  <a:lnTo>
                    <a:pt x="8" y="36"/>
                  </a:lnTo>
                  <a:lnTo>
                    <a:pt x="5" y="31"/>
                  </a:lnTo>
                  <a:lnTo>
                    <a:pt x="2" y="25"/>
                  </a:lnTo>
                  <a:lnTo>
                    <a:pt x="0" y="20"/>
                  </a:lnTo>
                  <a:lnTo>
                    <a:pt x="0" y="16"/>
                  </a:lnTo>
                  <a:lnTo>
                    <a:pt x="0" y="12"/>
                  </a:lnTo>
                  <a:lnTo>
                    <a:pt x="2" y="9"/>
                  </a:lnTo>
                  <a:lnTo>
                    <a:pt x="2" y="8"/>
                  </a:lnTo>
                  <a:lnTo>
                    <a:pt x="4" y="6"/>
                  </a:lnTo>
                  <a:lnTo>
                    <a:pt x="5" y="3"/>
                  </a:lnTo>
                  <a:lnTo>
                    <a:pt x="7" y="2"/>
                  </a:lnTo>
                  <a:lnTo>
                    <a:pt x="8" y="2"/>
                  </a:lnTo>
                  <a:lnTo>
                    <a:pt x="10" y="0"/>
                  </a:lnTo>
                  <a:lnTo>
                    <a:pt x="1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26" name="Freeform 950"/>
            <p:cNvSpPr>
              <a:spLocks/>
            </p:cNvSpPr>
            <p:nvPr/>
          </p:nvSpPr>
          <p:spPr bwMode="auto">
            <a:xfrm>
              <a:off x="1555" y="3149"/>
              <a:ext cx="8" cy="12"/>
            </a:xfrm>
            <a:custGeom>
              <a:avLst/>
              <a:gdLst>
                <a:gd name="T0" fmla="*/ 8 w 8"/>
                <a:gd name="T1" fmla="*/ 3 h 12"/>
                <a:gd name="T2" fmla="*/ 8 w 8"/>
                <a:gd name="T3" fmla="*/ 12 h 12"/>
                <a:gd name="T4" fmla="*/ 7 w 8"/>
                <a:gd name="T5" fmla="*/ 12 h 12"/>
                <a:gd name="T6" fmla="*/ 7 w 8"/>
                <a:gd name="T7" fmla="*/ 12 h 12"/>
                <a:gd name="T8" fmla="*/ 5 w 8"/>
                <a:gd name="T9" fmla="*/ 10 h 12"/>
                <a:gd name="T10" fmla="*/ 4 w 8"/>
                <a:gd name="T11" fmla="*/ 10 h 12"/>
                <a:gd name="T12" fmla="*/ 4 w 8"/>
                <a:gd name="T13" fmla="*/ 9 h 12"/>
                <a:gd name="T14" fmla="*/ 2 w 8"/>
                <a:gd name="T15" fmla="*/ 9 h 12"/>
                <a:gd name="T16" fmla="*/ 2 w 8"/>
                <a:gd name="T17" fmla="*/ 7 h 12"/>
                <a:gd name="T18" fmla="*/ 0 w 8"/>
                <a:gd name="T19" fmla="*/ 7 h 12"/>
                <a:gd name="T20" fmla="*/ 2 w 8"/>
                <a:gd name="T21" fmla="*/ 6 h 12"/>
                <a:gd name="T22" fmla="*/ 2 w 8"/>
                <a:gd name="T23" fmla="*/ 4 h 12"/>
                <a:gd name="T24" fmla="*/ 4 w 8"/>
                <a:gd name="T25" fmla="*/ 3 h 12"/>
                <a:gd name="T26" fmla="*/ 4 w 8"/>
                <a:gd name="T27" fmla="*/ 0 h 12"/>
                <a:gd name="T28" fmla="*/ 5 w 8"/>
                <a:gd name="T29" fmla="*/ 0 h 12"/>
                <a:gd name="T30" fmla="*/ 7 w 8"/>
                <a:gd name="T31" fmla="*/ 1 h 12"/>
                <a:gd name="T32" fmla="*/ 7 w 8"/>
                <a:gd name="T33" fmla="*/ 3 h 12"/>
                <a:gd name="T34" fmla="*/ 8 w 8"/>
                <a:gd name="T35" fmla="*/ 3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12"/>
                <a:gd name="T56" fmla="*/ 8 w 8"/>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12">
                  <a:moveTo>
                    <a:pt x="8" y="3"/>
                  </a:moveTo>
                  <a:lnTo>
                    <a:pt x="8" y="12"/>
                  </a:lnTo>
                  <a:lnTo>
                    <a:pt x="7" y="12"/>
                  </a:lnTo>
                  <a:lnTo>
                    <a:pt x="5" y="10"/>
                  </a:lnTo>
                  <a:lnTo>
                    <a:pt x="4" y="10"/>
                  </a:lnTo>
                  <a:lnTo>
                    <a:pt x="4" y="9"/>
                  </a:lnTo>
                  <a:lnTo>
                    <a:pt x="2" y="9"/>
                  </a:lnTo>
                  <a:lnTo>
                    <a:pt x="2" y="7"/>
                  </a:lnTo>
                  <a:lnTo>
                    <a:pt x="0" y="7"/>
                  </a:lnTo>
                  <a:lnTo>
                    <a:pt x="2" y="6"/>
                  </a:lnTo>
                  <a:lnTo>
                    <a:pt x="2" y="4"/>
                  </a:lnTo>
                  <a:lnTo>
                    <a:pt x="4" y="3"/>
                  </a:lnTo>
                  <a:lnTo>
                    <a:pt x="4" y="0"/>
                  </a:lnTo>
                  <a:lnTo>
                    <a:pt x="5" y="0"/>
                  </a:lnTo>
                  <a:lnTo>
                    <a:pt x="7" y="1"/>
                  </a:lnTo>
                  <a:lnTo>
                    <a:pt x="7" y="3"/>
                  </a:lnTo>
                  <a:lnTo>
                    <a:pt x="8"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27" name="Freeform 951"/>
            <p:cNvSpPr>
              <a:spLocks/>
            </p:cNvSpPr>
            <p:nvPr/>
          </p:nvSpPr>
          <p:spPr bwMode="auto">
            <a:xfrm>
              <a:off x="1661" y="3155"/>
              <a:ext cx="25" cy="67"/>
            </a:xfrm>
            <a:custGeom>
              <a:avLst/>
              <a:gdLst>
                <a:gd name="T0" fmla="*/ 24 w 25"/>
                <a:gd name="T1" fmla="*/ 8 h 67"/>
                <a:gd name="T2" fmla="*/ 21 w 25"/>
                <a:gd name="T3" fmla="*/ 12 h 67"/>
                <a:gd name="T4" fmla="*/ 18 w 25"/>
                <a:gd name="T5" fmla="*/ 17 h 67"/>
                <a:gd name="T6" fmla="*/ 13 w 25"/>
                <a:gd name="T7" fmla="*/ 22 h 67"/>
                <a:gd name="T8" fmla="*/ 10 w 25"/>
                <a:gd name="T9" fmla="*/ 26 h 67"/>
                <a:gd name="T10" fmla="*/ 8 w 25"/>
                <a:gd name="T11" fmla="*/ 31 h 67"/>
                <a:gd name="T12" fmla="*/ 7 w 25"/>
                <a:gd name="T13" fmla="*/ 37 h 67"/>
                <a:gd name="T14" fmla="*/ 5 w 25"/>
                <a:gd name="T15" fmla="*/ 43 h 67"/>
                <a:gd name="T16" fmla="*/ 7 w 25"/>
                <a:gd name="T17" fmla="*/ 51 h 67"/>
                <a:gd name="T18" fmla="*/ 8 w 25"/>
                <a:gd name="T19" fmla="*/ 54 h 67"/>
                <a:gd name="T20" fmla="*/ 8 w 25"/>
                <a:gd name="T21" fmla="*/ 56 h 67"/>
                <a:gd name="T22" fmla="*/ 10 w 25"/>
                <a:gd name="T23" fmla="*/ 58 h 67"/>
                <a:gd name="T24" fmla="*/ 11 w 25"/>
                <a:gd name="T25" fmla="*/ 59 h 67"/>
                <a:gd name="T26" fmla="*/ 13 w 25"/>
                <a:gd name="T27" fmla="*/ 58 h 67"/>
                <a:gd name="T28" fmla="*/ 13 w 25"/>
                <a:gd name="T29" fmla="*/ 56 h 67"/>
                <a:gd name="T30" fmla="*/ 13 w 25"/>
                <a:gd name="T31" fmla="*/ 54 h 67"/>
                <a:gd name="T32" fmla="*/ 13 w 25"/>
                <a:gd name="T33" fmla="*/ 53 h 67"/>
                <a:gd name="T34" fmla="*/ 15 w 25"/>
                <a:gd name="T35" fmla="*/ 53 h 67"/>
                <a:gd name="T36" fmla="*/ 15 w 25"/>
                <a:gd name="T37" fmla="*/ 51 h 67"/>
                <a:gd name="T38" fmla="*/ 15 w 25"/>
                <a:gd name="T39" fmla="*/ 53 h 67"/>
                <a:gd name="T40" fmla="*/ 16 w 25"/>
                <a:gd name="T41" fmla="*/ 53 h 67"/>
                <a:gd name="T42" fmla="*/ 16 w 25"/>
                <a:gd name="T43" fmla="*/ 56 h 67"/>
                <a:gd name="T44" fmla="*/ 18 w 25"/>
                <a:gd name="T45" fmla="*/ 58 h 67"/>
                <a:gd name="T46" fmla="*/ 18 w 25"/>
                <a:gd name="T47" fmla="*/ 59 h 67"/>
                <a:gd name="T48" fmla="*/ 18 w 25"/>
                <a:gd name="T49" fmla="*/ 61 h 67"/>
                <a:gd name="T50" fmla="*/ 18 w 25"/>
                <a:gd name="T51" fmla="*/ 62 h 67"/>
                <a:gd name="T52" fmla="*/ 18 w 25"/>
                <a:gd name="T53" fmla="*/ 65 h 67"/>
                <a:gd name="T54" fmla="*/ 16 w 25"/>
                <a:gd name="T55" fmla="*/ 65 h 67"/>
                <a:gd name="T56" fmla="*/ 16 w 25"/>
                <a:gd name="T57" fmla="*/ 65 h 67"/>
                <a:gd name="T58" fmla="*/ 15 w 25"/>
                <a:gd name="T59" fmla="*/ 67 h 67"/>
                <a:gd name="T60" fmla="*/ 15 w 25"/>
                <a:gd name="T61" fmla="*/ 67 h 67"/>
                <a:gd name="T62" fmla="*/ 13 w 25"/>
                <a:gd name="T63" fmla="*/ 67 h 67"/>
                <a:gd name="T64" fmla="*/ 11 w 25"/>
                <a:gd name="T65" fmla="*/ 67 h 67"/>
                <a:gd name="T66" fmla="*/ 11 w 25"/>
                <a:gd name="T67" fmla="*/ 65 h 67"/>
                <a:gd name="T68" fmla="*/ 10 w 25"/>
                <a:gd name="T69" fmla="*/ 65 h 67"/>
                <a:gd name="T70" fmla="*/ 7 w 25"/>
                <a:gd name="T71" fmla="*/ 64 h 67"/>
                <a:gd name="T72" fmla="*/ 5 w 25"/>
                <a:gd name="T73" fmla="*/ 61 h 67"/>
                <a:gd name="T74" fmla="*/ 4 w 25"/>
                <a:gd name="T75" fmla="*/ 58 h 67"/>
                <a:gd name="T76" fmla="*/ 2 w 25"/>
                <a:gd name="T77" fmla="*/ 54 h 67"/>
                <a:gd name="T78" fmla="*/ 0 w 25"/>
                <a:gd name="T79" fmla="*/ 50 h 67"/>
                <a:gd name="T80" fmla="*/ 0 w 25"/>
                <a:gd name="T81" fmla="*/ 47 h 67"/>
                <a:gd name="T82" fmla="*/ 0 w 25"/>
                <a:gd name="T83" fmla="*/ 42 h 67"/>
                <a:gd name="T84" fmla="*/ 2 w 25"/>
                <a:gd name="T85" fmla="*/ 37 h 67"/>
                <a:gd name="T86" fmla="*/ 4 w 25"/>
                <a:gd name="T87" fmla="*/ 31 h 67"/>
                <a:gd name="T88" fmla="*/ 4 w 25"/>
                <a:gd name="T89" fmla="*/ 26 h 67"/>
                <a:gd name="T90" fmla="*/ 7 w 25"/>
                <a:gd name="T91" fmla="*/ 22 h 67"/>
                <a:gd name="T92" fmla="*/ 8 w 25"/>
                <a:gd name="T93" fmla="*/ 17 h 67"/>
                <a:gd name="T94" fmla="*/ 11 w 25"/>
                <a:gd name="T95" fmla="*/ 12 h 67"/>
                <a:gd name="T96" fmla="*/ 15 w 25"/>
                <a:gd name="T97" fmla="*/ 8 h 67"/>
                <a:gd name="T98" fmla="*/ 18 w 25"/>
                <a:gd name="T99" fmla="*/ 4 h 67"/>
                <a:gd name="T100" fmla="*/ 22 w 25"/>
                <a:gd name="T101" fmla="*/ 0 h 67"/>
                <a:gd name="T102" fmla="*/ 22 w 25"/>
                <a:gd name="T103" fmla="*/ 1 h 67"/>
                <a:gd name="T104" fmla="*/ 24 w 25"/>
                <a:gd name="T105" fmla="*/ 3 h 67"/>
                <a:gd name="T106" fmla="*/ 25 w 25"/>
                <a:gd name="T107" fmla="*/ 4 h 67"/>
                <a:gd name="T108" fmla="*/ 24 w 25"/>
                <a:gd name="T109" fmla="*/ 8 h 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
                <a:gd name="T166" fmla="*/ 0 h 67"/>
                <a:gd name="T167" fmla="*/ 25 w 25"/>
                <a:gd name="T168" fmla="*/ 67 h 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 h="67">
                  <a:moveTo>
                    <a:pt x="24" y="8"/>
                  </a:moveTo>
                  <a:lnTo>
                    <a:pt x="21" y="12"/>
                  </a:lnTo>
                  <a:lnTo>
                    <a:pt x="18" y="17"/>
                  </a:lnTo>
                  <a:lnTo>
                    <a:pt x="13" y="22"/>
                  </a:lnTo>
                  <a:lnTo>
                    <a:pt x="10" y="26"/>
                  </a:lnTo>
                  <a:lnTo>
                    <a:pt x="8" y="31"/>
                  </a:lnTo>
                  <a:lnTo>
                    <a:pt x="7" y="37"/>
                  </a:lnTo>
                  <a:lnTo>
                    <a:pt x="5" y="43"/>
                  </a:lnTo>
                  <a:lnTo>
                    <a:pt x="7" y="51"/>
                  </a:lnTo>
                  <a:lnTo>
                    <a:pt x="8" y="54"/>
                  </a:lnTo>
                  <a:lnTo>
                    <a:pt x="8" y="56"/>
                  </a:lnTo>
                  <a:lnTo>
                    <a:pt x="10" y="58"/>
                  </a:lnTo>
                  <a:lnTo>
                    <a:pt x="11" y="59"/>
                  </a:lnTo>
                  <a:lnTo>
                    <a:pt x="13" y="58"/>
                  </a:lnTo>
                  <a:lnTo>
                    <a:pt x="13" y="56"/>
                  </a:lnTo>
                  <a:lnTo>
                    <a:pt x="13" y="54"/>
                  </a:lnTo>
                  <a:lnTo>
                    <a:pt x="13" y="53"/>
                  </a:lnTo>
                  <a:lnTo>
                    <a:pt x="15" y="53"/>
                  </a:lnTo>
                  <a:lnTo>
                    <a:pt x="15" y="51"/>
                  </a:lnTo>
                  <a:lnTo>
                    <a:pt x="15" y="53"/>
                  </a:lnTo>
                  <a:lnTo>
                    <a:pt x="16" y="53"/>
                  </a:lnTo>
                  <a:lnTo>
                    <a:pt x="16" y="56"/>
                  </a:lnTo>
                  <a:lnTo>
                    <a:pt x="18" y="58"/>
                  </a:lnTo>
                  <a:lnTo>
                    <a:pt x="18" y="59"/>
                  </a:lnTo>
                  <a:lnTo>
                    <a:pt x="18" y="61"/>
                  </a:lnTo>
                  <a:lnTo>
                    <a:pt x="18" y="62"/>
                  </a:lnTo>
                  <a:lnTo>
                    <a:pt x="18" y="65"/>
                  </a:lnTo>
                  <a:lnTo>
                    <a:pt x="16" y="65"/>
                  </a:lnTo>
                  <a:lnTo>
                    <a:pt x="15" y="67"/>
                  </a:lnTo>
                  <a:lnTo>
                    <a:pt x="13" y="67"/>
                  </a:lnTo>
                  <a:lnTo>
                    <a:pt x="11" y="67"/>
                  </a:lnTo>
                  <a:lnTo>
                    <a:pt x="11" y="65"/>
                  </a:lnTo>
                  <a:lnTo>
                    <a:pt x="10" y="65"/>
                  </a:lnTo>
                  <a:lnTo>
                    <a:pt x="7" y="64"/>
                  </a:lnTo>
                  <a:lnTo>
                    <a:pt x="5" y="61"/>
                  </a:lnTo>
                  <a:lnTo>
                    <a:pt x="4" y="58"/>
                  </a:lnTo>
                  <a:lnTo>
                    <a:pt x="2" y="54"/>
                  </a:lnTo>
                  <a:lnTo>
                    <a:pt x="0" y="50"/>
                  </a:lnTo>
                  <a:lnTo>
                    <a:pt x="0" y="47"/>
                  </a:lnTo>
                  <a:lnTo>
                    <a:pt x="0" y="42"/>
                  </a:lnTo>
                  <a:lnTo>
                    <a:pt x="2" y="37"/>
                  </a:lnTo>
                  <a:lnTo>
                    <a:pt x="4" y="31"/>
                  </a:lnTo>
                  <a:lnTo>
                    <a:pt x="4" y="26"/>
                  </a:lnTo>
                  <a:lnTo>
                    <a:pt x="7" y="22"/>
                  </a:lnTo>
                  <a:lnTo>
                    <a:pt x="8" y="17"/>
                  </a:lnTo>
                  <a:lnTo>
                    <a:pt x="11" y="12"/>
                  </a:lnTo>
                  <a:lnTo>
                    <a:pt x="15" y="8"/>
                  </a:lnTo>
                  <a:lnTo>
                    <a:pt x="18" y="4"/>
                  </a:lnTo>
                  <a:lnTo>
                    <a:pt x="22" y="0"/>
                  </a:lnTo>
                  <a:lnTo>
                    <a:pt x="22" y="1"/>
                  </a:lnTo>
                  <a:lnTo>
                    <a:pt x="24" y="3"/>
                  </a:lnTo>
                  <a:lnTo>
                    <a:pt x="25" y="4"/>
                  </a:lnTo>
                  <a:lnTo>
                    <a:pt x="24" y="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28" name="Freeform 952"/>
            <p:cNvSpPr>
              <a:spLocks/>
            </p:cNvSpPr>
            <p:nvPr/>
          </p:nvSpPr>
          <p:spPr bwMode="auto">
            <a:xfrm>
              <a:off x="1791" y="3156"/>
              <a:ext cx="14" cy="14"/>
            </a:xfrm>
            <a:custGeom>
              <a:avLst/>
              <a:gdLst>
                <a:gd name="T0" fmla="*/ 12 w 14"/>
                <a:gd name="T1" fmla="*/ 8 h 14"/>
                <a:gd name="T2" fmla="*/ 12 w 14"/>
                <a:gd name="T3" fmla="*/ 10 h 14"/>
                <a:gd name="T4" fmla="*/ 12 w 14"/>
                <a:gd name="T5" fmla="*/ 11 h 14"/>
                <a:gd name="T6" fmla="*/ 14 w 14"/>
                <a:gd name="T7" fmla="*/ 13 h 14"/>
                <a:gd name="T8" fmla="*/ 14 w 14"/>
                <a:gd name="T9" fmla="*/ 14 h 14"/>
                <a:gd name="T10" fmla="*/ 12 w 14"/>
                <a:gd name="T11" fmla="*/ 13 h 14"/>
                <a:gd name="T12" fmla="*/ 11 w 14"/>
                <a:gd name="T13" fmla="*/ 11 h 14"/>
                <a:gd name="T14" fmla="*/ 8 w 14"/>
                <a:gd name="T15" fmla="*/ 10 h 14"/>
                <a:gd name="T16" fmla="*/ 6 w 14"/>
                <a:gd name="T17" fmla="*/ 8 h 14"/>
                <a:gd name="T18" fmla="*/ 5 w 14"/>
                <a:gd name="T19" fmla="*/ 7 h 14"/>
                <a:gd name="T20" fmla="*/ 3 w 14"/>
                <a:gd name="T21" fmla="*/ 3 h 14"/>
                <a:gd name="T22" fmla="*/ 1 w 14"/>
                <a:gd name="T23" fmla="*/ 2 h 14"/>
                <a:gd name="T24" fmla="*/ 0 w 14"/>
                <a:gd name="T25" fmla="*/ 0 h 14"/>
                <a:gd name="T26" fmla="*/ 1 w 14"/>
                <a:gd name="T27" fmla="*/ 0 h 14"/>
                <a:gd name="T28" fmla="*/ 3 w 14"/>
                <a:gd name="T29" fmla="*/ 2 h 14"/>
                <a:gd name="T30" fmla="*/ 5 w 14"/>
                <a:gd name="T31" fmla="*/ 2 h 14"/>
                <a:gd name="T32" fmla="*/ 8 w 14"/>
                <a:gd name="T33" fmla="*/ 2 h 14"/>
                <a:gd name="T34" fmla="*/ 8 w 14"/>
                <a:gd name="T35" fmla="*/ 3 h 14"/>
                <a:gd name="T36" fmla="*/ 9 w 14"/>
                <a:gd name="T37" fmla="*/ 5 h 14"/>
                <a:gd name="T38" fmla="*/ 11 w 14"/>
                <a:gd name="T39" fmla="*/ 7 h 14"/>
                <a:gd name="T40" fmla="*/ 12 w 14"/>
                <a:gd name="T41" fmla="*/ 8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12" y="8"/>
                  </a:moveTo>
                  <a:lnTo>
                    <a:pt x="12" y="10"/>
                  </a:lnTo>
                  <a:lnTo>
                    <a:pt x="12" y="11"/>
                  </a:lnTo>
                  <a:lnTo>
                    <a:pt x="14" y="13"/>
                  </a:lnTo>
                  <a:lnTo>
                    <a:pt x="14" y="14"/>
                  </a:lnTo>
                  <a:lnTo>
                    <a:pt x="12" y="13"/>
                  </a:lnTo>
                  <a:lnTo>
                    <a:pt x="11" y="11"/>
                  </a:lnTo>
                  <a:lnTo>
                    <a:pt x="8" y="10"/>
                  </a:lnTo>
                  <a:lnTo>
                    <a:pt x="6" y="8"/>
                  </a:lnTo>
                  <a:lnTo>
                    <a:pt x="5" y="7"/>
                  </a:lnTo>
                  <a:lnTo>
                    <a:pt x="3" y="3"/>
                  </a:lnTo>
                  <a:lnTo>
                    <a:pt x="1" y="2"/>
                  </a:lnTo>
                  <a:lnTo>
                    <a:pt x="0" y="0"/>
                  </a:lnTo>
                  <a:lnTo>
                    <a:pt x="1" y="0"/>
                  </a:lnTo>
                  <a:lnTo>
                    <a:pt x="3" y="2"/>
                  </a:lnTo>
                  <a:lnTo>
                    <a:pt x="5" y="2"/>
                  </a:lnTo>
                  <a:lnTo>
                    <a:pt x="8" y="2"/>
                  </a:lnTo>
                  <a:lnTo>
                    <a:pt x="8" y="3"/>
                  </a:lnTo>
                  <a:lnTo>
                    <a:pt x="9" y="5"/>
                  </a:lnTo>
                  <a:lnTo>
                    <a:pt x="11" y="7"/>
                  </a:lnTo>
                  <a:lnTo>
                    <a:pt x="12" y="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29" name="Freeform 953"/>
            <p:cNvSpPr>
              <a:spLocks/>
            </p:cNvSpPr>
            <p:nvPr/>
          </p:nvSpPr>
          <p:spPr bwMode="auto">
            <a:xfrm>
              <a:off x="1582" y="3161"/>
              <a:ext cx="31" cy="30"/>
            </a:xfrm>
            <a:custGeom>
              <a:avLst/>
              <a:gdLst>
                <a:gd name="T0" fmla="*/ 9 w 31"/>
                <a:gd name="T1" fmla="*/ 8 h 30"/>
                <a:gd name="T2" fmla="*/ 12 w 31"/>
                <a:gd name="T3" fmla="*/ 11 h 30"/>
                <a:gd name="T4" fmla="*/ 16 w 31"/>
                <a:gd name="T5" fmla="*/ 13 h 30"/>
                <a:gd name="T6" fmla="*/ 19 w 31"/>
                <a:gd name="T7" fmla="*/ 16 h 30"/>
                <a:gd name="T8" fmla="*/ 22 w 31"/>
                <a:gd name="T9" fmla="*/ 17 h 30"/>
                <a:gd name="T10" fmla="*/ 25 w 31"/>
                <a:gd name="T11" fmla="*/ 20 h 30"/>
                <a:gd name="T12" fmla="*/ 28 w 31"/>
                <a:gd name="T13" fmla="*/ 23 h 30"/>
                <a:gd name="T14" fmla="*/ 30 w 31"/>
                <a:gd name="T15" fmla="*/ 27 h 30"/>
                <a:gd name="T16" fmla="*/ 31 w 31"/>
                <a:gd name="T17" fmla="*/ 30 h 30"/>
                <a:gd name="T18" fmla="*/ 30 w 31"/>
                <a:gd name="T19" fmla="*/ 30 h 30"/>
                <a:gd name="T20" fmla="*/ 28 w 31"/>
                <a:gd name="T21" fmla="*/ 28 h 30"/>
                <a:gd name="T22" fmla="*/ 26 w 31"/>
                <a:gd name="T23" fmla="*/ 27 h 30"/>
                <a:gd name="T24" fmla="*/ 25 w 31"/>
                <a:gd name="T25" fmla="*/ 25 h 30"/>
                <a:gd name="T26" fmla="*/ 23 w 31"/>
                <a:gd name="T27" fmla="*/ 25 h 30"/>
                <a:gd name="T28" fmla="*/ 23 w 31"/>
                <a:gd name="T29" fmla="*/ 23 h 30"/>
                <a:gd name="T30" fmla="*/ 22 w 31"/>
                <a:gd name="T31" fmla="*/ 22 h 30"/>
                <a:gd name="T32" fmla="*/ 19 w 31"/>
                <a:gd name="T33" fmla="*/ 20 h 30"/>
                <a:gd name="T34" fmla="*/ 17 w 31"/>
                <a:gd name="T35" fmla="*/ 19 h 30"/>
                <a:gd name="T36" fmla="*/ 14 w 31"/>
                <a:gd name="T37" fmla="*/ 17 h 30"/>
                <a:gd name="T38" fmla="*/ 12 w 31"/>
                <a:gd name="T39" fmla="*/ 14 h 30"/>
                <a:gd name="T40" fmla="*/ 9 w 31"/>
                <a:gd name="T41" fmla="*/ 13 h 30"/>
                <a:gd name="T42" fmla="*/ 8 w 31"/>
                <a:gd name="T43" fmla="*/ 11 h 30"/>
                <a:gd name="T44" fmla="*/ 5 w 31"/>
                <a:gd name="T45" fmla="*/ 9 h 30"/>
                <a:gd name="T46" fmla="*/ 3 w 31"/>
                <a:gd name="T47" fmla="*/ 6 h 30"/>
                <a:gd name="T48" fmla="*/ 0 w 31"/>
                <a:gd name="T49" fmla="*/ 3 h 30"/>
                <a:gd name="T50" fmla="*/ 0 w 31"/>
                <a:gd name="T51" fmla="*/ 3 h 30"/>
                <a:gd name="T52" fmla="*/ 0 w 31"/>
                <a:gd name="T53" fmla="*/ 2 h 30"/>
                <a:gd name="T54" fmla="*/ 2 w 31"/>
                <a:gd name="T55" fmla="*/ 2 h 30"/>
                <a:gd name="T56" fmla="*/ 2 w 31"/>
                <a:gd name="T57" fmla="*/ 0 h 30"/>
                <a:gd name="T58" fmla="*/ 3 w 31"/>
                <a:gd name="T59" fmla="*/ 2 h 30"/>
                <a:gd name="T60" fmla="*/ 5 w 31"/>
                <a:gd name="T61" fmla="*/ 2 h 30"/>
                <a:gd name="T62" fmla="*/ 6 w 31"/>
                <a:gd name="T63" fmla="*/ 3 h 30"/>
                <a:gd name="T64" fmla="*/ 6 w 31"/>
                <a:gd name="T65" fmla="*/ 3 h 30"/>
                <a:gd name="T66" fmla="*/ 8 w 31"/>
                <a:gd name="T67" fmla="*/ 5 h 30"/>
                <a:gd name="T68" fmla="*/ 8 w 31"/>
                <a:gd name="T69" fmla="*/ 6 h 30"/>
                <a:gd name="T70" fmla="*/ 9 w 31"/>
                <a:gd name="T71" fmla="*/ 6 h 30"/>
                <a:gd name="T72" fmla="*/ 9 w 31"/>
                <a:gd name="T73" fmla="*/ 8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30"/>
                <a:gd name="T113" fmla="*/ 31 w 31"/>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30">
                  <a:moveTo>
                    <a:pt x="9" y="8"/>
                  </a:moveTo>
                  <a:lnTo>
                    <a:pt x="12" y="11"/>
                  </a:lnTo>
                  <a:lnTo>
                    <a:pt x="16" y="13"/>
                  </a:lnTo>
                  <a:lnTo>
                    <a:pt x="19" y="16"/>
                  </a:lnTo>
                  <a:lnTo>
                    <a:pt x="22" y="17"/>
                  </a:lnTo>
                  <a:lnTo>
                    <a:pt x="25" y="20"/>
                  </a:lnTo>
                  <a:lnTo>
                    <a:pt x="28" y="23"/>
                  </a:lnTo>
                  <a:lnTo>
                    <a:pt x="30" y="27"/>
                  </a:lnTo>
                  <a:lnTo>
                    <a:pt x="31" y="30"/>
                  </a:lnTo>
                  <a:lnTo>
                    <a:pt x="30" y="30"/>
                  </a:lnTo>
                  <a:lnTo>
                    <a:pt x="28" y="28"/>
                  </a:lnTo>
                  <a:lnTo>
                    <a:pt x="26" y="27"/>
                  </a:lnTo>
                  <a:lnTo>
                    <a:pt x="25" y="25"/>
                  </a:lnTo>
                  <a:lnTo>
                    <a:pt x="23" y="25"/>
                  </a:lnTo>
                  <a:lnTo>
                    <a:pt x="23" y="23"/>
                  </a:lnTo>
                  <a:lnTo>
                    <a:pt x="22" y="22"/>
                  </a:lnTo>
                  <a:lnTo>
                    <a:pt x="19" y="20"/>
                  </a:lnTo>
                  <a:lnTo>
                    <a:pt x="17" y="19"/>
                  </a:lnTo>
                  <a:lnTo>
                    <a:pt x="14" y="17"/>
                  </a:lnTo>
                  <a:lnTo>
                    <a:pt x="12" y="14"/>
                  </a:lnTo>
                  <a:lnTo>
                    <a:pt x="9" y="13"/>
                  </a:lnTo>
                  <a:lnTo>
                    <a:pt x="8" y="11"/>
                  </a:lnTo>
                  <a:lnTo>
                    <a:pt x="5" y="9"/>
                  </a:lnTo>
                  <a:lnTo>
                    <a:pt x="3" y="6"/>
                  </a:lnTo>
                  <a:lnTo>
                    <a:pt x="0" y="3"/>
                  </a:lnTo>
                  <a:lnTo>
                    <a:pt x="0" y="2"/>
                  </a:lnTo>
                  <a:lnTo>
                    <a:pt x="2" y="2"/>
                  </a:lnTo>
                  <a:lnTo>
                    <a:pt x="2" y="0"/>
                  </a:lnTo>
                  <a:lnTo>
                    <a:pt x="3" y="2"/>
                  </a:lnTo>
                  <a:lnTo>
                    <a:pt x="5" y="2"/>
                  </a:lnTo>
                  <a:lnTo>
                    <a:pt x="6" y="3"/>
                  </a:lnTo>
                  <a:lnTo>
                    <a:pt x="8" y="5"/>
                  </a:lnTo>
                  <a:lnTo>
                    <a:pt x="8" y="6"/>
                  </a:lnTo>
                  <a:lnTo>
                    <a:pt x="9" y="6"/>
                  </a:lnTo>
                  <a:lnTo>
                    <a:pt x="9"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30" name="Freeform 954"/>
            <p:cNvSpPr>
              <a:spLocks/>
            </p:cNvSpPr>
            <p:nvPr/>
          </p:nvSpPr>
          <p:spPr bwMode="auto">
            <a:xfrm>
              <a:off x="1686" y="3163"/>
              <a:ext cx="25" cy="81"/>
            </a:xfrm>
            <a:custGeom>
              <a:avLst/>
              <a:gdLst>
                <a:gd name="T0" fmla="*/ 25 w 25"/>
                <a:gd name="T1" fmla="*/ 1 h 81"/>
                <a:gd name="T2" fmla="*/ 25 w 25"/>
                <a:gd name="T3" fmla="*/ 3 h 81"/>
                <a:gd name="T4" fmla="*/ 25 w 25"/>
                <a:gd name="T5" fmla="*/ 6 h 81"/>
                <a:gd name="T6" fmla="*/ 25 w 25"/>
                <a:gd name="T7" fmla="*/ 9 h 81"/>
                <a:gd name="T8" fmla="*/ 25 w 25"/>
                <a:gd name="T9" fmla="*/ 11 h 81"/>
                <a:gd name="T10" fmla="*/ 24 w 25"/>
                <a:gd name="T11" fmla="*/ 18 h 81"/>
                <a:gd name="T12" fmla="*/ 24 w 25"/>
                <a:gd name="T13" fmla="*/ 28 h 81"/>
                <a:gd name="T14" fmla="*/ 24 w 25"/>
                <a:gd name="T15" fmla="*/ 35 h 81"/>
                <a:gd name="T16" fmla="*/ 24 w 25"/>
                <a:gd name="T17" fmla="*/ 45 h 81"/>
                <a:gd name="T18" fmla="*/ 24 w 25"/>
                <a:gd name="T19" fmla="*/ 53 h 81"/>
                <a:gd name="T20" fmla="*/ 22 w 25"/>
                <a:gd name="T21" fmla="*/ 60 h 81"/>
                <a:gd name="T22" fmla="*/ 22 w 25"/>
                <a:gd name="T23" fmla="*/ 68 h 81"/>
                <a:gd name="T24" fmla="*/ 22 w 25"/>
                <a:gd name="T25" fmla="*/ 78 h 81"/>
                <a:gd name="T26" fmla="*/ 21 w 25"/>
                <a:gd name="T27" fmla="*/ 79 h 81"/>
                <a:gd name="T28" fmla="*/ 19 w 25"/>
                <a:gd name="T29" fmla="*/ 81 h 81"/>
                <a:gd name="T30" fmla="*/ 18 w 25"/>
                <a:gd name="T31" fmla="*/ 81 h 81"/>
                <a:gd name="T32" fmla="*/ 16 w 25"/>
                <a:gd name="T33" fmla="*/ 81 h 81"/>
                <a:gd name="T34" fmla="*/ 13 w 25"/>
                <a:gd name="T35" fmla="*/ 81 h 81"/>
                <a:gd name="T36" fmla="*/ 11 w 25"/>
                <a:gd name="T37" fmla="*/ 81 h 81"/>
                <a:gd name="T38" fmla="*/ 10 w 25"/>
                <a:gd name="T39" fmla="*/ 81 h 81"/>
                <a:gd name="T40" fmla="*/ 7 w 25"/>
                <a:gd name="T41" fmla="*/ 81 h 81"/>
                <a:gd name="T42" fmla="*/ 4 w 25"/>
                <a:gd name="T43" fmla="*/ 79 h 81"/>
                <a:gd name="T44" fmla="*/ 2 w 25"/>
                <a:gd name="T45" fmla="*/ 78 h 81"/>
                <a:gd name="T46" fmla="*/ 2 w 25"/>
                <a:gd name="T47" fmla="*/ 76 h 81"/>
                <a:gd name="T48" fmla="*/ 0 w 25"/>
                <a:gd name="T49" fmla="*/ 73 h 81"/>
                <a:gd name="T50" fmla="*/ 0 w 25"/>
                <a:gd name="T51" fmla="*/ 70 h 81"/>
                <a:gd name="T52" fmla="*/ 2 w 25"/>
                <a:gd name="T53" fmla="*/ 68 h 81"/>
                <a:gd name="T54" fmla="*/ 2 w 25"/>
                <a:gd name="T55" fmla="*/ 65 h 81"/>
                <a:gd name="T56" fmla="*/ 2 w 25"/>
                <a:gd name="T57" fmla="*/ 62 h 81"/>
                <a:gd name="T58" fmla="*/ 2 w 25"/>
                <a:gd name="T59" fmla="*/ 46 h 81"/>
                <a:gd name="T60" fmla="*/ 2 w 25"/>
                <a:gd name="T61" fmla="*/ 31 h 81"/>
                <a:gd name="T62" fmla="*/ 4 w 25"/>
                <a:gd name="T63" fmla="*/ 14 h 81"/>
                <a:gd name="T64" fmla="*/ 4 w 25"/>
                <a:gd name="T65" fmla="*/ 0 h 81"/>
                <a:gd name="T66" fmla="*/ 25 w 25"/>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81"/>
                <a:gd name="T104" fmla="*/ 25 w 25"/>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81">
                  <a:moveTo>
                    <a:pt x="25" y="1"/>
                  </a:moveTo>
                  <a:lnTo>
                    <a:pt x="25" y="3"/>
                  </a:lnTo>
                  <a:lnTo>
                    <a:pt x="25" y="6"/>
                  </a:lnTo>
                  <a:lnTo>
                    <a:pt x="25" y="9"/>
                  </a:lnTo>
                  <a:lnTo>
                    <a:pt x="25" y="11"/>
                  </a:lnTo>
                  <a:lnTo>
                    <a:pt x="24" y="18"/>
                  </a:lnTo>
                  <a:lnTo>
                    <a:pt x="24" y="28"/>
                  </a:lnTo>
                  <a:lnTo>
                    <a:pt x="24" y="35"/>
                  </a:lnTo>
                  <a:lnTo>
                    <a:pt x="24" y="45"/>
                  </a:lnTo>
                  <a:lnTo>
                    <a:pt x="24" y="53"/>
                  </a:lnTo>
                  <a:lnTo>
                    <a:pt x="22" y="60"/>
                  </a:lnTo>
                  <a:lnTo>
                    <a:pt x="22" y="68"/>
                  </a:lnTo>
                  <a:lnTo>
                    <a:pt x="22" y="78"/>
                  </a:lnTo>
                  <a:lnTo>
                    <a:pt x="21" y="79"/>
                  </a:lnTo>
                  <a:lnTo>
                    <a:pt x="19" y="81"/>
                  </a:lnTo>
                  <a:lnTo>
                    <a:pt x="18" y="81"/>
                  </a:lnTo>
                  <a:lnTo>
                    <a:pt x="16" y="81"/>
                  </a:lnTo>
                  <a:lnTo>
                    <a:pt x="13" y="81"/>
                  </a:lnTo>
                  <a:lnTo>
                    <a:pt x="11" y="81"/>
                  </a:lnTo>
                  <a:lnTo>
                    <a:pt x="10" y="81"/>
                  </a:lnTo>
                  <a:lnTo>
                    <a:pt x="7" y="81"/>
                  </a:lnTo>
                  <a:lnTo>
                    <a:pt x="4" y="79"/>
                  </a:lnTo>
                  <a:lnTo>
                    <a:pt x="2" y="78"/>
                  </a:lnTo>
                  <a:lnTo>
                    <a:pt x="2" y="76"/>
                  </a:lnTo>
                  <a:lnTo>
                    <a:pt x="0" y="73"/>
                  </a:lnTo>
                  <a:lnTo>
                    <a:pt x="0" y="70"/>
                  </a:lnTo>
                  <a:lnTo>
                    <a:pt x="2" y="68"/>
                  </a:lnTo>
                  <a:lnTo>
                    <a:pt x="2" y="65"/>
                  </a:lnTo>
                  <a:lnTo>
                    <a:pt x="2" y="62"/>
                  </a:lnTo>
                  <a:lnTo>
                    <a:pt x="2" y="46"/>
                  </a:lnTo>
                  <a:lnTo>
                    <a:pt x="2" y="31"/>
                  </a:lnTo>
                  <a:lnTo>
                    <a:pt x="4" y="14"/>
                  </a:lnTo>
                  <a:lnTo>
                    <a:pt x="4" y="0"/>
                  </a:lnTo>
                  <a:lnTo>
                    <a:pt x="25" y="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31" name="Freeform 955"/>
            <p:cNvSpPr>
              <a:spLocks/>
            </p:cNvSpPr>
            <p:nvPr/>
          </p:nvSpPr>
          <p:spPr bwMode="auto">
            <a:xfrm>
              <a:off x="1792" y="3163"/>
              <a:ext cx="15" cy="17"/>
            </a:xfrm>
            <a:custGeom>
              <a:avLst/>
              <a:gdLst>
                <a:gd name="T0" fmla="*/ 15 w 15"/>
                <a:gd name="T1" fmla="*/ 15 h 17"/>
                <a:gd name="T2" fmla="*/ 15 w 15"/>
                <a:gd name="T3" fmla="*/ 15 h 17"/>
                <a:gd name="T4" fmla="*/ 13 w 15"/>
                <a:gd name="T5" fmla="*/ 17 h 17"/>
                <a:gd name="T6" fmla="*/ 11 w 15"/>
                <a:gd name="T7" fmla="*/ 17 h 17"/>
                <a:gd name="T8" fmla="*/ 10 w 15"/>
                <a:gd name="T9" fmla="*/ 15 h 17"/>
                <a:gd name="T10" fmla="*/ 8 w 15"/>
                <a:gd name="T11" fmla="*/ 14 h 17"/>
                <a:gd name="T12" fmla="*/ 7 w 15"/>
                <a:gd name="T13" fmla="*/ 12 h 17"/>
                <a:gd name="T14" fmla="*/ 4 w 15"/>
                <a:gd name="T15" fmla="*/ 11 h 17"/>
                <a:gd name="T16" fmla="*/ 2 w 15"/>
                <a:gd name="T17" fmla="*/ 9 h 17"/>
                <a:gd name="T18" fmla="*/ 0 w 15"/>
                <a:gd name="T19" fmla="*/ 7 h 17"/>
                <a:gd name="T20" fmla="*/ 0 w 15"/>
                <a:gd name="T21" fmla="*/ 6 h 17"/>
                <a:gd name="T22" fmla="*/ 0 w 15"/>
                <a:gd name="T23" fmla="*/ 3 h 17"/>
                <a:gd name="T24" fmla="*/ 0 w 15"/>
                <a:gd name="T25" fmla="*/ 0 h 17"/>
                <a:gd name="T26" fmla="*/ 2 w 15"/>
                <a:gd name="T27" fmla="*/ 1 h 17"/>
                <a:gd name="T28" fmla="*/ 4 w 15"/>
                <a:gd name="T29" fmla="*/ 4 h 17"/>
                <a:gd name="T30" fmla="*/ 7 w 15"/>
                <a:gd name="T31" fmla="*/ 6 h 17"/>
                <a:gd name="T32" fmla="*/ 8 w 15"/>
                <a:gd name="T33" fmla="*/ 7 h 17"/>
                <a:gd name="T34" fmla="*/ 10 w 15"/>
                <a:gd name="T35" fmla="*/ 9 h 17"/>
                <a:gd name="T36" fmla="*/ 11 w 15"/>
                <a:gd name="T37" fmla="*/ 11 h 17"/>
                <a:gd name="T38" fmla="*/ 13 w 15"/>
                <a:gd name="T39" fmla="*/ 12 h 17"/>
                <a:gd name="T40" fmla="*/ 15 w 15"/>
                <a:gd name="T41" fmla="*/ 15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7"/>
                <a:gd name="T65" fmla="*/ 15 w 1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7">
                  <a:moveTo>
                    <a:pt x="15" y="15"/>
                  </a:moveTo>
                  <a:lnTo>
                    <a:pt x="15" y="15"/>
                  </a:lnTo>
                  <a:lnTo>
                    <a:pt x="13" y="17"/>
                  </a:lnTo>
                  <a:lnTo>
                    <a:pt x="11" y="17"/>
                  </a:lnTo>
                  <a:lnTo>
                    <a:pt x="10" y="15"/>
                  </a:lnTo>
                  <a:lnTo>
                    <a:pt x="8" y="14"/>
                  </a:lnTo>
                  <a:lnTo>
                    <a:pt x="7" y="12"/>
                  </a:lnTo>
                  <a:lnTo>
                    <a:pt x="4" y="11"/>
                  </a:lnTo>
                  <a:lnTo>
                    <a:pt x="2" y="9"/>
                  </a:lnTo>
                  <a:lnTo>
                    <a:pt x="0" y="7"/>
                  </a:lnTo>
                  <a:lnTo>
                    <a:pt x="0" y="6"/>
                  </a:lnTo>
                  <a:lnTo>
                    <a:pt x="0" y="3"/>
                  </a:lnTo>
                  <a:lnTo>
                    <a:pt x="0" y="0"/>
                  </a:lnTo>
                  <a:lnTo>
                    <a:pt x="2" y="1"/>
                  </a:lnTo>
                  <a:lnTo>
                    <a:pt x="4" y="4"/>
                  </a:lnTo>
                  <a:lnTo>
                    <a:pt x="7" y="6"/>
                  </a:lnTo>
                  <a:lnTo>
                    <a:pt x="8" y="7"/>
                  </a:lnTo>
                  <a:lnTo>
                    <a:pt x="10" y="9"/>
                  </a:lnTo>
                  <a:lnTo>
                    <a:pt x="11" y="11"/>
                  </a:lnTo>
                  <a:lnTo>
                    <a:pt x="13" y="12"/>
                  </a:lnTo>
                  <a:lnTo>
                    <a:pt x="15" y="1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32" name="Freeform 956"/>
            <p:cNvSpPr>
              <a:spLocks/>
            </p:cNvSpPr>
            <p:nvPr/>
          </p:nvSpPr>
          <p:spPr bwMode="auto">
            <a:xfrm>
              <a:off x="1791" y="3177"/>
              <a:ext cx="8" cy="6"/>
            </a:xfrm>
            <a:custGeom>
              <a:avLst/>
              <a:gdLst>
                <a:gd name="T0" fmla="*/ 8 w 8"/>
                <a:gd name="T1" fmla="*/ 4 h 6"/>
                <a:gd name="T2" fmla="*/ 6 w 8"/>
                <a:gd name="T3" fmla="*/ 4 h 6"/>
                <a:gd name="T4" fmla="*/ 6 w 8"/>
                <a:gd name="T5" fmla="*/ 6 h 6"/>
                <a:gd name="T6" fmla="*/ 5 w 8"/>
                <a:gd name="T7" fmla="*/ 6 h 6"/>
                <a:gd name="T8" fmla="*/ 5 w 8"/>
                <a:gd name="T9" fmla="*/ 6 h 6"/>
                <a:gd name="T10" fmla="*/ 3 w 8"/>
                <a:gd name="T11" fmla="*/ 4 h 6"/>
                <a:gd name="T12" fmla="*/ 1 w 8"/>
                <a:gd name="T13" fmla="*/ 3 h 6"/>
                <a:gd name="T14" fmla="*/ 0 w 8"/>
                <a:gd name="T15" fmla="*/ 1 h 6"/>
                <a:gd name="T16" fmla="*/ 1 w 8"/>
                <a:gd name="T17" fmla="*/ 0 h 6"/>
                <a:gd name="T18" fmla="*/ 1 w 8"/>
                <a:gd name="T19" fmla="*/ 0 h 6"/>
                <a:gd name="T20" fmla="*/ 3 w 8"/>
                <a:gd name="T21" fmla="*/ 0 h 6"/>
                <a:gd name="T22" fmla="*/ 3 w 8"/>
                <a:gd name="T23" fmla="*/ 0 h 6"/>
                <a:gd name="T24" fmla="*/ 5 w 8"/>
                <a:gd name="T25" fmla="*/ 0 h 6"/>
                <a:gd name="T26" fmla="*/ 5 w 8"/>
                <a:gd name="T27" fmla="*/ 1 h 6"/>
                <a:gd name="T28" fmla="*/ 6 w 8"/>
                <a:gd name="T29" fmla="*/ 1 h 6"/>
                <a:gd name="T30" fmla="*/ 6 w 8"/>
                <a:gd name="T31" fmla="*/ 3 h 6"/>
                <a:gd name="T32" fmla="*/ 8 w 8"/>
                <a:gd name="T33" fmla="*/ 4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8" y="4"/>
                  </a:moveTo>
                  <a:lnTo>
                    <a:pt x="6" y="4"/>
                  </a:lnTo>
                  <a:lnTo>
                    <a:pt x="6" y="6"/>
                  </a:lnTo>
                  <a:lnTo>
                    <a:pt x="5" y="6"/>
                  </a:lnTo>
                  <a:lnTo>
                    <a:pt x="3" y="4"/>
                  </a:lnTo>
                  <a:lnTo>
                    <a:pt x="1" y="3"/>
                  </a:lnTo>
                  <a:lnTo>
                    <a:pt x="0" y="1"/>
                  </a:lnTo>
                  <a:lnTo>
                    <a:pt x="1" y="0"/>
                  </a:lnTo>
                  <a:lnTo>
                    <a:pt x="3" y="0"/>
                  </a:lnTo>
                  <a:lnTo>
                    <a:pt x="5" y="0"/>
                  </a:lnTo>
                  <a:lnTo>
                    <a:pt x="5" y="1"/>
                  </a:lnTo>
                  <a:lnTo>
                    <a:pt x="6" y="1"/>
                  </a:lnTo>
                  <a:lnTo>
                    <a:pt x="6" y="3"/>
                  </a:lnTo>
                  <a:lnTo>
                    <a:pt x="8" y="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33" name="Freeform 957"/>
            <p:cNvSpPr>
              <a:spLocks/>
            </p:cNvSpPr>
            <p:nvPr/>
          </p:nvSpPr>
          <p:spPr bwMode="auto">
            <a:xfrm>
              <a:off x="1782" y="3177"/>
              <a:ext cx="10" cy="9"/>
            </a:xfrm>
            <a:custGeom>
              <a:avLst/>
              <a:gdLst>
                <a:gd name="T0" fmla="*/ 10 w 10"/>
                <a:gd name="T1" fmla="*/ 7 h 9"/>
                <a:gd name="T2" fmla="*/ 9 w 10"/>
                <a:gd name="T3" fmla="*/ 9 h 9"/>
                <a:gd name="T4" fmla="*/ 7 w 10"/>
                <a:gd name="T5" fmla="*/ 7 h 9"/>
                <a:gd name="T6" fmla="*/ 6 w 10"/>
                <a:gd name="T7" fmla="*/ 7 h 9"/>
                <a:gd name="T8" fmla="*/ 4 w 10"/>
                <a:gd name="T9" fmla="*/ 6 h 9"/>
                <a:gd name="T10" fmla="*/ 4 w 10"/>
                <a:gd name="T11" fmla="*/ 6 h 9"/>
                <a:gd name="T12" fmla="*/ 3 w 10"/>
                <a:gd name="T13" fmla="*/ 4 h 9"/>
                <a:gd name="T14" fmla="*/ 1 w 10"/>
                <a:gd name="T15" fmla="*/ 3 h 9"/>
                <a:gd name="T16" fmla="*/ 1 w 10"/>
                <a:gd name="T17" fmla="*/ 3 h 9"/>
                <a:gd name="T18" fmla="*/ 0 w 10"/>
                <a:gd name="T19" fmla="*/ 1 h 9"/>
                <a:gd name="T20" fmla="*/ 1 w 10"/>
                <a:gd name="T21" fmla="*/ 0 h 9"/>
                <a:gd name="T22" fmla="*/ 1 w 10"/>
                <a:gd name="T23" fmla="*/ 0 h 9"/>
                <a:gd name="T24" fmla="*/ 3 w 10"/>
                <a:gd name="T25" fmla="*/ 0 h 9"/>
                <a:gd name="T26" fmla="*/ 4 w 10"/>
                <a:gd name="T27" fmla="*/ 0 h 9"/>
                <a:gd name="T28" fmla="*/ 6 w 10"/>
                <a:gd name="T29" fmla="*/ 0 h 9"/>
                <a:gd name="T30" fmla="*/ 6 w 10"/>
                <a:gd name="T31" fmla="*/ 1 h 9"/>
                <a:gd name="T32" fmla="*/ 7 w 10"/>
                <a:gd name="T33" fmla="*/ 3 h 9"/>
                <a:gd name="T34" fmla="*/ 7 w 10"/>
                <a:gd name="T35" fmla="*/ 4 h 9"/>
                <a:gd name="T36" fmla="*/ 9 w 10"/>
                <a:gd name="T37" fmla="*/ 6 h 9"/>
                <a:gd name="T38" fmla="*/ 9 w 10"/>
                <a:gd name="T39" fmla="*/ 6 h 9"/>
                <a:gd name="T40" fmla="*/ 10 w 10"/>
                <a:gd name="T41" fmla="*/ 7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9"/>
                <a:gd name="T65" fmla="*/ 10 w 10"/>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9">
                  <a:moveTo>
                    <a:pt x="10" y="7"/>
                  </a:moveTo>
                  <a:lnTo>
                    <a:pt x="9" y="9"/>
                  </a:lnTo>
                  <a:lnTo>
                    <a:pt x="7" y="7"/>
                  </a:lnTo>
                  <a:lnTo>
                    <a:pt x="6" y="7"/>
                  </a:lnTo>
                  <a:lnTo>
                    <a:pt x="4" y="6"/>
                  </a:lnTo>
                  <a:lnTo>
                    <a:pt x="3" y="4"/>
                  </a:lnTo>
                  <a:lnTo>
                    <a:pt x="1" y="3"/>
                  </a:lnTo>
                  <a:lnTo>
                    <a:pt x="0" y="1"/>
                  </a:lnTo>
                  <a:lnTo>
                    <a:pt x="1" y="0"/>
                  </a:lnTo>
                  <a:lnTo>
                    <a:pt x="3" y="0"/>
                  </a:lnTo>
                  <a:lnTo>
                    <a:pt x="4" y="0"/>
                  </a:lnTo>
                  <a:lnTo>
                    <a:pt x="6" y="0"/>
                  </a:lnTo>
                  <a:lnTo>
                    <a:pt x="6" y="1"/>
                  </a:lnTo>
                  <a:lnTo>
                    <a:pt x="7" y="3"/>
                  </a:lnTo>
                  <a:lnTo>
                    <a:pt x="7" y="4"/>
                  </a:lnTo>
                  <a:lnTo>
                    <a:pt x="9" y="6"/>
                  </a:lnTo>
                  <a:lnTo>
                    <a:pt x="10" y="7"/>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34" name="Freeform 958"/>
            <p:cNvSpPr>
              <a:spLocks/>
            </p:cNvSpPr>
            <p:nvPr/>
          </p:nvSpPr>
          <p:spPr bwMode="auto">
            <a:xfrm>
              <a:off x="1774" y="3178"/>
              <a:ext cx="11" cy="10"/>
            </a:xfrm>
            <a:custGeom>
              <a:avLst/>
              <a:gdLst>
                <a:gd name="T0" fmla="*/ 11 w 11"/>
                <a:gd name="T1" fmla="*/ 8 h 10"/>
                <a:gd name="T2" fmla="*/ 11 w 11"/>
                <a:gd name="T3" fmla="*/ 10 h 10"/>
                <a:gd name="T4" fmla="*/ 9 w 11"/>
                <a:gd name="T5" fmla="*/ 10 h 10"/>
                <a:gd name="T6" fmla="*/ 8 w 11"/>
                <a:gd name="T7" fmla="*/ 10 h 10"/>
                <a:gd name="T8" fmla="*/ 6 w 11"/>
                <a:gd name="T9" fmla="*/ 8 h 10"/>
                <a:gd name="T10" fmla="*/ 6 w 11"/>
                <a:gd name="T11" fmla="*/ 8 h 10"/>
                <a:gd name="T12" fmla="*/ 4 w 11"/>
                <a:gd name="T13" fmla="*/ 6 h 10"/>
                <a:gd name="T14" fmla="*/ 3 w 11"/>
                <a:gd name="T15" fmla="*/ 6 h 10"/>
                <a:gd name="T16" fmla="*/ 1 w 11"/>
                <a:gd name="T17" fmla="*/ 5 h 10"/>
                <a:gd name="T18" fmla="*/ 1 w 11"/>
                <a:gd name="T19" fmla="*/ 3 h 10"/>
                <a:gd name="T20" fmla="*/ 0 w 11"/>
                <a:gd name="T21" fmla="*/ 3 h 10"/>
                <a:gd name="T22" fmla="*/ 0 w 11"/>
                <a:gd name="T23" fmla="*/ 2 h 10"/>
                <a:gd name="T24" fmla="*/ 1 w 11"/>
                <a:gd name="T25" fmla="*/ 0 h 10"/>
                <a:gd name="T26" fmla="*/ 4 w 11"/>
                <a:gd name="T27" fmla="*/ 0 h 10"/>
                <a:gd name="T28" fmla="*/ 11 w 11"/>
                <a:gd name="T29" fmla="*/ 8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0"/>
                <a:gd name="T47" fmla="*/ 11 w 11"/>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0">
                  <a:moveTo>
                    <a:pt x="11" y="8"/>
                  </a:moveTo>
                  <a:lnTo>
                    <a:pt x="11" y="10"/>
                  </a:lnTo>
                  <a:lnTo>
                    <a:pt x="9" y="10"/>
                  </a:lnTo>
                  <a:lnTo>
                    <a:pt x="8" y="10"/>
                  </a:lnTo>
                  <a:lnTo>
                    <a:pt x="6" y="8"/>
                  </a:lnTo>
                  <a:lnTo>
                    <a:pt x="4" y="6"/>
                  </a:lnTo>
                  <a:lnTo>
                    <a:pt x="3" y="6"/>
                  </a:lnTo>
                  <a:lnTo>
                    <a:pt x="1" y="5"/>
                  </a:lnTo>
                  <a:lnTo>
                    <a:pt x="1" y="3"/>
                  </a:lnTo>
                  <a:lnTo>
                    <a:pt x="0" y="3"/>
                  </a:lnTo>
                  <a:lnTo>
                    <a:pt x="0" y="2"/>
                  </a:lnTo>
                  <a:lnTo>
                    <a:pt x="1" y="0"/>
                  </a:lnTo>
                  <a:lnTo>
                    <a:pt x="4" y="0"/>
                  </a:lnTo>
                  <a:lnTo>
                    <a:pt x="11" y="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35" name="Freeform 959"/>
            <p:cNvSpPr>
              <a:spLocks/>
            </p:cNvSpPr>
            <p:nvPr/>
          </p:nvSpPr>
          <p:spPr bwMode="auto">
            <a:xfrm>
              <a:off x="1814" y="3178"/>
              <a:ext cx="5" cy="5"/>
            </a:xfrm>
            <a:custGeom>
              <a:avLst/>
              <a:gdLst>
                <a:gd name="T0" fmla="*/ 5 w 5"/>
                <a:gd name="T1" fmla="*/ 5 h 5"/>
                <a:gd name="T2" fmla="*/ 3 w 5"/>
                <a:gd name="T3" fmla="*/ 5 h 5"/>
                <a:gd name="T4" fmla="*/ 2 w 5"/>
                <a:gd name="T5" fmla="*/ 5 h 5"/>
                <a:gd name="T6" fmla="*/ 0 w 5"/>
                <a:gd name="T7" fmla="*/ 3 h 5"/>
                <a:gd name="T8" fmla="*/ 0 w 5"/>
                <a:gd name="T9" fmla="*/ 2 h 5"/>
                <a:gd name="T10" fmla="*/ 0 w 5"/>
                <a:gd name="T11" fmla="*/ 2 h 5"/>
                <a:gd name="T12" fmla="*/ 0 w 5"/>
                <a:gd name="T13" fmla="*/ 0 h 5"/>
                <a:gd name="T14" fmla="*/ 2 w 5"/>
                <a:gd name="T15" fmla="*/ 0 h 5"/>
                <a:gd name="T16" fmla="*/ 2 w 5"/>
                <a:gd name="T17" fmla="*/ 0 h 5"/>
                <a:gd name="T18" fmla="*/ 3 w 5"/>
                <a:gd name="T19" fmla="*/ 2 h 5"/>
                <a:gd name="T20" fmla="*/ 3 w 5"/>
                <a:gd name="T21" fmla="*/ 2 h 5"/>
                <a:gd name="T22" fmla="*/ 5 w 5"/>
                <a:gd name="T23" fmla="*/ 3 h 5"/>
                <a:gd name="T24" fmla="*/ 5 w 5"/>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5"/>
                  </a:moveTo>
                  <a:lnTo>
                    <a:pt x="3" y="5"/>
                  </a:lnTo>
                  <a:lnTo>
                    <a:pt x="2" y="5"/>
                  </a:lnTo>
                  <a:lnTo>
                    <a:pt x="0" y="3"/>
                  </a:lnTo>
                  <a:lnTo>
                    <a:pt x="0" y="2"/>
                  </a:lnTo>
                  <a:lnTo>
                    <a:pt x="0" y="0"/>
                  </a:lnTo>
                  <a:lnTo>
                    <a:pt x="2" y="0"/>
                  </a:lnTo>
                  <a:lnTo>
                    <a:pt x="3" y="2"/>
                  </a:lnTo>
                  <a:lnTo>
                    <a:pt x="5" y="3"/>
                  </a:lnTo>
                  <a:lnTo>
                    <a:pt x="5" y="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36" name="Freeform 960"/>
            <p:cNvSpPr>
              <a:spLocks/>
            </p:cNvSpPr>
            <p:nvPr/>
          </p:nvSpPr>
          <p:spPr bwMode="auto">
            <a:xfrm>
              <a:off x="1764" y="3178"/>
              <a:ext cx="13" cy="13"/>
            </a:xfrm>
            <a:custGeom>
              <a:avLst/>
              <a:gdLst>
                <a:gd name="T0" fmla="*/ 13 w 13"/>
                <a:gd name="T1" fmla="*/ 13 h 13"/>
                <a:gd name="T2" fmla="*/ 10 w 13"/>
                <a:gd name="T3" fmla="*/ 13 h 13"/>
                <a:gd name="T4" fmla="*/ 8 w 13"/>
                <a:gd name="T5" fmla="*/ 13 h 13"/>
                <a:gd name="T6" fmla="*/ 7 w 13"/>
                <a:gd name="T7" fmla="*/ 13 h 13"/>
                <a:gd name="T8" fmla="*/ 5 w 13"/>
                <a:gd name="T9" fmla="*/ 11 h 13"/>
                <a:gd name="T10" fmla="*/ 4 w 13"/>
                <a:gd name="T11" fmla="*/ 10 h 13"/>
                <a:gd name="T12" fmla="*/ 2 w 13"/>
                <a:gd name="T13" fmla="*/ 6 h 13"/>
                <a:gd name="T14" fmla="*/ 2 w 13"/>
                <a:gd name="T15" fmla="*/ 5 h 13"/>
                <a:gd name="T16" fmla="*/ 0 w 13"/>
                <a:gd name="T17" fmla="*/ 3 h 13"/>
                <a:gd name="T18" fmla="*/ 0 w 13"/>
                <a:gd name="T19" fmla="*/ 2 h 13"/>
                <a:gd name="T20" fmla="*/ 2 w 13"/>
                <a:gd name="T21" fmla="*/ 2 h 13"/>
                <a:gd name="T22" fmla="*/ 4 w 13"/>
                <a:gd name="T23" fmla="*/ 2 h 13"/>
                <a:gd name="T24" fmla="*/ 5 w 13"/>
                <a:gd name="T25" fmla="*/ 0 h 13"/>
                <a:gd name="T26" fmla="*/ 5 w 13"/>
                <a:gd name="T27" fmla="*/ 2 h 13"/>
                <a:gd name="T28" fmla="*/ 7 w 13"/>
                <a:gd name="T29" fmla="*/ 3 h 13"/>
                <a:gd name="T30" fmla="*/ 8 w 13"/>
                <a:gd name="T31" fmla="*/ 5 h 13"/>
                <a:gd name="T32" fmla="*/ 10 w 13"/>
                <a:gd name="T33" fmla="*/ 6 h 13"/>
                <a:gd name="T34" fmla="*/ 10 w 13"/>
                <a:gd name="T35" fmla="*/ 8 h 13"/>
                <a:gd name="T36" fmla="*/ 11 w 13"/>
                <a:gd name="T37" fmla="*/ 10 h 13"/>
                <a:gd name="T38" fmla="*/ 11 w 13"/>
                <a:gd name="T39" fmla="*/ 11 h 13"/>
                <a:gd name="T40" fmla="*/ 13 w 13"/>
                <a:gd name="T41" fmla="*/ 13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3"/>
                <a:gd name="T65" fmla="*/ 13 w 13"/>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3">
                  <a:moveTo>
                    <a:pt x="13" y="13"/>
                  </a:moveTo>
                  <a:lnTo>
                    <a:pt x="10" y="13"/>
                  </a:lnTo>
                  <a:lnTo>
                    <a:pt x="8" y="13"/>
                  </a:lnTo>
                  <a:lnTo>
                    <a:pt x="7" y="13"/>
                  </a:lnTo>
                  <a:lnTo>
                    <a:pt x="5" y="11"/>
                  </a:lnTo>
                  <a:lnTo>
                    <a:pt x="4" y="10"/>
                  </a:lnTo>
                  <a:lnTo>
                    <a:pt x="2" y="6"/>
                  </a:lnTo>
                  <a:lnTo>
                    <a:pt x="2" y="5"/>
                  </a:lnTo>
                  <a:lnTo>
                    <a:pt x="0" y="3"/>
                  </a:lnTo>
                  <a:lnTo>
                    <a:pt x="0" y="2"/>
                  </a:lnTo>
                  <a:lnTo>
                    <a:pt x="2" y="2"/>
                  </a:lnTo>
                  <a:lnTo>
                    <a:pt x="4" y="2"/>
                  </a:lnTo>
                  <a:lnTo>
                    <a:pt x="5" y="0"/>
                  </a:lnTo>
                  <a:lnTo>
                    <a:pt x="5" y="2"/>
                  </a:lnTo>
                  <a:lnTo>
                    <a:pt x="7" y="3"/>
                  </a:lnTo>
                  <a:lnTo>
                    <a:pt x="8" y="5"/>
                  </a:lnTo>
                  <a:lnTo>
                    <a:pt x="10" y="6"/>
                  </a:lnTo>
                  <a:lnTo>
                    <a:pt x="10" y="8"/>
                  </a:lnTo>
                  <a:lnTo>
                    <a:pt x="11" y="10"/>
                  </a:lnTo>
                  <a:lnTo>
                    <a:pt x="11" y="11"/>
                  </a:lnTo>
                  <a:lnTo>
                    <a:pt x="13" y="1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37" name="Freeform 961"/>
            <p:cNvSpPr>
              <a:spLocks/>
            </p:cNvSpPr>
            <p:nvPr/>
          </p:nvSpPr>
          <p:spPr bwMode="auto">
            <a:xfrm>
              <a:off x="1807" y="3183"/>
              <a:ext cx="9" cy="6"/>
            </a:xfrm>
            <a:custGeom>
              <a:avLst/>
              <a:gdLst>
                <a:gd name="T0" fmla="*/ 9 w 9"/>
                <a:gd name="T1" fmla="*/ 6 h 6"/>
                <a:gd name="T2" fmla="*/ 9 w 9"/>
                <a:gd name="T3" fmla="*/ 6 h 6"/>
                <a:gd name="T4" fmla="*/ 7 w 9"/>
                <a:gd name="T5" fmla="*/ 6 h 6"/>
                <a:gd name="T6" fmla="*/ 6 w 9"/>
                <a:gd name="T7" fmla="*/ 6 h 6"/>
                <a:gd name="T8" fmla="*/ 4 w 9"/>
                <a:gd name="T9" fmla="*/ 5 h 6"/>
                <a:gd name="T10" fmla="*/ 3 w 9"/>
                <a:gd name="T11" fmla="*/ 3 h 6"/>
                <a:gd name="T12" fmla="*/ 3 w 9"/>
                <a:gd name="T13" fmla="*/ 3 h 6"/>
                <a:gd name="T14" fmla="*/ 1 w 9"/>
                <a:gd name="T15" fmla="*/ 1 h 6"/>
                <a:gd name="T16" fmla="*/ 0 w 9"/>
                <a:gd name="T17" fmla="*/ 1 h 6"/>
                <a:gd name="T18" fmla="*/ 3 w 9"/>
                <a:gd name="T19" fmla="*/ 0 h 6"/>
                <a:gd name="T20" fmla="*/ 4 w 9"/>
                <a:gd name="T21" fmla="*/ 0 h 6"/>
                <a:gd name="T22" fmla="*/ 6 w 9"/>
                <a:gd name="T23" fmla="*/ 1 h 6"/>
                <a:gd name="T24" fmla="*/ 6 w 9"/>
                <a:gd name="T25" fmla="*/ 1 h 6"/>
                <a:gd name="T26" fmla="*/ 7 w 9"/>
                <a:gd name="T27" fmla="*/ 3 h 6"/>
                <a:gd name="T28" fmla="*/ 7 w 9"/>
                <a:gd name="T29" fmla="*/ 3 h 6"/>
                <a:gd name="T30" fmla="*/ 9 w 9"/>
                <a:gd name="T31" fmla="*/ 5 h 6"/>
                <a:gd name="T32" fmla="*/ 9 w 9"/>
                <a:gd name="T33" fmla="*/ 6 h 6"/>
                <a:gd name="T34" fmla="*/ 9 w 9"/>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6"/>
                <a:gd name="T56" fmla="*/ 9 w 9"/>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6">
                  <a:moveTo>
                    <a:pt x="9" y="6"/>
                  </a:moveTo>
                  <a:lnTo>
                    <a:pt x="9" y="6"/>
                  </a:lnTo>
                  <a:lnTo>
                    <a:pt x="7" y="6"/>
                  </a:lnTo>
                  <a:lnTo>
                    <a:pt x="6" y="6"/>
                  </a:lnTo>
                  <a:lnTo>
                    <a:pt x="4" y="5"/>
                  </a:lnTo>
                  <a:lnTo>
                    <a:pt x="3" y="3"/>
                  </a:lnTo>
                  <a:lnTo>
                    <a:pt x="1" y="1"/>
                  </a:lnTo>
                  <a:lnTo>
                    <a:pt x="0" y="1"/>
                  </a:lnTo>
                  <a:lnTo>
                    <a:pt x="3" y="0"/>
                  </a:lnTo>
                  <a:lnTo>
                    <a:pt x="4" y="0"/>
                  </a:lnTo>
                  <a:lnTo>
                    <a:pt x="6" y="1"/>
                  </a:lnTo>
                  <a:lnTo>
                    <a:pt x="7" y="3"/>
                  </a:lnTo>
                  <a:lnTo>
                    <a:pt x="9" y="5"/>
                  </a:lnTo>
                  <a:lnTo>
                    <a:pt x="9" y="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38" name="Freeform 962"/>
            <p:cNvSpPr>
              <a:spLocks/>
            </p:cNvSpPr>
            <p:nvPr/>
          </p:nvSpPr>
          <p:spPr bwMode="auto">
            <a:xfrm>
              <a:off x="1758" y="3181"/>
              <a:ext cx="11" cy="14"/>
            </a:xfrm>
            <a:custGeom>
              <a:avLst/>
              <a:gdLst>
                <a:gd name="T0" fmla="*/ 11 w 11"/>
                <a:gd name="T1" fmla="*/ 13 h 14"/>
                <a:gd name="T2" fmla="*/ 11 w 11"/>
                <a:gd name="T3" fmla="*/ 13 h 14"/>
                <a:gd name="T4" fmla="*/ 10 w 11"/>
                <a:gd name="T5" fmla="*/ 14 h 14"/>
                <a:gd name="T6" fmla="*/ 10 w 11"/>
                <a:gd name="T7" fmla="*/ 14 h 14"/>
                <a:gd name="T8" fmla="*/ 8 w 11"/>
                <a:gd name="T9" fmla="*/ 13 h 14"/>
                <a:gd name="T10" fmla="*/ 8 w 11"/>
                <a:gd name="T11" fmla="*/ 13 h 14"/>
                <a:gd name="T12" fmla="*/ 6 w 11"/>
                <a:gd name="T13" fmla="*/ 13 h 14"/>
                <a:gd name="T14" fmla="*/ 6 w 11"/>
                <a:gd name="T15" fmla="*/ 13 h 14"/>
                <a:gd name="T16" fmla="*/ 5 w 11"/>
                <a:gd name="T17" fmla="*/ 11 h 14"/>
                <a:gd name="T18" fmla="*/ 3 w 11"/>
                <a:gd name="T19" fmla="*/ 10 h 14"/>
                <a:gd name="T20" fmla="*/ 3 w 11"/>
                <a:gd name="T21" fmla="*/ 10 h 14"/>
                <a:gd name="T22" fmla="*/ 2 w 11"/>
                <a:gd name="T23" fmla="*/ 8 h 14"/>
                <a:gd name="T24" fmla="*/ 2 w 11"/>
                <a:gd name="T25" fmla="*/ 7 h 14"/>
                <a:gd name="T26" fmla="*/ 0 w 11"/>
                <a:gd name="T27" fmla="*/ 5 h 14"/>
                <a:gd name="T28" fmla="*/ 0 w 11"/>
                <a:gd name="T29" fmla="*/ 3 h 14"/>
                <a:gd name="T30" fmla="*/ 0 w 11"/>
                <a:gd name="T31" fmla="*/ 2 h 14"/>
                <a:gd name="T32" fmla="*/ 0 w 11"/>
                <a:gd name="T33" fmla="*/ 0 h 14"/>
                <a:gd name="T34" fmla="*/ 2 w 11"/>
                <a:gd name="T35" fmla="*/ 2 h 14"/>
                <a:gd name="T36" fmla="*/ 3 w 11"/>
                <a:gd name="T37" fmla="*/ 3 h 14"/>
                <a:gd name="T38" fmla="*/ 5 w 11"/>
                <a:gd name="T39" fmla="*/ 5 h 14"/>
                <a:gd name="T40" fmla="*/ 6 w 11"/>
                <a:gd name="T41" fmla="*/ 7 h 14"/>
                <a:gd name="T42" fmla="*/ 8 w 11"/>
                <a:gd name="T43" fmla="*/ 8 h 14"/>
                <a:gd name="T44" fmla="*/ 10 w 11"/>
                <a:gd name="T45" fmla="*/ 10 h 14"/>
                <a:gd name="T46" fmla="*/ 11 w 11"/>
                <a:gd name="T47" fmla="*/ 11 h 14"/>
                <a:gd name="T48" fmla="*/ 11 w 11"/>
                <a:gd name="T49" fmla="*/ 1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14"/>
                <a:gd name="T77" fmla="*/ 11 w 11"/>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14">
                  <a:moveTo>
                    <a:pt x="11" y="13"/>
                  </a:moveTo>
                  <a:lnTo>
                    <a:pt x="11" y="13"/>
                  </a:lnTo>
                  <a:lnTo>
                    <a:pt x="10" y="14"/>
                  </a:lnTo>
                  <a:lnTo>
                    <a:pt x="8" y="13"/>
                  </a:lnTo>
                  <a:lnTo>
                    <a:pt x="6" y="13"/>
                  </a:lnTo>
                  <a:lnTo>
                    <a:pt x="5" y="11"/>
                  </a:lnTo>
                  <a:lnTo>
                    <a:pt x="3" y="10"/>
                  </a:lnTo>
                  <a:lnTo>
                    <a:pt x="2" y="8"/>
                  </a:lnTo>
                  <a:lnTo>
                    <a:pt x="2" y="7"/>
                  </a:lnTo>
                  <a:lnTo>
                    <a:pt x="0" y="5"/>
                  </a:lnTo>
                  <a:lnTo>
                    <a:pt x="0" y="3"/>
                  </a:lnTo>
                  <a:lnTo>
                    <a:pt x="0" y="2"/>
                  </a:lnTo>
                  <a:lnTo>
                    <a:pt x="0" y="0"/>
                  </a:lnTo>
                  <a:lnTo>
                    <a:pt x="2" y="2"/>
                  </a:lnTo>
                  <a:lnTo>
                    <a:pt x="3" y="3"/>
                  </a:lnTo>
                  <a:lnTo>
                    <a:pt x="5" y="5"/>
                  </a:lnTo>
                  <a:lnTo>
                    <a:pt x="6" y="7"/>
                  </a:lnTo>
                  <a:lnTo>
                    <a:pt x="8" y="8"/>
                  </a:lnTo>
                  <a:lnTo>
                    <a:pt x="10" y="10"/>
                  </a:lnTo>
                  <a:lnTo>
                    <a:pt x="11" y="11"/>
                  </a:lnTo>
                  <a:lnTo>
                    <a:pt x="11" y="1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39" name="Freeform 963"/>
            <p:cNvSpPr>
              <a:spLocks/>
            </p:cNvSpPr>
            <p:nvPr/>
          </p:nvSpPr>
          <p:spPr bwMode="auto">
            <a:xfrm>
              <a:off x="1800" y="3184"/>
              <a:ext cx="13" cy="11"/>
            </a:xfrm>
            <a:custGeom>
              <a:avLst/>
              <a:gdLst>
                <a:gd name="T0" fmla="*/ 13 w 13"/>
                <a:gd name="T1" fmla="*/ 8 h 11"/>
                <a:gd name="T2" fmla="*/ 11 w 13"/>
                <a:gd name="T3" fmla="*/ 11 h 11"/>
                <a:gd name="T4" fmla="*/ 10 w 13"/>
                <a:gd name="T5" fmla="*/ 10 h 11"/>
                <a:gd name="T6" fmla="*/ 8 w 13"/>
                <a:gd name="T7" fmla="*/ 10 h 11"/>
                <a:gd name="T8" fmla="*/ 7 w 13"/>
                <a:gd name="T9" fmla="*/ 10 h 11"/>
                <a:gd name="T10" fmla="*/ 5 w 13"/>
                <a:gd name="T11" fmla="*/ 8 h 11"/>
                <a:gd name="T12" fmla="*/ 3 w 13"/>
                <a:gd name="T13" fmla="*/ 7 h 11"/>
                <a:gd name="T14" fmla="*/ 2 w 13"/>
                <a:gd name="T15" fmla="*/ 7 h 11"/>
                <a:gd name="T16" fmla="*/ 2 w 13"/>
                <a:gd name="T17" fmla="*/ 5 h 11"/>
                <a:gd name="T18" fmla="*/ 0 w 13"/>
                <a:gd name="T19" fmla="*/ 4 h 11"/>
                <a:gd name="T20" fmla="*/ 2 w 13"/>
                <a:gd name="T21" fmla="*/ 2 h 11"/>
                <a:gd name="T22" fmla="*/ 3 w 13"/>
                <a:gd name="T23" fmla="*/ 0 h 11"/>
                <a:gd name="T24" fmla="*/ 5 w 13"/>
                <a:gd name="T25" fmla="*/ 2 h 11"/>
                <a:gd name="T26" fmla="*/ 7 w 13"/>
                <a:gd name="T27" fmla="*/ 2 h 11"/>
                <a:gd name="T28" fmla="*/ 8 w 13"/>
                <a:gd name="T29" fmla="*/ 4 h 11"/>
                <a:gd name="T30" fmla="*/ 10 w 13"/>
                <a:gd name="T31" fmla="*/ 5 h 11"/>
                <a:gd name="T32" fmla="*/ 11 w 13"/>
                <a:gd name="T33" fmla="*/ 7 h 11"/>
                <a:gd name="T34" fmla="*/ 13 w 13"/>
                <a:gd name="T35" fmla="*/ 8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11"/>
                <a:gd name="T56" fmla="*/ 13 w 13"/>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11">
                  <a:moveTo>
                    <a:pt x="13" y="8"/>
                  </a:moveTo>
                  <a:lnTo>
                    <a:pt x="11" y="11"/>
                  </a:lnTo>
                  <a:lnTo>
                    <a:pt x="10" y="10"/>
                  </a:lnTo>
                  <a:lnTo>
                    <a:pt x="8" y="10"/>
                  </a:lnTo>
                  <a:lnTo>
                    <a:pt x="7" y="10"/>
                  </a:lnTo>
                  <a:lnTo>
                    <a:pt x="5" y="8"/>
                  </a:lnTo>
                  <a:lnTo>
                    <a:pt x="3" y="7"/>
                  </a:lnTo>
                  <a:lnTo>
                    <a:pt x="2" y="7"/>
                  </a:lnTo>
                  <a:lnTo>
                    <a:pt x="2" y="5"/>
                  </a:lnTo>
                  <a:lnTo>
                    <a:pt x="0" y="4"/>
                  </a:lnTo>
                  <a:lnTo>
                    <a:pt x="2" y="2"/>
                  </a:lnTo>
                  <a:lnTo>
                    <a:pt x="3" y="0"/>
                  </a:lnTo>
                  <a:lnTo>
                    <a:pt x="5" y="2"/>
                  </a:lnTo>
                  <a:lnTo>
                    <a:pt x="7" y="2"/>
                  </a:lnTo>
                  <a:lnTo>
                    <a:pt x="8" y="4"/>
                  </a:lnTo>
                  <a:lnTo>
                    <a:pt x="10" y="5"/>
                  </a:lnTo>
                  <a:lnTo>
                    <a:pt x="11" y="7"/>
                  </a:lnTo>
                  <a:lnTo>
                    <a:pt x="13" y="8"/>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0" name="Freeform 964"/>
            <p:cNvSpPr>
              <a:spLocks/>
            </p:cNvSpPr>
            <p:nvPr/>
          </p:nvSpPr>
          <p:spPr bwMode="auto">
            <a:xfrm>
              <a:off x="1735" y="3186"/>
              <a:ext cx="6" cy="5"/>
            </a:xfrm>
            <a:custGeom>
              <a:avLst/>
              <a:gdLst>
                <a:gd name="T0" fmla="*/ 6 w 6"/>
                <a:gd name="T1" fmla="*/ 3 h 5"/>
                <a:gd name="T2" fmla="*/ 4 w 6"/>
                <a:gd name="T3" fmla="*/ 5 h 5"/>
                <a:gd name="T4" fmla="*/ 3 w 6"/>
                <a:gd name="T5" fmla="*/ 5 h 5"/>
                <a:gd name="T6" fmla="*/ 3 w 6"/>
                <a:gd name="T7" fmla="*/ 3 h 5"/>
                <a:gd name="T8" fmla="*/ 1 w 6"/>
                <a:gd name="T9" fmla="*/ 3 h 5"/>
                <a:gd name="T10" fmla="*/ 0 w 6"/>
                <a:gd name="T11" fmla="*/ 2 h 5"/>
                <a:gd name="T12" fmla="*/ 1 w 6"/>
                <a:gd name="T13" fmla="*/ 0 h 5"/>
                <a:gd name="T14" fmla="*/ 3 w 6"/>
                <a:gd name="T15" fmla="*/ 0 h 5"/>
                <a:gd name="T16" fmla="*/ 4 w 6"/>
                <a:gd name="T17" fmla="*/ 2 h 5"/>
                <a:gd name="T18" fmla="*/ 6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3"/>
                  </a:moveTo>
                  <a:lnTo>
                    <a:pt x="4" y="5"/>
                  </a:lnTo>
                  <a:lnTo>
                    <a:pt x="3" y="5"/>
                  </a:lnTo>
                  <a:lnTo>
                    <a:pt x="3" y="3"/>
                  </a:lnTo>
                  <a:lnTo>
                    <a:pt x="1" y="3"/>
                  </a:lnTo>
                  <a:lnTo>
                    <a:pt x="0" y="2"/>
                  </a:lnTo>
                  <a:lnTo>
                    <a:pt x="1" y="0"/>
                  </a:lnTo>
                  <a:lnTo>
                    <a:pt x="3" y="0"/>
                  </a:lnTo>
                  <a:lnTo>
                    <a:pt x="4" y="2"/>
                  </a:lnTo>
                  <a:lnTo>
                    <a:pt x="6"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1" name="Freeform 965"/>
            <p:cNvSpPr>
              <a:spLocks/>
            </p:cNvSpPr>
            <p:nvPr/>
          </p:nvSpPr>
          <p:spPr bwMode="auto">
            <a:xfrm>
              <a:off x="1718" y="3186"/>
              <a:ext cx="14" cy="17"/>
            </a:xfrm>
            <a:custGeom>
              <a:avLst/>
              <a:gdLst>
                <a:gd name="T0" fmla="*/ 11 w 14"/>
                <a:gd name="T1" fmla="*/ 9 h 17"/>
                <a:gd name="T2" fmla="*/ 12 w 14"/>
                <a:gd name="T3" fmla="*/ 11 h 17"/>
                <a:gd name="T4" fmla="*/ 12 w 14"/>
                <a:gd name="T5" fmla="*/ 12 h 17"/>
                <a:gd name="T6" fmla="*/ 14 w 14"/>
                <a:gd name="T7" fmla="*/ 14 h 17"/>
                <a:gd name="T8" fmla="*/ 14 w 14"/>
                <a:gd name="T9" fmla="*/ 16 h 17"/>
                <a:gd name="T10" fmla="*/ 12 w 14"/>
                <a:gd name="T11" fmla="*/ 17 h 17"/>
                <a:gd name="T12" fmla="*/ 11 w 14"/>
                <a:gd name="T13" fmla="*/ 16 h 17"/>
                <a:gd name="T14" fmla="*/ 9 w 14"/>
                <a:gd name="T15" fmla="*/ 14 h 17"/>
                <a:gd name="T16" fmla="*/ 7 w 14"/>
                <a:gd name="T17" fmla="*/ 12 h 17"/>
                <a:gd name="T18" fmla="*/ 6 w 14"/>
                <a:gd name="T19" fmla="*/ 11 h 17"/>
                <a:gd name="T20" fmla="*/ 4 w 14"/>
                <a:gd name="T21" fmla="*/ 8 h 17"/>
                <a:gd name="T22" fmla="*/ 3 w 14"/>
                <a:gd name="T23" fmla="*/ 6 h 17"/>
                <a:gd name="T24" fmla="*/ 1 w 14"/>
                <a:gd name="T25" fmla="*/ 5 h 17"/>
                <a:gd name="T26" fmla="*/ 0 w 14"/>
                <a:gd name="T27" fmla="*/ 3 h 17"/>
                <a:gd name="T28" fmla="*/ 1 w 14"/>
                <a:gd name="T29" fmla="*/ 0 h 17"/>
                <a:gd name="T30" fmla="*/ 3 w 14"/>
                <a:gd name="T31" fmla="*/ 0 h 17"/>
                <a:gd name="T32" fmla="*/ 4 w 14"/>
                <a:gd name="T33" fmla="*/ 0 h 17"/>
                <a:gd name="T34" fmla="*/ 6 w 14"/>
                <a:gd name="T35" fmla="*/ 2 h 17"/>
                <a:gd name="T36" fmla="*/ 7 w 14"/>
                <a:gd name="T37" fmla="*/ 5 h 17"/>
                <a:gd name="T38" fmla="*/ 7 w 14"/>
                <a:gd name="T39" fmla="*/ 6 h 17"/>
                <a:gd name="T40" fmla="*/ 9 w 14"/>
                <a:gd name="T41" fmla="*/ 8 h 17"/>
                <a:gd name="T42" fmla="*/ 11 w 14"/>
                <a:gd name="T43" fmla="*/ 9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7"/>
                <a:gd name="T68" fmla="*/ 14 w 14"/>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7">
                  <a:moveTo>
                    <a:pt x="11" y="9"/>
                  </a:moveTo>
                  <a:lnTo>
                    <a:pt x="12" y="11"/>
                  </a:lnTo>
                  <a:lnTo>
                    <a:pt x="12" y="12"/>
                  </a:lnTo>
                  <a:lnTo>
                    <a:pt x="14" y="14"/>
                  </a:lnTo>
                  <a:lnTo>
                    <a:pt x="14" y="16"/>
                  </a:lnTo>
                  <a:lnTo>
                    <a:pt x="12" y="17"/>
                  </a:lnTo>
                  <a:lnTo>
                    <a:pt x="11" y="16"/>
                  </a:lnTo>
                  <a:lnTo>
                    <a:pt x="9" y="14"/>
                  </a:lnTo>
                  <a:lnTo>
                    <a:pt x="7" y="12"/>
                  </a:lnTo>
                  <a:lnTo>
                    <a:pt x="6" y="11"/>
                  </a:lnTo>
                  <a:lnTo>
                    <a:pt x="4" y="8"/>
                  </a:lnTo>
                  <a:lnTo>
                    <a:pt x="3" y="6"/>
                  </a:lnTo>
                  <a:lnTo>
                    <a:pt x="1" y="5"/>
                  </a:lnTo>
                  <a:lnTo>
                    <a:pt x="0" y="3"/>
                  </a:lnTo>
                  <a:lnTo>
                    <a:pt x="1" y="0"/>
                  </a:lnTo>
                  <a:lnTo>
                    <a:pt x="3" y="0"/>
                  </a:lnTo>
                  <a:lnTo>
                    <a:pt x="4" y="0"/>
                  </a:lnTo>
                  <a:lnTo>
                    <a:pt x="6" y="2"/>
                  </a:lnTo>
                  <a:lnTo>
                    <a:pt x="7" y="5"/>
                  </a:lnTo>
                  <a:lnTo>
                    <a:pt x="7" y="6"/>
                  </a:lnTo>
                  <a:lnTo>
                    <a:pt x="9" y="8"/>
                  </a:lnTo>
                  <a:lnTo>
                    <a:pt x="11" y="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2" name="Freeform 966"/>
            <p:cNvSpPr>
              <a:spLocks/>
            </p:cNvSpPr>
            <p:nvPr/>
          </p:nvSpPr>
          <p:spPr bwMode="auto">
            <a:xfrm>
              <a:off x="1727" y="3186"/>
              <a:ext cx="9" cy="11"/>
            </a:xfrm>
            <a:custGeom>
              <a:avLst/>
              <a:gdLst>
                <a:gd name="T0" fmla="*/ 8 w 9"/>
                <a:gd name="T1" fmla="*/ 11 h 11"/>
                <a:gd name="T2" fmla="*/ 6 w 9"/>
                <a:gd name="T3" fmla="*/ 11 h 11"/>
                <a:gd name="T4" fmla="*/ 5 w 9"/>
                <a:gd name="T5" fmla="*/ 9 h 11"/>
                <a:gd name="T6" fmla="*/ 5 w 9"/>
                <a:gd name="T7" fmla="*/ 9 h 11"/>
                <a:gd name="T8" fmla="*/ 3 w 9"/>
                <a:gd name="T9" fmla="*/ 8 h 11"/>
                <a:gd name="T10" fmla="*/ 3 w 9"/>
                <a:gd name="T11" fmla="*/ 6 h 11"/>
                <a:gd name="T12" fmla="*/ 2 w 9"/>
                <a:gd name="T13" fmla="*/ 5 h 11"/>
                <a:gd name="T14" fmla="*/ 2 w 9"/>
                <a:gd name="T15" fmla="*/ 3 h 11"/>
                <a:gd name="T16" fmla="*/ 0 w 9"/>
                <a:gd name="T17" fmla="*/ 3 h 11"/>
                <a:gd name="T18" fmla="*/ 2 w 9"/>
                <a:gd name="T19" fmla="*/ 2 h 11"/>
                <a:gd name="T20" fmla="*/ 3 w 9"/>
                <a:gd name="T21" fmla="*/ 0 h 11"/>
                <a:gd name="T22" fmla="*/ 5 w 9"/>
                <a:gd name="T23" fmla="*/ 2 h 11"/>
                <a:gd name="T24" fmla="*/ 5 w 9"/>
                <a:gd name="T25" fmla="*/ 3 h 11"/>
                <a:gd name="T26" fmla="*/ 6 w 9"/>
                <a:gd name="T27" fmla="*/ 3 h 11"/>
                <a:gd name="T28" fmla="*/ 6 w 9"/>
                <a:gd name="T29" fmla="*/ 5 h 11"/>
                <a:gd name="T30" fmla="*/ 8 w 9"/>
                <a:gd name="T31" fmla="*/ 6 h 11"/>
                <a:gd name="T32" fmla="*/ 9 w 9"/>
                <a:gd name="T33" fmla="*/ 6 h 11"/>
                <a:gd name="T34" fmla="*/ 9 w 9"/>
                <a:gd name="T35" fmla="*/ 8 h 11"/>
                <a:gd name="T36" fmla="*/ 9 w 9"/>
                <a:gd name="T37" fmla="*/ 9 h 11"/>
                <a:gd name="T38" fmla="*/ 8 w 9"/>
                <a:gd name="T39" fmla="*/ 11 h 11"/>
                <a:gd name="T40" fmla="*/ 8 w 9"/>
                <a:gd name="T41" fmla="*/ 11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1"/>
                <a:gd name="T65" fmla="*/ 9 w 9"/>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1">
                  <a:moveTo>
                    <a:pt x="8" y="11"/>
                  </a:moveTo>
                  <a:lnTo>
                    <a:pt x="6" y="11"/>
                  </a:lnTo>
                  <a:lnTo>
                    <a:pt x="5" y="9"/>
                  </a:lnTo>
                  <a:lnTo>
                    <a:pt x="3" y="8"/>
                  </a:lnTo>
                  <a:lnTo>
                    <a:pt x="3" y="6"/>
                  </a:lnTo>
                  <a:lnTo>
                    <a:pt x="2" y="5"/>
                  </a:lnTo>
                  <a:lnTo>
                    <a:pt x="2" y="3"/>
                  </a:lnTo>
                  <a:lnTo>
                    <a:pt x="0" y="3"/>
                  </a:lnTo>
                  <a:lnTo>
                    <a:pt x="2" y="2"/>
                  </a:lnTo>
                  <a:lnTo>
                    <a:pt x="3" y="0"/>
                  </a:lnTo>
                  <a:lnTo>
                    <a:pt x="5" y="2"/>
                  </a:lnTo>
                  <a:lnTo>
                    <a:pt x="5" y="3"/>
                  </a:lnTo>
                  <a:lnTo>
                    <a:pt x="6" y="3"/>
                  </a:lnTo>
                  <a:lnTo>
                    <a:pt x="6" y="5"/>
                  </a:lnTo>
                  <a:lnTo>
                    <a:pt x="8" y="6"/>
                  </a:lnTo>
                  <a:lnTo>
                    <a:pt x="9" y="6"/>
                  </a:lnTo>
                  <a:lnTo>
                    <a:pt x="9" y="8"/>
                  </a:lnTo>
                  <a:lnTo>
                    <a:pt x="9" y="9"/>
                  </a:lnTo>
                  <a:lnTo>
                    <a:pt x="8" y="1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3" name="Freeform 967"/>
            <p:cNvSpPr>
              <a:spLocks/>
            </p:cNvSpPr>
            <p:nvPr/>
          </p:nvSpPr>
          <p:spPr bwMode="auto">
            <a:xfrm>
              <a:off x="1794" y="3188"/>
              <a:ext cx="13" cy="14"/>
            </a:xfrm>
            <a:custGeom>
              <a:avLst/>
              <a:gdLst>
                <a:gd name="T0" fmla="*/ 13 w 13"/>
                <a:gd name="T1" fmla="*/ 10 h 14"/>
                <a:gd name="T2" fmla="*/ 11 w 13"/>
                <a:gd name="T3" fmla="*/ 14 h 14"/>
                <a:gd name="T4" fmla="*/ 9 w 13"/>
                <a:gd name="T5" fmla="*/ 12 h 14"/>
                <a:gd name="T6" fmla="*/ 8 w 13"/>
                <a:gd name="T7" fmla="*/ 12 h 14"/>
                <a:gd name="T8" fmla="*/ 6 w 13"/>
                <a:gd name="T9" fmla="*/ 10 h 14"/>
                <a:gd name="T10" fmla="*/ 5 w 13"/>
                <a:gd name="T11" fmla="*/ 9 h 14"/>
                <a:gd name="T12" fmla="*/ 5 w 13"/>
                <a:gd name="T13" fmla="*/ 7 h 14"/>
                <a:gd name="T14" fmla="*/ 3 w 13"/>
                <a:gd name="T15" fmla="*/ 6 h 14"/>
                <a:gd name="T16" fmla="*/ 2 w 13"/>
                <a:gd name="T17" fmla="*/ 4 h 14"/>
                <a:gd name="T18" fmla="*/ 0 w 13"/>
                <a:gd name="T19" fmla="*/ 3 h 14"/>
                <a:gd name="T20" fmla="*/ 0 w 13"/>
                <a:gd name="T21" fmla="*/ 3 h 14"/>
                <a:gd name="T22" fmla="*/ 0 w 13"/>
                <a:gd name="T23" fmla="*/ 1 h 14"/>
                <a:gd name="T24" fmla="*/ 0 w 13"/>
                <a:gd name="T25" fmla="*/ 0 h 14"/>
                <a:gd name="T26" fmla="*/ 2 w 13"/>
                <a:gd name="T27" fmla="*/ 0 h 14"/>
                <a:gd name="T28" fmla="*/ 3 w 13"/>
                <a:gd name="T29" fmla="*/ 1 h 14"/>
                <a:gd name="T30" fmla="*/ 5 w 13"/>
                <a:gd name="T31" fmla="*/ 1 h 14"/>
                <a:gd name="T32" fmla="*/ 6 w 13"/>
                <a:gd name="T33" fmla="*/ 3 h 14"/>
                <a:gd name="T34" fmla="*/ 8 w 13"/>
                <a:gd name="T35" fmla="*/ 4 h 14"/>
                <a:gd name="T36" fmla="*/ 9 w 13"/>
                <a:gd name="T37" fmla="*/ 6 h 14"/>
                <a:gd name="T38" fmla="*/ 9 w 13"/>
                <a:gd name="T39" fmla="*/ 7 h 14"/>
                <a:gd name="T40" fmla="*/ 11 w 13"/>
                <a:gd name="T41" fmla="*/ 9 h 14"/>
                <a:gd name="T42" fmla="*/ 13 w 13"/>
                <a:gd name="T43" fmla="*/ 1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4"/>
                <a:gd name="T68" fmla="*/ 13 w 13"/>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4">
                  <a:moveTo>
                    <a:pt x="13" y="10"/>
                  </a:moveTo>
                  <a:lnTo>
                    <a:pt x="11" y="14"/>
                  </a:lnTo>
                  <a:lnTo>
                    <a:pt x="9" y="12"/>
                  </a:lnTo>
                  <a:lnTo>
                    <a:pt x="8" y="12"/>
                  </a:lnTo>
                  <a:lnTo>
                    <a:pt x="6" y="10"/>
                  </a:lnTo>
                  <a:lnTo>
                    <a:pt x="5" y="9"/>
                  </a:lnTo>
                  <a:lnTo>
                    <a:pt x="5" y="7"/>
                  </a:lnTo>
                  <a:lnTo>
                    <a:pt x="3" y="6"/>
                  </a:lnTo>
                  <a:lnTo>
                    <a:pt x="2" y="4"/>
                  </a:lnTo>
                  <a:lnTo>
                    <a:pt x="0" y="3"/>
                  </a:lnTo>
                  <a:lnTo>
                    <a:pt x="0" y="1"/>
                  </a:lnTo>
                  <a:lnTo>
                    <a:pt x="0" y="0"/>
                  </a:lnTo>
                  <a:lnTo>
                    <a:pt x="2" y="0"/>
                  </a:lnTo>
                  <a:lnTo>
                    <a:pt x="3" y="1"/>
                  </a:lnTo>
                  <a:lnTo>
                    <a:pt x="5" y="1"/>
                  </a:lnTo>
                  <a:lnTo>
                    <a:pt x="6" y="3"/>
                  </a:lnTo>
                  <a:lnTo>
                    <a:pt x="8" y="4"/>
                  </a:lnTo>
                  <a:lnTo>
                    <a:pt x="9" y="6"/>
                  </a:lnTo>
                  <a:lnTo>
                    <a:pt x="9" y="7"/>
                  </a:lnTo>
                  <a:lnTo>
                    <a:pt x="11" y="9"/>
                  </a:lnTo>
                  <a:lnTo>
                    <a:pt x="13" y="1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4" name="Freeform 968"/>
            <p:cNvSpPr>
              <a:spLocks/>
            </p:cNvSpPr>
            <p:nvPr/>
          </p:nvSpPr>
          <p:spPr bwMode="auto">
            <a:xfrm>
              <a:off x="1786" y="3191"/>
              <a:ext cx="16" cy="15"/>
            </a:xfrm>
            <a:custGeom>
              <a:avLst/>
              <a:gdLst>
                <a:gd name="T0" fmla="*/ 16 w 16"/>
                <a:gd name="T1" fmla="*/ 12 h 15"/>
                <a:gd name="T2" fmla="*/ 16 w 16"/>
                <a:gd name="T3" fmla="*/ 14 h 15"/>
                <a:gd name="T4" fmla="*/ 16 w 16"/>
                <a:gd name="T5" fmla="*/ 14 h 15"/>
                <a:gd name="T6" fmla="*/ 14 w 16"/>
                <a:gd name="T7" fmla="*/ 15 h 15"/>
                <a:gd name="T8" fmla="*/ 13 w 16"/>
                <a:gd name="T9" fmla="*/ 15 h 15"/>
                <a:gd name="T10" fmla="*/ 11 w 16"/>
                <a:gd name="T11" fmla="*/ 14 h 15"/>
                <a:gd name="T12" fmla="*/ 10 w 16"/>
                <a:gd name="T13" fmla="*/ 12 h 15"/>
                <a:gd name="T14" fmla="*/ 8 w 16"/>
                <a:gd name="T15" fmla="*/ 11 h 15"/>
                <a:gd name="T16" fmla="*/ 6 w 16"/>
                <a:gd name="T17" fmla="*/ 9 h 15"/>
                <a:gd name="T18" fmla="*/ 5 w 16"/>
                <a:gd name="T19" fmla="*/ 7 h 15"/>
                <a:gd name="T20" fmla="*/ 5 w 16"/>
                <a:gd name="T21" fmla="*/ 7 h 15"/>
                <a:gd name="T22" fmla="*/ 3 w 16"/>
                <a:gd name="T23" fmla="*/ 6 h 15"/>
                <a:gd name="T24" fmla="*/ 0 w 16"/>
                <a:gd name="T25" fmla="*/ 4 h 15"/>
                <a:gd name="T26" fmla="*/ 0 w 16"/>
                <a:gd name="T27" fmla="*/ 3 h 15"/>
                <a:gd name="T28" fmla="*/ 0 w 16"/>
                <a:gd name="T29" fmla="*/ 1 h 15"/>
                <a:gd name="T30" fmla="*/ 0 w 16"/>
                <a:gd name="T31" fmla="*/ 0 h 15"/>
                <a:gd name="T32" fmla="*/ 2 w 16"/>
                <a:gd name="T33" fmla="*/ 0 h 15"/>
                <a:gd name="T34" fmla="*/ 5 w 16"/>
                <a:gd name="T35" fmla="*/ 1 h 15"/>
                <a:gd name="T36" fmla="*/ 6 w 16"/>
                <a:gd name="T37" fmla="*/ 3 h 15"/>
                <a:gd name="T38" fmla="*/ 8 w 16"/>
                <a:gd name="T39" fmla="*/ 4 h 15"/>
                <a:gd name="T40" fmla="*/ 10 w 16"/>
                <a:gd name="T41" fmla="*/ 6 h 15"/>
                <a:gd name="T42" fmla="*/ 11 w 16"/>
                <a:gd name="T43" fmla="*/ 7 h 15"/>
                <a:gd name="T44" fmla="*/ 13 w 16"/>
                <a:gd name="T45" fmla="*/ 9 h 15"/>
                <a:gd name="T46" fmla="*/ 14 w 16"/>
                <a:gd name="T47" fmla="*/ 11 h 15"/>
                <a:gd name="T48" fmla="*/ 16 w 16"/>
                <a:gd name="T49" fmla="*/ 12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5"/>
                <a:gd name="T77" fmla="*/ 16 w 16"/>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5">
                  <a:moveTo>
                    <a:pt x="16" y="12"/>
                  </a:moveTo>
                  <a:lnTo>
                    <a:pt x="16" y="14"/>
                  </a:lnTo>
                  <a:lnTo>
                    <a:pt x="14" y="15"/>
                  </a:lnTo>
                  <a:lnTo>
                    <a:pt x="13" y="15"/>
                  </a:lnTo>
                  <a:lnTo>
                    <a:pt x="11" y="14"/>
                  </a:lnTo>
                  <a:lnTo>
                    <a:pt x="10" y="12"/>
                  </a:lnTo>
                  <a:lnTo>
                    <a:pt x="8" y="11"/>
                  </a:lnTo>
                  <a:lnTo>
                    <a:pt x="6" y="9"/>
                  </a:lnTo>
                  <a:lnTo>
                    <a:pt x="5" y="7"/>
                  </a:lnTo>
                  <a:lnTo>
                    <a:pt x="3" y="6"/>
                  </a:lnTo>
                  <a:lnTo>
                    <a:pt x="0" y="4"/>
                  </a:lnTo>
                  <a:lnTo>
                    <a:pt x="0" y="3"/>
                  </a:lnTo>
                  <a:lnTo>
                    <a:pt x="0" y="1"/>
                  </a:lnTo>
                  <a:lnTo>
                    <a:pt x="0" y="0"/>
                  </a:lnTo>
                  <a:lnTo>
                    <a:pt x="2" y="0"/>
                  </a:lnTo>
                  <a:lnTo>
                    <a:pt x="5" y="1"/>
                  </a:lnTo>
                  <a:lnTo>
                    <a:pt x="6" y="3"/>
                  </a:lnTo>
                  <a:lnTo>
                    <a:pt x="8" y="4"/>
                  </a:lnTo>
                  <a:lnTo>
                    <a:pt x="10" y="6"/>
                  </a:lnTo>
                  <a:lnTo>
                    <a:pt x="11" y="7"/>
                  </a:lnTo>
                  <a:lnTo>
                    <a:pt x="13" y="9"/>
                  </a:lnTo>
                  <a:lnTo>
                    <a:pt x="14" y="11"/>
                  </a:lnTo>
                  <a:lnTo>
                    <a:pt x="16" y="1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5" name="Freeform 969"/>
            <p:cNvSpPr>
              <a:spLocks/>
            </p:cNvSpPr>
            <p:nvPr/>
          </p:nvSpPr>
          <p:spPr bwMode="auto">
            <a:xfrm>
              <a:off x="1778" y="3195"/>
              <a:ext cx="18" cy="13"/>
            </a:xfrm>
            <a:custGeom>
              <a:avLst/>
              <a:gdLst>
                <a:gd name="T0" fmla="*/ 18 w 18"/>
                <a:gd name="T1" fmla="*/ 13 h 13"/>
                <a:gd name="T2" fmla="*/ 16 w 18"/>
                <a:gd name="T3" fmla="*/ 13 h 13"/>
                <a:gd name="T4" fmla="*/ 14 w 18"/>
                <a:gd name="T5" fmla="*/ 13 h 13"/>
                <a:gd name="T6" fmla="*/ 13 w 18"/>
                <a:gd name="T7" fmla="*/ 13 h 13"/>
                <a:gd name="T8" fmla="*/ 13 w 18"/>
                <a:gd name="T9" fmla="*/ 13 h 13"/>
                <a:gd name="T10" fmla="*/ 11 w 18"/>
                <a:gd name="T11" fmla="*/ 13 h 13"/>
                <a:gd name="T12" fmla="*/ 10 w 18"/>
                <a:gd name="T13" fmla="*/ 11 h 13"/>
                <a:gd name="T14" fmla="*/ 8 w 18"/>
                <a:gd name="T15" fmla="*/ 10 h 13"/>
                <a:gd name="T16" fmla="*/ 7 w 18"/>
                <a:gd name="T17" fmla="*/ 8 h 13"/>
                <a:gd name="T18" fmla="*/ 5 w 18"/>
                <a:gd name="T19" fmla="*/ 7 h 13"/>
                <a:gd name="T20" fmla="*/ 4 w 18"/>
                <a:gd name="T21" fmla="*/ 5 h 13"/>
                <a:gd name="T22" fmla="*/ 2 w 18"/>
                <a:gd name="T23" fmla="*/ 3 h 13"/>
                <a:gd name="T24" fmla="*/ 0 w 18"/>
                <a:gd name="T25" fmla="*/ 2 h 13"/>
                <a:gd name="T26" fmla="*/ 0 w 18"/>
                <a:gd name="T27" fmla="*/ 2 h 13"/>
                <a:gd name="T28" fmla="*/ 2 w 18"/>
                <a:gd name="T29" fmla="*/ 0 h 13"/>
                <a:gd name="T30" fmla="*/ 4 w 18"/>
                <a:gd name="T31" fmla="*/ 0 h 13"/>
                <a:gd name="T32" fmla="*/ 4 w 18"/>
                <a:gd name="T33" fmla="*/ 0 h 13"/>
                <a:gd name="T34" fmla="*/ 5 w 18"/>
                <a:gd name="T35" fmla="*/ 2 h 13"/>
                <a:gd name="T36" fmla="*/ 8 w 18"/>
                <a:gd name="T37" fmla="*/ 3 h 13"/>
                <a:gd name="T38" fmla="*/ 10 w 18"/>
                <a:gd name="T39" fmla="*/ 5 h 13"/>
                <a:gd name="T40" fmla="*/ 11 w 18"/>
                <a:gd name="T41" fmla="*/ 7 h 13"/>
                <a:gd name="T42" fmla="*/ 13 w 18"/>
                <a:gd name="T43" fmla="*/ 8 h 13"/>
                <a:gd name="T44" fmla="*/ 14 w 18"/>
                <a:gd name="T45" fmla="*/ 10 h 13"/>
                <a:gd name="T46" fmla="*/ 16 w 18"/>
                <a:gd name="T47" fmla="*/ 11 h 13"/>
                <a:gd name="T48" fmla="*/ 18 w 18"/>
                <a:gd name="T49" fmla="*/ 13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3"/>
                <a:gd name="T77" fmla="*/ 18 w 18"/>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3">
                  <a:moveTo>
                    <a:pt x="18" y="13"/>
                  </a:moveTo>
                  <a:lnTo>
                    <a:pt x="16" y="13"/>
                  </a:lnTo>
                  <a:lnTo>
                    <a:pt x="14" y="13"/>
                  </a:lnTo>
                  <a:lnTo>
                    <a:pt x="13" y="13"/>
                  </a:lnTo>
                  <a:lnTo>
                    <a:pt x="11" y="13"/>
                  </a:lnTo>
                  <a:lnTo>
                    <a:pt x="10" y="11"/>
                  </a:lnTo>
                  <a:lnTo>
                    <a:pt x="8" y="10"/>
                  </a:lnTo>
                  <a:lnTo>
                    <a:pt x="7" y="8"/>
                  </a:lnTo>
                  <a:lnTo>
                    <a:pt x="5" y="7"/>
                  </a:lnTo>
                  <a:lnTo>
                    <a:pt x="4" y="5"/>
                  </a:lnTo>
                  <a:lnTo>
                    <a:pt x="2" y="3"/>
                  </a:lnTo>
                  <a:lnTo>
                    <a:pt x="0" y="2"/>
                  </a:lnTo>
                  <a:lnTo>
                    <a:pt x="2" y="0"/>
                  </a:lnTo>
                  <a:lnTo>
                    <a:pt x="4" y="0"/>
                  </a:lnTo>
                  <a:lnTo>
                    <a:pt x="5" y="2"/>
                  </a:lnTo>
                  <a:lnTo>
                    <a:pt x="8" y="3"/>
                  </a:lnTo>
                  <a:lnTo>
                    <a:pt x="10" y="5"/>
                  </a:lnTo>
                  <a:lnTo>
                    <a:pt x="11" y="7"/>
                  </a:lnTo>
                  <a:lnTo>
                    <a:pt x="13" y="8"/>
                  </a:lnTo>
                  <a:lnTo>
                    <a:pt x="14" y="10"/>
                  </a:lnTo>
                  <a:lnTo>
                    <a:pt x="16" y="11"/>
                  </a:lnTo>
                  <a:lnTo>
                    <a:pt x="18" y="1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6" name="Freeform 970"/>
            <p:cNvSpPr>
              <a:spLocks/>
            </p:cNvSpPr>
            <p:nvPr/>
          </p:nvSpPr>
          <p:spPr bwMode="auto">
            <a:xfrm>
              <a:off x="1599" y="3194"/>
              <a:ext cx="59" cy="65"/>
            </a:xfrm>
            <a:custGeom>
              <a:avLst/>
              <a:gdLst>
                <a:gd name="T0" fmla="*/ 59 w 59"/>
                <a:gd name="T1" fmla="*/ 6 h 65"/>
                <a:gd name="T2" fmla="*/ 52 w 59"/>
                <a:gd name="T3" fmla="*/ 6 h 65"/>
                <a:gd name="T4" fmla="*/ 44 w 59"/>
                <a:gd name="T5" fmla="*/ 6 h 65"/>
                <a:gd name="T6" fmla="*/ 36 w 59"/>
                <a:gd name="T7" fmla="*/ 8 h 65"/>
                <a:gd name="T8" fmla="*/ 30 w 59"/>
                <a:gd name="T9" fmla="*/ 9 h 65"/>
                <a:gd name="T10" fmla="*/ 22 w 59"/>
                <a:gd name="T11" fmla="*/ 14 h 65"/>
                <a:gd name="T12" fmla="*/ 17 w 59"/>
                <a:gd name="T13" fmla="*/ 19 h 65"/>
                <a:gd name="T14" fmla="*/ 11 w 59"/>
                <a:gd name="T15" fmla="*/ 23 h 65"/>
                <a:gd name="T16" fmla="*/ 8 w 59"/>
                <a:gd name="T17" fmla="*/ 31 h 65"/>
                <a:gd name="T18" fmla="*/ 5 w 59"/>
                <a:gd name="T19" fmla="*/ 39 h 65"/>
                <a:gd name="T20" fmla="*/ 5 w 59"/>
                <a:gd name="T21" fmla="*/ 50 h 65"/>
                <a:gd name="T22" fmla="*/ 6 w 59"/>
                <a:gd name="T23" fmla="*/ 53 h 65"/>
                <a:gd name="T24" fmla="*/ 8 w 59"/>
                <a:gd name="T25" fmla="*/ 54 h 65"/>
                <a:gd name="T26" fmla="*/ 11 w 59"/>
                <a:gd name="T27" fmla="*/ 58 h 65"/>
                <a:gd name="T28" fmla="*/ 14 w 59"/>
                <a:gd name="T29" fmla="*/ 59 h 65"/>
                <a:gd name="T30" fmla="*/ 16 w 59"/>
                <a:gd name="T31" fmla="*/ 59 h 65"/>
                <a:gd name="T32" fmla="*/ 17 w 59"/>
                <a:gd name="T33" fmla="*/ 58 h 65"/>
                <a:gd name="T34" fmla="*/ 19 w 59"/>
                <a:gd name="T35" fmla="*/ 56 h 65"/>
                <a:gd name="T36" fmla="*/ 20 w 59"/>
                <a:gd name="T37" fmla="*/ 54 h 65"/>
                <a:gd name="T38" fmla="*/ 22 w 59"/>
                <a:gd name="T39" fmla="*/ 42 h 65"/>
                <a:gd name="T40" fmla="*/ 19 w 59"/>
                <a:gd name="T41" fmla="*/ 31 h 65"/>
                <a:gd name="T42" fmla="*/ 17 w 59"/>
                <a:gd name="T43" fmla="*/ 28 h 65"/>
                <a:gd name="T44" fmla="*/ 17 w 59"/>
                <a:gd name="T45" fmla="*/ 25 h 65"/>
                <a:gd name="T46" fmla="*/ 19 w 59"/>
                <a:gd name="T47" fmla="*/ 22 h 65"/>
                <a:gd name="T48" fmla="*/ 24 w 59"/>
                <a:gd name="T49" fmla="*/ 23 h 65"/>
                <a:gd name="T50" fmla="*/ 27 w 59"/>
                <a:gd name="T51" fmla="*/ 31 h 65"/>
                <a:gd name="T52" fmla="*/ 28 w 59"/>
                <a:gd name="T53" fmla="*/ 42 h 65"/>
                <a:gd name="T54" fmla="*/ 28 w 59"/>
                <a:gd name="T55" fmla="*/ 48 h 65"/>
                <a:gd name="T56" fmla="*/ 27 w 59"/>
                <a:gd name="T57" fmla="*/ 56 h 65"/>
                <a:gd name="T58" fmla="*/ 24 w 59"/>
                <a:gd name="T59" fmla="*/ 59 h 65"/>
                <a:gd name="T60" fmla="*/ 20 w 59"/>
                <a:gd name="T61" fmla="*/ 62 h 65"/>
                <a:gd name="T62" fmla="*/ 17 w 59"/>
                <a:gd name="T63" fmla="*/ 65 h 65"/>
                <a:gd name="T64" fmla="*/ 14 w 59"/>
                <a:gd name="T65" fmla="*/ 65 h 65"/>
                <a:gd name="T66" fmla="*/ 9 w 59"/>
                <a:gd name="T67" fmla="*/ 64 h 65"/>
                <a:gd name="T68" fmla="*/ 5 w 59"/>
                <a:gd name="T69" fmla="*/ 61 h 65"/>
                <a:gd name="T70" fmla="*/ 2 w 59"/>
                <a:gd name="T71" fmla="*/ 58 h 65"/>
                <a:gd name="T72" fmla="*/ 0 w 59"/>
                <a:gd name="T73" fmla="*/ 51 h 65"/>
                <a:gd name="T74" fmla="*/ 0 w 59"/>
                <a:gd name="T75" fmla="*/ 39 h 65"/>
                <a:gd name="T76" fmla="*/ 3 w 59"/>
                <a:gd name="T77" fmla="*/ 28 h 65"/>
                <a:gd name="T78" fmla="*/ 8 w 59"/>
                <a:gd name="T79" fmla="*/ 19 h 65"/>
                <a:gd name="T80" fmla="*/ 16 w 59"/>
                <a:gd name="T81" fmla="*/ 11 h 65"/>
                <a:gd name="T82" fmla="*/ 22 w 59"/>
                <a:gd name="T83" fmla="*/ 8 h 65"/>
                <a:gd name="T84" fmla="*/ 27 w 59"/>
                <a:gd name="T85" fmla="*/ 4 h 65"/>
                <a:gd name="T86" fmla="*/ 31 w 59"/>
                <a:gd name="T87" fmla="*/ 3 h 65"/>
                <a:gd name="T88" fmla="*/ 38 w 59"/>
                <a:gd name="T89" fmla="*/ 1 h 65"/>
                <a:gd name="T90" fmla="*/ 42 w 59"/>
                <a:gd name="T91" fmla="*/ 0 h 65"/>
                <a:gd name="T92" fmla="*/ 48 w 59"/>
                <a:gd name="T93" fmla="*/ 0 h 65"/>
                <a:gd name="T94" fmla="*/ 53 w 59"/>
                <a:gd name="T95" fmla="*/ 1 h 65"/>
                <a:gd name="T96" fmla="*/ 59 w 59"/>
                <a:gd name="T97" fmla="*/ 3 h 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
                <a:gd name="T148" fmla="*/ 0 h 65"/>
                <a:gd name="T149" fmla="*/ 59 w 59"/>
                <a:gd name="T150" fmla="*/ 65 h 6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 h="65">
                  <a:moveTo>
                    <a:pt x="59" y="3"/>
                  </a:moveTo>
                  <a:lnTo>
                    <a:pt x="59" y="6"/>
                  </a:lnTo>
                  <a:lnTo>
                    <a:pt x="55" y="6"/>
                  </a:lnTo>
                  <a:lnTo>
                    <a:pt x="52" y="6"/>
                  </a:lnTo>
                  <a:lnTo>
                    <a:pt x="47" y="6"/>
                  </a:lnTo>
                  <a:lnTo>
                    <a:pt x="44" y="6"/>
                  </a:lnTo>
                  <a:lnTo>
                    <a:pt x="41" y="8"/>
                  </a:lnTo>
                  <a:lnTo>
                    <a:pt x="36" y="8"/>
                  </a:lnTo>
                  <a:lnTo>
                    <a:pt x="33" y="9"/>
                  </a:lnTo>
                  <a:lnTo>
                    <a:pt x="30" y="9"/>
                  </a:lnTo>
                  <a:lnTo>
                    <a:pt x="25" y="11"/>
                  </a:lnTo>
                  <a:lnTo>
                    <a:pt x="22" y="14"/>
                  </a:lnTo>
                  <a:lnTo>
                    <a:pt x="19" y="15"/>
                  </a:lnTo>
                  <a:lnTo>
                    <a:pt x="17" y="19"/>
                  </a:lnTo>
                  <a:lnTo>
                    <a:pt x="14" y="20"/>
                  </a:lnTo>
                  <a:lnTo>
                    <a:pt x="11" y="23"/>
                  </a:lnTo>
                  <a:lnTo>
                    <a:pt x="9" y="26"/>
                  </a:lnTo>
                  <a:lnTo>
                    <a:pt x="8" y="31"/>
                  </a:lnTo>
                  <a:lnTo>
                    <a:pt x="6" y="34"/>
                  </a:lnTo>
                  <a:lnTo>
                    <a:pt x="5" y="39"/>
                  </a:lnTo>
                  <a:lnTo>
                    <a:pt x="5" y="43"/>
                  </a:lnTo>
                  <a:lnTo>
                    <a:pt x="5" y="50"/>
                  </a:lnTo>
                  <a:lnTo>
                    <a:pt x="6" y="51"/>
                  </a:lnTo>
                  <a:lnTo>
                    <a:pt x="6" y="53"/>
                  </a:lnTo>
                  <a:lnTo>
                    <a:pt x="8" y="54"/>
                  </a:lnTo>
                  <a:lnTo>
                    <a:pt x="9" y="56"/>
                  </a:lnTo>
                  <a:lnTo>
                    <a:pt x="11" y="58"/>
                  </a:lnTo>
                  <a:lnTo>
                    <a:pt x="13" y="58"/>
                  </a:lnTo>
                  <a:lnTo>
                    <a:pt x="14" y="59"/>
                  </a:lnTo>
                  <a:lnTo>
                    <a:pt x="16" y="59"/>
                  </a:lnTo>
                  <a:lnTo>
                    <a:pt x="17" y="58"/>
                  </a:lnTo>
                  <a:lnTo>
                    <a:pt x="19" y="58"/>
                  </a:lnTo>
                  <a:lnTo>
                    <a:pt x="19" y="56"/>
                  </a:lnTo>
                  <a:lnTo>
                    <a:pt x="20" y="54"/>
                  </a:lnTo>
                  <a:lnTo>
                    <a:pt x="22" y="50"/>
                  </a:lnTo>
                  <a:lnTo>
                    <a:pt x="22" y="42"/>
                  </a:lnTo>
                  <a:lnTo>
                    <a:pt x="22" y="36"/>
                  </a:lnTo>
                  <a:lnTo>
                    <a:pt x="19" y="31"/>
                  </a:lnTo>
                  <a:lnTo>
                    <a:pt x="17" y="29"/>
                  </a:lnTo>
                  <a:lnTo>
                    <a:pt x="17" y="28"/>
                  </a:lnTo>
                  <a:lnTo>
                    <a:pt x="16" y="26"/>
                  </a:lnTo>
                  <a:lnTo>
                    <a:pt x="17" y="25"/>
                  </a:lnTo>
                  <a:lnTo>
                    <a:pt x="19" y="23"/>
                  </a:lnTo>
                  <a:lnTo>
                    <a:pt x="19" y="22"/>
                  </a:lnTo>
                  <a:lnTo>
                    <a:pt x="22" y="22"/>
                  </a:lnTo>
                  <a:lnTo>
                    <a:pt x="24" y="23"/>
                  </a:lnTo>
                  <a:lnTo>
                    <a:pt x="25" y="26"/>
                  </a:lnTo>
                  <a:lnTo>
                    <a:pt x="27" y="31"/>
                  </a:lnTo>
                  <a:lnTo>
                    <a:pt x="28" y="36"/>
                  </a:lnTo>
                  <a:lnTo>
                    <a:pt x="28" y="42"/>
                  </a:lnTo>
                  <a:lnTo>
                    <a:pt x="28" y="45"/>
                  </a:lnTo>
                  <a:lnTo>
                    <a:pt x="28" y="48"/>
                  </a:lnTo>
                  <a:lnTo>
                    <a:pt x="28" y="53"/>
                  </a:lnTo>
                  <a:lnTo>
                    <a:pt x="27" y="56"/>
                  </a:lnTo>
                  <a:lnTo>
                    <a:pt x="25" y="58"/>
                  </a:lnTo>
                  <a:lnTo>
                    <a:pt x="24" y="59"/>
                  </a:lnTo>
                  <a:lnTo>
                    <a:pt x="22" y="61"/>
                  </a:lnTo>
                  <a:lnTo>
                    <a:pt x="20" y="62"/>
                  </a:lnTo>
                  <a:lnTo>
                    <a:pt x="19" y="64"/>
                  </a:lnTo>
                  <a:lnTo>
                    <a:pt x="17" y="65"/>
                  </a:lnTo>
                  <a:lnTo>
                    <a:pt x="16" y="65"/>
                  </a:lnTo>
                  <a:lnTo>
                    <a:pt x="14" y="65"/>
                  </a:lnTo>
                  <a:lnTo>
                    <a:pt x="11" y="65"/>
                  </a:lnTo>
                  <a:lnTo>
                    <a:pt x="9" y="64"/>
                  </a:lnTo>
                  <a:lnTo>
                    <a:pt x="6" y="62"/>
                  </a:lnTo>
                  <a:lnTo>
                    <a:pt x="5" y="61"/>
                  </a:lnTo>
                  <a:lnTo>
                    <a:pt x="3" y="59"/>
                  </a:lnTo>
                  <a:lnTo>
                    <a:pt x="2" y="58"/>
                  </a:lnTo>
                  <a:lnTo>
                    <a:pt x="0" y="54"/>
                  </a:lnTo>
                  <a:lnTo>
                    <a:pt x="0" y="51"/>
                  </a:lnTo>
                  <a:lnTo>
                    <a:pt x="0" y="45"/>
                  </a:lnTo>
                  <a:lnTo>
                    <a:pt x="0" y="39"/>
                  </a:lnTo>
                  <a:lnTo>
                    <a:pt x="0" y="34"/>
                  </a:lnTo>
                  <a:lnTo>
                    <a:pt x="3" y="28"/>
                  </a:lnTo>
                  <a:lnTo>
                    <a:pt x="5" y="23"/>
                  </a:lnTo>
                  <a:lnTo>
                    <a:pt x="8" y="19"/>
                  </a:lnTo>
                  <a:lnTo>
                    <a:pt x="13" y="14"/>
                  </a:lnTo>
                  <a:lnTo>
                    <a:pt x="16" y="11"/>
                  </a:lnTo>
                  <a:lnTo>
                    <a:pt x="19" y="9"/>
                  </a:lnTo>
                  <a:lnTo>
                    <a:pt x="22" y="8"/>
                  </a:lnTo>
                  <a:lnTo>
                    <a:pt x="24" y="6"/>
                  </a:lnTo>
                  <a:lnTo>
                    <a:pt x="27" y="4"/>
                  </a:lnTo>
                  <a:lnTo>
                    <a:pt x="30" y="4"/>
                  </a:lnTo>
                  <a:lnTo>
                    <a:pt x="31" y="3"/>
                  </a:lnTo>
                  <a:lnTo>
                    <a:pt x="34" y="1"/>
                  </a:lnTo>
                  <a:lnTo>
                    <a:pt x="38" y="1"/>
                  </a:lnTo>
                  <a:lnTo>
                    <a:pt x="41" y="1"/>
                  </a:lnTo>
                  <a:lnTo>
                    <a:pt x="42" y="0"/>
                  </a:lnTo>
                  <a:lnTo>
                    <a:pt x="45" y="0"/>
                  </a:lnTo>
                  <a:lnTo>
                    <a:pt x="48" y="0"/>
                  </a:lnTo>
                  <a:lnTo>
                    <a:pt x="52" y="1"/>
                  </a:lnTo>
                  <a:lnTo>
                    <a:pt x="53" y="1"/>
                  </a:lnTo>
                  <a:lnTo>
                    <a:pt x="56" y="1"/>
                  </a:lnTo>
                  <a:lnTo>
                    <a:pt x="59"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7" name="Freeform 971"/>
            <p:cNvSpPr>
              <a:spLocks/>
            </p:cNvSpPr>
            <p:nvPr/>
          </p:nvSpPr>
          <p:spPr bwMode="auto">
            <a:xfrm>
              <a:off x="1718" y="3195"/>
              <a:ext cx="9" cy="13"/>
            </a:xfrm>
            <a:custGeom>
              <a:avLst/>
              <a:gdLst>
                <a:gd name="T0" fmla="*/ 9 w 9"/>
                <a:gd name="T1" fmla="*/ 13 h 13"/>
                <a:gd name="T2" fmla="*/ 7 w 9"/>
                <a:gd name="T3" fmla="*/ 13 h 13"/>
                <a:gd name="T4" fmla="*/ 7 w 9"/>
                <a:gd name="T5" fmla="*/ 13 h 13"/>
                <a:gd name="T6" fmla="*/ 6 w 9"/>
                <a:gd name="T7" fmla="*/ 13 h 13"/>
                <a:gd name="T8" fmla="*/ 4 w 9"/>
                <a:gd name="T9" fmla="*/ 11 h 13"/>
                <a:gd name="T10" fmla="*/ 3 w 9"/>
                <a:gd name="T11" fmla="*/ 10 h 13"/>
                <a:gd name="T12" fmla="*/ 1 w 9"/>
                <a:gd name="T13" fmla="*/ 10 h 13"/>
                <a:gd name="T14" fmla="*/ 1 w 9"/>
                <a:gd name="T15" fmla="*/ 8 h 13"/>
                <a:gd name="T16" fmla="*/ 0 w 9"/>
                <a:gd name="T17" fmla="*/ 7 h 13"/>
                <a:gd name="T18" fmla="*/ 0 w 9"/>
                <a:gd name="T19" fmla="*/ 5 h 13"/>
                <a:gd name="T20" fmla="*/ 0 w 9"/>
                <a:gd name="T21" fmla="*/ 3 h 13"/>
                <a:gd name="T22" fmla="*/ 0 w 9"/>
                <a:gd name="T23" fmla="*/ 2 h 13"/>
                <a:gd name="T24" fmla="*/ 0 w 9"/>
                <a:gd name="T25" fmla="*/ 0 h 13"/>
                <a:gd name="T26" fmla="*/ 1 w 9"/>
                <a:gd name="T27" fmla="*/ 2 h 13"/>
                <a:gd name="T28" fmla="*/ 3 w 9"/>
                <a:gd name="T29" fmla="*/ 2 h 13"/>
                <a:gd name="T30" fmla="*/ 4 w 9"/>
                <a:gd name="T31" fmla="*/ 3 h 13"/>
                <a:gd name="T32" fmla="*/ 6 w 9"/>
                <a:gd name="T33" fmla="*/ 5 h 13"/>
                <a:gd name="T34" fmla="*/ 7 w 9"/>
                <a:gd name="T35" fmla="*/ 7 h 13"/>
                <a:gd name="T36" fmla="*/ 7 w 9"/>
                <a:gd name="T37" fmla="*/ 10 h 13"/>
                <a:gd name="T38" fmla="*/ 9 w 9"/>
                <a:gd name="T39" fmla="*/ 11 h 13"/>
                <a:gd name="T40" fmla="*/ 9 w 9"/>
                <a:gd name="T41" fmla="*/ 13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3"/>
                <a:gd name="T65" fmla="*/ 9 w 9"/>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3">
                  <a:moveTo>
                    <a:pt x="9" y="13"/>
                  </a:moveTo>
                  <a:lnTo>
                    <a:pt x="7" y="13"/>
                  </a:lnTo>
                  <a:lnTo>
                    <a:pt x="6" y="13"/>
                  </a:lnTo>
                  <a:lnTo>
                    <a:pt x="4" y="11"/>
                  </a:lnTo>
                  <a:lnTo>
                    <a:pt x="3" y="10"/>
                  </a:lnTo>
                  <a:lnTo>
                    <a:pt x="1" y="10"/>
                  </a:lnTo>
                  <a:lnTo>
                    <a:pt x="1" y="8"/>
                  </a:lnTo>
                  <a:lnTo>
                    <a:pt x="0" y="7"/>
                  </a:lnTo>
                  <a:lnTo>
                    <a:pt x="0" y="5"/>
                  </a:lnTo>
                  <a:lnTo>
                    <a:pt x="0" y="3"/>
                  </a:lnTo>
                  <a:lnTo>
                    <a:pt x="0" y="2"/>
                  </a:lnTo>
                  <a:lnTo>
                    <a:pt x="0" y="0"/>
                  </a:lnTo>
                  <a:lnTo>
                    <a:pt x="1" y="2"/>
                  </a:lnTo>
                  <a:lnTo>
                    <a:pt x="3" y="2"/>
                  </a:lnTo>
                  <a:lnTo>
                    <a:pt x="4" y="3"/>
                  </a:lnTo>
                  <a:lnTo>
                    <a:pt x="6" y="5"/>
                  </a:lnTo>
                  <a:lnTo>
                    <a:pt x="7" y="7"/>
                  </a:lnTo>
                  <a:lnTo>
                    <a:pt x="7" y="10"/>
                  </a:lnTo>
                  <a:lnTo>
                    <a:pt x="9" y="11"/>
                  </a:lnTo>
                  <a:lnTo>
                    <a:pt x="9" y="1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8" name="Freeform 972"/>
            <p:cNvSpPr>
              <a:spLocks/>
            </p:cNvSpPr>
            <p:nvPr/>
          </p:nvSpPr>
          <p:spPr bwMode="auto">
            <a:xfrm>
              <a:off x="1772" y="3197"/>
              <a:ext cx="14" cy="14"/>
            </a:xfrm>
            <a:custGeom>
              <a:avLst/>
              <a:gdLst>
                <a:gd name="T0" fmla="*/ 14 w 14"/>
                <a:gd name="T1" fmla="*/ 12 h 14"/>
                <a:gd name="T2" fmla="*/ 14 w 14"/>
                <a:gd name="T3" fmla="*/ 12 h 14"/>
                <a:gd name="T4" fmla="*/ 13 w 14"/>
                <a:gd name="T5" fmla="*/ 14 h 14"/>
                <a:gd name="T6" fmla="*/ 11 w 14"/>
                <a:gd name="T7" fmla="*/ 14 h 14"/>
                <a:gd name="T8" fmla="*/ 11 w 14"/>
                <a:gd name="T9" fmla="*/ 14 h 14"/>
                <a:gd name="T10" fmla="*/ 10 w 14"/>
                <a:gd name="T11" fmla="*/ 12 h 14"/>
                <a:gd name="T12" fmla="*/ 8 w 14"/>
                <a:gd name="T13" fmla="*/ 11 h 14"/>
                <a:gd name="T14" fmla="*/ 6 w 14"/>
                <a:gd name="T15" fmla="*/ 9 h 14"/>
                <a:gd name="T16" fmla="*/ 6 w 14"/>
                <a:gd name="T17" fmla="*/ 8 h 14"/>
                <a:gd name="T18" fmla="*/ 5 w 14"/>
                <a:gd name="T19" fmla="*/ 6 h 14"/>
                <a:gd name="T20" fmla="*/ 3 w 14"/>
                <a:gd name="T21" fmla="*/ 5 h 14"/>
                <a:gd name="T22" fmla="*/ 2 w 14"/>
                <a:gd name="T23" fmla="*/ 3 h 14"/>
                <a:gd name="T24" fmla="*/ 0 w 14"/>
                <a:gd name="T25" fmla="*/ 1 h 14"/>
                <a:gd name="T26" fmla="*/ 0 w 14"/>
                <a:gd name="T27" fmla="*/ 0 h 14"/>
                <a:gd name="T28" fmla="*/ 3 w 14"/>
                <a:gd name="T29" fmla="*/ 1 h 14"/>
                <a:gd name="T30" fmla="*/ 5 w 14"/>
                <a:gd name="T31" fmla="*/ 3 h 14"/>
                <a:gd name="T32" fmla="*/ 6 w 14"/>
                <a:gd name="T33" fmla="*/ 5 h 14"/>
                <a:gd name="T34" fmla="*/ 8 w 14"/>
                <a:gd name="T35" fmla="*/ 6 h 14"/>
                <a:gd name="T36" fmla="*/ 10 w 14"/>
                <a:gd name="T37" fmla="*/ 8 h 14"/>
                <a:gd name="T38" fmla="*/ 11 w 14"/>
                <a:gd name="T39" fmla="*/ 11 h 14"/>
                <a:gd name="T40" fmla="*/ 13 w 14"/>
                <a:gd name="T41" fmla="*/ 12 h 14"/>
                <a:gd name="T42" fmla="*/ 14 w 14"/>
                <a:gd name="T43" fmla="*/ 12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4"/>
                <a:gd name="T68" fmla="*/ 14 w 14"/>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4">
                  <a:moveTo>
                    <a:pt x="14" y="12"/>
                  </a:moveTo>
                  <a:lnTo>
                    <a:pt x="14" y="12"/>
                  </a:lnTo>
                  <a:lnTo>
                    <a:pt x="13" y="14"/>
                  </a:lnTo>
                  <a:lnTo>
                    <a:pt x="11" y="14"/>
                  </a:lnTo>
                  <a:lnTo>
                    <a:pt x="10" y="12"/>
                  </a:lnTo>
                  <a:lnTo>
                    <a:pt x="8" y="11"/>
                  </a:lnTo>
                  <a:lnTo>
                    <a:pt x="6" y="9"/>
                  </a:lnTo>
                  <a:lnTo>
                    <a:pt x="6" y="8"/>
                  </a:lnTo>
                  <a:lnTo>
                    <a:pt x="5" y="6"/>
                  </a:lnTo>
                  <a:lnTo>
                    <a:pt x="3" y="5"/>
                  </a:lnTo>
                  <a:lnTo>
                    <a:pt x="2" y="3"/>
                  </a:lnTo>
                  <a:lnTo>
                    <a:pt x="0" y="1"/>
                  </a:lnTo>
                  <a:lnTo>
                    <a:pt x="0" y="0"/>
                  </a:lnTo>
                  <a:lnTo>
                    <a:pt x="3" y="1"/>
                  </a:lnTo>
                  <a:lnTo>
                    <a:pt x="5" y="3"/>
                  </a:lnTo>
                  <a:lnTo>
                    <a:pt x="6" y="5"/>
                  </a:lnTo>
                  <a:lnTo>
                    <a:pt x="8" y="6"/>
                  </a:lnTo>
                  <a:lnTo>
                    <a:pt x="10" y="8"/>
                  </a:lnTo>
                  <a:lnTo>
                    <a:pt x="11" y="11"/>
                  </a:lnTo>
                  <a:lnTo>
                    <a:pt x="13" y="12"/>
                  </a:lnTo>
                  <a:lnTo>
                    <a:pt x="14" y="1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49" name="Freeform 973"/>
            <p:cNvSpPr>
              <a:spLocks/>
            </p:cNvSpPr>
            <p:nvPr/>
          </p:nvSpPr>
          <p:spPr bwMode="auto">
            <a:xfrm>
              <a:off x="1718" y="3208"/>
              <a:ext cx="6" cy="8"/>
            </a:xfrm>
            <a:custGeom>
              <a:avLst/>
              <a:gdLst>
                <a:gd name="T0" fmla="*/ 6 w 6"/>
                <a:gd name="T1" fmla="*/ 3 h 8"/>
                <a:gd name="T2" fmla="*/ 6 w 6"/>
                <a:gd name="T3" fmla="*/ 5 h 8"/>
                <a:gd name="T4" fmla="*/ 6 w 6"/>
                <a:gd name="T5" fmla="*/ 6 h 8"/>
                <a:gd name="T6" fmla="*/ 6 w 6"/>
                <a:gd name="T7" fmla="*/ 8 h 8"/>
                <a:gd name="T8" fmla="*/ 4 w 6"/>
                <a:gd name="T9" fmla="*/ 8 h 8"/>
                <a:gd name="T10" fmla="*/ 3 w 6"/>
                <a:gd name="T11" fmla="*/ 8 h 8"/>
                <a:gd name="T12" fmla="*/ 3 w 6"/>
                <a:gd name="T13" fmla="*/ 6 h 8"/>
                <a:gd name="T14" fmla="*/ 1 w 6"/>
                <a:gd name="T15" fmla="*/ 6 h 8"/>
                <a:gd name="T16" fmla="*/ 1 w 6"/>
                <a:gd name="T17" fmla="*/ 5 h 8"/>
                <a:gd name="T18" fmla="*/ 0 w 6"/>
                <a:gd name="T19" fmla="*/ 3 h 8"/>
                <a:gd name="T20" fmla="*/ 0 w 6"/>
                <a:gd name="T21" fmla="*/ 3 h 8"/>
                <a:gd name="T22" fmla="*/ 0 w 6"/>
                <a:gd name="T23" fmla="*/ 1 h 8"/>
                <a:gd name="T24" fmla="*/ 0 w 6"/>
                <a:gd name="T25" fmla="*/ 0 h 8"/>
                <a:gd name="T26" fmla="*/ 1 w 6"/>
                <a:gd name="T27" fmla="*/ 0 h 8"/>
                <a:gd name="T28" fmla="*/ 3 w 6"/>
                <a:gd name="T29" fmla="*/ 0 h 8"/>
                <a:gd name="T30" fmla="*/ 4 w 6"/>
                <a:gd name="T31" fmla="*/ 1 h 8"/>
                <a:gd name="T32" fmla="*/ 6 w 6"/>
                <a:gd name="T33" fmla="*/ 3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8"/>
                <a:gd name="T53" fmla="*/ 6 w 6"/>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8">
                  <a:moveTo>
                    <a:pt x="6" y="3"/>
                  </a:moveTo>
                  <a:lnTo>
                    <a:pt x="6" y="5"/>
                  </a:lnTo>
                  <a:lnTo>
                    <a:pt x="6" y="6"/>
                  </a:lnTo>
                  <a:lnTo>
                    <a:pt x="6" y="8"/>
                  </a:lnTo>
                  <a:lnTo>
                    <a:pt x="4" y="8"/>
                  </a:lnTo>
                  <a:lnTo>
                    <a:pt x="3" y="8"/>
                  </a:lnTo>
                  <a:lnTo>
                    <a:pt x="3" y="6"/>
                  </a:lnTo>
                  <a:lnTo>
                    <a:pt x="1" y="6"/>
                  </a:lnTo>
                  <a:lnTo>
                    <a:pt x="1" y="5"/>
                  </a:lnTo>
                  <a:lnTo>
                    <a:pt x="0" y="3"/>
                  </a:lnTo>
                  <a:lnTo>
                    <a:pt x="0" y="1"/>
                  </a:lnTo>
                  <a:lnTo>
                    <a:pt x="0" y="0"/>
                  </a:lnTo>
                  <a:lnTo>
                    <a:pt x="1" y="0"/>
                  </a:lnTo>
                  <a:lnTo>
                    <a:pt x="3" y="0"/>
                  </a:lnTo>
                  <a:lnTo>
                    <a:pt x="4" y="1"/>
                  </a:lnTo>
                  <a:lnTo>
                    <a:pt x="6"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0" name="Freeform 974"/>
            <p:cNvSpPr>
              <a:spLocks/>
            </p:cNvSpPr>
            <p:nvPr/>
          </p:nvSpPr>
          <p:spPr bwMode="auto">
            <a:xfrm>
              <a:off x="1796" y="3213"/>
              <a:ext cx="3" cy="3"/>
            </a:xfrm>
            <a:custGeom>
              <a:avLst/>
              <a:gdLst>
                <a:gd name="T0" fmla="*/ 3 w 3"/>
                <a:gd name="T1" fmla="*/ 0 h 3"/>
                <a:gd name="T2" fmla="*/ 3 w 3"/>
                <a:gd name="T3" fmla="*/ 3 h 3"/>
                <a:gd name="T4" fmla="*/ 1 w 3"/>
                <a:gd name="T5" fmla="*/ 3 h 3"/>
                <a:gd name="T6" fmla="*/ 0 w 3"/>
                <a:gd name="T7" fmla="*/ 3 h 3"/>
                <a:gd name="T8" fmla="*/ 0 w 3"/>
                <a:gd name="T9" fmla="*/ 1 h 3"/>
                <a:gd name="T10" fmla="*/ 0 w 3"/>
                <a:gd name="T11" fmla="*/ 0 h 3"/>
                <a:gd name="T12" fmla="*/ 0 w 3"/>
                <a:gd name="T13" fmla="*/ 0 h 3"/>
                <a:gd name="T14" fmla="*/ 1 w 3"/>
                <a:gd name="T15" fmla="*/ 0 h 3"/>
                <a:gd name="T16" fmla="*/ 3 w 3"/>
                <a:gd name="T17" fmla="*/ 0 h 3"/>
                <a:gd name="T18" fmla="*/ 3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3" y="0"/>
                  </a:moveTo>
                  <a:lnTo>
                    <a:pt x="3" y="3"/>
                  </a:lnTo>
                  <a:lnTo>
                    <a:pt x="1" y="3"/>
                  </a:lnTo>
                  <a:lnTo>
                    <a:pt x="0" y="3"/>
                  </a:lnTo>
                  <a:lnTo>
                    <a:pt x="0" y="1"/>
                  </a:lnTo>
                  <a:lnTo>
                    <a:pt x="0" y="0"/>
                  </a:lnTo>
                  <a:lnTo>
                    <a:pt x="1" y="0"/>
                  </a:lnTo>
                  <a:lnTo>
                    <a:pt x="3"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1" name="Freeform 975"/>
            <p:cNvSpPr>
              <a:spLocks/>
            </p:cNvSpPr>
            <p:nvPr/>
          </p:nvSpPr>
          <p:spPr bwMode="auto">
            <a:xfrm>
              <a:off x="1785" y="3214"/>
              <a:ext cx="20" cy="20"/>
            </a:xfrm>
            <a:custGeom>
              <a:avLst/>
              <a:gdLst>
                <a:gd name="T0" fmla="*/ 14 w 20"/>
                <a:gd name="T1" fmla="*/ 6 h 20"/>
                <a:gd name="T2" fmla="*/ 15 w 20"/>
                <a:gd name="T3" fmla="*/ 8 h 20"/>
                <a:gd name="T4" fmla="*/ 15 w 20"/>
                <a:gd name="T5" fmla="*/ 9 h 20"/>
                <a:gd name="T6" fmla="*/ 17 w 20"/>
                <a:gd name="T7" fmla="*/ 11 h 20"/>
                <a:gd name="T8" fmla="*/ 18 w 20"/>
                <a:gd name="T9" fmla="*/ 13 h 20"/>
                <a:gd name="T10" fmla="*/ 18 w 20"/>
                <a:gd name="T11" fmla="*/ 14 h 20"/>
                <a:gd name="T12" fmla="*/ 20 w 20"/>
                <a:gd name="T13" fmla="*/ 17 h 20"/>
                <a:gd name="T14" fmla="*/ 20 w 20"/>
                <a:gd name="T15" fmla="*/ 19 h 20"/>
                <a:gd name="T16" fmla="*/ 20 w 20"/>
                <a:gd name="T17" fmla="*/ 20 h 20"/>
                <a:gd name="T18" fmla="*/ 18 w 20"/>
                <a:gd name="T19" fmla="*/ 19 h 20"/>
                <a:gd name="T20" fmla="*/ 15 w 20"/>
                <a:gd name="T21" fmla="*/ 16 h 20"/>
                <a:gd name="T22" fmla="*/ 12 w 20"/>
                <a:gd name="T23" fmla="*/ 14 h 20"/>
                <a:gd name="T24" fmla="*/ 11 w 20"/>
                <a:gd name="T25" fmla="*/ 11 h 20"/>
                <a:gd name="T26" fmla="*/ 7 w 20"/>
                <a:gd name="T27" fmla="*/ 8 h 20"/>
                <a:gd name="T28" fmla="*/ 6 w 20"/>
                <a:gd name="T29" fmla="*/ 5 h 20"/>
                <a:gd name="T30" fmla="*/ 3 w 20"/>
                <a:gd name="T31" fmla="*/ 3 h 20"/>
                <a:gd name="T32" fmla="*/ 0 w 20"/>
                <a:gd name="T33" fmla="*/ 2 h 20"/>
                <a:gd name="T34" fmla="*/ 6 w 20"/>
                <a:gd name="T35" fmla="*/ 0 h 20"/>
                <a:gd name="T36" fmla="*/ 14 w 20"/>
                <a:gd name="T37" fmla="*/ 6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0"/>
                <a:gd name="T59" fmla="*/ 20 w 2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0">
                  <a:moveTo>
                    <a:pt x="14" y="6"/>
                  </a:moveTo>
                  <a:lnTo>
                    <a:pt x="15" y="8"/>
                  </a:lnTo>
                  <a:lnTo>
                    <a:pt x="15" y="9"/>
                  </a:lnTo>
                  <a:lnTo>
                    <a:pt x="17" y="11"/>
                  </a:lnTo>
                  <a:lnTo>
                    <a:pt x="18" y="13"/>
                  </a:lnTo>
                  <a:lnTo>
                    <a:pt x="18" y="14"/>
                  </a:lnTo>
                  <a:lnTo>
                    <a:pt x="20" y="17"/>
                  </a:lnTo>
                  <a:lnTo>
                    <a:pt x="20" y="19"/>
                  </a:lnTo>
                  <a:lnTo>
                    <a:pt x="20" y="20"/>
                  </a:lnTo>
                  <a:lnTo>
                    <a:pt x="18" y="19"/>
                  </a:lnTo>
                  <a:lnTo>
                    <a:pt x="15" y="16"/>
                  </a:lnTo>
                  <a:lnTo>
                    <a:pt x="12" y="14"/>
                  </a:lnTo>
                  <a:lnTo>
                    <a:pt x="11" y="11"/>
                  </a:lnTo>
                  <a:lnTo>
                    <a:pt x="7" y="8"/>
                  </a:lnTo>
                  <a:lnTo>
                    <a:pt x="6" y="5"/>
                  </a:lnTo>
                  <a:lnTo>
                    <a:pt x="3" y="3"/>
                  </a:lnTo>
                  <a:lnTo>
                    <a:pt x="0" y="2"/>
                  </a:lnTo>
                  <a:lnTo>
                    <a:pt x="6" y="0"/>
                  </a:lnTo>
                  <a:lnTo>
                    <a:pt x="14" y="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2" name="Freeform 976"/>
            <p:cNvSpPr>
              <a:spLocks/>
            </p:cNvSpPr>
            <p:nvPr/>
          </p:nvSpPr>
          <p:spPr bwMode="auto">
            <a:xfrm>
              <a:off x="1716" y="3217"/>
              <a:ext cx="5" cy="11"/>
            </a:xfrm>
            <a:custGeom>
              <a:avLst/>
              <a:gdLst>
                <a:gd name="T0" fmla="*/ 5 w 5"/>
                <a:gd name="T1" fmla="*/ 10 h 11"/>
                <a:gd name="T2" fmla="*/ 5 w 5"/>
                <a:gd name="T3" fmla="*/ 11 h 11"/>
                <a:gd name="T4" fmla="*/ 3 w 5"/>
                <a:gd name="T5" fmla="*/ 10 h 11"/>
                <a:gd name="T6" fmla="*/ 2 w 5"/>
                <a:gd name="T7" fmla="*/ 8 h 11"/>
                <a:gd name="T8" fmla="*/ 2 w 5"/>
                <a:gd name="T9" fmla="*/ 5 h 11"/>
                <a:gd name="T10" fmla="*/ 0 w 5"/>
                <a:gd name="T11" fmla="*/ 3 h 11"/>
                <a:gd name="T12" fmla="*/ 2 w 5"/>
                <a:gd name="T13" fmla="*/ 0 h 11"/>
                <a:gd name="T14" fmla="*/ 3 w 5"/>
                <a:gd name="T15" fmla="*/ 2 h 11"/>
                <a:gd name="T16" fmla="*/ 5 w 5"/>
                <a:gd name="T17" fmla="*/ 3 h 11"/>
                <a:gd name="T18" fmla="*/ 5 w 5"/>
                <a:gd name="T19" fmla="*/ 6 h 11"/>
                <a:gd name="T20" fmla="*/ 5 w 5"/>
                <a:gd name="T21" fmla="*/ 1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11"/>
                <a:gd name="T35" fmla="*/ 5 w 5"/>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11">
                  <a:moveTo>
                    <a:pt x="5" y="10"/>
                  </a:moveTo>
                  <a:lnTo>
                    <a:pt x="5" y="11"/>
                  </a:lnTo>
                  <a:lnTo>
                    <a:pt x="3" y="10"/>
                  </a:lnTo>
                  <a:lnTo>
                    <a:pt x="2" y="8"/>
                  </a:lnTo>
                  <a:lnTo>
                    <a:pt x="2" y="5"/>
                  </a:lnTo>
                  <a:lnTo>
                    <a:pt x="0" y="3"/>
                  </a:lnTo>
                  <a:lnTo>
                    <a:pt x="2" y="0"/>
                  </a:lnTo>
                  <a:lnTo>
                    <a:pt x="3" y="2"/>
                  </a:lnTo>
                  <a:lnTo>
                    <a:pt x="5" y="3"/>
                  </a:lnTo>
                  <a:lnTo>
                    <a:pt x="5" y="6"/>
                  </a:lnTo>
                  <a:lnTo>
                    <a:pt x="5" y="1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3" name="Freeform 977"/>
            <p:cNvSpPr>
              <a:spLocks/>
            </p:cNvSpPr>
            <p:nvPr/>
          </p:nvSpPr>
          <p:spPr bwMode="auto">
            <a:xfrm>
              <a:off x="1783" y="3217"/>
              <a:ext cx="28" cy="31"/>
            </a:xfrm>
            <a:custGeom>
              <a:avLst/>
              <a:gdLst>
                <a:gd name="T0" fmla="*/ 27 w 28"/>
                <a:gd name="T1" fmla="*/ 25 h 31"/>
                <a:gd name="T2" fmla="*/ 27 w 28"/>
                <a:gd name="T3" fmla="*/ 27 h 31"/>
                <a:gd name="T4" fmla="*/ 28 w 28"/>
                <a:gd name="T5" fmla="*/ 28 h 31"/>
                <a:gd name="T6" fmla="*/ 27 w 28"/>
                <a:gd name="T7" fmla="*/ 30 h 31"/>
                <a:gd name="T8" fmla="*/ 27 w 28"/>
                <a:gd name="T9" fmla="*/ 31 h 31"/>
                <a:gd name="T10" fmla="*/ 24 w 28"/>
                <a:gd name="T11" fmla="*/ 30 h 31"/>
                <a:gd name="T12" fmla="*/ 0 w 28"/>
                <a:gd name="T13" fmla="*/ 5 h 31"/>
                <a:gd name="T14" fmla="*/ 0 w 28"/>
                <a:gd name="T15" fmla="*/ 3 h 31"/>
                <a:gd name="T16" fmla="*/ 0 w 28"/>
                <a:gd name="T17" fmla="*/ 2 h 31"/>
                <a:gd name="T18" fmla="*/ 0 w 28"/>
                <a:gd name="T19" fmla="*/ 2 h 31"/>
                <a:gd name="T20" fmla="*/ 2 w 28"/>
                <a:gd name="T21" fmla="*/ 0 h 31"/>
                <a:gd name="T22" fmla="*/ 5 w 28"/>
                <a:gd name="T23" fmla="*/ 3 h 31"/>
                <a:gd name="T24" fmla="*/ 8 w 28"/>
                <a:gd name="T25" fmla="*/ 6 h 31"/>
                <a:gd name="T26" fmla="*/ 11 w 28"/>
                <a:gd name="T27" fmla="*/ 10 h 31"/>
                <a:gd name="T28" fmla="*/ 14 w 28"/>
                <a:gd name="T29" fmla="*/ 14 h 31"/>
                <a:gd name="T30" fmla="*/ 17 w 28"/>
                <a:gd name="T31" fmla="*/ 17 h 31"/>
                <a:gd name="T32" fmla="*/ 20 w 28"/>
                <a:gd name="T33" fmla="*/ 20 h 31"/>
                <a:gd name="T34" fmla="*/ 24 w 28"/>
                <a:gd name="T35" fmla="*/ 22 h 31"/>
                <a:gd name="T36" fmla="*/ 27 w 28"/>
                <a:gd name="T37" fmla="*/ 25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31"/>
                <a:gd name="T59" fmla="*/ 28 w 28"/>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31">
                  <a:moveTo>
                    <a:pt x="27" y="25"/>
                  </a:moveTo>
                  <a:lnTo>
                    <a:pt x="27" y="27"/>
                  </a:lnTo>
                  <a:lnTo>
                    <a:pt x="28" y="28"/>
                  </a:lnTo>
                  <a:lnTo>
                    <a:pt x="27" y="30"/>
                  </a:lnTo>
                  <a:lnTo>
                    <a:pt x="27" y="31"/>
                  </a:lnTo>
                  <a:lnTo>
                    <a:pt x="24" y="30"/>
                  </a:lnTo>
                  <a:lnTo>
                    <a:pt x="0" y="5"/>
                  </a:lnTo>
                  <a:lnTo>
                    <a:pt x="0" y="3"/>
                  </a:lnTo>
                  <a:lnTo>
                    <a:pt x="0" y="2"/>
                  </a:lnTo>
                  <a:lnTo>
                    <a:pt x="2" y="0"/>
                  </a:lnTo>
                  <a:lnTo>
                    <a:pt x="5" y="3"/>
                  </a:lnTo>
                  <a:lnTo>
                    <a:pt x="8" y="6"/>
                  </a:lnTo>
                  <a:lnTo>
                    <a:pt x="11" y="10"/>
                  </a:lnTo>
                  <a:lnTo>
                    <a:pt x="14" y="14"/>
                  </a:lnTo>
                  <a:lnTo>
                    <a:pt x="17" y="17"/>
                  </a:lnTo>
                  <a:lnTo>
                    <a:pt x="20" y="20"/>
                  </a:lnTo>
                  <a:lnTo>
                    <a:pt x="24" y="22"/>
                  </a:lnTo>
                  <a:lnTo>
                    <a:pt x="27" y="2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4" name="Freeform 978"/>
            <p:cNvSpPr>
              <a:spLocks/>
            </p:cNvSpPr>
            <p:nvPr/>
          </p:nvSpPr>
          <p:spPr bwMode="auto">
            <a:xfrm>
              <a:off x="1716" y="3228"/>
              <a:ext cx="13" cy="14"/>
            </a:xfrm>
            <a:custGeom>
              <a:avLst/>
              <a:gdLst>
                <a:gd name="T0" fmla="*/ 13 w 13"/>
                <a:gd name="T1" fmla="*/ 14 h 14"/>
                <a:gd name="T2" fmla="*/ 11 w 13"/>
                <a:gd name="T3" fmla="*/ 14 h 14"/>
                <a:gd name="T4" fmla="*/ 9 w 13"/>
                <a:gd name="T5" fmla="*/ 13 h 14"/>
                <a:gd name="T6" fmla="*/ 8 w 13"/>
                <a:gd name="T7" fmla="*/ 11 h 14"/>
                <a:gd name="T8" fmla="*/ 6 w 13"/>
                <a:gd name="T9" fmla="*/ 9 h 14"/>
                <a:gd name="T10" fmla="*/ 5 w 13"/>
                <a:gd name="T11" fmla="*/ 8 h 14"/>
                <a:gd name="T12" fmla="*/ 3 w 13"/>
                <a:gd name="T13" fmla="*/ 6 h 14"/>
                <a:gd name="T14" fmla="*/ 2 w 13"/>
                <a:gd name="T15" fmla="*/ 5 h 14"/>
                <a:gd name="T16" fmla="*/ 0 w 13"/>
                <a:gd name="T17" fmla="*/ 3 h 14"/>
                <a:gd name="T18" fmla="*/ 0 w 13"/>
                <a:gd name="T19" fmla="*/ 2 h 14"/>
                <a:gd name="T20" fmla="*/ 0 w 13"/>
                <a:gd name="T21" fmla="*/ 2 h 14"/>
                <a:gd name="T22" fmla="*/ 0 w 13"/>
                <a:gd name="T23" fmla="*/ 0 h 14"/>
                <a:gd name="T24" fmla="*/ 2 w 13"/>
                <a:gd name="T25" fmla="*/ 0 h 14"/>
                <a:gd name="T26" fmla="*/ 2 w 13"/>
                <a:gd name="T27" fmla="*/ 2 h 14"/>
                <a:gd name="T28" fmla="*/ 5 w 13"/>
                <a:gd name="T29" fmla="*/ 3 h 14"/>
                <a:gd name="T30" fmla="*/ 6 w 13"/>
                <a:gd name="T31" fmla="*/ 5 h 14"/>
                <a:gd name="T32" fmla="*/ 8 w 13"/>
                <a:gd name="T33" fmla="*/ 6 h 14"/>
                <a:gd name="T34" fmla="*/ 9 w 13"/>
                <a:gd name="T35" fmla="*/ 8 h 14"/>
                <a:gd name="T36" fmla="*/ 11 w 13"/>
                <a:gd name="T37" fmla="*/ 9 h 14"/>
                <a:gd name="T38" fmla="*/ 13 w 13"/>
                <a:gd name="T39" fmla="*/ 11 h 14"/>
                <a:gd name="T40" fmla="*/ 13 w 13"/>
                <a:gd name="T41" fmla="*/ 14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4"/>
                <a:gd name="T65" fmla="*/ 13 w 13"/>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4">
                  <a:moveTo>
                    <a:pt x="13" y="14"/>
                  </a:moveTo>
                  <a:lnTo>
                    <a:pt x="11" y="14"/>
                  </a:lnTo>
                  <a:lnTo>
                    <a:pt x="9" y="13"/>
                  </a:lnTo>
                  <a:lnTo>
                    <a:pt x="8" y="11"/>
                  </a:lnTo>
                  <a:lnTo>
                    <a:pt x="6" y="9"/>
                  </a:lnTo>
                  <a:lnTo>
                    <a:pt x="5" y="8"/>
                  </a:lnTo>
                  <a:lnTo>
                    <a:pt x="3" y="6"/>
                  </a:lnTo>
                  <a:lnTo>
                    <a:pt x="2" y="5"/>
                  </a:lnTo>
                  <a:lnTo>
                    <a:pt x="0" y="3"/>
                  </a:lnTo>
                  <a:lnTo>
                    <a:pt x="0" y="2"/>
                  </a:lnTo>
                  <a:lnTo>
                    <a:pt x="0" y="0"/>
                  </a:lnTo>
                  <a:lnTo>
                    <a:pt x="2" y="0"/>
                  </a:lnTo>
                  <a:lnTo>
                    <a:pt x="2" y="2"/>
                  </a:lnTo>
                  <a:lnTo>
                    <a:pt x="5" y="3"/>
                  </a:lnTo>
                  <a:lnTo>
                    <a:pt x="6" y="5"/>
                  </a:lnTo>
                  <a:lnTo>
                    <a:pt x="8" y="6"/>
                  </a:lnTo>
                  <a:lnTo>
                    <a:pt x="9" y="8"/>
                  </a:lnTo>
                  <a:lnTo>
                    <a:pt x="11" y="9"/>
                  </a:lnTo>
                  <a:lnTo>
                    <a:pt x="13" y="11"/>
                  </a:lnTo>
                  <a:lnTo>
                    <a:pt x="13" y="1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5" name="Freeform 979"/>
            <p:cNvSpPr>
              <a:spLocks/>
            </p:cNvSpPr>
            <p:nvPr/>
          </p:nvSpPr>
          <p:spPr bwMode="auto">
            <a:xfrm>
              <a:off x="1782" y="3228"/>
              <a:ext cx="23" cy="27"/>
            </a:xfrm>
            <a:custGeom>
              <a:avLst/>
              <a:gdLst>
                <a:gd name="T0" fmla="*/ 23 w 23"/>
                <a:gd name="T1" fmla="*/ 25 h 27"/>
                <a:gd name="T2" fmla="*/ 23 w 23"/>
                <a:gd name="T3" fmla="*/ 27 h 27"/>
                <a:gd name="T4" fmla="*/ 21 w 23"/>
                <a:gd name="T5" fmla="*/ 27 h 27"/>
                <a:gd name="T6" fmla="*/ 18 w 23"/>
                <a:gd name="T7" fmla="*/ 24 h 27"/>
                <a:gd name="T8" fmla="*/ 15 w 23"/>
                <a:gd name="T9" fmla="*/ 20 h 27"/>
                <a:gd name="T10" fmla="*/ 12 w 23"/>
                <a:gd name="T11" fmla="*/ 17 h 27"/>
                <a:gd name="T12" fmla="*/ 9 w 23"/>
                <a:gd name="T13" fmla="*/ 14 h 27"/>
                <a:gd name="T14" fmla="*/ 7 w 23"/>
                <a:gd name="T15" fmla="*/ 13 h 27"/>
                <a:gd name="T16" fmla="*/ 4 w 23"/>
                <a:gd name="T17" fmla="*/ 9 h 27"/>
                <a:gd name="T18" fmla="*/ 3 w 23"/>
                <a:gd name="T19" fmla="*/ 6 h 27"/>
                <a:gd name="T20" fmla="*/ 0 w 23"/>
                <a:gd name="T21" fmla="*/ 3 h 27"/>
                <a:gd name="T22" fmla="*/ 1 w 23"/>
                <a:gd name="T23" fmla="*/ 0 h 27"/>
                <a:gd name="T24" fmla="*/ 4 w 23"/>
                <a:gd name="T25" fmla="*/ 3 h 27"/>
                <a:gd name="T26" fmla="*/ 7 w 23"/>
                <a:gd name="T27" fmla="*/ 6 h 27"/>
                <a:gd name="T28" fmla="*/ 9 w 23"/>
                <a:gd name="T29" fmla="*/ 9 h 27"/>
                <a:gd name="T30" fmla="*/ 12 w 23"/>
                <a:gd name="T31" fmla="*/ 13 h 27"/>
                <a:gd name="T32" fmla="*/ 15 w 23"/>
                <a:gd name="T33" fmla="*/ 16 h 27"/>
                <a:gd name="T34" fmla="*/ 18 w 23"/>
                <a:gd name="T35" fmla="*/ 19 h 27"/>
                <a:gd name="T36" fmla="*/ 21 w 23"/>
                <a:gd name="T37" fmla="*/ 22 h 27"/>
                <a:gd name="T38" fmla="*/ 23 w 23"/>
                <a:gd name="T39" fmla="*/ 25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27"/>
                <a:gd name="T62" fmla="*/ 23 w 23"/>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27">
                  <a:moveTo>
                    <a:pt x="23" y="25"/>
                  </a:moveTo>
                  <a:lnTo>
                    <a:pt x="23" y="27"/>
                  </a:lnTo>
                  <a:lnTo>
                    <a:pt x="21" y="27"/>
                  </a:lnTo>
                  <a:lnTo>
                    <a:pt x="18" y="24"/>
                  </a:lnTo>
                  <a:lnTo>
                    <a:pt x="15" y="20"/>
                  </a:lnTo>
                  <a:lnTo>
                    <a:pt x="12" y="17"/>
                  </a:lnTo>
                  <a:lnTo>
                    <a:pt x="9" y="14"/>
                  </a:lnTo>
                  <a:lnTo>
                    <a:pt x="7" y="13"/>
                  </a:lnTo>
                  <a:lnTo>
                    <a:pt x="4" y="9"/>
                  </a:lnTo>
                  <a:lnTo>
                    <a:pt x="3" y="6"/>
                  </a:lnTo>
                  <a:lnTo>
                    <a:pt x="0" y="3"/>
                  </a:lnTo>
                  <a:lnTo>
                    <a:pt x="1" y="0"/>
                  </a:lnTo>
                  <a:lnTo>
                    <a:pt x="4" y="3"/>
                  </a:lnTo>
                  <a:lnTo>
                    <a:pt x="7" y="6"/>
                  </a:lnTo>
                  <a:lnTo>
                    <a:pt x="9" y="9"/>
                  </a:lnTo>
                  <a:lnTo>
                    <a:pt x="12" y="13"/>
                  </a:lnTo>
                  <a:lnTo>
                    <a:pt x="15" y="16"/>
                  </a:lnTo>
                  <a:lnTo>
                    <a:pt x="18" y="19"/>
                  </a:lnTo>
                  <a:lnTo>
                    <a:pt x="21" y="22"/>
                  </a:lnTo>
                  <a:lnTo>
                    <a:pt x="23" y="2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6" name="Freeform 980"/>
            <p:cNvSpPr>
              <a:spLocks/>
            </p:cNvSpPr>
            <p:nvPr/>
          </p:nvSpPr>
          <p:spPr bwMode="auto">
            <a:xfrm>
              <a:off x="1727" y="3233"/>
              <a:ext cx="2" cy="3"/>
            </a:xfrm>
            <a:custGeom>
              <a:avLst/>
              <a:gdLst>
                <a:gd name="T0" fmla="*/ 0 w 2"/>
                <a:gd name="T1" fmla="*/ 0 h 3"/>
                <a:gd name="T2" fmla="*/ 2 w 2"/>
                <a:gd name="T3" fmla="*/ 3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0"/>
                  </a:moveTo>
                  <a:lnTo>
                    <a:pt x="2" y="3"/>
                  </a:lnTo>
                  <a:lnTo>
                    <a:pt x="0"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7" name="Freeform 981"/>
            <p:cNvSpPr>
              <a:spLocks/>
            </p:cNvSpPr>
            <p:nvPr/>
          </p:nvSpPr>
          <p:spPr bwMode="auto">
            <a:xfrm>
              <a:off x="1778" y="3236"/>
              <a:ext cx="27" cy="28"/>
            </a:xfrm>
            <a:custGeom>
              <a:avLst/>
              <a:gdLst>
                <a:gd name="T0" fmla="*/ 13 w 27"/>
                <a:gd name="T1" fmla="*/ 9 h 28"/>
                <a:gd name="T2" fmla="*/ 27 w 27"/>
                <a:gd name="T3" fmla="*/ 23 h 28"/>
                <a:gd name="T4" fmla="*/ 27 w 27"/>
                <a:gd name="T5" fmla="*/ 25 h 28"/>
                <a:gd name="T6" fmla="*/ 27 w 27"/>
                <a:gd name="T7" fmla="*/ 26 h 28"/>
                <a:gd name="T8" fmla="*/ 27 w 27"/>
                <a:gd name="T9" fmla="*/ 26 h 28"/>
                <a:gd name="T10" fmla="*/ 27 w 27"/>
                <a:gd name="T11" fmla="*/ 28 h 28"/>
                <a:gd name="T12" fmla="*/ 24 w 27"/>
                <a:gd name="T13" fmla="*/ 26 h 28"/>
                <a:gd name="T14" fmla="*/ 21 w 27"/>
                <a:gd name="T15" fmla="*/ 23 h 28"/>
                <a:gd name="T16" fmla="*/ 18 w 27"/>
                <a:gd name="T17" fmla="*/ 20 h 28"/>
                <a:gd name="T18" fmla="*/ 14 w 27"/>
                <a:gd name="T19" fmla="*/ 17 h 28"/>
                <a:gd name="T20" fmla="*/ 11 w 27"/>
                <a:gd name="T21" fmla="*/ 14 h 28"/>
                <a:gd name="T22" fmla="*/ 8 w 27"/>
                <a:gd name="T23" fmla="*/ 11 h 28"/>
                <a:gd name="T24" fmla="*/ 5 w 27"/>
                <a:gd name="T25" fmla="*/ 8 h 28"/>
                <a:gd name="T26" fmla="*/ 2 w 27"/>
                <a:gd name="T27" fmla="*/ 3 h 28"/>
                <a:gd name="T28" fmla="*/ 2 w 27"/>
                <a:gd name="T29" fmla="*/ 3 h 28"/>
                <a:gd name="T30" fmla="*/ 0 w 27"/>
                <a:gd name="T31" fmla="*/ 1 h 28"/>
                <a:gd name="T32" fmla="*/ 0 w 27"/>
                <a:gd name="T33" fmla="*/ 0 h 28"/>
                <a:gd name="T34" fmla="*/ 2 w 27"/>
                <a:gd name="T35" fmla="*/ 0 h 28"/>
                <a:gd name="T36" fmla="*/ 4 w 27"/>
                <a:gd name="T37" fmla="*/ 0 h 28"/>
                <a:gd name="T38" fmla="*/ 5 w 27"/>
                <a:gd name="T39" fmla="*/ 1 h 28"/>
                <a:gd name="T40" fmla="*/ 7 w 27"/>
                <a:gd name="T41" fmla="*/ 3 h 28"/>
                <a:gd name="T42" fmla="*/ 8 w 27"/>
                <a:gd name="T43" fmla="*/ 5 h 28"/>
                <a:gd name="T44" fmla="*/ 8 w 27"/>
                <a:gd name="T45" fmla="*/ 6 h 28"/>
                <a:gd name="T46" fmla="*/ 10 w 27"/>
                <a:gd name="T47" fmla="*/ 8 h 28"/>
                <a:gd name="T48" fmla="*/ 11 w 27"/>
                <a:gd name="T49" fmla="*/ 8 h 28"/>
                <a:gd name="T50" fmla="*/ 13 w 27"/>
                <a:gd name="T51" fmla="*/ 9 h 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
                <a:gd name="T79" fmla="*/ 0 h 28"/>
                <a:gd name="T80" fmla="*/ 27 w 27"/>
                <a:gd name="T81" fmla="*/ 28 h 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 h="28">
                  <a:moveTo>
                    <a:pt x="13" y="9"/>
                  </a:moveTo>
                  <a:lnTo>
                    <a:pt x="27" y="23"/>
                  </a:lnTo>
                  <a:lnTo>
                    <a:pt x="27" y="25"/>
                  </a:lnTo>
                  <a:lnTo>
                    <a:pt x="27" y="26"/>
                  </a:lnTo>
                  <a:lnTo>
                    <a:pt x="27" y="28"/>
                  </a:lnTo>
                  <a:lnTo>
                    <a:pt x="24" y="26"/>
                  </a:lnTo>
                  <a:lnTo>
                    <a:pt x="21" y="23"/>
                  </a:lnTo>
                  <a:lnTo>
                    <a:pt x="18" y="20"/>
                  </a:lnTo>
                  <a:lnTo>
                    <a:pt x="14" y="17"/>
                  </a:lnTo>
                  <a:lnTo>
                    <a:pt x="11" y="14"/>
                  </a:lnTo>
                  <a:lnTo>
                    <a:pt x="8" y="11"/>
                  </a:lnTo>
                  <a:lnTo>
                    <a:pt x="5" y="8"/>
                  </a:lnTo>
                  <a:lnTo>
                    <a:pt x="2" y="3"/>
                  </a:lnTo>
                  <a:lnTo>
                    <a:pt x="0" y="1"/>
                  </a:lnTo>
                  <a:lnTo>
                    <a:pt x="0" y="0"/>
                  </a:lnTo>
                  <a:lnTo>
                    <a:pt x="2" y="0"/>
                  </a:lnTo>
                  <a:lnTo>
                    <a:pt x="4" y="0"/>
                  </a:lnTo>
                  <a:lnTo>
                    <a:pt x="5" y="1"/>
                  </a:lnTo>
                  <a:lnTo>
                    <a:pt x="7" y="3"/>
                  </a:lnTo>
                  <a:lnTo>
                    <a:pt x="8" y="5"/>
                  </a:lnTo>
                  <a:lnTo>
                    <a:pt x="8" y="6"/>
                  </a:lnTo>
                  <a:lnTo>
                    <a:pt x="10" y="8"/>
                  </a:lnTo>
                  <a:lnTo>
                    <a:pt x="11" y="8"/>
                  </a:lnTo>
                  <a:lnTo>
                    <a:pt x="13" y="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8" name="Freeform 982"/>
            <p:cNvSpPr>
              <a:spLocks/>
            </p:cNvSpPr>
            <p:nvPr/>
          </p:nvSpPr>
          <p:spPr bwMode="auto">
            <a:xfrm>
              <a:off x="1730" y="3236"/>
              <a:ext cx="2" cy="3"/>
            </a:xfrm>
            <a:custGeom>
              <a:avLst/>
              <a:gdLst>
                <a:gd name="T0" fmla="*/ 2 w 2"/>
                <a:gd name="T1" fmla="*/ 1 h 3"/>
                <a:gd name="T2" fmla="*/ 2 w 2"/>
                <a:gd name="T3" fmla="*/ 3 h 3"/>
                <a:gd name="T4" fmla="*/ 0 w 2"/>
                <a:gd name="T5" fmla="*/ 1 h 3"/>
                <a:gd name="T6" fmla="*/ 0 w 2"/>
                <a:gd name="T7" fmla="*/ 1 h 3"/>
                <a:gd name="T8" fmla="*/ 0 w 2"/>
                <a:gd name="T9" fmla="*/ 0 h 3"/>
                <a:gd name="T10" fmla="*/ 2 w 2"/>
                <a:gd name="T11" fmla="*/ 0 h 3"/>
                <a:gd name="T12" fmla="*/ 2 w 2"/>
                <a:gd name="T13" fmla="*/ 0 h 3"/>
                <a:gd name="T14" fmla="*/ 2 w 2"/>
                <a:gd name="T15" fmla="*/ 1 h 3"/>
                <a:gd name="T16" fmla="*/ 2 w 2"/>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1"/>
                  </a:moveTo>
                  <a:lnTo>
                    <a:pt x="2" y="3"/>
                  </a:lnTo>
                  <a:lnTo>
                    <a:pt x="0" y="1"/>
                  </a:lnTo>
                  <a:lnTo>
                    <a:pt x="0" y="0"/>
                  </a:lnTo>
                  <a:lnTo>
                    <a:pt x="2" y="0"/>
                  </a:lnTo>
                  <a:lnTo>
                    <a:pt x="2" y="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59" name="Freeform 983"/>
            <p:cNvSpPr>
              <a:spLocks/>
            </p:cNvSpPr>
            <p:nvPr/>
          </p:nvSpPr>
          <p:spPr bwMode="auto">
            <a:xfrm>
              <a:off x="1716" y="3237"/>
              <a:ext cx="11" cy="13"/>
            </a:xfrm>
            <a:custGeom>
              <a:avLst/>
              <a:gdLst>
                <a:gd name="T0" fmla="*/ 11 w 11"/>
                <a:gd name="T1" fmla="*/ 10 h 13"/>
                <a:gd name="T2" fmla="*/ 9 w 11"/>
                <a:gd name="T3" fmla="*/ 11 h 13"/>
                <a:gd name="T4" fmla="*/ 9 w 11"/>
                <a:gd name="T5" fmla="*/ 13 h 13"/>
                <a:gd name="T6" fmla="*/ 8 w 11"/>
                <a:gd name="T7" fmla="*/ 13 h 13"/>
                <a:gd name="T8" fmla="*/ 8 w 11"/>
                <a:gd name="T9" fmla="*/ 13 h 13"/>
                <a:gd name="T10" fmla="*/ 6 w 11"/>
                <a:gd name="T11" fmla="*/ 11 h 13"/>
                <a:gd name="T12" fmla="*/ 5 w 11"/>
                <a:gd name="T13" fmla="*/ 11 h 13"/>
                <a:gd name="T14" fmla="*/ 5 w 11"/>
                <a:gd name="T15" fmla="*/ 10 h 13"/>
                <a:gd name="T16" fmla="*/ 5 w 11"/>
                <a:gd name="T17" fmla="*/ 10 h 13"/>
                <a:gd name="T18" fmla="*/ 3 w 11"/>
                <a:gd name="T19" fmla="*/ 8 h 13"/>
                <a:gd name="T20" fmla="*/ 3 w 11"/>
                <a:gd name="T21" fmla="*/ 7 h 13"/>
                <a:gd name="T22" fmla="*/ 2 w 11"/>
                <a:gd name="T23" fmla="*/ 7 h 13"/>
                <a:gd name="T24" fmla="*/ 0 w 11"/>
                <a:gd name="T25" fmla="*/ 5 h 13"/>
                <a:gd name="T26" fmla="*/ 0 w 11"/>
                <a:gd name="T27" fmla="*/ 5 h 13"/>
                <a:gd name="T28" fmla="*/ 0 w 11"/>
                <a:gd name="T29" fmla="*/ 4 h 13"/>
                <a:gd name="T30" fmla="*/ 0 w 11"/>
                <a:gd name="T31" fmla="*/ 2 h 13"/>
                <a:gd name="T32" fmla="*/ 0 w 11"/>
                <a:gd name="T33" fmla="*/ 0 h 13"/>
                <a:gd name="T34" fmla="*/ 2 w 11"/>
                <a:gd name="T35" fmla="*/ 2 h 13"/>
                <a:gd name="T36" fmla="*/ 3 w 11"/>
                <a:gd name="T37" fmla="*/ 2 h 13"/>
                <a:gd name="T38" fmla="*/ 5 w 11"/>
                <a:gd name="T39" fmla="*/ 4 h 13"/>
                <a:gd name="T40" fmla="*/ 6 w 11"/>
                <a:gd name="T41" fmla="*/ 5 h 13"/>
                <a:gd name="T42" fmla="*/ 8 w 11"/>
                <a:gd name="T43" fmla="*/ 7 h 13"/>
                <a:gd name="T44" fmla="*/ 8 w 11"/>
                <a:gd name="T45" fmla="*/ 8 h 13"/>
                <a:gd name="T46" fmla="*/ 9 w 11"/>
                <a:gd name="T47" fmla="*/ 8 h 13"/>
                <a:gd name="T48" fmla="*/ 11 w 11"/>
                <a:gd name="T49" fmla="*/ 1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13"/>
                <a:gd name="T77" fmla="*/ 11 w 11"/>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13">
                  <a:moveTo>
                    <a:pt x="11" y="10"/>
                  </a:moveTo>
                  <a:lnTo>
                    <a:pt x="9" y="11"/>
                  </a:lnTo>
                  <a:lnTo>
                    <a:pt x="9" y="13"/>
                  </a:lnTo>
                  <a:lnTo>
                    <a:pt x="8" y="13"/>
                  </a:lnTo>
                  <a:lnTo>
                    <a:pt x="6" y="11"/>
                  </a:lnTo>
                  <a:lnTo>
                    <a:pt x="5" y="11"/>
                  </a:lnTo>
                  <a:lnTo>
                    <a:pt x="5" y="10"/>
                  </a:lnTo>
                  <a:lnTo>
                    <a:pt x="3" y="8"/>
                  </a:lnTo>
                  <a:lnTo>
                    <a:pt x="3" y="7"/>
                  </a:lnTo>
                  <a:lnTo>
                    <a:pt x="2" y="7"/>
                  </a:lnTo>
                  <a:lnTo>
                    <a:pt x="0" y="5"/>
                  </a:lnTo>
                  <a:lnTo>
                    <a:pt x="0" y="4"/>
                  </a:lnTo>
                  <a:lnTo>
                    <a:pt x="0" y="2"/>
                  </a:lnTo>
                  <a:lnTo>
                    <a:pt x="0" y="0"/>
                  </a:lnTo>
                  <a:lnTo>
                    <a:pt x="2" y="2"/>
                  </a:lnTo>
                  <a:lnTo>
                    <a:pt x="3" y="2"/>
                  </a:lnTo>
                  <a:lnTo>
                    <a:pt x="5" y="4"/>
                  </a:lnTo>
                  <a:lnTo>
                    <a:pt x="6" y="5"/>
                  </a:lnTo>
                  <a:lnTo>
                    <a:pt x="8" y="7"/>
                  </a:lnTo>
                  <a:lnTo>
                    <a:pt x="8" y="8"/>
                  </a:lnTo>
                  <a:lnTo>
                    <a:pt x="9" y="8"/>
                  </a:lnTo>
                  <a:lnTo>
                    <a:pt x="11" y="1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60" name="Freeform 984"/>
            <p:cNvSpPr>
              <a:spLocks/>
            </p:cNvSpPr>
            <p:nvPr/>
          </p:nvSpPr>
          <p:spPr bwMode="auto">
            <a:xfrm>
              <a:off x="1775" y="3241"/>
              <a:ext cx="30" cy="34"/>
            </a:xfrm>
            <a:custGeom>
              <a:avLst/>
              <a:gdLst>
                <a:gd name="T0" fmla="*/ 30 w 30"/>
                <a:gd name="T1" fmla="*/ 29 h 34"/>
                <a:gd name="T2" fmla="*/ 30 w 30"/>
                <a:gd name="T3" fmla="*/ 31 h 34"/>
                <a:gd name="T4" fmla="*/ 28 w 30"/>
                <a:gd name="T5" fmla="*/ 32 h 34"/>
                <a:gd name="T6" fmla="*/ 28 w 30"/>
                <a:gd name="T7" fmla="*/ 32 h 34"/>
                <a:gd name="T8" fmla="*/ 27 w 30"/>
                <a:gd name="T9" fmla="*/ 34 h 34"/>
                <a:gd name="T10" fmla="*/ 25 w 30"/>
                <a:gd name="T11" fmla="*/ 32 h 34"/>
                <a:gd name="T12" fmla="*/ 25 w 30"/>
                <a:gd name="T13" fmla="*/ 31 h 34"/>
                <a:gd name="T14" fmla="*/ 24 w 30"/>
                <a:gd name="T15" fmla="*/ 31 h 34"/>
                <a:gd name="T16" fmla="*/ 22 w 30"/>
                <a:gd name="T17" fmla="*/ 29 h 34"/>
                <a:gd name="T18" fmla="*/ 21 w 30"/>
                <a:gd name="T19" fmla="*/ 28 h 34"/>
                <a:gd name="T20" fmla="*/ 19 w 30"/>
                <a:gd name="T21" fmla="*/ 26 h 34"/>
                <a:gd name="T22" fmla="*/ 19 w 30"/>
                <a:gd name="T23" fmla="*/ 25 h 34"/>
                <a:gd name="T24" fmla="*/ 17 w 30"/>
                <a:gd name="T25" fmla="*/ 23 h 34"/>
                <a:gd name="T26" fmla="*/ 0 w 30"/>
                <a:gd name="T27" fmla="*/ 4 h 34"/>
                <a:gd name="T28" fmla="*/ 0 w 30"/>
                <a:gd name="T29" fmla="*/ 0 h 34"/>
                <a:gd name="T30" fmla="*/ 3 w 30"/>
                <a:gd name="T31" fmla="*/ 3 h 34"/>
                <a:gd name="T32" fmla="*/ 8 w 30"/>
                <a:gd name="T33" fmla="*/ 7 h 34"/>
                <a:gd name="T34" fmla="*/ 11 w 30"/>
                <a:gd name="T35" fmla="*/ 11 h 34"/>
                <a:gd name="T36" fmla="*/ 16 w 30"/>
                <a:gd name="T37" fmla="*/ 15 h 34"/>
                <a:gd name="T38" fmla="*/ 19 w 30"/>
                <a:gd name="T39" fmla="*/ 18 h 34"/>
                <a:gd name="T40" fmla="*/ 22 w 30"/>
                <a:gd name="T41" fmla="*/ 21 h 34"/>
                <a:gd name="T42" fmla="*/ 25 w 30"/>
                <a:gd name="T43" fmla="*/ 26 h 34"/>
                <a:gd name="T44" fmla="*/ 30 w 30"/>
                <a:gd name="T45" fmla="*/ 29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34"/>
                <a:gd name="T71" fmla="*/ 30 w 30"/>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34">
                  <a:moveTo>
                    <a:pt x="30" y="29"/>
                  </a:moveTo>
                  <a:lnTo>
                    <a:pt x="30" y="31"/>
                  </a:lnTo>
                  <a:lnTo>
                    <a:pt x="28" y="32"/>
                  </a:lnTo>
                  <a:lnTo>
                    <a:pt x="27" y="34"/>
                  </a:lnTo>
                  <a:lnTo>
                    <a:pt x="25" y="32"/>
                  </a:lnTo>
                  <a:lnTo>
                    <a:pt x="25" y="31"/>
                  </a:lnTo>
                  <a:lnTo>
                    <a:pt x="24" y="31"/>
                  </a:lnTo>
                  <a:lnTo>
                    <a:pt x="22" y="29"/>
                  </a:lnTo>
                  <a:lnTo>
                    <a:pt x="21" y="28"/>
                  </a:lnTo>
                  <a:lnTo>
                    <a:pt x="19" y="26"/>
                  </a:lnTo>
                  <a:lnTo>
                    <a:pt x="19" y="25"/>
                  </a:lnTo>
                  <a:lnTo>
                    <a:pt x="17" y="23"/>
                  </a:lnTo>
                  <a:lnTo>
                    <a:pt x="0" y="4"/>
                  </a:lnTo>
                  <a:lnTo>
                    <a:pt x="0" y="0"/>
                  </a:lnTo>
                  <a:lnTo>
                    <a:pt x="3" y="3"/>
                  </a:lnTo>
                  <a:lnTo>
                    <a:pt x="8" y="7"/>
                  </a:lnTo>
                  <a:lnTo>
                    <a:pt x="11" y="11"/>
                  </a:lnTo>
                  <a:lnTo>
                    <a:pt x="16" y="15"/>
                  </a:lnTo>
                  <a:lnTo>
                    <a:pt x="19" y="18"/>
                  </a:lnTo>
                  <a:lnTo>
                    <a:pt x="22" y="21"/>
                  </a:lnTo>
                  <a:lnTo>
                    <a:pt x="25" y="26"/>
                  </a:lnTo>
                  <a:lnTo>
                    <a:pt x="30" y="2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61" name="Freeform 985"/>
            <p:cNvSpPr>
              <a:spLocks/>
            </p:cNvSpPr>
            <p:nvPr/>
          </p:nvSpPr>
          <p:spPr bwMode="auto">
            <a:xfrm>
              <a:off x="1688" y="3245"/>
              <a:ext cx="23" cy="5"/>
            </a:xfrm>
            <a:custGeom>
              <a:avLst/>
              <a:gdLst>
                <a:gd name="T0" fmla="*/ 23 w 23"/>
                <a:gd name="T1" fmla="*/ 0 h 5"/>
                <a:gd name="T2" fmla="*/ 23 w 23"/>
                <a:gd name="T3" fmla="*/ 2 h 5"/>
                <a:gd name="T4" fmla="*/ 20 w 23"/>
                <a:gd name="T5" fmla="*/ 3 h 5"/>
                <a:gd name="T6" fmla="*/ 17 w 23"/>
                <a:gd name="T7" fmla="*/ 3 h 5"/>
                <a:gd name="T8" fmla="*/ 14 w 23"/>
                <a:gd name="T9" fmla="*/ 5 h 5"/>
                <a:gd name="T10" fmla="*/ 11 w 23"/>
                <a:gd name="T11" fmla="*/ 5 h 5"/>
                <a:gd name="T12" fmla="*/ 8 w 23"/>
                <a:gd name="T13" fmla="*/ 3 h 5"/>
                <a:gd name="T14" fmla="*/ 5 w 23"/>
                <a:gd name="T15" fmla="*/ 3 h 5"/>
                <a:gd name="T16" fmla="*/ 3 w 23"/>
                <a:gd name="T17" fmla="*/ 3 h 5"/>
                <a:gd name="T18" fmla="*/ 0 w 23"/>
                <a:gd name="T19" fmla="*/ 2 h 5"/>
                <a:gd name="T20" fmla="*/ 0 w 23"/>
                <a:gd name="T21" fmla="*/ 0 h 5"/>
                <a:gd name="T22" fmla="*/ 3 w 23"/>
                <a:gd name="T23" fmla="*/ 2 h 5"/>
                <a:gd name="T24" fmla="*/ 6 w 23"/>
                <a:gd name="T25" fmla="*/ 2 h 5"/>
                <a:gd name="T26" fmla="*/ 9 w 23"/>
                <a:gd name="T27" fmla="*/ 2 h 5"/>
                <a:gd name="T28" fmla="*/ 12 w 23"/>
                <a:gd name="T29" fmla="*/ 3 h 5"/>
                <a:gd name="T30" fmla="*/ 16 w 23"/>
                <a:gd name="T31" fmla="*/ 2 h 5"/>
                <a:gd name="T32" fmla="*/ 19 w 23"/>
                <a:gd name="T33" fmla="*/ 2 h 5"/>
                <a:gd name="T34" fmla="*/ 20 w 23"/>
                <a:gd name="T35" fmla="*/ 2 h 5"/>
                <a:gd name="T36" fmla="*/ 23 w 23"/>
                <a:gd name="T37" fmla="*/ 0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5"/>
                <a:gd name="T59" fmla="*/ 23 w 23"/>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5">
                  <a:moveTo>
                    <a:pt x="23" y="0"/>
                  </a:moveTo>
                  <a:lnTo>
                    <a:pt x="23" y="2"/>
                  </a:lnTo>
                  <a:lnTo>
                    <a:pt x="20" y="3"/>
                  </a:lnTo>
                  <a:lnTo>
                    <a:pt x="17" y="3"/>
                  </a:lnTo>
                  <a:lnTo>
                    <a:pt x="14" y="5"/>
                  </a:lnTo>
                  <a:lnTo>
                    <a:pt x="11" y="5"/>
                  </a:lnTo>
                  <a:lnTo>
                    <a:pt x="8" y="3"/>
                  </a:lnTo>
                  <a:lnTo>
                    <a:pt x="5" y="3"/>
                  </a:lnTo>
                  <a:lnTo>
                    <a:pt x="3" y="3"/>
                  </a:lnTo>
                  <a:lnTo>
                    <a:pt x="0" y="2"/>
                  </a:lnTo>
                  <a:lnTo>
                    <a:pt x="0" y="0"/>
                  </a:lnTo>
                  <a:lnTo>
                    <a:pt x="3" y="2"/>
                  </a:lnTo>
                  <a:lnTo>
                    <a:pt x="6" y="2"/>
                  </a:lnTo>
                  <a:lnTo>
                    <a:pt x="9" y="2"/>
                  </a:lnTo>
                  <a:lnTo>
                    <a:pt x="12" y="3"/>
                  </a:lnTo>
                  <a:lnTo>
                    <a:pt x="16" y="2"/>
                  </a:lnTo>
                  <a:lnTo>
                    <a:pt x="19" y="2"/>
                  </a:lnTo>
                  <a:lnTo>
                    <a:pt x="20" y="2"/>
                  </a:lnTo>
                  <a:lnTo>
                    <a:pt x="23"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62" name="Freeform 986"/>
            <p:cNvSpPr>
              <a:spLocks/>
            </p:cNvSpPr>
            <p:nvPr/>
          </p:nvSpPr>
          <p:spPr bwMode="auto">
            <a:xfrm>
              <a:off x="1715" y="3247"/>
              <a:ext cx="14" cy="19"/>
            </a:xfrm>
            <a:custGeom>
              <a:avLst/>
              <a:gdLst>
                <a:gd name="T0" fmla="*/ 14 w 14"/>
                <a:gd name="T1" fmla="*/ 17 h 19"/>
                <a:gd name="T2" fmla="*/ 14 w 14"/>
                <a:gd name="T3" fmla="*/ 19 h 19"/>
                <a:gd name="T4" fmla="*/ 12 w 14"/>
                <a:gd name="T5" fmla="*/ 17 h 19"/>
                <a:gd name="T6" fmla="*/ 10 w 14"/>
                <a:gd name="T7" fmla="*/ 15 h 19"/>
                <a:gd name="T8" fmla="*/ 9 w 14"/>
                <a:gd name="T9" fmla="*/ 14 h 19"/>
                <a:gd name="T10" fmla="*/ 6 w 14"/>
                <a:gd name="T11" fmla="*/ 12 h 19"/>
                <a:gd name="T12" fmla="*/ 6 w 14"/>
                <a:gd name="T13" fmla="*/ 11 h 19"/>
                <a:gd name="T14" fmla="*/ 3 w 14"/>
                <a:gd name="T15" fmla="*/ 9 h 19"/>
                <a:gd name="T16" fmla="*/ 1 w 14"/>
                <a:gd name="T17" fmla="*/ 8 h 19"/>
                <a:gd name="T18" fmla="*/ 0 w 14"/>
                <a:gd name="T19" fmla="*/ 5 h 19"/>
                <a:gd name="T20" fmla="*/ 1 w 14"/>
                <a:gd name="T21" fmla="*/ 0 h 19"/>
                <a:gd name="T22" fmla="*/ 4 w 14"/>
                <a:gd name="T23" fmla="*/ 1 h 19"/>
                <a:gd name="T24" fmla="*/ 6 w 14"/>
                <a:gd name="T25" fmla="*/ 5 h 19"/>
                <a:gd name="T26" fmla="*/ 7 w 14"/>
                <a:gd name="T27" fmla="*/ 6 h 19"/>
                <a:gd name="T28" fmla="*/ 9 w 14"/>
                <a:gd name="T29" fmla="*/ 8 h 19"/>
                <a:gd name="T30" fmla="*/ 10 w 14"/>
                <a:gd name="T31" fmla="*/ 9 h 19"/>
                <a:gd name="T32" fmla="*/ 12 w 14"/>
                <a:gd name="T33" fmla="*/ 11 h 19"/>
                <a:gd name="T34" fmla="*/ 14 w 14"/>
                <a:gd name="T35" fmla="*/ 14 h 19"/>
                <a:gd name="T36" fmla="*/ 14 w 14"/>
                <a:gd name="T37" fmla="*/ 17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9"/>
                <a:gd name="T59" fmla="*/ 14 w 14"/>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9">
                  <a:moveTo>
                    <a:pt x="14" y="17"/>
                  </a:moveTo>
                  <a:lnTo>
                    <a:pt x="14" y="19"/>
                  </a:lnTo>
                  <a:lnTo>
                    <a:pt x="12" y="17"/>
                  </a:lnTo>
                  <a:lnTo>
                    <a:pt x="10" y="15"/>
                  </a:lnTo>
                  <a:lnTo>
                    <a:pt x="9" y="14"/>
                  </a:lnTo>
                  <a:lnTo>
                    <a:pt x="6" y="12"/>
                  </a:lnTo>
                  <a:lnTo>
                    <a:pt x="6" y="11"/>
                  </a:lnTo>
                  <a:lnTo>
                    <a:pt x="3" y="9"/>
                  </a:lnTo>
                  <a:lnTo>
                    <a:pt x="1" y="8"/>
                  </a:lnTo>
                  <a:lnTo>
                    <a:pt x="0" y="5"/>
                  </a:lnTo>
                  <a:lnTo>
                    <a:pt x="1" y="0"/>
                  </a:lnTo>
                  <a:lnTo>
                    <a:pt x="4" y="1"/>
                  </a:lnTo>
                  <a:lnTo>
                    <a:pt x="6" y="5"/>
                  </a:lnTo>
                  <a:lnTo>
                    <a:pt x="7" y="6"/>
                  </a:lnTo>
                  <a:lnTo>
                    <a:pt x="9" y="8"/>
                  </a:lnTo>
                  <a:lnTo>
                    <a:pt x="10" y="9"/>
                  </a:lnTo>
                  <a:lnTo>
                    <a:pt x="12" y="11"/>
                  </a:lnTo>
                  <a:lnTo>
                    <a:pt x="14" y="14"/>
                  </a:lnTo>
                  <a:lnTo>
                    <a:pt x="14" y="17"/>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63" name="Freeform 987"/>
            <p:cNvSpPr>
              <a:spLocks/>
            </p:cNvSpPr>
            <p:nvPr/>
          </p:nvSpPr>
          <p:spPr bwMode="auto">
            <a:xfrm>
              <a:off x="1686" y="3250"/>
              <a:ext cx="19" cy="9"/>
            </a:xfrm>
            <a:custGeom>
              <a:avLst/>
              <a:gdLst>
                <a:gd name="T0" fmla="*/ 18 w 19"/>
                <a:gd name="T1" fmla="*/ 3 h 9"/>
                <a:gd name="T2" fmla="*/ 19 w 19"/>
                <a:gd name="T3" fmla="*/ 5 h 9"/>
                <a:gd name="T4" fmla="*/ 19 w 19"/>
                <a:gd name="T5" fmla="*/ 6 h 9"/>
                <a:gd name="T6" fmla="*/ 18 w 19"/>
                <a:gd name="T7" fmla="*/ 8 h 9"/>
                <a:gd name="T8" fmla="*/ 18 w 19"/>
                <a:gd name="T9" fmla="*/ 9 h 9"/>
                <a:gd name="T10" fmla="*/ 16 w 19"/>
                <a:gd name="T11" fmla="*/ 9 h 9"/>
                <a:gd name="T12" fmla="*/ 13 w 19"/>
                <a:gd name="T13" fmla="*/ 9 h 9"/>
                <a:gd name="T14" fmla="*/ 11 w 19"/>
                <a:gd name="T15" fmla="*/ 9 h 9"/>
                <a:gd name="T16" fmla="*/ 8 w 19"/>
                <a:gd name="T17" fmla="*/ 9 h 9"/>
                <a:gd name="T18" fmla="*/ 7 w 19"/>
                <a:gd name="T19" fmla="*/ 9 h 9"/>
                <a:gd name="T20" fmla="*/ 5 w 19"/>
                <a:gd name="T21" fmla="*/ 8 h 9"/>
                <a:gd name="T22" fmla="*/ 2 w 19"/>
                <a:gd name="T23" fmla="*/ 8 h 9"/>
                <a:gd name="T24" fmla="*/ 0 w 19"/>
                <a:gd name="T25" fmla="*/ 6 h 9"/>
                <a:gd name="T26" fmla="*/ 2 w 19"/>
                <a:gd name="T27" fmla="*/ 0 h 9"/>
                <a:gd name="T28" fmla="*/ 4 w 19"/>
                <a:gd name="T29" fmla="*/ 2 h 9"/>
                <a:gd name="T30" fmla="*/ 5 w 19"/>
                <a:gd name="T31" fmla="*/ 2 h 9"/>
                <a:gd name="T32" fmla="*/ 8 w 19"/>
                <a:gd name="T33" fmla="*/ 3 h 9"/>
                <a:gd name="T34" fmla="*/ 10 w 19"/>
                <a:gd name="T35" fmla="*/ 3 h 9"/>
                <a:gd name="T36" fmla="*/ 11 w 19"/>
                <a:gd name="T37" fmla="*/ 3 h 9"/>
                <a:gd name="T38" fmla="*/ 14 w 19"/>
                <a:gd name="T39" fmla="*/ 3 h 9"/>
                <a:gd name="T40" fmla="*/ 16 w 19"/>
                <a:gd name="T41" fmla="*/ 3 h 9"/>
                <a:gd name="T42" fmla="*/ 18 w 19"/>
                <a:gd name="T43" fmla="*/ 3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9"/>
                <a:gd name="T68" fmla="*/ 19 w 19"/>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9">
                  <a:moveTo>
                    <a:pt x="18" y="3"/>
                  </a:moveTo>
                  <a:lnTo>
                    <a:pt x="19" y="5"/>
                  </a:lnTo>
                  <a:lnTo>
                    <a:pt x="19" y="6"/>
                  </a:lnTo>
                  <a:lnTo>
                    <a:pt x="18" y="8"/>
                  </a:lnTo>
                  <a:lnTo>
                    <a:pt x="18" y="9"/>
                  </a:lnTo>
                  <a:lnTo>
                    <a:pt x="16" y="9"/>
                  </a:lnTo>
                  <a:lnTo>
                    <a:pt x="13" y="9"/>
                  </a:lnTo>
                  <a:lnTo>
                    <a:pt x="11" y="9"/>
                  </a:lnTo>
                  <a:lnTo>
                    <a:pt x="8" y="9"/>
                  </a:lnTo>
                  <a:lnTo>
                    <a:pt x="7" y="9"/>
                  </a:lnTo>
                  <a:lnTo>
                    <a:pt x="5" y="8"/>
                  </a:lnTo>
                  <a:lnTo>
                    <a:pt x="2" y="8"/>
                  </a:lnTo>
                  <a:lnTo>
                    <a:pt x="0" y="6"/>
                  </a:lnTo>
                  <a:lnTo>
                    <a:pt x="2" y="0"/>
                  </a:lnTo>
                  <a:lnTo>
                    <a:pt x="4" y="2"/>
                  </a:lnTo>
                  <a:lnTo>
                    <a:pt x="5" y="2"/>
                  </a:lnTo>
                  <a:lnTo>
                    <a:pt x="8" y="3"/>
                  </a:lnTo>
                  <a:lnTo>
                    <a:pt x="10" y="3"/>
                  </a:lnTo>
                  <a:lnTo>
                    <a:pt x="11" y="3"/>
                  </a:lnTo>
                  <a:lnTo>
                    <a:pt x="14" y="3"/>
                  </a:lnTo>
                  <a:lnTo>
                    <a:pt x="16" y="3"/>
                  </a:lnTo>
                  <a:lnTo>
                    <a:pt x="18"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64" name="Freeform 988"/>
            <p:cNvSpPr>
              <a:spLocks/>
            </p:cNvSpPr>
            <p:nvPr/>
          </p:nvSpPr>
          <p:spPr bwMode="auto">
            <a:xfrm>
              <a:off x="1774" y="3252"/>
              <a:ext cx="9" cy="9"/>
            </a:xfrm>
            <a:custGeom>
              <a:avLst/>
              <a:gdLst>
                <a:gd name="T0" fmla="*/ 9 w 9"/>
                <a:gd name="T1" fmla="*/ 9 h 9"/>
                <a:gd name="T2" fmla="*/ 9 w 9"/>
                <a:gd name="T3" fmla="*/ 7 h 9"/>
                <a:gd name="T4" fmla="*/ 8 w 9"/>
                <a:gd name="T5" fmla="*/ 7 h 9"/>
                <a:gd name="T6" fmla="*/ 6 w 9"/>
                <a:gd name="T7" fmla="*/ 6 h 9"/>
                <a:gd name="T8" fmla="*/ 4 w 9"/>
                <a:gd name="T9" fmla="*/ 6 h 9"/>
                <a:gd name="T10" fmla="*/ 3 w 9"/>
                <a:gd name="T11" fmla="*/ 4 h 9"/>
                <a:gd name="T12" fmla="*/ 1 w 9"/>
                <a:gd name="T13" fmla="*/ 3 h 9"/>
                <a:gd name="T14" fmla="*/ 1 w 9"/>
                <a:gd name="T15" fmla="*/ 1 h 9"/>
                <a:gd name="T16" fmla="*/ 0 w 9"/>
                <a:gd name="T17" fmla="*/ 0 h 9"/>
                <a:gd name="T18" fmla="*/ 1 w 9"/>
                <a:gd name="T19" fmla="*/ 0 h 9"/>
                <a:gd name="T20" fmla="*/ 3 w 9"/>
                <a:gd name="T21" fmla="*/ 1 h 9"/>
                <a:gd name="T22" fmla="*/ 4 w 9"/>
                <a:gd name="T23" fmla="*/ 3 h 9"/>
                <a:gd name="T24" fmla="*/ 6 w 9"/>
                <a:gd name="T25" fmla="*/ 3 h 9"/>
                <a:gd name="T26" fmla="*/ 6 w 9"/>
                <a:gd name="T27" fmla="*/ 4 h 9"/>
                <a:gd name="T28" fmla="*/ 8 w 9"/>
                <a:gd name="T29" fmla="*/ 6 h 9"/>
                <a:gd name="T30" fmla="*/ 9 w 9"/>
                <a:gd name="T31" fmla="*/ 7 h 9"/>
                <a:gd name="T32" fmla="*/ 9 w 9"/>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9"/>
                <a:gd name="T53" fmla="*/ 9 w 9"/>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9">
                  <a:moveTo>
                    <a:pt x="9" y="9"/>
                  </a:moveTo>
                  <a:lnTo>
                    <a:pt x="9" y="7"/>
                  </a:lnTo>
                  <a:lnTo>
                    <a:pt x="8" y="7"/>
                  </a:lnTo>
                  <a:lnTo>
                    <a:pt x="6" y="6"/>
                  </a:lnTo>
                  <a:lnTo>
                    <a:pt x="4" y="6"/>
                  </a:lnTo>
                  <a:lnTo>
                    <a:pt x="3" y="4"/>
                  </a:lnTo>
                  <a:lnTo>
                    <a:pt x="1" y="3"/>
                  </a:lnTo>
                  <a:lnTo>
                    <a:pt x="1" y="1"/>
                  </a:lnTo>
                  <a:lnTo>
                    <a:pt x="0" y="0"/>
                  </a:lnTo>
                  <a:lnTo>
                    <a:pt x="1" y="0"/>
                  </a:lnTo>
                  <a:lnTo>
                    <a:pt x="3" y="1"/>
                  </a:lnTo>
                  <a:lnTo>
                    <a:pt x="4" y="3"/>
                  </a:lnTo>
                  <a:lnTo>
                    <a:pt x="6" y="3"/>
                  </a:lnTo>
                  <a:lnTo>
                    <a:pt x="6" y="4"/>
                  </a:lnTo>
                  <a:lnTo>
                    <a:pt x="8" y="6"/>
                  </a:lnTo>
                  <a:lnTo>
                    <a:pt x="9" y="7"/>
                  </a:lnTo>
                  <a:lnTo>
                    <a:pt x="9" y="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65" name="Freeform 989"/>
            <p:cNvSpPr>
              <a:spLocks/>
            </p:cNvSpPr>
            <p:nvPr/>
          </p:nvSpPr>
          <p:spPr bwMode="auto">
            <a:xfrm>
              <a:off x="1713" y="3256"/>
              <a:ext cx="14" cy="14"/>
            </a:xfrm>
            <a:custGeom>
              <a:avLst/>
              <a:gdLst>
                <a:gd name="T0" fmla="*/ 2 w 14"/>
                <a:gd name="T1" fmla="*/ 0 h 14"/>
                <a:gd name="T2" fmla="*/ 3 w 14"/>
                <a:gd name="T3" fmla="*/ 3 h 14"/>
                <a:gd name="T4" fmla="*/ 5 w 14"/>
                <a:gd name="T5" fmla="*/ 5 h 14"/>
                <a:gd name="T6" fmla="*/ 6 w 14"/>
                <a:gd name="T7" fmla="*/ 6 h 14"/>
                <a:gd name="T8" fmla="*/ 9 w 14"/>
                <a:gd name="T9" fmla="*/ 8 h 14"/>
                <a:gd name="T10" fmla="*/ 11 w 14"/>
                <a:gd name="T11" fmla="*/ 8 h 14"/>
                <a:gd name="T12" fmla="*/ 12 w 14"/>
                <a:gd name="T13" fmla="*/ 11 h 14"/>
                <a:gd name="T14" fmla="*/ 14 w 14"/>
                <a:gd name="T15" fmla="*/ 13 h 14"/>
                <a:gd name="T16" fmla="*/ 14 w 14"/>
                <a:gd name="T17" fmla="*/ 14 h 14"/>
                <a:gd name="T18" fmla="*/ 12 w 14"/>
                <a:gd name="T19" fmla="*/ 14 h 14"/>
                <a:gd name="T20" fmla="*/ 9 w 14"/>
                <a:gd name="T21" fmla="*/ 13 h 14"/>
                <a:gd name="T22" fmla="*/ 8 w 14"/>
                <a:gd name="T23" fmla="*/ 11 h 14"/>
                <a:gd name="T24" fmla="*/ 6 w 14"/>
                <a:gd name="T25" fmla="*/ 10 h 14"/>
                <a:gd name="T26" fmla="*/ 5 w 14"/>
                <a:gd name="T27" fmla="*/ 8 h 14"/>
                <a:gd name="T28" fmla="*/ 3 w 14"/>
                <a:gd name="T29" fmla="*/ 6 h 14"/>
                <a:gd name="T30" fmla="*/ 2 w 14"/>
                <a:gd name="T31" fmla="*/ 3 h 14"/>
                <a:gd name="T32" fmla="*/ 0 w 14"/>
                <a:gd name="T33" fmla="*/ 2 h 14"/>
                <a:gd name="T34" fmla="*/ 0 w 14"/>
                <a:gd name="T35" fmla="*/ 2 h 14"/>
                <a:gd name="T36" fmla="*/ 0 w 14"/>
                <a:gd name="T37" fmla="*/ 0 h 14"/>
                <a:gd name="T38" fmla="*/ 2 w 14"/>
                <a:gd name="T39" fmla="*/ 0 h 14"/>
                <a:gd name="T40" fmla="*/ 2 w 14"/>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2" y="0"/>
                  </a:moveTo>
                  <a:lnTo>
                    <a:pt x="3" y="3"/>
                  </a:lnTo>
                  <a:lnTo>
                    <a:pt x="5" y="5"/>
                  </a:lnTo>
                  <a:lnTo>
                    <a:pt x="6" y="6"/>
                  </a:lnTo>
                  <a:lnTo>
                    <a:pt x="9" y="8"/>
                  </a:lnTo>
                  <a:lnTo>
                    <a:pt x="11" y="8"/>
                  </a:lnTo>
                  <a:lnTo>
                    <a:pt x="12" y="11"/>
                  </a:lnTo>
                  <a:lnTo>
                    <a:pt x="14" y="13"/>
                  </a:lnTo>
                  <a:lnTo>
                    <a:pt x="14" y="14"/>
                  </a:lnTo>
                  <a:lnTo>
                    <a:pt x="12" y="14"/>
                  </a:lnTo>
                  <a:lnTo>
                    <a:pt x="9" y="13"/>
                  </a:lnTo>
                  <a:lnTo>
                    <a:pt x="8" y="11"/>
                  </a:lnTo>
                  <a:lnTo>
                    <a:pt x="6" y="10"/>
                  </a:lnTo>
                  <a:lnTo>
                    <a:pt x="5" y="8"/>
                  </a:lnTo>
                  <a:lnTo>
                    <a:pt x="3" y="6"/>
                  </a:lnTo>
                  <a:lnTo>
                    <a:pt x="2" y="3"/>
                  </a:lnTo>
                  <a:lnTo>
                    <a:pt x="0" y="2"/>
                  </a:lnTo>
                  <a:lnTo>
                    <a:pt x="0" y="0"/>
                  </a:lnTo>
                  <a:lnTo>
                    <a:pt x="2"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66" name="Freeform 990"/>
            <p:cNvSpPr>
              <a:spLocks/>
            </p:cNvSpPr>
            <p:nvPr/>
          </p:nvSpPr>
          <p:spPr bwMode="auto">
            <a:xfrm>
              <a:off x="1708" y="3261"/>
              <a:ext cx="11" cy="11"/>
            </a:xfrm>
            <a:custGeom>
              <a:avLst/>
              <a:gdLst>
                <a:gd name="T0" fmla="*/ 11 w 11"/>
                <a:gd name="T1" fmla="*/ 9 h 11"/>
                <a:gd name="T2" fmla="*/ 10 w 11"/>
                <a:gd name="T3" fmla="*/ 11 h 11"/>
                <a:gd name="T4" fmla="*/ 8 w 11"/>
                <a:gd name="T5" fmla="*/ 11 h 11"/>
                <a:gd name="T6" fmla="*/ 7 w 11"/>
                <a:gd name="T7" fmla="*/ 9 h 11"/>
                <a:gd name="T8" fmla="*/ 5 w 11"/>
                <a:gd name="T9" fmla="*/ 9 h 11"/>
                <a:gd name="T10" fmla="*/ 5 w 11"/>
                <a:gd name="T11" fmla="*/ 8 h 11"/>
                <a:gd name="T12" fmla="*/ 3 w 11"/>
                <a:gd name="T13" fmla="*/ 5 h 11"/>
                <a:gd name="T14" fmla="*/ 2 w 11"/>
                <a:gd name="T15" fmla="*/ 5 h 11"/>
                <a:gd name="T16" fmla="*/ 0 w 11"/>
                <a:gd name="T17" fmla="*/ 3 h 11"/>
                <a:gd name="T18" fmla="*/ 0 w 11"/>
                <a:gd name="T19" fmla="*/ 0 h 11"/>
                <a:gd name="T20" fmla="*/ 2 w 11"/>
                <a:gd name="T21" fmla="*/ 1 h 11"/>
                <a:gd name="T22" fmla="*/ 3 w 11"/>
                <a:gd name="T23" fmla="*/ 3 h 11"/>
                <a:gd name="T24" fmla="*/ 5 w 11"/>
                <a:gd name="T25" fmla="*/ 3 h 11"/>
                <a:gd name="T26" fmla="*/ 7 w 11"/>
                <a:gd name="T27" fmla="*/ 5 h 11"/>
                <a:gd name="T28" fmla="*/ 7 w 11"/>
                <a:gd name="T29" fmla="*/ 5 h 11"/>
                <a:gd name="T30" fmla="*/ 8 w 11"/>
                <a:gd name="T31" fmla="*/ 6 h 11"/>
                <a:gd name="T32" fmla="*/ 10 w 11"/>
                <a:gd name="T33" fmla="*/ 8 h 11"/>
                <a:gd name="T34" fmla="*/ 11 w 11"/>
                <a:gd name="T35" fmla="*/ 9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1"/>
                <a:gd name="T56" fmla="*/ 11 w 11"/>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1">
                  <a:moveTo>
                    <a:pt x="11" y="9"/>
                  </a:moveTo>
                  <a:lnTo>
                    <a:pt x="10" y="11"/>
                  </a:lnTo>
                  <a:lnTo>
                    <a:pt x="8" y="11"/>
                  </a:lnTo>
                  <a:lnTo>
                    <a:pt x="7" y="9"/>
                  </a:lnTo>
                  <a:lnTo>
                    <a:pt x="5" y="9"/>
                  </a:lnTo>
                  <a:lnTo>
                    <a:pt x="5" y="8"/>
                  </a:lnTo>
                  <a:lnTo>
                    <a:pt x="3" y="5"/>
                  </a:lnTo>
                  <a:lnTo>
                    <a:pt x="2" y="5"/>
                  </a:lnTo>
                  <a:lnTo>
                    <a:pt x="0" y="3"/>
                  </a:lnTo>
                  <a:lnTo>
                    <a:pt x="0" y="0"/>
                  </a:lnTo>
                  <a:lnTo>
                    <a:pt x="2" y="1"/>
                  </a:lnTo>
                  <a:lnTo>
                    <a:pt x="3" y="3"/>
                  </a:lnTo>
                  <a:lnTo>
                    <a:pt x="5" y="3"/>
                  </a:lnTo>
                  <a:lnTo>
                    <a:pt x="7" y="5"/>
                  </a:lnTo>
                  <a:lnTo>
                    <a:pt x="8" y="6"/>
                  </a:lnTo>
                  <a:lnTo>
                    <a:pt x="10" y="8"/>
                  </a:lnTo>
                  <a:lnTo>
                    <a:pt x="11" y="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67" name="Freeform 991"/>
            <p:cNvSpPr>
              <a:spLocks/>
            </p:cNvSpPr>
            <p:nvPr/>
          </p:nvSpPr>
          <p:spPr bwMode="auto">
            <a:xfrm>
              <a:off x="1702" y="3264"/>
              <a:ext cx="9" cy="19"/>
            </a:xfrm>
            <a:custGeom>
              <a:avLst/>
              <a:gdLst>
                <a:gd name="T0" fmla="*/ 9 w 9"/>
                <a:gd name="T1" fmla="*/ 9 h 19"/>
                <a:gd name="T2" fmla="*/ 8 w 9"/>
                <a:gd name="T3" fmla="*/ 11 h 19"/>
                <a:gd name="T4" fmla="*/ 6 w 9"/>
                <a:gd name="T5" fmla="*/ 11 h 19"/>
                <a:gd name="T6" fmla="*/ 5 w 9"/>
                <a:gd name="T7" fmla="*/ 11 h 19"/>
                <a:gd name="T8" fmla="*/ 5 w 9"/>
                <a:gd name="T9" fmla="*/ 14 h 19"/>
                <a:gd name="T10" fmla="*/ 3 w 9"/>
                <a:gd name="T11" fmla="*/ 16 h 19"/>
                <a:gd name="T12" fmla="*/ 3 w 9"/>
                <a:gd name="T13" fmla="*/ 17 h 19"/>
                <a:gd name="T14" fmla="*/ 3 w 9"/>
                <a:gd name="T15" fmla="*/ 19 h 19"/>
                <a:gd name="T16" fmla="*/ 2 w 9"/>
                <a:gd name="T17" fmla="*/ 19 h 19"/>
                <a:gd name="T18" fmla="*/ 0 w 9"/>
                <a:gd name="T19" fmla="*/ 17 h 19"/>
                <a:gd name="T20" fmla="*/ 0 w 9"/>
                <a:gd name="T21" fmla="*/ 16 h 19"/>
                <a:gd name="T22" fmla="*/ 2 w 9"/>
                <a:gd name="T23" fmla="*/ 14 h 19"/>
                <a:gd name="T24" fmla="*/ 2 w 9"/>
                <a:gd name="T25" fmla="*/ 12 h 19"/>
                <a:gd name="T26" fmla="*/ 2 w 9"/>
                <a:gd name="T27" fmla="*/ 9 h 19"/>
                <a:gd name="T28" fmla="*/ 2 w 9"/>
                <a:gd name="T29" fmla="*/ 6 h 19"/>
                <a:gd name="T30" fmla="*/ 3 w 9"/>
                <a:gd name="T31" fmla="*/ 3 h 19"/>
                <a:gd name="T32" fmla="*/ 5 w 9"/>
                <a:gd name="T33" fmla="*/ 0 h 19"/>
                <a:gd name="T34" fmla="*/ 5 w 9"/>
                <a:gd name="T35" fmla="*/ 2 h 19"/>
                <a:gd name="T36" fmla="*/ 6 w 9"/>
                <a:gd name="T37" fmla="*/ 3 h 19"/>
                <a:gd name="T38" fmla="*/ 6 w 9"/>
                <a:gd name="T39" fmla="*/ 3 h 19"/>
                <a:gd name="T40" fmla="*/ 8 w 9"/>
                <a:gd name="T41" fmla="*/ 5 h 19"/>
                <a:gd name="T42" fmla="*/ 9 w 9"/>
                <a:gd name="T43" fmla="*/ 5 h 19"/>
                <a:gd name="T44" fmla="*/ 9 w 9"/>
                <a:gd name="T45" fmla="*/ 6 h 19"/>
                <a:gd name="T46" fmla="*/ 9 w 9"/>
                <a:gd name="T47" fmla="*/ 8 h 19"/>
                <a:gd name="T48" fmla="*/ 9 w 9"/>
                <a:gd name="T49" fmla="*/ 9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19"/>
                <a:gd name="T77" fmla="*/ 9 w 9"/>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19">
                  <a:moveTo>
                    <a:pt x="9" y="9"/>
                  </a:moveTo>
                  <a:lnTo>
                    <a:pt x="8" y="11"/>
                  </a:lnTo>
                  <a:lnTo>
                    <a:pt x="6" y="11"/>
                  </a:lnTo>
                  <a:lnTo>
                    <a:pt x="5" y="11"/>
                  </a:lnTo>
                  <a:lnTo>
                    <a:pt x="5" y="14"/>
                  </a:lnTo>
                  <a:lnTo>
                    <a:pt x="3" y="16"/>
                  </a:lnTo>
                  <a:lnTo>
                    <a:pt x="3" y="17"/>
                  </a:lnTo>
                  <a:lnTo>
                    <a:pt x="3" y="19"/>
                  </a:lnTo>
                  <a:lnTo>
                    <a:pt x="2" y="19"/>
                  </a:lnTo>
                  <a:lnTo>
                    <a:pt x="0" y="17"/>
                  </a:lnTo>
                  <a:lnTo>
                    <a:pt x="0" y="16"/>
                  </a:lnTo>
                  <a:lnTo>
                    <a:pt x="2" y="14"/>
                  </a:lnTo>
                  <a:lnTo>
                    <a:pt x="2" y="12"/>
                  </a:lnTo>
                  <a:lnTo>
                    <a:pt x="2" y="9"/>
                  </a:lnTo>
                  <a:lnTo>
                    <a:pt x="2" y="6"/>
                  </a:lnTo>
                  <a:lnTo>
                    <a:pt x="3" y="3"/>
                  </a:lnTo>
                  <a:lnTo>
                    <a:pt x="5" y="0"/>
                  </a:lnTo>
                  <a:lnTo>
                    <a:pt x="5" y="2"/>
                  </a:lnTo>
                  <a:lnTo>
                    <a:pt x="6" y="3"/>
                  </a:lnTo>
                  <a:lnTo>
                    <a:pt x="8" y="5"/>
                  </a:lnTo>
                  <a:lnTo>
                    <a:pt x="9" y="5"/>
                  </a:lnTo>
                  <a:lnTo>
                    <a:pt x="9" y="6"/>
                  </a:lnTo>
                  <a:lnTo>
                    <a:pt x="9" y="8"/>
                  </a:lnTo>
                  <a:lnTo>
                    <a:pt x="9" y="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268" name="Freeform 992"/>
            <p:cNvSpPr>
              <a:spLocks/>
            </p:cNvSpPr>
            <p:nvPr/>
          </p:nvSpPr>
          <p:spPr bwMode="auto">
            <a:xfrm>
              <a:off x="1555" y="3267"/>
              <a:ext cx="32" cy="47"/>
            </a:xfrm>
            <a:custGeom>
              <a:avLst/>
              <a:gdLst>
                <a:gd name="T0" fmla="*/ 21 w 32"/>
                <a:gd name="T1" fmla="*/ 13 h 47"/>
                <a:gd name="T2" fmla="*/ 22 w 32"/>
                <a:gd name="T3" fmla="*/ 16 h 47"/>
                <a:gd name="T4" fmla="*/ 24 w 32"/>
                <a:gd name="T5" fmla="*/ 19 h 47"/>
                <a:gd name="T6" fmla="*/ 25 w 32"/>
                <a:gd name="T7" fmla="*/ 19 h 47"/>
                <a:gd name="T8" fmla="*/ 27 w 32"/>
                <a:gd name="T9" fmla="*/ 19 h 47"/>
                <a:gd name="T10" fmla="*/ 30 w 32"/>
                <a:gd name="T11" fmla="*/ 19 h 47"/>
                <a:gd name="T12" fmla="*/ 32 w 32"/>
                <a:gd name="T13" fmla="*/ 22 h 47"/>
                <a:gd name="T14" fmla="*/ 30 w 32"/>
                <a:gd name="T15" fmla="*/ 24 h 47"/>
                <a:gd name="T16" fmla="*/ 29 w 32"/>
                <a:gd name="T17" fmla="*/ 25 h 47"/>
                <a:gd name="T18" fmla="*/ 27 w 32"/>
                <a:gd name="T19" fmla="*/ 27 h 47"/>
                <a:gd name="T20" fmla="*/ 25 w 32"/>
                <a:gd name="T21" fmla="*/ 33 h 47"/>
                <a:gd name="T22" fmla="*/ 27 w 32"/>
                <a:gd name="T23" fmla="*/ 42 h 47"/>
                <a:gd name="T24" fmla="*/ 27 w 32"/>
                <a:gd name="T25" fmla="*/ 47 h 47"/>
                <a:gd name="T26" fmla="*/ 24 w 32"/>
                <a:gd name="T27" fmla="*/ 44 h 47"/>
                <a:gd name="T28" fmla="*/ 21 w 32"/>
                <a:gd name="T29" fmla="*/ 39 h 47"/>
                <a:gd name="T30" fmla="*/ 18 w 32"/>
                <a:gd name="T31" fmla="*/ 38 h 47"/>
                <a:gd name="T32" fmla="*/ 14 w 32"/>
                <a:gd name="T33" fmla="*/ 38 h 47"/>
                <a:gd name="T34" fmla="*/ 13 w 32"/>
                <a:gd name="T35" fmla="*/ 41 h 47"/>
                <a:gd name="T36" fmla="*/ 11 w 32"/>
                <a:gd name="T37" fmla="*/ 44 h 47"/>
                <a:gd name="T38" fmla="*/ 8 w 32"/>
                <a:gd name="T39" fmla="*/ 45 h 47"/>
                <a:gd name="T40" fmla="*/ 7 w 32"/>
                <a:gd name="T41" fmla="*/ 42 h 47"/>
                <a:gd name="T42" fmla="*/ 8 w 32"/>
                <a:gd name="T43" fmla="*/ 36 h 47"/>
                <a:gd name="T44" fmla="*/ 10 w 32"/>
                <a:gd name="T45" fmla="*/ 30 h 47"/>
                <a:gd name="T46" fmla="*/ 10 w 32"/>
                <a:gd name="T47" fmla="*/ 25 h 47"/>
                <a:gd name="T48" fmla="*/ 5 w 32"/>
                <a:gd name="T49" fmla="*/ 20 h 47"/>
                <a:gd name="T50" fmla="*/ 4 w 32"/>
                <a:gd name="T51" fmla="*/ 20 h 47"/>
                <a:gd name="T52" fmla="*/ 2 w 32"/>
                <a:gd name="T53" fmla="*/ 19 h 47"/>
                <a:gd name="T54" fmla="*/ 0 w 32"/>
                <a:gd name="T55" fmla="*/ 17 h 47"/>
                <a:gd name="T56" fmla="*/ 2 w 32"/>
                <a:gd name="T57" fmla="*/ 14 h 47"/>
                <a:gd name="T58" fmla="*/ 5 w 32"/>
                <a:gd name="T59" fmla="*/ 14 h 47"/>
                <a:gd name="T60" fmla="*/ 8 w 32"/>
                <a:gd name="T61" fmla="*/ 16 h 47"/>
                <a:gd name="T62" fmla="*/ 13 w 32"/>
                <a:gd name="T63" fmla="*/ 16 h 47"/>
                <a:gd name="T64" fmla="*/ 14 w 32"/>
                <a:gd name="T65" fmla="*/ 11 h 47"/>
                <a:gd name="T66" fmla="*/ 18 w 32"/>
                <a:gd name="T67" fmla="*/ 3 h 47"/>
                <a:gd name="T68" fmla="*/ 21 w 32"/>
                <a:gd name="T69" fmla="*/ 3 h 47"/>
                <a:gd name="T70" fmla="*/ 22 w 32"/>
                <a:gd name="T71" fmla="*/ 8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
                <a:gd name="T109" fmla="*/ 0 h 47"/>
                <a:gd name="T110" fmla="*/ 32 w 32"/>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 h="47">
                  <a:moveTo>
                    <a:pt x="22" y="11"/>
                  </a:moveTo>
                  <a:lnTo>
                    <a:pt x="21" y="13"/>
                  </a:lnTo>
                  <a:lnTo>
                    <a:pt x="21" y="14"/>
                  </a:lnTo>
                  <a:lnTo>
                    <a:pt x="22" y="16"/>
                  </a:lnTo>
                  <a:lnTo>
                    <a:pt x="22" y="17"/>
                  </a:lnTo>
                  <a:lnTo>
                    <a:pt x="24" y="19"/>
                  </a:lnTo>
                  <a:lnTo>
                    <a:pt x="25" y="19"/>
                  </a:lnTo>
                  <a:lnTo>
                    <a:pt x="27" y="19"/>
                  </a:lnTo>
                  <a:lnTo>
                    <a:pt x="29" y="19"/>
                  </a:lnTo>
                  <a:lnTo>
                    <a:pt x="30" y="19"/>
                  </a:lnTo>
                  <a:lnTo>
                    <a:pt x="32" y="20"/>
                  </a:lnTo>
                  <a:lnTo>
                    <a:pt x="32" y="22"/>
                  </a:lnTo>
                  <a:lnTo>
                    <a:pt x="30" y="24"/>
                  </a:lnTo>
                  <a:lnTo>
                    <a:pt x="29" y="25"/>
                  </a:lnTo>
                  <a:lnTo>
                    <a:pt x="29" y="27"/>
                  </a:lnTo>
                  <a:lnTo>
                    <a:pt x="27" y="27"/>
                  </a:lnTo>
                  <a:lnTo>
                    <a:pt x="25" y="27"/>
                  </a:lnTo>
                  <a:lnTo>
                    <a:pt x="25" y="33"/>
                  </a:lnTo>
                  <a:lnTo>
                    <a:pt x="27" y="38"/>
                  </a:lnTo>
                  <a:lnTo>
                    <a:pt x="27" y="42"/>
                  </a:lnTo>
                  <a:lnTo>
                    <a:pt x="29" y="47"/>
                  </a:lnTo>
                  <a:lnTo>
                    <a:pt x="27" y="47"/>
                  </a:lnTo>
                  <a:lnTo>
                    <a:pt x="25" y="45"/>
                  </a:lnTo>
                  <a:lnTo>
                    <a:pt x="24" y="44"/>
                  </a:lnTo>
                  <a:lnTo>
                    <a:pt x="22" y="42"/>
                  </a:lnTo>
                  <a:lnTo>
                    <a:pt x="21" y="39"/>
                  </a:lnTo>
                  <a:lnTo>
                    <a:pt x="19" y="38"/>
                  </a:lnTo>
                  <a:lnTo>
                    <a:pt x="18" y="38"/>
                  </a:lnTo>
                  <a:lnTo>
                    <a:pt x="16" y="36"/>
                  </a:lnTo>
                  <a:lnTo>
                    <a:pt x="14" y="38"/>
                  </a:lnTo>
                  <a:lnTo>
                    <a:pt x="14" y="39"/>
                  </a:lnTo>
                  <a:lnTo>
                    <a:pt x="13" y="41"/>
                  </a:lnTo>
                  <a:lnTo>
                    <a:pt x="11" y="42"/>
                  </a:lnTo>
                  <a:lnTo>
                    <a:pt x="11" y="44"/>
                  </a:lnTo>
                  <a:lnTo>
                    <a:pt x="10" y="45"/>
                  </a:lnTo>
                  <a:lnTo>
                    <a:pt x="8" y="45"/>
                  </a:lnTo>
                  <a:lnTo>
                    <a:pt x="7" y="45"/>
                  </a:lnTo>
                  <a:lnTo>
                    <a:pt x="7" y="42"/>
                  </a:lnTo>
                  <a:lnTo>
                    <a:pt x="7" y="39"/>
                  </a:lnTo>
                  <a:lnTo>
                    <a:pt x="8" y="36"/>
                  </a:lnTo>
                  <a:lnTo>
                    <a:pt x="10" y="33"/>
                  </a:lnTo>
                  <a:lnTo>
                    <a:pt x="10" y="30"/>
                  </a:lnTo>
                  <a:lnTo>
                    <a:pt x="10" y="27"/>
                  </a:lnTo>
                  <a:lnTo>
                    <a:pt x="10" y="25"/>
                  </a:lnTo>
                  <a:lnTo>
                    <a:pt x="7" y="22"/>
                  </a:lnTo>
                  <a:lnTo>
                    <a:pt x="5" y="20"/>
                  </a:lnTo>
                  <a:lnTo>
                    <a:pt x="4" y="20"/>
                  </a:lnTo>
                  <a:lnTo>
                    <a:pt x="2" y="19"/>
                  </a:lnTo>
                  <a:lnTo>
                    <a:pt x="0" y="17"/>
                  </a:lnTo>
                  <a:lnTo>
                    <a:pt x="0" y="16"/>
                  </a:lnTo>
                  <a:lnTo>
                    <a:pt x="2" y="14"/>
                  </a:lnTo>
                  <a:lnTo>
                    <a:pt x="4" y="14"/>
                  </a:lnTo>
                  <a:lnTo>
                    <a:pt x="5" y="14"/>
                  </a:lnTo>
                  <a:lnTo>
                    <a:pt x="7" y="16"/>
                  </a:lnTo>
                  <a:lnTo>
                    <a:pt x="8" y="16"/>
                  </a:lnTo>
                  <a:lnTo>
                    <a:pt x="10" y="17"/>
                  </a:lnTo>
                  <a:lnTo>
                    <a:pt x="13" y="16"/>
                  </a:lnTo>
                  <a:lnTo>
                    <a:pt x="14" y="16"/>
                  </a:lnTo>
                  <a:lnTo>
                    <a:pt x="14" y="11"/>
                  </a:lnTo>
                  <a:lnTo>
                    <a:pt x="16" y="6"/>
                  </a:lnTo>
                  <a:lnTo>
                    <a:pt x="18" y="3"/>
                  </a:lnTo>
                  <a:lnTo>
                    <a:pt x="19" y="0"/>
                  </a:lnTo>
                  <a:lnTo>
                    <a:pt x="21" y="3"/>
                  </a:lnTo>
                  <a:lnTo>
                    <a:pt x="21" y="6"/>
                  </a:lnTo>
                  <a:lnTo>
                    <a:pt x="22" y="8"/>
                  </a:lnTo>
                  <a:lnTo>
                    <a:pt x="22" y="1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69" name="Freeform 993"/>
            <p:cNvSpPr>
              <a:spLocks/>
            </p:cNvSpPr>
            <p:nvPr/>
          </p:nvSpPr>
          <p:spPr bwMode="auto">
            <a:xfrm>
              <a:off x="1677" y="3278"/>
              <a:ext cx="13" cy="13"/>
            </a:xfrm>
            <a:custGeom>
              <a:avLst/>
              <a:gdLst>
                <a:gd name="T0" fmla="*/ 11 w 13"/>
                <a:gd name="T1" fmla="*/ 2 h 13"/>
                <a:gd name="T2" fmla="*/ 11 w 13"/>
                <a:gd name="T3" fmla="*/ 3 h 13"/>
                <a:gd name="T4" fmla="*/ 11 w 13"/>
                <a:gd name="T5" fmla="*/ 6 h 13"/>
                <a:gd name="T6" fmla="*/ 11 w 13"/>
                <a:gd name="T7" fmla="*/ 8 h 13"/>
                <a:gd name="T8" fmla="*/ 13 w 13"/>
                <a:gd name="T9" fmla="*/ 9 h 13"/>
                <a:gd name="T10" fmla="*/ 11 w 13"/>
                <a:gd name="T11" fmla="*/ 11 h 13"/>
                <a:gd name="T12" fmla="*/ 11 w 13"/>
                <a:gd name="T13" fmla="*/ 13 h 13"/>
                <a:gd name="T14" fmla="*/ 9 w 13"/>
                <a:gd name="T15" fmla="*/ 13 h 13"/>
                <a:gd name="T16" fmla="*/ 8 w 13"/>
                <a:gd name="T17" fmla="*/ 13 h 13"/>
                <a:gd name="T18" fmla="*/ 8 w 13"/>
                <a:gd name="T19" fmla="*/ 11 h 13"/>
                <a:gd name="T20" fmla="*/ 6 w 13"/>
                <a:gd name="T21" fmla="*/ 11 h 13"/>
                <a:gd name="T22" fmla="*/ 5 w 13"/>
                <a:gd name="T23" fmla="*/ 11 h 13"/>
                <a:gd name="T24" fmla="*/ 5 w 13"/>
                <a:gd name="T25" fmla="*/ 9 h 13"/>
                <a:gd name="T26" fmla="*/ 0 w 13"/>
                <a:gd name="T27" fmla="*/ 5 h 13"/>
                <a:gd name="T28" fmla="*/ 2 w 13"/>
                <a:gd name="T29" fmla="*/ 3 h 13"/>
                <a:gd name="T30" fmla="*/ 3 w 13"/>
                <a:gd name="T31" fmla="*/ 2 h 13"/>
                <a:gd name="T32" fmla="*/ 5 w 13"/>
                <a:gd name="T33" fmla="*/ 2 h 13"/>
                <a:gd name="T34" fmla="*/ 6 w 13"/>
                <a:gd name="T35" fmla="*/ 0 h 13"/>
                <a:gd name="T36" fmla="*/ 8 w 13"/>
                <a:gd name="T37" fmla="*/ 0 h 13"/>
                <a:gd name="T38" fmla="*/ 9 w 13"/>
                <a:gd name="T39" fmla="*/ 0 h 13"/>
                <a:gd name="T40" fmla="*/ 11 w 13"/>
                <a:gd name="T41" fmla="*/ 2 h 13"/>
                <a:gd name="T42" fmla="*/ 11 w 13"/>
                <a:gd name="T43" fmla="*/ 2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3"/>
                <a:gd name="T68" fmla="*/ 13 w 13"/>
                <a:gd name="T69" fmla="*/ 13 h 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3">
                  <a:moveTo>
                    <a:pt x="11" y="2"/>
                  </a:moveTo>
                  <a:lnTo>
                    <a:pt x="11" y="3"/>
                  </a:lnTo>
                  <a:lnTo>
                    <a:pt x="11" y="6"/>
                  </a:lnTo>
                  <a:lnTo>
                    <a:pt x="11" y="8"/>
                  </a:lnTo>
                  <a:lnTo>
                    <a:pt x="13" y="9"/>
                  </a:lnTo>
                  <a:lnTo>
                    <a:pt x="11" y="11"/>
                  </a:lnTo>
                  <a:lnTo>
                    <a:pt x="11" y="13"/>
                  </a:lnTo>
                  <a:lnTo>
                    <a:pt x="9" y="13"/>
                  </a:lnTo>
                  <a:lnTo>
                    <a:pt x="8" y="13"/>
                  </a:lnTo>
                  <a:lnTo>
                    <a:pt x="8" y="11"/>
                  </a:lnTo>
                  <a:lnTo>
                    <a:pt x="6" y="11"/>
                  </a:lnTo>
                  <a:lnTo>
                    <a:pt x="5" y="11"/>
                  </a:lnTo>
                  <a:lnTo>
                    <a:pt x="5" y="9"/>
                  </a:lnTo>
                  <a:lnTo>
                    <a:pt x="0" y="5"/>
                  </a:lnTo>
                  <a:lnTo>
                    <a:pt x="2" y="3"/>
                  </a:lnTo>
                  <a:lnTo>
                    <a:pt x="3" y="2"/>
                  </a:lnTo>
                  <a:lnTo>
                    <a:pt x="5" y="2"/>
                  </a:lnTo>
                  <a:lnTo>
                    <a:pt x="6" y="0"/>
                  </a:lnTo>
                  <a:lnTo>
                    <a:pt x="8" y="0"/>
                  </a:lnTo>
                  <a:lnTo>
                    <a:pt x="9" y="0"/>
                  </a:lnTo>
                  <a:lnTo>
                    <a:pt x="11"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70" name="Freeform 994"/>
            <p:cNvSpPr>
              <a:spLocks/>
            </p:cNvSpPr>
            <p:nvPr/>
          </p:nvSpPr>
          <p:spPr bwMode="auto">
            <a:xfrm>
              <a:off x="1598" y="3283"/>
              <a:ext cx="67" cy="9"/>
            </a:xfrm>
            <a:custGeom>
              <a:avLst/>
              <a:gdLst>
                <a:gd name="T0" fmla="*/ 67 w 67"/>
                <a:gd name="T1" fmla="*/ 4 h 9"/>
                <a:gd name="T2" fmla="*/ 67 w 67"/>
                <a:gd name="T3" fmla="*/ 9 h 9"/>
                <a:gd name="T4" fmla="*/ 62 w 67"/>
                <a:gd name="T5" fmla="*/ 8 h 9"/>
                <a:gd name="T6" fmla="*/ 59 w 67"/>
                <a:gd name="T7" fmla="*/ 8 h 9"/>
                <a:gd name="T8" fmla="*/ 54 w 67"/>
                <a:gd name="T9" fmla="*/ 8 h 9"/>
                <a:gd name="T10" fmla="*/ 51 w 67"/>
                <a:gd name="T11" fmla="*/ 8 h 9"/>
                <a:gd name="T12" fmla="*/ 46 w 67"/>
                <a:gd name="T13" fmla="*/ 8 h 9"/>
                <a:gd name="T14" fmla="*/ 43 w 67"/>
                <a:gd name="T15" fmla="*/ 8 h 9"/>
                <a:gd name="T16" fmla="*/ 39 w 67"/>
                <a:gd name="T17" fmla="*/ 8 h 9"/>
                <a:gd name="T18" fmla="*/ 35 w 67"/>
                <a:gd name="T19" fmla="*/ 8 h 9"/>
                <a:gd name="T20" fmla="*/ 32 w 67"/>
                <a:gd name="T21" fmla="*/ 8 h 9"/>
                <a:gd name="T22" fmla="*/ 28 w 67"/>
                <a:gd name="T23" fmla="*/ 6 h 9"/>
                <a:gd name="T24" fmla="*/ 25 w 67"/>
                <a:gd name="T25" fmla="*/ 6 h 9"/>
                <a:gd name="T26" fmla="*/ 21 w 67"/>
                <a:gd name="T27" fmla="*/ 6 h 9"/>
                <a:gd name="T28" fmla="*/ 17 w 67"/>
                <a:gd name="T29" fmla="*/ 6 h 9"/>
                <a:gd name="T30" fmla="*/ 14 w 67"/>
                <a:gd name="T31" fmla="*/ 6 h 9"/>
                <a:gd name="T32" fmla="*/ 10 w 67"/>
                <a:gd name="T33" fmla="*/ 6 h 9"/>
                <a:gd name="T34" fmla="*/ 7 w 67"/>
                <a:gd name="T35" fmla="*/ 6 h 9"/>
                <a:gd name="T36" fmla="*/ 6 w 67"/>
                <a:gd name="T37" fmla="*/ 6 h 9"/>
                <a:gd name="T38" fmla="*/ 6 w 67"/>
                <a:gd name="T39" fmla="*/ 6 h 9"/>
                <a:gd name="T40" fmla="*/ 4 w 67"/>
                <a:gd name="T41" fmla="*/ 6 h 9"/>
                <a:gd name="T42" fmla="*/ 3 w 67"/>
                <a:gd name="T43" fmla="*/ 6 h 9"/>
                <a:gd name="T44" fmla="*/ 3 w 67"/>
                <a:gd name="T45" fmla="*/ 6 h 9"/>
                <a:gd name="T46" fmla="*/ 1 w 67"/>
                <a:gd name="T47" fmla="*/ 4 h 9"/>
                <a:gd name="T48" fmla="*/ 1 w 67"/>
                <a:gd name="T49" fmla="*/ 4 h 9"/>
                <a:gd name="T50" fmla="*/ 0 w 67"/>
                <a:gd name="T51" fmla="*/ 3 h 9"/>
                <a:gd name="T52" fmla="*/ 1 w 67"/>
                <a:gd name="T53" fmla="*/ 0 h 9"/>
                <a:gd name="T54" fmla="*/ 3 w 67"/>
                <a:gd name="T55" fmla="*/ 0 h 9"/>
                <a:gd name="T56" fmla="*/ 4 w 67"/>
                <a:gd name="T57" fmla="*/ 0 h 9"/>
                <a:gd name="T58" fmla="*/ 7 w 67"/>
                <a:gd name="T59" fmla="*/ 0 h 9"/>
                <a:gd name="T60" fmla="*/ 9 w 67"/>
                <a:gd name="T61" fmla="*/ 1 h 9"/>
                <a:gd name="T62" fmla="*/ 10 w 67"/>
                <a:gd name="T63" fmla="*/ 1 h 9"/>
                <a:gd name="T64" fmla="*/ 14 w 67"/>
                <a:gd name="T65" fmla="*/ 1 h 9"/>
                <a:gd name="T66" fmla="*/ 15 w 67"/>
                <a:gd name="T67" fmla="*/ 1 h 9"/>
                <a:gd name="T68" fmla="*/ 18 w 67"/>
                <a:gd name="T69" fmla="*/ 1 h 9"/>
                <a:gd name="T70" fmla="*/ 21 w 67"/>
                <a:gd name="T71" fmla="*/ 1 h 9"/>
                <a:gd name="T72" fmla="*/ 25 w 67"/>
                <a:gd name="T73" fmla="*/ 3 h 9"/>
                <a:gd name="T74" fmla="*/ 29 w 67"/>
                <a:gd name="T75" fmla="*/ 3 h 9"/>
                <a:gd name="T76" fmla="*/ 32 w 67"/>
                <a:gd name="T77" fmla="*/ 3 h 9"/>
                <a:gd name="T78" fmla="*/ 35 w 67"/>
                <a:gd name="T79" fmla="*/ 3 h 9"/>
                <a:gd name="T80" fmla="*/ 39 w 67"/>
                <a:gd name="T81" fmla="*/ 3 h 9"/>
                <a:gd name="T82" fmla="*/ 42 w 67"/>
                <a:gd name="T83" fmla="*/ 3 h 9"/>
                <a:gd name="T84" fmla="*/ 45 w 67"/>
                <a:gd name="T85" fmla="*/ 4 h 9"/>
                <a:gd name="T86" fmla="*/ 48 w 67"/>
                <a:gd name="T87" fmla="*/ 4 h 9"/>
                <a:gd name="T88" fmla="*/ 51 w 67"/>
                <a:gd name="T89" fmla="*/ 4 h 9"/>
                <a:gd name="T90" fmla="*/ 54 w 67"/>
                <a:gd name="T91" fmla="*/ 4 h 9"/>
                <a:gd name="T92" fmla="*/ 57 w 67"/>
                <a:gd name="T93" fmla="*/ 4 h 9"/>
                <a:gd name="T94" fmla="*/ 60 w 67"/>
                <a:gd name="T95" fmla="*/ 4 h 9"/>
                <a:gd name="T96" fmla="*/ 63 w 67"/>
                <a:gd name="T97" fmla="*/ 4 h 9"/>
                <a:gd name="T98" fmla="*/ 67 w 67"/>
                <a:gd name="T99" fmla="*/ 4 h 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9"/>
                <a:gd name="T152" fmla="*/ 67 w 67"/>
                <a:gd name="T153" fmla="*/ 9 h 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9">
                  <a:moveTo>
                    <a:pt x="67" y="4"/>
                  </a:moveTo>
                  <a:lnTo>
                    <a:pt x="67" y="9"/>
                  </a:lnTo>
                  <a:lnTo>
                    <a:pt x="62" y="8"/>
                  </a:lnTo>
                  <a:lnTo>
                    <a:pt x="59" y="8"/>
                  </a:lnTo>
                  <a:lnTo>
                    <a:pt x="54" y="8"/>
                  </a:lnTo>
                  <a:lnTo>
                    <a:pt x="51" y="8"/>
                  </a:lnTo>
                  <a:lnTo>
                    <a:pt x="46" y="8"/>
                  </a:lnTo>
                  <a:lnTo>
                    <a:pt x="43" y="8"/>
                  </a:lnTo>
                  <a:lnTo>
                    <a:pt x="39" y="8"/>
                  </a:lnTo>
                  <a:lnTo>
                    <a:pt x="35" y="8"/>
                  </a:lnTo>
                  <a:lnTo>
                    <a:pt x="32" y="8"/>
                  </a:lnTo>
                  <a:lnTo>
                    <a:pt x="28" y="6"/>
                  </a:lnTo>
                  <a:lnTo>
                    <a:pt x="25" y="6"/>
                  </a:lnTo>
                  <a:lnTo>
                    <a:pt x="21" y="6"/>
                  </a:lnTo>
                  <a:lnTo>
                    <a:pt x="17" y="6"/>
                  </a:lnTo>
                  <a:lnTo>
                    <a:pt x="14" y="6"/>
                  </a:lnTo>
                  <a:lnTo>
                    <a:pt x="10" y="6"/>
                  </a:lnTo>
                  <a:lnTo>
                    <a:pt x="7" y="6"/>
                  </a:lnTo>
                  <a:lnTo>
                    <a:pt x="6" y="6"/>
                  </a:lnTo>
                  <a:lnTo>
                    <a:pt x="4" y="6"/>
                  </a:lnTo>
                  <a:lnTo>
                    <a:pt x="3" y="6"/>
                  </a:lnTo>
                  <a:lnTo>
                    <a:pt x="1" y="4"/>
                  </a:lnTo>
                  <a:lnTo>
                    <a:pt x="0" y="3"/>
                  </a:lnTo>
                  <a:lnTo>
                    <a:pt x="1" y="0"/>
                  </a:lnTo>
                  <a:lnTo>
                    <a:pt x="3" y="0"/>
                  </a:lnTo>
                  <a:lnTo>
                    <a:pt x="4" y="0"/>
                  </a:lnTo>
                  <a:lnTo>
                    <a:pt x="7" y="0"/>
                  </a:lnTo>
                  <a:lnTo>
                    <a:pt x="9" y="1"/>
                  </a:lnTo>
                  <a:lnTo>
                    <a:pt x="10" y="1"/>
                  </a:lnTo>
                  <a:lnTo>
                    <a:pt x="14" y="1"/>
                  </a:lnTo>
                  <a:lnTo>
                    <a:pt x="15" y="1"/>
                  </a:lnTo>
                  <a:lnTo>
                    <a:pt x="18" y="1"/>
                  </a:lnTo>
                  <a:lnTo>
                    <a:pt x="21" y="1"/>
                  </a:lnTo>
                  <a:lnTo>
                    <a:pt x="25" y="3"/>
                  </a:lnTo>
                  <a:lnTo>
                    <a:pt x="29" y="3"/>
                  </a:lnTo>
                  <a:lnTo>
                    <a:pt x="32" y="3"/>
                  </a:lnTo>
                  <a:lnTo>
                    <a:pt x="35" y="3"/>
                  </a:lnTo>
                  <a:lnTo>
                    <a:pt x="39" y="3"/>
                  </a:lnTo>
                  <a:lnTo>
                    <a:pt x="42" y="3"/>
                  </a:lnTo>
                  <a:lnTo>
                    <a:pt x="45" y="4"/>
                  </a:lnTo>
                  <a:lnTo>
                    <a:pt x="48" y="4"/>
                  </a:lnTo>
                  <a:lnTo>
                    <a:pt x="51" y="4"/>
                  </a:lnTo>
                  <a:lnTo>
                    <a:pt x="54" y="4"/>
                  </a:lnTo>
                  <a:lnTo>
                    <a:pt x="57" y="4"/>
                  </a:lnTo>
                  <a:lnTo>
                    <a:pt x="60" y="4"/>
                  </a:lnTo>
                  <a:lnTo>
                    <a:pt x="63" y="4"/>
                  </a:lnTo>
                  <a:lnTo>
                    <a:pt x="67"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71" name="Freeform 995"/>
            <p:cNvSpPr>
              <a:spLocks/>
            </p:cNvSpPr>
            <p:nvPr/>
          </p:nvSpPr>
          <p:spPr bwMode="auto">
            <a:xfrm>
              <a:off x="1619" y="3300"/>
              <a:ext cx="52" cy="14"/>
            </a:xfrm>
            <a:custGeom>
              <a:avLst/>
              <a:gdLst>
                <a:gd name="T0" fmla="*/ 52 w 52"/>
                <a:gd name="T1" fmla="*/ 1 h 14"/>
                <a:gd name="T2" fmla="*/ 52 w 52"/>
                <a:gd name="T3" fmla="*/ 3 h 14"/>
                <a:gd name="T4" fmla="*/ 47 w 52"/>
                <a:gd name="T5" fmla="*/ 3 h 14"/>
                <a:gd name="T6" fmla="*/ 44 w 52"/>
                <a:gd name="T7" fmla="*/ 3 h 14"/>
                <a:gd name="T8" fmla="*/ 41 w 52"/>
                <a:gd name="T9" fmla="*/ 5 h 14"/>
                <a:gd name="T10" fmla="*/ 38 w 52"/>
                <a:gd name="T11" fmla="*/ 5 h 14"/>
                <a:gd name="T12" fmla="*/ 35 w 52"/>
                <a:gd name="T13" fmla="*/ 6 h 14"/>
                <a:gd name="T14" fmla="*/ 32 w 52"/>
                <a:gd name="T15" fmla="*/ 6 h 14"/>
                <a:gd name="T16" fmla="*/ 28 w 52"/>
                <a:gd name="T17" fmla="*/ 8 h 14"/>
                <a:gd name="T18" fmla="*/ 25 w 52"/>
                <a:gd name="T19" fmla="*/ 8 h 14"/>
                <a:gd name="T20" fmla="*/ 22 w 52"/>
                <a:gd name="T21" fmla="*/ 9 h 14"/>
                <a:gd name="T22" fmla="*/ 19 w 52"/>
                <a:gd name="T23" fmla="*/ 9 h 14"/>
                <a:gd name="T24" fmla="*/ 16 w 52"/>
                <a:gd name="T25" fmla="*/ 11 h 14"/>
                <a:gd name="T26" fmla="*/ 13 w 52"/>
                <a:gd name="T27" fmla="*/ 11 h 14"/>
                <a:gd name="T28" fmla="*/ 10 w 52"/>
                <a:gd name="T29" fmla="*/ 12 h 14"/>
                <a:gd name="T30" fmla="*/ 7 w 52"/>
                <a:gd name="T31" fmla="*/ 12 h 14"/>
                <a:gd name="T32" fmla="*/ 4 w 52"/>
                <a:gd name="T33" fmla="*/ 12 h 14"/>
                <a:gd name="T34" fmla="*/ 0 w 52"/>
                <a:gd name="T35" fmla="*/ 14 h 14"/>
                <a:gd name="T36" fmla="*/ 0 w 52"/>
                <a:gd name="T37" fmla="*/ 12 h 14"/>
                <a:gd name="T38" fmla="*/ 0 w 52"/>
                <a:gd name="T39" fmla="*/ 11 h 14"/>
                <a:gd name="T40" fmla="*/ 0 w 52"/>
                <a:gd name="T41" fmla="*/ 11 h 14"/>
                <a:gd name="T42" fmla="*/ 0 w 52"/>
                <a:gd name="T43" fmla="*/ 9 h 14"/>
                <a:gd name="T44" fmla="*/ 4 w 52"/>
                <a:gd name="T45" fmla="*/ 8 h 14"/>
                <a:gd name="T46" fmla="*/ 7 w 52"/>
                <a:gd name="T47" fmla="*/ 8 h 14"/>
                <a:gd name="T48" fmla="*/ 10 w 52"/>
                <a:gd name="T49" fmla="*/ 8 h 14"/>
                <a:gd name="T50" fmla="*/ 13 w 52"/>
                <a:gd name="T51" fmla="*/ 6 h 14"/>
                <a:gd name="T52" fmla="*/ 16 w 52"/>
                <a:gd name="T53" fmla="*/ 6 h 14"/>
                <a:gd name="T54" fmla="*/ 19 w 52"/>
                <a:gd name="T55" fmla="*/ 5 h 14"/>
                <a:gd name="T56" fmla="*/ 22 w 52"/>
                <a:gd name="T57" fmla="*/ 5 h 14"/>
                <a:gd name="T58" fmla="*/ 25 w 52"/>
                <a:gd name="T59" fmla="*/ 3 h 14"/>
                <a:gd name="T60" fmla="*/ 28 w 52"/>
                <a:gd name="T61" fmla="*/ 3 h 14"/>
                <a:gd name="T62" fmla="*/ 32 w 52"/>
                <a:gd name="T63" fmla="*/ 1 h 14"/>
                <a:gd name="T64" fmla="*/ 35 w 52"/>
                <a:gd name="T65" fmla="*/ 1 h 14"/>
                <a:gd name="T66" fmla="*/ 38 w 52"/>
                <a:gd name="T67" fmla="*/ 0 h 14"/>
                <a:gd name="T68" fmla="*/ 41 w 52"/>
                <a:gd name="T69" fmla="*/ 0 h 14"/>
                <a:gd name="T70" fmla="*/ 44 w 52"/>
                <a:gd name="T71" fmla="*/ 0 h 14"/>
                <a:gd name="T72" fmla="*/ 47 w 52"/>
                <a:gd name="T73" fmla="*/ 0 h 14"/>
                <a:gd name="T74" fmla="*/ 50 w 52"/>
                <a:gd name="T75" fmla="*/ 0 h 14"/>
                <a:gd name="T76" fmla="*/ 52 w 52"/>
                <a:gd name="T77" fmla="*/ 1 h 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
                <a:gd name="T118" fmla="*/ 0 h 14"/>
                <a:gd name="T119" fmla="*/ 52 w 52"/>
                <a:gd name="T120" fmla="*/ 14 h 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 h="14">
                  <a:moveTo>
                    <a:pt x="52" y="1"/>
                  </a:moveTo>
                  <a:lnTo>
                    <a:pt x="52" y="3"/>
                  </a:lnTo>
                  <a:lnTo>
                    <a:pt x="47" y="3"/>
                  </a:lnTo>
                  <a:lnTo>
                    <a:pt x="44" y="3"/>
                  </a:lnTo>
                  <a:lnTo>
                    <a:pt x="41" y="5"/>
                  </a:lnTo>
                  <a:lnTo>
                    <a:pt x="38" y="5"/>
                  </a:lnTo>
                  <a:lnTo>
                    <a:pt x="35" y="6"/>
                  </a:lnTo>
                  <a:lnTo>
                    <a:pt x="32" y="6"/>
                  </a:lnTo>
                  <a:lnTo>
                    <a:pt x="28" y="8"/>
                  </a:lnTo>
                  <a:lnTo>
                    <a:pt x="25" y="8"/>
                  </a:lnTo>
                  <a:lnTo>
                    <a:pt x="22" y="9"/>
                  </a:lnTo>
                  <a:lnTo>
                    <a:pt x="19" y="9"/>
                  </a:lnTo>
                  <a:lnTo>
                    <a:pt x="16" y="11"/>
                  </a:lnTo>
                  <a:lnTo>
                    <a:pt x="13" y="11"/>
                  </a:lnTo>
                  <a:lnTo>
                    <a:pt x="10" y="12"/>
                  </a:lnTo>
                  <a:lnTo>
                    <a:pt x="7" y="12"/>
                  </a:lnTo>
                  <a:lnTo>
                    <a:pt x="4" y="12"/>
                  </a:lnTo>
                  <a:lnTo>
                    <a:pt x="0" y="14"/>
                  </a:lnTo>
                  <a:lnTo>
                    <a:pt x="0" y="12"/>
                  </a:lnTo>
                  <a:lnTo>
                    <a:pt x="0" y="11"/>
                  </a:lnTo>
                  <a:lnTo>
                    <a:pt x="0" y="9"/>
                  </a:lnTo>
                  <a:lnTo>
                    <a:pt x="4" y="8"/>
                  </a:lnTo>
                  <a:lnTo>
                    <a:pt x="7" y="8"/>
                  </a:lnTo>
                  <a:lnTo>
                    <a:pt x="10" y="8"/>
                  </a:lnTo>
                  <a:lnTo>
                    <a:pt x="13" y="6"/>
                  </a:lnTo>
                  <a:lnTo>
                    <a:pt x="16" y="6"/>
                  </a:lnTo>
                  <a:lnTo>
                    <a:pt x="19" y="5"/>
                  </a:lnTo>
                  <a:lnTo>
                    <a:pt x="22" y="5"/>
                  </a:lnTo>
                  <a:lnTo>
                    <a:pt x="25" y="3"/>
                  </a:lnTo>
                  <a:lnTo>
                    <a:pt x="28" y="3"/>
                  </a:lnTo>
                  <a:lnTo>
                    <a:pt x="32" y="1"/>
                  </a:lnTo>
                  <a:lnTo>
                    <a:pt x="35" y="1"/>
                  </a:lnTo>
                  <a:lnTo>
                    <a:pt x="38" y="0"/>
                  </a:lnTo>
                  <a:lnTo>
                    <a:pt x="41" y="0"/>
                  </a:lnTo>
                  <a:lnTo>
                    <a:pt x="44" y="0"/>
                  </a:lnTo>
                  <a:lnTo>
                    <a:pt x="47" y="0"/>
                  </a:lnTo>
                  <a:lnTo>
                    <a:pt x="50" y="0"/>
                  </a:lnTo>
                  <a:lnTo>
                    <a:pt x="52"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72" name="Freeform 996"/>
            <p:cNvSpPr>
              <a:spLocks/>
            </p:cNvSpPr>
            <p:nvPr/>
          </p:nvSpPr>
          <p:spPr bwMode="auto">
            <a:xfrm>
              <a:off x="1755" y="3306"/>
              <a:ext cx="52" cy="19"/>
            </a:xfrm>
            <a:custGeom>
              <a:avLst/>
              <a:gdLst>
                <a:gd name="T0" fmla="*/ 36 w 52"/>
                <a:gd name="T1" fmla="*/ 8 h 19"/>
                <a:gd name="T2" fmla="*/ 37 w 52"/>
                <a:gd name="T3" fmla="*/ 9 h 19"/>
                <a:gd name="T4" fmla="*/ 41 w 52"/>
                <a:gd name="T5" fmla="*/ 9 h 19"/>
                <a:gd name="T6" fmla="*/ 42 w 52"/>
                <a:gd name="T7" fmla="*/ 9 h 19"/>
                <a:gd name="T8" fmla="*/ 45 w 52"/>
                <a:gd name="T9" fmla="*/ 11 h 19"/>
                <a:gd name="T10" fmla="*/ 47 w 52"/>
                <a:gd name="T11" fmla="*/ 11 h 19"/>
                <a:gd name="T12" fmla="*/ 50 w 52"/>
                <a:gd name="T13" fmla="*/ 13 h 19"/>
                <a:gd name="T14" fmla="*/ 50 w 52"/>
                <a:gd name="T15" fmla="*/ 14 h 19"/>
                <a:gd name="T16" fmla="*/ 52 w 52"/>
                <a:gd name="T17" fmla="*/ 17 h 19"/>
                <a:gd name="T18" fmla="*/ 52 w 52"/>
                <a:gd name="T19" fmla="*/ 17 h 19"/>
                <a:gd name="T20" fmla="*/ 50 w 52"/>
                <a:gd name="T21" fmla="*/ 19 h 19"/>
                <a:gd name="T22" fmla="*/ 50 w 52"/>
                <a:gd name="T23" fmla="*/ 19 h 19"/>
                <a:gd name="T24" fmla="*/ 48 w 52"/>
                <a:gd name="T25" fmla="*/ 17 h 19"/>
                <a:gd name="T26" fmla="*/ 48 w 52"/>
                <a:gd name="T27" fmla="*/ 17 h 19"/>
                <a:gd name="T28" fmla="*/ 47 w 52"/>
                <a:gd name="T29" fmla="*/ 17 h 19"/>
                <a:gd name="T30" fmla="*/ 45 w 52"/>
                <a:gd name="T31" fmla="*/ 16 h 19"/>
                <a:gd name="T32" fmla="*/ 44 w 52"/>
                <a:gd name="T33" fmla="*/ 16 h 19"/>
                <a:gd name="T34" fmla="*/ 42 w 52"/>
                <a:gd name="T35" fmla="*/ 16 h 19"/>
                <a:gd name="T36" fmla="*/ 41 w 52"/>
                <a:gd name="T37" fmla="*/ 14 h 19"/>
                <a:gd name="T38" fmla="*/ 37 w 52"/>
                <a:gd name="T39" fmla="*/ 14 h 19"/>
                <a:gd name="T40" fmla="*/ 36 w 52"/>
                <a:gd name="T41" fmla="*/ 13 h 19"/>
                <a:gd name="T42" fmla="*/ 34 w 52"/>
                <a:gd name="T43" fmla="*/ 13 h 19"/>
                <a:gd name="T44" fmla="*/ 31 w 52"/>
                <a:gd name="T45" fmla="*/ 13 h 19"/>
                <a:gd name="T46" fmla="*/ 30 w 52"/>
                <a:gd name="T47" fmla="*/ 11 h 19"/>
                <a:gd name="T48" fmla="*/ 28 w 52"/>
                <a:gd name="T49" fmla="*/ 11 h 19"/>
                <a:gd name="T50" fmla="*/ 25 w 52"/>
                <a:gd name="T51" fmla="*/ 9 h 19"/>
                <a:gd name="T52" fmla="*/ 23 w 52"/>
                <a:gd name="T53" fmla="*/ 9 h 19"/>
                <a:gd name="T54" fmla="*/ 20 w 52"/>
                <a:gd name="T55" fmla="*/ 9 h 19"/>
                <a:gd name="T56" fmla="*/ 19 w 52"/>
                <a:gd name="T57" fmla="*/ 8 h 19"/>
                <a:gd name="T58" fmla="*/ 17 w 52"/>
                <a:gd name="T59" fmla="*/ 8 h 19"/>
                <a:gd name="T60" fmla="*/ 14 w 52"/>
                <a:gd name="T61" fmla="*/ 8 h 19"/>
                <a:gd name="T62" fmla="*/ 13 w 52"/>
                <a:gd name="T63" fmla="*/ 6 h 19"/>
                <a:gd name="T64" fmla="*/ 9 w 52"/>
                <a:gd name="T65" fmla="*/ 6 h 19"/>
                <a:gd name="T66" fmla="*/ 0 w 52"/>
                <a:gd name="T67" fmla="*/ 3 h 19"/>
                <a:gd name="T68" fmla="*/ 2 w 52"/>
                <a:gd name="T69" fmla="*/ 0 h 19"/>
                <a:gd name="T70" fmla="*/ 3 w 52"/>
                <a:gd name="T71" fmla="*/ 0 h 19"/>
                <a:gd name="T72" fmla="*/ 6 w 52"/>
                <a:gd name="T73" fmla="*/ 2 h 19"/>
                <a:gd name="T74" fmla="*/ 8 w 52"/>
                <a:gd name="T75" fmla="*/ 2 h 19"/>
                <a:gd name="T76" fmla="*/ 11 w 52"/>
                <a:gd name="T77" fmla="*/ 3 h 19"/>
                <a:gd name="T78" fmla="*/ 13 w 52"/>
                <a:gd name="T79" fmla="*/ 3 h 19"/>
                <a:gd name="T80" fmla="*/ 14 w 52"/>
                <a:gd name="T81" fmla="*/ 3 h 19"/>
                <a:gd name="T82" fmla="*/ 17 w 52"/>
                <a:gd name="T83" fmla="*/ 3 h 19"/>
                <a:gd name="T84" fmla="*/ 19 w 52"/>
                <a:gd name="T85" fmla="*/ 3 h 19"/>
                <a:gd name="T86" fmla="*/ 20 w 52"/>
                <a:gd name="T87" fmla="*/ 5 h 19"/>
                <a:gd name="T88" fmla="*/ 23 w 52"/>
                <a:gd name="T89" fmla="*/ 5 h 19"/>
                <a:gd name="T90" fmla="*/ 25 w 52"/>
                <a:gd name="T91" fmla="*/ 5 h 19"/>
                <a:gd name="T92" fmla="*/ 28 w 52"/>
                <a:gd name="T93" fmla="*/ 6 h 19"/>
                <a:gd name="T94" fmla="*/ 30 w 52"/>
                <a:gd name="T95" fmla="*/ 6 h 19"/>
                <a:gd name="T96" fmla="*/ 31 w 52"/>
                <a:gd name="T97" fmla="*/ 6 h 19"/>
                <a:gd name="T98" fmla="*/ 34 w 52"/>
                <a:gd name="T99" fmla="*/ 8 h 19"/>
                <a:gd name="T100" fmla="*/ 36 w 52"/>
                <a:gd name="T101" fmla="*/ 8 h 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
                <a:gd name="T154" fmla="*/ 0 h 19"/>
                <a:gd name="T155" fmla="*/ 52 w 52"/>
                <a:gd name="T156" fmla="*/ 19 h 1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 h="19">
                  <a:moveTo>
                    <a:pt x="36" y="8"/>
                  </a:moveTo>
                  <a:lnTo>
                    <a:pt x="37" y="9"/>
                  </a:lnTo>
                  <a:lnTo>
                    <a:pt x="41" y="9"/>
                  </a:lnTo>
                  <a:lnTo>
                    <a:pt x="42" y="9"/>
                  </a:lnTo>
                  <a:lnTo>
                    <a:pt x="45" y="11"/>
                  </a:lnTo>
                  <a:lnTo>
                    <a:pt x="47" y="11"/>
                  </a:lnTo>
                  <a:lnTo>
                    <a:pt x="50" y="13"/>
                  </a:lnTo>
                  <a:lnTo>
                    <a:pt x="50" y="14"/>
                  </a:lnTo>
                  <a:lnTo>
                    <a:pt x="52" y="17"/>
                  </a:lnTo>
                  <a:lnTo>
                    <a:pt x="50" y="19"/>
                  </a:lnTo>
                  <a:lnTo>
                    <a:pt x="48" y="17"/>
                  </a:lnTo>
                  <a:lnTo>
                    <a:pt x="47" y="17"/>
                  </a:lnTo>
                  <a:lnTo>
                    <a:pt x="45" y="16"/>
                  </a:lnTo>
                  <a:lnTo>
                    <a:pt x="44" y="16"/>
                  </a:lnTo>
                  <a:lnTo>
                    <a:pt x="42" y="16"/>
                  </a:lnTo>
                  <a:lnTo>
                    <a:pt x="41" y="14"/>
                  </a:lnTo>
                  <a:lnTo>
                    <a:pt x="37" y="14"/>
                  </a:lnTo>
                  <a:lnTo>
                    <a:pt x="36" y="13"/>
                  </a:lnTo>
                  <a:lnTo>
                    <a:pt x="34" y="13"/>
                  </a:lnTo>
                  <a:lnTo>
                    <a:pt x="31" y="13"/>
                  </a:lnTo>
                  <a:lnTo>
                    <a:pt x="30" y="11"/>
                  </a:lnTo>
                  <a:lnTo>
                    <a:pt x="28" y="11"/>
                  </a:lnTo>
                  <a:lnTo>
                    <a:pt x="25" y="9"/>
                  </a:lnTo>
                  <a:lnTo>
                    <a:pt x="23" y="9"/>
                  </a:lnTo>
                  <a:lnTo>
                    <a:pt x="20" y="9"/>
                  </a:lnTo>
                  <a:lnTo>
                    <a:pt x="19" y="8"/>
                  </a:lnTo>
                  <a:lnTo>
                    <a:pt x="17" y="8"/>
                  </a:lnTo>
                  <a:lnTo>
                    <a:pt x="14" y="8"/>
                  </a:lnTo>
                  <a:lnTo>
                    <a:pt x="13" y="6"/>
                  </a:lnTo>
                  <a:lnTo>
                    <a:pt x="9" y="6"/>
                  </a:lnTo>
                  <a:lnTo>
                    <a:pt x="0" y="3"/>
                  </a:lnTo>
                  <a:lnTo>
                    <a:pt x="2" y="0"/>
                  </a:lnTo>
                  <a:lnTo>
                    <a:pt x="3" y="0"/>
                  </a:lnTo>
                  <a:lnTo>
                    <a:pt x="6" y="2"/>
                  </a:lnTo>
                  <a:lnTo>
                    <a:pt x="8" y="2"/>
                  </a:lnTo>
                  <a:lnTo>
                    <a:pt x="11" y="3"/>
                  </a:lnTo>
                  <a:lnTo>
                    <a:pt x="13" y="3"/>
                  </a:lnTo>
                  <a:lnTo>
                    <a:pt x="14" y="3"/>
                  </a:lnTo>
                  <a:lnTo>
                    <a:pt x="17" y="3"/>
                  </a:lnTo>
                  <a:lnTo>
                    <a:pt x="19" y="3"/>
                  </a:lnTo>
                  <a:lnTo>
                    <a:pt x="20" y="5"/>
                  </a:lnTo>
                  <a:lnTo>
                    <a:pt x="23" y="5"/>
                  </a:lnTo>
                  <a:lnTo>
                    <a:pt x="25" y="5"/>
                  </a:lnTo>
                  <a:lnTo>
                    <a:pt x="28" y="6"/>
                  </a:lnTo>
                  <a:lnTo>
                    <a:pt x="30" y="6"/>
                  </a:lnTo>
                  <a:lnTo>
                    <a:pt x="31" y="6"/>
                  </a:lnTo>
                  <a:lnTo>
                    <a:pt x="34" y="8"/>
                  </a:lnTo>
                  <a:lnTo>
                    <a:pt x="36"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273" name="Freeform 997"/>
            <p:cNvSpPr>
              <a:spLocks/>
            </p:cNvSpPr>
            <p:nvPr/>
          </p:nvSpPr>
          <p:spPr bwMode="auto">
            <a:xfrm>
              <a:off x="1649" y="3314"/>
              <a:ext cx="28" cy="16"/>
            </a:xfrm>
            <a:custGeom>
              <a:avLst/>
              <a:gdLst>
                <a:gd name="T0" fmla="*/ 27 w 28"/>
                <a:gd name="T1" fmla="*/ 6 h 16"/>
                <a:gd name="T2" fmla="*/ 23 w 28"/>
                <a:gd name="T3" fmla="*/ 6 h 16"/>
                <a:gd name="T4" fmla="*/ 20 w 28"/>
                <a:gd name="T5" fmla="*/ 8 h 16"/>
                <a:gd name="T6" fmla="*/ 17 w 28"/>
                <a:gd name="T7" fmla="*/ 8 h 16"/>
                <a:gd name="T8" fmla="*/ 14 w 28"/>
                <a:gd name="T9" fmla="*/ 9 h 16"/>
                <a:gd name="T10" fmla="*/ 11 w 28"/>
                <a:gd name="T11" fmla="*/ 11 h 16"/>
                <a:gd name="T12" fmla="*/ 8 w 28"/>
                <a:gd name="T13" fmla="*/ 12 h 16"/>
                <a:gd name="T14" fmla="*/ 5 w 28"/>
                <a:gd name="T15" fmla="*/ 14 h 16"/>
                <a:gd name="T16" fmla="*/ 2 w 28"/>
                <a:gd name="T17" fmla="*/ 16 h 16"/>
                <a:gd name="T18" fmla="*/ 2 w 28"/>
                <a:gd name="T19" fmla="*/ 16 h 16"/>
                <a:gd name="T20" fmla="*/ 0 w 28"/>
                <a:gd name="T21" fmla="*/ 16 h 16"/>
                <a:gd name="T22" fmla="*/ 0 w 28"/>
                <a:gd name="T23" fmla="*/ 14 h 16"/>
                <a:gd name="T24" fmla="*/ 0 w 28"/>
                <a:gd name="T25" fmla="*/ 12 h 16"/>
                <a:gd name="T26" fmla="*/ 2 w 28"/>
                <a:gd name="T27" fmla="*/ 9 h 16"/>
                <a:gd name="T28" fmla="*/ 5 w 28"/>
                <a:gd name="T29" fmla="*/ 8 h 16"/>
                <a:gd name="T30" fmla="*/ 9 w 28"/>
                <a:gd name="T31" fmla="*/ 6 h 16"/>
                <a:gd name="T32" fmla="*/ 12 w 28"/>
                <a:gd name="T33" fmla="*/ 5 h 16"/>
                <a:gd name="T34" fmla="*/ 16 w 28"/>
                <a:gd name="T35" fmla="*/ 3 h 16"/>
                <a:gd name="T36" fmla="*/ 19 w 28"/>
                <a:gd name="T37" fmla="*/ 3 h 16"/>
                <a:gd name="T38" fmla="*/ 22 w 28"/>
                <a:gd name="T39" fmla="*/ 1 h 16"/>
                <a:gd name="T40" fmla="*/ 23 w 28"/>
                <a:gd name="T41" fmla="*/ 0 h 16"/>
                <a:gd name="T42" fmla="*/ 28 w 28"/>
                <a:gd name="T43" fmla="*/ 0 h 16"/>
                <a:gd name="T44" fmla="*/ 27 w 28"/>
                <a:gd name="T45" fmla="*/ 6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16"/>
                <a:gd name="T71" fmla="*/ 28 w 28"/>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16">
                  <a:moveTo>
                    <a:pt x="27" y="6"/>
                  </a:moveTo>
                  <a:lnTo>
                    <a:pt x="23" y="6"/>
                  </a:lnTo>
                  <a:lnTo>
                    <a:pt x="20" y="8"/>
                  </a:lnTo>
                  <a:lnTo>
                    <a:pt x="17" y="8"/>
                  </a:lnTo>
                  <a:lnTo>
                    <a:pt x="14" y="9"/>
                  </a:lnTo>
                  <a:lnTo>
                    <a:pt x="11" y="11"/>
                  </a:lnTo>
                  <a:lnTo>
                    <a:pt x="8" y="12"/>
                  </a:lnTo>
                  <a:lnTo>
                    <a:pt x="5" y="14"/>
                  </a:lnTo>
                  <a:lnTo>
                    <a:pt x="2" y="16"/>
                  </a:lnTo>
                  <a:lnTo>
                    <a:pt x="0" y="16"/>
                  </a:lnTo>
                  <a:lnTo>
                    <a:pt x="0" y="14"/>
                  </a:lnTo>
                  <a:lnTo>
                    <a:pt x="0" y="12"/>
                  </a:lnTo>
                  <a:lnTo>
                    <a:pt x="2" y="9"/>
                  </a:lnTo>
                  <a:lnTo>
                    <a:pt x="5" y="8"/>
                  </a:lnTo>
                  <a:lnTo>
                    <a:pt x="9" y="6"/>
                  </a:lnTo>
                  <a:lnTo>
                    <a:pt x="12" y="5"/>
                  </a:lnTo>
                  <a:lnTo>
                    <a:pt x="16" y="3"/>
                  </a:lnTo>
                  <a:lnTo>
                    <a:pt x="19" y="3"/>
                  </a:lnTo>
                  <a:lnTo>
                    <a:pt x="22" y="1"/>
                  </a:lnTo>
                  <a:lnTo>
                    <a:pt x="23" y="0"/>
                  </a:lnTo>
                  <a:lnTo>
                    <a:pt x="28" y="0"/>
                  </a:lnTo>
                  <a:lnTo>
                    <a:pt x="27" y="6"/>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17" name="Group 998"/>
          <p:cNvGrpSpPr>
            <a:grpSpLocks/>
          </p:cNvGrpSpPr>
          <p:nvPr/>
        </p:nvGrpSpPr>
        <p:grpSpPr bwMode="auto">
          <a:xfrm>
            <a:off x="4400550" y="4048125"/>
            <a:ext cx="379413" cy="388938"/>
            <a:chOff x="2511" y="1899"/>
            <a:chExt cx="239" cy="245"/>
          </a:xfrm>
        </p:grpSpPr>
        <p:sp>
          <p:nvSpPr>
            <p:cNvPr id="75163" name="Freeform 999"/>
            <p:cNvSpPr>
              <a:spLocks/>
            </p:cNvSpPr>
            <p:nvPr/>
          </p:nvSpPr>
          <p:spPr bwMode="auto">
            <a:xfrm>
              <a:off x="2557" y="2091"/>
              <a:ext cx="9" cy="9"/>
            </a:xfrm>
            <a:custGeom>
              <a:avLst/>
              <a:gdLst>
                <a:gd name="T0" fmla="*/ 4 w 9"/>
                <a:gd name="T1" fmla="*/ 9 h 9"/>
                <a:gd name="T2" fmla="*/ 6 w 9"/>
                <a:gd name="T3" fmla="*/ 9 h 9"/>
                <a:gd name="T4" fmla="*/ 7 w 9"/>
                <a:gd name="T5" fmla="*/ 7 h 9"/>
                <a:gd name="T6" fmla="*/ 9 w 9"/>
                <a:gd name="T7" fmla="*/ 6 h 9"/>
                <a:gd name="T8" fmla="*/ 9 w 9"/>
                <a:gd name="T9" fmla="*/ 4 h 9"/>
                <a:gd name="T10" fmla="*/ 9 w 9"/>
                <a:gd name="T11" fmla="*/ 3 h 9"/>
                <a:gd name="T12" fmla="*/ 7 w 9"/>
                <a:gd name="T13" fmla="*/ 1 h 9"/>
                <a:gd name="T14" fmla="*/ 6 w 9"/>
                <a:gd name="T15" fmla="*/ 0 h 9"/>
                <a:gd name="T16" fmla="*/ 4 w 9"/>
                <a:gd name="T17" fmla="*/ 0 h 9"/>
                <a:gd name="T18" fmla="*/ 3 w 9"/>
                <a:gd name="T19" fmla="*/ 0 h 9"/>
                <a:gd name="T20" fmla="*/ 1 w 9"/>
                <a:gd name="T21" fmla="*/ 1 h 9"/>
                <a:gd name="T22" fmla="*/ 0 w 9"/>
                <a:gd name="T23" fmla="*/ 3 h 9"/>
                <a:gd name="T24" fmla="*/ 0 w 9"/>
                <a:gd name="T25" fmla="*/ 4 h 9"/>
                <a:gd name="T26" fmla="*/ 0 w 9"/>
                <a:gd name="T27" fmla="*/ 6 h 9"/>
                <a:gd name="T28" fmla="*/ 1 w 9"/>
                <a:gd name="T29" fmla="*/ 7 h 9"/>
                <a:gd name="T30" fmla="*/ 3 w 9"/>
                <a:gd name="T31" fmla="*/ 9 h 9"/>
                <a:gd name="T32" fmla="*/ 4 w 9"/>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9"/>
                <a:gd name="T53" fmla="*/ 9 w 9"/>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9">
                  <a:moveTo>
                    <a:pt x="4" y="9"/>
                  </a:moveTo>
                  <a:lnTo>
                    <a:pt x="6" y="9"/>
                  </a:lnTo>
                  <a:lnTo>
                    <a:pt x="7" y="7"/>
                  </a:lnTo>
                  <a:lnTo>
                    <a:pt x="9" y="6"/>
                  </a:lnTo>
                  <a:lnTo>
                    <a:pt x="9" y="4"/>
                  </a:lnTo>
                  <a:lnTo>
                    <a:pt x="9" y="3"/>
                  </a:lnTo>
                  <a:lnTo>
                    <a:pt x="7" y="1"/>
                  </a:lnTo>
                  <a:lnTo>
                    <a:pt x="6" y="0"/>
                  </a:lnTo>
                  <a:lnTo>
                    <a:pt x="4" y="0"/>
                  </a:lnTo>
                  <a:lnTo>
                    <a:pt x="3" y="0"/>
                  </a:lnTo>
                  <a:lnTo>
                    <a:pt x="1" y="1"/>
                  </a:lnTo>
                  <a:lnTo>
                    <a:pt x="0" y="3"/>
                  </a:lnTo>
                  <a:lnTo>
                    <a:pt x="0" y="4"/>
                  </a:lnTo>
                  <a:lnTo>
                    <a:pt x="0" y="6"/>
                  </a:lnTo>
                  <a:lnTo>
                    <a:pt x="1" y="7"/>
                  </a:lnTo>
                  <a:lnTo>
                    <a:pt x="3" y="9"/>
                  </a:lnTo>
                  <a:lnTo>
                    <a:pt x="4" y="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64" name="Freeform 1000"/>
            <p:cNvSpPr>
              <a:spLocks/>
            </p:cNvSpPr>
            <p:nvPr/>
          </p:nvSpPr>
          <p:spPr bwMode="auto">
            <a:xfrm>
              <a:off x="2674" y="2133"/>
              <a:ext cx="12" cy="11"/>
            </a:xfrm>
            <a:custGeom>
              <a:avLst/>
              <a:gdLst>
                <a:gd name="T0" fmla="*/ 6 w 12"/>
                <a:gd name="T1" fmla="*/ 11 h 11"/>
                <a:gd name="T2" fmla="*/ 9 w 12"/>
                <a:gd name="T3" fmla="*/ 11 h 11"/>
                <a:gd name="T4" fmla="*/ 11 w 12"/>
                <a:gd name="T5" fmla="*/ 9 h 11"/>
                <a:gd name="T6" fmla="*/ 12 w 12"/>
                <a:gd name="T7" fmla="*/ 7 h 11"/>
                <a:gd name="T8" fmla="*/ 12 w 12"/>
                <a:gd name="T9" fmla="*/ 6 h 11"/>
                <a:gd name="T10" fmla="*/ 12 w 12"/>
                <a:gd name="T11" fmla="*/ 3 h 11"/>
                <a:gd name="T12" fmla="*/ 11 w 12"/>
                <a:gd name="T13" fmla="*/ 1 h 11"/>
                <a:gd name="T14" fmla="*/ 9 w 12"/>
                <a:gd name="T15" fmla="*/ 0 h 11"/>
                <a:gd name="T16" fmla="*/ 6 w 12"/>
                <a:gd name="T17" fmla="*/ 0 h 11"/>
                <a:gd name="T18" fmla="*/ 4 w 12"/>
                <a:gd name="T19" fmla="*/ 0 h 11"/>
                <a:gd name="T20" fmla="*/ 3 w 12"/>
                <a:gd name="T21" fmla="*/ 1 h 11"/>
                <a:gd name="T22" fmla="*/ 1 w 12"/>
                <a:gd name="T23" fmla="*/ 3 h 11"/>
                <a:gd name="T24" fmla="*/ 0 w 12"/>
                <a:gd name="T25" fmla="*/ 6 h 11"/>
                <a:gd name="T26" fmla="*/ 1 w 12"/>
                <a:gd name="T27" fmla="*/ 7 h 11"/>
                <a:gd name="T28" fmla="*/ 3 w 12"/>
                <a:gd name="T29" fmla="*/ 9 h 11"/>
                <a:gd name="T30" fmla="*/ 4 w 12"/>
                <a:gd name="T31" fmla="*/ 11 h 11"/>
                <a:gd name="T32" fmla="*/ 6 w 12"/>
                <a:gd name="T33" fmla="*/ 1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1"/>
                <a:gd name="T53" fmla="*/ 12 w 1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1">
                  <a:moveTo>
                    <a:pt x="6" y="11"/>
                  </a:moveTo>
                  <a:lnTo>
                    <a:pt x="9" y="11"/>
                  </a:lnTo>
                  <a:lnTo>
                    <a:pt x="11" y="9"/>
                  </a:lnTo>
                  <a:lnTo>
                    <a:pt x="12" y="7"/>
                  </a:lnTo>
                  <a:lnTo>
                    <a:pt x="12" y="6"/>
                  </a:lnTo>
                  <a:lnTo>
                    <a:pt x="12" y="3"/>
                  </a:lnTo>
                  <a:lnTo>
                    <a:pt x="11" y="1"/>
                  </a:lnTo>
                  <a:lnTo>
                    <a:pt x="9" y="0"/>
                  </a:lnTo>
                  <a:lnTo>
                    <a:pt x="6" y="0"/>
                  </a:lnTo>
                  <a:lnTo>
                    <a:pt x="4" y="0"/>
                  </a:lnTo>
                  <a:lnTo>
                    <a:pt x="3" y="1"/>
                  </a:lnTo>
                  <a:lnTo>
                    <a:pt x="1" y="3"/>
                  </a:lnTo>
                  <a:lnTo>
                    <a:pt x="0" y="6"/>
                  </a:lnTo>
                  <a:lnTo>
                    <a:pt x="1" y="7"/>
                  </a:lnTo>
                  <a:lnTo>
                    <a:pt x="3" y="9"/>
                  </a:lnTo>
                  <a:lnTo>
                    <a:pt x="4" y="11"/>
                  </a:lnTo>
                  <a:lnTo>
                    <a:pt x="6" y="1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65" name="Freeform 1001"/>
            <p:cNvSpPr>
              <a:spLocks/>
            </p:cNvSpPr>
            <p:nvPr/>
          </p:nvSpPr>
          <p:spPr bwMode="auto">
            <a:xfrm>
              <a:off x="2734" y="2033"/>
              <a:ext cx="5" cy="5"/>
            </a:xfrm>
            <a:custGeom>
              <a:avLst/>
              <a:gdLst>
                <a:gd name="T0" fmla="*/ 2 w 5"/>
                <a:gd name="T1" fmla="*/ 5 h 5"/>
                <a:gd name="T2" fmla="*/ 4 w 5"/>
                <a:gd name="T3" fmla="*/ 5 h 5"/>
                <a:gd name="T4" fmla="*/ 5 w 5"/>
                <a:gd name="T5" fmla="*/ 3 h 5"/>
                <a:gd name="T6" fmla="*/ 5 w 5"/>
                <a:gd name="T7" fmla="*/ 3 h 5"/>
                <a:gd name="T8" fmla="*/ 5 w 5"/>
                <a:gd name="T9" fmla="*/ 1 h 5"/>
                <a:gd name="T10" fmla="*/ 5 w 5"/>
                <a:gd name="T11" fmla="*/ 1 h 5"/>
                <a:gd name="T12" fmla="*/ 5 w 5"/>
                <a:gd name="T13" fmla="*/ 0 h 5"/>
                <a:gd name="T14" fmla="*/ 4 w 5"/>
                <a:gd name="T15" fmla="*/ 0 h 5"/>
                <a:gd name="T16" fmla="*/ 2 w 5"/>
                <a:gd name="T17" fmla="*/ 0 h 5"/>
                <a:gd name="T18" fmla="*/ 2 w 5"/>
                <a:gd name="T19" fmla="*/ 0 h 5"/>
                <a:gd name="T20" fmla="*/ 0 w 5"/>
                <a:gd name="T21" fmla="*/ 0 h 5"/>
                <a:gd name="T22" fmla="*/ 0 w 5"/>
                <a:gd name="T23" fmla="*/ 1 h 5"/>
                <a:gd name="T24" fmla="*/ 0 w 5"/>
                <a:gd name="T25" fmla="*/ 1 h 5"/>
                <a:gd name="T26" fmla="*/ 0 w 5"/>
                <a:gd name="T27" fmla="*/ 3 h 5"/>
                <a:gd name="T28" fmla="*/ 0 w 5"/>
                <a:gd name="T29" fmla="*/ 3 h 5"/>
                <a:gd name="T30" fmla="*/ 2 w 5"/>
                <a:gd name="T31" fmla="*/ 5 h 5"/>
                <a:gd name="T32" fmla="*/ 2 w 5"/>
                <a:gd name="T33" fmla="*/ 5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5"/>
                <a:gd name="T53" fmla="*/ 5 w 5"/>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5">
                  <a:moveTo>
                    <a:pt x="2" y="5"/>
                  </a:moveTo>
                  <a:lnTo>
                    <a:pt x="4" y="5"/>
                  </a:lnTo>
                  <a:lnTo>
                    <a:pt x="5" y="3"/>
                  </a:lnTo>
                  <a:lnTo>
                    <a:pt x="5" y="1"/>
                  </a:lnTo>
                  <a:lnTo>
                    <a:pt x="5" y="0"/>
                  </a:lnTo>
                  <a:lnTo>
                    <a:pt x="4" y="0"/>
                  </a:lnTo>
                  <a:lnTo>
                    <a:pt x="2" y="0"/>
                  </a:lnTo>
                  <a:lnTo>
                    <a:pt x="0" y="0"/>
                  </a:lnTo>
                  <a:lnTo>
                    <a:pt x="0" y="1"/>
                  </a:lnTo>
                  <a:lnTo>
                    <a:pt x="0" y="3"/>
                  </a:lnTo>
                  <a:lnTo>
                    <a:pt x="2"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66" name="Freeform 1002"/>
            <p:cNvSpPr>
              <a:spLocks/>
            </p:cNvSpPr>
            <p:nvPr/>
          </p:nvSpPr>
          <p:spPr bwMode="auto">
            <a:xfrm>
              <a:off x="2511" y="1899"/>
              <a:ext cx="239" cy="234"/>
            </a:xfrm>
            <a:custGeom>
              <a:avLst/>
              <a:gdLst>
                <a:gd name="T0" fmla="*/ 110 w 239"/>
                <a:gd name="T1" fmla="*/ 215 h 234"/>
                <a:gd name="T2" fmla="*/ 105 w 239"/>
                <a:gd name="T3" fmla="*/ 218 h 234"/>
                <a:gd name="T4" fmla="*/ 107 w 239"/>
                <a:gd name="T5" fmla="*/ 223 h 234"/>
                <a:gd name="T6" fmla="*/ 111 w 239"/>
                <a:gd name="T7" fmla="*/ 221 h 234"/>
                <a:gd name="T8" fmla="*/ 114 w 239"/>
                <a:gd name="T9" fmla="*/ 217 h 234"/>
                <a:gd name="T10" fmla="*/ 117 w 239"/>
                <a:gd name="T11" fmla="*/ 215 h 234"/>
                <a:gd name="T12" fmla="*/ 130 w 239"/>
                <a:gd name="T13" fmla="*/ 206 h 234"/>
                <a:gd name="T14" fmla="*/ 105 w 239"/>
                <a:gd name="T15" fmla="*/ 179 h 234"/>
                <a:gd name="T16" fmla="*/ 111 w 239"/>
                <a:gd name="T17" fmla="*/ 199 h 234"/>
                <a:gd name="T18" fmla="*/ 113 w 239"/>
                <a:gd name="T19" fmla="*/ 201 h 234"/>
                <a:gd name="T20" fmla="*/ 117 w 239"/>
                <a:gd name="T21" fmla="*/ 182 h 234"/>
                <a:gd name="T22" fmla="*/ 117 w 239"/>
                <a:gd name="T23" fmla="*/ 182 h 234"/>
                <a:gd name="T24" fmla="*/ 119 w 239"/>
                <a:gd name="T25" fmla="*/ 202 h 234"/>
                <a:gd name="T26" fmla="*/ 128 w 239"/>
                <a:gd name="T27" fmla="*/ 187 h 234"/>
                <a:gd name="T28" fmla="*/ 164 w 239"/>
                <a:gd name="T29" fmla="*/ 234 h 234"/>
                <a:gd name="T30" fmla="*/ 192 w 239"/>
                <a:gd name="T31" fmla="*/ 165 h 234"/>
                <a:gd name="T32" fmla="*/ 209 w 239"/>
                <a:gd name="T33" fmla="*/ 154 h 234"/>
                <a:gd name="T34" fmla="*/ 216 w 239"/>
                <a:gd name="T35" fmla="*/ 142 h 234"/>
                <a:gd name="T36" fmla="*/ 216 w 239"/>
                <a:gd name="T37" fmla="*/ 126 h 234"/>
                <a:gd name="T38" fmla="*/ 216 w 239"/>
                <a:gd name="T39" fmla="*/ 117 h 234"/>
                <a:gd name="T40" fmla="*/ 222 w 239"/>
                <a:gd name="T41" fmla="*/ 109 h 234"/>
                <a:gd name="T42" fmla="*/ 223 w 239"/>
                <a:gd name="T43" fmla="*/ 131 h 234"/>
                <a:gd name="T44" fmla="*/ 233 w 239"/>
                <a:gd name="T45" fmla="*/ 103 h 234"/>
                <a:gd name="T46" fmla="*/ 238 w 239"/>
                <a:gd name="T47" fmla="*/ 98 h 234"/>
                <a:gd name="T48" fmla="*/ 239 w 239"/>
                <a:gd name="T49" fmla="*/ 90 h 234"/>
                <a:gd name="T50" fmla="*/ 239 w 239"/>
                <a:gd name="T51" fmla="*/ 75 h 234"/>
                <a:gd name="T52" fmla="*/ 238 w 239"/>
                <a:gd name="T53" fmla="*/ 64 h 234"/>
                <a:gd name="T54" fmla="*/ 223 w 239"/>
                <a:gd name="T55" fmla="*/ 61 h 234"/>
                <a:gd name="T56" fmla="*/ 217 w 239"/>
                <a:gd name="T57" fmla="*/ 50 h 234"/>
                <a:gd name="T58" fmla="*/ 211 w 239"/>
                <a:gd name="T59" fmla="*/ 42 h 234"/>
                <a:gd name="T60" fmla="*/ 184 w 239"/>
                <a:gd name="T61" fmla="*/ 42 h 234"/>
                <a:gd name="T62" fmla="*/ 166 w 239"/>
                <a:gd name="T63" fmla="*/ 37 h 234"/>
                <a:gd name="T64" fmla="*/ 164 w 239"/>
                <a:gd name="T65" fmla="*/ 25 h 234"/>
                <a:gd name="T66" fmla="*/ 166 w 239"/>
                <a:gd name="T67" fmla="*/ 9 h 234"/>
                <a:gd name="T68" fmla="*/ 156 w 239"/>
                <a:gd name="T69" fmla="*/ 1 h 234"/>
                <a:gd name="T70" fmla="*/ 139 w 239"/>
                <a:gd name="T71" fmla="*/ 1 h 234"/>
                <a:gd name="T72" fmla="*/ 64 w 239"/>
                <a:gd name="T73" fmla="*/ 65 h 234"/>
                <a:gd name="T74" fmla="*/ 21 w 239"/>
                <a:gd name="T75" fmla="*/ 100 h 234"/>
                <a:gd name="T76" fmla="*/ 19 w 239"/>
                <a:gd name="T77" fmla="*/ 109 h 234"/>
                <a:gd name="T78" fmla="*/ 15 w 239"/>
                <a:gd name="T79" fmla="*/ 118 h 234"/>
                <a:gd name="T80" fmla="*/ 7 w 239"/>
                <a:gd name="T81" fmla="*/ 121 h 234"/>
                <a:gd name="T82" fmla="*/ 4 w 239"/>
                <a:gd name="T83" fmla="*/ 126 h 234"/>
                <a:gd name="T84" fmla="*/ 4 w 239"/>
                <a:gd name="T85" fmla="*/ 131 h 234"/>
                <a:gd name="T86" fmla="*/ 0 w 239"/>
                <a:gd name="T87" fmla="*/ 131 h 234"/>
                <a:gd name="T88" fmla="*/ 38 w 239"/>
                <a:gd name="T89" fmla="*/ 157 h 234"/>
                <a:gd name="T90" fmla="*/ 53 w 239"/>
                <a:gd name="T91" fmla="*/ 162 h 234"/>
                <a:gd name="T92" fmla="*/ 105 w 239"/>
                <a:gd name="T93" fmla="*/ 199 h 234"/>
                <a:gd name="T94" fmla="*/ 96 w 239"/>
                <a:gd name="T95" fmla="*/ 207 h 234"/>
                <a:gd name="T96" fmla="*/ 88 w 239"/>
                <a:gd name="T97" fmla="*/ 210 h 234"/>
                <a:gd name="T98" fmla="*/ 85 w 239"/>
                <a:gd name="T99" fmla="*/ 213 h 234"/>
                <a:gd name="T100" fmla="*/ 91 w 239"/>
                <a:gd name="T101" fmla="*/ 215 h 234"/>
                <a:gd name="T102" fmla="*/ 94 w 239"/>
                <a:gd name="T103" fmla="*/ 212 h 234"/>
                <a:gd name="T104" fmla="*/ 100 w 239"/>
                <a:gd name="T105" fmla="*/ 209 h 234"/>
                <a:gd name="T106" fmla="*/ 105 w 239"/>
                <a:gd name="T107" fmla="*/ 210 h 234"/>
                <a:gd name="T108" fmla="*/ 100 w 239"/>
                <a:gd name="T109" fmla="*/ 212 h 234"/>
                <a:gd name="T110" fmla="*/ 94 w 239"/>
                <a:gd name="T111" fmla="*/ 215 h 234"/>
                <a:gd name="T112" fmla="*/ 96 w 239"/>
                <a:gd name="T113" fmla="*/ 218 h 234"/>
                <a:gd name="T114" fmla="*/ 102 w 239"/>
                <a:gd name="T115" fmla="*/ 218 h 234"/>
                <a:gd name="T116" fmla="*/ 105 w 239"/>
                <a:gd name="T117" fmla="*/ 213 h 234"/>
                <a:gd name="T118" fmla="*/ 108 w 239"/>
                <a:gd name="T119" fmla="*/ 212 h 234"/>
                <a:gd name="T120" fmla="*/ 113 w 239"/>
                <a:gd name="T121" fmla="*/ 213 h 2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
                <a:gd name="T184" fmla="*/ 0 h 234"/>
                <a:gd name="T185" fmla="*/ 239 w 239"/>
                <a:gd name="T186" fmla="*/ 234 h 2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 h="234">
                  <a:moveTo>
                    <a:pt x="113" y="213"/>
                  </a:moveTo>
                  <a:lnTo>
                    <a:pt x="113" y="213"/>
                  </a:lnTo>
                  <a:lnTo>
                    <a:pt x="110" y="215"/>
                  </a:lnTo>
                  <a:lnTo>
                    <a:pt x="108" y="217"/>
                  </a:lnTo>
                  <a:lnTo>
                    <a:pt x="107" y="218"/>
                  </a:lnTo>
                  <a:lnTo>
                    <a:pt x="105" y="218"/>
                  </a:lnTo>
                  <a:lnTo>
                    <a:pt x="103" y="220"/>
                  </a:lnTo>
                  <a:lnTo>
                    <a:pt x="105" y="221"/>
                  </a:lnTo>
                  <a:lnTo>
                    <a:pt x="107" y="223"/>
                  </a:lnTo>
                  <a:lnTo>
                    <a:pt x="108" y="223"/>
                  </a:lnTo>
                  <a:lnTo>
                    <a:pt x="110" y="223"/>
                  </a:lnTo>
                  <a:lnTo>
                    <a:pt x="111" y="221"/>
                  </a:lnTo>
                  <a:lnTo>
                    <a:pt x="113" y="220"/>
                  </a:lnTo>
                  <a:lnTo>
                    <a:pt x="113" y="218"/>
                  </a:lnTo>
                  <a:lnTo>
                    <a:pt x="114" y="217"/>
                  </a:lnTo>
                  <a:lnTo>
                    <a:pt x="114" y="215"/>
                  </a:lnTo>
                  <a:lnTo>
                    <a:pt x="116" y="215"/>
                  </a:lnTo>
                  <a:lnTo>
                    <a:pt x="117" y="215"/>
                  </a:lnTo>
                  <a:lnTo>
                    <a:pt x="119" y="215"/>
                  </a:lnTo>
                  <a:lnTo>
                    <a:pt x="130" y="206"/>
                  </a:lnTo>
                  <a:lnTo>
                    <a:pt x="108" y="198"/>
                  </a:lnTo>
                  <a:lnTo>
                    <a:pt x="105" y="193"/>
                  </a:lnTo>
                  <a:lnTo>
                    <a:pt x="105" y="179"/>
                  </a:lnTo>
                  <a:lnTo>
                    <a:pt x="110" y="181"/>
                  </a:lnTo>
                  <a:lnTo>
                    <a:pt x="110" y="199"/>
                  </a:lnTo>
                  <a:lnTo>
                    <a:pt x="111" y="199"/>
                  </a:lnTo>
                  <a:lnTo>
                    <a:pt x="111" y="181"/>
                  </a:lnTo>
                  <a:lnTo>
                    <a:pt x="113" y="181"/>
                  </a:lnTo>
                  <a:lnTo>
                    <a:pt x="113" y="201"/>
                  </a:lnTo>
                  <a:lnTo>
                    <a:pt x="114" y="201"/>
                  </a:lnTo>
                  <a:lnTo>
                    <a:pt x="114" y="181"/>
                  </a:lnTo>
                  <a:lnTo>
                    <a:pt x="117" y="182"/>
                  </a:lnTo>
                  <a:lnTo>
                    <a:pt x="117" y="202"/>
                  </a:lnTo>
                  <a:lnTo>
                    <a:pt x="117" y="182"/>
                  </a:lnTo>
                  <a:lnTo>
                    <a:pt x="124" y="184"/>
                  </a:lnTo>
                  <a:lnTo>
                    <a:pt x="124" y="199"/>
                  </a:lnTo>
                  <a:lnTo>
                    <a:pt x="119" y="202"/>
                  </a:lnTo>
                  <a:lnTo>
                    <a:pt x="124" y="204"/>
                  </a:lnTo>
                  <a:lnTo>
                    <a:pt x="128" y="202"/>
                  </a:lnTo>
                  <a:lnTo>
                    <a:pt x="128" y="187"/>
                  </a:lnTo>
                  <a:lnTo>
                    <a:pt x="141" y="190"/>
                  </a:lnTo>
                  <a:lnTo>
                    <a:pt x="158" y="182"/>
                  </a:lnTo>
                  <a:lnTo>
                    <a:pt x="164" y="234"/>
                  </a:lnTo>
                  <a:lnTo>
                    <a:pt x="174" y="234"/>
                  </a:lnTo>
                  <a:lnTo>
                    <a:pt x="184" y="168"/>
                  </a:lnTo>
                  <a:lnTo>
                    <a:pt x="192" y="165"/>
                  </a:lnTo>
                  <a:lnTo>
                    <a:pt x="199" y="162"/>
                  </a:lnTo>
                  <a:lnTo>
                    <a:pt x="205" y="159"/>
                  </a:lnTo>
                  <a:lnTo>
                    <a:pt x="209" y="154"/>
                  </a:lnTo>
                  <a:lnTo>
                    <a:pt x="213" y="151"/>
                  </a:lnTo>
                  <a:lnTo>
                    <a:pt x="214" y="146"/>
                  </a:lnTo>
                  <a:lnTo>
                    <a:pt x="216" y="142"/>
                  </a:lnTo>
                  <a:lnTo>
                    <a:pt x="216" y="134"/>
                  </a:lnTo>
                  <a:lnTo>
                    <a:pt x="216" y="131"/>
                  </a:lnTo>
                  <a:lnTo>
                    <a:pt x="216" y="126"/>
                  </a:lnTo>
                  <a:lnTo>
                    <a:pt x="216" y="123"/>
                  </a:lnTo>
                  <a:lnTo>
                    <a:pt x="216" y="118"/>
                  </a:lnTo>
                  <a:lnTo>
                    <a:pt x="216" y="117"/>
                  </a:lnTo>
                  <a:lnTo>
                    <a:pt x="217" y="114"/>
                  </a:lnTo>
                  <a:lnTo>
                    <a:pt x="219" y="110"/>
                  </a:lnTo>
                  <a:lnTo>
                    <a:pt x="222" y="109"/>
                  </a:lnTo>
                  <a:lnTo>
                    <a:pt x="222" y="114"/>
                  </a:lnTo>
                  <a:lnTo>
                    <a:pt x="223" y="123"/>
                  </a:lnTo>
                  <a:lnTo>
                    <a:pt x="223" y="131"/>
                  </a:lnTo>
                  <a:lnTo>
                    <a:pt x="223" y="134"/>
                  </a:lnTo>
                  <a:lnTo>
                    <a:pt x="228" y="134"/>
                  </a:lnTo>
                  <a:lnTo>
                    <a:pt x="233" y="103"/>
                  </a:lnTo>
                  <a:lnTo>
                    <a:pt x="234" y="101"/>
                  </a:lnTo>
                  <a:lnTo>
                    <a:pt x="236" y="100"/>
                  </a:lnTo>
                  <a:lnTo>
                    <a:pt x="238" y="98"/>
                  </a:lnTo>
                  <a:lnTo>
                    <a:pt x="238" y="96"/>
                  </a:lnTo>
                  <a:lnTo>
                    <a:pt x="239" y="93"/>
                  </a:lnTo>
                  <a:lnTo>
                    <a:pt x="239" y="90"/>
                  </a:lnTo>
                  <a:lnTo>
                    <a:pt x="239" y="85"/>
                  </a:lnTo>
                  <a:lnTo>
                    <a:pt x="239" y="79"/>
                  </a:lnTo>
                  <a:lnTo>
                    <a:pt x="239" y="75"/>
                  </a:lnTo>
                  <a:lnTo>
                    <a:pt x="239" y="70"/>
                  </a:lnTo>
                  <a:lnTo>
                    <a:pt x="239" y="67"/>
                  </a:lnTo>
                  <a:lnTo>
                    <a:pt x="238" y="64"/>
                  </a:lnTo>
                  <a:lnTo>
                    <a:pt x="234" y="62"/>
                  </a:lnTo>
                  <a:lnTo>
                    <a:pt x="231" y="61"/>
                  </a:lnTo>
                  <a:lnTo>
                    <a:pt x="223" y="61"/>
                  </a:lnTo>
                  <a:lnTo>
                    <a:pt x="214" y="59"/>
                  </a:lnTo>
                  <a:lnTo>
                    <a:pt x="216" y="54"/>
                  </a:lnTo>
                  <a:lnTo>
                    <a:pt x="217" y="50"/>
                  </a:lnTo>
                  <a:lnTo>
                    <a:pt x="217" y="46"/>
                  </a:lnTo>
                  <a:lnTo>
                    <a:pt x="216" y="43"/>
                  </a:lnTo>
                  <a:lnTo>
                    <a:pt x="211" y="42"/>
                  </a:lnTo>
                  <a:lnTo>
                    <a:pt x="205" y="40"/>
                  </a:lnTo>
                  <a:lnTo>
                    <a:pt x="197" y="40"/>
                  </a:lnTo>
                  <a:lnTo>
                    <a:pt x="184" y="42"/>
                  </a:lnTo>
                  <a:lnTo>
                    <a:pt x="175" y="42"/>
                  </a:lnTo>
                  <a:lnTo>
                    <a:pt x="169" y="40"/>
                  </a:lnTo>
                  <a:lnTo>
                    <a:pt x="166" y="37"/>
                  </a:lnTo>
                  <a:lnTo>
                    <a:pt x="164" y="34"/>
                  </a:lnTo>
                  <a:lnTo>
                    <a:pt x="164" y="29"/>
                  </a:lnTo>
                  <a:lnTo>
                    <a:pt x="164" y="25"/>
                  </a:lnTo>
                  <a:lnTo>
                    <a:pt x="166" y="20"/>
                  </a:lnTo>
                  <a:lnTo>
                    <a:pt x="166" y="14"/>
                  </a:lnTo>
                  <a:lnTo>
                    <a:pt x="166" y="9"/>
                  </a:lnTo>
                  <a:lnTo>
                    <a:pt x="164" y="6"/>
                  </a:lnTo>
                  <a:lnTo>
                    <a:pt x="161" y="3"/>
                  </a:lnTo>
                  <a:lnTo>
                    <a:pt x="156" y="1"/>
                  </a:lnTo>
                  <a:lnTo>
                    <a:pt x="150" y="1"/>
                  </a:lnTo>
                  <a:lnTo>
                    <a:pt x="146" y="0"/>
                  </a:lnTo>
                  <a:lnTo>
                    <a:pt x="139" y="1"/>
                  </a:lnTo>
                  <a:lnTo>
                    <a:pt x="133" y="1"/>
                  </a:lnTo>
                  <a:lnTo>
                    <a:pt x="78" y="67"/>
                  </a:lnTo>
                  <a:lnTo>
                    <a:pt x="64" y="65"/>
                  </a:lnTo>
                  <a:lnTo>
                    <a:pt x="55" y="90"/>
                  </a:lnTo>
                  <a:lnTo>
                    <a:pt x="21" y="98"/>
                  </a:lnTo>
                  <a:lnTo>
                    <a:pt x="21" y="100"/>
                  </a:lnTo>
                  <a:lnTo>
                    <a:pt x="19" y="103"/>
                  </a:lnTo>
                  <a:lnTo>
                    <a:pt x="19" y="106"/>
                  </a:lnTo>
                  <a:lnTo>
                    <a:pt x="19" y="109"/>
                  </a:lnTo>
                  <a:lnTo>
                    <a:pt x="18" y="114"/>
                  </a:lnTo>
                  <a:lnTo>
                    <a:pt x="16" y="117"/>
                  </a:lnTo>
                  <a:lnTo>
                    <a:pt x="15" y="118"/>
                  </a:lnTo>
                  <a:lnTo>
                    <a:pt x="11" y="120"/>
                  </a:lnTo>
                  <a:lnTo>
                    <a:pt x="8" y="120"/>
                  </a:lnTo>
                  <a:lnTo>
                    <a:pt x="7" y="121"/>
                  </a:lnTo>
                  <a:lnTo>
                    <a:pt x="5" y="123"/>
                  </a:lnTo>
                  <a:lnTo>
                    <a:pt x="4" y="124"/>
                  </a:lnTo>
                  <a:lnTo>
                    <a:pt x="4" y="126"/>
                  </a:lnTo>
                  <a:lnTo>
                    <a:pt x="4" y="128"/>
                  </a:lnTo>
                  <a:lnTo>
                    <a:pt x="4" y="129"/>
                  </a:lnTo>
                  <a:lnTo>
                    <a:pt x="4" y="131"/>
                  </a:lnTo>
                  <a:lnTo>
                    <a:pt x="2" y="131"/>
                  </a:lnTo>
                  <a:lnTo>
                    <a:pt x="0" y="131"/>
                  </a:lnTo>
                  <a:lnTo>
                    <a:pt x="0" y="142"/>
                  </a:lnTo>
                  <a:lnTo>
                    <a:pt x="38" y="157"/>
                  </a:lnTo>
                  <a:lnTo>
                    <a:pt x="46" y="192"/>
                  </a:lnTo>
                  <a:lnTo>
                    <a:pt x="53" y="192"/>
                  </a:lnTo>
                  <a:lnTo>
                    <a:pt x="53" y="162"/>
                  </a:lnTo>
                  <a:lnTo>
                    <a:pt x="99" y="176"/>
                  </a:lnTo>
                  <a:lnTo>
                    <a:pt x="100" y="193"/>
                  </a:lnTo>
                  <a:lnTo>
                    <a:pt x="105" y="199"/>
                  </a:lnTo>
                  <a:lnTo>
                    <a:pt x="92" y="206"/>
                  </a:lnTo>
                  <a:lnTo>
                    <a:pt x="97" y="207"/>
                  </a:lnTo>
                  <a:lnTo>
                    <a:pt x="96" y="207"/>
                  </a:lnTo>
                  <a:lnTo>
                    <a:pt x="92" y="209"/>
                  </a:lnTo>
                  <a:lnTo>
                    <a:pt x="91" y="209"/>
                  </a:lnTo>
                  <a:lnTo>
                    <a:pt x="88" y="210"/>
                  </a:lnTo>
                  <a:lnTo>
                    <a:pt x="86" y="210"/>
                  </a:lnTo>
                  <a:lnTo>
                    <a:pt x="85" y="212"/>
                  </a:lnTo>
                  <a:lnTo>
                    <a:pt x="85" y="213"/>
                  </a:lnTo>
                  <a:lnTo>
                    <a:pt x="88" y="215"/>
                  </a:lnTo>
                  <a:lnTo>
                    <a:pt x="89" y="215"/>
                  </a:lnTo>
                  <a:lnTo>
                    <a:pt x="91" y="215"/>
                  </a:lnTo>
                  <a:lnTo>
                    <a:pt x="92" y="215"/>
                  </a:lnTo>
                  <a:lnTo>
                    <a:pt x="92" y="213"/>
                  </a:lnTo>
                  <a:lnTo>
                    <a:pt x="94" y="212"/>
                  </a:lnTo>
                  <a:lnTo>
                    <a:pt x="96" y="210"/>
                  </a:lnTo>
                  <a:lnTo>
                    <a:pt x="97" y="210"/>
                  </a:lnTo>
                  <a:lnTo>
                    <a:pt x="100" y="209"/>
                  </a:lnTo>
                  <a:lnTo>
                    <a:pt x="102" y="209"/>
                  </a:lnTo>
                  <a:lnTo>
                    <a:pt x="103" y="210"/>
                  </a:lnTo>
                  <a:lnTo>
                    <a:pt x="105" y="210"/>
                  </a:lnTo>
                  <a:lnTo>
                    <a:pt x="103" y="210"/>
                  </a:lnTo>
                  <a:lnTo>
                    <a:pt x="100" y="212"/>
                  </a:lnTo>
                  <a:lnTo>
                    <a:pt x="99" y="213"/>
                  </a:lnTo>
                  <a:lnTo>
                    <a:pt x="97" y="213"/>
                  </a:lnTo>
                  <a:lnTo>
                    <a:pt x="94" y="215"/>
                  </a:lnTo>
                  <a:lnTo>
                    <a:pt x="94" y="217"/>
                  </a:lnTo>
                  <a:lnTo>
                    <a:pt x="96" y="218"/>
                  </a:lnTo>
                  <a:lnTo>
                    <a:pt x="99" y="220"/>
                  </a:lnTo>
                  <a:lnTo>
                    <a:pt x="100" y="220"/>
                  </a:lnTo>
                  <a:lnTo>
                    <a:pt x="102" y="218"/>
                  </a:lnTo>
                  <a:lnTo>
                    <a:pt x="102" y="217"/>
                  </a:lnTo>
                  <a:lnTo>
                    <a:pt x="103" y="215"/>
                  </a:lnTo>
                  <a:lnTo>
                    <a:pt x="105" y="213"/>
                  </a:lnTo>
                  <a:lnTo>
                    <a:pt x="107" y="212"/>
                  </a:lnTo>
                  <a:lnTo>
                    <a:pt x="108" y="212"/>
                  </a:lnTo>
                  <a:lnTo>
                    <a:pt x="110" y="212"/>
                  </a:lnTo>
                  <a:lnTo>
                    <a:pt x="111" y="212"/>
                  </a:lnTo>
                  <a:lnTo>
                    <a:pt x="113" y="21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67" name="Freeform 1003"/>
            <p:cNvSpPr>
              <a:spLocks/>
            </p:cNvSpPr>
            <p:nvPr/>
          </p:nvSpPr>
          <p:spPr bwMode="auto">
            <a:xfrm>
              <a:off x="2580" y="1972"/>
              <a:ext cx="31" cy="33"/>
            </a:xfrm>
            <a:custGeom>
              <a:avLst/>
              <a:gdLst>
                <a:gd name="T0" fmla="*/ 9 w 31"/>
                <a:gd name="T1" fmla="*/ 0 h 33"/>
                <a:gd name="T2" fmla="*/ 31 w 31"/>
                <a:gd name="T3" fmla="*/ 5 h 33"/>
                <a:gd name="T4" fmla="*/ 22 w 31"/>
                <a:gd name="T5" fmla="*/ 33 h 33"/>
                <a:gd name="T6" fmla="*/ 0 w 31"/>
                <a:gd name="T7" fmla="*/ 27 h 33"/>
                <a:gd name="T8" fmla="*/ 9 w 31"/>
                <a:gd name="T9" fmla="*/ 0 h 33"/>
                <a:gd name="T10" fmla="*/ 0 60000 65536"/>
                <a:gd name="T11" fmla="*/ 0 60000 65536"/>
                <a:gd name="T12" fmla="*/ 0 60000 65536"/>
                <a:gd name="T13" fmla="*/ 0 60000 65536"/>
                <a:gd name="T14" fmla="*/ 0 60000 65536"/>
                <a:gd name="T15" fmla="*/ 0 w 31"/>
                <a:gd name="T16" fmla="*/ 0 h 33"/>
                <a:gd name="T17" fmla="*/ 31 w 31"/>
                <a:gd name="T18" fmla="*/ 33 h 33"/>
              </a:gdLst>
              <a:ahLst/>
              <a:cxnLst>
                <a:cxn ang="T10">
                  <a:pos x="T0" y="T1"/>
                </a:cxn>
                <a:cxn ang="T11">
                  <a:pos x="T2" y="T3"/>
                </a:cxn>
                <a:cxn ang="T12">
                  <a:pos x="T4" y="T5"/>
                </a:cxn>
                <a:cxn ang="T13">
                  <a:pos x="T6" y="T7"/>
                </a:cxn>
                <a:cxn ang="T14">
                  <a:pos x="T8" y="T9"/>
                </a:cxn>
              </a:cxnLst>
              <a:rect l="T15" t="T16" r="T17" b="T18"/>
              <a:pathLst>
                <a:path w="31" h="33">
                  <a:moveTo>
                    <a:pt x="9" y="0"/>
                  </a:moveTo>
                  <a:lnTo>
                    <a:pt x="31" y="5"/>
                  </a:lnTo>
                  <a:lnTo>
                    <a:pt x="22" y="33"/>
                  </a:lnTo>
                  <a:lnTo>
                    <a:pt x="0" y="27"/>
                  </a:lnTo>
                  <a:lnTo>
                    <a:pt x="9"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68" name="Freeform 1004"/>
            <p:cNvSpPr>
              <a:spLocks/>
            </p:cNvSpPr>
            <p:nvPr/>
          </p:nvSpPr>
          <p:spPr bwMode="auto">
            <a:xfrm>
              <a:off x="2653" y="1961"/>
              <a:ext cx="92" cy="53"/>
            </a:xfrm>
            <a:custGeom>
              <a:avLst/>
              <a:gdLst>
                <a:gd name="T0" fmla="*/ 0 w 92"/>
                <a:gd name="T1" fmla="*/ 17 h 53"/>
                <a:gd name="T2" fmla="*/ 11 w 92"/>
                <a:gd name="T3" fmla="*/ 19 h 53"/>
                <a:gd name="T4" fmla="*/ 2 w 92"/>
                <a:gd name="T5" fmla="*/ 44 h 53"/>
                <a:gd name="T6" fmla="*/ 49 w 92"/>
                <a:gd name="T7" fmla="*/ 53 h 53"/>
                <a:gd name="T8" fmla="*/ 52 w 92"/>
                <a:gd name="T9" fmla="*/ 53 h 53"/>
                <a:gd name="T10" fmla="*/ 57 w 92"/>
                <a:gd name="T11" fmla="*/ 50 h 53"/>
                <a:gd name="T12" fmla="*/ 61 w 92"/>
                <a:gd name="T13" fmla="*/ 48 h 53"/>
                <a:gd name="T14" fmla="*/ 64 w 92"/>
                <a:gd name="T15" fmla="*/ 47 h 53"/>
                <a:gd name="T16" fmla="*/ 66 w 92"/>
                <a:gd name="T17" fmla="*/ 44 h 53"/>
                <a:gd name="T18" fmla="*/ 66 w 92"/>
                <a:gd name="T19" fmla="*/ 41 h 53"/>
                <a:gd name="T20" fmla="*/ 64 w 92"/>
                <a:gd name="T21" fmla="*/ 38 h 53"/>
                <a:gd name="T22" fmla="*/ 60 w 92"/>
                <a:gd name="T23" fmla="*/ 34 h 53"/>
                <a:gd name="T24" fmla="*/ 57 w 92"/>
                <a:gd name="T25" fmla="*/ 31 h 53"/>
                <a:gd name="T26" fmla="*/ 57 w 92"/>
                <a:gd name="T27" fmla="*/ 28 h 53"/>
                <a:gd name="T28" fmla="*/ 60 w 92"/>
                <a:gd name="T29" fmla="*/ 25 h 53"/>
                <a:gd name="T30" fmla="*/ 63 w 92"/>
                <a:gd name="T31" fmla="*/ 22 h 53"/>
                <a:gd name="T32" fmla="*/ 67 w 92"/>
                <a:gd name="T33" fmla="*/ 19 h 53"/>
                <a:gd name="T34" fmla="*/ 72 w 92"/>
                <a:gd name="T35" fmla="*/ 17 h 53"/>
                <a:gd name="T36" fmla="*/ 75 w 92"/>
                <a:gd name="T37" fmla="*/ 14 h 53"/>
                <a:gd name="T38" fmla="*/ 78 w 92"/>
                <a:gd name="T39" fmla="*/ 14 h 53"/>
                <a:gd name="T40" fmla="*/ 78 w 92"/>
                <a:gd name="T41" fmla="*/ 13 h 53"/>
                <a:gd name="T42" fmla="*/ 80 w 92"/>
                <a:gd name="T43" fmla="*/ 13 h 53"/>
                <a:gd name="T44" fmla="*/ 83 w 92"/>
                <a:gd name="T45" fmla="*/ 11 h 53"/>
                <a:gd name="T46" fmla="*/ 85 w 92"/>
                <a:gd name="T47" fmla="*/ 11 h 53"/>
                <a:gd name="T48" fmla="*/ 86 w 92"/>
                <a:gd name="T49" fmla="*/ 9 h 53"/>
                <a:gd name="T50" fmla="*/ 89 w 92"/>
                <a:gd name="T51" fmla="*/ 8 h 53"/>
                <a:gd name="T52" fmla="*/ 91 w 92"/>
                <a:gd name="T53" fmla="*/ 8 h 53"/>
                <a:gd name="T54" fmla="*/ 92 w 92"/>
                <a:gd name="T55" fmla="*/ 6 h 53"/>
                <a:gd name="T56" fmla="*/ 92 w 92"/>
                <a:gd name="T57" fmla="*/ 5 h 53"/>
                <a:gd name="T58" fmla="*/ 92 w 92"/>
                <a:gd name="T59" fmla="*/ 5 h 53"/>
                <a:gd name="T60" fmla="*/ 92 w 92"/>
                <a:gd name="T61" fmla="*/ 3 h 53"/>
                <a:gd name="T62" fmla="*/ 91 w 92"/>
                <a:gd name="T63" fmla="*/ 2 h 53"/>
                <a:gd name="T64" fmla="*/ 88 w 92"/>
                <a:gd name="T65" fmla="*/ 2 h 53"/>
                <a:gd name="T66" fmla="*/ 83 w 92"/>
                <a:gd name="T67" fmla="*/ 0 h 53"/>
                <a:gd name="T68" fmla="*/ 78 w 92"/>
                <a:gd name="T69" fmla="*/ 0 h 53"/>
                <a:gd name="T70" fmla="*/ 71 w 92"/>
                <a:gd name="T71" fmla="*/ 0 h 53"/>
                <a:gd name="T72" fmla="*/ 67 w 92"/>
                <a:gd name="T73" fmla="*/ 0 h 53"/>
                <a:gd name="T74" fmla="*/ 63 w 92"/>
                <a:gd name="T75" fmla="*/ 2 h 53"/>
                <a:gd name="T76" fmla="*/ 58 w 92"/>
                <a:gd name="T77" fmla="*/ 3 h 53"/>
                <a:gd name="T78" fmla="*/ 53 w 92"/>
                <a:gd name="T79" fmla="*/ 3 h 53"/>
                <a:gd name="T80" fmla="*/ 47 w 92"/>
                <a:gd name="T81" fmla="*/ 5 h 53"/>
                <a:gd name="T82" fmla="*/ 41 w 92"/>
                <a:gd name="T83" fmla="*/ 6 h 53"/>
                <a:gd name="T84" fmla="*/ 36 w 92"/>
                <a:gd name="T85" fmla="*/ 8 h 53"/>
                <a:gd name="T86" fmla="*/ 30 w 92"/>
                <a:gd name="T87" fmla="*/ 9 h 53"/>
                <a:gd name="T88" fmla="*/ 24 w 92"/>
                <a:gd name="T89" fmla="*/ 11 h 53"/>
                <a:gd name="T90" fmla="*/ 19 w 92"/>
                <a:gd name="T91" fmla="*/ 13 h 53"/>
                <a:gd name="T92" fmla="*/ 14 w 92"/>
                <a:gd name="T93" fmla="*/ 14 h 53"/>
                <a:gd name="T94" fmla="*/ 10 w 92"/>
                <a:gd name="T95" fmla="*/ 14 h 53"/>
                <a:gd name="T96" fmla="*/ 7 w 92"/>
                <a:gd name="T97" fmla="*/ 16 h 53"/>
                <a:gd name="T98" fmla="*/ 4 w 92"/>
                <a:gd name="T99" fmla="*/ 16 h 53"/>
                <a:gd name="T100" fmla="*/ 2 w 92"/>
                <a:gd name="T101" fmla="*/ 17 h 53"/>
                <a:gd name="T102" fmla="*/ 0 w 92"/>
                <a:gd name="T103" fmla="*/ 17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53"/>
                <a:gd name="T158" fmla="*/ 92 w 92"/>
                <a:gd name="T159" fmla="*/ 53 h 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53">
                  <a:moveTo>
                    <a:pt x="0" y="17"/>
                  </a:moveTo>
                  <a:lnTo>
                    <a:pt x="11" y="19"/>
                  </a:lnTo>
                  <a:lnTo>
                    <a:pt x="2" y="44"/>
                  </a:lnTo>
                  <a:lnTo>
                    <a:pt x="49" y="53"/>
                  </a:lnTo>
                  <a:lnTo>
                    <a:pt x="52" y="53"/>
                  </a:lnTo>
                  <a:lnTo>
                    <a:pt x="57" y="50"/>
                  </a:lnTo>
                  <a:lnTo>
                    <a:pt x="61" y="48"/>
                  </a:lnTo>
                  <a:lnTo>
                    <a:pt x="64" y="47"/>
                  </a:lnTo>
                  <a:lnTo>
                    <a:pt x="66" y="44"/>
                  </a:lnTo>
                  <a:lnTo>
                    <a:pt x="66" y="41"/>
                  </a:lnTo>
                  <a:lnTo>
                    <a:pt x="64" y="38"/>
                  </a:lnTo>
                  <a:lnTo>
                    <a:pt x="60" y="34"/>
                  </a:lnTo>
                  <a:lnTo>
                    <a:pt x="57" y="31"/>
                  </a:lnTo>
                  <a:lnTo>
                    <a:pt x="57" y="28"/>
                  </a:lnTo>
                  <a:lnTo>
                    <a:pt x="60" y="25"/>
                  </a:lnTo>
                  <a:lnTo>
                    <a:pt x="63" y="22"/>
                  </a:lnTo>
                  <a:lnTo>
                    <a:pt x="67" y="19"/>
                  </a:lnTo>
                  <a:lnTo>
                    <a:pt x="72" y="17"/>
                  </a:lnTo>
                  <a:lnTo>
                    <a:pt x="75" y="14"/>
                  </a:lnTo>
                  <a:lnTo>
                    <a:pt x="78" y="14"/>
                  </a:lnTo>
                  <a:lnTo>
                    <a:pt x="78" y="13"/>
                  </a:lnTo>
                  <a:lnTo>
                    <a:pt x="80" y="13"/>
                  </a:lnTo>
                  <a:lnTo>
                    <a:pt x="83" y="11"/>
                  </a:lnTo>
                  <a:lnTo>
                    <a:pt x="85" y="11"/>
                  </a:lnTo>
                  <a:lnTo>
                    <a:pt x="86" y="9"/>
                  </a:lnTo>
                  <a:lnTo>
                    <a:pt x="89" y="8"/>
                  </a:lnTo>
                  <a:lnTo>
                    <a:pt x="91" y="8"/>
                  </a:lnTo>
                  <a:lnTo>
                    <a:pt x="92" y="6"/>
                  </a:lnTo>
                  <a:lnTo>
                    <a:pt x="92" y="5"/>
                  </a:lnTo>
                  <a:lnTo>
                    <a:pt x="92" y="3"/>
                  </a:lnTo>
                  <a:lnTo>
                    <a:pt x="91" y="2"/>
                  </a:lnTo>
                  <a:lnTo>
                    <a:pt x="88" y="2"/>
                  </a:lnTo>
                  <a:lnTo>
                    <a:pt x="83" y="0"/>
                  </a:lnTo>
                  <a:lnTo>
                    <a:pt x="78" y="0"/>
                  </a:lnTo>
                  <a:lnTo>
                    <a:pt x="71" y="0"/>
                  </a:lnTo>
                  <a:lnTo>
                    <a:pt x="67" y="0"/>
                  </a:lnTo>
                  <a:lnTo>
                    <a:pt x="63" y="2"/>
                  </a:lnTo>
                  <a:lnTo>
                    <a:pt x="58" y="3"/>
                  </a:lnTo>
                  <a:lnTo>
                    <a:pt x="53" y="3"/>
                  </a:lnTo>
                  <a:lnTo>
                    <a:pt x="47" y="5"/>
                  </a:lnTo>
                  <a:lnTo>
                    <a:pt x="41" y="6"/>
                  </a:lnTo>
                  <a:lnTo>
                    <a:pt x="36" y="8"/>
                  </a:lnTo>
                  <a:lnTo>
                    <a:pt x="30" y="9"/>
                  </a:lnTo>
                  <a:lnTo>
                    <a:pt x="24" y="11"/>
                  </a:lnTo>
                  <a:lnTo>
                    <a:pt x="19" y="13"/>
                  </a:lnTo>
                  <a:lnTo>
                    <a:pt x="14" y="14"/>
                  </a:lnTo>
                  <a:lnTo>
                    <a:pt x="10" y="14"/>
                  </a:lnTo>
                  <a:lnTo>
                    <a:pt x="7" y="16"/>
                  </a:lnTo>
                  <a:lnTo>
                    <a:pt x="4" y="16"/>
                  </a:lnTo>
                  <a:lnTo>
                    <a:pt x="2" y="17"/>
                  </a:lnTo>
                  <a:lnTo>
                    <a:pt x="0" y="17"/>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69" name="Freeform 1005"/>
            <p:cNvSpPr>
              <a:spLocks/>
            </p:cNvSpPr>
            <p:nvPr/>
          </p:nvSpPr>
          <p:spPr bwMode="auto">
            <a:xfrm>
              <a:off x="2526" y="2030"/>
              <a:ext cx="120" cy="42"/>
            </a:xfrm>
            <a:custGeom>
              <a:avLst/>
              <a:gdLst>
                <a:gd name="T0" fmla="*/ 120 w 120"/>
                <a:gd name="T1" fmla="*/ 42 h 42"/>
                <a:gd name="T2" fmla="*/ 0 w 120"/>
                <a:gd name="T3" fmla="*/ 3 h 42"/>
                <a:gd name="T4" fmla="*/ 0 w 120"/>
                <a:gd name="T5" fmla="*/ 3 h 42"/>
                <a:gd name="T6" fmla="*/ 0 w 120"/>
                <a:gd name="T7" fmla="*/ 1 h 42"/>
                <a:gd name="T8" fmla="*/ 0 w 120"/>
                <a:gd name="T9" fmla="*/ 1 h 42"/>
                <a:gd name="T10" fmla="*/ 0 w 120"/>
                <a:gd name="T11" fmla="*/ 0 h 42"/>
                <a:gd name="T12" fmla="*/ 120 w 120"/>
                <a:gd name="T13" fmla="*/ 39 h 42"/>
                <a:gd name="T14" fmla="*/ 120 w 120"/>
                <a:gd name="T15" fmla="*/ 40 h 42"/>
                <a:gd name="T16" fmla="*/ 120 w 120"/>
                <a:gd name="T17" fmla="*/ 40 h 42"/>
                <a:gd name="T18" fmla="*/ 120 w 120"/>
                <a:gd name="T19" fmla="*/ 40 h 42"/>
                <a:gd name="T20" fmla="*/ 120 w 120"/>
                <a:gd name="T21" fmla="*/ 42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42"/>
                <a:gd name="T35" fmla="*/ 120 w 12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42">
                  <a:moveTo>
                    <a:pt x="120" y="42"/>
                  </a:moveTo>
                  <a:lnTo>
                    <a:pt x="0" y="3"/>
                  </a:lnTo>
                  <a:lnTo>
                    <a:pt x="0" y="1"/>
                  </a:lnTo>
                  <a:lnTo>
                    <a:pt x="0" y="0"/>
                  </a:lnTo>
                  <a:lnTo>
                    <a:pt x="120" y="39"/>
                  </a:lnTo>
                  <a:lnTo>
                    <a:pt x="120" y="40"/>
                  </a:lnTo>
                  <a:lnTo>
                    <a:pt x="120" y="4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70" name="Freeform 1006"/>
            <p:cNvSpPr>
              <a:spLocks/>
            </p:cNvSpPr>
            <p:nvPr/>
          </p:nvSpPr>
          <p:spPr bwMode="auto">
            <a:xfrm>
              <a:off x="2526" y="2025"/>
              <a:ext cx="134" cy="41"/>
            </a:xfrm>
            <a:custGeom>
              <a:avLst/>
              <a:gdLst>
                <a:gd name="T0" fmla="*/ 121 w 134"/>
                <a:gd name="T1" fmla="*/ 41 h 41"/>
                <a:gd name="T2" fmla="*/ 0 w 134"/>
                <a:gd name="T3" fmla="*/ 5 h 41"/>
                <a:gd name="T4" fmla="*/ 15 w 134"/>
                <a:gd name="T5" fmla="*/ 0 h 41"/>
                <a:gd name="T6" fmla="*/ 134 w 134"/>
                <a:gd name="T7" fmla="*/ 33 h 41"/>
                <a:gd name="T8" fmla="*/ 132 w 134"/>
                <a:gd name="T9" fmla="*/ 34 h 41"/>
                <a:gd name="T10" fmla="*/ 132 w 134"/>
                <a:gd name="T11" fmla="*/ 36 h 41"/>
                <a:gd name="T12" fmla="*/ 131 w 134"/>
                <a:gd name="T13" fmla="*/ 36 h 41"/>
                <a:gd name="T14" fmla="*/ 129 w 134"/>
                <a:gd name="T15" fmla="*/ 36 h 41"/>
                <a:gd name="T16" fmla="*/ 127 w 134"/>
                <a:gd name="T17" fmla="*/ 37 h 41"/>
                <a:gd name="T18" fmla="*/ 126 w 134"/>
                <a:gd name="T19" fmla="*/ 37 h 41"/>
                <a:gd name="T20" fmla="*/ 124 w 134"/>
                <a:gd name="T21" fmla="*/ 37 h 41"/>
                <a:gd name="T22" fmla="*/ 123 w 134"/>
                <a:gd name="T23" fmla="*/ 39 h 41"/>
                <a:gd name="T24" fmla="*/ 123 w 134"/>
                <a:gd name="T25" fmla="*/ 39 h 41"/>
                <a:gd name="T26" fmla="*/ 121 w 134"/>
                <a:gd name="T27" fmla="*/ 39 h 41"/>
                <a:gd name="T28" fmla="*/ 121 w 134"/>
                <a:gd name="T29" fmla="*/ 41 h 41"/>
                <a:gd name="T30" fmla="*/ 121 w 134"/>
                <a:gd name="T31" fmla="*/ 41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41"/>
                <a:gd name="T50" fmla="*/ 134 w 134"/>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41">
                  <a:moveTo>
                    <a:pt x="121" y="41"/>
                  </a:moveTo>
                  <a:lnTo>
                    <a:pt x="0" y="5"/>
                  </a:lnTo>
                  <a:lnTo>
                    <a:pt x="15" y="0"/>
                  </a:lnTo>
                  <a:lnTo>
                    <a:pt x="134" y="33"/>
                  </a:lnTo>
                  <a:lnTo>
                    <a:pt x="132" y="34"/>
                  </a:lnTo>
                  <a:lnTo>
                    <a:pt x="132" y="36"/>
                  </a:lnTo>
                  <a:lnTo>
                    <a:pt x="131" y="36"/>
                  </a:lnTo>
                  <a:lnTo>
                    <a:pt x="129" y="36"/>
                  </a:lnTo>
                  <a:lnTo>
                    <a:pt x="127" y="37"/>
                  </a:lnTo>
                  <a:lnTo>
                    <a:pt x="126" y="37"/>
                  </a:lnTo>
                  <a:lnTo>
                    <a:pt x="124" y="37"/>
                  </a:lnTo>
                  <a:lnTo>
                    <a:pt x="123" y="39"/>
                  </a:lnTo>
                  <a:lnTo>
                    <a:pt x="121" y="39"/>
                  </a:lnTo>
                  <a:lnTo>
                    <a:pt x="121" y="41"/>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171" name="Freeform 1007"/>
            <p:cNvSpPr>
              <a:spLocks/>
            </p:cNvSpPr>
            <p:nvPr/>
          </p:nvSpPr>
          <p:spPr bwMode="auto">
            <a:xfrm>
              <a:off x="2605" y="1978"/>
              <a:ext cx="33" cy="35"/>
            </a:xfrm>
            <a:custGeom>
              <a:avLst/>
              <a:gdLst>
                <a:gd name="T0" fmla="*/ 9 w 33"/>
                <a:gd name="T1" fmla="*/ 0 h 35"/>
                <a:gd name="T2" fmla="*/ 33 w 33"/>
                <a:gd name="T3" fmla="*/ 3 h 35"/>
                <a:gd name="T4" fmla="*/ 22 w 33"/>
                <a:gd name="T5" fmla="*/ 35 h 35"/>
                <a:gd name="T6" fmla="*/ 0 w 33"/>
                <a:gd name="T7" fmla="*/ 28 h 35"/>
                <a:gd name="T8" fmla="*/ 9 w 33"/>
                <a:gd name="T9" fmla="*/ 0 h 35"/>
                <a:gd name="T10" fmla="*/ 0 60000 65536"/>
                <a:gd name="T11" fmla="*/ 0 60000 65536"/>
                <a:gd name="T12" fmla="*/ 0 60000 65536"/>
                <a:gd name="T13" fmla="*/ 0 60000 65536"/>
                <a:gd name="T14" fmla="*/ 0 60000 65536"/>
                <a:gd name="T15" fmla="*/ 0 w 33"/>
                <a:gd name="T16" fmla="*/ 0 h 35"/>
                <a:gd name="T17" fmla="*/ 33 w 33"/>
                <a:gd name="T18" fmla="*/ 35 h 35"/>
              </a:gdLst>
              <a:ahLst/>
              <a:cxnLst>
                <a:cxn ang="T10">
                  <a:pos x="T0" y="T1"/>
                </a:cxn>
                <a:cxn ang="T11">
                  <a:pos x="T2" y="T3"/>
                </a:cxn>
                <a:cxn ang="T12">
                  <a:pos x="T4" y="T5"/>
                </a:cxn>
                <a:cxn ang="T13">
                  <a:pos x="T6" y="T7"/>
                </a:cxn>
                <a:cxn ang="T14">
                  <a:pos x="T8" y="T9"/>
                </a:cxn>
              </a:cxnLst>
              <a:rect l="T15" t="T16" r="T17" b="T18"/>
              <a:pathLst>
                <a:path w="33" h="35">
                  <a:moveTo>
                    <a:pt x="9" y="0"/>
                  </a:moveTo>
                  <a:lnTo>
                    <a:pt x="33" y="3"/>
                  </a:lnTo>
                  <a:lnTo>
                    <a:pt x="22" y="35"/>
                  </a:lnTo>
                  <a:lnTo>
                    <a:pt x="0" y="28"/>
                  </a:lnTo>
                  <a:lnTo>
                    <a:pt x="9" y="0"/>
                  </a:lnTo>
                  <a:close/>
                </a:path>
              </a:pathLst>
            </a:custGeom>
            <a:solidFill>
              <a:srgbClr val="FFFFFF"/>
            </a:solidFill>
            <a:ln w="9525">
              <a:noFill/>
              <a:round/>
              <a:headEnd/>
              <a:tailEnd/>
            </a:ln>
          </p:spPr>
          <p:txBody>
            <a:bodyPr/>
            <a:lstStyle/>
            <a:p>
              <a:endParaRPr lang="en-US" dirty="0">
                <a:solidFill>
                  <a:prstClr val="black"/>
                </a:solidFill>
              </a:endParaRPr>
            </a:p>
          </p:txBody>
        </p:sp>
      </p:grpSp>
      <p:grpSp>
        <p:nvGrpSpPr>
          <p:cNvPr id="18" name="Group 1008"/>
          <p:cNvGrpSpPr>
            <a:grpSpLocks/>
          </p:cNvGrpSpPr>
          <p:nvPr/>
        </p:nvGrpSpPr>
        <p:grpSpPr bwMode="auto">
          <a:xfrm>
            <a:off x="5624513" y="4435475"/>
            <a:ext cx="387350" cy="260350"/>
            <a:chOff x="3525" y="2284"/>
            <a:chExt cx="244" cy="164"/>
          </a:xfrm>
        </p:grpSpPr>
        <p:sp>
          <p:nvSpPr>
            <p:cNvPr id="75132" name="Freeform 1009"/>
            <p:cNvSpPr>
              <a:spLocks/>
            </p:cNvSpPr>
            <p:nvPr/>
          </p:nvSpPr>
          <p:spPr bwMode="auto">
            <a:xfrm>
              <a:off x="3526" y="2316"/>
              <a:ext cx="80" cy="123"/>
            </a:xfrm>
            <a:custGeom>
              <a:avLst/>
              <a:gdLst>
                <a:gd name="T0" fmla="*/ 0 w 1032"/>
                <a:gd name="T1" fmla="*/ 0 h 1595"/>
                <a:gd name="T2" fmla="*/ 0 w 1032"/>
                <a:gd name="T3" fmla="*/ 0 h 1595"/>
                <a:gd name="T4" fmla="*/ 0 w 1032"/>
                <a:gd name="T5" fmla="*/ 0 h 1595"/>
                <a:gd name="T6" fmla="*/ 0 w 1032"/>
                <a:gd name="T7" fmla="*/ 0 h 1595"/>
                <a:gd name="T8" fmla="*/ 0 w 1032"/>
                <a:gd name="T9" fmla="*/ 0 h 1595"/>
                <a:gd name="T10" fmla="*/ 0 w 1032"/>
                <a:gd name="T11" fmla="*/ 0 h 1595"/>
                <a:gd name="T12" fmla="*/ 0 w 1032"/>
                <a:gd name="T13" fmla="*/ 0 h 1595"/>
                <a:gd name="T14" fmla="*/ 0 w 1032"/>
                <a:gd name="T15" fmla="*/ 0 h 1595"/>
                <a:gd name="T16" fmla="*/ 0 w 1032"/>
                <a:gd name="T17" fmla="*/ 0 h 1595"/>
                <a:gd name="T18" fmla="*/ 0 w 1032"/>
                <a:gd name="T19" fmla="*/ 0 h 1595"/>
                <a:gd name="T20" fmla="*/ 0 w 1032"/>
                <a:gd name="T21" fmla="*/ 0 h 1595"/>
                <a:gd name="T22" fmla="*/ 0 w 1032"/>
                <a:gd name="T23" fmla="*/ 0 h 1595"/>
                <a:gd name="T24" fmla="*/ 0 w 1032"/>
                <a:gd name="T25" fmla="*/ 0 h 1595"/>
                <a:gd name="T26" fmla="*/ 0 w 1032"/>
                <a:gd name="T27" fmla="*/ 0 h 1595"/>
                <a:gd name="T28" fmla="*/ 0 w 1032"/>
                <a:gd name="T29" fmla="*/ 0 h 1595"/>
                <a:gd name="T30" fmla="*/ 0 w 1032"/>
                <a:gd name="T31" fmla="*/ 0 h 1595"/>
                <a:gd name="T32" fmla="*/ 0 w 1032"/>
                <a:gd name="T33" fmla="*/ 0 h 1595"/>
                <a:gd name="T34" fmla="*/ 0 w 1032"/>
                <a:gd name="T35" fmla="*/ 0 h 1595"/>
                <a:gd name="T36" fmla="*/ 0 w 1032"/>
                <a:gd name="T37" fmla="*/ 0 h 1595"/>
                <a:gd name="T38" fmla="*/ 0 w 1032"/>
                <a:gd name="T39" fmla="*/ 0 h 1595"/>
                <a:gd name="T40" fmla="*/ 0 w 1032"/>
                <a:gd name="T41" fmla="*/ 0 h 1595"/>
                <a:gd name="T42" fmla="*/ 0 w 1032"/>
                <a:gd name="T43" fmla="*/ 0 h 1595"/>
                <a:gd name="T44" fmla="*/ 0 w 1032"/>
                <a:gd name="T45" fmla="*/ 0 h 1595"/>
                <a:gd name="T46" fmla="*/ 0 w 1032"/>
                <a:gd name="T47" fmla="*/ 0 h 1595"/>
                <a:gd name="T48" fmla="*/ 0 w 1032"/>
                <a:gd name="T49" fmla="*/ 0 h 1595"/>
                <a:gd name="T50" fmla="*/ 0 w 1032"/>
                <a:gd name="T51" fmla="*/ 0 h 1595"/>
                <a:gd name="T52" fmla="*/ 0 w 1032"/>
                <a:gd name="T53" fmla="*/ 0 h 1595"/>
                <a:gd name="T54" fmla="*/ 0 w 1032"/>
                <a:gd name="T55" fmla="*/ 0 h 1595"/>
                <a:gd name="T56" fmla="*/ 0 w 1032"/>
                <a:gd name="T57" fmla="*/ 0 h 1595"/>
                <a:gd name="T58" fmla="*/ 0 w 1032"/>
                <a:gd name="T59" fmla="*/ 0 h 1595"/>
                <a:gd name="T60" fmla="*/ 0 w 1032"/>
                <a:gd name="T61" fmla="*/ 0 h 1595"/>
                <a:gd name="T62" fmla="*/ 0 w 1032"/>
                <a:gd name="T63" fmla="*/ 0 h 1595"/>
                <a:gd name="T64" fmla="*/ 0 w 1032"/>
                <a:gd name="T65" fmla="*/ 0 h 1595"/>
                <a:gd name="T66" fmla="*/ 0 w 1032"/>
                <a:gd name="T67" fmla="*/ 0 h 1595"/>
                <a:gd name="T68" fmla="*/ 0 w 1032"/>
                <a:gd name="T69" fmla="*/ 0 h 1595"/>
                <a:gd name="T70" fmla="*/ 0 w 1032"/>
                <a:gd name="T71" fmla="*/ 0 h 1595"/>
                <a:gd name="T72" fmla="*/ 0 w 1032"/>
                <a:gd name="T73" fmla="*/ 0 h 1595"/>
                <a:gd name="T74" fmla="*/ 0 w 1032"/>
                <a:gd name="T75" fmla="*/ 0 h 1595"/>
                <a:gd name="T76" fmla="*/ 0 w 1032"/>
                <a:gd name="T77" fmla="*/ 0 h 1595"/>
                <a:gd name="T78" fmla="*/ 0 w 1032"/>
                <a:gd name="T79" fmla="*/ 0 h 15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32"/>
                <a:gd name="T121" fmla="*/ 0 h 1595"/>
                <a:gd name="T122" fmla="*/ 1032 w 1032"/>
                <a:gd name="T123" fmla="*/ 1595 h 15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32" h="1595">
                  <a:moveTo>
                    <a:pt x="192" y="25"/>
                  </a:moveTo>
                  <a:lnTo>
                    <a:pt x="270" y="0"/>
                  </a:lnTo>
                  <a:lnTo>
                    <a:pt x="373" y="83"/>
                  </a:lnTo>
                  <a:lnTo>
                    <a:pt x="283" y="537"/>
                  </a:lnTo>
                  <a:lnTo>
                    <a:pt x="196" y="811"/>
                  </a:lnTo>
                  <a:lnTo>
                    <a:pt x="150" y="1040"/>
                  </a:lnTo>
                  <a:lnTo>
                    <a:pt x="145" y="1175"/>
                  </a:lnTo>
                  <a:lnTo>
                    <a:pt x="183" y="1292"/>
                  </a:lnTo>
                  <a:lnTo>
                    <a:pt x="241" y="1363"/>
                  </a:lnTo>
                  <a:lnTo>
                    <a:pt x="328" y="1401"/>
                  </a:lnTo>
                  <a:lnTo>
                    <a:pt x="428" y="1413"/>
                  </a:lnTo>
                  <a:lnTo>
                    <a:pt x="523" y="1396"/>
                  </a:lnTo>
                  <a:lnTo>
                    <a:pt x="605" y="1367"/>
                  </a:lnTo>
                  <a:lnTo>
                    <a:pt x="704" y="1301"/>
                  </a:lnTo>
                  <a:lnTo>
                    <a:pt x="758" y="1205"/>
                  </a:lnTo>
                  <a:lnTo>
                    <a:pt x="787" y="1051"/>
                  </a:lnTo>
                  <a:lnTo>
                    <a:pt x="725" y="824"/>
                  </a:lnTo>
                  <a:lnTo>
                    <a:pt x="841" y="744"/>
                  </a:lnTo>
                  <a:lnTo>
                    <a:pt x="1028" y="835"/>
                  </a:lnTo>
                  <a:lnTo>
                    <a:pt x="1032" y="1180"/>
                  </a:lnTo>
                  <a:lnTo>
                    <a:pt x="962" y="1205"/>
                  </a:lnTo>
                  <a:lnTo>
                    <a:pt x="907" y="1330"/>
                  </a:lnTo>
                  <a:lnTo>
                    <a:pt x="849" y="1413"/>
                  </a:lnTo>
                  <a:lnTo>
                    <a:pt x="730" y="1504"/>
                  </a:lnTo>
                  <a:lnTo>
                    <a:pt x="621" y="1559"/>
                  </a:lnTo>
                  <a:lnTo>
                    <a:pt x="518" y="1580"/>
                  </a:lnTo>
                  <a:lnTo>
                    <a:pt x="386" y="1595"/>
                  </a:lnTo>
                  <a:lnTo>
                    <a:pt x="270" y="1571"/>
                  </a:lnTo>
                  <a:lnTo>
                    <a:pt x="133" y="1501"/>
                  </a:lnTo>
                  <a:lnTo>
                    <a:pt x="42" y="1388"/>
                  </a:lnTo>
                  <a:lnTo>
                    <a:pt x="0" y="1243"/>
                  </a:lnTo>
                  <a:lnTo>
                    <a:pt x="5" y="1065"/>
                  </a:lnTo>
                  <a:lnTo>
                    <a:pt x="30" y="835"/>
                  </a:lnTo>
                  <a:lnTo>
                    <a:pt x="79" y="624"/>
                  </a:lnTo>
                  <a:lnTo>
                    <a:pt x="133" y="415"/>
                  </a:lnTo>
                  <a:lnTo>
                    <a:pt x="162" y="208"/>
                  </a:lnTo>
                  <a:lnTo>
                    <a:pt x="158" y="70"/>
                  </a:lnTo>
                  <a:lnTo>
                    <a:pt x="192" y="25"/>
                  </a:lnTo>
                  <a:close/>
                </a:path>
              </a:pathLst>
            </a:custGeom>
            <a:solidFill>
              <a:srgbClr val="E1C3C3"/>
            </a:solidFill>
            <a:ln w="9525">
              <a:noFill/>
              <a:round/>
              <a:headEnd/>
              <a:tailEnd/>
            </a:ln>
          </p:spPr>
          <p:txBody>
            <a:bodyPr/>
            <a:lstStyle/>
            <a:p>
              <a:endParaRPr lang="en-US" dirty="0">
                <a:solidFill>
                  <a:prstClr val="black"/>
                </a:solidFill>
              </a:endParaRPr>
            </a:p>
          </p:txBody>
        </p:sp>
        <p:sp>
          <p:nvSpPr>
            <p:cNvPr id="75133" name="Freeform 1010"/>
            <p:cNvSpPr>
              <a:spLocks/>
            </p:cNvSpPr>
            <p:nvPr/>
          </p:nvSpPr>
          <p:spPr bwMode="auto">
            <a:xfrm>
              <a:off x="3547" y="2284"/>
              <a:ext cx="214" cy="161"/>
            </a:xfrm>
            <a:custGeom>
              <a:avLst/>
              <a:gdLst>
                <a:gd name="T0" fmla="*/ 0 w 2782"/>
                <a:gd name="T1" fmla="*/ 0 h 2095"/>
                <a:gd name="T2" fmla="*/ 0 w 2782"/>
                <a:gd name="T3" fmla="*/ 0 h 2095"/>
                <a:gd name="T4" fmla="*/ 0 w 2782"/>
                <a:gd name="T5" fmla="*/ 0 h 2095"/>
                <a:gd name="T6" fmla="*/ 0 w 2782"/>
                <a:gd name="T7" fmla="*/ 0 h 2095"/>
                <a:gd name="T8" fmla="*/ 0 w 2782"/>
                <a:gd name="T9" fmla="*/ 0 h 2095"/>
                <a:gd name="T10" fmla="*/ 0 w 2782"/>
                <a:gd name="T11" fmla="*/ 0 h 2095"/>
                <a:gd name="T12" fmla="*/ 0 w 2782"/>
                <a:gd name="T13" fmla="*/ 0 h 2095"/>
                <a:gd name="T14" fmla="*/ 0 w 2782"/>
                <a:gd name="T15" fmla="*/ 0 h 2095"/>
                <a:gd name="T16" fmla="*/ 0 w 2782"/>
                <a:gd name="T17" fmla="*/ 0 h 2095"/>
                <a:gd name="T18" fmla="*/ 0 w 2782"/>
                <a:gd name="T19" fmla="*/ 0 h 2095"/>
                <a:gd name="T20" fmla="*/ 0 w 2782"/>
                <a:gd name="T21" fmla="*/ 0 h 2095"/>
                <a:gd name="T22" fmla="*/ 0 w 2782"/>
                <a:gd name="T23" fmla="*/ 0 h 2095"/>
                <a:gd name="T24" fmla="*/ 0 w 2782"/>
                <a:gd name="T25" fmla="*/ 0 h 2095"/>
                <a:gd name="T26" fmla="*/ 0 w 2782"/>
                <a:gd name="T27" fmla="*/ 0 h 2095"/>
                <a:gd name="T28" fmla="*/ 0 w 2782"/>
                <a:gd name="T29" fmla="*/ 0 h 2095"/>
                <a:gd name="T30" fmla="*/ 0 w 2782"/>
                <a:gd name="T31" fmla="*/ 0 h 2095"/>
                <a:gd name="T32" fmla="*/ 0 w 2782"/>
                <a:gd name="T33" fmla="*/ 0 h 2095"/>
                <a:gd name="T34" fmla="*/ 0 w 2782"/>
                <a:gd name="T35" fmla="*/ 0 h 2095"/>
                <a:gd name="T36" fmla="*/ 0 w 2782"/>
                <a:gd name="T37" fmla="*/ 0 h 2095"/>
                <a:gd name="T38" fmla="*/ 0 w 2782"/>
                <a:gd name="T39" fmla="*/ 0 h 2095"/>
                <a:gd name="T40" fmla="*/ 0 w 2782"/>
                <a:gd name="T41" fmla="*/ 0 h 2095"/>
                <a:gd name="T42" fmla="*/ 0 w 2782"/>
                <a:gd name="T43" fmla="*/ 0 h 2095"/>
                <a:gd name="T44" fmla="*/ 0 w 2782"/>
                <a:gd name="T45" fmla="*/ 0 h 2095"/>
                <a:gd name="T46" fmla="*/ 0 w 2782"/>
                <a:gd name="T47" fmla="*/ 0 h 2095"/>
                <a:gd name="T48" fmla="*/ 0 w 2782"/>
                <a:gd name="T49" fmla="*/ 0 h 2095"/>
                <a:gd name="T50" fmla="*/ 0 w 2782"/>
                <a:gd name="T51" fmla="*/ 0 h 2095"/>
                <a:gd name="T52" fmla="*/ 0 w 2782"/>
                <a:gd name="T53" fmla="*/ 0 h 2095"/>
                <a:gd name="T54" fmla="*/ 0 w 2782"/>
                <a:gd name="T55" fmla="*/ 0 h 209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82"/>
                <a:gd name="T85" fmla="*/ 0 h 2095"/>
                <a:gd name="T86" fmla="*/ 2782 w 2782"/>
                <a:gd name="T87" fmla="*/ 2095 h 209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82" h="2095">
                  <a:moveTo>
                    <a:pt x="33" y="354"/>
                  </a:moveTo>
                  <a:lnTo>
                    <a:pt x="265" y="237"/>
                  </a:lnTo>
                  <a:lnTo>
                    <a:pt x="609" y="117"/>
                  </a:lnTo>
                  <a:lnTo>
                    <a:pt x="985" y="34"/>
                  </a:lnTo>
                  <a:lnTo>
                    <a:pt x="1350" y="0"/>
                  </a:lnTo>
                  <a:lnTo>
                    <a:pt x="1635" y="0"/>
                  </a:lnTo>
                  <a:lnTo>
                    <a:pt x="1851" y="25"/>
                  </a:lnTo>
                  <a:lnTo>
                    <a:pt x="2086" y="83"/>
                  </a:lnTo>
                  <a:lnTo>
                    <a:pt x="2210" y="129"/>
                  </a:lnTo>
                  <a:lnTo>
                    <a:pt x="2327" y="416"/>
                  </a:lnTo>
                  <a:lnTo>
                    <a:pt x="2331" y="582"/>
                  </a:lnTo>
                  <a:lnTo>
                    <a:pt x="2331" y="633"/>
                  </a:lnTo>
                  <a:lnTo>
                    <a:pt x="2782" y="1231"/>
                  </a:lnTo>
                  <a:lnTo>
                    <a:pt x="2555" y="1364"/>
                  </a:lnTo>
                  <a:lnTo>
                    <a:pt x="1262" y="2095"/>
                  </a:lnTo>
                  <a:lnTo>
                    <a:pt x="1093" y="1970"/>
                  </a:lnTo>
                  <a:lnTo>
                    <a:pt x="709" y="1634"/>
                  </a:lnTo>
                  <a:lnTo>
                    <a:pt x="775" y="1202"/>
                  </a:lnTo>
                  <a:lnTo>
                    <a:pt x="339" y="1002"/>
                  </a:lnTo>
                  <a:lnTo>
                    <a:pt x="186" y="1010"/>
                  </a:lnTo>
                  <a:lnTo>
                    <a:pt x="88" y="990"/>
                  </a:lnTo>
                  <a:lnTo>
                    <a:pt x="20" y="886"/>
                  </a:lnTo>
                  <a:lnTo>
                    <a:pt x="83" y="703"/>
                  </a:lnTo>
                  <a:lnTo>
                    <a:pt x="75" y="445"/>
                  </a:lnTo>
                  <a:lnTo>
                    <a:pt x="0" y="416"/>
                  </a:lnTo>
                  <a:lnTo>
                    <a:pt x="33" y="354"/>
                  </a:lnTo>
                  <a:close/>
                </a:path>
              </a:pathLst>
            </a:custGeom>
            <a:solidFill>
              <a:srgbClr val="A38C8C"/>
            </a:solidFill>
            <a:ln w="9525">
              <a:noFill/>
              <a:round/>
              <a:headEnd/>
              <a:tailEnd/>
            </a:ln>
          </p:spPr>
          <p:txBody>
            <a:bodyPr/>
            <a:lstStyle/>
            <a:p>
              <a:endParaRPr lang="en-US" dirty="0">
                <a:solidFill>
                  <a:prstClr val="black"/>
                </a:solidFill>
              </a:endParaRPr>
            </a:p>
          </p:txBody>
        </p:sp>
        <p:sp>
          <p:nvSpPr>
            <p:cNvPr id="75134" name="Freeform 1011"/>
            <p:cNvSpPr>
              <a:spLocks/>
            </p:cNvSpPr>
            <p:nvPr/>
          </p:nvSpPr>
          <p:spPr bwMode="auto">
            <a:xfrm>
              <a:off x="3617" y="2319"/>
              <a:ext cx="143" cy="77"/>
            </a:xfrm>
            <a:custGeom>
              <a:avLst/>
              <a:gdLst>
                <a:gd name="T0" fmla="*/ 0 w 1855"/>
                <a:gd name="T1" fmla="*/ 0 h 998"/>
                <a:gd name="T2" fmla="*/ 0 w 1855"/>
                <a:gd name="T3" fmla="*/ 0 h 998"/>
                <a:gd name="T4" fmla="*/ 0 w 1855"/>
                <a:gd name="T5" fmla="*/ 0 h 998"/>
                <a:gd name="T6" fmla="*/ 0 w 1855"/>
                <a:gd name="T7" fmla="*/ 0 h 998"/>
                <a:gd name="T8" fmla="*/ 0 w 1855"/>
                <a:gd name="T9" fmla="*/ 0 h 998"/>
                <a:gd name="T10" fmla="*/ 0 w 1855"/>
                <a:gd name="T11" fmla="*/ 0 h 998"/>
                <a:gd name="T12" fmla="*/ 0 w 1855"/>
                <a:gd name="T13" fmla="*/ 0 h 998"/>
                <a:gd name="T14" fmla="*/ 0 w 1855"/>
                <a:gd name="T15" fmla="*/ 0 h 998"/>
                <a:gd name="T16" fmla="*/ 0 w 1855"/>
                <a:gd name="T17" fmla="*/ 0 h 998"/>
                <a:gd name="T18" fmla="*/ 0 w 1855"/>
                <a:gd name="T19" fmla="*/ 0 h 998"/>
                <a:gd name="T20" fmla="*/ 0 w 1855"/>
                <a:gd name="T21" fmla="*/ 0 h 998"/>
                <a:gd name="T22" fmla="*/ 0 w 1855"/>
                <a:gd name="T23" fmla="*/ 0 h 998"/>
                <a:gd name="T24" fmla="*/ 0 w 1855"/>
                <a:gd name="T25" fmla="*/ 0 h 998"/>
                <a:gd name="T26" fmla="*/ 0 w 1855"/>
                <a:gd name="T27" fmla="*/ 0 h 998"/>
                <a:gd name="T28" fmla="*/ 0 w 1855"/>
                <a:gd name="T29" fmla="*/ 0 h 998"/>
                <a:gd name="T30" fmla="*/ 0 w 1855"/>
                <a:gd name="T31" fmla="*/ 0 h 998"/>
                <a:gd name="T32" fmla="*/ 0 w 1855"/>
                <a:gd name="T33" fmla="*/ 0 h 998"/>
                <a:gd name="T34" fmla="*/ 0 w 1855"/>
                <a:gd name="T35" fmla="*/ 0 h 998"/>
                <a:gd name="T36" fmla="*/ 0 w 1855"/>
                <a:gd name="T37" fmla="*/ 0 h 9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5"/>
                <a:gd name="T58" fmla="*/ 0 h 998"/>
                <a:gd name="T59" fmla="*/ 1855 w 1855"/>
                <a:gd name="T60" fmla="*/ 998 h 9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5" h="998">
                  <a:moveTo>
                    <a:pt x="58" y="179"/>
                  </a:moveTo>
                  <a:lnTo>
                    <a:pt x="324" y="111"/>
                  </a:lnTo>
                  <a:lnTo>
                    <a:pt x="667" y="58"/>
                  </a:lnTo>
                  <a:lnTo>
                    <a:pt x="1003" y="17"/>
                  </a:lnTo>
                  <a:lnTo>
                    <a:pt x="1275" y="0"/>
                  </a:lnTo>
                  <a:lnTo>
                    <a:pt x="1496" y="228"/>
                  </a:lnTo>
                  <a:lnTo>
                    <a:pt x="1715" y="503"/>
                  </a:lnTo>
                  <a:lnTo>
                    <a:pt x="1855" y="723"/>
                  </a:lnTo>
                  <a:lnTo>
                    <a:pt x="1826" y="748"/>
                  </a:lnTo>
                  <a:lnTo>
                    <a:pt x="1491" y="848"/>
                  </a:lnTo>
                  <a:lnTo>
                    <a:pt x="1135" y="923"/>
                  </a:lnTo>
                  <a:lnTo>
                    <a:pt x="725" y="976"/>
                  </a:lnTo>
                  <a:lnTo>
                    <a:pt x="456" y="998"/>
                  </a:lnTo>
                  <a:lnTo>
                    <a:pt x="124" y="482"/>
                  </a:lnTo>
                  <a:lnTo>
                    <a:pt x="0" y="237"/>
                  </a:lnTo>
                  <a:lnTo>
                    <a:pt x="5" y="186"/>
                  </a:lnTo>
                  <a:lnTo>
                    <a:pt x="58" y="179"/>
                  </a:lnTo>
                  <a:close/>
                </a:path>
              </a:pathLst>
            </a:custGeom>
            <a:solidFill>
              <a:srgbClr val="FFE1E1"/>
            </a:solidFill>
            <a:ln w="9525">
              <a:noFill/>
              <a:round/>
              <a:headEnd/>
              <a:tailEnd/>
            </a:ln>
          </p:spPr>
          <p:txBody>
            <a:bodyPr/>
            <a:lstStyle/>
            <a:p>
              <a:endParaRPr lang="en-US" dirty="0">
                <a:solidFill>
                  <a:prstClr val="black"/>
                </a:solidFill>
              </a:endParaRPr>
            </a:p>
          </p:txBody>
        </p:sp>
        <p:sp>
          <p:nvSpPr>
            <p:cNvPr id="75135" name="Freeform 1012"/>
            <p:cNvSpPr>
              <a:spLocks/>
            </p:cNvSpPr>
            <p:nvPr/>
          </p:nvSpPr>
          <p:spPr bwMode="auto">
            <a:xfrm>
              <a:off x="3675" y="2296"/>
              <a:ext cx="13" cy="23"/>
            </a:xfrm>
            <a:custGeom>
              <a:avLst/>
              <a:gdLst>
                <a:gd name="T0" fmla="*/ 0 w 170"/>
                <a:gd name="T1" fmla="*/ 0 h 300"/>
                <a:gd name="T2" fmla="*/ 0 w 170"/>
                <a:gd name="T3" fmla="*/ 0 h 300"/>
                <a:gd name="T4" fmla="*/ 0 w 170"/>
                <a:gd name="T5" fmla="*/ 0 h 300"/>
                <a:gd name="T6" fmla="*/ 0 w 170"/>
                <a:gd name="T7" fmla="*/ 0 h 300"/>
                <a:gd name="T8" fmla="*/ 0 w 170"/>
                <a:gd name="T9" fmla="*/ 0 h 300"/>
                <a:gd name="T10" fmla="*/ 0 w 170"/>
                <a:gd name="T11" fmla="*/ 0 h 300"/>
                <a:gd name="T12" fmla="*/ 0 w 170"/>
                <a:gd name="T13" fmla="*/ 0 h 300"/>
                <a:gd name="T14" fmla="*/ 0 w 170"/>
                <a:gd name="T15" fmla="*/ 0 h 300"/>
                <a:gd name="T16" fmla="*/ 0 w 170"/>
                <a:gd name="T17" fmla="*/ 0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0"/>
                <a:gd name="T28" fmla="*/ 0 h 300"/>
                <a:gd name="T29" fmla="*/ 170 w 170"/>
                <a:gd name="T30" fmla="*/ 300 h 3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0" h="300">
                  <a:moveTo>
                    <a:pt x="0" y="8"/>
                  </a:moveTo>
                  <a:lnTo>
                    <a:pt x="87" y="0"/>
                  </a:lnTo>
                  <a:lnTo>
                    <a:pt x="136" y="108"/>
                  </a:lnTo>
                  <a:lnTo>
                    <a:pt x="170" y="283"/>
                  </a:lnTo>
                  <a:lnTo>
                    <a:pt x="42" y="300"/>
                  </a:lnTo>
                  <a:lnTo>
                    <a:pt x="21" y="121"/>
                  </a:lnTo>
                  <a:lnTo>
                    <a:pt x="0" y="8"/>
                  </a:lnTo>
                  <a:close/>
                </a:path>
              </a:pathLst>
            </a:custGeom>
            <a:solidFill>
              <a:srgbClr val="FFE1E1"/>
            </a:solidFill>
            <a:ln w="9525">
              <a:noFill/>
              <a:round/>
              <a:headEnd/>
              <a:tailEnd/>
            </a:ln>
          </p:spPr>
          <p:txBody>
            <a:bodyPr/>
            <a:lstStyle/>
            <a:p>
              <a:endParaRPr lang="en-US" dirty="0">
                <a:solidFill>
                  <a:prstClr val="black"/>
                </a:solidFill>
              </a:endParaRPr>
            </a:p>
          </p:txBody>
        </p:sp>
        <p:sp>
          <p:nvSpPr>
            <p:cNvPr id="75136" name="Freeform 1013"/>
            <p:cNvSpPr>
              <a:spLocks/>
            </p:cNvSpPr>
            <p:nvPr/>
          </p:nvSpPr>
          <p:spPr bwMode="auto">
            <a:xfrm>
              <a:off x="3617" y="2304"/>
              <a:ext cx="15" cy="23"/>
            </a:xfrm>
            <a:custGeom>
              <a:avLst/>
              <a:gdLst>
                <a:gd name="T0" fmla="*/ 0 w 195"/>
                <a:gd name="T1" fmla="*/ 0 h 304"/>
                <a:gd name="T2" fmla="*/ 0 w 195"/>
                <a:gd name="T3" fmla="*/ 0 h 304"/>
                <a:gd name="T4" fmla="*/ 0 w 195"/>
                <a:gd name="T5" fmla="*/ 0 h 304"/>
                <a:gd name="T6" fmla="*/ 0 w 195"/>
                <a:gd name="T7" fmla="*/ 0 h 304"/>
                <a:gd name="T8" fmla="*/ 0 w 195"/>
                <a:gd name="T9" fmla="*/ 0 h 304"/>
                <a:gd name="T10" fmla="*/ 0 w 195"/>
                <a:gd name="T11" fmla="*/ 0 h 304"/>
                <a:gd name="T12" fmla="*/ 0 w 195"/>
                <a:gd name="T13" fmla="*/ 0 h 304"/>
                <a:gd name="T14" fmla="*/ 0 w 195"/>
                <a:gd name="T15" fmla="*/ 0 h 304"/>
                <a:gd name="T16" fmla="*/ 0 60000 65536"/>
                <a:gd name="T17" fmla="*/ 0 60000 65536"/>
                <a:gd name="T18" fmla="*/ 0 60000 65536"/>
                <a:gd name="T19" fmla="*/ 0 60000 65536"/>
                <a:gd name="T20" fmla="*/ 0 60000 65536"/>
                <a:gd name="T21" fmla="*/ 0 60000 65536"/>
                <a:gd name="T22" fmla="*/ 0 60000 65536"/>
                <a:gd name="T23" fmla="*/ 0 60000 65536"/>
                <a:gd name="T24" fmla="*/ 0 w 195"/>
                <a:gd name="T25" fmla="*/ 0 h 304"/>
                <a:gd name="T26" fmla="*/ 195 w 195"/>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5" h="304">
                  <a:moveTo>
                    <a:pt x="0" y="17"/>
                  </a:moveTo>
                  <a:lnTo>
                    <a:pt x="96" y="0"/>
                  </a:lnTo>
                  <a:lnTo>
                    <a:pt x="137" y="83"/>
                  </a:lnTo>
                  <a:lnTo>
                    <a:pt x="195" y="270"/>
                  </a:lnTo>
                  <a:lnTo>
                    <a:pt x="37" y="304"/>
                  </a:lnTo>
                  <a:lnTo>
                    <a:pt x="0" y="17"/>
                  </a:lnTo>
                  <a:close/>
                </a:path>
              </a:pathLst>
            </a:custGeom>
            <a:solidFill>
              <a:srgbClr val="FFE1E1"/>
            </a:solidFill>
            <a:ln w="9525">
              <a:noFill/>
              <a:round/>
              <a:headEnd/>
              <a:tailEnd/>
            </a:ln>
          </p:spPr>
          <p:txBody>
            <a:bodyPr/>
            <a:lstStyle/>
            <a:p>
              <a:endParaRPr lang="en-US" dirty="0">
                <a:solidFill>
                  <a:prstClr val="black"/>
                </a:solidFill>
              </a:endParaRPr>
            </a:p>
          </p:txBody>
        </p:sp>
        <p:sp>
          <p:nvSpPr>
            <p:cNvPr id="75137" name="Freeform 1014"/>
            <p:cNvSpPr>
              <a:spLocks/>
            </p:cNvSpPr>
            <p:nvPr/>
          </p:nvSpPr>
          <p:spPr bwMode="auto">
            <a:xfrm>
              <a:off x="3541" y="2381"/>
              <a:ext cx="58" cy="53"/>
            </a:xfrm>
            <a:custGeom>
              <a:avLst/>
              <a:gdLst>
                <a:gd name="T0" fmla="*/ 0 w 758"/>
                <a:gd name="T1" fmla="*/ 0 h 689"/>
                <a:gd name="T2" fmla="*/ 0 w 758"/>
                <a:gd name="T3" fmla="*/ 0 h 689"/>
                <a:gd name="T4" fmla="*/ 0 w 758"/>
                <a:gd name="T5" fmla="*/ 0 h 689"/>
                <a:gd name="T6" fmla="*/ 0 w 758"/>
                <a:gd name="T7" fmla="*/ 0 h 689"/>
                <a:gd name="T8" fmla="*/ 0 w 758"/>
                <a:gd name="T9" fmla="*/ 0 h 689"/>
                <a:gd name="T10" fmla="*/ 0 w 758"/>
                <a:gd name="T11" fmla="*/ 0 h 689"/>
                <a:gd name="T12" fmla="*/ 0 w 758"/>
                <a:gd name="T13" fmla="*/ 0 h 689"/>
                <a:gd name="T14" fmla="*/ 0 w 758"/>
                <a:gd name="T15" fmla="*/ 0 h 689"/>
                <a:gd name="T16" fmla="*/ 0 w 758"/>
                <a:gd name="T17" fmla="*/ 0 h 689"/>
                <a:gd name="T18" fmla="*/ 0 w 758"/>
                <a:gd name="T19" fmla="*/ 0 h 689"/>
                <a:gd name="T20" fmla="*/ 0 w 758"/>
                <a:gd name="T21" fmla="*/ 0 h 689"/>
                <a:gd name="T22" fmla="*/ 0 w 758"/>
                <a:gd name="T23" fmla="*/ 0 h 689"/>
                <a:gd name="T24" fmla="*/ 0 w 758"/>
                <a:gd name="T25" fmla="*/ 0 h 689"/>
                <a:gd name="T26" fmla="*/ 0 w 758"/>
                <a:gd name="T27" fmla="*/ 0 h 689"/>
                <a:gd name="T28" fmla="*/ 0 w 758"/>
                <a:gd name="T29" fmla="*/ 0 h 689"/>
                <a:gd name="T30" fmla="*/ 0 w 758"/>
                <a:gd name="T31" fmla="*/ 0 h 689"/>
                <a:gd name="T32" fmla="*/ 0 w 758"/>
                <a:gd name="T33" fmla="*/ 0 h 689"/>
                <a:gd name="T34" fmla="*/ 0 w 758"/>
                <a:gd name="T35" fmla="*/ 0 h 689"/>
                <a:gd name="T36" fmla="*/ 0 w 758"/>
                <a:gd name="T37" fmla="*/ 0 h 689"/>
                <a:gd name="T38" fmla="*/ 0 w 758"/>
                <a:gd name="T39" fmla="*/ 0 h 6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8"/>
                <a:gd name="T61" fmla="*/ 0 h 689"/>
                <a:gd name="T62" fmla="*/ 758 w 758"/>
                <a:gd name="T63" fmla="*/ 689 h 6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8" h="689">
                  <a:moveTo>
                    <a:pt x="720" y="25"/>
                  </a:moveTo>
                  <a:lnTo>
                    <a:pt x="758" y="130"/>
                  </a:lnTo>
                  <a:lnTo>
                    <a:pt x="754" y="257"/>
                  </a:lnTo>
                  <a:lnTo>
                    <a:pt x="724" y="374"/>
                  </a:lnTo>
                  <a:lnTo>
                    <a:pt x="675" y="469"/>
                  </a:lnTo>
                  <a:lnTo>
                    <a:pt x="600" y="553"/>
                  </a:lnTo>
                  <a:lnTo>
                    <a:pt x="513" y="615"/>
                  </a:lnTo>
                  <a:lnTo>
                    <a:pt x="402" y="668"/>
                  </a:lnTo>
                  <a:lnTo>
                    <a:pt x="274" y="689"/>
                  </a:lnTo>
                  <a:lnTo>
                    <a:pt x="124" y="677"/>
                  </a:lnTo>
                  <a:lnTo>
                    <a:pt x="0" y="627"/>
                  </a:lnTo>
                  <a:lnTo>
                    <a:pt x="265" y="668"/>
                  </a:lnTo>
                  <a:lnTo>
                    <a:pt x="418" y="623"/>
                  </a:lnTo>
                  <a:lnTo>
                    <a:pt x="575" y="511"/>
                  </a:lnTo>
                  <a:lnTo>
                    <a:pt x="650" y="357"/>
                  </a:lnTo>
                  <a:lnTo>
                    <a:pt x="696" y="154"/>
                  </a:lnTo>
                  <a:lnTo>
                    <a:pt x="658" y="0"/>
                  </a:lnTo>
                  <a:lnTo>
                    <a:pt x="720" y="25"/>
                  </a:lnTo>
                  <a:close/>
                </a:path>
              </a:pathLst>
            </a:custGeom>
            <a:solidFill>
              <a:srgbClr val="FFE1E1"/>
            </a:solidFill>
            <a:ln w="9525">
              <a:noFill/>
              <a:round/>
              <a:headEnd/>
              <a:tailEnd/>
            </a:ln>
          </p:spPr>
          <p:txBody>
            <a:bodyPr/>
            <a:lstStyle/>
            <a:p>
              <a:endParaRPr lang="en-US" dirty="0">
                <a:solidFill>
                  <a:prstClr val="black"/>
                </a:solidFill>
              </a:endParaRPr>
            </a:p>
          </p:txBody>
        </p:sp>
        <p:sp>
          <p:nvSpPr>
            <p:cNvPr id="75138" name="Freeform 1015"/>
            <p:cNvSpPr>
              <a:spLocks/>
            </p:cNvSpPr>
            <p:nvPr/>
          </p:nvSpPr>
          <p:spPr bwMode="auto">
            <a:xfrm>
              <a:off x="3532" y="2319"/>
              <a:ext cx="17" cy="103"/>
            </a:xfrm>
            <a:custGeom>
              <a:avLst/>
              <a:gdLst>
                <a:gd name="T0" fmla="*/ 0 w 223"/>
                <a:gd name="T1" fmla="*/ 0 h 1338"/>
                <a:gd name="T2" fmla="*/ 0 w 223"/>
                <a:gd name="T3" fmla="*/ 0 h 1338"/>
                <a:gd name="T4" fmla="*/ 0 w 223"/>
                <a:gd name="T5" fmla="*/ 0 h 1338"/>
                <a:gd name="T6" fmla="*/ 0 w 223"/>
                <a:gd name="T7" fmla="*/ 0 h 1338"/>
                <a:gd name="T8" fmla="*/ 0 w 223"/>
                <a:gd name="T9" fmla="*/ 0 h 1338"/>
                <a:gd name="T10" fmla="*/ 0 w 223"/>
                <a:gd name="T11" fmla="*/ 0 h 1338"/>
                <a:gd name="T12" fmla="*/ 0 w 223"/>
                <a:gd name="T13" fmla="*/ 0 h 1338"/>
                <a:gd name="T14" fmla="*/ 0 w 223"/>
                <a:gd name="T15" fmla="*/ 0 h 1338"/>
                <a:gd name="T16" fmla="*/ 0 w 223"/>
                <a:gd name="T17" fmla="*/ 0 h 1338"/>
                <a:gd name="T18" fmla="*/ 0 w 223"/>
                <a:gd name="T19" fmla="*/ 0 h 1338"/>
                <a:gd name="T20" fmla="*/ 0 w 223"/>
                <a:gd name="T21" fmla="*/ 0 h 1338"/>
                <a:gd name="T22" fmla="*/ 0 w 223"/>
                <a:gd name="T23" fmla="*/ 0 h 1338"/>
                <a:gd name="T24" fmla="*/ 0 w 223"/>
                <a:gd name="T25" fmla="*/ 0 h 1338"/>
                <a:gd name="T26" fmla="*/ 0 w 223"/>
                <a:gd name="T27" fmla="*/ 0 h 1338"/>
                <a:gd name="T28" fmla="*/ 0 w 223"/>
                <a:gd name="T29" fmla="*/ 0 h 1338"/>
                <a:gd name="T30" fmla="*/ 0 w 223"/>
                <a:gd name="T31" fmla="*/ 0 h 1338"/>
                <a:gd name="T32" fmla="*/ 0 w 223"/>
                <a:gd name="T33" fmla="*/ 0 h 1338"/>
                <a:gd name="T34" fmla="*/ 0 w 223"/>
                <a:gd name="T35" fmla="*/ 0 h 13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338"/>
                <a:gd name="T56" fmla="*/ 223 w 223"/>
                <a:gd name="T57" fmla="*/ 1338 h 13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338">
                  <a:moveTo>
                    <a:pt x="216" y="12"/>
                  </a:moveTo>
                  <a:lnTo>
                    <a:pt x="223" y="207"/>
                  </a:lnTo>
                  <a:lnTo>
                    <a:pt x="191" y="382"/>
                  </a:lnTo>
                  <a:lnTo>
                    <a:pt x="125" y="652"/>
                  </a:lnTo>
                  <a:lnTo>
                    <a:pt x="63" y="910"/>
                  </a:lnTo>
                  <a:lnTo>
                    <a:pt x="50" y="1084"/>
                  </a:lnTo>
                  <a:lnTo>
                    <a:pt x="74" y="1229"/>
                  </a:lnTo>
                  <a:lnTo>
                    <a:pt x="137" y="1338"/>
                  </a:lnTo>
                  <a:lnTo>
                    <a:pt x="57" y="1263"/>
                  </a:lnTo>
                  <a:lnTo>
                    <a:pt x="8" y="1125"/>
                  </a:lnTo>
                  <a:lnTo>
                    <a:pt x="0" y="919"/>
                  </a:lnTo>
                  <a:lnTo>
                    <a:pt x="54" y="702"/>
                  </a:lnTo>
                  <a:lnTo>
                    <a:pt x="116" y="420"/>
                  </a:lnTo>
                  <a:lnTo>
                    <a:pt x="161" y="166"/>
                  </a:lnTo>
                  <a:lnTo>
                    <a:pt x="170" y="0"/>
                  </a:lnTo>
                  <a:lnTo>
                    <a:pt x="216" y="12"/>
                  </a:lnTo>
                  <a:close/>
                </a:path>
              </a:pathLst>
            </a:custGeom>
            <a:solidFill>
              <a:srgbClr val="FFE1E1"/>
            </a:solidFill>
            <a:ln w="9525">
              <a:noFill/>
              <a:round/>
              <a:headEnd/>
              <a:tailEnd/>
            </a:ln>
          </p:spPr>
          <p:txBody>
            <a:bodyPr/>
            <a:lstStyle/>
            <a:p>
              <a:endParaRPr lang="en-US" dirty="0">
                <a:solidFill>
                  <a:prstClr val="black"/>
                </a:solidFill>
              </a:endParaRPr>
            </a:p>
          </p:txBody>
        </p:sp>
        <p:sp>
          <p:nvSpPr>
            <p:cNvPr id="75139" name="Freeform 1016"/>
            <p:cNvSpPr>
              <a:spLocks/>
            </p:cNvSpPr>
            <p:nvPr/>
          </p:nvSpPr>
          <p:spPr bwMode="auto">
            <a:xfrm>
              <a:off x="3644" y="2379"/>
              <a:ext cx="124" cy="68"/>
            </a:xfrm>
            <a:custGeom>
              <a:avLst/>
              <a:gdLst>
                <a:gd name="T0" fmla="*/ 0 w 1607"/>
                <a:gd name="T1" fmla="*/ 0 h 885"/>
                <a:gd name="T2" fmla="*/ 0 w 1607"/>
                <a:gd name="T3" fmla="*/ 0 h 885"/>
                <a:gd name="T4" fmla="*/ 0 w 1607"/>
                <a:gd name="T5" fmla="*/ 0 h 885"/>
                <a:gd name="T6" fmla="*/ 0 w 1607"/>
                <a:gd name="T7" fmla="*/ 0 h 885"/>
                <a:gd name="T8" fmla="*/ 0 w 1607"/>
                <a:gd name="T9" fmla="*/ 0 h 885"/>
                <a:gd name="T10" fmla="*/ 0 w 1607"/>
                <a:gd name="T11" fmla="*/ 0 h 885"/>
                <a:gd name="T12" fmla="*/ 0 w 1607"/>
                <a:gd name="T13" fmla="*/ 0 h 885"/>
                <a:gd name="T14" fmla="*/ 0 w 1607"/>
                <a:gd name="T15" fmla="*/ 0 h 885"/>
                <a:gd name="T16" fmla="*/ 0 w 1607"/>
                <a:gd name="T17" fmla="*/ 0 h 885"/>
                <a:gd name="T18" fmla="*/ 0 w 1607"/>
                <a:gd name="T19" fmla="*/ 0 h 885"/>
                <a:gd name="T20" fmla="*/ 0 w 1607"/>
                <a:gd name="T21" fmla="*/ 0 h 885"/>
                <a:gd name="T22" fmla="*/ 0 w 1607"/>
                <a:gd name="T23" fmla="*/ 0 h 885"/>
                <a:gd name="T24" fmla="*/ 0 w 1607"/>
                <a:gd name="T25" fmla="*/ 0 h 885"/>
                <a:gd name="T26" fmla="*/ 0 w 1607"/>
                <a:gd name="T27" fmla="*/ 0 h 885"/>
                <a:gd name="T28" fmla="*/ 0 w 1607"/>
                <a:gd name="T29" fmla="*/ 0 h 885"/>
                <a:gd name="T30" fmla="*/ 0 w 1607"/>
                <a:gd name="T31" fmla="*/ 0 h 8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07"/>
                <a:gd name="T49" fmla="*/ 0 h 885"/>
                <a:gd name="T50" fmla="*/ 1607 w 1607"/>
                <a:gd name="T51" fmla="*/ 885 h 8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07" h="885">
                  <a:moveTo>
                    <a:pt x="142" y="270"/>
                  </a:moveTo>
                  <a:lnTo>
                    <a:pt x="530" y="225"/>
                  </a:lnTo>
                  <a:lnTo>
                    <a:pt x="869" y="171"/>
                  </a:lnTo>
                  <a:lnTo>
                    <a:pt x="1168" y="104"/>
                  </a:lnTo>
                  <a:lnTo>
                    <a:pt x="1520" y="0"/>
                  </a:lnTo>
                  <a:lnTo>
                    <a:pt x="1582" y="150"/>
                  </a:lnTo>
                  <a:lnTo>
                    <a:pt x="1607" y="360"/>
                  </a:lnTo>
                  <a:lnTo>
                    <a:pt x="1603" y="507"/>
                  </a:lnTo>
                  <a:lnTo>
                    <a:pt x="1507" y="560"/>
                  </a:lnTo>
                  <a:lnTo>
                    <a:pt x="83" y="885"/>
                  </a:lnTo>
                  <a:lnTo>
                    <a:pt x="0" y="864"/>
                  </a:lnTo>
                  <a:lnTo>
                    <a:pt x="38" y="835"/>
                  </a:lnTo>
                  <a:lnTo>
                    <a:pt x="83" y="340"/>
                  </a:lnTo>
                  <a:lnTo>
                    <a:pt x="142" y="270"/>
                  </a:lnTo>
                  <a:close/>
                </a:path>
              </a:pathLst>
            </a:custGeom>
            <a:solidFill>
              <a:srgbClr val="E1C3C3"/>
            </a:solidFill>
            <a:ln w="9525">
              <a:noFill/>
              <a:round/>
              <a:headEnd/>
              <a:tailEnd/>
            </a:ln>
          </p:spPr>
          <p:txBody>
            <a:bodyPr/>
            <a:lstStyle/>
            <a:p>
              <a:endParaRPr lang="en-US" dirty="0">
                <a:solidFill>
                  <a:prstClr val="black"/>
                </a:solidFill>
              </a:endParaRPr>
            </a:p>
          </p:txBody>
        </p:sp>
        <p:sp>
          <p:nvSpPr>
            <p:cNvPr id="75140" name="Freeform 1017"/>
            <p:cNvSpPr>
              <a:spLocks/>
            </p:cNvSpPr>
            <p:nvPr/>
          </p:nvSpPr>
          <p:spPr bwMode="auto">
            <a:xfrm>
              <a:off x="3694" y="2295"/>
              <a:ext cx="27" cy="22"/>
            </a:xfrm>
            <a:custGeom>
              <a:avLst/>
              <a:gdLst>
                <a:gd name="T0" fmla="*/ 0 w 351"/>
                <a:gd name="T1" fmla="*/ 0 h 287"/>
                <a:gd name="T2" fmla="*/ 0 w 351"/>
                <a:gd name="T3" fmla="*/ 0 h 287"/>
                <a:gd name="T4" fmla="*/ 0 w 351"/>
                <a:gd name="T5" fmla="*/ 0 h 287"/>
                <a:gd name="T6" fmla="*/ 0 w 351"/>
                <a:gd name="T7" fmla="*/ 0 h 287"/>
                <a:gd name="T8" fmla="*/ 0 w 351"/>
                <a:gd name="T9" fmla="*/ 0 h 287"/>
                <a:gd name="T10" fmla="*/ 0 w 351"/>
                <a:gd name="T11" fmla="*/ 0 h 287"/>
                <a:gd name="T12" fmla="*/ 0 w 351"/>
                <a:gd name="T13" fmla="*/ 0 h 287"/>
                <a:gd name="T14" fmla="*/ 0 w 351"/>
                <a:gd name="T15" fmla="*/ 0 h 287"/>
                <a:gd name="T16" fmla="*/ 0 w 351"/>
                <a:gd name="T17" fmla="*/ 0 h 287"/>
                <a:gd name="T18" fmla="*/ 0 w 351"/>
                <a:gd name="T19" fmla="*/ 0 h 287"/>
                <a:gd name="T20" fmla="*/ 0 w 351"/>
                <a:gd name="T21" fmla="*/ 0 h 2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1"/>
                <a:gd name="T34" fmla="*/ 0 h 287"/>
                <a:gd name="T35" fmla="*/ 351 w 351"/>
                <a:gd name="T36" fmla="*/ 287 h 2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1" h="287">
                  <a:moveTo>
                    <a:pt x="265" y="0"/>
                  </a:moveTo>
                  <a:lnTo>
                    <a:pt x="323" y="34"/>
                  </a:lnTo>
                  <a:lnTo>
                    <a:pt x="351" y="146"/>
                  </a:lnTo>
                  <a:lnTo>
                    <a:pt x="83" y="287"/>
                  </a:lnTo>
                  <a:lnTo>
                    <a:pt x="0" y="283"/>
                  </a:lnTo>
                  <a:lnTo>
                    <a:pt x="54" y="187"/>
                  </a:lnTo>
                  <a:lnTo>
                    <a:pt x="137" y="83"/>
                  </a:lnTo>
                  <a:lnTo>
                    <a:pt x="219" y="13"/>
                  </a:lnTo>
                  <a:lnTo>
                    <a:pt x="265" y="0"/>
                  </a:lnTo>
                  <a:close/>
                </a:path>
              </a:pathLst>
            </a:custGeom>
            <a:solidFill>
              <a:srgbClr val="FFE1E1"/>
            </a:solidFill>
            <a:ln w="9525">
              <a:noFill/>
              <a:round/>
              <a:headEnd/>
              <a:tailEnd/>
            </a:ln>
          </p:spPr>
          <p:txBody>
            <a:bodyPr/>
            <a:lstStyle/>
            <a:p>
              <a:endParaRPr lang="en-US" dirty="0">
                <a:solidFill>
                  <a:prstClr val="black"/>
                </a:solidFill>
              </a:endParaRPr>
            </a:p>
          </p:txBody>
        </p:sp>
        <p:sp>
          <p:nvSpPr>
            <p:cNvPr id="75141" name="Freeform 1018"/>
            <p:cNvSpPr>
              <a:spLocks/>
            </p:cNvSpPr>
            <p:nvPr/>
          </p:nvSpPr>
          <p:spPr bwMode="auto">
            <a:xfrm>
              <a:off x="3561" y="2310"/>
              <a:ext cx="39" cy="51"/>
            </a:xfrm>
            <a:custGeom>
              <a:avLst/>
              <a:gdLst>
                <a:gd name="T0" fmla="*/ 0 w 513"/>
                <a:gd name="T1" fmla="*/ 0 h 661"/>
                <a:gd name="T2" fmla="*/ 0 w 513"/>
                <a:gd name="T3" fmla="*/ 0 h 661"/>
                <a:gd name="T4" fmla="*/ 0 w 513"/>
                <a:gd name="T5" fmla="*/ 0 h 661"/>
                <a:gd name="T6" fmla="*/ 0 w 513"/>
                <a:gd name="T7" fmla="*/ 0 h 661"/>
                <a:gd name="T8" fmla="*/ 0 w 513"/>
                <a:gd name="T9" fmla="*/ 0 h 661"/>
                <a:gd name="T10" fmla="*/ 0 w 513"/>
                <a:gd name="T11" fmla="*/ 0 h 661"/>
                <a:gd name="T12" fmla="*/ 0 w 513"/>
                <a:gd name="T13" fmla="*/ 0 h 661"/>
                <a:gd name="T14" fmla="*/ 0 w 513"/>
                <a:gd name="T15" fmla="*/ 0 h 661"/>
                <a:gd name="T16" fmla="*/ 0 w 513"/>
                <a:gd name="T17" fmla="*/ 0 h 661"/>
                <a:gd name="T18" fmla="*/ 0 w 513"/>
                <a:gd name="T19" fmla="*/ 0 h 661"/>
                <a:gd name="T20" fmla="*/ 0 w 513"/>
                <a:gd name="T21" fmla="*/ 0 h 661"/>
                <a:gd name="T22" fmla="*/ 0 w 513"/>
                <a:gd name="T23" fmla="*/ 0 h 661"/>
                <a:gd name="T24" fmla="*/ 0 w 513"/>
                <a:gd name="T25" fmla="*/ 0 h 661"/>
                <a:gd name="T26" fmla="*/ 0 w 513"/>
                <a:gd name="T27" fmla="*/ 0 h 661"/>
                <a:gd name="T28" fmla="*/ 0 w 513"/>
                <a:gd name="T29" fmla="*/ 0 h 661"/>
                <a:gd name="T30" fmla="*/ 0 w 513"/>
                <a:gd name="T31" fmla="*/ 0 h 661"/>
                <a:gd name="T32" fmla="*/ 0 w 513"/>
                <a:gd name="T33" fmla="*/ 0 h 661"/>
                <a:gd name="T34" fmla="*/ 0 w 513"/>
                <a:gd name="T35" fmla="*/ 0 h 661"/>
                <a:gd name="T36" fmla="*/ 0 w 513"/>
                <a:gd name="T37" fmla="*/ 0 h 661"/>
                <a:gd name="T38" fmla="*/ 0 w 513"/>
                <a:gd name="T39" fmla="*/ 0 h 661"/>
                <a:gd name="T40" fmla="*/ 0 w 513"/>
                <a:gd name="T41" fmla="*/ 0 h 661"/>
                <a:gd name="T42" fmla="*/ 0 w 513"/>
                <a:gd name="T43" fmla="*/ 0 h 661"/>
                <a:gd name="T44" fmla="*/ 0 w 513"/>
                <a:gd name="T45" fmla="*/ 0 h 661"/>
                <a:gd name="T46" fmla="*/ 0 w 513"/>
                <a:gd name="T47" fmla="*/ 0 h 661"/>
                <a:gd name="T48" fmla="*/ 0 w 513"/>
                <a:gd name="T49" fmla="*/ 0 h 661"/>
                <a:gd name="T50" fmla="*/ 0 w 513"/>
                <a:gd name="T51" fmla="*/ 0 h 661"/>
                <a:gd name="T52" fmla="*/ 0 w 513"/>
                <a:gd name="T53" fmla="*/ 0 h 661"/>
                <a:gd name="T54" fmla="*/ 0 w 513"/>
                <a:gd name="T55" fmla="*/ 0 h 661"/>
                <a:gd name="T56" fmla="*/ 0 w 513"/>
                <a:gd name="T57" fmla="*/ 0 h 661"/>
                <a:gd name="T58" fmla="*/ 0 w 513"/>
                <a:gd name="T59" fmla="*/ 0 h 661"/>
                <a:gd name="T60" fmla="*/ 0 w 513"/>
                <a:gd name="T61" fmla="*/ 0 h 661"/>
                <a:gd name="T62" fmla="*/ 0 w 513"/>
                <a:gd name="T63" fmla="*/ 0 h 661"/>
                <a:gd name="T64" fmla="*/ 0 w 513"/>
                <a:gd name="T65" fmla="*/ 0 h 661"/>
                <a:gd name="T66" fmla="*/ 0 w 513"/>
                <a:gd name="T67" fmla="*/ 0 h 661"/>
                <a:gd name="T68" fmla="*/ 0 w 513"/>
                <a:gd name="T69" fmla="*/ 0 h 661"/>
                <a:gd name="T70" fmla="*/ 0 w 513"/>
                <a:gd name="T71" fmla="*/ 0 h 6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3"/>
                <a:gd name="T109" fmla="*/ 0 h 661"/>
                <a:gd name="T110" fmla="*/ 513 w 513"/>
                <a:gd name="T111" fmla="*/ 661 h 6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3" h="661">
                  <a:moveTo>
                    <a:pt x="155" y="0"/>
                  </a:moveTo>
                  <a:lnTo>
                    <a:pt x="289" y="54"/>
                  </a:lnTo>
                  <a:lnTo>
                    <a:pt x="388" y="141"/>
                  </a:lnTo>
                  <a:lnTo>
                    <a:pt x="455" y="233"/>
                  </a:lnTo>
                  <a:lnTo>
                    <a:pt x="504" y="375"/>
                  </a:lnTo>
                  <a:lnTo>
                    <a:pt x="513" y="458"/>
                  </a:lnTo>
                  <a:lnTo>
                    <a:pt x="446" y="557"/>
                  </a:lnTo>
                  <a:lnTo>
                    <a:pt x="164" y="661"/>
                  </a:lnTo>
                  <a:lnTo>
                    <a:pt x="238" y="599"/>
                  </a:lnTo>
                  <a:lnTo>
                    <a:pt x="135" y="628"/>
                  </a:lnTo>
                  <a:lnTo>
                    <a:pt x="226" y="557"/>
                  </a:lnTo>
                  <a:lnTo>
                    <a:pt x="123" y="578"/>
                  </a:lnTo>
                  <a:lnTo>
                    <a:pt x="214" y="512"/>
                  </a:lnTo>
                  <a:lnTo>
                    <a:pt x="106" y="533"/>
                  </a:lnTo>
                  <a:lnTo>
                    <a:pt x="189" y="466"/>
                  </a:lnTo>
                  <a:lnTo>
                    <a:pt x="78" y="482"/>
                  </a:lnTo>
                  <a:lnTo>
                    <a:pt x="168" y="424"/>
                  </a:lnTo>
                  <a:lnTo>
                    <a:pt x="58" y="445"/>
                  </a:lnTo>
                  <a:lnTo>
                    <a:pt x="144" y="375"/>
                  </a:lnTo>
                  <a:lnTo>
                    <a:pt x="53" y="383"/>
                  </a:lnTo>
                  <a:lnTo>
                    <a:pt x="144" y="324"/>
                  </a:lnTo>
                  <a:lnTo>
                    <a:pt x="62" y="341"/>
                  </a:lnTo>
                  <a:lnTo>
                    <a:pt x="131" y="283"/>
                  </a:lnTo>
                  <a:lnTo>
                    <a:pt x="37" y="296"/>
                  </a:lnTo>
                  <a:lnTo>
                    <a:pt x="119" y="233"/>
                  </a:lnTo>
                  <a:lnTo>
                    <a:pt x="20" y="241"/>
                  </a:lnTo>
                  <a:lnTo>
                    <a:pt x="110" y="187"/>
                  </a:lnTo>
                  <a:lnTo>
                    <a:pt x="24" y="192"/>
                  </a:lnTo>
                  <a:lnTo>
                    <a:pt x="99" y="134"/>
                  </a:lnTo>
                  <a:lnTo>
                    <a:pt x="24" y="137"/>
                  </a:lnTo>
                  <a:lnTo>
                    <a:pt x="85" y="92"/>
                  </a:lnTo>
                  <a:lnTo>
                    <a:pt x="0" y="92"/>
                  </a:lnTo>
                  <a:lnTo>
                    <a:pt x="78" y="34"/>
                  </a:lnTo>
                  <a:lnTo>
                    <a:pt x="155" y="0"/>
                  </a:lnTo>
                  <a:close/>
                </a:path>
              </a:pathLst>
            </a:custGeom>
            <a:solidFill>
              <a:srgbClr val="FFE1E1"/>
            </a:solidFill>
            <a:ln w="9525">
              <a:noFill/>
              <a:round/>
              <a:headEnd/>
              <a:tailEnd/>
            </a:ln>
          </p:spPr>
          <p:txBody>
            <a:bodyPr/>
            <a:lstStyle/>
            <a:p>
              <a:endParaRPr lang="en-US" dirty="0">
                <a:solidFill>
                  <a:prstClr val="black"/>
                </a:solidFill>
              </a:endParaRPr>
            </a:p>
          </p:txBody>
        </p:sp>
        <p:sp>
          <p:nvSpPr>
            <p:cNvPr id="75142" name="Freeform 1019"/>
            <p:cNvSpPr>
              <a:spLocks/>
            </p:cNvSpPr>
            <p:nvPr/>
          </p:nvSpPr>
          <p:spPr bwMode="auto">
            <a:xfrm>
              <a:off x="3578" y="2289"/>
              <a:ext cx="131" cy="28"/>
            </a:xfrm>
            <a:custGeom>
              <a:avLst/>
              <a:gdLst>
                <a:gd name="T0" fmla="*/ 0 w 1698"/>
                <a:gd name="T1" fmla="*/ 0 h 375"/>
                <a:gd name="T2" fmla="*/ 0 w 1698"/>
                <a:gd name="T3" fmla="*/ 0 h 375"/>
                <a:gd name="T4" fmla="*/ 0 w 1698"/>
                <a:gd name="T5" fmla="*/ 0 h 375"/>
                <a:gd name="T6" fmla="*/ 0 w 1698"/>
                <a:gd name="T7" fmla="*/ 0 h 375"/>
                <a:gd name="T8" fmla="*/ 0 w 1698"/>
                <a:gd name="T9" fmla="*/ 0 h 375"/>
                <a:gd name="T10" fmla="*/ 0 w 1698"/>
                <a:gd name="T11" fmla="*/ 0 h 375"/>
                <a:gd name="T12" fmla="*/ 0 w 1698"/>
                <a:gd name="T13" fmla="*/ 0 h 375"/>
                <a:gd name="T14" fmla="*/ 0 w 1698"/>
                <a:gd name="T15" fmla="*/ 0 h 375"/>
                <a:gd name="T16" fmla="*/ 0 w 1698"/>
                <a:gd name="T17" fmla="*/ 0 h 375"/>
                <a:gd name="T18" fmla="*/ 0 w 1698"/>
                <a:gd name="T19" fmla="*/ 0 h 375"/>
                <a:gd name="T20" fmla="*/ 0 w 1698"/>
                <a:gd name="T21" fmla="*/ 0 h 375"/>
                <a:gd name="T22" fmla="*/ 0 w 1698"/>
                <a:gd name="T23" fmla="*/ 0 h 375"/>
                <a:gd name="T24" fmla="*/ 0 w 1698"/>
                <a:gd name="T25" fmla="*/ 0 h 375"/>
                <a:gd name="T26" fmla="*/ 0 w 1698"/>
                <a:gd name="T27" fmla="*/ 0 h 375"/>
                <a:gd name="T28" fmla="*/ 0 w 1698"/>
                <a:gd name="T29" fmla="*/ 0 h 375"/>
                <a:gd name="T30" fmla="*/ 0 w 1698"/>
                <a:gd name="T31" fmla="*/ 0 h 375"/>
                <a:gd name="T32" fmla="*/ 0 w 1698"/>
                <a:gd name="T33" fmla="*/ 0 h 375"/>
                <a:gd name="T34" fmla="*/ 0 w 1698"/>
                <a:gd name="T35" fmla="*/ 0 h 375"/>
                <a:gd name="T36" fmla="*/ 0 w 1698"/>
                <a:gd name="T37" fmla="*/ 0 h 375"/>
                <a:gd name="T38" fmla="*/ 0 w 1698"/>
                <a:gd name="T39" fmla="*/ 0 h 375"/>
                <a:gd name="T40" fmla="*/ 0 w 1698"/>
                <a:gd name="T41" fmla="*/ 0 h 3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98"/>
                <a:gd name="T64" fmla="*/ 0 h 375"/>
                <a:gd name="T65" fmla="*/ 1698 w 1698"/>
                <a:gd name="T66" fmla="*/ 375 h 3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98" h="375">
                  <a:moveTo>
                    <a:pt x="0" y="258"/>
                  </a:moveTo>
                  <a:lnTo>
                    <a:pt x="382" y="121"/>
                  </a:lnTo>
                  <a:lnTo>
                    <a:pt x="680" y="42"/>
                  </a:lnTo>
                  <a:lnTo>
                    <a:pt x="970" y="0"/>
                  </a:lnTo>
                  <a:lnTo>
                    <a:pt x="1197" y="4"/>
                  </a:lnTo>
                  <a:lnTo>
                    <a:pt x="1450" y="21"/>
                  </a:lnTo>
                  <a:lnTo>
                    <a:pt x="1607" y="42"/>
                  </a:lnTo>
                  <a:lnTo>
                    <a:pt x="1698" y="71"/>
                  </a:lnTo>
                  <a:lnTo>
                    <a:pt x="1437" y="191"/>
                  </a:lnTo>
                  <a:lnTo>
                    <a:pt x="1404" y="142"/>
                  </a:lnTo>
                  <a:lnTo>
                    <a:pt x="1350" y="71"/>
                  </a:lnTo>
                  <a:lnTo>
                    <a:pt x="1197" y="91"/>
                  </a:lnTo>
                  <a:lnTo>
                    <a:pt x="1143" y="179"/>
                  </a:lnTo>
                  <a:lnTo>
                    <a:pt x="654" y="245"/>
                  </a:lnTo>
                  <a:lnTo>
                    <a:pt x="601" y="158"/>
                  </a:lnTo>
                  <a:lnTo>
                    <a:pt x="423" y="191"/>
                  </a:lnTo>
                  <a:lnTo>
                    <a:pt x="374" y="375"/>
                  </a:lnTo>
                  <a:lnTo>
                    <a:pt x="116" y="325"/>
                  </a:lnTo>
                  <a:lnTo>
                    <a:pt x="0" y="258"/>
                  </a:lnTo>
                  <a:close/>
                </a:path>
              </a:pathLst>
            </a:custGeom>
            <a:solidFill>
              <a:srgbClr val="FFE1E1"/>
            </a:solidFill>
            <a:ln w="9525">
              <a:noFill/>
              <a:round/>
              <a:headEnd/>
              <a:tailEnd/>
            </a:ln>
          </p:spPr>
          <p:txBody>
            <a:bodyPr/>
            <a:lstStyle/>
            <a:p>
              <a:endParaRPr lang="en-US" dirty="0">
                <a:solidFill>
                  <a:prstClr val="black"/>
                </a:solidFill>
              </a:endParaRPr>
            </a:p>
          </p:txBody>
        </p:sp>
        <p:sp>
          <p:nvSpPr>
            <p:cNvPr id="75143" name="Freeform 1020"/>
            <p:cNvSpPr>
              <a:spLocks/>
            </p:cNvSpPr>
            <p:nvPr/>
          </p:nvSpPr>
          <p:spPr bwMode="auto">
            <a:xfrm>
              <a:off x="3622" y="2322"/>
              <a:ext cx="131" cy="72"/>
            </a:xfrm>
            <a:custGeom>
              <a:avLst/>
              <a:gdLst>
                <a:gd name="T0" fmla="*/ 0 w 1710"/>
                <a:gd name="T1" fmla="*/ 0 h 936"/>
                <a:gd name="T2" fmla="*/ 0 w 1710"/>
                <a:gd name="T3" fmla="*/ 0 h 936"/>
                <a:gd name="T4" fmla="*/ 0 w 1710"/>
                <a:gd name="T5" fmla="*/ 0 h 936"/>
                <a:gd name="T6" fmla="*/ 0 w 1710"/>
                <a:gd name="T7" fmla="*/ 0 h 936"/>
                <a:gd name="T8" fmla="*/ 0 w 1710"/>
                <a:gd name="T9" fmla="*/ 0 h 936"/>
                <a:gd name="T10" fmla="*/ 0 w 1710"/>
                <a:gd name="T11" fmla="*/ 0 h 936"/>
                <a:gd name="T12" fmla="*/ 0 w 1710"/>
                <a:gd name="T13" fmla="*/ 0 h 936"/>
                <a:gd name="T14" fmla="*/ 0 w 1710"/>
                <a:gd name="T15" fmla="*/ 0 h 936"/>
                <a:gd name="T16" fmla="*/ 0 w 1710"/>
                <a:gd name="T17" fmla="*/ 0 h 936"/>
                <a:gd name="T18" fmla="*/ 0 w 1710"/>
                <a:gd name="T19" fmla="*/ 0 h 936"/>
                <a:gd name="T20" fmla="*/ 0 w 1710"/>
                <a:gd name="T21" fmla="*/ 0 h 936"/>
                <a:gd name="T22" fmla="*/ 0 w 1710"/>
                <a:gd name="T23" fmla="*/ 0 h 936"/>
                <a:gd name="T24" fmla="*/ 0 w 1710"/>
                <a:gd name="T25" fmla="*/ 0 h 936"/>
                <a:gd name="T26" fmla="*/ 0 w 1710"/>
                <a:gd name="T27" fmla="*/ 0 h 936"/>
                <a:gd name="T28" fmla="*/ 0 w 1710"/>
                <a:gd name="T29" fmla="*/ 0 h 936"/>
                <a:gd name="T30" fmla="*/ 0 w 1710"/>
                <a:gd name="T31" fmla="*/ 0 h 936"/>
                <a:gd name="T32" fmla="*/ 0 w 1710"/>
                <a:gd name="T33" fmla="*/ 0 h 936"/>
                <a:gd name="T34" fmla="*/ 0 w 1710"/>
                <a:gd name="T35" fmla="*/ 0 h 9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10"/>
                <a:gd name="T55" fmla="*/ 0 h 936"/>
                <a:gd name="T56" fmla="*/ 1710 w 1710"/>
                <a:gd name="T57" fmla="*/ 936 h 9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10" h="936">
                  <a:moveTo>
                    <a:pt x="0" y="171"/>
                  </a:moveTo>
                  <a:lnTo>
                    <a:pt x="307" y="105"/>
                  </a:lnTo>
                  <a:lnTo>
                    <a:pt x="700" y="38"/>
                  </a:lnTo>
                  <a:lnTo>
                    <a:pt x="1040" y="5"/>
                  </a:lnTo>
                  <a:lnTo>
                    <a:pt x="1180" y="0"/>
                  </a:lnTo>
                  <a:lnTo>
                    <a:pt x="1710" y="678"/>
                  </a:lnTo>
                  <a:lnTo>
                    <a:pt x="1686" y="708"/>
                  </a:lnTo>
                  <a:lnTo>
                    <a:pt x="1379" y="778"/>
                  </a:lnTo>
                  <a:lnTo>
                    <a:pt x="1313" y="704"/>
                  </a:lnTo>
                  <a:lnTo>
                    <a:pt x="775" y="804"/>
                  </a:lnTo>
                  <a:lnTo>
                    <a:pt x="837" y="895"/>
                  </a:lnTo>
                  <a:lnTo>
                    <a:pt x="452" y="936"/>
                  </a:lnTo>
                  <a:lnTo>
                    <a:pt x="419" y="899"/>
                  </a:lnTo>
                  <a:lnTo>
                    <a:pt x="154" y="484"/>
                  </a:lnTo>
                  <a:lnTo>
                    <a:pt x="0" y="213"/>
                  </a:lnTo>
                  <a:lnTo>
                    <a:pt x="0" y="171"/>
                  </a:lnTo>
                  <a:close/>
                </a:path>
              </a:pathLst>
            </a:custGeom>
            <a:solidFill>
              <a:srgbClr val="C9C9FF"/>
            </a:solidFill>
            <a:ln w="9525">
              <a:noFill/>
              <a:round/>
              <a:headEnd/>
              <a:tailEnd/>
            </a:ln>
          </p:spPr>
          <p:txBody>
            <a:bodyPr/>
            <a:lstStyle/>
            <a:p>
              <a:endParaRPr lang="en-US" dirty="0">
                <a:solidFill>
                  <a:prstClr val="black"/>
                </a:solidFill>
              </a:endParaRPr>
            </a:p>
          </p:txBody>
        </p:sp>
        <p:sp>
          <p:nvSpPr>
            <p:cNvPr id="75144" name="Freeform 1021"/>
            <p:cNvSpPr>
              <a:spLocks/>
            </p:cNvSpPr>
            <p:nvPr/>
          </p:nvSpPr>
          <p:spPr bwMode="auto">
            <a:xfrm>
              <a:off x="3653" y="2329"/>
              <a:ext cx="65" cy="49"/>
            </a:xfrm>
            <a:custGeom>
              <a:avLst/>
              <a:gdLst>
                <a:gd name="T0" fmla="*/ 0 w 852"/>
                <a:gd name="T1" fmla="*/ 0 h 641"/>
                <a:gd name="T2" fmla="*/ 0 w 852"/>
                <a:gd name="T3" fmla="*/ 0 h 641"/>
                <a:gd name="T4" fmla="*/ 0 w 852"/>
                <a:gd name="T5" fmla="*/ 0 h 641"/>
                <a:gd name="T6" fmla="*/ 0 w 852"/>
                <a:gd name="T7" fmla="*/ 0 h 641"/>
                <a:gd name="T8" fmla="*/ 0 w 852"/>
                <a:gd name="T9" fmla="*/ 0 h 641"/>
                <a:gd name="T10" fmla="*/ 0 w 852"/>
                <a:gd name="T11" fmla="*/ 0 h 641"/>
                <a:gd name="T12" fmla="*/ 0 w 852"/>
                <a:gd name="T13" fmla="*/ 0 h 641"/>
                <a:gd name="T14" fmla="*/ 0 w 852"/>
                <a:gd name="T15" fmla="*/ 0 h 641"/>
                <a:gd name="T16" fmla="*/ 0 w 852"/>
                <a:gd name="T17" fmla="*/ 0 h 641"/>
                <a:gd name="T18" fmla="*/ 0 w 852"/>
                <a:gd name="T19" fmla="*/ 0 h 641"/>
                <a:gd name="T20" fmla="*/ 0 w 852"/>
                <a:gd name="T21" fmla="*/ 0 h 641"/>
                <a:gd name="T22" fmla="*/ 0 w 852"/>
                <a:gd name="T23" fmla="*/ 0 h 641"/>
                <a:gd name="T24" fmla="*/ 0 w 852"/>
                <a:gd name="T25" fmla="*/ 0 h 641"/>
                <a:gd name="T26" fmla="*/ 0 w 852"/>
                <a:gd name="T27" fmla="*/ 0 h 641"/>
                <a:gd name="T28" fmla="*/ 0 w 852"/>
                <a:gd name="T29" fmla="*/ 0 h 641"/>
                <a:gd name="T30" fmla="*/ 0 w 852"/>
                <a:gd name="T31" fmla="*/ 0 h 641"/>
                <a:gd name="T32" fmla="*/ 0 w 852"/>
                <a:gd name="T33" fmla="*/ 0 h 641"/>
                <a:gd name="T34" fmla="*/ 0 w 852"/>
                <a:gd name="T35" fmla="*/ 0 h 641"/>
                <a:gd name="T36" fmla="*/ 0 w 852"/>
                <a:gd name="T37" fmla="*/ 0 h 641"/>
                <a:gd name="T38" fmla="*/ 0 w 852"/>
                <a:gd name="T39" fmla="*/ 0 h 641"/>
                <a:gd name="T40" fmla="*/ 0 w 852"/>
                <a:gd name="T41" fmla="*/ 0 h 641"/>
                <a:gd name="T42" fmla="*/ 0 w 852"/>
                <a:gd name="T43" fmla="*/ 0 h 641"/>
                <a:gd name="T44" fmla="*/ 0 w 852"/>
                <a:gd name="T45" fmla="*/ 0 h 641"/>
                <a:gd name="T46" fmla="*/ 0 w 852"/>
                <a:gd name="T47" fmla="*/ 0 h 641"/>
                <a:gd name="T48" fmla="*/ 0 w 852"/>
                <a:gd name="T49" fmla="*/ 0 h 641"/>
                <a:gd name="T50" fmla="*/ 0 w 852"/>
                <a:gd name="T51" fmla="*/ 0 h 641"/>
                <a:gd name="T52" fmla="*/ 0 w 852"/>
                <a:gd name="T53" fmla="*/ 0 h 641"/>
                <a:gd name="T54" fmla="*/ 0 w 852"/>
                <a:gd name="T55" fmla="*/ 0 h 641"/>
                <a:gd name="T56" fmla="*/ 0 w 852"/>
                <a:gd name="T57" fmla="*/ 0 h 641"/>
                <a:gd name="T58" fmla="*/ 0 w 852"/>
                <a:gd name="T59" fmla="*/ 0 h 641"/>
                <a:gd name="T60" fmla="*/ 0 w 852"/>
                <a:gd name="T61" fmla="*/ 0 h 641"/>
                <a:gd name="T62" fmla="*/ 0 w 852"/>
                <a:gd name="T63" fmla="*/ 0 h 641"/>
                <a:gd name="T64" fmla="*/ 0 w 852"/>
                <a:gd name="T65" fmla="*/ 0 h 641"/>
                <a:gd name="T66" fmla="*/ 0 w 852"/>
                <a:gd name="T67" fmla="*/ 0 h 641"/>
                <a:gd name="T68" fmla="*/ 0 w 852"/>
                <a:gd name="T69" fmla="*/ 0 h 641"/>
                <a:gd name="T70" fmla="*/ 0 w 852"/>
                <a:gd name="T71" fmla="*/ 0 h 641"/>
                <a:gd name="T72" fmla="*/ 0 w 852"/>
                <a:gd name="T73" fmla="*/ 0 h 641"/>
                <a:gd name="T74" fmla="*/ 0 w 852"/>
                <a:gd name="T75" fmla="*/ 0 h 641"/>
                <a:gd name="T76" fmla="*/ 0 w 852"/>
                <a:gd name="T77" fmla="*/ 0 h 6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2"/>
                <a:gd name="T118" fmla="*/ 0 h 641"/>
                <a:gd name="T119" fmla="*/ 852 w 852"/>
                <a:gd name="T120" fmla="*/ 641 h 6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2" h="641">
                  <a:moveTo>
                    <a:pt x="4" y="59"/>
                  </a:moveTo>
                  <a:lnTo>
                    <a:pt x="131" y="42"/>
                  </a:lnTo>
                  <a:lnTo>
                    <a:pt x="165" y="92"/>
                  </a:lnTo>
                  <a:lnTo>
                    <a:pt x="201" y="29"/>
                  </a:lnTo>
                  <a:lnTo>
                    <a:pt x="326" y="17"/>
                  </a:lnTo>
                  <a:lnTo>
                    <a:pt x="355" y="59"/>
                  </a:lnTo>
                  <a:lnTo>
                    <a:pt x="388" y="62"/>
                  </a:lnTo>
                  <a:lnTo>
                    <a:pt x="405" y="13"/>
                  </a:lnTo>
                  <a:lnTo>
                    <a:pt x="517" y="0"/>
                  </a:lnTo>
                  <a:lnTo>
                    <a:pt x="563" y="66"/>
                  </a:lnTo>
                  <a:lnTo>
                    <a:pt x="542" y="117"/>
                  </a:lnTo>
                  <a:lnTo>
                    <a:pt x="600" y="117"/>
                  </a:lnTo>
                  <a:lnTo>
                    <a:pt x="657" y="204"/>
                  </a:lnTo>
                  <a:lnTo>
                    <a:pt x="646" y="249"/>
                  </a:lnTo>
                  <a:lnTo>
                    <a:pt x="704" y="254"/>
                  </a:lnTo>
                  <a:lnTo>
                    <a:pt x="752" y="337"/>
                  </a:lnTo>
                  <a:lnTo>
                    <a:pt x="735" y="387"/>
                  </a:lnTo>
                  <a:lnTo>
                    <a:pt x="790" y="400"/>
                  </a:lnTo>
                  <a:lnTo>
                    <a:pt x="852" y="479"/>
                  </a:lnTo>
                  <a:lnTo>
                    <a:pt x="843" y="537"/>
                  </a:lnTo>
                  <a:lnTo>
                    <a:pt x="715" y="562"/>
                  </a:lnTo>
                  <a:lnTo>
                    <a:pt x="657" y="516"/>
                  </a:lnTo>
                  <a:lnTo>
                    <a:pt x="653" y="571"/>
                  </a:lnTo>
                  <a:lnTo>
                    <a:pt x="501" y="599"/>
                  </a:lnTo>
                  <a:lnTo>
                    <a:pt x="455" y="562"/>
                  </a:lnTo>
                  <a:lnTo>
                    <a:pt x="438" y="603"/>
                  </a:lnTo>
                  <a:lnTo>
                    <a:pt x="297" y="641"/>
                  </a:lnTo>
                  <a:lnTo>
                    <a:pt x="239" y="528"/>
                  </a:lnTo>
                  <a:lnTo>
                    <a:pt x="269" y="479"/>
                  </a:lnTo>
                  <a:lnTo>
                    <a:pt x="214" y="499"/>
                  </a:lnTo>
                  <a:lnTo>
                    <a:pt x="165" y="408"/>
                  </a:lnTo>
                  <a:lnTo>
                    <a:pt x="180" y="328"/>
                  </a:lnTo>
                  <a:lnTo>
                    <a:pt x="119" y="341"/>
                  </a:lnTo>
                  <a:lnTo>
                    <a:pt x="74" y="192"/>
                  </a:lnTo>
                  <a:lnTo>
                    <a:pt x="29" y="196"/>
                  </a:lnTo>
                  <a:lnTo>
                    <a:pt x="0" y="125"/>
                  </a:lnTo>
                  <a:lnTo>
                    <a:pt x="4" y="59"/>
                  </a:lnTo>
                  <a:close/>
                </a:path>
              </a:pathLst>
            </a:custGeom>
            <a:solidFill>
              <a:srgbClr val="FFE1E1"/>
            </a:solidFill>
            <a:ln w="9525">
              <a:noFill/>
              <a:round/>
              <a:headEnd/>
              <a:tailEnd/>
            </a:ln>
          </p:spPr>
          <p:txBody>
            <a:bodyPr/>
            <a:lstStyle/>
            <a:p>
              <a:endParaRPr lang="en-US" dirty="0">
                <a:solidFill>
                  <a:prstClr val="black"/>
                </a:solidFill>
              </a:endParaRPr>
            </a:p>
          </p:txBody>
        </p:sp>
        <p:sp>
          <p:nvSpPr>
            <p:cNvPr id="75145" name="Freeform 1022"/>
            <p:cNvSpPr>
              <a:spLocks/>
            </p:cNvSpPr>
            <p:nvPr/>
          </p:nvSpPr>
          <p:spPr bwMode="auto">
            <a:xfrm>
              <a:off x="3553" y="2284"/>
              <a:ext cx="161" cy="26"/>
            </a:xfrm>
            <a:custGeom>
              <a:avLst/>
              <a:gdLst>
                <a:gd name="T0" fmla="*/ 0 w 2093"/>
                <a:gd name="T1" fmla="*/ 0 h 337"/>
                <a:gd name="T2" fmla="*/ 0 w 2093"/>
                <a:gd name="T3" fmla="*/ 0 h 337"/>
                <a:gd name="T4" fmla="*/ 0 w 2093"/>
                <a:gd name="T5" fmla="*/ 0 h 337"/>
                <a:gd name="T6" fmla="*/ 0 w 2093"/>
                <a:gd name="T7" fmla="*/ 0 h 337"/>
                <a:gd name="T8" fmla="*/ 0 w 2093"/>
                <a:gd name="T9" fmla="*/ 0 h 337"/>
                <a:gd name="T10" fmla="*/ 0 w 2093"/>
                <a:gd name="T11" fmla="*/ 0 h 337"/>
                <a:gd name="T12" fmla="*/ 0 w 2093"/>
                <a:gd name="T13" fmla="*/ 0 h 337"/>
                <a:gd name="T14" fmla="*/ 0 w 2093"/>
                <a:gd name="T15" fmla="*/ 0 h 337"/>
                <a:gd name="T16" fmla="*/ 0 w 2093"/>
                <a:gd name="T17" fmla="*/ 0 h 337"/>
                <a:gd name="T18" fmla="*/ 0 w 2093"/>
                <a:gd name="T19" fmla="*/ 0 h 337"/>
                <a:gd name="T20" fmla="*/ 0 w 2093"/>
                <a:gd name="T21" fmla="*/ 0 h 337"/>
                <a:gd name="T22" fmla="*/ 0 w 2093"/>
                <a:gd name="T23" fmla="*/ 0 h 337"/>
                <a:gd name="T24" fmla="*/ 0 w 2093"/>
                <a:gd name="T25" fmla="*/ 0 h 337"/>
                <a:gd name="T26" fmla="*/ 0 w 2093"/>
                <a:gd name="T27" fmla="*/ 0 h 337"/>
                <a:gd name="T28" fmla="*/ 0 w 2093"/>
                <a:gd name="T29" fmla="*/ 0 h 337"/>
                <a:gd name="T30" fmla="*/ 0 w 2093"/>
                <a:gd name="T31" fmla="*/ 0 h 337"/>
                <a:gd name="T32" fmla="*/ 0 w 2093"/>
                <a:gd name="T33" fmla="*/ 0 h 337"/>
                <a:gd name="T34" fmla="*/ 0 w 2093"/>
                <a:gd name="T35" fmla="*/ 0 h 337"/>
                <a:gd name="T36" fmla="*/ 0 w 2093"/>
                <a:gd name="T37" fmla="*/ 0 h 337"/>
                <a:gd name="T38" fmla="*/ 0 w 2093"/>
                <a:gd name="T39" fmla="*/ 0 h 337"/>
                <a:gd name="T40" fmla="*/ 0 w 2093"/>
                <a:gd name="T41" fmla="*/ 0 h 337"/>
                <a:gd name="T42" fmla="*/ 0 w 2093"/>
                <a:gd name="T43" fmla="*/ 0 h 337"/>
                <a:gd name="T44" fmla="*/ 0 w 2093"/>
                <a:gd name="T45" fmla="*/ 0 h 337"/>
                <a:gd name="T46" fmla="*/ 0 w 2093"/>
                <a:gd name="T47" fmla="*/ 0 h 337"/>
                <a:gd name="T48" fmla="*/ 0 w 2093"/>
                <a:gd name="T49" fmla="*/ 0 h 337"/>
                <a:gd name="T50" fmla="*/ 0 w 2093"/>
                <a:gd name="T51" fmla="*/ 0 h 337"/>
                <a:gd name="T52" fmla="*/ 0 w 2093"/>
                <a:gd name="T53" fmla="*/ 0 h 337"/>
                <a:gd name="T54" fmla="*/ 0 w 2093"/>
                <a:gd name="T55" fmla="*/ 0 h 337"/>
                <a:gd name="T56" fmla="*/ 0 w 2093"/>
                <a:gd name="T57" fmla="*/ 0 h 337"/>
                <a:gd name="T58" fmla="*/ 0 w 2093"/>
                <a:gd name="T59" fmla="*/ 0 h 337"/>
                <a:gd name="T60" fmla="*/ 0 w 2093"/>
                <a:gd name="T61" fmla="*/ 0 h 337"/>
                <a:gd name="T62" fmla="*/ 0 w 2093"/>
                <a:gd name="T63" fmla="*/ 0 h 337"/>
                <a:gd name="T64" fmla="*/ 0 w 2093"/>
                <a:gd name="T65" fmla="*/ 0 h 337"/>
                <a:gd name="T66" fmla="*/ 0 w 2093"/>
                <a:gd name="T67" fmla="*/ 0 h 337"/>
                <a:gd name="T68" fmla="*/ 0 w 2093"/>
                <a:gd name="T69" fmla="*/ 0 h 337"/>
                <a:gd name="T70" fmla="*/ 0 w 2093"/>
                <a:gd name="T71" fmla="*/ 0 h 337"/>
                <a:gd name="T72" fmla="*/ 0 w 2093"/>
                <a:gd name="T73" fmla="*/ 0 h 337"/>
                <a:gd name="T74" fmla="*/ 0 w 2093"/>
                <a:gd name="T75" fmla="*/ 0 h 337"/>
                <a:gd name="T76" fmla="*/ 0 w 2093"/>
                <a:gd name="T77" fmla="*/ 0 h 337"/>
                <a:gd name="T78" fmla="*/ 0 w 2093"/>
                <a:gd name="T79" fmla="*/ 0 h 337"/>
                <a:gd name="T80" fmla="*/ 0 w 2093"/>
                <a:gd name="T81" fmla="*/ 0 h 337"/>
                <a:gd name="T82" fmla="*/ 0 w 2093"/>
                <a:gd name="T83" fmla="*/ 0 h 337"/>
                <a:gd name="T84" fmla="*/ 0 w 2093"/>
                <a:gd name="T85" fmla="*/ 0 h 337"/>
                <a:gd name="T86" fmla="*/ 0 w 2093"/>
                <a:gd name="T87" fmla="*/ 0 h 337"/>
                <a:gd name="T88" fmla="*/ 0 w 2093"/>
                <a:gd name="T89" fmla="*/ 0 h 337"/>
                <a:gd name="T90" fmla="*/ 0 w 2093"/>
                <a:gd name="T91" fmla="*/ 0 h 337"/>
                <a:gd name="T92" fmla="*/ 0 w 2093"/>
                <a:gd name="T93" fmla="*/ 0 h 337"/>
                <a:gd name="T94" fmla="*/ 0 w 2093"/>
                <a:gd name="T95" fmla="*/ 0 h 337"/>
                <a:gd name="T96" fmla="*/ 0 w 2093"/>
                <a:gd name="T97" fmla="*/ 0 h 3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3"/>
                <a:gd name="T148" fmla="*/ 0 h 337"/>
                <a:gd name="T149" fmla="*/ 2093 w 2093"/>
                <a:gd name="T150" fmla="*/ 337 h 3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3" h="337">
                  <a:moveTo>
                    <a:pt x="1648" y="12"/>
                  </a:moveTo>
                  <a:lnTo>
                    <a:pt x="1712" y="19"/>
                  </a:lnTo>
                  <a:lnTo>
                    <a:pt x="1775" y="32"/>
                  </a:lnTo>
                  <a:lnTo>
                    <a:pt x="1839" y="47"/>
                  </a:lnTo>
                  <a:lnTo>
                    <a:pt x="1878" y="54"/>
                  </a:lnTo>
                  <a:lnTo>
                    <a:pt x="2010" y="89"/>
                  </a:lnTo>
                  <a:lnTo>
                    <a:pt x="2034" y="100"/>
                  </a:lnTo>
                  <a:lnTo>
                    <a:pt x="2079" y="113"/>
                  </a:lnTo>
                  <a:lnTo>
                    <a:pt x="2091" y="122"/>
                  </a:lnTo>
                  <a:lnTo>
                    <a:pt x="2093" y="122"/>
                  </a:lnTo>
                  <a:lnTo>
                    <a:pt x="2079" y="122"/>
                  </a:lnTo>
                  <a:lnTo>
                    <a:pt x="1965" y="83"/>
                  </a:lnTo>
                  <a:lnTo>
                    <a:pt x="1849" y="56"/>
                  </a:lnTo>
                  <a:lnTo>
                    <a:pt x="1777" y="41"/>
                  </a:lnTo>
                  <a:lnTo>
                    <a:pt x="1727" y="30"/>
                  </a:lnTo>
                  <a:lnTo>
                    <a:pt x="1624" y="19"/>
                  </a:lnTo>
                  <a:lnTo>
                    <a:pt x="1497" y="10"/>
                  </a:lnTo>
                  <a:lnTo>
                    <a:pt x="1371" y="6"/>
                  </a:lnTo>
                  <a:lnTo>
                    <a:pt x="1239" y="12"/>
                  </a:lnTo>
                  <a:lnTo>
                    <a:pt x="1012" y="34"/>
                  </a:lnTo>
                  <a:lnTo>
                    <a:pt x="988" y="41"/>
                  </a:lnTo>
                  <a:lnTo>
                    <a:pt x="917" y="47"/>
                  </a:lnTo>
                  <a:lnTo>
                    <a:pt x="832" y="61"/>
                  </a:lnTo>
                  <a:lnTo>
                    <a:pt x="698" y="91"/>
                  </a:lnTo>
                  <a:lnTo>
                    <a:pt x="566" y="128"/>
                  </a:lnTo>
                  <a:lnTo>
                    <a:pt x="488" y="153"/>
                  </a:lnTo>
                  <a:lnTo>
                    <a:pt x="385" y="184"/>
                  </a:lnTo>
                  <a:lnTo>
                    <a:pt x="260" y="228"/>
                  </a:lnTo>
                  <a:lnTo>
                    <a:pt x="64" y="306"/>
                  </a:lnTo>
                  <a:lnTo>
                    <a:pt x="16" y="331"/>
                  </a:lnTo>
                  <a:lnTo>
                    <a:pt x="7" y="337"/>
                  </a:lnTo>
                  <a:lnTo>
                    <a:pt x="4" y="337"/>
                  </a:lnTo>
                  <a:lnTo>
                    <a:pt x="0" y="333"/>
                  </a:lnTo>
                  <a:lnTo>
                    <a:pt x="14" y="322"/>
                  </a:lnTo>
                  <a:lnTo>
                    <a:pt x="129" y="269"/>
                  </a:lnTo>
                  <a:lnTo>
                    <a:pt x="387" y="172"/>
                  </a:lnTo>
                  <a:lnTo>
                    <a:pt x="488" y="144"/>
                  </a:lnTo>
                  <a:lnTo>
                    <a:pt x="617" y="105"/>
                  </a:lnTo>
                  <a:lnTo>
                    <a:pt x="732" y="74"/>
                  </a:lnTo>
                  <a:lnTo>
                    <a:pt x="795" y="61"/>
                  </a:lnTo>
                  <a:lnTo>
                    <a:pt x="841" y="49"/>
                  </a:lnTo>
                  <a:lnTo>
                    <a:pt x="921" y="39"/>
                  </a:lnTo>
                  <a:lnTo>
                    <a:pt x="1001" y="30"/>
                  </a:lnTo>
                  <a:lnTo>
                    <a:pt x="1062" y="21"/>
                  </a:lnTo>
                  <a:lnTo>
                    <a:pt x="1319" y="0"/>
                  </a:lnTo>
                  <a:lnTo>
                    <a:pt x="1497" y="1"/>
                  </a:lnTo>
                  <a:lnTo>
                    <a:pt x="1648" y="1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46" name="Freeform 1023"/>
            <p:cNvSpPr>
              <a:spLocks/>
            </p:cNvSpPr>
            <p:nvPr/>
          </p:nvSpPr>
          <p:spPr bwMode="auto">
            <a:xfrm>
              <a:off x="3570" y="2288"/>
              <a:ext cx="194" cy="160"/>
            </a:xfrm>
            <a:custGeom>
              <a:avLst/>
              <a:gdLst>
                <a:gd name="T0" fmla="*/ 0 w 2520"/>
                <a:gd name="T1" fmla="*/ 0 h 2079"/>
                <a:gd name="T2" fmla="*/ 0 w 2520"/>
                <a:gd name="T3" fmla="*/ 0 h 2079"/>
                <a:gd name="T4" fmla="*/ 0 w 2520"/>
                <a:gd name="T5" fmla="*/ 0 h 2079"/>
                <a:gd name="T6" fmla="*/ 0 w 2520"/>
                <a:gd name="T7" fmla="*/ 0 h 2079"/>
                <a:gd name="T8" fmla="*/ 0 w 2520"/>
                <a:gd name="T9" fmla="*/ 0 h 2079"/>
                <a:gd name="T10" fmla="*/ 0 w 2520"/>
                <a:gd name="T11" fmla="*/ 0 h 2079"/>
                <a:gd name="T12" fmla="*/ 0 w 2520"/>
                <a:gd name="T13" fmla="*/ 0 h 2079"/>
                <a:gd name="T14" fmla="*/ 0 w 2520"/>
                <a:gd name="T15" fmla="*/ 0 h 2079"/>
                <a:gd name="T16" fmla="*/ 0 w 2520"/>
                <a:gd name="T17" fmla="*/ 0 h 2079"/>
                <a:gd name="T18" fmla="*/ 0 w 2520"/>
                <a:gd name="T19" fmla="*/ 0 h 2079"/>
                <a:gd name="T20" fmla="*/ 0 w 2520"/>
                <a:gd name="T21" fmla="*/ 0 h 2079"/>
                <a:gd name="T22" fmla="*/ 0 w 2520"/>
                <a:gd name="T23" fmla="*/ 0 h 2079"/>
                <a:gd name="T24" fmla="*/ 0 w 2520"/>
                <a:gd name="T25" fmla="*/ 0 h 2079"/>
                <a:gd name="T26" fmla="*/ 0 w 2520"/>
                <a:gd name="T27" fmla="*/ 0 h 2079"/>
                <a:gd name="T28" fmla="*/ 0 w 2520"/>
                <a:gd name="T29" fmla="*/ 0 h 2079"/>
                <a:gd name="T30" fmla="*/ 0 w 2520"/>
                <a:gd name="T31" fmla="*/ 0 h 2079"/>
                <a:gd name="T32" fmla="*/ 0 w 2520"/>
                <a:gd name="T33" fmla="*/ 0 h 2079"/>
                <a:gd name="T34" fmla="*/ 0 w 2520"/>
                <a:gd name="T35" fmla="*/ 0 h 2079"/>
                <a:gd name="T36" fmla="*/ 0 w 2520"/>
                <a:gd name="T37" fmla="*/ 0 h 2079"/>
                <a:gd name="T38" fmla="*/ 0 w 2520"/>
                <a:gd name="T39" fmla="*/ 0 h 2079"/>
                <a:gd name="T40" fmla="*/ 0 w 2520"/>
                <a:gd name="T41" fmla="*/ 0 h 2079"/>
                <a:gd name="T42" fmla="*/ 0 w 2520"/>
                <a:gd name="T43" fmla="*/ 0 h 2079"/>
                <a:gd name="T44" fmla="*/ 0 w 2520"/>
                <a:gd name="T45" fmla="*/ 0 h 2079"/>
                <a:gd name="T46" fmla="*/ 0 w 2520"/>
                <a:gd name="T47" fmla="*/ 0 h 2079"/>
                <a:gd name="T48" fmla="*/ 0 w 2520"/>
                <a:gd name="T49" fmla="*/ 0 h 2079"/>
                <a:gd name="T50" fmla="*/ 0 w 2520"/>
                <a:gd name="T51" fmla="*/ 0 h 2079"/>
                <a:gd name="T52" fmla="*/ 0 w 2520"/>
                <a:gd name="T53" fmla="*/ 0 h 2079"/>
                <a:gd name="T54" fmla="*/ 0 w 2520"/>
                <a:gd name="T55" fmla="*/ 0 h 2079"/>
                <a:gd name="T56" fmla="*/ 0 w 2520"/>
                <a:gd name="T57" fmla="*/ 0 h 2079"/>
                <a:gd name="T58" fmla="*/ 0 w 2520"/>
                <a:gd name="T59" fmla="*/ 0 h 2079"/>
                <a:gd name="T60" fmla="*/ 0 w 2520"/>
                <a:gd name="T61" fmla="*/ 0 h 2079"/>
                <a:gd name="T62" fmla="*/ 0 w 2520"/>
                <a:gd name="T63" fmla="*/ 0 h 2079"/>
                <a:gd name="T64" fmla="*/ 0 w 2520"/>
                <a:gd name="T65" fmla="*/ 0 h 2079"/>
                <a:gd name="T66" fmla="*/ 0 w 2520"/>
                <a:gd name="T67" fmla="*/ 0 h 2079"/>
                <a:gd name="T68" fmla="*/ 0 w 2520"/>
                <a:gd name="T69" fmla="*/ 0 h 2079"/>
                <a:gd name="T70" fmla="*/ 0 w 2520"/>
                <a:gd name="T71" fmla="*/ 0 h 2079"/>
                <a:gd name="T72" fmla="*/ 0 w 2520"/>
                <a:gd name="T73" fmla="*/ 0 h 2079"/>
                <a:gd name="T74" fmla="*/ 0 w 2520"/>
                <a:gd name="T75" fmla="*/ 0 h 2079"/>
                <a:gd name="T76" fmla="*/ 0 w 2520"/>
                <a:gd name="T77" fmla="*/ 0 h 2079"/>
                <a:gd name="T78" fmla="*/ 0 w 2520"/>
                <a:gd name="T79" fmla="*/ 0 h 2079"/>
                <a:gd name="T80" fmla="*/ 0 w 2520"/>
                <a:gd name="T81" fmla="*/ 0 h 2079"/>
                <a:gd name="T82" fmla="*/ 0 w 2520"/>
                <a:gd name="T83" fmla="*/ 0 h 2079"/>
                <a:gd name="T84" fmla="*/ 0 w 2520"/>
                <a:gd name="T85" fmla="*/ 0 h 2079"/>
                <a:gd name="T86" fmla="*/ 0 w 2520"/>
                <a:gd name="T87" fmla="*/ 0 h 2079"/>
                <a:gd name="T88" fmla="*/ 0 w 2520"/>
                <a:gd name="T89" fmla="*/ 0 h 2079"/>
                <a:gd name="T90" fmla="*/ 0 w 2520"/>
                <a:gd name="T91" fmla="*/ 0 h 2079"/>
                <a:gd name="T92" fmla="*/ 0 w 2520"/>
                <a:gd name="T93" fmla="*/ 0 h 2079"/>
                <a:gd name="T94" fmla="*/ 0 w 2520"/>
                <a:gd name="T95" fmla="*/ 0 h 2079"/>
                <a:gd name="T96" fmla="*/ 0 w 2520"/>
                <a:gd name="T97" fmla="*/ 0 h 2079"/>
                <a:gd name="T98" fmla="*/ 0 w 2520"/>
                <a:gd name="T99" fmla="*/ 0 h 2079"/>
                <a:gd name="T100" fmla="*/ 0 w 2520"/>
                <a:gd name="T101" fmla="*/ 0 h 2079"/>
                <a:gd name="T102" fmla="*/ 0 w 2520"/>
                <a:gd name="T103" fmla="*/ 0 h 2079"/>
                <a:gd name="T104" fmla="*/ 0 w 2520"/>
                <a:gd name="T105" fmla="*/ 0 h 2079"/>
                <a:gd name="T106" fmla="*/ 0 w 2520"/>
                <a:gd name="T107" fmla="*/ 0 h 2079"/>
                <a:gd name="T108" fmla="*/ 0 w 2520"/>
                <a:gd name="T109" fmla="*/ 0 h 2079"/>
                <a:gd name="T110" fmla="*/ 0 w 2520"/>
                <a:gd name="T111" fmla="*/ 0 h 2079"/>
                <a:gd name="T112" fmla="*/ 0 w 2520"/>
                <a:gd name="T113" fmla="*/ 0 h 2079"/>
                <a:gd name="T114" fmla="*/ 0 w 2520"/>
                <a:gd name="T115" fmla="*/ 0 h 2079"/>
                <a:gd name="T116" fmla="*/ 0 w 2520"/>
                <a:gd name="T117" fmla="*/ 0 h 20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20"/>
                <a:gd name="T178" fmla="*/ 0 h 2079"/>
                <a:gd name="T179" fmla="*/ 2520 w 2520"/>
                <a:gd name="T180" fmla="*/ 2079 h 207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20" h="2079">
                  <a:moveTo>
                    <a:pt x="1507" y="16"/>
                  </a:moveTo>
                  <a:lnTo>
                    <a:pt x="1657" y="28"/>
                  </a:lnTo>
                  <a:lnTo>
                    <a:pt x="1659" y="30"/>
                  </a:lnTo>
                  <a:lnTo>
                    <a:pt x="1664" y="30"/>
                  </a:lnTo>
                  <a:lnTo>
                    <a:pt x="1664" y="34"/>
                  </a:lnTo>
                  <a:lnTo>
                    <a:pt x="1267" y="8"/>
                  </a:lnTo>
                  <a:lnTo>
                    <a:pt x="1078" y="11"/>
                  </a:lnTo>
                  <a:lnTo>
                    <a:pt x="979" y="20"/>
                  </a:lnTo>
                  <a:lnTo>
                    <a:pt x="918" y="28"/>
                  </a:lnTo>
                  <a:lnTo>
                    <a:pt x="708" y="65"/>
                  </a:lnTo>
                  <a:lnTo>
                    <a:pt x="556" y="101"/>
                  </a:lnTo>
                  <a:lnTo>
                    <a:pt x="324" y="184"/>
                  </a:lnTo>
                  <a:lnTo>
                    <a:pt x="223" y="230"/>
                  </a:lnTo>
                  <a:lnTo>
                    <a:pt x="166" y="257"/>
                  </a:lnTo>
                  <a:lnTo>
                    <a:pt x="151" y="270"/>
                  </a:lnTo>
                  <a:lnTo>
                    <a:pt x="144" y="277"/>
                  </a:lnTo>
                  <a:lnTo>
                    <a:pt x="144" y="281"/>
                  </a:lnTo>
                  <a:lnTo>
                    <a:pt x="234" y="279"/>
                  </a:lnTo>
                  <a:lnTo>
                    <a:pt x="293" y="270"/>
                  </a:lnTo>
                  <a:lnTo>
                    <a:pt x="382" y="239"/>
                  </a:lnTo>
                  <a:lnTo>
                    <a:pt x="437" y="228"/>
                  </a:lnTo>
                  <a:lnTo>
                    <a:pt x="471" y="224"/>
                  </a:lnTo>
                  <a:lnTo>
                    <a:pt x="471" y="305"/>
                  </a:lnTo>
                  <a:lnTo>
                    <a:pt x="431" y="347"/>
                  </a:lnTo>
                  <a:lnTo>
                    <a:pt x="435" y="351"/>
                  </a:lnTo>
                  <a:lnTo>
                    <a:pt x="479" y="333"/>
                  </a:lnTo>
                  <a:lnTo>
                    <a:pt x="485" y="323"/>
                  </a:lnTo>
                  <a:lnTo>
                    <a:pt x="487" y="228"/>
                  </a:lnTo>
                  <a:lnTo>
                    <a:pt x="491" y="188"/>
                  </a:lnTo>
                  <a:lnTo>
                    <a:pt x="497" y="171"/>
                  </a:lnTo>
                  <a:lnTo>
                    <a:pt x="519" y="153"/>
                  </a:lnTo>
                  <a:lnTo>
                    <a:pt x="581" y="139"/>
                  </a:lnTo>
                  <a:lnTo>
                    <a:pt x="656" y="129"/>
                  </a:lnTo>
                  <a:lnTo>
                    <a:pt x="678" y="133"/>
                  </a:lnTo>
                  <a:lnTo>
                    <a:pt x="690" y="147"/>
                  </a:lnTo>
                  <a:lnTo>
                    <a:pt x="692" y="169"/>
                  </a:lnTo>
                  <a:lnTo>
                    <a:pt x="696" y="171"/>
                  </a:lnTo>
                  <a:lnTo>
                    <a:pt x="696" y="178"/>
                  </a:lnTo>
                  <a:lnTo>
                    <a:pt x="682" y="182"/>
                  </a:lnTo>
                  <a:lnTo>
                    <a:pt x="625" y="186"/>
                  </a:lnTo>
                  <a:lnTo>
                    <a:pt x="593" y="193"/>
                  </a:lnTo>
                  <a:lnTo>
                    <a:pt x="547" y="194"/>
                  </a:lnTo>
                  <a:lnTo>
                    <a:pt x="534" y="210"/>
                  </a:lnTo>
                  <a:lnTo>
                    <a:pt x="536" y="254"/>
                  </a:lnTo>
                  <a:lnTo>
                    <a:pt x="542" y="272"/>
                  </a:lnTo>
                  <a:lnTo>
                    <a:pt x="541" y="362"/>
                  </a:lnTo>
                  <a:lnTo>
                    <a:pt x="536" y="366"/>
                  </a:lnTo>
                  <a:lnTo>
                    <a:pt x="534" y="382"/>
                  </a:lnTo>
                  <a:lnTo>
                    <a:pt x="507" y="404"/>
                  </a:lnTo>
                  <a:lnTo>
                    <a:pt x="507" y="406"/>
                  </a:lnTo>
                  <a:lnTo>
                    <a:pt x="515" y="412"/>
                  </a:lnTo>
                  <a:lnTo>
                    <a:pt x="541" y="410"/>
                  </a:lnTo>
                  <a:lnTo>
                    <a:pt x="556" y="390"/>
                  </a:lnTo>
                  <a:lnTo>
                    <a:pt x="560" y="340"/>
                  </a:lnTo>
                  <a:lnTo>
                    <a:pt x="558" y="305"/>
                  </a:lnTo>
                  <a:lnTo>
                    <a:pt x="552" y="247"/>
                  </a:lnTo>
                  <a:lnTo>
                    <a:pt x="547" y="226"/>
                  </a:lnTo>
                  <a:lnTo>
                    <a:pt x="547" y="218"/>
                  </a:lnTo>
                  <a:lnTo>
                    <a:pt x="552" y="212"/>
                  </a:lnTo>
                  <a:lnTo>
                    <a:pt x="580" y="224"/>
                  </a:lnTo>
                  <a:lnTo>
                    <a:pt x="596" y="254"/>
                  </a:lnTo>
                  <a:lnTo>
                    <a:pt x="627" y="406"/>
                  </a:lnTo>
                  <a:lnTo>
                    <a:pt x="644" y="536"/>
                  </a:lnTo>
                  <a:lnTo>
                    <a:pt x="644" y="538"/>
                  </a:lnTo>
                  <a:lnTo>
                    <a:pt x="640" y="542"/>
                  </a:lnTo>
                  <a:lnTo>
                    <a:pt x="593" y="555"/>
                  </a:lnTo>
                  <a:lnTo>
                    <a:pt x="562" y="572"/>
                  </a:lnTo>
                  <a:lnTo>
                    <a:pt x="525" y="626"/>
                  </a:lnTo>
                  <a:lnTo>
                    <a:pt x="431" y="812"/>
                  </a:lnTo>
                  <a:lnTo>
                    <a:pt x="337" y="931"/>
                  </a:lnTo>
                  <a:lnTo>
                    <a:pt x="311" y="972"/>
                  </a:lnTo>
                  <a:lnTo>
                    <a:pt x="301" y="972"/>
                  </a:lnTo>
                  <a:lnTo>
                    <a:pt x="238" y="933"/>
                  </a:lnTo>
                  <a:lnTo>
                    <a:pt x="232" y="933"/>
                  </a:lnTo>
                  <a:lnTo>
                    <a:pt x="227" y="940"/>
                  </a:lnTo>
                  <a:lnTo>
                    <a:pt x="267" y="968"/>
                  </a:lnTo>
                  <a:lnTo>
                    <a:pt x="328" y="1001"/>
                  </a:lnTo>
                  <a:lnTo>
                    <a:pt x="354" y="1001"/>
                  </a:lnTo>
                  <a:lnTo>
                    <a:pt x="374" y="990"/>
                  </a:lnTo>
                  <a:lnTo>
                    <a:pt x="394" y="962"/>
                  </a:lnTo>
                  <a:lnTo>
                    <a:pt x="433" y="859"/>
                  </a:lnTo>
                  <a:lnTo>
                    <a:pt x="495" y="718"/>
                  </a:lnTo>
                  <a:lnTo>
                    <a:pt x="534" y="645"/>
                  </a:lnTo>
                  <a:lnTo>
                    <a:pt x="556" y="619"/>
                  </a:lnTo>
                  <a:lnTo>
                    <a:pt x="562" y="612"/>
                  </a:lnTo>
                  <a:lnTo>
                    <a:pt x="566" y="612"/>
                  </a:lnTo>
                  <a:lnTo>
                    <a:pt x="712" y="895"/>
                  </a:lnTo>
                  <a:lnTo>
                    <a:pt x="870" y="1170"/>
                  </a:lnTo>
                  <a:lnTo>
                    <a:pt x="995" y="1366"/>
                  </a:lnTo>
                  <a:lnTo>
                    <a:pt x="1032" y="1419"/>
                  </a:lnTo>
                  <a:lnTo>
                    <a:pt x="1054" y="1434"/>
                  </a:lnTo>
                  <a:lnTo>
                    <a:pt x="1039" y="1468"/>
                  </a:lnTo>
                  <a:lnTo>
                    <a:pt x="1021" y="1551"/>
                  </a:lnTo>
                  <a:lnTo>
                    <a:pt x="1012" y="1664"/>
                  </a:lnTo>
                  <a:lnTo>
                    <a:pt x="1008" y="1768"/>
                  </a:lnTo>
                  <a:lnTo>
                    <a:pt x="989" y="1973"/>
                  </a:lnTo>
                  <a:lnTo>
                    <a:pt x="985" y="2002"/>
                  </a:lnTo>
                  <a:lnTo>
                    <a:pt x="975" y="2008"/>
                  </a:lnTo>
                  <a:lnTo>
                    <a:pt x="953" y="2002"/>
                  </a:lnTo>
                  <a:lnTo>
                    <a:pt x="938" y="1990"/>
                  </a:lnTo>
                  <a:lnTo>
                    <a:pt x="934" y="1970"/>
                  </a:lnTo>
                  <a:lnTo>
                    <a:pt x="949" y="1935"/>
                  </a:lnTo>
                  <a:lnTo>
                    <a:pt x="951" y="1921"/>
                  </a:lnTo>
                  <a:lnTo>
                    <a:pt x="959" y="1885"/>
                  </a:lnTo>
                  <a:lnTo>
                    <a:pt x="959" y="1628"/>
                  </a:lnTo>
                  <a:lnTo>
                    <a:pt x="965" y="1575"/>
                  </a:lnTo>
                  <a:lnTo>
                    <a:pt x="971" y="1509"/>
                  </a:lnTo>
                  <a:lnTo>
                    <a:pt x="986" y="1470"/>
                  </a:lnTo>
                  <a:lnTo>
                    <a:pt x="985" y="1458"/>
                  </a:lnTo>
                  <a:lnTo>
                    <a:pt x="981" y="1454"/>
                  </a:lnTo>
                  <a:lnTo>
                    <a:pt x="971" y="1470"/>
                  </a:lnTo>
                  <a:lnTo>
                    <a:pt x="951" y="1521"/>
                  </a:lnTo>
                  <a:lnTo>
                    <a:pt x="945" y="1565"/>
                  </a:lnTo>
                  <a:lnTo>
                    <a:pt x="945" y="1642"/>
                  </a:lnTo>
                  <a:lnTo>
                    <a:pt x="936" y="1733"/>
                  </a:lnTo>
                  <a:lnTo>
                    <a:pt x="940" y="1812"/>
                  </a:lnTo>
                  <a:lnTo>
                    <a:pt x="931" y="1922"/>
                  </a:lnTo>
                  <a:lnTo>
                    <a:pt x="927" y="1929"/>
                  </a:lnTo>
                  <a:lnTo>
                    <a:pt x="923" y="1933"/>
                  </a:lnTo>
                  <a:lnTo>
                    <a:pt x="885" y="1921"/>
                  </a:lnTo>
                  <a:lnTo>
                    <a:pt x="813" y="1870"/>
                  </a:lnTo>
                  <a:lnTo>
                    <a:pt x="573" y="1664"/>
                  </a:lnTo>
                  <a:lnTo>
                    <a:pt x="473" y="1575"/>
                  </a:lnTo>
                  <a:lnTo>
                    <a:pt x="473" y="1573"/>
                  </a:lnTo>
                  <a:lnTo>
                    <a:pt x="466" y="1566"/>
                  </a:lnTo>
                  <a:lnTo>
                    <a:pt x="464" y="1566"/>
                  </a:lnTo>
                  <a:lnTo>
                    <a:pt x="459" y="1571"/>
                  </a:lnTo>
                  <a:lnTo>
                    <a:pt x="459" y="1582"/>
                  </a:lnTo>
                  <a:lnTo>
                    <a:pt x="527" y="1642"/>
                  </a:lnTo>
                  <a:lnTo>
                    <a:pt x="688" y="1780"/>
                  </a:lnTo>
                  <a:lnTo>
                    <a:pt x="749" y="1830"/>
                  </a:lnTo>
                  <a:lnTo>
                    <a:pt x="894" y="1966"/>
                  </a:lnTo>
                  <a:lnTo>
                    <a:pt x="934" y="2006"/>
                  </a:lnTo>
                  <a:lnTo>
                    <a:pt x="951" y="2016"/>
                  </a:lnTo>
                  <a:lnTo>
                    <a:pt x="1006" y="2030"/>
                  </a:lnTo>
                  <a:lnTo>
                    <a:pt x="1037" y="2030"/>
                  </a:lnTo>
                  <a:lnTo>
                    <a:pt x="1338" y="1980"/>
                  </a:lnTo>
                  <a:lnTo>
                    <a:pt x="1428" y="1962"/>
                  </a:lnTo>
                  <a:lnTo>
                    <a:pt x="1566" y="1933"/>
                  </a:lnTo>
                  <a:lnTo>
                    <a:pt x="1688" y="1907"/>
                  </a:lnTo>
                  <a:lnTo>
                    <a:pt x="1774" y="1887"/>
                  </a:lnTo>
                  <a:lnTo>
                    <a:pt x="2009" y="1832"/>
                  </a:lnTo>
                  <a:lnTo>
                    <a:pt x="2289" y="1760"/>
                  </a:lnTo>
                  <a:lnTo>
                    <a:pt x="2378" y="1735"/>
                  </a:lnTo>
                  <a:lnTo>
                    <a:pt x="2428" y="1723"/>
                  </a:lnTo>
                  <a:lnTo>
                    <a:pt x="2503" y="1703"/>
                  </a:lnTo>
                  <a:lnTo>
                    <a:pt x="2516" y="1701"/>
                  </a:lnTo>
                  <a:lnTo>
                    <a:pt x="2520" y="1705"/>
                  </a:lnTo>
                  <a:lnTo>
                    <a:pt x="2516" y="1740"/>
                  </a:lnTo>
                  <a:lnTo>
                    <a:pt x="2505" y="1764"/>
                  </a:lnTo>
                  <a:lnTo>
                    <a:pt x="2487" y="1777"/>
                  </a:lnTo>
                  <a:lnTo>
                    <a:pt x="2422" y="1800"/>
                  </a:lnTo>
                  <a:lnTo>
                    <a:pt x="2357" y="1812"/>
                  </a:lnTo>
                  <a:lnTo>
                    <a:pt x="2291" y="1826"/>
                  </a:lnTo>
                  <a:lnTo>
                    <a:pt x="2136" y="1847"/>
                  </a:lnTo>
                  <a:lnTo>
                    <a:pt x="2040" y="1861"/>
                  </a:lnTo>
                  <a:lnTo>
                    <a:pt x="1967" y="1876"/>
                  </a:lnTo>
                  <a:lnTo>
                    <a:pt x="1831" y="1905"/>
                  </a:lnTo>
                  <a:lnTo>
                    <a:pt x="1671" y="1940"/>
                  </a:lnTo>
                  <a:lnTo>
                    <a:pt x="1471" y="1996"/>
                  </a:lnTo>
                  <a:lnTo>
                    <a:pt x="1455" y="2000"/>
                  </a:lnTo>
                  <a:lnTo>
                    <a:pt x="1313" y="2041"/>
                  </a:lnTo>
                  <a:lnTo>
                    <a:pt x="1261" y="2052"/>
                  </a:lnTo>
                  <a:lnTo>
                    <a:pt x="1151" y="2071"/>
                  </a:lnTo>
                  <a:lnTo>
                    <a:pt x="1052" y="2079"/>
                  </a:lnTo>
                  <a:lnTo>
                    <a:pt x="958" y="2067"/>
                  </a:lnTo>
                  <a:lnTo>
                    <a:pt x="923" y="2054"/>
                  </a:lnTo>
                  <a:lnTo>
                    <a:pt x="817" y="1962"/>
                  </a:lnTo>
                  <a:lnTo>
                    <a:pt x="690" y="1839"/>
                  </a:lnTo>
                  <a:lnTo>
                    <a:pt x="619" y="1777"/>
                  </a:lnTo>
                  <a:lnTo>
                    <a:pt x="491" y="1672"/>
                  </a:lnTo>
                  <a:lnTo>
                    <a:pt x="392" y="1593"/>
                  </a:lnTo>
                  <a:lnTo>
                    <a:pt x="387" y="1578"/>
                  </a:lnTo>
                  <a:lnTo>
                    <a:pt x="387" y="1569"/>
                  </a:lnTo>
                  <a:lnTo>
                    <a:pt x="400" y="1551"/>
                  </a:lnTo>
                  <a:lnTo>
                    <a:pt x="408" y="1519"/>
                  </a:lnTo>
                  <a:lnTo>
                    <a:pt x="402" y="1501"/>
                  </a:lnTo>
                  <a:lnTo>
                    <a:pt x="414" y="1472"/>
                  </a:lnTo>
                  <a:lnTo>
                    <a:pt x="412" y="1438"/>
                  </a:lnTo>
                  <a:lnTo>
                    <a:pt x="418" y="1430"/>
                  </a:lnTo>
                  <a:lnTo>
                    <a:pt x="416" y="1391"/>
                  </a:lnTo>
                  <a:lnTo>
                    <a:pt x="409" y="1381"/>
                  </a:lnTo>
                  <a:lnTo>
                    <a:pt x="414" y="1363"/>
                  </a:lnTo>
                  <a:lnTo>
                    <a:pt x="409" y="1336"/>
                  </a:lnTo>
                  <a:lnTo>
                    <a:pt x="400" y="1324"/>
                  </a:lnTo>
                  <a:lnTo>
                    <a:pt x="404" y="1311"/>
                  </a:lnTo>
                  <a:lnTo>
                    <a:pt x="392" y="1275"/>
                  </a:lnTo>
                  <a:lnTo>
                    <a:pt x="390" y="1258"/>
                  </a:lnTo>
                  <a:lnTo>
                    <a:pt x="378" y="1241"/>
                  </a:lnTo>
                  <a:lnTo>
                    <a:pt x="378" y="1223"/>
                  </a:lnTo>
                  <a:lnTo>
                    <a:pt x="366" y="1205"/>
                  </a:lnTo>
                  <a:lnTo>
                    <a:pt x="313" y="1176"/>
                  </a:lnTo>
                  <a:lnTo>
                    <a:pt x="267" y="1166"/>
                  </a:lnTo>
                  <a:lnTo>
                    <a:pt x="238" y="1170"/>
                  </a:lnTo>
                  <a:lnTo>
                    <a:pt x="226" y="1179"/>
                  </a:lnTo>
                  <a:lnTo>
                    <a:pt x="208" y="1203"/>
                  </a:lnTo>
                  <a:lnTo>
                    <a:pt x="208" y="1239"/>
                  </a:lnTo>
                  <a:lnTo>
                    <a:pt x="212" y="1267"/>
                  </a:lnTo>
                  <a:lnTo>
                    <a:pt x="221" y="1293"/>
                  </a:lnTo>
                  <a:lnTo>
                    <a:pt x="216" y="1315"/>
                  </a:lnTo>
                  <a:lnTo>
                    <a:pt x="227" y="1330"/>
                  </a:lnTo>
                  <a:lnTo>
                    <a:pt x="223" y="1344"/>
                  </a:lnTo>
                  <a:lnTo>
                    <a:pt x="223" y="1353"/>
                  </a:lnTo>
                  <a:lnTo>
                    <a:pt x="234" y="1366"/>
                  </a:lnTo>
                  <a:lnTo>
                    <a:pt x="227" y="1376"/>
                  </a:lnTo>
                  <a:lnTo>
                    <a:pt x="230" y="1394"/>
                  </a:lnTo>
                  <a:lnTo>
                    <a:pt x="234" y="1398"/>
                  </a:lnTo>
                  <a:lnTo>
                    <a:pt x="227" y="1409"/>
                  </a:lnTo>
                  <a:lnTo>
                    <a:pt x="227" y="1429"/>
                  </a:lnTo>
                  <a:lnTo>
                    <a:pt x="232" y="1433"/>
                  </a:lnTo>
                  <a:lnTo>
                    <a:pt x="221" y="1453"/>
                  </a:lnTo>
                  <a:lnTo>
                    <a:pt x="221" y="1467"/>
                  </a:lnTo>
                  <a:lnTo>
                    <a:pt x="153" y="1415"/>
                  </a:lnTo>
                  <a:lnTo>
                    <a:pt x="103" y="1381"/>
                  </a:lnTo>
                  <a:lnTo>
                    <a:pt x="32" y="1320"/>
                  </a:lnTo>
                  <a:lnTo>
                    <a:pt x="28" y="1271"/>
                  </a:lnTo>
                  <a:lnTo>
                    <a:pt x="4" y="1243"/>
                  </a:lnTo>
                  <a:lnTo>
                    <a:pt x="0" y="1192"/>
                  </a:lnTo>
                  <a:lnTo>
                    <a:pt x="2" y="946"/>
                  </a:lnTo>
                  <a:lnTo>
                    <a:pt x="13" y="935"/>
                  </a:lnTo>
                  <a:lnTo>
                    <a:pt x="28" y="933"/>
                  </a:lnTo>
                  <a:lnTo>
                    <a:pt x="166" y="887"/>
                  </a:lnTo>
                  <a:lnTo>
                    <a:pt x="315" y="806"/>
                  </a:lnTo>
                  <a:lnTo>
                    <a:pt x="346" y="782"/>
                  </a:lnTo>
                  <a:lnTo>
                    <a:pt x="398" y="725"/>
                  </a:lnTo>
                  <a:lnTo>
                    <a:pt x="418" y="691"/>
                  </a:lnTo>
                  <a:lnTo>
                    <a:pt x="418" y="689"/>
                  </a:lnTo>
                  <a:lnTo>
                    <a:pt x="416" y="687"/>
                  </a:lnTo>
                  <a:lnTo>
                    <a:pt x="396" y="705"/>
                  </a:lnTo>
                  <a:lnTo>
                    <a:pt x="366" y="705"/>
                  </a:lnTo>
                  <a:lnTo>
                    <a:pt x="346" y="695"/>
                  </a:lnTo>
                  <a:lnTo>
                    <a:pt x="324" y="683"/>
                  </a:lnTo>
                  <a:lnTo>
                    <a:pt x="287" y="691"/>
                  </a:lnTo>
                  <a:lnTo>
                    <a:pt x="253" y="707"/>
                  </a:lnTo>
                  <a:lnTo>
                    <a:pt x="223" y="727"/>
                  </a:lnTo>
                  <a:lnTo>
                    <a:pt x="221" y="727"/>
                  </a:lnTo>
                  <a:lnTo>
                    <a:pt x="218" y="725"/>
                  </a:lnTo>
                  <a:lnTo>
                    <a:pt x="253" y="700"/>
                  </a:lnTo>
                  <a:lnTo>
                    <a:pt x="295" y="681"/>
                  </a:lnTo>
                  <a:lnTo>
                    <a:pt x="321" y="677"/>
                  </a:lnTo>
                  <a:lnTo>
                    <a:pt x="339" y="681"/>
                  </a:lnTo>
                  <a:lnTo>
                    <a:pt x="372" y="698"/>
                  </a:lnTo>
                  <a:lnTo>
                    <a:pt x="380" y="698"/>
                  </a:lnTo>
                  <a:lnTo>
                    <a:pt x="387" y="691"/>
                  </a:lnTo>
                  <a:lnTo>
                    <a:pt x="387" y="687"/>
                  </a:lnTo>
                  <a:lnTo>
                    <a:pt x="344" y="661"/>
                  </a:lnTo>
                  <a:lnTo>
                    <a:pt x="304" y="663"/>
                  </a:lnTo>
                  <a:lnTo>
                    <a:pt x="208" y="713"/>
                  </a:lnTo>
                  <a:lnTo>
                    <a:pt x="180" y="721"/>
                  </a:lnTo>
                  <a:lnTo>
                    <a:pt x="164" y="721"/>
                  </a:lnTo>
                  <a:lnTo>
                    <a:pt x="155" y="725"/>
                  </a:lnTo>
                  <a:lnTo>
                    <a:pt x="153" y="722"/>
                  </a:lnTo>
                  <a:lnTo>
                    <a:pt x="151" y="722"/>
                  </a:lnTo>
                  <a:lnTo>
                    <a:pt x="151" y="718"/>
                  </a:lnTo>
                  <a:lnTo>
                    <a:pt x="255" y="657"/>
                  </a:lnTo>
                  <a:lnTo>
                    <a:pt x="306" y="614"/>
                  </a:lnTo>
                  <a:lnTo>
                    <a:pt x="359" y="566"/>
                  </a:lnTo>
                  <a:lnTo>
                    <a:pt x="370" y="544"/>
                  </a:lnTo>
                  <a:lnTo>
                    <a:pt x="378" y="538"/>
                  </a:lnTo>
                  <a:lnTo>
                    <a:pt x="394" y="575"/>
                  </a:lnTo>
                  <a:lnTo>
                    <a:pt x="402" y="632"/>
                  </a:lnTo>
                  <a:lnTo>
                    <a:pt x="409" y="639"/>
                  </a:lnTo>
                  <a:lnTo>
                    <a:pt x="416" y="630"/>
                  </a:lnTo>
                  <a:lnTo>
                    <a:pt x="396" y="542"/>
                  </a:lnTo>
                  <a:lnTo>
                    <a:pt x="376" y="501"/>
                  </a:lnTo>
                  <a:lnTo>
                    <a:pt x="372" y="496"/>
                  </a:lnTo>
                  <a:lnTo>
                    <a:pt x="366" y="496"/>
                  </a:lnTo>
                  <a:lnTo>
                    <a:pt x="356" y="507"/>
                  </a:lnTo>
                  <a:lnTo>
                    <a:pt x="352" y="507"/>
                  </a:lnTo>
                  <a:lnTo>
                    <a:pt x="348" y="477"/>
                  </a:lnTo>
                  <a:lnTo>
                    <a:pt x="321" y="426"/>
                  </a:lnTo>
                  <a:lnTo>
                    <a:pt x="285" y="384"/>
                  </a:lnTo>
                  <a:lnTo>
                    <a:pt x="201" y="327"/>
                  </a:lnTo>
                  <a:lnTo>
                    <a:pt x="168" y="311"/>
                  </a:lnTo>
                  <a:lnTo>
                    <a:pt x="101" y="289"/>
                  </a:lnTo>
                  <a:lnTo>
                    <a:pt x="81" y="277"/>
                  </a:lnTo>
                  <a:lnTo>
                    <a:pt x="70" y="274"/>
                  </a:lnTo>
                  <a:lnTo>
                    <a:pt x="65" y="270"/>
                  </a:lnTo>
                  <a:lnTo>
                    <a:pt x="87" y="257"/>
                  </a:lnTo>
                  <a:lnTo>
                    <a:pt x="162" y="222"/>
                  </a:lnTo>
                  <a:lnTo>
                    <a:pt x="230" y="200"/>
                  </a:lnTo>
                  <a:lnTo>
                    <a:pt x="238" y="193"/>
                  </a:lnTo>
                  <a:lnTo>
                    <a:pt x="271" y="186"/>
                  </a:lnTo>
                  <a:lnTo>
                    <a:pt x="304" y="171"/>
                  </a:lnTo>
                  <a:lnTo>
                    <a:pt x="398" y="140"/>
                  </a:lnTo>
                  <a:lnTo>
                    <a:pt x="473" y="119"/>
                  </a:lnTo>
                  <a:lnTo>
                    <a:pt x="512" y="107"/>
                  </a:lnTo>
                  <a:lnTo>
                    <a:pt x="605" y="81"/>
                  </a:lnTo>
                  <a:lnTo>
                    <a:pt x="743" y="52"/>
                  </a:lnTo>
                  <a:lnTo>
                    <a:pt x="888" y="26"/>
                  </a:lnTo>
                  <a:lnTo>
                    <a:pt x="1050" y="6"/>
                  </a:lnTo>
                  <a:lnTo>
                    <a:pt x="1171" y="0"/>
                  </a:lnTo>
                  <a:lnTo>
                    <a:pt x="1281" y="2"/>
                  </a:lnTo>
                  <a:lnTo>
                    <a:pt x="1507" y="1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47" name="Freeform 1024"/>
            <p:cNvSpPr>
              <a:spLocks/>
            </p:cNvSpPr>
            <p:nvPr/>
          </p:nvSpPr>
          <p:spPr bwMode="auto">
            <a:xfrm>
              <a:off x="3628" y="2292"/>
              <a:ext cx="52" cy="25"/>
            </a:xfrm>
            <a:custGeom>
              <a:avLst/>
              <a:gdLst>
                <a:gd name="T0" fmla="*/ 0 w 671"/>
                <a:gd name="T1" fmla="*/ 0 h 324"/>
                <a:gd name="T2" fmla="*/ 0 w 671"/>
                <a:gd name="T3" fmla="*/ 0 h 324"/>
                <a:gd name="T4" fmla="*/ 0 w 671"/>
                <a:gd name="T5" fmla="*/ 0 h 324"/>
                <a:gd name="T6" fmla="*/ 0 w 671"/>
                <a:gd name="T7" fmla="*/ 0 h 324"/>
                <a:gd name="T8" fmla="*/ 0 w 671"/>
                <a:gd name="T9" fmla="*/ 0 h 324"/>
                <a:gd name="T10" fmla="*/ 0 w 671"/>
                <a:gd name="T11" fmla="*/ 0 h 324"/>
                <a:gd name="T12" fmla="*/ 0 w 671"/>
                <a:gd name="T13" fmla="*/ 0 h 324"/>
                <a:gd name="T14" fmla="*/ 0 w 671"/>
                <a:gd name="T15" fmla="*/ 0 h 324"/>
                <a:gd name="T16" fmla="*/ 0 w 671"/>
                <a:gd name="T17" fmla="*/ 0 h 324"/>
                <a:gd name="T18" fmla="*/ 0 w 671"/>
                <a:gd name="T19" fmla="*/ 0 h 324"/>
                <a:gd name="T20" fmla="*/ 0 w 671"/>
                <a:gd name="T21" fmla="*/ 0 h 324"/>
                <a:gd name="T22" fmla="*/ 0 w 671"/>
                <a:gd name="T23" fmla="*/ 0 h 324"/>
                <a:gd name="T24" fmla="*/ 0 w 671"/>
                <a:gd name="T25" fmla="*/ 0 h 324"/>
                <a:gd name="T26" fmla="*/ 0 w 671"/>
                <a:gd name="T27" fmla="*/ 0 h 324"/>
                <a:gd name="T28" fmla="*/ 0 w 671"/>
                <a:gd name="T29" fmla="*/ 0 h 324"/>
                <a:gd name="T30" fmla="*/ 0 w 671"/>
                <a:gd name="T31" fmla="*/ 0 h 324"/>
                <a:gd name="T32" fmla="*/ 0 w 671"/>
                <a:gd name="T33" fmla="*/ 0 h 324"/>
                <a:gd name="T34" fmla="*/ 0 w 671"/>
                <a:gd name="T35" fmla="*/ 0 h 324"/>
                <a:gd name="T36" fmla="*/ 0 w 671"/>
                <a:gd name="T37" fmla="*/ 0 h 324"/>
                <a:gd name="T38" fmla="*/ 0 w 671"/>
                <a:gd name="T39" fmla="*/ 0 h 324"/>
                <a:gd name="T40" fmla="*/ 0 w 671"/>
                <a:gd name="T41" fmla="*/ 0 h 324"/>
                <a:gd name="T42" fmla="*/ 0 w 671"/>
                <a:gd name="T43" fmla="*/ 0 h 324"/>
                <a:gd name="T44" fmla="*/ 0 w 671"/>
                <a:gd name="T45" fmla="*/ 0 h 324"/>
                <a:gd name="T46" fmla="*/ 0 w 671"/>
                <a:gd name="T47" fmla="*/ 0 h 324"/>
                <a:gd name="T48" fmla="*/ 0 w 671"/>
                <a:gd name="T49" fmla="*/ 0 h 324"/>
                <a:gd name="T50" fmla="*/ 0 w 671"/>
                <a:gd name="T51" fmla="*/ 0 h 324"/>
                <a:gd name="T52" fmla="*/ 0 w 671"/>
                <a:gd name="T53" fmla="*/ 0 h 324"/>
                <a:gd name="T54" fmla="*/ 0 w 671"/>
                <a:gd name="T55" fmla="*/ 0 h 324"/>
                <a:gd name="T56" fmla="*/ 0 w 671"/>
                <a:gd name="T57" fmla="*/ 0 h 324"/>
                <a:gd name="T58" fmla="*/ 0 w 671"/>
                <a:gd name="T59" fmla="*/ 0 h 324"/>
                <a:gd name="T60" fmla="*/ 0 w 671"/>
                <a:gd name="T61" fmla="*/ 0 h 324"/>
                <a:gd name="T62" fmla="*/ 0 w 671"/>
                <a:gd name="T63" fmla="*/ 0 h 324"/>
                <a:gd name="T64" fmla="*/ 0 w 671"/>
                <a:gd name="T65" fmla="*/ 0 h 324"/>
                <a:gd name="T66" fmla="*/ 0 w 671"/>
                <a:gd name="T67" fmla="*/ 0 h 3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324"/>
                <a:gd name="T104" fmla="*/ 671 w 671"/>
                <a:gd name="T105" fmla="*/ 324 h 3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324">
                  <a:moveTo>
                    <a:pt x="664" y="4"/>
                  </a:moveTo>
                  <a:lnTo>
                    <a:pt x="671" y="19"/>
                  </a:lnTo>
                  <a:lnTo>
                    <a:pt x="671" y="41"/>
                  </a:lnTo>
                  <a:lnTo>
                    <a:pt x="614" y="48"/>
                  </a:lnTo>
                  <a:lnTo>
                    <a:pt x="551" y="59"/>
                  </a:lnTo>
                  <a:lnTo>
                    <a:pt x="542" y="63"/>
                  </a:lnTo>
                  <a:lnTo>
                    <a:pt x="537" y="91"/>
                  </a:lnTo>
                  <a:lnTo>
                    <a:pt x="537" y="156"/>
                  </a:lnTo>
                  <a:lnTo>
                    <a:pt x="527" y="162"/>
                  </a:lnTo>
                  <a:lnTo>
                    <a:pt x="518" y="162"/>
                  </a:lnTo>
                  <a:lnTo>
                    <a:pt x="518" y="158"/>
                  </a:lnTo>
                  <a:lnTo>
                    <a:pt x="487" y="152"/>
                  </a:lnTo>
                  <a:lnTo>
                    <a:pt x="387" y="156"/>
                  </a:lnTo>
                  <a:lnTo>
                    <a:pt x="258" y="170"/>
                  </a:lnTo>
                  <a:lnTo>
                    <a:pt x="254" y="176"/>
                  </a:lnTo>
                  <a:lnTo>
                    <a:pt x="254" y="180"/>
                  </a:lnTo>
                  <a:lnTo>
                    <a:pt x="258" y="184"/>
                  </a:lnTo>
                  <a:lnTo>
                    <a:pt x="418" y="172"/>
                  </a:lnTo>
                  <a:lnTo>
                    <a:pt x="542" y="172"/>
                  </a:lnTo>
                  <a:lnTo>
                    <a:pt x="553" y="158"/>
                  </a:lnTo>
                  <a:lnTo>
                    <a:pt x="551" y="79"/>
                  </a:lnTo>
                  <a:lnTo>
                    <a:pt x="562" y="74"/>
                  </a:lnTo>
                  <a:lnTo>
                    <a:pt x="579" y="79"/>
                  </a:lnTo>
                  <a:lnTo>
                    <a:pt x="597" y="101"/>
                  </a:lnTo>
                  <a:lnTo>
                    <a:pt x="610" y="149"/>
                  </a:lnTo>
                  <a:lnTo>
                    <a:pt x="626" y="239"/>
                  </a:lnTo>
                  <a:lnTo>
                    <a:pt x="628" y="307"/>
                  </a:lnTo>
                  <a:lnTo>
                    <a:pt x="620" y="314"/>
                  </a:lnTo>
                  <a:lnTo>
                    <a:pt x="597" y="309"/>
                  </a:lnTo>
                  <a:lnTo>
                    <a:pt x="542" y="287"/>
                  </a:lnTo>
                  <a:lnTo>
                    <a:pt x="485" y="267"/>
                  </a:lnTo>
                  <a:lnTo>
                    <a:pt x="407" y="261"/>
                  </a:lnTo>
                  <a:lnTo>
                    <a:pt x="344" y="267"/>
                  </a:lnTo>
                  <a:lnTo>
                    <a:pt x="263" y="281"/>
                  </a:lnTo>
                  <a:lnTo>
                    <a:pt x="66" y="318"/>
                  </a:lnTo>
                  <a:lnTo>
                    <a:pt x="35" y="324"/>
                  </a:lnTo>
                  <a:lnTo>
                    <a:pt x="27" y="324"/>
                  </a:lnTo>
                  <a:lnTo>
                    <a:pt x="13" y="276"/>
                  </a:lnTo>
                  <a:lnTo>
                    <a:pt x="15" y="267"/>
                  </a:lnTo>
                  <a:lnTo>
                    <a:pt x="110" y="249"/>
                  </a:lnTo>
                  <a:lnTo>
                    <a:pt x="124" y="247"/>
                  </a:lnTo>
                  <a:lnTo>
                    <a:pt x="171" y="239"/>
                  </a:lnTo>
                  <a:lnTo>
                    <a:pt x="285" y="223"/>
                  </a:lnTo>
                  <a:lnTo>
                    <a:pt x="294" y="215"/>
                  </a:lnTo>
                  <a:lnTo>
                    <a:pt x="294" y="205"/>
                  </a:lnTo>
                  <a:lnTo>
                    <a:pt x="287" y="199"/>
                  </a:lnTo>
                  <a:lnTo>
                    <a:pt x="193" y="208"/>
                  </a:lnTo>
                  <a:lnTo>
                    <a:pt x="175" y="212"/>
                  </a:lnTo>
                  <a:lnTo>
                    <a:pt x="105" y="219"/>
                  </a:lnTo>
                  <a:lnTo>
                    <a:pt x="61" y="226"/>
                  </a:lnTo>
                  <a:lnTo>
                    <a:pt x="15" y="232"/>
                  </a:lnTo>
                  <a:lnTo>
                    <a:pt x="11" y="232"/>
                  </a:lnTo>
                  <a:lnTo>
                    <a:pt x="5" y="223"/>
                  </a:lnTo>
                  <a:lnTo>
                    <a:pt x="0" y="192"/>
                  </a:lnTo>
                  <a:lnTo>
                    <a:pt x="0" y="190"/>
                  </a:lnTo>
                  <a:lnTo>
                    <a:pt x="114" y="166"/>
                  </a:lnTo>
                  <a:lnTo>
                    <a:pt x="231" y="146"/>
                  </a:lnTo>
                  <a:lnTo>
                    <a:pt x="342" y="136"/>
                  </a:lnTo>
                  <a:lnTo>
                    <a:pt x="448" y="123"/>
                  </a:lnTo>
                  <a:lnTo>
                    <a:pt x="459" y="123"/>
                  </a:lnTo>
                  <a:lnTo>
                    <a:pt x="466" y="116"/>
                  </a:lnTo>
                  <a:lnTo>
                    <a:pt x="472" y="45"/>
                  </a:lnTo>
                  <a:lnTo>
                    <a:pt x="481" y="21"/>
                  </a:lnTo>
                  <a:lnTo>
                    <a:pt x="515" y="6"/>
                  </a:lnTo>
                  <a:lnTo>
                    <a:pt x="586" y="0"/>
                  </a:lnTo>
                  <a:lnTo>
                    <a:pt x="658" y="0"/>
                  </a:lnTo>
                  <a:lnTo>
                    <a:pt x="664"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48" name="Freeform 1025"/>
            <p:cNvSpPr>
              <a:spLocks/>
            </p:cNvSpPr>
            <p:nvPr/>
          </p:nvSpPr>
          <p:spPr bwMode="auto">
            <a:xfrm>
              <a:off x="3682" y="2293"/>
              <a:ext cx="27" cy="20"/>
            </a:xfrm>
            <a:custGeom>
              <a:avLst/>
              <a:gdLst>
                <a:gd name="T0" fmla="*/ 0 w 349"/>
                <a:gd name="T1" fmla="*/ 0 h 260"/>
                <a:gd name="T2" fmla="*/ 0 w 349"/>
                <a:gd name="T3" fmla="*/ 0 h 260"/>
                <a:gd name="T4" fmla="*/ 0 w 349"/>
                <a:gd name="T5" fmla="*/ 0 h 260"/>
                <a:gd name="T6" fmla="*/ 0 w 349"/>
                <a:gd name="T7" fmla="*/ 0 h 260"/>
                <a:gd name="T8" fmla="*/ 0 w 349"/>
                <a:gd name="T9" fmla="*/ 0 h 260"/>
                <a:gd name="T10" fmla="*/ 0 w 349"/>
                <a:gd name="T11" fmla="*/ 0 h 260"/>
                <a:gd name="T12" fmla="*/ 0 w 349"/>
                <a:gd name="T13" fmla="*/ 0 h 260"/>
                <a:gd name="T14" fmla="*/ 0 w 349"/>
                <a:gd name="T15" fmla="*/ 0 h 260"/>
                <a:gd name="T16" fmla="*/ 0 w 349"/>
                <a:gd name="T17" fmla="*/ 0 h 260"/>
                <a:gd name="T18" fmla="*/ 0 w 349"/>
                <a:gd name="T19" fmla="*/ 0 h 260"/>
                <a:gd name="T20" fmla="*/ 0 w 349"/>
                <a:gd name="T21" fmla="*/ 0 h 260"/>
                <a:gd name="T22" fmla="*/ 0 w 349"/>
                <a:gd name="T23" fmla="*/ 0 h 260"/>
                <a:gd name="T24" fmla="*/ 0 w 349"/>
                <a:gd name="T25" fmla="*/ 0 h 260"/>
                <a:gd name="T26" fmla="*/ 0 w 349"/>
                <a:gd name="T27" fmla="*/ 0 h 260"/>
                <a:gd name="T28" fmla="*/ 0 w 349"/>
                <a:gd name="T29" fmla="*/ 0 h 260"/>
                <a:gd name="T30" fmla="*/ 0 w 349"/>
                <a:gd name="T31" fmla="*/ 0 h 260"/>
                <a:gd name="T32" fmla="*/ 0 w 349"/>
                <a:gd name="T33" fmla="*/ 0 h 260"/>
                <a:gd name="T34" fmla="*/ 0 w 349"/>
                <a:gd name="T35" fmla="*/ 0 h 260"/>
                <a:gd name="T36" fmla="*/ 0 w 349"/>
                <a:gd name="T37" fmla="*/ 0 h 260"/>
                <a:gd name="T38" fmla="*/ 0 w 349"/>
                <a:gd name="T39" fmla="*/ 0 h 260"/>
                <a:gd name="T40" fmla="*/ 0 w 349"/>
                <a:gd name="T41" fmla="*/ 0 h 260"/>
                <a:gd name="T42" fmla="*/ 0 w 349"/>
                <a:gd name="T43" fmla="*/ 0 h 260"/>
                <a:gd name="T44" fmla="*/ 0 w 349"/>
                <a:gd name="T45" fmla="*/ 0 h 260"/>
                <a:gd name="T46" fmla="*/ 0 w 349"/>
                <a:gd name="T47" fmla="*/ 0 h 260"/>
                <a:gd name="T48" fmla="*/ 0 w 349"/>
                <a:gd name="T49" fmla="*/ 0 h 260"/>
                <a:gd name="T50" fmla="*/ 0 w 349"/>
                <a:gd name="T51" fmla="*/ 0 h 260"/>
                <a:gd name="T52" fmla="*/ 0 w 349"/>
                <a:gd name="T53" fmla="*/ 0 h 260"/>
                <a:gd name="T54" fmla="*/ 0 w 349"/>
                <a:gd name="T55" fmla="*/ 0 h 2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9"/>
                <a:gd name="T85" fmla="*/ 0 h 260"/>
                <a:gd name="T86" fmla="*/ 349 w 349"/>
                <a:gd name="T87" fmla="*/ 260 h 2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9" h="260">
                  <a:moveTo>
                    <a:pt x="349" y="5"/>
                  </a:moveTo>
                  <a:lnTo>
                    <a:pt x="349" y="9"/>
                  </a:lnTo>
                  <a:lnTo>
                    <a:pt x="317" y="29"/>
                  </a:lnTo>
                  <a:lnTo>
                    <a:pt x="229" y="70"/>
                  </a:lnTo>
                  <a:lnTo>
                    <a:pt x="195" y="95"/>
                  </a:lnTo>
                  <a:lnTo>
                    <a:pt x="142" y="155"/>
                  </a:lnTo>
                  <a:lnTo>
                    <a:pt x="114" y="194"/>
                  </a:lnTo>
                  <a:lnTo>
                    <a:pt x="92" y="240"/>
                  </a:lnTo>
                  <a:lnTo>
                    <a:pt x="90" y="258"/>
                  </a:lnTo>
                  <a:lnTo>
                    <a:pt x="87" y="260"/>
                  </a:lnTo>
                  <a:lnTo>
                    <a:pt x="83" y="260"/>
                  </a:lnTo>
                  <a:lnTo>
                    <a:pt x="61" y="159"/>
                  </a:lnTo>
                  <a:lnTo>
                    <a:pt x="31" y="60"/>
                  </a:lnTo>
                  <a:lnTo>
                    <a:pt x="13" y="36"/>
                  </a:lnTo>
                  <a:lnTo>
                    <a:pt x="0" y="24"/>
                  </a:lnTo>
                  <a:lnTo>
                    <a:pt x="0" y="18"/>
                  </a:lnTo>
                  <a:lnTo>
                    <a:pt x="13" y="18"/>
                  </a:lnTo>
                  <a:lnTo>
                    <a:pt x="39" y="50"/>
                  </a:lnTo>
                  <a:lnTo>
                    <a:pt x="59" y="93"/>
                  </a:lnTo>
                  <a:lnTo>
                    <a:pt x="72" y="103"/>
                  </a:lnTo>
                  <a:lnTo>
                    <a:pt x="112" y="97"/>
                  </a:lnTo>
                  <a:lnTo>
                    <a:pt x="185" y="56"/>
                  </a:lnTo>
                  <a:lnTo>
                    <a:pt x="295" y="27"/>
                  </a:lnTo>
                  <a:lnTo>
                    <a:pt x="325" y="0"/>
                  </a:lnTo>
                  <a:lnTo>
                    <a:pt x="347" y="2"/>
                  </a:lnTo>
                  <a:lnTo>
                    <a:pt x="349"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49" name="Freeform 1026"/>
            <p:cNvSpPr>
              <a:spLocks/>
            </p:cNvSpPr>
            <p:nvPr/>
          </p:nvSpPr>
          <p:spPr bwMode="auto">
            <a:xfrm>
              <a:off x="3690" y="2295"/>
              <a:ext cx="38" cy="34"/>
            </a:xfrm>
            <a:custGeom>
              <a:avLst/>
              <a:gdLst>
                <a:gd name="T0" fmla="*/ 0 w 496"/>
                <a:gd name="T1" fmla="*/ 0 h 448"/>
                <a:gd name="T2" fmla="*/ 0 w 496"/>
                <a:gd name="T3" fmla="*/ 0 h 448"/>
                <a:gd name="T4" fmla="*/ 0 w 496"/>
                <a:gd name="T5" fmla="*/ 0 h 448"/>
                <a:gd name="T6" fmla="*/ 0 w 496"/>
                <a:gd name="T7" fmla="*/ 0 h 448"/>
                <a:gd name="T8" fmla="*/ 0 w 496"/>
                <a:gd name="T9" fmla="*/ 0 h 448"/>
                <a:gd name="T10" fmla="*/ 0 w 496"/>
                <a:gd name="T11" fmla="*/ 0 h 448"/>
                <a:gd name="T12" fmla="*/ 0 w 496"/>
                <a:gd name="T13" fmla="*/ 0 h 448"/>
                <a:gd name="T14" fmla="*/ 0 w 496"/>
                <a:gd name="T15" fmla="*/ 0 h 448"/>
                <a:gd name="T16" fmla="*/ 0 w 496"/>
                <a:gd name="T17" fmla="*/ 0 h 448"/>
                <a:gd name="T18" fmla="*/ 0 w 496"/>
                <a:gd name="T19" fmla="*/ 0 h 448"/>
                <a:gd name="T20" fmla="*/ 0 w 496"/>
                <a:gd name="T21" fmla="*/ 0 h 448"/>
                <a:gd name="T22" fmla="*/ 0 w 496"/>
                <a:gd name="T23" fmla="*/ 0 h 448"/>
                <a:gd name="T24" fmla="*/ 0 w 496"/>
                <a:gd name="T25" fmla="*/ 0 h 448"/>
                <a:gd name="T26" fmla="*/ 0 w 496"/>
                <a:gd name="T27" fmla="*/ 0 h 448"/>
                <a:gd name="T28" fmla="*/ 0 w 496"/>
                <a:gd name="T29" fmla="*/ 0 h 448"/>
                <a:gd name="T30" fmla="*/ 0 w 496"/>
                <a:gd name="T31" fmla="*/ 0 h 448"/>
                <a:gd name="T32" fmla="*/ 0 w 496"/>
                <a:gd name="T33" fmla="*/ 0 h 448"/>
                <a:gd name="T34" fmla="*/ 0 w 496"/>
                <a:gd name="T35" fmla="*/ 0 h 448"/>
                <a:gd name="T36" fmla="*/ 0 w 496"/>
                <a:gd name="T37" fmla="*/ 0 h 448"/>
                <a:gd name="T38" fmla="*/ 0 w 496"/>
                <a:gd name="T39" fmla="*/ 0 h 448"/>
                <a:gd name="T40" fmla="*/ 0 w 496"/>
                <a:gd name="T41" fmla="*/ 0 h 448"/>
                <a:gd name="T42" fmla="*/ 0 w 496"/>
                <a:gd name="T43" fmla="*/ 0 h 448"/>
                <a:gd name="T44" fmla="*/ 0 w 496"/>
                <a:gd name="T45" fmla="*/ 0 h 448"/>
                <a:gd name="T46" fmla="*/ 0 w 496"/>
                <a:gd name="T47" fmla="*/ 0 h 448"/>
                <a:gd name="T48" fmla="*/ 0 w 496"/>
                <a:gd name="T49" fmla="*/ 0 h 448"/>
                <a:gd name="T50" fmla="*/ 0 w 496"/>
                <a:gd name="T51" fmla="*/ 0 h 448"/>
                <a:gd name="T52" fmla="*/ 0 w 496"/>
                <a:gd name="T53" fmla="*/ 0 h 448"/>
                <a:gd name="T54" fmla="*/ 0 w 496"/>
                <a:gd name="T55" fmla="*/ 0 h 448"/>
                <a:gd name="T56" fmla="*/ 0 w 496"/>
                <a:gd name="T57" fmla="*/ 0 h 448"/>
                <a:gd name="T58" fmla="*/ 0 w 496"/>
                <a:gd name="T59" fmla="*/ 0 h 448"/>
                <a:gd name="T60" fmla="*/ 0 w 496"/>
                <a:gd name="T61" fmla="*/ 0 h 448"/>
                <a:gd name="T62" fmla="*/ 0 w 496"/>
                <a:gd name="T63" fmla="*/ 0 h 448"/>
                <a:gd name="T64" fmla="*/ 0 w 496"/>
                <a:gd name="T65" fmla="*/ 0 h 448"/>
                <a:gd name="T66" fmla="*/ 0 w 496"/>
                <a:gd name="T67" fmla="*/ 0 h 448"/>
                <a:gd name="T68" fmla="*/ 0 w 496"/>
                <a:gd name="T69" fmla="*/ 0 h 448"/>
                <a:gd name="T70" fmla="*/ 0 w 496"/>
                <a:gd name="T71" fmla="*/ 0 h 448"/>
                <a:gd name="T72" fmla="*/ 0 w 496"/>
                <a:gd name="T73" fmla="*/ 0 h 448"/>
                <a:gd name="T74" fmla="*/ 0 w 496"/>
                <a:gd name="T75" fmla="*/ 0 h 448"/>
                <a:gd name="T76" fmla="*/ 0 w 496"/>
                <a:gd name="T77" fmla="*/ 0 h 448"/>
                <a:gd name="T78" fmla="*/ 0 w 496"/>
                <a:gd name="T79" fmla="*/ 0 h 448"/>
                <a:gd name="T80" fmla="*/ 0 w 496"/>
                <a:gd name="T81" fmla="*/ 0 h 448"/>
                <a:gd name="T82" fmla="*/ 0 w 496"/>
                <a:gd name="T83" fmla="*/ 0 h 448"/>
                <a:gd name="T84" fmla="*/ 0 w 496"/>
                <a:gd name="T85" fmla="*/ 0 h 448"/>
                <a:gd name="T86" fmla="*/ 0 w 496"/>
                <a:gd name="T87" fmla="*/ 0 h 448"/>
                <a:gd name="T88" fmla="*/ 0 w 496"/>
                <a:gd name="T89" fmla="*/ 0 h 448"/>
                <a:gd name="T90" fmla="*/ 0 w 496"/>
                <a:gd name="T91" fmla="*/ 0 h 448"/>
                <a:gd name="T92" fmla="*/ 0 w 496"/>
                <a:gd name="T93" fmla="*/ 0 h 448"/>
                <a:gd name="T94" fmla="*/ 0 w 496"/>
                <a:gd name="T95" fmla="*/ 0 h 448"/>
                <a:gd name="T96" fmla="*/ 0 w 496"/>
                <a:gd name="T97" fmla="*/ 0 h 448"/>
                <a:gd name="T98" fmla="*/ 0 w 496"/>
                <a:gd name="T99" fmla="*/ 0 h 4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96"/>
                <a:gd name="T151" fmla="*/ 0 h 448"/>
                <a:gd name="T152" fmla="*/ 496 w 496"/>
                <a:gd name="T153" fmla="*/ 448 h 4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96" h="448">
                  <a:moveTo>
                    <a:pt x="404" y="61"/>
                  </a:moveTo>
                  <a:lnTo>
                    <a:pt x="459" y="175"/>
                  </a:lnTo>
                  <a:lnTo>
                    <a:pt x="496" y="331"/>
                  </a:lnTo>
                  <a:lnTo>
                    <a:pt x="490" y="358"/>
                  </a:lnTo>
                  <a:lnTo>
                    <a:pt x="483" y="366"/>
                  </a:lnTo>
                  <a:lnTo>
                    <a:pt x="490" y="378"/>
                  </a:lnTo>
                  <a:lnTo>
                    <a:pt x="490" y="398"/>
                  </a:lnTo>
                  <a:lnTo>
                    <a:pt x="470" y="448"/>
                  </a:lnTo>
                  <a:lnTo>
                    <a:pt x="463" y="448"/>
                  </a:lnTo>
                  <a:lnTo>
                    <a:pt x="417" y="402"/>
                  </a:lnTo>
                  <a:lnTo>
                    <a:pt x="417" y="400"/>
                  </a:lnTo>
                  <a:lnTo>
                    <a:pt x="459" y="388"/>
                  </a:lnTo>
                  <a:lnTo>
                    <a:pt x="463" y="384"/>
                  </a:lnTo>
                  <a:lnTo>
                    <a:pt x="463" y="380"/>
                  </a:lnTo>
                  <a:lnTo>
                    <a:pt x="389" y="375"/>
                  </a:lnTo>
                  <a:lnTo>
                    <a:pt x="334" y="323"/>
                  </a:lnTo>
                  <a:lnTo>
                    <a:pt x="304" y="301"/>
                  </a:lnTo>
                  <a:lnTo>
                    <a:pt x="257" y="297"/>
                  </a:lnTo>
                  <a:lnTo>
                    <a:pt x="160" y="303"/>
                  </a:lnTo>
                  <a:lnTo>
                    <a:pt x="97" y="307"/>
                  </a:lnTo>
                  <a:lnTo>
                    <a:pt x="24" y="317"/>
                  </a:lnTo>
                  <a:lnTo>
                    <a:pt x="16" y="311"/>
                  </a:lnTo>
                  <a:lnTo>
                    <a:pt x="0" y="285"/>
                  </a:lnTo>
                  <a:lnTo>
                    <a:pt x="0" y="283"/>
                  </a:lnTo>
                  <a:lnTo>
                    <a:pt x="4" y="279"/>
                  </a:lnTo>
                  <a:lnTo>
                    <a:pt x="20" y="281"/>
                  </a:lnTo>
                  <a:lnTo>
                    <a:pt x="26" y="285"/>
                  </a:lnTo>
                  <a:lnTo>
                    <a:pt x="83" y="285"/>
                  </a:lnTo>
                  <a:lnTo>
                    <a:pt x="151" y="263"/>
                  </a:lnTo>
                  <a:lnTo>
                    <a:pt x="188" y="242"/>
                  </a:lnTo>
                  <a:lnTo>
                    <a:pt x="235" y="204"/>
                  </a:lnTo>
                  <a:lnTo>
                    <a:pt x="264" y="171"/>
                  </a:lnTo>
                  <a:lnTo>
                    <a:pt x="295" y="119"/>
                  </a:lnTo>
                  <a:lnTo>
                    <a:pt x="310" y="68"/>
                  </a:lnTo>
                  <a:lnTo>
                    <a:pt x="312" y="40"/>
                  </a:lnTo>
                  <a:lnTo>
                    <a:pt x="312" y="32"/>
                  </a:lnTo>
                  <a:lnTo>
                    <a:pt x="318" y="26"/>
                  </a:lnTo>
                  <a:lnTo>
                    <a:pt x="326" y="28"/>
                  </a:lnTo>
                  <a:lnTo>
                    <a:pt x="340" y="50"/>
                  </a:lnTo>
                  <a:lnTo>
                    <a:pt x="354" y="61"/>
                  </a:lnTo>
                  <a:lnTo>
                    <a:pt x="364" y="64"/>
                  </a:lnTo>
                  <a:lnTo>
                    <a:pt x="371" y="64"/>
                  </a:lnTo>
                  <a:lnTo>
                    <a:pt x="380" y="54"/>
                  </a:lnTo>
                  <a:lnTo>
                    <a:pt x="378" y="37"/>
                  </a:lnTo>
                  <a:lnTo>
                    <a:pt x="358" y="4"/>
                  </a:lnTo>
                  <a:lnTo>
                    <a:pt x="360" y="0"/>
                  </a:lnTo>
                  <a:lnTo>
                    <a:pt x="367" y="2"/>
                  </a:lnTo>
                  <a:lnTo>
                    <a:pt x="404" y="6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0" name="Freeform 1027"/>
            <p:cNvSpPr>
              <a:spLocks/>
            </p:cNvSpPr>
            <p:nvPr/>
          </p:nvSpPr>
          <p:spPr bwMode="auto">
            <a:xfrm>
              <a:off x="3668" y="2302"/>
              <a:ext cx="21" cy="20"/>
            </a:xfrm>
            <a:custGeom>
              <a:avLst/>
              <a:gdLst>
                <a:gd name="T0" fmla="*/ 0 w 271"/>
                <a:gd name="T1" fmla="*/ 0 h 254"/>
                <a:gd name="T2" fmla="*/ 0 w 271"/>
                <a:gd name="T3" fmla="*/ 0 h 254"/>
                <a:gd name="T4" fmla="*/ 0 w 271"/>
                <a:gd name="T5" fmla="*/ 0 h 254"/>
                <a:gd name="T6" fmla="*/ 0 w 271"/>
                <a:gd name="T7" fmla="*/ 0 h 254"/>
                <a:gd name="T8" fmla="*/ 0 w 271"/>
                <a:gd name="T9" fmla="*/ 0 h 254"/>
                <a:gd name="T10" fmla="*/ 0 w 271"/>
                <a:gd name="T11" fmla="*/ 0 h 254"/>
                <a:gd name="T12" fmla="*/ 0 w 271"/>
                <a:gd name="T13" fmla="*/ 0 h 254"/>
                <a:gd name="T14" fmla="*/ 0 w 271"/>
                <a:gd name="T15" fmla="*/ 0 h 254"/>
                <a:gd name="T16" fmla="*/ 0 w 271"/>
                <a:gd name="T17" fmla="*/ 0 h 254"/>
                <a:gd name="T18" fmla="*/ 0 w 271"/>
                <a:gd name="T19" fmla="*/ 0 h 254"/>
                <a:gd name="T20" fmla="*/ 0 w 271"/>
                <a:gd name="T21" fmla="*/ 0 h 254"/>
                <a:gd name="T22" fmla="*/ 0 w 271"/>
                <a:gd name="T23" fmla="*/ 0 h 254"/>
                <a:gd name="T24" fmla="*/ 0 w 271"/>
                <a:gd name="T25" fmla="*/ 0 h 254"/>
                <a:gd name="T26" fmla="*/ 0 w 271"/>
                <a:gd name="T27" fmla="*/ 0 h 254"/>
                <a:gd name="T28" fmla="*/ 0 w 271"/>
                <a:gd name="T29" fmla="*/ 0 h 254"/>
                <a:gd name="T30" fmla="*/ 0 w 271"/>
                <a:gd name="T31" fmla="*/ 0 h 254"/>
                <a:gd name="T32" fmla="*/ 0 w 271"/>
                <a:gd name="T33" fmla="*/ 0 h 254"/>
                <a:gd name="T34" fmla="*/ 0 w 271"/>
                <a:gd name="T35" fmla="*/ 0 h 254"/>
                <a:gd name="T36" fmla="*/ 0 w 271"/>
                <a:gd name="T37" fmla="*/ 0 h 254"/>
                <a:gd name="T38" fmla="*/ 0 w 271"/>
                <a:gd name="T39" fmla="*/ 0 h 254"/>
                <a:gd name="T40" fmla="*/ 0 w 271"/>
                <a:gd name="T41" fmla="*/ 0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1"/>
                <a:gd name="T64" fmla="*/ 0 h 254"/>
                <a:gd name="T65" fmla="*/ 271 w 271"/>
                <a:gd name="T66" fmla="*/ 254 h 2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1" h="254">
                  <a:moveTo>
                    <a:pt x="220" y="30"/>
                  </a:moveTo>
                  <a:lnTo>
                    <a:pt x="246" y="136"/>
                  </a:lnTo>
                  <a:lnTo>
                    <a:pt x="257" y="173"/>
                  </a:lnTo>
                  <a:lnTo>
                    <a:pt x="271" y="204"/>
                  </a:lnTo>
                  <a:lnTo>
                    <a:pt x="271" y="210"/>
                  </a:lnTo>
                  <a:lnTo>
                    <a:pt x="257" y="220"/>
                  </a:lnTo>
                  <a:lnTo>
                    <a:pt x="71" y="244"/>
                  </a:lnTo>
                  <a:lnTo>
                    <a:pt x="14" y="252"/>
                  </a:lnTo>
                  <a:lnTo>
                    <a:pt x="4" y="254"/>
                  </a:lnTo>
                  <a:lnTo>
                    <a:pt x="0" y="252"/>
                  </a:lnTo>
                  <a:lnTo>
                    <a:pt x="0" y="248"/>
                  </a:lnTo>
                  <a:lnTo>
                    <a:pt x="159" y="217"/>
                  </a:lnTo>
                  <a:lnTo>
                    <a:pt x="190" y="202"/>
                  </a:lnTo>
                  <a:lnTo>
                    <a:pt x="207" y="182"/>
                  </a:lnTo>
                  <a:lnTo>
                    <a:pt x="218" y="153"/>
                  </a:lnTo>
                  <a:lnTo>
                    <a:pt x="209" y="26"/>
                  </a:lnTo>
                  <a:lnTo>
                    <a:pt x="202" y="0"/>
                  </a:lnTo>
                  <a:lnTo>
                    <a:pt x="209" y="0"/>
                  </a:lnTo>
                  <a:lnTo>
                    <a:pt x="220" y="3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1" name="Freeform 1028"/>
            <p:cNvSpPr>
              <a:spLocks/>
            </p:cNvSpPr>
            <p:nvPr/>
          </p:nvSpPr>
          <p:spPr bwMode="auto">
            <a:xfrm>
              <a:off x="3547" y="2311"/>
              <a:ext cx="47" cy="39"/>
            </a:xfrm>
            <a:custGeom>
              <a:avLst/>
              <a:gdLst>
                <a:gd name="T0" fmla="*/ 0 w 619"/>
                <a:gd name="T1" fmla="*/ 0 h 517"/>
                <a:gd name="T2" fmla="*/ 0 w 619"/>
                <a:gd name="T3" fmla="*/ 0 h 517"/>
                <a:gd name="T4" fmla="*/ 0 w 619"/>
                <a:gd name="T5" fmla="*/ 0 h 517"/>
                <a:gd name="T6" fmla="*/ 0 w 619"/>
                <a:gd name="T7" fmla="*/ 0 h 517"/>
                <a:gd name="T8" fmla="*/ 0 w 619"/>
                <a:gd name="T9" fmla="*/ 0 h 517"/>
                <a:gd name="T10" fmla="*/ 0 w 619"/>
                <a:gd name="T11" fmla="*/ 0 h 517"/>
                <a:gd name="T12" fmla="*/ 0 w 619"/>
                <a:gd name="T13" fmla="*/ 0 h 517"/>
                <a:gd name="T14" fmla="*/ 0 w 619"/>
                <a:gd name="T15" fmla="*/ 0 h 517"/>
                <a:gd name="T16" fmla="*/ 0 w 619"/>
                <a:gd name="T17" fmla="*/ 0 h 517"/>
                <a:gd name="T18" fmla="*/ 0 w 619"/>
                <a:gd name="T19" fmla="*/ 0 h 517"/>
                <a:gd name="T20" fmla="*/ 0 w 619"/>
                <a:gd name="T21" fmla="*/ 0 h 517"/>
                <a:gd name="T22" fmla="*/ 0 w 619"/>
                <a:gd name="T23" fmla="*/ 0 h 517"/>
                <a:gd name="T24" fmla="*/ 0 w 619"/>
                <a:gd name="T25" fmla="*/ 0 h 517"/>
                <a:gd name="T26" fmla="*/ 0 w 619"/>
                <a:gd name="T27" fmla="*/ 0 h 517"/>
                <a:gd name="T28" fmla="*/ 0 w 619"/>
                <a:gd name="T29" fmla="*/ 0 h 517"/>
                <a:gd name="T30" fmla="*/ 0 w 619"/>
                <a:gd name="T31" fmla="*/ 0 h 517"/>
                <a:gd name="T32" fmla="*/ 0 w 619"/>
                <a:gd name="T33" fmla="*/ 0 h 517"/>
                <a:gd name="T34" fmla="*/ 0 w 619"/>
                <a:gd name="T35" fmla="*/ 0 h 517"/>
                <a:gd name="T36" fmla="*/ 0 w 619"/>
                <a:gd name="T37" fmla="*/ 0 h 517"/>
                <a:gd name="T38" fmla="*/ 0 w 619"/>
                <a:gd name="T39" fmla="*/ 0 h 517"/>
                <a:gd name="T40" fmla="*/ 0 w 619"/>
                <a:gd name="T41" fmla="*/ 0 h 517"/>
                <a:gd name="T42" fmla="*/ 0 w 619"/>
                <a:gd name="T43" fmla="*/ 0 h 517"/>
                <a:gd name="T44" fmla="*/ 0 w 619"/>
                <a:gd name="T45" fmla="*/ 0 h 517"/>
                <a:gd name="T46" fmla="*/ 0 w 619"/>
                <a:gd name="T47" fmla="*/ 0 h 517"/>
                <a:gd name="T48" fmla="*/ 0 w 619"/>
                <a:gd name="T49" fmla="*/ 0 h 517"/>
                <a:gd name="T50" fmla="*/ 0 w 619"/>
                <a:gd name="T51" fmla="*/ 0 h 517"/>
                <a:gd name="T52" fmla="*/ 0 w 619"/>
                <a:gd name="T53" fmla="*/ 0 h 517"/>
                <a:gd name="T54" fmla="*/ 0 w 619"/>
                <a:gd name="T55" fmla="*/ 0 h 517"/>
                <a:gd name="T56" fmla="*/ 0 w 619"/>
                <a:gd name="T57" fmla="*/ 0 h 517"/>
                <a:gd name="T58" fmla="*/ 0 w 619"/>
                <a:gd name="T59" fmla="*/ 0 h 517"/>
                <a:gd name="T60" fmla="*/ 0 w 619"/>
                <a:gd name="T61" fmla="*/ 0 h 517"/>
                <a:gd name="T62" fmla="*/ 0 w 619"/>
                <a:gd name="T63" fmla="*/ 0 h 517"/>
                <a:gd name="T64" fmla="*/ 0 w 619"/>
                <a:gd name="T65" fmla="*/ 0 h 517"/>
                <a:gd name="T66" fmla="*/ 0 w 619"/>
                <a:gd name="T67" fmla="*/ 0 h 517"/>
                <a:gd name="T68" fmla="*/ 0 w 619"/>
                <a:gd name="T69" fmla="*/ 0 h 517"/>
                <a:gd name="T70" fmla="*/ 0 w 619"/>
                <a:gd name="T71" fmla="*/ 0 h 517"/>
                <a:gd name="T72" fmla="*/ 0 w 619"/>
                <a:gd name="T73" fmla="*/ 0 h 517"/>
                <a:gd name="T74" fmla="*/ 0 w 619"/>
                <a:gd name="T75" fmla="*/ 0 h 517"/>
                <a:gd name="T76" fmla="*/ 0 w 619"/>
                <a:gd name="T77" fmla="*/ 0 h 517"/>
                <a:gd name="T78" fmla="*/ 0 w 619"/>
                <a:gd name="T79" fmla="*/ 0 h 517"/>
                <a:gd name="T80" fmla="*/ 0 w 619"/>
                <a:gd name="T81" fmla="*/ 0 h 517"/>
                <a:gd name="T82" fmla="*/ 0 w 619"/>
                <a:gd name="T83" fmla="*/ 0 h 517"/>
                <a:gd name="T84" fmla="*/ 0 w 619"/>
                <a:gd name="T85" fmla="*/ 0 h 517"/>
                <a:gd name="T86" fmla="*/ 0 w 619"/>
                <a:gd name="T87" fmla="*/ 0 h 517"/>
                <a:gd name="T88" fmla="*/ 0 w 619"/>
                <a:gd name="T89" fmla="*/ 0 h 517"/>
                <a:gd name="T90" fmla="*/ 0 w 619"/>
                <a:gd name="T91" fmla="*/ 0 h 517"/>
                <a:gd name="T92" fmla="*/ 0 w 619"/>
                <a:gd name="T93" fmla="*/ 0 h 517"/>
                <a:gd name="T94" fmla="*/ 0 w 619"/>
                <a:gd name="T95" fmla="*/ 0 h 517"/>
                <a:gd name="T96" fmla="*/ 0 w 619"/>
                <a:gd name="T97" fmla="*/ 0 h 517"/>
                <a:gd name="T98" fmla="*/ 0 w 619"/>
                <a:gd name="T99" fmla="*/ 0 h 517"/>
                <a:gd name="T100" fmla="*/ 0 w 619"/>
                <a:gd name="T101" fmla="*/ 0 h 517"/>
                <a:gd name="T102" fmla="*/ 0 w 619"/>
                <a:gd name="T103" fmla="*/ 0 h 517"/>
                <a:gd name="T104" fmla="*/ 0 w 619"/>
                <a:gd name="T105" fmla="*/ 0 h 517"/>
                <a:gd name="T106" fmla="*/ 0 w 619"/>
                <a:gd name="T107" fmla="*/ 0 h 5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9"/>
                <a:gd name="T163" fmla="*/ 0 h 517"/>
                <a:gd name="T164" fmla="*/ 619 w 619"/>
                <a:gd name="T165" fmla="*/ 517 h 5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9" h="517">
                  <a:moveTo>
                    <a:pt x="48" y="12"/>
                  </a:moveTo>
                  <a:lnTo>
                    <a:pt x="44" y="18"/>
                  </a:lnTo>
                  <a:lnTo>
                    <a:pt x="46" y="40"/>
                  </a:lnTo>
                  <a:lnTo>
                    <a:pt x="61" y="60"/>
                  </a:lnTo>
                  <a:lnTo>
                    <a:pt x="85" y="77"/>
                  </a:lnTo>
                  <a:lnTo>
                    <a:pt x="142" y="73"/>
                  </a:lnTo>
                  <a:lnTo>
                    <a:pt x="149" y="69"/>
                  </a:lnTo>
                  <a:lnTo>
                    <a:pt x="151" y="67"/>
                  </a:lnTo>
                  <a:lnTo>
                    <a:pt x="158" y="67"/>
                  </a:lnTo>
                  <a:lnTo>
                    <a:pt x="158" y="75"/>
                  </a:lnTo>
                  <a:lnTo>
                    <a:pt x="142" y="113"/>
                  </a:lnTo>
                  <a:lnTo>
                    <a:pt x="131" y="192"/>
                  </a:lnTo>
                  <a:lnTo>
                    <a:pt x="131" y="295"/>
                  </a:lnTo>
                  <a:lnTo>
                    <a:pt x="156" y="429"/>
                  </a:lnTo>
                  <a:lnTo>
                    <a:pt x="160" y="471"/>
                  </a:lnTo>
                  <a:lnTo>
                    <a:pt x="194" y="471"/>
                  </a:lnTo>
                  <a:lnTo>
                    <a:pt x="288" y="451"/>
                  </a:lnTo>
                  <a:lnTo>
                    <a:pt x="411" y="404"/>
                  </a:lnTo>
                  <a:lnTo>
                    <a:pt x="483" y="370"/>
                  </a:lnTo>
                  <a:lnTo>
                    <a:pt x="553" y="328"/>
                  </a:lnTo>
                  <a:lnTo>
                    <a:pt x="617" y="283"/>
                  </a:lnTo>
                  <a:lnTo>
                    <a:pt x="619" y="283"/>
                  </a:lnTo>
                  <a:lnTo>
                    <a:pt x="617" y="291"/>
                  </a:lnTo>
                  <a:lnTo>
                    <a:pt x="546" y="345"/>
                  </a:lnTo>
                  <a:lnTo>
                    <a:pt x="470" y="392"/>
                  </a:lnTo>
                  <a:lnTo>
                    <a:pt x="385" y="432"/>
                  </a:lnTo>
                  <a:lnTo>
                    <a:pt x="288" y="469"/>
                  </a:lnTo>
                  <a:lnTo>
                    <a:pt x="190" y="501"/>
                  </a:lnTo>
                  <a:lnTo>
                    <a:pt x="65" y="517"/>
                  </a:lnTo>
                  <a:lnTo>
                    <a:pt x="42" y="511"/>
                  </a:lnTo>
                  <a:lnTo>
                    <a:pt x="37" y="505"/>
                  </a:lnTo>
                  <a:lnTo>
                    <a:pt x="53" y="449"/>
                  </a:lnTo>
                  <a:lnTo>
                    <a:pt x="53" y="432"/>
                  </a:lnTo>
                  <a:lnTo>
                    <a:pt x="57" y="426"/>
                  </a:lnTo>
                  <a:lnTo>
                    <a:pt x="61" y="394"/>
                  </a:lnTo>
                  <a:lnTo>
                    <a:pt x="63" y="363"/>
                  </a:lnTo>
                  <a:lnTo>
                    <a:pt x="68" y="341"/>
                  </a:lnTo>
                  <a:lnTo>
                    <a:pt x="65" y="301"/>
                  </a:lnTo>
                  <a:lnTo>
                    <a:pt x="63" y="297"/>
                  </a:lnTo>
                  <a:lnTo>
                    <a:pt x="63" y="291"/>
                  </a:lnTo>
                  <a:lnTo>
                    <a:pt x="73" y="279"/>
                  </a:lnTo>
                  <a:lnTo>
                    <a:pt x="75" y="234"/>
                  </a:lnTo>
                  <a:lnTo>
                    <a:pt x="63" y="214"/>
                  </a:lnTo>
                  <a:lnTo>
                    <a:pt x="73" y="196"/>
                  </a:lnTo>
                  <a:lnTo>
                    <a:pt x="73" y="141"/>
                  </a:lnTo>
                  <a:lnTo>
                    <a:pt x="20" y="95"/>
                  </a:lnTo>
                  <a:lnTo>
                    <a:pt x="4" y="89"/>
                  </a:lnTo>
                  <a:lnTo>
                    <a:pt x="0" y="84"/>
                  </a:lnTo>
                  <a:lnTo>
                    <a:pt x="24" y="27"/>
                  </a:lnTo>
                  <a:lnTo>
                    <a:pt x="46" y="0"/>
                  </a:lnTo>
                  <a:lnTo>
                    <a:pt x="48" y="0"/>
                  </a:lnTo>
                  <a:lnTo>
                    <a:pt x="48" y="1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2" name="Freeform 1029"/>
            <p:cNvSpPr>
              <a:spLocks/>
            </p:cNvSpPr>
            <p:nvPr/>
          </p:nvSpPr>
          <p:spPr bwMode="auto">
            <a:xfrm>
              <a:off x="3525" y="2317"/>
              <a:ext cx="36" cy="123"/>
            </a:xfrm>
            <a:custGeom>
              <a:avLst/>
              <a:gdLst>
                <a:gd name="T0" fmla="*/ 0 w 470"/>
                <a:gd name="T1" fmla="*/ 0 h 1602"/>
                <a:gd name="T2" fmla="*/ 0 w 470"/>
                <a:gd name="T3" fmla="*/ 0 h 1602"/>
                <a:gd name="T4" fmla="*/ 0 w 470"/>
                <a:gd name="T5" fmla="*/ 0 h 1602"/>
                <a:gd name="T6" fmla="*/ 0 w 470"/>
                <a:gd name="T7" fmla="*/ 0 h 1602"/>
                <a:gd name="T8" fmla="*/ 0 w 470"/>
                <a:gd name="T9" fmla="*/ 0 h 1602"/>
                <a:gd name="T10" fmla="*/ 0 w 470"/>
                <a:gd name="T11" fmla="*/ 0 h 1602"/>
                <a:gd name="T12" fmla="*/ 0 w 470"/>
                <a:gd name="T13" fmla="*/ 0 h 1602"/>
                <a:gd name="T14" fmla="*/ 0 w 470"/>
                <a:gd name="T15" fmla="*/ 0 h 1602"/>
                <a:gd name="T16" fmla="*/ 0 w 470"/>
                <a:gd name="T17" fmla="*/ 0 h 1602"/>
                <a:gd name="T18" fmla="*/ 0 w 470"/>
                <a:gd name="T19" fmla="*/ 0 h 1602"/>
                <a:gd name="T20" fmla="*/ 0 w 470"/>
                <a:gd name="T21" fmla="*/ 0 h 1602"/>
                <a:gd name="T22" fmla="*/ 0 w 470"/>
                <a:gd name="T23" fmla="*/ 0 h 1602"/>
                <a:gd name="T24" fmla="*/ 0 w 470"/>
                <a:gd name="T25" fmla="*/ 0 h 1602"/>
                <a:gd name="T26" fmla="*/ 0 w 470"/>
                <a:gd name="T27" fmla="*/ 0 h 1602"/>
                <a:gd name="T28" fmla="*/ 0 w 470"/>
                <a:gd name="T29" fmla="*/ 0 h 1602"/>
                <a:gd name="T30" fmla="*/ 0 w 470"/>
                <a:gd name="T31" fmla="*/ 0 h 1602"/>
                <a:gd name="T32" fmla="*/ 0 w 470"/>
                <a:gd name="T33" fmla="*/ 0 h 1602"/>
                <a:gd name="T34" fmla="*/ 0 w 470"/>
                <a:gd name="T35" fmla="*/ 0 h 1602"/>
                <a:gd name="T36" fmla="*/ 0 w 470"/>
                <a:gd name="T37" fmla="*/ 0 h 1602"/>
                <a:gd name="T38" fmla="*/ 0 w 470"/>
                <a:gd name="T39" fmla="*/ 0 h 1602"/>
                <a:gd name="T40" fmla="*/ 0 w 470"/>
                <a:gd name="T41" fmla="*/ 0 h 1602"/>
                <a:gd name="T42" fmla="*/ 0 w 470"/>
                <a:gd name="T43" fmla="*/ 0 h 1602"/>
                <a:gd name="T44" fmla="*/ 0 w 470"/>
                <a:gd name="T45" fmla="*/ 0 h 1602"/>
                <a:gd name="T46" fmla="*/ 0 w 470"/>
                <a:gd name="T47" fmla="*/ 0 h 1602"/>
                <a:gd name="T48" fmla="*/ 0 w 470"/>
                <a:gd name="T49" fmla="*/ 0 h 1602"/>
                <a:gd name="T50" fmla="*/ 0 w 470"/>
                <a:gd name="T51" fmla="*/ 0 h 1602"/>
                <a:gd name="T52" fmla="*/ 0 w 470"/>
                <a:gd name="T53" fmla="*/ 0 h 1602"/>
                <a:gd name="T54" fmla="*/ 0 w 470"/>
                <a:gd name="T55" fmla="*/ 0 h 1602"/>
                <a:gd name="T56" fmla="*/ 0 w 470"/>
                <a:gd name="T57" fmla="*/ 0 h 1602"/>
                <a:gd name="T58" fmla="*/ 0 w 470"/>
                <a:gd name="T59" fmla="*/ 0 h 1602"/>
                <a:gd name="T60" fmla="*/ 0 w 470"/>
                <a:gd name="T61" fmla="*/ 0 h 1602"/>
                <a:gd name="T62" fmla="*/ 0 w 470"/>
                <a:gd name="T63" fmla="*/ 0 h 1602"/>
                <a:gd name="T64" fmla="*/ 0 w 470"/>
                <a:gd name="T65" fmla="*/ 0 h 1602"/>
                <a:gd name="T66" fmla="*/ 0 w 470"/>
                <a:gd name="T67" fmla="*/ 0 h 1602"/>
                <a:gd name="T68" fmla="*/ 0 w 470"/>
                <a:gd name="T69" fmla="*/ 0 h 1602"/>
                <a:gd name="T70" fmla="*/ 0 w 470"/>
                <a:gd name="T71" fmla="*/ 0 h 1602"/>
                <a:gd name="T72" fmla="*/ 0 w 470"/>
                <a:gd name="T73" fmla="*/ 0 h 1602"/>
                <a:gd name="T74" fmla="*/ 0 w 470"/>
                <a:gd name="T75" fmla="*/ 0 h 1602"/>
                <a:gd name="T76" fmla="*/ 0 w 470"/>
                <a:gd name="T77" fmla="*/ 0 h 1602"/>
                <a:gd name="T78" fmla="*/ 0 w 470"/>
                <a:gd name="T79" fmla="*/ 0 h 1602"/>
                <a:gd name="T80" fmla="*/ 0 w 470"/>
                <a:gd name="T81" fmla="*/ 0 h 1602"/>
                <a:gd name="T82" fmla="*/ 0 w 470"/>
                <a:gd name="T83" fmla="*/ 0 h 1602"/>
                <a:gd name="T84" fmla="*/ 0 w 470"/>
                <a:gd name="T85" fmla="*/ 0 h 1602"/>
                <a:gd name="T86" fmla="*/ 0 w 470"/>
                <a:gd name="T87" fmla="*/ 0 h 1602"/>
                <a:gd name="T88" fmla="*/ 0 w 470"/>
                <a:gd name="T89" fmla="*/ 0 h 1602"/>
                <a:gd name="T90" fmla="*/ 0 w 470"/>
                <a:gd name="T91" fmla="*/ 0 h 1602"/>
                <a:gd name="T92" fmla="*/ 0 w 470"/>
                <a:gd name="T93" fmla="*/ 0 h 1602"/>
                <a:gd name="T94" fmla="*/ 0 w 470"/>
                <a:gd name="T95" fmla="*/ 0 h 1602"/>
                <a:gd name="T96" fmla="*/ 0 w 470"/>
                <a:gd name="T97" fmla="*/ 0 h 1602"/>
                <a:gd name="T98" fmla="*/ 0 w 470"/>
                <a:gd name="T99" fmla="*/ 0 h 1602"/>
                <a:gd name="T100" fmla="*/ 0 w 470"/>
                <a:gd name="T101" fmla="*/ 0 h 1602"/>
                <a:gd name="T102" fmla="*/ 0 w 470"/>
                <a:gd name="T103" fmla="*/ 0 h 1602"/>
                <a:gd name="T104" fmla="*/ 0 w 470"/>
                <a:gd name="T105" fmla="*/ 0 h 1602"/>
                <a:gd name="T106" fmla="*/ 0 w 470"/>
                <a:gd name="T107" fmla="*/ 0 h 1602"/>
                <a:gd name="T108" fmla="*/ 0 w 470"/>
                <a:gd name="T109" fmla="*/ 0 h 1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0"/>
                <a:gd name="T166" fmla="*/ 0 h 1602"/>
                <a:gd name="T167" fmla="*/ 470 w 470"/>
                <a:gd name="T168" fmla="*/ 1602 h 16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0" h="1602">
                  <a:moveTo>
                    <a:pt x="248" y="7"/>
                  </a:moveTo>
                  <a:lnTo>
                    <a:pt x="234" y="14"/>
                  </a:lnTo>
                  <a:lnTo>
                    <a:pt x="223" y="30"/>
                  </a:lnTo>
                  <a:lnTo>
                    <a:pt x="225" y="38"/>
                  </a:lnTo>
                  <a:lnTo>
                    <a:pt x="240" y="54"/>
                  </a:lnTo>
                  <a:lnTo>
                    <a:pt x="236" y="58"/>
                  </a:lnTo>
                  <a:lnTo>
                    <a:pt x="217" y="58"/>
                  </a:lnTo>
                  <a:lnTo>
                    <a:pt x="193" y="71"/>
                  </a:lnTo>
                  <a:lnTo>
                    <a:pt x="181" y="84"/>
                  </a:lnTo>
                  <a:lnTo>
                    <a:pt x="181" y="95"/>
                  </a:lnTo>
                  <a:lnTo>
                    <a:pt x="188" y="101"/>
                  </a:lnTo>
                  <a:lnTo>
                    <a:pt x="221" y="97"/>
                  </a:lnTo>
                  <a:lnTo>
                    <a:pt x="248" y="99"/>
                  </a:lnTo>
                  <a:lnTo>
                    <a:pt x="262" y="78"/>
                  </a:lnTo>
                  <a:lnTo>
                    <a:pt x="300" y="97"/>
                  </a:lnTo>
                  <a:lnTo>
                    <a:pt x="320" y="119"/>
                  </a:lnTo>
                  <a:lnTo>
                    <a:pt x="320" y="121"/>
                  </a:lnTo>
                  <a:lnTo>
                    <a:pt x="308" y="121"/>
                  </a:lnTo>
                  <a:lnTo>
                    <a:pt x="304" y="117"/>
                  </a:lnTo>
                  <a:lnTo>
                    <a:pt x="239" y="119"/>
                  </a:lnTo>
                  <a:lnTo>
                    <a:pt x="201" y="141"/>
                  </a:lnTo>
                  <a:lnTo>
                    <a:pt x="181" y="161"/>
                  </a:lnTo>
                  <a:lnTo>
                    <a:pt x="181" y="163"/>
                  </a:lnTo>
                  <a:lnTo>
                    <a:pt x="232" y="163"/>
                  </a:lnTo>
                  <a:lnTo>
                    <a:pt x="276" y="178"/>
                  </a:lnTo>
                  <a:lnTo>
                    <a:pt x="311" y="200"/>
                  </a:lnTo>
                  <a:lnTo>
                    <a:pt x="317" y="206"/>
                  </a:lnTo>
                  <a:lnTo>
                    <a:pt x="317" y="209"/>
                  </a:lnTo>
                  <a:lnTo>
                    <a:pt x="304" y="209"/>
                  </a:lnTo>
                  <a:lnTo>
                    <a:pt x="274" y="194"/>
                  </a:lnTo>
                  <a:lnTo>
                    <a:pt x="243" y="189"/>
                  </a:lnTo>
                  <a:lnTo>
                    <a:pt x="232" y="200"/>
                  </a:lnTo>
                  <a:lnTo>
                    <a:pt x="232" y="209"/>
                  </a:lnTo>
                  <a:lnTo>
                    <a:pt x="217" y="220"/>
                  </a:lnTo>
                  <a:lnTo>
                    <a:pt x="191" y="224"/>
                  </a:lnTo>
                  <a:lnTo>
                    <a:pt x="187" y="228"/>
                  </a:lnTo>
                  <a:lnTo>
                    <a:pt x="187" y="232"/>
                  </a:lnTo>
                  <a:lnTo>
                    <a:pt x="191" y="236"/>
                  </a:lnTo>
                  <a:lnTo>
                    <a:pt x="223" y="240"/>
                  </a:lnTo>
                  <a:lnTo>
                    <a:pt x="278" y="255"/>
                  </a:lnTo>
                  <a:lnTo>
                    <a:pt x="291" y="262"/>
                  </a:lnTo>
                  <a:lnTo>
                    <a:pt x="294" y="264"/>
                  </a:lnTo>
                  <a:lnTo>
                    <a:pt x="289" y="268"/>
                  </a:lnTo>
                  <a:lnTo>
                    <a:pt x="254" y="260"/>
                  </a:lnTo>
                  <a:lnTo>
                    <a:pt x="230" y="260"/>
                  </a:lnTo>
                  <a:lnTo>
                    <a:pt x="219" y="275"/>
                  </a:lnTo>
                  <a:lnTo>
                    <a:pt x="219" y="286"/>
                  </a:lnTo>
                  <a:lnTo>
                    <a:pt x="210" y="295"/>
                  </a:lnTo>
                  <a:lnTo>
                    <a:pt x="181" y="299"/>
                  </a:lnTo>
                  <a:lnTo>
                    <a:pt x="177" y="299"/>
                  </a:lnTo>
                  <a:lnTo>
                    <a:pt x="173" y="303"/>
                  </a:lnTo>
                  <a:lnTo>
                    <a:pt x="173" y="307"/>
                  </a:lnTo>
                  <a:lnTo>
                    <a:pt x="179" y="313"/>
                  </a:lnTo>
                  <a:lnTo>
                    <a:pt x="234" y="319"/>
                  </a:lnTo>
                  <a:lnTo>
                    <a:pt x="286" y="343"/>
                  </a:lnTo>
                  <a:lnTo>
                    <a:pt x="291" y="347"/>
                  </a:lnTo>
                  <a:lnTo>
                    <a:pt x="286" y="352"/>
                  </a:lnTo>
                  <a:lnTo>
                    <a:pt x="256" y="345"/>
                  </a:lnTo>
                  <a:lnTo>
                    <a:pt x="228" y="343"/>
                  </a:lnTo>
                  <a:lnTo>
                    <a:pt x="213" y="365"/>
                  </a:lnTo>
                  <a:lnTo>
                    <a:pt x="187" y="367"/>
                  </a:lnTo>
                  <a:lnTo>
                    <a:pt x="179" y="367"/>
                  </a:lnTo>
                  <a:lnTo>
                    <a:pt x="175" y="372"/>
                  </a:lnTo>
                  <a:lnTo>
                    <a:pt x="175" y="374"/>
                  </a:lnTo>
                  <a:lnTo>
                    <a:pt x="195" y="382"/>
                  </a:lnTo>
                  <a:lnTo>
                    <a:pt x="239" y="394"/>
                  </a:lnTo>
                  <a:lnTo>
                    <a:pt x="252" y="400"/>
                  </a:lnTo>
                  <a:lnTo>
                    <a:pt x="256" y="404"/>
                  </a:lnTo>
                  <a:lnTo>
                    <a:pt x="256" y="406"/>
                  </a:lnTo>
                  <a:lnTo>
                    <a:pt x="206" y="408"/>
                  </a:lnTo>
                  <a:lnTo>
                    <a:pt x="193" y="428"/>
                  </a:lnTo>
                  <a:lnTo>
                    <a:pt x="173" y="442"/>
                  </a:lnTo>
                  <a:lnTo>
                    <a:pt x="166" y="442"/>
                  </a:lnTo>
                  <a:lnTo>
                    <a:pt x="165" y="444"/>
                  </a:lnTo>
                  <a:lnTo>
                    <a:pt x="165" y="448"/>
                  </a:lnTo>
                  <a:lnTo>
                    <a:pt x="191" y="459"/>
                  </a:lnTo>
                  <a:lnTo>
                    <a:pt x="214" y="463"/>
                  </a:lnTo>
                  <a:lnTo>
                    <a:pt x="221" y="468"/>
                  </a:lnTo>
                  <a:lnTo>
                    <a:pt x="223" y="471"/>
                  </a:lnTo>
                  <a:lnTo>
                    <a:pt x="223" y="473"/>
                  </a:lnTo>
                  <a:lnTo>
                    <a:pt x="219" y="477"/>
                  </a:lnTo>
                  <a:lnTo>
                    <a:pt x="188" y="477"/>
                  </a:lnTo>
                  <a:lnTo>
                    <a:pt x="181" y="486"/>
                  </a:lnTo>
                  <a:lnTo>
                    <a:pt x="187" y="505"/>
                  </a:lnTo>
                  <a:lnTo>
                    <a:pt x="187" y="515"/>
                  </a:lnTo>
                  <a:lnTo>
                    <a:pt x="181" y="519"/>
                  </a:lnTo>
                  <a:lnTo>
                    <a:pt x="133" y="512"/>
                  </a:lnTo>
                  <a:lnTo>
                    <a:pt x="131" y="512"/>
                  </a:lnTo>
                  <a:lnTo>
                    <a:pt x="127" y="516"/>
                  </a:lnTo>
                  <a:lnTo>
                    <a:pt x="138" y="525"/>
                  </a:lnTo>
                  <a:lnTo>
                    <a:pt x="165" y="534"/>
                  </a:lnTo>
                  <a:lnTo>
                    <a:pt x="171" y="543"/>
                  </a:lnTo>
                  <a:lnTo>
                    <a:pt x="173" y="563"/>
                  </a:lnTo>
                  <a:lnTo>
                    <a:pt x="183" y="578"/>
                  </a:lnTo>
                  <a:lnTo>
                    <a:pt x="183" y="584"/>
                  </a:lnTo>
                  <a:lnTo>
                    <a:pt x="179" y="589"/>
                  </a:lnTo>
                  <a:lnTo>
                    <a:pt x="153" y="584"/>
                  </a:lnTo>
                  <a:lnTo>
                    <a:pt x="133" y="578"/>
                  </a:lnTo>
                  <a:lnTo>
                    <a:pt x="122" y="578"/>
                  </a:lnTo>
                  <a:lnTo>
                    <a:pt x="118" y="584"/>
                  </a:lnTo>
                  <a:lnTo>
                    <a:pt x="161" y="622"/>
                  </a:lnTo>
                  <a:lnTo>
                    <a:pt x="166" y="628"/>
                  </a:lnTo>
                  <a:lnTo>
                    <a:pt x="159" y="648"/>
                  </a:lnTo>
                  <a:lnTo>
                    <a:pt x="165" y="657"/>
                  </a:lnTo>
                  <a:lnTo>
                    <a:pt x="193" y="677"/>
                  </a:lnTo>
                  <a:lnTo>
                    <a:pt x="228" y="687"/>
                  </a:lnTo>
                  <a:lnTo>
                    <a:pt x="236" y="687"/>
                  </a:lnTo>
                  <a:lnTo>
                    <a:pt x="243" y="681"/>
                  </a:lnTo>
                  <a:lnTo>
                    <a:pt x="248" y="681"/>
                  </a:lnTo>
                  <a:lnTo>
                    <a:pt x="248" y="701"/>
                  </a:lnTo>
                  <a:lnTo>
                    <a:pt x="243" y="705"/>
                  </a:lnTo>
                  <a:lnTo>
                    <a:pt x="225" y="699"/>
                  </a:lnTo>
                  <a:lnTo>
                    <a:pt x="142" y="664"/>
                  </a:lnTo>
                  <a:lnTo>
                    <a:pt x="96" y="653"/>
                  </a:lnTo>
                  <a:lnTo>
                    <a:pt x="92" y="657"/>
                  </a:lnTo>
                  <a:lnTo>
                    <a:pt x="110" y="679"/>
                  </a:lnTo>
                  <a:lnTo>
                    <a:pt x="125" y="687"/>
                  </a:lnTo>
                  <a:lnTo>
                    <a:pt x="133" y="697"/>
                  </a:lnTo>
                  <a:lnTo>
                    <a:pt x="135" y="714"/>
                  </a:lnTo>
                  <a:lnTo>
                    <a:pt x="161" y="736"/>
                  </a:lnTo>
                  <a:lnTo>
                    <a:pt x="197" y="752"/>
                  </a:lnTo>
                  <a:lnTo>
                    <a:pt x="219" y="747"/>
                  </a:lnTo>
                  <a:lnTo>
                    <a:pt x="228" y="736"/>
                  </a:lnTo>
                  <a:lnTo>
                    <a:pt x="230" y="734"/>
                  </a:lnTo>
                  <a:lnTo>
                    <a:pt x="236" y="734"/>
                  </a:lnTo>
                  <a:lnTo>
                    <a:pt x="234" y="758"/>
                  </a:lnTo>
                  <a:lnTo>
                    <a:pt x="223" y="769"/>
                  </a:lnTo>
                  <a:lnTo>
                    <a:pt x="201" y="760"/>
                  </a:lnTo>
                  <a:lnTo>
                    <a:pt x="183" y="756"/>
                  </a:lnTo>
                  <a:lnTo>
                    <a:pt x="125" y="734"/>
                  </a:lnTo>
                  <a:lnTo>
                    <a:pt x="78" y="723"/>
                  </a:lnTo>
                  <a:lnTo>
                    <a:pt x="74" y="723"/>
                  </a:lnTo>
                  <a:lnTo>
                    <a:pt x="70" y="727"/>
                  </a:lnTo>
                  <a:lnTo>
                    <a:pt x="70" y="732"/>
                  </a:lnTo>
                  <a:lnTo>
                    <a:pt x="166" y="808"/>
                  </a:lnTo>
                  <a:lnTo>
                    <a:pt x="181" y="813"/>
                  </a:lnTo>
                  <a:lnTo>
                    <a:pt x="191" y="813"/>
                  </a:lnTo>
                  <a:lnTo>
                    <a:pt x="213" y="792"/>
                  </a:lnTo>
                  <a:lnTo>
                    <a:pt x="214" y="792"/>
                  </a:lnTo>
                  <a:lnTo>
                    <a:pt x="219" y="796"/>
                  </a:lnTo>
                  <a:lnTo>
                    <a:pt x="217" y="822"/>
                  </a:lnTo>
                  <a:lnTo>
                    <a:pt x="208" y="835"/>
                  </a:lnTo>
                  <a:lnTo>
                    <a:pt x="203" y="839"/>
                  </a:lnTo>
                  <a:lnTo>
                    <a:pt x="188" y="830"/>
                  </a:lnTo>
                  <a:lnTo>
                    <a:pt x="171" y="826"/>
                  </a:lnTo>
                  <a:lnTo>
                    <a:pt x="122" y="800"/>
                  </a:lnTo>
                  <a:lnTo>
                    <a:pt x="72" y="792"/>
                  </a:lnTo>
                  <a:lnTo>
                    <a:pt x="66" y="793"/>
                  </a:lnTo>
                  <a:lnTo>
                    <a:pt x="64" y="796"/>
                  </a:lnTo>
                  <a:lnTo>
                    <a:pt x="64" y="800"/>
                  </a:lnTo>
                  <a:lnTo>
                    <a:pt x="114" y="839"/>
                  </a:lnTo>
                  <a:lnTo>
                    <a:pt x="129" y="853"/>
                  </a:lnTo>
                  <a:lnTo>
                    <a:pt x="177" y="877"/>
                  </a:lnTo>
                  <a:lnTo>
                    <a:pt x="199" y="866"/>
                  </a:lnTo>
                  <a:lnTo>
                    <a:pt x="203" y="870"/>
                  </a:lnTo>
                  <a:lnTo>
                    <a:pt x="197" y="895"/>
                  </a:lnTo>
                  <a:lnTo>
                    <a:pt x="197" y="896"/>
                  </a:lnTo>
                  <a:lnTo>
                    <a:pt x="193" y="901"/>
                  </a:lnTo>
                  <a:lnTo>
                    <a:pt x="129" y="870"/>
                  </a:lnTo>
                  <a:lnTo>
                    <a:pt x="52" y="859"/>
                  </a:lnTo>
                  <a:lnTo>
                    <a:pt x="48" y="863"/>
                  </a:lnTo>
                  <a:lnTo>
                    <a:pt x="48" y="866"/>
                  </a:lnTo>
                  <a:lnTo>
                    <a:pt x="62" y="875"/>
                  </a:lnTo>
                  <a:lnTo>
                    <a:pt x="92" y="889"/>
                  </a:lnTo>
                  <a:lnTo>
                    <a:pt x="129" y="927"/>
                  </a:lnTo>
                  <a:lnTo>
                    <a:pt x="166" y="945"/>
                  </a:lnTo>
                  <a:lnTo>
                    <a:pt x="187" y="947"/>
                  </a:lnTo>
                  <a:lnTo>
                    <a:pt x="188" y="954"/>
                  </a:lnTo>
                  <a:lnTo>
                    <a:pt x="188" y="956"/>
                  </a:lnTo>
                  <a:lnTo>
                    <a:pt x="183" y="960"/>
                  </a:lnTo>
                  <a:lnTo>
                    <a:pt x="118" y="949"/>
                  </a:lnTo>
                  <a:lnTo>
                    <a:pt x="88" y="976"/>
                  </a:lnTo>
                  <a:lnTo>
                    <a:pt x="46" y="986"/>
                  </a:lnTo>
                  <a:lnTo>
                    <a:pt x="35" y="990"/>
                  </a:lnTo>
                  <a:lnTo>
                    <a:pt x="32" y="993"/>
                  </a:lnTo>
                  <a:lnTo>
                    <a:pt x="32" y="997"/>
                  </a:lnTo>
                  <a:lnTo>
                    <a:pt x="105" y="1000"/>
                  </a:lnTo>
                  <a:lnTo>
                    <a:pt x="159" y="1015"/>
                  </a:lnTo>
                  <a:lnTo>
                    <a:pt x="165" y="1019"/>
                  </a:lnTo>
                  <a:lnTo>
                    <a:pt x="165" y="1025"/>
                  </a:lnTo>
                  <a:lnTo>
                    <a:pt x="155" y="1025"/>
                  </a:lnTo>
                  <a:lnTo>
                    <a:pt x="138" y="1016"/>
                  </a:lnTo>
                  <a:lnTo>
                    <a:pt x="96" y="1016"/>
                  </a:lnTo>
                  <a:lnTo>
                    <a:pt x="90" y="1023"/>
                  </a:lnTo>
                  <a:lnTo>
                    <a:pt x="90" y="1036"/>
                  </a:lnTo>
                  <a:lnTo>
                    <a:pt x="70" y="1053"/>
                  </a:lnTo>
                  <a:lnTo>
                    <a:pt x="26" y="1060"/>
                  </a:lnTo>
                  <a:lnTo>
                    <a:pt x="22" y="1064"/>
                  </a:lnTo>
                  <a:lnTo>
                    <a:pt x="22" y="1067"/>
                  </a:lnTo>
                  <a:lnTo>
                    <a:pt x="35" y="1074"/>
                  </a:lnTo>
                  <a:lnTo>
                    <a:pt x="107" y="1067"/>
                  </a:lnTo>
                  <a:lnTo>
                    <a:pt x="147" y="1078"/>
                  </a:lnTo>
                  <a:lnTo>
                    <a:pt x="157" y="1084"/>
                  </a:lnTo>
                  <a:lnTo>
                    <a:pt x="157" y="1088"/>
                  </a:lnTo>
                  <a:lnTo>
                    <a:pt x="103" y="1092"/>
                  </a:lnTo>
                  <a:lnTo>
                    <a:pt x="94" y="1104"/>
                  </a:lnTo>
                  <a:lnTo>
                    <a:pt x="68" y="1116"/>
                  </a:lnTo>
                  <a:lnTo>
                    <a:pt x="32" y="1119"/>
                  </a:lnTo>
                  <a:lnTo>
                    <a:pt x="31" y="1122"/>
                  </a:lnTo>
                  <a:lnTo>
                    <a:pt x="31" y="1126"/>
                  </a:lnTo>
                  <a:lnTo>
                    <a:pt x="129" y="1128"/>
                  </a:lnTo>
                  <a:lnTo>
                    <a:pt x="161" y="1145"/>
                  </a:lnTo>
                  <a:lnTo>
                    <a:pt x="166" y="1149"/>
                  </a:lnTo>
                  <a:lnTo>
                    <a:pt x="161" y="1155"/>
                  </a:lnTo>
                  <a:lnTo>
                    <a:pt x="147" y="1153"/>
                  </a:lnTo>
                  <a:lnTo>
                    <a:pt x="122" y="1143"/>
                  </a:lnTo>
                  <a:lnTo>
                    <a:pt x="100" y="1145"/>
                  </a:lnTo>
                  <a:lnTo>
                    <a:pt x="64" y="1181"/>
                  </a:lnTo>
                  <a:lnTo>
                    <a:pt x="52" y="1183"/>
                  </a:lnTo>
                  <a:lnTo>
                    <a:pt x="48" y="1187"/>
                  </a:lnTo>
                  <a:lnTo>
                    <a:pt x="48" y="1192"/>
                  </a:lnTo>
                  <a:lnTo>
                    <a:pt x="131" y="1200"/>
                  </a:lnTo>
                  <a:lnTo>
                    <a:pt x="131" y="1205"/>
                  </a:lnTo>
                  <a:lnTo>
                    <a:pt x="92" y="1209"/>
                  </a:lnTo>
                  <a:lnTo>
                    <a:pt x="58" y="1234"/>
                  </a:lnTo>
                  <a:lnTo>
                    <a:pt x="44" y="1240"/>
                  </a:lnTo>
                  <a:lnTo>
                    <a:pt x="28" y="1254"/>
                  </a:lnTo>
                  <a:lnTo>
                    <a:pt x="26" y="1256"/>
                  </a:lnTo>
                  <a:lnTo>
                    <a:pt x="26" y="1260"/>
                  </a:lnTo>
                  <a:lnTo>
                    <a:pt x="28" y="1262"/>
                  </a:lnTo>
                  <a:lnTo>
                    <a:pt x="46" y="1254"/>
                  </a:lnTo>
                  <a:lnTo>
                    <a:pt x="96" y="1244"/>
                  </a:lnTo>
                  <a:lnTo>
                    <a:pt x="125" y="1249"/>
                  </a:lnTo>
                  <a:lnTo>
                    <a:pt x="149" y="1252"/>
                  </a:lnTo>
                  <a:lnTo>
                    <a:pt x="151" y="1254"/>
                  </a:lnTo>
                  <a:lnTo>
                    <a:pt x="151" y="1256"/>
                  </a:lnTo>
                  <a:lnTo>
                    <a:pt x="107" y="1264"/>
                  </a:lnTo>
                  <a:lnTo>
                    <a:pt x="85" y="1280"/>
                  </a:lnTo>
                  <a:lnTo>
                    <a:pt x="50" y="1319"/>
                  </a:lnTo>
                  <a:lnTo>
                    <a:pt x="46" y="1335"/>
                  </a:lnTo>
                  <a:lnTo>
                    <a:pt x="50" y="1339"/>
                  </a:lnTo>
                  <a:lnTo>
                    <a:pt x="105" y="1298"/>
                  </a:lnTo>
                  <a:lnTo>
                    <a:pt x="147" y="1286"/>
                  </a:lnTo>
                  <a:lnTo>
                    <a:pt x="169" y="1286"/>
                  </a:lnTo>
                  <a:lnTo>
                    <a:pt x="171" y="1288"/>
                  </a:lnTo>
                  <a:lnTo>
                    <a:pt x="171" y="1290"/>
                  </a:lnTo>
                  <a:lnTo>
                    <a:pt x="145" y="1295"/>
                  </a:lnTo>
                  <a:lnTo>
                    <a:pt x="127" y="1304"/>
                  </a:lnTo>
                  <a:lnTo>
                    <a:pt x="116" y="1317"/>
                  </a:lnTo>
                  <a:lnTo>
                    <a:pt x="110" y="1357"/>
                  </a:lnTo>
                  <a:lnTo>
                    <a:pt x="90" y="1389"/>
                  </a:lnTo>
                  <a:lnTo>
                    <a:pt x="88" y="1402"/>
                  </a:lnTo>
                  <a:lnTo>
                    <a:pt x="92" y="1407"/>
                  </a:lnTo>
                  <a:lnTo>
                    <a:pt x="103" y="1396"/>
                  </a:lnTo>
                  <a:lnTo>
                    <a:pt x="110" y="1379"/>
                  </a:lnTo>
                  <a:lnTo>
                    <a:pt x="140" y="1353"/>
                  </a:lnTo>
                  <a:lnTo>
                    <a:pt x="177" y="1335"/>
                  </a:lnTo>
                  <a:lnTo>
                    <a:pt x="199" y="1333"/>
                  </a:lnTo>
                  <a:lnTo>
                    <a:pt x="206" y="1333"/>
                  </a:lnTo>
                  <a:lnTo>
                    <a:pt x="208" y="1335"/>
                  </a:lnTo>
                  <a:lnTo>
                    <a:pt x="201" y="1341"/>
                  </a:lnTo>
                  <a:lnTo>
                    <a:pt x="177" y="1347"/>
                  </a:lnTo>
                  <a:lnTo>
                    <a:pt x="165" y="1365"/>
                  </a:lnTo>
                  <a:lnTo>
                    <a:pt x="161" y="1405"/>
                  </a:lnTo>
                  <a:lnTo>
                    <a:pt x="142" y="1440"/>
                  </a:lnTo>
                  <a:lnTo>
                    <a:pt x="138" y="1462"/>
                  </a:lnTo>
                  <a:lnTo>
                    <a:pt x="138" y="1464"/>
                  </a:lnTo>
                  <a:lnTo>
                    <a:pt x="140" y="1466"/>
                  </a:lnTo>
                  <a:lnTo>
                    <a:pt x="145" y="1466"/>
                  </a:lnTo>
                  <a:lnTo>
                    <a:pt x="165" y="1422"/>
                  </a:lnTo>
                  <a:lnTo>
                    <a:pt x="199" y="1389"/>
                  </a:lnTo>
                  <a:lnTo>
                    <a:pt x="234" y="1377"/>
                  </a:lnTo>
                  <a:lnTo>
                    <a:pt x="236" y="1377"/>
                  </a:lnTo>
                  <a:lnTo>
                    <a:pt x="239" y="1379"/>
                  </a:lnTo>
                  <a:lnTo>
                    <a:pt x="239" y="1383"/>
                  </a:lnTo>
                  <a:lnTo>
                    <a:pt x="217" y="1394"/>
                  </a:lnTo>
                  <a:lnTo>
                    <a:pt x="197" y="1405"/>
                  </a:lnTo>
                  <a:lnTo>
                    <a:pt x="187" y="1418"/>
                  </a:lnTo>
                  <a:lnTo>
                    <a:pt x="188" y="1429"/>
                  </a:lnTo>
                  <a:lnTo>
                    <a:pt x="208" y="1448"/>
                  </a:lnTo>
                  <a:lnTo>
                    <a:pt x="208" y="1475"/>
                  </a:lnTo>
                  <a:lnTo>
                    <a:pt x="201" y="1495"/>
                  </a:lnTo>
                  <a:lnTo>
                    <a:pt x="203" y="1519"/>
                  </a:lnTo>
                  <a:lnTo>
                    <a:pt x="206" y="1521"/>
                  </a:lnTo>
                  <a:lnTo>
                    <a:pt x="210" y="1521"/>
                  </a:lnTo>
                  <a:lnTo>
                    <a:pt x="221" y="1473"/>
                  </a:lnTo>
                  <a:lnTo>
                    <a:pt x="260" y="1424"/>
                  </a:lnTo>
                  <a:lnTo>
                    <a:pt x="274" y="1416"/>
                  </a:lnTo>
                  <a:lnTo>
                    <a:pt x="282" y="1416"/>
                  </a:lnTo>
                  <a:lnTo>
                    <a:pt x="282" y="1422"/>
                  </a:lnTo>
                  <a:lnTo>
                    <a:pt x="256" y="1456"/>
                  </a:lnTo>
                  <a:lnTo>
                    <a:pt x="256" y="1464"/>
                  </a:lnTo>
                  <a:lnTo>
                    <a:pt x="272" y="1475"/>
                  </a:lnTo>
                  <a:lnTo>
                    <a:pt x="291" y="1480"/>
                  </a:lnTo>
                  <a:lnTo>
                    <a:pt x="295" y="1486"/>
                  </a:lnTo>
                  <a:lnTo>
                    <a:pt x="291" y="1508"/>
                  </a:lnTo>
                  <a:lnTo>
                    <a:pt x="291" y="1555"/>
                  </a:lnTo>
                  <a:lnTo>
                    <a:pt x="295" y="1559"/>
                  </a:lnTo>
                  <a:lnTo>
                    <a:pt x="300" y="1559"/>
                  </a:lnTo>
                  <a:lnTo>
                    <a:pt x="304" y="1555"/>
                  </a:lnTo>
                  <a:lnTo>
                    <a:pt x="304" y="1513"/>
                  </a:lnTo>
                  <a:lnTo>
                    <a:pt x="333" y="1462"/>
                  </a:lnTo>
                  <a:lnTo>
                    <a:pt x="347" y="1451"/>
                  </a:lnTo>
                  <a:lnTo>
                    <a:pt x="355" y="1451"/>
                  </a:lnTo>
                  <a:lnTo>
                    <a:pt x="357" y="1454"/>
                  </a:lnTo>
                  <a:lnTo>
                    <a:pt x="337" y="1477"/>
                  </a:lnTo>
                  <a:lnTo>
                    <a:pt x="339" y="1504"/>
                  </a:lnTo>
                  <a:lnTo>
                    <a:pt x="368" y="1539"/>
                  </a:lnTo>
                  <a:lnTo>
                    <a:pt x="373" y="1569"/>
                  </a:lnTo>
                  <a:lnTo>
                    <a:pt x="381" y="1579"/>
                  </a:lnTo>
                  <a:lnTo>
                    <a:pt x="387" y="1579"/>
                  </a:lnTo>
                  <a:lnTo>
                    <a:pt x="394" y="1571"/>
                  </a:lnTo>
                  <a:lnTo>
                    <a:pt x="387" y="1539"/>
                  </a:lnTo>
                  <a:lnTo>
                    <a:pt x="394" y="1495"/>
                  </a:lnTo>
                  <a:lnTo>
                    <a:pt x="414" y="1464"/>
                  </a:lnTo>
                  <a:lnTo>
                    <a:pt x="425" y="1456"/>
                  </a:lnTo>
                  <a:lnTo>
                    <a:pt x="429" y="1456"/>
                  </a:lnTo>
                  <a:lnTo>
                    <a:pt x="429" y="1464"/>
                  </a:lnTo>
                  <a:lnTo>
                    <a:pt x="420" y="1490"/>
                  </a:lnTo>
                  <a:lnTo>
                    <a:pt x="425" y="1521"/>
                  </a:lnTo>
                  <a:lnTo>
                    <a:pt x="438" y="1539"/>
                  </a:lnTo>
                  <a:lnTo>
                    <a:pt x="462" y="1555"/>
                  </a:lnTo>
                  <a:lnTo>
                    <a:pt x="470" y="1591"/>
                  </a:lnTo>
                  <a:lnTo>
                    <a:pt x="458" y="1602"/>
                  </a:lnTo>
                  <a:lnTo>
                    <a:pt x="416" y="1600"/>
                  </a:lnTo>
                  <a:lnTo>
                    <a:pt x="407" y="1589"/>
                  </a:lnTo>
                  <a:lnTo>
                    <a:pt x="394" y="1589"/>
                  </a:lnTo>
                  <a:lnTo>
                    <a:pt x="377" y="1600"/>
                  </a:lnTo>
                  <a:lnTo>
                    <a:pt x="347" y="1596"/>
                  </a:lnTo>
                  <a:lnTo>
                    <a:pt x="315" y="1580"/>
                  </a:lnTo>
                  <a:lnTo>
                    <a:pt x="304" y="1569"/>
                  </a:lnTo>
                  <a:lnTo>
                    <a:pt x="278" y="1569"/>
                  </a:lnTo>
                  <a:lnTo>
                    <a:pt x="234" y="1547"/>
                  </a:lnTo>
                  <a:lnTo>
                    <a:pt x="217" y="1533"/>
                  </a:lnTo>
                  <a:lnTo>
                    <a:pt x="191" y="1529"/>
                  </a:lnTo>
                  <a:lnTo>
                    <a:pt x="149" y="1501"/>
                  </a:lnTo>
                  <a:lnTo>
                    <a:pt x="127" y="1480"/>
                  </a:lnTo>
                  <a:lnTo>
                    <a:pt x="88" y="1436"/>
                  </a:lnTo>
                  <a:lnTo>
                    <a:pt x="85" y="1429"/>
                  </a:lnTo>
                  <a:lnTo>
                    <a:pt x="64" y="1411"/>
                  </a:lnTo>
                  <a:lnTo>
                    <a:pt x="54" y="1391"/>
                  </a:lnTo>
                  <a:lnTo>
                    <a:pt x="42" y="1374"/>
                  </a:lnTo>
                  <a:lnTo>
                    <a:pt x="37" y="1353"/>
                  </a:lnTo>
                  <a:lnTo>
                    <a:pt x="26" y="1337"/>
                  </a:lnTo>
                  <a:lnTo>
                    <a:pt x="15" y="1304"/>
                  </a:lnTo>
                  <a:lnTo>
                    <a:pt x="13" y="1278"/>
                  </a:lnTo>
                  <a:lnTo>
                    <a:pt x="7" y="1266"/>
                  </a:lnTo>
                  <a:lnTo>
                    <a:pt x="7" y="1200"/>
                  </a:lnTo>
                  <a:lnTo>
                    <a:pt x="2" y="1194"/>
                  </a:lnTo>
                  <a:lnTo>
                    <a:pt x="2" y="1139"/>
                  </a:lnTo>
                  <a:lnTo>
                    <a:pt x="5" y="1133"/>
                  </a:lnTo>
                  <a:lnTo>
                    <a:pt x="0" y="1113"/>
                  </a:lnTo>
                  <a:lnTo>
                    <a:pt x="5" y="1080"/>
                  </a:lnTo>
                  <a:lnTo>
                    <a:pt x="5" y="1063"/>
                  </a:lnTo>
                  <a:lnTo>
                    <a:pt x="0" y="1056"/>
                  </a:lnTo>
                  <a:lnTo>
                    <a:pt x="7" y="1004"/>
                  </a:lnTo>
                  <a:lnTo>
                    <a:pt x="15" y="987"/>
                  </a:lnTo>
                  <a:lnTo>
                    <a:pt x="17" y="934"/>
                  </a:lnTo>
                  <a:lnTo>
                    <a:pt x="24" y="923"/>
                  </a:lnTo>
                  <a:lnTo>
                    <a:pt x="24" y="889"/>
                  </a:lnTo>
                  <a:lnTo>
                    <a:pt x="32" y="850"/>
                  </a:lnTo>
                  <a:lnTo>
                    <a:pt x="28" y="839"/>
                  </a:lnTo>
                  <a:lnTo>
                    <a:pt x="35" y="798"/>
                  </a:lnTo>
                  <a:lnTo>
                    <a:pt x="39" y="792"/>
                  </a:lnTo>
                  <a:lnTo>
                    <a:pt x="44" y="786"/>
                  </a:lnTo>
                  <a:lnTo>
                    <a:pt x="44" y="752"/>
                  </a:lnTo>
                  <a:lnTo>
                    <a:pt x="64" y="709"/>
                  </a:lnTo>
                  <a:lnTo>
                    <a:pt x="57" y="697"/>
                  </a:lnTo>
                  <a:lnTo>
                    <a:pt x="70" y="651"/>
                  </a:lnTo>
                  <a:lnTo>
                    <a:pt x="74" y="646"/>
                  </a:lnTo>
                  <a:lnTo>
                    <a:pt x="76" y="616"/>
                  </a:lnTo>
                  <a:lnTo>
                    <a:pt x="90" y="586"/>
                  </a:lnTo>
                  <a:lnTo>
                    <a:pt x="98" y="576"/>
                  </a:lnTo>
                  <a:lnTo>
                    <a:pt x="94" y="558"/>
                  </a:lnTo>
                  <a:lnTo>
                    <a:pt x="112" y="509"/>
                  </a:lnTo>
                  <a:lnTo>
                    <a:pt x="125" y="448"/>
                  </a:lnTo>
                  <a:lnTo>
                    <a:pt x="133" y="438"/>
                  </a:lnTo>
                  <a:lnTo>
                    <a:pt x="127" y="420"/>
                  </a:lnTo>
                  <a:lnTo>
                    <a:pt x="145" y="369"/>
                  </a:lnTo>
                  <a:lnTo>
                    <a:pt x="145" y="343"/>
                  </a:lnTo>
                  <a:lnTo>
                    <a:pt x="157" y="305"/>
                  </a:lnTo>
                  <a:lnTo>
                    <a:pt x="153" y="293"/>
                  </a:lnTo>
                  <a:lnTo>
                    <a:pt x="159" y="248"/>
                  </a:lnTo>
                  <a:lnTo>
                    <a:pt x="159" y="194"/>
                  </a:lnTo>
                  <a:lnTo>
                    <a:pt x="169" y="172"/>
                  </a:lnTo>
                  <a:lnTo>
                    <a:pt x="171" y="127"/>
                  </a:lnTo>
                  <a:lnTo>
                    <a:pt x="177" y="115"/>
                  </a:lnTo>
                  <a:lnTo>
                    <a:pt x="175" y="99"/>
                  </a:lnTo>
                  <a:lnTo>
                    <a:pt x="171" y="73"/>
                  </a:lnTo>
                  <a:lnTo>
                    <a:pt x="177" y="40"/>
                  </a:lnTo>
                  <a:lnTo>
                    <a:pt x="193" y="16"/>
                  </a:lnTo>
                  <a:lnTo>
                    <a:pt x="221" y="3"/>
                  </a:lnTo>
                  <a:lnTo>
                    <a:pt x="230" y="0"/>
                  </a:lnTo>
                  <a:lnTo>
                    <a:pt x="248" y="0"/>
                  </a:lnTo>
                  <a:lnTo>
                    <a:pt x="248"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3" name="Freeform 1030"/>
            <p:cNvSpPr>
              <a:spLocks/>
            </p:cNvSpPr>
            <p:nvPr/>
          </p:nvSpPr>
          <p:spPr bwMode="auto">
            <a:xfrm>
              <a:off x="3623" y="2318"/>
              <a:ext cx="8" cy="7"/>
            </a:xfrm>
            <a:custGeom>
              <a:avLst/>
              <a:gdLst>
                <a:gd name="T0" fmla="*/ 0 w 95"/>
                <a:gd name="T1" fmla="*/ 0 h 99"/>
                <a:gd name="T2" fmla="*/ 0 w 95"/>
                <a:gd name="T3" fmla="*/ 0 h 99"/>
                <a:gd name="T4" fmla="*/ 0 w 95"/>
                <a:gd name="T5" fmla="*/ 0 h 99"/>
                <a:gd name="T6" fmla="*/ 0 w 95"/>
                <a:gd name="T7" fmla="*/ 0 h 99"/>
                <a:gd name="T8" fmla="*/ 0 w 95"/>
                <a:gd name="T9" fmla="*/ 0 h 99"/>
                <a:gd name="T10" fmla="*/ 0 w 95"/>
                <a:gd name="T11" fmla="*/ 0 h 99"/>
                <a:gd name="T12" fmla="*/ 0 w 95"/>
                <a:gd name="T13" fmla="*/ 0 h 99"/>
                <a:gd name="T14" fmla="*/ 0 w 95"/>
                <a:gd name="T15" fmla="*/ 0 h 99"/>
                <a:gd name="T16" fmla="*/ 0 w 95"/>
                <a:gd name="T17" fmla="*/ 0 h 99"/>
                <a:gd name="T18" fmla="*/ 0 w 95"/>
                <a:gd name="T19" fmla="*/ 0 h 99"/>
                <a:gd name="T20" fmla="*/ 0 w 95"/>
                <a:gd name="T21" fmla="*/ 0 h 99"/>
                <a:gd name="T22" fmla="*/ 0 w 95"/>
                <a:gd name="T23" fmla="*/ 0 h 99"/>
                <a:gd name="T24" fmla="*/ 0 w 95"/>
                <a:gd name="T25" fmla="*/ 0 h 99"/>
                <a:gd name="T26" fmla="*/ 0 w 95"/>
                <a:gd name="T27" fmla="*/ 0 h 99"/>
                <a:gd name="T28" fmla="*/ 0 w 95"/>
                <a:gd name="T29" fmla="*/ 0 h 99"/>
                <a:gd name="T30" fmla="*/ 0 w 95"/>
                <a:gd name="T31" fmla="*/ 0 h 99"/>
                <a:gd name="T32" fmla="*/ 0 w 95"/>
                <a:gd name="T33" fmla="*/ 0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99"/>
                <a:gd name="T53" fmla="*/ 95 w 95"/>
                <a:gd name="T54" fmla="*/ 99 h 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99">
                  <a:moveTo>
                    <a:pt x="91" y="52"/>
                  </a:moveTo>
                  <a:lnTo>
                    <a:pt x="95" y="59"/>
                  </a:lnTo>
                  <a:lnTo>
                    <a:pt x="95" y="64"/>
                  </a:lnTo>
                  <a:lnTo>
                    <a:pt x="85" y="70"/>
                  </a:lnTo>
                  <a:lnTo>
                    <a:pt x="68" y="74"/>
                  </a:lnTo>
                  <a:lnTo>
                    <a:pt x="31" y="87"/>
                  </a:lnTo>
                  <a:lnTo>
                    <a:pt x="9" y="99"/>
                  </a:lnTo>
                  <a:lnTo>
                    <a:pt x="0" y="99"/>
                  </a:lnTo>
                  <a:lnTo>
                    <a:pt x="0" y="92"/>
                  </a:lnTo>
                  <a:lnTo>
                    <a:pt x="44" y="65"/>
                  </a:lnTo>
                  <a:lnTo>
                    <a:pt x="57" y="44"/>
                  </a:lnTo>
                  <a:lnTo>
                    <a:pt x="71" y="4"/>
                  </a:lnTo>
                  <a:lnTo>
                    <a:pt x="73" y="0"/>
                  </a:lnTo>
                  <a:lnTo>
                    <a:pt x="77" y="0"/>
                  </a:lnTo>
                  <a:lnTo>
                    <a:pt x="91" y="5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4" name="Freeform 1031"/>
            <p:cNvSpPr>
              <a:spLocks/>
            </p:cNvSpPr>
            <p:nvPr/>
          </p:nvSpPr>
          <p:spPr bwMode="auto">
            <a:xfrm>
              <a:off x="3621" y="2319"/>
              <a:ext cx="135" cy="76"/>
            </a:xfrm>
            <a:custGeom>
              <a:avLst/>
              <a:gdLst>
                <a:gd name="T0" fmla="*/ 0 w 1748"/>
                <a:gd name="T1" fmla="*/ 0 h 986"/>
                <a:gd name="T2" fmla="*/ 0 w 1748"/>
                <a:gd name="T3" fmla="*/ 0 h 986"/>
                <a:gd name="T4" fmla="*/ 0 w 1748"/>
                <a:gd name="T5" fmla="*/ 0 h 986"/>
                <a:gd name="T6" fmla="*/ 0 w 1748"/>
                <a:gd name="T7" fmla="*/ 0 h 986"/>
                <a:gd name="T8" fmla="*/ 0 w 1748"/>
                <a:gd name="T9" fmla="*/ 0 h 986"/>
                <a:gd name="T10" fmla="*/ 0 w 1748"/>
                <a:gd name="T11" fmla="*/ 0 h 986"/>
                <a:gd name="T12" fmla="*/ 0 w 1748"/>
                <a:gd name="T13" fmla="*/ 0 h 986"/>
                <a:gd name="T14" fmla="*/ 0 w 1748"/>
                <a:gd name="T15" fmla="*/ 0 h 986"/>
                <a:gd name="T16" fmla="*/ 0 w 1748"/>
                <a:gd name="T17" fmla="*/ 0 h 986"/>
                <a:gd name="T18" fmla="*/ 0 w 1748"/>
                <a:gd name="T19" fmla="*/ 0 h 986"/>
                <a:gd name="T20" fmla="*/ 0 w 1748"/>
                <a:gd name="T21" fmla="*/ 0 h 986"/>
                <a:gd name="T22" fmla="*/ 0 w 1748"/>
                <a:gd name="T23" fmla="*/ 0 h 986"/>
                <a:gd name="T24" fmla="*/ 0 w 1748"/>
                <a:gd name="T25" fmla="*/ 0 h 986"/>
                <a:gd name="T26" fmla="*/ 0 w 1748"/>
                <a:gd name="T27" fmla="*/ 0 h 986"/>
                <a:gd name="T28" fmla="*/ 0 w 1748"/>
                <a:gd name="T29" fmla="*/ 0 h 986"/>
                <a:gd name="T30" fmla="*/ 0 w 1748"/>
                <a:gd name="T31" fmla="*/ 0 h 986"/>
                <a:gd name="T32" fmla="*/ 0 w 1748"/>
                <a:gd name="T33" fmla="*/ 0 h 986"/>
                <a:gd name="T34" fmla="*/ 0 w 1748"/>
                <a:gd name="T35" fmla="*/ 0 h 986"/>
                <a:gd name="T36" fmla="*/ 0 w 1748"/>
                <a:gd name="T37" fmla="*/ 0 h 986"/>
                <a:gd name="T38" fmla="*/ 0 w 1748"/>
                <a:gd name="T39" fmla="*/ 0 h 986"/>
                <a:gd name="T40" fmla="*/ 0 w 1748"/>
                <a:gd name="T41" fmla="*/ 0 h 986"/>
                <a:gd name="T42" fmla="*/ 0 w 1748"/>
                <a:gd name="T43" fmla="*/ 0 h 986"/>
                <a:gd name="T44" fmla="*/ 0 w 1748"/>
                <a:gd name="T45" fmla="*/ 0 h 986"/>
                <a:gd name="T46" fmla="*/ 0 w 1748"/>
                <a:gd name="T47" fmla="*/ 0 h 986"/>
                <a:gd name="T48" fmla="*/ 0 w 1748"/>
                <a:gd name="T49" fmla="*/ 0 h 986"/>
                <a:gd name="T50" fmla="*/ 0 w 1748"/>
                <a:gd name="T51" fmla="*/ 0 h 986"/>
                <a:gd name="T52" fmla="*/ 0 w 1748"/>
                <a:gd name="T53" fmla="*/ 0 h 986"/>
                <a:gd name="T54" fmla="*/ 0 w 1748"/>
                <a:gd name="T55" fmla="*/ 0 h 986"/>
                <a:gd name="T56" fmla="*/ 0 w 1748"/>
                <a:gd name="T57" fmla="*/ 0 h 986"/>
                <a:gd name="T58" fmla="*/ 0 w 1748"/>
                <a:gd name="T59" fmla="*/ 0 h 986"/>
                <a:gd name="T60" fmla="*/ 0 w 1748"/>
                <a:gd name="T61" fmla="*/ 0 h 986"/>
                <a:gd name="T62" fmla="*/ 0 w 1748"/>
                <a:gd name="T63" fmla="*/ 0 h 986"/>
                <a:gd name="T64" fmla="*/ 0 w 1748"/>
                <a:gd name="T65" fmla="*/ 0 h 986"/>
                <a:gd name="T66" fmla="*/ 0 w 1748"/>
                <a:gd name="T67" fmla="*/ 0 h 986"/>
                <a:gd name="T68" fmla="*/ 0 w 1748"/>
                <a:gd name="T69" fmla="*/ 0 h 986"/>
                <a:gd name="T70" fmla="*/ 0 w 1748"/>
                <a:gd name="T71" fmla="*/ 0 h 986"/>
                <a:gd name="T72" fmla="*/ 0 w 1748"/>
                <a:gd name="T73" fmla="*/ 0 h 986"/>
                <a:gd name="T74" fmla="*/ 0 w 1748"/>
                <a:gd name="T75" fmla="*/ 0 h 986"/>
                <a:gd name="T76" fmla="*/ 0 w 1748"/>
                <a:gd name="T77" fmla="*/ 0 h 986"/>
                <a:gd name="T78" fmla="*/ 0 w 1748"/>
                <a:gd name="T79" fmla="*/ 0 h 986"/>
                <a:gd name="T80" fmla="*/ 0 w 1748"/>
                <a:gd name="T81" fmla="*/ 0 h 986"/>
                <a:gd name="T82" fmla="*/ 0 w 1748"/>
                <a:gd name="T83" fmla="*/ 0 h 986"/>
                <a:gd name="T84" fmla="*/ 0 w 1748"/>
                <a:gd name="T85" fmla="*/ 0 h 986"/>
                <a:gd name="T86" fmla="*/ 0 w 1748"/>
                <a:gd name="T87" fmla="*/ 0 h 986"/>
                <a:gd name="T88" fmla="*/ 0 w 1748"/>
                <a:gd name="T89" fmla="*/ 0 h 986"/>
                <a:gd name="T90" fmla="*/ 0 w 1748"/>
                <a:gd name="T91" fmla="*/ 0 h 986"/>
                <a:gd name="T92" fmla="*/ 0 w 1748"/>
                <a:gd name="T93" fmla="*/ 0 h 986"/>
                <a:gd name="T94" fmla="*/ 0 w 1748"/>
                <a:gd name="T95" fmla="*/ 0 h 986"/>
                <a:gd name="T96" fmla="*/ 0 w 1748"/>
                <a:gd name="T97" fmla="*/ 0 h 986"/>
                <a:gd name="T98" fmla="*/ 0 w 1748"/>
                <a:gd name="T99" fmla="*/ 0 h 986"/>
                <a:gd name="T100" fmla="*/ 0 w 1748"/>
                <a:gd name="T101" fmla="*/ 0 h 986"/>
                <a:gd name="T102" fmla="*/ 0 w 1748"/>
                <a:gd name="T103" fmla="*/ 0 h 9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48"/>
                <a:gd name="T157" fmla="*/ 0 h 986"/>
                <a:gd name="T158" fmla="*/ 1748 w 1748"/>
                <a:gd name="T159" fmla="*/ 986 h 9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48" h="986">
                  <a:moveTo>
                    <a:pt x="1331" y="157"/>
                  </a:moveTo>
                  <a:lnTo>
                    <a:pt x="1505" y="370"/>
                  </a:lnTo>
                  <a:lnTo>
                    <a:pt x="1644" y="556"/>
                  </a:lnTo>
                  <a:lnTo>
                    <a:pt x="1734" y="689"/>
                  </a:lnTo>
                  <a:lnTo>
                    <a:pt x="1748" y="719"/>
                  </a:lnTo>
                  <a:lnTo>
                    <a:pt x="1746" y="734"/>
                  </a:lnTo>
                  <a:lnTo>
                    <a:pt x="1728" y="746"/>
                  </a:lnTo>
                  <a:lnTo>
                    <a:pt x="1686" y="758"/>
                  </a:lnTo>
                  <a:lnTo>
                    <a:pt x="1553" y="796"/>
                  </a:lnTo>
                  <a:lnTo>
                    <a:pt x="1303" y="855"/>
                  </a:lnTo>
                  <a:lnTo>
                    <a:pt x="1133" y="884"/>
                  </a:lnTo>
                  <a:lnTo>
                    <a:pt x="1106" y="891"/>
                  </a:lnTo>
                  <a:lnTo>
                    <a:pt x="1097" y="891"/>
                  </a:lnTo>
                  <a:lnTo>
                    <a:pt x="1097" y="886"/>
                  </a:lnTo>
                  <a:lnTo>
                    <a:pt x="1347" y="831"/>
                  </a:lnTo>
                  <a:lnTo>
                    <a:pt x="1355" y="827"/>
                  </a:lnTo>
                  <a:lnTo>
                    <a:pt x="1355" y="816"/>
                  </a:lnTo>
                  <a:lnTo>
                    <a:pt x="1305" y="768"/>
                  </a:lnTo>
                  <a:lnTo>
                    <a:pt x="1279" y="768"/>
                  </a:lnTo>
                  <a:lnTo>
                    <a:pt x="1236" y="774"/>
                  </a:lnTo>
                  <a:lnTo>
                    <a:pt x="1072" y="800"/>
                  </a:lnTo>
                  <a:lnTo>
                    <a:pt x="868" y="837"/>
                  </a:lnTo>
                  <a:lnTo>
                    <a:pt x="820" y="847"/>
                  </a:lnTo>
                  <a:lnTo>
                    <a:pt x="801" y="853"/>
                  </a:lnTo>
                  <a:lnTo>
                    <a:pt x="799" y="853"/>
                  </a:lnTo>
                  <a:lnTo>
                    <a:pt x="799" y="866"/>
                  </a:lnTo>
                  <a:lnTo>
                    <a:pt x="823" y="902"/>
                  </a:lnTo>
                  <a:lnTo>
                    <a:pt x="847" y="924"/>
                  </a:lnTo>
                  <a:lnTo>
                    <a:pt x="866" y="928"/>
                  </a:lnTo>
                  <a:lnTo>
                    <a:pt x="952" y="915"/>
                  </a:lnTo>
                  <a:lnTo>
                    <a:pt x="954" y="915"/>
                  </a:lnTo>
                  <a:lnTo>
                    <a:pt x="954" y="919"/>
                  </a:lnTo>
                  <a:lnTo>
                    <a:pt x="912" y="928"/>
                  </a:lnTo>
                  <a:lnTo>
                    <a:pt x="718" y="956"/>
                  </a:lnTo>
                  <a:lnTo>
                    <a:pt x="458" y="986"/>
                  </a:lnTo>
                  <a:lnTo>
                    <a:pt x="449" y="985"/>
                  </a:lnTo>
                  <a:lnTo>
                    <a:pt x="388" y="908"/>
                  </a:lnTo>
                  <a:lnTo>
                    <a:pt x="333" y="823"/>
                  </a:lnTo>
                  <a:lnTo>
                    <a:pt x="287" y="754"/>
                  </a:lnTo>
                  <a:lnTo>
                    <a:pt x="153" y="522"/>
                  </a:lnTo>
                  <a:lnTo>
                    <a:pt x="114" y="449"/>
                  </a:lnTo>
                  <a:lnTo>
                    <a:pt x="11" y="271"/>
                  </a:lnTo>
                  <a:lnTo>
                    <a:pt x="4" y="251"/>
                  </a:lnTo>
                  <a:lnTo>
                    <a:pt x="0" y="227"/>
                  </a:lnTo>
                  <a:lnTo>
                    <a:pt x="6" y="214"/>
                  </a:lnTo>
                  <a:lnTo>
                    <a:pt x="42" y="198"/>
                  </a:lnTo>
                  <a:lnTo>
                    <a:pt x="105" y="182"/>
                  </a:lnTo>
                  <a:lnTo>
                    <a:pt x="175" y="168"/>
                  </a:lnTo>
                  <a:lnTo>
                    <a:pt x="263" y="150"/>
                  </a:lnTo>
                  <a:lnTo>
                    <a:pt x="283" y="146"/>
                  </a:lnTo>
                  <a:lnTo>
                    <a:pt x="289" y="146"/>
                  </a:lnTo>
                  <a:lnTo>
                    <a:pt x="289" y="150"/>
                  </a:lnTo>
                  <a:lnTo>
                    <a:pt x="214" y="166"/>
                  </a:lnTo>
                  <a:lnTo>
                    <a:pt x="117" y="188"/>
                  </a:lnTo>
                  <a:lnTo>
                    <a:pt x="24" y="214"/>
                  </a:lnTo>
                  <a:lnTo>
                    <a:pt x="16" y="223"/>
                  </a:lnTo>
                  <a:lnTo>
                    <a:pt x="22" y="256"/>
                  </a:lnTo>
                  <a:lnTo>
                    <a:pt x="158" y="495"/>
                  </a:lnTo>
                  <a:lnTo>
                    <a:pt x="202" y="576"/>
                  </a:lnTo>
                  <a:lnTo>
                    <a:pt x="278" y="704"/>
                  </a:lnTo>
                  <a:lnTo>
                    <a:pt x="339" y="811"/>
                  </a:lnTo>
                  <a:lnTo>
                    <a:pt x="416" y="924"/>
                  </a:lnTo>
                  <a:lnTo>
                    <a:pt x="462" y="967"/>
                  </a:lnTo>
                  <a:lnTo>
                    <a:pt x="581" y="957"/>
                  </a:lnTo>
                  <a:lnTo>
                    <a:pt x="813" y="934"/>
                  </a:lnTo>
                  <a:lnTo>
                    <a:pt x="820" y="928"/>
                  </a:lnTo>
                  <a:lnTo>
                    <a:pt x="793" y="893"/>
                  </a:lnTo>
                  <a:lnTo>
                    <a:pt x="772" y="859"/>
                  </a:lnTo>
                  <a:lnTo>
                    <a:pt x="754" y="837"/>
                  </a:lnTo>
                  <a:lnTo>
                    <a:pt x="766" y="827"/>
                  </a:lnTo>
                  <a:lnTo>
                    <a:pt x="859" y="813"/>
                  </a:lnTo>
                  <a:lnTo>
                    <a:pt x="884" y="807"/>
                  </a:lnTo>
                  <a:lnTo>
                    <a:pt x="938" y="800"/>
                  </a:lnTo>
                  <a:lnTo>
                    <a:pt x="1050" y="783"/>
                  </a:lnTo>
                  <a:lnTo>
                    <a:pt x="1156" y="762"/>
                  </a:lnTo>
                  <a:lnTo>
                    <a:pt x="1252" y="746"/>
                  </a:lnTo>
                  <a:lnTo>
                    <a:pt x="1313" y="736"/>
                  </a:lnTo>
                  <a:lnTo>
                    <a:pt x="1325" y="742"/>
                  </a:lnTo>
                  <a:lnTo>
                    <a:pt x="1373" y="790"/>
                  </a:lnTo>
                  <a:lnTo>
                    <a:pt x="1392" y="818"/>
                  </a:lnTo>
                  <a:lnTo>
                    <a:pt x="1428" y="811"/>
                  </a:lnTo>
                  <a:lnTo>
                    <a:pt x="1561" y="776"/>
                  </a:lnTo>
                  <a:lnTo>
                    <a:pt x="1696" y="732"/>
                  </a:lnTo>
                  <a:lnTo>
                    <a:pt x="1700" y="728"/>
                  </a:lnTo>
                  <a:lnTo>
                    <a:pt x="1696" y="715"/>
                  </a:lnTo>
                  <a:lnTo>
                    <a:pt x="1539" y="493"/>
                  </a:lnTo>
                  <a:lnTo>
                    <a:pt x="1309" y="198"/>
                  </a:lnTo>
                  <a:lnTo>
                    <a:pt x="1176" y="52"/>
                  </a:lnTo>
                  <a:lnTo>
                    <a:pt x="1125" y="48"/>
                  </a:lnTo>
                  <a:lnTo>
                    <a:pt x="987" y="54"/>
                  </a:lnTo>
                  <a:lnTo>
                    <a:pt x="807" y="71"/>
                  </a:lnTo>
                  <a:lnTo>
                    <a:pt x="785" y="76"/>
                  </a:lnTo>
                  <a:lnTo>
                    <a:pt x="673" y="87"/>
                  </a:lnTo>
                  <a:lnTo>
                    <a:pt x="673" y="83"/>
                  </a:lnTo>
                  <a:lnTo>
                    <a:pt x="732" y="76"/>
                  </a:lnTo>
                  <a:lnTo>
                    <a:pt x="1037" y="43"/>
                  </a:lnTo>
                  <a:lnTo>
                    <a:pt x="1092" y="26"/>
                  </a:lnTo>
                  <a:lnTo>
                    <a:pt x="1100" y="16"/>
                  </a:lnTo>
                  <a:lnTo>
                    <a:pt x="1100" y="10"/>
                  </a:lnTo>
                  <a:lnTo>
                    <a:pt x="1119" y="1"/>
                  </a:lnTo>
                  <a:lnTo>
                    <a:pt x="1127" y="0"/>
                  </a:lnTo>
                  <a:lnTo>
                    <a:pt x="1183" y="1"/>
                  </a:lnTo>
                  <a:lnTo>
                    <a:pt x="1331" y="15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5" name="Freeform 1032"/>
            <p:cNvSpPr>
              <a:spLocks/>
            </p:cNvSpPr>
            <p:nvPr/>
          </p:nvSpPr>
          <p:spPr bwMode="auto">
            <a:xfrm>
              <a:off x="3670" y="2325"/>
              <a:ext cx="3" cy="1"/>
            </a:xfrm>
            <a:custGeom>
              <a:avLst/>
              <a:gdLst>
                <a:gd name="T0" fmla="*/ 0 w 40"/>
                <a:gd name="T1" fmla="*/ 0 h 6"/>
                <a:gd name="T2" fmla="*/ 0 w 40"/>
                <a:gd name="T3" fmla="*/ 0 h 6"/>
                <a:gd name="T4" fmla="*/ 0 w 40"/>
                <a:gd name="T5" fmla="*/ 0 h 6"/>
                <a:gd name="T6" fmla="*/ 0 w 40"/>
                <a:gd name="T7" fmla="*/ 0 h 6"/>
                <a:gd name="T8" fmla="*/ 0 w 40"/>
                <a:gd name="T9" fmla="*/ 0 h 6"/>
                <a:gd name="T10" fmla="*/ 0 w 40"/>
                <a:gd name="T11" fmla="*/ 0 h 6"/>
                <a:gd name="T12" fmla="*/ 0 w 40"/>
                <a:gd name="T13" fmla="*/ 0 h 6"/>
                <a:gd name="T14" fmla="*/ 0 w 40"/>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6"/>
                <a:gd name="T26" fmla="*/ 40 w 4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6">
                  <a:moveTo>
                    <a:pt x="36" y="4"/>
                  </a:moveTo>
                  <a:lnTo>
                    <a:pt x="0" y="6"/>
                  </a:lnTo>
                  <a:lnTo>
                    <a:pt x="5" y="2"/>
                  </a:lnTo>
                  <a:lnTo>
                    <a:pt x="16" y="0"/>
                  </a:lnTo>
                  <a:lnTo>
                    <a:pt x="40" y="0"/>
                  </a:lnTo>
                  <a:lnTo>
                    <a:pt x="36"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6" name="Freeform 1033"/>
            <p:cNvSpPr>
              <a:spLocks/>
            </p:cNvSpPr>
            <p:nvPr/>
          </p:nvSpPr>
          <p:spPr bwMode="auto">
            <a:xfrm>
              <a:off x="3650" y="2329"/>
              <a:ext cx="70" cy="49"/>
            </a:xfrm>
            <a:custGeom>
              <a:avLst/>
              <a:gdLst>
                <a:gd name="T0" fmla="*/ 0 w 911"/>
                <a:gd name="T1" fmla="*/ 0 h 635"/>
                <a:gd name="T2" fmla="*/ 0 w 911"/>
                <a:gd name="T3" fmla="*/ 0 h 635"/>
                <a:gd name="T4" fmla="*/ 0 w 911"/>
                <a:gd name="T5" fmla="*/ 0 h 635"/>
                <a:gd name="T6" fmla="*/ 0 w 911"/>
                <a:gd name="T7" fmla="*/ 0 h 635"/>
                <a:gd name="T8" fmla="*/ 0 w 911"/>
                <a:gd name="T9" fmla="*/ 0 h 635"/>
                <a:gd name="T10" fmla="*/ 0 w 911"/>
                <a:gd name="T11" fmla="*/ 0 h 635"/>
                <a:gd name="T12" fmla="*/ 0 w 911"/>
                <a:gd name="T13" fmla="*/ 0 h 635"/>
                <a:gd name="T14" fmla="*/ 0 w 911"/>
                <a:gd name="T15" fmla="*/ 0 h 635"/>
                <a:gd name="T16" fmla="*/ 0 w 911"/>
                <a:gd name="T17" fmla="*/ 0 h 635"/>
                <a:gd name="T18" fmla="*/ 0 w 911"/>
                <a:gd name="T19" fmla="*/ 0 h 635"/>
                <a:gd name="T20" fmla="*/ 0 w 911"/>
                <a:gd name="T21" fmla="*/ 0 h 635"/>
                <a:gd name="T22" fmla="*/ 0 w 911"/>
                <a:gd name="T23" fmla="*/ 0 h 635"/>
                <a:gd name="T24" fmla="*/ 0 w 911"/>
                <a:gd name="T25" fmla="*/ 0 h 635"/>
                <a:gd name="T26" fmla="*/ 0 w 911"/>
                <a:gd name="T27" fmla="*/ 0 h 635"/>
                <a:gd name="T28" fmla="*/ 0 w 911"/>
                <a:gd name="T29" fmla="*/ 0 h 635"/>
                <a:gd name="T30" fmla="*/ 0 w 911"/>
                <a:gd name="T31" fmla="*/ 0 h 635"/>
                <a:gd name="T32" fmla="*/ 0 w 911"/>
                <a:gd name="T33" fmla="*/ 0 h 635"/>
                <a:gd name="T34" fmla="*/ 0 w 911"/>
                <a:gd name="T35" fmla="*/ 0 h 635"/>
                <a:gd name="T36" fmla="*/ 0 w 911"/>
                <a:gd name="T37" fmla="*/ 0 h 635"/>
                <a:gd name="T38" fmla="*/ 0 w 911"/>
                <a:gd name="T39" fmla="*/ 0 h 635"/>
                <a:gd name="T40" fmla="*/ 0 w 911"/>
                <a:gd name="T41" fmla="*/ 0 h 635"/>
                <a:gd name="T42" fmla="*/ 0 w 911"/>
                <a:gd name="T43" fmla="*/ 0 h 635"/>
                <a:gd name="T44" fmla="*/ 0 w 911"/>
                <a:gd name="T45" fmla="*/ 0 h 635"/>
                <a:gd name="T46" fmla="*/ 0 w 911"/>
                <a:gd name="T47" fmla="*/ 0 h 635"/>
                <a:gd name="T48" fmla="*/ 0 w 911"/>
                <a:gd name="T49" fmla="*/ 0 h 635"/>
                <a:gd name="T50" fmla="*/ 0 w 911"/>
                <a:gd name="T51" fmla="*/ 0 h 635"/>
                <a:gd name="T52" fmla="*/ 0 w 911"/>
                <a:gd name="T53" fmla="*/ 0 h 635"/>
                <a:gd name="T54" fmla="*/ 0 w 911"/>
                <a:gd name="T55" fmla="*/ 0 h 635"/>
                <a:gd name="T56" fmla="*/ 0 w 911"/>
                <a:gd name="T57" fmla="*/ 0 h 635"/>
                <a:gd name="T58" fmla="*/ 0 w 911"/>
                <a:gd name="T59" fmla="*/ 0 h 635"/>
                <a:gd name="T60" fmla="*/ 0 w 911"/>
                <a:gd name="T61" fmla="*/ 0 h 635"/>
                <a:gd name="T62" fmla="*/ 0 w 911"/>
                <a:gd name="T63" fmla="*/ 0 h 635"/>
                <a:gd name="T64" fmla="*/ 0 w 911"/>
                <a:gd name="T65" fmla="*/ 0 h 635"/>
                <a:gd name="T66" fmla="*/ 0 w 911"/>
                <a:gd name="T67" fmla="*/ 0 h 635"/>
                <a:gd name="T68" fmla="*/ 0 w 911"/>
                <a:gd name="T69" fmla="*/ 0 h 635"/>
                <a:gd name="T70" fmla="*/ 0 w 911"/>
                <a:gd name="T71" fmla="*/ 0 h 635"/>
                <a:gd name="T72" fmla="*/ 0 w 911"/>
                <a:gd name="T73" fmla="*/ 0 h 635"/>
                <a:gd name="T74" fmla="*/ 0 w 911"/>
                <a:gd name="T75" fmla="*/ 0 h 635"/>
                <a:gd name="T76" fmla="*/ 0 w 911"/>
                <a:gd name="T77" fmla="*/ 0 h 635"/>
                <a:gd name="T78" fmla="*/ 0 w 911"/>
                <a:gd name="T79" fmla="*/ 0 h 635"/>
                <a:gd name="T80" fmla="*/ 0 w 911"/>
                <a:gd name="T81" fmla="*/ 0 h 635"/>
                <a:gd name="T82" fmla="*/ 0 w 911"/>
                <a:gd name="T83" fmla="*/ 0 h 635"/>
                <a:gd name="T84" fmla="*/ 0 w 911"/>
                <a:gd name="T85" fmla="*/ 0 h 635"/>
                <a:gd name="T86" fmla="*/ 0 w 911"/>
                <a:gd name="T87" fmla="*/ 0 h 635"/>
                <a:gd name="T88" fmla="*/ 0 w 911"/>
                <a:gd name="T89" fmla="*/ 0 h 635"/>
                <a:gd name="T90" fmla="*/ 0 w 911"/>
                <a:gd name="T91" fmla="*/ 0 h 635"/>
                <a:gd name="T92" fmla="*/ 0 w 911"/>
                <a:gd name="T93" fmla="*/ 0 h 635"/>
                <a:gd name="T94" fmla="*/ 0 w 911"/>
                <a:gd name="T95" fmla="*/ 0 h 635"/>
                <a:gd name="T96" fmla="*/ 0 w 911"/>
                <a:gd name="T97" fmla="*/ 0 h 635"/>
                <a:gd name="T98" fmla="*/ 0 w 911"/>
                <a:gd name="T99" fmla="*/ 0 h 635"/>
                <a:gd name="T100" fmla="*/ 0 w 911"/>
                <a:gd name="T101" fmla="*/ 0 h 635"/>
                <a:gd name="T102" fmla="*/ 0 w 911"/>
                <a:gd name="T103" fmla="*/ 0 h 635"/>
                <a:gd name="T104" fmla="*/ 0 w 911"/>
                <a:gd name="T105" fmla="*/ 0 h 635"/>
                <a:gd name="T106" fmla="*/ 0 w 911"/>
                <a:gd name="T107" fmla="*/ 0 h 635"/>
                <a:gd name="T108" fmla="*/ 0 w 911"/>
                <a:gd name="T109" fmla="*/ 0 h 6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11"/>
                <a:gd name="T166" fmla="*/ 0 h 635"/>
                <a:gd name="T167" fmla="*/ 911 w 911"/>
                <a:gd name="T168" fmla="*/ 635 h 6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11" h="635">
                  <a:moveTo>
                    <a:pt x="454" y="33"/>
                  </a:moveTo>
                  <a:lnTo>
                    <a:pt x="485" y="66"/>
                  </a:lnTo>
                  <a:lnTo>
                    <a:pt x="476" y="97"/>
                  </a:lnTo>
                  <a:lnTo>
                    <a:pt x="468" y="117"/>
                  </a:lnTo>
                  <a:lnTo>
                    <a:pt x="468" y="121"/>
                  </a:lnTo>
                  <a:lnTo>
                    <a:pt x="472" y="126"/>
                  </a:lnTo>
                  <a:lnTo>
                    <a:pt x="478" y="126"/>
                  </a:lnTo>
                  <a:lnTo>
                    <a:pt x="487" y="110"/>
                  </a:lnTo>
                  <a:lnTo>
                    <a:pt x="496" y="81"/>
                  </a:lnTo>
                  <a:lnTo>
                    <a:pt x="505" y="75"/>
                  </a:lnTo>
                  <a:lnTo>
                    <a:pt x="539" y="73"/>
                  </a:lnTo>
                  <a:lnTo>
                    <a:pt x="594" y="59"/>
                  </a:lnTo>
                  <a:lnTo>
                    <a:pt x="598" y="65"/>
                  </a:lnTo>
                  <a:lnTo>
                    <a:pt x="594" y="81"/>
                  </a:lnTo>
                  <a:lnTo>
                    <a:pt x="588" y="93"/>
                  </a:lnTo>
                  <a:lnTo>
                    <a:pt x="588" y="106"/>
                  </a:lnTo>
                  <a:lnTo>
                    <a:pt x="596" y="117"/>
                  </a:lnTo>
                  <a:lnTo>
                    <a:pt x="596" y="119"/>
                  </a:lnTo>
                  <a:lnTo>
                    <a:pt x="549" y="128"/>
                  </a:lnTo>
                  <a:lnTo>
                    <a:pt x="533" y="128"/>
                  </a:lnTo>
                  <a:lnTo>
                    <a:pt x="527" y="134"/>
                  </a:lnTo>
                  <a:lnTo>
                    <a:pt x="541" y="162"/>
                  </a:lnTo>
                  <a:lnTo>
                    <a:pt x="575" y="198"/>
                  </a:lnTo>
                  <a:lnTo>
                    <a:pt x="553" y="257"/>
                  </a:lnTo>
                  <a:lnTo>
                    <a:pt x="553" y="259"/>
                  </a:lnTo>
                  <a:lnTo>
                    <a:pt x="557" y="264"/>
                  </a:lnTo>
                  <a:lnTo>
                    <a:pt x="563" y="264"/>
                  </a:lnTo>
                  <a:lnTo>
                    <a:pt x="575" y="241"/>
                  </a:lnTo>
                  <a:lnTo>
                    <a:pt x="588" y="215"/>
                  </a:lnTo>
                  <a:lnTo>
                    <a:pt x="594" y="211"/>
                  </a:lnTo>
                  <a:lnTo>
                    <a:pt x="654" y="205"/>
                  </a:lnTo>
                  <a:lnTo>
                    <a:pt x="686" y="194"/>
                  </a:lnTo>
                  <a:lnTo>
                    <a:pt x="693" y="198"/>
                  </a:lnTo>
                  <a:lnTo>
                    <a:pt x="693" y="237"/>
                  </a:lnTo>
                  <a:lnTo>
                    <a:pt x="705" y="253"/>
                  </a:lnTo>
                  <a:lnTo>
                    <a:pt x="699" y="259"/>
                  </a:lnTo>
                  <a:lnTo>
                    <a:pt x="649" y="264"/>
                  </a:lnTo>
                  <a:lnTo>
                    <a:pt x="636" y="259"/>
                  </a:lnTo>
                  <a:lnTo>
                    <a:pt x="632" y="259"/>
                  </a:lnTo>
                  <a:lnTo>
                    <a:pt x="622" y="269"/>
                  </a:lnTo>
                  <a:lnTo>
                    <a:pt x="625" y="284"/>
                  </a:lnTo>
                  <a:lnTo>
                    <a:pt x="652" y="312"/>
                  </a:lnTo>
                  <a:lnTo>
                    <a:pt x="671" y="330"/>
                  </a:lnTo>
                  <a:lnTo>
                    <a:pt x="671" y="358"/>
                  </a:lnTo>
                  <a:lnTo>
                    <a:pt x="658" y="389"/>
                  </a:lnTo>
                  <a:lnTo>
                    <a:pt x="658" y="400"/>
                  </a:lnTo>
                  <a:lnTo>
                    <a:pt x="662" y="405"/>
                  </a:lnTo>
                  <a:lnTo>
                    <a:pt x="666" y="405"/>
                  </a:lnTo>
                  <a:lnTo>
                    <a:pt x="686" y="354"/>
                  </a:lnTo>
                  <a:lnTo>
                    <a:pt x="688" y="345"/>
                  </a:lnTo>
                  <a:lnTo>
                    <a:pt x="762" y="334"/>
                  </a:lnTo>
                  <a:lnTo>
                    <a:pt x="768" y="330"/>
                  </a:lnTo>
                  <a:lnTo>
                    <a:pt x="778" y="330"/>
                  </a:lnTo>
                  <a:lnTo>
                    <a:pt x="782" y="336"/>
                  </a:lnTo>
                  <a:lnTo>
                    <a:pt x="778" y="358"/>
                  </a:lnTo>
                  <a:lnTo>
                    <a:pt x="779" y="371"/>
                  </a:lnTo>
                  <a:lnTo>
                    <a:pt x="812" y="389"/>
                  </a:lnTo>
                  <a:lnTo>
                    <a:pt x="815" y="391"/>
                  </a:lnTo>
                  <a:lnTo>
                    <a:pt x="801" y="400"/>
                  </a:lnTo>
                  <a:lnTo>
                    <a:pt x="736" y="407"/>
                  </a:lnTo>
                  <a:lnTo>
                    <a:pt x="729" y="405"/>
                  </a:lnTo>
                  <a:lnTo>
                    <a:pt x="726" y="405"/>
                  </a:lnTo>
                  <a:lnTo>
                    <a:pt x="723" y="409"/>
                  </a:lnTo>
                  <a:lnTo>
                    <a:pt x="729" y="433"/>
                  </a:lnTo>
                  <a:lnTo>
                    <a:pt x="762" y="466"/>
                  </a:lnTo>
                  <a:lnTo>
                    <a:pt x="766" y="468"/>
                  </a:lnTo>
                  <a:lnTo>
                    <a:pt x="772" y="475"/>
                  </a:lnTo>
                  <a:lnTo>
                    <a:pt x="770" y="497"/>
                  </a:lnTo>
                  <a:lnTo>
                    <a:pt x="762" y="518"/>
                  </a:lnTo>
                  <a:lnTo>
                    <a:pt x="760" y="530"/>
                  </a:lnTo>
                  <a:lnTo>
                    <a:pt x="760" y="536"/>
                  </a:lnTo>
                  <a:lnTo>
                    <a:pt x="764" y="540"/>
                  </a:lnTo>
                  <a:lnTo>
                    <a:pt x="768" y="540"/>
                  </a:lnTo>
                  <a:lnTo>
                    <a:pt x="784" y="510"/>
                  </a:lnTo>
                  <a:lnTo>
                    <a:pt x="786" y="494"/>
                  </a:lnTo>
                  <a:lnTo>
                    <a:pt x="786" y="492"/>
                  </a:lnTo>
                  <a:lnTo>
                    <a:pt x="790" y="488"/>
                  </a:lnTo>
                  <a:lnTo>
                    <a:pt x="823" y="486"/>
                  </a:lnTo>
                  <a:lnTo>
                    <a:pt x="837" y="481"/>
                  </a:lnTo>
                  <a:lnTo>
                    <a:pt x="889" y="477"/>
                  </a:lnTo>
                  <a:lnTo>
                    <a:pt x="889" y="506"/>
                  </a:lnTo>
                  <a:lnTo>
                    <a:pt x="911" y="530"/>
                  </a:lnTo>
                  <a:lnTo>
                    <a:pt x="908" y="536"/>
                  </a:lnTo>
                  <a:lnTo>
                    <a:pt x="908" y="538"/>
                  </a:lnTo>
                  <a:lnTo>
                    <a:pt x="904" y="542"/>
                  </a:lnTo>
                  <a:lnTo>
                    <a:pt x="744" y="565"/>
                  </a:lnTo>
                  <a:lnTo>
                    <a:pt x="699" y="528"/>
                  </a:lnTo>
                  <a:lnTo>
                    <a:pt x="693" y="514"/>
                  </a:lnTo>
                  <a:lnTo>
                    <a:pt x="693" y="494"/>
                  </a:lnTo>
                  <a:lnTo>
                    <a:pt x="660" y="453"/>
                  </a:lnTo>
                  <a:lnTo>
                    <a:pt x="660" y="451"/>
                  </a:lnTo>
                  <a:lnTo>
                    <a:pt x="664" y="446"/>
                  </a:lnTo>
                  <a:lnTo>
                    <a:pt x="699" y="444"/>
                  </a:lnTo>
                  <a:lnTo>
                    <a:pt x="708" y="433"/>
                  </a:lnTo>
                  <a:lnTo>
                    <a:pt x="701" y="427"/>
                  </a:lnTo>
                  <a:lnTo>
                    <a:pt x="656" y="433"/>
                  </a:lnTo>
                  <a:lnTo>
                    <a:pt x="646" y="433"/>
                  </a:lnTo>
                  <a:lnTo>
                    <a:pt x="636" y="424"/>
                  </a:lnTo>
                  <a:lnTo>
                    <a:pt x="622" y="424"/>
                  </a:lnTo>
                  <a:lnTo>
                    <a:pt x="594" y="382"/>
                  </a:lnTo>
                  <a:lnTo>
                    <a:pt x="594" y="374"/>
                  </a:lnTo>
                  <a:lnTo>
                    <a:pt x="553" y="308"/>
                  </a:lnTo>
                  <a:lnTo>
                    <a:pt x="555" y="306"/>
                  </a:lnTo>
                  <a:lnTo>
                    <a:pt x="598" y="301"/>
                  </a:lnTo>
                  <a:lnTo>
                    <a:pt x="605" y="295"/>
                  </a:lnTo>
                  <a:lnTo>
                    <a:pt x="598" y="288"/>
                  </a:lnTo>
                  <a:lnTo>
                    <a:pt x="549" y="290"/>
                  </a:lnTo>
                  <a:lnTo>
                    <a:pt x="535" y="286"/>
                  </a:lnTo>
                  <a:lnTo>
                    <a:pt x="513" y="284"/>
                  </a:lnTo>
                  <a:lnTo>
                    <a:pt x="498" y="269"/>
                  </a:lnTo>
                  <a:lnTo>
                    <a:pt x="498" y="225"/>
                  </a:lnTo>
                  <a:lnTo>
                    <a:pt x="493" y="217"/>
                  </a:lnTo>
                  <a:lnTo>
                    <a:pt x="485" y="211"/>
                  </a:lnTo>
                  <a:lnTo>
                    <a:pt x="463" y="180"/>
                  </a:lnTo>
                  <a:lnTo>
                    <a:pt x="460" y="178"/>
                  </a:lnTo>
                  <a:lnTo>
                    <a:pt x="460" y="174"/>
                  </a:lnTo>
                  <a:lnTo>
                    <a:pt x="465" y="170"/>
                  </a:lnTo>
                  <a:lnTo>
                    <a:pt x="500" y="165"/>
                  </a:lnTo>
                  <a:lnTo>
                    <a:pt x="513" y="152"/>
                  </a:lnTo>
                  <a:lnTo>
                    <a:pt x="509" y="146"/>
                  </a:lnTo>
                  <a:lnTo>
                    <a:pt x="482" y="148"/>
                  </a:lnTo>
                  <a:lnTo>
                    <a:pt x="460" y="152"/>
                  </a:lnTo>
                  <a:lnTo>
                    <a:pt x="438" y="146"/>
                  </a:lnTo>
                  <a:lnTo>
                    <a:pt x="428" y="144"/>
                  </a:lnTo>
                  <a:lnTo>
                    <a:pt x="406" y="114"/>
                  </a:lnTo>
                  <a:lnTo>
                    <a:pt x="404" y="114"/>
                  </a:lnTo>
                  <a:lnTo>
                    <a:pt x="399" y="119"/>
                  </a:lnTo>
                  <a:lnTo>
                    <a:pt x="404" y="132"/>
                  </a:lnTo>
                  <a:lnTo>
                    <a:pt x="410" y="140"/>
                  </a:lnTo>
                  <a:lnTo>
                    <a:pt x="410" y="150"/>
                  </a:lnTo>
                  <a:lnTo>
                    <a:pt x="399" y="156"/>
                  </a:lnTo>
                  <a:lnTo>
                    <a:pt x="373" y="158"/>
                  </a:lnTo>
                  <a:lnTo>
                    <a:pt x="335" y="162"/>
                  </a:lnTo>
                  <a:lnTo>
                    <a:pt x="331" y="167"/>
                  </a:lnTo>
                  <a:lnTo>
                    <a:pt x="371" y="241"/>
                  </a:lnTo>
                  <a:lnTo>
                    <a:pt x="371" y="253"/>
                  </a:lnTo>
                  <a:lnTo>
                    <a:pt x="364" y="259"/>
                  </a:lnTo>
                  <a:lnTo>
                    <a:pt x="360" y="275"/>
                  </a:lnTo>
                  <a:lnTo>
                    <a:pt x="353" y="284"/>
                  </a:lnTo>
                  <a:lnTo>
                    <a:pt x="353" y="288"/>
                  </a:lnTo>
                  <a:lnTo>
                    <a:pt x="357" y="292"/>
                  </a:lnTo>
                  <a:lnTo>
                    <a:pt x="364" y="292"/>
                  </a:lnTo>
                  <a:lnTo>
                    <a:pt x="377" y="275"/>
                  </a:lnTo>
                  <a:lnTo>
                    <a:pt x="389" y="239"/>
                  </a:lnTo>
                  <a:lnTo>
                    <a:pt x="436" y="233"/>
                  </a:lnTo>
                  <a:lnTo>
                    <a:pt x="474" y="227"/>
                  </a:lnTo>
                  <a:lnTo>
                    <a:pt x="480" y="227"/>
                  </a:lnTo>
                  <a:lnTo>
                    <a:pt x="485" y="233"/>
                  </a:lnTo>
                  <a:lnTo>
                    <a:pt x="489" y="271"/>
                  </a:lnTo>
                  <a:lnTo>
                    <a:pt x="507" y="288"/>
                  </a:lnTo>
                  <a:lnTo>
                    <a:pt x="507" y="292"/>
                  </a:lnTo>
                  <a:lnTo>
                    <a:pt x="474" y="299"/>
                  </a:lnTo>
                  <a:lnTo>
                    <a:pt x="430" y="299"/>
                  </a:lnTo>
                  <a:lnTo>
                    <a:pt x="424" y="306"/>
                  </a:lnTo>
                  <a:lnTo>
                    <a:pt x="446" y="349"/>
                  </a:lnTo>
                  <a:lnTo>
                    <a:pt x="468" y="376"/>
                  </a:lnTo>
                  <a:lnTo>
                    <a:pt x="468" y="389"/>
                  </a:lnTo>
                  <a:lnTo>
                    <a:pt x="458" y="419"/>
                  </a:lnTo>
                  <a:lnTo>
                    <a:pt x="454" y="429"/>
                  </a:lnTo>
                  <a:lnTo>
                    <a:pt x="454" y="437"/>
                  </a:lnTo>
                  <a:lnTo>
                    <a:pt x="458" y="441"/>
                  </a:lnTo>
                  <a:lnTo>
                    <a:pt x="463" y="441"/>
                  </a:lnTo>
                  <a:lnTo>
                    <a:pt x="489" y="391"/>
                  </a:lnTo>
                  <a:lnTo>
                    <a:pt x="498" y="385"/>
                  </a:lnTo>
                  <a:lnTo>
                    <a:pt x="537" y="382"/>
                  </a:lnTo>
                  <a:lnTo>
                    <a:pt x="544" y="378"/>
                  </a:lnTo>
                  <a:lnTo>
                    <a:pt x="572" y="376"/>
                  </a:lnTo>
                  <a:lnTo>
                    <a:pt x="575" y="374"/>
                  </a:lnTo>
                  <a:lnTo>
                    <a:pt x="583" y="385"/>
                  </a:lnTo>
                  <a:lnTo>
                    <a:pt x="579" y="391"/>
                  </a:lnTo>
                  <a:lnTo>
                    <a:pt x="581" y="400"/>
                  </a:lnTo>
                  <a:lnTo>
                    <a:pt x="608" y="431"/>
                  </a:lnTo>
                  <a:lnTo>
                    <a:pt x="603" y="435"/>
                  </a:lnTo>
                  <a:lnTo>
                    <a:pt x="541" y="439"/>
                  </a:lnTo>
                  <a:lnTo>
                    <a:pt x="525" y="446"/>
                  </a:lnTo>
                  <a:lnTo>
                    <a:pt x="519" y="451"/>
                  </a:lnTo>
                  <a:lnTo>
                    <a:pt x="527" y="472"/>
                  </a:lnTo>
                  <a:lnTo>
                    <a:pt x="568" y="508"/>
                  </a:lnTo>
                  <a:lnTo>
                    <a:pt x="568" y="528"/>
                  </a:lnTo>
                  <a:lnTo>
                    <a:pt x="555" y="572"/>
                  </a:lnTo>
                  <a:lnTo>
                    <a:pt x="553" y="573"/>
                  </a:lnTo>
                  <a:lnTo>
                    <a:pt x="553" y="578"/>
                  </a:lnTo>
                  <a:lnTo>
                    <a:pt x="557" y="582"/>
                  </a:lnTo>
                  <a:lnTo>
                    <a:pt x="563" y="582"/>
                  </a:lnTo>
                  <a:lnTo>
                    <a:pt x="577" y="560"/>
                  </a:lnTo>
                  <a:lnTo>
                    <a:pt x="583" y="528"/>
                  </a:lnTo>
                  <a:lnTo>
                    <a:pt x="590" y="520"/>
                  </a:lnTo>
                  <a:lnTo>
                    <a:pt x="634" y="520"/>
                  </a:lnTo>
                  <a:lnTo>
                    <a:pt x="671" y="514"/>
                  </a:lnTo>
                  <a:lnTo>
                    <a:pt x="673" y="512"/>
                  </a:lnTo>
                  <a:lnTo>
                    <a:pt x="679" y="512"/>
                  </a:lnTo>
                  <a:lnTo>
                    <a:pt x="686" y="536"/>
                  </a:lnTo>
                  <a:lnTo>
                    <a:pt x="710" y="567"/>
                  </a:lnTo>
                  <a:lnTo>
                    <a:pt x="713" y="573"/>
                  </a:lnTo>
                  <a:lnTo>
                    <a:pt x="704" y="580"/>
                  </a:lnTo>
                  <a:lnTo>
                    <a:pt x="664" y="587"/>
                  </a:lnTo>
                  <a:lnTo>
                    <a:pt x="527" y="607"/>
                  </a:lnTo>
                  <a:lnTo>
                    <a:pt x="496" y="576"/>
                  </a:lnTo>
                  <a:lnTo>
                    <a:pt x="496" y="573"/>
                  </a:lnTo>
                  <a:lnTo>
                    <a:pt x="489" y="567"/>
                  </a:lnTo>
                  <a:lnTo>
                    <a:pt x="482" y="567"/>
                  </a:lnTo>
                  <a:lnTo>
                    <a:pt x="478" y="573"/>
                  </a:lnTo>
                  <a:lnTo>
                    <a:pt x="487" y="591"/>
                  </a:lnTo>
                  <a:lnTo>
                    <a:pt x="498" y="602"/>
                  </a:lnTo>
                  <a:lnTo>
                    <a:pt x="498" y="607"/>
                  </a:lnTo>
                  <a:lnTo>
                    <a:pt x="482" y="613"/>
                  </a:lnTo>
                  <a:lnTo>
                    <a:pt x="410" y="629"/>
                  </a:lnTo>
                  <a:lnTo>
                    <a:pt x="377" y="633"/>
                  </a:lnTo>
                  <a:lnTo>
                    <a:pt x="343" y="635"/>
                  </a:lnTo>
                  <a:lnTo>
                    <a:pt x="351" y="611"/>
                  </a:lnTo>
                  <a:lnTo>
                    <a:pt x="369" y="580"/>
                  </a:lnTo>
                  <a:lnTo>
                    <a:pt x="371" y="572"/>
                  </a:lnTo>
                  <a:lnTo>
                    <a:pt x="450" y="558"/>
                  </a:lnTo>
                  <a:lnTo>
                    <a:pt x="480" y="550"/>
                  </a:lnTo>
                  <a:lnTo>
                    <a:pt x="487" y="542"/>
                  </a:lnTo>
                  <a:lnTo>
                    <a:pt x="458" y="498"/>
                  </a:lnTo>
                  <a:lnTo>
                    <a:pt x="458" y="492"/>
                  </a:lnTo>
                  <a:lnTo>
                    <a:pt x="500" y="481"/>
                  </a:lnTo>
                  <a:lnTo>
                    <a:pt x="507" y="472"/>
                  </a:lnTo>
                  <a:lnTo>
                    <a:pt x="507" y="468"/>
                  </a:lnTo>
                  <a:lnTo>
                    <a:pt x="502" y="464"/>
                  </a:lnTo>
                  <a:lnTo>
                    <a:pt x="448" y="475"/>
                  </a:lnTo>
                  <a:lnTo>
                    <a:pt x="441" y="461"/>
                  </a:lnTo>
                  <a:lnTo>
                    <a:pt x="426" y="453"/>
                  </a:lnTo>
                  <a:lnTo>
                    <a:pt x="406" y="431"/>
                  </a:lnTo>
                  <a:lnTo>
                    <a:pt x="399" y="424"/>
                  </a:lnTo>
                  <a:lnTo>
                    <a:pt x="397" y="400"/>
                  </a:lnTo>
                  <a:lnTo>
                    <a:pt x="364" y="362"/>
                  </a:lnTo>
                  <a:lnTo>
                    <a:pt x="360" y="348"/>
                  </a:lnTo>
                  <a:lnTo>
                    <a:pt x="360" y="345"/>
                  </a:lnTo>
                  <a:lnTo>
                    <a:pt x="364" y="340"/>
                  </a:lnTo>
                  <a:lnTo>
                    <a:pt x="399" y="338"/>
                  </a:lnTo>
                  <a:lnTo>
                    <a:pt x="412" y="326"/>
                  </a:lnTo>
                  <a:lnTo>
                    <a:pt x="412" y="319"/>
                  </a:lnTo>
                  <a:lnTo>
                    <a:pt x="408" y="314"/>
                  </a:lnTo>
                  <a:lnTo>
                    <a:pt x="341" y="321"/>
                  </a:lnTo>
                  <a:lnTo>
                    <a:pt x="329" y="312"/>
                  </a:lnTo>
                  <a:lnTo>
                    <a:pt x="323" y="312"/>
                  </a:lnTo>
                  <a:lnTo>
                    <a:pt x="299" y="284"/>
                  </a:lnTo>
                  <a:lnTo>
                    <a:pt x="296" y="249"/>
                  </a:lnTo>
                  <a:lnTo>
                    <a:pt x="279" y="231"/>
                  </a:lnTo>
                  <a:lnTo>
                    <a:pt x="268" y="209"/>
                  </a:lnTo>
                  <a:lnTo>
                    <a:pt x="268" y="205"/>
                  </a:lnTo>
                  <a:lnTo>
                    <a:pt x="299" y="200"/>
                  </a:lnTo>
                  <a:lnTo>
                    <a:pt x="305" y="198"/>
                  </a:lnTo>
                  <a:lnTo>
                    <a:pt x="314" y="185"/>
                  </a:lnTo>
                  <a:lnTo>
                    <a:pt x="314" y="180"/>
                  </a:lnTo>
                  <a:lnTo>
                    <a:pt x="309" y="176"/>
                  </a:lnTo>
                  <a:lnTo>
                    <a:pt x="264" y="185"/>
                  </a:lnTo>
                  <a:lnTo>
                    <a:pt x="246" y="170"/>
                  </a:lnTo>
                  <a:lnTo>
                    <a:pt x="233" y="170"/>
                  </a:lnTo>
                  <a:lnTo>
                    <a:pt x="230" y="167"/>
                  </a:lnTo>
                  <a:lnTo>
                    <a:pt x="228" y="167"/>
                  </a:lnTo>
                  <a:lnTo>
                    <a:pt x="224" y="180"/>
                  </a:lnTo>
                  <a:lnTo>
                    <a:pt x="209" y="189"/>
                  </a:lnTo>
                  <a:lnTo>
                    <a:pt x="150" y="194"/>
                  </a:lnTo>
                  <a:lnTo>
                    <a:pt x="141" y="192"/>
                  </a:lnTo>
                  <a:lnTo>
                    <a:pt x="136" y="192"/>
                  </a:lnTo>
                  <a:lnTo>
                    <a:pt x="127" y="198"/>
                  </a:lnTo>
                  <a:lnTo>
                    <a:pt x="143" y="227"/>
                  </a:lnTo>
                  <a:lnTo>
                    <a:pt x="171" y="267"/>
                  </a:lnTo>
                  <a:lnTo>
                    <a:pt x="165" y="296"/>
                  </a:lnTo>
                  <a:lnTo>
                    <a:pt x="156" y="308"/>
                  </a:lnTo>
                  <a:lnTo>
                    <a:pt x="156" y="319"/>
                  </a:lnTo>
                  <a:lnTo>
                    <a:pt x="147" y="338"/>
                  </a:lnTo>
                  <a:lnTo>
                    <a:pt x="141" y="336"/>
                  </a:lnTo>
                  <a:lnTo>
                    <a:pt x="109" y="295"/>
                  </a:lnTo>
                  <a:lnTo>
                    <a:pt x="85" y="255"/>
                  </a:lnTo>
                  <a:lnTo>
                    <a:pt x="83" y="231"/>
                  </a:lnTo>
                  <a:lnTo>
                    <a:pt x="105" y="217"/>
                  </a:lnTo>
                  <a:lnTo>
                    <a:pt x="109" y="209"/>
                  </a:lnTo>
                  <a:lnTo>
                    <a:pt x="105" y="205"/>
                  </a:lnTo>
                  <a:lnTo>
                    <a:pt x="61" y="202"/>
                  </a:lnTo>
                  <a:lnTo>
                    <a:pt x="47" y="192"/>
                  </a:lnTo>
                  <a:lnTo>
                    <a:pt x="0" y="119"/>
                  </a:lnTo>
                  <a:lnTo>
                    <a:pt x="2" y="95"/>
                  </a:lnTo>
                  <a:lnTo>
                    <a:pt x="6" y="90"/>
                  </a:lnTo>
                  <a:lnTo>
                    <a:pt x="17" y="90"/>
                  </a:lnTo>
                  <a:lnTo>
                    <a:pt x="24" y="84"/>
                  </a:lnTo>
                  <a:lnTo>
                    <a:pt x="26" y="61"/>
                  </a:lnTo>
                  <a:lnTo>
                    <a:pt x="33" y="55"/>
                  </a:lnTo>
                  <a:lnTo>
                    <a:pt x="43" y="71"/>
                  </a:lnTo>
                  <a:lnTo>
                    <a:pt x="55" y="93"/>
                  </a:lnTo>
                  <a:lnTo>
                    <a:pt x="85" y="130"/>
                  </a:lnTo>
                  <a:lnTo>
                    <a:pt x="76" y="150"/>
                  </a:lnTo>
                  <a:lnTo>
                    <a:pt x="76" y="152"/>
                  </a:lnTo>
                  <a:lnTo>
                    <a:pt x="79" y="154"/>
                  </a:lnTo>
                  <a:lnTo>
                    <a:pt x="72" y="160"/>
                  </a:lnTo>
                  <a:lnTo>
                    <a:pt x="67" y="178"/>
                  </a:lnTo>
                  <a:lnTo>
                    <a:pt x="67" y="180"/>
                  </a:lnTo>
                  <a:lnTo>
                    <a:pt x="72" y="185"/>
                  </a:lnTo>
                  <a:lnTo>
                    <a:pt x="76" y="185"/>
                  </a:lnTo>
                  <a:lnTo>
                    <a:pt x="94" y="156"/>
                  </a:lnTo>
                  <a:lnTo>
                    <a:pt x="96" y="140"/>
                  </a:lnTo>
                  <a:lnTo>
                    <a:pt x="101" y="136"/>
                  </a:lnTo>
                  <a:lnTo>
                    <a:pt x="122" y="136"/>
                  </a:lnTo>
                  <a:lnTo>
                    <a:pt x="176" y="119"/>
                  </a:lnTo>
                  <a:lnTo>
                    <a:pt x="191" y="112"/>
                  </a:lnTo>
                  <a:lnTo>
                    <a:pt x="191" y="97"/>
                  </a:lnTo>
                  <a:lnTo>
                    <a:pt x="181" y="77"/>
                  </a:lnTo>
                  <a:lnTo>
                    <a:pt x="181" y="73"/>
                  </a:lnTo>
                  <a:lnTo>
                    <a:pt x="211" y="66"/>
                  </a:lnTo>
                  <a:lnTo>
                    <a:pt x="216" y="66"/>
                  </a:lnTo>
                  <a:lnTo>
                    <a:pt x="222" y="59"/>
                  </a:lnTo>
                  <a:lnTo>
                    <a:pt x="226" y="33"/>
                  </a:lnTo>
                  <a:lnTo>
                    <a:pt x="228" y="31"/>
                  </a:lnTo>
                  <a:lnTo>
                    <a:pt x="234" y="31"/>
                  </a:lnTo>
                  <a:lnTo>
                    <a:pt x="257" y="73"/>
                  </a:lnTo>
                  <a:lnTo>
                    <a:pt x="283" y="106"/>
                  </a:lnTo>
                  <a:lnTo>
                    <a:pt x="272" y="132"/>
                  </a:lnTo>
                  <a:lnTo>
                    <a:pt x="264" y="148"/>
                  </a:lnTo>
                  <a:lnTo>
                    <a:pt x="264" y="158"/>
                  </a:lnTo>
                  <a:lnTo>
                    <a:pt x="268" y="162"/>
                  </a:lnTo>
                  <a:lnTo>
                    <a:pt x="272" y="162"/>
                  </a:lnTo>
                  <a:lnTo>
                    <a:pt x="296" y="124"/>
                  </a:lnTo>
                  <a:lnTo>
                    <a:pt x="299" y="110"/>
                  </a:lnTo>
                  <a:lnTo>
                    <a:pt x="343" y="106"/>
                  </a:lnTo>
                  <a:lnTo>
                    <a:pt x="393" y="93"/>
                  </a:lnTo>
                  <a:lnTo>
                    <a:pt x="397" y="93"/>
                  </a:lnTo>
                  <a:lnTo>
                    <a:pt x="402" y="88"/>
                  </a:lnTo>
                  <a:lnTo>
                    <a:pt x="402" y="81"/>
                  </a:lnTo>
                  <a:lnTo>
                    <a:pt x="379" y="53"/>
                  </a:lnTo>
                  <a:lnTo>
                    <a:pt x="379" y="49"/>
                  </a:lnTo>
                  <a:lnTo>
                    <a:pt x="410" y="42"/>
                  </a:lnTo>
                  <a:lnTo>
                    <a:pt x="422" y="20"/>
                  </a:lnTo>
                  <a:lnTo>
                    <a:pt x="428" y="0"/>
                  </a:lnTo>
                  <a:lnTo>
                    <a:pt x="432" y="0"/>
                  </a:lnTo>
                  <a:lnTo>
                    <a:pt x="454" y="3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7" name="Freeform 1034"/>
            <p:cNvSpPr>
              <a:spLocks/>
            </p:cNvSpPr>
            <p:nvPr/>
          </p:nvSpPr>
          <p:spPr bwMode="auto">
            <a:xfrm>
              <a:off x="3548" y="2346"/>
              <a:ext cx="29" cy="16"/>
            </a:xfrm>
            <a:custGeom>
              <a:avLst/>
              <a:gdLst>
                <a:gd name="T0" fmla="*/ 0 w 371"/>
                <a:gd name="T1" fmla="*/ 0 h 216"/>
                <a:gd name="T2" fmla="*/ 0 w 371"/>
                <a:gd name="T3" fmla="*/ 0 h 216"/>
                <a:gd name="T4" fmla="*/ 0 w 371"/>
                <a:gd name="T5" fmla="*/ 0 h 216"/>
                <a:gd name="T6" fmla="*/ 0 w 371"/>
                <a:gd name="T7" fmla="*/ 0 h 216"/>
                <a:gd name="T8" fmla="*/ 0 w 371"/>
                <a:gd name="T9" fmla="*/ 0 h 216"/>
                <a:gd name="T10" fmla="*/ 0 w 371"/>
                <a:gd name="T11" fmla="*/ 0 h 216"/>
                <a:gd name="T12" fmla="*/ 0 w 371"/>
                <a:gd name="T13" fmla="*/ 0 h 216"/>
                <a:gd name="T14" fmla="*/ 0 w 371"/>
                <a:gd name="T15" fmla="*/ 0 h 216"/>
                <a:gd name="T16" fmla="*/ 0 w 371"/>
                <a:gd name="T17" fmla="*/ 0 h 216"/>
                <a:gd name="T18" fmla="*/ 0 w 371"/>
                <a:gd name="T19" fmla="*/ 0 h 216"/>
                <a:gd name="T20" fmla="*/ 0 w 371"/>
                <a:gd name="T21" fmla="*/ 0 h 216"/>
                <a:gd name="T22" fmla="*/ 0 w 371"/>
                <a:gd name="T23" fmla="*/ 0 h 216"/>
                <a:gd name="T24" fmla="*/ 0 w 371"/>
                <a:gd name="T25" fmla="*/ 0 h 216"/>
                <a:gd name="T26" fmla="*/ 0 w 371"/>
                <a:gd name="T27" fmla="*/ 0 h 216"/>
                <a:gd name="T28" fmla="*/ 0 w 371"/>
                <a:gd name="T29" fmla="*/ 0 h 216"/>
                <a:gd name="T30" fmla="*/ 0 w 371"/>
                <a:gd name="T31" fmla="*/ 0 h 216"/>
                <a:gd name="T32" fmla="*/ 0 w 371"/>
                <a:gd name="T33" fmla="*/ 0 h 216"/>
                <a:gd name="T34" fmla="*/ 0 w 371"/>
                <a:gd name="T35" fmla="*/ 0 h 216"/>
                <a:gd name="T36" fmla="*/ 0 w 371"/>
                <a:gd name="T37" fmla="*/ 0 h 216"/>
                <a:gd name="T38" fmla="*/ 0 w 371"/>
                <a:gd name="T39" fmla="*/ 0 h 216"/>
                <a:gd name="T40" fmla="*/ 0 w 371"/>
                <a:gd name="T41" fmla="*/ 0 h 216"/>
                <a:gd name="T42" fmla="*/ 0 w 371"/>
                <a:gd name="T43" fmla="*/ 0 h 216"/>
                <a:gd name="T44" fmla="*/ 0 w 371"/>
                <a:gd name="T45" fmla="*/ 0 h 216"/>
                <a:gd name="T46" fmla="*/ 0 w 371"/>
                <a:gd name="T47" fmla="*/ 0 h 216"/>
                <a:gd name="T48" fmla="*/ 0 w 371"/>
                <a:gd name="T49" fmla="*/ 0 h 216"/>
                <a:gd name="T50" fmla="*/ 0 w 371"/>
                <a:gd name="T51" fmla="*/ 0 h 216"/>
                <a:gd name="T52" fmla="*/ 0 w 371"/>
                <a:gd name="T53" fmla="*/ 0 h 216"/>
                <a:gd name="T54" fmla="*/ 0 w 371"/>
                <a:gd name="T55" fmla="*/ 0 h 216"/>
                <a:gd name="T56" fmla="*/ 0 w 371"/>
                <a:gd name="T57" fmla="*/ 0 h 216"/>
                <a:gd name="T58" fmla="*/ 0 w 371"/>
                <a:gd name="T59" fmla="*/ 0 h 216"/>
                <a:gd name="T60" fmla="*/ 0 w 371"/>
                <a:gd name="T61" fmla="*/ 0 h 216"/>
                <a:gd name="T62" fmla="*/ 0 w 371"/>
                <a:gd name="T63" fmla="*/ 0 h 216"/>
                <a:gd name="T64" fmla="*/ 0 w 371"/>
                <a:gd name="T65" fmla="*/ 0 h 216"/>
                <a:gd name="T66" fmla="*/ 0 w 371"/>
                <a:gd name="T67" fmla="*/ 0 h 216"/>
                <a:gd name="T68" fmla="*/ 0 w 371"/>
                <a:gd name="T69" fmla="*/ 0 h 216"/>
                <a:gd name="T70" fmla="*/ 0 w 371"/>
                <a:gd name="T71" fmla="*/ 0 h 216"/>
                <a:gd name="T72" fmla="*/ 0 w 371"/>
                <a:gd name="T73" fmla="*/ 0 h 216"/>
                <a:gd name="T74" fmla="*/ 0 w 371"/>
                <a:gd name="T75" fmla="*/ 0 h 216"/>
                <a:gd name="T76" fmla="*/ 0 w 371"/>
                <a:gd name="T77" fmla="*/ 0 h 216"/>
                <a:gd name="T78" fmla="*/ 0 w 371"/>
                <a:gd name="T79" fmla="*/ 0 h 216"/>
                <a:gd name="T80" fmla="*/ 0 w 371"/>
                <a:gd name="T81" fmla="*/ 0 h 216"/>
                <a:gd name="T82" fmla="*/ 0 w 371"/>
                <a:gd name="T83" fmla="*/ 0 h 2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1"/>
                <a:gd name="T127" fmla="*/ 0 h 216"/>
                <a:gd name="T128" fmla="*/ 371 w 371"/>
                <a:gd name="T129" fmla="*/ 216 h 2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1" h="216">
                  <a:moveTo>
                    <a:pt x="371" y="6"/>
                  </a:moveTo>
                  <a:lnTo>
                    <a:pt x="343" y="40"/>
                  </a:lnTo>
                  <a:lnTo>
                    <a:pt x="310" y="56"/>
                  </a:lnTo>
                  <a:lnTo>
                    <a:pt x="235" y="129"/>
                  </a:lnTo>
                  <a:lnTo>
                    <a:pt x="235" y="160"/>
                  </a:lnTo>
                  <a:lnTo>
                    <a:pt x="264" y="198"/>
                  </a:lnTo>
                  <a:lnTo>
                    <a:pt x="267" y="200"/>
                  </a:lnTo>
                  <a:lnTo>
                    <a:pt x="267" y="204"/>
                  </a:lnTo>
                  <a:lnTo>
                    <a:pt x="262" y="208"/>
                  </a:lnTo>
                  <a:lnTo>
                    <a:pt x="195" y="216"/>
                  </a:lnTo>
                  <a:lnTo>
                    <a:pt x="79" y="213"/>
                  </a:lnTo>
                  <a:lnTo>
                    <a:pt x="67" y="208"/>
                  </a:lnTo>
                  <a:lnTo>
                    <a:pt x="44" y="185"/>
                  </a:lnTo>
                  <a:lnTo>
                    <a:pt x="0" y="115"/>
                  </a:lnTo>
                  <a:lnTo>
                    <a:pt x="13" y="73"/>
                  </a:lnTo>
                  <a:lnTo>
                    <a:pt x="18" y="68"/>
                  </a:lnTo>
                  <a:lnTo>
                    <a:pt x="63" y="75"/>
                  </a:lnTo>
                  <a:lnTo>
                    <a:pt x="123" y="70"/>
                  </a:lnTo>
                  <a:lnTo>
                    <a:pt x="182" y="60"/>
                  </a:lnTo>
                  <a:lnTo>
                    <a:pt x="253" y="42"/>
                  </a:lnTo>
                  <a:lnTo>
                    <a:pt x="277" y="33"/>
                  </a:lnTo>
                  <a:lnTo>
                    <a:pt x="290" y="33"/>
                  </a:lnTo>
                  <a:lnTo>
                    <a:pt x="290" y="44"/>
                  </a:lnTo>
                  <a:lnTo>
                    <a:pt x="232" y="93"/>
                  </a:lnTo>
                  <a:lnTo>
                    <a:pt x="197" y="123"/>
                  </a:lnTo>
                  <a:lnTo>
                    <a:pt x="175" y="154"/>
                  </a:lnTo>
                  <a:lnTo>
                    <a:pt x="178" y="174"/>
                  </a:lnTo>
                  <a:lnTo>
                    <a:pt x="204" y="196"/>
                  </a:lnTo>
                  <a:lnTo>
                    <a:pt x="223" y="196"/>
                  </a:lnTo>
                  <a:lnTo>
                    <a:pt x="230" y="189"/>
                  </a:lnTo>
                  <a:lnTo>
                    <a:pt x="225" y="182"/>
                  </a:lnTo>
                  <a:lnTo>
                    <a:pt x="221" y="178"/>
                  </a:lnTo>
                  <a:lnTo>
                    <a:pt x="221" y="141"/>
                  </a:lnTo>
                  <a:lnTo>
                    <a:pt x="232" y="115"/>
                  </a:lnTo>
                  <a:lnTo>
                    <a:pt x="307" y="42"/>
                  </a:lnTo>
                  <a:lnTo>
                    <a:pt x="316" y="28"/>
                  </a:lnTo>
                  <a:lnTo>
                    <a:pt x="345" y="9"/>
                  </a:lnTo>
                  <a:lnTo>
                    <a:pt x="365" y="0"/>
                  </a:lnTo>
                  <a:lnTo>
                    <a:pt x="371" y="0"/>
                  </a:lnTo>
                  <a:lnTo>
                    <a:pt x="371"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8" name="Freeform 1035"/>
            <p:cNvSpPr>
              <a:spLocks/>
            </p:cNvSpPr>
            <p:nvPr/>
          </p:nvSpPr>
          <p:spPr bwMode="auto">
            <a:xfrm>
              <a:off x="3663" y="2349"/>
              <a:ext cx="18" cy="30"/>
            </a:xfrm>
            <a:custGeom>
              <a:avLst/>
              <a:gdLst>
                <a:gd name="T0" fmla="*/ 0 w 243"/>
                <a:gd name="T1" fmla="*/ 0 h 380"/>
                <a:gd name="T2" fmla="*/ 0 w 243"/>
                <a:gd name="T3" fmla="*/ 0 h 380"/>
                <a:gd name="T4" fmla="*/ 0 w 243"/>
                <a:gd name="T5" fmla="*/ 0 h 380"/>
                <a:gd name="T6" fmla="*/ 0 w 243"/>
                <a:gd name="T7" fmla="*/ 0 h 380"/>
                <a:gd name="T8" fmla="*/ 0 w 243"/>
                <a:gd name="T9" fmla="*/ 0 h 380"/>
                <a:gd name="T10" fmla="*/ 0 w 243"/>
                <a:gd name="T11" fmla="*/ 0 h 380"/>
                <a:gd name="T12" fmla="*/ 0 w 243"/>
                <a:gd name="T13" fmla="*/ 0 h 380"/>
                <a:gd name="T14" fmla="*/ 0 w 243"/>
                <a:gd name="T15" fmla="*/ 0 h 380"/>
                <a:gd name="T16" fmla="*/ 0 w 243"/>
                <a:gd name="T17" fmla="*/ 0 h 380"/>
                <a:gd name="T18" fmla="*/ 0 w 243"/>
                <a:gd name="T19" fmla="*/ 0 h 380"/>
                <a:gd name="T20" fmla="*/ 0 w 243"/>
                <a:gd name="T21" fmla="*/ 0 h 380"/>
                <a:gd name="T22" fmla="*/ 0 w 243"/>
                <a:gd name="T23" fmla="*/ 0 h 380"/>
                <a:gd name="T24" fmla="*/ 0 w 243"/>
                <a:gd name="T25" fmla="*/ 0 h 380"/>
                <a:gd name="T26" fmla="*/ 0 w 243"/>
                <a:gd name="T27" fmla="*/ 0 h 380"/>
                <a:gd name="T28" fmla="*/ 0 w 243"/>
                <a:gd name="T29" fmla="*/ 0 h 380"/>
                <a:gd name="T30" fmla="*/ 0 w 243"/>
                <a:gd name="T31" fmla="*/ 0 h 380"/>
                <a:gd name="T32" fmla="*/ 0 w 243"/>
                <a:gd name="T33" fmla="*/ 0 h 380"/>
                <a:gd name="T34" fmla="*/ 0 w 243"/>
                <a:gd name="T35" fmla="*/ 0 h 380"/>
                <a:gd name="T36" fmla="*/ 0 w 243"/>
                <a:gd name="T37" fmla="*/ 0 h 380"/>
                <a:gd name="T38" fmla="*/ 0 w 243"/>
                <a:gd name="T39" fmla="*/ 0 h 380"/>
                <a:gd name="T40" fmla="*/ 0 w 243"/>
                <a:gd name="T41" fmla="*/ 0 h 380"/>
                <a:gd name="T42" fmla="*/ 0 w 243"/>
                <a:gd name="T43" fmla="*/ 0 h 380"/>
                <a:gd name="T44" fmla="*/ 0 w 243"/>
                <a:gd name="T45" fmla="*/ 0 h 380"/>
                <a:gd name="T46" fmla="*/ 0 w 243"/>
                <a:gd name="T47" fmla="*/ 0 h 380"/>
                <a:gd name="T48" fmla="*/ 0 w 243"/>
                <a:gd name="T49" fmla="*/ 0 h 380"/>
                <a:gd name="T50" fmla="*/ 0 w 243"/>
                <a:gd name="T51" fmla="*/ 0 h 380"/>
                <a:gd name="T52" fmla="*/ 0 w 243"/>
                <a:gd name="T53" fmla="*/ 0 h 380"/>
                <a:gd name="T54" fmla="*/ 0 w 243"/>
                <a:gd name="T55" fmla="*/ 0 h 380"/>
                <a:gd name="T56" fmla="*/ 0 w 243"/>
                <a:gd name="T57" fmla="*/ 0 h 380"/>
                <a:gd name="T58" fmla="*/ 0 w 243"/>
                <a:gd name="T59" fmla="*/ 0 h 380"/>
                <a:gd name="T60" fmla="*/ 0 w 243"/>
                <a:gd name="T61" fmla="*/ 0 h 380"/>
                <a:gd name="T62" fmla="*/ 0 w 243"/>
                <a:gd name="T63" fmla="*/ 0 h 380"/>
                <a:gd name="T64" fmla="*/ 0 w 243"/>
                <a:gd name="T65" fmla="*/ 0 h 380"/>
                <a:gd name="T66" fmla="*/ 0 w 243"/>
                <a:gd name="T67" fmla="*/ 0 h 380"/>
                <a:gd name="T68" fmla="*/ 0 w 243"/>
                <a:gd name="T69" fmla="*/ 0 h 380"/>
                <a:gd name="T70" fmla="*/ 0 w 243"/>
                <a:gd name="T71" fmla="*/ 0 h 380"/>
                <a:gd name="T72" fmla="*/ 0 w 243"/>
                <a:gd name="T73" fmla="*/ 0 h 380"/>
                <a:gd name="T74" fmla="*/ 0 w 243"/>
                <a:gd name="T75" fmla="*/ 0 h 380"/>
                <a:gd name="T76" fmla="*/ 0 w 243"/>
                <a:gd name="T77" fmla="*/ 0 h 380"/>
                <a:gd name="T78" fmla="*/ 0 w 243"/>
                <a:gd name="T79" fmla="*/ 0 h 380"/>
                <a:gd name="T80" fmla="*/ 0 w 243"/>
                <a:gd name="T81" fmla="*/ 0 h 380"/>
                <a:gd name="T82" fmla="*/ 0 w 243"/>
                <a:gd name="T83" fmla="*/ 0 h 380"/>
                <a:gd name="T84" fmla="*/ 0 w 243"/>
                <a:gd name="T85" fmla="*/ 0 h 380"/>
                <a:gd name="T86" fmla="*/ 0 w 243"/>
                <a:gd name="T87" fmla="*/ 0 h 380"/>
                <a:gd name="T88" fmla="*/ 0 w 243"/>
                <a:gd name="T89" fmla="*/ 0 h 380"/>
                <a:gd name="T90" fmla="*/ 0 w 243"/>
                <a:gd name="T91" fmla="*/ 0 h 380"/>
                <a:gd name="T92" fmla="*/ 0 w 243"/>
                <a:gd name="T93" fmla="*/ 0 h 380"/>
                <a:gd name="T94" fmla="*/ 0 w 243"/>
                <a:gd name="T95" fmla="*/ 0 h 380"/>
                <a:gd name="T96" fmla="*/ 0 w 243"/>
                <a:gd name="T97" fmla="*/ 0 h 380"/>
                <a:gd name="T98" fmla="*/ 0 w 243"/>
                <a:gd name="T99" fmla="*/ 0 h 380"/>
                <a:gd name="T100" fmla="*/ 0 w 243"/>
                <a:gd name="T101" fmla="*/ 0 h 380"/>
                <a:gd name="T102" fmla="*/ 0 w 243"/>
                <a:gd name="T103" fmla="*/ 0 h 380"/>
                <a:gd name="T104" fmla="*/ 0 w 243"/>
                <a:gd name="T105" fmla="*/ 0 h 380"/>
                <a:gd name="T106" fmla="*/ 0 w 243"/>
                <a:gd name="T107" fmla="*/ 0 h 380"/>
                <a:gd name="T108" fmla="*/ 0 w 243"/>
                <a:gd name="T109" fmla="*/ 0 h 380"/>
                <a:gd name="T110" fmla="*/ 0 w 243"/>
                <a:gd name="T111" fmla="*/ 0 h 380"/>
                <a:gd name="T112" fmla="*/ 0 w 243"/>
                <a:gd name="T113" fmla="*/ 0 h 3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3"/>
                <a:gd name="T172" fmla="*/ 0 h 380"/>
                <a:gd name="T173" fmla="*/ 243 w 243"/>
                <a:gd name="T174" fmla="*/ 380 h 3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3" h="380">
                  <a:moveTo>
                    <a:pt x="124" y="40"/>
                  </a:moveTo>
                  <a:lnTo>
                    <a:pt x="142" y="62"/>
                  </a:lnTo>
                  <a:lnTo>
                    <a:pt x="129" y="69"/>
                  </a:lnTo>
                  <a:lnTo>
                    <a:pt x="67" y="69"/>
                  </a:lnTo>
                  <a:lnTo>
                    <a:pt x="59" y="77"/>
                  </a:lnTo>
                  <a:lnTo>
                    <a:pt x="67" y="99"/>
                  </a:lnTo>
                  <a:lnTo>
                    <a:pt x="103" y="150"/>
                  </a:lnTo>
                  <a:lnTo>
                    <a:pt x="93" y="174"/>
                  </a:lnTo>
                  <a:lnTo>
                    <a:pt x="81" y="205"/>
                  </a:lnTo>
                  <a:lnTo>
                    <a:pt x="81" y="213"/>
                  </a:lnTo>
                  <a:lnTo>
                    <a:pt x="85" y="218"/>
                  </a:lnTo>
                  <a:lnTo>
                    <a:pt x="89" y="218"/>
                  </a:lnTo>
                  <a:lnTo>
                    <a:pt x="100" y="200"/>
                  </a:lnTo>
                  <a:lnTo>
                    <a:pt x="107" y="178"/>
                  </a:lnTo>
                  <a:lnTo>
                    <a:pt x="120" y="160"/>
                  </a:lnTo>
                  <a:lnTo>
                    <a:pt x="158" y="158"/>
                  </a:lnTo>
                  <a:lnTo>
                    <a:pt x="206" y="152"/>
                  </a:lnTo>
                  <a:lnTo>
                    <a:pt x="216" y="146"/>
                  </a:lnTo>
                  <a:lnTo>
                    <a:pt x="225" y="154"/>
                  </a:lnTo>
                  <a:lnTo>
                    <a:pt x="228" y="178"/>
                  </a:lnTo>
                  <a:lnTo>
                    <a:pt x="228" y="185"/>
                  </a:lnTo>
                  <a:lnTo>
                    <a:pt x="243" y="202"/>
                  </a:lnTo>
                  <a:lnTo>
                    <a:pt x="241" y="211"/>
                  </a:lnTo>
                  <a:lnTo>
                    <a:pt x="210" y="220"/>
                  </a:lnTo>
                  <a:lnTo>
                    <a:pt x="148" y="222"/>
                  </a:lnTo>
                  <a:lnTo>
                    <a:pt x="144" y="229"/>
                  </a:lnTo>
                  <a:lnTo>
                    <a:pt x="158" y="257"/>
                  </a:lnTo>
                  <a:lnTo>
                    <a:pt x="192" y="295"/>
                  </a:lnTo>
                  <a:lnTo>
                    <a:pt x="192" y="319"/>
                  </a:lnTo>
                  <a:lnTo>
                    <a:pt x="174" y="348"/>
                  </a:lnTo>
                  <a:lnTo>
                    <a:pt x="170" y="370"/>
                  </a:lnTo>
                  <a:lnTo>
                    <a:pt x="162" y="380"/>
                  </a:lnTo>
                  <a:lnTo>
                    <a:pt x="158" y="376"/>
                  </a:lnTo>
                  <a:lnTo>
                    <a:pt x="158" y="362"/>
                  </a:lnTo>
                  <a:lnTo>
                    <a:pt x="113" y="306"/>
                  </a:lnTo>
                  <a:lnTo>
                    <a:pt x="96" y="266"/>
                  </a:lnTo>
                  <a:lnTo>
                    <a:pt x="99" y="255"/>
                  </a:lnTo>
                  <a:lnTo>
                    <a:pt x="129" y="245"/>
                  </a:lnTo>
                  <a:lnTo>
                    <a:pt x="131" y="242"/>
                  </a:lnTo>
                  <a:lnTo>
                    <a:pt x="131" y="239"/>
                  </a:lnTo>
                  <a:lnTo>
                    <a:pt x="127" y="235"/>
                  </a:lnTo>
                  <a:lnTo>
                    <a:pt x="79" y="238"/>
                  </a:lnTo>
                  <a:lnTo>
                    <a:pt x="41" y="198"/>
                  </a:lnTo>
                  <a:lnTo>
                    <a:pt x="20" y="156"/>
                  </a:lnTo>
                  <a:lnTo>
                    <a:pt x="10" y="117"/>
                  </a:lnTo>
                  <a:lnTo>
                    <a:pt x="37" y="103"/>
                  </a:lnTo>
                  <a:lnTo>
                    <a:pt x="46" y="89"/>
                  </a:lnTo>
                  <a:lnTo>
                    <a:pt x="39" y="81"/>
                  </a:lnTo>
                  <a:lnTo>
                    <a:pt x="0" y="83"/>
                  </a:lnTo>
                  <a:lnTo>
                    <a:pt x="20" y="31"/>
                  </a:lnTo>
                  <a:lnTo>
                    <a:pt x="22" y="20"/>
                  </a:lnTo>
                  <a:lnTo>
                    <a:pt x="79" y="16"/>
                  </a:lnTo>
                  <a:lnTo>
                    <a:pt x="120" y="0"/>
                  </a:lnTo>
                  <a:lnTo>
                    <a:pt x="122" y="0"/>
                  </a:lnTo>
                  <a:lnTo>
                    <a:pt x="124" y="4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59" name="Freeform 1036"/>
            <p:cNvSpPr>
              <a:spLocks/>
            </p:cNvSpPr>
            <p:nvPr/>
          </p:nvSpPr>
          <p:spPr bwMode="auto">
            <a:xfrm>
              <a:off x="3739" y="2376"/>
              <a:ext cx="30" cy="42"/>
            </a:xfrm>
            <a:custGeom>
              <a:avLst/>
              <a:gdLst>
                <a:gd name="T0" fmla="*/ 0 w 391"/>
                <a:gd name="T1" fmla="*/ 0 h 549"/>
                <a:gd name="T2" fmla="*/ 0 w 391"/>
                <a:gd name="T3" fmla="*/ 0 h 549"/>
                <a:gd name="T4" fmla="*/ 0 w 391"/>
                <a:gd name="T5" fmla="*/ 0 h 549"/>
                <a:gd name="T6" fmla="*/ 0 w 391"/>
                <a:gd name="T7" fmla="*/ 0 h 549"/>
                <a:gd name="T8" fmla="*/ 0 w 391"/>
                <a:gd name="T9" fmla="*/ 0 h 549"/>
                <a:gd name="T10" fmla="*/ 0 w 391"/>
                <a:gd name="T11" fmla="*/ 0 h 549"/>
                <a:gd name="T12" fmla="*/ 0 w 391"/>
                <a:gd name="T13" fmla="*/ 0 h 549"/>
                <a:gd name="T14" fmla="*/ 0 w 391"/>
                <a:gd name="T15" fmla="*/ 0 h 549"/>
                <a:gd name="T16" fmla="*/ 0 w 391"/>
                <a:gd name="T17" fmla="*/ 0 h 549"/>
                <a:gd name="T18" fmla="*/ 0 w 391"/>
                <a:gd name="T19" fmla="*/ 0 h 549"/>
                <a:gd name="T20" fmla="*/ 0 w 391"/>
                <a:gd name="T21" fmla="*/ 0 h 549"/>
                <a:gd name="T22" fmla="*/ 0 w 391"/>
                <a:gd name="T23" fmla="*/ 0 h 549"/>
                <a:gd name="T24" fmla="*/ 0 w 391"/>
                <a:gd name="T25" fmla="*/ 0 h 549"/>
                <a:gd name="T26" fmla="*/ 0 w 391"/>
                <a:gd name="T27" fmla="*/ 0 h 549"/>
                <a:gd name="T28" fmla="*/ 0 w 391"/>
                <a:gd name="T29" fmla="*/ 0 h 549"/>
                <a:gd name="T30" fmla="*/ 0 w 391"/>
                <a:gd name="T31" fmla="*/ 0 h 549"/>
                <a:gd name="T32" fmla="*/ 0 w 391"/>
                <a:gd name="T33" fmla="*/ 0 h 549"/>
                <a:gd name="T34" fmla="*/ 0 w 391"/>
                <a:gd name="T35" fmla="*/ 0 h 549"/>
                <a:gd name="T36" fmla="*/ 0 w 391"/>
                <a:gd name="T37" fmla="*/ 0 h 549"/>
                <a:gd name="T38" fmla="*/ 0 w 391"/>
                <a:gd name="T39" fmla="*/ 0 h 549"/>
                <a:gd name="T40" fmla="*/ 0 w 391"/>
                <a:gd name="T41" fmla="*/ 0 h 549"/>
                <a:gd name="T42" fmla="*/ 0 w 391"/>
                <a:gd name="T43" fmla="*/ 0 h 549"/>
                <a:gd name="T44" fmla="*/ 0 w 391"/>
                <a:gd name="T45" fmla="*/ 0 h 549"/>
                <a:gd name="T46" fmla="*/ 0 w 391"/>
                <a:gd name="T47" fmla="*/ 0 h 549"/>
                <a:gd name="T48" fmla="*/ 0 w 391"/>
                <a:gd name="T49" fmla="*/ 0 h 549"/>
                <a:gd name="T50" fmla="*/ 0 w 391"/>
                <a:gd name="T51" fmla="*/ 0 h 549"/>
                <a:gd name="T52" fmla="*/ 0 w 391"/>
                <a:gd name="T53" fmla="*/ 0 h 549"/>
                <a:gd name="T54" fmla="*/ 0 w 391"/>
                <a:gd name="T55" fmla="*/ 0 h 549"/>
                <a:gd name="T56" fmla="*/ 0 w 391"/>
                <a:gd name="T57" fmla="*/ 0 h 549"/>
                <a:gd name="T58" fmla="*/ 0 w 391"/>
                <a:gd name="T59" fmla="*/ 0 h 549"/>
                <a:gd name="T60" fmla="*/ 0 w 391"/>
                <a:gd name="T61" fmla="*/ 0 h 549"/>
                <a:gd name="T62" fmla="*/ 0 w 391"/>
                <a:gd name="T63" fmla="*/ 0 h 549"/>
                <a:gd name="T64" fmla="*/ 0 w 391"/>
                <a:gd name="T65" fmla="*/ 0 h 549"/>
                <a:gd name="T66" fmla="*/ 0 w 391"/>
                <a:gd name="T67" fmla="*/ 0 h 549"/>
                <a:gd name="T68" fmla="*/ 0 w 391"/>
                <a:gd name="T69" fmla="*/ 0 h 549"/>
                <a:gd name="T70" fmla="*/ 0 w 391"/>
                <a:gd name="T71" fmla="*/ 0 h 549"/>
                <a:gd name="T72" fmla="*/ 0 w 391"/>
                <a:gd name="T73" fmla="*/ 0 h 549"/>
                <a:gd name="T74" fmla="*/ 0 w 391"/>
                <a:gd name="T75" fmla="*/ 0 h 549"/>
                <a:gd name="T76" fmla="*/ 0 w 391"/>
                <a:gd name="T77" fmla="*/ 0 h 5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1"/>
                <a:gd name="T118" fmla="*/ 0 h 549"/>
                <a:gd name="T119" fmla="*/ 391 w 391"/>
                <a:gd name="T120" fmla="*/ 549 h 5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1" h="549">
                  <a:moveTo>
                    <a:pt x="329" y="71"/>
                  </a:moveTo>
                  <a:lnTo>
                    <a:pt x="363" y="204"/>
                  </a:lnTo>
                  <a:lnTo>
                    <a:pt x="384" y="332"/>
                  </a:lnTo>
                  <a:lnTo>
                    <a:pt x="391" y="446"/>
                  </a:lnTo>
                  <a:lnTo>
                    <a:pt x="388" y="538"/>
                  </a:lnTo>
                  <a:lnTo>
                    <a:pt x="379" y="549"/>
                  </a:lnTo>
                  <a:lnTo>
                    <a:pt x="373" y="549"/>
                  </a:lnTo>
                  <a:lnTo>
                    <a:pt x="366" y="415"/>
                  </a:lnTo>
                  <a:lnTo>
                    <a:pt x="349" y="288"/>
                  </a:lnTo>
                  <a:lnTo>
                    <a:pt x="335" y="234"/>
                  </a:lnTo>
                  <a:lnTo>
                    <a:pt x="320" y="218"/>
                  </a:lnTo>
                  <a:lnTo>
                    <a:pt x="316" y="224"/>
                  </a:lnTo>
                  <a:lnTo>
                    <a:pt x="324" y="284"/>
                  </a:lnTo>
                  <a:lnTo>
                    <a:pt x="333" y="351"/>
                  </a:lnTo>
                  <a:lnTo>
                    <a:pt x="340" y="398"/>
                  </a:lnTo>
                  <a:lnTo>
                    <a:pt x="344" y="442"/>
                  </a:lnTo>
                  <a:lnTo>
                    <a:pt x="340" y="446"/>
                  </a:lnTo>
                  <a:lnTo>
                    <a:pt x="326" y="431"/>
                  </a:lnTo>
                  <a:lnTo>
                    <a:pt x="311" y="341"/>
                  </a:lnTo>
                  <a:lnTo>
                    <a:pt x="292" y="230"/>
                  </a:lnTo>
                  <a:lnTo>
                    <a:pt x="265" y="149"/>
                  </a:lnTo>
                  <a:lnTo>
                    <a:pt x="239" y="123"/>
                  </a:lnTo>
                  <a:lnTo>
                    <a:pt x="201" y="105"/>
                  </a:lnTo>
                  <a:lnTo>
                    <a:pt x="150" y="94"/>
                  </a:lnTo>
                  <a:lnTo>
                    <a:pt x="109" y="95"/>
                  </a:lnTo>
                  <a:lnTo>
                    <a:pt x="1" y="123"/>
                  </a:lnTo>
                  <a:lnTo>
                    <a:pt x="0" y="120"/>
                  </a:lnTo>
                  <a:lnTo>
                    <a:pt x="0" y="115"/>
                  </a:lnTo>
                  <a:lnTo>
                    <a:pt x="58" y="95"/>
                  </a:lnTo>
                  <a:lnTo>
                    <a:pt x="177" y="61"/>
                  </a:lnTo>
                  <a:lnTo>
                    <a:pt x="215" y="48"/>
                  </a:lnTo>
                  <a:lnTo>
                    <a:pt x="246" y="38"/>
                  </a:lnTo>
                  <a:lnTo>
                    <a:pt x="282" y="20"/>
                  </a:lnTo>
                  <a:lnTo>
                    <a:pt x="288" y="14"/>
                  </a:lnTo>
                  <a:lnTo>
                    <a:pt x="288" y="0"/>
                  </a:lnTo>
                  <a:lnTo>
                    <a:pt x="306" y="24"/>
                  </a:lnTo>
                  <a:lnTo>
                    <a:pt x="329" y="7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60" name="Freeform 1037"/>
            <p:cNvSpPr>
              <a:spLocks/>
            </p:cNvSpPr>
            <p:nvPr/>
          </p:nvSpPr>
          <p:spPr bwMode="auto">
            <a:xfrm>
              <a:off x="3572" y="2380"/>
              <a:ext cx="25" cy="43"/>
            </a:xfrm>
            <a:custGeom>
              <a:avLst/>
              <a:gdLst>
                <a:gd name="T0" fmla="*/ 0 w 316"/>
                <a:gd name="T1" fmla="*/ 0 h 563"/>
                <a:gd name="T2" fmla="*/ 0 w 316"/>
                <a:gd name="T3" fmla="*/ 0 h 563"/>
                <a:gd name="T4" fmla="*/ 0 w 316"/>
                <a:gd name="T5" fmla="*/ 0 h 563"/>
                <a:gd name="T6" fmla="*/ 0 w 316"/>
                <a:gd name="T7" fmla="*/ 0 h 563"/>
                <a:gd name="T8" fmla="*/ 0 w 316"/>
                <a:gd name="T9" fmla="*/ 0 h 563"/>
                <a:gd name="T10" fmla="*/ 0 w 316"/>
                <a:gd name="T11" fmla="*/ 0 h 563"/>
                <a:gd name="T12" fmla="*/ 0 w 316"/>
                <a:gd name="T13" fmla="*/ 0 h 563"/>
                <a:gd name="T14" fmla="*/ 0 w 316"/>
                <a:gd name="T15" fmla="*/ 0 h 563"/>
                <a:gd name="T16" fmla="*/ 0 w 316"/>
                <a:gd name="T17" fmla="*/ 0 h 563"/>
                <a:gd name="T18" fmla="*/ 0 w 316"/>
                <a:gd name="T19" fmla="*/ 0 h 563"/>
                <a:gd name="T20" fmla="*/ 0 w 316"/>
                <a:gd name="T21" fmla="*/ 0 h 563"/>
                <a:gd name="T22" fmla="*/ 0 w 316"/>
                <a:gd name="T23" fmla="*/ 0 h 563"/>
                <a:gd name="T24" fmla="*/ 0 w 316"/>
                <a:gd name="T25" fmla="*/ 0 h 563"/>
                <a:gd name="T26" fmla="*/ 0 w 316"/>
                <a:gd name="T27" fmla="*/ 0 h 563"/>
                <a:gd name="T28" fmla="*/ 0 w 316"/>
                <a:gd name="T29" fmla="*/ 0 h 563"/>
                <a:gd name="T30" fmla="*/ 0 w 316"/>
                <a:gd name="T31" fmla="*/ 0 h 563"/>
                <a:gd name="T32" fmla="*/ 0 w 316"/>
                <a:gd name="T33" fmla="*/ 0 h 563"/>
                <a:gd name="T34" fmla="*/ 0 w 316"/>
                <a:gd name="T35" fmla="*/ 0 h 563"/>
                <a:gd name="T36" fmla="*/ 0 w 316"/>
                <a:gd name="T37" fmla="*/ 0 h 563"/>
                <a:gd name="T38" fmla="*/ 0 w 316"/>
                <a:gd name="T39" fmla="*/ 0 h 563"/>
                <a:gd name="T40" fmla="*/ 0 w 316"/>
                <a:gd name="T41" fmla="*/ 0 h 563"/>
                <a:gd name="T42" fmla="*/ 0 w 316"/>
                <a:gd name="T43" fmla="*/ 0 h 563"/>
                <a:gd name="T44" fmla="*/ 0 w 316"/>
                <a:gd name="T45" fmla="*/ 0 h 563"/>
                <a:gd name="T46" fmla="*/ 0 w 316"/>
                <a:gd name="T47" fmla="*/ 0 h 563"/>
                <a:gd name="T48" fmla="*/ 0 w 316"/>
                <a:gd name="T49" fmla="*/ 0 h 563"/>
                <a:gd name="T50" fmla="*/ 0 w 316"/>
                <a:gd name="T51" fmla="*/ 0 h 563"/>
                <a:gd name="T52" fmla="*/ 0 w 316"/>
                <a:gd name="T53" fmla="*/ 0 h 563"/>
                <a:gd name="T54" fmla="*/ 0 w 316"/>
                <a:gd name="T55" fmla="*/ 0 h 563"/>
                <a:gd name="T56" fmla="*/ 0 w 316"/>
                <a:gd name="T57" fmla="*/ 0 h 563"/>
                <a:gd name="T58" fmla="*/ 0 w 316"/>
                <a:gd name="T59" fmla="*/ 0 h 563"/>
                <a:gd name="T60" fmla="*/ 0 w 316"/>
                <a:gd name="T61" fmla="*/ 0 h 563"/>
                <a:gd name="T62" fmla="*/ 0 w 316"/>
                <a:gd name="T63" fmla="*/ 0 h 563"/>
                <a:gd name="T64" fmla="*/ 0 w 316"/>
                <a:gd name="T65" fmla="*/ 0 h 563"/>
                <a:gd name="T66" fmla="*/ 0 w 316"/>
                <a:gd name="T67" fmla="*/ 0 h 563"/>
                <a:gd name="T68" fmla="*/ 0 w 316"/>
                <a:gd name="T69" fmla="*/ 0 h 563"/>
                <a:gd name="T70" fmla="*/ 0 w 316"/>
                <a:gd name="T71" fmla="*/ 0 h 563"/>
                <a:gd name="T72" fmla="*/ 0 w 316"/>
                <a:gd name="T73" fmla="*/ 0 h 563"/>
                <a:gd name="T74" fmla="*/ 0 w 316"/>
                <a:gd name="T75" fmla="*/ 0 h 563"/>
                <a:gd name="T76" fmla="*/ 0 w 316"/>
                <a:gd name="T77" fmla="*/ 0 h 563"/>
                <a:gd name="T78" fmla="*/ 0 w 316"/>
                <a:gd name="T79" fmla="*/ 0 h 563"/>
                <a:gd name="T80" fmla="*/ 0 w 316"/>
                <a:gd name="T81" fmla="*/ 0 h 563"/>
                <a:gd name="T82" fmla="*/ 0 w 316"/>
                <a:gd name="T83" fmla="*/ 0 h 563"/>
                <a:gd name="T84" fmla="*/ 0 w 316"/>
                <a:gd name="T85" fmla="*/ 0 h 5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6"/>
                <a:gd name="T130" fmla="*/ 0 h 563"/>
                <a:gd name="T131" fmla="*/ 316 w 316"/>
                <a:gd name="T132" fmla="*/ 563 h 5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6" h="563">
                  <a:moveTo>
                    <a:pt x="276" y="17"/>
                  </a:moveTo>
                  <a:lnTo>
                    <a:pt x="276" y="19"/>
                  </a:lnTo>
                  <a:lnTo>
                    <a:pt x="278" y="21"/>
                  </a:lnTo>
                  <a:lnTo>
                    <a:pt x="273" y="26"/>
                  </a:lnTo>
                  <a:lnTo>
                    <a:pt x="257" y="21"/>
                  </a:lnTo>
                  <a:lnTo>
                    <a:pt x="245" y="21"/>
                  </a:lnTo>
                  <a:lnTo>
                    <a:pt x="241" y="26"/>
                  </a:lnTo>
                  <a:lnTo>
                    <a:pt x="241" y="28"/>
                  </a:lnTo>
                  <a:lnTo>
                    <a:pt x="285" y="57"/>
                  </a:lnTo>
                  <a:lnTo>
                    <a:pt x="287" y="59"/>
                  </a:lnTo>
                  <a:lnTo>
                    <a:pt x="287" y="61"/>
                  </a:lnTo>
                  <a:lnTo>
                    <a:pt x="271" y="69"/>
                  </a:lnTo>
                  <a:lnTo>
                    <a:pt x="271" y="75"/>
                  </a:lnTo>
                  <a:lnTo>
                    <a:pt x="300" y="92"/>
                  </a:lnTo>
                  <a:lnTo>
                    <a:pt x="300" y="94"/>
                  </a:lnTo>
                  <a:lnTo>
                    <a:pt x="302" y="96"/>
                  </a:lnTo>
                  <a:lnTo>
                    <a:pt x="298" y="101"/>
                  </a:lnTo>
                  <a:lnTo>
                    <a:pt x="278" y="98"/>
                  </a:lnTo>
                  <a:lnTo>
                    <a:pt x="271" y="98"/>
                  </a:lnTo>
                  <a:lnTo>
                    <a:pt x="265" y="105"/>
                  </a:lnTo>
                  <a:lnTo>
                    <a:pt x="271" y="116"/>
                  </a:lnTo>
                  <a:lnTo>
                    <a:pt x="302" y="136"/>
                  </a:lnTo>
                  <a:lnTo>
                    <a:pt x="316" y="148"/>
                  </a:lnTo>
                  <a:lnTo>
                    <a:pt x="316" y="150"/>
                  </a:lnTo>
                  <a:lnTo>
                    <a:pt x="302" y="150"/>
                  </a:lnTo>
                  <a:lnTo>
                    <a:pt x="285" y="146"/>
                  </a:lnTo>
                  <a:lnTo>
                    <a:pt x="255" y="154"/>
                  </a:lnTo>
                  <a:lnTo>
                    <a:pt x="251" y="156"/>
                  </a:lnTo>
                  <a:lnTo>
                    <a:pt x="251" y="160"/>
                  </a:lnTo>
                  <a:lnTo>
                    <a:pt x="267" y="162"/>
                  </a:lnTo>
                  <a:lnTo>
                    <a:pt x="298" y="184"/>
                  </a:lnTo>
                  <a:lnTo>
                    <a:pt x="311" y="199"/>
                  </a:lnTo>
                  <a:lnTo>
                    <a:pt x="306" y="203"/>
                  </a:lnTo>
                  <a:lnTo>
                    <a:pt x="291" y="201"/>
                  </a:lnTo>
                  <a:lnTo>
                    <a:pt x="285" y="201"/>
                  </a:lnTo>
                  <a:lnTo>
                    <a:pt x="281" y="205"/>
                  </a:lnTo>
                  <a:lnTo>
                    <a:pt x="285" y="224"/>
                  </a:lnTo>
                  <a:lnTo>
                    <a:pt x="313" y="260"/>
                  </a:lnTo>
                  <a:lnTo>
                    <a:pt x="311" y="262"/>
                  </a:lnTo>
                  <a:lnTo>
                    <a:pt x="311" y="264"/>
                  </a:lnTo>
                  <a:lnTo>
                    <a:pt x="293" y="258"/>
                  </a:lnTo>
                  <a:lnTo>
                    <a:pt x="278" y="252"/>
                  </a:lnTo>
                  <a:lnTo>
                    <a:pt x="271" y="252"/>
                  </a:lnTo>
                  <a:lnTo>
                    <a:pt x="267" y="257"/>
                  </a:lnTo>
                  <a:lnTo>
                    <a:pt x="271" y="267"/>
                  </a:lnTo>
                  <a:lnTo>
                    <a:pt x="271" y="284"/>
                  </a:lnTo>
                  <a:lnTo>
                    <a:pt x="293" y="313"/>
                  </a:lnTo>
                  <a:lnTo>
                    <a:pt x="296" y="315"/>
                  </a:lnTo>
                  <a:lnTo>
                    <a:pt x="291" y="319"/>
                  </a:lnTo>
                  <a:lnTo>
                    <a:pt x="265" y="308"/>
                  </a:lnTo>
                  <a:lnTo>
                    <a:pt x="230" y="310"/>
                  </a:lnTo>
                  <a:lnTo>
                    <a:pt x="230" y="315"/>
                  </a:lnTo>
                  <a:lnTo>
                    <a:pt x="245" y="319"/>
                  </a:lnTo>
                  <a:lnTo>
                    <a:pt x="247" y="319"/>
                  </a:lnTo>
                  <a:lnTo>
                    <a:pt x="251" y="323"/>
                  </a:lnTo>
                  <a:lnTo>
                    <a:pt x="251" y="329"/>
                  </a:lnTo>
                  <a:lnTo>
                    <a:pt x="243" y="341"/>
                  </a:lnTo>
                  <a:lnTo>
                    <a:pt x="245" y="357"/>
                  </a:lnTo>
                  <a:lnTo>
                    <a:pt x="259" y="374"/>
                  </a:lnTo>
                  <a:lnTo>
                    <a:pt x="255" y="379"/>
                  </a:lnTo>
                  <a:lnTo>
                    <a:pt x="235" y="367"/>
                  </a:lnTo>
                  <a:lnTo>
                    <a:pt x="219" y="365"/>
                  </a:lnTo>
                  <a:lnTo>
                    <a:pt x="215" y="365"/>
                  </a:lnTo>
                  <a:lnTo>
                    <a:pt x="213" y="367"/>
                  </a:lnTo>
                  <a:lnTo>
                    <a:pt x="213" y="372"/>
                  </a:lnTo>
                  <a:lnTo>
                    <a:pt x="245" y="385"/>
                  </a:lnTo>
                  <a:lnTo>
                    <a:pt x="247" y="392"/>
                  </a:lnTo>
                  <a:lnTo>
                    <a:pt x="227" y="414"/>
                  </a:lnTo>
                  <a:lnTo>
                    <a:pt x="230" y="438"/>
                  </a:lnTo>
                  <a:lnTo>
                    <a:pt x="237" y="448"/>
                  </a:lnTo>
                  <a:lnTo>
                    <a:pt x="233" y="453"/>
                  </a:lnTo>
                  <a:lnTo>
                    <a:pt x="188" y="426"/>
                  </a:lnTo>
                  <a:lnTo>
                    <a:pt x="182" y="424"/>
                  </a:lnTo>
                  <a:lnTo>
                    <a:pt x="177" y="424"/>
                  </a:lnTo>
                  <a:lnTo>
                    <a:pt x="173" y="429"/>
                  </a:lnTo>
                  <a:lnTo>
                    <a:pt x="180" y="442"/>
                  </a:lnTo>
                  <a:lnTo>
                    <a:pt x="173" y="460"/>
                  </a:lnTo>
                  <a:lnTo>
                    <a:pt x="168" y="478"/>
                  </a:lnTo>
                  <a:lnTo>
                    <a:pt x="158" y="493"/>
                  </a:lnTo>
                  <a:lnTo>
                    <a:pt x="154" y="501"/>
                  </a:lnTo>
                  <a:lnTo>
                    <a:pt x="130" y="490"/>
                  </a:lnTo>
                  <a:lnTo>
                    <a:pt x="118" y="493"/>
                  </a:lnTo>
                  <a:lnTo>
                    <a:pt x="107" y="515"/>
                  </a:lnTo>
                  <a:lnTo>
                    <a:pt x="73" y="533"/>
                  </a:lnTo>
                  <a:lnTo>
                    <a:pt x="63" y="539"/>
                  </a:lnTo>
                  <a:lnTo>
                    <a:pt x="43" y="541"/>
                  </a:lnTo>
                  <a:lnTo>
                    <a:pt x="7" y="563"/>
                  </a:lnTo>
                  <a:lnTo>
                    <a:pt x="0" y="563"/>
                  </a:lnTo>
                  <a:lnTo>
                    <a:pt x="0" y="559"/>
                  </a:lnTo>
                  <a:lnTo>
                    <a:pt x="51" y="525"/>
                  </a:lnTo>
                  <a:lnTo>
                    <a:pt x="59" y="523"/>
                  </a:lnTo>
                  <a:lnTo>
                    <a:pt x="103" y="478"/>
                  </a:lnTo>
                  <a:lnTo>
                    <a:pt x="114" y="473"/>
                  </a:lnTo>
                  <a:lnTo>
                    <a:pt x="142" y="440"/>
                  </a:lnTo>
                  <a:lnTo>
                    <a:pt x="160" y="416"/>
                  </a:lnTo>
                  <a:lnTo>
                    <a:pt x="168" y="396"/>
                  </a:lnTo>
                  <a:lnTo>
                    <a:pt x="186" y="367"/>
                  </a:lnTo>
                  <a:lnTo>
                    <a:pt x="193" y="337"/>
                  </a:lnTo>
                  <a:lnTo>
                    <a:pt x="199" y="323"/>
                  </a:lnTo>
                  <a:lnTo>
                    <a:pt x="213" y="310"/>
                  </a:lnTo>
                  <a:lnTo>
                    <a:pt x="213" y="284"/>
                  </a:lnTo>
                  <a:lnTo>
                    <a:pt x="230" y="254"/>
                  </a:lnTo>
                  <a:lnTo>
                    <a:pt x="225" y="247"/>
                  </a:lnTo>
                  <a:lnTo>
                    <a:pt x="225" y="228"/>
                  </a:lnTo>
                  <a:lnTo>
                    <a:pt x="243" y="212"/>
                  </a:lnTo>
                  <a:lnTo>
                    <a:pt x="243" y="210"/>
                  </a:lnTo>
                  <a:lnTo>
                    <a:pt x="223" y="196"/>
                  </a:lnTo>
                  <a:lnTo>
                    <a:pt x="227" y="170"/>
                  </a:lnTo>
                  <a:lnTo>
                    <a:pt x="219" y="162"/>
                  </a:lnTo>
                  <a:lnTo>
                    <a:pt x="230" y="122"/>
                  </a:lnTo>
                  <a:lnTo>
                    <a:pt x="227" y="120"/>
                  </a:lnTo>
                  <a:lnTo>
                    <a:pt x="223" y="120"/>
                  </a:lnTo>
                  <a:lnTo>
                    <a:pt x="219" y="125"/>
                  </a:lnTo>
                  <a:lnTo>
                    <a:pt x="215" y="120"/>
                  </a:lnTo>
                  <a:lnTo>
                    <a:pt x="223" y="85"/>
                  </a:lnTo>
                  <a:lnTo>
                    <a:pt x="225" y="83"/>
                  </a:lnTo>
                  <a:lnTo>
                    <a:pt x="221" y="79"/>
                  </a:lnTo>
                  <a:lnTo>
                    <a:pt x="206" y="85"/>
                  </a:lnTo>
                  <a:lnTo>
                    <a:pt x="198" y="76"/>
                  </a:lnTo>
                  <a:lnTo>
                    <a:pt x="199" y="57"/>
                  </a:lnTo>
                  <a:lnTo>
                    <a:pt x="199" y="47"/>
                  </a:lnTo>
                  <a:lnTo>
                    <a:pt x="193" y="43"/>
                  </a:lnTo>
                  <a:lnTo>
                    <a:pt x="193" y="30"/>
                  </a:lnTo>
                  <a:lnTo>
                    <a:pt x="202" y="13"/>
                  </a:lnTo>
                  <a:lnTo>
                    <a:pt x="223" y="0"/>
                  </a:lnTo>
                  <a:lnTo>
                    <a:pt x="247" y="2"/>
                  </a:lnTo>
                  <a:lnTo>
                    <a:pt x="276" y="1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61" name="Freeform 1038"/>
            <p:cNvSpPr>
              <a:spLocks/>
            </p:cNvSpPr>
            <p:nvPr/>
          </p:nvSpPr>
          <p:spPr bwMode="auto">
            <a:xfrm>
              <a:off x="3571" y="2410"/>
              <a:ext cx="28" cy="26"/>
            </a:xfrm>
            <a:custGeom>
              <a:avLst/>
              <a:gdLst>
                <a:gd name="T0" fmla="*/ 0 w 372"/>
                <a:gd name="T1" fmla="*/ 0 h 337"/>
                <a:gd name="T2" fmla="*/ 0 w 372"/>
                <a:gd name="T3" fmla="*/ 0 h 337"/>
                <a:gd name="T4" fmla="*/ 0 w 372"/>
                <a:gd name="T5" fmla="*/ 0 h 337"/>
                <a:gd name="T6" fmla="*/ 0 w 372"/>
                <a:gd name="T7" fmla="*/ 0 h 337"/>
                <a:gd name="T8" fmla="*/ 0 w 372"/>
                <a:gd name="T9" fmla="*/ 0 h 337"/>
                <a:gd name="T10" fmla="*/ 0 w 372"/>
                <a:gd name="T11" fmla="*/ 0 h 337"/>
                <a:gd name="T12" fmla="*/ 0 w 372"/>
                <a:gd name="T13" fmla="*/ 0 h 337"/>
                <a:gd name="T14" fmla="*/ 0 w 372"/>
                <a:gd name="T15" fmla="*/ 0 h 337"/>
                <a:gd name="T16" fmla="*/ 0 w 372"/>
                <a:gd name="T17" fmla="*/ 0 h 337"/>
                <a:gd name="T18" fmla="*/ 0 w 372"/>
                <a:gd name="T19" fmla="*/ 0 h 337"/>
                <a:gd name="T20" fmla="*/ 0 w 372"/>
                <a:gd name="T21" fmla="*/ 0 h 337"/>
                <a:gd name="T22" fmla="*/ 0 w 372"/>
                <a:gd name="T23" fmla="*/ 0 h 337"/>
                <a:gd name="T24" fmla="*/ 0 w 372"/>
                <a:gd name="T25" fmla="*/ 0 h 337"/>
                <a:gd name="T26" fmla="*/ 0 w 372"/>
                <a:gd name="T27" fmla="*/ 0 h 337"/>
                <a:gd name="T28" fmla="*/ 0 w 372"/>
                <a:gd name="T29" fmla="*/ 0 h 337"/>
                <a:gd name="T30" fmla="*/ 0 w 372"/>
                <a:gd name="T31" fmla="*/ 0 h 337"/>
                <a:gd name="T32" fmla="*/ 0 w 372"/>
                <a:gd name="T33" fmla="*/ 0 h 337"/>
                <a:gd name="T34" fmla="*/ 0 w 372"/>
                <a:gd name="T35" fmla="*/ 0 h 337"/>
                <a:gd name="T36" fmla="*/ 0 w 372"/>
                <a:gd name="T37" fmla="*/ 0 h 337"/>
                <a:gd name="T38" fmla="*/ 0 w 372"/>
                <a:gd name="T39" fmla="*/ 0 h 337"/>
                <a:gd name="T40" fmla="*/ 0 w 372"/>
                <a:gd name="T41" fmla="*/ 0 h 337"/>
                <a:gd name="T42" fmla="*/ 0 w 372"/>
                <a:gd name="T43" fmla="*/ 0 h 337"/>
                <a:gd name="T44" fmla="*/ 0 w 372"/>
                <a:gd name="T45" fmla="*/ 0 h 337"/>
                <a:gd name="T46" fmla="*/ 0 w 372"/>
                <a:gd name="T47" fmla="*/ 0 h 337"/>
                <a:gd name="T48" fmla="*/ 0 w 372"/>
                <a:gd name="T49" fmla="*/ 0 h 337"/>
                <a:gd name="T50" fmla="*/ 0 w 372"/>
                <a:gd name="T51" fmla="*/ 0 h 337"/>
                <a:gd name="T52" fmla="*/ 0 w 372"/>
                <a:gd name="T53" fmla="*/ 0 h 337"/>
                <a:gd name="T54" fmla="*/ 0 w 372"/>
                <a:gd name="T55" fmla="*/ 0 h 337"/>
                <a:gd name="T56" fmla="*/ 0 w 372"/>
                <a:gd name="T57" fmla="*/ 0 h 337"/>
                <a:gd name="T58" fmla="*/ 0 w 372"/>
                <a:gd name="T59" fmla="*/ 0 h 337"/>
                <a:gd name="T60" fmla="*/ 0 w 372"/>
                <a:gd name="T61" fmla="*/ 0 h 337"/>
                <a:gd name="T62" fmla="*/ 0 w 372"/>
                <a:gd name="T63" fmla="*/ 0 h 337"/>
                <a:gd name="T64" fmla="*/ 0 w 372"/>
                <a:gd name="T65" fmla="*/ 0 h 337"/>
                <a:gd name="T66" fmla="*/ 0 w 372"/>
                <a:gd name="T67" fmla="*/ 0 h 337"/>
                <a:gd name="T68" fmla="*/ 0 w 372"/>
                <a:gd name="T69" fmla="*/ 0 h 337"/>
                <a:gd name="T70" fmla="*/ 0 w 372"/>
                <a:gd name="T71" fmla="*/ 0 h 337"/>
                <a:gd name="T72" fmla="*/ 0 w 372"/>
                <a:gd name="T73" fmla="*/ 0 h 337"/>
                <a:gd name="T74" fmla="*/ 0 w 372"/>
                <a:gd name="T75" fmla="*/ 0 h 337"/>
                <a:gd name="T76" fmla="*/ 0 w 372"/>
                <a:gd name="T77" fmla="*/ 0 h 337"/>
                <a:gd name="T78" fmla="*/ 0 w 372"/>
                <a:gd name="T79" fmla="*/ 0 h 337"/>
                <a:gd name="T80" fmla="*/ 0 w 372"/>
                <a:gd name="T81" fmla="*/ 0 h 3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2"/>
                <a:gd name="T124" fmla="*/ 0 h 337"/>
                <a:gd name="T125" fmla="*/ 372 w 372"/>
                <a:gd name="T126" fmla="*/ 337 h 3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2" h="337">
                  <a:moveTo>
                    <a:pt x="348" y="38"/>
                  </a:moveTo>
                  <a:lnTo>
                    <a:pt x="355" y="40"/>
                  </a:lnTo>
                  <a:lnTo>
                    <a:pt x="359" y="40"/>
                  </a:lnTo>
                  <a:lnTo>
                    <a:pt x="370" y="22"/>
                  </a:lnTo>
                  <a:lnTo>
                    <a:pt x="372" y="22"/>
                  </a:lnTo>
                  <a:lnTo>
                    <a:pt x="372" y="48"/>
                  </a:lnTo>
                  <a:lnTo>
                    <a:pt x="355" y="66"/>
                  </a:lnTo>
                  <a:lnTo>
                    <a:pt x="352" y="84"/>
                  </a:lnTo>
                  <a:lnTo>
                    <a:pt x="326" y="119"/>
                  </a:lnTo>
                  <a:lnTo>
                    <a:pt x="307" y="161"/>
                  </a:lnTo>
                  <a:lnTo>
                    <a:pt x="297" y="167"/>
                  </a:lnTo>
                  <a:lnTo>
                    <a:pt x="283" y="169"/>
                  </a:lnTo>
                  <a:lnTo>
                    <a:pt x="249" y="216"/>
                  </a:lnTo>
                  <a:lnTo>
                    <a:pt x="226" y="226"/>
                  </a:lnTo>
                  <a:lnTo>
                    <a:pt x="217" y="226"/>
                  </a:lnTo>
                  <a:lnTo>
                    <a:pt x="186" y="262"/>
                  </a:lnTo>
                  <a:lnTo>
                    <a:pt x="149" y="290"/>
                  </a:lnTo>
                  <a:lnTo>
                    <a:pt x="120" y="295"/>
                  </a:lnTo>
                  <a:lnTo>
                    <a:pt x="107" y="315"/>
                  </a:lnTo>
                  <a:lnTo>
                    <a:pt x="71" y="331"/>
                  </a:lnTo>
                  <a:lnTo>
                    <a:pt x="48" y="337"/>
                  </a:lnTo>
                  <a:lnTo>
                    <a:pt x="40" y="337"/>
                  </a:lnTo>
                  <a:lnTo>
                    <a:pt x="4" y="307"/>
                  </a:lnTo>
                  <a:lnTo>
                    <a:pt x="0" y="301"/>
                  </a:lnTo>
                  <a:lnTo>
                    <a:pt x="0" y="244"/>
                  </a:lnTo>
                  <a:lnTo>
                    <a:pt x="13" y="198"/>
                  </a:lnTo>
                  <a:lnTo>
                    <a:pt x="15" y="198"/>
                  </a:lnTo>
                  <a:lnTo>
                    <a:pt x="18" y="196"/>
                  </a:lnTo>
                  <a:lnTo>
                    <a:pt x="26" y="208"/>
                  </a:lnTo>
                  <a:lnTo>
                    <a:pt x="33" y="259"/>
                  </a:lnTo>
                  <a:lnTo>
                    <a:pt x="28" y="310"/>
                  </a:lnTo>
                  <a:lnTo>
                    <a:pt x="35" y="317"/>
                  </a:lnTo>
                  <a:lnTo>
                    <a:pt x="41" y="317"/>
                  </a:lnTo>
                  <a:lnTo>
                    <a:pt x="51" y="307"/>
                  </a:lnTo>
                  <a:lnTo>
                    <a:pt x="61" y="272"/>
                  </a:lnTo>
                  <a:lnTo>
                    <a:pt x="75" y="262"/>
                  </a:lnTo>
                  <a:lnTo>
                    <a:pt x="93" y="262"/>
                  </a:lnTo>
                  <a:lnTo>
                    <a:pt x="99" y="268"/>
                  </a:lnTo>
                  <a:lnTo>
                    <a:pt x="101" y="286"/>
                  </a:lnTo>
                  <a:lnTo>
                    <a:pt x="105" y="290"/>
                  </a:lnTo>
                  <a:lnTo>
                    <a:pt x="107" y="290"/>
                  </a:lnTo>
                  <a:lnTo>
                    <a:pt x="111" y="286"/>
                  </a:lnTo>
                  <a:lnTo>
                    <a:pt x="105" y="182"/>
                  </a:lnTo>
                  <a:lnTo>
                    <a:pt x="103" y="176"/>
                  </a:lnTo>
                  <a:lnTo>
                    <a:pt x="103" y="169"/>
                  </a:lnTo>
                  <a:lnTo>
                    <a:pt x="105" y="167"/>
                  </a:lnTo>
                  <a:lnTo>
                    <a:pt x="118" y="180"/>
                  </a:lnTo>
                  <a:lnTo>
                    <a:pt x="131" y="236"/>
                  </a:lnTo>
                  <a:lnTo>
                    <a:pt x="136" y="255"/>
                  </a:lnTo>
                  <a:lnTo>
                    <a:pt x="136" y="259"/>
                  </a:lnTo>
                  <a:lnTo>
                    <a:pt x="138" y="262"/>
                  </a:lnTo>
                  <a:lnTo>
                    <a:pt x="142" y="262"/>
                  </a:lnTo>
                  <a:lnTo>
                    <a:pt x="164" y="218"/>
                  </a:lnTo>
                  <a:lnTo>
                    <a:pt x="173" y="211"/>
                  </a:lnTo>
                  <a:lnTo>
                    <a:pt x="192" y="208"/>
                  </a:lnTo>
                  <a:lnTo>
                    <a:pt x="204" y="193"/>
                  </a:lnTo>
                  <a:lnTo>
                    <a:pt x="201" y="149"/>
                  </a:lnTo>
                  <a:lnTo>
                    <a:pt x="197" y="137"/>
                  </a:lnTo>
                  <a:lnTo>
                    <a:pt x="197" y="135"/>
                  </a:lnTo>
                  <a:lnTo>
                    <a:pt x="200" y="131"/>
                  </a:lnTo>
                  <a:lnTo>
                    <a:pt x="204" y="131"/>
                  </a:lnTo>
                  <a:lnTo>
                    <a:pt x="226" y="161"/>
                  </a:lnTo>
                  <a:lnTo>
                    <a:pt x="228" y="171"/>
                  </a:lnTo>
                  <a:lnTo>
                    <a:pt x="232" y="176"/>
                  </a:lnTo>
                  <a:lnTo>
                    <a:pt x="239" y="176"/>
                  </a:lnTo>
                  <a:lnTo>
                    <a:pt x="259" y="145"/>
                  </a:lnTo>
                  <a:lnTo>
                    <a:pt x="273" y="137"/>
                  </a:lnTo>
                  <a:lnTo>
                    <a:pt x="273" y="107"/>
                  </a:lnTo>
                  <a:lnTo>
                    <a:pt x="267" y="92"/>
                  </a:lnTo>
                  <a:lnTo>
                    <a:pt x="267" y="77"/>
                  </a:lnTo>
                  <a:lnTo>
                    <a:pt x="271" y="72"/>
                  </a:lnTo>
                  <a:lnTo>
                    <a:pt x="291" y="97"/>
                  </a:lnTo>
                  <a:lnTo>
                    <a:pt x="300" y="121"/>
                  </a:lnTo>
                  <a:lnTo>
                    <a:pt x="305" y="125"/>
                  </a:lnTo>
                  <a:lnTo>
                    <a:pt x="346" y="75"/>
                  </a:lnTo>
                  <a:lnTo>
                    <a:pt x="329" y="36"/>
                  </a:lnTo>
                  <a:lnTo>
                    <a:pt x="311" y="6"/>
                  </a:lnTo>
                  <a:lnTo>
                    <a:pt x="313" y="0"/>
                  </a:lnTo>
                  <a:lnTo>
                    <a:pt x="333" y="22"/>
                  </a:lnTo>
                  <a:lnTo>
                    <a:pt x="348" y="3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62" name="Freeform 1039"/>
            <p:cNvSpPr>
              <a:spLocks/>
            </p:cNvSpPr>
            <p:nvPr/>
          </p:nvSpPr>
          <p:spPr bwMode="auto">
            <a:xfrm>
              <a:off x="3563" y="2428"/>
              <a:ext cx="8" cy="11"/>
            </a:xfrm>
            <a:custGeom>
              <a:avLst/>
              <a:gdLst>
                <a:gd name="T0" fmla="*/ 0 w 102"/>
                <a:gd name="T1" fmla="*/ 0 h 141"/>
                <a:gd name="T2" fmla="*/ 0 w 102"/>
                <a:gd name="T3" fmla="*/ 0 h 141"/>
                <a:gd name="T4" fmla="*/ 0 w 102"/>
                <a:gd name="T5" fmla="*/ 0 h 141"/>
                <a:gd name="T6" fmla="*/ 0 w 102"/>
                <a:gd name="T7" fmla="*/ 0 h 141"/>
                <a:gd name="T8" fmla="*/ 0 w 102"/>
                <a:gd name="T9" fmla="*/ 0 h 141"/>
                <a:gd name="T10" fmla="*/ 0 w 102"/>
                <a:gd name="T11" fmla="*/ 0 h 141"/>
                <a:gd name="T12" fmla="*/ 0 w 102"/>
                <a:gd name="T13" fmla="*/ 0 h 141"/>
                <a:gd name="T14" fmla="*/ 0 w 102"/>
                <a:gd name="T15" fmla="*/ 0 h 141"/>
                <a:gd name="T16" fmla="*/ 0 w 102"/>
                <a:gd name="T17" fmla="*/ 0 h 141"/>
                <a:gd name="T18" fmla="*/ 0 w 102"/>
                <a:gd name="T19" fmla="*/ 0 h 141"/>
                <a:gd name="T20" fmla="*/ 0 w 102"/>
                <a:gd name="T21" fmla="*/ 0 h 141"/>
                <a:gd name="T22" fmla="*/ 0 w 102"/>
                <a:gd name="T23" fmla="*/ 0 h 141"/>
                <a:gd name="T24" fmla="*/ 0 w 102"/>
                <a:gd name="T25" fmla="*/ 0 h 141"/>
                <a:gd name="T26" fmla="*/ 0 w 102"/>
                <a:gd name="T27" fmla="*/ 0 h 141"/>
                <a:gd name="T28" fmla="*/ 0 w 102"/>
                <a:gd name="T29" fmla="*/ 0 h 141"/>
                <a:gd name="T30" fmla="*/ 0 w 102"/>
                <a:gd name="T31" fmla="*/ 0 h 141"/>
                <a:gd name="T32" fmla="*/ 0 w 102"/>
                <a:gd name="T33" fmla="*/ 0 h 141"/>
                <a:gd name="T34" fmla="*/ 0 w 102"/>
                <a:gd name="T35" fmla="*/ 0 h 141"/>
                <a:gd name="T36" fmla="*/ 0 w 102"/>
                <a:gd name="T37" fmla="*/ 0 h 141"/>
                <a:gd name="T38" fmla="*/ 0 w 102"/>
                <a:gd name="T39" fmla="*/ 0 h 141"/>
                <a:gd name="T40" fmla="*/ 0 w 102"/>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41"/>
                <a:gd name="T65" fmla="*/ 102 w 102"/>
                <a:gd name="T66" fmla="*/ 141 h 1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41">
                  <a:moveTo>
                    <a:pt x="35" y="82"/>
                  </a:moveTo>
                  <a:lnTo>
                    <a:pt x="39" y="87"/>
                  </a:lnTo>
                  <a:lnTo>
                    <a:pt x="46" y="79"/>
                  </a:lnTo>
                  <a:lnTo>
                    <a:pt x="49" y="71"/>
                  </a:lnTo>
                  <a:lnTo>
                    <a:pt x="59" y="62"/>
                  </a:lnTo>
                  <a:lnTo>
                    <a:pt x="81" y="64"/>
                  </a:lnTo>
                  <a:lnTo>
                    <a:pt x="85" y="71"/>
                  </a:lnTo>
                  <a:lnTo>
                    <a:pt x="91" y="103"/>
                  </a:lnTo>
                  <a:lnTo>
                    <a:pt x="102" y="119"/>
                  </a:lnTo>
                  <a:lnTo>
                    <a:pt x="88" y="130"/>
                  </a:lnTo>
                  <a:lnTo>
                    <a:pt x="67" y="137"/>
                  </a:lnTo>
                  <a:lnTo>
                    <a:pt x="41" y="141"/>
                  </a:lnTo>
                  <a:lnTo>
                    <a:pt x="31" y="139"/>
                  </a:lnTo>
                  <a:lnTo>
                    <a:pt x="14" y="110"/>
                  </a:lnTo>
                  <a:lnTo>
                    <a:pt x="0" y="49"/>
                  </a:lnTo>
                  <a:lnTo>
                    <a:pt x="6" y="24"/>
                  </a:lnTo>
                  <a:lnTo>
                    <a:pt x="26" y="0"/>
                  </a:lnTo>
                  <a:lnTo>
                    <a:pt x="33" y="0"/>
                  </a:lnTo>
                  <a:lnTo>
                    <a:pt x="35" y="82"/>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19" name="Group 1040"/>
          <p:cNvGrpSpPr>
            <a:grpSpLocks/>
          </p:cNvGrpSpPr>
          <p:nvPr/>
        </p:nvGrpSpPr>
        <p:grpSpPr bwMode="auto">
          <a:xfrm>
            <a:off x="6534150" y="4400550"/>
            <a:ext cx="588963" cy="349250"/>
            <a:chOff x="3795" y="2198"/>
            <a:chExt cx="371" cy="220"/>
          </a:xfrm>
        </p:grpSpPr>
        <p:sp>
          <p:nvSpPr>
            <p:cNvPr id="75030" name="Freeform 1041"/>
            <p:cNvSpPr>
              <a:spLocks/>
            </p:cNvSpPr>
            <p:nvPr/>
          </p:nvSpPr>
          <p:spPr bwMode="auto">
            <a:xfrm>
              <a:off x="3870" y="2200"/>
              <a:ext cx="53" cy="59"/>
            </a:xfrm>
            <a:custGeom>
              <a:avLst/>
              <a:gdLst>
                <a:gd name="T0" fmla="*/ 51 w 53"/>
                <a:gd name="T1" fmla="*/ 0 h 59"/>
                <a:gd name="T2" fmla="*/ 39 w 53"/>
                <a:gd name="T3" fmla="*/ 14 h 59"/>
                <a:gd name="T4" fmla="*/ 8 w 53"/>
                <a:gd name="T5" fmla="*/ 39 h 59"/>
                <a:gd name="T6" fmla="*/ 1 w 53"/>
                <a:gd name="T7" fmla="*/ 47 h 59"/>
                <a:gd name="T8" fmla="*/ 6 w 53"/>
                <a:gd name="T9" fmla="*/ 43 h 59"/>
                <a:gd name="T10" fmla="*/ 3 w 53"/>
                <a:gd name="T11" fmla="*/ 53 h 59"/>
                <a:gd name="T12" fmla="*/ 0 w 53"/>
                <a:gd name="T13" fmla="*/ 54 h 59"/>
                <a:gd name="T14" fmla="*/ 3 w 53"/>
                <a:gd name="T15" fmla="*/ 59 h 59"/>
                <a:gd name="T16" fmla="*/ 22 w 53"/>
                <a:gd name="T17" fmla="*/ 43 h 59"/>
                <a:gd name="T18" fmla="*/ 45 w 53"/>
                <a:gd name="T19" fmla="*/ 19 h 59"/>
                <a:gd name="T20" fmla="*/ 53 w 53"/>
                <a:gd name="T21" fmla="*/ 8 h 59"/>
                <a:gd name="T22" fmla="*/ 53 w 53"/>
                <a:gd name="T23" fmla="*/ 1 h 59"/>
                <a:gd name="T24" fmla="*/ 51 w 53"/>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59"/>
                <a:gd name="T41" fmla="*/ 53 w 53"/>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59">
                  <a:moveTo>
                    <a:pt x="51" y="0"/>
                  </a:moveTo>
                  <a:lnTo>
                    <a:pt x="39" y="14"/>
                  </a:lnTo>
                  <a:lnTo>
                    <a:pt x="8" y="39"/>
                  </a:lnTo>
                  <a:lnTo>
                    <a:pt x="1" y="47"/>
                  </a:lnTo>
                  <a:lnTo>
                    <a:pt x="6" y="43"/>
                  </a:lnTo>
                  <a:lnTo>
                    <a:pt x="3" y="53"/>
                  </a:lnTo>
                  <a:lnTo>
                    <a:pt x="0" y="54"/>
                  </a:lnTo>
                  <a:lnTo>
                    <a:pt x="3" y="59"/>
                  </a:lnTo>
                  <a:lnTo>
                    <a:pt x="22" y="43"/>
                  </a:lnTo>
                  <a:lnTo>
                    <a:pt x="45" y="19"/>
                  </a:lnTo>
                  <a:lnTo>
                    <a:pt x="53" y="8"/>
                  </a:lnTo>
                  <a:lnTo>
                    <a:pt x="53" y="1"/>
                  </a:lnTo>
                  <a:lnTo>
                    <a:pt x="51"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31" name="Freeform 1042"/>
            <p:cNvSpPr>
              <a:spLocks/>
            </p:cNvSpPr>
            <p:nvPr/>
          </p:nvSpPr>
          <p:spPr bwMode="auto">
            <a:xfrm>
              <a:off x="3859" y="2198"/>
              <a:ext cx="162" cy="189"/>
            </a:xfrm>
            <a:custGeom>
              <a:avLst/>
              <a:gdLst>
                <a:gd name="T0" fmla="*/ 54 w 162"/>
                <a:gd name="T1" fmla="*/ 24 h 189"/>
                <a:gd name="T2" fmla="*/ 39 w 162"/>
                <a:gd name="T3" fmla="*/ 42 h 189"/>
                <a:gd name="T4" fmla="*/ 33 w 162"/>
                <a:gd name="T5" fmla="*/ 53 h 189"/>
                <a:gd name="T6" fmla="*/ 45 w 162"/>
                <a:gd name="T7" fmla="*/ 69 h 189"/>
                <a:gd name="T8" fmla="*/ 53 w 162"/>
                <a:gd name="T9" fmla="*/ 75 h 189"/>
                <a:gd name="T10" fmla="*/ 92 w 162"/>
                <a:gd name="T11" fmla="*/ 91 h 189"/>
                <a:gd name="T12" fmla="*/ 51 w 162"/>
                <a:gd name="T13" fmla="*/ 77 h 189"/>
                <a:gd name="T14" fmla="*/ 43 w 162"/>
                <a:gd name="T15" fmla="*/ 70 h 189"/>
                <a:gd name="T16" fmla="*/ 22 w 162"/>
                <a:gd name="T17" fmla="*/ 58 h 189"/>
                <a:gd name="T18" fmla="*/ 17 w 162"/>
                <a:gd name="T19" fmla="*/ 66 h 189"/>
                <a:gd name="T20" fmla="*/ 12 w 162"/>
                <a:gd name="T21" fmla="*/ 67 h 189"/>
                <a:gd name="T22" fmla="*/ 4 w 162"/>
                <a:gd name="T23" fmla="*/ 74 h 189"/>
                <a:gd name="T24" fmla="*/ 36 w 162"/>
                <a:gd name="T25" fmla="*/ 91 h 189"/>
                <a:gd name="T26" fmla="*/ 59 w 162"/>
                <a:gd name="T27" fmla="*/ 127 h 189"/>
                <a:gd name="T28" fmla="*/ 78 w 162"/>
                <a:gd name="T29" fmla="*/ 116 h 189"/>
                <a:gd name="T30" fmla="*/ 112 w 162"/>
                <a:gd name="T31" fmla="*/ 100 h 189"/>
                <a:gd name="T32" fmla="*/ 131 w 162"/>
                <a:gd name="T33" fmla="*/ 108 h 189"/>
                <a:gd name="T34" fmla="*/ 137 w 162"/>
                <a:gd name="T35" fmla="*/ 117 h 189"/>
                <a:gd name="T36" fmla="*/ 156 w 162"/>
                <a:gd name="T37" fmla="*/ 138 h 189"/>
                <a:gd name="T38" fmla="*/ 148 w 162"/>
                <a:gd name="T39" fmla="*/ 156 h 189"/>
                <a:gd name="T40" fmla="*/ 156 w 162"/>
                <a:gd name="T41" fmla="*/ 142 h 189"/>
                <a:gd name="T42" fmla="*/ 146 w 162"/>
                <a:gd name="T43" fmla="*/ 145 h 189"/>
                <a:gd name="T44" fmla="*/ 126 w 162"/>
                <a:gd name="T45" fmla="*/ 130 h 189"/>
                <a:gd name="T46" fmla="*/ 134 w 162"/>
                <a:gd name="T47" fmla="*/ 120 h 189"/>
                <a:gd name="T48" fmla="*/ 82 w 162"/>
                <a:gd name="T49" fmla="*/ 123 h 189"/>
                <a:gd name="T50" fmla="*/ 58 w 162"/>
                <a:gd name="T51" fmla="*/ 130 h 189"/>
                <a:gd name="T52" fmla="*/ 43 w 162"/>
                <a:gd name="T53" fmla="*/ 100 h 189"/>
                <a:gd name="T54" fmla="*/ 36 w 162"/>
                <a:gd name="T55" fmla="*/ 94 h 189"/>
                <a:gd name="T56" fmla="*/ 28 w 162"/>
                <a:gd name="T57" fmla="*/ 108 h 189"/>
                <a:gd name="T58" fmla="*/ 48 w 162"/>
                <a:gd name="T59" fmla="*/ 127 h 189"/>
                <a:gd name="T60" fmla="*/ 50 w 162"/>
                <a:gd name="T61" fmla="*/ 134 h 189"/>
                <a:gd name="T62" fmla="*/ 36 w 162"/>
                <a:gd name="T63" fmla="*/ 114 h 189"/>
                <a:gd name="T64" fmla="*/ 33 w 162"/>
                <a:gd name="T65" fmla="*/ 127 h 189"/>
                <a:gd name="T66" fmla="*/ 50 w 162"/>
                <a:gd name="T67" fmla="*/ 158 h 189"/>
                <a:gd name="T68" fmla="*/ 43 w 162"/>
                <a:gd name="T69" fmla="*/ 156 h 189"/>
                <a:gd name="T70" fmla="*/ 26 w 162"/>
                <a:gd name="T71" fmla="*/ 134 h 189"/>
                <a:gd name="T72" fmla="*/ 26 w 162"/>
                <a:gd name="T73" fmla="*/ 141 h 189"/>
                <a:gd name="T74" fmla="*/ 17 w 162"/>
                <a:gd name="T75" fmla="*/ 139 h 189"/>
                <a:gd name="T76" fmla="*/ 11 w 162"/>
                <a:gd name="T77" fmla="*/ 155 h 189"/>
                <a:gd name="T78" fmla="*/ 19 w 162"/>
                <a:gd name="T79" fmla="*/ 142 h 189"/>
                <a:gd name="T80" fmla="*/ 23 w 162"/>
                <a:gd name="T81" fmla="*/ 164 h 189"/>
                <a:gd name="T82" fmla="*/ 29 w 162"/>
                <a:gd name="T83" fmla="*/ 155 h 189"/>
                <a:gd name="T84" fmla="*/ 19 w 162"/>
                <a:gd name="T85" fmla="*/ 166 h 189"/>
                <a:gd name="T86" fmla="*/ 12 w 162"/>
                <a:gd name="T87" fmla="*/ 187 h 189"/>
                <a:gd name="T88" fmla="*/ 14 w 162"/>
                <a:gd name="T89" fmla="*/ 186 h 189"/>
                <a:gd name="T90" fmla="*/ 22 w 162"/>
                <a:gd name="T91" fmla="*/ 172 h 189"/>
                <a:gd name="T92" fmla="*/ 1 w 162"/>
                <a:gd name="T93" fmla="*/ 181 h 189"/>
                <a:gd name="T94" fmla="*/ 6 w 162"/>
                <a:gd name="T95" fmla="*/ 155 h 189"/>
                <a:gd name="T96" fmla="*/ 1 w 162"/>
                <a:gd name="T97" fmla="*/ 155 h 189"/>
                <a:gd name="T98" fmla="*/ 14 w 162"/>
                <a:gd name="T99" fmla="*/ 128 h 189"/>
                <a:gd name="T100" fmla="*/ 26 w 162"/>
                <a:gd name="T101" fmla="*/ 103 h 189"/>
                <a:gd name="T102" fmla="*/ 19 w 162"/>
                <a:gd name="T103" fmla="*/ 103 h 189"/>
                <a:gd name="T104" fmla="*/ 23 w 162"/>
                <a:gd name="T105" fmla="*/ 89 h 189"/>
                <a:gd name="T106" fmla="*/ 4 w 162"/>
                <a:gd name="T107" fmla="*/ 69 h 189"/>
                <a:gd name="T108" fmla="*/ 19 w 162"/>
                <a:gd name="T109" fmla="*/ 45 h 189"/>
                <a:gd name="T110" fmla="*/ 15 w 162"/>
                <a:gd name="T111" fmla="*/ 47 h 189"/>
                <a:gd name="T112" fmla="*/ 23 w 162"/>
                <a:gd name="T113" fmla="*/ 50 h 189"/>
                <a:gd name="T114" fmla="*/ 47 w 162"/>
                <a:gd name="T115" fmla="*/ 30 h 189"/>
                <a:gd name="T116" fmla="*/ 64 w 162"/>
                <a:gd name="T117" fmla="*/ 3 h 189"/>
                <a:gd name="T118" fmla="*/ 42 w 162"/>
                <a:gd name="T119" fmla="*/ 22 h 189"/>
                <a:gd name="T120" fmla="*/ 19 w 162"/>
                <a:gd name="T121" fmla="*/ 41 h 189"/>
                <a:gd name="T122" fmla="*/ 31 w 162"/>
                <a:gd name="T123" fmla="*/ 27 h 189"/>
                <a:gd name="T124" fmla="*/ 50 w 162"/>
                <a:gd name="T125" fmla="*/ 14 h 1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2"/>
                <a:gd name="T190" fmla="*/ 0 h 189"/>
                <a:gd name="T191" fmla="*/ 162 w 162"/>
                <a:gd name="T192" fmla="*/ 189 h 1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2" h="189">
                  <a:moveTo>
                    <a:pt x="64" y="0"/>
                  </a:moveTo>
                  <a:lnTo>
                    <a:pt x="64" y="6"/>
                  </a:lnTo>
                  <a:lnTo>
                    <a:pt x="62" y="13"/>
                  </a:lnTo>
                  <a:lnTo>
                    <a:pt x="61" y="16"/>
                  </a:lnTo>
                  <a:lnTo>
                    <a:pt x="59" y="19"/>
                  </a:lnTo>
                  <a:lnTo>
                    <a:pt x="56" y="21"/>
                  </a:lnTo>
                  <a:lnTo>
                    <a:pt x="54" y="24"/>
                  </a:lnTo>
                  <a:lnTo>
                    <a:pt x="51" y="27"/>
                  </a:lnTo>
                  <a:lnTo>
                    <a:pt x="50" y="30"/>
                  </a:lnTo>
                  <a:lnTo>
                    <a:pt x="47" y="31"/>
                  </a:lnTo>
                  <a:lnTo>
                    <a:pt x="43" y="35"/>
                  </a:lnTo>
                  <a:lnTo>
                    <a:pt x="40" y="38"/>
                  </a:lnTo>
                  <a:lnTo>
                    <a:pt x="37" y="41"/>
                  </a:lnTo>
                  <a:lnTo>
                    <a:pt x="39" y="42"/>
                  </a:lnTo>
                  <a:lnTo>
                    <a:pt x="40" y="45"/>
                  </a:lnTo>
                  <a:lnTo>
                    <a:pt x="43" y="49"/>
                  </a:lnTo>
                  <a:lnTo>
                    <a:pt x="42" y="50"/>
                  </a:lnTo>
                  <a:lnTo>
                    <a:pt x="40" y="49"/>
                  </a:lnTo>
                  <a:lnTo>
                    <a:pt x="37" y="45"/>
                  </a:lnTo>
                  <a:lnTo>
                    <a:pt x="36" y="50"/>
                  </a:lnTo>
                  <a:lnTo>
                    <a:pt x="33" y="53"/>
                  </a:lnTo>
                  <a:lnTo>
                    <a:pt x="31" y="56"/>
                  </a:lnTo>
                  <a:lnTo>
                    <a:pt x="29" y="58"/>
                  </a:lnTo>
                  <a:lnTo>
                    <a:pt x="31" y="61"/>
                  </a:lnTo>
                  <a:lnTo>
                    <a:pt x="34" y="63"/>
                  </a:lnTo>
                  <a:lnTo>
                    <a:pt x="36" y="64"/>
                  </a:lnTo>
                  <a:lnTo>
                    <a:pt x="39" y="66"/>
                  </a:lnTo>
                  <a:lnTo>
                    <a:pt x="45" y="69"/>
                  </a:lnTo>
                  <a:lnTo>
                    <a:pt x="50" y="70"/>
                  </a:lnTo>
                  <a:lnTo>
                    <a:pt x="53" y="72"/>
                  </a:lnTo>
                  <a:lnTo>
                    <a:pt x="58" y="74"/>
                  </a:lnTo>
                  <a:lnTo>
                    <a:pt x="61" y="75"/>
                  </a:lnTo>
                  <a:lnTo>
                    <a:pt x="54" y="75"/>
                  </a:lnTo>
                  <a:lnTo>
                    <a:pt x="50" y="74"/>
                  </a:lnTo>
                  <a:lnTo>
                    <a:pt x="53" y="75"/>
                  </a:lnTo>
                  <a:lnTo>
                    <a:pt x="56" y="77"/>
                  </a:lnTo>
                  <a:lnTo>
                    <a:pt x="64" y="80"/>
                  </a:lnTo>
                  <a:lnTo>
                    <a:pt x="70" y="81"/>
                  </a:lnTo>
                  <a:lnTo>
                    <a:pt x="78" y="83"/>
                  </a:lnTo>
                  <a:lnTo>
                    <a:pt x="86" y="86"/>
                  </a:lnTo>
                  <a:lnTo>
                    <a:pt x="89" y="89"/>
                  </a:lnTo>
                  <a:lnTo>
                    <a:pt x="92" y="91"/>
                  </a:lnTo>
                  <a:lnTo>
                    <a:pt x="86" y="88"/>
                  </a:lnTo>
                  <a:lnTo>
                    <a:pt x="79" y="86"/>
                  </a:lnTo>
                  <a:lnTo>
                    <a:pt x="72" y="83"/>
                  </a:lnTo>
                  <a:lnTo>
                    <a:pt x="65" y="81"/>
                  </a:lnTo>
                  <a:lnTo>
                    <a:pt x="59" y="78"/>
                  </a:lnTo>
                  <a:lnTo>
                    <a:pt x="51" y="77"/>
                  </a:lnTo>
                  <a:lnTo>
                    <a:pt x="45" y="74"/>
                  </a:lnTo>
                  <a:lnTo>
                    <a:pt x="39" y="70"/>
                  </a:lnTo>
                  <a:lnTo>
                    <a:pt x="34" y="69"/>
                  </a:lnTo>
                  <a:lnTo>
                    <a:pt x="43" y="72"/>
                  </a:lnTo>
                  <a:lnTo>
                    <a:pt x="50" y="74"/>
                  </a:lnTo>
                  <a:lnTo>
                    <a:pt x="47" y="72"/>
                  </a:lnTo>
                  <a:lnTo>
                    <a:pt x="43" y="70"/>
                  </a:lnTo>
                  <a:lnTo>
                    <a:pt x="37" y="67"/>
                  </a:lnTo>
                  <a:lnTo>
                    <a:pt x="33" y="64"/>
                  </a:lnTo>
                  <a:lnTo>
                    <a:pt x="26" y="60"/>
                  </a:lnTo>
                  <a:lnTo>
                    <a:pt x="23" y="56"/>
                  </a:lnTo>
                  <a:lnTo>
                    <a:pt x="22" y="56"/>
                  </a:lnTo>
                  <a:lnTo>
                    <a:pt x="20" y="56"/>
                  </a:lnTo>
                  <a:lnTo>
                    <a:pt x="22" y="58"/>
                  </a:lnTo>
                  <a:lnTo>
                    <a:pt x="22" y="61"/>
                  </a:lnTo>
                  <a:lnTo>
                    <a:pt x="19" y="63"/>
                  </a:lnTo>
                  <a:lnTo>
                    <a:pt x="29" y="66"/>
                  </a:lnTo>
                  <a:lnTo>
                    <a:pt x="26" y="66"/>
                  </a:lnTo>
                  <a:lnTo>
                    <a:pt x="23" y="66"/>
                  </a:lnTo>
                  <a:lnTo>
                    <a:pt x="20" y="66"/>
                  </a:lnTo>
                  <a:lnTo>
                    <a:pt x="17" y="66"/>
                  </a:lnTo>
                  <a:lnTo>
                    <a:pt x="15" y="67"/>
                  </a:lnTo>
                  <a:lnTo>
                    <a:pt x="14" y="70"/>
                  </a:lnTo>
                  <a:lnTo>
                    <a:pt x="12" y="72"/>
                  </a:lnTo>
                  <a:lnTo>
                    <a:pt x="9" y="75"/>
                  </a:lnTo>
                  <a:lnTo>
                    <a:pt x="11" y="69"/>
                  </a:lnTo>
                  <a:lnTo>
                    <a:pt x="12" y="67"/>
                  </a:lnTo>
                  <a:lnTo>
                    <a:pt x="15" y="66"/>
                  </a:lnTo>
                  <a:lnTo>
                    <a:pt x="12" y="64"/>
                  </a:lnTo>
                  <a:lnTo>
                    <a:pt x="11" y="61"/>
                  </a:lnTo>
                  <a:lnTo>
                    <a:pt x="9" y="60"/>
                  </a:lnTo>
                  <a:lnTo>
                    <a:pt x="6" y="66"/>
                  </a:lnTo>
                  <a:lnTo>
                    <a:pt x="4" y="74"/>
                  </a:lnTo>
                  <a:lnTo>
                    <a:pt x="8" y="77"/>
                  </a:lnTo>
                  <a:lnTo>
                    <a:pt x="11" y="78"/>
                  </a:lnTo>
                  <a:lnTo>
                    <a:pt x="14" y="80"/>
                  </a:lnTo>
                  <a:lnTo>
                    <a:pt x="17" y="81"/>
                  </a:lnTo>
                  <a:lnTo>
                    <a:pt x="23" y="84"/>
                  </a:lnTo>
                  <a:lnTo>
                    <a:pt x="29" y="88"/>
                  </a:lnTo>
                  <a:lnTo>
                    <a:pt x="36" y="91"/>
                  </a:lnTo>
                  <a:lnTo>
                    <a:pt x="42" y="94"/>
                  </a:lnTo>
                  <a:lnTo>
                    <a:pt x="45" y="97"/>
                  </a:lnTo>
                  <a:lnTo>
                    <a:pt x="48" y="99"/>
                  </a:lnTo>
                  <a:lnTo>
                    <a:pt x="53" y="103"/>
                  </a:lnTo>
                  <a:lnTo>
                    <a:pt x="58" y="111"/>
                  </a:lnTo>
                  <a:lnTo>
                    <a:pt x="59" y="120"/>
                  </a:lnTo>
                  <a:lnTo>
                    <a:pt x="59" y="127"/>
                  </a:lnTo>
                  <a:lnTo>
                    <a:pt x="59" y="128"/>
                  </a:lnTo>
                  <a:lnTo>
                    <a:pt x="61" y="130"/>
                  </a:lnTo>
                  <a:lnTo>
                    <a:pt x="65" y="127"/>
                  </a:lnTo>
                  <a:lnTo>
                    <a:pt x="68" y="123"/>
                  </a:lnTo>
                  <a:lnTo>
                    <a:pt x="72" y="122"/>
                  </a:lnTo>
                  <a:lnTo>
                    <a:pt x="75" y="119"/>
                  </a:lnTo>
                  <a:lnTo>
                    <a:pt x="78" y="116"/>
                  </a:lnTo>
                  <a:lnTo>
                    <a:pt x="82" y="114"/>
                  </a:lnTo>
                  <a:lnTo>
                    <a:pt x="86" y="111"/>
                  </a:lnTo>
                  <a:lnTo>
                    <a:pt x="89" y="109"/>
                  </a:lnTo>
                  <a:lnTo>
                    <a:pt x="95" y="106"/>
                  </a:lnTo>
                  <a:lnTo>
                    <a:pt x="101" y="103"/>
                  </a:lnTo>
                  <a:lnTo>
                    <a:pt x="107" y="102"/>
                  </a:lnTo>
                  <a:lnTo>
                    <a:pt x="112" y="100"/>
                  </a:lnTo>
                  <a:lnTo>
                    <a:pt x="126" y="105"/>
                  </a:lnTo>
                  <a:lnTo>
                    <a:pt x="132" y="109"/>
                  </a:lnTo>
                  <a:lnTo>
                    <a:pt x="139" y="114"/>
                  </a:lnTo>
                  <a:lnTo>
                    <a:pt x="135" y="113"/>
                  </a:lnTo>
                  <a:lnTo>
                    <a:pt x="132" y="109"/>
                  </a:lnTo>
                  <a:lnTo>
                    <a:pt x="131" y="108"/>
                  </a:lnTo>
                  <a:lnTo>
                    <a:pt x="126" y="106"/>
                  </a:lnTo>
                  <a:lnTo>
                    <a:pt x="126" y="108"/>
                  </a:lnTo>
                  <a:lnTo>
                    <a:pt x="128" y="109"/>
                  </a:lnTo>
                  <a:lnTo>
                    <a:pt x="131" y="111"/>
                  </a:lnTo>
                  <a:lnTo>
                    <a:pt x="132" y="114"/>
                  </a:lnTo>
                  <a:lnTo>
                    <a:pt x="135" y="116"/>
                  </a:lnTo>
                  <a:lnTo>
                    <a:pt x="137" y="117"/>
                  </a:lnTo>
                  <a:lnTo>
                    <a:pt x="140" y="119"/>
                  </a:lnTo>
                  <a:lnTo>
                    <a:pt x="143" y="123"/>
                  </a:lnTo>
                  <a:lnTo>
                    <a:pt x="148" y="127"/>
                  </a:lnTo>
                  <a:lnTo>
                    <a:pt x="150" y="130"/>
                  </a:lnTo>
                  <a:lnTo>
                    <a:pt x="151" y="133"/>
                  </a:lnTo>
                  <a:lnTo>
                    <a:pt x="154" y="134"/>
                  </a:lnTo>
                  <a:lnTo>
                    <a:pt x="156" y="138"/>
                  </a:lnTo>
                  <a:lnTo>
                    <a:pt x="162" y="148"/>
                  </a:lnTo>
                  <a:lnTo>
                    <a:pt x="159" y="153"/>
                  </a:lnTo>
                  <a:lnTo>
                    <a:pt x="156" y="156"/>
                  </a:lnTo>
                  <a:lnTo>
                    <a:pt x="150" y="164"/>
                  </a:lnTo>
                  <a:lnTo>
                    <a:pt x="150" y="161"/>
                  </a:lnTo>
                  <a:lnTo>
                    <a:pt x="148" y="156"/>
                  </a:lnTo>
                  <a:lnTo>
                    <a:pt x="151" y="158"/>
                  </a:lnTo>
                  <a:lnTo>
                    <a:pt x="154" y="155"/>
                  </a:lnTo>
                  <a:lnTo>
                    <a:pt x="159" y="150"/>
                  </a:lnTo>
                  <a:lnTo>
                    <a:pt x="159" y="147"/>
                  </a:lnTo>
                  <a:lnTo>
                    <a:pt x="159" y="145"/>
                  </a:lnTo>
                  <a:lnTo>
                    <a:pt x="157" y="144"/>
                  </a:lnTo>
                  <a:lnTo>
                    <a:pt x="156" y="142"/>
                  </a:lnTo>
                  <a:lnTo>
                    <a:pt x="153" y="136"/>
                  </a:lnTo>
                  <a:lnTo>
                    <a:pt x="151" y="134"/>
                  </a:lnTo>
                  <a:lnTo>
                    <a:pt x="148" y="131"/>
                  </a:lnTo>
                  <a:lnTo>
                    <a:pt x="146" y="133"/>
                  </a:lnTo>
                  <a:lnTo>
                    <a:pt x="148" y="136"/>
                  </a:lnTo>
                  <a:lnTo>
                    <a:pt x="148" y="141"/>
                  </a:lnTo>
                  <a:lnTo>
                    <a:pt x="146" y="145"/>
                  </a:lnTo>
                  <a:lnTo>
                    <a:pt x="145" y="145"/>
                  </a:lnTo>
                  <a:lnTo>
                    <a:pt x="146" y="138"/>
                  </a:lnTo>
                  <a:lnTo>
                    <a:pt x="145" y="133"/>
                  </a:lnTo>
                  <a:lnTo>
                    <a:pt x="143" y="131"/>
                  </a:lnTo>
                  <a:lnTo>
                    <a:pt x="142" y="131"/>
                  </a:lnTo>
                  <a:lnTo>
                    <a:pt x="134" y="131"/>
                  </a:lnTo>
                  <a:lnTo>
                    <a:pt x="126" y="130"/>
                  </a:lnTo>
                  <a:lnTo>
                    <a:pt x="129" y="130"/>
                  </a:lnTo>
                  <a:lnTo>
                    <a:pt x="134" y="130"/>
                  </a:lnTo>
                  <a:lnTo>
                    <a:pt x="142" y="128"/>
                  </a:lnTo>
                  <a:lnTo>
                    <a:pt x="139" y="127"/>
                  </a:lnTo>
                  <a:lnTo>
                    <a:pt x="137" y="123"/>
                  </a:lnTo>
                  <a:lnTo>
                    <a:pt x="134" y="120"/>
                  </a:lnTo>
                  <a:lnTo>
                    <a:pt x="132" y="117"/>
                  </a:lnTo>
                  <a:lnTo>
                    <a:pt x="129" y="117"/>
                  </a:lnTo>
                  <a:lnTo>
                    <a:pt x="125" y="116"/>
                  </a:lnTo>
                  <a:lnTo>
                    <a:pt x="118" y="114"/>
                  </a:lnTo>
                  <a:lnTo>
                    <a:pt x="109" y="113"/>
                  </a:lnTo>
                  <a:lnTo>
                    <a:pt x="101" y="114"/>
                  </a:lnTo>
                  <a:lnTo>
                    <a:pt x="82" y="123"/>
                  </a:lnTo>
                  <a:lnTo>
                    <a:pt x="79" y="127"/>
                  </a:lnTo>
                  <a:lnTo>
                    <a:pt x="75" y="130"/>
                  </a:lnTo>
                  <a:lnTo>
                    <a:pt x="72" y="133"/>
                  </a:lnTo>
                  <a:lnTo>
                    <a:pt x="68" y="134"/>
                  </a:lnTo>
                  <a:lnTo>
                    <a:pt x="65" y="134"/>
                  </a:lnTo>
                  <a:lnTo>
                    <a:pt x="62" y="133"/>
                  </a:lnTo>
                  <a:lnTo>
                    <a:pt x="58" y="130"/>
                  </a:lnTo>
                  <a:lnTo>
                    <a:pt x="56" y="123"/>
                  </a:lnTo>
                  <a:lnTo>
                    <a:pt x="56" y="116"/>
                  </a:lnTo>
                  <a:lnTo>
                    <a:pt x="54" y="113"/>
                  </a:lnTo>
                  <a:lnTo>
                    <a:pt x="51" y="109"/>
                  </a:lnTo>
                  <a:lnTo>
                    <a:pt x="50" y="106"/>
                  </a:lnTo>
                  <a:lnTo>
                    <a:pt x="47" y="103"/>
                  </a:lnTo>
                  <a:lnTo>
                    <a:pt x="43" y="100"/>
                  </a:lnTo>
                  <a:lnTo>
                    <a:pt x="40" y="97"/>
                  </a:lnTo>
                  <a:lnTo>
                    <a:pt x="37" y="102"/>
                  </a:lnTo>
                  <a:lnTo>
                    <a:pt x="36" y="105"/>
                  </a:lnTo>
                  <a:lnTo>
                    <a:pt x="34" y="108"/>
                  </a:lnTo>
                  <a:lnTo>
                    <a:pt x="31" y="106"/>
                  </a:lnTo>
                  <a:lnTo>
                    <a:pt x="29" y="105"/>
                  </a:lnTo>
                  <a:lnTo>
                    <a:pt x="36" y="94"/>
                  </a:lnTo>
                  <a:lnTo>
                    <a:pt x="34" y="94"/>
                  </a:lnTo>
                  <a:lnTo>
                    <a:pt x="33" y="94"/>
                  </a:lnTo>
                  <a:lnTo>
                    <a:pt x="29" y="100"/>
                  </a:lnTo>
                  <a:lnTo>
                    <a:pt x="26" y="106"/>
                  </a:lnTo>
                  <a:lnTo>
                    <a:pt x="25" y="109"/>
                  </a:lnTo>
                  <a:lnTo>
                    <a:pt x="26" y="108"/>
                  </a:lnTo>
                  <a:lnTo>
                    <a:pt x="28" y="108"/>
                  </a:lnTo>
                  <a:lnTo>
                    <a:pt x="33" y="109"/>
                  </a:lnTo>
                  <a:lnTo>
                    <a:pt x="36" y="111"/>
                  </a:lnTo>
                  <a:lnTo>
                    <a:pt x="37" y="113"/>
                  </a:lnTo>
                  <a:lnTo>
                    <a:pt x="40" y="114"/>
                  </a:lnTo>
                  <a:lnTo>
                    <a:pt x="43" y="119"/>
                  </a:lnTo>
                  <a:lnTo>
                    <a:pt x="47" y="122"/>
                  </a:lnTo>
                  <a:lnTo>
                    <a:pt x="48" y="127"/>
                  </a:lnTo>
                  <a:lnTo>
                    <a:pt x="51" y="131"/>
                  </a:lnTo>
                  <a:lnTo>
                    <a:pt x="54" y="155"/>
                  </a:lnTo>
                  <a:lnTo>
                    <a:pt x="54" y="158"/>
                  </a:lnTo>
                  <a:lnTo>
                    <a:pt x="53" y="155"/>
                  </a:lnTo>
                  <a:lnTo>
                    <a:pt x="53" y="150"/>
                  </a:lnTo>
                  <a:lnTo>
                    <a:pt x="53" y="142"/>
                  </a:lnTo>
                  <a:lnTo>
                    <a:pt x="50" y="134"/>
                  </a:lnTo>
                  <a:lnTo>
                    <a:pt x="48" y="130"/>
                  </a:lnTo>
                  <a:lnTo>
                    <a:pt x="47" y="127"/>
                  </a:lnTo>
                  <a:lnTo>
                    <a:pt x="43" y="122"/>
                  </a:lnTo>
                  <a:lnTo>
                    <a:pt x="42" y="119"/>
                  </a:lnTo>
                  <a:lnTo>
                    <a:pt x="39" y="116"/>
                  </a:lnTo>
                  <a:lnTo>
                    <a:pt x="37" y="114"/>
                  </a:lnTo>
                  <a:lnTo>
                    <a:pt x="36" y="114"/>
                  </a:lnTo>
                  <a:lnTo>
                    <a:pt x="34" y="116"/>
                  </a:lnTo>
                  <a:lnTo>
                    <a:pt x="33" y="116"/>
                  </a:lnTo>
                  <a:lnTo>
                    <a:pt x="29" y="119"/>
                  </a:lnTo>
                  <a:lnTo>
                    <a:pt x="25" y="119"/>
                  </a:lnTo>
                  <a:lnTo>
                    <a:pt x="22" y="120"/>
                  </a:lnTo>
                  <a:lnTo>
                    <a:pt x="22" y="122"/>
                  </a:lnTo>
                  <a:lnTo>
                    <a:pt x="33" y="127"/>
                  </a:lnTo>
                  <a:lnTo>
                    <a:pt x="36" y="131"/>
                  </a:lnTo>
                  <a:lnTo>
                    <a:pt x="39" y="134"/>
                  </a:lnTo>
                  <a:lnTo>
                    <a:pt x="42" y="142"/>
                  </a:lnTo>
                  <a:lnTo>
                    <a:pt x="43" y="145"/>
                  </a:lnTo>
                  <a:lnTo>
                    <a:pt x="45" y="150"/>
                  </a:lnTo>
                  <a:lnTo>
                    <a:pt x="48" y="153"/>
                  </a:lnTo>
                  <a:lnTo>
                    <a:pt x="50" y="158"/>
                  </a:lnTo>
                  <a:lnTo>
                    <a:pt x="51" y="161"/>
                  </a:lnTo>
                  <a:lnTo>
                    <a:pt x="54" y="162"/>
                  </a:lnTo>
                  <a:lnTo>
                    <a:pt x="54" y="169"/>
                  </a:lnTo>
                  <a:lnTo>
                    <a:pt x="51" y="167"/>
                  </a:lnTo>
                  <a:lnTo>
                    <a:pt x="48" y="164"/>
                  </a:lnTo>
                  <a:lnTo>
                    <a:pt x="47" y="159"/>
                  </a:lnTo>
                  <a:lnTo>
                    <a:pt x="43" y="156"/>
                  </a:lnTo>
                  <a:lnTo>
                    <a:pt x="40" y="153"/>
                  </a:lnTo>
                  <a:lnTo>
                    <a:pt x="39" y="147"/>
                  </a:lnTo>
                  <a:lnTo>
                    <a:pt x="37" y="144"/>
                  </a:lnTo>
                  <a:lnTo>
                    <a:pt x="34" y="141"/>
                  </a:lnTo>
                  <a:lnTo>
                    <a:pt x="33" y="138"/>
                  </a:lnTo>
                  <a:lnTo>
                    <a:pt x="29" y="136"/>
                  </a:lnTo>
                  <a:lnTo>
                    <a:pt x="26" y="134"/>
                  </a:lnTo>
                  <a:lnTo>
                    <a:pt x="23" y="133"/>
                  </a:lnTo>
                  <a:lnTo>
                    <a:pt x="26" y="138"/>
                  </a:lnTo>
                  <a:lnTo>
                    <a:pt x="29" y="144"/>
                  </a:lnTo>
                  <a:lnTo>
                    <a:pt x="31" y="150"/>
                  </a:lnTo>
                  <a:lnTo>
                    <a:pt x="28" y="145"/>
                  </a:lnTo>
                  <a:lnTo>
                    <a:pt x="26" y="141"/>
                  </a:lnTo>
                  <a:lnTo>
                    <a:pt x="25" y="138"/>
                  </a:lnTo>
                  <a:lnTo>
                    <a:pt x="23" y="136"/>
                  </a:lnTo>
                  <a:lnTo>
                    <a:pt x="20" y="133"/>
                  </a:lnTo>
                  <a:lnTo>
                    <a:pt x="19" y="131"/>
                  </a:lnTo>
                  <a:lnTo>
                    <a:pt x="15" y="134"/>
                  </a:lnTo>
                  <a:lnTo>
                    <a:pt x="14" y="136"/>
                  </a:lnTo>
                  <a:lnTo>
                    <a:pt x="17" y="139"/>
                  </a:lnTo>
                  <a:lnTo>
                    <a:pt x="15" y="139"/>
                  </a:lnTo>
                  <a:lnTo>
                    <a:pt x="12" y="141"/>
                  </a:lnTo>
                  <a:lnTo>
                    <a:pt x="11" y="142"/>
                  </a:lnTo>
                  <a:lnTo>
                    <a:pt x="9" y="145"/>
                  </a:lnTo>
                  <a:lnTo>
                    <a:pt x="8" y="148"/>
                  </a:lnTo>
                  <a:lnTo>
                    <a:pt x="6" y="152"/>
                  </a:lnTo>
                  <a:lnTo>
                    <a:pt x="11" y="155"/>
                  </a:lnTo>
                  <a:lnTo>
                    <a:pt x="17" y="153"/>
                  </a:lnTo>
                  <a:lnTo>
                    <a:pt x="20" y="148"/>
                  </a:lnTo>
                  <a:lnTo>
                    <a:pt x="20" y="145"/>
                  </a:lnTo>
                  <a:lnTo>
                    <a:pt x="19" y="144"/>
                  </a:lnTo>
                  <a:lnTo>
                    <a:pt x="17" y="142"/>
                  </a:lnTo>
                  <a:lnTo>
                    <a:pt x="19" y="142"/>
                  </a:lnTo>
                  <a:lnTo>
                    <a:pt x="23" y="144"/>
                  </a:lnTo>
                  <a:lnTo>
                    <a:pt x="22" y="150"/>
                  </a:lnTo>
                  <a:lnTo>
                    <a:pt x="20" y="155"/>
                  </a:lnTo>
                  <a:lnTo>
                    <a:pt x="17" y="156"/>
                  </a:lnTo>
                  <a:lnTo>
                    <a:pt x="19" y="159"/>
                  </a:lnTo>
                  <a:lnTo>
                    <a:pt x="20" y="162"/>
                  </a:lnTo>
                  <a:lnTo>
                    <a:pt x="23" y="164"/>
                  </a:lnTo>
                  <a:lnTo>
                    <a:pt x="25" y="166"/>
                  </a:lnTo>
                  <a:lnTo>
                    <a:pt x="26" y="166"/>
                  </a:lnTo>
                  <a:lnTo>
                    <a:pt x="26" y="162"/>
                  </a:lnTo>
                  <a:lnTo>
                    <a:pt x="26" y="155"/>
                  </a:lnTo>
                  <a:lnTo>
                    <a:pt x="25" y="145"/>
                  </a:lnTo>
                  <a:lnTo>
                    <a:pt x="28" y="150"/>
                  </a:lnTo>
                  <a:lnTo>
                    <a:pt x="29" y="155"/>
                  </a:lnTo>
                  <a:lnTo>
                    <a:pt x="29" y="162"/>
                  </a:lnTo>
                  <a:lnTo>
                    <a:pt x="28" y="166"/>
                  </a:lnTo>
                  <a:lnTo>
                    <a:pt x="26" y="169"/>
                  </a:lnTo>
                  <a:lnTo>
                    <a:pt x="22" y="166"/>
                  </a:lnTo>
                  <a:lnTo>
                    <a:pt x="20" y="164"/>
                  </a:lnTo>
                  <a:lnTo>
                    <a:pt x="17" y="162"/>
                  </a:lnTo>
                  <a:lnTo>
                    <a:pt x="19" y="166"/>
                  </a:lnTo>
                  <a:lnTo>
                    <a:pt x="20" y="167"/>
                  </a:lnTo>
                  <a:lnTo>
                    <a:pt x="23" y="172"/>
                  </a:lnTo>
                  <a:lnTo>
                    <a:pt x="25" y="175"/>
                  </a:lnTo>
                  <a:lnTo>
                    <a:pt x="23" y="178"/>
                  </a:lnTo>
                  <a:lnTo>
                    <a:pt x="20" y="183"/>
                  </a:lnTo>
                  <a:lnTo>
                    <a:pt x="17" y="186"/>
                  </a:lnTo>
                  <a:lnTo>
                    <a:pt x="12" y="187"/>
                  </a:lnTo>
                  <a:lnTo>
                    <a:pt x="8" y="189"/>
                  </a:lnTo>
                  <a:lnTo>
                    <a:pt x="1" y="184"/>
                  </a:lnTo>
                  <a:lnTo>
                    <a:pt x="8" y="186"/>
                  </a:lnTo>
                  <a:lnTo>
                    <a:pt x="9" y="187"/>
                  </a:lnTo>
                  <a:lnTo>
                    <a:pt x="12" y="187"/>
                  </a:lnTo>
                  <a:lnTo>
                    <a:pt x="14" y="186"/>
                  </a:lnTo>
                  <a:lnTo>
                    <a:pt x="15" y="184"/>
                  </a:lnTo>
                  <a:lnTo>
                    <a:pt x="19" y="181"/>
                  </a:lnTo>
                  <a:lnTo>
                    <a:pt x="20" y="180"/>
                  </a:lnTo>
                  <a:lnTo>
                    <a:pt x="22" y="177"/>
                  </a:lnTo>
                  <a:lnTo>
                    <a:pt x="23" y="173"/>
                  </a:lnTo>
                  <a:lnTo>
                    <a:pt x="22" y="172"/>
                  </a:lnTo>
                  <a:lnTo>
                    <a:pt x="17" y="167"/>
                  </a:lnTo>
                  <a:lnTo>
                    <a:pt x="15" y="170"/>
                  </a:lnTo>
                  <a:lnTo>
                    <a:pt x="14" y="173"/>
                  </a:lnTo>
                  <a:lnTo>
                    <a:pt x="11" y="177"/>
                  </a:lnTo>
                  <a:lnTo>
                    <a:pt x="9" y="178"/>
                  </a:lnTo>
                  <a:lnTo>
                    <a:pt x="4" y="181"/>
                  </a:lnTo>
                  <a:lnTo>
                    <a:pt x="1" y="181"/>
                  </a:lnTo>
                  <a:lnTo>
                    <a:pt x="3" y="180"/>
                  </a:lnTo>
                  <a:lnTo>
                    <a:pt x="4" y="180"/>
                  </a:lnTo>
                  <a:lnTo>
                    <a:pt x="8" y="178"/>
                  </a:lnTo>
                  <a:lnTo>
                    <a:pt x="12" y="173"/>
                  </a:lnTo>
                  <a:lnTo>
                    <a:pt x="14" y="169"/>
                  </a:lnTo>
                  <a:lnTo>
                    <a:pt x="15" y="158"/>
                  </a:lnTo>
                  <a:lnTo>
                    <a:pt x="6" y="155"/>
                  </a:lnTo>
                  <a:lnTo>
                    <a:pt x="4" y="156"/>
                  </a:lnTo>
                  <a:lnTo>
                    <a:pt x="3" y="156"/>
                  </a:lnTo>
                  <a:lnTo>
                    <a:pt x="1" y="156"/>
                  </a:lnTo>
                  <a:lnTo>
                    <a:pt x="1" y="158"/>
                  </a:lnTo>
                  <a:lnTo>
                    <a:pt x="0" y="158"/>
                  </a:lnTo>
                  <a:lnTo>
                    <a:pt x="0" y="156"/>
                  </a:lnTo>
                  <a:lnTo>
                    <a:pt x="1" y="155"/>
                  </a:lnTo>
                  <a:lnTo>
                    <a:pt x="0" y="153"/>
                  </a:lnTo>
                  <a:lnTo>
                    <a:pt x="0" y="150"/>
                  </a:lnTo>
                  <a:lnTo>
                    <a:pt x="3" y="145"/>
                  </a:lnTo>
                  <a:lnTo>
                    <a:pt x="6" y="141"/>
                  </a:lnTo>
                  <a:lnTo>
                    <a:pt x="9" y="138"/>
                  </a:lnTo>
                  <a:lnTo>
                    <a:pt x="11" y="133"/>
                  </a:lnTo>
                  <a:lnTo>
                    <a:pt x="14" y="128"/>
                  </a:lnTo>
                  <a:lnTo>
                    <a:pt x="15" y="123"/>
                  </a:lnTo>
                  <a:lnTo>
                    <a:pt x="17" y="119"/>
                  </a:lnTo>
                  <a:lnTo>
                    <a:pt x="22" y="108"/>
                  </a:lnTo>
                  <a:lnTo>
                    <a:pt x="19" y="106"/>
                  </a:lnTo>
                  <a:lnTo>
                    <a:pt x="20" y="105"/>
                  </a:lnTo>
                  <a:lnTo>
                    <a:pt x="23" y="106"/>
                  </a:lnTo>
                  <a:lnTo>
                    <a:pt x="26" y="103"/>
                  </a:lnTo>
                  <a:lnTo>
                    <a:pt x="22" y="103"/>
                  </a:lnTo>
                  <a:lnTo>
                    <a:pt x="23" y="102"/>
                  </a:lnTo>
                  <a:lnTo>
                    <a:pt x="25" y="102"/>
                  </a:lnTo>
                  <a:lnTo>
                    <a:pt x="26" y="102"/>
                  </a:lnTo>
                  <a:lnTo>
                    <a:pt x="28" y="99"/>
                  </a:lnTo>
                  <a:lnTo>
                    <a:pt x="22" y="97"/>
                  </a:lnTo>
                  <a:lnTo>
                    <a:pt x="19" y="103"/>
                  </a:lnTo>
                  <a:lnTo>
                    <a:pt x="17" y="105"/>
                  </a:lnTo>
                  <a:lnTo>
                    <a:pt x="15" y="105"/>
                  </a:lnTo>
                  <a:lnTo>
                    <a:pt x="17" y="102"/>
                  </a:lnTo>
                  <a:lnTo>
                    <a:pt x="19" y="100"/>
                  </a:lnTo>
                  <a:lnTo>
                    <a:pt x="20" y="97"/>
                  </a:lnTo>
                  <a:lnTo>
                    <a:pt x="22" y="94"/>
                  </a:lnTo>
                  <a:lnTo>
                    <a:pt x="23" y="89"/>
                  </a:lnTo>
                  <a:lnTo>
                    <a:pt x="19" y="86"/>
                  </a:lnTo>
                  <a:lnTo>
                    <a:pt x="14" y="84"/>
                  </a:lnTo>
                  <a:lnTo>
                    <a:pt x="9" y="83"/>
                  </a:lnTo>
                  <a:lnTo>
                    <a:pt x="4" y="80"/>
                  </a:lnTo>
                  <a:lnTo>
                    <a:pt x="3" y="75"/>
                  </a:lnTo>
                  <a:lnTo>
                    <a:pt x="3" y="72"/>
                  </a:lnTo>
                  <a:lnTo>
                    <a:pt x="4" y="69"/>
                  </a:lnTo>
                  <a:lnTo>
                    <a:pt x="6" y="63"/>
                  </a:lnTo>
                  <a:lnTo>
                    <a:pt x="8" y="56"/>
                  </a:lnTo>
                  <a:lnTo>
                    <a:pt x="9" y="53"/>
                  </a:lnTo>
                  <a:lnTo>
                    <a:pt x="12" y="50"/>
                  </a:lnTo>
                  <a:lnTo>
                    <a:pt x="14" y="47"/>
                  </a:lnTo>
                  <a:lnTo>
                    <a:pt x="17" y="44"/>
                  </a:lnTo>
                  <a:lnTo>
                    <a:pt x="19" y="45"/>
                  </a:lnTo>
                  <a:lnTo>
                    <a:pt x="19" y="47"/>
                  </a:lnTo>
                  <a:lnTo>
                    <a:pt x="17" y="50"/>
                  </a:lnTo>
                  <a:lnTo>
                    <a:pt x="14" y="53"/>
                  </a:lnTo>
                  <a:lnTo>
                    <a:pt x="14" y="55"/>
                  </a:lnTo>
                  <a:lnTo>
                    <a:pt x="12" y="55"/>
                  </a:lnTo>
                  <a:lnTo>
                    <a:pt x="14" y="52"/>
                  </a:lnTo>
                  <a:lnTo>
                    <a:pt x="15" y="47"/>
                  </a:lnTo>
                  <a:lnTo>
                    <a:pt x="11" y="58"/>
                  </a:lnTo>
                  <a:lnTo>
                    <a:pt x="12" y="60"/>
                  </a:lnTo>
                  <a:lnTo>
                    <a:pt x="14" y="60"/>
                  </a:lnTo>
                  <a:lnTo>
                    <a:pt x="17" y="56"/>
                  </a:lnTo>
                  <a:lnTo>
                    <a:pt x="20" y="53"/>
                  </a:lnTo>
                  <a:lnTo>
                    <a:pt x="23" y="50"/>
                  </a:lnTo>
                  <a:lnTo>
                    <a:pt x="26" y="47"/>
                  </a:lnTo>
                  <a:lnTo>
                    <a:pt x="29" y="44"/>
                  </a:lnTo>
                  <a:lnTo>
                    <a:pt x="33" y="41"/>
                  </a:lnTo>
                  <a:lnTo>
                    <a:pt x="37" y="38"/>
                  </a:lnTo>
                  <a:lnTo>
                    <a:pt x="40" y="35"/>
                  </a:lnTo>
                  <a:lnTo>
                    <a:pt x="43" y="31"/>
                  </a:lnTo>
                  <a:lnTo>
                    <a:pt x="47" y="30"/>
                  </a:lnTo>
                  <a:lnTo>
                    <a:pt x="48" y="27"/>
                  </a:lnTo>
                  <a:lnTo>
                    <a:pt x="51" y="24"/>
                  </a:lnTo>
                  <a:lnTo>
                    <a:pt x="53" y="21"/>
                  </a:lnTo>
                  <a:lnTo>
                    <a:pt x="56" y="19"/>
                  </a:lnTo>
                  <a:lnTo>
                    <a:pt x="59" y="13"/>
                  </a:lnTo>
                  <a:lnTo>
                    <a:pt x="62" y="6"/>
                  </a:lnTo>
                  <a:lnTo>
                    <a:pt x="64" y="3"/>
                  </a:lnTo>
                  <a:lnTo>
                    <a:pt x="61" y="6"/>
                  </a:lnTo>
                  <a:lnTo>
                    <a:pt x="58" y="10"/>
                  </a:lnTo>
                  <a:lnTo>
                    <a:pt x="54" y="13"/>
                  </a:lnTo>
                  <a:lnTo>
                    <a:pt x="50" y="16"/>
                  </a:lnTo>
                  <a:lnTo>
                    <a:pt x="48" y="17"/>
                  </a:lnTo>
                  <a:lnTo>
                    <a:pt x="47" y="19"/>
                  </a:lnTo>
                  <a:lnTo>
                    <a:pt x="42" y="22"/>
                  </a:lnTo>
                  <a:lnTo>
                    <a:pt x="39" y="25"/>
                  </a:lnTo>
                  <a:lnTo>
                    <a:pt x="34" y="28"/>
                  </a:lnTo>
                  <a:lnTo>
                    <a:pt x="31" y="30"/>
                  </a:lnTo>
                  <a:lnTo>
                    <a:pt x="26" y="33"/>
                  </a:lnTo>
                  <a:lnTo>
                    <a:pt x="23" y="36"/>
                  </a:lnTo>
                  <a:lnTo>
                    <a:pt x="19" y="41"/>
                  </a:lnTo>
                  <a:lnTo>
                    <a:pt x="19" y="39"/>
                  </a:lnTo>
                  <a:lnTo>
                    <a:pt x="20" y="38"/>
                  </a:lnTo>
                  <a:lnTo>
                    <a:pt x="22" y="35"/>
                  </a:lnTo>
                  <a:lnTo>
                    <a:pt x="25" y="33"/>
                  </a:lnTo>
                  <a:lnTo>
                    <a:pt x="26" y="31"/>
                  </a:lnTo>
                  <a:lnTo>
                    <a:pt x="29" y="28"/>
                  </a:lnTo>
                  <a:lnTo>
                    <a:pt x="31" y="27"/>
                  </a:lnTo>
                  <a:lnTo>
                    <a:pt x="34" y="25"/>
                  </a:lnTo>
                  <a:lnTo>
                    <a:pt x="37" y="24"/>
                  </a:lnTo>
                  <a:lnTo>
                    <a:pt x="39" y="21"/>
                  </a:lnTo>
                  <a:lnTo>
                    <a:pt x="42" y="19"/>
                  </a:lnTo>
                  <a:lnTo>
                    <a:pt x="43" y="17"/>
                  </a:lnTo>
                  <a:lnTo>
                    <a:pt x="47" y="16"/>
                  </a:lnTo>
                  <a:lnTo>
                    <a:pt x="50" y="14"/>
                  </a:lnTo>
                  <a:lnTo>
                    <a:pt x="53" y="10"/>
                  </a:lnTo>
                  <a:lnTo>
                    <a:pt x="58" y="5"/>
                  </a:lnTo>
                  <a:lnTo>
                    <a:pt x="61" y="2"/>
                  </a:lnTo>
                  <a:lnTo>
                    <a:pt x="64" y="0"/>
                  </a:lnTo>
                  <a:close/>
                </a:path>
              </a:pathLst>
            </a:custGeom>
            <a:solidFill>
              <a:srgbClr val="000000"/>
            </a:solidFill>
            <a:ln w="9525">
              <a:noFill/>
              <a:round/>
              <a:headEnd/>
              <a:tailEnd/>
            </a:ln>
          </p:spPr>
          <p:txBody>
            <a:bodyPr/>
            <a:lstStyle/>
            <a:p>
              <a:endParaRPr lang="en-US" dirty="0">
                <a:solidFill>
                  <a:prstClr val="black"/>
                </a:solidFill>
              </a:endParaRPr>
            </a:p>
          </p:txBody>
        </p:sp>
        <p:grpSp>
          <p:nvGrpSpPr>
            <p:cNvPr id="20" name="Group 1043"/>
            <p:cNvGrpSpPr>
              <a:grpSpLocks/>
            </p:cNvGrpSpPr>
            <p:nvPr/>
          </p:nvGrpSpPr>
          <p:grpSpPr bwMode="auto">
            <a:xfrm>
              <a:off x="3795" y="2209"/>
              <a:ext cx="371" cy="209"/>
              <a:chOff x="3795" y="2209"/>
              <a:chExt cx="371" cy="209"/>
            </a:xfrm>
          </p:grpSpPr>
          <p:sp>
            <p:nvSpPr>
              <p:cNvPr id="75033" name="Freeform 1044"/>
              <p:cNvSpPr>
                <a:spLocks/>
              </p:cNvSpPr>
              <p:nvPr/>
            </p:nvSpPr>
            <p:spPr bwMode="auto">
              <a:xfrm>
                <a:off x="4052" y="2317"/>
                <a:ext cx="91" cy="89"/>
              </a:xfrm>
              <a:custGeom>
                <a:avLst/>
                <a:gdLst>
                  <a:gd name="T0" fmla="*/ 0 w 91"/>
                  <a:gd name="T1" fmla="*/ 28 h 89"/>
                  <a:gd name="T2" fmla="*/ 20 w 91"/>
                  <a:gd name="T3" fmla="*/ 8 h 89"/>
                  <a:gd name="T4" fmla="*/ 42 w 91"/>
                  <a:gd name="T5" fmla="*/ 0 h 89"/>
                  <a:gd name="T6" fmla="*/ 75 w 91"/>
                  <a:gd name="T7" fmla="*/ 9 h 89"/>
                  <a:gd name="T8" fmla="*/ 91 w 91"/>
                  <a:gd name="T9" fmla="*/ 36 h 89"/>
                  <a:gd name="T10" fmla="*/ 91 w 91"/>
                  <a:gd name="T11" fmla="*/ 70 h 89"/>
                  <a:gd name="T12" fmla="*/ 63 w 91"/>
                  <a:gd name="T13" fmla="*/ 89 h 89"/>
                  <a:gd name="T14" fmla="*/ 28 w 91"/>
                  <a:gd name="T15" fmla="*/ 89 h 89"/>
                  <a:gd name="T16" fmla="*/ 0 w 91"/>
                  <a:gd name="T17" fmla="*/ 75 h 89"/>
                  <a:gd name="T18" fmla="*/ 2 w 91"/>
                  <a:gd name="T19" fmla="*/ 59 h 89"/>
                  <a:gd name="T20" fmla="*/ 25 w 91"/>
                  <a:gd name="T21" fmla="*/ 58 h 89"/>
                  <a:gd name="T22" fmla="*/ 14 w 91"/>
                  <a:gd name="T23" fmla="*/ 64 h 89"/>
                  <a:gd name="T24" fmla="*/ 17 w 91"/>
                  <a:gd name="T25" fmla="*/ 68 h 89"/>
                  <a:gd name="T26" fmla="*/ 27 w 91"/>
                  <a:gd name="T27" fmla="*/ 75 h 89"/>
                  <a:gd name="T28" fmla="*/ 34 w 91"/>
                  <a:gd name="T29" fmla="*/ 72 h 89"/>
                  <a:gd name="T30" fmla="*/ 38 w 91"/>
                  <a:gd name="T31" fmla="*/ 68 h 89"/>
                  <a:gd name="T32" fmla="*/ 31 w 91"/>
                  <a:gd name="T33" fmla="*/ 64 h 89"/>
                  <a:gd name="T34" fmla="*/ 39 w 91"/>
                  <a:gd name="T35" fmla="*/ 56 h 89"/>
                  <a:gd name="T36" fmla="*/ 45 w 91"/>
                  <a:gd name="T37" fmla="*/ 56 h 89"/>
                  <a:gd name="T38" fmla="*/ 50 w 91"/>
                  <a:gd name="T39" fmla="*/ 58 h 89"/>
                  <a:gd name="T40" fmla="*/ 63 w 91"/>
                  <a:gd name="T41" fmla="*/ 61 h 89"/>
                  <a:gd name="T42" fmla="*/ 59 w 91"/>
                  <a:gd name="T43" fmla="*/ 65 h 89"/>
                  <a:gd name="T44" fmla="*/ 45 w 91"/>
                  <a:gd name="T45" fmla="*/ 70 h 89"/>
                  <a:gd name="T46" fmla="*/ 36 w 91"/>
                  <a:gd name="T47" fmla="*/ 78 h 89"/>
                  <a:gd name="T48" fmla="*/ 42 w 91"/>
                  <a:gd name="T49" fmla="*/ 79 h 89"/>
                  <a:gd name="T50" fmla="*/ 58 w 91"/>
                  <a:gd name="T51" fmla="*/ 78 h 89"/>
                  <a:gd name="T52" fmla="*/ 49 w 91"/>
                  <a:gd name="T53" fmla="*/ 72 h 89"/>
                  <a:gd name="T54" fmla="*/ 55 w 91"/>
                  <a:gd name="T55" fmla="*/ 70 h 89"/>
                  <a:gd name="T56" fmla="*/ 64 w 91"/>
                  <a:gd name="T57" fmla="*/ 75 h 89"/>
                  <a:gd name="T58" fmla="*/ 72 w 91"/>
                  <a:gd name="T59" fmla="*/ 70 h 89"/>
                  <a:gd name="T60" fmla="*/ 75 w 91"/>
                  <a:gd name="T61" fmla="*/ 59 h 89"/>
                  <a:gd name="T62" fmla="*/ 66 w 91"/>
                  <a:gd name="T63" fmla="*/ 51 h 89"/>
                  <a:gd name="T64" fmla="*/ 70 w 91"/>
                  <a:gd name="T65" fmla="*/ 43 h 89"/>
                  <a:gd name="T66" fmla="*/ 78 w 91"/>
                  <a:gd name="T67" fmla="*/ 54 h 89"/>
                  <a:gd name="T68" fmla="*/ 80 w 91"/>
                  <a:gd name="T69" fmla="*/ 43 h 89"/>
                  <a:gd name="T70" fmla="*/ 78 w 91"/>
                  <a:gd name="T71" fmla="*/ 36 h 89"/>
                  <a:gd name="T72" fmla="*/ 75 w 91"/>
                  <a:gd name="T73" fmla="*/ 33 h 89"/>
                  <a:gd name="T74" fmla="*/ 70 w 91"/>
                  <a:gd name="T75" fmla="*/ 42 h 89"/>
                  <a:gd name="T76" fmla="*/ 64 w 91"/>
                  <a:gd name="T77" fmla="*/ 45 h 89"/>
                  <a:gd name="T78" fmla="*/ 69 w 91"/>
                  <a:gd name="T79" fmla="*/ 36 h 89"/>
                  <a:gd name="T80" fmla="*/ 72 w 91"/>
                  <a:gd name="T81" fmla="*/ 25 h 89"/>
                  <a:gd name="T82" fmla="*/ 67 w 91"/>
                  <a:gd name="T83" fmla="*/ 20 h 89"/>
                  <a:gd name="T84" fmla="*/ 61 w 91"/>
                  <a:gd name="T85" fmla="*/ 17 h 89"/>
                  <a:gd name="T86" fmla="*/ 55 w 91"/>
                  <a:gd name="T87" fmla="*/ 19 h 89"/>
                  <a:gd name="T88" fmla="*/ 50 w 91"/>
                  <a:gd name="T89" fmla="*/ 23 h 89"/>
                  <a:gd name="T90" fmla="*/ 59 w 91"/>
                  <a:gd name="T91" fmla="*/ 29 h 89"/>
                  <a:gd name="T92" fmla="*/ 63 w 91"/>
                  <a:gd name="T93" fmla="*/ 39 h 89"/>
                  <a:gd name="T94" fmla="*/ 14 w 91"/>
                  <a:gd name="T95" fmla="*/ 45 h 89"/>
                  <a:gd name="T96" fmla="*/ 0 w 91"/>
                  <a:gd name="T97" fmla="*/ 36 h 89"/>
                  <a:gd name="T98" fmla="*/ 0 w 91"/>
                  <a:gd name="T99" fmla="*/ 28 h 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1"/>
                  <a:gd name="T151" fmla="*/ 0 h 89"/>
                  <a:gd name="T152" fmla="*/ 91 w 91"/>
                  <a:gd name="T153" fmla="*/ 89 h 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1" h="89">
                    <a:moveTo>
                      <a:pt x="0" y="28"/>
                    </a:moveTo>
                    <a:lnTo>
                      <a:pt x="20" y="8"/>
                    </a:lnTo>
                    <a:lnTo>
                      <a:pt x="42" y="0"/>
                    </a:lnTo>
                    <a:lnTo>
                      <a:pt x="75" y="9"/>
                    </a:lnTo>
                    <a:lnTo>
                      <a:pt x="91" y="36"/>
                    </a:lnTo>
                    <a:lnTo>
                      <a:pt x="91" y="70"/>
                    </a:lnTo>
                    <a:lnTo>
                      <a:pt x="63" y="89"/>
                    </a:lnTo>
                    <a:lnTo>
                      <a:pt x="28" y="89"/>
                    </a:lnTo>
                    <a:lnTo>
                      <a:pt x="0" y="75"/>
                    </a:lnTo>
                    <a:lnTo>
                      <a:pt x="2" y="59"/>
                    </a:lnTo>
                    <a:lnTo>
                      <a:pt x="25" y="58"/>
                    </a:lnTo>
                    <a:lnTo>
                      <a:pt x="14" y="64"/>
                    </a:lnTo>
                    <a:lnTo>
                      <a:pt x="17" y="68"/>
                    </a:lnTo>
                    <a:lnTo>
                      <a:pt x="27" y="75"/>
                    </a:lnTo>
                    <a:lnTo>
                      <a:pt x="34" y="72"/>
                    </a:lnTo>
                    <a:lnTo>
                      <a:pt x="38" y="68"/>
                    </a:lnTo>
                    <a:lnTo>
                      <a:pt x="31" y="64"/>
                    </a:lnTo>
                    <a:lnTo>
                      <a:pt x="39" y="56"/>
                    </a:lnTo>
                    <a:lnTo>
                      <a:pt x="45" y="56"/>
                    </a:lnTo>
                    <a:lnTo>
                      <a:pt x="50" y="58"/>
                    </a:lnTo>
                    <a:lnTo>
                      <a:pt x="63" y="61"/>
                    </a:lnTo>
                    <a:lnTo>
                      <a:pt x="59" y="65"/>
                    </a:lnTo>
                    <a:lnTo>
                      <a:pt x="45" y="70"/>
                    </a:lnTo>
                    <a:lnTo>
                      <a:pt x="36" y="78"/>
                    </a:lnTo>
                    <a:lnTo>
                      <a:pt x="42" y="79"/>
                    </a:lnTo>
                    <a:lnTo>
                      <a:pt x="58" y="78"/>
                    </a:lnTo>
                    <a:lnTo>
                      <a:pt x="49" y="72"/>
                    </a:lnTo>
                    <a:lnTo>
                      <a:pt x="55" y="70"/>
                    </a:lnTo>
                    <a:lnTo>
                      <a:pt x="64" y="75"/>
                    </a:lnTo>
                    <a:lnTo>
                      <a:pt x="72" y="70"/>
                    </a:lnTo>
                    <a:lnTo>
                      <a:pt x="75" y="59"/>
                    </a:lnTo>
                    <a:lnTo>
                      <a:pt x="66" y="51"/>
                    </a:lnTo>
                    <a:lnTo>
                      <a:pt x="70" y="43"/>
                    </a:lnTo>
                    <a:lnTo>
                      <a:pt x="78" y="54"/>
                    </a:lnTo>
                    <a:lnTo>
                      <a:pt x="80" y="43"/>
                    </a:lnTo>
                    <a:lnTo>
                      <a:pt x="78" y="36"/>
                    </a:lnTo>
                    <a:lnTo>
                      <a:pt x="75" y="33"/>
                    </a:lnTo>
                    <a:lnTo>
                      <a:pt x="70" y="42"/>
                    </a:lnTo>
                    <a:lnTo>
                      <a:pt x="64" y="45"/>
                    </a:lnTo>
                    <a:lnTo>
                      <a:pt x="69" y="36"/>
                    </a:lnTo>
                    <a:lnTo>
                      <a:pt x="72" y="25"/>
                    </a:lnTo>
                    <a:lnTo>
                      <a:pt x="67" y="20"/>
                    </a:lnTo>
                    <a:lnTo>
                      <a:pt x="61" y="17"/>
                    </a:lnTo>
                    <a:lnTo>
                      <a:pt x="55" y="19"/>
                    </a:lnTo>
                    <a:lnTo>
                      <a:pt x="50" y="23"/>
                    </a:lnTo>
                    <a:lnTo>
                      <a:pt x="59" y="29"/>
                    </a:lnTo>
                    <a:lnTo>
                      <a:pt x="63" y="39"/>
                    </a:lnTo>
                    <a:lnTo>
                      <a:pt x="14" y="45"/>
                    </a:lnTo>
                    <a:lnTo>
                      <a:pt x="0" y="36"/>
                    </a:lnTo>
                    <a:lnTo>
                      <a:pt x="0" y="28"/>
                    </a:lnTo>
                    <a:close/>
                  </a:path>
                </a:pathLst>
              </a:custGeom>
              <a:solidFill>
                <a:srgbClr val="8CBFBF"/>
              </a:solidFill>
              <a:ln w="9525">
                <a:noFill/>
                <a:round/>
                <a:headEnd/>
                <a:tailEnd/>
              </a:ln>
            </p:spPr>
            <p:txBody>
              <a:bodyPr/>
              <a:lstStyle/>
              <a:p>
                <a:endParaRPr lang="en-US" dirty="0">
                  <a:solidFill>
                    <a:prstClr val="black"/>
                  </a:solidFill>
                </a:endParaRPr>
              </a:p>
            </p:txBody>
          </p:sp>
          <p:sp>
            <p:nvSpPr>
              <p:cNvPr id="75034" name="Freeform 1045"/>
              <p:cNvSpPr>
                <a:spLocks/>
              </p:cNvSpPr>
              <p:nvPr/>
            </p:nvSpPr>
            <p:spPr bwMode="auto">
              <a:xfrm>
                <a:off x="4043" y="2306"/>
                <a:ext cx="107" cy="111"/>
              </a:xfrm>
              <a:custGeom>
                <a:avLst/>
                <a:gdLst>
                  <a:gd name="T0" fmla="*/ 58 w 107"/>
                  <a:gd name="T1" fmla="*/ 3 h 111"/>
                  <a:gd name="T2" fmla="*/ 79 w 107"/>
                  <a:gd name="T3" fmla="*/ 8 h 111"/>
                  <a:gd name="T4" fmla="*/ 92 w 107"/>
                  <a:gd name="T5" fmla="*/ 17 h 111"/>
                  <a:gd name="T6" fmla="*/ 101 w 107"/>
                  <a:gd name="T7" fmla="*/ 28 h 111"/>
                  <a:gd name="T8" fmla="*/ 107 w 107"/>
                  <a:gd name="T9" fmla="*/ 44 h 111"/>
                  <a:gd name="T10" fmla="*/ 107 w 107"/>
                  <a:gd name="T11" fmla="*/ 59 h 111"/>
                  <a:gd name="T12" fmla="*/ 104 w 107"/>
                  <a:gd name="T13" fmla="*/ 79 h 111"/>
                  <a:gd name="T14" fmla="*/ 95 w 107"/>
                  <a:gd name="T15" fmla="*/ 95 h 111"/>
                  <a:gd name="T16" fmla="*/ 79 w 107"/>
                  <a:gd name="T17" fmla="*/ 106 h 111"/>
                  <a:gd name="T18" fmla="*/ 58 w 107"/>
                  <a:gd name="T19" fmla="*/ 111 h 111"/>
                  <a:gd name="T20" fmla="*/ 36 w 107"/>
                  <a:gd name="T21" fmla="*/ 108 h 111"/>
                  <a:gd name="T22" fmla="*/ 17 w 107"/>
                  <a:gd name="T23" fmla="*/ 100 h 111"/>
                  <a:gd name="T24" fmla="*/ 9 w 107"/>
                  <a:gd name="T25" fmla="*/ 93 h 111"/>
                  <a:gd name="T26" fmla="*/ 5 w 107"/>
                  <a:gd name="T27" fmla="*/ 78 h 111"/>
                  <a:gd name="T28" fmla="*/ 19 w 107"/>
                  <a:gd name="T29" fmla="*/ 78 h 111"/>
                  <a:gd name="T30" fmla="*/ 29 w 107"/>
                  <a:gd name="T31" fmla="*/ 89 h 111"/>
                  <a:gd name="T32" fmla="*/ 42 w 107"/>
                  <a:gd name="T33" fmla="*/ 95 h 111"/>
                  <a:gd name="T34" fmla="*/ 59 w 107"/>
                  <a:gd name="T35" fmla="*/ 97 h 111"/>
                  <a:gd name="T36" fmla="*/ 70 w 107"/>
                  <a:gd name="T37" fmla="*/ 92 h 111"/>
                  <a:gd name="T38" fmla="*/ 86 w 107"/>
                  <a:gd name="T39" fmla="*/ 84 h 111"/>
                  <a:gd name="T40" fmla="*/ 95 w 107"/>
                  <a:gd name="T41" fmla="*/ 62 h 111"/>
                  <a:gd name="T42" fmla="*/ 93 w 107"/>
                  <a:gd name="T43" fmla="*/ 47 h 111"/>
                  <a:gd name="T44" fmla="*/ 87 w 107"/>
                  <a:gd name="T45" fmla="*/ 33 h 111"/>
                  <a:gd name="T46" fmla="*/ 73 w 107"/>
                  <a:gd name="T47" fmla="*/ 23 h 111"/>
                  <a:gd name="T48" fmla="*/ 61 w 107"/>
                  <a:gd name="T49" fmla="*/ 20 h 111"/>
                  <a:gd name="T50" fmla="*/ 48 w 107"/>
                  <a:gd name="T51" fmla="*/ 19 h 111"/>
                  <a:gd name="T52" fmla="*/ 34 w 107"/>
                  <a:gd name="T53" fmla="*/ 23 h 111"/>
                  <a:gd name="T54" fmla="*/ 22 w 107"/>
                  <a:gd name="T55" fmla="*/ 31 h 111"/>
                  <a:gd name="T56" fmla="*/ 14 w 107"/>
                  <a:gd name="T57" fmla="*/ 45 h 111"/>
                  <a:gd name="T58" fmla="*/ 6 w 107"/>
                  <a:gd name="T59" fmla="*/ 36 h 111"/>
                  <a:gd name="T60" fmla="*/ 0 w 107"/>
                  <a:gd name="T61" fmla="*/ 36 h 111"/>
                  <a:gd name="T62" fmla="*/ 6 w 107"/>
                  <a:gd name="T63" fmla="*/ 20 h 111"/>
                  <a:gd name="T64" fmla="*/ 29 w 107"/>
                  <a:gd name="T65" fmla="*/ 0 h 111"/>
                  <a:gd name="T66" fmla="*/ 58 w 107"/>
                  <a:gd name="T67" fmla="*/ 3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7"/>
                  <a:gd name="T103" fmla="*/ 0 h 111"/>
                  <a:gd name="T104" fmla="*/ 107 w 107"/>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7" h="111">
                    <a:moveTo>
                      <a:pt x="58" y="3"/>
                    </a:moveTo>
                    <a:lnTo>
                      <a:pt x="79" y="8"/>
                    </a:lnTo>
                    <a:lnTo>
                      <a:pt x="92" y="17"/>
                    </a:lnTo>
                    <a:lnTo>
                      <a:pt x="101" y="28"/>
                    </a:lnTo>
                    <a:lnTo>
                      <a:pt x="107" y="44"/>
                    </a:lnTo>
                    <a:lnTo>
                      <a:pt x="107" y="59"/>
                    </a:lnTo>
                    <a:lnTo>
                      <a:pt x="104" y="79"/>
                    </a:lnTo>
                    <a:lnTo>
                      <a:pt x="95" y="95"/>
                    </a:lnTo>
                    <a:lnTo>
                      <a:pt x="79" y="106"/>
                    </a:lnTo>
                    <a:lnTo>
                      <a:pt x="58" y="111"/>
                    </a:lnTo>
                    <a:lnTo>
                      <a:pt x="36" y="108"/>
                    </a:lnTo>
                    <a:lnTo>
                      <a:pt x="17" y="100"/>
                    </a:lnTo>
                    <a:lnTo>
                      <a:pt x="9" y="93"/>
                    </a:lnTo>
                    <a:lnTo>
                      <a:pt x="5" y="78"/>
                    </a:lnTo>
                    <a:lnTo>
                      <a:pt x="19" y="78"/>
                    </a:lnTo>
                    <a:lnTo>
                      <a:pt x="29" y="89"/>
                    </a:lnTo>
                    <a:lnTo>
                      <a:pt x="42" y="95"/>
                    </a:lnTo>
                    <a:lnTo>
                      <a:pt x="59" y="97"/>
                    </a:lnTo>
                    <a:lnTo>
                      <a:pt x="70" y="92"/>
                    </a:lnTo>
                    <a:lnTo>
                      <a:pt x="86" y="84"/>
                    </a:lnTo>
                    <a:lnTo>
                      <a:pt x="95" y="62"/>
                    </a:lnTo>
                    <a:lnTo>
                      <a:pt x="93" y="47"/>
                    </a:lnTo>
                    <a:lnTo>
                      <a:pt x="87" y="33"/>
                    </a:lnTo>
                    <a:lnTo>
                      <a:pt x="73" y="23"/>
                    </a:lnTo>
                    <a:lnTo>
                      <a:pt x="61" y="20"/>
                    </a:lnTo>
                    <a:lnTo>
                      <a:pt x="48" y="19"/>
                    </a:lnTo>
                    <a:lnTo>
                      <a:pt x="34" y="23"/>
                    </a:lnTo>
                    <a:lnTo>
                      <a:pt x="22" y="31"/>
                    </a:lnTo>
                    <a:lnTo>
                      <a:pt x="14" y="45"/>
                    </a:lnTo>
                    <a:lnTo>
                      <a:pt x="6" y="36"/>
                    </a:lnTo>
                    <a:lnTo>
                      <a:pt x="0" y="36"/>
                    </a:lnTo>
                    <a:lnTo>
                      <a:pt x="6" y="20"/>
                    </a:lnTo>
                    <a:lnTo>
                      <a:pt x="29" y="0"/>
                    </a:lnTo>
                    <a:lnTo>
                      <a:pt x="58" y="3"/>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035" name="Freeform 1046"/>
              <p:cNvSpPr>
                <a:spLocks/>
              </p:cNvSpPr>
              <p:nvPr/>
            </p:nvSpPr>
            <p:spPr bwMode="auto">
              <a:xfrm>
                <a:off x="3918" y="2300"/>
                <a:ext cx="201" cy="89"/>
              </a:xfrm>
              <a:custGeom>
                <a:avLst/>
                <a:gdLst>
                  <a:gd name="T0" fmla="*/ 8 w 201"/>
                  <a:gd name="T1" fmla="*/ 29 h 89"/>
                  <a:gd name="T2" fmla="*/ 13 w 201"/>
                  <a:gd name="T3" fmla="*/ 46 h 89"/>
                  <a:gd name="T4" fmla="*/ 11 w 201"/>
                  <a:gd name="T5" fmla="*/ 65 h 89"/>
                  <a:gd name="T6" fmla="*/ 0 w 201"/>
                  <a:gd name="T7" fmla="*/ 82 h 89"/>
                  <a:gd name="T8" fmla="*/ 3 w 201"/>
                  <a:gd name="T9" fmla="*/ 89 h 89"/>
                  <a:gd name="T10" fmla="*/ 17 w 201"/>
                  <a:gd name="T11" fmla="*/ 84 h 89"/>
                  <a:gd name="T12" fmla="*/ 34 w 201"/>
                  <a:gd name="T13" fmla="*/ 87 h 89"/>
                  <a:gd name="T14" fmla="*/ 64 w 201"/>
                  <a:gd name="T15" fmla="*/ 89 h 89"/>
                  <a:gd name="T16" fmla="*/ 78 w 201"/>
                  <a:gd name="T17" fmla="*/ 85 h 89"/>
                  <a:gd name="T18" fmla="*/ 103 w 201"/>
                  <a:gd name="T19" fmla="*/ 87 h 89"/>
                  <a:gd name="T20" fmla="*/ 114 w 201"/>
                  <a:gd name="T21" fmla="*/ 81 h 89"/>
                  <a:gd name="T22" fmla="*/ 200 w 201"/>
                  <a:gd name="T23" fmla="*/ 71 h 89"/>
                  <a:gd name="T24" fmla="*/ 201 w 201"/>
                  <a:gd name="T25" fmla="*/ 64 h 89"/>
                  <a:gd name="T26" fmla="*/ 198 w 201"/>
                  <a:gd name="T27" fmla="*/ 54 h 89"/>
                  <a:gd name="T28" fmla="*/ 176 w 201"/>
                  <a:gd name="T29" fmla="*/ 56 h 89"/>
                  <a:gd name="T30" fmla="*/ 173 w 201"/>
                  <a:gd name="T31" fmla="*/ 45 h 89"/>
                  <a:gd name="T32" fmla="*/ 173 w 201"/>
                  <a:gd name="T33" fmla="*/ 42 h 89"/>
                  <a:gd name="T34" fmla="*/ 158 w 201"/>
                  <a:gd name="T35" fmla="*/ 3 h 89"/>
                  <a:gd name="T36" fmla="*/ 140 w 201"/>
                  <a:gd name="T37" fmla="*/ 4 h 89"/>
                  <a:gd name="T38" fmla="*/ 150 w 201"/>
                  <a:gd name="T39" fmla="*/ 15 h 89"/>
                  <a:gd name="T40" fmla="*/ 167 w 201"/>
                  <a:gd name="T41" fmla="*/ 50 h 89"/>
                  <a:gd name="T42" fmla="*/ 170 w 201"/>
                  <a:gd name="T43" fmla="*/ 57 h 89"/>
                  <a:gd name="T44" fmla="*/ 150 w 201"/>
                  <a:gd name="T45" fmla="*/ 60 h 89"/>
                  <a:gd name="T46" fmla="*/ 142 w 201"/>
                  <a:gd name="T47" fmla="*/ 53 h 89"/>
                  <a:gd name="T48" fmla="*/ 134 w 201"/>
                  <a:gd name="T49" fmla="*/ 43 h 89"/>
                  <a:gd name="T50" fmla="*/ 123 w 201"/>
                  <a:gd name="T51" fmla="*/ 40 h 89"/>
                  <a:gd name="T52" fmla="*/ 62 w 201"/>
                  <a:gd name="T53" fmla="*/ 0 h 89"/>
                  <a:gd name="T54" fmla="*/ 20 w 201"/>
                  <a:gd name="T55" fmla="*/ 14 h 89"/>
                  <a:gd name="T56" fmla="*/ 8 w 201"/>
                  <a:gd name="T57" fmla="*/ 29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1"/>
                  <a:gd name="T88" fmla="*/ 0 h 89"/>
                  <a:gd name="T89" fmla="*/ 201 w 201"/>
                  <a:gd name="T90" fmla="*/ 89 h 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1" h="89">
                    <a:moveTo>
                      <a:pt x="8" y="29"/>
                    </a:moveTo>
                    <a:lnTo>
                      <a:pt x="13" y="46"/>
                    </a:lnTo>
                    <a:lnTo>
                      <a:pt x="11" y="65"/>
                    </a:lnTo>
                    <a:lnTo>
                      <a:pt x="0" y="82"/>
                    </a:lnTo>
                    <a:lnTo>
                      <a:pt x="3" y="89"/>
                    </a:lnTo>
                    <a:lnTo>
                      <a:pt x="17" y="84"/>
                    </a:lnTo>
                    <a:lnTo>
                      <a:pt x="34" y="87"/>
                    </a:lnTo>
                    <a:lnTo>
                      <a:pt x="64" y="89"/>
                    </a:lnTo>
                    <a:lnTo>
                      <a:pt x="78" y="85"/>
                    </a:lnTo>
                    <a:lnTo>
                      <a:pt x="103" y="87"/>
                    </a:lnTo>
                    <a:lnTo>
                      <a:pt x="114" y="81"/>
                    </a:lnTo>
                    <a:lnTo>
                      <a:pt x="200" y="71"/>
                    </a:lnTo>
                    <a:lnTo>
                      <a:pt x="201" y="64"/>
                    </a:lnTo>
                    <a:lnTo>
                      <a:pt x="198" y="54"/>
                    </a:lnTo>
                    <a:lnTo>
                      <a:pt x="176" y="56"/>
                    </a:lnTo>
                    <a:lnTo>
                      <a:pt x="173" y="45"/>
                    </a:lnTo>
                    <a:lnTo>
                      <a:pt x="173" y="42"/>
                    </a:lnTo>
                    <a:lnTo>
                      <a:pt x="158" y="3"/>
                    </a:lnTo>
                    <a:lnTo>
                      <a:pt x="140" y="4"/>
                    </a:lnTo>
                    <a:lnTo>
                      <a:pt x="150" y="15"/>
                    </a:lnTo>
                    <a:lnTo>
                      <a:pt x="167" y="50"/>
                    </a:lnTo>
                    <a:lnTo>
                      <a:pt x="170" y="57"/>
                    </a:lnTo>
                    <a:lnTo>
                      <a:pt x="150" y="60"/>
                    </a:lnTo>
                    <a:lnTo>
                      <a:pt x="142" y="53"/>
                    </a:lnTo>
                    <a:lnTo>
                      <a:pt x="134" y="43"/>
                    </a:lnTo>
                    <a:lnTo>
                      <a:pt x="123" y="40"/>
                    </a:lnTo>
                    <a:lnTo>
                      <a:pt x="62" y="0"/>
                    </a:lnTo>
                    <a:lnTo>
                      <a:pt x="20" y="14"/>
                    </a:lnTo>
                    <a:lnTo>
                      <a:pt x="8" y="29"/>
                    </a:lnTo>
                    <a:close/>
                  </a:path>
                </a:pathLst>
              </a:custGeom>
              <a:solidFill>
                <a:srgbClr val="8CBFBF"/>
              </a:solidFill>
              <a:ln w="9525">
                <a:noFill/>
                <a:round/>
                <a:headEnd/>
                <a:tailEnd/>
              </a:ln>
            </p:spPr>
            <p:txBody>
              <a:bodyPr/>
              <a:lstStyle/>
              <a:p>
                <a:endParaRPr lang="en-US" dirty="0">
                  <a:solidFill>
                    <a:prstClr val="black"/>
                  </a:solidFill>
                </a:endParaRPr>
              </a:p>
            </p:txBody>
          </p:sp>
          <p:sp>
            <p:nvSpPr>
              <p:cNvPr id="75036" name="Freeform 1047"/>
              <p:cNvSpPr>
                <a:spLocks/>
              </p:cNvSpPr>
              <p:nvPr/>
            </p:nvSpPr>
            <p:spPr bwMode="auto">
              <a:xfrm>
                <a:off x="3862" y="2237"/>
                <a:ext cx="302" cy="128"/>
              </a:xfrm>
              <a:custGeom>
                <a:avLst/>
                <a:gdLst>
                  <a:gd name="T0" fmla="*/ 33 w 302"/>
                  <a:gd name="T1" fmla="*/ 2 h 128"/>
                  <a:gd name="T2" fmla="*/ 48 w 302"/>
                  <a:gd name="T3" fmla="*/ 19 h 128"/>
                  <a:gd name="T4" fmla="*/ 64 w 302"/>
                  <a:gd name="T5" fmla="*/ 24 h 128"/>
                  <a:gd name="T6" fmla="*/ 86 w 302"/>
                  <a:gd name="T7" fmla="*/ 19 h 128"/>
                  <a:gd name="T8" fmla="*/ 108 w 302"/>
                  <a:gd name="T9" fmla="*/ 21 h 128"/>
                  <a:gd name="T10" fmla="*/ 128 w 302"/>
                  <a:gd name="T11" fmla="*/ 25 h 128"/>
                  <a:gd name="T12" fmla="*/ 142 w 302"/>
                  <a:gd name="T13" fmla="*/ 31 h 128"/>
                  <a:gd name="T14" fmla="*/ 151 w 302"/>
                  <a:gd name="T15" fmla="*/ 39 h 128"/>
                  <a:gd name="T16" fmla="*/ 168 w 302"/>
                  <a:gd name="T17" fmla="*/ 44 h 128"/>
                  <a:gd name="T18" fmla="*/ 196 w 302"/>
                  <a:gd name="T19" fmla="*/ 42 h 128"/>
                  <a:gd name="T20" fmla="*/ 206 w 302"/>
                  <a:gd name="T21" fmla="*/ 39 h 128"/>
                  <a:gd name="T22" fmla="*/ 235 w 302"/>
                  <a:gd name="T23" fmla="*/ 38 h 128"/>
                  <a:gd name="T24" fmla="*/ 246 w 302"/>
                  <a:gd name="T25" fmla="*/ 35 h 128"/>
                  <a:gd name="T26" fmla="*/ 254 w 302"/>
                  <a:gd name="T27" fmla="*/ 30 h 128"/>
                  <a:gd name="T28" fmla="*/ 276 w 302"/>
                  <a:gd name="T29" fmla="*/ 35 h 128"/>
                  <a:gd name="T30" fmla="*/ 301 w 302"/>
                  <a:gd name="T31" fmla="*/ 45 h 128"/>
                  <a:gd name="T32" fmla="*/ 302 w 302"/>
                  <a:gd name="T33" fmla="*/ 53 h 128"/>
                  <a:gd name="T34" fmla="*/ 302 w 302"/>
                  <a:gd name="T35" fmla="*/ 64 h 128"/>
                  <a:gd name="T36" fmla="*/ 292 w 302"/>
                  <a:gd name="T37" fmla="*/ 69 h 128"/>
                  <a:gd name="T38" fmla="*/ 293 w 302"/>
                  <a:gd name="T39" fmla="*/ 77 h 128"/>
                  <a:gd name="T40" fmla="*/ 298 w 302"/>
                  <a:gd name="T41" fmla="*/ 89 h 128"/>
                  <a:gd name="T42" fmla="*/ 287 w 302"/>
                  <a:gd name="T43" fmla="*/ 89 h 128"/>
                  <a:gd name="T44" fmla="*/ 271 w 302"/>
                  <a:gd name="T45" fmla="*/ 74 h 128"/>
                  <a:gd name="T46" fmla="*/ 253 w 302"/>
                  <a:gd name="T47" fmla="*/ 70 h 128"/>
                  <a:gd name="T48" fmla="*/ 215 w 302"/>
                  <a:gd name="T49" fmla="*/ 75 h 128"/>
                  <a:gd name="T50" fmla="*/ 212 w 302"/>
                  <a:gd name="T51" fmla="*/ 70 h 128"/>
                  <a:gd name="T52" fmla="*/ 203 w 302"/>
                  <a:gd name="T53" fmla="*/ 72 h 128"/>
                  <a:gd name="T54" fmla="*/ 207 w 302"/>
                  <a:gd name="T55" fmla="*/ 80 h 128"/>
                  <a:gd name="T56" fmla="*/ 193 w 302"/>
                  <a:gd name="T57" fmla="*/ 89 h 128"/>
                  <a:gd name="T58" fmla="*/ 184 w 302"/>
                  <a:gd name="T59" fmla="*/ 103 h 128"/>
                  <a:gd name="T60" fmla="*/ 178 w 302"/>
                  <a:gd name="T61" fmla="*/ 111 h 128"/>
                  <a:gd name="T62" fmla="*/ 171 w 302"/>
                  <a:gd name="T63" fmla="*/ 109 h 128"/>
                  <a:gd name="T64" fmla="*/ 148 w 302"/>
                  <a:gd name="T65" fmla="*/ 128 h 128"/>
                  <a:gd name="T66" fmla="*/ 147 w 302"/>
                  <a:gd name="T67" fmla="*/ 123 h 128"/>
                  <a:gd name="T68" fmla="*/ 157 w 302"/>
                  <a:gd name="T69" fmla="*/ 111 h 128"/>
                  <a:gd name="T70" fmla="*/ 147 w 302"/>
                  <a:gd name="T71" fmla="*/ 94 h 128"/>
                  <a:gd name="T72" fmla="*/ 120 w 302"/>
                  <a:gd name="T73" fmla="*/ 72 h 128"/>
                  <a:gd name="T74" fmla="*/ 104 w 302"/>
                  <a:gd name="T75" fmla="*/ 70 h 128"/>
                  <a:gd name="T76" fmla="*/ 76 w 302"/>
                  <a:gd name="T77" fmla="*/ 83 h 128"/>
                  <a:gd name="T78" fmla="*/ 61 w 302"/>
                  <a:gd name="T79" fmla="*/ 94 h 128"/>
                  <a:gd name="T80" fmla="*/ 55 w 302"/>
                  <a:gd name="T81" fmla="*/ 89 h 128"/>
                  <a:gd name="T82" fmla="*/ 51 w 302"/>
                  <a:gd name="T83" fmla="*/ 67 h 128"/>
                  <a:gd name="T84" fmla="*/ 36 w 302"/>
                  <a:gd name="T85" fmla="*/ 58 h 128"/>
                  <a:gd name="T86" fmla="*/ 8 w 302"/>
                  <a:gd name="T87" fmla="*/ 42 h 128"/>
                  <a:gd name="T88" fmla="*/ 0 w 302"/>
                  <a:gd name="T89" fmla="*/ 38 h 128"/>
                  <a:gd name="T90" fmla="*/ 5 w 302"/>
                  <a:gd name="T91" fmla="*/ 22 h 128"/>
                  <a:gd name="T92" fmla="*/ 12 w 302"/>
                  <a:gd name="T93" fmla="*/ 8 h 128"/>
                  <a:gd name="T94" fmla="*/ 22 w 302"/>
                  <a:gd name="T95" fmla="*/ 0 h 128"/>
                  <a:gd name="T96" fmla="*/ 33 w 302"/>
                  <a:gd name="T97" fmla="*/ 2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2"/>
                  <a:gd name="T148" fmla="*/ 0 h 128"/>
                  <a:gd name="T149" fmla="*/ 302 w 302"/>
                  <a:gd name="T150" fmla="*/ 128 h 1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2" h="128">
                    <a:moveTo>
                      <a:pt x="33" y="2"/>
                    </a:moveTo>
                    <a:lnTo>
                      <a:pt x="48" y="19"/>
                    </a:lnTo>
                    <a:lnTo>
                      <a:pt x="64" y="24"/>
                    </a:lnTo>
                    <a:lnTo>
                      <a:pt x="86" y="19"/>
                    </a:lnTo>
                    <a:lnTo>
                      <a:pt x="108" y="21"/>
                    </a:lnTo>
                    <a:lnTo>
                      <a:pt x="128" y="25"/>
                    </a:lnTo>
                    <a:lnTo>
                      <a:pt x="142" y="31"/>
                    </a:lnTo>
                    <a:lnTo>
                      <a:pt x="151" y="39"/>
                    </a:lnTo>
                    <a:lnTo>
                      <a:pt x="168" y="44"/>
                    </a:lnTo>
                    <a:lnTo>
                      <a:pt x="196" y="42"/>
                    </a:lnTo>
                    <a:lnTo>
                      <a:pt x="206" y="39"/>
                    </a:lnTo>
                    <a:lnTo>
                      <a:pt x="235" y="38"/>
                    </a:lnTo>
                    <a:lnTo>
                      <a:pt x="246" y="35"/>
                    </a:lnTo>
                    <a:lnTo>
                      <a:pt x="254" y="30"/>
                    </a:lnTo>
                    <a:lnTo>
                      <a:pt x="276" y="35"/>
                    </a:lnTo>
                    <a:lnTo>
                      <a:pt x="301" y="45"/>
                    </a:lnTo>
                    <a:lnTo>
                      <a:pt x="302" y="53"/>
                    </a:lnTo>
                    <a:lnTo>
                      <a:pt x="302" y="64"/>
                    </a:lnTo>
                    <a:lnTo>
                      <a:pt x="292" y="69"/>
                    </a:lnTo>
                    <a:lnTo>
                      <a:pt x="293" y="77"/>
                    </a:lnTo>
                    <a:lnTo>
                      <a:pt x="298" y="89"/>
                    </a:lnTo>
                    <a:lnTo>
                      <a:pt x="287" y="89"/>
                    </a:lnTo>
                    <a:lnTo>
                      <a:pt x="271" y="74"/>
                    </a:lnTo>
                    <a:lnTo>
                      <a:pt x="253" y="70"/>
                    </a:lnTo>
                    <a:lnTo>
                      <a:pt x="215" y="75"/>
                    </a:lnTo>
                    <a:lnTo>
                      <a:pt x="212" y="70"/>
                    </a:lnTo>
                    <a:lnTo>
                      <a:pt x="203" y="72"/>
                    </a:lnTo>
                    <a:lnTo>
                      <a:pt x="207" y="80"/>
                    </a:lnTo>
                    <a:lnTo>
                      <a:pt x="193" y="89"/>
                    </a:lnTo>
                    <a:lnTo>
                      <a:pt x="184" y="103"/>
                    </a:lnTo>
                    <a:lnTo>
                      <a:pt x="178" y="111"/>
                    </a:lnTo>
                    <a:lnTo>
                      <a:pt x="171" y="109"/>
                    </a:lnTo>
                    <a:lnTo>
                      <a:pt x="148" y="128"/>
                    </a:lnTo>
                    <a:lnTo>
                      <a:pt x="147" y="123"/>
                    </a:lnTo>
                    <a:lnTo>
                      <a:pt x="157" y="111"/>
                    </a:lnTo>
                    <a:lnTo>
                      <a:pt x="147" y="94"/>
                    </a:lnTo>
                    <a:lnTo>
                      <a:pt x="120" y="72"/>
                    </a:lnTo>
                    <a:lnTo>
                      <a:pt x="104" y="70"/>
                    </a:lnTo>
                    <a:lnTo>
                      <a:pt x="76" y="83"/>
                    </a:lnTo>
                    <a:lnTo>
                      <a:pt x="61" y="94"/>
                    </a:lnTo>
                    <a:lnTo>
                      <a:pt x="55" y="89"/>
                    </a:lnTo>
                    <a:lnTo>
                      <a:pt x="51" y="67"/>
                    </a:lnTo>
                    <a:lnTo>
                      <a:pt x="36" y="58"/>
                    </a:lnTo>
                    <a:lnTo>
                      <a:pt x="8" y="42"/>
                    </a:lnTo>
                    <a:lnTo>
                      <a:pt x="0" y="38"/>
                    </a:lnTo>
                    <a:lnTo>
                      <a:pt x="5" y="22"/>
                    </a:lnTo>
                    <a:lnTo>
                      <a:pt x="12" y="8"/>
                    </a:lnTo>
                    <a:lnTo>
                      <a:pt x="22" y="0"/>
                    </a:lnTo>
                    <a:lnTo>
                      <a:pt x="33" y="2"/>
                    </a:lnTo>
                    <a:close/>
                  </a:path>
                </a:pathLst>
              </a:custGeom>
              <a:solidFill>
                <a:srgbClr val="FF4D4D"/>
              </a:solidFill>
              <a:ln w="9525">
                <a:noFill/>
                <a:round/>
                <a:headEnd/>
                <a:tailEnd/>
              </a:ln>
            </p:spPr>
            <p:txBody>
              <a:bodyPr/>
              <a:lstStyle/>
              <a:p>
                <a:endParaRPr lang="en-US" dirty="0">
                  <a:solidFill>
                    <a:prstClr val="black"/>
                  </a:solidFill>
                </a:endParaRPr>
              </a:p>
            </p:txBody>
          </p:sp>
          <p:sp>
            <p:nvSpPr>
              <p:cNvPr id="75037" name="Freeform 1048"/>
              <p:cNvSpPr>
                <a:spLocks/>
              </p:cNvSpPr>
              <p:nvPr/>
            </p:nvSpPr>
            <p:spPr bwMode="auto">
              <a:xfrm>
                <a:off x="3887" y="2242"/>
                <a:ext cx="47" cy="31"/>
              </a:xfrm>
              <a:custGeom>
                <a:avLst/>
                <a:gdLst>
                  <a:gd name="T0" fmla="*/ 31 w 47"/>
                  <a:gd name="T1" fmla="*/ 0 h 31"/>
                  <a:gd name="T2" fmla="*/ 36 w 47"/>
                  <a:gd name="T3" fmla="*/ 0 h 31"/>
                  <a:gd name="T4" fmla="*/ 47 w 47"/>
                  <a:gd name="T5" fmla="*/ 14 h 31"/>
                  <a:gd name="T6" fmla="*/ 45 w 47"/>
                  <a:gd name="T7" fmla="*/ 17 h 31"/>
                  <a:gd name="T8" fmla="*/ 42 w 47"/>
                  <a:gd name="T9" fmla="*/ 19 h 31"/>
                  <a:gd name="T10" fmla="*/ 37 w 47"/>
                  <a:gd name="T11" fmla="*/ 12 h 31"/>
                  <a:gd name="T12" fmla="*/ 36 w 47"/>
                  <a:gd name="T13" fmla="*/ 16 h 31"/>
                  <a:gd name="T14" fmla="*/ 37 w 47"/>
                  <a:gd name="T15" fmla="*/ 20 h 31"/>
                  <a:gd name="T16" fmla="*/ 34 w 47"/>
                  <a:gd name="T17" fmla="*/ 30 h 31"/>
                  <a:gd name="T18" fmla="*/ 30 w 47"/>
                  <a:gd name="T19" fmla="*/ 31 h 31"/>
                  <a:gd name="T20" fmla="*/ 19 w 47"/>
                  <a:gd name="T21" fmla="*/ 26 h 31"/>
                  <a:gd name="T22" fmla="*/ 3 w 47"/>
                  <a:gd name="T23" fmla="*/ 19 h 31"/>
                  <a:gd name="T24" fmla="*/ 0 w 47"/>
                  <a:gd name="T25" fmla="*/ 14 h 31"/>
                  <a:gd name="T26" fmla="*/ 9 w 47"/>
                  <a:gd name="T27" fmla="*/ 0 h 31"/>
                  <a:gd name="T28" fmla="*/ 17 w 47"/>
                  <a:gd name="T29" fmla="*/ 8 h 31"/>
                  <a:gd name="T30" fmla="*/ 31 w 47"/>
                  <a:gd name="T31" fmla="*/ 0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31"/>
                  <a:gd name="T50" fmla="*/ 47 w 47"/>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31">
                    <a:moveTo>
                      <a:pt x="31" y="0"/>
                    </a:moveTo>
                    <a:lnTo>
                      <a:pt x="36" y="0"/>
                    </a:lnTo>
                    <a:lnTo>
                      <a:pt x="47" y="14"/>
                    </a:lnTo>
                    <a:lnTo>
                      <a:pt x="45" y="17"/>
                    </a:lnTo>
                    <a:lnTo>
                      <a:pt x="42" y="19"/>
                    </a:lnTo>
                    <a:lnTo>
                      <a:pt x="37" y="12"/>
                    </a:lnTo>
                    <a:lnTo>
                      <a:pt x="36" y="16"/>
                    </a:lnTo>
                    <a:lnTo>
                      <a:pt x="37" y="20"/>
                    </a:lnTo>
                    <a:lnTo>
                      <a:pt x="34" y="30"/>
                    </a:lnTo>
                    <a:lnTo>
                      <a:pt x="30" y="31"/>
                    </a:lnTo>
                    <a:lnTo>
                      <a:pt x="19" y="26"/>
                    </a:lnTo>
                    <a:lnTo>
                      <a:pt x="3" y="19"/>
                    </a:lnTo>
                    <a:lnTo>
                      <a:pt x="0" y="14"/>
                    </a:lnTo>
                    <a:lnTo>
                      <a:pt x="9" y="0"/>
                    </a:lnTo>
                    <a:lnTo>
                      <a:pt x="17" y="8"/>
                    </a:lnTo>
                    <a:lnTo>
                      <a:pt x="31" y="0"/>
                    </a:lnTo>
                    <a:close/>
                  </a:path>
                </a:pathLst>
              </a:custGeom>
              <a:solidFill>
                <a:srgbClr val="8CBFBF"/>
              </a:solidFill>
              <a:ln w="9525">
                <a:noFill/>
                <a:round/>
                <a:headEnd/>
                <a:tailEnd/>
              </a:ln>
            </p:spPr>
            <p:txBody>
              <a:bodyPr/>
              <a:lstStyle/>
              <a:p>
                <a:endParaRPr lang="en-US" dirty="0">
                  <a:solidFill>
                    <a:prstClr val="black"/>
                  </a:solidFill>
                </a:endParaRPr>
              </a:p>
            </p:txBody>
          </p:sp>
          <p:sp>
            <p:nvSpPr>
              <p:cNvPr id="75038" name="Freeform 1049"/>
              <p:cNvSpPr>
                <a:spLocks/>
              </p:cNvSpPr>
              <p:nvPr/>
            </p:nvSpPr>
            <p:spPr bwMode="auto">
              <a:xfrm>
                <a:off x="3826" y="2331"/>
                <a:ext cx="56" cy="50"/>
              </a:xfrm>
              <a:custGeom>
                <a:avLst/>
                <a:gdLst>
                  <a:gd name="T0" fmla="*/ 36 w 56"/>
                  <a:gd name="T1" fmla="*/ 3 h 50"/>
                  <a:gd name="T2" fmla="*/ 20 w 56"/>
                  <a:gd name="T3" fmla="*/ 1 h 50"/>
                  <a:gd name="T4" fmla="*/ 11 w 56"/>
                  <a:gd name="T5" fmla="*/ 6 h 50"/>
                  <a:gd name="T6" fmla="*/ 5 w 56"/>
                  <a:gd name="T7" fmla="*/ 12 h 50"/>
                  <a:gd name="T8" fmla="*/ 0 w 56"/>
                  <a:gd name="T9" fmla="*/ 22 h 50"/>
                  <a:gd name="T10" fmla="*/ 2 w 56"/>
                  <a:gd name="T11" fmla="*/ 36 h 50"/>
                  <a:gd name="T12" fmla="*/ 9 w 56"/>
                  <a:gd name="T13" fmla="*/ 45 h 50"/>
                  <a:gd name="T14" fmla="*/ 27 w 56"/>
                  <a:gd name="T15" fmla="*/ 50 h 50"/>
                  <a:gd name="T16" fmla="*/ 41 w 56"/>
                  <a:gd name="T17" fmla="*/ 44 h 50"/>
                  <a:gd name="T18" fmla="*/ 50 w 56"/>
                  <a:gd name="T19" fmla="*/ 31 h 50"/>
                  <a:gd name="T20" fmla="*/ 50 w 56"/>
                  <a:gd name="T21" fmla="*/ 23 h 50"/>
                  <a:gd name="T22" fmla="*/ 56 w 56"/>
                  <a:gd name="T23" fmla="*/ 12 h 50"/>
                  <a:gd name="T24" fmla="*/ 45 w 56"/>
                  <a:gd name="T25" fmla="*/ 0 h 50"/>
                  <a:gd name="T26" fmla="*/ 36 w 56"/>
                  <a:gd name="T27" fmla="*/ 3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50"/>
                  <a:gd name="T44" fmla="*/ 56 w 56"/>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50">
                    <a:moveTo>
                      <a:pt x="36" y="3"/>
                    </a:moveTo>
                    <a:lnTo>
                      <a:pt x="20" y="1"/>
                    </a:lnTo>
                    <a:lnTo>
                      <a:pt x="11" y="6"/>
                    </a:lnTo>
                    <a:lnTo>
                      <a:pt x="5" y="12"/>
                    </a:lnTo>
                    <a:lnTo>
                      <a:pt x="0" y="22"/>
                    </a:lnTo>
                    <a:lnTo>
                      <a:pt x="2" y="36"/>
                    </a:lnTo>
                    <a:lnTo>
                      <a:pt x="9" y="45"/>
                    </a:lnTo>
                    <a:lnTo>
                      <a:pt x="27" y="50"/>
                    </a:lnTo>
                    <a:lnTo>
                      <a:pt x="41" y="44"/>
                    </a:lnTo>
                    <a:lnTo>
                      <a:pt x="50" y="31"/>
                    </a:lnTo>
                    <a:lnTo>
                      <a:pt x="50" y="23"/>
                    </a:lnTo>
                    <a:lnTo>
                      <a:pt x="56" y="12"/>
                    </a:lnTo>
                    <a:lnTo>
                      <a:pt x="45" y="0"/>
                    </a:lnTo>
                    <a:lnTo>
                      <a:pt x="36" y="3"/>
                    </a:lnTo>
                    <a:close/>
                  </a:path>
                </a:pathLst>
              </a:custGeom>
              <a:solidFill>
                <a:srgbClr val="E5E5E5"/>
              </a:solidFill>
              <a:ln w="9525">
                <a:noFill/>
                <a:round/>
                <a:headEnd/>
                <a:tailEnd/>
              </a:ln>
            </p:spPr>
            <p:txBody>
              <a:bodyPr/>
              <a:lstStyle/>
              <a:p>
                <a:endParaRPr lang="en-US" dirty="0">
                  <a:solidFill>
                    <a:prstClr val="black"/>
                  </a:solidFill>
                </a:endParaRPr>
              </a:p>
            </p:txBody>
          </p:sp>
          <p:sp>
            <p:nvSpPr>
              <p:cNvPr id="75039" name="Freeform 1050"/>
              <p:cNvSpPr>
                <a:spLocks/>
              </p:cNvSpPr>
              <p:nvPr/>
            </p:nvSpPr>
            <p:spPr bwMode="auto">
              <a:xfrm>
                <a:off x="3806" y="2315"/>
                <a:ext cx="92" cy="83"/>
              </a:xfrm>
              <a:custGeom>
                <a:avLst/>
                <a:gdLst>
                  <a:gd name="T0" fmla="*/ 47 w 92"/>
                  <a:gd name="T1" fmla="*/ 0 h 83"/>
                  <a:gd name="T2" fmla="*/ 25 w 92"/>
                  <a:gd name="T3" fmla="*/ 5 h 83"/>
                  <a:gd name="T4" fmla="*/ 8 w 92"/>
                  <a:gd name="T5" fmla="*/ 17 h 83"/>
                  <a:gd name="T6" fmla="*/ 0 w 92"/>
                  <a:gd name="T7" fmla="*/ 44 h 83"/>
                  <a:gd name="T8" fmla="*/ 14 w 92"/>
                  <a:gd name="T9" fmla="*/ 72 h 83"/>
                  <a:gd name="T10" fmla="*/ 37 w 92"/>
                  <a:gd name="T11" fmla="*/ 83 h 83"/>
                  <a:gd name="T12" fmla="*/ 72 w 92"/>
                  <a:gd name="T13" fmla="*/ 80 h 83"/>
                  <a:gd name="T14" fmla="*/ 87 w 92"/>
                  <a:gd name="T15" fmla="*/ 64 h 83"/>
                  <a:gd name="T16" fmla="*/ 92 w 92"/>
                  <a:gd name="T17" fmla="*/ 38 h 83"/>
                  <a:gd name="T18" fmla="*/ 81 w 92"/>
                  <a:gd name="T19" fmla="*/ 16 h 83"/>
                  <a:gd name="T20" fmla="*/ 70 w 92"/>
                  <a:gd name="T21" fmla="*/ 8 h 83"/>
                  <a:gd name="T22" fmla="*/ 56 w 92"/>
                  <a:gd name="T23" fmla="*/ 31 h 83"/>
                  <a:gd name="T24" fmla="*/ 67 w 92"/>
                  <a:gd name="T25" fmla="*/ 21 h 83"/>
                  <a:gd name="T26" fmla="*/ 73 w 92"/>
                  <a:gd name="T27" fmla="*/ 28 h 83"/>
                  <a:gd name="T28" fmla="*/ 79 w 92"/>
                  <a:gd name="T29" fmla="*/ 44 h 83"/>
                  <a:gd name="T30" fmla="*/ 78 w 92"/>
                  <a:gd name="T31" fmla="*/ 50 h 83"/>
                  <a:gd name="T32" fmla="*/ 70 w 92"/>
                  <a:gd name="T33" fmla="*/ 42 h 83"/>
                  <a:gd name="T34" fmla="*/ 68 w 92"/>
                  <a:gd name="T35" fmla="*/ 49 h 83"/>
                  <a:gd name="T36" fmla="*/ 76 w 92"/>
                  <a:gd name="T37" fmla="*/ 56 h 83"/>
                  <a:gd name="T38" fmla="*/ 72 w 92"/>
                  <a:gd name="T39" fmla="*/ 64 h 83"/>
                  <a:gd name="T40" fmla="*/ 62 w 92"/>
                  <a:gd name="T41" fmla="*/ 70 h 83"/>
                  <a:gd name="T42" fmla="*/ 51 w 92"/>
                  <a:gd name="T43" fmla="*/ 64 h 83"/>
                  <a:gd name="T44" fmla="*/ 47 w 92"/>
                  <a:gd name="T45" fmla="*/ 64 h 83"/>
                  <a:gd name="T46" fmla="*/ 51 w 92"/>
                  <a:gd name="T47" fmla="*/ 69 h 83"/>
                  <a:gd name="T48" fmla="*/ 61 w 92"/>
                  <a:gd name="T49" fmla="*/ 74 h 83"/>
                  <a:gd name="T50" fmla="*/ 53 w 92"/>
                  <a:gd name="T51" fmla="*/ 77 h 83"/>
                  <a:gd name="T52" fmla="*/ 37 w 92"/>
                  <a:gd name="T53" fmla="*/ 75 h 83"/>
                  <a:gd name="T54" fmla="*/ 47 w 92"/>
                  <a:gd name="T55" fmla="*/ 66 h 83"/>
                  <a:gd name="T56" fmla="*/ 40 w 92"/>
                  <a:gd name="T57" fmla="*/ 63 h 83"/>
                  <a:gd name="T58" fmla="*/ 29 w 92"/>
                  <a:gd name="T59" fmla="*/ 72 h 83"/>
                  <a:gd name="T60" fmla="*/ 25 w 92"/>
                  <a:gd name="T61" fmla="*/ 70 h 83"/>
                  <a:gd name="T62" fmla="*/ 17 w 92"/>
                  <a:gd name="T63" fmla="*/ 60 h 83"/>
                  <a:gd name="T64" fmla="*/ 23 w 92"/>
                  <a:gd name="T65" fmla="*/ 52 h 83"/>
                  <a:gd name="T66" fmla="*/ 22 w 92"/>
                  <a:gd name="T67" fmla="*/ 47 h 83"/>
                  <a:gd name="T68" fmla="*/ 14 w 92"/>
                  <a:gd name="T69" fmla="*/ 53 h 83"/>
                  <a:gd name="T70" fmla="*/ 9 w 92"/>
                  <a:gd name="T71" fmla="*/ 42 h 83"/>
                  <a:gd name="T72" fmla="*/ 11 w 92"/>
                  <a:gd name="T73" fmla="*/ 36 h 83"/>
                  <a:gd name="T74" fmla="*/ 20 w 92"/>
                  <a:gd name="T75" fmla="*/ 41 h 83"/>
                  <a:gd name="T76" fmla="*/ 22 w 92"/>
                  <a:gd name="T77" fmla="*/ 36 h 83"/>
                  <a:gd name="T78" fmla="*/ 14 w 92"/>
                  <a:gd name="T79" fmla="*/ 28 h 83"/>
                  <a:gd name="T80" fmla="*/ 19 w 92"/>
                  <a:gd name="T81" fmla="*/ 19 h 83"/>
                  <a:gd name="T82" fmla="*/ 26 w 92"/>
                  <a:gd name="T83" fmla="*/ 14 h 83"/>
                  <a:gd name="T84" fmla="*/ 34 w 92"/>
                  <a:gd name="T85" fmla="*/ 21 h 83"/>
                  <a:gd name="T86" fmla="*/ 42 w 92"/>
                  <a:gd name="T87" fmla="*/ 19 h 83"/>
                  <a:gd name="T88" fmla="*/ 31 w 92"/>
                  <a:gd name="T89" fmla="*/ 11 h 83"/>
                  <a:gd name="T90" fmla="*/ 34 w 92"/>
                  <a:gd name="T91" fmla="*/ 10 h 83"/>
                  <a:gd name="T92" fmla="*/ 45 w 92"/>
                  <a:gd name="T93" fmla="*/ 8 h 83"/>
                  <a:gd name="T94" fmla="*/ 53 w 92"/>
                  <a:gd name="T95" fmla="*/ 10 h 83"/>
                  <a:gd name="T96" fmla="*/ 47 w 92"/>
                  <a:gd name="T97" fmla="*/ 17 h 83"/>
                  <a:gd name="T98" fmla="*/ 54 w 92"/>
                  <a:gd name="T99" fmla="*/ 19 h 83"/>
                  <a:gd name="T100" fmla="*/ 62 w 92"/>
                  <a:gd name="T101" fmla="*/ 3 h 83"/>
                  <a:gd name="T102" fmla="*/ 47 w 92"/>
                  <a:gd name="T103" fmla="*/ 0 h 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83"/>
                  <a:gd name="T158" fmla="*/ 92 w 92"/>
                  <a:gd name="T159" fmla="*/ 83 h 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83">
                    <a:moveTo>
                      <a:pt x="47" y="0"/>
                    </a:moveTo>
                    <a:lnTo>
                      <a:pt x="25" y="5"/>
                    </a:lnTo>
                    <a:lnTo>
                      <a:pt x="8" y="17"/>
                    </a:lnTo>
                    <a:lnTo>
                      <a:pt x="0" y="44"/>
                    </a:lnTo>
                    <a:lnTo>
                      <a:pt x="14" y="72"/>
                    </a:lnTo>
                    <a:lnTo>
                      <a:pt x="37" y="83"/>
                    </a:lnTo>
                    <a:lnTo>
                      <a:pt x="72" y="80"/>
                    </a:lnTo>
                    <a:lnTo>
                      <a:pt x="87" y="64"/>
                    </a:lnTo>
                    <a:lnTo>
                      <a:pt x="92" y="38"/>
                    </a:lnTo>
                    <a:lnTo>
                      <a:pt x="81" y="16"/>
                    </a:lnTo>
                    <a:lnTo>
                      <a:pt x="70" y="8"/>
                    </a:lnTo>
                    <a:lnTo>
                      <a:pt x="56" y="31"/>
                    </a:lnTo>
                    <a:lnTo>
                      <a:pt x="67" y="21"/>
                    </a:lnTo>
                    <a:lnTo>
                      <a:pt x="73" y="28"/>
                    </a:lnTo>
                    <a:lnTo>
                      <a:pt x="79" y="44"/>
                    </a:lnTo>
                    <a:lnTo>
                      <a:pt x="78" y="50"/>
                    </a:lnTo>
                    <a:lnTo>
                      <a:pt x="70" y="42"/>
                    </a:lnTo>
                    <a:lnTo>
                      <a:pt x="68" y="49"/>
                    </a:lnTo>
                    <a:lnTo>
                      <a:pt x="76" y="56"/>
                    </a:lnTo>
                    <a:lnTo>
                      <a:pt x="72" y="64"/>
                    </a:lnTo>
                    <a:lnTo>
                      <a:pt x="62" y="70"/>
                    </a:lnTo>
                    <a:lnTo>
                      <a:pt x="51" y="64"/>
                    </a:lnTo>
                    <a:lnTo>
                      <a:pt x="47" y="64"/>
                    </a:lnTo>
                    <a:lnTo>
                      <a:pt x="51" y="69"/>
                    </a:lnTo>
                    <a:lnTo>
                      <a:pt x="61" y="74"/>
                    </a:lnTo>
                    <a:lnTo>
                      <a:pt x="53" y="77"/>
                    </a:lnTo>
                    <a:lnTo>
                      <a:pt x="37" y="75"/>
                    </a:lnTo>
                    <a:lnTo>
                      <a:pt x="47" y="66"/>
                    </a:lnTo>
                    <a:lnTo>
                      <a:pt x="40" y="63"/>
                    </a:lnTo>
                    <a:lnTo>
                      <a:pt x="29" y="72"/>
                    </a:lnTo>
                    <a:lnTo>
                      <a:pt x="25" y="70"/>
                    </a:lnTo>
                    <a:lnTo>
                      <a:pt x="17" y="60"/>
                    </a:lnTo>
                    <a:lnTo>
                      <a:pt x="23" y="52"/>
                    </a:lnTo>
                    <a:lnTo>
                      <a:pt x="22" y="47"/>
                    </a:lnTo>
                    <a:lnTo>
                      <a:pt x="14" y="53"/>
                    </a:lnTo>
                    <a:lnTo>
                      <a:pt x="9" y="42"/>
                    </a:lnTo>
                    <a:lnTo>
                      <a:pt x="11" y="36"/>
                    </a:lnTo>
                    <a:lnTo>
                      <a:pt x="20" y="41"/>
                    </a:lnTo>
                    <a:lnTo>
                      <a:pt x="22" y="36"/>
                    </a:lnTo>
                    <a:lnTo>
                      <a:pt x="14" y="28"/>
                    </a:lnTo>
                    <a:lnTo>
                      <a:pt x="19" y="19"/>
                    </a:lnTo>
                    <a:lnTo>
                      <a:pt x="26" y="14"/>
                    </a:lnTo>
                    <a:lnTo>
                      <a:pt x="34" y="21"/>
                    </a:lnTo>
                    <a:lnTo>
                      <a:pt x="42" y="19"/>
                    </a:lnTo>
                    <a:lnTo>
                      <a:pt x="31" y="11"/>
                    </a:lnTo>
                    <a:lnTo>
                      <a:pt x="34" y="10"/>
                    </a:lnTo>
                    <a:lnTo>
                      <a:pt x="45" y="8"/>
                    </a:lnTo>
                    <a:lnTo>
                      <a:pt x="53" y="10"/>
                    </a:lnTo>
                    <a:lnTo>
                      <a:pt x="47" y="17"/>
                    </a:lnTo>
                    <a:lnTo>
                      <a:pt x="54" y="19"/>
                    </a:lnTo>
                    <a:lnTo>
                      <a:pt x="62" y="3"/>
                    </a:lnTo>
                    <a:lnTo>
                      <a:pt x="47"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40" name="Freeform 1051"/>
              <p:cNvSpPr>
                <a:spLocks/>
              </p:cNvSpPr>
              <p:nvPr/>
            </p:nvSpPr>
            <p:spPr bwMode="auto">
              <a:xfrm>
                <a:off x="3796" y="2309"/>
                <a:ext cx="114" cy="103"/>
              </a:xfrm>
              <a:custGeom>
                <a:avLst/>
                <a:gdLst>
                  <a:gd name="T0" fmla="*/ 33 w 114"/>
                  <a:gd name="T1" fmla="*/ 0 h 103"/>
                  <a:gd name="T2" fmla="*/ 19 w 114"/>
                  <a:gd name="T3" fmla="*/ 8 h 103"/>
                  <a:gd name="T4" fmla="*/ 10 w 114"/>
                  <a:gd name="T5" fmla="*/ 20 h 103"/>
                  <a:gd name="T6" fmla="*/ 2 w 114"/>
                  <a:gd name="T7" fmla="*/ 37 h 103"/>
                  <a:gd name="T8" fmla="*/ 0 w 114"/>
                  <a:gd name="T9" fmla="*/ 51 h 103"/>
                  <a:gd name="T10" fmla="*/ 4 w 114"/>
                  <a:gd name="T11" fmla="*/ 69 h 103"/>
                  <a:gd name="T12" fmla="*/ 10 w 114"/>
                  <a:gd name="T13" fmla="*/ 83 h 103"/>
                  <a:gd name="T14" fmla="*/ 22 w 114"/>
                  <a:gd name="T15" fmla="*/ 94 h 103"/>
                  <a:gd name="T16" fmla="*/ 41 w 114"/>
                  <a:gd name="T17" fmla="*/ 101 h 103"/>
                  <a:gd name="T18" fmla="*/ 63 w 114"/>
                  <a:gd name="T19" fmla="*/ 103 h 103"/>
                  <a:gd name="T20" fmla="*/ 86 w 114"/>
                  <a:gd name="T21" fmla="*/ 97 h 103"/>
                  <a:gd name="T22" fmla="*/ 100 w 114"/>
                  <a:gd name="T23" fmla="*/ 84 h 103"/>
                  <a:gd name="T24" fmla="*/ 108 w 114"/>
                  <a:gd name="T25" fmla="*/ 69 h 103"/>
                  <a:gd name="T26" fmla="*/ 114 w 114"/>
                  <a:gd name="T27" fmla="*/ 47 h 103"/>
                  <a:gd name="T28" fmla="*/ 97 w 114"/>
                  <a:gd name="T29" fmla="*/ 20 h 103"/>
                  <a:gd name="T30" fmla="*/ 85 w 114"/>
                  <a:gd name="T31" fmla="*/ 20 h 103"/>
                  <a:gd name="T32" fmla="*/ 94 w 114"/>
                  <a:gd name="T33" fmla="*/ 34 h 103"/>
                  <a:gd name="T34" fmla="*/ 97 w 114"/>
                  <a:gd name="T35" fmla="*/ 48 h 103"/>
                  <a:gd name="T36" fmla="*/ 94 w 114"/>
                  <a:gd name="T37" fmla="*/ 59 h 103"/>
                  <a:gd name="T38" fmla="*/ 89 w 114"/>
                  <a:gd name="T39" fmla="*/ 72 h 103"/>
                  <a:gd name="T40" fmla="*/ 78 w 114"/>
                  <a:gd name="T41" fmla="*/ 81 h 103"/>
                  <a:gd name="T42" fmla="*/ 63 w 114"/>
                  <a:gd name="T43" fmla="*/ 86 h 103"/>
                  <a:gd name="T44" fmla="*/ 46 w 114"/>
                  <a:gd name="T45" fmla="*/ 86 h 103"/>
                  <a:gd name="T46" fmla="*/ 35 w 114"/>
                  <a:gd name="T47" fmla="*/ 81 h 103"/>
                  <a:gd name="T48" fmla="*/ 25 w 114"/>
                  <a:gd name="T49" fmla="*/ 73 h 103"/>
                  <a:gd name="T50" fmla="*/ 16 w 114"/>
                  <a:gd name="T51" fmla="*/ 58 h 103"/>
                  <a:gd name="T52" fmla="*/ 16 w 114"/>
                  <a:gd name="T53" fmla="*/ 39 h 103"/>
                  <a:gd name="T54" fmla="*/ 22 w 114"/>
                  <a:gd name="T55" fmla="*/ 25 h 103"/>
                  <a:gd name="T56" fmla="*/ 38 w 114"/>
                  <a:gd name="T57" fmla="*/ 14 h 103"/>
                  <a:gd name="T58" fmla="*/ 60 w 114"/>
                  <a:gd name="T59" fmla="*/ 8 h 103"/>
                  <a:gd name="T60" fmla="*/ 50 w 114"/>
                  <a:gd name="T61" fmla="*/ 2 h 103"/>
                  <a:gd name="T62" fmla="*/ 33 w 114"/>
                  <a:gd name="T63" fmla="*/ 0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103"/>
                  <a:gd name="T98" fmla="*/ 114 w 114"/>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103">
                    <a:moveTo>
                      <a:pt x="33" y="0"/>
                    </a:moveTo>
                    <a:lnTo>
                      <a:pt x="19" y="8"/>
                    </a:lnTo>
                    <a:lnTo>
                      <a:pt x="10" y="20"/>
                    </a:lnTo>
                    <a:lnTo>
                      <a:pt x="2" y="37"/>
                    </a:lnTo>
                    <a:lnTo>
                      <a:pt x="0" y="51"/>
                    </a:lnTo>
                    <a:lnTo>
                      <a:pt x="4" y="69"/>
                    </a:lnTo>
                    <a:lnTo>
                      <a:pt x="10" y="83"/>
                    </a:lnTo>
                    <a:lnTo>
                      <a:pt x="22" y="94"/>
                    </a:lnTo>
                    <a:lnTo>
                      <a:pt x="41" y="101"/>
                    </a:lnTo>
                    <a:lnTo>
                      <a:pt x="63" y="103"/>
                    </a:lnTo>
                    <a:lnTo>
                      <a:pt x="86" y="97"/>
                    </a:lnTo>
                    <a:lnTo>
                      <a:pt x="100" y="84"/>
                    </a:lnTo>
                    <a:lnTo>
                      <a:pt x="108" y="69"/>
                    </a:lnTo>
                    <a:lnTo>
                      <a:pt x="114" y="47"/>
                    </a:lnTo>
                    <a:lnTo>
                      <a:pt x="97" y="20"/>
                    </a:lnTo>
                    <a:lnTo>
                      <a:pt x="85" y="20"/>
                    </a:lnTo>
                    <a:lnTo>
                      <a:pt x="94" y="34"/>
                    </a:lnTo>
                    <a:lnTo>
                      <a:pt x="97" y="48"/>
                    </a:lnTo>
                    <a:lnTo>
                      <a:pt x="94" y="59"/>
                    </a:lnTo>
                    <a:lnTo>
                      <a:pt x="89" y="72"/>
                    </a:lnTo>
                    <a:lnTo>
                      <a:pt x="78" y="81"/>
                    </a:lnTo>
                    <a:lnTo>
                      <a:pt x="63" y="86"/>
                    </a:lnTo>
                    <a:lnTo>
                      <a:pt x="46" y="86"/>
                    </a:lnTo>
                    <a:lnTo>
                      <a:pt x="35" y="81"/>
                    </a:lnTo>
                    <a:lnTo>
                      <a:pt x="25" y="73"/>
                    </a:lnTo>
                    <a:lnTo>
                      <a:pt x="16" y="58"/>
                    </a:lnTo>
                    <a:lnTo>
                      <a:pt x="16" y="39"/>
                    </a:lnTo>
                    <a:lnTo>
                      <a:pt x="22" y="25"/>
                    </a:lnTo>
                    <a:lnTo>
                      <a:pt x="38" y="14"/>
                    </a:lnTo>
                    <a:lnTo>
                      <a:pt x="60" y="8"/>
                    </a:lnTo>
                    <a:lnTo>
                      <a:pt x="50" y="2"/>
                    </a:lnTo>
                    <a:lnTo>
                      <a:pt x="33" y="0"/>
                    </a:lnTo>
                    <a:close/>
                  </a:path>
                </a:pathLst>
              </a:custGeom>
              <a:solidFill>
                <a:srgbClr val="B2B2B2"/>
              </a:solidFill>
              <a:ln w="9525">
                <a:noFill/>
                <a:round/>
                <a:headEnd/>
                <a:tailEnd/>
              </a:ln>
            </p:spPr>
            <p:txBody>
              <a:bodyPr/>
              <a:lstStyle/>
              <a:p>
                <a:endParaRPr lang="en-US" dirty="0">
                  <a:solidFill>
                    <a:prstClr val="black"/>
                  </a:solidFill>
                </a:endParaRPr>
              </a:p>
            </p:txBody>
          </p:sp>
          <p:sp>
            <p:nvSpPr>
              <p:cNvPr id="75041" name="Freeform 1052"/>
              <p:cNvSpPr>
                <a:spLocks/>
              </p:cNvSpPr>
              <p:nvPr/>
            </p:nvSpPr>
            <p:spPr bwMode="auto">
              <a:xfrm>
                <a:off x="3829" y="2354"/>
                <a:ext cx="47" cy="27"/>
              </a:xfrm>
              <a:custGeom>
                <a:avLst/>
                <a:gdLst>
                  <a:gd name="T0" fmla="*/ 0 w 47"/>
                  <a:gd name="T1" fmla="*/ 14 h 27"/>
                  <a:gd name="T2" fmla="*/ 8 w 47"/>
                  <a:gd name="T3" fmla="*/ 24 h 27"/>
                  <a:gd name="T4" fmla="*/ 19 w 47"/>
                  <a:gd name="T5" fmla="*/ 27 h 27"/>
                  <a:gd name="T6" fmla="*/ 30 w 47"/>
                  <a:gd name="T7" fmla="*/ 27 h 27"/>
                  <a:gd name="T8" fmla="*/ 39 w 47"/>
                  <a:gd name="T9" fmla="*/ 22 h 27"/>
                  <a:gd name="T10" fmla="*/ 44 w 47"/>
                  <a:gd name="T11" fmla="*/ 14 h 27"/>
                  <a:gd name="T12" fmla="*/ 47 w 47"/>
                  <a:gd name="T13" fmla="*/ 0 h 27"/>
                  <a:gd name="T14" fmla="*/ 42 w 47"/>
                  <a:gd name="T15" fmla="*/ 11 h 27"/>
                  <a:gd name="T16" fmla="*/ 36 w 47"/>
                  <a:gd name="T17" fmla="*/ 14 h 27"/>
                  <a:gd name="T18" fmla="*/ 30 w 47"/>
                  <a:gd name="T19" fmla="*/ 19 h 27"/>
                  <a:gd name="T20" fmla="*/ 22 w 47"/>
                  <a:gd name="T21" fmla="*/ 21 h 27"/>
                  <a:gd name="T22" fmla="*/ 14 w 47"/>
                  <a:gd name="T23" fmla="*/ 17 h 27"/>
                  <a:gd name="T24" fmla="*/ 11 w 47"/>
                  <a:gd name="T25" fmla="*/ 19 h 27"/>
                  <a:gd name="T26" fmla="*/ 0 w 47"/>
                  <a:gd name="T27" fmla="*/ 14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27"/>
                  <a:gd name="T44" fmla="*/ 47 w 47"/>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27">
                    <a:moveTo>
                      <a:pt x="0" y="14"/>
                    </a:moveTo>
                    <a:lnTo>
                      <a:pt x="8" y="24"/>
                    </a:lnTo>
                    <a:lnTo>
                      <a:pt x="19" y="27"/>
                    </a:lnTo>
                    <a:lnTo>
                      <a:pt x="30" y="27"/>
                    </a:lnTo>
                    <a:lnTo>
                      <a:pt x="39" y="22"/>
                    </a:lnTo>
                    <a:lnTo>
                      <a:pt x="44" y="14"/>
                    </a:lnTo>
                    <a:lnTo>
                      <a:pt x="47" y="0"/>
                    </a:lnTo>
                    <a:lnTo>
                      <a:pt x="42" y="11"/>
                    </a:lnTo>
                    <a:lnTo>
                      <a:pt x="36" y="14"/>
                    </a:lnTo>
                    <a:lnTo>
                      <a:pt x="30" y="19"/>
                    </a:lnTo>
                    <a:lnTo>
                      <a:pt x="22" y="21"/>
                    </a:lnTo>
                    <a:lnTo>
                      <a:pt x="14" y="17"/>
                    </a:lnTo>
                    <a:lnTo>
                      <a:pt x="11" y="19"/>
                    </a:lnTo>
                    <a:lnTo>
                      <a:pt x="0" y="14"/>
                    </a:lnTo>
                    <a:close/>
                  </a:path>
                </a:pathLst>
              </a:custGeom>
              <a:solidFill>
                <a:srgbClr val="8CBFBF"/>
              </a:solidFill>
              <a:ln w="9525">
                <a:noFill/>
                <a:round/>
                <a:headEnd/>
                <a:tailEnd/>
              </a:ln>
            </p:spPr>
            <p:txBody>
              <a:bodyPr/>
              <a:lstStyle/>
              <a:p>
                <a:endParaRPr lang="en-US" dirty="0">
                  <a:solidFill>
                    <a:prstClr val="black"/>
                  </a:solidFill>
                </a:endParaRPr>
              </a:p>
            </p:txBody>
          </p:sp>
          <p:sp>
            <p:nvSpPr>
              <p:cNvPr id="75042" name="Freeform 1053"/>
              <p:cNvSpPr>
                <a:spLocks/>
              </p:cNvSpPr>
              <p:nvPr/>
            </p:nvSpPr>
            <p:spPr bwMode="auto">
              <a:xfrm>
                <a:off x="3839" y="2286"/>
                <a:ext cx="54" cy="85"/>
              </a:xfrm>
              <a:custGeom>
                <a:avLst/>
                <a:gdLst>
                  <a:gd name="T0" fmla="*/ 45 w 54"/>
                  <a:gd name="T1" fmla="*/ 0 h 85"/>
                  <a:gd name="T2" fmla="*/ 21 w 54"/>
                  <a:gd name="T3" fmla="*/ 48 h 85"/>
                  <a:gd name="T4" fmla="*/ 17 w 54"/>
                  <a:gd name="T5" fmla="*/ 57 h 85"/>
                  <a:gd name="T6" fmla="*/ 9 w 54"/>
                  <a:gd name="T7" fmla="*/ 57 h 85"/>
                  <a:gd name="T8" fmla="*/ 0 w 54"/>
                  <a:gd name="T9" fmla="*/ 67 h 85"/>
                  <a:gd name="T10" fmla="*/ 0 w 54"/>
                  <a:gd name="T11" fmla="*/ 78 h 85"/>
                  <a:gd name="T12" fmla="*/ 7 w 54"/>
                  <a:gd name="T13" fmla="*/ 85 h 85"/>
                  <a:gd name="T14" fmla="*/ 20 w 54"/>
                  <a:gd name="T15" fmla="*/ 85 h 85"/>
                  <a:gd name="T16" fmla="*/ 26 w 54"/>
                  <a:gd name="T17" fmla="*/ 79 h 85"/>
                  <a:gd name="T18" fmla="*/ 28 w 54"/>
                  <a:gd name="T19" fmla="*/ 70 h 85"/>
                  <a:gd name="T20" fmla="*/ 21 w 54"/>
                  <a:gd name="T21" fmla="*/ 65 h 85"/>
                  <a:gd name="T22" fmla="*/ 20 w 54"/>
                  <a:gd name="T23" fmla="*/ 74 h 85"/>
                  <a:gd name="T24" fmla="*/ 12 w 54"/>
                  <a:gd name="T25" fmla="*/ 78 h 85"/>
                  <a:gd name="T26" fmla="*/ 7 w 54"/>
                  <a:gd name="T27" fmla="*/ 74 h 85"/>
                  <a:gd name="T28" fmla="*/ 9 w 54"/>
                  <a:gd name="T29" fmla="*/ 67 h 85"/>
                  <a:gd name="T30" fmla="*/ 14 w 54"/>
                  <a:gd name="T31" fmla="*/ 64 h 85"/>
                  <a:gd name="T32" fmla="*/ 23 w 54"/>
                  <a:gd name="T33" fmla="*/ 62 h 85"/>
                  <a:gd name="T34" fmla="*/ 54 w 54"/>
                  <a:gd name="T35" fmla="*/ 4 h 85"/>
                  <a:gd name="T36" fmla="*/ 45 w 54"/>
                  <a:gd name="T37" fmla="*/ 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85"/>
                  <a:gd name="T59" fmla="*/ 54 w 54"/>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85">
                    <a:moveTo>
                      <a:pt x="45" y="0"/>
                    </a:moveTo>
                    <a:lnTo>
                      <a:pt x="21" y="48"/>
                    </a:lnTo>
                    <a:lnTo>
                      <a:pt x="17" y="57"/>
                    </a:lnTo>
                    <a:lnTo>
                      <a:pt x="9" y="57"/>
                    </a:lnTo>
                    <a:lnTo>
                      <a:pt x="0" y="67"/>
                    </a:lnTo>
                    <a:lnTo>
                      <a:pt x="0" y="78"/>
                    </a:lnTo>
                    <a:lnTo>
                      <a:pt x="7" y="85"/>
                    </a:lnTo>
                    <a:lnTo>
                      <a:pt x="20" y="85"/>
                    </a:lnTo>
                    <a:lnTo>
                      <a:pt x="26" y="79"/>
                    </a:lnTo>
                    <a:lnTo>
                      <a:pt x="28" y="70"/>
                    </a:lnTo>
                    <a:lnTo>
                      <a:pt x="21" y="65"/>
                    </a:lnTo>
                    <a:lnTo>
                      <a:pt x="20" y="74"/>
                    </a:lnTo>
                    <a:lnTo>
                      <a:pt x="12" y="78"/>
                    </a:lnTo>
                    <a:lnTo>
                      <a:pt x="7" y="74"/>
                    </a:lnTo>
                    <a:lnTo>
                      <a:pt x="9" y="67"/>
                    </a:lnTo>
                    <a:lnTo>
                      <a:pt x="14" y="64"/>
                    </a:lnTo>
                    <a:lnTo>
                      <a:pt x="23" y="62"/>
                    </a:lnTo>
                    <a:lnTo>
                      <a:pt x="54" y="4"/>
                    </a:lnTo>
                    <a:lnTo>
                      <a:pt x="45" y="0"/>
                    </a:lnTo>
                    <a:close/>
                  </a:path>
                </a:pathLst>
              </a:custGeom>
              <a:solidFill>
                <a:srgbClr val="8CBFBF"/>
              </a:solidFill>
              <a:ln w="9525">
                <a:noFill/>
                <a:round/>
                <a:headEnd/>
                <a:tailEnd/>
              </a:ln>
            </p:spPr>
            <p:txBody>
              <a:bodyPr/>
              <a:lstStyle/>
              <a:p>
                <a:endParaRPr lang="en-US" dirty="0">
                  <a:solidFill>
                    <a:prstClr val="black"/>
                  </a:solidFill>
                </a:endParaRPr>
              </a:p>
            </p:txBody>
          </p:sp>
          <p:sp>
            <p:nvSpPr>
              <p:cNvPr id="75043" name="Freeform 1054"/>
              <p:cNvSpPr>
                <a:spLocks/>
              </p:cNvSpPr>
              <p:nvPr/>
            </p:nvSpPr>
            <p:spPr bwMode="auto">
              <a:xfrm>
                <a:off x="3876" y="2303"/>
                <a:ext cx="37" cy="61"/>
              </a:xfrm>
              <a:custGeom>
                <a:avLst/>
                <a:gdLst>
                  <a:gd name="T0" fmla="*/ 9 w 37"/>
                  <a:gd name="T1" fmla="*/ 0 h 61"/>
                  <a:gd name="T2" fmla="*/ 22 w 37"/>
                  <a:gd name="T3" fmla="*/ 11 h 61"/>
                  <a:gd name="T4" fmla="*/ 31 w 37"/>
                  <a:gd name="T5" fmla="*/ 23 h 61"/>
                  <a:gd name="T6" fmla="*/ 36 w 37"/>
                  <a:gd name="T7" fmla="*/ 39 h 61"/>
                  <a:gd name="T8" fmla="*/ 37 w 37"/>
                  <a:gd name="T9" fmla="*/ 61 h 61"/>
                  <a:gd name="T10" fmla="*/ 26 w 37"/>
                  <a:gd name="T11" fmla="*/ 50 h 61"/>
                  <a:gd name="T12" fmla="*/ 17 w 37"/>
                  <a:gd name="T13" fmla="*/ 28 h 61"/>
                  <a:gd name="T14" fmla="*/ 0 w 37"/>
                  <a:gd name="T15" fmla="*/ 20 h 61"/>
                  <a:gd name="T16" fmla="*/ 9 w 37"/>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61"/>
                  <a:gd name="T29" fmla="*/ 37 w 37"/>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61">
                    <a:moveTo>
                      <a:pt x="9" y="0"/>
                    </a:moveTo>
                    <a:lnTo>
                      <a:pt x="22" y="11"/>
                    </a:lnTo>
                    <a:lnTo>
                      <a:pt x="31" y="23"/>
                    </a:lnTo>
                    <a:lnTo>
                      <a:pt x="36" y="39"/>
                    </a:lnTo>
                    <a:lnTo>
                      <a:pt x="37" y="61"/>
                    </a:lnTo>
                    <a:lnTo>
                      <a:pt x="26" y="50"/>
                    </a:lnTo>
                    <a:lnTo>
                      <a:pt x="17" y="28"/>
                    </a:lnTo>
                    <a:lnTo>
                      <a:pt x="0" y="20"/>
                    </a:lnTo>
                    <a:lnTo>
                      <a:pt x="9" y="0"/>
                    </a:lnTo>
                    <a:close/>
                  </a:path>
                </a:pathLst>
              </a:custGeom>
              <a:solidFill>
                <a:srgbClr val="FF4D4D"/>
              </a:solidFill>
              <a:ln w="9525">
                <a:noFill/>
                <a:round/>
                <a:headEnd/>
                <a:tailEnd/>
              </a:ln>
            </p:spPr>
            <p:txBody>
              <a:bodyPr/>
              <a:lstStyle/>
              <a:p>
                <a:endParaRPr lang="en-US" dirty="0">
                  <a:solidFill>
                    <a:prstClr val="black"/>
                  </a:solidFill>
                </a:endParaRPr>
              </a:p>
            </p:txBody>
          </p:sp>
          <p:sp>
            <p:nvSpPr>
              <p:cNvPr id="75044" name="Freeform 1055"/>
              <p:cNvSpPr>
                <a:spLocks/>
              </p:cNvSpPr>
              <p:nvPr/>
            </p:nvSpPr>
            <p:spPr bwMode="auto">
              <a:xfrm>
                <a:off x="3820" y="2298"/>
                <a:ext cx="58" cy="20"/>
              </a:xfrm>
              <a:custGeom>
                <a:avLst/>
                <a:gdLst>
                  <a:gd name="T0" fmla="*/ 1 w 58"/>
                  <a:gd name="T1" fmla="*/ 6 h 20"/>
                  <a:gd name="T2" fmla="*/ 29 w 58"/>
                  <a:gd name="T3" fmla="*/ 2 h 20"/>
                  <a:gd name="T4" fmla="*/ 43 w 58"/>
                  <a:gd name="T5" fmla="*/ 0 h 20"/>
                  <a:gd name="T6" fmla="*/ 58 w 58"/>
                  <a:gd name="T7" fmla="*/ 2 h 20"/>
                  <a:gd name="T8" fmla="*/ 47 w 58"/>
                  <a:gd name="T9" fmla="*/ 20 h 20"/>
                  <a:gd name="T10" fmla="*/ 0 w 58"/>
                  <a:gd name="T11" fmla="*/ 9 h 20"/>
                  <a:gd name="T12" fmla="*/ 1 w 58"/>
                  <a:gd name="T13" fmla="*/ 6 h 20"/>
                  <a:gd name="T14" fmla="*/ 0 60000 65536"/>
                  <a:gd name="T15" fmla="*/ 0 60000 65536"/>
                  <a:gd name="T16" fmla="*/ 0 60000 65536"/>
                  <a:gd name="T17" fmla="*/ 0 60000 65536"/>
                  <a:gd name="T18" fmla="*/ 0 60000 65536"/>
                  <a:gd name="T19" fmla="*/ 0 60000 65536"/>
                  <a:gd name="T20" fmla="*/ 0 60000 65536"/>
                  <a:gd name="T21" fmla="*/ 0 w 58"/>
                  <a:gd name="T22" fmla="*/ 0 h 20"/>
                  <a:gd name="T23" fmla="*/ 58 w 58"/>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20">
                    <a:moveTo>
                      <a:pt x="1" y="6"/>
                    </a:moveTo>
                    <a:lnTo>
                      <a:pt x="29" y="2"/>
                    </a:lnTo>
                    <a:lnTo>
                      <a:pt x="43" y="0"/>
                    </a:lnTo>
                    <a:lnTo>
                      <a:pt x="58" y="2"/>
                    </a:lnTo>
                    <a:lnTo>
                      <a:pt x="47" y="20"/>
                    </a:lnTo>
                    <a:lnTo>
                      <a:pt x="0" y="9"/>
                    </a:lnTo>
                    <a:lnTo>
                      <a:pt x="1" y="6"/>
                    </a:lnTo>
                    <a:close/>
                  </a:path>
                </a:pathLst>
              </a:custGeom>
              <a:solidFill>
                <a:srgbClr val="FF4D4D"/>
              </a:solidFill>
              <a:ln w="9525">
                <a:noFill/>
                <a:round/>
                <a:headEnd/>
                <a:tailEnd/>
              </a:ln>
            </p:spPr>
            <p:txBody>
              <a:bodyPr/>
              <a:lstStyle/>
              <a:p>
                <a:endParaRPr lang="en-US" dirty="0">
                  <a:solidFill>
                    <a:prstClr val="black"/>
                  </a:solidFill>
                </a:endParaRPr>
              </a:p>
            </p:txBody>
          </p:sp>
          <p:sp>
            <p:nvSpPr>
              <p:cNvPr id="75045" name="Freeform 1056"/>
              <p:cNvSpPr>
                <a:spLocks/>
              </p:cNvSpPr>
              <p:nvPr/>
            </p:nvSpPr>
            <p:spPr bwMode="auto">
              <a:xfrm>
                <a:off x="3896" y="2212"/>
                <a:ext cx="38" cy="53"/>
              </a:xfrm>
              <a:custGeom>
                <a:avLst/>
                <a:gdLst>
                  <a:gd name="T0" fmla="*/ 31 w 38"/>
                  <a:gd name="T1" fmla="*/ 0 h 53"/>
                  <a:gd name="T2" fmla="*/ 36 w 38"/>
                  <a:gd name="T3" fmla="*/ 7 h 53"/>
                  <a:gd name="T4" fmla="*/ 38 w 38"/>
                  <a:gd name="T5" fmla="*/ 21 h 53"/>
                  <a:gd name="T6" fmla="*/ 35 w 38"/>
                  <a:gd name="T7" fmla="*/ 24 h 53"/>
                  <a:gd name="T8" fmla="*/ 30 w 38"/>
                  <a:gd name="T9" fmla="*/ 24 h 53"/>
                  <a:gd name="T10" fmla="*/ 30 w 38"/>
                  <a:gd name="T11" fmla="*/ 21 h 53"/>
                  <a:gd name="T12" fmla="*/ 25 w 38"/>
                  <a:gd name="T13" fmla="*/ 24 h 53"/>
                  <a:gd name="T14" fmla="*/ 22 w 38"/>
                  <a:gd name="T15" fmla="*/ 28 h 53"/>
                  <a:gd name="T16" fmla="*/ 22 w 38"/>
                  <a:gd name="T17" fmla="*/ 38 h 53"/>
                  <a:gd name="T18" fmla="*/ 17 w 38"/>
                  <a:gd name="T19" fmla="*/ 38 h 53"/>
                  <a:gd name="T20" fmla="*/ 17 w 38"/>
                  <a:gd name="T21" fmla="*/ 42 h 53"/>
                  <a:gd name="T22" fmla="*/ 13 w 38"/>
                  <a:gd name="T23" fmla="*/ 42 h 53"/>
                  <a:gd name="T24" fmla="*/ 6 w 38"/>
                  <a:gd name="T25" fmla="*/ 53 h 53"/>
                  <a:gd name="T26" fmla="*/ 3 w 38"/>
                  <a:gd name="T27" fmla="*/ 49 h 53"/>
                  <a:gd name="T28" fmla="*/ 0 w 38"/>
                  <a:gd name="T29" fmla="*/ 44 h 53"/>
                  <a:gd name="T30" fmla="*/ 6 w 38"/>
                  <a:gd name="T31" fmla="*/ 39 h 53"/>
                  <a:gd name="T32" fmla="*/ 13 w 38"/>
                  <a:gd name="T33" fmla="*/ 36 h 53"/>
                  <a:gd name="T34" fmla="*/ 14 w 38"/>
                  <a:gd name="T35" fmla="*/ 24 h 53"/>
                  <a:gd name="T36" fmla="*/ 17 w 38"/>
                  <a:gd name="T37" fmla="*/ 22 h 53"/>
                  <a:gd name="T38" fmla="*/ 21 w 38"/>
                  <a:gd name="T39" fmla="*/ 24 h 53"/>
                  <a:gd name="T40" fmla="*/ 27 w 38"/>
                  <a:gd name="T41" fmla="*/ 14 h 53"/>
                  <a:gd name="T42" fmla="*/ 27 w 38"/>
                  <a:gd name="T43" fmla="*/ 5 h 53"/>
                  <a:gd name="T44" fmla="*/ 31 w 38"/>
                  <a:gd name="T45" fmla="*/ 0 h 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
                  <a:gd name="T70" fmla="*/ 0 h 53"/>
                  <a:gd name="T71" fmla="*/ 38 w 38"/>
                  <a:gd name="T72" fmla="*/ 53 h 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 h="53">
                    <a:moveTo>
                      <a:pt x="31" y="0"/>
                    </a:moveTo>
                    <a:lnTo>
                      <a:pt x="36" y="7"/>
                    </a:lnTo>
                    <a:lnTo>
                      <a:pt x="38" y="21"/>
                    </a:lnTo>
                    <a:lnTo>
                      <a:pt x="35" y="24"/>
                    </a:lnTo>
                    <a:lnTo>
                      <a:pt x="30" y="24"/>
                    </a:lnTo>
                    <a:lnTo>
                      <a:pt x="30" y="21"/>
                    </a:lnTo>
                    <a:lnTo>
                      <a:pt x="25" y="24"/>
                    </a:lnTo>
                    <a:lnTo>
                      <a:pt x="22" y="28"/>
                    </a:lnTo>
                    <a:lnTo>
                      <a:pt x="22" y="38"/>
                    </a:lnTo>
                    <a:lnTo>
                      <a:pt x="17" y="38"/>
                    </a:lnTo>
                    <a:lnTo>
                      <a:pt x="17" y="42"/>
                    </a:lnTo>
                    <a:lnTo>
                      <a:pt x="13" y="42"/>
                    </a:lnTo>
                    <a:lnTo>
                      <a:pt x="6" y="53"/>
                    </a:lnTo>
                    <a:lnTo>
                      <a:pt x="3" y="49"/>
                    </a:lnTo>
                    <a:lnTo>
                      <a:pt x="0" y="44"/>
                    </a:lnTo>
                    <a:lnTo>
                      <a:pt x="6" y="39"/>
                    </a:lnTo>
                    <a:lnTo>
                      <a:pt x="13" y="36"/>
                    </a:lnTo>
                    <a:lnTo>
                      <a:pt x="14" y="24"/>
                    </a:lnTo>
                    <a:lnTo>
                      <a:pt x="17" y="22"/>
                    </a:lnTo>
                    <a:lnTo>
                      <a:pt x="21" y="24"/>
                    </a:lnTo>
                    <a:lnTo>
                      <a:pt x="27" y="14"/>
                    </a:lnTo>
                    <a:lnTo>
                      <a:pt x="27" y="5"/>
                    </a:lnTo>
                    <a:lnTo>
                      <a:pt x="31"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46" name="Freeform 1057"/>
              <p:cNvSpPr>
                <a:spLocks/>
              </p:cNvSpPr>
              <p:nvPr/>
            </p:nvSpPr>
            <p:spPr bwMode="auto">
              <a:xfrm>
                <a:off x="3952" y="2317"/>
                <a:ext cx="21" cy="8"/>
              </a:xfrm>
              <a:custGeom>
                <a:avLst/>
                <a:gdLst>
                  <a:gd name="T0" fmla="*/ 0 w 21"/>
                  <a:gd name="T1" fmla="*/ 0 h 8"/>
                  <a:gd name="T2" fmla="*/ 21 w 21"/>
                  <a:gd name="T3" fmla="*/ 0 h 8"/>
                  <a:gd name="T4" fmla="*/ 11 w 21"/>
                  <a:gd name="T5" fmla="*/ 8 h 8"/>
                  <a:gd name="T6" fmla="*/ 0 w 21"/>
                  <a:gd name="T7" fmla="*/ 8 h 8"/>
                  <a:gd name="T8" fmla="*/ 0 w 21"/>
                  <a:gd name="T9" fmla="*/ 0 h 8"/>
                  <a:gd name="T10" fmla="*/ 0 60000 65536"/>
                  <a:gd name="T11" fmla="*/ 0 60000 65536"/>
                  <a:gd name="T12" fmla="*/ 0 60000 65536"/>
                  <a:gd name="T13" fmla="*/ 0 60000 65536"/>
                  <a:gd name="T14" fmla="*/ 0 60000 65536"/>
                  <a:gd name="T15" fmla="*/ 0 w 21"/>
                  <a:gd name="T16" fmla="*/ 0 h 8"/>
                  <a:gd name="T17" fmla="*/ 21 w 21"/>
                  <a:gd name="T18" fmla="*/ 8 h 8"/>
                </a:gdLst>
                <a:ahLst/>
                <a:cxnLst>
                  <a:cxn ang="T10">
                    <a:pos x="T0" y="T1"/>
                  </a:cxn>
                  <a:cxn ang="T11">
                    <a:pos x="T2" y="T3"/>
                  </a:cxn>
                  <a:cxn ang="T12">
                    <a:pos x="T4" y="T5"/>
                  </a:cxn>
                  <a:cxn ang="T13">
                    <a:pos x="T6" y="T7"/>
                  </a:cxn>
                  <a:cxn ang="T14">
                    <a:pos x="T8" y="T9"/>
                  </a:cxn>
                </a:cxnLst>
                <a:rect l="T15" t="T16" r="T17" b="T18"/>
                <a:pathLst>
                  <a:path w="21" h="8">
                    <a:moveTo>
                      <a:pt x="0" y="0"/>
                    </a:moveTo>
                    <a:lnTo>
                      <a:pt x="21" y="0"/>
                    </a:lnTo>
                    <a:lnTo>
                      <a:pt x="11" y="8"/>
                    </a:lnTo>
                    <a:lnTo>
                      <a:pt x="0" y="8"/>
                    </a:lnTo>
                    <a:lnTo>
                      <a:pt x="0"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47" name="Freeform 1058"/>
              <p:cNvSpPr>
                <a:spLocks/>
              </p:cNvSpPr>
              <p:nvPr/>
            </p:nvSpPr>
            <p:spPr bwMode="auto">
              <a:xfrm>
                <a:off x="3937" y="2331"/>
                <a:ext cx="19" cy="12"/>
              </a:xfrm>
              <a:custGeom>
                <a:avLst/>
                <a:gdLst>
                  <a:gd name="T0" fmla="*/ 3 w 19"/>
                  <a:gd name="T1" fmla="*/ 0 h 12"/>
                  <a:gd name="T2" fmla="*/ 19 w 19"/>
                  <a:gd name="T3" fmla="*/ 0 h 12"/>
                  <a:gd name="T4" fmla="*/ 11 w 19"/>
                  <a:gd name="T5" fmla="*/ 5 h 12"/>
                  <a:gd name="T6" fmla="*/ 19 w 19"/>
                  <a:gd name="T7" fmla="*/ 6 h 12"/>
                  <a:gd name="T8" fmla="*/ 9 w 19"/>
                  <a:gd name="T9" fmla="*/ 9 h 12"/>
                  <a:gd name="T10" fmla="*/ 17 w 19"/>
                  <a:gd name="T11" fmla="*/ 11 h 12"/>
                  <a:gd name="T12" fmla="*/ 9 w 19"/>
                  <a:gd name="T13" fmla="*/ 12 h 12"/>
                  <a:gd name="T14" fmla="*/ 0 w 19"/>
                  <a:gd name="T15" fmla="*/ 12 h 12"/>
                  <a:gd name="T16" fmla="*/ 3 w 19"/>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2"/>
                  <a:gd name="T29" fmla="*/ 19 w 19"/>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2">
                    <a:moveTo>
                      <a:pt x="3" y="0"/>
                    </a:moveTo>
                    <a:lnTo>
                      <a:pt x="19" y="0"/>
                    </a:lnTo>
                    <a:lnTo>
                      <a:pt x="11" y="5"/>
                    </a:lnTo>
                    <a:lnTo>
                      <a:pt x="19" y="6"/>
                    </a:lnTo>
                    <a:lnTo>
                      <a:pt x="9" y="9"/>
                    </a:lnTo>
                    <a:lnTo>
                      <a:pt x="17" y="11"/>
                    </a:lnTo>
                    <a:lnTo>
                      <a:pt x="9" y="12"/>
                    </a:lnTo>
                    <a:lnTo>
                      <a:pt x="0" y="12"/>
                    </a:lnTo>
                    <a:lnTo>
                      <a:pt x="3"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48" name="Freeform 1059"/>
              <p:cNvSpPr>
                <a:spLocks/>
              </p:cNvSpPr>
              <p:nvPr/>
            </p:nvSpPr>
            <p:spPr bwMode="auto">
              <a:xfrm>
                <a:off x="3935" y="2350"/>
                <a:ext cx="24" cy="15"/>
              </a:xfrm>
              <a:custGeom>
                <a:avLst/>
                <a:gdLst>
                  <a:gd name="T0" fmla="*/ 2 w 24"/>
                  <a:gd name="T1" fmla="*/ 0 h 15"/>
                  <a:gd name="T2" fmla="*/ 24 w 24"/>
                  <a:gd name="T3" fmla="*/ 0 h 15"/>
                  <a:gd name="T4" fmla="*/ 10 w 24"/>
                  <a:gd name="T5" fmla="*/ 4 h 15"/>
                  <a:gd name="T6" fmla="*/ 21 w 24"/>
                  <a:gd name="T7" fmla="*/ 4 h 15"/>
                  <a:gd name="T8" fmla="*/ 10 w 24"/>
                  <a:gd name="T9" fmla="*/ 9 h 15"/>
                  <a:gd name="T10" fmla="*/ 17 w 24"/>
                  <a:gd name="T11" fmla="*/ 10 h 15"/>
                  <a:gd name="T12" fmla="*/ 8 w 24"/>
                  <a:gd name="T13" fmla="*/ 15 h 15"/>
                  <a:gd name="T14" fmla="*/ 0 w 24"/>
                  <a:gd name="T15" fmla="*/ 15 h 15"/>
                  <a:gd name="T16" fmla="*/ 2 w 2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5"/>
                  <a:gd name="T29" fmla="*/ 24 w 24"/>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5">
                    <a:moveTo>
                      <a:pt x="2" y="0"/>
                    </a:moveTo>
                    <a:lnTo>
                      <a:pt x="24" y="0"/>
                    </a:lnTo>
                    <a:lnTo>
                      <a:pt x="10" y="4"/>
                    </a:lnTo>
                    <a:lnTo>
                      <a:pt x="21" y="4"/>
                    </a:lnTo>
                    <a:lnTo>
                      <a:pt x="10" y="9"/>
                    </a:lnTo>
                    <a:lnTo>
                      <a:pt x="17" y="10"/>
                    </a:lnTo>
                    <a:lnTo>
                      <a:pt x="8" y="15"/>
                    </a:lnTo>
                    <a:lnTo>
                      <a:pt x="0" y="15"/>
                    </a:lnTo>
                    <a:lnTo>
                      <a:pt x="2"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49" name="Freeform 1060"/>
              <p:cNvSpPr>
                <a:spLocks/>
              </p:cNvSpPr>
              <p:nvPr/>
            </p:nvSpPr>
            <p:spPr bwMode="auto">
              <a:xfrm>
                <a:off x="3931" y="2364"/>
                <a:ext cx="35" cy="11"/>
              </a:xfrm>
              <a:custGeom>
                <a:avLst/>
                <a:gdLst>
                  <a:gd name="T0" fmla="*/ 12 w 35"/>
                  <a:gd name="T1" fmla="*/ 4 h 11"/>
                  <a:gd name="T2" fmla="*/ 18 w 35"/>
                  <a:gd name="T3" fmla="*/ 0 h 11"/>
                  <a:gd name="T4" fmla="*/ 35 w 35"/>
                  <a:gd name="T5" fmla="*/ 0 h 11"/>
                  <a:gd name="T6" fmla="*/ 29 w 35"/>
                  <a:gd name="T7" fmla="*/ 6 h 11"/>
                  <a:gd name="T8" fmla="*/ 18 w 35"/>
                  <a:gd name="T9" fmla="*/ 6 h 11"/>
                  <a:gd name="T10" fmla="*/ 12 w 35"/>
                  <a:gd name="T11" fmla="*/ 11 h 11"/>
                  <a:gd name="T12" fmla="*/ 0 w 35"/>
                  <a:gd name="T13" fmla="*/ 11 h 11"/>
                  <a:gd name="T14" fmla="*/ 1 w 35"/>
                  <a:gd name="T15" fmla="*/ 6 h 11"/>
                  <a:gd name="T16" fmla="*/ 12 w 35"/>
                  <a:gd name="T17" fmla="*/ 4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1"/>
                  <a:gd name="T29" fmla="*/ 35 w 3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1">
                    <a:moveTo>
                      <a:pt x="12" y="4"/>
                    </a:moveTo>
                    <a:lnTo>
                      <a:pt x="18" y="0"/>
                    </a:lnTo>
                    <a:lnTo>
                      <a:pt x="35" y="0"/>
                    </a:lnTo>
                    <a:lnTo>
                      <a:pt x="29" y="6"/>
                    </a:lnTo>
                    <a:lnTo>
                      <a:pt x="18" y="6"/>
                    </a:lnTo>
                    <a:lnTo>
                      <a:pt x="12" y="11"/>
                    </a:lnTo>
                    <a:lnTo>
                      <a:pt x="0" y="11"/>
                    </a:lnTo>
                    <a:lnTo>
                      <a:pt x="1" y="6"/>
                    </a:lnTo>
                    <a:lnTo>
                      <a:pt x="12" y="4"/>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0" name="Freeform 1061"/>
              <p:cNvSpPr>
                <a:spLocks/>
              </p:cNvSpPr>
              <p:nvPr/>
            </p:nvSpPr>
            <p:spPr bwMode="auto">
              <a:xfrm>
                <a:off x="3966" y="2370"/>
                <a:ext cx="77" cy="9"/>
              </a:xfrm>
              <a:custGeom>
                <a:avLst/>
                <a:gdLst>
                  <a:gd name="T0" fmla="*/ 7 w 77"/>
                  <a:gd name="T1" fmla="*/ 5 h 9"/>
                  <a:gd name="T2" fmla="*/ 28 w 77"/>
                  <a:gd name="T3" fmla="*/ 1 h 9"/>
                  <a:gd name="T4" fmla="*/ 35 w 77"/>
                  <a:gd name="T5" fmla="*/ 5 h 9"/>
                  <a:gd name="T6" fmla="*/ 75 w 77"/>
                  <a:gd name="T7" fmla="*/ 0 h 9"/>
                  <a:gd name="T8" fmla="*/ 77 w 77"/>
                  <a:gd name="T9" fmla="*/ 3 h 9"/>
                  <a:gd name="T10" fmla="*/ 33 w 77"/>
                  <a:gd name="T11" fmla="*/ 9 h 9"/>
                  <a:gd name="T12" fmla="*/ 25 w 77"/>
                  <a:gd name="T13" fmla="*/ 6 h 9"/>
                  <a:gd name="T14" fmla="*/ 10 w 77"/>
                  <a:gd name="T15" fmla="*/ 9 h 9"/>
                  <a:gd name="T16" fmla="*/ 0 w 77"/>
                  <a:gd name="T17" fmla="*/ 3 h 9"/>
                  <a:gd name="T18" fmla="*/ 7 w 77"/>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9"/>
                  <a:gd name="T32" fmla="*/ 77 w 7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9">
                    <a:moveTo>
                      <a:pt x="7" y="5"/>
                    </a:moveTo>
                    <a:lnTo>
                      <a:pt x="28" y="1"/>
                    </a:lnTo>
                    <a:lnTo>
                      <a:pt x="35" y="5"/>
                    </a:lnTo>
                    <a:lnTo>
                      <a:pt x="75" y="0"/>
                    </a:lnTo>
                    <a:lnTo>
                      <a:pt x="77" y="3"/>
                    </a:lnTo>
                    <a:lnTo>
                      <a:pt x="33" y="9"/>
                    </a:lnTo>
                    <a:lnTo>
                      <a:pt x="25" y="6"/>
                    </a:lnTo>
                    <a:lnTo>
                      <a:pt x="10" y="9"/>
                    </a:lnTo>
                    <a:lnTo>
                      <a:pt x="0" y="3"/>
                    </a:lnTo>
                    <a:lnTo>
                      <a:pt x="7" y="5"/>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1" name="Freeform 1062"/>
              <p:cNvSpPr>
                <a:spLocks/>
              </p:cNvSpPr>
              <p:nvPr/>
            </p:nvSpPr>
            <p:spPr bwMode="auto">
              <a:xfrm>
                <a:off x="3982" y="2357"/>
                <a:ext cx="20" cy="14"/>
              </a:xfrm>
              <a:custGeom>
                <a:avLst/>
                <a:gdLst>
                  <a:gd name="T0" fmla="*/ 2 w 20"/>
                  <a:gd name="T1" fmla="*/ 2 h 14"/>
                  <a:gd name="T2" fmla="*/ 20 w 20"/>
                  <a:gd name="T3" fmla="*/ 0 h 14"/>
                  <a:gd name="T4" fmla="*/ 16 w 20"/>
                  <a:gd name="T5" fmla="*/ 5 h 14"/>
                  <a:gd name="T6" fmla="*/ 5 w 20"/>
                  <a:gd name="T7" fmla="*/ 7 h 14"/>
                  <a:gd name="T8" fmla="*/ 12 w 20"/>
                  <a:gd name="T9" fmla="*/ 11 h 14"/>
                  <a:gd name="T10" fmla="*/ 2 w 20"/>
                  <a:gd name="T11" fmla="*/ 14 h 14"/>
                  <a:gd name="T12" fmla="*/ 0 w 20"/>
                  <a:gd name="T13" fmla="*/ 11 h 14"/>
                  <a:gd name="T14" fmla="*/ 2 w 20"/>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4"/>
                  <a:gd name="T26" fmla="*/ 20 w 2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4">
                    <a:moveTo>
                      <a:pt x="2" y="2"/>
                    </a:moveTo>
                    <a:lnTo>
                      <a:pt x="20" y="0"/>
                    </a:lnTo>
                    <a:lnTo>
                      <a:pt x="16" y="5"/>
                    </a:lnTo>
                    <a:lnTo>
                      <a:pt x="5" y="7"/>
                    </a:lnTo>
                    <a:lnTo>
                      <a:pt x="12" y="11"/>
                    </a:lnTo>
                    <a:lnTo>
                      <a:pt x="2" y="14"/>
                    </a:lnTo>
                    <a:lnTo>
                      <a:pt x="0" y="11"/>
                    </a:lnTo>
                    <a:lnTo>
                      <a:pt x="2" y="2"/>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2" name="Freeform 1063"/>
              <p:cNvSpPr>
                <a:spLocks/>
              </p:cNvSpPr>
              <p:nvPr/>
            </p:nvSpPr>
            <p:spPr bwMode="auto">
              <a:xfrm>
                <a:off x="3980" y="2329"/>
                <a:ext cx="14" cy="17"/>
              </a:xfrm>
              <a:custGeom>
                <a:avLst/>
                <a:gdLst>
                  <a:gd name="T0" fmla="*/ 2 w 14"/>
                  <a:gd name="T1" fmla="*/ 0 h 17"/>
                  <a:gd name="T2" fmla="*/ 14 w 14"/>
                  <a:gd name="T3" fmla="*/ 2 h 17"/>
                  <a:gd name="T4" fmla="*/ 5 w 14"/>
                  <a:gd name="T5" fmla="*/ 7 h 17"/>
                  <a:gd name="T6" fmla="*/ 4 w 14"/>
                  <a:gd name="T7" fmla="*/ 17 h 17"/>
                  <a:gd name="T8" fmla="*/ 0 w 14"/>
                  <a:gd name="T9" fmla="*/ 14 h 17"/>
                  <a:gd name="T10" fmla="*/ 2 w 14"/>
                  <a:gd name="T11" fmla="*/ 0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2" y="0"/>
                    </a:moveTo>
                    <a:lnTo>
                      <a:pt x="14" y="2"/>
                    </a:lnTo>
                    <a:lnTo>
                      <a:pt x="5" y="7"/>
                    </a:lnTo>
                    <a:lnTo>
                      <a:pt x="4" y="17"/>
                    </a:lnTo>
                    <a:lnTo>
                      <a:pt x="0" y="14"/>
                    </a:lnTo>
                    <a:lnTo>
                      <a:pt x="2"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3" name="Freeform 1064"/>
              <p:cNvSpPr>
                <a:spLocks/>
              </p:cNvSpPr>
              <p:nvPr/>
            </p:nvSpPr>
            <p:spPr bwMode="auto">
              <a:xfrm>
                <a:off x="3977" y="2317"/>
                <a:ext cx="7" cy="4"/>
              </a:xfrm>
              <a:custGeom>
                <a:avLst/>
                <a:gdLst>
                  <a:gd name="T0" fmla="*/ 0 w 7"/>
                  <a:gd name="T1" fmla="*/ 1 h 4"/>
                  <a:gd name="T2" fmla="*/ 5 w 7"/>
                  <a:gd name="T3" fmla="*/ 0 h 4"/>
                  <a:gd name="T4" fmla="*/ 7 w 7"/>
                  <a:gd name="T5" fmla="*/ 1 h 4"/>
                  <a:gd name="T6" fmla="*/ 3 w 7"/>
                  <a:gd name="T7" fmla="*/ 4 h 4"/>
                  <a:gd name="T8" fmla="*/ 0 w 7"/>
                  <a:gd name="T9" fmla="*/ 1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0" y="1"/>
                    </a:moveTo>
                    <a:lnTo>
                      <a:pt x="5" y="0"/>
                    </a:lnTo>
                    <a:lnTo>
                      <a:pt x="7" y="1"/>
                    </a:lnTo>
                    <a:lnTo>
                      <a:pt x="3" y="4"/>
                    </a:lnTo>
                    <a:lnTo>
                      <a:pt x="0" y="1"/>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4" name="Freeform 1065"/>
              <p:cNvSpPr>
                <a:spLocks/>
              </p:cNvSpPr>
              <p:nvPr/>
            </p:nvSpPr>
            <p:spPr bwMode="auto">
              <a:xfrm>
                <a:off x="3987" y="2318"/>
                <a:ext cx="4" cy="3"/>
              </a:xfrm>
              <a:custGeom>
                <a:avLst/>
                <a:gdLst>
                  <a:gd name="T0" fmla="*/ 0 w 4"/>
                  <a:gd name="T1" fmla="*/ 3 h 3"/>
                  <a:gd name="T2" fmla="*/ 1 w 4"/>
                  <a:gd name="T3" fmla="*/ 0 h 3"/>
                  <a:gd name="T4" fmla="*/ 4 w 4"/>
                  <a:gd name="T5" fmla="*/ 2 h 3"/>
                  <a:gd name="T6" fmla="*/ 3 w 4"/>
                  <a:gd name="T7" fmla="*/ 3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1" y="0"/>
                    </a:lnTo>
                    <a:lnTo>
                      <a:pt x="4" y="2"/>
                    </a:lnTo>
                    <a:lnTo>
                      <a:pt x="3" y="3"/>
                    </a:lnTo>
                    <a:lnTo>
                      <a:pt x="0" y="3"/>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5" name="Freeform 1066"/>
              <p:cNvSpPr>
                <a:spLocks/>
              </p:cNvSpPr>
              <p:nvPr/>
            </p:nvSpPr>
            <p:spPr bwMode="auto">
              <a:xfrm>
                <a:off x="3963" y="2334"/>
                <a:ext cx="7" cy="8"/>
              </a:xfrm>
              <a:custGeom>
                <a:avLst/>
                <a:gdLst>
                  <a:gd name="T0" fmla="*/ 5 w 7"/>
                  <a:gd name="T1" fmla="*/ 0 h 8"/>
                  <a:gd name="T2" fmla="*/ 0 w 7"/>
                  <a:gd name="T3" fmla="*/ 8 h 8"/>
                  <a:gd name="T4" fmla="*/ 7 w 7"/>
                  <a:gd name="T5" fmla="*/ 8 h 8"/>
                  <a:gd name="T6" fmla="*/ 5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5" y="0"/>
                    </a:moveTo>
                    <a:lnTo>
                      <a:pt x="0" y="8"/>
                    </a:lnTo>
                    <a:lnTo>
                      <a:pt x="7" y="8"/>
                    </a:lnTo>
                    <a:lnTo>
                      <a:pt x="5"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6" name="Freeform 1067"/>
              <p:cNvSpPr>
                <a:spLocks/>
              </p:cNvSpPr>
              <p:nvPr/>
            </p:nvSpPr>
            <p:spPr bwMode="auto">
              <a:xfrm>
                <a:off x="3959" y="2354"/>
                <a:ext cx="7" cy="8"/>
              </a:xfrm>
              <a:custGeom>
                <a:avLst/>
                <a:gdLst>
                  <a:gd name="T0" fmla="*/ 6 w 7"/>
                  <a:gd name="T1" fmla="*/ 0 h 8"/>
                  <a:gd name="T2" fmla="*/ 0 w 7"/>
                  <a:gd name="T3" fmla="*/ 8 h 8"/>
                  <a:gd name="T4" fmla="*/ 7 w 7"/>
                  <a:gd name="T5" fmla="*/ 8 h 8"/>
                  <a:gd name="T6" fmla="*/ 6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6" y="0"/>
                    </a:moveTo>
                    <a:lnTo>
                      <a:pt x="0" y="8"/>
                    </a:lnTo>
                    <a:lnTo>
                      <a:pt x="7" y="8"/>
                    </a:lnTo>
                    <a:lnTo>
                      <a:pt x="6"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7" name="Freeform 1068"/>
              <p:cNvSpPr>
                <a:spLocks/>
              </p:cNvSpPr>
              <p:nvPr/>
            </p:nvSpPr>
            <p:spPr bwMode="auto">
              <a:xfrm>
                <a:off x="4051" y="2357"/>
                <a:ext cx="67" cy="14"/>
              </a:xfrm>
              <a:custGeom>
                <a:avLst/>
                <a:gdLst>
                  <a:gd name="T0" fmla="*/ 0 w 67"/>
                  <a:gd name="T1" fmla="*/ 11 h 14"/>
                  <a:gd name="T2" fmla="*/ 17 w 67"/>
                  <a:gd name="T3" fmla="*/ 7 h 14"/>
                  <a:gd name="T4" fmla="*/ 32 w 67"/>
                  <a:gd name="T5" fmla="*/ 5 h 14"/>
                  <a:gd name="T6" fmla="*/ 45 w 67"/>
                  <a:gd name="T7" fmla="*/ 3 h 14"/>
                  <a:gd name="T8" fmla="*/ 65 w 67"/>
                  <a:gd name="T9" fmla="*/ 0 h 14"/>
                  <a:gd name="T10" fmla="*/ 67 w 67"/>
                  <a:gd name="T11" fmla="*/ 5 h 14"/>
                  <a:gd name="T12" fmla="*/ 0 w 67"/>
                  <a:gd name="T13" fmla="*/ 14 h 14"/>
                  <a:gd name="T14" fmla="*/ 0 w 67"/>
                  <a:gd name="T15" fmla="*/ 11 h 14"/>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4"/>
                  <a:gd name="T26" fmla="*/ 67 w 6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4">
                    <a:moveTo>
                      <a:pt x="0" y="11"/>
                    </a:moveTo>
                    <a:lnTo>
                      <a:pt x="17" y="7"/>
                    </a:lnTo>
                    <a:lnTo>
                      <a:pt x="32" y="5"/>
                    </a:lnTo>
                    <a:lnTo>
                      <a:pt x="45" y="3"/>
                    </a:lnTo>
                    <a:lnTo>
                      <a:pt x="65" y="0"/>
                    </a:lnTo>
                    <a:lnTo>
                      <a:pt x="67" y="5"/>
                    </a:lnTo>
                    <a:lnTo>
                      <a:pt x="0" y="14"/>
                    </a:lnTo>
                    <a:lnTo>
                      <a:pt x="0" y="11"/>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8" name="Freeform 1069"/>
              <p:cNvSpPr>
                <a:spLocks/>
              </p:cNvSpPr>
              <p:nvPr/>
            </p:nvSpPr>
            <p:spPr bwMode="auto">
              <a:xfrm>
                <a:off x="4069" y="2309"/>
                <a:ext cx="19" cy="39"/>
              </a:xfrm>
              <a:custGeom>
                <a:avLst/>
                <a:gdLst>
                  <a:gd name="T0" fmla="*/ 2 w 19"/>
                  <a:gd name="T1" fmla="*/ 0 h 39"/>
                  <a:gd name="T2" fmla="*/ 19 w 19"/>
                  <a:gd name="T3" fmla="*/ 37 h 39"/>
                  <a:gd name="T4" fmla="*/ 16 w 19"/>
                  <a:gd name="T5" fmla="*/ 39 h 39"/>
                  <a:gd name="T6" fmla="*/ 0 w 19"/>
                  <a:gd name="T7" fmla="*/ 0 h 39"/>
                  <a:gd name="T8" fmla="*/ 2 w 19"/>
                  <a:gd name="T9" fmla="*/ 0 h 39"/>
                  <a:gd name="T10" fmla="*/ 0 60000 65536"/>
                  <a:gd name="T11" fmla="*/ 0 60000 65536"/>
                  <a:gd name="T12" fmla="*/ 0 60000 65536"/>
                  <a:gd name="T13" fmla="*/ 0 60000 65536"/>
                  <a:gd name="T14" fmla="*/ 0 60000 65536"/>
                  <a:gd name="T15" fmla="*/ 0 w 19"/>
                  <a:gd name="T16" fmla="*/ 0 h 39"/>
                  <a:gd name="T17" fmla="*/ 19 w 19"/>
                  <a:gd name="T18" fmla="*/ 39 h 39"/>
                </a:gdLst>
                <a:ahLst/>
                <a:cxnLst>
                  <a:cxn ang="T10">
                    <a:pos x="T0" y="T1"/>
                  </a:cxn>
                  <a:cxn ang="T11">
                    <a:pos x="T2" y="T3"/>
                  </a:cxn>
                  <a:cxn ang="T12">
                    <a:pos x="T4" y="T5"/>
                  </a:cxn>
                  <a:cxn ang="T13">
                    <a:pos x="T6" y="T7"/>
                  </a:cxn>
                  <a:cxn ang="T14">
                    <a:pos x="T8" y="T9"/>
                  </a:cxn>
                </a:cxnLst>
                <a:rect l="T15" t="T16" r="T17" b="T18"/>
                <a:pathLst>
                  <a:path w="19" h="39">
                    <a:moveTo>
                      <a:pt x="2" y="0"/>
                    </a:moveTo>
                    <a:lnTo>
                      <a:pt x="19" y="37"/>
                    </a:lnTo>
                    <a:lnTo>
                      <a:pt x="16" y="39"/>
                    </a:lnTo>
                    <a:lnTo>
                      <a:pt x="0" y="0"/>
                    </a:lnTo>
                    <a:lnTo>
                      <a:pt x="2"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59" name="Freeform 1070"/>
              <p:cNvSpPr>
                <a:spLocks/>
              </p:cNvSpPr>
              <p:nvPr/>
            </p:nvSpPr>
            <p:spPr bwMode="auto">
              <a:xfrm>
                <a:off x="3857" y="2300"/>
                <a:ext cx="24" cy="46"/>
              </a:xfrm>
              <a:custGeom>
                <a:avLst/>
                <a:gdLst>
                  <a:gd name="T0" fmla="*/ 22 w 24"/>
                  <a:gd name="T1" fmla="*/ 0 h 46"/>
                  <a:gd name="T2" fmla="*/ 0 w 24"/>
                  <a:gd name="T3" fmla="*/ 46 h 46"/>
                  <a:gd name="T4" fmla="*/ 2 w 24"/>
                  <a:gd name="T5" fmla="*/ 46 h 46"/>
                  <a:gd name="T6" fmla="*/ 24 w 24"/>
                  <a:gd name="T7" fmla="*/ 3 h 46"/>
                  <a:gd name="T8" fmla="*/ 22 w 24"/>
                  <a:gd name="T9" fmla="*/ 0 h 46"/>
                  <a:gd name="T10" fmla="*/ 0 60000 65536"/>
                  <a:gd name="T11" fmla="*/ 0 60000 65536"/>
                  <a:gd name="T12" fmla="*/ 0 60000 65536"/>
                  <a:gd name="T13" fmla="*/ 0 60000 65536"/>
                  <a:gd name="T14" fmla="*/ 0 60000 65536"/>
                  <a:gd name="T15" fmla="*/ 0 w 24"/>
                  <a:gd name="T16" fmla="*/ 0 h 46"/>
                  <a:gd name="T17" fmla="*/ 24 w 24"/>
                  <a:gd name="T18" fmla="*/ 46 h 46"/>
                </a:gdLst>
                <a:ahLst/>
                <a:cxnLst>
                  <a:cxn ang="T10">
                    <a:pos x="T0" y="T1"/>
                  </a:cxn>
                  <a:cxn ang="T11">
                    <a:pos x="T2" y="T3"/>
                  </a:cxn>
                  <a:cxn ang="T12">
                    <a:pos x="T4" y="T5"/>
                  </a:cxn>
                  <a:cxn ang="T13">
                    <a:pos x="T6" y="T7"/>
                  </a:cxn>
                  <a:cxn ang="T14">
                    <a:pos x="T8" y="T9"/>
                  </a:cxn>
                </a:cxnLst>
                <a:rect l="T15" t="T16" r="T17" b="T18"/>
                <a:pathLst>
                  <a:path w="24" h="46">
                    <a:moveTo>
                      <a:pt x="22" y="0"/>
                    </a:moveTo>
                    <a:lnTo>
                      <a:pt x="0" y="46"/>
                    </a:lnTo>
                    <a:lnTo>
                      <a:pt x="2" y="46"/>
                    </a:lnTo>
                    <a:lnTo>
                      <a:pt x="24" y="3"/>
                    </a:lnTo>
                    <a:lnTo>
                      <a:pt x="22" y="0"/>
                    </a:lnTo>
                    <a:close/>
                  </a:path>
                </a:pathLst>
              </a:custGeom>
              <a:solidFill>
                <a:srgbClr val="A5E5E5"/>
              </a:solidFill>
              <a:ln w="9525">
                <a:noFill/>
                <a:round/>
                <a:headEnd/>
                <a:tailEnd/>
              </a:ln>
            </p:spPr>
            <p:txBody>
              <a:bodyPr/>
              <a:lstStyle/>
              <a:p>
                <a:endParaRPr lang="en-US" dirty="0">
                  <a:solidFill>
                    <a:prstClr val="black"/>
                  </a:solidFill>
                </a:endParaRPr>
              </a:p>
            </p:txBody>
          </p:sp>
          <p:sp>
            <p:nvSpPr>
              <p:cNvPr id="75060" name="Freeform 1071"/>
              <p:cNvSpPr>
                <a:spLocks/>
              </p:cNvSpPr>
              <p:nvPr/>
            </p:nvSpPr>
            <p:spPr bwMode="auto">
              <a:xfrm>
                <a:off x="3868" y="2264"/>
                <a:ext cx="84" cy="42"/>
              </a:xfrm>
              <a:custGeom>
                <a:avLst/>
                <a:gdLst>
                  <a:gd name="T0" fmla="*/ 0 w 84"/>
                  <a:gd name="T1" fmla="*/ 9 h 42"/>
                  <a:gd name="T2" fmla="*/ 6 w 84"/>
                  <a:gd name="T3" fmla="*/ 0 h 42"/>
                  <a:gd name="T4" fmla="*/ 13 w 84"/>
                  <a:gd name="T5" fmla="*/ 0 h 42"/>
                  <a:gd name="T6" fmla="*/ 20 w 84"/>
                  <a:gd name="T7" fmla="*/ 1 h 42"/>
                  <a:gd name="T8" fmla="*/ 84 w 84"/>
                  <a:gd name="T9" fmla="*/ 25 h 42"/>
                  <a:gd name="T10" fmla="*/ 28 w 84"/>
                  <a:gd name="T11" fmla="*/ 9 h 42"/>
                  <a:gd name="T12" fmla="*/ 83 w 84"/>
                  <a:gd name="T13" fmla="*/ 29 h 42"/>
                  <a:gd name="T14" fmla="*/ 27 w 84"/>
                  <a:gd name="T15" fmla="*/ 12 h 42"/>
                  <a:gd name="T16" fmla="*/ 80 w 84"/>
                  <a:gd name="T17" fmla="*/ 33 h 42"/>
                  <a:gd name="T18" fmla="*/ 28 w 84"/>
                  <a:gd name="T19" fmla="*/ 17 h 42"/>
                  <a:gd name="T20" fmla="*/ 75 w 84"/>
                  <a:gd name="T21" fmla="*/ 37 h 42"/>
                  <a:gd name="T22" fmla="*/ 27 w 84"/>
                  <a:gd name="T23" fmla="*/ 20 h 42"/>
                  <a:gd name="T24" fmla="*/ 70 w 84"/>
                  <a:gd name="T25" fmla="*/ 42 h 42"/>
                  <a:gd name="T26" fmla="*/ 20 w 84"/>
                  <a:gd name="T27" fmla="*/ 22 h 42"/>
                  <a:gd name="T28" fmla="*/ 2 w 84"/>
                  <a:gd name="T29" fmla="*/ 12 h 42"/>
                  <a:gd name="T30" fmla="*/ 0 w 84"/>
                  <a:gd name="T31" fmla="*/ 9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
                  <a:gd name="T49" fmla="*/ 0 h 42"/>
                  <a:gd name="T50" fmla="*/ 84 w 8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 h="42">
                    <a:moveTo>
                      <a:pt x="0" y="9"/>
                    </a:moveTo>
                    <a:lnTo>
                      <a:pt x="6" y="0"/>
                    </a:lnTo>
                    <a:lnTo>
                      <a:pt x="13" y="0"/>
                    </a:lnTo>
                    <a:lnTo>
                      <a:pt x="20" y="1"/>
                    </a:lnTo>
                    <a:lnTo>
                      <a:pt x="84" y="25"/>
                    </a:lnTo>
                    <a:lnTo>
                      <a:pt x="28" y="9"/>
                    </a:lnTo>
                    <a:lnTo>
                      <a:pt x="83" y="29"/>
                    </a:lnTo>
                    <a:lnTo>
                      <a:pt x="27" y="12"/>
                    </a:lnTo>
                    <a:lnTo>
                      <a:pt x="80" y="33"/>
                    </a:lnTo>
                    <a:lnTo>
                      <a:pt x="28" y="17"/>
                    </a:lnTo>
                    <a:lnTo>
                      <a:pt x="75" y="37"/>
                    </a:lnTo>
                    <a:lnTo>
                      <a:pt x="27" y="20"/>
                    </a:lnTo>
                    <a:lnTo>
                      <a:pt x="70" y="42"/>
                    </a:lnTo>
                    <a:lnTo>
                      <a:pt x="20" y="22"/>
                    </a:lnTo>
                    <a:lnTo>
                      <a:pt x="2" y="12"/>
                    </a:lnTo>
                    <a:lnTo>
                      <a:pt x="0" y="9"/>
                    </a:lnTo>
                    <a:close/>
                  </a:path>
                </a:pathLst>
              </a:custGeom>
              <a:solidFill>
                <a:srgbClr val="FF994D"/>
              </a:solidFill>
              <a:ln w="9525">
                <a:noFill/>
                <a:round/>
                <a:headEnd/>
                <a:tailEnd/>
              </a:ln>
            </p:spPr>
            <p:txBody>
              <a:bodyPr/>
              <a:lstStyle/>
              <a:p>
                <a:endParaRPr lang="en-US" dirty="0">
                  <a:solidFill>
                    <a:prstClr val="black"/>
                  </a:solidFill>
                </a:endParaRPr>
              </a:p>
            </p:txBody>
          </p:sp>
          <p:sp>
            <p:nvSpPr>
              <p:cNvPr id="75061" name="Freeform 1072"/>
              <p:cNvSpPr>
                <a:spLocks/>
              </p:cNvSpPr>
              <p:nvPr/>
            </p:nvSpPr>
            <p:spPr bwMode="auto">
              <a:xfrm>
                <a:off x="3924" y="2259"/>
                <a:ext cx="53" cy="17"/>
              </a:xfrm>
              <a:custGeom>
                <a:avLst/>
                <a:gdLst>
                  <a:gd name="T0" fmla="*/ 16 w 53"/>
                  <a:gd name="T1" fmla="*/ 2 h 17"/>
                  <a:gd name="T2" fmla="*/ 28 w 53"/>
                  <a:gd name="T3" fmla="*/ 0 h 17"/>
                  <a:gd name="T4" fmla="*/ 41 w 53"/>
                  <a:gd name="T5" fmla="*/ 0 h 17"/>
                  <a:gd name="T6" fmla="*/ 53 w 53"/>
                  <a:gd name="T7" fmla="*/ 3 h 17"/>
                  <a:gd name="T8" fmla="*/ 32 w 53"/>
                  <a:gd name="T9" fmla="*/ 2 h 17"/>
                  <a:gd name="T10" fmla="*/ 50 w 53"/>
                  <a:gd name="T11" fmla="*/ 6 h 17"/>
                  <a:gd name="T12" fmla="*/ 32 w 53"/>
                  <a:gd name="T13" fmla="*/ 6 h 17"/>
                  <a:gd name="T14" fmla="*/ 47 w 53"/>
                  <a:gd name="T15" fmla="*/ 9 h 17"/>
                  <a:gd name="T16" fmla="*/ 28 w 53"/>
                  <a:gd name="T17" fmla="*/ 9 h 17"/>
                  <a:gd name="T18" fmla="*/ 38 w 53"/>
                  <a:gd name="T19" fmla="*/ 14 h 17"/>
                  <a:gd name="T20" fmla="*/ 24 w 53"/>
                  <a:gd name="T21" fmla="*/ 13 h 17"/>
                  <a:gd name="T22" fmla="*/ 14 w 53"/>
                  <a:gd name="T23" fmla="*/ 14 h 17"/>
                  <a:gd name="T24" fmla="*/ 7 w 53"/>
                  <a:gd name="T25" fmla="*/ 16 h 17"/>
                  <a:gd name="T26" fmla="*/ 0 w 53"/>
                  <a:gd name="T27" fmla="*/ 17 h 17"/>
                  <a:gd name="T28" fmla="*/ 2 w 53"/>
                  <a:gd name="T29" fmla="*/ 13 h 17"/>
                  <a:gd name="T30" fmla="*/ 8 w 53"/>
                  <a:gd name="T31" fmla="*/ 9 h 17"/>
                  <a:gd name="T32" fmla="*/ 7 w 53"/>
                  <a:gd name="T33" fmla="*/ 6 h 17"/>
                  <a:gd name="T34" fmla="*/ 13 w 53"/>
                  <a:gd name="T35" fmla="*/ 2 h 17"/>
                  <a:gd name="T36" fmla="*/ 16 w 53"/>
                  <a:gd name="T37" fmla="*/ 2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17"/>
                  <a:gd name="T59" fmla="*/ 53 w 5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17">
                    <a:moveTo>
                      <a:pt x="16" y="2"/>
                    </a:moveTo>
                    <a:lnTo>
                      <a:pt x="28" y="0"/>
                    </a:lnTo>
                    <a:lnTo>
                      <a:pt x="41" y="0"/>
                    </a:lnTo>
                    <a:lnTo>
                      <a:pt x="53" y="3"/>
                    </a:lnTo>
                    <a:lnTo>
                      <a:pt x="32" y="2"/>
                    </a:lnTo>
                    <a:lnTo>
                      <a:pt x="50" y="6"/>
                    </a:lnTo>
                    <a:lnTo>
                      <a:pt x="32" y="6"/>
                    </a:lnTo>
                    <a:lnTo>
                      <a:pt x="47" y="9"/>
                    </a:lnTo>
                    <a:lnTo>
                      <a:pt x="28" y="9"/>
                    </a:lnTo>
                    <a:lnTo>
                      <a:pt x="38" y="14"/>
                    </a:lnTo>
                    <a:lnTo>
                      <a:pt x="24" y="13"/>
                    </a:lnTo>
                    <a:lnTo>
                      <a:pt x="14" y="14"/>
                    </a:lnTo>
                    <a:lnTo>
                      <a:pt x="7" y="16"/>
                    </a:lnTo>
                    <a:lnTo>
                      <a:pt x="0" y="17"/>
                    </a:lnTo>
                    <a:lnTo>
                      <a:pt x="2" y="13"/>
                    </a:lnTo>
                    <a:lnTo>
                      <a:pt x="8" y="9"/>
                    </a:lnTo>
                    <a:lnTo>
                      <a:pt x="7" y="6"/>
                    </a:lnTo>
                    <a:lnTo>
                      <a:pt x="13" y="2"/>
                    </a:lnTo>
                    <a:lnTo>
                      <a:pt x="16" y="2"/>
                    </a:lnTo>
                    <a:close/>
                  </a:path>
                </a:pathLst>
              </a:custGeom>
              <a:solidFill>
                <a:srgbClr val="FF994D"/>
              </a:solidFill>
              <a:ln w="9525">
                <a:noFill/>
                <a:round/>
                <a:headEnd/>
                <a:tailEnd/>
              </a:ln>
            </p:spPr>
            <p:txBody>
              <a:bodyPr/>
              <a:lstStyle/>
              <a:p>
                <a:endParaRPr lang="en-US" dirty="0">
                  <a:solidFill>
                    <a:prstClr val="black"/>
                  </a:solidFill>
                </a:endParaRPr>
              </a:p>
            </p:txBody>
          </p:sp>
          <p:sp>
            <p:nvSpPr>
              <p:cNvPr id="75062" name="Freeform 1073"/>
              <p:cNvSpPr>
                <a:spLocks/>
              </p:cNvSpPr>
              <p:nvPr/>
            </p:nvSpPr>
            <p:spPr bwMode="auto">
              <a:xfrm>
                <a:off x="4015" y="2279"/>
                <a:ext cx="61" cy="10"/>
              </a:xfrm>
              <a:custGeom>
                <a:avLst/>
                <a:gdLst>
                  <a:gd name="T0" fmla="*/ 4 w 61"/>
                  <a:gd name="T1" fmla="*/ 5 h 10"/>
                  <a:gd name="T2" fmla="*/ 29 w 61"/>
                  <a:gd name="T3" fmla="*/ 5 h 10"/>
                  <a:gd name="T4" fmla="*/ 40 w 61"/>
                  <a:gd name="T5" fmla="*/ 5 h 10"/>
                  <a:gd name="T6" fmla="*/ 51 w 61"/>
                  <a:gd name="T7" fmla="*/ 2 h 10"/>
                  <a:gd name="T8" fmla="*/ 61 w 61"/>
                  <a:gd name="T9" fmla="*/ 0 h 10"/>
                  <a:gd name="T10" fmla="*/ 50 w 61"/>
                  <a:gd name="T11" fmla="*/ 5 h 10"/>
                  <a:gd name="T12" fmla="*/ 43 w 61"/>
                  <a:gd name="T13" fmla="*/ 8 h 10"/>
                  <a:gd name="T14" fmla="*/ 26 w 61"/>
                  <a:gd name="T15" fmla="*/ 10 h 10"/>
                  <a:gd name="T16" fmla="*/ 12 w 61"/>
                  <a:gd name="T17" fmla="*/ 10 h 10"/>
                  <a:gd name="T18" fmla="*/ 6 w 61"/>
                  <a:gd name="T19" fmla="*/ 8 h 10"/>
                  <a:gd name="T20" fmla="*/ 0 w 61"/>
                  <a:gd name="T21" fmla="*/ 3 h 10"/>
                  <a:gd name="T22" fmla="*/ 4 w 61"/>
                  <a:gd name="T23" fmla="*/ 5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10"/>
                  <a:gd name="T38" fmla="*/ 61 w 6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10">
                    <a:moveTo>
                      <a:pt x="4" y="5"/>
                    </a:moveTo>
                    <a:lnTo>
                      <a:pt x="29" y="5"/>
                    </a:lnTo>
                    <a:lnTo>
                      <a:pt x="40" y="5"/>
                    </a:lnTo>
                    <a:lnTo>
                      <a:pt x="51" y="2"/>
                    </a:lnTo>
                    <a:lnTo>
                      <a:pt x="61" y="0"/>
                    </a:lnTo>
                    <a:lnTo>
                      <a:pt x="50" y="5"/>
                    </a:lnTo>
                    <a:lnTo>
                      <a:pt x="43" y="8"/>
                    </a:lnTo>
                    <a:lnTo>
                      <a:pt x="26" y="10"/>
                    </a:lnTo>
                    <a:lnTo>
                      <a:pt x="12" y="10"/>
                    </a:lnTo>
                    <a:lnTo>
                      <a:pt x="6" y="8"/>
                    </a:lnTo>
                    <a:lnTo>
                      <a:pt x="0" y="3"/>
                    </a:lnTo>
                    <a:lnTo>
                      <a:pt x="4" y="5"/>
                    </a:lnTo>
                    <a:close/>
                  </a:path>
                </a:pathLst>
              </a:custGeom>
              <a:solidFill>
                <a:srgbClr val="FF994D"/>
              </a:solidFill>
              <a:ln w="9525">
                <a:noFill/>
                <a:round/>
                <a:headEnd/>
                <a:tailEnd/>
              </a:ln>
            </p:spPr>
            <p:txBody>
              <a:bodyPr/>
              <a:lstStyle/>
              <a:p>
                <a:endParaRPr lang="en-US" dirty="0">
                  <a:solidFill>
                    <a:prstClr val="black"/>
                  </a:solidFill>
                </a:endParaRPr>
              </a:p>
            </p:txBody>
          </p:sp>
          <p:sp>
            <p:nvSpPr>
              <p:cNvPr id="75063" name="Freeform 1074"/>
              <p:cNvSpPr>
                <a:spLocks/>
              </p:cNvSpPr>
              <p:nvPr/>
            </p:nvSpPr>
            <p:spPr bwMode="auto">
              <a:xfrm>
                <a:off x="4004" y="2298"/>
                <a:ext cx="82" cy="19"/>
              </a:xfrm>
              <a:custGeom>
                <a:avLst/>
                <a:gdLst>
                  <a:gd name="T0" fmla="*/ 3 w 82"/>
                  <a:gd name="T1" fmla="*/ 13 h 19"/>
                  <a:gd name="T2" fmla="*/ 75 w 82"/>
                  <a:gd name="T3" fmla="*/ 0 h 19"/>
                  <a:gd name="T4" fmla="*/ 14 w 82"/>
                  <a:gd name="T5" fmla="*/ 13 h 19"/>
                  <a:gd name="T6" fmla="*/ 82 w 82"/>
                  <a:gd name="T7" fmla="*/ 2 h 19"/>
                  <a:gd name="T8" fmla="*/ 15 w 82"/>
                  <a:gd name="T9" fmla="*/ 14 h 19"/>
                  <a:gd name="T10" fmla="*/ 81 w 82"/>
                  <a:gd name="T11" fmla="*/ 3 h 19"/>
                  <a:gd name="T12" fmla="*/ 5 w 82"/>
                  <a:gd name="T13" fmla="*/ 19 h 19"/>
                  <a:gd name="T14" fmla="*/ 0 w 82"/>
                  <a:gd name="T15" fmla="*/ 17 h 19"/>
                  <a:gd name="T16" fmla="*/ 3 w 82"/>
                  <a:gd name="T17" fmla="*/ 1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
                  <a:gd name="T28" fmla="*/ 0 h 19"/>
                  <a:gd name="T29" fmla="*/ 82 w 8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 h="19">
                    <a:moveTo>
                      <a:pt x="3" y="13"/>
                    </a:moveTo>
                    <a:lnTo>
                      <a:pt x="75" y="0"/>
                    </a:lnTo>
                    <a:lnTo>
                      <a:pt x="14" y="13"/>
                    </a:lnTo>
                    <a:lnTo>
                      <a:pt x="82" y="2"/>
                    </a:lnTo>
                    <a:lnTo>
                      <a:pt x="15" y="14"/>
                    </a:lnTo>
                    <a:lnTo>
                      <a:pt x="81" y="3"/>
                    </a:lnTo>
                    <a:lnTo>
                      <a:pt x="5" y="19"/>
                    </a:lnTo>
                    <a:lnTo>
                      <a:pt x="0" y="17"/>
                    </a:lnTo>
                    <a:lnTo>
                      <a:pt x="3" y="13"/>
                    </a:lnTo>
                    <a:close/>
                  </a:path>
                </a:pathLst>
              </a:custGeom>
              <a:solidFill>
                <a:srgbClr val="FF994D"/>
              </a:solidFill>
              <a:ln w="9525">
                <a:noFill/>
                <a:round/>
                <a:headEnd/>
                <a:tailEnd/>
              </a:ln>
            </p:spPr>
            <p:txBody>
              <a:bodyPr/>
              <a:lstStyle/>
              <a:p>
                <a:endParaRPr lang="en-US" dirty="0">
                  <a:solidFill>
                    <a:prstClr val="black"/>
                  </a:solidFill>
                </a:endParaRPr>
              </a:p>
            </p:txBody>
          </p:sp>
          <p:sp>
            <p:nvSpPr>
              <p:cNvPr id="75064" name="Freeform 1075"/>
              <p:cNvSpPr>
                <a:spLocks/>
              </p:cNvSpPr>
              <p:nvPr/>
            </p:nvSpPr>
            <p:spPr bwMode="auto">
              <a:xfrm>
                <a:off x="4088" y="2267"/>
                <a:ext cx="39" cy="20"/>
              </a:xfrm>
              <a:custGeom>
                <a:avLst/>
                <a:gdLst>
                  <a:gd name="T0" fmla="*/ 27 w 39"/>
                  <a:gd name="T1" fmla="*/ 0 h 20"/>
                  <a:gd name="T2" fmla="*/ 39 w 39"/>
                  <a:gd name="T3" fmla="*/ 3 h 20"/>
                  <a:gd name="T4" fmla="*/ 13 w 39"/>
                  <a:gd name="T5" fmla="*/ 20 h 20"/>
                  <a:gd name="T6" fmla="*/ 22 w 39"/>
                  <a:gd name="T7" fmla="*/ 12 h 20"/>
                  <a:gd name="T8" fmla="*/ 8 w 39"/>
                  <a:gd name="T9" fmla="*/ 19 h 20"/>
                  <a:gd name="T10" fmla="*/ 19 w 39"/>
                  <a:gd name="T11" fmla="*/ 11 h 20"/>
                  <a:gd name="T12" fmla="*/ 5 w 39"/>
                  <a:gd name="T13" fmla="*/ 17 h 20"/>
                  <a:gd name="T14" fmla="*/ 16 w 39"/>
                  <a:gd name="T15" fmla="*/ 11 h 20"/>
                  <a:gd name="T16" fmla="*/ 3 w 39"/>
                  <a:gd name="T17" fmla="*/ 14 h 20"/>
                  <a:gd name="T18" fmla="*/ 13 w 39"/>
                  <a:gd name="T19" fmla="*/ 9 h 20"/>
                  <a:gd name="T20" fmla="*/ 0 w 39"/>
                  <a:gd name="T21" fmla="*/ 12 h 20"/>
                  <a:gd name="T22" fmla="*/ 9 w 39"/>
                  <a:gd name="T23" fmla="*/ 9 h 20"/>
                  <a:gd name="T24" fmla="*/ 20 w 39"/>
                  <a:gd name="T25" fmla="*/ 6 h 20"/>
                  <a:gd name="T26" fmla="*/ 27 w 39"/>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20"/>
                  <a:gd name="T44" fmla="*/ 39 w 39"/>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20">
                    <a:moveTo>
                      <a:pt x="27" y="0"/>
                    </a:moveTo>
                    <a:lnTo>
                      <a:pt x="39" y="3"/>
                    </a:lnTo>
                    <a:lnTo>
                      <a:pt x="13" y="20"/>
                    </a:lnTo>
                    <a:lnTo>
                      <a:pt x="22" y="12"/>
                    </a:lnTo>
                    <a:lnTo>
                      <a:pt x="8" y="19"/>
                    </a:lnTo>
                    <a:lnTo>
                      <a:pt x="19" y="11"/>
                    </a:lnTo>
                    <a:lnTo>
                      <a:pt x="5" y="17"/>
                    </a:lnTo>
                    <a:lnTo>
                      <a:pt x="16" y="11"/>
                    </a:lnTo>
                    <a:lnTo>
                      <a:pt x="3" y="14"/>
                    </a:lnTo>
                    <a:lnTo>
                      <a:pt x="13" y="9"/>
                    </a:lnTo>
                    <a:lnTo>
                      <a:pt x="0" y="12"/>
                    </a:lnTo>
                    <a:lnTo>
                      <a:pt x="9" y="9"/>
                    </a:lnTo>
                    <a:lnTo>
                      <a:pt x="20" y="6"/>
                    </a:lnTo>
                    <a:lnTo>
                      <a:pt x="27" y="0"/>
                    </a:lnTo>
                    <a:close/>
                  </a:path>
                </a:pathLst>
              </a:custGeom>
              <a:solidFill>
                <a:srgbClr val="FF994D"/>
              </a:solidFill>
              <a:ln w="9525">
                <a:noFill/>
                <a:round/>
                <a:headEnd/>
                <a:tailEnd/>
              </a:ln>
            </p:spPr>
            <p:txBody>
              <a:bodyPr/>
              <a:lstStyle/>
              <a:p>
                <a:endParaRPr lang="en-US" dirty="0">
                  <a:solidFill>
                    <a:prstClr val="black"/>
                  </a:solidFill>
                </a:endParaRPr>
              </a:p>
            </p:txBody>
          </p:sp>
          <p:sp>
            <p:nvSpPr>
              <p:cNvPr id="75065" name="Freeform 1076"/>
              <p:cNvSpPr>
                <a:spLocks/>
              </p:cNvSpPr>
              <p:nvPr/>
            </p:nvSpPr>
            <p:spPr bwMode="auto">
              <a:xfrm>
                <a:off x="4143" y="2287"/>
                <a:ext cx="9" cy="14"/>
              </a:xfrm>
              <a:custGeom>
                <a:avLst/>
                <a:gdLst>
                  <a:gd name="T0" fmla="*/ 1 w 9"/>
                  <a:gd name="T1" fmla="*/ 0 h 14"/>
                  <a:gd name="T2" fmla="*/ 7 w 9"/>
                  <a:gd name="T3" fmla="*/ 5 h 14"/>
                  <a:gd name="T4" fmla="*/ 9 w 9"/>
                  <a:gd name="T5" fmla="*/ 10 h 14"/>
                  <a:gd name="T6" fmla="*/ 6 w 9"/>
                  <a:gd name="T7" fmla="*/ 14 h 14"/>
                  <a:gd name="T8" fmla="*/ 3 w 9"/>
                  <a:gd name="T9" fmla="*/ 13 h 14"/>
                  <a:gd name="T10" fmla="*/ 3 w 9"/>
                  <a:gd name="T11" fmla="*/ 6 h 14"/>
                  <a:gd name="T12" fmla="*/ 0 w 9"/>
                  <a:gd name="T13" fmla="*/ 3 h 14"/>
                  <a:gd name="T14" fmla="*/ 1 w 9"/>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4"/>
                  <a:gd name="T26" fmla="*/ 9 w 9"/>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4">
                    <a:moveTo>
                      <a:pt x="1" y="0"/>
                    </a:moveTo>
                    <a:lnTo>
                      <a:pt x="7" y="5"/>
                    </a:lnTo>
                    <a:lnTo>
                      <a:pt x="9" y="10"/>
                    </a:lnTo>
                    <a:lnTo>
                      <a:pt x="6" y="14"/>
                    </a:lnTo>
                    <a:lnTo>
                      <a:pt x="3" y="13"/>
                    </a:lnTo>
                    <a:lnTo>
                      <a:pt x="3" y="6"/>
                    </a:lnTo>
                    <a:lnTo>
                      <a:pt x="0" y="3"/>
                    </a:lnTo>
                    <a:lnTo>
                      <a:pt x="1" y="0"/>
                    </a:lnTo>
                    <a:close/>
                  </a:path>
                </a:pathLst>
              </a:custGeom>
              <a:solidFill>
                <a:srgbClr val="FFF2CC"/>
              </a:solidFill>
              <a:ln w="9525">
                <a:noFill/>
                <a:round/>
                <a:headEnd/>
                <a:tailEnd/>
              </a:ln>
            </p:spPr>
            <p:txBody>
              <a:bodyPr/>
              <a:lstStyle/>
              <a:p>
                <a:endParaRPr lang="en-US" dirty="0">
                  <a:solidFill>
                    <a:prstClr val="black"/>
                  </a:solidFill>
                </a:endParaRPr>
              </a:p>
            </p:txBody>
          </p:sp>
          <p:sp>
            <p:nvSpPr>
              <p:cNvPr id="75066" name="Freeform 1077"/>
              <p:cNvSpPr>
                <a:spLocks/>
              </p:cNvSpPr>
              <p:nvPr/>
            </p:nvSpPr>
            <p:spPr bwMode="auto">
              <a:xfrm>
                <a:off x="3985" y="2275"/>
                <a:ext cx="45" cy="32"/>
              </a:xfrm>
              <a:custGeom>
                <a:avLst/>
                <a:gdLst>
                  <a:gd name="T0" fmla="*/ 17 w 45"/>
                  <a:gd name="T1" fmla="*/ 0 h 32"/>
                  <a:gd name="T2" fmla="*/ 9 w 45"/>
                  <a:gd name="T3" fmla="*/ 0 h 32"/>
                  <a:gd name="T4" fmla="*/ 3 w 45"/>
                  <a:gd name="T5" fmla="*/ 4 h 32"/>
                  <a:gd name="T6" fmla="*/ 0 w 45"/>
                  <a:gd name="T7" fmla="*/ 7 h 32"/>
                  <a:gd name="T8" fmla="*/ 0 w 45"/>
                  <a:gd name="T9" fmla="*/ 14 h 32"/>
                  <a:gd name="T10" fmla="*/ 2 w 45"/>
                  <a:gd name="T11" fmla="*/ 18 h 32"/>
                  <a:gd name="T12" fmla="*/ 5 w 45"/>
                  <a:gd name="T13" fmla="*/ 22 h 32"/>
                  <a:gd name="T14" fmla="*/ 11 w 45"/>
                  <a:gd name="T15" fmla="*/ 26 h 32"/>
                  <a:gd name="T16" fmla="*/ 25 w 45"/>
                  <a:gd name="T17" fmla="*/ 32 h 32"/>
                  <a:gd name="T18" fmla="*/ 9 w 45"/>
                  <a:gd name="T19" fmla="*/ 22 h 32"/>
                  <a:gd name="T20" fmla="*/ 33 w 45"/>
                  <a:gd name="T21" fmla="*/ 31 h 32"/>
                  <a:gd name="T22" fmla="*/ 13 w 45"/>
                  <a:gd name="T23" fmla="*/ 20 h 32"/>
                  <a:gd name="T24" fmla="*/ 38 w 45"/>
                  <a:gd name="T25" fmla="*/ 31 h 32"/>
                  <a:gd name="T26" fmla="*/ 19 w 45"/>
                  <a:gd name="T27" fmla="*/ 20 h 32"/>
                  <a:gd name="T28" fmla="*/ 44 w 45"/>
                  <a:gd name="T29" fmla="*/ 29 h 32"/>
                  <a:gd name="T30" fmla="*/ 24 w 45"/>
                  <a:gd name="T31" fmla="*/ 20 h 32"/>
                  <a:gd name="T32" fmla="*/ 45 w 45"/>
                  <a:gd name="T33" fmla="*/ 26 h 32"/>
                  <a:gd name="T34" fmla="*/ 31 w 45"/>
                  <a:gd name="T35" fmla="*/ 20 h 32"/>
                  <a:gd name="T36" fmla="*/ 27 w 45"/>
                  <a:gd name="T37" fmla="*/ 14 h 32"/>
                  <a:gd name="T38" fmla="*/ 24 w 45"/>
                  <a:gd name="T39" fmla="*/ 4 h 32"/>
                  <a:gd name="T40" fmla="*/ 22 w 45"/>
                  <a:gd name="T41" fmla="*/ 1 h 32"/>
                  <a:gd name="T42" fmla="*/ 17 w 4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
                  <a:gd name="T67" fmla="*/ 0 h 32"/>
                  <a:gd name="T68" fmla="*/ 45 w 4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 h="32">
                    <a:moveTo>
                      <a:pt x="17" y="0"/>
                    </a:moveTo>
                    <a:lnTo>
                      <a:pt x="9" y="0"/>
                    </a:lnTo>
                    <a:lnTo>
                      <a:pt x="3" y="4"/>
                    </a:lnTo>
                    <a:lnTo>
                      <a:pt x="0" y="7"/>
                    </a:lnTo>
                    <a:lnTo>
                      <a:pt x="0" y="14"/>
                    </a:lnTo>
                    <a:lnTo>
                      <a:pt x="2" y="18"/>
                    </a:lnTo>
                    <a:lnTo>
                      <a:pt x="5" y="22"/>
                    </a:lnTo>
                    <a:lnTo>
                      <a:pt x="11" y="26"/>
                    </a:lnTo>
                    <a:lnTo>
                      <a:pt x="25" y="32"/>
                    </a:lnTo>
                    <a:lnTo>
                      <a:pt x="9" y="22"/>
                    </a:lnTo>
                    <a:lnTo>
                      <a:pt x="33" y="31"/>
                    </a:lnTo>
                    <a:lnTo>
                      <a:pt x="13" y="20"/>
                    </a:lnTo>
                    <a:lnTo>
                      <a:pt x="38" y="31"/>
                    </a:lnTo>
                    <a:lnTo>
                      <a:pt x="19" y="20"/>
                    </a:lnTo>
                    <a:lnTo>
                      <a:pt x="44" y="29"/>
                    </a:lnTo>
                    <a:lnTo>
                      <a:pt x="24" y="20"/>
                    </a:lnTo>
                    <a:lnTo>
                      <a:pt x="45" y="26"/>
                    </a:lnTo>
                    <a:lnTo>
                      <a:pt x="31" y="20"/>
                    </a:lnTo>
                    <a:lnTo>
                      <a:pt x="27" y="14"/>
                    </a:lnTo>
                    <a:lnTo>
                      <a:pt x="24" y="4"/>
                    </a:lnTo>
                    <a:lnTo>
                      <a:pt x="22" y="1"/>
                    </a:lnTo>
                    <a:lnTo>
                      <a:pt x="17" y="0"/>
                    </a:lnTo>
                    <a:close/>
                  </a:path>
                </a:pathLst>
              </a:custGeom>
              <a:solidFill>
                <a:srgbClr val="B30000"/>
              </a:solidFill>
              <a:ln w="9525">
                <a:noFill/>
                <a:round/>
                <a:headEnd/>
                <a:tailEnd/>
              </a:ln>
            </p:spPr>
            <p:txBody>
              <a:bodyPr/>
              <a:lstStyle/>
              <a:p>
                <a:endParaRPr lang="en-US" dirty="0">
                  <a:solidFill>
                    <a:prstClr val="black"/>
                  </a:solidFill>
                </a:endParaRPr>
              </a:p>
            </p:txBody>
          </p:sp>
          <p:sp>
            <p:nvSpPr>
              <p:cNvPr id="75067" name="Freeform 1078"/>
              <p:cNvSpPr>
                <a:spLocks/>
              </p:cNvSpPr>
              <p:nvPr/>
            </p:nvSpPr>
            <p:spPr bwMode="auto">
              <a:xfrm>
                <a:off x="3920" y="2290"/>
                <a:ext cx="67" cy="35"/>
              </a:xfrm>
              <a:custGeom>
                <a:avLst/>
                <a:gdLst>
                  <a:gd name="T0" fmla="*/ 51 w 67"/>
                  <a:gd name="T1" fmla="*/ 0 h 35"/>
                  <a:gd name="T2" fmla="*/ 43 w 67"/>
                  <a:gd name="T3" fmla="*/ 3 h 35"/>
                  <a:gd name="T4" fmla="*/ 37 w 67"/>
                  <a:gd name="T5" fmla="*/ 8 h 35"/>
                  <a:gd name="T6" fmla="*/ 12 w 67"/>
                  <a:gd name="T7" fmla="*/ 24 h 35"/>
                  <a:gd name="T8" fmla="*/ 4 w 67"/>
                  <a:gd name="T9" fmla="*/ 27 h 35"/>
                  <a:gd name="T10" fmla="*/ 1 w 67"/>
                  <a:gd name="T11" fmla="*/ 25 h 35"/>
                  <a:gd name="T12" fmla="*/ 0 w 67"/>
                  <a:gd name="T13" fmla="*/ 35 h 35"/>
                  <a:gd name="T14" fmla="*/ 32 w 67"/>
                  <a:gd name="T15" fmla="*/ 13 h 35"/>
                  <a:gd name="T16" fmla="*/ 42 w 67"/>
                  <a:gd name="T17" fmla="*/ 8 h 35"/>
                  <a:gd name="T18" fmla="*/ 51 w 67"/>
                  <a:gd name="T19" fmla="*/ 7 h 35"/>
                  <a:gd name="T20" fmla="*/ 59 w 67"/>
                  <a:gd name="T21" fmla="*/ 7 h 35"/>
                  <a:gd name="T22" fmla="*/ 67 w 67"/>
                  <a:gd name="T23" fmla="*/ 10 h 35"/>
                  <a:gd name="T24" fmla="*/ 56 w 67"/>
                  <a:gd name="T25" fmla="*/ 2 h 35"/>
                  <a:gd name="T26" fmla="*/ 51 w 67"/>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
                  <a:gd name="T43" fmla="*/ 0 h 35"/>
                  <a:gd name="T44" fmla="*/ 67 w 67"/>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 h="35">
                    <a:moveTo>
                      <a:pt x="51" y="0"/>
                    </a:moveTo>
                    <a:lnTo>
                      <a:pt x="43" y="3"/>
                    </a:lnTo>
                    <a:lnTo>
                      <a:pt x="37" y="8"/>
                    </a:lnTo>
                    <a:lnTo>
                      <a:pt x="12" y="24"/>
                    </a:lnTo>
                    <a:lnTo>
                      <a:pt x="4" y="27"/>
                    </a:lnTo>
                    <a:lnTo>
                      <a:pt x="1" y="25"/>
                    </a:lnTo>
                    <a:lnTo>
                      <a:pt x="0" y="35"/>
                    </a:lnTo>
                    <a:lnTo>
                      <a:pt x="32" y="13"/>
                    </a:lnTo>
                    <a:lnTo>
                      <a:pt x="42" y="8"/>
                    </a:lnTo>
                    <a:lnTo>
                      <a:pt x="51" y="7"/>
                    </a:lnTo>
                    <a:lnTo>
                      <a:pt x="59" y="7"/>
                    </a:lnTo>
                    <a:lnTo>
                      <a:pt x="67" y="10"/>
                    </a:lnTo>
                    <a:lnTo>
                      <a:pt x="56" y="2"/>
                    </a:lnTo>
                    <a:lnTo>
                      <a:pt x="51" y="0"/>
                    </a:lnTo>
                    <a:close/>
                  </a:path>
                </a:pathLst>
              </a:custGeom>
              <a:solidFill>
                <a:srgbClr val="B30000"/>
              </a:solidFill>
              <a:ln w="9525">
                <a:noFill/>
                <a:round/>
                <a:headEnd/>
                <a:tailEnd/>
              </a:ln>
            </p:spPr>
            <p:txBody>
              <a:bodyPr/>
              <a:lstStyle/>
              <a:p>
                <a:endParaRPr lang="en-US" dirty="0">
                  <a:solidFill>
                    <a:prstClr val="black"/>
                  </a:solidFill>
                </a:endParaRPr>
              </a:p>
            </p:txBody>
          </p:sp>
          <p:sp>
            <p:nvSpPr>
              <p:cNvPr id="75068" name="Freeform 1079"/>
              <p:cNvSpPr>
                <a:spLocks/>
              </p:cNvSpPr>
              <p:nvPr/>
            </p:nvSpPr>
            <p:spPr bwMode="auto">
              <a:xfrm>
                <a:off x="4079" y="2295"/>
                <a:ext cx="71" cy="14"/>
              </a:xfrm>
              <a:custGeom>
                <a:avLst/>
                <a:gdLst>
                  <a:gd name="T0" fmla="*/ 0 w 71"/>
                  <a:gd name="T1" fmla="*/ 11 h 14"/>
                  <a:gd name="T2" fmla="*/ 64 w 71"/>
                  <a:gd name="T3" fmla="*/ 0 h 14"/>
                  <a:gd name="T4" fmla="*/ 65 w 71"/>
                  <a:gd name="T5" fmla="*/ 6 h 14"/>
                  <a:gd name="T6" fmla="*/ 71 w 71"/>
                  <a:gd name="T7" fmla="*/ 8 h 14"/>
                  <a:gd name="T8" fmla="*/ 59 w 71"/>
                  <a:gd name="T9" fmla="*/ 8 h 14"/>
                  <a:gd name="T10" fmla="*/ 32 w 71"/>
                  <a:gd name="T11" fmla="*/ 9 h 14"/>
                  <a:gd name="T12" fmla="*/ 0 w 71"/>
                  <a:gd name="T13" fmla="*/ 14 h 14"/>
                  <a:gd name="T14" fmla="*/ 0 w 71"/>
                  <a:gd name="T15" fmla="*/ 11 h 14"/>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4"/>
                  <a:gd name="T26" fmla="*/ 71 w 71"/>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4">
                    <a:moveTo>
                      <a:pt x="0" y="11"/>
                    </a:moveTo>
                    <a:lnTo>
                      <a:pt x="64" y="0"/>
                    </a:lnTo>
                    <a:lnTo>
                      <a:pt x="65" y="6"/>
                    </a:lnTo>
                    <a:lnTo>
                      <a:pt x="71" y="8"/>
                    </a:lnTo>
                    <a:lnTo>
                      <a:pt x="59" y="8"/>
                    </a:lnTo>
                    <a:lnTo>
                      <a:pt x="32" y="9"/>
                    </a:lnTo>
                    <a:lnTo>
                      <a:pt x="0" y="14"/>
                    </a:lnTo>
                    <a:lnTo>
                      <a:pt x="0" y="11"/>
                    </a:lnTo>
                    <a:close/>
                  </a:path>
                </a:pathLst>
              </a:custGeom>
              <a:solidFill>
                <a:srgbClr val="B30000"/>
              </a:solidFill>
              <a:ln w="9525">
                <a:noFill/>
                <a:round/>
                <a:headEnd/>
                <a:tailEnd/>
              </a:ln>
            </p:spPr>
            <p:txBody>
              <a:bodyPr/>
              <a:lstStyle/>
              <a:p>
                <a:endParaRPr lang="en-US" dirty="0">
                  <a:solidFill>
                    <a:prstClr val="black"/>
                  </a:solidFill>
                </a:endParaRPr>
              </a:p>
            </p:txBody>
          </p:sp>
          <p:sp>
            <p:nvSpPr>
              <p:cNvPr id="75069" name="Freeform 1080"/>
              <p:cNvSpPr>
                <a:spLocks/>
              </p:cNvSpPr>
              <p:nvPr/>
            </p:nvSpPr>
            <p:spPr bwMode="auto">
              <a:xfrm>
                <a:off x="4010" y="2317"/>
                <a:ext cx="30" cy="22"/>
              </a:xfrm>
              <a:custGeom>
                <a:avLst/>
                <a:gdLst>
                  <a:gd name="T0" fmla="*/ 0 w 30"/>
                  <a:gd name="T1" fmla="*/ 4 h 22"/>
                  <a:gd name="T2" fmla="*/ 13 w 30"/>
                  <a:gd name="T3" fmla="*/ 22 h 22"/>
                  <a:gd name="T4" fmla="*/ 14 w 30"/>
                  <a:gd name="T5" fmla="*/ 17 h 22"/>
                  <a:gd name="T6" fmla="*/ 30 w 30"/>
                  <a:gd name="T7" fmla="*/ 0 h 22"/>
                  <a:gd name="T8" fmla="*/ 0 w 30"/>
                  <a:gd name="T9" fmla="*/ 4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0" y="4"/>
                    </a:moveTo>
                    <a:lnTo>
                      <a:pt x="13" y="22"/>
                    </a:lnTo>
                    <a:lnTo>
                      <a:pt x="14" y="17"/>
                    </a:lnTo>
                    <a:lnTo>
                      <a:pt x="30" y="0"/>
                    </a:lnTo>
                    <a:lnTo>
                      <a:pt x="0" y="4"/>
                    </a:lnTo>
                    <a:close/>
                  </a:path>
                </a:pathLst>
              </a:custGeom>
              <a:solidFill>
                <a:srgbClr val="B30000"/>
              </a:solidFill>
              <a:ln w="9525">
                <a:noFill/>
                <a:round/>
                <a:headEnd/>
                <a:tailEnd/>
              </a:ln>
            </p:spPr>
            <p:txBody>
              <a:bodyPr/>
              <a:lstStyle/>
              <a:p>
                <a:endParaRPr lang="en-US" dirty="0">
                  <a:solidFill>
                    <a:prstClr val="black"/>
                  </a:solidFill>
                </a:endParaRPr>
              </a:p>
            </p:txBody>
          </p:sp>
          <p:sp>
            <p:nvSpPr>
              <p:cNvPr id="75070" name="Freeform 1081"/>
              <p:cNvSpPr>
                <a:spLocks/>
              </p:cNvSpPr>
              <p:nvPr/>
            </p:nvSpPr>
            <p:spPr bwMode="auto">
              <a:xfrm>
                <a:off x="3878" y="2209"/>
                <a:ext cx="39" cy="36"/>
              </a:xfrm>
              <a:custGeom>
                <a:avLst/>
                <a:gdLst>
                  <a:gd name="T0" fmla="*/ 0 w 39"/>
                  <a:gd name="T1" fmla="*/ 33 h 36"/>
                  <a:gd name="T2" fmla="*/ 10 w 39"/>
                  <a:gd name="T3" fmla="*/ 22 h 36"/>
                  <a:gd name="T4" fmla="*/ 24 w 39"/>
                  <a:gd name="T5" fmla="*/ 11 h 36"/>
                  <a:gd name="T6" fmla="*/ 39 w 39"/>
                  <a:gd name="T7" fmla="*/ 0 h 36"/>
                  <a:gd name="T8" fmla="*/ 32 w 39"/>
                  <a:gd name="T9" fmla="*/ 8 h 36"/>
                  <a:gd name="T10" fmla="*/ 18 w 39"/>
                  <a:gd name="T11" fmla="*/ 22 h 36"/>
                  <a:gd name="T12" fmla="*/ 3 w 39"/>
                  <a:gd name="T13" fmla="*/ 36 h 36"/>
                  <a:gd name="T14" fmla="*/ 0 w 39"/>
                  <a:gd name="T15" fmla="*/ 33 h 3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6"/>
                  <a:gd name="T26" fmla="*/ 39 w 39"/>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6">
                    <a:moveTo>
                      <a:pt x="0" y="33"/>
                    </a:moveTo>
                    <a:lnTo>
                      <a:pt x="10" y="22"/>
                    </a:lnTo>
                    <a:lnTo>
                      <a:pt x="24" y="11"/>
                    </a:lnTo>
                    <a:lnTo>
                      <a:pt x="39" y="0"/>
                    </a:lnTo>
                    <a:lnTo>
                      <a:pt x="32" y="8"/>
                    </a:lnTo>
                    <a:lnTo>
                      <a:pt x="18" y="22"/>
                    </a:lnTo>
                    <a:lnTo>
                      <a:pt x="3" y="36"/>
                    </a:lnTo>
                    <a:lnTo>
                      <a:pt x="0" y="3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071" name="Freeform 1082"/>
              <p:cNvSpPr>
                <a:spLocks/>
              </p:cNvSpPr>
              <p:nvPr/>
            </p:nvSpPr>
            <p:spPr bwMode="auto">
              <a:xfrm>
                <a:off x="3924" y="2219"/>
                <a:ext cx="5" cy="7"/>
              </a:xfrm>
              <a:custGeom>
                <a:avLst/>
                <a:gdLst>
                  <a:gd name="T0" fmla="*/ 2 w 5"/>
                  <a:gd name="T1" fmla="*/ 0 h 7"/>
                  <a:gd name="T2" fmla="*/ 5 w 5"/>
                  <a:gd name="T3" fmla="*/ 1 h 7"/>
                  <a:gd name="T4" fmla="*/ 0 w 5"/>
                  <a:gd name="T5" fmla="*/ 7 h 7"/>
                  <a:gd name="T6" fmla="*/ 2 w 5"/>
                  <a:gd name="T7" fmla="*/ 0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0"/>
                    </a:moveTo>
                    <a:lnTo>
                      <a:pt x="5" y="1"/>
                    </a:lnTo>
                    <a:lnTo>
                      <a:pt x="0" y="7"/>
                    </a:lnTo>
                    <a:lnTo>
                      <a:pt x="2"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5072" name="Freeform 1083"/>
              <p:cNvSpPr>
                <a:spLocks/>
              </p:cNvSpPr>
              <p:nvPr/>
            </p:nvSpPr>
            <p:spPr bwMode="auto">
              <a:xfrm>
                <a:off x="3912" y="2211"/>
                <a:ext cx="23" cy="62"/>
              </a:xfrm>
              <a:custGeom>
                <a:avLst/>
                <a:gdLst>
                  <a:gd name="T0" fmla="*/ 17 w 23"/>
                  <a:gd name="T1" fmla="*/ 1 h 62"/>
                  <a:gd name="T2" fmla="*/ 22 w 23"/>
                  <a:gd name="T3" fmla="*/ 12 h 62"/>
                  <a:gd name="T4" fmla="*/ 20 w 23"/>
                  <a:gd name="T5" fmla="*/ 23 h 62"/>
                  <a:gd name="T6" fmla="*/ 15 w 23"/>
                  <a:gd name="T7" fmla="*/ 25 h 62"/>
                  <a:gd name="T8" fmla="*/ 9 w 23"/>
                  <a:gd name="T9" fmla="*/ 25 h 62"/>
                  <a:gd name="T10" fmla="*/ 12 w 23"/>
                  <a:gd name="T11" fmla="*/ 31 h 62"/>
                  <a:gd name="T12" fmla="*/ 19 w 23"/>
                  <a:gd name="T13" fmla="*/ 39 h 62"/>
                  <a:gd name="T14" fmla="*/ 22 w 23"/>
                  <a:gd name="T15" fmla="*/ 43 h 62"/>
                  <a:gd name="T16" fmla="*/ 22 w 23"/>
                  <a:gd name="T17" fmla="*/ 48 h 62"/>
                  <a:gd name="T18" fmla="*/ 19 w 23"/>
                  <a:gd name="T19" fmla="*/ 50 h 62"/>
                  <a:gd name="T20" fmla="*/ 15 w 23"/>
                  <a:gd name="T21" fmla="*/ 47 h 62"/>
                  <a:gd name="T22" fmla="*/ 12 w 23"/>
                  <a:gd name="T23" fmla="*/ 45 h 62"/>
                  <a:gd name="T24" fmla="*/ 14 w 23"/>
                  <a:gd name="T25" fmla="*/ 51 h 62"/>
                  <a:gd name="T26" fmla="*/ 14 w 23"/>
                  <a:gd name="T27" fmla="*/ 57 h 62"/>
                  <a:gd name="T28" fmla="*/ 11 w 23"/>
                  <a:gd name="T29" fmla="*/ 62 h 62"/>
                  <a:gd name="T30" fmla="*/ 8 w 23"/>
                  <a:gd name="T31" fmla="*/ 57 h 62"/>
                  <a:gd name="T32" fmla="*/ 11 w 23"/>
                  <a:gd name="T33" fmla="*/ 51 h 62"/>
                  <a:gd name="T34" fmla="*/ 6 w 23"/>
                  <a:gd name="T35" fmla="*/ 48 h 62"/>
                  <a:gd name="T36" fmla="*/ 3 w 23"/>
                  <a:gd name="T37" fmla="*/ 43 h 62"/>
                  <a:gd name="T38" fmla="*/ 8 w 23"/>
                  <a:gd name="T39" fmla="*/ 48 h 62"/>
                  <a:gd name="T40" fmla="*/ 9 w 23"/>
                  <a:gd name="T41" fmla="*/ 47 h 62"/>
                  <a:gd name="T42" fmla="*/ 12 w 23"/>
                  <a:gd name="T43" fmla="*/ 42 h 62"/>
                  <a:gd name="T44" fmla="*/ 17 w 23"/>
                  <a:gd name="T45" fmla="*/ 45 h 62"/>
                  <a:gd name="T46" fmla="*/ 19 w 23"/>
                  <a:gd name="T47" fmla="*/ 42 h 62"/>
                  <a:gd name="T48" fmla="*/ 12 w 23"/>
                  <a:gd name="T49" fmla="*/ 36 h 62"/>
                  <a:gd name="T50" fmla="*/ 6 w 23"/>
                  <a:gd name="T51" fmla="*/ 32 h 62"/>
                  <a:gd name="T52" fmla="*/ 5 w 23"/>
                  <a:gd name="T53" fmla="*/ 29 h 62"/>
                  <a:gd name="T54" fmla="*/ 9 w 23"/>
                  <a:gd name="T55" fmla="*/ 22 h 62"/>
                  <a:gd name="T56" fmla="*/ 15 w 23"/>
                  <a:gd name="T57" fmla="*/ 15 h 62"/>
                  <a:gd name="T58" fmla="*/ 15 w 23"/>
                  <a:gd name="T59" fmla="*/ 20 h 62"/>
                  <a:gd name="T60" fmla="*/ 17 w 23"/>
                  <a:gd name="T61" fmla="*/ 23 h 62"/>
                  <a:gd name="T62" fmla="*/ 20 w 23"/>
                  <a:gd name="T63" fmla="*/ 12 h 62"/>
                  <a:gd name="T64" fmla="*/ 17 w 23"/>
                  <a:gd name="T65" fmla="*/ 3 h 62"/>
                  <a:gd name="T66" fmla="*/ 14 w 23"/>
                  <a:gd name="T67" fmla="*/ 4 h 62"/>
                  <a:gd name="T68" fmla="*/ 12 w 23"/>
                  <a:gd name="T69" fmla="*/ 15 h 62"/>
                  <a:gd name="T70" fmla="*/ 5 w 23"/>
                  <a:gd name="T71" fmla="*/ 25 h 62"/>
                  <a:gd name="T72" fmla="*/ 0 w 23"/>
                  <a:gd name="T73" fmla="*/ 32 h 62"/>
                  <a:gd name="T74" fmla="*/ 3 w 23"/>
                  <a:gd name="T75" fmla="*/ 26 h 62"/>
                  <a:gd name="T76" fmla="*/ 6 w 23"/>
                  <a:gd name="T77" fmla="*/ 20 h 62"/>
                  <a:gd name="T78" fmla="*/ 11 w 23"/>
                  <a:gd name="T79" fmla="*/ 15 h 62"/>
                  <a:gd name="T80" fmla="*/ 11 w 23"/>
                  <a:gd name="T81" fmla="*/ 3 h 62"/>
                  <a:gd name="T82" fmla="*/ 14 w 23"/>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
                  <a:gd name="T127" fmla="*/ 0 h 62"/>
                  <a:gd name="T128" fmla="*/ 23 w 23"/>
                  <a:gd name="T129" fmla="*/ 62 h 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 h="62">
                    <a:moveTo>
                      <a:pt x="14" y="0"/>
                    </a:moveTo>
                    <a:lnTo>
                      <a:pt x="17" y="1"/>
                    </a:lnTo>
                    <a:lnTo>
                      <a:pt x="20" y="4"/>
                    </a:lnTo>
                    <a:lnTo>
                      <a:pt x="22" y="12"/>
                    </a:lnTo>
                    <a:lnTo>
                      <a:pt x="22" y="20"/>
                    </a:lnTo>
                    <a:lnTo>
                      <a:pt x="20" y="23"/>
                    </a:lnTo>
                    <a:lnTo>
                      <a:pt x="19" y="26"/>
                    </a:lnTo>
                    <a:lnTo>
                      <a:pt x="15" y="25"/>
                    </a:lnTo>
                    <a:lnTo>
                      <a:pt x="12" y="22"/>
                    </a:lnTo>
                    <a:lnTo>
                      <a:pt x="9" y="25"/>
                    </a:lnTo>
                    <a:lnTo>
                      <a:pt x="8" y="29"/>
                    </a:lnTo>
                    <a:lnTo>
                      <a:pt x="12" y="31"/>
                    </a:lnTo>
                    <a:lnTo>
                      <a:pt x="15" y="36"/>
                    </a:lnTo>
                    <a:lnTo>
                      <a:pt x="19" y="39"/>
                    </a:lnTo>
                    <a:lnTo>
                      <a:pt x="20" y="42"/>
                    </a:lnTo>
                    <a:lnTo>
                      <a:pt x="22" y="43"/>
                    </a:lnTo>
                    <a:lnTo>
                      <a:pt x="23" y="47"/>
                    </a:lnTo>
                    <a:lnTo>
                      <a:pt x="22" y="48"/>
                    </a:lnTo>
                    <a:lnTo>
                      <a:pt x="20" y="48"/>
                    </a:lnTo>
                    <a:lnTo>
                      <a:pt x="19" y="50"/>
                    </a:lnTo>
                    <a:lnTo>
                      <a:pt x="17" y="50"/>
                    </a:lnTo>
                    <a:lnTo>
                      <a:pt x="15" y="47"/>
                    </a:lnTo>
                    <a:lnTo>
                      <a:pt x="14" y="45"/>
                    </a:lnTo>
                    <a:lnTo>
                      <a:pt x="12" y="45"/>
                    </a:lnTo>
                    <a:lnTo>
                      <a:pt x="14" y="48"/>
                    </a:lnTo>
                    <a:lnTo>
                      <a:pt x="14" y="51"/>
                    </a:lnTo>
                    <a:lnTo>
                      <a:pt x="14" y="54"/>
                    </a:lnTo>
                    <a:lnTo>
                      <a:pt x="14" y="57"/>
                    </a:lnTo>
                    <a:lnTo>
                      <a:pt x="12" y="61"/>
                    </a:lnTo>
                    <a:lnTo>
                      <a:pt x="11" y="62"/>
                    </a:lnTo>
                    <a:lnTo>
                      <a:pt x="8" y="61"/>
                    </a:lnTo>
                    <a:lnTo>
                      <a:pt x="8" y="57"/>
                    </a:lnTo>
                    <a:lnTo>
                      <a:pt x="9" y="56"/>
                    </a:lnTo>
                    <a:lnTo>
                      <a:pt x="11" y="51"/>
                    </a:lnTo>
                    <a:lnTo>
                      <a:pt x="8" y="50"/>
                    </a:lnTo>
                    <a:lnTo>
                      <a:pt x="6" y="48"/>
                    </a:lnTo>
                    <a:lnTo>
                      <a:pt x="0" y="43"/>
                    </a:lnTo>
                    <a:lnTo>
                      <a:pt x="3" y="43"/>
                    </a:lnTo>
                    <a:lnTo>
                      <a:pt x="5" y="45"/>
                    </a:lnTo>
                    <a:lnTo>
                      <a:pt x="8" y="48"/>
                    </a:lnTo>
                    <a:lnTo>
                      <a:pt x="11" y="48"/>
                    </a:lnTo>
                    <a:lnTo>
                      <a:pt x="9" y="47"/>
                    </a:lnTo>
                    <a:lnTo>
                      <a:pt x="11" y="43"/>
                    </a:lnTo>
                    <a:lnTo>
                      <a:pt x="12" y="42"/>
                    </a:lnTo>
                    <a:lnTo>
                      <a:pt x="14" y="43"/>
                    </a:lnTo>
                    <a:lnTo>
                      <a:pt x="17" y="45"/>
                    </a:lnTo>
                    <a:lnTo>
                      <a:pt x="20" y="45"/>
                    </a:lnTo>
                    <a:lnTo>
                      <a:pt x="19" y="42"/>
                    </a:lnTo>
                    <a:lnTo>
                      <a:pt x="15" y="40"/>
                    </a:lnTo>
                    <a:lnTo>
                      <a:pt x="12" y="36"/>
                    </a:lnTo>
                    <a:lnTo>
                      <a:pt x="9" y="32"/>
                    </a:lnTo>
                    <a:lnTo>
                      <a:pt x="6" y="32"/>
                    </a:lnTo>
                    <a:lnTo>
                      <a:pt x="5" y="32"/>
                    </a:lnTo>
                    <a:lnTo>
                      <a:pt x="5" y="29"/>
                    </a:lnTo>
                    <a:lnTo>
                      <a:pt x="8" y="26"/>
                    </a:lnTo>
                    <a:lnTo>
                      <a:pt x="9" y="22"/>
                    </a:lnTo>
                    <a:lnTo>
                      <a:pt x="12" y="18"/>
                    </a:lnTo>
                    <a:lnTo>
                      <a:pt x="15" y="15"/>
                    </a:lnTo>
                    <a:lnTo>
                      <a:pt x="15" y="17"/>
                    </a:lnTo>
                    <a:lnTo>
                      <a:pt x="15" y="20"/>
                    </a:lnTo>
                    <a:lnTo>
                      <a:pt x="15" y="23"/>
                    </a:lnTo>
                    <a:lnTo>
                      <a:pt x="17" y="23"/>
                    </a:lnTo>
                    <a:lnTo>
                      <a:pt x="19" y="23"/>
                    </a:lnTo>
                    <a:lnTo>
                      <a:pt x="20" y="12"/>
                    </a:lnTo>
                    <a:lnTo>
                      <a:pt x="19" y="8"/>
                    </a:lnTo>
                    <a:lnTo>
                      <a:pt x="17" y="3"/>
                    </a:lnTo>
                    <a:lnTo>
                      <a:pt x="15" y="3"/>
                    </a:lnTo>
                    <a:lnTo>
                      <a:pt x="14" y="4"/>
                    </a:lnTo>
                    <a:lnTo>
                      <a:pt x="12" y="9"/>
                    </a:lnTo>
                    <a:lnTo>
                      <a:pt x="12" y="15"/>
                    </a:lnTo>
                    <a:lnTo>
                      <a:pt x="9" y="20"/>
                    </a:lnTo>
                    <a:lnTo>
                      <a:pt x="5" y="25"/>
                    </a:lnTo>
                    <a:lnTo>
                      <a:pt x="1" y="34"/>
                    </a:lnTo>
                    <a:lnTo>
                      <a:pt x="0" y="32"/>
                    </a:lnTo>
                    <a:lnTo>
                      <a:pt x="0" y="31"/>
                    </a:lnTo>
                    <a:lnTo>
                      <a:pt x="3" y="26"/>
                    </a:lnTo>
                    <a:lnTo>
                      <a:pt x="5" y="23"/>
                    </a:lnTo>
                    <a:lnTo>
                      <a:pt x="6" y="20"/>
                    </a:lnTo>
                    <a:lnTo>
                      <a:pt x="8" y="17"/>
                    </a:lnTo>
                    <a:lnTo>
                      <a:pt x="11" y="15"/>
                    </a:lnTo>
                    <a:lnTo>
                      <a:pt x="9" y="8"/>
                    </a:lnTo>
                    <a:lnTo>
                      <a:pt x="11" y="3"/>
                    </a:lnTo>
                    <a:lnTo>
                      <a:pt x="12" y="1"/>
                    </a:lnTo>
                    <a:lnTo>
                      <a:pt x="1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73" name="Freeform 1084"/>
              <p:cNvSpPr>
                <a:spLocks/>
              </p:cNvSpPr>
              <p:nvPr/>
            </p:nvSpPr>
            <p:spPr bwMode="auto">
              <a:xfrm>
                <a:off x="3895" y="2233"/>
                <a:ext cx="18" cy="28"/>
              </a:xfrm>
              <a:custGeom>
                <a:avLst/>
                <a:gdLst>
                  <a:gd name="T0" fmla="*/ 18 w 18"/>
                  <a:gd name="T1" fmla="*/ 0 h 28"/>
                  <a:gd name="T2" fmla="*/ 17 w 18"/>
                  <a:gd name="T3" fmla="*/ 3 h 28"/>
                  <a:gd name="T4" fmla="*/ 15 w 18"/>
                  <a:gd name="T5" fmla="*/ 6 h 28"/>
                  <a:gd name="T6" fmla="*/ 15 w 18"/>
                  <a:gd name="T7" fmla="*/ 12 h 28"/>
                  <a:gd name="T8" fmla="*/ 14 w 18"/>
                  <a:gd name="T9" fmla="*/ 15 h 28"/>
                  <a:gd name="T10" fmla="*/ 14 w 18"/>
                  <a:gd name="T11" fmla="*/ 17 h 28"/>
                  <a:gd name="T12" fmla="*/ 11 w 18"/>
                  <a:gd name="T13" fmla="*/ 18 h 28"/>
                  <a:gd name="T14" fmla="*/ 9 w 18"/>
                  <a:gd name="T15" fmla="*/ 18 h 28"/>
                  <a:gd name="T16" fmla="*/ 6 w 18"/>
                  <a:gd name="T17" fmla="*/ 21 h 28"/>
                  <a:gd name="T18" fmla="*/ 4 w 18"/>
                  <a:gd name="T19" fmla="*/ 23 h 28"/>
                  <a:gd name="T20" fmla="*/ 3 w 18"/>
                  <a:gd name="T21" fmla="*/ 23 h 28"/>
                  <a:gd name="T22" fmla="*/ 6 w 18"/>
                  <a:gd name="T23" fmla="*/ 26 h 28"/>
                  <a:gd name="T24" fmla="*/ 7 w 18"/>
                  <a:gd name="T25" fmla="*/ 23 h 28"/>
                  <a:gd name="T26" fmla="*/ 9 w 18"/>
                  <a:gd name="T27" fmla="*/ 21 h 28"/>
                  <a:gd name="T28" fmla="*/ 11 w 18"/>
                  <a:gd name="T29" fmla="*/ 20 h 28"/>
                  <a:gd name="T30" fmla="*/ 11 w 18"/>
                  <a:gd name="T31" fmla="*/ 23 h 28"/>
                  <a:gd name="T32" fmla="*/ 9 w 18"/>
                  <a:gd name="T33" fmla="*/ 26 h 28"/>
                  <a:gd name="T34" fmla="*/ 7 w 18"/>
                  <a:gd name="T35" fmla="*/ 28 h 28"/>
                  <a:gd name="T36" fmla="*/ 4 w 18"/>
                  <a:gd name="T37" fmla="*/ 28 h 28"/>
                  <a:gd name="T38" fmla="*/ 1 w 18"/>
                  <a:gd name="T39" fmla="*/ 26 h 28"/>
                  <a:gd name="T40" fmla="*/ 0 w 18"/>
                  <a:gd name="T41" fmla="*/ 23 h 28"/>
                  <a:gd name="T42" fmla="*/ 4 w 18"/>
                  <a:gd name="T43" fmla="*/ 21 h 28"/>
                  <a:gd name="T44" fmla="*/ 6 w 18"/>
                  <a:gd name="T45" fmla="*/ 17 h 28"/>
                  <a:gd name="T46" fmla="*/ 11 w 18"/>
                  <a:gd name="T47" fmla="*/ 15 h 28"/>
                  <a:gd name="T48" fmla="*/ 12 w 18"/>
                  <a:gd name="T49" fmla="*/ 14 h 28"/>
                  <a:gd name="T50" fmla="*/ 14 w 18"/>
                  <a:gd name="T51" fmla="*/ 10 h 28"/>
                  <a:gd name="T52" fmla="*/ 14 w 18"/>
                  <a:gd name="T53" fmla="*/ 3 h 28"/>
                  <a:gd name="T54" fmla="*/ 18 w 18"/>
                  <a:gd name="T55" fmla="*/ 0 h 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
                  <a:gd name="T85" fmla="*/ 0 h 28"/>
                  <a:gd name="T86" fmla="*/ 18 w 18"/>
                  <a:gd name="T87" fmla="*/ 28 h 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 h="28">
                    <a:moveTo>
                      <a:pt x="18" y="0"/>
                    </a:moveTo>
                    <a:lnTo>
                      <a:pt x="17" y="3"/>
                    </a:lnTo>
                    <a:lnTo>
                      <a:pt x="15" y="6"/>
                    </a:lnTo>
                    <a:lnTo>
                      <a:pt x="15" y="12"/>
                    </a:lnTo>
                    <a:lnTo>
                      <a:pt x="14" y="15"/>
                    </a:lnTo>
                    <a:lnTo>
                      <a:pt x="14" y="17"/>
                    </a:lnTo>
                    <a:lnTo>
                      <a:pt x="11" y="18"/>
                    </a:lnTo>
                    <a:lnTo>
                      <a:pt x="9" y="18"/>
                    </a:lnTo>
                    <a:lnTo>
                      <a:pt x="6" y="21"/>
                    </a:lnTo>
                    <a:lnTo>
                      <a:pt x="4" y="23"/>
                    </a:lnTo>
                    <a:lnTo>
                      <a:pt x="3" y="23"/>
                    </a:lnTo>
                    <a:lnTo>
                      <a:pt x="6" y="26"/>
                    </a:lnTo>
                    <a:lnTo>
                      <a:pt x="7" y="23"/>
                    </a:lnTo>
                    <a:lnTo>
                      <a:pt x="9" y="21"/>
                    </a:lnTo>
                    <a:lnTo>
                      <a:pt x="11" y="20"/>
                    </a:lnTo>
                    <a:lnTo>
                      <a:pt x="11" y="23"/>
                    </a:lnTo>
                    <a:lnTo>
                      <a:pt x="9" y="26"/>
                    </a:lnTo>
                    <a:lnTo>
                      <a:pt x="7" y="28"/>
                    </a:lnTo>
                    <a:lnTo>
                      <a:pt x="4" y="28"/>
                    </a:lnTo>
                    <a:lnTo>
                      <a:pt x="1" y="26"/>
                    </a:lnTo>
                    <a:lnTo>
                      <a:pt x="0" y="23"/>
                    </a:lnTo>
                    <a:lnTo>
                      <a:pt x="4" y="21"/>
                    </a:lnTo>
                    <a:lnTo>
                      <a:pt x="6" y="17"/>
                    </a:lnTo>
                    <a:lnTo>
                      <a:pt x="11" y="15"/>
                    </a:lnTo>
                    <a:lnTo>
                      <a:pt x="12" y="14"/>
                    </a:lnTo>
                    <a:lnTo>
                      <a:pt x="14" y="10"/>
                    </a:lnTo>
                    <a:lnTo>
                      <a:pt x="14" y="3"/>
                    </a:lnTo>
                    <a:lnTo>
                      <a:pt x="1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74" name="Freeform 1085"/>
              <p:cNvSpPr>
                <a:spLocks/>
              </p:cNvSpPr>
              <p:nvPr/>
            </p:nvSpPr>
            <p:spPr bwMode="auto">
              <a:xfrm>
                <a:off x="3917" y="2247"/>
                <a:ext cx="6" cy="6"/>
              </a:xfrm>
              <a:custGeom>
                <a:avLst/>
                <a:gdLst>
                  <a:gd name="T0" fmla="*/ 1 w 6"/>
                  <a:gd name="T1" fmla="*/ 0 h 6"/>
                  <a:gd name="T2" fmla="*/ 4 w 6"/>
                  <a:gd name="T3" fmla="*/ 3 h 6"/>
                  <a:gd name="T4" fmla="*/ 6 w 6"/>
                  <a:gd name="T5" fmla="*/ 6 h 6"/>
                  <a:gd name="T6" fmla="*/ 1 w 6"/>
                  <a:gd name="T7" fmla="*/ 4 h 6"/>
                  <a:gd name="T8" fmla="*/ 0 w 6"/>
                  <a:gd name="T9" fmla="*/ 1 h 6"/>
                  <a:gd name="T10" fmla="*/ 1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1" y="0"/>
                    </a:moveTo>
                    <a:lnTo>
                      <a:pt x="4" y="3"/>
                    </a:lnTo>
                    <a:lnTo>
                      <a:pt x="6" y="6"/>
                    </a:lnTo>
                    <a:lnTo>
                      <a:pt x="1" y="4"/>
                    </a:lnTo>
                    <a:lnTo>
                      <a:pt x="0" y="1"/>
                    </a:lnTo>
                    <a:lnTo>
                      <a:pt x="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75" name="Freeform 1086"/>
              <p:cNvSpPr>
                <a:spLocks/>
              </p:cNvSpPr>
              <p:nvPr/>
            </p:nvSpPr>
            <p:spPr bwMode="auto">
              <a:xfrm>
                <a:off x="3937" y="2254"/>
                <a:ext cx="181" cy="28"/>
              </a:xfrm>
              <a:custGeom>
                <a:avLst/>
                <a:gdLst>
                  <a:gd name="T0" fmla="*/ 15 w 181"/>
                  <a:gd name="T1" fmla="*/ 0 h 28"/>
                  <a:gd name="T2" fmla="*/ 28 w 181"/>
                  <a:gd name="T3" fmla="*/ 2 h 28"/>
                  <a:gd name="T4" fmla="*/ 40 w 181"/>
                  <a:gd name="T5" fmla="*/ 4 h 28"/>
                  <a:gd name="T6" fmla="*/ 51 w 181"/>
                  <a:gd name="T7" fmla="*/ 7 h 28"/>
                  <a:gd name="T8" fmla="*/ 57 w 181"/>
                  <a:gd name="T9" fmla="*/ 8 h 28"/>
                  <a:gd name="T10" fmla="*/ 64 w 181"/>
                  <a:gd name="T11" fmla="*/ 11 h 28"/>
                  <a:gd name="T12" fmla="*/ 67 w 181"/>
                  <a:gd name="T13" fmla="*/ 14 h 28"/>
                  <a:gd name="T14" fmla="*/ 70 w 181"/>
                  <a:gd name="T15" fmla="*/ 18 h 28"/>
                  <a:gd name="T16" fmla="*/ 73 w 181"/>
                  <a:gd name="T17" fmla="*/ 19 h 28"/>
                  <a:gd name="T18" fmla="*/ 76 w 181"/>
                  <a:gd name="T19" fmla="*/ 22 h 28"/>
                  <a:gd name="T20" fmla="*/ 79 w 181"/>
                  <a:gd name="T21" fmla="*/ 24 h 28"/>
                  <a:gd name="T22" fmla="*/ 82 w 181"/>
                  <a:gd name="T23" fmla="*/ 25 h 28"/>
                  <a:gd name="T24" fmla="*/ 90 w 181"/>
                  <a:gd name="T25" fmla="*/ 25 h 28"/>
                  <a:gd name="T26" fmla="*/ 109 w 181"/>
                  <a:gd name="T27" fmla="*/ 25 h 28"/>
                  <a:gd name="T28" fmla="*/ 118 w 181"/>
                  <a:gd name="T29" fmla="*/ 25 h 28"/>
                  <a:gd name="T30" fmla="*/ 126 w 181"/>
                  <a:gd name="T31" fmla="*/ 22 h 28"/>
                  <a:gd name="T32" fmla="*/ 146 w 181"/>
                  <a:gd name="T33" fmla="*/ 21 h 28"/>
                  <a:gd name="T34" fmla="*/ 165 w 181"/>
                  <a:gd name="T35" fmla="*/ 19 h 28"/>
                  <a:gd name="T36" fmla="*/ 171 w 181"/>
                  <a:gd name="T37" fmla="*/ 16 h 28"/>
                  <a:gd name="T38" fmla="*/ 174 w 181"/>
                  <a:gd name="T39" fmla="*/ 13 h 28"/>
                  <a:gd name="T40" fmla="*/ 178 w 181"/>
                  <a:gd name="T41" fmla="*/ 11 h 28"/>
                  <a:gd name="T42" fmla="*/ 181 w 181"/>
                  <a:gd name="T43" fmla="*/ 11 h 28"/>
                  <a:gd name="T44" fmla="*/ 179 w 181"/>
                  <a:gd name="T45" fmla="*/ 14 h 28"/>
                  <a:gd name="T46" fmla="*/ 176 w 181"/>
                  <a:gd name="T47" fmla="*/ 16 h 28"/>
                  <a:gd name="T48" fmla="*/ 174 w 181"/>
                  <a:gd name="T49" fmla="*/ 18 h 28"/>
                  <a:gd name="T50" fmla="*/ 171 w 181"/>
                  <a:gd name="T51" fmla="*/ 19 h 28"/>
                  <a:gd name="T52" fmla="*/ 167 w 181"/>
                  <a:gd name="T53" fmla="*/ 22 h 28"/>
                  <a:gd name="T54" fmla="*/ 160 w 181"/>
                  <a:gd name="T55" fmla="*/ 22 h 28"/>
                  <a:gd name="T56" fmla="*/ 139 w 181"/>
                  <a:gd name="T57" fmla="*/ 24 h 28"/>
                  <a:gd name="T58" fmla="*/ 129 w 181"/>
                  <a:gd name="T59" fmla="*/ 25 h 28"/>
                  <a:gd name="T60" fmla="*/ 120 w 181"/>
                  <a:gd name="T61" fmla="*/ 27 h 28"/>
                  <a:gd name="T62" fmla="*/ 106 w 181"/>
                  <a:gd name="T63" fmla="*/ 28 h 28"/>
                  <a:gd name="T64" fmla="*/ 92 w 181"/>
                  <a:gd name="T65" fmla="*/ 28 h 28"/>
                  <a:gd name="T66" fmla="*/ 81 w 181"/>
                  <a:gd name="T67" fmla="*/ 27 h 28"/>
                  <a:gd name="T68" fmla="*/ 76 w 181"/>
                  <a:gd name="T69" fmla="*/ 24 h 28"/>
                  <a:gd name="T70" fmla="*/ 72 w 181"/>
                  <a:gd name="T71" fmla="*/ 21 h 28"/>
                  <a:gd name="T72" fmla="*/ 68 w 181"/>
                  <a:gd name="T73" fmla="*/ 19 h 28"/>
                  <a:gd name="T74" fmla="*/ 67 w 181"/>
                  <a:gd name="T75" fmla="*/ 18 h 28"/>
                  <a:gd name="T76" fmla="*/ 65 w 181"/>
                  <a:gd name="T77" fmla="*/ 16 h 28"/>
                  <a:gd name="T78" fmla="*/ 62 w 181"/>
                  <a:gd name="T79" fmla="*/ 14 h 28"/>
                  <a:gd name="T80" fmla="*/ 59 w 181"/>
                  <a:gd name="T81" fmla="*/ 11 h 28"/>
                  <a:gd name="T82" fmla="*/ 53 w 181"/>
                  <a:gd name="T83" fmla="*/ 10 h 28"/>
                  <a:gd name="T84" fmla="*/ 47 w 181"/>
                  <a:gd name="T85" fmla="*/ 8 h 28"/>
                  <a:gd name="T86" fmla="*/ 40 w 181"/>
                  <a:gd name="T87" fmla="*/ 7 h 28"/>
                  <a:gd name="T88" fmla="*/ 28 w 181"/>
                  <a:gd name="T89" fmla="*/ 4 h 28"/>
                  <a:gd name="T90" fmla="*/ 14 w 181"/>
                  <a:gd name="T91" fmla="*/ 4 h 28"/>
                  <a:gd name="T92" fmla="*/ 0 w 181"/>
                  <a:gd name="T93" fmla="*/ 5 h 28"/>
                  <a:gd name="T94" fmla="*/ 1 w 181"/>
                  <a:gd name="T95" fmla="*/ 4 h 28"/>
                  <a:gd name="T96" fmla="*/ 1 w 181"/>
                  <a:gd name="T97" fmla="*/ 2 h 28"/>
                  <a:gd name="T98" fmla="*/ 3 w 181"/>
                  <a:gd name="T99" fmla="*/ 2 h 28"/>
                  <a:gd name="T100" fmla="*/ 8 w 181"/>
                  <a:gd name="T101" fmla="*/ 0 h 28"/>
                  <a:gd name="T102" fmla="*/ 15 w 181"/>
                  <a:gd name="T103" fmla="*/ 0 h 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
                  <a:gd name="T157" fmla="*/ 0 h 28"/>
                  <a:gd name="T158" fmla="*/ 181 w 181"/>
                  <a:gd name="T159" fmla="*/ 28 h 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 h="28">
                    <a:moveTo>
                      <a:pt x="15" y="0"/>
                    </a:moveTo>
                    <a:lnTo>
                      <a:pt x="28" y="2"/>
                    </a:lnTo>
                    <a:lnTo>
                      <a:pt x="40" y="4"/>
                    </a:lnTo>
                    <a:lnTo>
                      <a:pt x="51" y="7"/>
                    </a:lnTo>
                    <a:lnTo>
                      <a:pt x="57" y="8"/>
                    </a:lnTo>
                    <a:lnTo>
                      <a:pt x="64" y="11"/>
                    </a:lnTo>
                    <a:lnTo>
                      <a:pt x="67" y="14"/>
                    </a:lnTo>
                    <a:lnTo>
                      <a:pt x="70" y="18"/>
                    </a:lnTo>
                    <a:lnTo>
                      <a:pt x="73" y="19"/>
                    </a:lnTo>
                    <a:lnTo>
                      <a:pt x="76" y="22"/>
                    </a:lnTo>
                    <a:lnTo>
                      <a:pt x="79" y="24"/>
                    </a:lnTo>
                    <a:lnTo>
                      <a:pt x="82" y="25"/>
                    </a:lnTo>
                    <a:lnTo>
                      <a:pt x="90" y="25"/>
                    </a:lnTo>
                    <a:lnTo>
                      <a:pt x="109" y="25"/>
                    </a:lnTo>
                    <a:lnTo>
                      <a:pt x="118" y="25"/>
                    </a:lnTo>
                    <a:lnTo>
                      <a:pt x="126" y="22"/>
                    </a:lnTo>
                    <a:lnTo>
                      <a:pt x="146" y="21"/>
                    </a:lnTo>
                    <a:lnTo>
                      <a:pt x="165" y="19"/>
                    </a:lnTo>
                    <a:lnTo>
                      <a:pt x="171" y="16"/>
                    </a:lnTo>
                    <a:lnTo>
                      <a:pt x="174" y="13"/>
                    </a:lnTo>
                    <a:lnTo>
                      <a:pt x="178" y="11"/>
                    </a:lnTo>
                    <a:lnTo>
                      <a:pt x="181" y="11"/>
                    </a:lnTo>
                    <a:lnTo>
                      <a:pt x="179" y="14"/>
                    </a:lnTo>
                    <a:lnTo>
                      <a:pt x="176" y="16"/>
                    </a:lnTo>
                    <a:lnTo>
                      <a:pt x="174" y="18"/>
                    </a:lnTo>
                    <a:lnTo>
                      <a:pt x="171" y="19"/>
                    </a:lnTo>
                    <a:lnTo>
                      <a:pt x="167" y="22"/>
                    </a:lnTo>
                    <a:lnTo>
                      <a:pt x="160" y="22"/>
                    </a:lnTo>
                    <a:lnTo>
                      <a:pt x="139" y="24"/>
                    </a:lnTo>
                    <a:lnTo>
                      <a:pt x="129" y="25"/>
                    </a:lnTo>
                    <a:lnTo>
                      <a:pt x="120" y="27"/>
                    </a:lnTo>
                    <a:lnTo>
                      <a:pt x="106" y="28"/>
                    </a:lnTo>
                    <a:lnTo>
                      <a:pt x="92" y="28"/>
                    </a:lnTo>
                    <a:lnTo>
                      <a:pt x="81" y="27"/>
                    </a:lnTo>
                    <a:lnTo>
                      <a:pt x="76" y="24"/>
                    </a:lnTo>
                    <a:lnTo>
                      <a:pt x="72" y="21"/>
                    </a:lnTo>
                    <a:lnTo>
                      <a:pt x="68" y="19"/>
                    </a:lnTo>
                    <a:lnTo>
                      <a:pt x="67" y="18"/>
                    </a:lnTo>
                    <a:lnTo>
                      <a:pt x="65" y="16"/>
                    </a:lnTo>
                    <a:lnTo>
                      <a:pt x="62" y="14"/>
                    </a:lnTo>
                    <a:lnTo>
                      <a:pt x="59" y="11"/>
                    </a:lnTo>
                    <a:lnTo>
                      <a:pt x="53" y="10"/>
                    </a:lnTo>
                    <a:lnTo>
                      <a:pt x="47" y="8"/>
                    </a:lnTo>
                    <a:lnTo>
                      <a:pt x="40" y="7"/>
                    </a:lnTo>
                    <a:lnTo>
                      <a:pt x="28" y="4"/>
                    </a:lnTo>
                    <a:lnTo>
                      <a:pt x="14" y="4"/>
                    </a:lnTo>
                    <a:lnTo>
                      <a:pt x="0" y="5"/>
                    </a:lnTo>
                    <a:lnTo>
                      <a:pt x="1" y="4"/>
                    </a:lnTo>
                    <a:lnTo>
                      <a:pt x="1" y="2"/>
                    </a:lnTo>
                    <a:lnTo>
                      <a:pt x="3" y="2"/>
                    </a:lnTo>
                    <a:lnTo>
                      <a:pt x="8" y="0"/>
                    </a:lnTo>
                    <a:lnTo>
                      <a:pt x="15"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76" name="Freeform 1087"/>
              <p:cNvSpPr>
                <a:spLocks/>
              </p:cNvSpPr>
              <p:nvPr/>
            </p:nvSpPr>
            <p:spPr bwMode="auto">
              <a:xfrm>
                <a:off x="3906" y="2256"/>
                <a:ext cx="12" cy="9"/>
              </a:xfrm>
              <a:custGeom>
                <a:avLst/>
                <a:gdLst>
                  <a:gd name="T0" fmla="*/ 6 w 12"/>
                  <a:gd name="T1" fmla="*/ 0 h 9"/>
                  <a:gd name="T2" fmla="*/ 9 w 12"/>
                  <a:gd name="T3" fmla="*/ 3 h 9"/>
                  <a:gd name="T4" fmla="*/ 12 w 12"/>
                  <a:gd name="T5" fmla="*/ 5 h 9"/>
                  <a:gd name="T6" fmla="*/ 12 w 12"/>
                  <a:gd name="T7" fmla="*/ 6 h 9"/>
                  <a:gd name="T8" fmla="*/ 9 w 12"/>
                  <a:gd name="T9" fmla="*/ 5 h 9"/>
                  <a:gd name="T10" fmla="*/ 9 w 12"/>
                  <a:gd name="T11" fmla="*/ 6 h 9"/>
                  <a:gd name="T12" fmla="*/ 7 w 12"/>
                  <a:gd name="T13" fmla="*/ 8 h 9"/>
                  <a:gd name="T14" fmla="*/ 3 w 12"/>
                  <a:gd name="T15" fmla="*/ 8 h 9"/>
                  <a:gd name="T16" fmla="*/ 3 w 12"/>
                  <a:gd name="T17" fmla="*/ 9 h 9"/>
                  <a:gd name="T18" fmla="*/ 0 w 12"/>
                  <a:gd name="T19" fmla="*/ 9 h 9"/>
                  <a:gd name="T20" fmla="*/ 3 w 12"/>
                  <a:gd name="T21" fmla="*/ 5 h 9"/>
                  <a:gd name="T22" fmla="*/ 4 w 12"/>
                  <a:gd name="T23" fmla="*/ 2 h 9"/>
                  <a:gd name="T24" fmla="*/ 6 w 12"/>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9"/>
                  <a:gd name="T41" fmla="*/ 12 w 12"/>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9">
                    <a:moveTo>
                      <a:pt x="6" y="0"/>
                    </a:moveTo>
                    <a:lnTo>
                      <a:pt x="9" y="3"/>
                    </a:lnTo>
                    <a:lnTo>
                      <a:pt x="12" y="5"/>
                    </a:lnTo>
                    <a:lnTo>
                      <a:pt x="12" y="6"/>
                    </a:lnTo>
                    <a:lnTo>
                      <a:pt x="9" y="5"/>
                    </a:lnTo>
                    <a:lnTo>
                      <a:pt x="9" y="6"/>
                    </a:lnTo>
                    <a:lnTo>
                      <a:pt x="7" y="8"/>
                    </a:lnTo>
                    <a:lnTo>
                      <a:pt x="3" y="8"/>
                    </a:lnTo>
                    <a:lnTo>
                      <a:pt x="3" y="9"/>
                    </a:lnTo>
                    <a:lnTo>
                      <a:pt x="0" y="9"/>
                    </a:lnTo>
                    <a:lnTo>
                      <a:pt x="3" y="5"/>
                    </a:lnTo>
                    <a:lnTo>
                      <a:pt x="4" y="2"/>
                    </a:lnTo>
                    <a:lnTo>
                      <a:pt x="6"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77" name="Freeform 1088"/>
              <p:cNvSpPr>
                <a:spLocks/>
              </p:cNvSpPr>
              <p:nvPr/>
            </p:nvSpPr>
            <p:spPr bwMode="auto">
              <a:xfrm>
                <a:off x="4118" y="2265"/>
                <a:ext cx="48" cy="56"/>
              </a:xfrm>
              <a:custGeom>
                <a:avLst/>
                <a:gdLst>
                  <a:gd name="T0" fmla="*/ 3 w 48"/>
                  <a:gd name="T1" fmla="*/ 0 h 56"/>
                  <a:gd name="T2" fmla="*/ 9 w 48"/>
                  <a:gd name="T3" fmla="*/ 2 h 56"/>
                  <a:gd name="T4" fmla="*/ 17 w 48"/>
                  <a:gd name="T5" fmla="*/ 3 h 56"/>
                  <a:gd name="T6" fmla="*/ 25 w 48"/>
                  <a:gd name="T7" fmla="*/ 7 h 56"/>
                  <a:gd name="T8" fmla="*/ 32 w 48"/>
                  <a:gd name="T9" fmla="*/ 10 h 56"/>
                  <a:gd name="T10" fmla="*/ 40 w 48"/>
                  <a:gd name="T11" fmla="*/ 13 h 56"/>
                  <a:gd name="T12" fmla="*/ 43 w 48"/>
                  <a:gd name="T13" fmla="*/ 16 h 56"/>
                  <a:gd name="T14" fmla="*/ 46 w 48"/>
                  <a:gd name="T15" fmla="*/ 19 h 56"/>
                  <a:gd name="T16" fmla="*/ 48 w 48"/>
                  <a:gd name="T17" fmla="*/ 35 h 56"/>
                  <a:gd name="T18" fmla="*/ 46 w 48"/>
                  <a:gd name="T19" fmla="*/ 38 h 56"/>
                  <a:gd name="T20" fmla="*/ 45 w 48"/>
                  <a:gd name="T21" fmla="*/ 39 h 56"/>
                  <a:gd name="T22" fmla="*/ 39 w 48"/>
                  <a:gd name="T23" fmla="*/ 39 h 56"/>
                  <a:gd name="T24" fmla="*/ 37 w 48"/>
                  <a:gd name="T25" fmla="*/ 42 h 56"/>
                  <a:gd name="T26" fmla="*/ 37 w 48"/>
                  <a:gd name="T27" fmla="*/ 44 h 56"/>
                  <a:gd name="T28" fmla="*/ 37 w 48"/>
                  <a:gd name="T29" fmla="*/ 46 h 56"/>
                  <a:gd name="T30" fmla="*/ 39 w 48"/>
                  <a:gd name="T31" fmla="*/ 49 h 56"/>
                  <a:gd name="T32" fmla="*/ 39 w 48"/>
                  <a:gd name="T33" fmla="*/ 52 h 56"/>
                  <a:gd name="T34" fmla="*/ 40 w 48"/>
                  <a:gd name="T35" fmla="*/ 56 h 56"/>
                  <a:gd name="T36" fmla="*/ 39 w 48"/>
                  <a:gd name="T37" fmla="*/ 56 h 56"/>
                  <a:gd name="T38" fmla="*/ 36 w 48"/>
                  <a:gd name="T39" fmla="*/ 39 h 56"/>
                  <a:gd name="T40" fmla="*/ 37 w 48"/>
                  <a:gd name="T41" fmla="*/ 38 h 56"/>
                  <a:gd name="T42" fmla="*/ 39 w 48"/>
                  <a:gd name="T43" fmla="*/ 38 h 56"/>
                  <a:gd name="T44" fmla="*/ 42 w 48"/>
                  <a:gd name="T45" fmla="*/ 35 h 56"/>
                  <a:gd name="T46" fmla="*/ 42 w 48"/>
                  <a:gd name="T47" fmla="*/ 30 h 56"/>
                  <a:gd name="T48" fmla="*/ 40 w 48"/>
                  <a:gd name="T49" fmla="*/ 28 h 56"/>
                  <a:gd name="T50" fmla="*/ 37 w 48"/>
                  <a:gd name="T51" fmla="*/ 28 h 56"/>
                  <a:gd name="T52" fmla="*/ 36 w 48"/>
                  <a:gd name="T53" fmla="*/ 27 h 56"/>
                  <a:gd name="T54" fmla="*/ 36 w 48"/>
                  <a:gd name="T55" fmla="*/ 27 h 56"/>
                  <a:gd name="T56" fmla="*/ 42 w 48"/>
                  <a:gd name="T57" fmla="*/ 24 h 56"/>
                  <a:gd name="T58" fmla="*/ 43 w 48"/>
                  <a:gd name="T59" fmla="*/ 27 h 56"/>
                  <a:gd name="T60" fmla="*/ 43 w 48"/>
                  <a:gd name="T61" fmla="*/ 30 h 56"/>
                  <a:gd name="T62" fmla="*/ 43 w 48"/>
                  <a:gd name="T63" fmla="*/ 36 h 56"/>
                  <a:gd name="T64" fmla="*/ 45 w 48"/>
                  <a:gd name="T65" fmla="*/ 36 h 56"/>
                  <a:gd name="T66" fmla="*/ 45 w 48"/>
                  <a:gd name="T67" fmla="*/ 36 h 56"/>
                  <a:gd name="T68" fmla="*/ 46 w 48"/>
                  <a:gd name="T69" fmla="*/ 33 h 56"/>
                  <a:gd name="T70" fmla="*/ 46 w 48"/>
                  <a:gd name="T71" fmla="*/ 21 h 56"/>
                  <a:gd name="T72" fmla="*/ 43 w 48"/>
                  <a:gd name="T73" fmla="*/ 19 h 56"/>
                  <a:gd name="T74" fmla="*/ 40 w 48"/>
                  <a:gd name="T75" fmla="*/ 16 h 56"/>
                  <a:gd name="T76" fmla="*/ 37 w 48"/>
                  <a:gd name="T77" fmla="*/ 14 h 56"/>
                  <a:gd name="T78" fmla="*/ 34 w 48"/>
                  <a:gd name="T79" fmla="*/ 13 h 56"/>
                  <a:gd name="T80" fmla="*/ 26 w 48"/>
                  <a:gd name="T81" fmla="*/ 11 h 56"/>
                  <a:gd name="T82" fmla="*/ 20 w 48"/>
                  <a:gd name="T83" fmla="*/ 8 h 56"/>
                  <a:gd name="T84" fmla="*/ 11 w 48"/>
                  <a:gd name="T85" fmla="*/ 5 h 56"/>
                  <a:gd name="T86" fmla="*/ 0 w 48"/>
                  <a:gd name="T87" fmla="*/ 3 h 56"/>
                  <a:gd name="T88" fmla="*/ 3 w 48"/>
                  <a:gd name="T89" fmla="*/ 0 h 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8"/>
                  <a:gd name="T136" fmla="*/ 0 h 56"/>
                  <a:gd name="T137" fmla="*/ 48 w 48"/>
                  <a:gd name="T138" fmla="*/ 56 h 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8" h="56">
                    <a:moveTo>
                      <a:pt x="3" y="0"/>
                    </a:moveTo>
                    <a:lnTo>
                      <a:pt x="9" y="2"/>
                    </a:lnTo>
                    <a:lnTo>
                      <a:pt x="17" y="3"/>
                    </a:lnTo>
                    <a:lnTo>
                      <a:pt x="25" y="7"/>
                    </a:lnTo>
                    <a:lnTo>
                      <a:pt x="32" y="10"/>
                    </a:lnTo>
                    <a:lnTo>
                      <a:pt x="40" y="13"/>
                    </a:lnTo>
                    <a:lnTo>
                      <a:pt x="43" y="16"/>
                    </a:lnTo>
                    <a:lnTo>
                      <a:pt x="46" y="19"/>
                    </a:lnTo>
                    <a:lnTo>
                      <a:pt x="48" y="35"/>
                    </a:lnTo>
                    <a:lnTo>
                      <a:pt x="46" y="38"/>
                    </a:lnTo>
                    <a:lnTo>
                      <a:pt x="45" y="39"/>
                    </a:lnTo>
                    <a:lnTo>
                      <a:pt x="39" y="39"/>
                    </a:lnTo>
                    <a:lnTo>
                      <a:pt x="37" y="42"/>
                    </a:lnTo>
                    <a:lnTo>
                      <a:pt x="37" y="44"/>
                    </a:lnTo>
                    <a:lnTo>
                      <a:pt x="37" y="46"/>
                    </a:lnTo>
                    <a:lnTo>
                      <a:pt x="39" y="49"/>
                    </a:lnTo>
                    <a:lnTo>
                      <a:pt x="39" y="52"/>
                    </a:lnTo>
                    <a:lnTo>
                      <a:pt x="40" y="56"/>
                    </a:lnTo>
                    <a:lnTo>
                      <a:pt x="39" y="56"/>
                    </a:lnTo>
                    <a:lnTo>
                      <a:pt x="36" y="39"/>
                    </a:lnTo>
                    <a:lnTo>
                      <a:pt x="37" y="38"/>
                    </a:lnTo>
                    <a:lnTo>
                      <a:pt x="39" y="38"/>
                    </a:lnTo>
                    <a:lnTo>
                      <a:pt x="42" y="35"/>
                    </a:lnTo>
                    <a:lnTo>
                      <a:pt x="42" y="30"/>
                    </a:lnTo>
                    <a:lnTo>
                      <a:pt x="40" y="28"/>
                    </a:lnTo>
                    <a:lnTo>
                      <a:pt x="37" y="28"/>
                    </a:lnTo>
                    <a:lnTo>
                      <a:pt x="36" y="27"/>
                    </a:lnTo>
                    <a:lnTo>
                      <a:pt x="42" y="24"/>
                    </a:lnTo>
                    <a:lnTo>
                      <a:pt x="43" y="27"/>
                    </a:lnTo>
                    <a:lnTo>
                      <a:pt x="43" y="30"/>
                    </a:lnTo>
                    <a:lnTo>
                      <a:pt x="43" y="36"/>
                    </a:lnTo>
                    <a:lnTo>
                      <a:pt x="45" y="36"/>
                    </a:lnTo>
                    <a:lnTo>
                      <a:pt x="46" y="33"/>
                    </a:lnTo>
                    <a:lnTo>
                      <a:pt x="46" y="21"/>
                    </a:lnTo>
                    <a:lnTo>
                      <a:pt x="43" y="19"/>
                    </a:lnTo>
                    <a:lnTo>
                      <a:pt x="40" y="16"/>
                    </a:lnTo>
                    <a:lnTo>
                      <a:pt x="37" y="14"/>
                    </a:lnTo>
                    <a:lnTo>
                      <a:pt x="34" y="13"/>
                    </a:lnTo>
                    <a:lnTo>
                      <a:pt x="26" y="11"/>
                    </a:lnTo>
                    <a:lnTo>
                      <a:pt x="20" y="8"/>
                    </a:lnTo>
                    <a:lnTo>
                      <a:pt x="11" y="5"/>
                    </a:lnTo>
                    <a:lnTo>
                      <a:pt x="0" y="3"/>
                    </a:lnTo>
                    <a:lnTo>
                      <a:pt x="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78" name="Freeform 1089"/>
              <p:cNvSpPr>
                <a:spLocks/>
              </p:cNvSpPr>
              <p:nvPr/>
            </p:nvSpPr>
            <p:spPr bwMode="auto">
              <a:xfrm>
                <a:off x="4101" y="2272"/>
                <a:ext cx="26" cy="21"/>
              </a:xfrm>
              <a:custGeom>
                <a:avLst/>
                <a:gdLst>
                  <a:gd name="T0" fmla="*/ 24 w 26"/>
                  <a:gd name="T1" fmla="*/ 0 h 21"/>
                  <a:gd name="T2" fmla="*/ 26 w 26"/>
                  <a:gd name="T3" fmla="*/ 0 h 21"/>
                  <a:gd name="T4" fmla="*/ 26 w 26"/>
                  <a:gd name="T5" fmla="*/ 1 h 21"/>
                  <a:gd name="T6" fmla="*/ 23 w 26"/>
                  <a:gd name="T7" fmla="*/ 3 h 21"/>
                  <a:gd name="T8" fmla="*/ 20 w 26"/>
                  <a:gd name="T9" fmla="*/ 6 h 21"/>
                  <a:gd name="T10" fmla="*/ 17 w 26"/>
                  <a:gd name="T11" fmla="*/ 7 h 21"/>
                  <a:gd name="T12" fmla="*/ 12 w 26"/>
                  <a:gd name="T13" fmla="*/ 12 h 21"/>
                  <a:gd name="T14" fmla="*/ 10 w 26"/>
                  <a:gd name="T15" fmla="*/ 14 h 21"/>
                  <a:gd name="T16" fmla="*/ 9 w 26"/>
                  <a:gd name="T17" fmla="*/ 15 h 21"/>
                  <a:gd name="T18" fmla="*/ 6 w 26"/>
                  <a:gd name="T19" fmla="*/ 17 h 21"/>
                  <a:gd name="T20" fmla="*/ 4 w 26"/>
                  <a:gd name="T21" fmla="*/ 18 h 21"/>
                  <a:gd name="T22" fmla="*/ 1 w 26"/>
                  <a:gd name="T23" fmla="*/ 20 h 21"/>
                  <a:gd name="T24" fmla="*/ 0 w 26"/>
                  <a:gd name="T25" fmla="*/ 21 h 21"/>
                  <a:gd name="T26" fmla="*/ 0 w 26"/>
                  <a:gd name="T27" fmla="*/ 21 h 21"/>
                  <a:gd name="T28" fmla="*/ 1 w 26"/>
                  <a:gd name="T29" fmla="*/ 20 h 21"/>
                  <a:gd name="T30" fmla="*/ 3 w 26"/>
                  <a:gd name="T31" fmla="*/ 17 h 21"/>
                  <a:gd name="T32" fmla="*/ 4 w 26"/>
                  <a:gd name="T33" fmla="*/ 15 h 21"/>
                  <a:gd name="T34" fmla="*/ 7 w 26"/>
                  <a:gd name="T35" fmla="*/ 14 h 21"/>
                  <a:gd name="T36" fmla="*/ 9 w 26"/>
                  <a:gd name="T37" fmla="*/ 12 h 21"/>
                  <a:gd name="T38" fmla="*/ 12 w 26"/>
                  <a:gd name="T39" fmla="*/ 10 h 21"/>
                  <a:gd name="T40" fmla="*/ 15 w 26"/>
                  <a:gd name="T41" fmla="*/ 6 h 21"/>
                  <a:gd name="T42" fmla="*/ 18 w 26"/>
                  <a:gd name="T43" fmla="*/ 4 h 21"/>
                  <a:gd name="T44" fmla="*/ 20 w 26"/>
                  <a:gd name="T45" fmla="*/ 3 h 21"/>
                  <a:gd name="T46" fmla="*/ 23 w 26"/>
                  <a:gd name="T47" fmla="*/ 1 h 21"/>
                  <a:gd name="T48" fmla="*/ 24 w 26"/>
                  <a:gd name="T49" fmla="*/ 0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1"/>
                  <a:gd name="T77" fmla="*/ 26 w 26"/>
                  <a:gd name="T78" fmla="*/ 21 h 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1">
                    <a:moveTo>
                      <a:pt x="24" y="0"/>
                    </a:moveTo>
                    <a:lnTo>
                      <a:pt x="26" y="0"/>
                    </a:lnTo>
                    <a:lnTo>
                      <a:pt x="26" y="1"/>
                    </a:lnTo>
                    <a:lnTo>
                      <a:pt x="23" y="3"/>
                    </a:lnTo>
                    <a:lnTo>
                      <a:pt x="20" y="6"/>
                    </a:lnTo>
                    <a:lnTo>
                      <a:pt x="17" y="7"/>
                    </a:lnTo>
                    <a:lnTo>
                      <a:pt x="12" y="12"/>
                    </a:lnTo>
                    <a:lnTo>
                      <a:pt x="10" y="14"/>
                    </a:lnTo>
                    <a:lnTo>
                      <a:pt x="9" y="15"/>
                    </a:lnTo>
                    <a:lnTo>
                      <a:pt x="6" y="17"/>
                    </a:lnTo>
                    <a:lnTo>
                      <a:pt x="4" y="18"/>
                    </a:lnTo>
                    <a:lnTo>
                      <a:pt x="1" y="20"/>
                    </a:lnTo>
                    <a:lnTo>
                      <a:pt x="0" y="21"/>
                    </a:lnTo>
                    <a:lnTo>
                      <a:pt x="1" y="20"/>
                    </a:lnTo>
                    <a:lnTo>
                      <a:pt x="3" y="17"/>
                    </a:lnTo>
                    <a:lnTo>
                      <a:pt x="4" y="15"/>
                    </a:lnTo>
                    <a:lnTo>
                      <a:pt x="7" y="14"/>
                    </a:lnTo>
                    <a:lnTo>
                      <a:pt x="9" y="12"/>
                    </a:lnTo>
                    <a:lnTo>
                      <a:pt x="12" y="10"/>
                    </a:lnTo>
                    <a:lnTo>
                      <a:pt x="15" y="6"/>
                    </a:lnTo>
                    <a:lnTo>
                      <a:pt x="18" y="4"/>
                    </a:lnTo>
                    <a:lnTo>
                      <a:pt x="20" y="3"/>
                    </a:lnTo>
                    <a:lnTo>
                      <a:pt x="23" y="1"/>
                    </a:lnTo>
                    <a:lnTo>
                      <a:pt x="2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79" name="Freeform 1090"/>
              <p:cNvSpPr>
                <a:spLocks/>
              </p:cNvSpPr>
              <p:nvPr/>
            </p:nvSpPr>
            <p:spPr bwMode="auto">
              <a:xfrm>
                <a:off x="3985" y="2273"/>
                <a:ext cx="20" cy="22"/>
              </a:xfrm>
              <a:custGeom>
                <a:avLst/>
                <a:gdLst>
                  <a:gd name="T0" fmla="*/ 14 w 20"/>
                  <a:gd name="T1" fmla="*/ 0 h 22"/>
                  <a:gd name="T2" fmla="*/ 20 w 20"/>
                  <a:gd name="T3" fmla="*/ 2 h 22"/>
                  <a:gd name="T4" fmla="*/ 13 w 20"/>
                  <a:gd name="T5" fmla="*/ 2 h 22"/>
                  <a:gd name="T6" fmla="*/ 6 w 20"/>
                  <a:gd name="T7" fmla="*/ 3 h 22"/>
                  <a:gd name="T8" fmla="*/ 2 w 20"/>
                  <a:gd name="T9" fmla="*/ 8 h 22"/>
                  <a:gd name="T10" fmla="*/ 0 w 20"/>
                  <a:gd name="T11" fmla="*/ 16 h 22"/>
                  <a:gd name="T12" fmla="*/ 2 w 20"/>
                  <a:gd name="T13" fmla="*/ 22 h 22"/>
                  <a:gd name="T14" fmla="*/ 0 w 20"/>
                  <a:gd name="T15" fmla="*/ 16 h 22"/>
                  <a:gd name="T16" fmla="*/ 0 w 20"/>
                  <a:gd name="T17" fmla="*/ 11 h 22"/>
                  <a:gd name="T18" fmla="*/ 0 w 20"/>
                  <a:gd name="T19" fmla="*/ 8 h 22"/>
                  <a:gd name="T20" fmla="*/ 2 w 20"/>
                  <a:gd name="T21" fmla="*/ 5 h 22"/>
                  <a:gd name="T22" fmla="*/ 3 w 20"/>
                  <a:gd name="T23" fmla="*/ 3 h 22"/>
                  <a:gd name="T24" fmla="*/ 6 w 20"/>
                  <a:gd name="T25" fmla="*/ 2 h 22"/>
                  <a:gd name="T26" fmla="*/ 14 w 20"/>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2"/>
                  <a:gd name="T44" fmla="*/ 20 w 2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2">
                    <a:moveTo>
                      <a:pt x="14" y="0"/>
                    </a:moveTo>
                    <a:lnTo>
                      <a:pt x="20" y="2"/>
                    </a:lnTo>
                    <a:lnTo>
                      <a:pt x="13" y="2"/>
                    </a:lnTo>
                    <a:lnTo>
                      <a:pt x="6" y="3"/>
                    </a:lnTo>
                    <a:lnTo>
                      <a:pt x="2" y="8"/>
                    </a:lnTo>
                    <a:lnTo>
                      <a:pt x="0" y="16"/>
                    </a:lnTo>
                    <a:lnTo>
                      <a:pt x="2" y="22"/>
                    </a:lnTo>
                    <a:lnTo>
                      <a:pt x="0" y="16"/>
                    </a:lnTo>
                    <a:lnTo>
                      <a:pt x="0" y="11"/>
                    </a:lnTo>
                    <a:lnTo>
                      <a:pt x="0" y="8"/>
                    </a:lnTo>
                    <a:lnTo>
                      <a:pt x="2" y="5"/>
                    </a:lnTo>
                    <a:lnTo>
                      <a:pt x="3" y="3"/>
                    </a:lnTo>
                    <a:lnTo>
                      <a:pt x="6" y="2"/>
                    </a:lnTo>
                    <a:lnTo>
                      <a:pt x="1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0" name="Freeform 1091"/>
              <p:cNvSpPr>
                <a:spLocks/>
              </p:cNvSpPr>
              <p:nvPr/>
            </p:nvSpPr>
            <p:spPr bwMode="auto">
              <a:xfrm>
                <a:off x="4115" y="2275"/>
                <a:ext cx="23" cy="17"/>
              </a:xfrm>
              <a:custGeom>
                <a:avLst/>
                <a:gdLst>
                  <a:gd name="T0" fmla="*/ 20 w 23"/>
                  <a:gd name="T1" fmla="*/ 0 h 17"/>
                  <a:gd name="T2" fmla="*/ 21 w 23"/>
                  <a:gd name="T3" fmla="*/ 1 h 17"/>
                  <a:gd name="T4" fmla="*/ 23 w 23"/>
                  <a:gd name="T5" fmla="*/ 3 h 17"/>
                  <a:gd name="T6" fmla="*/ 23 w 23"/>
                  <a:gd name="T7" fmla="*/ 4 h 17"/>
                  <a:gd name="T8" fmla="*/ 21 w 23"/>
                  <a:gd name="T9" fmla="*/ 6 h 17"/>
                  <a:gd name="T10" fmla="*/ 15 w 23"/>
                  <a:gd name="T11" fmla="*/ 6 h 17"/>
                  <a:gd name="T12" fmla="*/ 9 w 23"/>
                  <a:gd name="T13" fmla="*/ 9 h 17"/>
                  <a:gd name="T14" fmla="*/ 6 w 23"/>
                  <a:gd name="T15" fmla="*/ 11 h 17"/>
                  <a:gd name="T16" fmla="*/ 3 w 23"/>
                  <a:gd name="T17" fmla="*/ 14 h 17"/>
                  <a:gd name="T18" fmla="*/ 20 w 23"/>
                  <a:gd name="T19" fmla="*/ 12 h 17"/>
                  <a:gd name="T20" fmla="*/ 20 w 23"/>
                  <a:gd name="T21" fmla="*/ 12 h 17"/>
                  <a:gd name="T22" fmla="*/ 15 w 23"/>
                  <a:gd name="T23" fmla="*/ 14 h 17"/>
                  <a:gd name="T24" fmla="*/ 9 w 23"/>
                  <a:gd name="T25" fmla="*/ 15 h 17"/>
                  <a:gd name="T26" fmla="*/ 0 w 23"/>
                  <a:gd name="T27" fmla="*/ 17 h 17"/>
                  <a:gd name="T28" fmla="*/ 0 w 23"/>
                  <a:gd name="T29" fmla="*/ 14 h 17"/>
                  <a:gd name="T30" fmla="*/ 1 w 23"/>
                  <a:gd name="T31" fmla="*/ 12 h 17"/>
                  <a:gd name="T32" fmla="*/ 6 w 23"/>
                  <a:gd name="T33" fmla="*/ 9 h 17"/>
                  <a:gd name="T34" fmla="*/ 9 w 23"/>
                  <a:gd name="T35" fmla="*/ 7 h 17"/>
                  <a:gd name="T36" fmla="*/ 10 w 23"/>
                  <a:gd name="T37" fmla="*/ 6 h 17"/>
                  <a:gd name="T38" fmla="*/ 15 w 23"/>
                  <a:gd name="T39" fmla="*/ 1 h 17"/>
                  <a:gd name="T40" fmla="*/ 20 w 23"/>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17"/>
                  <a:gd name="T65" fmla="*/ 23 w 23"/>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17">
                    <a:moveTo>
                      <a:pt x="20" y="0"/>
                    </a:moveTo>
                    <a:lnTo>
                      <a:pt x="21" y="1"/>
                    </a:lnTo>
                    <a:lnTo>
                      <a:pt x="23" y="3"/>
                    </a:lnTo>
                    <a:lnTo>
                      <a:pt x="23" y="4"/>
                    </a:lnTo>
                    <a:lnTo>
                      <a:pt x="21" y="6"/>
                    </a:lnTo>
                    <a:lnTo>
                      <a:pt x="15" y="6"/>
                    </a:lnTo>
                    <a:lnTo>
                      <a:pt x="9" y="9"/>
                    </a:lnTo>
                    <a:lnTo>
                      <a:pt x="6" y="11"/>
                    </a:lnTo>
                    <a:lnTo>
                      <a:pt x="3" y="14"/>
                    </a:lnTo>
                    <a:lnTo>
                      <a:pt x="20" y="12"/>
                    </a:lnTo>
                    <a:lnTo>
                      <a:pt x="15" y="14"/>
                    </a:lnTo>
                    <a:lnTo>
                      <a:pt x="9" y="15"/>
                    </a:lnTo>
                    <a:lnTo>
                      <a:pt x="0" y="17"/>
                    </a:lnTo>
                    <a:lnTo>
                      <a:pt x="0" y="14"/>
                    </a:lnTo>
                    <a:lnTo>
                      <a:pt x="1" y="12"/>
                    </a:lnTo>
                    <a:lnTo>
                      <a:pt x="6" y="9"/>
                    </a:lnTo>
                    <a:lnTo>
                      <a:pt x="9" y="7"/>
                    </a:lnTo>
                    <a:lnTo>
                      <a:pt x="10" y="6"/>
                    </a:lnTo>
                    <a:lnTo>
                      <a:pt x="15" y="1"/>
                    </a:lnTo>
                    <a:lnTo>
                      <a:pt x="2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1" name="Freeform 1092"/>
              <p:cNvSpPr>
                <a:spLocks/>
              </p:cNvSpPr>
              <p:nvPr/>
            </p:nvSpPr>
            <p:spPr bwMode="auto">
              <a:xfrm>
                <a:off x="4009" y="2278"/>
                <a:ext cx="15" cy="19"/>
              </a:xfrm>
              <a:custGeom>
                <a:avLst/>
                <a:gdLst>
                  <a:gd name="T0" fmla="*/ 0 w 15"/>
                  <a:gd name="T1" fmla="*/ 0 h 19"/>
                  <a:gd name="T2" fmla="*/ 6 w 15"/>
                  <a:gd name="T3" fmla="*/ 12 h 19"/>
                  <a:gd name="T4" fmla="*/ 7 w 15"/>
                  <a:gd name="T5" fmla="*/ 15 h 19"/>
                  <a:gd name="T6" fmla="*/ 10 w 15"/>
                  <a:gd name="T7" fmla="*/ 15 h 19"/>
                  <a:gd name="T8" fmla="*/ 15 w 15"/>
                  <a:gd name="T9" fmla="*/ 17 h 19"/>
                  <a:gd name="T10" fmla="*/ 14 w 15"/>
                  <a:gd name="T11" fmla="*/ 19 h 19"/>
                  <a:gd name="T12" fmla="*/ 12 w 15"/>
                  <a:gd name="T13" fmla="*/ 19 h 19"/>
                  <a:gd name="T14" fmla="*/ 9 w 15"/>
                  <a:gd name="T15" fmla="*/ 17 h 19"/>
                  <a:gd name="T16" fmla="*/ 4 w 15"/>
                  <a:gd name="T17" fmla="*/ 14 h 19"/>
                  <a:gd name="T18" fmla="*/ 3 w 15"/>
                  <a:gd name="T19" fmla="*/ 9 h 19"/>
                  <a:gd name="T20" fmla="*/ 0 w 15"/>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9"/>
                  <a:gd name="T35" fmla="*/ 15 w 1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9">
                    <a:moveTo>
                      <a:pt x="0" y="0"/>
                    </a:moveTo>
                    <a:lnTo>
                      <a:pt x="6" y="12"/>
                    </a:lnTo>
                    <a:lnTo>
                      <a:pt x="7" y="15"/>
                    </a:lnTo>
                    <a:lnTo>
                      <a:pt x="10" y="15"/>
                    </a:lnTo>
                    <a:lnTo>
                      <a:pt x="15" y="17"/>
                    </a:lnTo>
                    <a:lnTo>
                      <a:pt x="14" y="19"/>
                    </a:lnTo>
                    <a:lnTo>
                      <a:pt x="12" y="19"/>
                    </a:lnTo>
                    <a:lnTo>
                      <a:pt x="9" y="17"/>
                    </a:lnTo>
                    <a:lnTo>
                      <a:pt x="4" y="14"/>
                    </a:lnTo>
                    <a:lnTo>
                      <a:pt x="3" y="9"/>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2" name="Freeform 1093"/>
              <p:cNvSpPr>
                <a:spLocks/>
              </p:cNvSpPr>
              <p:nvPr/>
            </p:nvSpPr>
            <p:spPr bwMode="auto">
              <a:xfrm>
                <a:off x="3959" y="2290"/>
                <a:ext cx="32" cy="10"/>
              </a:xfrm>
              <a:custGeom>
                <a:avLst/>
                <a:gdLst>
                  <a:gd name="T0" fmla="*/ 11 w 32"/>
                  <a:gd name="T1" fmla="*/ 0 h 10"/>
                  <a:gd name="T2" fmla="*/ 17 w 32"/>
                  <a:gd name="T3" fmla="*/ 0 h 10"/>
                  <a:gd name="T4" fmla="*/ 21 w 32"/>
                  <a:gd name="T5" fmla="*/ 3 h 10"/>
                  <a:gd name="T6" fmla="*/ 26 w 32"/>
                  <a:gd name="T7" fmla="*/ 7 h 10"/>
                  <a:gd name="T8" fmla="*/ 29 w 32"/>
                  <a:gd name="T9" fmla="*/ 8 h 10"/>
                  <a:gd name="T10" fmla="*/ 32 w 32"/>
                  <a:gd name="T11" fmla="*/ 10 h 10"/>
                  <a:gd name="T12" fmla="*/ 32 w 32"/>
                  <a:gd name="T13" fmla="*/ 10 h 10"/>
                  <a:gd name="T14" fmla="*/ 28 w 32"/>
                  <a:gd name="T15" fmla="*/ 8 h 10"/>
                  <a:gd name="T16" fmla="*/ 26 w 32"/>
                  <a:gd name="T17" fmla="*/ 7 h 10"/>
                  <a:gd name="T18" fmla="*/ 23 w 32"/>
                  <a:gd name="T19" fmla="*/ 5 h 10"/>
                  <a:gd name="T20" fmla="*/ 20 w 32"/>
                  <a:gd name="T21" fmla="*/ 3 h 10"/>
                  <a:gd name="T22" fmla="*/ 17 w 32"/>
                  <a:gd name="T23" fmla="*/ 2 h 10"/>
                  <a:gd name="T24" fmla="*/ 11 w 32"/>
                  <a:gd name="T25" fmla="*/ 2 h 10"/>
                  <a:gd name="T26" fmla="*/ 4 w 32"/>
                  <a:gd name="T27" fmla="*/ 3 h 10"/>
                  <a:gd name="T28" fmla="*/ 0 w 32"/>
                  <a:gd name="T29" fmla="*/ 7 h 10"/>
                  <a:gd name="T30" fmla="*/ 0 w 32"/>
                  <a:gd name="T31" fmla="*/ 7 h 10"/>
                  <a:gd name="T32" fmla="*/ 1 w 32"/>
                  <a:gd name="T33" fmla="*/ 3 h 10"/>
                  <a:gd name="T34" fmla="*/ 3 w 32"/>
                  <a:gd name="T35" fmla="*/ 2 h 10"/>
                  <a:gd name="T36" fmla="*/ 11 w 3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10"/>
                  <a:gd name="T59" fmla="*/ 32 w 32"/>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10">
                    <a:moveTo>
                      <a:pt x="11" y="0"/>
                    </a:moveTo>
                    <a:lnTo>
                      <a:pt x="17" y="0"/>
                    </a:lnTo>
                    <a:lnTo>
                      <a:pt x="21" y="3"/>
                    </a:lnTo>
                    <a:lnTo>
                      <a:pt x="26" y="7"/>
                    </a:lnTo>
                    <a:lnTo>
                      <a:pt x="29" y="8"/>
                    </a:lnTo>
                    <a:lnTo>
                      <a:pt x="32" y="10"/>
                    </a:lnTo>
                    <a:lnTo>
                      <a:pt x="28" y="8"/>
                    </a:lnTo>
                    <a:lnTo>
                      <a:pt x="26" y="7"/>
                    </a:lnTo>
                    <a:lnTo>
                      <a:pt x="23" y="5"/>
                    </a:lnTo>
                    <a:lnTo>
                      <a:pt x="20" y="3"/>
                    </a:lnTo>
                    <a:lnTo>
                      <a:pt x="17" y="2"/>
                    </a:lnTo>
                    <a:lnTo>
                      <a:pt x="11" y="2"/>
                    </a:lnTo>
                    <a:lnTo>
                      <a:pt x="4" y="3"/>
                    </a:lnTo>
                    <a:lnTo>
                      <a:pt x="0" y="7"/>
                    </a:lnTo>
                    <a:lnTo>
                      <a:pt x="1" y="3"/>
                    </a:lnTo>
                    <a:lnTo>
                      <a:pt x="3" y="2"/>
                    </a:lnTo>
                    <a:lnTo>
                      <a:pt x="1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3" name="Freeform 1094"/>
              <p:cNvSpPr>
                <a:spLocks/>
              </p:cNvSpPr>
              <p:nvPr/>
            </p:nvSpPr>
            <p:spPr bwMode="auto">
              <a:xfrm>
                <a:off x="4071" y="2290"/>
                <a:ext cx="90" cy="53"/>
              </a:xfrm>
              <a:custGeom>
                <a:avLst/>
                <a:gdLst>
                  <a:gd name="T0" fmla="*/ 81 w 90"/>
                  <a:gd name="T1" fmla="*/ 3 h 53"/>
                  <a:gd name="T2" fmla="*/ 81 w 90"/>
                  <a:gd name="T3" fmla="*/ 11 h 53"/>
                  <a:gd name="T4" fmla="*/ 76 w 90"/>
                  <a:gd name="T5" fmla="*/ 14 h 53"/>
                  <a:gd name="T6" fmla="*/ 70 w 90"/>
                  <a:gd name="T7" fmla="*/ 7 h 53"/>
                  <a:gd name="T8" fmla="*/ 50 w 90"/>
                  <a:gd name="T9" fmla="*/ 10 h 53"/>
                  <a:gd name="T10" fmla="*/ 6 w 90"/>
                  <a:gd name="T11" fmla="*/ 17 h 53"/>
                  <a:gd name="T12" fmla="*/ 22 w 90"/>
                  <a:gd name="T13" fmla="*/ 17 h 53"/>
                  <a:gd name="T14" fmla="*/ 56 w 90"/>
                  <a:gd name="T15" fmla="*/ 16 h 53"/>
                  <a:gd name="T16" fmla="*/ 75 w 90"/>
                  <a:gd name="T17" fmla="*/ 31 h 53"/>
                  <a:gd name="T18" fmla="*/ 89 w 90"/>
                  <a:gd name="T19" fmla="*/ 33 h 53"/>
                  <a:gd name="T20" fmla="*/ 87 w 90"/>
                  <a:gd name="T21" fmla="*/ 39 h 53"/>
                  <a:gd name="T22" fmla="*/ 73 w 90"/>
                  <a:gd name="T23" fmla="*/ 36 h 53"/>
                  <a:gd name="T24" fmla="*/ 62 w 90"/>
                  <a:gd name="T25" fmla="*/ 24 h 53"/>
                  <a:gd name="T26" fmla="*/ 42 w 90"/>
                  <a:gd name="T27" fmla="*/ 21 h 53"/>
                  <a:gd name="T28" fmla="*/ 65 w 90"/>
                  <a:gd name="T29" fmla="*/ 35 h 53"/>
                  <a:gd name="T30" fmla="*/ 62 w 90"/>
                  <a:gd name="T31" fmla="*/ 33 h 53"/>
                  <a:gd name="T32" fmla="*/ 58 w 90"/>
                  <a:gd name="T33" fmla="*/ 28 h 53"/>
                  <a:gd name="T34" fmla="*/ 48 w 90"/>
                  <a:gd name="T35" fmla="*/ 25 h 53"/>
                  <a:gd name="T36" fmla="*/ 34 w 90"/>
                  <a:gd name="T37" fmla="*/ 22 h 53"/>
                  <a:gd name="T38" fmla="*/ 12 w 90"/>
                  <a:gd name="T39" fmla="*/ 22 h 53"/>
                  <a:gd name="T40" fmla="*/ 22 w 90"/>
                  <a:gd name="T41" fmla="*/ 35 h 53"/>
                  <a:gd name="T42" fmla="*/ 15 w 90"/>
                  <a:gd name="T43" fmla="*/ 38 h 53"/>
                  <a:gd name="T44" fmla="*/ 26 w 90"/>
                  <a:gd name="T45" fmla="*/ 39 h 53"/>
                  <a:gd name="T46" fmla="*/ 26 w 90"/>
                  <a:gd name="T47" fmla="*/ 41 h 53"/>
                  <a:gd name="T48" fmla="*/ 17 w 90"/>
                  <a:gd name="T49" fmla="*/ 42 h 53"/>
                  <a:gd name="T50" fmla="*/ 19 w 90"/>
                  <a:gd name="T51" fmla="*/ 52 h 53"/>
                  <a:gd name="T52" fmla="*/ 14 w 90"/>
                  <a:gd name="T53" fmla="*/ 52 h 53"/>
                  <a:gd name="T54" fmla="*/ 12 w 90"/>
                  <a:gd name="T55" fmla="*/ 49 h 53"/>
                  <a:gd name="T56" fmla="*/ 11 w 90"/>
                  <a:gd name="T57" fmla="*/ 46 h 53"/>
                  <a:gd name="T58" fmla="*/ 14 w 90"/>
                  <a:gd name="T59" fmla="*/ 42 h 53"/>
                  <a:gd name="T60" fmla="*/ 11 w 90"/>
                  <a:gd name="T61" fmla="*/ 42 h 53"/>
                  <a:gd name="T62" fmla="*/ 12 w 90"/>
                  <a:gd name="T63" fmla="*/ 36 h 53"/>
                  <a:gd name="T64" fmla="*/ 6 w 90"/>
                  <a:gd name="T65" fmla="*/ 38 h 53"/>
                  <a:gd name="T66" fmla="*/ 11 w 90"/>
                  <a:gd name="T67" fmla="*/ 33 h 53"/>
                  <a:gd name="T68" fmla="*/ 9 w 90"/>
                  <a:gd name="T69" fmla="*/ 28 h 53"/>
                  <a:gd name="T70" fmla="*/ 5 w 90"/>
                  <a:gd name="T71" fmla="*/ 28 h 53"/>
                  <a:gd name="T72" fmla="*/ 3 w 90"/>
                  <a:gd name="T73" fmla="*/ 27 h 53"/>
                  <a:gd name="T74" fmla="*/ 6 w 90"/>
                  <a:gd name="T75" fmla="*/ 22 h 53"/>
                  <a:gd name="T76" fmla="*/ 0 w 90"/>
                  <a:gd name="T77" fmla="*/ 22 h 53"/>
                  <a:gd name="T78" fmla="*/ 5 w 90"/>
                  <a:gd name="T79" fmla="*/ 16 h 53"/>
                  <a:gd name="T80" fmla="*/ 36 w 90"/>
                  <a:gd name="T81" fmla="*/ 11 h 53"/>
                  <a:gd name="T82" fmla="*/ 72 w 90"/>
                  <a:gd name="T83" fmla="*/ 3 h 53"/>
                  <a:gd name="T84" fmla="*/ 75 w 90"/>
                  <a:gd name="T85" fmla="*/ 2 h 53"/>
                  <a:gd name="T86" fmla="*/ 76 w 90"/>
                  <a:gd name="T87" fmla="*/ 5 h 53"/>
                  <a:gd name="T88" fmla="*/ 79 w 90"/>
                  <a:gd name="T89" fmla="*/ 7 h 53"/>
                  <a:gd name="T90" fmla="*/ 76 w 90"/>
                  <a:gd name="T91" fmla="*/ 0 h 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
                  <a:gd name="T139" fmla="*/ 0 h 53"/>
                  <a:gd name="T140" fmla="*/ 90 w 90"/>
                  <a:gd name="T141" fmla="*/ 53 h 5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 h="53">
                    <a:moveTo>
                      <a:pt x="76" y="0"/>
                    </a:moveTo>
                    <a:lnTo>
                      <a:pt x="79" y="2"/>
                    </a:lnTo>
                    <a:lnTo>
                      <a:pt x="81" y="3"/>
                    </a:lnTo>
                    <a:lnTo>
                      <a:pt x="81" y="7"/>
                    </a:lnTo>
                    <a:lnTo>
                      <a:pt x="81" y="10"/>
                    </a:lnTo>
                    <a:lnTo>
                      <a:pt x="81" y="11"/>
                    </a:lnTo>
                    <a:lnTo>
                      <a:pt x="81" y="13"/>
                    </a:lnTo>
                    <a:lnTo>
                      <a:pt x="78" y="14"/>
                    </a:lnTo>
                    <a:lnTo>
                      <a:pt x="76" y="14"/>
                    </a:lnTo>
                    <a:lnTo>
                      <a:pt x="73" y="14"/>
                    </a:lnTo>
                    <a:lnTo>
                      <a:pt x="70" y="10"/>
                    </a:lnTo>
                    <a:lnTo>
                      <a:pt x="70" y="7"/>
                    </a:lnTo>
                    <a:lnTo>
                      <a:pt x="67" y="7"/>
                    </a:lnTo>
                    <a:lnTo>
                      <a:pt x="58" y="8"/>
                    </a:lnTo>
                    <a:lnTo>
                      <a:pt x="50" y="10"/>
                    </a:lnTo>
                    <a:lnTo>
                      <a:pt x="40" y="11"/>
                    </a:lnTo>
                    <a:lnTo>
                      <a:pt x="31" y="13"/>
                    </a:lnTo>
                    <a:lnTo>
                      <a:pt x="6" y="17"/>
                    </a:lnTo>
                    <a:lnTo>
                      <a:pt x="6" y="19"/>
                    </a:lnTo>
                    <a:lnTo>
                      <a:pt x="9" y="21"/>
                    </a:lnTo>
                    <a:lnTo>
                      <a:pt x="22" y="17"/>
                    </a:lnTo>
                    <a:lnTo>
                      <a:pt x="36" y="16"/>
                    </a:lnTo>
                    <a:lnTo>
                      <a:pt x="44" y="16"/>
                    </a:lnTo>
                    <a:lnTo>
                      <a:pt x="56" y="16"/>
                    </a:lnTo>
                    <a:lnTo>
                      <a:pt x="67" y="21"/>
                    </a:lnTo>
                    <a:lnTo>
                      <a:pt x="73" y="27"/>
                    </a:lnTo>
                    <a:lnTo>
                      <a:pt x="75" y="31"/>
                    </a:lnTo>
                    <a:lnTo>
                      <a:pt x="79" y="33"/>
                    </a:lnTo>
                    <a:lnTo>
                      <a:pt x="84" y="35"/>
                    </a:lnTo>
                    <a:lnTo>
                      <a:pt x="89" y="33"/>
                    </a:lnTo>
                    <a:lnTo>
                      <a:pt x="90" y="35"/>
                    </a:lnTo>
                    <a:lnTo>
                      <a:pt x="89" y="38"/>
                    </a:lnTo>
                    <a:lnTo>
                      <a:pt x="87" y="39"/>
                    </a:lnTo>
                    <a:lnTo>
                      <a:pt x="86" y="39"/>
                    </a:lnTo>
                    <a:lnTo>
                      <a:pt x="79" y="39"/>
                    </a:lnTo>
                    <a:lnTo>
                      <a:pt x="73" y="36"/>
                    </a:lnTo>
                    <a:lnTo>
                      <a:pt x="70" y="31"/>
                    </a:lnTo>
                    <a:lnTo>
                      <a:pt x="65" y="27"/>
                    </a:lnTo>
                    <a:lnTo>
                      <a:pt x="62" y="24"/>
                    </a:lnTo>
                    <a:lnTo>
                      <a:pt x="59" y="21"/>
                    </a:lnTo>
                    <a:lnTo>
                      <a:pt x="54" y="21"/>
                    </a:lnTo>
                    <a:lnTo>
                      <a:pt x="42" y="21"/>
                    </a:lnTo>
                    <a:lnTo>
                      <a:pt x="54" y="25"/>
                    </a:lnTo>
                    <a:lnTo>
                      <a:pt x="61" y="30"/>
                    </a:lnTo>
                    <a:lnTo>
                      <a:pt x="65" y="35"/>
                    </a:lnTo>
                    <a:lnTo>
                      <a:pt x="64" y="35"/>
                    </a:lnTo>
                    <a:lnTo>
                      <a:pt x="62" y="33"/>
                    </a:lnTo>
                    <a:lnTo>
                      <a:pt x="61" y="31"/>
                    </a:lnTo>
                    <a:lnTo>
                      <a:pt x="59" y="31"/>
                    </a:lnTo>
                    <a:lnTo>
                      <a:pt x="58" y="28"/>
                    </a:lnTo>
                    <a:lnTo>
                      <a:pt x="54" y="28"/>
                    </a:lnTo>
                    <a:lnTo>
                      <a:pt x="51" y="25"/>
                    </a:lnTo>
                    <a:lnTo>
                      <a:pt x="48" y="25"/>
                    </a:lnTo>
                    <a:lnTo>
                      <a:pt x="44" y="24"/>
                    </a:lnTo>
                    <a:lnTo>
                      <a:pt x="40" y="22"/>
                    </a:lnTo>
                    <a:lnTo>
                      <a:pt x="34" y="22"/>
                    </a:lnTo>
                    <a:lnTo>
                      <a:pt x="30" y="22"/>
                    </a:lnTo>
                    <a:lnTo>
                      <a:pt x="19" y="22"/>
                    </a:lnTo>
                    <a:lnTo>
                      <a:pt x="12" y="22"/>
                    </a:lnTo>
                    <a:lnTo>
                      <a:pt x="15" y="30"/>
                    </a:lnTo>
                    <a:lnTo>
                      <a:pt x="17" y="36"/>
                    </a:lnTo>
                    <a:lnTo>
                      <a:pt x="22" y="35"/>
                    </a:lnTo>
                    <a:lnTo>
                      <a:pt x="22" y="36"/>
                    </a:lnTo>
                    <a:lnTo>
                      <a:pt x="20" y="38"/>
                    </a:lnTo>
                    <a:lnTo>
                      <a:pt x="15" y="38"/>
                    </a:lnTo>
                    <a:lnTo>
                      <a:pt x="15" y="39"/>
                    </a:lnTo>
                    <a:lnTo>
                      <a:pt x="17" y="39"/>
                    </a:lnTo>
                    <a:lnTo>
                      <a:pt x="26" y="39"/>
                    </a:lnTo>
                    <a:lnTo>
                      <a:pt x="34" y="42"/>
                    </a:lnTo>
                    <a:lnTo>
                      <a:pt x="31" y="42"/>
                    </a:lnTo>
                    <a:lnTo>
                      <a:pt x="26" y="41"/>
                    </a:lnTo>
                    <a:lnTo>
                      <a:pt x="25" y="41"/>
                    </a:lnTo>
                    <a:lnTo>
                      <a:pt x="20" y="41"/>
                    </a:lnTo>
                    <a:lnTo>
                      <a:pt x="17" y="42"/>
                    </a:lnTo>
                    <a:lnTo>
                      <a:pt x="19" y="47"/>
                    </a:lnTo>
                    <a:lnTo>
                      <a:pt x="20" y="50"/>
                    </a:lnTo>
                    <a:lnTo>
                      <a:pt x="19" y="52"/>
                    </a:lnTo>
                    <a:lnTo>
                      <a:pt x="15" y="53"/>
                    </a:lnTo>
                    <a:lnTo>
                      <a:pt x="14" y="52"/>
                    </a:lnTo>
                    <a:lnTo>
                      <a:pt x="15" y="50"/>
                    </a:lnTo>
                    <a:lnTo>
                      <a:pt x="17" y="47"/>
                    </a:lnTo>
                    <a:lnTo>
                      <a:pt x="12" y="49"/>
                    </a:lnTo>
                    <a:lnTo>
                      <a:pt x="11" y="47"/>
                    </a:lnTo>
                    <a:lnTo>
                      <a:pt x="15" y="44"/>
                    </a:lnTo>
                    <a:lnTo>
                      <a:pt x="11" y="46"/>
                    </a:lnTo>
                    <a:lnTo>
                      <a:pt x="11" y="44"/>
                    </a:lnTo>
                    <a:lnTo>
                      <a:pt x="12" y="42"/>
                    </a:lnTo>
                    <a:lnTo>
                      <a:pt x="14" y="42"/>
                    </a:lnTo>
                    <a:lnTo>
                      <a:pt x="14" y="41"/>
                    </a:lnTo>
                    <a:lnTo>
                      <a:pt x="12" y="41"/>
                    </a:lnTo>
                    <a:lnTo>
                      <a:pt x="11" y="42"/>
                    </a:lnTo>
                    <a:lnTo>
                      <a:pt x="8" y="41"/>
                    </a:lnTo>
                    <a:lnTo>
                      <a:pt x="12" y="36"/>
                    </a:lnTo>
                    <a:lnTo>
                      <a:pt x="11" y="38"/>
                    </a:lnTo>
                    <a:lnTo>
                      <a:pt x="8" y="39"/>
                    </a:lnTo>
                    <a:lnTo>
                      <a:pt x="6" y="38"/>
                    </a:lnTo>
                    <a:lnTo>
                      <a:pt x="8" y="36"/>
                    </a:lnTo>
                    <a:lnTo>
                      <a:pt x="12" y="35"/>
                    </a:lnTo>
                    <a:lnTo>
                      <a:pt x="11" y="33"/>
                    </a:lnTo>
                    <a:lnTo>
                      <a:pt x="6" y="35"/>
                    </a:lnTo>
                    <a:lnTo>
                      <a:pt x="6" y="33"/>
                    </a:lnTo>
                    <a:lnTo>
                      <a:pt x="9" y="28"/>
                    </a:lnTo>
                    <a:lnTo>
                      <a:pt x="5" y="31"/>
                    </a:lnTo>
                    <a:lnTo>
                      <a:pt x="3" y="30"/>
                    </a:lnTo>
                    <a:lnTo>
                      <a:pt x="5" y="28"/>
                    </a:lnTo>
                    <a:lnTo>
                      <a:pt x="8" y="25"/>
                    </a:lnTo>
                    <a:lnTo>
                      <a:pt x="6" y="27"/>
                    </a:lnTo>
                    <a:lnTo>
                      <a:pt x="3" y="27"/>
                    </a:lnTo>
                    <a:lnTo>
                      <a:pt x="1" y="25"/>
                    </a:lnTo>
                    <a:lnTo>
                      <a:pt x="6" y="24"/>
                    </a:lnTo>
                    <a:lnTo>
                      <a:pt x="6" y="22"/>
                    </a:lnTo>
                    <a:lnTo>
                      <a:pt x="1" y="24"/>
                    </a:lnTo>
                    <a:lnTo>
                      <a:pt x="0" y="25"/>
                    </a:lnTo>
                    <a:lnTo>
                      <a:pt x="0" y="22"/>
                    </a:lnTo>
                    <a:lnTo>
                      <a:pt x="3" y="21"/>
                    </a:lnTo>
                    <a:lnTo>
                      <a:pt x="5" y="17"/>
                    </a:lnTo>
                    <a:lnTo>
                      <a:pt x="5" y="16"/>
                    </a:lnTo>
                    <a:lnTo>
                      <a:pt x="12" y="14"/>
                    </a:lnTo>
                    <a:lnTo>
                      <a:pt x="20" y="13"/>
                    </a:lnTo>
                    <a:lnTo>
                      <a:pt x="36" y="11"/>
                    </a:lnTo>
                    <a:lnTo>
                      <a:pt x="51" y="8"/>
                    </a:lnTo>
                    <a:lnTo>
                      <a:pt x="67" y="5"/>
                    </a:lnTo>
                    <a:lnTo>
                      <a:pt x="72" y="3"/>
                    </a:lnTo>
                    <a:lnTo>
                      <a:pt x="75" y="7"/>
                    </a:lnTo>
                    <a:lnTo>
                      <a:pt x="75" y="5"/>
                    </a:lnTo>
                    <a:lnTo>
                      <a:pt x="75" y="2"/>
                    </a:lnTo>
                    <a:lnTo>
                      <a:pt x="75" y="3"/>
                    </a:lnTo>
                    <a:lnTo>
                      <a:pt x="76" y="5"/>
                    </a:lnTo>
                    <a:lnTo>
                      <a:pt x="76" y="8"/>
                    </a:lnTo>
                    <a:lnTo>
                      <a:pt x="79" y="8"/>
                    </a:lnTo>
                    <a:lnTo>
                      <a:pt x="79" y="7"/>
                    </a:lnTo>
                    <a:lnTo>
                      <a:pt x="79" y="3"/>
                    </a:lnTo>
                    <a:lnTo>
                      <a:pt x="76" y="2"/>
                    </a:lnTo>
                    <a:lnTo>
                      <a:pt x="76"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4" name="Freeform 1095"/>
              <p:cNvSpPr>
                <a:spLocks/>
              </p:cNvSpPr>
              <p:nvPr/>
            </p:nvSpPr>
            <p:spPr bwMode="auto">
              <a:xfrm>
                <a:off x="4030" y="2292"/>
                <a:ext cx="64" cy="6"/>
              </a:xfrm>
              <a:custGeom>
                <a:avLst/>
                <a:gdLst>
                  <a:gd name="T0" fmla="*/ 63 w 64"/>
                  <a:gd name="T1" fmla="*/ 0 h 6"/>
                  <a:gd name="T2" fmla="*/ 64 w 64"/>
                  <a:gd name="T3" fmla="*/ 0 h 6"/>
                  <a:gd name="T4" fmla="*/ 64 w 64"/>
                  <a:gd name="T5" fmla="*/ 1 h 6"/>
                  <a:gd name="T6" fmla="*/ 63 w 64"/>
                  <a:gd name="T7" fmla="*/ 1 h 6"/>
                  <a:gd name="T8" fmla="*/ 50 w 64"/>
                  <a:gd name="T9" fmla="*/ 3 h 6"/>
                  <a:gd name="T10" fmla="*/ 38 w 64"/>
                  <a:gd name="T11" fmla="*/ 5 h 6"/>
                  <a:gd name="T12" fmla="*/ 0 w 64"/>
                  <a:gd name="T13" fmla="*/ 6 h 6"/>
                  <a:gd name="T14" fmla="*/ 2 w 64"/>
                  <a:gd name="T15" fmla="*/ 5 h 6"/>
                  <a:gd name="T16" fmla="*/ 3 w 64"/>
                  <a:gd name="T17" fmla="*/ 5 h 6"/>
                  <a:gd name="T18" fmla="*/ 8 w 64"/>
                  <a:gd name="T19" fmla="*/ 5 h 6"/>
                  <a:gd name="T20" fmla="*/ 36 w 64"/>
                  <a:gd name="T21" fmla="*/ 3 h 6"/>
                  <a:gd name="T22" fmla="*/ 63 w 64"/>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
                  <a:gd name="T38" fmla="*/ 64 w 64"/>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
                    <a:moveTo>
                      <a:pt x="63" y="0"/>
                    </a:moveTo>
                    <a:lnTo>
                      <a:pt x="64" y="0"/>
                    </a:lnTo>
                    <a:lnTo>
                      <a:pt x="64" y="1"/>
                    </a:lnTo>
                    <a:lnTo>
                      <a:pt x="63" y="1"/>
                    </a:lnTo>
                    <a:lnTo>
                      <a:pt x="50" y="3"/>
                    </a:lnTo>
                    <a:lnTo>
                      <a:pt x="38" y="5"/>
                    </a:lnTo>
                    <a:lnTo>
                      <a:pt x="0" y="6"/>
                    </a:lnTo>
                    <a:lnTo>
                      <a:pt x="2" y="5"/>
                    </a:lnTo>
                    <a:lnTo>
                      <a:pt x="3" y="5"/>
                    </a:lnTo>
                    <a:lnTo>
                      <a:pt x="8" y="5"/>
                    </a:lnTo>
                    <a:lnTo>
                      <a:pt x="36" y="3"/>
                    </a:lnTo>
                    <a:lnTo>
                      <a:pt x="6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5" name="Freeform 1096"/>
              <p:cNvSpPr>
                <a:spLocks/>
              </p:cNvSpPr>
              <p:nvPr/>
            </p:nvSpPr>
            <p:spPr bwMode="auto">
              <a:xfrm>
                <a:off x="3820" y="2298"/>
                <a:ext cx="54" cy="9"/>
              </a:xfrm>
              <a:custGeom>
                <a:avLst/>
                <a:gdLst>
                  <a:gd name="T0" fmla="*/ 37 w 54"/>
                  <a:gd name="T1" fmla="*/ 0 h 9"/>
                  <a:gd name="T2" fmla="*/ 54 w 54"/>
                  <a:gd name="T3" fmla="*/ 2 h 9"/>
                  <a:gd name="T4" fmla="*/ 53 w 54"/>
                  <a:gd name="T5" fmla="*/ 3 h 9"/>
                  <a:gd name="T6" fmla="*/ 51 w 54"/>
                  <a:gd name="T7" fmla="*/ 3 h 9"/>
                  <a:gd name="T8" fmla="*/ 43 w 54"/>
                  <a:gd name="T9" fmla="*/ 2 h 9"/>
                  <a:gd name="T10" fmla="*/ 36 w 54"/>
                  <a:gd name="T11" fmla="*/ 3 h 9"/>
                  <a:gd name="T12" fmla="*/ 1 w 54"/>
                  <a:gd name="T13" fmla="*/ 8 h 9"/>
                  <a:gd name="T14" fmla="*/ 0 w 54"/>
                  <a:gd name="T15" fmla="*/ 9 h 9"/>
                  <a:gd name="T16" fmla="*/ 0 w 54"/>
                  <a:gd name="T17" fmla="*/ 9 h 9"/>
                  <a:gd name="T18" fmla="*/ 0 w 54"/>
                  <a:gd name="T19" fmla="*/ 6 h 9"/>
                  <a:gd name="T20" fmla="*/ 1 w 54"/>
                  <a:gd name="T21" fmla="*/ 5 h 9"/>
                  <a:gd name="T22" fmla="*/ 8 w 54"/>
                  <a:gd name="T23" fmla="*/ 5 h 9"/>
                  <a:gd name="T24" fmla="*/ 15 w 54"/>
                  <a:gd name="T25" fmla="*/ 3 h 9"/>
                  <a:gd name="T26" fmla="*/ 25 w 54"/>
                  <a:gd name="T27" fmla="*/ 2 h 9"/>
                  <a:gd name="T28" fmla="*/ 37 w 54"/>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9"/>
                  <a:gd name="T47" fmla="*/ 54 w 54"/>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9">
                    <a:moveTo>
                      <a:pt x="37" y="0"/>
                    </a:moveTo>
                    <a:lnTo>
                      <a:pt x="54" y="2"/>
                    </a:lnTo>
                    <a:lnTo>
                      <a:pt x="53" y="3"/>
                    </a:lnTo>
                    <a:lnTo>
                      <a:pt x="51" y="3"/>
                    </a:lnTo>
                    <a:lnTo>
                      <a:pt x="43" y="2"/>
                    </a:lnTo>
                    <a:lnTo>
                      <a:pt x="36" y="3"/>
                    </a:lnTo>
                    <a:lnTo>
                      <a:pt x="1" y="8"/>
                    </a:lnTo>
                    <a:lnTo>
                      <a:pt x="0" y="9"/>
                    </a:lnTo>
                    <a:lnTo>
                      <a:pt x="0" y="6"/>
                    </a:lnTo>
                    <a:lnTo>
                      <a:pt x="1" y="5"/>
                    </a:lnTo>
                    <a:lnTo>
                      <a:pt x="8" y="5"/>
                    </a:lnTo>
                    <a:lnTo>
                      <a:pt x="15" y="3"/>
                    </a:lnTo>
                    <a:lnTo>
                      <a:pt x="25" y="2"/>
                    </a:lnTo>
                    <a:lnTo>
                      <a:pt x="3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6" name="Freeform 1097"/>
              <p:cNvSpPr>
                <a:spLocks/>
              </p:cNvSpPr>
              <p:nvPr/>
            </p:nvSpPr>
            <p:spPr bwMode="auto">
              <a:xfrm>
                <a:off x="3821" y="2304"/>
                <a:ext cx="53" cy="39"/>
              </a:xfrm>
              <a:custGeom>
                <a:avLst/>
                <a:gdLst>
                  <a:gd name="T0" fmla="*/ 53 w 53"/>
                  <a:gd name="T1" fmla="*/ 0 h 39"/>
                  <a:gd name="T2" fmla="*/ 53 w 53"/>
                  <a:gd name="T3" fmla="*/ 5 h 39"/>
                  <a:gd name="T4" fmla="*/ 52 w 53"/>
                  <a:gd name="T5" fmla="*/ 8 h 39"/>
                  <a:gd name="T6" fmla="*/ 50 w 53"/>
                  <a:gd name="T7" fmla="*/ 13 h 39"/>
                  <a:gd name="T8" fmla="*/ 49 w 53"/>
                  <a:gd name="T9" fmla="*/ 16 h 39"/>
                  <a:gd name="T10" fmla="*/ 46 w 53"/>
                  <a:gd name="T11" fmla="*/ 21 h 39"/>
                  <a:gd name="T12" fmla="*/ 44 w 53"/>
                  <a:gd name="T13" fmla="*/ 24 h 39"/>
                  <a:gd name="T14" fmla="*/ 42 w 53"/>
                  <a:gd name="T15" fmla="*/ 28 h 39"/>
                  <a:gd name="T16" fmla="*/ 41 w 53"/>
                  <a:gd name="T17" fmla="*/ 32 h 39"/>
                  <a:gd name="T18" fmla="*/ 38 w 53"/>
                  <a:gd name="T19" fmla="*/ 36 h 39"/>
                  <a:gd name="T20" fmla="*/ 36 w 53"/>
                  <a:gd name="T21" fmla="*/ 39 h 39"/>
                  <a:gd name="T22" fmla="*/ 35 w 53"/>
                  <a:gd name="T23" fmla="*/ 39 h 39"/>
                  <a:gd name="T24" fmla="*/ 38 w 53"/>
                  <a:gd name="T25" fmla="*/ 35 h 39"/>
                  <a:gd name="T26" fmla="*/ 41 w 53"/>
                  <a:gd name="T27" fmla="*/ 28 h 39"/>
                  <a:gd name="T28" fmla="*/ 42 w 53"/>
                  <a:gd name="T29" fmla="*/ 24 h 39"/>
                  <a:gd name="T30" fmla="*/ 46 w 53"/>
                  <a:gd name="T31" fmla="*/ 19 h 39"/>
                  <a:gd name="T32" fmla="*/ 42 w 53"/>
                  <a:gd name="T33" fmla="*/ 17 h 39"/>
                  <a:gd name="T34" fmla="*/ 38 w 53"/>
                  <a:gd name="T35" fmla="*/ 16 h 39"/>
                  <a:gd name="T36" fmla="*/ 27 w 53"/>
                  <a:gd name="T37" fmla="*/ 16 h 39"/>
                  <a:gd name="T38" fmla="*/ 16 w 53"/>
                  <a:gd name="T39" fmla="*/ 19 h 39"/>
                  <a:gd name="T40" fmla="*/ 16 w 53"/>
                  <a:gd name="T41" fmla="*/ 17 h 39"/>
                  <a:gd name="T42" fmla="*/ 19 w 53"/>
                  <a:gd name="T43" fmla="*/ 16 h 39"/>
                  <a:gd name="T44" fmla="*/ 22 w 53"/>
                  <a:gd name="T45" fmla="*/ 14 h 39"/>
                  <a:gd name="T46" fmla="*/ 28 w 53"/>
                  <a:gd name="T47" fmla="*/ 14 h 39"/>
                  <a:gd name="T48" fmla="*/ 25 w 53"/>
                  <a:gd name="T49" fmla="*/ 11 h 39"/>
                  <a:gd name="T50" fmla="*/ 22 w 53"/>
                  <a:gd name="T51" fmla="*/ 11 h 39"/>
                  <a:gd name="T52" fmla="*/ 16 w 53"/>
                  <a:gd name="T53" fmla="*/ 10 h 39"/>
                  <a:gd name="T54" fmla="*/ 5 w 53"/>
                  <a:gd name="T55" fmla="*/ 8 h 39"/>
                  <a:gd name="T56" fmla="*/ 0 w 53"/>
                  <a:gd name="T57" fmla="*/ 10 h 39"/>
                  <a:gd name="T58" fmla="*/ 0 w 53"/>
                  <a:gd name="T59" fmla="*/ 8 h 39"/>
                  <a:gd name="T60" fmla="*/ 0 w 53"/>
                  <a:gd name="T61" fmla="*/ 8 h 39"/>
                  <a:gd name="T62" fmla="*/ 4 w 53"/>
                  <a:gd name="T63" fmla="*/ 7 h 39"/>
                  <a:gd name="T64" fmla="*/ 7 w 53"/>
                  <a:gd name="T65" fmla="*/ 5 h 39"/>
                  <a:gd name="T66" fmla="*/ 7 w 53"/>
                  <a:gd name="T67" fmla="*/ 5 h 39"/>
                  <a:gd name="T68" fmla="*/ 4 w 53"/>
                  <a:gd name="T69" fmla="*/ 3 h 39"/>
                  <a:gd name="T70" fmla="*/ 14 w 53"/>
                  <a:gd name="T71" fmla="*/ 2 h 39"/>
                  <a:gd name="T72" fmla="*/ 27 w 53"/>
                  <a:gd name="T73" fmla="*/ 3 h 39"/>
                  <a:gd name="T74" fmla="*/ 38 w 53"/>
                  <a:gd name="T75" fmla="*/ 7 h 39"/>
                  <a:gd name="T76" fmla="*/ 42 w 53"/>
                  <a:gd name="T77" fmla="*/ 8 h 39"/>
                  <a:gd name="T78" fmla="*/ 47 w 53"/>
                  <a:gd name="T79" fmla="*/ 10 h 39"/>
                  <a:gd name="T80" fmla="*/ 49 w 53"/>
                  <a:gd name="T81" fmla="*/ 11 h 39"/>
                  <a:gd name="T82" fmla="*/ 50 w 53"/>
                  <a:gd name="T83" fmla="*/ 5 h 39"/>
                  <a:gd name="T84" fmla="*/ 53 w 53"/>
                  <a:gd name="T85" fmla="*/ 0 h 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39"/>
                  <a:gd name="T131" fmla="*/ 53 w 53"/>
                  <a:gd name="T132" fmla="*/ 39 h 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39">
                    <a:moveTo>
                      <a:pt x="53" y="0"/>
                    </a:moveTo>
                    <a:lnTo>
                      <a:pt x="53" y="5"/>
                    </a:lnTo>
                    <a:lnTo>
                      <a:pt x="52" y="8"/>
                    </a:lnTo>
                    <a:lnTo>
                      <a:pt x="50" y="13"/>
                    </a:lnTo>
                    <a:lnTo>
                      <a:pt x="49" y="16"/>
                    </a:lnTo>
                    <a:lnTo>
                      <a:pt x="46" y="21"/>
                    </a:lnTo>
                    <a:lnTo>
                      <a:pt x="44" y="24"/>
                    </a:lnTo>
                    <a:lnTo>
                      <a:pt x="42" y="28"/>
                    </a:lnTo>
                    <a:lnTo>
                      <a:pt x="41" y="32"/>
                    </a:lnTo>
                    <a:lnTo>
                      <a:pt x="38" y="36"/>
                    </a:lnTo>
                    <a:lnTo>
                      <a:pt x="36" y="39"/>
                    </a:lnTo>
                    <a:lnTo>
                      <a:pt x="35" y="39"/>
                    </a:lnTo>
                    <a:lnTo>
                      <a:pt x="38" y="35"/>
                    </a:lnTo>
                    <a:lnTo>
                      <a:pt x="41" y="28"/>
                    </a:lnTo>
                    <a:lnTo>
                      <a:pt x="42" y="24"/>
                    </a:lnTo>
                    <a:lnTo>
                      <a:pt x="46" y="19"/>
                    </a:lnTo>
                    <a:lnTo>
                      <a:pt x="42" y="17"/>
                    </a:lnTo>
                    <a:lnTo>
                      <a:pt x="38" y="16"/>
                    </a:lnTo>
                    <a:lnTo>
                      <a:pt x="27" y="16"/>
                    </a:lnTo>
                    <a:lnTo>
                      <a:pt x="16" y="19"/>
                    </a:lnTo>
                    <a:lnTo>
                      <a:pt x="16" y="17"/>
                    </a:lnTo>
                    <a:lnTo>
                      <a:pt x="19" y="16"/>
                    </a:lnTo>
                    <a:lnTo>
                      <a:pt x="22" y="14"/>
                    </a:lnTo>
                    <a:lnTo>
                      <a:pt x="28" y="14"/>
                    </a:lnTo>
                    <a:lnTo>
                      <a:pt x="25" y="11"/>
                    </a:lnTo>
                    <a:lnTo>
                      <a:pt x="22" y="11"/>
                    </a:lnTo>
                    <a:lnTo>
                      <a:pt x="16" y="10"/>
                    </a:lnTo>
                    <a:lnTo>
                      <a:pt x="5" y="8"/>
                    </a:lnTo>
                    <a:lnTo>
                      <a:pt x="0" y="10"/>
                    </a:lnTo>
                    <a:lnTo>
                      <a:pt x="0" y="8"/>
                    </a:lnTo>
                    <a:lnTo>
                      <a:pt x="4" y="7"/>
                    </a:lnTo>
                    <a:lnTo>
                      <a:pt x="7" y="5"/>
                    </a:lnTo>
                    <a:lnTo>
                      <a:pt x="4" y="3"/>
                    </a:lnTo>
                    <a:lnTo>
                      <a:pt x="14" y="2"/>
                    </a:lnTo>
                    <a:lnTo>
                      <a:pt x="27" y="3"/>
                    </a:lnTo>
                    <a:lnTo>
                      <a:pt x="38" y="7"/>
                    </a:lnTo>
                    <a:lnTo>
                      <a:pt x="42" y="8"/>
                    </a:lnTo>
                    <a:lnTo>
                      <a:pt x="47" y="10"/>
                    </a:lnTo>
                    <a:lnTo>
                      <a:pt x="49" y="11"/>
                    </a:lnTo>
                    <a:lnTo>
                      <a:pt x="50" y="5"/>
                    </a:lnTo>
                    <a:lnTo>
                      <a:pt x="5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7" name="Freeform 1098"/>
              <p:cNvSpPr>
                <a:spLocks/>
              </p:cNvSpPr>
              <p:nvPr/>
            </p:nvSpPr>
            <p:spPr bwMode="auto">
              <a:xfrm>
                <a:off x="4009" y="2307"/>
                <a:ext cx="82" cy="50"/>
              </a:xfrm>
              <a:custGeom>
                <a:avLst/>
                <a:gdLst>
                  <a:gd name="T0" fmla="*/ 57 w 82"/>
                  <a:gd name="T1" fmla="*/ 2 h 50"/>
                  <a:gd name="T2" fmla="*/ 59 w 82"/>
                  <a:gd name="T3" fmla="*/ 5 h 50"/>
                  <a:gd name="T4" fmla="*/ 62 w 82"/>
                  <a:gd name="T5" fmla="*/ 7 h 50"/>
                  <a:gd name="T6" fmla="*/ 63 w 82"/>
                  <a:gd name="T7" fmla="*/ 11 h 50"/>
                  <a:gd name="T8" fmla="*/ 63 w 82"/>
                  <a:gd name="T9" fmla="*/ 13 h 50"/>
                  <a:gd name="T10" fmla="*/ 65 w 82"/>
                  <a:gd name="T11" fmla="*/ 14 h 50"/>
                  <a:gd name="T12" fmla="*/ 63 w 82"/>
                  <a:gd name="T13" fmla="*/ 18 h 50"/>
                  <a:gd name="T14" fmla="*/ 67 w 82"/>
                  <a:gd name="T15" fmla="*/ 19 h 50"/>
                  <a:gd name="T16" fmla="*/ 65 w 82"/>
                  <a:gd name="T17" fmla="*/ 21 h 50"/>
                  <a:gd name="T18" fmla="*/ 68 w 82"/>
                  <a:gd name="T19" fmla="*/ 22 h 50"/>
                  <a:gd name="T20" fmla="*/ 68 w 82"/>
                  <a:gd name="T21" fmla="*/ 24 h 50"/>
                  <a:gd name="T22" fmla="*/ 68 w 82"/>
                  <a:gd name="T23" fmla="*/ 29 h 50"/>
                  <a:gd name="T24" fmla="*/ 70 w 82"/>
                  <a:gd name="T25" fmla="*/ 32 h 50"/>
                  <a:gd name="T26" fmla="*/ 73 w 82"/>
                  <a:gd name="T27" fmla="*/ 30 h 50"/>
                  <a:gd name="T28" fmla="*/ 73 w 82"/>
                  <a:gd name="T29" fmla="*/ 35 h 50"/>
                  <a:gd name="T30" fmla="*/ 74 w 82"/>
                  <a:gd name="T31" fmla="*/ 36 h 50"/>
                  <a:gd name="T32" fmla="*/ 74 w 82"/>
                  <a:gd name="T33" fmla="*/ 39 h 50"/>
                  <a:gd name="T34" fmla="*/ 81 w 82"/>
                  <a:gd name="T35" fmla="*/ 46 h 50"/>
                  <a:gd name="T36" fmla="*/ 82 w 82"/>
                  <a:gd name="T37" fmla="*/ 50 h 50"/>
                  <a:gd name="T38" fmla="*/ 79 w 82"/>
                  <a:gd name="T39" fmla="*/ 50 h 50"/>
                  <a:gd name="T40" fmla="*/ 76 w 82"/>
                  <a:gd name="T41" fmla="*/ 43 h 50"/>
                  <a:gd name="T42" fmla="*/ 73 w 82"/>
                  <a:gd name="T43" fmla="*/ 41 h 50"/>
                  <a:gd name="T44" fmla="*/ 70 w 82"/>
                  <a:gd name="T45" fmla="*/ 35 h 50"/>
                  <a:gd name="T46" fmla="*/ 67 w 82"/>
                  <a:gd name="T47" fmla="*/ 27 h 50"/>
                  <a:gd name="T48" fmla="*/ 63 w 82"/>
                  <a:gd name="T49" fmla="*/ 19 h 50"/>
                  <a:gd name="T50" fmla="*/ 60 w 82"/>
                  <a:gd name="T51" fmla="*/ 11 h 50"/>
                  <a:gd name="T52" fmla="*/ 56 w 82"/>
                  <a:gd name="T53" fmla="*/ 5 h 50"/>
                  <a:gd name="T54" fmla="*/ 51 w 82"/>
                  <a:gd name="T55" fmla="*/ 4 h 50"/>
                  <a:gd name="T56" fmla="*/ 49 w 82"/>
                  <a:gd name="T57" fmla="*/ 10 h 50"/>
                  <a:gd name="T58" fmla="*/ 42 w 82"/>
                  <a:gd name="T59" fmla="*/ 16 h 50"/>
                  <a:gd name="T60" fmla="*/ 35 w 82"/>
                  <a:gd name="T61" fmla="*/ 22 h 50"/>
                  <a:gd name="T62" fmla="*/ 32 w 82"/>
                  <a:gd name="T63" fmla="*/ 24 h 50"/>
                  <a:gd name="T64" fmla="*/ 35 w 82"/>
                  <a:gd name="T65" fmla="*/ 21 h 50"/>
                  <a:gd name="T66" fmla="*/ 43 w 82"/>
                  <a:gd name="T67" fmla="*/ 11 h 50"/>
                  <a:gd name="T68" fmla="*/ 37 w 82"/>
                  <a:gd name="T69" fmla="*/ 13 h 50"/>
                  <a:gd name="T70" fmla="*/ 29 w 82"/>
                  <a:gd name="T71" fmla="*/ 22 h 50"/>
                  <a:gd name="T72" fmla="*/ 24 w 82"/>
                  <a:gd name="T73" fmla="*/ 30 h 50"/>
                  <a:gd name="T74" fmla="*/ 20 w 82"/>
                  <a:gd name="T75" fmla="*/ 33 h 50"/>
                  <a:gd name="T76" fmla="*/ 14 w 82"/>
                  <a:gd name="T77" fmla="*/ 33 h 50"/>
                  <a:gd name="T78" fmla="*/ 15 w 82"/>
                  <a:gd name="T79" fmla="*/ 30 h 50"/>
                  <a:gd name="T80" fmla="*/ 17 w 82"/>
                  <a:gd name="T81" fmla="*/ 25 h 50"/>
                  <a:gd name="T82" fmla="*/ 20 w 82"/>
                  <a:gd name="T83" fmla="*/ 24 h 50"/>
                  <a:gd name="T84" fmla="*/ 17 w 82"/>
                  <a:gd name="T85" fmla="*/ 30 h 50"/>
                  <a:gd name="T86" fmla="*/ 26 w 82"/>
                  <a:gd name="T87" fmla="*/ 24 h 50"/>
                  <a:gd name="T88" fmla="*/ 31 w 82"/>
                  <a:gd name="T89" fmla="*/ 16 h 50"/>
                  <a:gd name="T90" fmla="*/ 35 w 82"/>
                  <a:gd name="T91" fmla="*/ 11 h 50"/>
                  <a:gd name="T92" fmla="*/ 37 w 82"/>
                  <a:gd name="T93" fmla="*/ 7 h 50"/>
                  <a:gd name="T94" fmla="*/ 32 w 82"/>
                  <a:gd name="T95" fmla="*/ 11 h 50"/>
                  <a:gd name="T96" fmla="*/ 28 w 82"/>
                  <a:gd name="T97" fmla="*/ 18 h 50"/>
                  <a:gd name="T98" fmla="*/ 23 w 82"/>
                  <a:gd name="T99" fmla="*/ 22 h 50"/>
                  <a:gd name="T100" fmla="*/ 24 w 82"/>
                  <a:gd name="T101" fmla="*/ 18 h 50"/>
                  <a:gd name="T102" fmla="*/ 26 w 82"/>
                  <a:gd name="T103" fmla="*/ 14 h 50"/>
                  <a:gd name="T104" fmla="*/ 9 w 82"/>
                  <a:gd name="T105" fmla="*/ 18 h 50"/>
                  <a:gd name="T106" fmla="*/ 0 w 82"/>
                  <a:gd name="T107" fmla="*/ 13 h 50"/>
                  <a:gd name="T108" fmla="*/ 23 w 82"/>
                  <a:gd name="T109" fmla="*/ 8 h 50"/>
                  <a:gd name="T110" fmla="*/ 49 w 82"/>
                  <a:gd name="T111" fmla="*/ 4 h 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2"/>
                  <a:gd name="T169" fmla="*/ 0 h 50"/>
                  <a:gd name="T170" fmla="*/ 82 w 82"/>
                  <a:gd name="T171" fmla="*/ 50 h 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2" h="50">
                    <a:moveTo>
                      <a:pt x="56" y="0"/>
                    </a:moveTo>
                    <a:lnTo>
                      <a:pt x="57" y="2"/>
                    </a:lnTo>
                    <a:lnTo>
                      <a:pt x="59" y="4"/>
                    </a:lnTo>
                    <a:lnTo>
                      <a:pt x="59" y="5"/>
                    </a:lnTo>
                    <a:lnTo>
                      <a:pt x="60" y="7"/>
                    </a:lnTo>
                    <a:lnTo>
                      <a:pt x="62" y="7"/>
                    </a:lnTo>
                    <a:lnTo>
                      <a:pt x="62" y="10"/>
                    </a:lnTo>
                    <a:lnTo>
                      <a:pt x="63" y="11"/>
                    </a:lnTo>
                    <a:lnTo>
                      <a:pt x="63" y="13"/>
                    </a:lnTo>
                    <a:lnTo>
                      <a:pt x="65" y="13"/>
                    </a:lnTo>
                    <a:lnTo>
                      <a:pt x="65" y="14"/>
                    </a:lnTo>
                    <a:lnTo>
                      <a:pt x="63" y="16"/>
                    </a:lnTo>
                    <a:lnTo>
                      <a:pt x="63" y="18"/>
                    </a:lnTo>
                    <a:lnTo>
                      <a:pt x="67" y="16"/>
                    </a:lnTo>
                    <a:lnTo>
                      <a:pt x="67" y="19"/>
                    </a:lnTo>
                    <a:lnTo>
                      <a:pt x="65" y="21"/>
                    </a:lnTo>
                    <a:lnTo>
                      <a:pt x="67" y="21"/>
                    </a:lnTo>
                    <a:lnTo>
                      <a:pt x="68" y="22"/>
                    </a:lnTo>
                    <a:lnTo>
                      <a:pt x="67" y="24"/>
                    </a:lnTo>
                    <a:lnTo>
                      <a:pt x="68" y="24"/>
                    </a:lnTo>
                    <a:lnTo>
                      <a:pt x="70" y="25"/>
                    </a:lnTo>
                    <a:lnTo>
                      <a:pt x="68" y="29"/>
                    </a:lnTo>
                    <a:lnTo>
                      <a:pt x="71" y="27"/>
                    </a:lnTo>
                    <a:lnTo>
                      <a:pt x="70" y="32"/>
                    </a:lnTo>
                    <a:lnTo>
                      <a:pt x="71" y="32"/>
                    </a:lnTo>
                    <a:lnTo>
                      <a:pt x="73" y="30"/>
                    </a:lnTo>
                    <a:lnTo>
                      <a:pt x="73" y="33"/>
                    </a:lnTo>
                    <a:lnTo>
                      <a:pt x="73" y="35"/>
                    </a:lnTo>
                    <a:lnTo>
                      <a:pt x="73" y="36"/>
                    </a:lnTo>
                    <a:lnTo>
                      <a:pt x="74" y="36"/>
                    </a:lnTo>
                    <a:lnTo>
                      <a:pt x="74" y="38"/>
                    </a:lnTo>
                    <a:lnTo>
                      <a:pt x="74" y="39"/>
                    </a:lnTo>
                    <a:lnTo>
                      <a:pt x="79" y="41"/>
                    </a:lnTo>
                    <a:lnTo>
                      <a:pt x="81" y="46"/>
                    </a:lnTo>
                    <a:lnTo>
                      <a:pt x="82" y="49"/>
                    </a:lnTo>
                    <a:lnTo>
                      <a:pt x="82" y="50"/>
                    </a:lnTo>
                    <a:lnTo>
                      <a:pt x="81" y="50"/>
                    </a:lnTo>
                    <a:lnTo>
                      <a:pt x="79" y="50"/>
                    </a:lnTo>
                    <a:lnTo>
                      <a:pt x="77" y="47"/>
                    </a:lnTo>
                    <a:lnTo>
                      <a:pt x="76" y="43"/>
                    </a:lnTo>
                    <a:lnTo>
                      <a:pt x="73" y="41"/>
                    </a:lnTo>
                    <a:lnTo>
                      <a:pt x="71" y="38"/>
                    </a:lnTo>
                    <a:lnTo>
                      <a:pt x="70" y="35"/>
                    </a:lnTo>
                    <a:lnTo>
                      <a:pt x="68" y="30"/>
                    </a:lnTo>
                    <a:lnTo>
                      <a:pt x="67" y="27"/>
                    </a:lnTo>
                    <a:lnTo>
                      <a:pt x="63" y="24"/>
                    </a:lnTo>
                    <a:lnTo>
                      <a:pt x="63" y="19"/>
                    </a:lnTo>
                    <a:lnTo>
                      <a:pt x="62" y="14"/>
                    </a:lnTo>
                    <a:lnTo>
                      <a:pt x="60" y="11"/>
                    </a:lnTo>
                    <a:lnTo>
                      <a:pt x="57" y="7"/>
                    </a:lnTo>
                    <a:lnTo>
                      <a:pt x="56" y="5"/>
                    </a:lnTo>
                    <a:lnTo>
                      <a:pt x="54" y="4"/>
                    </a:lnTo>
                    <a:lnTo>
                      <a:pt x="51" y="4"/>
                    </a:lnTo>
                    <a:lnTo>
                      <a:pt x="51" y="7"/>
                    </a:lnTo>
                    <a:lnTo>
                      <a:pt x="49" y="10"/>
                    </a:lnTo>
                    <a:lnTo>
                      <a:pt x="45" y="13"/>
                    </a:lnTo>
                    <a:lnTo>
                      <a:pt x="42" y="16"/>
                    </a:lnTo>
                    <a:lnTo>
                      <a:pt x="39" y="19"/>
                    </a:lnTo>
                    <a:lnTo>
                      <a:pt x="35" y="22"/>
                    </a:lnTo>
                    <a:lnTo>
                      <a:pt x="32" y="25"/>
                    </a:lnTo>
                    <a:lnTo>
                      <a:pt x="32" y="24"/>
                    </a:lnTo>
                    <a:lnTo>
                      <a:pt x="34" y="22"/>
                    </a:lnTo>
                    <a:lnTo>
                      <a:pt x="35" y="21"/>
                    </a:lnTo>
                    <a:lnTo>
                      <a:pt x="40" y="16"/>
                    </a:lnTo>
                    <a:lnTo>
                      <a:pt x="43" y="11"/>
                    </a:lnTo>
                    <a:lnTo>
                      <a:pt x="39" y="10"/>
                    </a:lnTo>
                    <a:lnTo>
                      <a:pt x="37" y="13"/>
                    </a:lnTo>
                    <a:lnTo>
                      <a:pt x="34" y="16"/>
                    </a:lnTo>
                    <a:lnTo>
                      <a:pt x="29" y="22"/>
                    </a:lnTo>
                    <a:lnTo>
                      <a:pt x="23" y="27"/>
                    </a:lnTo>
                    <a:lnTo>
                      <a:pt x="24" y="30"/>
                    </a:lnTo>
                    <a:lnTo>
                      <a:pt x="23" y="32"/>
                    </a:lnTo>
                    <a:lnTo>
                      <a:pt x="20" y="33"/>
                    </a:lnTo>
                    <a:lnTo>
                      <a:pt x="17" y="35"/>
                    </a:lnTo>
                    <a:lnTo>
                      <a:pt x="14" y="33"/>
                    </a:lnTo>
                    <a:lnTo>
                      <a:pt x="14" y="32"/>
                    </a:lnTo>
                    <a:lnTo>
                      <a:pt x="15" y="30"/>
                    </a:lnTo>
                    <a:lnTo>
                      <a:pt x="15" y="27"/>
                    </a:lnTo>
                    <a:lnTo>
                      <a:pt x="17" y="25"/>
                    </a:lnTo>
                    <a:lnTo>
                      <a:pt x="18" y="24"/>
                    </a:lnTo>
                    <a:lnTo>
                      <a:pt x="20" y="24"/>
                    </a:lnTo>
                    <a:lnTo>
                      <a:pt x="20" y="25"/>
                    </a:lnTo>
                    <a:lnTo>
                      <a:pt x="17" y="30"/>
                    </a:lnTo>
                    <a:lnTo>
                      <a:pt x="21" y="27"/>
                    </a:lnTo>
                    <a:lnTo>
                      <a:pt x="26" y="24"/>
                    </a:lnTo>
                    <a:lnTo>
                      <a:pt x="29" y="19"/>
                    </a:lnTo>
                    <a:lnTo>
                      <a:pt x="31" y="16"/>
                    </a:lnTo>
                    <a:lnTo>
                      <a:pt x="32" y="14"/>
                    </a:lnTo>
                    <a:lnTo>
                      <a:pt x="35" y="11"/>
                    </a:lnTo>
                    <a:lnTo>
                      <a:pt x="39" y="8"/>
                    </a:lnTo>
                    <a:lnTo>
                      <a:pt x="37" y="7"/>
                    </a:lnTo>
                    <a:lnTo>
                      <a:pt x="34" y="8"/>
                    </a:lnTo>
                    <a:lnTo>
                      <a:pt x="32" y="11"/>
                    </a:lnTo>
                    <a:lnTo>
                      <a:pt x="29" y="14"/>
                    </a:lnTo>
                    <a:lnTo>
                      <a:pt x="28" y="18"/>
                    </a:lnTo>
                    <a:lnTo>
                      <a:pt x="24" y="19"/>
                    </a:lnTo>
                    <a:lnTo>
                      <a:pt x="23" y="22"/>
                    </a:lnTo>
                    <a:lnTo>
                      <a:pt x="23" y="19"/>
                    </a:lnTo>
                    <a:lnTo>
                      <a:pt x="24" y="18"/>
                    </a:lnTo>
                    <a:lnTo>
                      <a:pt x="26" y="16"/>
                    </a:lnTo>
                    <a:lnTo>
                      <a:pt x="26" y="14"/>
                    </a:lnTo>
                    <a:lnTo>
                      <a:pt x="15" y="16"/>
                    </a:lnTo>
                    <a:lnTo>
                      <a:pt x="9" y="18"/>
                    </a:lnTo>
                    <a:lnTo>
                      <a:pt x="3" y="18"/>
                    </a:lnTo>
                    <a:lnTo>
                      <a:pt x="0" y="13"/>
                    </a:lnTo>
                    <a:lnTo>
                      <a:pt x="10" y="10"/>
                    </a:lnTo>
                    <a:lnTo>
                      <a:pt x="23" y="8"/>
                    </a:lnTo>
                    <a:lnTo>
                      <a:pt x="46" y="4"/>
                    </a:lnTo>
                    <a:lnTo>
                      <a:pt x="49" y="4"/>
                    </a:lnTo>
                    <a:lnTo>
                      <a:pt x="56"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8" name="Freeform 1099"/>
              <p:cNvSpPr>
                <a:spLocks/>
              </p:cNvSpPr>
              <p:nvPr/>
            </p:nvSpPr>
            <p:spPr bwMode="auto">
              <a:xfrm>
                <a:off x="4069" y="2307"/>
                <a:ext cx="3" cy="4"/>
              </a:xfrm>
              <a:custGeom>
                <a:avLst/>
                <a:gdLst>
                  <a:gd name="T0" fmla="*/ 2 w 3"/>
                  <a:gd name="T1" fmla="*/ 0 h 4"/>
                  <a:gd name="T2" fmla="*/ 3 w 3"/>
                  <a:gd name="T3" fmla="*/ 0 h 4"/>
                  <a:gd name="T4" fmla="*/ 3 w 3"/>
                  <a:gd name="T5" fmla="*/ 4 h 4"/>
                  <a:gd name="T6" fmla="*/ 0 w 3"/>
                  <a:gd name="T7" fmla="*/ 4 h 4"/>
                  <a:gd name="T8" fmla="*/ 0 w 3"/>
                  <a:gd name="T9" fmla="*/ 2 h 4"/>
                  <a:gd name="T10" fmla="*/ 2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2" y="0"/>
                    </a:moveTo>
                    <a:lnTo>
                      <a:pt x="3" y="0"/>
                    </a:lnTo>
                    <a:lnTo>
                      <a:pt x="3" y="4"/>
                    </a:lnTo>
                    <a:lnTo>
                      <a:pt x="0" y="4"/>
                    </a:lnTo>
                    <a:lnTo>
                      <a:pt x="0" y="2"/>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89" name="Freeform 1100"/>
              <p:cNvSpPr>
                <a:spLocks/>
              </p:cNvSpPr>
              <p:nvPr/>
            </p:nvSpPr>
            <p:spPr bwMode="auto">
              <a:xfrm>
                <a:off x="3921" y="2312"/>
                <a:ext cx="13" cy="6"/>
              </a:xfrm>
              <a:custGeom>
                <a:avLst/>
                <a:gdLst>
                  <a:gd name="T0" fmla="*/ 11 w 13"/>
                  <a:gd name="T1" fmla="*/ 0 h 6"/>
                  <a:gd name="T2" fmla="*/ 13 w 13"/>
                  <a:gd name="T3" fmla="*/ 0 h 6"/>
                  <a:gd name="T4" fmla="*/ 11 w 13"/>
                  <a:gd name="T5" fmla="*/ 2 h 6"/>
                  <a:gd name="T6" fmla="*/ 8 w 13"/>
                  <a:gd name="T7" fmla="*/ 3 h 6"/>
                  <a:gd name="T8" fmla="*/ 5 w 13"/>
                  <a:gd name="T9" fmla="*/ 5 h 6"/>
                  <a:gd name="T10" fmla="*/ 2 w 13"/>
                  <a:gd name="T11" fmla="*/ 6 h 6"/>
                  <a:gd name="T12" fmla="*/ 0 w 13"/>
                  <a:gd name="T13" fmla="*/ 5 h 6"/>
                  <a:gd name="T14" fmla="*/ 6 w 13"/>
                  <a:gd name="T15" fmla="*/ 3 h 6"/>
                  <a:gd name="T16" fmla="*/ 8 w 13"/>
                  <a:gd name="T17" fmla="*/ 2 h 6"/>
                  <a:gd name="T18" fmla="*/ 11 w 13"/>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6"/>
                  <a:gd name="T32" fmla="*/ 13 w 1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6">
                    <a:moveTo>
                      <a:pt x="11" y="0"/>
                    </a:moveTo>
                    <a:lnTo>
                      <a:pt x="13" y="0"/>
                    </a:lnTo>
                    <a:lnTo>
                      <a:pt x="11" y="2"/>
                    </a:lnTo>
                    <a:lnTo>
                      <a:pt x="8" y="3"/>
                    </a:lnTo>
                    <a:lnTo>
                      <a:pt x="5" y="5"/>
                    </a:lnTo>
                    <a:lnTo>
                      <a:pt x="2" y="6"/>
                    </a:lnTo>
                    <a:lnTo>
                      <a:pt x="0" y="5"/>
                    </a:lnTo>
                    <a:lnTo>
                      <a:pt x="6" y="3"/>
                    </a:lnTo>
                    <a:lnTo>
                      <a:pt x="8" y="2"/>
                    </a:lnTo>
                    <a:lnTo>
                      <a:pt x="1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0" name="Freeform 1101"/>
              <p:cNvSpPr>
                <a:spLocks/>
              </p:cNvSpPr>
              <p:nvPr/>
            </p:nvSpPr>
            <p:spPr bwMode="auto">
              <a:xfrm>
                <a:off x="3803" y="2314"/>
                <a:ext cx="17" cy="17"/>
              </a:xfrm>
              <a:custGeom>
                <a:avLst/>
                <a:gdLst>
                  <a:gd name="T0" fmla="*/ 15 w 17"/>
                  <a:gd name="T1" fmla="*/ 0 h 17"/>
                  <a:gd name="T2" fmla="*/ 17 w 17"/>
                  <a:gd name="T3" fmla="*/ 1 h 17"/>
                  <a:gd name="T4" fmla="*/ 15 w 17"/>
                  <a:gd name="T5" fmla="*/ 3 h 17"/>
                  <a:gd name="T6" fmla="*/ 12 w 17"/>
                  <a:gd name="T7" fmla="*/ 4 h 17"/>
                  <a:gd name="T8" fmla="*/ 9 w 17"/>
                  <a:gd name="T9" fmla="*/ 6 h 17"/>
                  <a:gd name="T10" fmla="*/ 9 w 17"/>
                  <a:gd name="T11" fmla="*/ 7 h 17"/>
                  <a:gd name="T12" fmla="*/ 7 w 17"/>
                  <a:gd name="T13" fmla="*/ 9 h 17"/>
                  <a:gd name="T14" fmla="*/ 6 w 17"/>
                  <a:gd name="T15" fmla="*/ 12 h 17"/>
                  <a:gd name="T16" fmla="*/ 3 w 17"/>
                  <a:gd name="T17" fmla="*/ 17 h 17"/>
                  <a:gd name="T18" fmla="*/ 0 w 17"/>
                  <a:gd name="T19" fmla="*/ 17 h 17"/>
                  <a:gd name="T20" fmla="*/ 3 w 17"/>
                  <a:gd name="T21" fmla="*/ 14 h 17"/>
                  <a:gd name="T22" fmla="*/ 4 w 17"/>
                  <a:gd name="T23" fmla="*/ 9 h 17"/>
                  <a:gd name="T24" fmla="*/ 7 w 17"/>
                  <a:gd name="T25" fmla="*/ 6 h 17"/>
                  <a:gd name="T26" fmla="*/ 9 w 17"/>
                  <a:gd name="T27" fmla="*/ 4 h 17"/>
                  <a:gd name="T28" fmla="*/ 11 w 17"/>
                  <a:gd name="T29" fmla="*/ 3 h 17"/>
                  <a:gd name="T30" fmla="*/ 14 w 17"/>
                  <a:gd name="T31" fmla="*/ 1 h 17"/>
                  <a:gd name="T32" fmla="*/ 15 w 17"/>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7"/>
                  <a:gd name="T53" fmla="*/ 17 w 1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7">
                    <a:moveTo>
                      <a:pt x="15" y="0"/>
                    </a:moveTo>
                    <a:lnTo>
                      <a:pt x="17" y="1"/>
                    </a:lnTo>
                    <a:lnTo>
                      <a:pt x="15" y="3"/>
                    </a:lnTo>
                    <a:lnTo>
                      <a:pt x="12" y="4"/>
                    </a:lnTo>
                    <a:lnTo>
                      <a:pt x="9" y="6"/>
                    </a:lnTo>
                    <a:lnTo>
                      <a:pt x="9" y="7"/>
                    </a:lnTo>
                    <a:lnTo>
                      <a:pt x="7" y="9"/>
                    </a:lnTo>
                    <a:lnTo>
                      <a:pt x="6" y="12"/>
                    </a:lnTo>
                    <a:lnTo>
                      <a:pt x="3" y="17"/>
                    </a:lnTo>
                    <a:lnTo>
                      <a:pt x="0" y="17"/>
                    </a:lnTo>
                    <a:lnTo>
                      <a:pt x="3" y="14"/>
                    </a:lnTo>
                    <a:lnTo>
                      <a:pt x="4" y="9"/>
                    </a:lnTo>
                    <a:lnTo>
                      <a:pt x="7" y="6"/>
                    </a:lnTo>
                    <a:lnTo>
                      <a:pt x="9" y="4"/>
                    </a:lnTo>
                    <a:lnTo>
                      <a:pt x="11" y="3"/>
                    </a:lnTo>
                    <a:lnTo>
                      <a:pt x="14" y="1"/>
                    </a:lnTo>
                    <a:lnTo>
                      <a:pt x="15"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1" name="Freeform 1102"/>
              <p:cNvSpPr>
                <a:spLocks/>
              </p:cNvSpPr>
              <p:nvPr/>
            </p:nvSpPr>
            <p:spPr bwMode="auto">
              <a:xfrm>
                <a:off x="3918" y="2315"/>
                <a:ext cx="55" cy="69"/>
              </a:xfrm>
              <a:custGeom>
                <a:avLst/>
                <a:gdLst>
                  <a:gd name="T0" fmla="*/ 55 w 55"/>
                  <a:gd name="T1" fmla="*/ 2 h 69"/>
                  <a:gd name="T2" fmla="*/ 55 w 55"/>
                  <a:gd name="T3" fmla="*/ 11 h 69"/>
                  <a:gd name="T4" fmla="*/ 52 w 55"/>
                  <a:gd name="T5" fmla="*/ 14 h 69"/>
                  <a:gd name="T6" fmla="*/ 47 w 55"/>
                  <a:gd name="T7" fmla="*/ 16 h 69"/>
                  <a:gd name="T8" fmla="*/ 23 w 55"/>
                  <a:gd name="T9" fmla="*/ 19 h 69"/>
                  <a:gd name="T10" fmla="*/ 27 w 55"/>
                  <a:gd name="T11" fmla="*/ 17 h 69"/>
                  <a:gd name="T12" fmla="*/ 50 w 55"/>
                  <a:gd name="T13" fmla="*/ 19 h 69"/>
                  <a:gd name="T14" fmla="*/ 33 w 55"/>
                  <a:gd name="T15" fmla="*/ 19 h 69"/>
                  <a:gd name="T16" fmla="*/ 25 w 55"/>
                  <a:gd name="T17" fmla="*/ 21 h 69"/>
                  <a:gd name="T18" fmla="*/ 19 w 55"/>
                  <a:gd name="T19" fmla="*/ 21 h 69"/>
                  <a:gd name="T20" fmla="*/ 22 w 55"/>
                  <a:gd name="T21" fmla="*/ 21 h 69"/>
                  <a:gd name="T22" fmla="*/ 36 w 55"/>
                  <a:gd name="T23" fmla="*/ 21 h 69"/>
                  <a:gd name="T24" fmla="*/ 47 w 55"/>
                  <a:gd name="T25" fmla="*/ 22 h 69"/>
                  <a:gd name="T26" fmla="*/ 28 w 55"/>
                  <a:gd name="T27" fmla="*/ 22 h 69"/>
                  <a:gd name="T28" fmla="*/ 20 w 55"/>
                  <a:gd name="T29" fmla="*/ 24 h 69"/>
                  <a:gd name="T30" fmla="*/ 22 w 55"/>
                  <a:gd name="T31" fmla="*/ 25 h 69"/>
                  <a:gd name="T32" fmla="*/ 33 w 55"/>
                  <a:gd name="T33" fmla="*/ 25 h 69"/>
                  <a:gd name="T34" fmla="*/ 42 w 55"/>
                  <a:gd name="T35" fmla="*/ 25 h 69"/>
                  <a:gd name="T36" fmla="*/ 47 w 55"/>
                  <a:gd name="T37" fmla="*/ 27 h 69"/>
                  <a:gd name="T38" fmla="*/ 44 w 55"/>
                  <a:gd name="T39" fmla="*/ 28 h 69"/>
                  <a:gd name="T40" fmla="*/ 38 w 55"/>
                  <a:gd name="T41" fmla="*/ 30 h 69"/>
                  <a:gd name="T42" fmla="*/ 19 w 55"/>
                  <a:gd name="T43" fmla="*/ 28 h 69"/>
                  <a:gd name="T44" fmla="*/ 19 w 55"/>
                  <a:gd name="T45" fmla="*/ 33 h 69"/>
                  <a:gd name="T46" fmla="*/ 17 w 55"/>
                  <a:gd name="T47" fmla="*/ 28 h 69"/>
                  <a:gd name="T48" fmla="*/ 19 w 55"/>
                  <a:gd name="T49" fmla="*/ 16 h 69"/>
                  <a:gd name="T50" fmla="*/ 16 w 55"/>
                  <a:gd name="T51" fmla="*/ 17 h 69"/>
                  <a:gd name="T52" fmla="*/ 14 w 55"/>
                  <a:gd name="T53" fmla="*/ 24 h 69"/>
                  <a:gd name="T54" fmla="*/ 13 w 55"/>
                  <a:gd name="T55" fmla="*/ 45 h 69"/>
                  <a:gd name="T56" fmla="*/ 9 w 55"/>
                  <a:gd name="T57" fmla="*/ 55 h 69"/>
                  <a:gd name="T58" fmla="*/ 5 w 55"/>
                  <a:gd name="T59" fmla="*/ 63 h 69"/>
                  <a:gd name="T60" fmla="*/ 2 w 55"/>
                  <a:gd name="T61" fmla="*/ 69 h 69"/>
                  <a:gd name="T62" fmla="*/ 0 w 55"/>
                  <a:gd name="T63" fmla="*/ 64 h 69"/>
                  <a:gd name="T64" fmla="*/ 6 w 55"/>
                  <a:gd name="T65" fmla="*/ 56 h 69"/>
                  <a:gd name="T66" fmla="*/ 11 w 55"/>
                  <a:gd name="T67" fmla="*/ 33 h 69"/>
                  <a:gd name="T68" fmla="*/ 14 w 55"/>
                  <a:gd name="T69" fmla="*/ 16 h 69"/>
                  <a:gd name="T70" fmla="*/ 20 w 55"/>
                  <a:gd name="T71" fmla="*/ 13 h 69"/>
                  <a:gd name="T72" fmla="*/ 23 w 55"/>
                  <a:gd name="T73" fmla="*/ 14 h 69"/>
                  <a:gd name="T74" fmla="*/ 36 w 55"/>
                  <a:gd name="T75" fmla="*/ 14 h 69"/>
                  <a:gd name="T76" fmla="*/ 33 w 55"/>
                  <a:gd name="T77" fmla="*/ 5 h 69"/>
                  <a:gd name="T78" fmla="*/ 34 w 55"/>
                  <a:gd name="T79" fmla="*/ 6 h 69"/>
                  <a:gd name="T80" fmla="*/ 34 w 55"/>
                  <a:gd name="T81" fmla="*/ 10 h 69"/>
                  <a:gd name="T82" fmla="*/ 42 w 55"/>
                  <a:gd name="T83" fmla="*/ 11 h 69"/>
                  <a:gd name="T84" fmla="*/ 50 w 55"/>
                  <a:gd name="T85" fmla="*/ 10 h 69"/>
                  <a:gd name="T86" fmla="*/ 52 w 55"/>
                  <a:gd name="T87" fmla="*/ 5 h 69"/>
                  <a:gd name="T88" fmla="*/ 53 w 55"/>
                  <a:gd name="T89" fmla="*/ 3 h 69"/>
                  <a:gd name="T90" fmla="*/ 44 w 55"/>
                  <a:gd name="T91" fmla="*/ 2 h 69"/>
                  <a:gd name="T92" fmla="*/ 34 w 55"/>
                  <a:gd name="T93" fmla="*/ 2 h 69"/>
                  <a:gd name="T94" fmla="*/ 34 w 55"/>
                  <a:gd name="T95" fmla="*/ 0 h 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
                  <a:gd name="T145" fmla="*/ 0 h 69"/>
                  <a:gd name="T146" fmla="*/ 55 w 55"/>
                  <a:gd name="T147" fmla="*/ 69 h 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 h="69">
                    <a:moveTo>
                      <a:pt x="38" y="0"/>
                    </a:moveTo>
                    <a:lnTo>
                      <a:pt x="55" y="2"/>
                    </a:lnTo>
                    <a:lnTo>
                      <a:pt x="55" y="6"/>
                    </a:lnTo>
                    <a:lnTo>
                      <a:pt x="55" y="11"/>
                    </a:lnTo>
                    <a:lnTo>
                      <a:pt x="53" y="13"/>
                    </a:lnTo>
                    <a:lnTo>
                      <a:pt x="52" y="14"/>
                    </a:lnTo>
                    <a:lnTo>
                      <a:pt x="50" y="16"/>
                    </a:lnTo>
                    <a:lnTo>
                      <a:pt x="47" y="16"/>
                    </a:lnTo>
                    <a:lnTo>
                      <a:pt x="23" y="17"/>
                    </a:lnTo>
                    <a:lnTo>
                      <a:pt x="23" y="19"/>
                    </a:lnTo>
                    <a:lnTo>
                      <a:pt x="25" y="19"/>
                    </a:lnTo>
                    <a:lnTo>
                      <a:pt x="27" y="17"/>
                    </a:lnTo>
                    <a:lnTo>
                      <a:pt x="48" y="19"/>
                    </a:lnTo>
                    <a:lnTo>
                      <a:pt x="50" y="19"/>
                    </a:lnTo>
                    <a:lnTo>
                      <a:pt x="36" y="19"/>
                    </a:lnTo>
                    <a:lnTo>
                      <a:pt x="33" y="19"/>
                    </a:lnTo>
                    <a:lnTo>
                      <a:pt x="30" y="19"/>
                    </a:lnTo>
                    <a:lnTo>
                      <a:pt x="25" y="21"/>
                    </a:lnTo>
                    <a:lnTo>
                      <a:pt x="20" y="19"/>
                    </a:lnTo>
                    <a:lnTo>
                      <a:pt x="19" y="21"/>
                    </a:lnTo>
                    <a:lnTo>
                      <a:pt x="20" y="22"/>
                    </a:lnTo>
                    <a:lnTo>
                      <a:pt x="22" y="21"/>
                    </a:lnTo>
                    <a:lnTo>
                      <a:pt x="30" y="22"/>
                    </a:lnTo>
                    <a:lnTo>
                      <a:pt x="36" y="21"/>
                    </a:lnTo>
                    <a:lnTo>
                      <a:pt x="45" y="21"/>
                    </a:lnTo>
                    <a:lnTo>
                      <a:pt x="47" y="22"/>
                    </a:lnTo>
                    <a:lnTo>
                      <a:pt x="28" y="22"/>
                    </a:lnTo>
                    <a:lnTo>
                      <a:pt x="20" y="24"/>
                    </a:lnTo>
                    <a:lnTo>
                      <a:pt x="20" y="25"/>
                    </a:lnTo>
                    <a:lnTo>
                      <a:pt x="22" y="25"/>
                    </a:lnTo>
                    <a:lnTo>
                      <a:pt x="27" y="25"/>
                    </a:lnTo>
                    <a:lnTo>
                      <a:pt x="33" y="25"/>
                    </a:lnTo>
                    <a:lnTo>
                      <a:pt x="39" y="25"/>
                    </a:lnTo>
                    <a:lnTo>
                      <a:pt x="42" y="25"/>
                    </a:lnTo>
                    <a:lnTo>
                      <a:pt x="47" y="25"/>
                    </a:lnTo>
                    <a:lnTo>
                      <a:pt x="47" y="27"/>
                    </a:lnTo>
                    <a:lnTo>
                      <a:pt x="44" y="27"/>
                    </a:lnTo>
                    <a:lnTo>
                      <a:pt x="44" y="28"/>
                    </a:lnTo>
                    <a:lnTo>
                      <a:pt x="42" y="30"/>
                    </a:lnTo>
                    <a:lnTo>
                      <a:pt x="38" y="30"/>
                    </a:lnTo>
                    <a:lnTo>
                      <a:pt x="20" y="28"/>
                    </a:lnTo>
                    <a:lnTo>
                      <a:pt x="19" y="28"/>
                    </a:lnTo>
                    <a:lnTo>
                      <a:pt x="20" y="31"/>
                    </a:lnTo>
                    <a:lnTo>
                      <a:pt x="19" y="33"/>
                    </a:lnTo>
                    <a:lnTo>
                      <a:pt x="17" y="33"/>
                    </a:lnTo>
                    <a:lnTo>
                      <a:pt x="17" y="28"/>
                    </a:lnTo>
                    <a:lnTo>
                      <a:pt x="19" y="28"/>
                    </a:lnTo>
                    <a:lnTo>
                      <a:pt x="19" y="16"/>
                    </a:lnTo>
                    <a:lnTo>
                      <a:pt x="17" y="16"/>
                    </a:lnTo>
                    <a:lnTo>
                      <a:pt x="16" y="17"/>
                    </a:lnTo>
                    <a:lnTo>
                      <a:pt x="13" y="21"/>
                    </a:lnTo>
                    <a:lnTo>
                      <a:pt x="14" y="24"/>
                    </a:lnTo>
                    <a:lnTo>
                      <a:pt x="14" y="35"/>
                    </a:lnTo>
                    <a:lnTo>
                      <a:pt x="13" y="45"/>
                    </a:lnTo>
                    <a:lnTo>
                      <a:pt x="13" y="50"/>
                    </a:lnTo>
                    <a:lnTo>
                      <a:pt x="9" y="55"/>
                    </a:lnTo>
                    <a:lnTo>
                      <a:pt x="8" y="60"/>
                    </a:lnTo>
                    <a:lnTo>
                      <a:pt x="5" y="63"/>
                    </a:lnTo>
                    <a:lnTo>
                      <a:pt x="3" y="64"/>
                    </a:lnTo>
                    <a:lnTo>
                      <a:pt x="2" y="69"/>
                    </a:lnTo>
                    <a:lnTo>
                      <a:pt x="0" y="67"/>
                    </a:lnTo>
                    <a:lnTo>
                      <a:pt x="0" y="64"/>
                    </a:lnTo>
                    <a:lnTo>
                      <a:pt x="3" y="61"/>
                    </a:lnTo>
                    <a:lnTo>
                      <a:pt x="6" y="56"/>
                    </a:lnTo>
                    <a:lnTo>
                      <a:pt x="9" y="49"/>
                    </a:lnTo>
                    <a:lnTo>
                      <a:pt x="11" y="33"/>
                    </a:lnTo>
                    <a:lnTo>
                      <a:pt x="11" y="19"/>
                    </a:lnTo>
                    <a:lnTo>
                      <a:pt x="14" y="16"/>
                    </a:lnTo>
                    <a:lnTo>
                      <a:pt x="17" y="14"/>
                    </a:lnTo>
                    <a:lnTo>
                      <a:pt x="20" y="13"/>
                    </a:lnTo>
                    <a:lnTo>
                      <a:pt x="23" y="11"/>
                    </a:lnTo>
                    <a:lnTo>
                      <a:pt x="23" y="14"/>
                    </a:lnTo>
                    <a:lnTo>
                      <a:pt x="25" y="14"/>
                    </a:lnTo>
                    <a:lnTo>
                      <a:pt x="36" y="14"/>
                    </a:lnTo>
                    <a:lnTo>
                      <a:pt x="33" y="10"/>
                    </a:lnTo>
                    <a:lnTo>
                      <a:pt x="33" y="5"/>
                    </a:lnTo>
                    <a:lnTo>
                      <a:pt x="34" y="5"/>
                    </a:lnTo>
                    <a:lnTo>
                      <a:pt x="34" y="6"/>
                    </a:lnTo>
                    <a:lnTo>
                      <a:pt x="34" y="8"/>
                    </a:lnTo>
                    <a:lnTo>
                      <a:pt x="34" y="10"/>
                    </a:lnTo>
                    <a:lnTo>
                      <a:pt x="38" y="11"/>
                    </a:lnTo>
                    <a:lnTo>
                      <a:pt x="42" y="11"/>
                    </a:lnTo>
                    <a:lnTo>
                      <a:pt x="48" y="11"/>
                    </a:lnTo>
                    <a:lnTo>
                      <a:pt x="50" y="10"/>
                    </a:lnTo>
                    <a:lnTo>
                      <a:pt x="52" y="8"/>
                    </a:lnTo>
                    <a:lnTo>
                      <a:pt x="52" y="5"/>
                    </a:lnTo>
                    <a:lnTo>
                      <a:pt x="53" y="3"/>
                    </a:lnTo>
                    <a:lnTo>
                      <a:pt x="52" y="2"/>
                    </a:lnTo>
                    <a:lnTo>
                      <a:pt x="44" y="2"/>
                    </a:lnTo>
                    <a:lnTo>
                      <a:pt x="36" y="2"/>
                    </a:lnTo>
                    <a:lnTo>
                      <a:pt x="34" y="2"/>
                    </a:lnTo>
                    <a:lnTo>
                      <a:pt x="33" y="0"/>
                    </a:lnTo>
                    <a:lnTo>
                      <a:pt x="34" y="0"/>
                    </a:lnTo>
                    <a:lnTo>
                      <a:pt x="3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2" name="Freeform 1103"/>
              <p:cNvSpPr>
                <a:spLocks/>
              </p:cNvSpPr>
              <p:nvPr/>
            </p:nvSpPr>
            <p:spPr bwMode="auto">
              <a:xfrm>
                <a:off x="4046" y="2317"/>
                <a:ext cx="19" cy="22"/>
              </a:xfrm>
              <a:custGeom>
                <a:avLst/>
                <a:gdLst>
                  <a:gd name="T0" fmla="*/ 19 w 19"/>
                  <a:gd name="T1" fmla="*/ 0 h 22"/>
                  <a:gd name="T2" fmla="*/ 19 w 19"/>
                  <a:gd name="T3" fmla="*/ 3 h 22"/>
                  <a:gd name="T4" fmla="*/ 16 w 19"/>
                  <a:gd name="T5" fmla="*/ 8 h 22"/>
                  <a:gd name="T6" fmla="*/ 12 w 19"/>
                  <a:gd name="T7" fmla="*/ 8 h 22"/>
                  <a:gd name="T8" fmla="*/ 11 w 19"/>
                  <a:gd name="T9" fmla="*/ 11 h 22"/>
                  <a:gd name="T10" fmla="*/ 9 w 19"/>
                  <a:gd name="T11" fmla="*/ 12 h 22"/>
                  <a:gd name="T12" fmla="*/ 8 w 19"/>
                  <a:gd name="T13" fmla="*/ 14 h 22"/>
                  <a:gd name="T14" fmla="*/ 5 w 19"/>
                  <a:gd name="T15" fmla="*/ 19 h 22"/>
                  <a:gd name="T16" fmla="*/ 5 w 19"/>
                  <a:gd name="T17" fmla="*/ 20 h 22"/>
                  <a:gd name="T18" fmla="*/ 2 w 19"/>
                  <a:gd name="T19" fmla="*/ 20 h 22"/>
                  <a:gd name="T20" fmla="*/ 0 w 19"/>
                  <a:gd name="T21" fmla="*/ 22 h 22"/>
                  <a:gd name="T22" fmla="*/ 0 w 19"/>
                  <a:gd name="T23" fmla="*/ 19 h 22"/>
                  <a:gd name="T24" fmla="*/ 3 w 19"/>
                  <a:gd name="T25" fmla="*/ 15 h 22"/>
                  <a:gd name="T26" fmla="*/ 5 w 19"/>
                  <a:gd name="T27" fmla="*/ 14 h 22"/>
                  <a:gd name="T28" fmla="*/ 6 w 19"/>
                  <a:gd name="T29" fmla="*/ 11 h 22"/>
                  <a:gd name="T30" fmla="*/ 8 w 19"/>
                  <a:gd name="T31" fmla="*/ 9 h 22"/>
                  <a:gd name="T32" fmla="*/ 9 w 19"/>
                  <a:gd name="T33" fmla="*/ 6 h 22"/>
                  <a:gd name="T34" fmla="*/ 12 w 19"/>
                  <a:gd name="T35" fmla="*/ 4 h 22"/>
                  <a:gd name="T36" fmla="*/ 14 w 19"/>
                  <a:gd name="T37" fmla="*/ 3 h 22"/>
                  <a:gd name="T38" fmla="*/ 17 w 19"/>
                  <a:gd name="T39" fmla="*/ 1 h 22"/>
                  <a:gd name="T40" fmla="*/ 19 w 19"/>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22"/>
                  <a:gd name="T65" fmla="*/ 19 w 19"/>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22">
                    <a:moveTo>
                      <a:pt x="19" y="0"/>
                    </a:moveTo>
                    <a:lnTo>
                      <a:pt x="19" y="3"/>
                    </a:lnTo>
                    <a:lnTo>
                      <a:pt x="16" y="8"/>
                    </a:lnTo>
                    <a:lnTo>
                      <a:pt x="12" y="8"/>
                    </a:lnTo>
                    <a:lnTo>
                      <a:pt x="11" y="11"/>
                    </a:lnTo>
                    <a:lnTo>
                      <a:pt x="9" y="12"/>
                    </a:lnTo>
                    <a:lnTo>
                      <a:pt x="8" y="14"/>
                    </a:lnTo>
                    <a:lnTo>
                      <a:pt x="5" y="19"/>
                    </a:lnTo>
                    <a:lnTo>
                      <a:pt x="5" y="20"/>
                    </a:lnTo>
                    <a:lnTo>
                      <a:pt x="2" y="20"/>
                    </a:lnTo>
                    <a:lnTo>
                      <a:pt x="0" y="22"/>
                    </a:lnTo>
                    <a:lnTo>
                      <a:pt x="0" y="19"/>
                    </a:lnTo>
                    <a:lnTo>
                      <a:pt x="3" y="15"/>
                    </a:lnTo>
                    <a:lnTo>
                      <a:pt x="5" y="14"/>
                    </a:lnTo>
                    <a:lnTo>
                      <a:pt x="6" y="11"/>
                    </a:lnTo>
                    <a:lnTo>
                      <a:pt x="8" y="9"/>
                    </a:lnTo>
                    <a:lnTo>
                      <a:pt x="9" y="6"/>
                    </a:lnTo>
                    <a:lnTo>
                      <a:pt x="12" y="4"/>
                    </a:lnTo>
                    <a:lnTo>
                      <a:pt x="14" y="3"/>
                    </a:lnTo>
                    <a:lnTo>
                      <a:pt x="17" y="1"/>
                    </a:lnTo>
                    <a:lnTo>
                      <a:pt x="1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3" name="Freeform 1104"/>
              <p:cNvSpPr>
                <a:spLocks/>
              </p:cNvSpPr>
              <p:nvPr/>
            </p:nvSpPr>
            <p:spPr bwMode="auto">
              <a:xfrm>
                <a:off x="3977" y="2320"/>
                <a:ext cx="7" cy="5"/>
              </a:xfrm>
              <a:custGeom>
                <a:avLst/>
                <a:gdLst>
                  <a:gd name="T0" fmla="*/ 0 w 7"/>
                  <a:gd name="T1" fmla="*/ 0 h 5"/>
                  <a:gd name="T2" fmla="*/ 2 w 7"/>
                  <a:gd name="T3" fmla="*/ 1 h 5"/>
                  <a:gd name="T4" fmla="*/ 5 w 7"/>
                  <a:gd name="T5" fmla="*/ 3 h 5"/>
                  <a:gd name="T6" fmla="*/ 7 w 7"/>
                  <a:gd name="T7" fmla="*/ 3 h 5"/>
                  <a:gd name="T8" fmla="*/ 7 w 7"/>
                  <a:gd name="T9" fmla="*/ 5 h 5"/>
                  <a:gd name="T10" fmla="*/ 5 w 7"/>
                  <a:gd name="T11" fmla="*/ 5 h 5"/>
                  <a:gd name="T12" fmla="*/ 2 w 7"/>
                  <a:gd name="T13" fmla="*/ 5 h 5"/>
                  <a:gd name="T14" fmla="*/ 0 w 7"/>
                  <a:gd name="T15" fmla="*/ 3 h 5"/>
                  <a:gd name="T16" fmla="*/ 0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0"/>
                    </a:moveTo>
                    <a:lnTo>
                      <a:pt x="2" y="1"/>
                    </a:lnTo>
                    <a:lnTo>
                      <a:pt x="5" y="3"/>
                    </a:lnTo>
                    <a:lnTo>
                      <a:pt x="7" y="3"/>
                    </a:lnTo>
                    <a:lnTo>
                      <a:pt x="7" y="5"/>
                    </a:lnTo>
                    <a:lnTo>
                      <a:pt x="5" y="5"/>
                    </a:lnTo>
                    <a:lnTo>
                      <a:pt x="2" y="5"/>
                    </a:lnTo>
                    <a:lnTo>
                      <a:pt x="0" y="3"/>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4" name="Freeform 1105"/>
              <p:cNvSpPr>
                <a:spLocks/>
              </p:cNvSpPr>
              <p:nvPr/>
            </p:nvSpPr>
            <p:spPr bwMode="auto">
              <a:xfrm>
                <a:off x="3832" y="2321"/>
                <a:ext cx="28" cy="21"/>
              </a:xfrm>
              <a:custGeom>
                <a:avLst/>
                <a:gdLst>
                  <a:gd name="T0" fmla="*/ 17 w 28"/>
                  <a:gd name="T1" fmla="*/ 0 h 21"/>
                  <a:gd name="T2" fmla="*/ 24 w 28"/>
                  <a:gd name="T3" fmla="*/ 2 h 21"/>
                  <a:gd name="T4" fmla="*/ 28 w 28"/>
                  <a:gd name="T5" fmla="*/ 2 h 21"/>
                  <a:gd name="T6" fmla="*/ 28 w 28"/>
                  <a:gd name="T7" fmla="*/ 5 h 21"/>
                  <a:gd name="T8" fmla="*/ 27 w 28"/>
                  <a:gd name="T9" fmla="*/ 7 h 21"/>
                  <a:gd name="T10" fmla="*/ 22 w 28"/>
                  <a:gd name="T11" fmla="*/ 11 h 21"/>
                  <a:gd name="T12" fmla="*/ 25 w 28"/>
                  <a:gd name="T13" fmla="*/ 13 h 21"/>
                  <a:gd name="T14" fmla="*/ 13 w 28"/>
                  <a:gd name="T15" fmla="*/ 13 h 21"/>
                  <a:gd name="T16" fmla="*/ 7 w 28"/>
                  <a:gd name="T17" fmla="*/ 16 h 21"/>
                  <a:gd name="T18" fmla="*/ 0 w 28"/>
                  <a:gd name="T19" fmla="*/ 21 h 21"/>
                  <a:gd name="T20" fmla="*/ 0 w 28"/>
                  <a:gd name="T21" fmla="*/ 21 h 21"/>
                  <a:gd name="T22" fmla="*/ 0 w 28"/>
                  <a:gd name="T23" fmla="*/ 19 h 21"/>
                  <a:gd name="T24" fmla="*/ 2 w 28"/>
                  <a:gd name="T25" fmla="*/ 16 h 21"/>
                  <a:gd name="T26" fmla="*/ 5 w 28"/>
                  <a:gd name="T27" fmla="*/ 15 h 21"/>
                  <a:gd name="T28" fmla="*/ 7 w 28"/>
                  <a:gd name="T29" fmla="*/ 15 h 21"/>
                  <a:gd name="T30" fmla="*/ 5 w 28"/>
                  <a:gd name="T31" fmla="*/ 13 h 21"/>
                  <a:gd name="T32" fmla="*/ 3 w 28"/>
                  <a:gd name="T33" fmla="*/ 11 h 21"/>
                  <a:gd name="T34" fmla="*/ 0 w 28"/>
                  <a:gd name="T35" fmla="*/ 7 h 21"/>
                  <a:gd name="T36" fmla="*/ 3 w 28"/>
                  <a:gd name="T37" fmla="*/ 8 h 21"/>
                  <a:gd name="T38" fmla="*/ 7 w 28"/>
                  <a:gd name="T39" fmla="*/ 11 h 21"/>
                  <a:gd name="T40" fmla="*/ 8 w 28"/>
                  <a:gd name="T41" fmla="*/ 13 h 21"/>
                  <a:gd name="T42" fmla="*/ 11 w 28"/>
                  <a:gd name="T43" fmla="*/ 13 h 21"/>
                  <a:gd name="T44" fmla="*/ 13 w 28"/>
                  <a:gd name="T45" fmla="*/ 11 h 21"/>
                  <a:gd name="T46" fmla="*/ 13 w 28"/>
                  <a:gd name="T47" fmla="*/ 11 h 21"/>
                  <a:gd name="T48" fmla="*/ 5 w 28"/>
                  <a:gd name="T49" fmla="*/ 5 h 21"/>
                  <a:gd name="T50" fmla="*/ 10 w 28"/>
                  <a:gd name="T51" fmla="*/ 7 h 21"/>
                  <a:gd name="T52" fmla="*/ 13 w 28"/>
                  <a:gd name="T53" fmla="*/ 10 h 21"/>
                  <a:gd name="T54" fmla="*/ 17 w 28"/>
                  <a:gd name="T55" fmla="*/ 11 h 21"/>
                  <a:gd name="T56" fmla="*/ 22 w 28"/>
                  <a:gd name="T57" fmla="*/ 10 h 21"/>
                  <a:gd name="T58" fmla="*/ 24 w 28"/>
                  <a:gd name="T59" fmla="*/ 7 h 21"/>
                  <a:gd name="T60" fmla="*/ 27 w 28"/>
                  <a:gd name="T61" fmla="*/ 4 h 21"/>
                  <a:gd name="T62" fmla="*/ 21 w 28"/>
                  <a:gd name="T63" fmla="*/ 2 h 21"/>
                  <a:gd name="T64" fmla="*/ 14 w 28"/>
                  <a:gd name="T65" fmla="*/ 4 h 21"/>
                  <a:gd name="T66" fmla="*/ 11 w 28"/>
                  <a:gd name="T67" fmla="*/ 4 h 21"/>
                  <a:gd name="T68" fmla="*/ 8 w 28"/>
                  <a:gd name="T69" fmla="*/ 4 h 21"/>
                  <a:gd name="T70" fmla="*/ 8 w 28"/>
                  <a:gd name="T71" fmla="*/ 2 h 21"/>
                  <a:gd name="T72" fmla="*/ 10 w 28"/>
                  <a:gd name="T73" fmla="*/ 2 h 21"/>
                  <a:gd name="T74" fmla="*/ 14 w 28"/>
                  <a:gd name="T75" fmla="*/ 0 h 21"/>
                  <a:gd name="T76" fmla="*/ 17 w 28"/>
                  <a:gd name="T77" fmla="*/ 0 h 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21"/>
                  <a:gd name="T119" fmla="*/ 28 w 28"/>
                  <a:gd name="T120" fmla="*/ 21 h 2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21">
                    <a:moveTo>
                      <a:pt x="17" y="0"/>
                    </a:moveTo>
                    <a:lnTo>
                      <a:pt x="24" y="2"/>
                    </a:lnTo>
                    <a:lnTo>
                      <a:pt x="28" y="2"/>
                    </a:lnTo>
                    <a:lnTo>
                      <a:pt x="28" y="5"/>
                    </a:lnTo>
                    <a:lnTo>
                      <a:pt x="27" y="7"/>
                    </a:lnTo>
                    <a:lnTo>
                      <a:pt x="22" y="11"/>
                    </a:lnTo>
                    <a:lnTo>
                      <a:pt x="25" y="13"/>
                    </a:lnTo>
                    <a:lnTo>
                      <a:pt x="13" y="13"/>
                    </a:lnTo>
                    <a:lnTo>
                      <a:pt x="7" y="16"/>
                    </a:lnTo>
                    <a:lnTo>
                      <a:pt x="0" y="21"/>
                    </a:lnTo>
                    <a:lnTo>
                      <a:pt x="0" y="19"/>
                    </a:lnTo>
                    <a:lnTo>
                      <a:pt x="2" y="16"/>
                    </a:lnTo>
                    <a:lnTo>
                      <a:pt x="5" y="15"/>
                    </a:lnTo>
                    <a:lnTo>
                      <a:pt x="7" y="15"/>
                    </a:lnTo>
                    <a:lnTo>
                      <a:pt x="5" y="13"/>
                    </a:lnTo>
                    <a:lnTo>
                      <a:pt x="3" y="11"/>
                    </a:lnTo>
                    <a:lnTo>
                      <a:pt x="0" y="7"/>
                    </a:lnTo>
                    <a:lnTo>
                      <a:pt x="3" y="8"/>
                    </a:lnTo>
                    <a:lnTo>
                      <a:pt x="7" y="11"/>
                    </a:lnTo>
                    <a:lnTo>
                      <a:pt x="8" y="13"/>
                    </a:lnTo>
                    <a:lnTo>
                      <a:pt x="11" y="13"/>
                    </a:lnTo>
                    <a:lnTo>
                      <a:pt x="13" y="11"/>
                    </a:lnTo>
                    <a:lnTo>
                      <a:pt x="5" y="5"/>
                    </a:lnTo>
                    <a:lnTo>
                      <a:pt x="10" y="7"/>
                    </a:lnTo>
                    <a:lnTo>
                      <a:pt x="13" y="10"/>
                    </a:lnTo>
                    <a:lnTo>
                      <a:pt x="17" y="11"/>
                    </a:lnTo>
                    <a:lnTo>
                      <a:pt x="22" y="10"/>
                    </a:lnTo>
                    <a:lnTo>
                      <a:pt x="24" y="7"/>
                    </a:lnTo>
                    <a:lnTo>
                      <a:pt x="27" y="4"/>
                    </a:lnTo>
                    <a:lnTo>
                      <a:pt x="21" y="2"/>
                    </a:lnTo>
                    <a:lnTo>
                      <a:pt x="14" y="4"/>
                    </a:lnTo>
                    <a:lnTo>
                      <a:pt x="11" y="4"/>
                    </a:lnTo>
                    <a:lnTo>
                      <a:pt x="8" y="4"/>
                    </a:lnTo>
                    <a:lnTo>
                      <a:pt x="8" y="2"/>
                    </a:lnTo>
                    <a:lnTo>
                      <a:pt x="10" y="2"/>
                    </a:lnTo>
                    <a:lnTo>
                      <a:pt x="14" y="0"/>
                    </a:lnTo>
                    <a:lnTo>
                      <a:pt x="1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5" name="Freeform 1106"/>
              <p:cNvSpPr>
                <a:spLocks/>
              </p:cNvSpPr>
              <p:nvPr/>
            </p:nvSpPr>
            <p:spPr bwMode="auto">
              <a:xfrm>
                <a:off x="3985" y="2323"/>
                <a:ext cx="6" cy="3"/>
              </a:xfrm>
              <a:custGeom>
                <a:avLst/>
                <a:gdLst>
                  <a:gd name="T0" fmla="*/ 2 w 6"/>
                  <a:gd name="T1" fmla="*/ 0 h 3"/>
                  <a:gd name="T2" fmla="*/ 3 w 6"/>
                  <a:gd name="T3" fmla="*/ 0 h 3"/>
                  <a:gd name="T4" fmla="*/ 6 w 6"/>
                  <a:gd name="T5" fmla="*/ 0 h 3"/>
                  <a:gd name="T6" fmla="*/ 6 w 6"/>
                  <a:gd name="T7" fmla="*/ 2 h 3"/>
                  <a:gd name="T8" fmla="*/ 3 w 6"/>
                  <a:gd name="T9" fmla="*/ 3 h 3"/>
                  <a:gd name="T10" fmla="*/ 2 w 6"/>
                  <a:gd name="T11" fmla="*/ 2 h 3"/>
                  <a:gd name="T12" fmla="*/ 0 w 6"/>
                  <a:gd name="T13" fmla="*/ 0 h 3"/>
                  <a:gd name="T14" fmla="*/ 2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2" y="0"/>
                    </a:moveTo>
                    <a:lnTo>
                      <a:pt x="3" y="0"/>
                    </a:lnTo>
                    <a:lnTo>
                      <a:pt x="6" y="0"/>
                    </a:lnTo>
                    <a:lnTo>
                      <a:pt x="6" y="2"/>
                    </a:lnTo>
                    <a:lnTo>
                      <a:pt x="3" y="3"/>
                    </a:lnTo>
                    <a:lnTo>
                      <a:pt x="2" y="2"/>
                    </a:lnTo>
                    <a:lnTo>
                      <a:pt x="0" y="0"/>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6" name="Freeform 1107"/>
              <p:cNvSpPr>
                <a:spLocks/>
              </p:cNvSpPr>
              <p:nvPr/>
            </p:nvSpPr>
            <p:spPr bwMode="auto">
              <a:xfrm>
                <a:off x="4097" y="2325"/>
                <a:ext cx="39" cy="31"/>
              </a:xfrm>
              <a:custGeom>
                <a:avLst/>
                <a:gdLst>
                  <a:gd name="T0" fmla="*/ 0 w 39"/>
                  <a:gd name="T1" fmla="*/ 0 h 31"/>
                  <a:gd name="T2" fmla="*/ 18 w 39"/>
                  <a:gd name="T3" fmla="*/ 3 h 31"/>
                  <a:gd name="T4" fmla="*/ 22 w 39"/>
                  <a:gd name="T5" fmla="*/ 6 h 31"/>
                  <a:gd name="T6" fmla="*/ 25 w 39"/>
                  <a:gd name="T7" fmla="*/ 7 h 31"/>
                  <a:gd name="T8" fmla="*/ 30 w 39"/>
                  <a:gd name="T9" fmla="*/ 11 h 31"/>
                  <a:gd name="T10" fmla="*/ 33 w 39"/>
                  <a:gd name="T11" fmla="*/ 14 h 31"/>
                  <a:gd name="T12" fmla="*/ 38 w 39"/>
                  <a:gd name="T13" fmla="*/ 21 h 31"/>
                  <a:gd name="T14" fmla="*/ 39 w 39"/>
                  <a:gd name="T15" fmla="*/ 31 h 31"/>
                  <a:gd name="T16" fmla="*/ 38 w 39"/>
                  <a:gd name="T17" fmla="*/ 25 h 31"/>
                  <a:gd name="T18" fmla="*/ 36 w 39"/>
                  <a:gd name="T19" fmla="*/ 20 h 31"/>
                  <a:gd name="T20" fmla="*/ 35 w 39"/>
                  <a:gd name="T21" fmla="*/ 18 h 31"/>
                  <a:gd name="T22" fmla="*/ 32 w 39"/>
                  <a:gd name="T23" fmla="*/ 14 h 31"/>
                  <a:gd name="T24" fmla="*/ 28 w 39"/>
                  <a:gd name="T25" fmla="*/ 12 h 31"/>
                  <a:gd name="T26" fmla="*/ 25 w 39"/>
                  <a:gd name="T27" fmla="*/ 9 h 31"/>
                  <a:gd name="T28" fmla="*/ 22 w 39"/>
                  <a:gd name="T29" fmla="*/ 7 h 31"/>
                  <a:gd name="T30" fmla="*/ 19 w 39"/>
                  <a:gd name="T31" fmla="*/ 6 h 31"/>
                  <a:gd name="T32" fmla="*/ 16 w 39"/>
                  <a:gd name="T33" fmla="*/ 4 h 31"/>
                  <a:gd name="T34" fmla="*/ 8 w 39"/>
                  <a:gd name="T35" fmla="*/ 1 h 31"/>
                  <a:gd name="T36" fmla="*/ 0 w 39"/>
                  <a:gd name="T37" fmla="*/ 0 h 31"/>
                  <a:gd name="T38" fmla="*/ 0 w 39"/>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31"/>
                  <a:gd name="T62" fmla="*/ 39 w 3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31">
                    <a:moveTo>
                      <a:pt x="0" y="0"/>
                    </a:moveTo>
                    <a:lnTo>
                      <a:pt x="18" y="3"/>
                    </a:lnTo>
                    <a:lnTo>
                      <a:pt x="22" y="6"/>
                    </a:lnTo>
                    <a:lnTo>
                      <a:pt x="25" y="7"/>
                    </a:lnTo>
                    <a:lnTo>
                      <a:pt x="30" y="11"/>
                    </a:lnTo>
                    <a:lnTo>
                      <a:pt x="33" y="14"/>
                    </a:lnTo>
                    <a:lnTo>
                      <a:pt x="38" y="21"/>
                    </a:lnTo>
                    <a:lnTo>
                      <a:pt x="39" y="31"/>
                    </a:lnTo>
                    <a:lnTo>
                      <a:pt x="38" y="25"/>
                    </a:lnTo>
                    <a:lnTo>
                      <a:pt x="36" y="20"/>
                    </a:lnTo>
                    <a:lnTo>
                      <a:pt x="35" y="18"/>
                    </a:lnTo>
                    <a:lnTo>
                      <a:pt x="32" y="14"/>
                    </a:lnTo>
                    <a:lnTo>
                      <a:pt x="28" y="12"/>
                    </a:lnTo>
                    <a:lnTo>
                      <a:pt x="25" y="9"/>
                    </a:lnTo>
                    <a:lnTo>
                      <a:pt x="22" y="7"/>
                    </a:lnTo>
                    <a:lnTo>
                      <a:pt x="19" y="6"/>
                    </a:lnTo>
                    <a:lnTo>
                      <a:pt x="16" y="4"/>
                    </a:lnTo>
                    <a:lnTo>
                      <a:pt x="8" y="1"/>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7" name="Freeform 1108"/>
              <p:cNvSpPr>
                <a:spLocks/>
              </p:cNvSpPr>
              <p:nvPr/>
            </p:nvSpPr>
            <p:spPr bwMode="auto">
              <a:xfrm>
                <a:off x="3814" y="2325"/>
                <a:ext cx="17" cy="21"/>
              </a:xfrm>
              <a:custGeom>
                <a:avLst/>
                <a:gdLst>
                  <a:gd name="T0" fmla="*/ 15 w 17"/>
                  <a:gd name="T1" fmla="*/ 0 h 21"/>
                  <a:gd name="T2" fmla="*/ 17 w 17"/>
                  <a:gd name="T3" fmla="*/ 1 h 21"/>
                  <a:gd name="T4" fmla="*/ 17 w 17"/>
                  <a:gd name="T5" fmla="*/ 1 h 21"/>
                  <a:gd name="T6" fmla="*/ 14 w 17"/>
                  <a:gd name="T7" fmla="*/ 3 h 21"/>
                  <a:gd name="T8" fmla="*/ 6 w 17"/>
                  <a:gd name="T9" fmla="*/ 11 h 21"/>
                  <a:gd name="T10" fmla="*/ 3 w 17"/>
                  <a:gd name="T11" fmla="*/ 15 h 21"/>
                  <a:gd name="T12" fmla="*/ 0 w 17"/>
                  <a:gd name="T13" fmla="*/ 21 h 21"/>
                  <a:gd name="T14" fmla="*/ 1 w 17"/>
                  <a:gd name="T15" fmla="*/ 15 h 21"/>
                  <a:gd name="T16" fmla="*/ 3 w 17"/>
                  <a:gd name="T17" fmla="*/ 12 h 21"/>
                  <a:gd name="T18" fmla="*/ 4 w 17"/>
                  <a:gd name="T19" fmla="*/ 9 h 21"/>
                  <a:gd name="T20" fmla="*/ 7 w 17"/>
                  <a:gd name="T21" fmla="*/ 6 h 21"/>
                  <a:gd name="T22" fmla="*/ 11 w 17"/>
                  <a:gd name="T23" fmla="*/ 4 h 21"/>
                  <a:gd name="T24" fmla="*/ 12 w 17"/>
                  <a:gd name="T25" fmla="*/ 3 h 21"/>
                  <a:gd name="T26" fmla="*/ 15 w 17"/>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21"/>
                  <a:gd name="T44" fmla="*/ 17 w 17"/>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21">
                    <a:moveTo>
                      <a:pt x="15" y="0"/>
                    </a:moveTo>
                    <a:lnTo>
                      <a:pt x="17" y="1"/>
                    </a:lnTo>
                    <a:lnTo>
                      <a:pt x="14" y="3"/>
                    </a:lnTo>
                    <a:lnTo>
                      <a:pt x="6" y="11"/>
                    </a:lnTo>
                    <a:lnTo>
                      <a:pt x="3" y="15"/>
                    </a:lnTo>
                    <a:lnTo>
                      <a:pt x="0" y="21"/>
                    </a:lnTo>
                    <a:lnTo>
                      <a:pt x="1" y="15"/>
                    </a:lnTo>
                    <a:lnTo>
                      <a:pt x="3" y="12"/>
                    </a:lnTo>
                    <a:lnTo>
                      <a:pt x="4" y="9"/>
                    </a:lnTo>
                    <a:lnTo>
                      <a:pt x="7" y="6"/>
                    </a:lnTo>
                    <a:lnTo>
                      <a:pt x="11" y="4"/>
                    </a:lnTo>
                    <a:lnTo>
                      <a:pt x="12" y="3"/>
                    </a:lnTo>
                    <a:lnTo>
                      <a:pt x="15"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8" name="Freeform 1109"/>
              <p:cNvSpPr>
                <a:spLocks/>
              </p:cNvSpPr>
              <p:nvPr/>
            </p:nvSpPr>
            <p:spPr bwMode="auto">
              <a:xfrm>
                <a:off x="4138" y="2328"/>
                <a:ext cx="9" cy="11"/>
              </a:xfrm>
              <a:custGeom>
                <a:avLst/>
                <a:gdLst>
                  <a:gd name="T0" fmla="*/ 0 w 9"/>
                  <a:gd name="T1" fmla="*/ 0 h 11"/>
                  <a:gd name="T2" fmla="*/ 3 w 9"/>
                  <a:gd name="T3" fmla="*/ 1 h 11"/>
                  <a:gd name="T4" fmla="*/ 5 w 9"/>
                  <a:gd name="T5" fmla="*/ 3 h 11"/>
                  <a:gd name="T6" fmla="*/ 8 w 9"/>
                  <a:gd name="T7" fmla="*/ 3 h 11"/>
                  <a:gd name="T8" fmla="*/ 9 w 9"/>
                  <a:gd name="T9" fmla="*/ 6 h 11"/>
                  <a:gd name="T10" fmla="*/ 8 w 9"/>
                  <a:gd name="T11" fmla="*/ 8 h 11"/>
                  <a:gd name="T12" fmla="*/ 9 w 9"/>
                  <a:gd name="T13" fmla="*/ 11 h 11"/>
                  <a:gd name="T14" fmla="*/ 8 w 9"/>
                  <a:gd name="T15" fmla="*/ 11 h 11"/>
                  <a:gd name="T16" fmla="*/ 6 w 9"/>
                  <a:gd name="T17" fmla="*/ 9 h 11"/>
                  <a:gd name="T18" fmla="*/ 3 w 9"/>
                  <a:gd name="T19" fmla="*/ 8 h 11"/>
                  <a:gd name="T20" fmla="*/ 3 w 9"/>
                  <a:gd name="T21" fmla="*/ 4 h 11"/>
                  <a:gd name="T22" fmla="*/ 0 w 9"/>
                  <a:gd name="T23" fmla="*/ 0 h 11"/>
                  <a:gd name="T24" fmla="*/ 0 w 9"/>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1"/>
                  <a:gd name="T41" fmla="*/ 9 w 9"/>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1">
                    <a:moveTo>
                      <a:pt x="0" y="0"/>
                    </a:moveTo>
                    <a:lnTo>
                      <a:pt x="3" y="1"/>
                    </a:lnTo>
                    <a:lnTo>
                      <a:pt x="5" y="3"/>
                    </a:lnTo>
                    <a:lnTo>
                      <a:pt x="8" y="3"/>
                    </a:lnTo>
                    <a:lnTo>
                      <a:pt x="9" y="6"/>
                    </a:lnTo>
                    <a:lnTo>
                      <a:pt x="8" y="8"/>
                    </a:lnTo>
                    <a:lnTo>
                      <a:pt x="9" y="11"/>
                    </a:lnTo>
                    <a:lnTo>
                      <a:pt x="8" y="11"/>
                    </a:lnTo>
                    <a:lnTo>
                      <a:pt x="6" y="9"/>
                    </a:lnTo>
                    <a:lnTo>
                      <a:pt x="3" y="8"/>
                    </a:lnTo>
                    <a:lnTo>
                      <a:pt x="3" y="4"/>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99" name="Freeform 1110"/>
              <p:cNvSpPr>
                <a:spLocks/>
              </p:cNvSpPr>
              <p:nvPr/>
            </p:nvSpPr>
            <p:spPr bwMode="auto">
              <a:xfrm>
                <a:off x="3820" y="2328"/>
                <a:ext cx="29" cy="61"/>
              </a:xfrm>
              <a:custGeom>
                <a:avLst/>
                <a:gdLst>
                  <a:gd name="T0" fmla="*/ 12 w 29"/>
                  <a:gd name="T1" fmla="*/ 1 h 61"/>
                  <a:gd name="T2" fmla="*/ 5 w 29"/>
                  <a:gd name="T3" fmla="*/ 8 h 61"/>
                  <a:gd name="T4" fmla="*/ 3 w 29"/>
                  <a:gd name="T5" fmla="*/ 18 h 61"/>
                  <a:gd name="T6" fmla="*/ 6 w 29"/>
                  <a:gd name="T7" fmla="*/ 22 h 61"/>
                  <a:gd name="T8" fmla="*/ 11 w 29"/>
                  <a:gd name="T9" fmla="*/ 15 h 61"/>
                  <a:gd name="T10" fmla="*/ 9 w 29"/>
                  <a:gd name="T11" fmla="*/ 23 h 61"/>
                  <a:gd name="T12" fmla="*/ 8 w 29"/>
                  <a:gd name="T13" fmla="*/ 37 h 61"/>
                  <a:gd name="T14" fmla="*/ 11 w 29"/>
                  <a:gd name="T15" fmla="*/ 43 h 61"/>
                  <a:gd name="T16" fmla="*/ 17 w 29"/>
                  <a:gd name="T17" fmla="*/ 48 h 61"/>
                  <a:gd name="T18" fmla="*/ 23 w 29"/>
                  <a:gd name="T19" fmla="*/ 51 h 61"/>
                  <a:gd name="T20" fmla="*/ 29 w 29"/>
                  <a:gd name="T21" fmla="*/ 53 h 61"/>
                  <a:gd name="T22" fmla="*/ 26 w 29"/>
                  <a:gd name="T23" fmla="*/ 53 h 61"/>
                  <a:gd name="T24" fmla="*/ 20 w 29"/>
                  <a:gd name="T25" fmla="*/ 59 h 61"/>
                  <a:gd name="T26" fmla="*/ 19 w 29"/>
                  <a:gd name="T27" fmla="*/ 57 h 61"/>
                  <a:gd name="T28" fmla="*/ 25 w 29"/>
                  <a:gd name="T29" fmla="*/ 53 h 61"/>
                  <a:gd name="T30" fmla="*/ 20 w 29"/>
                  <a:gd name="T31" fmla="*/ 51 h 61"/>
                  <a:gd name="T32" fmla="*/ 8 w 29"/>
                  <a:gd name="T33" fmla="*/ 40 h 61"/>
                  <a:gd name="T34" fmla="*/ 5 w 29"/>
                  <a:gd name="T35" fmla="*/ 50 h 61"/>
                  <a:gd name="T36" fmla="*/ 8 w 29"/>
                  <a:gd name="T37" fmla="*/ 54 h 61"/>
                  <a:gd name="T38" fmla="*/ 12 w 29"/>
                  <a:gd name="T39" fmla="*/ 59 h 61"/>
                  <a:gd name="T40" fmla="*/ 15 w 29"/>
                  <a:gd name="T41" fmla="*/ 61 h 61"/>
                  <a:gd name="T42" fmla="*/ 6 w 29"/>
                  <a:gd name="T43" fmla="*/ 57 h 61"/>
                  <a:gd name="T44" fmla="*/ 1 w 29"/>
                  <a:gd name="T45" fmla="*/ 48 h 61"/>
                  <a:gd name="T46" fmla="*/ 5 w 29"/>
                  <a:gd name="T47" fmla="*/ 43 h 61"/>
                  <a:gd name="T48" fmla="*/ 3 w 29"/>
                  <a:gd name="T49" fmla="*/ 40 h 61"/>
                  <a:gd name="T50" fmla="*/ 0 w 29"/>
                  <a:gd name="T51" fmla="*/ 42 h 61"/>
                  <a:gd name="T52" fmla="*/ 3 w 29"/>
                  <a:gd name="T53" fmla="*/ 39 h 61"/>
                  <a:gd name="T54" fmla="*/ 6 w 29"/>
                  <a:gd name="T55" fmla="*/ 34 h 61"/>
                  <a:gd name="T56" fmla="*/ 6 w 29"/>
                  <a:gd name="T57" fmla="*/ 34 h 61"/>
                  <a:gd name="T58" fmla="*/ 5 w 29"/>
                  <a:gd name="T59" fmla="*/ 22 h 61"/>
                  <a:gd name="T60" fmla="*/ 0 w 29"/>
                  <a:gd name="T61" fmla="*/ 17 h 61"/>
                  <a:gd name="T62" fmla="*/ 0 w 29"/>
                  <a:gd name="T63" fmla="*/ 12 h 61"/>
                  <a:gd name="T64" fmla="*/ 5 w 29"/>
                  <a:gd name="T65" fmla="*/ 6 h 61"/>
                  <a:gd name="T66" fmla="*/ 11 w 29"/>
                  <a:gd name="T67" fmla="*/ 0 h 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61"/>
                  <a:gd name="T104" fmla="*/ 29 w 29"/>
                  <a:gd name="T105" fmla="*/ 61 h 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61">
                    <a:moveTo>
                      <a:pt x="11" y="0"/>
                    </a:moveTo>
                    <a:lnTo>
                      <a:pt x="12" y="1"/>
                    </a:lnTo>
                    <a:lnTo>
                      <a:pt x="8" y="4"/>
                    </a:lnTo>
                    <a:lnTo>
                      <a:pt x="5" y="8"/>
                    </a:lnTo>
                    <a:lnTo>
                      <a:pt x="0" y="15"/>
                    </a:lnTo>
                    <a:lnTo>
                      <a:pt x="3" y="18"/>
                    </a:lnTo>
                    <a:lnTo>
                      <a:pt x="5" y="20"/>
                    </a:lnTo>
                    <a:lnTo>
                      <a:pt x="6" y="22"/>
                    </a:lnTo>
                    <a:lnTo>
                      <a:pt x="8" y="18"/>
                    </a:lnTo>
                    <a:lnTo>
                      <a:pt x="11" y="15"/>
                    </a:lnTo>
                    <a:lnTo>
                      <a:pt x="9" y="18"/>
                    </a:lnTo>
                    <a:lnTo>
                      <a:pt x="9" y="23"/>
                    </a:lnTo>
                    <a:lnTo>
                      <a:pt x="8" y="29"/>
                    </a:lnTo>
                    <a:lnTo>
                      <a:pt x="8" y="37"/>
                    </a:lnTo>
                    <a:lnTo>
                      <a:pt x="9" y="40"/>
                    </a:lnTo>
                    <a:lnTo>
                      <a:pt x="11" y="43"/>
                    </a:lnTo>
                    <a:lnTo>
                      <a:pt x="14" y="47"/>
                    </a:lnTo>
                    <a:lnTo>
                      <a:pt x="17" y="48"/>
                    </a:lnTo>
                    <a:lnTo>
                      <a:pt x="20" y="50"/>
                    </a:lnTo>
                    <a:lnTo>
                      <a:pt x="23" y="51"/>
                    </a:lnTo>
                    <a:lnTo>
                      <a:pt x="29" y="53"/>
                    </a:lnTo>
                    <a:lnTo>
                      <a:pt x="29" y="54"/>
                    </a:lnTo>
                    <a:lnTo>
                      <a:pt x="26" y="53"/>
                    </a:lnTo>
                    <a:lnTo>
                      <a:pt x="23" y="56"/>
                    </a:lnTo>
                    <a:lnTo>
                      <a:pt x="20" y="59"/>
                    </a:lnTo>
                    <a:lnTo>
                      <a:pt x="17" y="59"/>
                    </a:lnTo>
                    <a:lnTo>
                      <a:pt x="19" y="57"/>
                    </a:lnTo>
                    <a:lnTo>
                      <a:pt x="20" y="56"/>
                    </a:lnTo>
                    <a:lnTo>
                      <a:pt x="25" y="53"/>
                    </a:lnTo>
                    <a:lnTo>
                      <a:pt x="20" y="51"/>
                    </a:lnTo>
                    <a:lnTo>
                      <a:pt x="12" y="47"/>
                    </a:lnTo>
                    <a:lnTo>
                      <a:pt x="8" y="40"/>
                    </a:lnTo>
                    <a:lnTo>
                      <a:pt x="5" y="47"/>
                    </a:lnTo>
                    <a:lnTo>
                      <a:pt x="5" y="50"/>
                    </a:lnTo>
                    <a:lnTo>
                      <a:pt x="6" y="51"/>
                    </a:lnTo>
                    <a:lnTo>
                      <a:pt x="8" y="54"/>
                    </a:lnTo>
                    <a:lnTo>
                      <a:pt x="9" y="57"/>
                    </a:lnTo>
                    <a:lnTo>
                      <a:pt x="12" y="59"/>
                    </a:lnTo>
                    <a:lnTo>
                      <a:pt x="15" y="61"/>
                    </a:lnTo>
                    <a:lnTo>
                      <a:pt x="11" y="61"/>
                    </a:lnTo>
                    <a:lnTo>
                      <a:pt x="6" y="57"/>
                    </a:lnTo>
                    <a:lnTo>
                      <a:pt x="5" y="53"/>
                    </a:lnTo>
                    <a:lnTo>
                      <a:pt x="1" y="48"/>
                    </a:lnTo>
                    <a:lnTo>
                      <a:pt x="3" y="45"/>
                    </a:lnTo>
                    <a:lnTo>
                      <a:pt x="5" y="43"/>
                    </a:lnTo>
                    <a:lnTo>
                      <a:pt x="6" y="36"/>
                    </a:lnTo>
                    <a:lnTo>
                      <a:pt x="3" y="40"/>
                    </a:lnTo>
                    <a:lnTo>
                      <a:pt x="1" y="43"/>
                    </a:lnTo>
                    <a:lnTo>
                      <a:pt x="0" y="42"/>
                    </a:lnTo>
                    <a:lnTo>
                      <a:pt x="0" y="40"/>
                    </a:lnTo>
                    <a:lnTo>
                      <a:pt x="3" y="39"/>
                    </a:lnTo>
                    <a:lnTo>
                      <a:pt x="5" y="36"/>
                    </a:lnTo>
                    <a:lnTo>
                      <a:pt x="6" y="34"/>
                    </a:lnTo>
                    <a:lnTo>
                      <a:pt x="6" y="25"/>
                    </a:lnTo>
                    <a:lnTo>
                      <a:pt x="5" y="22"/>
                    </a:lnTo>
                    <a:lnTo>
                      <a:pt x="3" y="20"/>
                    </a:lnTo>
                    <a:lnTo>
                      <a:pt x="0" y="17"/>
                    </a:lnTo>
                    <a:lnTo>
                      <a:pt x="0" y="15"/>
                    </a:lnTo>
                    <a:lnTo>
                      <a:pt x="0" y="12"/>
                    </a:lnTo>
                    <a:lnTo>
                      <a:pt x="1" y="9"/>
                    </a:lnTo>
                    <a:lnTo>
                      <a:pt x="5" y="6"/>
                    </a:lnTo>
                    <a:lnTo>
                      <a:pt x="8" y="3"/>
                    </a:lnTo>
                    <a:lnTo>
                      <a:pt x="1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0" name="Freeform 1111"/>
              <p:cNvSpPr>
                <a:spLocks/>
              </p:cNvSpPr>
              <p:nvPr/>
            </p:nvSpPr>
            <p:spPr bwMode="auto">
              <a:xfrm>
                <a:off x="3976" y="2328"/>
                <a:ext cx="31" cy="45"/>
              </a:xfrm>
              <a:custGeom>
                <a:avLst/>
                <a:gdLst>
                  <a:gd name="T0" fmla="*/ 4 w 31"/>
                  <a:gd name="T1" fmla="*/ 0 h 45"/>
                  <a:gd name="T2" fmla="*/ 6 w 31"/>
                  <a:gd name="T3" fmla="*/ 3 h 45"/>
                  <a:gd name="T4" fmla="*/ 6 w 31"/>
                  <a:gd name="T5" fmla="*/ 8 h 45"/>
                  <a:gd name="T6" fmla="*/ 6 w 31"/>
                  <a:gd name="T7" fmla="*/ 14 h 45"/>
                  <a:gd name="T8" fmla="*/ 4 w 31"/>
                  <a:gd name="T9" fmla="*/ 17 h 45"/>
                  <a:gd name="T10" fmla="*/ 8 w 31"/>
                  <a:gd name="T11" fmla="*/ 20 h 45"/>
                  <a:gd name="T12" fmla="*/ 9 w 31"/>
                  <a:gd name="T13" fmla="*/ 22 h 45"/>
                  <a:gd name="T14" fmla="*/ 12 w 31"/>
                  <a:gd name="T15" fmla="*/ 20 h 45"/>
                  <a:gd name="T16" fmla="*/ 22 w 31"/>
                  <a:gd name="T17" fmla="*/ 20 h 45"/>
                  <a:gd name="T18" fmla="*/ 29 w 31"/>
                  <a:gd name="T19" fmla="*/ 18 h 45"/>
                  <a:gd name="T20" fmla="*/ 31 w 31"/>
                  <a:gd name="T21" fmla="*/ 18 h 45"/>
                  <a:gd name="T22" fmla="*/ 29 w 31"/>
                  <a:gd name="T23" fmla="*/ 25 h 45"/>
                  <a:gd name="T24" fmla="*/ 28 w 31"/>
                  <a:gd name="T25" fmla="*/ 25 h 45"/>
                  <a:gd name="T26" fmla="*/ 29 w 31"/>
                  <a:gd name="T27" fmla="*/ 26 h 45"/>
                  <a:gd name="T28" fmla="*/ 28 w 31"/>
                  <a:gd name="T29" fmla="*/ 28 h 45"/>
                  <a:gd name="T30" fmla="*/ 26 w 31"/>
                  <a:gd name="T31" fmla="*/ 28 h 45"/>
                  <a:gd name="T32" fmla="*/ 25 w 31"/>
                  <a:gd name="T33" fmla="*/ 26 h 45"/>
                  <a:gd name="T34" fmla="*/ 22 w 31"/>
                  <a:gd name="T35" fmla="*/ 25 h 45"/>
                  <a:gd name="T36" fmla="*/ 22 w 31"/>
                  <a:gd name="T37" fmla="*/ 26 h 45"/>
                  <a:gd name="T38" fmla="*/ 20 w 31"/>
                  <a:gd name="T39" fmla="*/ 28 h 45"/>
                  <a:gd name="T40" fmla="*/ 18 w 31"/>
                  <a:gd name="T41" fmla="*/ 26 h 45"/>
                  <a:gd name="T42" fmla="*/ 17 w 31"/>
                  <a:gd name="T43" fmla="*/ 25 h 45"/>
                  <a:gd name="T44" fmla="*/ 17 w 31"/>
                  <a:gd name="T45" fmla="*/ 28 h 45"/>
                  <a:gd name="T46" fmla="*/ 11 w 31"/>
                  <a:gd name="T47" fmla="*/ 28 h 45"/>
                  <a:gd name="T48" fmla="*/ 8 w 31"/>
                  <a:gd name="T49" fmla="*/ 29 h 45"/>
                  <a:gd name="T50" fmla="*/ 6 w 31"/>
                  <a:gd name="T51" fmla="*/ 31 h 45"/>
                  <a:gd name="T52" fmla="*/ 4 w 31"/>
                  <a:gd name="T53" fmla="*/ 37 h 45"/>
                  <a:gd name="T54" fmla="*/ 4 w 31"/>
                  <a:gd name="T55" fmla="*/ 40 h 45"/>
                  <a:gd name="T56" fmla="*/ 6 w 31"/>
                  <a:gd name="T57" fmla="*/ 43 h 45"/>
                  <a:gd name="T58" fmla="*/ 3 w 31"/>
                  <a:gd name="T59" fmla="*/ 45 h 45"/>
                  <a:gd name="T60" fmla="*/ 1 w 31"/>
                  <a:gd name="T61" fmla="*/ 45 h 45"/>
                  <a:gd name="T62" fmla="*/ 0 w 31"/>
                  <a:gd name="T63" fmla="*/ 40 h 45"/>
                  <a:gd name="T64" fmla="*/ 1 w 31"/>
                  <a:gd name="T65" fmla="*/ 40 h 45"/>
                  <a:gd name="T66" fmla="*/ 3 w 31"/>
                  <a:gd name="T67" fmla="*/ 40 h 45"/>
                  <a:gd name="T68" fmla="*/ 3 w 31"/>
                  <a:gd name="T69" fmla="*/ 40 h 45"/>
                  <a:gd name="T70" fmla="*/ 4 w 31"/>
                  <a:gd name="T71" fmla="*/ 28 h 45"/>
                  <a:gd name="T72" fmla="*/ 4 w 31"/>
                  <a:gd name="T73" fmla="*/ 26 h 45"/>
                  <a:gd name="T74" fmla="*/ 6 w 31"/>
                  <a:gd name="T75" fmla="*/ 26 h 45"/>
                  <a:gd name="T76" fmla="*/ 9 w 31"/>
                  <a:gd name="T77" fmla="*/ 26 h 45"/>
                  <a:gd name="T78" fmla="*/ 11 w 31"/>
                  <a:gd name="T79" fmla="*/ 26 h 45"/>
                  <a:gd name="T80" fmla="*/ 6 w 31"/>
                  <a:gd name="T81" fmla="*/ 25 h 45"/>
                  <a:gd name="T82" fmla="*/ 4 w 31"/>
                  <a:gd name="T83" fmla="*/ 20 h 45"/>
                  <a:gd name="T84" fmla="*/ 4 w 31"/>
                  <a:gd name="T85" fmla="*/ 12 h 45"/>
                  <a:gd name="T86" fmla="*/ 4 w 31"/>
                  <a:gd name="T87" fmla="*/ 0 h 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
                  <a:gd name="T133" fmla="*/ 0 h 45"/>
                  <a:gd name="T134" fmla="*/ 31 w 31"/>
                  <a:gd name="T135" fmla="*/ 45 h 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 h="45">
                    <a:moveTo>
                      <a:pt x="4" y="0"/>
                    </a:moveTo>
                    <a:lnTo>
                      <a:pt x="6" y="3"/>
                    </a:lnTo>
                    <a:lnTo>
                      <a:pt x="6" y="8"/>
                    </a:lnTo>
                    <a:lnTo>
                      <a:pt x="6" y="14"/>
                    </a:lnTo>
                    <a:lnTo>
                      <a:pt x="4" y="17"/>
                    </a:lnTo>
                    <a:lnTo>
                      <a:pt x="8" y="20"/>
                    </a:lnTo>
                    <a:lnTo>
                      <a:pt x="9" y="22"/>
                    </a:lnTo>
                    <a:lnTo>
                      <a:pt x="12" y="20"/>
                    </a:lnTo>
                    <a:lnTo>
                      <a:pt x="22" y="20"/>
                    </a:lnTo>
                    <a:lnTo>
                      <a:pt x="29" y="18"/>
                    </a:lnTo>
                    <a:lnTo>
                      <a:pt x="31" y="18"/>
                    </a:lnTo>
                    <a:lnTo>
                      <a:pt x="29" y="25"/>
                    </a:lnTo>
                    <a:lnTo>
                      <a:pt x="28" y="25"/>
                    </a:lnTo>
                    <a:lnTo>
                      <a:pt x="29" y="26"/>
                    </a:lnTo>
                    <a:lnTo>
                      <a:pt x="28" y="28"/>
                    </a:lnTo>
                    <a:lnTo>
                      <a:pt x="26" y="28"/>
                    </a:lnTo>
                    <a:lnTo>
                      <a:pt x="25" y="26"/>
                    </a:lnTo>
                    <a:lnTo>
                      <a:pt x="22" y="25"/>
                    </a:lnTo>
                    <a:lnTo>
                      <a:pt x="22" y="26"/>
                    </a:lnTo>
                    <a:lnTo>
                      <a:pt x="20" y="28"/>
                    </a:lnTo>
                    <a:lnTo>
                      <a:pt x="18" y="26"/>
                    </a:lnTo>
                    <a:lnTo>
                      <a:pt x="17" y="25"/>
                    </a:lnTo>
                    <a:lnTo>
                      <a:pt x="17" y="28"/>
                    </a:lnTo>
                    <a:lnTo>
                      <a:pt x="11" y="28"/>
                    </a:lnTo>
                    <a:lnTo>
                      <a:pt x="8" y="29"/>
                    </a:lnTo>
                    <a:lnTo>
                      <a:pt x="6" y="31"/>
                    </a:lnTo>
                    <a:lnTo>
                      <a:pt x="4" y="37"/>
                    </a:lnTo>
                    <a:lnTo>
                      <a:pt x="4" y="40"/>
                    </a:lnTo>
                    <a:lnTo>
                      <a:pt x="6" y="43"/>
                    </a:lnTo>
                    <a:lnTo>
                      <a:pt x="3" y="45"/>
                    </a:lnTo>
                    <a:lnTo>
                      <a:pt x="1" y="45"/>
                    </a:lnTo>
                    <a:lnTo>
                      <a:pt x="0" y="40"/>
                    </a:lnTo>
                    <a:lnTo>
                      <a:pt x="1" y="40"/>
                    </a:lnTo>
                    <a:lnTo>
                      <a:pt x="3" y="40"/>
                    </a:lnTo>
                    <a:lnTo>
                      <a:pt x="4" y="28"/>
                    </a:lnTo>
                    <a:lnTo>
                      <a:pt x="4" y="26"/>
                    </a:lnTo>
                    <a:lnTo>
                      <a:pt x="6" y="26"/>
                    </a:lnTo>
                    <a:lnTo>
                      <a:pt x="9" y="26"/>
                    </a:lnTo>
                    <a:lnTo>
                      <a:pt x="11" y="26"/>
                    </a:lnTo>
                    <a:lnTo>
                      <a:pt x="6" y="25"/>
                    </a:lnTo>
                    <a:lnTo>
                      <a:pt x="4" y="20"/>
                    </a:lnTo>
                    <a:lnTo>
                      <a:pt x="4" y="12"/>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1" name="Freeform 1112"/>
              <p:cNvSpPr>
                <a:spLocks/>
              </p:cNvSpPr>
              <p:nvPr/>
            </p:nvSpPr>
            <p:spPr bwMode="auto">
              <a:xfrm>
                <a:off x="4009" y="2331"/>
                <a:ext cx="65" cy="37"/>
              </a:xfrm>
              <a:custGeom>
                <a:avLst/>
                <a:gdLst>
                  <a:gd name="T0" fmla="*/ 65 w 65"/>
                  <a:gd name="T1" fmla="*/ 3 h 37"/>
                  <a:gd name="T2" fmla="*/ 56 w 65"/>
                  <a:gd name="T3" fmla="*/ 11 h 37"/>
                  <a:gd name="T4" fmla="*/ 46 w 65"/>
                  <a:gd name="T5" fmla="*/ 19 h 37"/>
                  <a:gd name="T6" fmla="*/ 43 w 65"/>
                  <a:gd name="T7" fmla="*/ 14 h 37"/>
                  <a:gd name="T8" fmla="*/ 39 w 65"/>
                  <a:gd name="T9" fmla="*/ 12 h 37"/>
                  <a:gd name="T10" fmla="*/ 37 w 65"/>
                  <a:gd name="T11" fmla="*/ 15 h 37"/>
                  <a:gd name="T12" fmla="*/ 34 w 65"/>
                  <a:gd name="T13" fmla="*/ 19 h 37"/>
                  <a:gd name="T14" fmla="*/ 48 w 65"/>
                  <a:gd name="T15" fmla="*/ 26 h 37"/>
                  <a:gd name="T16" fmla="*/ 46 w 65"/>
                  <a:gd name="T17" fmla="*/ 26 h 37"/>
                  <a:gd name="T18" fmla="*/ 40 w 65"/>
                  <a:gd name="T19" fmla="*/ 23 h 37"/>
                  <a:gd name="T20" fmla="*/ 28 w 65"/>
                  <a:gd name="T21" fmla="*/ 20 h 37"/>
                  <a:gd name="T22" fmla="*/ 24 w 65"/>
                  <a:gd name="T23" fmla="*/ 17 h 37"/>
                  <a:gd name="T24" fmla="*/ 18 w 65"/>
                  <a:gd name="T25" fmla="*/ 20 h 37"/>
                  <a:gd name="T26" fmla="*/ 12 w 65"/>
                  <a:gd name="T27" fmla="*/ 25 h 37"/>
                  <a:gd name="T28" fmla="*/ 10 w 65"/>
                  <a:gd name="T29" fmla="*/ 29 h 37"/>
                  <a:gd name="T30" fmla="*/ 6 w 65"/>
                  <a:gd name="T31" fmla="*/ 36 h 37"/>
                  <a:gd name="T32" fmla="*/ 1 w 65"/>
                  <a:gd name="T33" fmla="*/ 36 h 37"/>
                  <a:gd name="T34" fmla="*/ 1 w 65"/>
                  <a:gd name="T35" fmla="*/ 33 h 37"/>
                  <a:gd name="T36" fmla="*/ 4 w 65"/>
                  <a:gd name="T37" fmla="*/ 29 h 37"/>
                  <a:gd name="T38" fmla="*/ 7 w 65"/>
                  <a:gd name="T39" fmla="*/ 25 h 37"/>
                  <a:gd name="T40" fmla="*/ 17 w 65"/>
                  <a:gd name="T41" fmla="*/ 20 h 37"/>
                  <a:gd name="T42" fmla="*/ 21 w 65"/>
                  <a:gd name="T43" fmla="*/ 17 h 37"/>
                  <a:gd name="T44" fmla="*/ 24 w 65"/>
                  <a:gd name="T45" fmla="*/ 11 h 37"/>
                  <a:gd name="T46" fmla="*/ 28 w 65"/>
                  <a:gd name="T47" fmla="*/ 6 h 37"/>
                  <a:gd name="T48" fmla="*/ 31 w 65"/>
                  <a:gd name="T49" fmla="*/ 5 h 37"/>
                  <a:gd name="T50" fmla="*/ 26 w 65"/>
                  <a:gd name="T51" fmla="*/ 12 h 37"/>
                  <a:gd name="T52" fmla="*/ 28 w 65"/>
                  <a:gd name="T53" fmla="*/ 15 h 37"/>
                  <a:gd name="T54" fmla="*/ 35 w 65"/>
                  <a:gd name="T55" fmla="*/ 11 h 37"/>
                  <a:gd name="T56" fmla="*/ 42 w 65"/>
                  <a:gd name="T57" fmla="*/ 11 h 37"/>
                  <a:gd name="T58" fmla="*/ 48 w 65"/>
                  <a:gd name="T59" fmla="*/ 17 h 37"/>
                  <a:gd name="T60" fmla="*/ 51 w 65"/>
                  <a:gd name="T61" fmla="*/ 14 h 37"/>
                  <a:gd name="T62" fmla="*/ 49 w 65"/>
                  <a:gd name="T63" fmla="*/ 17 h 37"/>
                  <a:gd name="T64" fmla="*/ 54 w 65"/>
                  <a:gd name="T65" fmla="*/ 9 h 37"/>
                  <a:gd name="T66" fmla="*/ 62 w 65"/>
                  <a:gd name="T67" fmla="*/ 1 h 37"/>
                  <a:gd name="T68" fmla="*/ 56 w 65"/>
                  <a:gd name="T69" fmla="*/ 6 h 37"/>
                  <a:gd name="T70" fmla="*/ 53 w 65"/>
                  <a:gd name="T71" fmla="*/ 11 h 37"/>
                  <a:gd name="T72" fmla="*/ 53 w 65"/>
                  <a:gd name="T73" fmla="*/ 8 h 37"/>
                  <a:gd name="T74" fmla="*/ 59 w 65"/>
                  <a:gd name="T75" fmla="*/ 1 h 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
                  <a:gd name="T115" fmla="*/ 0 h 37"/>
                  <a:gd name="T116" fmla="*/ 65 w 65"/>
                  <a:gd name="T117" fmla="*/ 37 h 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 h="37">
                    <a:moveTo>
                      <a:pt x="62" y="0"/>
                    </a:moveTo>
                    <a:lnTo>
                      <a:pt x="65" y="3"/>
                    </a:lnTo>
                    <a:lnTo>
                      <a:pt x="60" y="6"/>
                    </a:lnTo>
                    <a:lnTo>
                      <a:pt x="56" y="11"/>
                    </a:lnTo>
                    <a:lnTo>
                      <a:pt x="51" y="20"/>
                    </a:lnTo>
                    <a:lnTo>
                      <a:pt x="46" y="19"/>
                    </a:lnTo>
                    <a:lnTo>
                      <a:pt x="45" y="15"/>
                    </a:lnTo>
                    <a:lnTo>
                      <a:pt x="43" y="14"/>
                    </a:lnTo>
                    <a:lnTo>
                      <a:pt x="42" y="12"/>
                    </a:lnTo>
                    <a:lnTo>
                      <a:pt x="39" y="12"/>
                    </a:lnTo>
                    <a:lnTo>
                      <a:pt x="35" y="14"/>
                    </a:lnTo>
                    <a:lnTo>
                      <a:pt x="37" y="15"/>
                    </a:lnTo>
                    <a:lnTo>
                      <a:pt x="35" y="17"/>
                    </a:lnTo>
                    <a:lnTo>
                      <a:pt x="34" y="19"/>
                    </a:lnTo>
                    <a:lnTo>
                      <a:pt x="32" y="20"/>
                    </a:lnTo>
                    <a:lnTo>
                      <a:pt x="48" y="26"/>
                    </a:lnTo>
                    <a:lnTo>
                      <a:pt x="48" y="28"/>
                    </a:lnTo>
                    <a:lnTo>
                      <a:pt x="46" y="26"/>
                    </a:lnTo>
                    <a:lnTo>
                      <a:pt x="45" y="25"/>
                    </a:lnTo>
                    <a:lnTo>
                      <a:pt x="40" y="23"/>
                    </a:lnTo>
                    <a:lnTo>
                      <a:pt x="32" y="20"/>
                    </a:lnTo>
                    <a:lnTo>
                      <a:pt x="28" y="20"/>
                    </a:lnTo>
                    <a:lnTo>
                      <a:pt x="26" y="19"/>
                    </a:lnTo>
                    <a:lnTo>
                      <a:pt x="24" y="17"/>
                    </a:lnTo>
                    <a:lnTo>
                      <a:pt x="21" y="19"/>
                    </a:lnTo>
                    <a:lnTo>
                      <a:pt x="18" y="20"/>
                    </a:lnTo>
                    <a:lnTo>
                      <a:pt x="15" y="22"/>
                    </a:lnTo>
                    <a:lnTo>
                      <a:pt x="12" y="25"/>
                    </a:lnTo>
                    <a:lnTo>
                      <a:pt x="9" y="26"/>
                    </a:lnTo>
                    <a:lnTo>
                      <a:pt x="10" y="29"/>
                    </a:lnTo>
                    <a:lnTo>
                      <a:pt x="9" y="31"/>
                    </a:lnTo>
                    <a:lnTo>
                      <a:pt x="6" y="36"/>
                    </a:lnTo>
                    <a:lnTo>
                      <a:pt x="3" y="37"/>
                    </a:lnTo>
                    <a:lnTo>
                      <a:pt x="1" y="36"/>
                    </a:lnTo>
                    <a:lnTo>
                      <a:pt x="0" y="34"/>
                    </a:lnTo>
                    <a:lnTo>
                      <a:pt x="1" y="33"/>
                    </a:lnTo>
                    <a:lnTo>
                      <a:pt x="3" y="31"/>
                    </a:lnTo>
                    <a:lnTo>
                      <a:pt x="4" y="29"/>
                    </a:lnTo>
                    <a:lnTo>
                      <a:pt x="6" y="26"/>
                    </a:lnTo>
                    <a:lnTo>
                      <a:pt x="7" y="25"/>
                    </a:lnTo>
                    <a:lnTo>
                      <a:pt x="12" y="23"/>
                    </a:lnTo>
                    <a:lnTo>
                      <a:pt x="17" y="20"/>
                    </a:lnTo>
                    <a:lnTo>
                      <a:pt x="18" y="19"/>
                    </a:lnTo>
                    <a:lnTo>
                      <a:pt x="21" y="17"/>
                    </a:lnTo>
                    <a:lnTo>
                      <a:pt x="24" y="14"/>
                    </a:lnTo>
                    <a:lnTo>
                      <a:pt x="24" y="11"/>
                    </a:lnTo>
                    <a:lnTo>
                      <a:pt x="26" y="8"/>
                    </a:lnTo>
                    <a:lnTo>
                      <a:pt x="28" y="6"/>
                    </a:lnTo>
                    <a:lnTo>
                      <a:pt x="29" y="3"/>
                    </a:lnTo>
                    <a:lnTo>
                      <a:pt x="31" y="5"/>
                    </a:lnTo>
                    <a:lnTo>
                      <a:pt x="28" y="8"/>
                    </a:lnTo>
                    <a:lnTo>
                      <a:pt x="26" y="12"/>
                    </a:lnTo>
                    <a:lnTo>
                      <a:pt x="28" y="14"/>
                    </a:lnTo>
                    <a:lnTo>
                      <a:pt x="28" y="15"/>
                    </a:lnTo>
                    <a:lnTo>
                      <a:pt x="34" y="12"/>
                    </a:lnTo>
                    <a:lnTo>
                      <a:pt x="35" y="11"/>
                    </a:lnTo>
                    <a:lnTo>
                      <a:pt x="39" y="9"/>
                    </a:lnTo>
                    <a:lnTo>
                      <a:pt x="42" y="11"/>
                    </a:lnTo>
                    <a:lnTo>
                      <a:pt x="43" y="12"/>
                    </a:lnTo>
                    <a:lnTo>
                      <a:pt x="48" y="17"/>
                    </a:lnTo>
                    <a:lnTo>
                      <a:pt x="49" y="12"/>
                    </a:lnTo>
                    <a:lnTo>
                      <a:pt x="51" y="14"/>
                    </a:lnTo>
                    <a:lnTo>
                      <a:pt x="49" y="17"/>
                    </a:lnTo>
                    <a:lnTo>
                      <a:pt x="53" y="14"/>
                    </a:lnTo>
                    <a:lnTo>
                      <a:pt x="54" y="9"/>
                    </a:lnTo>
                    <a:lnTo>
                      <a:pt x="59" y="6"/>
                    </a:lnTo>
                    <a:lnTo>
                      <a:pt x="62" y="1"/>
                    </a:lnTo>
                    <a:lnTo>
                      <a:pt x="56" y="6"/>
                    </a:lnTo>
                    <a:lnTo>
                      <a:pt x="54" y="8"/>
                    </a:lnTo>
                    <a:lnTo>
                      <a:pt x="53" y="11"/>
                    </a:lnTo>
                    <a:lnTo>
                      <a:pt x="51" y="11"/>
                    </a:lnTo>
                    <a:lnTo>
                      <a:pt x="53" y="8"/>
                    </a:lnTo>
                    <a:lnTo>
                      <a:pt x="56" y="5"/>
                    </a:lnTo>
                    <a:lnTo>
                      <a:pt x="59" y="1"/>
                    </a:lnTo>
                    <a:lnTo>
                      <a:pt x="6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2" name="Freeform 1113"/>
              <p:cNvSpPr>
                <a:spLocks/>
              </p:cNvSpPr>
              <p:nvPr/>
            </p:nvSpPr>
            <p:spPr bwMode="auto">
              <a:xfrm>
                <a:off x="3965" y="2331"/>
                <a:ext cx="11" cy="14"/>
              </a:xfrm>
              <a:custGeom>
                <a:avLst/>
                <a:gdLst>
                  <a:gd name="T0" fmla="*/ 8 w 11"/>
                  <a:gd name="T1" fmla="*/ 0 h 14"/>
                  <a:gd name="T2" fmla="*/ 11 w 11"/>
                  <a:gd name="T3" fmla="*/ 1 h 14"/>
                  <a:gd name="T4" fmla="*/ 11 w 11"/>
                  <a:gd name="T5" fmla="*/ 5 h 14"/>
                  <a:gd name="T6" fmla="*/ 9 w 11"/>
                  <a:gd name="T7" fmla="*/ 12 h 14"/>
                  <a:gd name="T8" fmla="*/ 8 w 11"/>
                  <a:gd name="T9" fmla="*/ 14 h 14"/>
                  <a:gd name="T10" fmla="*/ 5 w 11"/>
                  <a:gd name="T11" fmla="*/ 14 h 14"/>
                  <a:gd name="T12" fmla="*/ 1 w 11"/>
                  <a:gd name="T13" fmla="*/ 14 h 14"/>
                  <a:gd name="T14" fmla="*/ 0 w 11"/>
                  <a:gd name="T15" fmla="*/ 11 h 14"/>
                  <a:gd name="T16" fmla="*/ 5 w 11"/>
                  <a:gd name="T17" fmla="*/ 11 h 14"/>
                  <a:gd name="T18" fmla="*/ 8 w 11"/>
                  <a:gd name="T19" fmla="*/ 9 h 14"/>
                  <a:gd name="T20" fmla="*/ 8 w 11"/>
                  <a:gd name="T21" fmla="*/ 8 h 14"/>
                  <a:gd name="T22" fmla="*/ 8 w 11"/>
                  <a:gd name="T23" fmla="*/ 3 h 14"/>
                  <a:gd name="T24" fmla="*/ 8 w 11"/>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4"/>
                  <a:gd name="T41" fmla="*/ 11 w 1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4">
                    <a:moveTo>
                      <a:pt x="8" y="0"/>
                    </a:moveTo>
                    <a:lnTo>
                      <a:pt x="11" y="1"/>
                    </a:lnTo>
                    <a:lnTo>
                      <a:pt x="11" y="5"/>
                    </a:lnTo>
                    <a:lnTo>
                      <a:pt x="9" y="12"/>
                    </a:lnTo>
                    <a:lnTo>
                      <a:pt x="8" y="14"/>
                    </a:lnTo>
                    <a:lnTo>
                      <a:pt x="5" y="14"/>
                    </a:lnTo>
                    <a:lnTo>
                      <a:pt x="1" y="14"/>
                    </a:lnTo>
                    <a:lnTo>
                      <a:pt x="0" y="11"/>
                    </a:lnTo>
                    <a:lnTo>
                      <a:pt x="5" y="11"/>
                    </a:lnTo>
                    <a:lnTo>
                      <a:pt x="8" y="9"/>
                    </a:lnTo>
                    <a:lnTo>
                      <a:pt x="8" y="8"/>
                    </a:lnTo>
                    <a:lnTo>
                      <a:pt x="8" y="3"/>
                    </a:lnTo>
                    <a:lnTo>
                      <a:pt x="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3" name="Freeform 1114"/>
              <p:cNvSpPr>
                <a:spLocks/>
              </p:cNvSpPr>
              <p:nvPr/>
            </p:nvSpPr>
            <p:spPr bwMode="auto">
              <a:xfrm>
                <a:off x="4097" y="2332"/>
                <a:ext cx="28" cy="24"/>
              </a:xfrm>
              <a:custGeom>
                <a:avLst/>
                <a:gdLst>
                  <a:gd name="T0" fmla="*/ 14 w 28"/>
                  <a:gd name="T1" fmla="*/ 0 h 24"/>
                  <a:gd name="T2" fmla="*/ 21 w 28"/>
                  <a:gd name="T3" fmla="*/ 2 h 24"/>
                  <a:gd name="T4" fmla="*/ 25 w 28"/>
                  <a:gd name="T5" fmla="*/ 7 h 24"/>
                  <a:gd name="T6" fmla="*/ 28 w 28"/>
                  <a:gd name="T7" fmla="*/ 13 h 24"/>
                  <a:gd name="T8" fmla="*/ 28 w 28"/>
                  <a:gd name="T9" fmla="*/ 16 h 24"/>
                  <a:gd name="T10" fmla="*/ 25 w 28"/>
                  <a:gd name="T11" fmla="*/ 19 h 24"/>
                  <a:gd name="T12" fmla="*/ 22 w 28"/>
                  <a:gd name="T13" fmla="*/ 24 h 24"/>
                  <a:gd name="T14" fmla="*/ 22 w 28"/>
                  <a:gd name="T15" fmla="*/ 21 h 24"/>
                  <a:gd name="T16" fmla="*/ 25 w 28"/>
                  <a:gd name="T17" fmla="*/ 16 h 24"/>
                  <a:gd name="T18" fmla="*/ 27 w 28"/>
                  <a:gd name="T19" fmla="*/ 11 h 24"/>
                  <a:gd name="T20" fmla="*/ 25 w 28"/>
                  <a:gd name="T21" fmla="*/ 8 h 24"/>
                  <a:gd name="T22" fmla="*/ 24 w 28"/>
                  <a:gd name="T23" fmla="*/ 7 h 24"/>
                  <a:gd name="T24" fmla="*/ 21 w 28"/>
                  <a:gd name="T25" fmla="*/ 5 h 24"/>
                  <a:gd name="T26" fmla="*/ 19 w 28"/>
                  <a:gd name="T27" fmla="*/ 4 h 24"/>
                  <a:gd name="T28" fmla="*/ 13 w 28"/>
                  <a:gd name="T29" fmla="*/ 2 h 24"/>
                  <a:gd name="T30" fmla="*/ 10 w 28"/>
                  <a:gd name="T31" fmla="*/ 5 h 24"/>
                  <a:gd name="T32" fmla="*/ 7 w 28"/>
                  <a:gd name="T33" fmla="*/ 8 h 24"/>
                  <a:gd name="T34" fmla="*/ 13 w 28"/>
                  <a:gd name="T35" fmla="*/ 13 h 24"/>
                  <a:gd name="T36" fmla="*/ 18 w 28"/>
                  <a:gd name="T37" fmla="*/ 19 h 24"/>
                  <a:gd name="T38" fmla="*/ 19 w 28"/>
                  <a:gd name="T39" fmla="*/ 21 h 24"/>
                  <a:gd name="T40" fmla="*/ 14 w 28"/>
                  <a:gd name="T41" fmla="*/ 18 h 24"/>
                  <a:gd name="T42" fmla="*/ 13 w 28"/>
                  <a:gd name="T43" fmla="*/ 14 h 24"/>
                  <a:gd name="T44" fmla="*/ 10 w 28"/>
                  <a:gd name="T45" fmla="*/ 13 h 24"/>
                  <a:gd name="T46" fmla="*/ 7 w 28"/>
                  <a:gd name="T47" fmla="*/ 11 h 24"/>
                  <a:gd name="T48" fmla="*/ 4 w 28"/>
                  <a:gd name="T49" fmla="*/ 10 h 24"/>
                  <a:gd name="T50" fmla="*/ 2 w 28"/>
                  <a:gd name="T51" fmla="*/ 16 h 24"/>
                  <a:gd name="T52" fmla="*/ 2 w 28"/>
                  <a:gd name="T53" fmla="*/ 22 h 24"/>
                  <a:gd name="T54" fmla="*/ 0 w 28"/>
                  <a:gd name="T55" fmla="*/ 21 h 24"/>
                  <a:gd name="T56" fmla="*/ 0 w 28"/>
                  <a:gd name="T57" fmla="*/ 19 h 24"/>
                  <a:gd name="T58" fmla="*/ 0 w 28"/>
                  <a:gd name="T59" fmla="*/ 13 h 24"/>
                  <a:gd name="T60" fmla="*/ 2 w 28"/>
                  <a:gd name="T61" fmla="*/ 11 h 24"/>
                  <a:gd name="T62" fmla="*/ 4 w 28"/>
                  <a:gd name="T63" fmla="*/ 8 h 24"/>
                  <a:gd name="T64" fmla="*/ 5 w 28"/>
                  <a:gd name="T65" fmla="*/ 7 h 24"/>
                  <a:gd name="T66" fmla="*/ 8 w 28"/>
                  <a:gd name="T67" fmla="*/ 4 h 24"/>
                  <a:gd name="T68" fmla="*/ 10 w 28"/>
                  <a:gd name="T69" fmla="*/ 2 h 24"/>
                  <a:gd name="T70" fmla="*/ 11 w 28"/>
                  <a:gd name="T71" fmla="*/ 2 h 24"/>
                  <a:gd name="T72" fmla="*/ 14 w 28"/>
                  <a:gd name="T73" fmla="*/ 0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24"/>
                  <a:gd name="T113" fmla="*/ 28 w 28"/>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24">
                    <a:moveTo>
                      <a:pt x="14" y="0"/>
                    </a:moveTo>
                    <a:lnTo>
                      <a:pt x="21" y="2"/>
                    </a:lnTo>
                    <a:lnTo>
                      <a:pt x="25" y="7"/>
                    </a:lnTo>
                    <a:lnTo>
                      <a:pt x="28" y="13"/>
                    </a:lnTo>
                    <a:lnTo>
                      <a:pt x="28" y="16"/>
                    </a:lnTo>
                    <a:lnTo>
                      <a:pt x="25" y="19"/>
                    </a:lnTo>
                    <a:lnTo>
                      <a:pt x="22" y="24"/>
                    </a:lnTo>
                    <a:lnTo>
                      <a:pt x="22" y="21"/>
                    </a:lnTo>
                    <a:lnTo>
                      <a:pt x="25" y="16"/>
                    </a:lnTo>
                    <a:lnTo>
                      <a:pt x="27" y="11"/>
                    </a:lnTo>
                    <a:lnTo>
                      <a:pt x="25" y="8"/>
                    </a:lnTo>
                    <a:lnTo>
                      <a:pt x="24" y="7"/>
                    </a:lnTo>
                    <a:lnTo>
                      <a:pt x="21" y="5"/>
                    </a:lnTo>
                    <a:lnTo>
                      <a:pt x="19" y="4"/>
                    </a:lnTo>
                    <a:lnTo>
                      <a:pt x="13" y="2"/>
                    </a:lnTo>
                    <a:lnTo>
                      <a:pt x="10" y="5"/>
                    </a:lnTo>
                    <a:lnTo>
                      <a:pt x="7" y="8"/>
                    </a:lnTo>
                    <a:lnTo>
                      <a:pt x="13" y="13"/>
                    </a:lnTo>
                    <a:lnTo>
                      <a:pt x="18" y="19"/>
                    </a:lnTo>
                    <a:lnTo>
                      <a:pt x="19" y="21"/>
                    </a:lnTo>
                    <a:lnTo>
                      <a:pt x="14" y="18"/>
                    </a:lnTo>
                    <a:lnTo>
                      <a:pt x="13" y="14"/>
                    </a:lnTo>
                    <a:lnTo>
                      <a:pt x="10" y="13"/>
                    </a:lnTo>
                    <a:lnTo>
                      <a:pt x="7" y="11"/>
                    </a:lnTo>
                    <a:lnTo>
                      <a:pt x="4" y="10"/>
                    </a:lnTo>
                    <a:lnTo>
                      <a:pt x="2" y="16"/>
                    </a:lnTo>
                    <a:lnTo>
                      <a:pt x="2" y="22"/>
                    </a:lnTo>
                    <a:lnTo>
                      <a:pt x="0" y="21"/>
                    </a:lnTo>
                    <a:lnTo>
                      <a:pt x="0" y="19"/>
                    </a:lnTo>
                    <a:lnTo>
                      <a:pt x="0" y="13"/>
                    </a:lnTo>
                    <a:lnTo>
                      <a:pt x="2" y="11"/>
                    </a:lnTo>
                    <a:lnTo>
                      <a:pt x="4" y="8"/>
                    </a:lnTo>
                    <a:lnTo>
                      <a:pt x="5" y="7"/>
                    </a:lnTo>
                    <a:lnTo>
                      <a:pt x="8" y="4"/>
                    </a:lnTo>
                    <a:lnTo>
                      <a:pt x="10" y="2"/>
                    </a:lnTo>
                    <a:lnTo>
                      <a:pt x="11" y="2"/>
                    </a:lnTo>
                    <a:lnTo>
                      <a:pt x="1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4" name="Freeform 1115"/>
              <p:cNvSpPr>
                <a:spLocks/>
              </p:cNvSpPr>
              <p:nvPr/>
            </p:nvSpPr>
            <p:spPr bwMode="auto">
              <a:xfrm>
                <a:off x="3796" y="2334"/>
                <a:ext cx="7" cy="19"/>
              </a:xfrm>
              <a:custGeom>
                <a:avLst/>
                <a:gdLst>
                  <a:gd name="T0" fmla="*/ 7 w 7"/>
                  <a:gd name="T1" fmla="*/ 0 h 19"/>
                  <a:gd name="T2" fmla="*/ 7 w 7"/>
                  <a:gd name="T3" fmla="*/ 0 h 19"/>
                  <a:gd name="T4" fmla="*/ 7 w 7"/>
                  <a:gd name="T5" fmla="*/ 2 h 19"/>
                  <a:gd name="T6" fmla="*/ 5 w 7"/>
                  <a:gd name="T7" fmla="*/ 5 h 19"/>
                  <a:gd name="T8" fmla="*/ 5 w 7"/>
                  <a:gd name="T9" fmla="*/ 6 h 19"/>
                  <a:gd name="T10" fmla="*/ 4 w 7"/>
                  <a:gd name="T11" fmla="*/ 8 h 19"/>
                  <a:gd name="T12" fmla="*/ 4 w 7"/>
                  <a:gd name="T13" fmla="*/ 12 h 19"/>
                  <a:gd name="T14" fmla="*/ 2 w 7"/>
                  <a:gd name="T15" fmla="*/ 17 h 19"/>
                  <a:gd name="T16" fmla="*/ 0 w 7"/>
                  <a:gd name="T17" fmla="*/ 19 h 19"/>
                  <a:gd name="T18" fmla="*/ 0 w 7"/>
                  <a:gd name="T19" fmla="*/ 19 h 19"/>
                  <a:gd name="T20" fmla="*/ 0 w 7"/>
                  <a:gd name="T21" fmla="*/ 14 h 19"/>
                  <a:gd name="T22" fmla="*/ 2 w 7"/>
                  <a:gd name="T23" fmla="*/ 9 h 19"/>
                  <a:gd name="T24" fmla="*/ 4 w 7"/>
                  <a:gd name="T25" fmla="*/ 5 h 19"/>
                  <a:gd name="T26" fmla="*/ 7 w 7"/>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9"/>
                  <a:gd name="T44" fmla="*/ 7 w 7"/>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9">
                    <a:moveTo>
                      <a:pt x="7" y="0"/>
                    </a:moveTo>
                    <a:lnTo>
                      <a:pt x="7" y="0"/>
                    </a:lnTo>
                    <a:lnTo>
                      <a:pt x="7" y="2"/>
                    </a:lnTo>
                    <a:lnTo>
                      <a:pt x="5" y="5"/>
                    </a:lnTo>
                    <a:lnTo>
                      <a:pt x="5" y="6"/>
                    </a:lnTo>
                    <a:lnTo>
                      <a:pt x="4" y="8"/>
                    </a:lnTo>
                    <a:lnTo>
                      <a:pt x="4" y="12"/>
                    </a:lnTo>
                    <a:lnTo>
                      <a:pt x="2" y="17"/>
                    </a:lnTo>
                    <a:lnTo>
                      <a:pt x="0" y="19"/>
                    </a:lnTo>
                    <a:lnTo>
                      <a:pt x="0" y="14"/>
                    </a:lnTo>
                    <a:lnTo>
                      <a:pt x="2" y="9"/>
                    </a:lnTo>
                    <a:lnTo>
                      <a:pt x="4" y="5"/>
                    </a:lnTo>
                    <a:lnTo>
                      <a:pt x="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5" name="Freeform 1116"/>
              <p:cNvSpPr>
                <a:spLocks/>
              </p:cNvSpPr>
              <p:nvPr/>
            </p:nvSpPr>
            <p:spPr bwMode="auto">
              <a:xfrm>
                <a:off x="4091" y="2334"/>
                <a:ext cx="11" cy="5"/>
              </a:xfrm>
              <a:custGeom>
                <a:avLst/>
                <a:gdLst>
                  <a:gd name="T0" fmla="*/ 11 w 11"/>
                  <a:gd name="T1" fmla="*/ 0 h 5"/>
                  <a:gd name="T2" fmla="*/ 10 w 11"/>
                  <a:gd name="T3" fmla="*/ 2 h 5"/>
                  <a:gd name="T4" fmla="*/ 10 w 11"/>
                  <a:gd name="T5" fmla="*/ 3 h 5"/>
                  <a:gd name="T6" fmla="*/ 6 w 11"/>
                  <a:gd name="T7" fmla="*/ 5 h 5"/>
                  <a:gd name="T8" fmla="*/ 5 w 11"/>
                  <a:gd name="T9" fmla="*/ 5 h 5"/>
                  <a:gd name="T10" fmla="*/ 2 w 11"/>
                  <a:gd name="T11" fmla="*/ 5 h 5"/>
                  <a:gd name="T12" fmla="*/ 0 w 11"/>
                  <a:gd name="T13" fmla="*/ 3 h 5"/>
                  <a:gd name="T14" fmla="*/ 5 w 11"/>
                  <a:gd name="T15" fmla="*/ 3 h 5"/>
                  <a:gd name="T16" fmla="*/ 8 w 11"/>
                  <a:gd name="T17" fmla="*/ 2 h 5"/>
                  <a:gd name="T18" fmla="*/ 11 w 11"/>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5"/>
                  <a:gd name="T32" fmla="*/ 11 w 11"/>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5">
                    <a:moveTo>
                      <a:pt x="11" y="0"/>
                    </a:moveTo>
                    <a:lnTo>
                      <a:pt x="10" y="2"/>
                    </a:lnTo>
                    <a:lnTo>
                      <a:pt x="10" y="3"/>
                    </a:lnTo>
                    <a:lnTo>
                      <a:pt x="6" y="5"/>
                    </a:lnTo>
                    <a:lnTo>
                      <a:pt x="5" y="5"/>
                    </a:lnTo>
                    <a:lnTo>
                      <a:pt x="2" y="5"/>
                    </a:lnTo>
                    <a:lnTo>
                      <a:pt x="0" y="3"/>
                    </a:lnTo>
                    <a:lnTo>
                      <a:pt x="5" y="3"/>
                    </a:lnTo>
                    <a:lnTo>
                      <a:pt x="8" y="2"/>
                    </a:lnTo>
                    <a:lnTo>
                      <a:pt x="1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6" name="Freeform 1117"/>
              <p:cNvSpPr>
                <a:spLocks/>
              </p:cNvSpPr>
              <p:nvPr/>
            </p:nvSpPr>
            <p:spPr bwMode="auto">
              <a:xfrm>
                <a:off x="3920" y="2336"/>
                <a:ext cx="209" cy="60"/>
              </a:xfrm>
              <a:custGeom>
                <a:avLst/>
                <a:gdLst>
                  <a:gd name="T0" fmla="*/ 151 w 209"/>
                  <a:gd name="T1" fmla="*/ 4 h 60"/>
                  <a:gd name="T2" fmla="*/ 146 w 209"/>
                  <a:gd name="T3" fmla="*/ 17 h 60"/>
                  <a:gd name="T4" fmla="*/ 154 w 209"/>
                  <a:gd name="T5" fmla="*/ 6 h 60"/>
                  <a:gd name="T6" fmla="*/ 154 w 209"/>
                  <a:gd name="T7" fmla="*/ 10 h 60"/>
                  <a:gd name="T8" fmla="*/ 149 w 209"/>
                  <a:gd name="T9" fmla="*/ 20 h 60"/>
                  <a:gd name="T10" fmla="*/ 157 w 209"/>
                  <a:gd name="T11" fmla="*/ 23 h 60"/>
                  <a:gd name="T12" fmla="*/ 159 w 209"/>
                  <a:gd name="T13" fmla="*/ 21 h 60"/>
                  <a:gd name="T14" fmla="*/ 132 w 209"/>
                  <a:gd name="T15" fmla="*/ 29 h 60"/>
                  <a:gd name="T16" fmla="*/ 151 w 209"/>
                  <a:gd name="T17" fmla="*/ 32 h 60"/>
                  <a:gd name="T18" fmla="*/ 166 w 209"/>
                  <a:gd name="T19" fmla="*/ 31 h 60"/>
                  <a:gd name="T20" fmla="*/ 190 w 209"/>
                  <a:gd name="T21" fmla="*/ 26 h 60"/>
                  <a:gd name="T22" fmla="*/ 190 w 209"/>
                  <a:gd name="T23" fmla="*/ 29 h 60"/>
                  <a:gd name="T24" fmla="*/ 176 w 209"/>
                  <a:gd name="T25" fmla="*/ 32 h 60"/>
                  <a:gd name="T26" fmla="*/ 160 w 209"/>
                  <a:gd name="T27" fmla="*/ 35 h 60"/>
                  <a:gd name="T28" fmla="*/ 145 w 209"/>
                  <a:gd name="T29" fmla="*/ 35 h 60"/>
                  <a:gd name="T30" fmla="*/ 135 w 209"/>
                  <a:gd name="T31" fmla="*/ 39 h 60"/>
                  <a:gd name="T32" fmla="*/ 160 w 209"/>
                  <a:gd name="T33" fmla="*/ 37 h 60"/>
                  <a:gd name="T34" fmla="*/ 198 w 209"/>
                  <a:gd name="T35" fmla="*/ 31 h 60"/>
                  <a:gd name="T36" fmla="*/ 199 w 209"/>
                  <a:gd name="T37" fmla="*/ 26 h 60"/>
                  <a:gd name="T38" fmla="*/ 207 w 209"/>
                  <a:gd name="T39" fmla="*/ 37 h 60"/>
                  <a:gd name="T40" fmla="*/ 201 w 209"/>
                  <a:gd name="T41" fmla="*/ 34 h 60"/>
                  <a:gd name="T42" fmla="*/ 195 w 209"/>
                  <a:gd name="T43" fmla="*/ 43 h 60"/>
                  <a:gd name="T44" fmla="*/ 182 w 209"/>
                  <a:gd name="T45" fmla="*/ 45 h 60"/>
                  <a:gd name="T46" fmla="*/ 181 w 209"/>
                  <a:gd name="T47" fmla="*/ 40 h 60"/>
                  <a:gd name="T48" fmla="*/ 174 w 209"/>
                  <a:gd name="T49" fmla="*/ 43 h 60"/>
                  <a:gd name="T50" fmla="*/ 168 w 209"/>
                  <a:gd name="T51" fmla="*/ 48 h 60"/>
                  <a:gd name="T52" fmla="*/ 156 w 209"/>
                  <a:gd name="T53" fmla="*/ 42 h 60"/>
                  <a:gd name="T54" fmla="*/ 152 w 209"/>
                  <a:gd name="T55" fmla="*/ 51 h 60"/>
                  <a:gd name="T56" fmla="*/ 168 w 209"/>
                  <a:gd name="T57" fmla="*/ 51 h 60"/>
                  <a:gd name="T58" fmla="*/ 168 w 209"/>
                  <a:gd name="T59" fmla="*/ 54 h 60"/>
                  <a:gd name="T60" fmla="*/ 152 w 209"/>
                  <a:gd name="T61" fmla="*/ 54 h 60"/>
                  <a:gd name="T62" fmla="*/ 148 w 209"/>
                  <a:gd name="T63" fmla="*/ 43 h 60"/>
                  <a:gd name="T64" fmla="*/ 151 w 209"/>
                  <a:gd name="T65" fmla="*/ 56 h 60"/>
                  <a:gd name="T66" fmla="*/ 148 w 209"/>
                  <a:gd name="T67" fmla="*/ 56 h 60"/>
                  <a:gd name="T68" fmla="*/ 132 w 209"/>
                  <a:gd name="T69" fmla="*/ 56 h 60"/>
                  <a:gd name="T70" fmla="*/ 123 w 209"/>
                  <a:gd name="T71" fmla="*/ 49 h 60"/>
                  <a:gd name="T72" fmla="*/ 110 w 209"/>
                  <a:gd name="T73" fmla="*/ 49 h 60"/>
                  <a:gd name="T74" fmla="*/ 84 w 209"/>
                  <a:gd name="T75" fmla="*/ 54 h 60"/>
                  <a:gd name="T76" fmla="*/ 57 w 209"/>
                  <a:gd name="T77" fmla="*/ 56 h 60"/>
                  <a:gd name="T78" fmla="*/ 1 w 209"/>
                  <a:gd name="T79" fmla="*/ 54 h 60"/>
                  <a:gd name="T80" fmla="*/ 7 w 209"/>
                  <a:gd name="T81" fmla="*/ 48 h 60"/>
                  <a:gd name="T82" fmla="*/ 54 w 209"/>
                  <a:gd name="T83" fmla="*/ 51 h 60"/>
                  <a:gd name="T84" fmla="*/ 42 w 209"/>
                  <a:gd name="T85" fmla="*/ 45 h 60"/>
                  <a:gd name="T86" fmla="*/ 7 w 209"/>
                  <a:gd name="T87" fmla="*/ 42 h 60"/>
                  <a:gd name="T88" fmla="*/ 14 w 209"/>
                  <a:gd name="T89" fmla="*/ 40 h 60"/>
                  <a:gd name="T90" fmla="*/ 42 w 209"/>
                  <a:gd name="T91" fmla="*/ 40 h 60"/>
                  <a:gd name="T92" fmla="*/ 53 w 209"/>
                  <a:gd name="T93" fmla="*/ 45 h 60"/>
                  <a:gd name="T94" fmla="*/ 79 w 209"/>
                  <a:gd name="T95" fmla="*/ 48 h 60"/>
                  <a:gd name="T96" fmla="*/ 109 w 209"/>
                  <a:gd name="T97" fmla="*/ 45 h 60"/>
                  <a:gd name="T98" fmla="*/ 121 w 209"/>
                  <a:gd name="T99" fmla="*/ 40 h 60"/>
                  <a:gd name="T100" fmla="*/ 124 w 209"/>
                  <a:gd name="T101" fmla="*/ 42 h 60"/>
                  <a:gd name="T102" fmla="*/ 132 w 209"/>
                  <a:gd name="T103" fmla="*/ 42 h 60"/>
                  <a:gd name="T104" fmla="*/ 146 w 209"/>
                  <a:gd name="T105" fmla="*/ 23 h 60"/>
                  <a:gd name="T106" fmla="*/ 145 w 209"/>
                  <a:gd name="T107" fmla="*/ 20 h 60"/>
                  <a:gd name="T108" fmla="*/ 148 w 209"/>
                  <a:gd name="T109" fmla="*/ 21 h 60"/>
                  <a:gd name="T110" fmla="*/ 143 w 209"/>
                  <a:gd name="T111" fmla="*/ 12 h 60"/>
                  <a:gd name="T112" fmla="*/ 151 w 209"/>
                  <a:gd name="T113" fmla="*/ 3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9"/>
                  <a:gd name="T172" fmla="*/ 0 h 60"/>
                  <a:gd name="T173" fmla="*/ 209 w 209"/>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9" h="60">
                    <a:moveTo>
                      <a:pt x="154" y="0"/>
                    </a:moveTo>
                    <a:lnTo>
                      <a:pt x="156" y="1"/>
                    </a:lnTo>
                    <a:lnTo>
                      <a:pt x="154" y="3"/>
                    </a:lnTo>
                    <a:lnTo>
                      <a:pt x="151" y="4"/>
                    </a:lnTo>
                    <a:lnTo>
                      <a:pt x="149" y="7"/>
                    </a:lnTo>
                    <a:lnTo>
                      <a:pt x="146" y="10"/>
                    </a:lnTo>
                    <a:lnTo>
                      <a:pt x="145" y="14"/>
                    </a:lnTo>
                    <a:lnTo>
                      <a:pt x="146" y="17"/>
                    </a:lnTo>
                    <a:lnTo>
                      <a:pt x="149" y="12"/>
                    </a:lnTo>
                    <a:lnTo>
                      <a:pt x="151" y="10"/>
                    </a:lnTo>
                    <a:lnTo>
                      <a:pt x="154" y="7"/>
                    </a:lnTo>
                    <a:lnTo>
                      <a:pt x="154" y="6"/>
                    </a:lnTo>
                    <a:lnTo>
                      <a:pt x="157" y="4"/>
                    </a:lnTo>
                    <a:lnTo>
                      <a:pt x="157" y="6"/>
                    </a:lnTo>
                    <a:lnTo>
                      <a:pt x="156" y="7"/>
                    </a:lnTo>
                    <a:lnTo>
                      <a:pt x="154" y="10"/>
                    </a:lnTo>
                    <a:lnTo>
                      <a:pt x="151" y="14"/>
                    </a:lnTo>
                    <a:lnTo>
                      <a:pt x="149" y="17"/>
                    </a:lnTo>
                    <a:lnTo>
                      <a:pt x="148" y="18"/>
                    </a:lnTo>
                    <a:lnTo>
                      <a:pt x="149" y="20"/>
                    </a:lnTo>
                    <a:lnTo>
                      <a:pt x="149" y="21"/>
                    </a:lnTo>
                    <a:lnTo>
                      <a:pt x="151" y="23"/>
                    </a:lnTo>
                    <a:lnTo>
                      <a:pt x="154" y="23"/>
                    </a:lnTo>
                    <a:lnTo>
                      <a:pt x="157" y="23"/>
                    </a:lnTo>
                    <a:lnTo>
                      <a:pt x="151" y="20"/>
                    </a:lnTo>
                    <a:lnTo>
                      <a:pt x="159" y="21"/>
                    </a:lnTo>
                    <a:lnTo>
                      <a:pt x="166" y="23"/>
                    </a:lnTo>
                    <a:lnTo>
                      <a:pt x="146" y="26"/>
                    </a:lnTo>
                    <a:lnTo>
                      <a:pt x="132" y="29"/>
                    </a:lnTo>
                    <a:lnTo>
                      <a:pt x="134" y="35"/>
                    </a:lnTo>
                    <a:lnTo>
                      <a:pt x="140" y="34"/>
                    </a:lnTo>
                    <a:lnTo>
                      <a:pt x="146" y="32"/>
                    </a:lnTo>
                    <a:lnTo>
                      <a:pt x="151" y="32"/>
                    </a:lnTo>
                    <a:lnTo>
                      <a:pt x="154" y="31"/>
                    </a:lnTo>
                    <a:lnTo>
                      <a:pt x="157" y="31"/>
                    </a:lnTo>
                    <a:lnTo>
                      <a:pt x="162" y="31"/>
                    </a:lnTo>
                    <a:lnTo>
                      <a:pt x="166" y="31"/>
                    </a:lnTo>
                    <a:lnTo>
                      <a:pt x="170" y="29"/>
                    </a:lnTo>
                    <a:lnTo>
                      <a:pt x="177" y="28"/>
                    </a:lnTo>
                    <a:lnTo>
                      <a:pt x="185" y="28"/>
                    </a:lnTo>
                    <a:lnTo>
                      <a:pt x="190" y="26"/>
                    </a:lnTo>
                    <a:lnTo>
                      <a:pt x="196" y="26"/>
                    </a:lnTo>
                    <a:lnTo>
                      <a:pt x="196" y="28"/>
                    </a:lnTo>
                    <a:lnTo>
                      <a:pt x="195" y="29"/>
                    </a:lnTo>
                    <a:lnTo>
                      <a:pt x="190" y="29"/>
                    </a:lnTo>
                    <a:lnTo>
                      <a:pt x="184" y="31"/>
                    </a:lnTo>
                    <a:lnTo>
                      <a:pt x="181" y="31"/>
                    </a:lnTo>
                    <a:lnTo>
                      <a:pt x="177" y="32"/>
                    </a:lnTo>
                    <a:lnTo>
                      <a:pt x="176" y="32"/>
                    </a:lnTo>
                    <a:lnTo>
                      <a:pt x="173" y="32"/>
                    </a:lnTo>
                    <a:lnTo>
                      <a:pt x="168" y="34"/>
                    </a:lnTo>
                    <a:lnTo>
                      <a:pt x="163" y="34"/>
                    </a:lnTo>
                    <a:lnTo>
                      <a:pt x="160" y="35"/>
                    </a:lnTo>
                    <a:lnTo>
                      <a:pt x="157" y="34"/>
                    </a:lnTo>
                    <a:lnTo>
                      <a:pt x="154" y="34"/>
                    </a:lnTo>
                    <a:lnTo>
                      <a:pt x="152" y="35"/>
                    </a:lnTo>
                    <a:lnTo>
                      <a:pt x="145" y="35"/>
                    </a:lnTo>
                    <a:lnTo>
                      <a:pt x="140" y="35"/>
                    </a:lnTo>
                    <a:lnTo>
                      <a:pt x="135" y="37"/>
                    </a:lnTo>
                    <a:lnTo>
                      <a:pt x="134" y="37"/>
                    </a:lnTo>
                    <a:lnTo>
                      <a:pt x="135" y="39"/>
                    </a:lnTo>
                    <a:lnTo>
                      <a:pt x="137" y="39"/>
                    </a:lnTo>
                    <a:lnTo>
                      <a:pt x="143" y="39"/>
                    </a:lnTo>
                    <a:lnTo>
                      <a:pt x="154" y="37"/>
                    </a:lnTo>
                    <a:lnTo>
                      <a:pt x="160" y="37"/>
                    </a:lnTo>
                    <a:lnTo>
                      <a:pt x="168" y="35"/>
                    </a:lnTo>
                    <a:lnTo>
                      <a:pt x="176" y="35"/>
                    </a:lnTo>
                    <a:lnTo>
                      <a:pt x="196" y="34"/>
                    </a:lnTo>
                    <a:lnTo>
                      <a:pt x="198" y="31"/>
                    </a:lnTo>
                    <a:lnTo>
                      <a:pt x="198" y="28"/>
                    </a:lnTo>
                    <a:lnTo>
                      <a:pt x="198" y="23"/>
                    </a:lnTo>
                    <a:lnTo>
                      <a:pt x="198" y="21"/>
                    </a:lnTo>
                    <a:lnTo>
                      <a:pt x="199" y="26"/>
                    </a:lnTo>
                    <a:lnTo>
                      <a:pt x="201" y="31"/>
                    </a:lnTo>
                    <a:lnTo>
                      <a:pt x="204" y="34"/>
                    </a:lnTo>
                    <a:lnTo>
                      <a:pt x="205" y="35"/>
                    </a:lnTo>
                    <a:lnTo>
                      <a:pt x="207" y="37"/>
                    </a:lnTo>
                    <a:lnTo>
                      <a:pt x="209" y="42"/>
                    </a:lnTo>
                    <a:lnTo>
                      <a:pt x="207" y="40"/>
                    </a:lnTo>
                    <a:lnTo>
                      <a:pt x="205" y="37"/>
                    </a:lnTo>
                    <a:lnTo>
                      <a:pt x="201" y="34"/>
                    </a:lnTo>
                    <a:lnTo>
                      <a:pt x="201" y="35"/>
                    </a:lnTo>
                    <a:lnTo>
                      <a:pt x="199" y="37"/>
                    </a:lnTo>
                    <a:lnTo>
                      <a:pt x="196" y="39"/>
                    </a:lnTo>
                    <a:lnTo>
                      <a:pt x="195" y="43"/>
                    </a:lnTo>
                    <a:lnTo>
                      <a:pt x="191" y="46"/>
                    </a:lnTo>
                    <a:lnTo>
                      <a:pt x="191" y="43"/>
                    </a:lnTo>
                    <a:lnTo>
                      <a:pt x="187" y="45"/>
                    </a:lnTo>
                    <a:lnTo>
                      <a:pt x="182" y="45"/>
                    </a:lnTo>
                    <a:lnTo>
                      <a:pt x="182" y="46"/>
                    </a:lnTo>
                    <a:lnTo>
                      <a:pt x="181" y="45"/>
                    </a:lnTo>
                    <a:lnTo>
                      <a:pt x="181" y="42"/>
                    </a:lnTo>
                    <a:lnTo>
                      <a:pt x="181" y="40"/>
                    </a:lnTo>
                    <a:lnTo>
                      <a:pt x="179" y="40"/>
                    </a:lnTo>
                    <a:lnTo>
                      <a:pt x="174" y="40"/>
                    </a:lnTo>
                    <a:lnTo>
                      <a:pt x="174" y="43"/>
                    </a:lnTo>
                    <a:lnTo>
                      <a:pt x="173" y="45"/>
                    </a:lnTo>
                    <a:lnTo>
                      <a:pt x="171" y="46"/>
                    </a:lnTo>
                    <a:lnTo>
                      <a:pt x="168" y="48"/>
                    </a:lnTo>
                    <a:lnTo>
                      <a:pt x="170" y="48"/>
                    </a:lnTo>
                    <a:lnTo>
                      <a:pt x="170" y="49"/>
                    </a:lnTo>
                    <a:lnTo>
                      <a:pt x="162" y="46"/>
                    </a:lnTo>
                    <a:lnTo>
                      <a:pt x="156" y="42"/>
                    </a:lnTo>
                    <a:lnTo>
                      <a:pt x="149" y="43"/>
                    </a:lnTo>
                    <a:lnTo>
                      <a:pt x="149" y="46"/>
                    </a:lnTo>
                    <a:lnTo>
                      <a:pt x="149" y="49"/>
                    </a:lnTo>
                    <a:lnTo>
                      <a:pt x="152" y="51"/>
                    </a:lnTo>
                    <a:lnTo>
                      <a:pt x="156" y="54"/>
                    </a:lnTo>
                    <a:lnTo>
                      <a:pt x="159" y="56"/>
                    </a:lnTo>
                    <a:lnTo>
                      <a:pt x="163" y="54"/>
                    </a:lnTo>
                    <a:lnTo>
                      <a:pt x="168" y="51"/>
                    </a:lnTo>
                    <a:lnTo>
                      <a:pt x="170" y="49"/>
                    </a:lnTo>
                    <a:lnTo>
                      <a:pt x="173" y="48"/>
                    </a:lnTo>
                    <a:lnTo>
                      <a:pt x="171" y="51"/>
                    </a:lnTo>
                    <a:lnTo>
                      <a:pt x="168" y="54"/>
                    </a:lnTo>
                    <a:lnTo>
                      <a:pt x="165" y="56"/>
                    </a:lnTo>
                    <a:lnTo>
                      <a:pt x="162" y="57"/>
                    </a:lnTo>
                    <a:lnTo>
                      <a:pt x="157" y="57"/>
                    </a:lnTo>
                    <a:lnTo>
                      <a:pt x="152" y="54"/>
                    </a:lnTo>
                    <a:lnTo>
                      <a:pt x="149" y="51"/>
                    </a:lnTo>
                    <a:lnTo>
                      <a:pt x="146" y="46"/>
                    </a:lnTo>
                    <a:lnTo>
                      <a:pt x="146" y="45"/>
                    </a:lnTo>
                    <a:lnTo>
                      <a:pt x="148" y="43"/>
                    </a:lnTo>
                    <a:lnTo>
                      <a:pt x="142" y="43"/>
                    </a:lnTo>
                    <a:lnTo>
                      <a:pt x="143" y="48"/>
                    </a:lnTo>
                    <a:lnTo>
                      <a:pt x="146" y="53"/>
                    </a:lnTo>
                    <a:lnTo>
                      <a:pt x="151" y="56"/>
                    </a:lnTo>
                    <a:lnTo>
                      <a:pt x="154" y="60"/>
                    </a:lnTo>
                    <a:lnTo>
                      <a:pt x="151" y="57"/>
                    </a:lnTo>
                    <a:lnTo>
                      <a:pt x="148" y="56"/>
                    </a:lnTo>
                    <a:lnTo>
                      <a:pt x="143" y="49"/>
                    </a:lnTo>
                    <a:lnTo>
                      <a:pt x="138" y="51"/>
                    </a:lnTo>
                    <a:lnTo>
                      <a:pt x="135" y="53"/>
                    </a:lnTo>
                    <a:lnTo>
                      <a:pt x="132" y="56"/>
                    </a:lnTo>
                    <a:lnTo>
                      <a:pt x="128" y="57"/>
                    </a:lnTo>
                    <a:lnTo>
                      <a:pt x="126" y="56"/>
                    </a:lnTo>
                    <a:lnTo>
                      <a:pt x="126" y="54"/>
                    </a:lnTo>
                    <a:lnTo>
                      <a:pt x="123" y="49"/>
                    </a:lnTo>
                    <a:lnTo>
                      <a:pt x="123" y="46"/>
                    </a:lnTo>
                    <a:lnTo>
                      <a:pt x="115" y="46"/>
                    </a:lnTo>
                    <a:lnTo>
                      <a:pt x="113" y="48"/>
                    </a:lnTo>
                    <a:lnTo>
                      <a:pt x="110" y="49"/>
                    </a:lnTo>
                    <a:lnTo>
                      <a:pt x="106" y="53"/>
                    </a:lnTo>
                    <a:lnTo>
                      <a:pt x="101" y="54"/>
                    </a:lnTo>
                    <a:lnTo>
                      <a:pt x="96" y="54"/>
                    </a:lnTo>
                    <a:lnTo>
                      <a:pt x="84" y="54"/>
                    </a:lnTo>
                    <a:lnTo>
                      <a:pt x="78" y="53"/>
                    </a:lnTo>
                    <a:lnTo>
                      <a:pt x="73" y="54"/>
                    </a:lnTo>
                    <a:lnTo>
                      <a:pt x="67" y="56"/>
                    </a:lnTo>
                    <a:lnTo>
                      <a:pt x="57" y="56"/>
                    </a:lnTo>
                    <a:lnTo>
                      <a:pt x="28" y="53"/>
                    </a:lnTo>
                    <a:lnTo>
                      <a:pt x="15" y="51"/>
                    </a:lnTo>
                    <a:lnTo>
                      <a:pt x="4" y="54"/>
                    </a:lnTo>
                    <a:lnTo>
                      <a:pt x="1" y="54"/>
                    </a:lnTo>
                    <a:lnTo>
                      <a:pt x="0" y="51"/>
                    </a:lnTo>
                    <a:lnTo>
                      <a:pt x="3" y="48"/>
                    </a:lnTo>
                    <a:lnTo>
                      <a:pt x="7" y="48"/>
                    </a:lnTo>
                    <a:lnTo>
                      <a:pt x="23" y="46"/>
                    </a:lnTo>
                    <a:lnTo>
                      <a:pt x="39" y="48"/>
                    </a:lnTo>
                    <a:lnTo>
                      <a:pt x="54" y="51"/>
                    </a:lnTo>
                    <a:lnTo>
                      <a:pt x="50" y="46"/>
                    </a:lnTo>
                    <a:lnTo>
                      <a:pt x="48" y="45"/>
                    </a:lnTo>
                    <a:lnTo>
                      <a:pt x="45" y="45"/>
                    </a:lnTo>
                    <a:lnTo>
                      <a:pt x="42" y="45"/>
                    </a:lnTo>
                    <a:lnTo>
                      <a:pt x="34" y="43"/>
                    </a:lnTo>
                    <a:lnTo>
                      <a:pt x="25" y="42"/>
                    </a:lnTo>
                    <a:lnTo>
                      <a:pt x="9" y="43"/>
                    </a:lnTo>
                    <a:lnTo>
                      <a:pt x="7" y="42"/>
                    </a:lnTo>
                    <a:lnTo>
                      <a:pt x="9" y="39"/>
                    </a:lnTo>
                    <a:lnTo>
                      <a:pt x="11" y="39"/>
                    </a:lnTo>
                    <a:lnTo>
                      <a:pt x="12" y="39"/>
                    </a:lnTo>
                    <a:lnTo>
                      <a:pt x="14" y="40"/>
                    </a:lnTo>
                    <a:lnTo>
                      <a:pt x="15" y="42"/>
                    </a:lnTo>
                    <a:lnTo>
                      <a:pt x="18" y="42"/>
                    </a:lnTo>
                    <a:lnTo>
                      <a:pt x="39" y="40"/>
                    </a:lnTo>
                    <a:lnTo>
                      <a:pt x="42" y="40"/>
                    </a:lnTo>
                    <a:lnTo>
                      <a:pt x="45" y="40"/>
                    </a:lnTo>
                    <a:lnTo>
                      <a:pt x="46" y="42"/>
                    </a:lnTo>
                    <a:lnTo>
                      <a:pt x="50" y="42"/>
                    </a:lnTo>
                    <a:lnTo>
                      <a:pt x="53" y="45"/>
                    </a:lnTo>
                    <a:lnTo>
                      <a:pt x="57" y="46"/>
                    </a:lnTo>
                    <a:lnTo>
                      <a:pt x="65" y="46"/>
                    </a:lnTo>
                    <a:lnTo>
                      <a:pt x="73" y="46"/>
                    </a:lnTo>
                    <a:lnTo>
                      <a:pt x="79" y="48"/>
                    </a:lnTo>
                    <a:lnTo>
                      <a:pt x="85" y="48"/>
                    </a:lnTo>
                    <a:lnTo>
                      <a:pt x="99" y="48"/>
                    </a:lnTo>
                    <a:lnTo>
                      <a:pt x="109" y="46"/>
                    </a:lnTo>
                    <a:lnTo>
                      <a:pt x="109" y="45"/>
                    </a:lnTo>
                    <a:lnTo>
                      <a:pt x="101" y="46"/>
                    </a:lnTo>
                    <a:lnTo>
                      <a:pt x="92" y="46"/>
                    </a:lnTo>
                    <a:lnTo>
                      <a:pt x="92" y="45"/>
                    </a:lnTo>
                    <a:lnTo>
                      <a:pt x="121" y="40"/>
                    </a:lnTo>
                    <a:lnTo>
                      <a:pt x="121" y="42"/>
                    </a:lnTo>
                    <a:lnTo>
                      <a:pt x="123" y="43"/>
                    </a:lnTo>
                    <a:lnTo>
                      <a:pt x="124" y="43"/>
                    </a:lnTo>
                    <a:lnTo>
                      <a:pt x="124" y="42"/>
                    </a:lnTo>
                    <a:lnTo>
                      <a:pt x="124" y="40"/>
                    </a:lnTo>
                    <a:lnTo>
                      <a:pt x="129" y="40"/>
                    </a:lnTo>
                    <a:lnTo>
                      <a:pt x="131" y="42"/>
                    </a:lnTo>
                    <a:lnTo>
                      <a:pt x="132" y="42"/>
                    </a:lnTo>
                    <a:lnTo>
                      <a:pt x="131" y="28"/>
                    </a:lnTo>
                    <a:lnTo>
                      <a:pt x="134" y="26"/>
                    </a:lnTo>
                    <a:lnTo>
                      <a:pt x="138" y="26"/>
                    </a:lnTo>
                    <a:lnTo>
                      <a:pt x="146" y="23"/>
                    </a:lnTo>
                    <a:lnTo>
                      <a:pt x="145" y="21"/>
                    </a:lnTo>
                    <a:lnTo>
                      <a:pt x="143" y="20"/>
                    </a:lnTo>
                    <a:lnTo>
                      <a:pt x="140" y="17"/>
                    </a:lnTo>
                    <a:lnTo>
                      <a:pt x="145" y="20"/>
                    </a:lnTo>
                    <a:lnTo>
                      <a:pt x="148" y="23"/>
                    </a:lnTo>
                    <a:lnTo>
                      <a:pt x="149" y="23"/>
                    </a:lnTo>
                    <a:lnTo>
                      <a:pt x="148" y="21"/>
                    </a:lnTo>
                    <a:lnTo>
                      <a:pt x="146" y="20"/>
                    </a:lnTo>
                    <a:lnTo>
                      <a:pt x="143" y="17"/>
                    </a:lnTo>
                    <a:lnTo>
                      <a:pt x="142" y="15"/>
                    </a:lnTo>
                    <a:lnTo>
                      <a:pt x="143" y="12"/>
                    </a:lnTo>
                    <a:lnTo>
                      <a:pt x="145" y="9"/>
                    </a:lnTo>
                    <a:lnTo>
                      <a:pt x="148" y="7"/>
                    </a:lnTo>
                    <a:lnTo>
                      <a:pt x="149" y="4"/>
                    </a:lnTo>
                    <a:lnTo>
                      <a:pt x="151" y="3"/>
                    </a:lnTo>
                    <a:lnTo>
                      <a:pt x="15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7" name="Freeform 1118"/>
              <p:cNvSpPr>
                <a:spLocks/>
              </p:cNvSpPr>
              <p:nvPr/>
            </p:nvSpPr>
            <p:spPr bwMode="auto">
              <a:xfrm>
                <a:off x="4146" y="2340"/>
                <a:ext cx="6" cy="11"/>
              </a:xfrm>
              <a:custGeom>
                <a:avLst/>
                <a:gdLst>
                  <a:gd name="T0" fmla="*/ 3 w 6"/>
                  <a:gd name="T1" fmla="*/ 0 h 11"/>
                  <a:gd name="T2" fmla="*/ 4 w 6"/>
                  <a:gd name="T3" fmla="*/ 2 h 11"/>
                  <a:gd name="T4" fmla="*/ 6 w 6"/>
                  <a:gd name="T5" fmla="*/ 3 h 11"/>
                  <a:gd name="T6" fmla="*/ 6 w 6"/>
                  <a:gd name="T7" fmla="*/ 8 h 11"/>
                  <a:gd name="T8" fmla="*/ 6 w 6"/>
                  <a:gd name="T9" fmla="*/ 11 h 11"/>
                  <a:gd name="T10" fmla="*/ 6 w 6"/>
                  <a:gd name="T11" fmla="*/ 11 h 11"/>
                  <a:gd name="T12" fmla="*/ 4 w 6"/>
                  <a:gd name="T13" fmla="*/ 11 h 11"/>
                  <a:gd name="T14" fmla="*/ 3 w 6"/>
                  <a:gd name="T15" fmla="*/ 11 h 11"/>
                  <a:gd name="T16" fmla="*/ 1 w 6"/>
                  <a:gd name="T17" fmla="*/ 6 h 11"/>
                  <a:gd name="T18" fmla="*/ 0 w 6"/>
                  <a:gd name="T19" fmla="*/ 3 h 11"/>
                  <a:gd name="T20" fmla="*/ 1 w 6"/>
                  <a:gd name="T21" fmla="*/ 0 h 11"/>
                  <a:gd name="T22" fmla="*/ 3 w 6"/>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1"/>
                  <a:gd name="T38" fmla="*/ 6 w 6"/>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1">
                    <a:moveTo>
                      <a:pt x="3" y="0"/>
                    </a:moveTo>
                    <a:lnTo>
                      <a:pt x="4" y="2"/>
                    </a:lnTo>
                    <a:lnTo>
                      <a:pt x="6" y="3"/>
                    </a:lnTo>
                    <a:lnTo>
                      <a:pt x="6" y="8"/>
                    </a:lnTo>
                    <a:lnTo>
                      <a:pt x="6" y="11"/>
                    </a:lnTo>
                    <a:lnTo>
                      <a:pt x="4" y="11"/>
                    </a:lnTo>
                    <a:lnTo>
                      <a:pt x="3" y="11"/>
                    </a:lnTo>
                    <a:lnTo>
                      <a:pt x="1" y="6"/>
                    </a:lnTo>
                    <a:lnTo>
                      <a:pt x="0" y="3"/>
                    </a:lnTo>
                    <a:lnTo>
                      <a:pt x="1" y="0"/>
                    </a:lnTo>
                    <a:lnTo>
                      <a:pt x="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8" name="Freeform 1119"/>
              <p:cNvSpPr>
                <a:spLocks/>
              </p:cNvSpPr>
              <p:nvPr/>
            </p:nvSpPr>
            <p:spPr bwMode="auto">
              <a:xfrm>
                <a:off x="3837" y="2342"/>
                <a:ext cx="16" cy="17"/>
              </a:xfrm>
              <a:custGeom>
                <a:avLst/>
                <a:gdLst>
                  <a:gd name="T0" fmla="*/ 9 w 16"/>
                  <a:gd name="T1" fmla="*/ 0 h 17"/>
                  <a:gd name="T2" fmla="*/ 16 w 16"/>
                  <a:gd name="T3" fmla="*/ 1 h 17"/>
                  <a:gd name="T4" fmla="*/ 11 w 16"/>
                  <a:gd name="T5" fmla="*/ 1 h 17"/>
                  <a:gd name="T6" fmla="*/ 8 w 16"/>
                  <a:gd name="T7" fmla="*/ 4 h 17"/>
                  <a:gd name="T8" fmla="*/ 3 w 16"/>
                  <a:gd name="T9" fmla="*/ 11 h 17"/>
                  <a:gd name="T10" fmla="*/ 2 w 16"/>
                  <a:gd name="T11" fmla="*/ 17 h 17"/>
                  <a:gd name="T12" fmla="*/ 0 w 16"/>
                  <a:gd name="T13" fmla="*/ 12 h 17"/>
                  <a:gd name="T14" fmla="*/ 2 w 16"/>
                  <a:gd name="T15" fmla="*/ 8 h 17"/>
                  <a:gd name="T16" fmla="*/ 3 w 16"/>
                  <a:gd name="T17" fmla="*/ 4 h 17"/>
                  <a:gd name="T18" fmla="*/ 5 w 16"/>
                  <a:gd name="T19" fmla="*/ 3 h 17"/>
                  <a:gd name="T20" fmla="*/ 8 w 16"/>
                  <a:gd name="T21" fmla="*/ 1 h 17"/>
                  <a:gd name="T22" fmla="*/ 9 w 16"/>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7"/>
                  <a:gd name="T38" fmla="*/ 16 w 16"/>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7">
                    <a:moveTo>
                      <a:pt x="9" y="0"/>
                    </a:moveTo>
                    <a:lnTo>
                      <a:pt x="16" y="1"/>
                    </a:lnTo>
                    <a:lnTo>
                      <a:pt x="11" y="1"/>
                    </a:lnTo>
                    <a:lnTo>
                      <a:pt x="8" y="4"/>
                    </a:lnTo>
                    <a:lnTo>
                      <a:pt x="3" y="11"/>
                    </a:lnTo>
                    <a:lnTo>
                      <a:pt x="2" y="17"/>
                    </a:lnTo>
                    <a:lnTo>
                      <a:pt x="0" y="12"/>
                    </a:lnTo>
                    <a:lnTo>
                      <a:pt x="2" y="8"/>
                    </a:lnTo>
                    <a:lnTo>
                      <a:pt x="3" y="4"/>
                    </a:lnTo>
                    <a:lnTo>
                      <a:pt x="5" y="3"/>
                    </a:lnTo>
                    <a:lnTo>
                      <a:pt x="8" y="1"/>
                    </a:lnTo>
                    <a:lnTo>
                      <a:pt x="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09" name="Freeform 1120"/>
              <p:cNvSpPr>
                <a:spLocks/>
              </p:cNvSpPr>
              <p:nvPr/>
            </p:nvSpPr>
            <p:spPr bwMode="auto">
              <a:xfrm>
                <a:off x="4086" y="2342"/>
                <a:ext cx="33" cy="15"/>
              </a:xfrm>
              <a:custGeom>
                <a:avLst/>
                <a:gdLst>
                  <a:gd name="T0" fmla="*/ 5 w 33"/>
                  <a:gd name="T1" fmla="*/ 0 h 15"/>
                  <a:gd name="T2" fmla="*/ 5 w 33"/>
                  <a:gd name="T3" fmla="*/ 1 h 15"/>
                  <a:gd name="T4" fmla="*/ 5 w 33"/>
                  <a:gd name="T5" fmla="*/ 3 h 15"/>
                  <a:gd name="T6" fmla="*/ 5 w 33"/>
                  <a:gd name="T7" fmla="*/ 6 h 15"/>
                  <a:gd name="T8" fmla="*/ 8 w 33"/>
                  <a:gd name="T9" fmla="*/ 11 h 15"/>
                  <a:gd name="T10" fmla="*/ 8 w 33"/>
                  <a:gd name="T11" fmla="*/ 12 h 15"/>
                  <a:gd name="T12" fmla="*/ 10 w 33"/>
                  <a:gd name="T13" fmla="*/ 14 h 15"/>
                  <a:gd name="T14" fmla="*/ 29 w 33"/>
                  <a:gd name="T15" fmla="*/ 11 h 15"/>
                  <a:gd name="T16" fmla="*/ 33 w 33"/>
                  <a:gd name="T17" fmla="*/ 15 h 15"/>
                  <a:gd name="T18" fmla="*/ 30 w 33"/>
                  <a:gd name="T19" fmla="*/ 14 h 15"/>
                  <a:gd name="T20" fmla="*/ 27 w 33"/>
                  <a:gd name="T21" fmla="*/ 14 h 15"/>
                  <a:gd name="T22" fmla="*/ 21 w 33"/>
                  <a:gd name="T23" fmla="*/ 14 h 15"/>
                  <a:gd name="T24" fmla="*/ 15 w 33"/>
                  <a:gd name="T25" fmla="*/ 15 h 15"/>
                  <a:gd name="T26" fmla="*/ 8 w 33"/>
                  <a:gd name="T27" fmla="*/ 15 h 15"/>
                  <a:gd name="T28" fmla="*/ 5 w 33"/>
                  <a:gd name="T29" fmla="*/ 9 h 15"/>
                  <a:gd name="T30" fmla="*/ 5 w 33"/>
                  <a:gd name="T31" fmla="*/ 8 h 15"/>
                  <a:gd name="T32" fmla="*/ 2 w 33"/>
                  <a:gd name="T33" fmla="*/ 4 h 15"/>
                  <a:gd name="T34" fmla="*/ 2 w 33"/>
                  <a:gd name="T35" fmla="*/ 4 h 15"/>
                  <a:gd name="T36" fmla="*/ 0 w 33"/>
                  <a:gd name="T37" fmla="*/ 3 h 15"/>
                  <a:gd name="T38" fmla="*/ 2 w 33"/>
                  <a:gd name="T39" fmla="*/ 1 h 15"/>
                  <a:gd name="T40" fmla="*/ 5 w 33"/>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15"/>
                  <a:gd name="T65" fmla="*/ 33 w 33"/>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15">
                    <a:moveTo>
                      <a:pt x="5" y="0"/>
                    </a:moveTo>
                    <a:lnTo>
                      <a:pt x="5" y="1"/>
                    </a:lnTo>
                    <a:lnTo>
                      <a:pt x="5" y="3"/>
                    </a:lnTo>
                    <a:lnTo>
                      <a:pt x="5" y="6"/>
                    </a:lnTo>
                    <a:lnTo>
                      <a:pt x="8" y="11"/>
                    </a:lnTo>
                    <a:lnTo>
                      <a:pt x="8" y="12"/>
                    </a:lnTo>
                    <a:lnTo>
                      <a:pt x="10" y="14"/>
                    </a:lnTo>
                    <a:lnTo>
                      <a:pt x="29" y="11"/>
                    </a:lnTo>
                    <a:lnTo>
                      <a:pt x="33" y="15"/>
                    </a:lnTo>
                    <a:lnTo>
                      <a:pt x="30" y="14"/>
                    </a:lnTo>
                    <a:lnTo>
                      <a:pt x="27" y="14"/>
                    </a:lnTo>
                    <a:lnTo>
                      <a:pt x="21" y="14"/>
                    </a:lnTo>
                    <a:lnTo>
                      <a:pt x="15" y="15"/>
                    </a:lnTo>
                    <a:lnTo>
                      <a:pt x="8" y="15"/>
                    </a:lnTo>
                    <a:lnTo>
                      <a:pt x="5" y="9"/>
                    </a:lnTo>
                    <a:lnTo>
                      <a:pt x="5" y="8"/>
                    </a:lnTo>
                    <a:lnTo>
                      <a:pt x="2" y="4"/>
                    </a:lnTo>
                    <a:lnTo>
                      <a:pt x="0" y="3"/>
                    </a:lnTo>
                    <a:lnTo>
                      <a:pt x="2" y="1"/>
                    </a:lnTo>
                    <a:lnTo>
                      <a:pt x="5"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0" name="Freeform 1121"/>
              <p:cNvSpPr>
                <a:spLocks/>
              </p:cNvSpPr>
              <p:nvPr/>
            </p:nvSpPr>
            <p:spPr bwMode="auto">
              <a:xfrm>
                <a:off x="4121" y="2348"/>
                <a:ext cx="11" cy="25"/>
              </a:xfrm>
              <a:custGeom>
                <a:avLst/>
                <a:gdLst>
                  <a:gd name="T0" fmla="*/ 6 w 11"/>
                  <a:gd name="T1" fmla="*/ 0 h 25"/>
                  <a:gd name="T2" fmla="*/ 9 w 11"/>
                  <a:gd name="T3" fmla="*/ 3 h 25"/>
                  <a:gd name="T4" fmla="*/ 11 w 11"/>
                  <a:gd name="T5" fmla="*/ 6 h 25"/>
                  <a:gd name="T6" fmla="*/ 11 w 11"/>
                  <a:gd name="T7" fmla="*/ 16 h 25"/>
                  <a:gd name="T8" fmla="*/ 11 w 11"/>
                  <a:gd name="T9" fmla="*/ 22 h 25"/>
                  <a:gd name="T10" fmla="*/ 9 w 11"/>
                  <a:gd name="T11" fmla="*/ 19 h 25"/>
                  <a:gd name="T12" fmla="*/ 11 w 11"/>
                  <a:gd name="T13" fmla="*/ 16 h 25"/>
                  <a:gd name="T14" fmla="*/ 9 w 11"/>
                  <a:gd name="T15" fmla="*/ 8 h 25"/>
                  <a:gd name="T16" fmla="*/ 8 w 11"/>
                  <a:gd name="T17" fmla="*/ 2 h 25"/>
                  <a:gd name="T18" fmla="*/ 6 w 11"/>
                  <a:gd name="T19" fmla="*/ 5 h 25"/>
                  <a:gd name="T20" fmla="*/ 4 w 11"/>
                  <a:gd name="T21" fmla="*/ 8 h 25"/>
                  <a:gd name="T22" fmla="*/ 3 w 11"/>
                  <a:gd name="T23" fmla="*/ 16 h 25"/>
                  <a:gd name="T24" fmla="*/ 6 w 11"/>
                  <a:gd name="T25" fmla="*/ 19 h 25"/>
                  <a:gd name="T26" fmla="*/ 9 w 11"/>
                  <a:gd name="T27" fmla="*/ 23 h 25"/>
                  <a:gd name="T28" fmla="*/ 9 w 11"/>
                  <a:gd name="T29" fmla="*/ 25 h 25"/>
                  <a:gd name="T30" fmla="*/ 6 w 11"/>
                  <a:gd name="T31" fmla="*/ 22 h 25"/>
                  <a:gd name="T32" fmla="*/ 4 w 11"/>
                  <a:gd name="T33" fmla="*/ 19 h 25"/>
                  <a:gd name="T34" fmla="*/ 0 w 11"/>
                  <a:gd name="T35" fmla="*/ 12 h 25"/>
                  <a:gd name="T36" fmla="*/ 3 w 11"/>
                  <a:gd name="T37" fmla="*/ 6 h 25"/>
                  <a:gd name="T38" fmla="*/ 4 w 11"/>
                  <a:gd name="T39" fmla="*/ 3 h 25"/>
                  <a:gd name="T40" fmla="*/ 6 w 11"/>
                  <a:gd name="T41" fmla="*/ 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25"/>
                  <a:gd name="T65" fmla="*/ 11 w 11"/>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25">
                    <a:moveTo>
                      <a:pt x="6" y="0"/>
                    </a:moveTo>
                    <a:lnTo>
                      <a:pt x="9" y="3"/>
                    </a:lnTo>
                    <a:lnTo>
                      <a:pt x="11" y="6"/>
                    </a:lnTo>
                    <a:lnTo>
                      <a:pt x="11" y="16"/>
                    </a:lnTo>
                    <a:lnTo>
                      <a:pt x="11" y="22"/>
                    </a:lnTo>
                    <a:lnTo>
                      <a:pt x="9" y="19"/>
                    </a:lnTo>
                    <a:lnTo>
                      <a:pt x="11" y="16"/>
                    </a:lnTo>
                    <a:lnTo>
                      <a:pt x="9" y="8"/>
                    </a:lnTo>
                    <a:lnTo>
                      <a:pt x="8" y="2"/>
                    </a:lnTo>
                    <a:lnTo>
                      <a:pt x="6" y="5"/>
                    </a:lnTo>
                    <a:lnTo>
                      <a:pt x="4" y="8"/>
                    </a:lnTo>
                    <a:lnTo>
                      <a:pt x="3" y="16"/>
                    </a:lnTo>
                    <a:lnTo>
                      <a:pt x="6" y="19"/>
                    </a:lnTo>
                    <a:lnTo>
                      <a:pt x="9" y="23"/>
                    </a:lnTo>
                    <a:lnTo>
                      <a:pt x="9" y="25"/>
                    </a:lnTo>
                    <a:lnTo>
                      <a:pt x="6" y="22"/>
                    </a:lnTo>
                    <a:lnTo>
                      <a:pt x="4" y="19"/>
                    </a:lnTo>
                    <a:lnTo>
                      <a:pt x="0" y="12"/>
                    </a:lnTo>
                    <a:lnTo>
                      <a:pt x="3" y="6"/>
                    </a:lnTo>
                    <a:lnTo>
                      <a:pt x="4" y="3"/>
                    </a:lnTo>
                    <a:lnTo>
                      <a:pt x="6"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1" name="Freeform 1122"/>
              <p:cNvSpPr>
                <a:spLocks/>
              </p:cNvSpPr>
              <p:nvPr/>
            </p:nvSpPr>
            <p:spPr bwMode="auto">
              <a:xfrm>
                <a:off x="3810" y="2348"/>
                <a:ext cx="18" cy="41"/>
              </a:xfrm>
              <a:custGeom>
                <a:avLst/>
                <a:gdLst>
                  <a:gd name="T0" fmla="*/ 4 w 18"/>
                  <a:gd name="T1" fmla="*/ 0 h 41"/>
                  <a:gd name="T2" fmla="*/ 4 w 18"/>
                  <a:gd name="T3" fmla="*/ 17 h 41"/>
                  <a:gd name="T4" fmla="*/ 5 w 18"/>
                  <a:gd name="T5" fmla="*/ 23 h 41"/>
                  <a:gd name="T6" fmla="*/ 7 w 18"/>
                  <a:gd name="T7" fmla="*/ 27 h 41"/>
                  <a:gd name="T8" fmla="*/ 8 w 18"/>
                  <a:gd name="T9" fmla="*/ 30 h 41"/>
                  <a:gd name="T10" fmla="*/ 10 w 18"/>
                  <a:gd name="T11" fmla="*/ 33 h 41"/>
                  <a:gd name="T12" fmla="*/ 13 w 18"/>
                  <a:gd name="T13" fmla="*/ 34 h 41"/>
                  <a:gd name="T14" fmla="*/ 15 w 18"/>
                  <a:gd name="T15" fmla="*/ 37 h 41"/>
                  <a:gd name="T16" fmla="*/ 18 w 18"/>
                  <a:gd name="T17" fmla="*/ 41 h 41"/>
                  <a:gd name="T18" fmla="*/ 18 w 18"/>
                  <a:gd name="T19" fmla="*/ 41 h 41"/>
                  <a:gd name="T20" fmla="*/ 15 w 18"/>
                  <a:gd name="T21" fmla="*/ 39 h 41"/>
                  <a:gd name="T22" fmla="*/ 13 w 18"/>
                  <a:gd name="T23" fmla="*/ 37 h 41"/>
                  <a:gd name="T24" fmla="*/ 10 w 18"/>
                  <a:gd name="T25" fmla="*/ 33 h 41"/>
                  <a:gd name="T26" fmla="*/ 7 w 18"/>
                  <a:gd name="T27" fmla="*/ 30 h 41"/>
                  <a:gd name="T28" fmla="*/ 2 w 18"/>
                  <a:gd name="T29" fmla="*/ 20 h 41"/>
                  <a:gd name="T30" fmla="*/ 0 w 18"/>
                  <a:gd name="T31" fmla="*/ 11 h 41"/>
                  <a:gd name="T32" fmla="*/ 2 w 18"/>
                  <a:gd name="T33" fmla="*/ 6 h 41"/>
                  <a:gd name="T34" fmla="*/ 4 w 18"/>
                  <a:gd name="T35" fmla="*/ 2 h 41"/>
                  <a:gd name="T36" fmla="*/ 4 w 18"/>
                  <a:gd name="T37" fmla="*/ 0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1"/>
                  <a:gd name="T59" fmla="*/ 18 w 18"/>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1">
                    <a:moveTo>
                      <a:pt x="4" y="0"/>
                    </a:moveTo>
                    <a:lnTo>
                      <a:pt x="4" y="17"/>
                    </a:lnTo>
                    <a:lnTo>
                      <a:pt x="5" y="23"/>
                    </a:lnTo>
                    <a:lnTo>
                      <a:pt x="7" y="27"/>
                    </a:lnTo>
                    <a:lnTo>
                      <a:pt x="8" y="30"/>
                    </a:lnTo>
                    <a:lnTo>
                      <a:pt x="10" y="33"/>
                    </a:lnTo>
                    <a:lnTo>
                      <a:pt x="13" y="34"/>
                    </a:lnTo>
                    <a:lnTo>
                      <a:pt x="15" y="37"/>
                    </a:lnTo>
                    <a:lnTo>
                      <a:pt x="18" y="41"/>
                    </a:lnTo>
                    <a:lnTo>
                      <a:pt x="15" y="39"/>
                    </a:lnTo>
                    <a:lnTo>
                      <a:pt x="13" y="37"/>
                    </a:lnTo>
                    <a:lnTo>
                      <a:pt x="10" y="33"/>
                    </a:lnTo>
                    <a:lnTo>
                      <a:pt x="7" y="30"/>
                    </a:lnTo>
                    <a:lnTo>
                      <a:pt x="2" y="20"/>
                    </a:lnTo>
                    <a:lnTo>
                      <a:pt x="0" y="11"/>
                    </a:lnTo>
                    <a:lnTo>
                      <a:pt x="2" y="6"/>
                    </a:lnTo>
                    <a:lnTo>
                      <a:pt x="4" y="2"/>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2" name="Freeform 1123"/>
              <p:cNvSpPr>
                <a:spLocks/>
              </p:cNvSpPr>
              <p:nvPr/>
            </p:nvSpPr>
            <p:spPr bwMode="auto">
              <a:xfrm>
                <a:off x="3815" y="2348"/>
                <a:ext cx="10" cy="20"/>
              </a:xfrm>
              <a:custGeom>
                <a:avLst/>
                <a:gdLst>
                  <a:gd name="T0" fmla="*/ 2 w 10"/>
                  <a:gd name="T1" fmla="*/ 0 h 20"/>
                  <a:gd name="T2" fmla="*/ 10 w 10"/>
                  <a:gd name="T3" fmla="*/ 6 h 20"/>
                  <a:gd name="T4" fmla="*/ 10 w 10"/>
                  <a:gd name="T5" fmla="*/ 8 h 20"/>
                  <a:gd name="T6" fmla="*/ 6 w 10"/>
                  <a:gd name="T7" fmla="*/ 5 h 20"/>
                  <a:gd name="T8" fmla="*/ 3 w 10"/>
                  <a:gd name="T9" fmla="*/ 3 h 20"/>
                  <a:gd name="T10" fmla="*/ 2 w 10"/>
                  <a:gd name="T11" fmla="*/ 11 h 20"/>
                  <a:gd name="T12" fmla="*/ 3 w 10"/>
                  <a:gd name="T13" fmla="*/ 16 h 20"/>
                  <a:gd name="T14" fmla="*/ 5 w 10"/>
                  <a:gd name="T15" fmla="*/ 19 h 20"/>
                  <a:gd name="T16" fmla="*/ 5 w 10"/>
                  <a:gd name="T17" fmla="*/ 20 h 20"/>
                  <a:gd name="T18" fmla="*/ 2 w 10"/>
                  <a:gd name="T19" fmla="*/ 16 h 20"/>
                  <a:gd name="T20" fmla="*/ 0 w 10"/>
                  <a:gd name="T21" fmla="*/ 11 h 20"/>
                  <a:gd name="T22" fmla="*/ 0 w 10"/>
                  <a:gd name="T23" fmla="*/ 6 h 20"/>
                  <a:gd name="T24" fmla="*/ 2 w 10"/>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20"/>
                  <a:gd name="T41" fmla="*/ 10 w 10"/>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20">
                    <a:moveTo>
                      <a:pt x="2" y="0"/>
                    </a:moveTo>
                    <a:lnTo>
                      <a:pt x="10" y="6"/>
                    </a:lnTo>
                    <a:lnTo>
                      <a:pt x="10" y="8"/>
                    </a:lnTo>
                    <a:lnTo>
                      <a:pt x="6" y="5"/>
                    </a:lnTo>
                    <a:lnTo>
                      <a:pt x="3" y="3"/>
                    </a:lnTo>
                    <a:lnTo>
                      <a:pt x="2" y="11"/>
                    </a:lnTo>
                    <a:lnTo>
                      <a:pt x="3" y="16"/>
                    </a:lnTo>
                    <a:lnTo>
                      <a:pt x="5" y="19"/>
                    </a:lnTo>
                    <a:lnTo>
                      <a:pt x="5" y="20"/>
                    </a:lnTo>
                    <a:lnTo>
                      <a:pt x="2" y="16"/>
                    </a:lnTo>
                    <a:lnTo>
                      <a:pt x="0" y="11"/>
                    </a:lnTo>
                    <a:lnTo>
                      <a:pt x="0" y="6"/>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3" name="Freeform 1124"/>
              <p:cNvSpPr>
                <a:spLocks/>
              </p:cNvSpPr>
              <p:nvPr/>
            </p:nvSpPr>
            <p:spPr bwMode="auto">
              <a:xfrm>
                <a:off x="3843" y="2348"/>
                <a:ext cx="10" cy="12"/>
              </a:xfrm>
              <a:custGeom>
                <a:avLst/>
                <a:gdLst>
                  <a:gd name="T0" fmla="*/ 6 w 10"/>
                  <a:gd name="T1" fmla="*/ 0 h 12"/>
                  <a:gd name="T2" fmla="*/ 10 w 10"/>
                  <a:gd name="T3" fmla="*/ 3 h 12"/>
                  <a:gd name="T4" fmla="*/ 6 w 10"/>
                  <a:gd name="T5" fmla="*/ 3 h 12"/>
                  <a:gd name="T6" fmla="*/ 3 w 10"/>
                  <a:gd name="T7" fmla="*/ 6 h 12"/>
                  <a:gd name="T8" fmla="*/ 2 w 10"/>
                  <a:gd name="T9" fmla="*/ 12 h 12"/>
                  <a:gd name="T10" fmla="*/ 0 w 10"/>
                  <a:gd name="T11" fmla="*/ 9 h 12"/>
                  <a:gd name="T12" fmla="*/ 2 w 10"/>
                  <a:gd name="T13" fmla="*/ 6 h 12"/>
                  <a:gd name="T14" fmla="*/ 3 w 10"/>
                  <a:gd name="T15" fmla="*/ 3 h 12"/>
                  <a:gd name="T16" fmla="*/ 5 w 10"/>
                  <a:gd name="T17" fmla="*/ 2 h 12"/>
                  <a:gd name="T18" fmla="*/ 6 w 10"/>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2"/>
                  <a:gd name="T32" fmla="*/ 10 w 10"/>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2">
                    <a:moveTo>
                      <a:pt x="6" y="0"/>
                    </a:moveTo>
                    <a:lnTo>
                      <a:pt x="10" y="3"/>
                    </a:lnTo>
                    <a:lnTo>
                      <a:pt x="6" y="3"/>
                    </a:lnTo>
                    <a:lnTo>
                      <a:pt x="3" y="6"/>
                    </a:lnTo>
                    <a:lnTo>
                      <a:pt x="2" y="12"/>
                    </a:lnTo>
                    <a:lnTo>
                      <a:pt x="0" y="9"/>
                    </a:lnTo>
                    <a:lnTo>
                      <a:pt x="2" y="6"/>
                    </a:lnTo>
                    <a:lnTo>
                      <a:pt x="3" y="3"/>
                    </a:lnTo>
                    <a:lnTo>
                      <a:pt x="5" y="2"/>
                    </a:lnTo>
                    <a:lnTo>
                      <a:pt x="6"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4" name="Freeform 1125"/>
              <p:cNvSpPr>
                <a:spLocks/>
              </p:cNvSpPr>
              <p:nvPr/>
            </p:nvSpPr>
            <p:spPr bwMode="auto">
              <a:xfrm>
                <a:off x="3937" y="2350"/>
                <a:ext cx="29" cy="3"/>
              </a:xfrm>
              <a:custGeom>
                <a:avLst/>
                <a:gdLst>
                  <a:gd name="T0" fmla="*/ 1 w 29"/>
                  <a:gd name="T1" fmla="*/ 0 h 3"/>
                  <a:gd name="T2" fmla="*/ 29 w 29"/>
                  <a:gd name="T3" fmla="*/ 1 h 3"/>
                  <a:gd name="T4" fmla="*/ 29 w 29"/>
                  <a:gd name="T5" fmla="*/ 1 h 3"/>
                  <a:gd name="T6" fmla="*/ 28 w 29"/>
                  <a:gd name="T7" fmla="*/ 3 h 3"/>
                  <a:gd name="T8" fmla="*/ 26 w 29"/>
                  <a:gd name="T9" fmla="*/ 3 h 3"/>
                  <a:gd name="T10" fmla="*/ 23 w 29"/>
                  <a:gd name="T11" fmla="*/ 1 h 3"/>
                  <a:gd name="T12" fmla="*/ 20 w 29"/>
                  <a:gd name="T13" fmla="*/ 1 h 3"/>
                  <a:gd name="T14" fmla="*/ 1 w 29"/>
                  <a:gd name="T15" fmla="*/ 1 h 3"/>
                  <a:gd name="T16" fmla="*/ 0 w 29"/>
                  <a:gd name="T17" fmla="*/ 1 h 3"/>
                  <a:gd name="T18" fmla="*/ 1 w 29"/>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
                  <a:gd name="T32" fmla="*/ 29 w 29"/>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
                    <a:moveTo>
                      <a:pt x="1" y="0"/>
                    </a:moveTo>
                    <a:lnTo>
                      <a:pt x="29" y="1"/>
                    </a:lnTo>
                    <a:lnTo>
                      <a:pt x="28" y="3"/>
                    </a:lnTo>
                    <a:lnTo>
                      <a:pt x="26" y="3"/>
                    </a:lnTo>
                    <a:lnTo>
                      <a:pt x="23" y="1"/>
                    </a:lnTo>
                    <a:lnTo>
                      <a:pt x="20" y="1"/>
                    </a:lnTo>
                    <a:lnTo>
                      <a:pt x="1" y="1"/>
                    </a:lnTo>
                    <a:lnTo>
                      <a:pt x="0" y="1"/>
                    </a:lnTo>
                    <a:lnTo>
                      <a:pt x="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5" name="Freeform 1126"/>
              <p:cNvSpPr>
                <a:spLocks/>
              </p:cNvSpPr>
              <p:nvPr/>
            </p:nvSpPr>
            <p:spPr bwMode="auto">
              <a:xfrm>
                <a:off x="3935" y="2351"/>
                <a:ext cx="41" cy="17"/>
              </a:xfrm>
              <a:custGeom>
                <a:avLst/>
                <a:gdLst>
                  <a:gd name="T0" fmla="*/ 38 w 41"/>
                  <a:gd name="T1" fmla="*/ 0 h 17"/>
                  <a:gd name="T2" fmla="*/ 39 w 41"/>
                  <a:gd name="T3" fmla="*/ 2 h 17"/>
                  <a:gd name="T4" fmla="*/ 41 w 41"/>
                  <a:gd name="T5" fmla="*/ 5 h 17"/>
                  <a:gd name="T6" fmla="*/ 39 w 41"/>
                  <a:gd name="T7" fmla="*/ 8 h 17"/>
                  <a:gd name="T8" fmla="*/ 38 w 41"/>
                  <a:gd name="T9" fmla="*/ 11 h 17"/>
                  <a:gd name="T10" fmla="*/ 38 w 41"/>
                  <a:gd name="T11" fmla="*/ 13 h 17"/>
                  <a:gd name="T12" fmla="*/ 38 w 41"/>
                  <a:gd name="T13" fmla="*/ 14 h 17"/>
                  <a:gd name="T14" fmla="*/ 35 w 41"/>
                  <a:gd name="T15" fmla="*/ 13 h 17"/>
                  <a:gd name="T16" fmla="*/ 33 w 41"/>
                  <a:gd name="T17" fmla="*/ 11 h 17"/>
                  <a:gd name="T18" fmla="*/ 31 w 41"/>
                  <a:gd name="T19" fmla="*/ 13 h 17"/>
                  <a:gd name="T20" fmla="*/ 21 w 41"/>
                  <a:gd name="T21" fmla="*/ 11 h 17"/>
                  <a:gd name="T22" fmla="*/ 10 w 41"/>
                  <a:gd name="T23" fmla="*/ 14 h 17"/>
                  <a:gd name="T24" fmla="*/ 8 w 41"/>
                  <a:gd name="T25" fmla="*/ 16 h 17"/>
                  <a:gd name="T26" fmla="*/ 5 w 41"/>
                  <a:gd name="T27" fmla="*/ 17 h 17"/>
                  <a:gd name="T28" fmla="*/ 2 w 41"/>
                  <a:gd name="T29" fmla="*/ 16 h 17"/>
                  <a:gd name="T30" fmla="*/ 0 w 41"/>
                  <a:gd name="T31" fmla="*/ 14 h 17"/>
                  <a:gd name="T32" fmla="*/ 2 w 41"/>
                  <a:gd name="T33" fmla="*/ 8 h 17"/>
                  <a:gd name="T34" fmla="*/ 6 w 41"/>
                  <a:gd name="T35" fmla="*/ 6 h 17"/>
                  <a:gd name="T36" fmla="*/ 13 w 41"/>
                  <a:gd name="T37" fmla="*/ 6 h 17"/>
                  <a:gd name="T38" fmla="*/ 30 w 41"/>
                  <a:gd name="T39" fmla="*/ 8 h 17"/>
                  <a:gd name="T40" fmla="*/ 22 w 41"/>
                  <a:gd name="T41" fmla="*/ 9 h 17"/>
                  <a:gd name="T42" fmla="*/ 14 w 41"/>
                  <a:gd name="T43" fmla="*/ 9 h 17"/>
                  <a:gd name="T44" fmla="*/ 8 w 41"/>
                  <a:gd name="T45" fmla="*/ 9 h 17"/>
                  <a:gd name="T46" fmla="*/ 3 w 41"/>
                  <a:gd name="T47" fmla="*/ 11 h 17"/>
                  <a:gd name="T48" fmla="*/ 2 w 41"/>
                  <a:gd name="T49" fmla="*/ 14 h 17"/>
                  <a:gd name="T50" fmla="*/ 3 w 41"/>
                  <a:gd name="T51" fmla="*/ 14 h 17"/>
                  <a:gd name="T52" fmla="*/ 8 w 41"/>
                  <a:gd name="T53" fmla="*/ 13 h 17"/>
                  <a:gd name="T54" fmla="*/ 10 w 41"/>
                  <a:gd name="T55" fmla="*/ 11 h 17"/>
                  <a:gd name="T56" fmla="*/ 13 w 41"/>
                  <a:gd name="T57" fmla="*/ 11 h 17"/>
                  <a:gd name="T58" fmla="*/ 35 w 41"/>
                  <a:gd name="T59" fmla="*/ 11 h 17"/>
                  <a:gd name="T60" fmla="*/ 35 w 41"/>
                  <a:gd name="T61" fmla="*/ 9 h 17"/>
                  <a:gd name="T62" fmla="*/ 36 w 41"/>
                  <a:gd name="T63" fmla="*/ 8 h 17"/>
                  <a:gd name="T64" fmla="*/ 38 w 41"/>
                  <a:gd name="T65" fmla="*/ 5 h 17"/>
                  <a:gd name="T66" fmla="*/ 38 w 41"/>
                  <a:gd name="T67" fmla="*/ 0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
                  <a:gd name="T103" fmla="*/ 0 h 17"/>
                  <a:gd name="T104" fmla="*/ 41 w 41"/>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 h="17">
                    <a:moveTo>
                      <a:pt x="38" y="0"/>
                    </a:moveTo>
                    <a:lnTo>
                      <a:pt x="39" y="2"/>
                    </a:lnTo>
                    <a:lnTo>
                      <a:pt x="41" y="5"/>
                    </a:lnTo>
                    <a:lnTo>
                      <a:pt x="39" y="8"/>
                    </a:lnTo>
                    <a:lnTo>
                      <a:pt x="38" y="11"/>
                    </a:lnTo>
                    <a:lnTo>
                      <a:pt x="38" y="13"/>
                    </a:lnTo>
                    <a:lnTo>
                      <a:pt x="38" y="14"/>
                    </a:lnTo>
                    <a:lnTo>
                      <a:pt x="35" y="13"/>
                    </a:lnTo>
                    <a:lnTo>
                      <a:pt x="33" y="11"/>
                    </a:lnTo>
                    <a:lnTo>
                      <a:pt x="31" y="13"/>
                    </a:lnTo>
                    <a:lnTo>
                      <a:pt x="21" y="11"/>
                    </a:lnTo>
                    <a:lnTo>
                      <a:pt x="10" y="14"/>
                    </a:lnTo>
                    <a:lnTo>
                      <a:pt x="8" y="16"/>
                    </a:lnTo>
                    <a:lnTo>
                      <a:pt x="5" y="17"/>
                    </a:lnTo>
                    <a:lnTo>
                      <a:pt x="2" y="16"/>
                    </a:lnTo>
                    <a:lnTo>
                      <a:pt x="0" y="14"/>
                    </a:lnTo>
                    <a:lnTo>
                      <a:pt x="2" y="8"/>
                    </a:lnTo>
                    <a:lnTo>
                      <a:pt x="6" y="6"/>
                    </a:lnTo>
                    <a:lnTo>
                      <a:pt x="13" y="6"/>
                    </a:lnTo>
                    <a:lnTo>
                      <a:pt x="30" y="8"/>
                    </a:lnTo>
                    <a:lnTo>
                      <a:pt x="22" y="9"/>
                    </a:lnTo>
                    <a:lnTo>
                      <a:pt x="14" y="9"/>
                    </a:lnTo>
                    <a:lnTo>
                      <a:pt x="8" y="9"/>
                    </a:lnTo>
                    <a:lnTo>
                      <a:pt x="3" y="11"/>
                    </a:lnTo>
                    <a:lnTo>
                      <a:pt x="2" y="14"/>
                    </a:lnTo>
                    <a:lnTo>
                      <a:pt x="3" y="14"/>
                    </a:lnTo>
                    <a:lnTo>
                      <a:pt x="8" y="13"/>
                    </a:lnTo>
                    <a:lnTo>
                      <a:pt x="10" y="11"/>
                    </a:lnTo>
                    <a:lnTo>
                      <a:pt x="13" y="11"/>
                    </a:lnTo>
                    <a:lnTo>
                      <a:pt x="35" y="11"/>
                    </a:lnTo>
                    <a:lnTo>
                      <a:pt x="35" y="9"/>
                    </a:lnTo>
                    <a:lnTo>
                      <a:pt x="36" y="8"/>
                    </a:lnTo>
                    <a:lnTo>
                      <a:pt x="38" y="5"/>
                    </a:lnTo>
                    <a:lnTo>
                      <a:pt x="3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6" name="Freeform 1127"/>
              <p:cNvSpPr>
                <a:spLocks/>
              </p:cNvSpPr>
              <p:nvPr/>
            </p:nvSpPr>
            <p:spPr bwMode="auto">
              <a:xfrm>
                <a:off x="3938" y="2354"/>
                <a:ext cx="30" cy="2"/>
              </a:xfrm>
              <a:custGeom>
                <a:avLst/>
                <a:gdLst>
                  <a:gd name="T0" fmla="*/ 2 w 30"/>
                  <a:gd name="T1" fmla="*/ 0 h 2"/>
                  <a:gd name="T2" fmla="*/ 16 w 30"/>
                  <a:gd name="T3" fmla="*/ 0 h 2"/>
                  <a:gd name="T4" fmla="*/ 30 w 30"/>
                  <a:gd name="T5" fmla="*/ 0 h 2"/>
                  <a:gd name="T6" fmla="*/ 30 w 30"/>
                  <a:gd name="T7" fmla="*/ 2 h 2"/>
                  <a:gd name="T8" fmla="*/ 0 w 30"/>
                  <a:gd name="T9" fmla="*/ 2 h 2"/>
                  <a:gd name="T10" fmla="*/ 0 w 30"/>
                  <a:gd name="T11" fmla="*/ 0 h 2"/>
                  <a:gd name="T12" fmla="*/ 2 w 30"/>
                  <a:gd name="T13" fmla="*/ 0 h 2"/>
                  <a:gd name="T14" fmla="*/ 0 60000 65536"/>
                  <a:gd name="T15" fmla="*/ 0 60000 65536"/>
                  <a:gd name="T16" fmla="*/ 0 60000 65536"/>
                  <a:gd name="T17" fmla="*/ 0 60000 65536"/>
                  <a:gd name="T18" fmla="*/ 0 60000 65536"/>
                  <a:gd name="T19" fmla="*/ 0 60000 65536"/>
                  <a:gd name="T20" fmla="*/ 0 60000 65536"/>
                  <a:gd name="T21" fmla="*/ 0 w 30"/>
                  <a:gd name="T22" fmla="*/ 0 h 2"/>
                  <a:gd name="T23" fmla="*/ 30 w 30"/>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
                    <a:moveTo>
                      <a:pt x="2" y="0"/>
                    </a:moveTo>
                    <a:lnTo>
                      <a:pt x="16" y="0"/>
                    </a:lnTo>
                    <a:lnTo>
                      <a:pt x="30" y="0"/>
                    </a:lnTo>
                    <a:lnTo>
                      <a:pt x="30" y="2"/>
                    </a:lnTo>
                    <a:lnTo>
                      <a:pt x="0" y="2"/>
                    </a:lnTo>
                    <a:lnTo>
                      <a:pt x="0" y="0"/>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7" name="Freeform 1128"/>
              <p:cNvSpPr>
                <a:spLocks/>
              </p:cNvSpPr>
              <p:nvPr/>
            </p:nvSpPr>
            <p:spPr bwMode="auto">
              <a:xfrm>
                <a:off x="4049" y="2354"/>
                <a:ext cx="105" cy="64"/>
              </a:xfrm>
              <a:custGeom>
                <a:avLst/>
                <a:gdLst>
                  <a:gd name="T0" fmla="*/ 103 w 105"/>
                  <a:gd name="T1" fmla="*/ 0 h 64"/>
                  <a:gd name="T2" fmla="*/ 105 w 105"/>
                  <a:gd name="T3" fmla="*/ 8 h 64"/>
                  <a:gd name="T4" fmla="*/ 103 w 105"/>
                  <a:gd name="T5" fmla="*/ 19 h 64"/>
                  <a:gd name="T6" fmla="*/ 103 w 105"/>
                  <a:gd name="T7" fmla="*/ 25 h 64"/>
                  <a:gd name="T8" fmla="*/ 98 w 105"/>
                  <a:gd name="T9" fmla="*/ 38 h 64"/>
                  <a:gd name="T10" fmla="*/ 95 w 105"/>
                  <a:gd name="T11" fmla="*/ 39 h 64"/>
                  <a:gd name="T12" fmla="*/ 94 w 105"/>
                  <a:gd name="T13" fmla="*/ 44 h 64"/>
                  <a:gd name="T14" fmla="*/ 92 w 105"/>
                  <a:gd name="T15" fmla="*/ 49 h 64"/>
                  <a:gd name="T16" fmla="*/ 87 w 105"/>
                  <a:gd name="T17" fmla="*/ 50 h 64"/>
                  <a:gd name="T18" fmla="*/ 81 w 105"/>
                  <a:gd name="T19" fmla="*/ 56 h 64"/>
                  <a:gd name="T20" fmla="*/ 76 w 105"/>
                  <a:gd name="T21" fmla="*/ 60 h 64"/>
                  <a:gd name="T22" fmla="*/ 62 w 105"/>
                  <a:gd name="T23" fmla="*/ 63 h 64"/>
                  <a:gd name="T24" fmla="*/ 55 w 105"/>
                  <a:gd name="T25" fmla="*/ 64 h 64"/>
                  <a:gd name="T26" fmla="*/ 48 w 105"/>
                  <a:gd name="T27" fmla="*/ 64 h 64"/>
                  <a:gd name="T28" fmla="*/ 28 w 105"/>
                  <a:gd name="T29" fmla="*/ 60 h 64"/>
                  <a:gd name="T30" fmla="*/ 19 w 105"/>
                  <a:gd name="T31" fmla="*/ 56 h 64"/>
                  <a:gd name="T32" fmla="*/ 14 w 105"/>
                  <a:gd name="T33" fmla="*/ 53 h 64"/>
                  <a:gd name="T34" fmla="*/ 6 w 105"/>
                  <a:gd name="T35" fmla="*/ 49 h 64"/>
                  <a:gd name="T36" fmla="*/ 0 w 105"/>
                  <a:gd name="T37" fmla="*/ 44 h 64"/>
                  <a:gd name="T38" fmla="*/ 2 w 105"/>
                  <a:gd name="T39" fmla="*/ 41 h 64"/>
                  <a:gd name="T40" fmla="*/ 5 w 105"/>
                  <a:gd name="T41" fmla="*/ 39 h 64"/>
                  <a:gd name="T42" fmla="*/ 6 w 105"/>
                  <a:gd name="T43" fmla="*/ 42 h 64"/>
                  <a:gd name="T44" fmla="*/ 13 w 105"/>
                  <a:gd name="T45" fmla="*/ 49 h 64"/>
                  <a:gd name="T46" fmla="*/ 22 w 105"/>
                  <a:gd name="T47" fmla="*/ 52 h 64"/>
                  <a:gd name="T48" fmla="*/ 28 w 105"/>
                  <a:gd name="T49" fmla="*/ 55 h 64"/>
                  <a:gd name="T50" fmla="*/ 36 w 105"/>
                  <a:gd name="T51" fmla="*/ 56 h 64"/>
                  <a:gd name="T52" fmla="*/ 44 w 105"/>
                  <a:gd name="T53" fmla="*/ 58 h 64"/>
                  <a:gd name="T54" fmla="*/ 53 w 105"/>
                  <a:gd name="T55" fmla="*/ 60 h 64"/>
                  <a:gd name="T56" fmla="*/ 61 w 105"/>
                  <a:gd name="T57" fmla="*/ 58 h 64"/>
                  <a:gd name="T58" fmla="*/ 69 w 105"/>
                  <a:gd name="T59" fmla="*/ 55 h 64"/>
                  <a:gd name="T60" fmla="*/ 75 w 105"/>
                  <a:gd name="T61" fmla="*/ 53 h 64"/>
                  <a:gd name="T62" fmla="*/ 84 w 105"/>
                  <a:gd name="T63" fmla="*/ 45 h 64"/>
                  <a:gd name="T64" fmla="*/ 87 w 105"/>
                  <a:gd name="T65" fmla="*/ 42 h 64"/>
                  <a:gd name="T66" fmla="*/ 89 w 105"/>
                  <a:gd name="T67" fmla="*/ 41 h 64"/>
                  <a:gd name="T68" fmla="*/ 94 w 105"/>
                  <a:gd name="T69" fmla="*/ 36 h 64"/>
                  <a:gd name="T70" fmla="*/ 95 w 105"/>
                  <a:gd name="T71" fmla="*/ 30 h 64"/>
                  <a:gd name="T72" fmla="*/ 98 w 105"/>
                  <a:gd name="T73" fmla="*/ 24 h 64"/>
                  <a:gd name="T74" fmla="*/ 101 w 105"/>
                  <a:gd name="T75" fmla="*/ 11 h 64"/>
                  <a:gd name="T76" fmla="*/ 98 w 105"/>
                  <a:gd name="T77" fmla="*/ 2 h 64"/>
                  <a:gd name="T78" fmla="*/ 101 w 105"/>
                  <a:gd name="T79" fmla="*/ 0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5"/>
                  <a:gd name="T121" fmla="*/ 0 h 64"/>
                  <a:gd name="T122" fmla="*/ 105 w 105"/>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5" h="64">
                    <a:moveTo>
                      <a:pt x="101" y="0"/>
                    </a:moveTo>
                    <a:lnTo>
                      <a:pt x="103" y="0"/>
                    </a:lnTo>
                    <a:lnTo>
                      <a:pt x="105" y="3"/>
                    </a:lnTo>
                    <a:lnTo>
                      <a:pt x="105" y="8"/>
                    </a:lnTo>
                    <a:lnTo>
                      <a:pt x="103" y="13"/>
                    </a:lnTo>
                    <a:lnTo>
                      <a:pt x="103" y="19"/>
                    </a:lnTo>
                    <a:lnTo>
                      <a:pt x="103" y="22"/>
                    </a:lnTo>
                    <a:lnTo>
                      <a:pt x="103" y="25"/>
                    </a:lnTo>
                    <a:lnTo>
                      <a:pt x="100" y="33"/>
                    </a:lnTo>
                    <a:lnTo>
                      <a:pt x="98" y="38"/>
                    </a:lnTo>
                    <a:lnTo>
                      <a:pt x="98" y="39"/>
                    </a:lnTo>
                    <a:lnTo>
                      <a:pt x="95" y="39"/>
                    </a:lnTo>
                    <a:lnTo>
                      <a:pt x="95" y="42"/>
                    </a:lnTo>
                    <a:lnTo>
                      <a:pt x="94" y="44"/>
                    </a:lnTo>
                    <a:lnTo>
                      <a:pt x="92" y="44"/>
                    </a:lnTo>
                    <a:lnTo>
                      <a:pt x="92" y="49"/>
                    </a:lnTo>
                    <a:lnTo>
                      <a:pt x="91" y="50"/>
                    </a:lnTo>
                    <a:lnTo>
                      <a:pt x="87" y="50"/>
                    </a:lnTo>
                    <a:lnTo>
                      <a:pt x="83" y="55"/>
                    </a:lnTo>
                    <a:lnTo>
                      <a:pt x="81" y="56"/>
                    </a:lnTo>
                    <a:lnTo>
                      <a:pt x="80" y="56"/>
                    </a:lnTo>
                    <a:lnTo>
                      <a:pt x="76" y="60"/>
                    </a:lnTo>
                    <a:lnTo>
                      <a:pt x="69" y="61"/>
                    </a:lnTo>
                    <a:lnTo>
                      <a:pt x="62" y="63"/>
                    </a:lnTo>
                    <a:lnTo>
                      <a:pt x="58" y="63"/>
                    </a:lnTo>
                    <a:lnTo>
                      <a:pt x="55" y="64"/>
                    </a:lnTo>
                    <a:lnTo>
                      <a:pt x="52" y="63"/>
                    </a:lnTo>
                    <a:lnTo>
                      <a:pt x="48" y="64"/>
                    </a:lnTo>
                    <a:lnTo>
                      <a:pt x="39" y="63"/>
                    </a:lnTo>
                    <a:lnTo>
                      <a:pt x="28" y="60"/>
                    </a:lnTo>
                    <a:lnTo>
                      <a:pt x="23" y="60"/>
                    </a:lnTo>
                    <a:lnTo>
                      <a:pt x="19" y="56"/>
                    </a:lnTo>
                    <a:lnTo>
                      <a:pt x="16" y="56"/>
                    </a:lnTo>
                    <a:lnTo>
                      <a:pt x="14" y="53"/>
                    </a:lnTo>
                    <a:lnTo>
                      <a:pt x="8" y="52"/>
                    </a:lnTo>
                    <a:lnTo>
                      <a:pt x="6" y="49"/>
                    </a:lnTo>
                    <a:lnTo>
                      <a:pt x="3" y="45"/>
                    </a:lnTo>
                    <a:lnTo>
                      <a:pt x="0" y="44"/>
                    </a:lnTo>
                    <a:lnTo>
                      <a:pt x="0" y="42"/>
                    </a:lnTo>
                    <a:lnTo>
                      <a:pt x="2" y="41"/>
                    </a:lnTo>
                    <a:lnTo>
                      <a:pt x="5" y="39"/>
                    </a:lnTo>
                    <a:lnTo>
                      <a:pt x="5" y="41"/>
                    </a:lnTo>
                    <a:lnTo>
                      <a:pt x="6" y="42"/>
                    </a:lnTo>
                    <a:lnTo>
                      <a:pt x="8" y="44"/>
                    </a:lnTo>
                    <a:lnTo>
                      <a:pt x="13" y="49"/>
                    </a:lnTo>
                    <a:lnTo>
                      <a:pt x="17" y="50"/>
                    </a:lnTo>
                    <a:lnTo>
                      <a:pt x="22" y="52"/>
                    </a:lnTo>
                    <a:lnTo>
                      <a:pt x="25" y="55"/>
                    </a:lnTo>
                    <a:lnTo>
                      <a:pt x="28" y="55"/>
                    </a:lnTo>
                    <a:lnTo>
                      <a:pt x="31" y="56"/>
                    </a:lnTo>
                    <a:lnTo>
                      <a:pt x="36" y="56"/>
                    </a:lnTo>
                    <a:lnTo>
                      <a:pt x="41" y="58"/>
                    </a:lnTo>
                    <a:lnTo>
                      <a:pt x="44" y="58"/>
                    </a:lnTo>
                    <a:lnTo>
                      <a:pt x="48" y="60"/>
                    </a:lnTo>
                    <a:lnTo>
                      <a:pt x="53" y="60"/>
                    </a:lnTo>
                    <a:lnTo>
                      <a:pt x="56" y="58"/>
                    </a:lnTo>
                    <a:lnTo>
                      <a:pt x="61" y="58"/>
                    </a:lnTo>
                    <a:lnTo>
                      <a:pt x="64" y="56"/>
                    </a:lnTo>
                    <a:lnTo>
                      <a:pt x="69" y="55"/>
                    </a:lnTo>
                    <a:lnTo>
                      <a:pt x="72" y="55"/>
                    </a:lnTo>
                    <a:lnTo>
                      <a:pt x="75" y="53"/>
                    </a:lnTo>
                    <a:lnTo>
                      <a:pt x="80" y="50"/>
                    </a:lnTo>
                    <a:lnTo>
                      <a:pt x="84" y="45"/>
                    </a:lnTo>
                    <a:lnTo>
                      <a:pt x="87" y="45"/>
                    </a:lnTo>
                    <a:lnTo>
                      <a:pt x="87" y="42"/>
                    </a:lnTo>
                    <a:lnTo>
                      <a:pt x="87" y="41"/>
                    </a:lnTo>
                    <a:lnTo>
                      <a:pt x="89" y="41"/>
                    </a:lnTo>
                    <a:lnTo>
                      <a:pt x="92" y="38"/>
                    </a:lnTo>
                    <a:lnTo>
                      <a:pt x="94" y="36"/>
                    </a:lnTo>
                    <a:lnTo>
                      <a:pt x="95" y="33"/>
                    </a:lnTo>
                    <a:lnTo>
                      <a:pt x="95" y="30"/>
                    </a:lnTo>
                    <a:lnTo>
                      <a:pt x="97" y="27"/>
                    </a:lnTo>
                    <a:lnTo>
                      <a:pt x="98" y="24"/>
                    </a:lnTo>
                    <a:lnTo>
                      <a:pt x="100" y="19"/>
                    </a:lnTo>
                    <a:lnTo>
                      <a:pt x="101" y="11"/>
                    </a:lnTo>
                    <a:lnTo>
                      <a:pt x="100" y="3"/>
                    </a:lnTo>
                    <a:lnTo>
                      <a:pt x="98" y="2"/>
                    </a:lnTo>
                    <a:lnTo>
                      <a:pt x="100" y="0"/>
                    </a:lnTo>
                    <a:lnTo>
                      <a:pt x="10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8" name="Freeform 1129"/>
              <p:cNvSpPr>
                <a:spLocks/>
              </p:cNvSpPr>
              <p:nvPr/>
            </p:nvSpPr>
            <p:spPr bwMode="auto">
              <a:xfrm>
                <a:off x="3795" y="2356"/>
                <a:ext cx="8" cy="22"/>
              </a:xfrm>
              <a:custGeom>
                <a:avLst/>
                <a:gdLst>
                  <a:gd name="T0" fmla="*/ 3 w 8"/>
                  <a:gd name="T1" fmla="*/ 0 h 22"/>
                  <a:gd name="T2" fmla="*/ 5 w 8"/>
                  <a:gd name="T3" fmla="*/ 0 h 22"/>
                  <a:gd name="T4" fmla="*/ 5 w 8"/>
                  <a:gd name="T5" fmla="*/ 1 h 22"/>
                  <a:gd name="T6" fmla="*/ 5 w 8"/>
                  <a:gd name="T7" fmla="*/ 3 h 22"/>
                  <a:gd name="T8" fmla="*/ 3 w 8"/>
                  <a:gd name="T9" fmla="*/ 6 h 22"/>
                  <a:gd name="T10" fmla="*/ 5 w 8"/>
                  <a:gd name="T11" fmla="*/ 8 h 22"/>
                  <a:gd name="T12" fmla="*/ 5 w 8"/>
                  <a:gd name="T13" fmla="*/ 9 h 22"/>
                  <a:gd name="T14" fmla="*/ 6 w 8"/>
                  <a:gd name="T15" fmla="*/ 12 h 22"/>
                  <a:gd name="T16" fmla="*/ 6 w 8"/>
                  <a:gd name="T17" fmla="*/ 15 h 22"/>
                  <a:gd name="T18" fmla="*/ 8 w 8"/>
                  <a:gd name="T19" fmla="*/ 19 h 22"/>
                  <a:gd name="T20" fmla="*/ 6 w 8"/>
                  <a:gd name="T21" fmla="*/ 22 h 22"/>
                  <a:gd name="T22" fmla="*/ 3 w 8"/>
                  <a:gd name="T23" fmla="*/ 22 h 22"/>
                  <a:gd name="T24" fmla="*/ 1 w 8"/>
                  <a:gd name="T25" fmla="*/ 19 h 22"/>
                  <a:gd name="T26" fmla="*/ 1 w 8"/>
                  <a:gd name="T27" fmla="*/ 15 h 22"/>
                  <a:gd name="T28" fmla="*/ 0 w 8"/>
                  <a:gd name="T29" fmla="*/ 12 h 22"/>
                  <a:gd name="T30" fmla="*/ 1 w 8"/>
                  <a:gd name="T31" fmla="*/ 8 h 22"/>
                  <a:gd name="T32" fmla="*/ 0 w 8"/>
                  <a:gd name="T33" fmla="*/ 4 h 22"/>
                  <a:gd name="T34" fmla="*/ 0 w 8"/>
                  <a:gd name="T35" fmla="*/ 3 h 22"/>
                  <a:gd name="T36" fmla="*/ 1 w 8"/>
                  <a:gd name="T37" fmla="*/ 0 h 22"/>
                  <a:gd name="T38" fmla="*/ 3 w 8"/>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
                  <a:gd name="T61" fmla="*/ 0 h 22"/>
                  <a:gd name="T62" fmla="*/ 8 w 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 h="22">
                    <a:moveTo>
                      <a:pt x="3" y="0"/>
                    </a:moveTo>
                    <a:lnTo>
                      <a:pt x="5" y="0"/>
                    </a:lnTo>
                    <a:lnTo>
                      <a:pt x="5" y="1"/>
                    </a:lnTo>
                    <a:lnTo>
                      <a:pt x="5" y="3"/>
                    </a:lnTo>
                    <a:lnTo>
                      <a:pt x="3" y="6"/>
                    </a:lnTo>
                    <a:lnTo>
                      <a:pt x="5" y="8"/>
                    </a:lnTo>
                    <a:lnTo>
                      <a:pt x="5" y="9"/>
                    </a:lnTo>
                    <a:lnTo>
                      <a:pt x="6" y="12"/>
                    </a:lnTo>
                    <a:lnTo>
                      <a:pt x="6" y="15"/>
                    </a:lnTo>
                    <a:lnTo>
                      <a:pt x="8" y="19"/>
                    </a:lnTo>
                    <a:lnTo>
                      <a:pt x="6" y="22"/>
                    </a:lnTo>
                    <a:lnTo>
                      <a:pt x="3" y="22"/>
                    </a:lnTo>
                    <a:lnTo>
                      <a:pt x="1" y="19"/>
                    </a:lnTo>
                    <a:lnTo>
                      <a:pt x="1" y="15"/>
                    </a:lnTo>
                    <a:lnTo>
                      <a:pt x="0" y="12"/>
                    </a:lnTo>
                    <a:lnTo>
                      <a:pt x="1" y="8"/>
                    </a:lnTo>
                    <a:lnTo>
                      <a:pt x="0" y="4"/>
                    </a:lnTo>
                    <a:lnTo>
                      <a:pt x="0" y="3"/>
                    </a:lnTo>
                    <a:lnTo>
                      <a:pt x="1" y="0"/>
                    </a:lnTo>
                    <a:lnTo>
                      <a:pt x="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19" name="Freeform 1130"/>
              <p:cNvSpPr>
                <a:spLocks/>
              </p:cNvSpPr>
              <p:nvPr/>
            </p:nvSpPr>
            <p:spPr bwMode="auto">
              <a:xfrm>
                <a:off x="3845" y="2357"/>
                <a:ext cx="15" cy="10"/>
              </a:xfrm>
              <a:custGeom>
                <a:avLst/>
                <a:gdLst>
                  <a:gd name="T0" fmla="*/ 14 w 15"/>
                  <a:gd name="T1" fmla="*/ 0 h 10"/>
                  <a:gd name="T2" fmla="*/ 15 w 15"/>
                  <a:gd name="T3" fmla="*/ 3 h 10"/>
                  <a:gd name="T4" fmla="*/ 15 w 15"/>
                  <a:gd name="T5" fmla="*/ 5 h 10"/>
                  <a:gd name="T6" fmla="*/ 14 w 15"/>
                  <a:gd name="T7" fmla="*/ 8 h 10"/>
                  <a:gd name="T8" fmla="*/ 12 w 15"/>
                  <a:gd name="T9" fmla="*/ 10 h 10"/>
                  <a:gd name="T10" fmla="*/ 9 w 15"/>
                  <a:gd name="T11" fmla="*/ 10 h 10"/>
                  <a:gd name="T12" fmla="*/ 6 w 15"/>
                  <a:gd name="T13" fmla="*/ 10 h 10"/>
                  <a:gd name="T14" fmla="*/ 3 w 15"/>
                  <a:gd name="T15" fmla="*/ 10 h 10"/>
                  <a:gd name="T16" fmla="*/ 0 w 15"/>
                  <a:gd name="T17" fmla="*/ 7 h 10"/>
                  <a:gd name="T18" fmla="*/ 0 w 15"/>
                  <a:gd name="T19" fmla="*/ 5 h 10"/>
                  <a:gd name="T20" fmla="*/ 1 w 15"/>
                  <a:gd name="T21" fmla="*/ 3 h 10"/>
                  <a:gd name="T22" fmla="*/ 6 w 15"/>
                  <a:gd name="T23" fmla="*/ 5 h 10"/>
                  <a:gd name="T24" fmla="*/ 11 w 15"/>
                  <a:gd name="T25" fmla="*/ 3 h 10"/>
                  <a:gd name="T26" fmla="*/ 14 w 15"/>
                  <a:gd name="T27" fmla="*/ 0 h 10"/>
                  <a:gd name="T28" fmla="*/ 14 w 15"/>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0"/>
                  <a:gd name="T47" fmla="*/ 15 w 15"/>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0">
                    <a:moveTo>
                      <a:pt x="14" y="0"/>
                    </a:moveTo>
                    <a:lnTo>
                      <a:pt x="15" y="3"/>
                    </a:lnTo>
                    <a:lnTo>
                      <a:pt x="15" y="5"/>
                    </a:lnTo>
                    <a:lnTo>
                      <a:pt x="14" y="8"/>
                    </a:lnTo>
                    <a:lnTo>
                      <a:pt x="12" y="10"/>
                    </a:lnTo>
                    <a:lnTo>
                      <a:pt x="9" y="10"/>
                    </a:lnTo>
                    <a:lnTo>
                      <a:pt x="6" y="10"/>
                    </a:lnTo>
                    <a:lnTo>
                      <a:pt x="3" y="10"/>
                    </a:lnTo>
                    <a:lnTo>
                      <a:pt x="0" y="7"/>
                    </a:lnTo>
                    <a:lnTo>
                      <a:pt x="0" y="5"/>
                    </a:lnTo>
                    <a:lnTo>
                      <a:pt x="1" y="3"/>
                    </a:lnTo>
                    <a:lnTo>
                      <a:pt x="6" y="5"/>
                    </a:lnTo>
                    <a:lnTo>
                      <a:pt x="11" y="3"/>
                    </a:lnTo>
                    <a:lnTo>
                      <a:pt x="1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0" name="Freeform 1131"/>
              <p:cNvSpPr>
                <a:spLocks/>
              </p:cNvSpPr>
              <p:nvPr/>
            </p:nvSpPr>
            <p:spPr bwMode="auto">
              <a:xfrm>
                <a:off x="3835" y="2357"/>
                <a:ext cx="32" cy="18"/>
              </a:xfrm>
              <a:custGeom>
                <a:avLst/>
                <a:gdLst>
                  <a:gd name="T0" fmla="*/ 30 w 32"/>
                  <a:gd name="T1" fmla="*/ 0 h 18"/>
                  <a:gd name="T2" fmla="*/ 32 w 32"/>
                  <a:gd name="T3" fmla="*/ 2 h 18"/>
                  <a:gd name="T4" fmla="*/ 32 w 32"/>
                  <a:gd name="T5" fmla="*/ 5 h 18"/>
                  <a:gd name="T6" fmla="*/ 30 w 32"/>
                  <a:gd name="T7" fmla="*/ 7 h 18"/>
                  <a:gd name="T8" fmla="*/ 28 w 32"/>
                  <a:gd name="T9" fmla="*/ 10 h 18"/>
                  <a:gd name="T10" fmla="*/ 30 w 32"/>
                  <a:gd name="T11" fmla="*/ 11 h 18"/>
                  <a:gd name="T12" fmla="*/ 30 w 32"/>
                  <a:gd name="T13" fmla="*/ 13 h 18"/>
                  <a:gd name="T14" fmla="*/ 28 w 32"/>
                  <a:gd name="T15" fmla="*/ 14 h 18"/>
                  <a:gd name="T16" fmla="*/ 25 w 32"/>
                  <a:gd name="T17" fmla="*/ 14 h 18"/>
                  <a:gd name="T18" fmla="*/ 22 w 32"/>
                  <a:gd name="T19" fmla="*/ 16 h 18"/>
                  <a:gd name="T20" fmla="*/ 19 w 32"/>
                  <a:gd name="T21" fmla="*/ 18 h 18"/>
                  <a:gd name="T22" fmla="*/ 13 w 32"/>
                  <a:gd name="T23" fmla="*/ 18 h 18"/>
                  <a:gd name="T24" fmla="*/ 4 w 32"/>
                  <a:gd name="T25" fmla="*/ 11 h 18"/>
                  <a:gd name="T26" fmla="*/ 5 w 32"/>
                  <a:gd name="T27" fmla="*/ 10 h 18"/>
                  <a:gd name="T28" fmla="*/ 4 w 32"/>
                  <a:gd name="T29" fmla="*/ 10 h 18"/>
                  <a:gd name="T30" fmla="*/ 0 w 32"/>
                  <a:gd name="T31" fmla="*/ 8 h 18"/>
                  <a:gd name="T32" fmla="*/ 2 w 32"/>
                  <a:gd name="T33" fmla="*/ 5 h 18"/>
                  <a:gd name="T34" fmla="*/ 4 w 32"/>
                  <a:gd name="T35" fmla="*/ 5 h 18"/>
                  <a:gd name="T36" fmla="*/ 4 w 32"/>
                  <a:gd name="T37" fmla="*/ 3 h 18"/>
                  <a:gd name="T38" fmla="*/ 8 w 32"/>
                  <a:gd name="T39" fmla="*/ 8 h 18"/>
                  <a:gd name="T40" fmla="*/ 10 w 32"/>
                  <a:gd name="T41" fmla="*/ 11 h 18"/>
                  <a:gd name="T42" fmla="*/ 13 w 32"/>
                  <a:gd name="T43" fmla="*/ 11 h 18"/>
                  <a:gd name="T44" fmla="*/ 16 w 32"/>
                  <a:gd name="T45" fmla="*/ 13 h 18"/>
                  <a:gd name="T46" fmla="*/ 19 w 32"/>
                  <a:gd name="T47" fmla="*/ 13 h 18"/>
                  <a:gd name="T48" fmla="*/ 24 w 32"/>
                  <a:gd name="T49" fmla="*/ 11 h 18"/>
                  <a:gd name="T50" fmla="*/ 27 w 32"/>
                  <a:gd name="T51" fmla="*/ 8 h 18"/>
                  <a:gd name="T52" fmla="*/ 28 w 32"/>
                  <a:gd name="T53" fmla="*/ 0 h 18"/>
                  <a:gd name="T54" fmla="*/ 30 w 32"/>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
                  <a:gd name="T85" fmla="*/ 0 h 18"/>
                  <a:gd name="T86" fmla="*/ 32 w 32"/>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 h="18">
                    <a:moveTo>
                      <a:pt x="30" y="0"/>
                    </a:moveTo>
                    <a:lnTo>
                      <a:pt x="32" y="2"/>
                    </a:lnTo>
                    <a:lnTo>
                      <a:pt x="32" y="5"/>
                    </a:lnTo>
                    <a:lnTo>
                      <a:pt x="30" y="7"/>
                    </a:lnTo>
                    <a:lnTo>
                      <a:pt x="28" y="10"/>
                    </a:lnTo>
                    <a:lnTo>
                      <a:pt x="30" y="11"/>
                    </a:lnTo>
                    <a:lnTo>
                      <a:pt x="30" y="13"/>
                    </a:lnTo>
                    <a:lnTo>
                      <a:pt x="28" y="14"/>
                    </a:lnTo>
                    <a:lnTo>
                      <a:pt x="25" y="14"/>
                    </a:lnTo>
                    <a:lnTo>
                      <a:pt x="22" y="16"/>
                    </a:lnTo>
                    <a:lnTo>
                      <a:pt x="19" y="18"/>
                    </a:lnTo>
                    <a:lnTo>
                      <a:pt x="13" y="18"/>
                    </a:lnTo>
                    <a:lnTo>
                      <a:pt x="4" y="11"/>
                    </a:lnTo>
                    <a:lnTo>
                      <a:pt x="5" y="10"/>
                    </a:lnTo>
                    <a:lnTo>
                      <a:pt x="4" y="10"/>
                    </a:lnTo>
                    <a:lnTo>
                      <a:pt x="0" y="8"/>
                    </a:lnTo>
                    <a:lnTo>
                      <a:pt x="2" y="5"/>
                    </a:lnTo>
                    <a:lnTo>
                      <a:pt x="4" y="5"/>
                    </a:lnTo>
                    <a:lnTo>
                      <a:pt x="4" y="3"/>
                    </a:lnTo>
                    <a:lnTo>
                      <a:pt x="8" y="8"/>
                    </a:lnTo>
                    <a:lnTo>
                      <a:pt x="10" y="11"/>
                    </a:lnTo>
                    <a:lnTo>
                      <a:pt x="13" y="11"/>
                    </a:lnTo>
                    <a:lnTo>
                      <a:pt x="16" y="13"/>
                    </a:lnTo>
                    <a:lnTo>
                      <a:pt x="19" y="13"/>
                    </a:lnTo>
                    <a:lnTo>
                      <a:pt x="24" y="11"/>
                    </a:lnTo>
                    <a:lnTo>
                      <a:pt x="27" y="8"/>
                    </a:lnTo>
                    <a:lnTo>
                      <a:pt x="28" y="0"/>
                    </a:lnTo>
                    <a:lnTo>
                      <a:pt x="3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1" name="Freeform 1132"/>
              <p:cNvSpPr>
                <a:spLocks/>
              </p:cNvSpPr>
              <p:nvPr/>
            </p:nvSpPr>
            <p:spPr bwMode="auto">
              <a:xfrm>
                <a:off x="4135" y="2359"/>
                <a:ext cx="5" cy="16"/>
              </a:xfrm>
              <a:custGeom>
                <a:avLst/>
                <a:gdLst>
                  <a:gd name="T0" fmla="*/ 1 w 5"/>
                  <a:gd name="T1" fmla="*/ 0 h 16"/>
                  <a:gd name="T2" fmla="*/ 5 w 5"/>
                  <a:gd name="T3" fmla="*/ 8 h 16"/>
                  <a:gd name="T4" fmla="*/ 3 w 5"/>
                  <a:gd name="T5" fmla="*/ 12 h 16"/>
                  <a:gd name="T6" fmla="*/ 1 w 5"/>
                  <a:gd name="T7" fmla="*/ 16 h 16"/>
                  <a:gd name="T8" fmla="*/ 0 w 5"/>
                  <a:gd name="T9" fmla="*/ 16 h 16"/>
                  <a:gd name="T10" fmla="*/ 1 w 5"/>
                  <a:gd name="T11" fmla="*/ 14 h 16"/>
                  <a:gd name="T12" fmla="*/ 1 w 5"/>
                  <a:gd name="T13" fmla="*/ 12 h 16"/>
                  <a:gd name="T14" fmla="*/ 1 w 5"/>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6"/>
                  <a:gd name="T26" fmla="*/ 5 w 5"/>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6">
                    <a:moveTo>
                      <a:pt x="1" y="0"/>
                    </a:moveTo>
                    <a:lnTo>
                      <a:pt x="5" y="8"/>
                    </a:lnTo>
                    <a:lnTo>
                      <a:pt x="3" y="12"/>
                    </a:lnTo>
                    <a:lnTo>
                      <a:pt x="1" y="16"/>
                    </a:lnTo>
                    <a:lnTo>
                      <a:pt x="0" y="16"/>
                    </a:lnTo>
                    <a:lnTo>
                      <a:pt x="1" y="14"/>
                    </a:lnTo>
                    <a:lnTo>
                      <a:pt x="1" y="12"/>
                    </a:lnTo>
                    <a:lnTo>
                      <a:pt x="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2" name="Freeform 1133"/>
              <p:cNvSpPr>
                <a:spLocks/>
              </p:cNvSpPr>
              <p:nvPr/>
            </p:nvSpPr>
            <p:spPr bwMode="auto">
              <a:xfrm>
                <a:off x="3800" y="2362"/>
                <a:ext cx="109" cy="52"/>
              </a:xfrm>
              <a:custGeom>
                <a:avLst/>
                <a:gdLst>
                  <a:gd name="T0" fmla="*/ 107 w 109"/>
                  <a:gd name="T1" fmla="*/ 3 h 52"/>
                  <a:gd name="T2" fmla="*/ 109 w 109"/>
                  <a:gd name="T3" fmla="*/ 5 h 52"/>
                  <a:gd name="T4" fmla="*/ 107 w 109"/>
                  <a:gd name="T5" fmla="*/ 9 h 52"/>
                  <a:gd name="T6" fmla="*/ 104 w 109"/>
                  <a:gd name="T7" fmla="*/ 20 h 52"/>
                  <a:gd name="T8" fmla="*/ 99 w 109"/>
                  <a:gd name="T9" fmla="*/ 28 h 52"/>
                  <a:gd name="T10" fmla="*/ 93 w 109"/>
                  <a:gd name="T11" fmla="*/ 34 h 52"/>
                  <a:gd name="T12" fmla="*/ 90 w 109"/>
                  <a:gd name="T13" fmla="*/ 37 h 52"/>
                  <a:gd name="T14" fmla="*/ 88 w 109"/>
                  <a:gd name="T15" fmla="*/ 42 h 52"/>
                  <a:gd name="T16" fmla="*/ 84 w 109"/>
                  <a:gd name="T17" fmla="*/ 45 h 52"/>
                  <a:gd name="T18" fmla="*/ 79 w 109"/>
                  <a:gd name="T19" fmla="*/ 47 h 52"/>
                  <a:gd name="T20" fmla="*/ 76 w 109"/>
                  <a:gd name="T21" fmla="*/ 48 h 52"/>
                  <a:gd name="T22" fmla="*/ 68 w 109"/>
                  <a:gd name="T23" fmla="*/ 50 h 52"/>
                  <a:gd name="T24" fmla="*/ 62 w 109"/>
                  <a:gd name="T25" fmla="*/ 52 h 52"/>
                  <a:gd name="T26" fmla="*/ 53 w 109"/>
                  <a:gd name="T27" fmla="*/ 52 h 52"/>
                  <a:gd name="T28" fmla="*/ 40 w 109"/>
                  <a:gd name="T29" fmla="*/ 50 h 52"/>
                  <a:gd name="T30" fmla="*/ 31 w 109"/>
                  <a:gd name="T31" fmla="*/ 48 h 52"/>
                  <a:gd name="T32" fmla="*/ 23 w 109"/>
                  <a:gd name="T33" fmla="*/ 45 h 52"/>
                  <a:gd name="T34" fmla="*/ 18 w 109"/>
                  <a:gd name="T35" fmla="*/ 42 h 52"/>
                  <a:gd name="T36" fmla="*/ 14 w 109"/>
                  <a:gd name="T37" fmla="*/ 39 h 52"/>
                  <a:gd name="T38" fmla="*/ 9 w 109"/>
                  <a:gd name="T39" fmla="*/ 37 h 52"/>
                  <a:gd name="T40" fmla="*/ 4 w 109"/>
                  <a:gd name="T41" fmla="*/ 30 h 52"/>
                  <a:gd name="T42" fmla="*/ 3 w 109"/>
                  <a:gd name="T43" fmla="*/ 25 h 52"/>
                  <a:gd name="T44" fmla="*/ 0 w 109"/>
                  <a:gd name="T45" fmla="*/ 20 h 52"/>
                  <a:gd name="T46" fmla="*/ 3 w 109"/>
                  <a:gd name="T47" fmla="*/ 19 h 52"/>
                  <a:gd name="T48" fmla="*/ 6 w 109"/>
                  <a:gd name="T49" fmla="*/ 22 h 52"/>
                  <a:gd name="T50" fmla="*/ 7 w 109"/>
                  <a:gd name="T51" fmla="*/ 25 h 52"/>
                  <a:gd name="T52" fmla="*/ 12 w 109"/>
                  <a:gd name="T53" fmla="*/ 33 h 52"/>
                  <a:gd name="T54" fmla="*/ 15 w 109"/>
                  <a:gd name="T55" fmla="*/ 34 h 52"/>
                  <a:gd name="T56" fmla="*/ 18 w 109"/>
                  <a:gd name="T57" fmla="*/ 37 h 52"/>
                  <a:gd name="T58" fmla="*/ 23 w 109"/>
                  <a:gd name="T59" fmla="*/ 39 h 52"/>
                  <a:gd name="T60" fmla="*/ 25 w 109"/>
                  <a:gd name="T61" fmla="*/ 41 h 52"/>
                  <a:gd name="T62" fmla="*/ 29 w 109"/>
                  <a:gd name="T63" fmla="*/ 44 h 52"/>
                  <a:gd name="T64" fmla="*/ 35 w 109"/>
                  <a:gd name="T65" fmla="*/ 45 h 52"/>
                  <a:gd name="T66" fmla="*/ 39 w 109"/>
                  <a:gd name="T67" fmla="*/ 45 h 52"/>
                  <a:gd name="T68" fmla="*/ 46 w 109"/>
                  <a:gd name="T69" fmla="*/ 45 h 52"/>
                  <a:gd name="T70" fmla="*/ 57 w 109"/>
                  <a:gd name="T71" fmla="*/ 45 h 52"/>
                  <a:gd name="T72" fmla="*/ 67 w 109"/>
                  <a:gd name="T73" fmla="*/ 45 h 52"/>
                  <a:gd name="T74" fmla="*/ 74 w 109"/>
                  <a:gd name="T75" fmla="*/ 42 h 52"/>
                  <a:gd name="T76" fmla="*/ 87 w 109"/>
                  <a:gd name="T77" fmla="*/ 34 h 52"/>
                  <a:gd name="T78" fmla="*/ 90 w 109"/>
                  <a:gd name="T79" fmla="*/ 33 h 52"/>
                  <a:gd name="T80" fmla="*/ 93 w 109"/>
                  <a:gd name="T81" fmla="*/ 28 h 52"/>
                  <a:gd name="T82" fmla="*/ 98 w 109"/>
                  <a:gd name="T83" fmla="*/ 20 h 52"/>
                  <a:gd name="T84" fmla="*/ 102 w 109"/>
                  <a:gd name="T85" fmla="*/ 11 h 52"/>
                  <a:gd name="T86" fmla="*/ 104 w 109"/>
                  <a:gd name="T87" fmla="*/ 0 h 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
                  <a:gd name="T133" fmla="*/ 0 h 52"/>
                  <a:gd name="T134" fmla="*/ 109 w 109"/>
                  <a:gd name="T135" fmla="*/ 52 h 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 h="52">
                    <a:moveTo>
                      <a:pt x="104" y="0"/>
                    </a:moveTo>
                    <a:lnTo>
                      <a:pt x="107" y="3"/>
                    </a:lnTo>
                    <a:lnTo>
                      <a:pt x="109" y="3"/>
                    </a:lnTo>
                    <a:lnTo>
                      <a:pt x="109" y="5"/>
                    </a:lnTo>
                    <a:lnTo>
                      <a:pt x="109" y="6"/>
                    </a:lnTo>
                    <a:lnTo>
                      <a:pt x="107" y="9"/>
                    </a:lnTo>
                    <a:lnTo>
                      <a:pt x="106" y="16"/>
                    </a:lnTo>
                    <a:lnTo>
                      <a:pt x="104" y="20"/>
                    </a:lnTo>
                    <a:lnTo>
                      <a:pt x="101" y="27"/>
                    </a:lnTo>
                    <a:lnTo>
                      <a:pt x="99" y="28"/>
                    </a:lnTo>
                    <a:lnTo>
                      <a:pt x="98" y="31"/>
                    </a:lnTo>
                    <a:lnTo>
                      <a:pt x="93" y="34"/>
                    </a:lnTo>
                    <a:lnTo>
                      <a:pt x="93" y="37"/>
                    </a:lnTo>
                    <a:lnTo>
                      <a:pt x="90" y="37"/>
                    </a:lnTo>
                    <a:lnTo>
                      <a:pt x="88" y="41"/>
                    </a:lnTo>
                    <a:lnTo>
                      <a:pt x="88" y="42"/>
                    </a:lnTo>
                    <a:lnTo>
                      <a:pt x="84" y="44"/>
                    </a:lnTo>
                    <a:lnTo>
                      <a:pt x="84" y="45"/>
                    </a:lnTo>
                    <a:lnTo>
                      <a:pt x="82" y="45"/>
                    </a:lnTo>
                    <a:lnTo>
                      <a:pt x="79" y="47"/>
                    </a:lnTo>
                    <a:lnTo>
                      <a:pt x="78" y="48"/>
                    </a:lnTo>
                    <a:lnTo>
                      <a:pt x="76" y="48"/>
                    </a:lnTo>
                    <a:lnTo>
                      <a:pt x="71" y="48"/>
                    </a:lnTo>
                    <a:lnTo>
                      <a:pt x="68" y="50"/>
                    </a:lnTo>
                    <a:lnTo>
                      <a:pt x="65" y="50"/>
                    </a:lnTo>
                    <a:lnTo>
                      <a:pt x="62" y="52"/>
                    </a:lnTo>
                    <a:lnTo>
                      <a:pt x="57" y="50"/>
                    </a:lnTo>
                    <a:lnTo>
                      <a:pt x="53" y="52"/>
                    </a:lnTo>
                    <a:lnTo>
                      <a:pt x="48" y="50"/>
                    </a:lnTo>
                    <a:lnTo>
                      <a:pt x="40" y="50"/>
                    </a:lnTo>
                    <a:lnTo>
                      <a:pt x="35" y="50"/>
                    </a:lnTo>
                    <a:lnTo>
                      <a:pt x="31" y="48"/>
                    </a:lnTo>
                    <a:lnTo>
                      <a:pt x="28" y="48"/>
                    </a:lnTo>
                    <a:lnTo>
                      <a:pt x="23" y="45"/>
                    </a:lnTo>
                    <a:lnTo>
                      <a:pt x="20" y="44"/>
                    </a:lnTo>
                    <a:lnTo>
                      <a:pt x="18" y="42"/>
                    </a:lnTo>
                    <a:lnTo>
                      <a:pt x="15" y="41"/>
                    </a:lnTo>
                    <a:lnTo>
                      <a:pt x="14" y="39"/>
                    </a:lnTo>
                    <a:lnTo>
                      <a:pt x="12" y="39"/>
                    </a:lnTo>
                    <a:lnTo>
                      <a:pt x="9" y="37"/>
                    </a:lnTo>
                    <a:lnTo>
                      <a:pt x="7" y="34"/>
                    </a:lnTo>
                    <a:lnTo>
                      <a:pt x="4" y="30"/>
                    </a:lnTo>
                    <a:lnTo>
                      <a:pt x="3" y="27"/>
                    </a:lnTo>
                    <a:lnTo>
                      <a:pt x="3" y="25"/>
                    </a:lnTo>
                    <a:lnTo>
                      <a:pt x="1" y="25"/>
                    </a:lnTo>
                    <a:lnTo>
                      <a:pt x="0" y="20"/>
                    </a:lnTo>
                    <a:lnTo>
                      <a:pt x="0" y="19"/>
                    </a:lnTo>
                    <a:lnTo>
                      <a:pt x="3" y="19"/>
                    </a:lnTo>
                    <a:lnTo>
                      <a:pt x="4" y="20"/>
                    </a:lnTo>
                    <a:lnTo>
                      <a:pt x="6" y="22"/>
                    </a:lnTo>
                    <a:lnTo>
                      <a:pt x="7" y="22"/>
                    </a:lnTo>
                    <a:lnTo>
                      <a:pt x="7" y="25"/>
                    </a:lnTo>
                    <a:lnTo>
                      <a:pt x="9" y="27"/>
                    </a:lnTo>
                    <a:lnTo>
                      <a:pt x="12" y="33"/>
                    </a:lnTo>
                    <a:lnTo>
                      <a:pt x="14" y="34"/>
                    </a:lnTo>
                    <a:lnTo>
                      <a:pt x="15" y="34"/>
                    </a:lnTo>
                    <a:lnTo>
                      <a:pt x="18" y="36"/>
                    </a:lnTo>
                    <a:lnTo>
                      <a:pt x="18" y="37"/>
                    </a:lnTo>
                    <a:lnTo>
                      <a:pt x="20" y="37"/>
                    </a:lnTo>
                    <a:lnTo>
                      <a:pt x="23" y="39"/>
                    </a:lnTo>
                    <a:lnTo>
                      <a:pt x="23" y="41"/>
                    </a:lnTo>
                    <a:lnTo>
                      <a:pt x="25" y="41"/>
                    </a:lnTo>
                    <a:lnTo>
                      <a:pt x="28" y="42"/>
                    </a:lnTo>
                    <a:lnTo>
                      <a:pt x="29" y="44"/>
                    </a:lnTo>
                    <a:lnTo>
                      <a:pt x="31" y="44"/>
                    </a:lnTo>
                    <a:lnTo>
                      <a:pt x="35" y="45"/>
                    </a:lnTo>
                    <a:lnTo>
                      <a:pt x="37" y="45"/>
                    </a:lnTo>
                    <a:lnTo>
                      <a:pt x="39" y="45"/>
                    </a:lnTo>
                    <a:lnTo>
                      <a:pt x="43" y="45"/>
                    </a:lnTo>
                    <a:lnTo>
                      <a:pt x="46" y="45"/>
                    </a:lnTo>
                    <a:lnTo>
                      <a:pt x="53" y="47"/>
                    </a:lnTo>
                    <a:lnTo>
                      <a:pt x="57" y="45"/>
                    </a:lnTo>
                    <a:lnTo>
                      <a:pt x="62" y="47"/>
                    </a:lnTo>
                    <a:lnTo>
                      <a:pt x="67" y="45"/>
                    </a:lnTo>
                    <a:lnTo>
                      <a:pt x="71" y="44"/>
                    </a:lnTo>
                    <a:lnTo>
                      <a:pt x="74" y="42"/>
                    </a:lnTo>
                    <a:lnTo>
                      <a:pt x="81" y="39"/>
                    </a:lnTo>
                    <a:lnTo>
                      <a:pt x="87" y="34"/>
                    </a:lnTo>
                    <a:lnTo>
                      <a:pt x="88" y="34"/>
                    </a:lnTo>
                    <a:lnTo>
                      <a:pt x="90" y="33"/>
                    </a:lnTo>
                    <a:lnTo>
                      <a:pt x="92" y="30"/>
                    </a:lnTo>
                    <a:lnTo>
                      <a:pt x="93" y="28"/>
                    </a:lnTo>
                    <a:lnTo>
                      <a:pt x="96" y="22"/>
                    </a:lnTo>
                    <a:lnTo>
                      <a:pt x="98" y="20"/>
                    </a:lnTo>
                    <a:lnTo>
                      <a:pt x="99" y="17"/>
                    </a:lnTo>
                    <a:lnTo>
                      <a:pt x="102" y="11"/>
                    </a:lnTo>
                    <a:lnTo>
                      <a:pt x="104" y="5"/>
                    </a:lnTo>
                    <a:lnTo>
                      <a:pt x="10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3" name="Freeform 1134"/>
              <p:cNvSpPr>
                <a:spLocks/>
              </p:cNvSpPr>
              <p:nvPr/>
            </p:nvSpPr>
            <p:spPr bwMode="auto">
              <a:xfrm>
                <a:off x="4012" y="2365"/>
                <a:ext cx="32" cy="10"/>
              </a:xfrm>
              <a:custGeom>
                <a:avLst/>
                <a:gdLst>
                  <a:gd name="T0" fmla="*/ 29 w 32"/>
                  <a:gd name="T1" fmla="*/ 0 h 10"/>
                  <a:gd name="T2" fmla="*/ 31 w 32"/>
                  <a:gd name="T3" fmla="*/ 2 h 10"/>
                  <a:gd name="T4" fmla="*/ 32 w 32"/>
                  <a:gd name="T5" fmla="*/ 3 h 10"/>
                  <a:gd name="T6" fmla="*/ 32 w 32"/>
                  <a:gd name="T7" fmla="*/ 8 h 10"/>
                  <a:gd name="T8" fmla="*/ 32 w 32"/>
                  <a:gd name="T9" fmla="*/ 10 h 10"/>
                  <a:gd name="T10" fmla="*/ 29 w 32"/>
                  <a:gd name="T11" fmla="*/ 6 h 10"/>
                  <a:gd name="T12" fmla="*/ 29 w 32"/>
                  <a:gd name="T13" fmla="*/ 3 h 10"/>
                  <a:gd name="T14" fmla="*/ 15 w 32"/>
                  <a:gd name="T15" fmla="*/ 5 h 10"/>
                  <a:gd name="T16" fmla="*/ 7 w 32"/>
                  <a:gd name="T17" fmla="*/ 6 h 10"/>
                  <a:gd name="T18" fmla="*/ 0 w 32"/>
                  <a:gd name="T19" fmla="*/ 6 h 10"/>
                  <a:gd name="T20" fmla="*/ 0 w 32"/>
                  <a:gd name="T21" fmla="*/ 6 h 10"/>
                  <a:gd name="T22" fmla="*/ 15 w 32"/>
                  <a:gd name="T23" fmla="*/ 3 h 10"/>
                  <a:gd name="T24" fmla="*/ 29 w 32"/>
                  <a:gd name="T25" fmla="*/ 2 h 10"/>
                  <a:gd name="T26" fmla="*/ 29 w 32"/>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0"/>
                  <a:gd name="T44" fmla="*/ 32 w 3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0">
                    <a:moveTo>
                      <a:pt x="29" y="0"/>
                    </a:moveTo>
                    <a:lnTo>
                      <a:pt x="31" y="2"/>
                    </a:lnTo>
                    <a:lnTo>
                      <a:pt x="32" y="3"/>
                    </a:lnTo>
                    <a:lnTo>
                      <a:pt x="32" y="8"/>
                    </a:lnTo>
                    <a:lnTo>
                      <a:pt x="32" y="10"/>
                    </a:lnTo>
                    <a:lnTo>
                      <a:pt x="29" y="6"/>
                    </a:lnTo>
                    <a:lnTo>
                      <a:pt x="29" y="3"/>
                    </a:lnTo>
                    <a:lnTo>
                      <a:pt x="15" y="5"/>
                    </a:lnTo>
                    <a:lnTo>
                      <a:pt x="7" y="6"/>
                    </a:lnTo>
                    <a:lnTo>
                      <a:pt x="0" y="6"/>
                    </a:lnTo>
                    <a:lnTo>
                      <a:pt x="15" y="3"/>
                    </a:lnTo>
                    <a:lnTo>
                      <a:pt x="29" y="2"/>
                    </a:lnTo>
                    <a:lnTo>
                      <a:pt x="2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4" name="Freeform 1135"/>
              <p:cNvSpPr>
                <a:spLocks/>
              </p:cNvSpPr>
              <p:nvPr/>
            </p:nvSpPr>
            <p:spPr bwMode="auto">
              <a:xfrm>
                <a:off x="3970" y="2367"/>
                <a:ext cx="4" cy="6"/>
              </a:xfrm>
              <a:custGeom>
                <a:avLst/>
                <a:gdLst>
                  <a:gd name="T0" fmla="*/ 3 w 4"/>
                  <a:gd name="T1" fmla="*/ 0 h 6"/>
                  <a:gd name="T2" fmla="*/ 4 w 4"/>
                  <a:gd name="T3" fmla="*/ 1 h 6"/>
                  <a:gd name="T4" fmla="*/ 4 w 4"/>
                  <a:gd name="T5" fmla="*/ 3 h 6"/>
                  <a:gd name="T6" fmla="*/ 3 w 4"/>
                  <a:gd name="T7" fmla="*/ 4 h 6"/>
                  <a:gd name="T8" fmla="*/ 1 w 4"/>
                  <a:gd name="T9" fmla="*/ 6 h 6"/>
                  <a:gd name="T10" fmla="*/ 0 w 4"/>
                  <a:gd name="T11" fmla="*/ 6 h 6"/>
                  <a:gd name="T12" fmla="*/ 1 w 4"/>
                  <a:gd name="T13" fmla="*/ 4 h 6"/>
                  <a:gd name="T14" fmla="*/ 1 w 4"/>
                  <a:gd name="T15" fmla="*/ 3 h 6"/>
                  <a:gd name="T16" fmla="*/ 3 w 4"/>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6"/>
                  <a:gd name="T29" fmla="*/ 4 w 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6">
                    <a:moveTo>
                      <a:pt x="3" y="0"/>
                    </a:moveTo>
                    <a:lnTo>
                      <a:pt x="4" y="1"/>
                    </a:lnTo>
                    <a:lnTo>
                      <a:pt x="4" y="3"/>
                    </a:lnTo>
                    <a:lnTo>
                      <a:pt x="3" y="4"/>
                    </a:lnTo>
                    <a:lnTo>
                      <a:pt x="1" y="6"/>
                    </a:lnTo>
                    <a:lnTo>
                      <a:pt x="0" y="6"/>
                    </a:lnTo>
                    <a:lnTo>
                      <a:pt x="1" y="4"/>
                    </a:lnTo>
                    <a:lnTo>
                      <a:pt x="1" y="3"/>
                    </a:lnTo>
                    <a:lnTo>
                      <a:pt x="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5" name="Freeform 1136"/>
              <p:cNvSpPr>
                <a:spLocks/>
              </p:cNvSpPr>
              <p:nvPr/>
            </p:nvSpPr>
            <p:spPr bwMode="auto">
              <a:xfrm>
                <a:off x="3834" y="2368"/>
                <a:ext cx="58" cy="28"/>
              </a:xfrm>
              <a:custGeom>
                <a:avLst/>
                <a:gdLst>
                  <a:gd name="T0" fmla="*/ 58 w 58"/>
                  <a:gd name="T1" fmla="*/ 0 h 28"/>
                  <a:gd name="T2" fmla="*/ 58 w 58"/>
                  <a:gd name="T3" fmla="*/ 5 h 28"/>
                  <a:gd name="T4" fmla="*/ 56 w 58"/>
                  <a:gd name="T5" fmla="*/ 8 h 28"/>
                  <a:gd name="T6" fmla="*/ 53 w 58"/>
                  <a:gd name="T7" fmla="*/ 13 h 28"/>
                  <a:gd name="T8" fmla="*/ 50 w 58"/>
                  <a:gd name="T9" fmla="*/ 16 h 28"/>
                  <a:gd name="T10" fmla="*/ 48 w 58"/>
                  <a:gd name="T11" fmla="*/ 17 h 28"/>
                  <a:gd name="T12" fmla="*/ 47 w 58"/>
                  <a:gd name="T13" fmla="*/ 19 h 28"/>
                  <a:gd name="T14" fmla="*/ 42 w 58"/>
                  <a:gd name="T15" fmla="*/ 22 h 28"/>
                  <a:gd name="T16" fmla="*/ 37 w 58"/>
                  <a:gd name="T17" fmla="*/ 25 h 28"/>
                  <a:gd name="T18" fmla="*/ 33 w 58"/>
                  <a:gd name="T19" fmla="*/ 27 h 28"/>
                  <a:gd name="T20" fmla="*/ 26 w 58"/>
                  <a:gd name="T21" fmla="*/ 28 h 28"/>
                  <a:gd name="T22" fmla="*/ 19 w 58"/>
                  <a:gd name="T23" fmla="*/ 28 h 28"/>
                  <a:gd name="T24" fmla="*/ 5 w 58"/>
                  <a:gd name="T25" fmla="*/ 27 h 28"/>
                  <a:gd name="T26" fmla="*/ 0 w 58"/>
                  <a:gd name="T27" fmla="*/ 22 h 28"/>
                  <a:gd name="T28" fmla="*/ 3 w 58"/>
                  <a:gd name="T29" fmla="*/ 24 h 28"/>
                  <a:gd name="T30" fmla="*/ 5 w 58"/>
                  <a:gd name="T31" fmla="*/ 25 h 28"/>
                  <a:gd name="T32" fmla="*/ 11 w 58"/>
                  <a:gd name="T33" fmla="*/ 27 h 28"/>
                  <a:gd name="T34" fmla="*/ 23 w 58"/>
                  <a:gd name="T35" fmla="*/ 27 h 28"/>
                  <a:gd name="T36" fmla="*/ 36 w 58"/>
                  <a:gd name="T37" fmla="*/ 24 h 28"/>
                  <a:gd name="T38" fmla="*/ 42 w 58"/>
                  <a:gd name="T39" fmla="*/ 21 h 28"/>
                  <a:gd name="T40" fmla="*/ 47 w 58"/>
                  <a:gd name="T41" fmla="*/ 16 h 28"/>
                  <a:gd name="T42" fmla="*/ 50 w 58"/>
                  <a:gd name="T43" fmla="*/ 13 h 28"/>
                  <a:gd name="T44" fmla="*/ 54 w 58"/>
                  <a:gd name="T45" fmla="*/ 8 h 28"/>
                  <a:gd name="T46" fmla="*/ 58 w 58"/>
                  <a:gd name="T47" fmla="*/ 0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28"/>
                  <a:gd name="T74" fmla="*/ 58 w 58"/>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28">
                    <a:moveTo>
                      <a:pt x="58" y="0"/>
                    </a:moveTo>
                    <a:lnTo>
                      <a:pt x="58" y="5"/>
                    </a:lnTo>
                    <a:lnTo>
                      <a:pt x="56" y="8"/>
                    </a:lnTo>
                    <a:lnTo>
                      <a:pt x="53" y="13"/>
                    </a:lnTo>
                    <a:lnTo>
                      <a:pt x="50" y="16"/>
                    </a:lnTo>
                    <a:lnTo>
                      <a:pt x="48" y="17"/>
                    </a:lnTo>
                    <a:lnTo>
                      <a:pt x="47" y="19"/>
                    </a:lnTo>
                    <a:lnTo>
                      <a:pt x="42" y="22"/>
                    </a:lnTo>
                    <a:lnTo>
                      <a:pt x="37" y="25"/>
                    </a:lnTo>
                    <a:lnTo>
                      <a:pt x="33" y="27"/>
                    </a:lnTo>
                    <a:lnTo>
                      <a:pt x="26" y="28"/>
                    </a:lnTo>
                    <a:lnTo>
                      <a:pt x="19" y="28"/>
                    </a:lnTo>
                    <a:lnTo>
                      <a:pt x="5" y="27"/>
                    </a:lnTo>
                    <a:lnTo>
                      <a:pt x="0" y="22"/>
                    </a:lnTo>
                    <a:lnTo>
                      <a:pt x="3" y="24"/>
                    </a:lnTo>
                    <a:lnTo>
                      <a:pt x="5" y="25"/>
                    </a:lnTo>
                    <a:lnTo>
                      <a:pt x="11" y="27"/>
                    </a:lnTo>
                    <a:lnTo>
                      <a:pt x="23" y="27"/>
                    </a:lnTo>
                    <a:lnTo>
                      <a:pt x="36" y="24"/>
                    </a:lnTo>
                    <a:lnTo>
                      <a:pt x="42" y="21"/>
                    </a:lnTo>
                    <a:lnTo>
                      <a:pt x="47" y="16"/>
                    </a:lnTo>
                    <a:lnTo>
                      <a:pt x="50" y="13"/>
                    </a:lnTo>
                    <a:lnTo>
                      <a:pt x="54" y="8"/>
                    </a:lnTo>
                    <a:lnTo>
                      <a:pt x="5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6" name="Freeform 1137"/>
              <p:cNvSpPr>
                <a:spLocks/>
              </p:cNvSpPr>
              <p:nvPr/>
            </p:nvSpPr>
            <p:spPr bwMode="auto">
              <a:xfrm>
                <a:off x="3991" y="2368"/>
                <a:ext cx="19" cy="7"/>
              </a:xfrm>
              <a:custGeom>
                <a:avLst/>
                <a:gdLst>
                  <a:gd name="T0" fmla="*/ 5 w 19"/>
                  <a:gd name="T1" fmla="*/ 0 h 7"/>
                  <a:gd name="T2" fmla="*/ 8 w 19"/>
                  <a:gd name="T3" fmla="*/ 2 h 7"/>
                  <a:gd name="T4" fmla="*/ 10 w 19"/>
                  <a:gd name="T5" fmla="*/ 3 h 7"/>
                  <a:gd name="T6" fmla="*/ 13 w 19"/>
                  <a:gd name="T7" fmla="*/ 3 h 7"/>
                  <a:gd name="T8" fmla="*/ 14 w 19"/>
                  <a:gd name="T9" fmla="*/ 3 h 7"/>
                  <a:gd name="T10" fmla="*/ 18 w 19"/>
                  <a:gd name="T11" fmla="*/ 2 h 7"/>
                  <a:gd name="T12" fmla="*/ 19 w 19"/>
                  <a:gd name="T13" fmla="*/ 3 h 7"/>
                  <a:gd name="T14" fmla="*/ 16 w 19"/>
                  <a:gd name="T15" fmla="*/ 5 h 7"/>
                  <a:gd name="T16" fmla="*/ 13 w 19"/>
                  <a:gd name="T17" fmla="*/ 7 h 7"/>
                  <a:gd name="T18" fmla="*/ 8 w 19"/>
                  <a:gd name="T19" fmla="*/ 3 h 7"/>
                  <a:gd name="T20" fmla="*/ 3 w 19"/>
                  <a:gd name="T21" fmla="*/ 3 h 7"/>
                  <a:gd name="T22" fmla="*/ 2 w 19"/>
                  <a:gd name="T23" fmla="*/ 3 h 7"/>
                  <a:gd name="T24" fmla="*/ 0 w 19"/>
                  <a:gd name="T25" fmla="*/ 2 h 7"/>
                  <a:gd name="T26" fmla="*/ 5 w 19"/>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7"/>
                  <a:gd name="T44" fmla="*/ 19 w 19"/>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7">
                    <a:moveTo>
                      <a:pt x="5" y="0"/>
                    </a:moveTo>
                    <a:lnTo>
                      <a:pt x="8" y="2"/>
                    </a:lnTo>
                    <a:lnTo>
                      <a:pt x="10" y="3"/>
                    </a:lnTo>
                    <a:lnTo>
                      <a:pt x="13" y="3"/>
                    </a:lnTo>
                    <a:lnTo>
                      <a:pt x="14" y="3"/>
                    </a:lnTo>
                    <a:lnTo>
                      <a:pt x="18" y="2"/>
                    </a:lnTo>
                    <a:lnTo>
                      <a:pt x="19" y="3"/>
                    </a:lnTo>
                    <a:lnTo>
                      <a:pt x="16" y="5"/>
                    </a:lnTo>
                    <a:lnTo>
                      <a:pt x="13" y="7"/>
                    </a:lnTo>
                    <a:lnTo>
                      <a:pt x="8" y="3"/>
                    </a:lnTo>
                    <a:lnTo>
                      <a:pt x="3" y="3"/>
                    </a:lnTo>
                    <a:lnTo>
                      <a:pt x="2" y="3"/>
                    </a:lnTo>
                    <a:lnTo>
                      <a:pt x="0" y="2"/>
                    </a:lnTo>
                    <a:lnTo>
                      <a:pt x="5"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7" name="Freeform 1138"/>
              <p:cNvSpPr>
                <a:spLocks/>
              </p:cNvSpPr>
              <p:nvPr/>
            </p:nvSpPr>
            <p:spPr bwMode="auto">
              <a:xfrm>
                <a:off x="4113" y="2379"/>
                <a:ext cx="20" cy="19"/>
              </a:xfrm>
              <a:custGeom>
                <a:avLst/>
                <a:gdLst>
                  <a:gd name="T0" fmla="*/ 20 w 20"/>
                  <a:gd name="T1" fmla="*/ 0 h 19"/>
                  <a:gd name="T2" fmla="*/ 19 w 20"/>
                  <a:gd name="T3" fmla="*/ 3 h 19"/>
                  <a:gd name="T4" fmla="*/ 17 w 20"/>
                  <a:gd name="T5" fmla="*/ 8 h 19"/>
                  <a:gd name="T6" fmla="*/ 14 w 20"/>
                  <a:gd name="T7" fmla="*/ 11 h 19"/>
                  <a:gd name="T8" fmla="*/ 11 w 20"/>
                  <a:gd name="T9" fmla="*/ 14 h 19"/>
                  <a:gd name="T10" fmla="*/ 8 w 20"/>
                  <a:gd name="T11" fmla="*/ 16 h 19"/>
                  <a:gd name="T12" fmla="*/ 5 w 20"/>
                  <a:gd name="T13" fmla="*/ 17 h 19"/>
                  <a:gd name="T14" fmla="*/ 3 w 20"/>
                  <a:gd name="T15" fmla="*/ 19 h 19"/>
                  <a:gd name="T16" fmla="*/ 0 w 20"/>
                  <a:gd name="T17" fmla="*/ 19 h 19"/>
                  <a:gd name="T18" fmla="*/ 0 w 20"/>
                  <a:gd name="T19" fmla="*/ 19 h 19"/>
                  <a:gd name="T20" fmla="*/ 6 w 20"/>
                  <a:gd name="T21" fmla="*/ 16 h 19"/>
                  <a:gd name="T22" fmla="*/ 9 w 20"/>
                  <a:gd name="T23" fmla="*/ 13 h 19"/>
                  <a:gd name="T24" fmla="*/ 12 w 20"/>
                  <a:gd name="T25" fmla="*/ 11 h 19"/>
                  <a:gd name="T26" fmla="*/ 17 w 20"/>
                  <a:gd name="T27" fmla="*/ 5 h 19"/>
                  <a:gd name="T28" fmla="*/ 20 w 20"/>
                  <a:gd name="T29" fmla="*/ 0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9"/>
                  <a:gd name="T47" fmla="*/ 20 w 20"/>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9">
                    <a:moveTo>
                      <a:pt x="20" y="0"/>
                    </a:moveTo>
                    <a:lnTo>
                      <a:pt x="19" y="3"/>
                    </a:lnTo>
                    <a:lnTo>
                      <a:pt x="17" y="8"/>
                    </a:lnTo>
                    <a:lnTo>
                      <a:pt x="14" y="11"/>
                    </a:lnTo>
                    <a:lnTo>
                      <a:pt x="11" y="14"/>
                    </a:lnTo>
                    <a:lnTo>
                      <a:pt x="8" y="16"/>
                    </a:lnTo>
                    <a:lnTo>
                      <a:pt x="5" y="17"/>
                    </a:lnTo>
                    <a:lnTo>
                      <a:pt x="3" y="19"/>
                    </a:lnTo>
                    <a:lnTo>
                      <a:pt x="0" y="19"/>
                    </a:lnTo>
                    <a:lnTo>
                      <a:pt x="6" y="16"/>
                    </a:lnTo>
                    <a:lnTo>
                      <a:pt x="9" y="13"/>
                    </a:lnTo>
                    <a:lnTo>
                      <a:pt x="12" y="11"/>
                    </a:lnTo>
                    <a:lnTo>
                      <a:pt x="17" y="5"/>
                    </a:lnTo>
                    <a:lnTo>
                      <a:pt x="2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8" name="Freeform 1139"/>
              <p:cNvSpPr>
                <a:spLocks/>
              </p:cNvSpPr>
              <p:nvPr/>
            </p:nvSpPr>
            <p:spPr bwMode="auto">
              <a:xfrm>
                <a:off x="4104" y="2379"/>
                <a:ext cx="25" cy="14"/>
              </a:xfrm>
              <a:custGeom>
                <a:avLst/>
                <a:gdLst>
                  <a:gd name="T0" fmla="*/ 23 w 25"/>
                  <a:gd name="T1" fmla="*/ 0 h 14"/>
                  <a:gd name="T2" fmla="*/ 25 w 25"/>
                  <a:gd name="T3" fmla="*/ 0 h 14"/>
                  <a:gd name="T4" fmla="*/ 23 w 25"/>
                  <a:gd name="T5" fmla="*/ 5 h 14"/>
                  <a:gd name="T6" fmla="*/ 21 w 25"/>
                  <a:gd name="T7" fmla="*/ 6 h 14"/>
                  <a:gd name="T8" fmla="*/ 20 w 25"/>
                  <a:gd name="T9" fmla="*/ 8 h 14"/>
                  <a:gd name="T10" fmla="*/ 18 w 25"/>
                  <a:gd name="T11" fmla="*/ 11 h 14"/>
                  <a:gd name="T12" fmla="*/ 17 w 25"/>
                  <a:gd name="T13" fmla="*/ 11 h 14"/>
                  <a:gd name="T14" fmla="*/ 12 w 25"/>
                  <a:gd name="T15" fmla="*/ 14 h 14"/>
                  <a:gd name="T16" fmla="*/ 0 w 25"/>
                  <a:gd name="T17" fmla="*/ 5 h 14"/>
                  <a:gd name="T18" fmla="*/ 4 w 25"/>
                  <a:gd name="T19" fmla="*/ 5 h 14"/>
                  <a:gd name="T20" fmla="*/ 6 w 25"/>
                  <a:gd name="T21" fmla="*/ 5 h 14"/>
                  <a:gd name="T22" fmla="*/ 4 w 25"/>
                  <a:gd name="T23" fmla="*/ 6 h 14"/>
                  <a:gd name="T24" fmla="*/ 3 w 25"/>
                  <a:gd name="T25" fmla="*/ 6 h 14"/>
                  <a:gd name="T26" fmla="*/ 6 w 25"/>
                  <a:gd name="T27" fmla="*/ 10 h 14"/>
                  <a:gd name="T28" fmla="*/ 11 w 25"/>
                  <a:gd name="T29" fmla="*/ 11 h 14"/>
                  <a:gd name="T30" fmla="*/ 14 w 25"/>
                  <a:gd name="T31" fmla="*/ 11 h 14"/>
                  <a:gd name="T32" fmla="*/ 18 w 25"/>
                  <a:gd name="T33" fmla="*/ 8 h 14"/>
                  <a:gd name="T34" fmla="*/ 20 w 25"/>
                  <a:gd name="T35" fmla="*/ 5 h 14"/>
                  <a:gd name="T36" fmla="*/ 23 w 25"/>
                  <a:gd name="T37" fmla="*/ 2 h 14"/>
                  <a:gd name="T38" fmla="*/ 23 w 25"/>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14"/>
                  <a:gd name="T62" fmla="*/ 25 w 25"/>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14">
                    <a:moveTo>
                      <a:pt x="23" y="0"/>
                    </a:moveTo>
                    <a:lnTo>
                      <a:pt x="25" y="0"/>
                    </a:lnTo>
                    <a:lnTo>
                      <a:pt x="23" y="5"/>
                    </a:lnTo>
                    <a:lnTo>
                      <a:pt x="21" y="6"/>
                    </a:lnTo>
                    <a:lnTo>
                      <a:pt x="20" y="8"/>
                    </a:lnTo>
                    <a:lnTo>
                      <a:pt x="18" y="11"/>
                    </a:lnTo>
                    <a:lnTo>
                      <a:pt x="17" y="11"/>
                    </a:lnTo>
                    <a:lnTo>
                      <a:pt x="12" y="14"/>
                    </a:lnTo>
                    <a:lnTo>
                      <a:pt x="0" y="5"/>
                    </a:lnTo>
                    <a:lnTo>
                      <a:pt x="4" y="5"/>
                    </a:lnTo>
                    <a:lnTo>
                      <a:pt x="6" y="5"/>
                    </a:lnTo>
                    <a:lnTo>
                      <a:pt x="4" y="6"/>
                    </a:lnTo>
                    <a:lnTo>
                      <a:pt x="3" y="6"/>
                    </a:lnTo>
                    <a:lnTo>
                      <a:pt x="6" y="10"/>
                    </a:lnTo>
                    <a:lnTo>
                      <a:pt x="11" y="11"/>
                    </a:lnTo>
                    <a:lnTo>
                      <a:pt x="14" y="11"/>
                    </a:lnTo>
                    <a:lnTo>
                      <a:pt x="18" y="8"/>
                    </a:lnTo>
                    <a:lnTo>
                      <a:pt x="20" y="5"/>
                    </a:lnTo>
                    <a:lnTo>
                      <a:pt x="23" y="2"/>
                    </a:lnTo>
                    <a:lnTo>
                      <a:pt x="2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29" name="Freeform 1140"/>
              <p:cNvSpPr>
                <a:spLocks/>
              </p:cNvSpPr>
              <p:nvPr/>
            </p:nvSpPr>
            <p:spPr bwMode="auto">
              <a:xfrm>
                <a:off x="3842" y="2382"/>
                <a:ext cx="26" cy="10"/>
              </a:xfrm>
              <a:custGeom>
                <a:avLst/>
                <a:gdLst>
                  <a:gd name="T0" fmla="*/ 7 w 26"/>
                  <a:gd name="T1" fmla="*/ 0 h 10"/>
                  <a:gd name="T2" fmla="*/ 9 w 26"/>
                  <a:gd name="T3" fmla="*/ 2 h 10"/>
                  <a:gd name="T4" fmla="*/ 7 w 26"/>
                  <a:gd name="T5" fmla="*/ 2 h 10"/>
                  <a:gd name="T6" fmla="*/ 6 w 26"/>
                  <a:gd name="T7" fmla="*/ 3 h 10"/>
                  <a:gd name="T8" fmla="*/ 4 w 26"/>
                  <a:gd name="T9" fmla="*/ 5 h 10"/>
                  <a:gd name="T10" fmla="*/ 3 w 26"/>
                  <a:gd name="T11" fmla="*/ 8 h 10"/>
                  <a:gd name="T12" fmla="*/ 12 w 26"/>
                  <a:gd name="T13" fmla="*/ 8 h 10"/>
                  <a:gd name="T14" fmla="*/ 23 w 26"/>
                  <a:gd name="T15" fmla="*/ 7 h 10"/>
                  <a:gd name="T16" fmla="*/ 23 w 26"/>
                  <a:gd name="T17" fmla="*/ 7 h 10"/>
                  <a:gd name="T18" fmla="*/ 20 w 26"/>
                  <a:gd name="T19" fmla="*/ 5 h 10"/>
                  <a:gd name="T20" fmla="*/ 17 w 26"/>
                  <a:gd name="T21" fmla="*/ 3 h 10"/>
                  <a:gd name="T22" fmla="*/ 12 w 26"/>
                  <a:gd name="T23" fmla="*/ 2 h 10"/>
                  <a:gd name="T24" fmla="*/ 15 w 26"/>
                  <a:gd name="T25" fmla="*/ 2 h 10"/>
                  <a:gd name="T26" fmla="*/ 18 w 26"/>
                  <a:gd name="T27" fmla="*/ 3 h 10"/>
                  <a:gd name="T28" fmla="*/ 23 w 26"/>
                  <a:gd name="T29" fmla="*/ 5 h 10"/>
                  <a:gd name="T30" fmla="*/ 26 w 26"/>
                  <a:gd name="T31" fmla="*/ 7 h 10"/>
                  <a:gd name="T32" fmla="*/ 26 w 26"/>
                  <a:gd name="T33" fmla="*/ 8 h 10"/>
                  <a:gd name="T34" fmla="*/ 25 w 26"/>
                  <a:gd name="T35" fmla="*/ 8 h 10"/>
                  <a:gd name="T36" fmla="*/ 21 w 26"/>
                  <a:gd name="T37" fmla="*/ 8 h 10"/>
                  <a:gd name="T38" fmla="*/ 17 w 26"/>
                  <a:gd name="T39" fmla="*/ 10 h 10"/>
                  <a:gd name="T40" fmla="*/ 11 w 26"/>
                  <a:gd name="T41" fmla="*/ 10 h 10"/>
                  <a:gd name="T42" fmla="*/ 0 w 26"/>
                  <a:gd name="T43" fmla="*/ 10 h 10"/>
                  <a:gd name="T44" fmla="*/ 0 w 26"/>
                  <a:gd name="T45" fmla="*/ 7 h 10"/>
                  <a:gd name="T46" fmla="*/ 1 w 26"/>
                  <a:gd name="T47" fmla="*/ 5 h 10"/>
                  <a:gd name="T48" fmla="*/ 6 w 26"/>
                  <a:gd name="T49" fmla="*/ 2 h 10"/>
                  <a:gd name="T50" fmla="*/ 7 w 26"/>
                  <a:gd name="T51" fmla="*/ 0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10"/>
                  <a:gd name="T80" fmla="*/ 26 w 26"/>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10">
                    <a:moveTo>
                      <a:pt x="7" y="0"/>
                    </a:moveTo>
                    <a:lnTo>
                      <a:pt x="9" y="2"/>
                    </a:lnTo>
                    <a:lnTo>
                      <a:pt x="7" y="2"/>
                    </a:lnTo>
                    <a:lnTo>
                      <a:pt x="6" y="3"/>
                    </a:lnTo>
                    <a:lnTo>
                      <a:pt x="4" y="5"/>
                    </a:lnTo>
                    <a:lnTo>
                      <a:pt x="3" y="8"/>
                    </a:lnTo>
                    <a:lnTo>
                      <a:pt x="12" y="8"/>
                    </a:lnTo>
                    <a:lnTo>
                      <a:pt x="23" y="7"/>
                    </a:lnTo>
                    <a:lnTo>
                      <a:pt x="20" y="5"/>
                    </a:lnTo>
                    <a:lnTo>
                      <a:pt x="17" y="3"/>
                    </a:lnTo>
                    <a:lnTo>
                      <a:pt x="12" y="2"/>
                    </a:lnTo>
                    <a:lnTo>
                      <a:pt x="15" y="2"/>
                    </a:lnTo>
                    <a:lnTo>
                      <a:pt x="18" y="3"/>
                    </a:lnTo>
                    <a:lnTo>
                      <a:pt x="23" y="5"/>
                    </a:lnTo>
                    <a:lnTo>
                      <a:pt x="26" y="7"/>
                    </a:lnTo>
                    <a:lnTo>
                      <a:pt x="26" y="8"/>
                    </a:lnTo>
                    <a:lnTo>
                      <a:pt x="25" y="8"/>
                    </a:lnTo>
                    <a:lnTo>
                      <a:pt x="21" y="8"/>
                    </a:lnTo>
                    <a:lnTo>
                      <a:pt x="17" y="10"/>
                    </a:lnTo>
                    <a:lnTo>
                      <a:pt x="11" y="10"/>
                    </a:lnTo>
                    <a:lnTo>
                      <a:pt x="0" y="10"/>
                    </a:lnTo>
                    <a:lnTo>
                      <a:pt x="0" y="7"/>
                    </a:lnTo>
                    <a:lnTo>
                      <a:pt x="1" y="5"/>
                    </a:lnTo>
                    <a:lnTo>
                      <a:pt x="6" y="2"/>
                    </a:lnTo>
                    <a:lnTo>
                      <a:pt x="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30" name="Freeform 1141"/>
              <p:cNvSpPr>
                <a:spLocks/>
              </p:cNvSpPr>
              <p:nvPr/>
            </p:nvSpPr>
            <p:spPr bwMode="auto">
              <a:xfrm>
                <a:off x="4085" y="2387"/>
                <a:ext cx="25" cy="12"/>
              </a:xfrm>
              <a:custGeom>
                <a:avLst/>
                <a:gdLst>
                  <a:gd name="T0" fmla="*/ 14 w 25"/>
                  <a:gd name="T1" fmla="*/ 0 h 12"/>
                  <a:gd name="T2" fmla="*/ 12 w 25"/>
                  <a:gd name="T3" fmla="*/ 2 h 12"/>
                  <a:gd name="T4" fmla="*/ 11 w 25"/>
                  <a:gd name="T5" fmla="*/ 3 h 12"/>
                  <a:gd name="T6" fmla="*/ 8 w 25"/>
                  <a:gd name="T7" fmla="*/ 5 h 12"/>
                  <a:gd name="T8" fmla="*/ 5 w 25"/>
                  <a:gd name="T9" fmla="*/ 8 h 12"/>
                  <a:gd name="T10" fmla="*/ 8 w 25"/>
                  <a:gd name="T11" fmla="*/ 9 h 12"/>
                  <a:gd name="T12" fmla="*/ 11 w 25"/>
                  <a:gd name="T13" fmla="*/ 9 h 12"/>
                  <a:gd name="T14" fmla="*/ 19 w 25"/>
                  <a:gd name="T15" fmla="*/ 8 h 12"/>
                  <a:gd name="T16" fmla="*/ 20 w 25"/>
                  <a:gd name="T17" fmla="*/ 8 h 12"/>
                  <a:gd name="T18" fmla="*/ 22 w 25"/>
                  <a:gd name="T19" fmla="*/ 8 h 12"/>
                  <a:gd name="T20" fmla="*/ 23 w 25"/>
                  <a:gd name="T21" fmla="*/ 8 h 12"/>
                  <a:gd name="T22" fmla="*/ 16 w 25"/>
                  <a:gd name="T23" fmla="*/ 2 h 12"/>
                  <a:gd name="T24" fmla="*/ 16 w 25"/>
                  <a:gd name="T25" fmla="*/ 0 h 12"/>
                  <a:gd name="T26" fmla="*/ 20 w 25"/>
                  <a:gd name="T27" fmla="*/ 3 h 12"/>
                  <a:gd name="T28" fmla="*/ 22 w 25"/>
                  <a:gd name="T29" fmla="*/ 5 h 12"/>
                  <a:gd name="T30" fmla="*/ 23 w 25"/>
                  <a:gd name="T31" fmla="*/ 5 h 12"/>
                  <a:gd name="T32" fmla="*/ 25 w 25"/>
                  <a:gd name="T33" fmla="*/ 9 h 12"/>
                  <a:gd name="T34" fmla="*/ 22 w 25"/>
                  <a:gd name="T35" fmla="*/ 9 h 12"/>
                  <a:gd name="T36" fmla="*/ 19 w 25"/>
                  <a:gd name="T37" fmla="*/ 11 h 12"/>
                  <a:gd name="T38" fmla="*/ 16 w 25"/>
                  <a:gd name="T39" fmla="*/ 12 h 12"/>
                  <a:gd name="T40" fmla="*/ 12 w 25"/>
                  <a:gd name="T41" fmla="*/ 12 h 12"/>
                  <a:gd name="T42" fmla="*/ 1 w 25"/>
                  <a:gd name="T43" fmla="*/ 11 h 12"/>
                  <a:gd name="T44" fmla="*/ 0 w 25"/>
                  <a:gd name="T45" fmla="*/ 8 h 12"/>
                  <a:gd name="T46" fmla="*/ 6 w 25"/>
                  <a:gd name="T47" fmla="*/ 5 h 12"/>
                  <a:gd name="T48" fmla="*/ 11 w 25"/>
                  <a:gd name="T49" fmla="*/ 2 h 12"/>
                  <a:gd name="T50" fmla="*/ 14 w 25"/>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
                  <a:gd name="T79" fmla="*/ 0 h 12"/>
                  <a:gd name="T80" fmla="*/ 25 w 25"/>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 h="12">
                    <a:moveTo>
                      <a:pt x="14" y="0"/>
                    </a:moveTo>
                    <a:lnTo>
                      <a:pt x="12" y="2"/>
                    </a:lnTo>
                    <a:lnTo>
                      <a:pt x="11" y="3"/>
                    </a:lnTo>
                    <a:lnTo>
                      <a:pt x="8" y="5"/>
                    </a:lnTo>
                    <a:lnTo>
                      <a:pt x="5" y="8"/>
                    </a:lnTo>
                    <a:lnTo>
                      <a:pt x="8" y="9"/>
                    </a:lnTo>
                    <a:lnTo>
                      <a:pt x="11" y="9"/>
                    </a:lnTo>
                    <a:lnTo>
                      <a:pt x="19" y="8"/>
                    </a:lnTo>
                    <a:lnTo>
                      <a:pt x="20" y="8"/>
                    </a:lnTo>
                    <a:lnTo>
                      <a:pt x="22" y="8"/>
                    </a:lnTo>
                    <a:lnTo>
                      <a:pt x="23" y="8"/>
                    </a:lnTo>
                    <a:lnTo>
                      <a:pt x="16" y="2"/>
                    </a:lnTo>
                    <a:lnTo>
                      <a:pt x="16" y="0"/>
                    </a:lnTo>
                    <a:lnTo>
                      <a:pt x="20" y="3"/>
                    </a:lnTo>
                    <a:lnTo>
                      <a:pt x="22" y="5"/>
                    </a:lnTo>
                    <a:lnTo>
                      <a:pt x="23" y="5"/>
                    </a:lnTo>
                    <a:lnTo>
                      <a:pt x="25" y="9"/>
                    </a:lnTo>
                    <a:lnTo>
                      <a:pt x="22" y="9"/>
                    </a:lnTo>
                    <a:lnTo>
                      <a:pt x="19" y="11"/>
                    </a:lnTo>
                    <a:lnTo>
                      <a:pt x="16" y="12"/>
                    </a:lnTo>
                    <a:lnTo>
                      <a:pt x="12" y="12"/>
                    </a:lnTo>
                    <a:lnTo>
                      <a:pt x="1" y="11"/>
                    </a:lnTo>
                    <a:lnTo>
                      <a:pt x="0" y="8"/>
                    </a:lnTo>
                    <a:lnTo>
                      <a:pt x="6" y="5"/>
                    </a:lnTo>
                    <a:lnTo>
                      <a:pt x="11" y="2"/>
                    </a:lnTo>
                    <a:lnTo>
                      <a:pt x="1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131" name="Freeform 1142"/>
              <p:cNvSpPr>
                <a:spLocks/>
              </p:cNvSpPr>
              <p:nvPr/>
            </p:nvSpPr>
            <p:spPr bwMode="auto">
              <a:xfrm>
                <a:off x="4080" y="2398"/>
                <a:ext cx="30" cy="5"/>
              </a:xfrm>
              <a:custGeom>
                <a:avLst/>
                <a:gdLst>
                  <a:gd name="T0" fmla="*/ 0 w 30"/>
                  <a:gd name="T1" fmla="*/ 0 h 5"/>
                  <a:gd name="T2" fmla="*/ 6 w 30"/>
                  <a:gd name="T3" fmla="*/ 1 h 5"/>
                  <a:gd name="T4" fmla="*/ 14 w 30"/>
                  <a:gd name="T5" fmla="*/ 3 h 5"/>
                  <a:gd name="T6" fmla="*/ 30 w 30"/>
                  <a:gd name="T7" fmla="*/ 1 h 5"/>
                  <a:gd name="T8" fmla="*/ 22 w 30"/>
                  <a:gd name="T9" fmla="*/ 5 h 5"/>
                  <a:gd name="T10" fmla="*/ 11 w 30"/>
                  <a:gd name="T11" fmla="*/ 3 h 5"/>
                  <a:gd name="T12" fmla="*/ 0 w 30"/>
                  <a:gd name="T13" fmla="*/ 0 h 5"/>
                  <a:gd name="T14" fmla="*/ 0 w 30"/>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5"/>
                  <a:gd name="T26" fmla="*/ 30 w 30"/>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5">
                    <a:moveTo>
                      <a:pt x="0" y="0"/>
                    </a:moveTo>
                    <a:lnTo>
                      <a:pt x="6" y="1"/>
                    </a:lnTo>
                    <a:lnTo>
                      <a:pt x="14" y="3"/>
                    </a:lnTo>
                    <a:lnTo>
                      <a:pt x="30" y="1"/>
                    </a:lnTo>
                    <a:lnTo>
                      <a:pt x="22" y="5"/>
                    </a:lnTo>
                    <a:lnTo>
                      <a:pt x="11" y="3"/>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grpSp>
      </p:grpSp>
      <p:grpSp>
        <p:nvGrpSpPr>
          <p:cNvPr id="21" name="Group 1143"/>
          <p:cNvGrpSpPr>
            <a:grpSpLocks/>
          </p:cNvGrpSpPr>
          <p:nvPr/>
        </p:nvGrpSpPr>
        <p:grpSpPr bwMode="auto">
          <a:xfrm>
            <a:off x="6648450" y="5257800"/>
            <a:ext cx="471488" cy="377825"/>
            <a:chOff x="3867" y="2566"/>
            <a:chExt cx="297" cy="238"/>
          </a:xfrm>
        </p:grpSpPr>
        <p:sp>
          <p:nvSpPr>
            <p:cNvPr id="74989" name="Freeform 1144"/>
            <p:cNvSpPr>
              <a:spLocks/>
            </p:cNvSpPr>
            <p:nvPr/>
          </p:nvSpPr>
          <p:spPr bwMode="auto">
            <a:xfrm>
              <a:off x="3867" y="2590"/>
              <a:ext cx="265" cy="214"/>
            </a:xfrm>
            <a:custGeom>
              <a:avLst/>
              <a:gdLst>
                <a:gd name="T0" fmla="*/ 131 w 265"/>
                <a:gd name="T1" fmla="*/ 164 h 214"/>
                <a:gd name="T2" fmla="*/ 112 w 265"/>
                <a:gd name="T3" fmla="*/ 168 h 214"/>
                <a:gd name="T4" fmla="*/ 104 w 265"/>
                <a:gd name="T5" fmla="*/ 181 h 214"/>
                <a:gd name="T6" fmla="*/ 115 w 265"/>
                <a:gd name="T7" fmla="*/ 182 h 214"/>
                <a:gd name="T8" fmla="*/ 132 w 265"/>
                <a:gd name="T9" fmla="*/ 176 h 214"/>
                <a:gd name="T10" fmla="*/ 148 w 265"/>
                <a:gd name="T11" fmla="*/ 167 h 214"/>
                <a:gd name="T12" fmla="*/ 163 w 265"/>
                <a:gd name="T13" fmla="*/ 167 h 214"/>
                <a:gd name="T14" fmla="*/ 179 w 265"/>
                <a:gd name="T15" fmla="*/ 167 h 214"/>
                <a:gd name="T16" fmla="*/ 185 w 265"/>
                <a:gd name="T17" fmla="*/ 171 h 214"/>
                <a:gd name="T18" fmla="*/ 165 w 265"/>
                <a:gd name="T19" fmla="*/ 181 h 214"/>
                <a:gd name="T20" fmla="*/ 143 w 265"/>
                <a:gd name="T21" fmla="*/ 189 h 214"/>
                <a:gd name="T22" fmla="*/ 123 w 265"/>
                <a:gd name="T23" fmla="*/ 195 h 214"/>
                <a:gd name="T24" fmla="*/ 99 w 265"/>
                <a:gd name="T25" fmla="*/ 201 h 214"/>
                <a:gd name="T26" fmla="*/ 68 w 265"/>
                <a:gd name="T27" fmla="*/ 210 h 214"/>
                <a:gd name="T28" fmla="*/ 42 w 265"/>
                <a:gd name="T29" fmla="*/ 212 h 214"/>
                <a:gd name="T30" fmla="*/ 34 w 265"/>
                <a:gd name="T31" fmla="*/ 203 h 214"/>
                <a:gd name="T32" fmla="*/ 46 w 265"/>
                <a:gd name="T33" fmla="*/ 200 h 214"/>
                <a:gd name="T34" fmla="*/ 60 w 265"/>
                <a:gd name="T35" fmla="*/ 198 h 214"/>
                <a:gd name="T36" fmla="*/ 78 w 265"/>
                <a:gd name="T37" fmla="*/ 193 h 214"/>
                <a:gd name="T38" fmla="*/ 90 w 265"/>
                <a:gd name="T39" fmla="*/ 182 h 214"/>
                <a:gd name="T40" fmla="*/ 60 w 265"/>
                <a:gd name="T41" fmla="*/ 184 h 214"/>
                <a:gd name="T42" fmla="*/ 25 w 265"/>
                <a:gd name="T43" fmla="*/ 190 h 214"/>
                <a:gd name="T44" fmla="*/ 17 w 265"/>
                <a:gd name="T45" fmla="*/ 182 h 214"/>
                <a:gd name="T46" fmla="*/ 31 w 265"/>
                <a:gd name="T47" fmla="*/ 176 h 214"/>
                <a:gd name="T48" fmla="*/ 60 w 265"/>
                <a:gd name="T49" fmla="*/ 173 h 214"/>
                <a:gd name="T50" fmla="*/ 54 w 265"/>
                <a:gd name="T51" fmla="*/ 164 h 214"/>
                <a:gd name="T52" fmla="*/ 35 w 265"/>
                <a:gd name="T53" fmla="*/ 154 h 214"/>
                <a:gd name="T54" fmla="*/ 31 w 265"/>
                <a:gd name="T55" fmla="*/ 123 h 214"/>
                <a:gd name="T56" fmla="*/ 54 w 265"/>
                <a:gd name="T57" fmla="*/ 95 h 214"/>
                <a:gd name="T58" fmla="*/ 60 w 265"/>
                <a:gd name="T59" fmla="*/ 76 h 214"/>
                <a:gd name="T60" fmla="*/ 74 w 265"/>
                <a:gd name="T61" fmla="*/ 59 h 214"/>
                <a:gd name="T62" fmla="*/ 99 w 265"/>
                <a:gd name="T63" fmla="*/ 50 h 214"/>
                <a:gd name="T64" fmla="*/ 99 w 265"/>
                <a:gd name="T65" fmla="*/ 17 h 214"/>
                <a:gd name="T66" fmla="*/ 45 w 265"/>
                <a:gd name="T67" fmla="*/ 14 h 214"/>
                <a:gd name="T68" fmla="*/ 1 w 265"/>
                <a:gd name="T69" fmla="*/ 9 h 214"/>
                <a:gd name="T70" fmla="*/ 12 w 265"/>
                <a:gd name="T71" fmla="*/ 0 h 214"/>
                <a:gd name="T72" fmla="*/ 68 w 265"/>
                <a:gd name="T73" fmla="*/ 6 h 214"/>
                <a:gd name="T74" fmla="*/ 103 w 265"/>
                <a:gd name="T75" fmla="*/ 8 h 214"/>
                <a:gd name="T76" fmla="*/ 121 w 265"/>
                <a:gd name="T77" fmla="*/ 11 h 214"/>
                <a:gd name="T78" fmla="*/ 151 w 265"/>
                <a:gd name="T79" fmla="*/ 11 h 214"/>
                <a:gd name="T80" fmla="*/ 179 w 265"/>
                <a:gd name="T81" fmla="*/ 11 h 214"/>
                <a:gd name="T82" fmla="*/ 205 w 265"/>
                <a:gd name="T83" fmla="*/ 9 h 214"/>
                <a:gd name="T84" fmla="*/ 218 w 265"/>
                <a:gd name="T85" fmla="*/ 15 h 214"/>
                <a:gd name="T86" fmla="*/ 199 w 265"/>
                <a:gd name="T87" fmla="*/ 20 h 214"/>
                <a:gd name="T88" fmla="*/ 170 w 265"/>
                <a:gd name="T89" fmla="*/ 20 h 214"/>
                <a:gd name="T90" fmla="*/ 140 w 265"/>
                <a:gd name="T91" fmla="*/ 19 h 214"/>
                <a:gd name="T92" fmla="*/ 110 w 265"/>
                <a:gd name="T93" fmla="*/ 19 h 214"/>
                <a:gd name="T94" fmla="*/ 129 w 265"/>
                <a:gd name="T95" fmla="*/ 43 h 214"/>
                <a:gd name="T96" fmla="*/ 157 w 265"/>
                <a:gd name="T97" fmla="*/ 53 h 214"/>
                <a:gd name="T98" fmla="*/ 171 w 265"/>
                <a:gd name="T99" fmla="*/ 72 h 214"/>
                <a:gd name="T100" fmla="*/ 182 w 265"/>
                <a:gd name="T101" fmla="*/ 72 h 214"/>
                <a:gd name="T102" fmla="*/ 218 w 265"/>
                <a:gd name="T103" fmla="*/ 64 h 214"/>
                <a:gd name="T104" fmla="*/ 260 w 265"/>
                <a:gd name="T105" fmla="*/ 56 h 214"/>
                <a:gd name="T106" fmla="*/ 263 w 265"/>
                <a:gd name="T107" fmla="*/ 65 h 214"/>
                <a:gd name="T108" fmla="*/ 249 w 265"/>
                <a:gd name="T109" fmla="*/ 73 h 214"/>
                <a:gd name="T110" fmla="*/ 229 w 265"/>
                <a:gd name="T111" fmla="*/ 81 h 214"/>
                <a:gd name="T112" fmla="*/ 198 w 265"/>
                <a:gd name="T113" fmla="*/ 92 h 214"/>
                <a:gd name="T114" fmla="*/ 174 w 265"/>
                <a:gd name="T115" fmla="*/ 111 h 214"/>
                <a:gd name="T116" fmla="*/ 159 w 265"/>
                <a:gd name="T117" fmla="*/ 136 h 214"/>
                <a:gd name="T118" fmla="*/ 151 w 265"/>
                <a:gd name="T119" fmla="*/ 146 h 214"/>
                <a:gd name="T120" fmla="*/ 157 w 265"/>
                <a:gd name="T121" fmla="*/ 154 h 214"/>
                <a:gd name="T122" fmla="*/ 151 w 265"/>
                <a:gd name="T123" fmla="*/ 156 h 214"/>
                <a:gd name="T124" fmla="*/ 148 w 265"/>
                <a:gd name="T125" fmla="*/ 162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5"/>
                <a:gd name="T190" fmla="*/ 0 h 214"/>
                <a:gd name="T191" fmla="*/ 265 w 265"/>
                <a:gd name="T192" fmla="*/ 214 h 2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5" h="214">
                  <a:moveTo>
                    <a:pt x="148" y="167"/>
                  </a:moveTo>
                  <a:lnTo>
                    <a:pt x="137" y="167"/>
                  </a:lnTo>
                  <a:lnTo>
                    <a:pt x="137" y="165"/>
                  </a:lnTo>
                  <a:lnTo>
                    <a:pt x="135" y="164"/>
                  </a:lnTo>
                  <a:lnTo>
                    <a:pt x="135" y="162"/>
                  </a:lnTo>
                  <a:lnTo>
                    <a:pt x="132" y="162"/>
                  </a:lnTo>
                  <a:lnTo>
                    <a:pt x="131" y="164"/>
                  </a:lnTo>
                  <a:lnTo>
                    <a:pt x="129" y="164"/>
                  </a:lnTo>
                  <a:lnTo>
                    <a:pt x="126" y="164"/>
                  </a:lnTo>
                  <a:lnTo>
                    <a:pt x="124" y="165"/>
                  </a:lnTo>
                  <a:lnTo>
                    <a:pt x="123" y="165"/>
                  </a:lnTo>
                  <a:lnTo>
                    <a:pt x="121" y="167"/>
                  </a:lnTo>
                  <a:lnTo>
                    <a:pt x="118" y="167"/>
                  </a:lnTo>
                  <a:lnTo>
                    <a:pt x="117" y="167"/>
                  </a:lnTo>
                  <a:lnTo>
                    <a:pt x="115" y="168"/>
                  </a:lnTo>
                  <a:lnTo>
                    <a:pt x="112" y="168"/>
                  </a:lnTo>
                  <a:lnTo>
                    <a:pt x="110" y="170"/>
                  </a:lnTo>
                  <a:lnTo>
                    <a:pt x="109" y="170"/>
                  </a:lnTo>
                  <a:lnTo>
                    <a:pt x="106" y="171"/>
                  </a:lnTo>
                  <a:lnTo>
                    <a:pt x="104" y="171"/>
                  </a:lnTo>
                  <a:lnTo>
                    <a:pt x="103" y="171"/>
                  </a:lnTo>
                  <a:lnTo>
                    <a:pt x="103" y="175"/>
                  </a:lnTo>
                  <a:lnTo>
                    <a:pt x="103" y="176"/>
                  </a:lnTo>
                  <a:lnTo>
                    <a:pt x="103" y="179"/>
                  </a:lnTo>
                  <a:lnTo>
                    <a:pt x="104" y="181"/>
                  </a:lnTo>
                  <a:lnTo>
                    <a:pt x="104" y="182"/>
                  </a:lnTo>
                  <a:lnTo>
                    <a:pt x="104" y="184"/>
                  </a:lnTo>
                  <a:lnTo>
                    <a:pt x="104" y="185"/>
                  </a:lnTo>
                  <a:lnTo>
                    <a:pt x="107" y="185"/>
                  </a:lnTo>
                  <a:lnTo>
                    <a:pt x="109" y="184"/>
                  </a:lnTo>
                  <a:lnTo>
                    <a:pt x="110" y="184"/>
                  </a:lnTo>
                  <a:lnTo>
                    <a:pt x="113" y="184"/>
                  </a:lnTo>
                  <a:lnTo>
                    <a:pt x="115" y="182"/>
                  </a:lnTo>
                  <a:lnTo>
                    <a:pt x="117" y="182"/>
                  </a:lnTo>
                  <a:lnTo>
                    <a:pt x="118" y="181"/>
                  </a:lnTo>
                  <a:lnTo>
                    <a:pt x="121" y="181"/>
                  </a:lnTo>
                  <a:lnTo>
                    <a:pt x="123" y="179"/>
                  </a:lnTo>
                  <a:lnTo>
                    <a:pt x="124" y="179"/>
                  </a:lnTo>
                  <a:lnTo>
                    <a:pt x="127" y="178"/>
                  </a:lnTo>
                  <a:lnTo>
                    <a:pt x="129" y="178"/>
                  </a:lnTo>
                  <a:lnTo>
                    <a:pt x="131" y="176"/>
                  </a:lnTo>
                  <a:lnTo>
                    <a:pt x="132" y="176"/>
                  </a:lnTo>
                  <a:lnTo>
                    <a:pt x="135" y="176"/>
                  </a:lnTo>
                  <a:lnTo>
                    <a:pt x="137" y="175"/>
                  </a:lnTo>
                  <a:lnTo>
                    <a:pt x="137" y="171"/>
                  </a:lnTo>
                  <a:lnTo>
                    <a:pt x="137" y="170"/>
                  </a:lnTo>
                  <a:lnTo>
                    <a:pt x="137" y="168"/>
                  </a:lnTo>
                  <a:lnTo>
                    <a:pt x="137" y="167"/>
                  </a:lnTo>
                  <a:lnTo>
                    <a:pt x="148" y="167"/>
                  </a:lnTo>
                  <a:lnTo>
                    <a:pt x="149" y="168"/>
                  </a:lnTo>
                  <a:lnTo>
                    <a:pt x="149" y="170"/>
                  </a:lnTo>
                  <a:lnTo>
                    <a:pt x="149" y="171"/>
                  </a:lnTo>
                  <a:lnTo>
                    <a:pt x="151" y="171"/>
                  </a:lnTo>
                  <a:lnTo>
                    <a:pt x="154" y="170"/>
                  </a:lnTo>
                  <a:lnTo>
                    <a:pt x="157" y="170"/>
                  </a:lnTo>
                  <a:lnTo>
                    <a:pt x="159" y="168"/>
                  </a:lnTo>
                  <a:lnTo>
                    <a:pt x="162" y="168"/>
                  </a:lnTo>
                  <a:lnTo>
                    <a:pt x="163" y="167"/>
                  </a:lnTo>
                  <a:lnTo>
                    <a:pt x="166" y="167"/>
                  </a:lnTo>
                  <a:lnTo>
                    <a:pt x="170" y="165"/>
                  </a:lnTo>
                  <a:lnTo>
                    <a:pt x="171" y="164"/>
                  </a:lnTo>
                  <a:lnTo>
                    <a:pt x="173" y="164"/>
                  </a:lnTo>
                  <a:lnTo>
                    <a:pt x="174" y="164"/>
                  </a:lnTo>
                  <a:lnTo>
                    <a:pt x="176" y="165"/>
                  </a:lnTo>
                  <a:lnTo>
                    <a:pt x="177" y="167"/>
                  </a:lnTo>
                  <a:lnTo>
                    <a:pt x="179" y="167"/>
                  </a:lnTo>
                  <a:lnTo>
                    <a:pt x="181" y="168"/>
                  </a:lnTo>
                  <a:lnTo>
                    <a:pt x="182" y="168"/>
                  </a:lnTo>
                  <a:lnTo>
                    <a:pt x="182" y="170"/>
                  </a:lnTo>
                  <a:lnTo>
                    <a:pt x="184" y="170"/>
                  </a:lnTo>
                  <a:lnTo>
                    <a:pt x="185" y="171"/>
                  </a:lnTo>
                  <a:lnTo>
                    <a:pt x="187" y="173"/>
                  </a:lnTo>
                  <a:lnTo>
                    <a:pt x="185" y="175"/>
                  </a:lnTo>
                  <a:lnTo>
                    <a:pt x="184" y="176"/>
                  </a:lnTo>
                  <a:lnTo>
                    <a:pt x="181" y="178"/>
                  </a:lnTo>
                  <a:lnTo>
                    <a:pt x="177" y="178"/>
                  </a:lnTo>
                  <a:lnTo>
                    <a:pt x="174" y="179"/>
                  </a:lnTo>
                  <a:lnTo>
                    <a:pt x="171" y="179"/>
                  </a:lnTo>
                  <a:lnTo>
                    <a:pt x="168" y="181"/>
                  </a:lnTo>
                  <a:lnTo>
                    <a:pt x="165" y="181"/>
                  </a:lnTo>
                  <a:lnTo>
                    <a:pt x="162" y="182"/>
                  </a:lnTo>
                  <a:lnTo>
                    <a:pt x="160" y="182"/>
                  </a:lnTo>
                  <a:lnTo>
                    <a:pt x="157" y="184"/>
                  </a:lnTo>
                  <a:lnTo>
                    <a:pt x="156" y="184"/>
                  </a:lnTo>
                  <a:lnTo>
                    <a:pt x="152" y="185"/>
                  </a:lnTo>
                  <a:lnTo>
                    <a:pt x="151" y="185"/>
                  </a:lnTo>
                  <a:lnTo>
                    <a:pt x="148" y="187"/>
                  </a:lnTo>
                  <a:lnTo>
                    <a:pt x="146" y="187"/>
                  </a:lnTo>
                  <a:lnTo>
                    <a:pt x="143" y="189"/>
                  </a:lnTo>
                  <a:lnTo>
                    <a:pt x="142" y="189"/>
                  </a:lnTo>
                  <a:lnTo>
                    <a:pt x="138" y="189"/>
                  </a:lnTo>
                  <a:lnTo>
                    <a:pt x="137" y="190"/>
                  </a:lnTo>
                  <a:lnTo>
                    <a:pt x="134" y="190"/>
                  </a:lnTo>
                  <a:lnTo>
                    <a:pt x="132" y="192"/>
                  </a:lnTo>
                  <a:lnTo>
                    <a:pt x="129" y="192"/>
                  </a:lnTo>
                  <a:lnTo>
                    <a:pt x="127" y="193"/>
                  </a:lnTo>
                  <a:lnTo>
                    <a:pt x="124" y="193"/>
                  </a:lnTo>
                  <a:lnTo>
                    <a:pt x="123" y="195"/>
                  </a:lnTo>
                  <a:lnTo>
                    <a:pt x="120" y="195"/>
                  </a:lnTo>
                  <a:lnTo>
                    <a:pt x="118" y="196"/>
                  </a:lnTo>
                  <a:lnTo>
                    <a:pt x="115" y="196"/>
                  </a:lnTo>
                  <a:lnTo>
                    <a:pt x="113" y="198"/>
                  </a:lnTo>
                  <a:lnTo>
                    <a:pt x="110" y="198"/>
                  </a:lnTo>
                  <a:lnTo>
                    <a:pt x="109" y="200"/>
                  </a:lnTo>
                  <a:lnTo>
                    <a:pt x="106" y="200"/>
                  </a:lnTo>
                  <a:lnTo>
                    <a:pt x="103" y="201"/>
                  </a:lnTo>
                  <a:lnTo>
                    <a:pt x="99" y="201"/>
                  </a:lnTo>
                  <a:lnTo>
                    <a:pt x="96" y="203"/>
                  </a:lnTo>
                  <a:lnTo>
                    <a:pt x="92" y="204"/>
                  </a:lnTo>
                  <a:lnTo>
                    <a:pt x="89" y="204"/>
                  </a:lnTo>
                  <a:lnTo>
                    <a:pt x="85" y="206"/>
                  </a:lnTo>
                  <a:lnTo>
                    <a:pt x="82" y="207"/>
                  </a:lnTo>
                  <a:lnTo>
                    <a:pt x="79" y="207"/>
                  </a:lnTo>
                  <a:lnTo>
                    <a:pt x="74" y="209"/>
                  </a:lnTo>
                  <a:lnTo>
                    <a:pt x="71" y="210"/>
                  </a:lnTo>
                  <a:lnTo>
                    <a:pt x="68" y="210"/>
                  </a:lnTo>
                  <a:lnTo>
                    <a:pt x="65" y="212"/>
                  </a:lnTo>
                  <a:lnTo>
                    <a:pt x="60" y="212"/>
                  </a:lnTo>
                  <a:lnTo>
                    <a:pt x="57" y="212"/>
                  </a:lnTo>
                  <a:lnTo>
                    <a:pt x="54" y="214"/>
                  </a:lnTo>
                  <a:lnTo>
                    <a:pt x="50" y="214"/>
                  </a:lnTo>
                  <a:lnTo>
                    <a:pt x="48" y="214"/>
                  </a:lnTo>
                  <a:lnTo>
                    <a:pt x="45" y="214"/>
                  </a:lnTo>
                  <a:lnTo>
                    <a:pt x="43" y="212"/>
                  </a:lnTo>
                  <a:lnTo>
                    <a:pt x="42" y="212"/>
                  </a:lnTo>
                  <a:lnTo>
                    <a:pt x="40" y="212"/>
                  </a:lnTo>
                  <a:lnTo>
                    <a:pt x="39" y="210"/>
                  </a:lnTo>
                  <a:lnTo>
                    <a:pt x="37" y="209"/>
                  </a:lnTo>
                  <a:lnTo>
                    <a:pt x="35" y="207"/>
                  </a:lnTo>
                  <a:lnTo>
                    <a:pt x="34" y="206"/>
                  </a:lnTo>
                  <a:lnTo>
                    <a:pt x="34" y="204"/>
                  </a:lnTo>
                  <a:lnTo>
                    <a:pt x="34" y="203"/>
                  </a:lnTo>
                  <a:lnTo>
                    <a:pt x="34" y="201"/>
                  </a:lnTo>
                  <a:lnTo>
                    <a:pt x="34" y="200"/>
                  </a:lnTo>
                  <a:lnTo>
                    <a:pt x="35" y="200"/>
                  </a:lnTo>
                  <a:lnTo>
                    <a:pt x="35" y="198"/>
                  </a:lnTo>
                  <a:lnTo>
                    <a:pt x="39" y="200"/>
                  </a:lnTo>
                  <a:lnTo>
                    <a:pt x="42" y="200"/>
                  </a:lnTo>
                  <a:lnTo>
                    <a:pt x="43" y="200"/>
                  </a:lnTo>
                  <a:lnTo>
                    <a:pt x="46" y="200"/>
                  </a:lnTo>
                  <a:lnTo>
                    <a:pt x="48" y="200"/>
                  </a:lnTo>
                  <a:lnTo>
                    <a:pt x="51" y="200"/>
                  </a:lnTo>
                  <a:lnTo>
                    <a:pt x="54" y="200"/>
                  </a:lnTo>
                  <a:lnTo>
                    <a:pt x="56" y="200"/>
                  </a:lnTo>
                  <a:lnTo>
                    <a:pt x="57" y="200"/>
                  </a:lnTo>
                  <a:lnTo>
                    <a:pt x="59" y="198"/>
                  </a:lnTo>
                  <a:lnTo>
                    <a:pt x="60" y="198"/>
                  </a:lnTo>
                  <a:lnTo>
                    <a:pt x="64" y="198"/>
                  </a:lnTo>
                  <a:lnTo>
                    <a:pt x="65" y="196"/>
                  </a:lnTo>
                  <a:lnTo>
                    <a:pt x="67" y="196"/>
                  </a:lnTo>
                  <a:lnTo>
                    <a:pt x="68" y="196"/>
                  </a:lnTo>
                  <a:lnTo>
                    <a:pt x="71" y="195"/>
                  </a:lnTo>
                  <a:lnTo>
                    <a:pt x="73" y="195"/>
                  </a:lnTo>
                  <a:lnTo>
                    <a:pt x="74" y="195"/>
                  </a:lnTo>
                  <a:lnTo>
                    <a:pt x="76" y="193"/>
                  </a:lnTo>
                  <a:lnTo>
                    <a:pt x="78" y="193"/>
                  </a:lnTo>
                  <a:lnTo>
                    <a:pt x="81" y="193"/>
                  </a:lnTo>
                  <a:lnTo>
                    <a:pt x="82" y="192"/>
                  </a:lnTo>
                  <a:lnTo>
                    <a:pt x="84" y="192"/>
                  </a:lnTo>
                  <a:lnTo>
                    <a:pt x="85" y="192"/>
                  </a:lnTo>
                  <a:lnTo>
                    <a:pt x="87" y="190"/>
                  </a:lnTo>
                  <a:lnTo>
                    <a:pt x="89" y="190"/>
                  </a:lnTo>
                  <a:lnTo>
                    <a:pt x="92" y="189"/>
                  </a:lnTo>
                  <a:lnTo>
                    <a:pt x="92" y="185"/>
                  </a:lnTo>
                  <a:lnTo>
                    <a:pt x="90" y="182"/>
                  </a:lnTo>
                  <a:lnTo>
                    <a:pt x="90" y="179"/>
                  </a:lnTo>
                  <a:lnTo>
                    <a:pt x="89" y="176"/>
                  </a:lnTo>
                  <a:lnTo>
                    <a:pt x="85" y="178"/>
                  </a:lnTo>
                  <a:lnTo>
                    <a:pt x="81" y="178"/>
                  </a:lnTo>
                  <a:lnTo>
                    <a:pt x="78" y="179"/>
                  </a:lnTo>
                  <a:lnTo>
                    <a:pt x="73" y="181"/>
                  </a:lnTo>
                  <a:lnTo>
                    <a:pt x="68" y="182"/>
                  </a:lnTo>
                  <a:lnTo>
                    <a:pt x="65" y="182"/>
                  </a:lnTo>
                  <a:lnTo>
                    <a:pt x="60" y="184"/>
                  </a:lnTo>
                  <a:lnTo>
                    <a:pt x="57" y="185"/>
                  </a:lnTo>
                  <a:lnTo>
                    <a:pt x="53" y="187"/>
                  </a:lnTo>
                  <a:lnTo>
                    <a:pt x="50" y="187"/>
                  </a:lnTo>
                  <a:lnTo>
                    <a:pt x="45" y="189"/>
                  </a:lnTo>
                  <a:lnTo>
                    <a:pt x="42" y="189"/>
                  </a:lnTo>
                  <a:lnTo>
                    <a:pt x="37" y="190"/>
                  </a:lnTo>
                  <a:lnTo>
                    <a:pt x="32" y="190"/>
                  </a:lnTo>
                  <a:lnTo>
                    <a:pt x="29" y="190"/>
                  </a:lnTo>
                  <a:lnTo>
                    <a:pt x="25" y="190"/>
                  </a:lnTo>
                  <a:lnTo>
                    <a:pt x="25" y="189"/>
                  </a:lnTo>
                  <a:lnTo>
                    <a:pt x="23" y="189"/>
                  </a:lnTo>
                  <a:lnTo>
                    <a:pt x="21" y="189"/>
                  </a:lnTo>
                  <a:lnTo>
                    <a:pt x="21" y="187"/>
                  </a:lnTo>
                  <a:lnTo>
                    <a:pt x="20" y="187"/>
                  </a:lnTo>
                  <a:lnTo>
                    <a:pt x="20" y="185"/>
                  </a:lnTo>
                  <a:lnTo>
                    <a:pt x="18" y="184"/>
                  </a:lnTo>
                  <a:lnTo>
                    <a:pt x="17" y="184"/>
                  </a:lnTo>
                  <a:lnTo>
                    <a:pt x="17" y="182"/>
                  </a:lnTo>
                  <a:lnTo>
                    <a:pt x="17" y="181"/>
                  </a:lnTo>
                  <a:lnTo>
                    <a:pt x="17" y="178"/>
                  </a:lnTo>
                  <a:lnTo>
                    <a:pt x="20" y="178"/>
                  </a:lnTo>
                  <a:lnTo>
                    <a:pt x="21" y="176"/>
                  </a:lnTo>
                  <a:lnTo>
                    <a:pt x="25" y="176"/>
                  </a:lnTo>
                  <a:lnTo>
                    <a:pt x="28" y="176"/>
                  </a:lnTo>
                  <a:lnTo>
                    <a:pt x="31" y="176"/>
                  </a:lnTo>
                  <a:lnTo>
                    <a:pt x="34" y="176"/>
                  </a:lnTo>
                  <a:lnTo>
                    <a:pt x="39" y="176"/>
                  </a:lnTo>
                  <a:lnTo>
                    <a:pt x="42" y="176"/>
                  </a:lnTo>
                  <a:lnTo>
                    <a:pt x="45" y="176"/>
                  </a:lnTo>
                  <a:lnTo>
                    <a:pt x="48" y="176"/>
                  </a:lnTo>
                  <a:lnTo>
                    <a:pt x="51" y="175"/>
                  </a:lnTo>
                  <a:lnTo>
                    <a:pt x="54" y="175"/>
                  </a:lnTo>
                  <a:lnTo>
                    <a:pt x="57" y="173"/>
                  </a:lnTo>
                  <a:lnTo>
                    <a:pt x="60" y="173"/>
                  </a:lnTo>
                  <a:lnTo>
                    <a:pt x="64" y="171"/>
                  </a:lnTo>
                  <a:lnTo>
                    <a:pt x="67" y="170"/>
                  </a:lnTo>
                  <a:lnTo>
                    <a:pt x="67" y="168"/>
                  </a:lnTo>
                  <a:lnTo>
                    <a:pt x="65" y="167"/>
                  </a:lnTo>
                  <a:lnTo>
                    <a:pt x="62" y="167"/>
                  </a:lnTo>
                  <a:lnTo>
                    <a:pt x="60" y="165"/>
                  </a:lnTo>
                  <a:lnTo>
                    <a:pt x="59" y="165"/>
                  </a:lnTo>
                  <a:lnTo>
                    <a:pt x="56" y="164"/>
                  </a:lnTo>
                  <a:lnTo>
                    <a:pt x="54" y="164"/>
                  </a:lnTo>
                  <a:lnTo>
                    <a:pt x="51" y="162"/>
                  </a:lnTo>
                  <a:lnTo>
                    <a:pt x="50" y="162"/>
                  </a:lnTo>
                  <a:lnTo>
                    <a:pt x="48" y="161"/>
                  </a:lnTo>
                  <a:lnTo>
                    <a:pt x="45" y="161"/>
                  </a:lnTo>
                  <a:lnTo>
                    <a:pt x="43" y="159"/>
                  </a:lnTo>
                  <a:lnTo>
                    <a:pt x="42" y="159"/>
                  </a:lnTo>
                  <a:lnTo>
                    <a:pt x="40" y="157"/>
                  </a:lnTo>
                  <a:lnTo>
                    <a:pt x="37" y="156"/>
                  </a:lnTo>
                  <a:lnTo>
                    <a:pt x="35" y="154"/>
                  </a:lnTo>
                  <a:lnTo>
                    <a:pt x="34" y="153"/>
                  </a:lnTo>
                  <a:lnTo>
                    <a:pt x="34" y="151"/>
                  </a:lnTo>
                  <a:lnTo>
                    <a:pt x="32" y="146"/>
                  </a:lnTo>
                  <a:lnTo>
                    <a:pt x="31" y="143"/>
                  </a:lnTo>
                  <a:lnTo>
                    <a:pt x="31" y="139"/>
                  </a:lnTo>
                  <a:lnTo>
                    <a:pt x="29" y="136"/>
                  </a:lnTo>
                  <a:lnTo>
                    <a:pt x="29" y="131"/>
                  </a:lnTo>
                  <a:lnTo>
                    <a:pt x="29" y="126"/>
                  </a:lnTo>
                  <a:lnTo>
                    <a:pt x="31" y="123"/>
                  </a:lnTo>
                  <a:lnTo>
                    <a:pt x="32" y="118"/>
                  </a:lnTo>
                  <a:lnTo>
                    <a:pt x="34" y="115"/>
                  </a:lnTo>
                  <a:lnTo>
                    <a:pt x="35" y="112"/>
                  </a:lnTo>
                  <a:lnTo>
                    <a:pt x="39" y="109"/>
                  </a:lnTo>
                  <a:lnTo>
                    <a:pt x="42" y="106"/>
                  </a:lnTo>
                  <a:lnTo>
                    <a:pt x="45" y="103"/>
                  </a:lnTo>
                  <a:lnTo>
                    <a:pt x="48" y="101"/>
                  </a:lnTo>
                  <a:lnTo>
                    <a:pt x="51" y="98"/>
                  </a:lnTo>
                  <a:lnTo>
                    <a:pt x="54" y="95"/>
                  </a:lnTo>
                  <a:lnTo>
                    <a:pt x="54" y="93"/>
                  </a:lnTo>
                  <a:lnTo>
                    <a:pt x="56" y="92"/>
                  </a:lnTo>
                  <a:lnTo>
                    <a:pt x="56" y="90"/>
                  </a:lnTo>
                  <a:lnTo>
                    <a:pt x="56" y="89"/>
                  </a:lnTo>
                  <a:lnTo>
                    <a:pt x="57" y="86"/>
                  </a:lnTo>
                  <a:lnTo>
                    <a:pt x="57" y="84"/>
                  </a:lnTo>
                  <a:lnTo>
                    <a:pt x="59" y="81"/>
                  </a:lnTo>
                  <a:lnTo>
                    <a:pt x="59" y="78"/>
                  </a:lnTo>
                  <a:lnTo>
                    <a:pt x="60" y="76"/>
                  </a:lnTo>
                  <a:lnTo>
                    <a:pt x="60" y="73"/>
                  </a:lnTo>
                  <a:lnTo>
                    <a:pt x="62" y="72"/>
                  </a:lnTo>
                  <a:lnTo>
                    <a:pt x="62" y="70"/>
                  </a:lnTo>
                  <a:lnTo>
                    <a:pt x="64" y="67"/>
                  </a:lnTo>
                  <a:lnTo>
                    <a:pt x="67" y="65"/>
                  </a:lnTo>
                  <a:lnTo>
                    <a:pt x="68" y="64"/>
                  </a:lnTo>
                  <a:lnTo>
                    <a:pt x="70" y="62"/>
                  </a:lnTo>
                  <a:lnTo>
                    <a:pt x="73" y="61"/>
                  </a:lnTo>
                  <a:lnTo>
                    <a:pt x="74" y="59"/>
                  </a:lnTo>
                  <a:lnTo>
                    <a:pt x="78" y="58"/>
                  </a:lnTo>
                  <a:lnTo>
                    <a:pt x="79" y="58"/>
                  </a:lnTo>
                  <a:lnTo>
                    <a:pt x="82" y="56"/>
                  </a:lnTo>
                  <a:lnTo>
                    <a:pt x="85" y="54"/>
                  </a:lnTo>
                  <a:lnTo>
                    <a:pt x="89" y="54"/>
                  </a:lnTo>
                  <a:lnTo>
                    <a:pt x="90" y="53"/>
                  </a:lnTo>
                  <a:lnTo>
                    <a:pt x="93" y="53"/>
                  </a:lnTo>
                  <a:lnTo>
                    <a:pt x="96" y="51"/>
                  </a:lnTo>
                  <a:lnTo>
                    <a:pt x="99" y="50"/>
                  </a:lnTo>
                  <a:lnTo>
                    <a:pt x="101" y="50"/>
                  </a:lnTo>
                  <a:lnTo>
                    <a:pt x="101" y="42"/>
                  </a:lnTo>
                  <a:lnTo>
                    <a:pt x="103" y="36"/>
                  </a:lnTo>
                  <a:lnTo>
                    <a:pt x="101" y="28"/>
                  </a:lnTo>
                  <a:lnTo>
                    <a:pt x="101" y="22"/>
                  </a:lnTo>
                  <a:lnTo>
                    <a:pt x="101" y="20"/>
                  </a:lnTo>
                  <a:lnTo>
                    <a:pt x="99" y="19"/>
                  </a:lnTo>
                  <a:lnTo>
                    <a:pt x="99" y="17"/>
                  </a:lnTo>
                  <a:lnTo>
                    <a:pt x="93" y="17"/>
                  </a:lnTo>
                  <a:lnTo>
                    <a:pt x="87" y="17"/>
                  </a:lnTo>
                  <a:lnTo>
                    <a:pt x="81" y="17"/>
                  </a:lnTo>
                  <a:lnTo>
                    <a:pt x="74" y="15"/>
                  </a:lnTo>
                  <a:lnTo>
                    <a:pt x="70" y="15"/>
                  </a:lnTo>
                  <a:lnTo>
                    <a:pt x="64" y="15"/>
                  </a:lnTo>
                  <a:lnTo>
                    <a:pt x="57" y="15"/>
                  </a:lnTo>
                  <a:lnTo>
                    <a:pt x="51" y="15"/>
                  </a:lnTo>
                  <a:lnTo>
                    <a:pt x="45" y="14"/>
                  </a:lnTo>
                  <a:lnTo>
                    <a:pt x="39" y="14"/>
                  </a:lnTo>
                  <a:lnTo>
                    <a:pt x="32" y="14"/>
                  </a:lnTo>
                  <a:lnTo>
                    <a:pt x="26" y="14"/>
                  </a:lnTo>
                  <a:lnTo>
                    <a:pt x="21" y="14"/>
                  </a:lnTo>
                  <a:lnTo>
                    <a:pt x="15" y="14"/>
                  </a:lnTo>
                  <a:lnTo>
                    <a:pt x="9" y="12"/>
                  </a:lnTo>
                  <a:lnTo>
                    <a:pt x="3" y="12"/>
                  </a:lnTo>
                  <a:lnTo>
                    <a:pt x="3" y="11"/>
                  </a:lnTo>
                  <a:lnTo>
                    <a:pt x="1" y="9"/>
                  </a:lnTo>
                  <a:lnTo>
                    <a:pt x="0" y="8"/>
                  </a:lnTo>
                  <a:lnTo>
                    <a:pt x="0" y="6"/>
                  </a:lnTo>
                  <a:lnTo>
                    <a:pt x="0" y="4"/>
                  </a:lnTo>
                  <a:lnTo>
                    <a:pt x="0" y="3"/>
                  </a:lnTo>
                  <a:lnTo>
                    <a:pt x="0" y="1"/>
                  </a:lnTo>
                  <a:lnTo>
                    <a:pt x="0" y="0"/>
                  </a:lnTo>
                  <a:lnTo>
                    <a:pt x="6" y="0"/>
                  </a:lnTo>
                  <a:lnTo>
                    <a:pt x="12" y="0"/>
                  </a:lnTo>
                  <a:lnTo>
                    <a:pt x="18" y="0"/>
                  </a:lnTo>
                  <a:lnTo>
                    <a:pt x="25" y="0"/>
                  </a:lnTo>
                  <a:lnTo>
                    <a:pt x="31" y="1"/>
                  </a:lnTo>
                  <a:lnTo>
                    <a:pt x="37" y="1"/>
                  </a:lnTo>
                  <a:lnTo>
                    <a:pt x="43" y="3"/>
                  </a:lnTo>
                  <a:lnTo>
                    <a:pt x="50" y="3"/>
                  </a:lnTo>
                  <a:lnTo>
                    <a:pt x="56" y="4"/>
                  </a:lnTo>
                  <a:lnTo>
                    <a:pt x="62" y="6"/>
                  </a:lnTo>
                  <a:lnTo>
                    <a:pt x="68" y="6"/>
                  </a:lnTo>
                  <a:lnTo>
                    <a:pt x="74" y="8"/>
                  </a:lnTo>
                  <a:lnTo>
                    <a:pt x="81" y="9"/>
                  </a:lnTo>
                  <a:lnTo>
                    <a:pt x="87" y="9"/>
                  </a:lnTo>
                  <a:lnTo>
                    <a:pt x="93" y="11"/>
                  </a:lnTo>
                  <a:lnTo>
                    <a:pt x="99" y="11"/>
                  </a:lnTo>
                  <a:lnTo>
                    <a:pt x="101" y="9"/>
                  </a:lnTo>
                  <a:lnTo>
                    <a:pt x="103" y="8"/>
                  </a:lnTo>
                  <a:lnTo>
                    <a:pt x="104" y="8"/>
                  </a:lnTo>
                  <a:lnTo>
                    <a:pt x="107" y="8"/>
                  </a:lnTo>
                  <a:lnTo>
                    <a:pt x="109" y="8"/>
                  </a:lnTo>
                  <a:lnTo>
                    <a:pt x="109" y="9"/>
                  </a:lnTo>
                  <a:lnTo>
                    <a:pt x="110" y="11"/>
                  </a:lnTo>
                  <a:lnTo>
                    <a:pt x="112" y="11"/>
                  </a:lnTo>
                  <a:lnTo>
                    <a:pt x="115" y="11"/>
                  </a:lnTo>
                  <a:lnTo>
                    <a:pt x="118" y="11"/>
                  </a:lnTo>
                  <a:lnTo>
                    <a:pt x="121" y="11"/>
                  </a:lnTo>
                  <a:lnTo>
                    <a:pt x="124" y="11"/>
                  </a:lnTo>
                  <a:lnTo>
                    <a:pt x="127" y="11"/>
                  </a:lnTo>
                  <a:lnTo>
                    <a:pt x="131" y="11"/>
                  </a:lnTo>
                  <a:lnTo>
                    <a:pt x="134" y="11"/>
                  </a:lnTo>
                  <a:lnTo>
                    <a:pt x="137" y="11"/>
                  </a:lnTo>
                  <a:lnTo>
                    <a:pt x="140" y="11"/>
                  </a:lnTo>
                  <a:lnTo>
                    <a:pt x="145" y="11"/>
                  </a:lnTo>
                  <a:lnTo>
                    <a:pt x="148" y="11"/>
                  </a:lnTo>
                  <a:lnTo>
                    <a:pt x="151" y="11"/>
                  </a:lnTo>
                  <a:lnTo>
                    <a:pt x="154" y="11"/>
                  </a:lnTo>
                  <a:lnTo>
                    <a:pt x="157" y="11"/>
                  </a:lnTo>
                  <a:lnTo>
                    <a:pt x="160" y="11"/>
                  </a:lnTo>
                  <a:lnTo>
                    <a:pt x="163" y="11"/>
                  </a:lnTo>
                  <a:lnTo>
                    <a:pt x="166" y="11"/>
                  </a:lnTo>
                  <a:lnTo>
                    <a:pt x="170" y="11"/>
                  </a:lnTo>
                  <a:lnTo>
                    <a:pt x="173" y="11"/>
                  </a:lnTo>
                  <a:lnTo>
                    <a:pt x="174" y="11"/>
                  </a:lnTo>
                  <a:lnTo>
                    <a:pt x="179" y="11"/>
                  </a:lnTo>
                  <a:lnTo>
                    <a:pt x="182" y="11"/>
                  </a:lnTo>
                  <a:lnTo>
                    <a:pt x="184" y="11"/>
                  </a:lnTo>
                  <a:lnTo>
                    <a:pt x="187" y="11"/>
                  </a:lnTo>
                  <a:lnTo>
                    <a:pt x="190" y="11"/>
                  </a:lnTo>
                  <a:lnTo>
                    <a:pt x="193" y="11"/>
                  </a:lnTo>
                  <a:lnTo>
                    <a:pt x="196" y="11"/>
                  </a:lnTo>
                  <a:lnTo>
                    <a:pt x="199" y="9"/>
                  </a:lnTo>
                  <a:lnTo>
                    <a:pt x="202" y="9"/>
                  </a:lnTo>
                  <a:lnTo>
                    <a:pt x="205" y="9"/>
                  </a:lnTo>
                  <a:lnTo>
                    <a:pt x="209" y="9"/>
                  </a:lnTo>
                  <a:lnTo>
                    <a:pt x="212" y="9"/>
                  </a:lnTo>
                  <a:lnTo>
                    <a:pt x="215" y="9"/>
                  </a:lnTo>
                  <a:lnTo>
                    <a:pt x="216" y="11"/>
                  </a:lnTo>
                  <a:lnTo>
                    <a:pt x="216" y="12"/>
                  </a:lnTo>
                  <a:lnTo>
                    <a:pt x="216" y="14"/>
                  </a:lnTo>
                  <a:lnTo>
                    <a:pt x="218" y="14"/>
                  </a:lnTo>
                  <a:lnTo>
                    <a:pt x="218" y="15"/>
                  </a:lnTo>
                  <a:lnTo>
                    <a:pt x="218" y="17"/>
                  </a:lnTo>
                  <a:lnTo>
                    <a:pt x="216" y="19"/>
                  </a:lnTo>
                  <a:lnTo>
                    <a:pt x="216" y="20"/>
                  </a:lnTo>
                  <a:lnTo>
                    <a:pt x="213" y="20"/>
                  </a:lnTo>
                  <a:lnTo>
                    <a:pt x="210" y="20"/>
                  </a:lnTo>
                  <a:lnTo>
                    <a:pt x="207" y="20"/>
                  </a:lnTo>
                  <a:lnTo>
                    <a:pt x="204" y="20"/>
                  </a:lnTo>
                  <a:lnTo>
                    <a:pt x="199" y="20"/>
                  </a:lnTo>
                  <a:lnTo>
                    <a:pt x="196" y="20"/>
                  </a:lnTo>
                  <a:lnTo>
                    <a:pt x="193" y="20"/>
                  </a:lnTo>
                  <a:lnTo>
                    <a:pt x="190" y="20"/>
                  </a:lnTo>
                  <a:lnTo>
                    <a:pt x="187" y="20"/>
                  </a:lnTo>
                  <a:lnTo>
                    <a:pt x="184" y="20"/>
                  </a:lnTo>
                  <a:lnTo>
                    <a:pt x="181" y="20"/>
                  </a:lnTo>
                  <a:lnTo>
                    <a:pt x="177" y="20"/>
                  </a:lnTo>
                  <a:lnTo>
                    <a:pt x="173" y="20"/>
                  </a:lnTo>
                  <a:lnTo>
                    <a:pt x="170" y="20"/>
                  </a:lnTo>
                  <a:lnTo>
                    <a:pt x="166" y="19"/>
                  </a:lnTo>
                  <a:lnTo>
                    <a:pt x="163" y="19"/>
                  </a:lnTo>
                  <a:lnTo>
                    <a:pt x="160" y="19"/>
                  </a:lnTo>
                  <a:lnTo>
                    <a:pt x="157" y="19"/>
                  </a:lnTo>
                  <a:lnTo>
                    <a:pt x="154" y="19"/>
                  </a:lnTo>
                  <a:lnTo>
                    <a:pt x="151" y="19"/>
                  </a:lnTo>
                  <a:lnTo>
                    <a:pt x="146" y="19"/>
                  </a:lnTo>
                  <a:lnTo>
                    <a:pt x="143" y="19"/>
                  </a:lnTo>
                  <a:lnTo>
                    <a:pt x="140" y="19"/>
                  </a:lnTo>
                  <a:lnTo>
                    <a:pt x="137" y="19"/>
                  </a:lnTo>
                  <a:lnTo>
                    <a:pt x="134" y="19"/>
                  </a:lnTo>
                  <a:lnTo>
                    <a:pt x="131" y="19"/>
                  </a:lnTo>
                  <a:lnTo>
                    <a:pt x="127" y="19"/>
                  </a:lnTo>
                  <a:lnTo>
                    <a:pt x="124" y="19"/>
                  </a:lnTo>
                  <a:lnTo>
                    <a:pt x="120" y="19"/>
                  </a:lnTo>
                  <a:lnTo>
                    <a:pt x="117" y="19"/>
                  </a:lnTo>
                  <a:lnTo>
                    <a:pt x="113" y="19"/>
                  </a:lnTo>
                  <a:lnTo>
                    <a:pt x="110" y="19"/>
                  </a:lnTo>
                  <a:lnTo>
                    <a:pt x="110" y="22"/>
                  </a:lnTo>
                  <a:lnTo>
                    <a:pt x="112" y="28"/>
                  </a:lnTo>
                  <a:lnTo>
                    <a:pt x="112" y="33"/>
                  </a:lnTo>
                  <a:lnTo>
                    <a:pt x="113" y="39"/>
                  </a:lnTo>
                  <a:lnTo>
                    <a:pt x="115" y="45"/>
                  </a:lnTo>
                  <a:lnTo>
                    <a:pt x="118" y="45"/>
                  </a:lnTo>
                  <a:lnTo>
                    <a:pt x="121" y="45"/>
                  </a:lnTo>
                  <a:lnTo>
                    <a:pt x="124" y="43"/>
                  </a:lnTo>
                  <a:lnTo>
                    <a:pt x="129" y="43"/>
                  </a:lnTo>
                  <a:lnTo>
                    <a:pt x="132" y="43"/>
                  </a:lnTo>
                  <a:lnTo>
                    <a:pt x="135" y="45"/>
                  </a:lnTo>
                  <a:lnTo>
                    <a:pt x="138" y="45"/>
                  </a:lnTo>
                  <a:lnTo>
                    <a:pt x="143" y="45"/>
                  </a:lnTo>
                  <a:lnTo>
                    <a:pt x="146" y="47"/>
                  </a:lnTo>
                  <a:lnTo>
                    <a:pt x="149" y="48"/>
                  </a:lnTo>
                  <a:lnTo>
                    <a:pt x="152" y="50"/>
                  </a:lnTo>
                  <a:lnTo>
                    <a:pt x="156" y="51"/>
                  </a:lnTo>
                  <a:lnTo>
                    <a:pt x="157" y="53"/>
                  </a:lnTo>
                  <a:lnTo>
                    <a:pt x="160" y="56"/>
                  </a:lnTo>
                  <a:lnTo>
                    <a:pt x="163" y="59"/>
                  </a:lnTo>
                  <a:lnTo>
                    <a:pt x="165" y="62"/>
                  </a:lnTo>
                  <a:lnTo>
                    <a:pt x="166" y="64"/>
                  </a:lnTo>
                  <a:lnTo>
                    <a:pt x="166" y="65"/>
                  </a:lnTo>
                  <a:lnTo>
                    <a:pt x="168" y="67"/>
                  </a:lnTo>
                  <a:lnTo>
                    <a:pt x="170" y="68"/>
                  </a:lnTo>
                  <a:lnTo>
                    <a:pt x="170" y="70"/>
                  </a:lnTo>
                  <a:lnTo>
                    <a:pt x="171" y="72"/>
                  </a:lnTo>
                  <a:lnTo>
                    <a:pt x="171" y="73"/>
                  </a:lnTo>
                  <a:lnTo>
                    <a:pt x="173" y="75"/>
                  </a:lnTo>
                  <a:lnTo>
                    <a:pt x="174" y="75"/>
                  </a:lnTo>
                  <a:lnTo>
                    <a:pt x="176" y="73"/>
                  </a:lnTo>
                  <a:lnTo>
                    <a:pt x="177" y="73"/>
                  </a:lnTo>
                  <a:lnTo>
                    <a:pt x="179" y="73"/>
                  </a:lnTo>
                  <a:lnTo>
                    <a:pt x="181" y="73"/>
                  </a:lnTo>
                  <a:lnTo>
                    <a:pt x="182" y="72"/>
                  </a:lnTo>
                  <a:lnTo>
                    <a:pt x="184" y="72"/>
                  </a:lnTo>
                  <a:lnTo>
                    <a:pt x="187" y="72"/>
                  </a:lnTo>
                  <a:lnTo>
                    <a:pt x="191" y="70"/>
                  </a:lnTo>
                  <a:lnTo>
                    <a:pt x="196" y="70"/>
                  </a:lnTo>
                  <a:lnTo>
                    <a:pt x="201" y="68"/>
                  </a:lnTo>
                  <a:lnTo>
                    <a:pt x="205" y="67"/>
                  </a:lnTo>
                  <a:lnTo>
                    <a:pt x="210" y="65"/>
                  </a:lnTo>
                  <a:lnTo>
                    <a:pt x="215" y="65"/>
                  </a:lnTo>
                  <a:lnTo>
                    <a:pt x="218" y="64"/>
                  </a:lnTo>
                  <a:lnTo>
                    <a:pt x="223" y="62"/>
                  </a:lnTo>
                  <a:lnTo>
                    <a:pt x="227" y="61"/>
                  </a:lnTo>
                  <a:lnTo>
                    <a:pt x="232" y="61"/>
                  </a:lnTo>
                  <a:lnTo>
                    <a:pt x="237" y="59"/>
                  </a:lnTo>
                  <a:lnTo>
                    <a:pt x="241" y="59"/>
                  </a:lnTo>
                  <a:lnTo>
                    <a:pt x="246" y="58"/>
                  </a:lnTo>
                  <a:lnTo>
                    <a:pt x="251" y="58"/>
                  </a:lnTo>
                  <a:lnTo>
                    <a:pt x="255" y="56"/>
                  </a:lnTo>
                  <a:lnTo>
                    <a:pt x="260" y="56"/>
                  </a:lnTo>
                  <a:lnTo>
                    <a:pt x="262" y="56"/>
                  </a:lnTo>
                  <a:lnTo>
                    <a:pt x="262" y="58"/>
                  </a:lnTo>
                  <a:lnTo>
                    <a:pt x="263" y="58"/>
                  </a:lnTo>
                  <a:lnTo>
                    <a:pt x="263" y="59"/>
                  </a:lnTo>
                  <a:lnTo>
                    <a:pt x="265" y="61"/>
                  </a:lnTo>
                  <a:lnTo>
                    <a:pt x="265" y="62"/>
                  </a:lnTo>
                  <a:lnTo>
                    <a:pt x="265" y="64"/>
                  </a:lnTo>
                  <a:lnTo>
                    <a:pt x="263" y="65"/>
                  </a:lnTo>
                  <a:lnTo>
                    <a:pt x="262" y="67"/>
                  </a:lnTo>
                  <a:lnTo>
                    <a:pt x="262" y="68"/>
                  </a:lnTo>
                  <a:lnTo>
                    <a:pt x="260" y="68"/>
                  </a:lnTo>
                  <a:lnTo>
                    <a:pt x="258" y="70"/>
                  </a:lnTo>
                  <a:lnTo>
                    <a:pt x="255" y="70"/>
                  </a:lnTo>
                  <a:lnTo>
                    <a:pt x="254" y="72"/>
                  </a:lnTo>
                  <a:lnTo>
                    <a:pt x="252" y="72"/>
                  </a:lnTo>
                  <a:lnTo>
                    <a:pt x="251" y="73"/>
                  </a:lnTo>
                  <a:lnTo>
                    <a:pt x="249" y="73"/>
                  </a:lnTo>
                  <a:lnTo>
                    <a:pt x="248" y="75"/>
                  </a:lnTo>
                  <a:lnTo>
                    <a:pt x="246" y="75"/>
                  </a:lnTo>
                  <a:lnTo>
                    <a:pt x="244" y="76"/>
                  </a:lnTo>
                  <a:lnTo>
                    <a:pt x="241" y="76"/>
                  </a:lnTo>
                  <a:lnTo>
                    <a:pt x="240" y="76"/>
                  </a:lnTo>
                  <a:lnTo>
                    <a:pt x="238" y="78"/>
                  </a:lnTo>
                  <a:lnTo>
                    <a:pt x="237" y="78"/>
                  </a:lnTo>
                  <a:lnTo>
                    <a:pt x="234" y="79"/>
                  </a:lnTo>
                  <a:lnTo>
                    <a:pt x="229" y="81"/>
                  </a:lnTo>
                  <a:lnTo>
                    <a:pt x="226" y="83"/>
                  </a:lnTo>
                  <a:lnTo>
                    <a:pt x="223" y="83"/>
                  </a:lnTo>
                  <a:lnTo>
                    <a:pt x="219" y="84"/>
                  </a:lnTo>
                  <a:lnTo>
                    <a:pt x="215" y="86"/>
                  </a:lnTo>
                  <a:lnTo>
                    <a:pt x="212" y="87"/>
                  </a:lnTo>
                  <a:lnTo>
                    <a:pt x="209" y="89"/>
                  </a:lnTo>
                  <a:lnTo>
                    <a:pt x="204" y="90"/>
                  </a:lnTo>
                  <a:lnTo>
                    <a:pt x="201" y="90"/>
                  </a:lnTo>
                  <a:lnTo>
                    <a:pt x="198" y="92"/>
                  </a:lnTo>
                  <a:lnTo>
                    <a:pt x="193" y="93"/>
                  </a:lnTo>
                  <a:lnTo>
                    <a:pt x="190" y="95"/>
                  </a:lnTo>
                  <a:lnTo>
                    <a:pt x="187" y="97"/>
                  </a:lnTo>
                  <a:lnTo>
                    <a:pt x="184" y="98"/>
                  </a:lnTo>
                  <a:lnTo>
                    <a:pt x="181" y="100"/>
                  </a:lnTo>
                  <a:lnTo>
                    <a:pt x="179" y="103"/>
                  </a:lnTo>
                  <a:lnTo>
                    <a:pt x="177" y="106"/>
                  </a:lnTo>
                  <a:lnTo>
                    <a:pt x="176" y="109"/>
                  </a:lnTo>
                  <a:lnTo>
                    <a:pt x="174" y="111"/>
                  </a:lnTo>
                  <a:lnTo>
                    <a:pt x="173" y="114"/>
                  </a:lnTo>
                  <a:lnTo>
                    <a:pt x="171" y="117"/>
                  </a:lnTo>
                  <a:lnTo>
                    <a:pt x="170" y="120"/>
                  </a:lnTo>
                  <a:lnTo>
                    <a:pt x="168" y="122"/>
                  </a:lnTo>
                  <a:lnTo>
                    <a:pt x="166" y="125"/>
                  </a:lnTo>
                  <a:lnTo>
                    <a:pt x="165" y="128"/>
                  </a:lnTo>
                  <a:lnTo>
                    <a:pt x="163" y="129"/>
                  </a:lnTo>
                  <a:lnTo>
                    <a:pt x="162" y="132"/>
                  </a:lnTo>
                  <a:lnTo>
                    <a:pt x="159" y="136"/>
                  </a:lnTo>
                  <a:lnTo>
                    <a:pt x="157" y="137"/>
                  </a:lnTo>
                  <a:lnTo>
                    <a:pt x="156" y="140"/>
                  </a:lnTo>
                  <a:lnTo>
                    <a:pt x="152" y="142"/>
                  </a:lnTo>
                  <a:lnTo>
                    <a:pt x="151" y="143"/>
                  </a:lnTo>
                  <a:lnTo>
                    <a:pt x="149" y="145"/>
                  </a:lnTo>
                  <a:lnTo>
                    <a:pt x="148" y="145"/>
                  </a:lnTo>
                  <a:lnTo>
                    <a:pt x="149" y="146"/>
                  </a:lnTo>
                  <a:lnTo>
                    <a:pt x="151" y="146"/>
                  </a:lnTo>
                  <a:lnTo>
                    <a:pt x="151" y="148"/>
                  </a:lnTo>
                  <a:lnTo>
                    <a:pt x="152" y="148"/>
                  </a:lnTo>
                  <a:lnTo>
                    <a:pt x="154" y="150"/>
                  </a:lnTo>
                  <a:lnTo>
                    <a:pt x="156" y="150"/>
                  </a:lnTo>
                  <a:lnTo>
                    <a:pt x="157" y="150"/>
                  </a:lnTo>
                  <a:lnTo>
                    <a:pt x="157" y="153"/>
                  </a:lnTo>
                  <a:lnTo>
                    <a:pt x="157" y="154"/>
                  </a:lnTo>
                  <a:lnTo>
                    <a:pt x="156" y="154"/>
                  </a:lnTo>
                  <a:lnTo>
                    <a:pt x="154" y="154"/>
                  </a:lnTo>
                  <a:lnTo>
                    <a:pt x="154" y="156"/>
                  </a:lnTo>
                  <a:lnTo>
                    <a:pt x="152" y="156"/>
                  </a:lnTo>
                  <a:lnTo>
                    <a:pt x="151" y="156"/>
                  </a:lnTo>
                  <a:lnTo>
                    <a:pt x="149" y="156"/>
                  </a:lnTo>
                  <a:lnTo>
                    <a:pt x="148" y="157"/>
                  </a:lnTo>
                  <a:lnTo>
                    <a:pt x="148" y="159"/>
                  </a:lnTo>
                  <a:lnTo>
                    <a:pt x="148" y="161"/>
                  </a:lnTo>
                  <a:lnTo>
                    <a:pt x="148" y="162"/>
                  </a:lnTo>
                  <a:lnTo>
                    <a:pt x="148" y="165"/>
                  </a:lnTo>
                  <a:lnTo>
                    <a:pt x="148" y="16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90" name="Freeform 1145"/>
            <p:cNvSpPr>
              <a:spLocks/>
            </p:cNvSpPr>
            <p:nvPr/>
          </p:nvSpPr>
          <p:spPr bwMode="auto">
            <a:xfrm>
              <a:off x="3902" y="2757"/>
              <a:ext cx="147" cy="43"/>
            </a:xfrm>
            <a:custGeom>
              <a:avLst/>
              <a:gdLst>
                <a:gd name="T0" fmla="*/ 11 w 147"/>
                <a:gd name="T1" fmla="*/ 43 h 43"/>
                <a:gd name="T2" fmla="*/ 10 w 147"/>
                <a:gd name="T3" fmla="*/ 43 h 43"/>
                <a:gd name="T4" fmla="*/ 7 w 147"/>
                <a:gd name="T5" fmla="*/ 42 h 43"/>
                <a:gd name="T6" fmla="*/ 5 w 147"/>
                <a:gd name="T7" fmla="*/ 40 h 43"/>
                <a:gd name="T8" fmla="*/ 2 w 147"/>
                <a:gd name="T9" fmla="*/ 39 h 43"/>
                <a:gd name="T10" fmla="*/ 2 w 147"/>
                <a:gd name="T11" fmla="*/ 34 h 43"/>
                <a:gd name="T12" fmla="*/ 11 w 147"/>
                <a:gd name="T13" fmla="*/ 36 h 43"/>
                <a:gd name="T14" fmla="*/ 22 w 147"/>
                <a:gd name="T15" fmla="*/ 34 h 43"/>
                <a:gd name="T16" fmla="*/ 32 w 147"/>
                <a:gd name="T17" fmla="*/ 33 h 43"/>
                <a:gd name="T18" fmla="*/ 43 w 147"/>
                <a:gd name="T19" fmla="*/ 29 h 43"/>
                <a:gd name="T20" fmla="*/ 54 w 147"/>
                <a:gd name="T21" fmla="*/ 25 h 43"/>
                <a:gd name="T22" fmla="*/ 58 w 147"/>
                <a:gd name="T23" fmla="*/ 28 h 43"/>
                <a:gd name="T24" fmla="*/ 61 w 147"/>
                <a:gd name="T25" fmla="*/ 29 h 43"/>
                <a:gd name="T26" fmla="*/ 68 w 147"/>
                <a:gd name="T27" fmla="*/ 28 h 43"/>
                <a:gd name="T28" fmla="*/ 71 w 147"/>
                <a:gd name="T29" fmla="*/ 25 h 43"/>
                <a:gd name="T30" fmla="*/ 74 w 147"/>
                <a:gd name="T31" fmla="*/ 20 h 43"/>
                <a:gd name="T32" fmla="*/ 80 w 147"/>
                <a:gd name="T33" fmla="*/ 18 h 43"/>
                <a:gd name="T34" fmla="*/ 86 w 147"/>
                <a:gd name="T35" fmla="*/ 17 h 43"/>
                <a:gd name="T36" fmla="*/ 91 w 147"/>
                <a:gd name="T37" fmla="*/ 14 h 43"/>
                <a:gd name="T38" fmla="*/ 97 w 147"/>
                <a:gd name="T39" fmla="*/ 12 h 43"/>
                <a:gd name="T40" fmla="*/ 103 w 147"/>
                <a:gd name="T41" fmla="*/ 11 h 43"/>
                <a:gd name="T42" fmla="*/ 107 w 147"/>
                <a:gd name="T43" fmla="*/ 14 h 43"/>
                <a:gd name="T44" fmla="*/ 108 w 147"/>
                <a:gd name="T45" fmla="*/ 14 h 43"/>
                <a:gd name="T46" fmla="*/ 110 w 147"/>
                <a:gd name="T47" fmla="*/ 14 h 43"/>
                <a:gd name="T48" fmla="*/ 114 w 147"/>
                <a:gd name="T49" fmla="*/ 12 h 43"/>
                <a:gd name="T50" fmla="*/ 114 w 147"/>
                <a:gd name="T51" fmla="*/ 11 h 43"/>
                <a:gd name="T52" fmla="*/ 119 w 147"/>
                <a:gd name="T53" fmla="*/ 6 h 43"/>
                <a:gd name="T54" fmla="*/ 127 w 147"/>
                <a:gd name="T55" fmla="*/ 3 h 43"/>
                <a:gd name="T56" fmla="*/ 135 w 147"/>
                <a:gd name="T57" fmla="*/ 0 h 43"/>
                <a:gd name="T58" fmla="*/ 139 w 147"/>
                <a:gd name="T59" fmla="*/ 0 h 43"/>
                <a:gd name="T60" fmla="*/ 144 w 147"/>
                <a:gd name="T61" fmla="*/ 3 h 43"/>
                <a:gd name="T62" fmla="*/ 147 w 147"/>
                <a:gd name="T63" fmla="*/ 4 h 43"/>
                <a:gd name="T64" fmla="*/ 139 w 147"/>
                <a:gd name="T65" fmla="*/ 8 h 43"/>
                <a:gd name="T66" fmla="*/ 127 w 147"/>
                <a:gd name="T67" fmla="*/ 12 h 43"/>
                <a:gd name="T68" fmla="*/ 114 w 147"/>
                <a:gd name="T69" fmla="*/ 15 h 43"/>
                <a:gd name="T70" fmla="*/ 102 w 147"/>
                <a:gd name="T71" fmla="*/ 20 h 43"/>
                <a:gd name="T72" fmla="*/ 89 w 147"/>
                <a:gd name="T73" fmla="*/ 25 h 43"/>
                <a:gd name="T74" fmla="*/ 77 w 147"/>
                <a:gd name="T75" fmla="*/ 28 h 43"/>
                <a:gd name="T76" fmla="*/ 64 w 147"/>
                <a:gd name="T77" fmla="*/ 33 h 43"/>
                <a:gd name="T78" fmla="*/ 50 w 147"/>
                <a:gd name="T79" fmla="*/ 36 h 43"/>
                <a:gd name="T80" fmla="*/ 38 w 147"/>
                <a:gd name="T81" fmla="*/ 39 h 43"/>
                <a:gd name="T82" fmla="*/ 25 w 147"/>
                <a:gd name="T83" fmla="*/ 42 h 43"/>
                <a:gd name="T84" fmla="*/ 13 w 147"/>
                <a:gd name="T85" fmla="*/ 43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43"/>
                <a:gd name="T131" fmla="*/ 147 w 147"/>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43">
                  <a:moveTo>
                    <a:pt x="13" y="43"/>
                  </a:moveTo>
                  <a:lnTo>
                    <a:pt x="13" y="43"/>
                  </a:lnTo>
                  <a:lnTo>
                    <a:pt x="11" y="43"/>
                  </a:lnTo>
                  <a:lnTo>
                    <a:pt x="10" y="43"/>
                  </a:lnTo>
                  <a:lnTo>
                    <a:pt x="8" y="43"/>
                  </a:lnTo>
                  <a:lnTo>
                    <a:pt x="8" y="42"/>
                  </a:lnTo>
                  <a:lnTo>
                    <a:pt x="7" y="42"/>
                  </a:lnTo>
                  <a:lnTo>
                    <a:pt x="5" y="42"/>
                  </a:lnTo>
                  <a:lnTo>
                    <a:pt x="5" y="40"/>
                  </a:lnTo>
                  <a:lnTo>
                    <a:pt x="4" y="40"/>
                  </a:lnTo>
                  <a:lnTo>
                    <a:pt x="4" y="39"/>
                  </a:lnTo>
                  <a:lnTo>
                    <a:pt x="2" y="39"/>
                  </a:lnTo>
                  <a:lnTo>
                    <a:pt x="2" y="37"/>
                  </a:lnTo>
                  <a:lnTo>
                    <a:pt x="0" y="37"/>
                  </a:lnTo>
                  <a:lnTo>
                    <a:pt x="2" y="34"/>
                  </a:lnTo>
                  <a:lnTo>
                    <a:pt x="5" y="34"/>
                  </a:lnTo>
                  <a:lnTo>
                    <a:pt x="8" y="36"/>
                  </a:lnTo>
                  <a:lnTo>
                    <a:pt x="11" y="36"/>
                  </a:lnTo>
                  <a:lnTo>
                    <a:pt x="15" y="36"/>
                  </a:lnTo>
                  <a:lnTo>
                    <a:pt x="19" y="36"/>
                  </a:lnTo>
                  <a:lnTo>
                    <a:pt x="22" y="34"/>
                  </a:lnTo>
                  <a:lnTo>
                    <a:pt x="25" y="34"/>
                  </a:lnTo>
                  <a:lnTo>
                    <a:pt x="29" y="33"/>
                  </a:lnTo>
                  <a:lnTo>
                    <a:pt x="32" y="33"/>
                  </a:lnTo>
                  <a:lnTo>
                    <a:pt x="36" y="31"/>
                  </a:lnTo>
                  <a:lnTo>
                    <a:pt x="39" y="29"/>
                  </a:lnTo>
                  <a:lnTo>
                    <a:pt x="43" y="29"/>
                  </a:lnTo>
                  <a:lnTo>
                    <a:pt x="46" y="28"/>
                  </a:lnTo>
                  <a:lnTo>
                    <a:pt x="50" y="26"/>
                  </a:lnTo>
                  <a:lnTo>
                    <a:pt x="54" y="25"/>
                  </a:lnTo>
                  <a:lnTo>
                    <a:pt x="57" y="25"/>
                  </a:lnTo>
                  <a:lnTo>
                    <a:pt x="58" y="26"/>
                  </a:lnTo>
                  <a:lnTo>
                    <a:pt x="58" y="28"/>
                  </a:lnTo>
                  <a:lnTo>
                    <a:pt x="60" y="28"/>
                  </a:lnTo>
                  <a:lnTo>
                    <a:pt x="61" y="29"/>
                  </a:lnTo>
                  <a:lnTo>
                    <a:pt x="66" y="29"/>
                  </a:lnTo>
                  <a:lnTo>
                    <a:pt x="68" y="28"/>
                  </a:lnTo>
                  <a:lnTo>
                    <a:pt x="69" y="26"/>
                  </a:lnTo>
                  <a:lnTo>
                    <a:pt x="71" y="25"/>
                  </a:lnTo>
                  <a:lnTo>
                    <a:pt x="71" y="22"/>
                  </a:lnTo>
                  <a:lnTo>
                    <a:pt x="72" y="22"/>
                  </a:lnTo>
                  <a:lnTo>
                    <a:pt x="74" y="20"/>
                  </a:lnTo>
                  <a:lnTo>
                    <a:pt x="77" y="20"/>
                  </a:lnTo>
                  <a:lnTo>
                    <a:pt x="78" y="18"/>
                  </a:lnTo>
                  <a:lnTo>
                    <a:pt x="80" y="18"/>
                  </a:lnTo>
                  <a:lnTo>
                    <a:pt x="82" y="18"/>
                  </a:lnTo>
                  <a:lnTo>
                    <a:pt x="85" y="17"/>
                  </a:lnTo>
                  <a:lnTo>
                    <a:pt x="86" y="17"/>
                  </a:lnTo>
                  <a:lnTo>
                    <a:pt x="88" y="15"/>
                  </a:lnTo>
                  <a:lnTo>
                    <a:pt x="89" y="15"/>
                  </a:lnTo>
                  <a:lnTo>
                    <a:pt x="91" y="14"/>
                  </a:lnTo>
                  <a:lnTo>
                    <a:pt x="94" y="14"/>
                  </a:lnTo>
                  <a:lnTo>
                    <a:pt x="96" y="12"/>
                  </a:lnTo>
                  <a:lnTo>
                    <a:pt x="97" y="12"/>
                  </a:lnTo>
                  <a:lnTo>
                    <a:pt x="100" y="11"/>
                  </a:lnTo>
                  <a:lnTo>
                    <a:pt x="102" y="11"/>
                  </a:lnTo>
                  <a:lnTo>
                    <a:pt x="103" y="11"/>
                  </a:lnTo>
                  <a:lnTo>
                    <a:pt x="103" y="12"/>
                  </a:lnTo>
                  <a:lnTo>
                    <a:pt x="105" y="14"/>
                  </a:lnTo>
                  <a:lnTo>
                    <a:pt x="107" y="14"/>
                  </a:lnTo>
                  <a:lnTo>
                    <a:pt x="108" y="14"/>
                  </a:lnTo>
                  <a:lnTo>
                    <a:pt x="110" y="14"/>
                  </a:lnTo>
                  <a:lnTo>
                    <a:pt x="111" y="14"/>
                  </a:lnTo>
                  <a:lnTo>
                    <a:pt x="113" y="14"/>
                  </a:lnTo>
                  <a:lnTo>
                    <a:pt x="114" y="12"/>
                  </a:lnTo>
                  <a:lnTo>
                    <a:pt x="114" y="11"/>
                  </a:lnTo>
                  <a:lnTo>
                    <a:pt x="116" y="9"/>
                  </a:lnTo>
                  <a:lnTo>
                    <a:pt x="116" y="6"/>
                  </a:lnTo>
                  <a:lnTo>
                    <a:pt x="119" y="6"/>
                  </a:lnTo>
                  <a:lnTo>
                    <a:pt x="121" y="4"/>
                  </a:lnTo>
                  <a:lnTo>
                    <a:pt x="124" y="4"/>
                  </a:lnTo>
                  <a:lnTo>
                    <a:pt x="127" y="3"/>
                  </a:lnTo>
                  <a:lnTo>
                    <a:pt x="128" y="3"/>
                  </a:lnTo>
                  <a:lnTo>
                    <a:pt x="131" y="1"/>
                  </a:lnTo>
                  <a:lnTo>
                    <a:pt x="135" y="0"/>
                  </a:lnTo>
                  <a:lnTo>
                    <a:pt x="138" y="0"/>
                  </a:lnTo>
                  <a:lnTo>
                    <a:pt x="139" y="0"/>
                  </a:lnTo>
                  <a:lnTo>
                    <a:pt x="141" y="1"/>
                  </a:lnTo>
                  <a:lnTo>
                    <a:pt x="142" y="1"/>
                  </a:lnTo>
                  <a:lnTo>
                    <a:pt x="144" y="3"/>
                  </a:lnTo>
                  <a:lnTo>
                    <a:pt x="146" y="4"/>
                  </a:lnTo>
                  <a:lnTo>
                    <a:pt x="147" y="4"/>
                  </a:lnTo>
                  <a:lnTo>
                    <a:pt x="147" y="6"/>
                  </a:lnTo>
                  <a:lnTo>
                    <a:pt x="144" y="8"/>
                  </a:lnTo>
                  <a:lnTo>
                    <a:pt x="139" y="8"/>
                  </a:lnTo>
                  <a:lnTo>
                    <a:pt x="135" y="9"/>
                  </a:lnTo>
                  <a:lnTo>
                    <a:pt x="131" y="11"/>
                  </a:lnTo>
                  <a:lnTo>
                    <a:pt x="127" y="12"/>
                  </a:lnTo>
                  <a:lnTo>
                    <a:pt x="122" y="14"/>
                  </a:lnTo>
                  <a:lnTo>
                    <a:pt x="119" y="15"/>
                  </a:lnTo>
                  <a:lnTo>
                    <a:pt x="114" y="15"/>
                  </a:lnTo>
                  <a:lnTo>
                    <a:pt x="110" y="17"/>
                  </a:lnTo>
                  <a:lnTo>
                    <a:pt x="107" y="18"/>
                  </a:lnTo>
                  <a:lnTo>
                    <a:pt x="102" y="20"/>
                  </a:lnTo>
                  <a:lnTo>
                    <a:pt x="97" y="22"/>
                  </a:lnTo>
                  <a:lnTo>
                    <a:pt x="94" y="23"/>
                  </a:lnTo>
                  <a:lnTo>
                    <a:pt x="89" y="25"/>
                  </a:lnTo>
                  <a:lnTo>
                    <a:pt x="85" y="26"/>
                  </a:lnTo>
                  <a:lnTo>
                    <a:pt x="80" y="26"/>
                  </a:lnTo>
                  <a:lnTo>
                    <a:pt x="77" y="28"/>
                  </a:lnTo>
                  <a:lnTo>
                    <a:pt x="72" y="29"/>
                  </a:lnTo>
                  <a:lnTo>
                    <a:pt x="68" y="31"/>
                  </a:lnTo>
                  <a:lnTo>
                    <a:pt x="64" y="33"/>
                  </a:lnTo>
                  <a:lnTo>
                    <a:pt x="60" y="34"/>
                  </a:lnTo>
                  <a:lnTo>
                    <a:pt x="55" y="34"/>
                  </a:lnTo>
                  <a:lnTo>
                    <a:pt x="50" y="36"/>
                  </a:lnTo>
                  <a:lnTo>
                    <a:pt x="47" y="37"/>
                  </a:lnTo>
                  <a:lnTo>
                    <a:pt x="43" y="37"/>
                  </a:lnTo>
                  <a:lnTo>
                    <a:pt x="38" y="39"/>
                  </a:lnTo>
                  <a:lnTo>
                    <a:pt x="35" y="40"/>
                  </a:lnTo>
                  <a:lnTo>
                    <a:pt x="30" y="40"/>
                  </a:lnTo>
                  <a:lnTo>
                    <a:pt x="25" y="42"/>
                  </a:lnTo>
                  <a:lnTo>
                    <a:pt x="21" y="42"/>
                  </a:lnTo>
                  <a:lnTo>
                    <a:pt x="18" y="43"/>
                  </a:lnTo>
                  <a:lnTo>
                    <a:pt x="13" y="43"/>
                  </a:lnTo>
                  <a:close/>
                </a:path>
              </a:pathLst>
            </a:custGeom>
            <a:solidFill>
              <a:srgbClr val="666666"/>
            </a:solidFill>
            <a:ln w="9525">
              <a:noFill/>
              <a:round/>
              <a:headEnd/>
              <a:tailEnd/>
            </a:ln>
          </p:spPr>
          <p:txBody>
            <a:bodyPr/>
            <a:lstStyle/>
            <a:p>
              <a:endParaRPr lang="en-US" dirty="0">
                <a:solidFill>
                  <a:prstClr val="black"/>
                </a:solidFill>
              </a:endParaRPr>
            </a:p>
          </p:txBody>
        </p:sp>
        <p:sp>
          <p:nvSpPr>
            <p:cNvPr id="74991" name="Freeform 1146"/>
            <p:cNvSpPr>
              <a:spLocks/>
            </p:cNvSpPr>
            <p:nvPr/>
          </p:nvSpPr>
          <p:spPr bwMode="auto">
            <a:xfrm>
              <a:off x="3957" y="2755"/>
              <a:ext cx="13" cy="28"/>
            </a:xfrm>
            <a:custGeom>
              <a:avLst/>
              <a:gdLst>
                <a:gd name="T0" fmla="*/ 6 w 13"/>
                <a:gd name="T1" fmla="*/ 28 h 28"/>
                <a:gd name="T2" fmla="*/ 6 w 13"/>
                <a:gd name="T3" fmla="*/ 28 h 28"/>
                <a:gd name="T4" fmla="*/ 5 w 13"/>
                <a:gd name="T5" fmla="*/ 25 h 28"/>
                <a:gd name="T6" fmla="*/ 5 w 13"/>
                <a:gd name="T7" fmla="*/ 24 h 28"/>
                <a:gd name="T8" fmla="*/ 3 w 13"/>
                <a:gd name="T9" fmla="*/ 20 h 28"/>
                <a:gd name="T10" fmla="*/ 3 w 13"/>
                <a:gd name="T11" fmla="*/ 19 h 28"/>
                <a:gd name="T12" fmla="*/ 3 w 13"/>
                <a:gd name="T13" fmla="*/ 16 h 28"/>
                <a:gd name="T14" fmla="*/ 2 w 13"/>
                <a:gd name="T15" fmla="*/ 14 h 28"/>
                <a:gd name="T16" fmla="*/ 2 w 13"/>
                <a:gd name="T17" fmla="*/ 11 h 28"/>
                <a:gd name="T18" fmla="*/ 0 w 13"/>
                <a:gd name="T19" fmla="*/ 10 h 28"/>
                <a:gd name="T20" fmla="*/ 0 w 13"/>
                <a:gd name="T21" fmla="*/ 6 h 28"/>
                <a:gd name="T22" fmla="*/ 0 w 13"/>
                <a:gd name="T23" fmla="*/ 6 h 28"/>
                <a:gd name="T24" fmla="*/ 0 w 13"/>
                <a:gd name="T25" fmla="*/ 5 h 28"/>
                <a:gd name="T26" fmla="*/ 0 w 13"/>
                <a:gd name="T27" fmla="*/ 3 h 28"/>
                <a:gd name="T28" fmla="*/ 0 w 13"/>
                <a:gd name="T29" fmla="*/ 2 h 28"/>
                <a:gd name="T30" fmla="*/ 0 w 13"/>
                <a:gd name="T31" fmla="*/ 2 h 28"/>
                <a:gd name="T32" fmla="*/ 2 w 13"/>
                <a:gd name="T33" fmla="*/ 2 h 28"/>
                <a:gd name="T34" fmla="*/ 3 w 13"/>
                <a:gd name="T35" fmla="*/ 2 h 28"/>
                <a:gd name="T36" fmla="*/ 3 w 13"/>
                <a:gd name="T37" fmla="*/ 0 h 28"/>
                <a:gd name="T38" fmla="*/ 5 w 13"/>
                <a:gd name="T39" fmla="*/ 0 h 28"/>
                <a:gd name="T40" fmla="*/ 6 w 13"/>
                <a:gd name="T41" fmla="*/ 0 h 28"/>
                <a:gd name="T42" fmla="*/ 6 w 13"/>
                <a:gd name="T43" fmla="*/ 0 h 28"/>
                <a:gd name="T44" fmla="*/ 8 w 13"/>
                <a:gd name="T45" fmla="*/ 0 h 28"/>
                <a:gd name="T46" fmla="*/ 8 w 13"/>
                <a:gd name="T47" fmla="*/ 2 h 28"/>
                <a:gd name="T48" fmla="*/ 8 w 13"/>
                <a:gd name="T49" fmla="*/ 3 h 28"/>
                <a:gd name="T50" fmla="*/ 8 w 13"/>
                <a:gd name="T51" fmla="*/ 5 h 28"/>
                <a:gd name="T52" fmla="*/ 8 w 13"/>
                <a:gd name="T53" fmla="*/ 6 h 28"/>
                <a:gd name="T54" fmla="*/ 9 w 13"/>
                <a:gd name="T55" fmla="*/ 8 h 28"/>
                <a:gd name="T56" fmla="*/ 9 w 13"/>
                <a:gd name="T57" fmla="*/ 11 h 28"/>
                <a:gd name="T58" fmla="*/ 11 w 13"/>
                <a:gd name="T59" fmla="*/ 13 h 28"/>
                <a:gd name="T60" fmla="*/ 11 w 13"/>
                <a:gd name="T61" fmla="*/ 14 h 28"/>
                <a:gd name="T62" fmla="*/ 11 w 13"/>
                <a:gd name="T63" fmla="*/ 17 h 28"/>
                <a:gd name="T64" fmla="*/ 11 w 13"/>
                <a:gd name="T65" fmla="*/ 20 h 28"/>
                <a:gd name="T66" fmla="*/ 13 w 13"/>
                <a:gd name="T67" fmla="*/ 22 h 28"/>
                <a:gd name="T68" fmla="*/ 13 w 13"/>
                <a:gd name="T69" fmla="*/ 25 h 28"/>
                <a:gd name="T70" fmla="*/ 13 w 13"/>
                <a:gd name="T71" fmla="*/ 27 h 28"/>
                <a:gd name="T72" fmla="*/ 11 w 13"/>
                <a:gd name="T73" fmla="*/ 27 h 28"/>
                <a:gd name="T74" fmla="*/ 11 w 13"/>
                <a:gd name="T75" fmla="*/ 28 h 28"/>
                <a:gd name="T76" fmla="*/ 9 w 13"/>
                <a:gd name="T77" fmla="*/ 28 h 28"/>
                <a:gd name="T78" fmla="*/ 9 w 13"/>
                <a:gd name="T79" fmla="*/ 28 h 28"/>
                <a:gd name="T80" fmla="*/ 6 w 13"/>
                <a:gd name="T81" fmla="*/ 28 h 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
                <a:gd name="T124" fmla="*/ 0 h 28"/>
                <a:gd name="T125" fmla="*/ 13 w 13"/>
                <a:gd name="T126" fmla="*/ 28 h 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 h="28">
                  <a:moveTo>
                    <a:pt x="6" y="28"/>
                  </a:moveTo>
                  <a:lnTo>
                    <a:pt x="6" y="28"/>
                  </a:lnTo>
                  <a:lnTo>
                    <a:pt x="5" y="25"/>
                  </a:lnTo>
                  <a:lnTo>
                    <a:pt x="5" y="24"/>
                  </a:lnTo>
                  <a:lnTo>
                    <a:pt x="3" y="20"/>
                  </a:lnTo>
                  <a:lnTo>
                    <a:pt x="3" y="19"/>
                  </a:lnTo>
                  <a:lnTo>
                    <a:pt x="3" y="16"/>
                  </a:lnTo>
                  <a:lnTo>
                    <a:pt x="2" y="14"/>
                  </a:lnTo>
                  <a:lnTo>
                    <a:pt x="2" y="11"/>
                  </a:lnTo>
                  <a:lnTo>
                    <a:pt x="0" y="10"/>
                  </a:lnTo>
                  <a:lnTo>
                    <a:pt x="0" y="6"/>
                  </a:lnTo>
                  <a:lnTo>
                    <a:pt x="0" y="5"/>
                  </a:lnTo>
                  <a:lnTo>
                    <a:pt x="0" y="3"/>
                  </a:lnTo>
                  <a:lnTo>
                    <a:pt x="0" y="2"/>
                  </a:lnTo>
                  <a:lnTo>
                    <a:pt x="2" y="2"/>
                  </a:lnTo>
                  <a:lnTo>
                    <a:pt x="3" y="2"/>
                  </a:lnTo>
                  <a:lnTo>
                    <a:pt x="3" y="0"/>
                  </a:lnTo>
                  <a:lnTo>
                    <a:pt x="5" y="0"/>
                  </a:lnTo>
                  <a:lnTo>
                    <a:pt x="6" y="0"/>
                  </a:lnTo>
                  <a:lnTo>
                    <a:pt x="8" y="0"/>
                  </a:lnTo>
                  <a:lnTo>
                    <a:pt x="8" y="2"/>
                  </a:lnTo>
                  <a:lnTo>
                    <a:pt x="8" y="3"/>
                  </a:lnTo>
                  <a:lnTo>
                    <a:pt x="8" y="5"/>
                  </a:lnTo>
                  <a:lnTo>
                    <a:pt x="8" y="6"/>
                  </a:lnTo>
                  <a:lnTo>
                    <a:pt x="9" y="8"/>
                  </a:lnTo>
                  <a:lnTo>
                    <a:pt x="9" y="11"/>
                  </a:lnTo>
                  <a:lnTo>
                    <a:pt x="11" y="13"/>
                  </a:lnTo>
                  <a:lnTo>
                    <a:pt x="11" y="14"/>
                  </a:lnTo>
                  <a:lnTo>
                    <a:pt x="11" y="17"/>
                  </a:lnTo>
                  <a:lnTo>
                    <a:pt x="11" y="20"/>
                  </a:lnTo>
                  <a:lnTo>
                    <a:pt x="13" y="22"/>
                  </a:lnTo>
                  <a:lnTo>
                    <a:pt x="13" y="25"/>
                  </a:lnTo>
                  <a:lnTo>
                    <a:pt x="13" y="27"/>
                  </a:lnTo>
                  <a:lnTo>
                    <a:pt x="11" y="27"/>
                  </a:lnTo>
                  <a:lnTo>
                    <a:pt x="11" y="28"/>
                  </a:lnTo>
                  <a:lnTo>
                    <a:pt x="9" y="28"/>
                  </a:lnTo>
                  <a:lnTo>
                    <a:pt x="6" y="28"/>
                  </a:lnTo>
                  <a:close/>
                </a:path>
              </a:pathLst>
            </a:custGeom>
            <a:solidFill>
              <a:srgbClr val="666666"/>
            </a:solidFill>
            <a:ln w="9525">
              <a:noFill/>
              <a:round/>
              <a:headEnd/>
              <a:tailEnd/>
            </a:ln>
          </p:spPr>
          <p:txBody>
            <a:bodyPr/>
            <a:lstStyle/>
            <a:p>
              <a:endParaRPr lang="en-US" dirty="0">
                <a:solidFill>
                  <a:prstClr val="black"/>
                </a:solidFill>
              </a:endParaRPr>
            </a:p>
          </p:txBody>
        </p:sp>
        <p:sp>
          <p:nvSpPr>
            <p:cNvPr id="74992" name="Freeform 1147"/>
            <p:cNvSpPr>
              <a:spLocks/>
            </p:cNvSpPr>
            <p:nvPr/>
          </p:nvSpPr>
          <p:spPr bwMode="auto">
            <a:xfrm>
              <a:off x="3885" y="2757"/>
              <a:ext cx="69" cy="20"/>
            </a:xfrm>
            <a:custGeom>
              <a:avLst/>
              <a:gdLst>
                <a:gd name="T0" fmla="*/ 11 w 69"/>
                <a:gd name="T1" fmla="*/ 20 h 20"/>
                <a:gd name="T2" fmla="*/ 8 w 69"/>
                <a:gd name="T3" fmla="*/ 20 h 20"/>
                <a:gd name="T4" fmla="*/ 8 w 69"/>
                <a:gd name="T5" fmla="*/ 20 h 20"/>
                <a:gd name="T6" fmla="*/ 7 w 69"/>
                <a:gd name="T7" fmla="*/ 20 h 20"/>
                <a:gd name="T8" fmla="*/ 7 w 69"/>
                <a:gd name="T9" fmla="*/ 18 h 20"/>
                <a:gd name="T10" fmla="*/ 5 w 69"/>
                <a:gd name="T11" fmla="*/ 18 h 20"/>
                <a:gd name="T12" fmla="*/ 5 w 69"/>
                <a:gd name="T13" fmla="*/ 18 h 20"/>
                <a:gd name="T14" fmla="*/ 3 w 69"/>
                <a:gd name="T15" fmla="*/ 18 h 20"/>
                <a:gd name="T16" fmla="*/ 3 w 69"/>
                <a:gd name="T17" fmla="*/ 17 h 20"/>
                <a:gd name="T18" fmla="*/ 2 w 69"/>
                <a:gd name="T19" fmla="*/ 17 h 20"/>
                <a:gd name="T20" fmla="*/ 2 w 69"/>
                <a:gd name="T21" fmla="*/ 15 h 20"/>
                <a:gd name="T22" fmla="*/ 2 w 69"/>
                <a:gd name="T23" fmla="*/ 15 h 20"/>
                <a:gd name="T24" fmla="*/ 0 w 69"/>
                <a:gd name="T25" fmla="*/ 14 h 20"/>
                <a:gd name="T26" fmla="*/ 0 w 69"/>
                <a:gd name="T27" fmla="*/ 14 h 20"/>
                <a:gd name="T28" fmla="*/ 0 w 69"/>
                <a:gd name="T29" fmla="*/ 12 h 20"/>
                <a:gd name="T30" fmla="*/ 2 w 69"/>
                <a:gd name="T31" fmla="*/ 11 h 20"/>
                <a:gd name="T32" fmla="*/ 7 w 69"/>
                <a:gd name="T33" fmla="*/ 12 h 20"/>
                <a:gd name="T34" fmla="*/ 10 w 69"/>
                <a:gd name="T35" fmla="*/ 12 h 20"/>
                <a:gd name="T36" fmla="*/ 14 w 69"/>
                <a:gd name="T37" fmla="*/ 12 h 20"/>
                <a:gd name="T38" fmla="*/ 17 w 69"/>
                <a:gd name="T39" fmla="*/ 12 h 20"/>
                <a:gd name="T40" fmla="*/ 22 w 69"/>
                <a:gd name="T41" fmla="*/ 12 h 20"/>
                <a:gd name="T42" fmla="*/ 27 w 69"/>
                <a:gd name="T43" fmla="*/ 12 h 20"/>
                <a:gd name="T44" fmla="*/ 30 w 69"/>
                <a:gd name="T45" fmla="*/ 11 h 20"/>
                <a:gd name="T46" fmla="*/ 35 w 69"/>
                <a:gd name="T47" fmla="*/ 11 h 20"/>
                <a:gd name="T48" fmla="*/ 39 w 69"/>
                <a:gd name="T49" fmla="*/ 9 h 20"/>
                <a:gd name="T50" fmla="*/ 42 w 69"/>
                <a:gd name="T51" fmla="*/ 8 h 20"/>
                <a:gd name="T52" fmla="*/ 47 w 69"/>
                <a:gd name="T53" fmla="*/ 8 h 20"/>
                <a:gd name="T54" fmla="*/ 52 w 69"/>
                <a:gd name="T55" fmla="*/ 6 h 20"/>
                <a:gd name="T56" fmla="*/ 55 w 69"/>
                <a:gd name="T57" fmla="*/ 4 h 20"/>
                <a:gd name="T58" fmla="*/ 60 w 69"/>
                <a:gd name="T59" fmla="*/ 3 h 20"/>
                <a:gd name="T60" fmla="*/ 63 w 69"/>
                <a:gd name="T61" fmla="*/ 1 h 20"/>
                <a:gd name="T62" fmla="*/ 67 w 69"/>
                <a:gd name="T63" fmla="*/ 0 h 20"/>
                <a:gd name="T64" fmla="*/ 69 w 69"/>
                <a:gd name="T65" fmla="*/ 1 h 20"/>
                <a:gd name="T66" fmla="*/ 69 w 69"/>
                <a:gd name="T67" fmla="*/ 1 h 20"/>
                <a:gd name="T68" fmla="*/ 69 w 69"/>
                <a:gd name="T69" fmla="*/ 3 h 20"/>
                <a:gd name="T70" fmla="*/ 69 w 69"/>
                <a:gd name="T71" fmla="*/ 4 h 20"/>
                <a:gd name="T72" fmla="*/ 69 w 69"/>
                <a:gd name="T73" fmla="*/ 4 h 20"/>
                <a:gd name="T74" fmla="*/ 69 w 69"/>
                <a:gd name="T75" fmla="*/ 6 h 20"/>
                <a:gd name="T76" fmla="*/ 69 w 69"/>
                <a:gd name="T77" fmla="*/ 6 h 20"/>
                <a:gd name="T78" fmla="*/ 64 w 69"/>
                <a:gd name="T79" fmla="*/ 8 h 20"/>
                <a:gd name="T80" fmla="*/ 61 w 69"/>
                <a:gd name="T81" fmla="*/ 9 h 20"/>
                <a:gd name="T82" fmla="*/ 58 w 69"/>
                <a:gd name="T83" fmla="*/ 11 h 20"/>
                <a:gd name="T84" fmla="*/ 53 w 69"/>
                <a:gd name="T85" fmla="*/ 11 h 20"/>
                <a:gd name="T86" fmla="*/ 50 w 69"/>
                <a:gd name="T87" fmla="*/ 12 h 20"/>
                <a:gd name="T88" fmla="*/ 47 w 69"/>
                <a:gd name="T89" fmla="*/ 14 h 20"/>
                <a:gd name="T90" fmla="*/ 44 w 69"/>
                <a:gd name="T91" fmla="*/ 14 h 20"/>
                <a:gd name="T92" fmla="*/ 39 w 69"/>
                <a:gd name="T93" fmla="*/ 15 h 20"/>
                <a:gd name="T94" fmla="*/ 36 w 69"/>
                <a:gd name="T95" fmla="*/ 17 h 20"/>
                <a:gd name="T96" fmla="*/ 33 w 69"/>
                <a:gd name="T97" fmla="*/ 17 h 20"/>
                <a:gd name="T98" fmla="*/ 30 w 69"/>
                <a:gd name="T99" fmla="*/ 18 h 20"/>
                <a:gd name="T100" fmla="*/ 25 w 69"/>
                <a:gd name="T101" fmla="*/ 18 h 20"/>
                <a:gd name="T102" fmla="*/ 22 w 69"/>
                <a:gd name="T103" fmla="*/ 20 h 20"/>
                <a:gd name="T104" fmla="*/ 19 w 69"/>
                <a:gd name="T105" fmla="*/ 20 h 20"/>
                <a:gd name="T106" fmla="*/ 14 w 69"/>
                <a:gd name="T107" fmla="*/ 20 h 20"/>
                <a:gd name="T108" fmla="*/ 11 w 69"/>
                <a:gd name="T109" fmla="*/ 20 h 20"/>
                <a:gd name="T110" fmla="*/ 11 w 69"/>
                <a:gd name="T111" fmla="*/ 20 h 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9"/>
                <a:gd name="T169" fmla="*/ 0 h 20"/>
                <a:gd name="T170" fmla="*/ 69 w 69"/>
                <a:gd name="T171" fmla="*/ 20 h 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9" h="20">
                  <a:moveTo>
                    <a:pt x="11" y="20"/>
                  </a:moveTo>
                  <a:lnTo>
                    <a:pt x="8" y="20"/>
                  </a:lnTo>
                  <a:lnTo>
                    <a:pt x="7" y="20"/>
                  </a:lnTo>
                  <a:lnTo>
                    <a:pt x="7" y="18"/>
                  </a:lnTo>
                  <a:lnTo>
                    <a:pt x="5" y="18"/>
                  </a:lnTo>
                  <a:lnTo>
                    <a:pt x="3" y="18"/>
                  </a:lnTo>
                  <a:lnTo>
                    <a:pt x="3" y="17"/>
                  </a:lnTo>
                  <a:lnTo>
                    <a:pt x="2" y="17"/>
                  </a:lnTo>
                  <a:lnTo>
                    <a:pt x="2" y="15"/>
                  </a:lnTo>
                  <a:lnTo>
                    <a:pt x="0" y="14"/>
                  </a:lnTo>
                  <a:lnTo>
                    <a:pt x="0" y="12"/>
                  </a:lnTo>
                  <a:lnTo>
                    <a:pt x="2" y="11"/>
                  </a:lnTo>
                  <a:lnTo>
                    <a:pt x="7" y="12"/>
                  </a:lnTo>
                  <a:lnTo>
                    <a:pt x="10" y="12"/>
                  </a:lnTo>
                  <a:lnTo>
                    <a:pt x="14" y="12"/>
                  </a:lnTo>
                  <a:lnTo>
                    <a:pt x="17" y="12"/>
                  </a:lnTo>
                  <a:lnTo>
                    <a:pt x="22" y="12"/>
                  </a:lnTo>
                  <a:lnTo>
                    <a:pt x="27" y="12"/>
                  </a:lnTo>
                  <a:lnTo>
                    <a:pt x="30" y="11"/>
                  </a:lnTo>
                  <a:lnTo>
                    <a:pt x="35" y="11"/>
                  </a:lnTo>
                  <a:lnTo>
                    <a:pt x="39" y="9"/>
                  </a:lnTo>
                  <a:lnTo>
                    <a:pt x="42" y="8"/>
                  </a:lnTo>
                  <a:lnTo>
                    <a:pt x="47" y="8"/>
                  </a:lnTo>
                  <a:lnTo>
                    <a:pt x="52" y="6"/>
                  </a:lnTo>
                  <a:lnTo>
                    <a:pt x="55" y="4"/>
                  </a:lnTo>
                  <a:lnTo>
                    <a:pt x="60" y="3"/>
                  </a:lnTo>
                  <a:lnTo>
                    <a:pt x="63" y="1"/>
                  </a:lnTo>
                  <a:lnTo>
                    <a:pt x="67" y="0"/>
                  </a:lnTo>
                  <a:lnTo>
                    <a:pt x="69" y="1"/>
                  </a:lnTo>
                  <a:lnTo>
                    <a:pt x="69" y="3"/>
                  </a:lnTo>
                  <a:lnTo>
                    <a:pt x="69" y="4"/>
                  </a:lnTo>
                  <a:lnTo>
                    <a:pt x="69" y="6"/>
                  </a:lnTo>
                  <a:lnTo>
                    <a:pt x="64" y="8"/>
                  </a:lnTo>
                  <a:lnTo>
                    <a:pt x="61" y="9"/>
                  </a:lnTo>
                  <a:lnTo>
                    <a:pt x="58" y="11"/>
                  </a:lnTo>
                  <a:lnTo>
                    <a:pt x="53" y="11"/>
                  </a:lnTo>
                  <a:lnTo>
                    <a:pt x="50" y="12"/>
                  </a:lnTo>
                  <a:lnTo>
                    <a:pt x="47" y="14"/>
                  </a:lnTo>
                  <a:lnTo>
                    <a:pt x="44" y="14"/>
                  </a:lnTo>
                  <a:lnTo>
                    <a:pt x="39" y="15"/>
                  </a:lnTo>
                  <a:lnTo>
                    <a:pt x="36" y="17"/>
                  </a:lnTo>
                  <a:lnTo>
                    <a:pt x="33" y="17"/>
                  </a:lnTo>
                  <a:lnTo>
                    <a:pt x="30" y="18"/>
                  </a:lnTo>
                  <a:lnTo>
                    <a:pt x="25" y="18"/>
                  </a:lnTo>
                  <a:lnTo>
                    <a:pt x="22" y="20"/>
                  </a:lnTo>
                  <a:lnTo>
                    <a:pt x="19" y="20"/>
                  </a:lnTo>
                  <a:lnTo>
                    <a:pt x="14" y="20"/>
                  </a:lnTo>
                  <a:lnTo>
                    <a:pt x="11" y="20"/>
                  </a:lnTo>
                  <a:close/>
                </a:path>
              </a:pathLst>
            </a:custGeom>
            <a:solidFill>
              <a:srgbClr val="666666"/>
            </a:solidFill>
            <a:ln w="9525">
              <a:noFill/>
              <a:round/>
              <a:headEnd/>
              <a:tailEnd/>
            </a:ln>
          </p:spPr>
          <p:txBody>
            <a:bodyPr/>
            <a:lstStyle/>
            <a:p>
              <a:endParaRPr lang="en-US" dirty="0">
                <a:solidFill>
                  <a:prstClr val="black"/>
                </a:solidFill>
              </a:endParaRPr>
            </a:p>
          </p:txBody>
        </p:sp>
        <p:sp>
          <p:nvSpPr>
            <p:cNvPr id="74993" name="Freeform 1148"/>
            <p:cNvSpPr>
              <a:spLocks/>
            </p:cNvSpPr>
            <p:nvPr/>
          </p:nvSpPr>
          <p:spPr bwMode="auto">
            <a:xfrm>
              <a:off x="4004" y="2738"/>
              <a:ext cx="11" cy="31"/>
            </a:xfrm>
            <a:custGeom>
              <a:avLst/>
              <a:gdLst>
                <a:gd name="T0" fmla="*/ 5 w 11"/>
                <a:gd name="T1" fmla="*/ 31 h 31"/>
                <a:gd name="T2" fmla="*/ 5 w 11"/>
                <a:gd name="T3" fmla="*/ 30 h 31"/>
                <a:gd name="T4" fmla="*/ 3 w 11"/>
                <a:gd name="T5" fmla="*/ 27 h 31"/>
                <a:gd name="T6" fmla="*/ 3 w 11"/>
                <a:gd name="T7" fmla="*/ 23 h 31"/>
                <a:gd name="T8" fmla="*/ 1 w 11"/>
                <a:gd name="T9" fmla="*/ 20 h 31"/>
                <a:gd name="T10" fmla="*/ 1 w 11"/>
                <a:gd name="T11" fmla="*/ 17 h 31"/>
                <a:gd name="T12" fmla="*/ 1 w 11"/>
                <a:gd name="T13" fmla="*/ 13 h 31"/>
                <a:gd name="T14" fmla="*/ 1 w 11"/>
                <a:gd name="T15" fmla="*/ 9 h 31"/>
                <a:gd name="T16" fmla="*/ 0 w 11"/>
                <a:gd name="T17" fmla="*/ 6 h 31"/>
                <a:gd name="T18" fmla="*/ 0 w 11"/>
                <a:gd name="T19" fmla="*/ 3 h 31"/>
                <a:gd name="T20" fmla="*/ 0 w 11"/>
                <a:gd name="T21" fmla="*/ 3 h 31"/>
                <a:gd name="T22" fmla="*/ 1 w 11"/>
                <a:gd name="T23" fmla="*/ 3 h 31"/>
                <a:gd name="T24" fmla="*/ 1 w 11"/>
                <a:gd name="T25" fmla="*/ 2 h 31"/>
                <a:gd name="T26" fmla="*/ 3 w 11"/>
                <a:gd name="T27" fmla="*/ 2 h 31"/>
                <a:gd name="T28" fmla="*/ 3 w 11"/>
                <a:gd name="T29" fmla="*/ 2 h 31"/>
                <a:gd name="T30" fmla="*/ 3 w 11"/>
                <a:gd name="T31" fmla="*/ 2 h 31"/>
                <a:gd name="T32" fmla="*/ 5 w 11"/>
                <a:gd name="T33" fmla="*/ 0 h 31"/>
                <a:gd name="T34" fmla="*/ 5 w 11"/>
                <a:gd name="T35" fmla="*/ 0 h 31"/>
                <a:gd name="T36" fmla="*/ 6 w 11"/>
                <a:gd name="T37" fmla="*/ 2 h 31"/>
                <a:gd name="T38" fmla="*/ 6 w 11"/>
                <a:gd name="T39" fmla="*/ 5 h 31"/>
                <a:gd name="T40" fmla="*/ 8 w 11"/>
                <a:gd name="T41" fmla="*/ 8 h 31"/>
                <a:gd name="T42" fmla="*/ 8 w 11"/>
                <a:gd name="T43" fmla="*/ 13 h 31"/>
                <a:gd name="T44" fmla="*/ 9 w 11"/>
                <a:gd name="T45" fmla="*/ 16 h 31"/>
                <a:gd name="T46" fmla="*/ 9 w 11"/>
                <a:gd name="T47" fmla="*/ 19 h 31"/>
                <a:gd name="T48" fmla="*/ 11 w 11"/>
                <a:gd name="T49" fmla="*/ 23 h 31"/>
                <a:gd name="T50" fmla="*/ 11 w 11"/>
                <a:gd name="T51" fmla="*/ 27 h 31"/>
                <a:gd name="T52" fmla="*/ 9 w 11"/>
                <a:gd name="T53" fmla="*/ 30 h 31"/>
                <a:gd name="T54" fmla="*/ 9 w 11"/>
                <a:gd name="T55" fmla="*/ 30 h 31"/>
                <a:gd name="T56" fmla="*/ 9 w 11"/>
                <a:gd name="T57" fmla="*/ 31 h 31"/>
                <a:gd name="T58" fmla="*/ 8 w 11"/>
                <a:gd name="T59" fmla="*/ 31 h 31"/>
                <a:gd name="T60" fmla="*/ 8 w 11"/>
                <a:gd name="T61" fmla="*/ 31 h 31"/>
                <a:gd name="T62" fmla="*/ 8 w 11"/>
                <a:gd name="T63" fmla="*/ 31 h 31"/>
                <a:gd name="T64" fmla="*/ 6 w 11"/>
                <a:gd name="T65" fmla="*/ 31 h 31"/>
                <a:gd name="T66" fmla="*/ 6 w 11"/>
                <a:gd name="T67" fmla="*/ 31 h 31"/>
                <a:gd name="T68" fmla="*/ 5 w 11"/>
                <a:gd name="T69" fmla="*/ 31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
                <a:gd name="T106" fmla="*/ 0 h 31"/>
                <a:gd name="T107" fmla="*/ 11 w 11"/>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 h="31">
                  <a:moveTo>
                    <a:pt x="5" y="31"/>
                  </a:moveTo>
                  <a:lnTo>
                    <a:pt x="5" y="30"/>
                  </a:lnTo>
                  <a:lnTo>
                    <a:pt x="3" y="27"/>
                  </a:lnTo>
                  <a:lnTo>
                    <a:pt x="3" y="23"/>
                  </a:lnTo>
                  <a:lnTo>
                    <a:pt x="1" y="20"/>
                  </a:lnTo>
                  <a:lnTo>
                    <a:pt x="1" y="17"/>
                  </a:lnTo>
                  <a:lnTo>
                    <a:pt x="1" y="13"/>
                  </a:lnTo>
                  <a:lnTo>
                    <a:pt x="1" y="9"/>
                  </a:lnTo>
                  <a:lnTo>
                    <a:pt x="0" y="6"/>
                  </a:lnTo>
                  <a:lnTo>
                    <a:pt x="0" y="3"/>
                  </a:lnTo>
                  <a:lnTo>
                    <a:pt x="1" y="3"/>
                  </a:lnTo>
                  <a:lnTo>
                    <a:pt x="1" y="2"/>
                  </a:lnTo>
                  <a:lnTo>
                    <a:pt x="3" y="2"/>
                  </a:lnTo>
                  <a:lnTo>
                    <a:pt x="5" y="0"/>
                  </a:lnTo>
                  <a:lnTo>
                    <a:pt x="6" y="2"/>
                  </a:lnTo>
                  <a:lnTo>
                    <a:pt x="6" y="5"/>
                  </a:lnTo>
                  <a:lnTo>
                    <a:pt x="8" y="8"/>
                  </a:lnTo>
                  <a:lnTo>
                    <a:pt x="8" y="13"/>
                  </a:lnTo>
                  <a:lnTo>
                    <a:pt x="9" y="16"/>
                  </a:lnTo>
                  <a:lnTo>
                    <a:pt x="9" y="19"/>
                  </a:lnTo>
                  <a:lnTo>
                    <a:pt x="11" y="23"/>
                  </a:lnTo>
                  <a:lnTo>
                    <a:pt x="11" y="27"/>
                  </a:lnTo>
                  <a:lnTo>
                    <a:pt x="9" y="30"/>
                  </a:lnTo>
                  <a:lnTo>
                    <a:pt x="9" y="31"/>
                  </a:lnTo>
                  <a:lnTo>
                    <a:pt x="8" y="31"/>
                  </a:lnTo>
                  <a:lnTo>
                    <a:pt x="6" y="31"/>
                  </a:lnTo>
                  <a:lnTo>
                    <a:pt x="5" y="31"/>
                  </a:lnTo>
                  <a:close/>
                </a:path>
              </a:pathLst>
            </a:custGeom>
            <a:solidFill>
              <a:srgbClr val="666666"/>
            </a:solidFill>
            <a:ln w="9525">
              <a:noFill/>
              <a:round/>
              <a:headEnd/>
              <a:tailEnd/>
            </a:ln>
          </p:spPr>
          <p:txBody>
            <a:bodyPr/>
            <a:lstStyle/>
            <a:p>
              <a:endParaRPr lang="en-US" dirty="0">
                <a:solidFill>
                  <a:prstClr val="black"/>
                </a:solidFill>
              </a:endParaRPr>
            </a:p>
          </p:txBody>
        </p:sp>
        <p:sp>
          <p:nvSpPr>
            <p:cNvPr id="74994" name="Freeform 1149"/>
            <p:cNvSpPr>
              <a:spLocks/>
            </p:cNvSpPr>
            <p:nvPr/>
          </p:nvSpPr>
          <p:spPr bwMode="auto">
            <a:xfrm>
              <a:off x="3935" y="2758"/>
              <a:ext cx="5" cy="2"/>
            </a:xfrm>
            <a:custGeom>
              <a:avLst/>
              <a:gdLst>
                <a:gd name="T0" fmla="*/ 0 w 5"/>
                <a:gd name="T1" fmla="*/ 2 h 2"/>
                <a:gd name="T2" fmla="*/ 0 w 5"/>
                <a:gd name="T3" fmla="*/ 0 h 2"/>
                <a:gd name="T4" fmla="*/ 0 w 5"/>
                <a:gd name="T5" fmla="*/ 0 h 2"/>
                <a:gd name="T6" fmla="*/ 2 w 5"/>
                <a:gd name="T7" fmla="*/ 0 h 2"/>
                <a:gd name="T8" fmla="*/ 2 w 5"/>
                <a:gd name="T9" fmla="*/ 0 h 2"/>
                <a:gd name="T10" fmla="*/ 3 w 5"/>
                <a:gd name="T11" fmla="*/ 0 h 2"/>
                <a:gd name="T12" fmla="*/ 3 w 5"/>
                <a:gd name="T13" fmla="*/ 0 h 2"/>
                <a:gd name="T14" fmla="*/ 3 w 5"/>
                <a:gd name="T15" fmla="*/ 0 h 2"/>
                <a:gd name="T16" fmla="*/ 5 w 5"/>
                <a:gd name="T17" fmla="*/ 0 h 2"/>
                <a:gd name="T18" fmla="*/ 5 w 5"/>
                <a:gd name="T19" fmla="*/ 0 h 2"/>
                <a:gd name="T20" fmla="*/ 5 w 5"/>
                <a:gd name="T21" fmla="*/ 0 h 2"/>
                <a:gd name="T22" fmla="*/ 5 w 5"/>
                <a:gd name="T23" fmla="*/ 0 h 2"/>
                <a:gd name="T24" fmla="*/ 3 w 5"/>
                <a:gd name="T25" fmla="*/ 0 h 2"/>
                <a:gd name="T26" fmla="*/ 3 w 5"/>
                <a:gd name="T27" fmla="*/ 0 h 2"/>
                <a:gd name="T28" fmla="*/ 2 w 5"/>
                <a:gd name="T29" fmla="*/ 2 h 2"/>
                <a:gd name="T30" fmla="*/ 2 w 5"/>
                <a:gd name="T31" fmla="*/ 2 h 2"/>
                <a:gd name="T32" fmla="*/ 2 w 5"/>
                <a:gd name="T33" fmla="*/ 2 h 2"/>
                <a:gd name="T34" fmla="*/ 0 w 5"/>
                <a:gd name="T35" fmla="*/ 2 h 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2"/>
                <a:gd name="T56" fmla="*/ 5 w 5"/>
                <a:gd name="T57" fmla="*/ 2 h 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2">
                  <a:moveTo>
                    <a:pt x="0" y="2"/>
                  </a:moveTo>
                  <a:lnTo>
                    <a:pt x="0" y="0"/>
                  </a:lnTo>
                  <a:lnTo>
                    <a:pt x="2" y="0"/>
                  </a:lnTo>
                  <a:lnTo>
                    <a:pt x="3" y="0"/>
                  </a:lnTo>
                  <a:lnTo>
                    <a:pt x="5" y="0"/>
                  </a:lnTo>
                  <a:lnTo>
                    <a:pt x="3" y="0"/>
                  </a:lnTo>
                  <a:lnTo>
                    <a:pt x="2" y="2"/>
                  </a:lnTo>
                  <a:lnTo>
                    <a:pt x="0" y="2"/>
                  </a:lnTo>
                  <a:close/>
                </a:path>
              </a:pathLst>
            </a:custGeom>
            <a:solidFill>
              <a:srgbClr val="666666"/>
            </a:solidFill>
            <a:ln w="9525">
              <a:noFill/>
              <a:round/>
              <a:headEnd/>
              <a:tailEnd/>
            </a:ln>
          </p:spPr>
          <p:txBody>
            <a:bodyPr/>
            <a:lstStyle/>
            <a:p>
              <a:endParaRPr lang="en-US" dirty="0">
                <a:solidFill>
                  <a:prstClr val="black"/>
                </a:solidFill>
              </a:endParaRPr>
            </a:p>
          </p:txBody>
        </p:sp>
        <p:sp>
          <p:nvSpPr>
            <p:cNvPr id="74995" name="Freeform 1150"/>
            <p:cNvSpPr>
              <a:spLocks/>
            </p:cNvSpPr>
            <p:nvPr/>
          </p:nvSpPr>
          <p:spPr bwMode="auto">
            <a:xfrm>
              <a:off x="3966" y="2743"/>
              <a:ext cx="36" cy="17"/>
            </a:xfrm>
            <a:custGeom>
              <a:avLst/>
              <a:gdLst>
                <a:gd name="T0" fmla="*/ 2 w 36"/>
                <a:gd name="T1" fmla="*/ 17 h 17"/>
                <a:gd name="T2" fmla="*/ 2 w 36"/>
                <a:gd name="T3" fmla="*/ 15 h 17"/>
                <a:gd name="T4" fmla="*/ 2 w 36"/>
                <a:gd name="T5" fmla="*/ 14 h 17"/>
                <a:gd name="T6" fmla="*/ 2 w 36"/>
                <a:gd name="T7" fmla="*/ 14 h 17"/>
                <a:gd name="T8" fmla="*/ 0 w 36"/>
                <a:gd name="T9" fmla="*/ 12 h 17"/>
                <a:gd name="T10" fmla="*/ 2 w 36"/>
                <a:gd name="T11" fmla="*/ 11 h 17"/>
                <a:gd name="T12" fmla="*/ 4 w 36"/>
                <a:gd name="T13" fmla="*/ 11 h 17"/>
                <a:gd name="T14" fmla="*/ 5 w 36"/>
                <a:gd name="T15" fmla="*/ 11 h 17"/>
                <a:gd name="T16" fmla="*/ 8 w 36"/>
                <a:gd name="T17" fmla="*/ 9 h 17"/>
                <a:gd name="T18" fmla="*/ 10 w 36"/>
                <a:gd name="T19" fmla="*/ 9 h 17"/>
                <a:gd name="T20" fmla="*/ 11 w 36"/>
                <a:gd name="T21" fmla="*/ 8 h 17"/>
                <a:gd name="T22" fmla="*/ 14 w 36"/>
                <a:gd name="T23" fmla="*/ 8 h 17"/>
                <a:gd name="T24" fmla="*/ 16 w 36"/>
                <a:gd name="T25" fmla="*/ 6 h 17"/>
                <a:gd name="T26" fmla="*/ 18 w 36"/>
                <a:gd name="T27" fmla="*/ 6 h 17"/>
                <a:gd name="T28" fmla="*/ 21 w 36"/>
                <a:gd name="T29" fmla="*/ 6 h 17"/>
                <a:gd name="T30" fmla="*/ 22 w 36"/>
                <a:gd name="T31" fmla="*/ 4 h 17"/>
                <a:gd name="T32" fmla="*/ 24 w 36"/>
                <a:gd name="T33" fmla="*/ 4 h 17"/>
                <a:gd name="T34" fmla="*/ 25 w 36"/>
                <a:gd name="T35" fmla="*/ 3 h 17"/>
                <a:gd name="T36" fmla="*/ 28 w 36"/>
                <a:gd name="T37" fmla="*/ 3 h 17"/>
                <a:gd name="T38" fmla="*/ 30 w 36"/>
                <a:gd name="T39" fmla="*/ 1 h 17"/>
                <a:gd name="T40" fmla="*/ 32 w 36"/>
                <a:gd name="T41" fmla="*/ 0 h 17"/>
                <a:gd name="T42" fmla="*/ 35 w 36"/>
                <a:gd name="T43" fmla="*/ 0 h 17"/>
                <a:gd name="T44" fmla="*/ 35 w 36"/>
                <a:gd name="T45" fmla="*/ 0 h 17"/>
                <a:gd name="T46" fmla="*/ 35 w 36"/>
                <a:gd name="T47" fmla="*/ 1 h 17"/>
                <a:gd name="T48" fmla="*/ 35 w 36"/>
                <a:gd name="T49" fmla="*/ 3 h 17"/>
                <a:gd name="T50" fmla="*/ 36 w 36"/>
                <a:gd name="T51" fmla="*/ 4 h 17"/>
                <a:gd name="T52" fmla="*/ 33 w 36"/>
                <a:gd name="T53" fmla="*/ 6 h 17"/>
                <a:gd name="T54" fmla="*/ 32 w 36"/>
                <a:gd name="T55" fmla="*/ 6 h 17"/>
                <a:gd name="T56" fmla="*/ 30 w 36"/>
                <a:gd name="T57" fmla="*/ 8 h 17"/>
                <a:gd name="T58" fmla="*/ 27 w 36"/>
                <a:gd name="T59" fmla="*/ 8 h 17"/>
                <a:gd name="T60" fmla="*/ 25 w 36"/>
                <a:gd name="T61" fmla="*/ 9 h 17"/>
                <a:gd name="T62" fmla="*/ 24 w 36"/>
                <a:gd name="T63" fmla="*/ 9 h 17"/>
                <a:gd name="T64" fmla="*/ 21 w 36"/>
                <a:gd name="T65" fmla="*/ 11 h 17"/>
                <a:gd name="T66" fmla="*/ 19 w 36"/>
                <a:gd name="T67" fmla="*/ 11 h 17"/>
                <a:gd name="T68" fmla="*/ 18 w 36"/>
                <a:gd name="T69" fmla="*/ 12 h 17"/>
                <a:gd name="T70" fmla="*/ 14 w 36"/>
                <a:gd name="T71" fmla="*/ 12 h 17"/>
                <a:gd name="T72" fmla="*/ 13 w 36"/>
                <a:gd name="T73" fmla="*/ 12 h 17"/>
                <a:gd name="T74" fmla="*/ 11 w 36"/>
                <a:gd name="T75" fmla="*/ 14 h 17"/>
                <a:gd name="T76" fmla="*/ 8 w 36"/>
                <a:gd name="T77" fmla="*/ 14 h 17"/>
                <a:gd name="T78" fmla="*/ 7 w 36"/>
                <a:gd name="T79" fmla="*/ 15 h 17"/>
                <a:gd name="T80" fmla="*/ 4 w 36"/>
                <a:gd name="T81" fmla="*/ 15 h 17"/>
                <a:gd name="T82" fmla="*/ 2 w 36"/>
                <a:gd name="T83" fmla="*/ 17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
                <a:gd name="T127" fmla="*/ 0 h 17"/>
                <a:gd name="T128" fmla="*/ 36 w 36"/>
                <a:gd name="T129" fmla="*/ 17 h 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 h="17">
                  <a:moveTo>
                    <a:pt x="2" y="17"/>
                  </a:moveTo>
                  <a:lnTo>
                    <a:pt x="2" y="15"/>
                  </a:lnTo>
                  <a:lnTo>
                    <a:pt x="2" y="14"/>
                  </a:lnTo>
                  <a:lnTo>
                    <a:pt x="0" y="12"/>
                  </a:lnTo>
                  <a:lnTo>
                    <a:pt x="2" y="11"/>
                  </a:lnTo>
                  <a:lnTo>
                    <a:pt x="4" y="11"/>
                  </a:lnTo>
                  <a:lnTo>
                    <a:pt x="5" y="11"/>
                  </a:lnTo>
                  <a:lnTo>
                    <a:pt x="8" y="9"/>
                  </a:lnTo>
                  <a:lnTo>
                    <a:pt x="10" y="9"/>
                  </a:lnTo>
                  <a:lnTo>
                    <a:pt x="11" y="8"/>
                  </a:lnTo>
                  <a:lnTo>
                    <a:pt x="14" y="8"/>
                  </a:lnTo>
                  <a:lnTo>
                    <a:pt x="16" y="6"/>
                  </a:lnTo>
                  <a:lnTo>
                    <a:pt x="18" y="6"/>
                  </a:lnTo>
                  <a:lnTo>
                    <a:pt x="21" y="6"/>
                  </a:lnTo>
                  <a:lnTo>
                    <a:pt x="22" y="4"/>
                  </a:lnTo>
                  <a:lnTo>
                    <a:pt x="24" y="4"/>
                  </a:lnTo>
                  <a:lnTo>
                    <a:pt x="25" y="3"/>
                  </a:lnTo>
                  <a:lnTo>
                    <a:pt x="28" y="3"/>
                  </a:lnTo>
                  <a:lnTo>
                    <a:pt x="30" y="1"/>
                  </a:lnTo>
                  <a:lnTo>
                    <a:pt x="32" y="0"/>
                  </a:lnTo>
                  <a:lnTo>
                    <a:pt x="35" y="0"/>
                  </a:lnTo>
                  <a:lnTo>
                    <a:pt x="35" y="1"/>
                  </a:lnTo>
                  <a:lnTo>
                    <a:pt x="35" y="3"/>
                  </a:lnTo>
                  <a:lnTo>
                    <a:pt x="36" y="4"/>
                  </a:lnTo>
                  <a:lnTo>
                    <a:pt x="33" y="6"/>
                  </a:lnTo>
                  <a:lnTo>
                    <a:pt x="32" y="6"/>
                  </a:lnTo>
                  <a:lnTo>
                    <a:pt x="30" y="8"/>
                  </a:lnTo>
                  <a:lnTo>
                    <a:pt x="27" y="8"/>
                  </a:lnTo>
                  <a:lnTo>
                    <a:pt x="25" y="9"/>
                  </a:lnTo>
                  <a:lnTo>
                    <a:pt x="24" y="9"/>
                  </a:lnTo>
                  <a:lnTo>
                    <a:pt x="21" y="11"/>
                  </a:lnTo>
                  <a:lnTo>
                    <a:pt x="19" y="11"/>
                  </a:lnTo>
                  <a:lnTo>
                    <a:pt x="18" y="12"/>
                  </a:lnTo>
                  <a:lnTo>
                    <a:pt x="14" y="12"/>
                  </a:lnTo>
                  <a:lnTo>
                    <a:pt x="13" y="12"/>
                  </a:lnTo>
                  <a:lnTo>
                    <a:pt x="11" y="14"/>
                  </a:lnTo>
                  <a:lnTo>
                    <a:pt x="8" y="14"/>
                  </a:lnTo>
                  <a:lnTo>
                    <a:pt x="7" y="15"/>
                  </a:lnTo>
                  <a:lnTo>
                    <a:pt x="4" y="15"/>
                  </a:lnTo>
                  <a:lnTo>
                    <a:pt x="2" y="17"/>
                  </a:lnTo>
                  <a:close/>
                </a:path>
              </a:pathLst>
            </a:custGeom>
            <a:solidFill>
              <a:srgbClr val="666666"/>
            </a:solidFill>
            <a:ln w="9525">
              <a:noFill/>
              <a:round/>
              <a:headEnd/>
              <a:tailEnd/>
            </a:ln>
          </p:spPr>
          <p:txBody>
            <a:bodyPr/>
            <a:lstStyle/>
            <a:p>
              <a:endParaRPr lang="en-US" dirty="0">
                <a:solidFill>
                  <a:prstClr val="black"/>
                </a:solidFill>
              </a:endParaRPr>
            </a:p>
          </p:txBody>
        </p:sp>
        <p:sp>
          <p:nvSpPr>
            <p:cNvPr id="74996" name="Freeform 1151"/>
            <p:cNvSpPr>
              <a:spLocks/>
            </p:cNvSpPr>
            <p:nvPr/>
          </p:nvSpPr>
          <p:spPr bwMode="auto">
            <a:xfrm>
              <a:off x="3899" y="2637"/>
              <a:ext cx="231" cy="118"/>
            </a:xfrm>
            <a:custGeom>
              <a:avLst/>
              <a:gdLst>
                <a:gd name="T0" fmla="*/ 35 w 231"/>
                <a:gd name="T1" fmla="*/ 118 h 118"/>
                <a:gd name="T2" fmla="*/ 21 w 231"/>
                <a:gd name="T3" fmla="*/ 114 h 118"/>
                <a:gd name="T4" fmla="*/ 8 w 231"/>
                <a:gd name="T5" fmla="*/ 107 h 118"/>
                <a:gd name="T6" fmla="*/ 2 w 231"/>
                <a:gd name="T7" fmla="*/ 98 h 118"/>
                <a:gd name="T8" fmla="*/ 10 w 231"/>
                <a:gd name="T9" fmla="*/ 99 h 118"/>
                <a:gd name="T10" fmla="*/ 24 w 231"/>
                <a:gd name="T11" fmla="*/ 104 h 118"/>
                <a:gd name="T12" fmla="*/ 39 w 231"/>
                <a:gd name="T13" fmla="*/ 104 h 118"/>
                <a:gd name="T14" fmla="*/ 55 w 231"/>
                <a:gd name="T15" fmla="*/ 98 h 118"/>
                <a:gd name="T16" fmla="*/ 75 w 231"/>
                <a:gd name="T17" fmla="*/ 90 h 118"/>
                <a:gd name="T18" fmla="*/ 94 w 231"/>
                <a:gd name="T19" fmla="*/ 82 h 118"/>
                <a:gd name="T20" fmla="*/ 110 w 231"/>
                <a:gd name="T21" fmla="*/ 76 h 118"/>
                <a:gd name="T22" fmla="*/ 106 w 231"/>
                <a:gd name="T23" fmla="*/ 73 h 118"/>
                <a:gd name="T24" fmla="*/ 91 w 231"/>
                <a:gd name="T25" fmla="*/ 76 h 118"/>
                <a:gd name="T26" fmla="*/ 74 w 231"/>
                <a:gd name="T27" fmla="*/ 82 h 118"/>
                <a:gd name="T28" fmla="*/ 57 w 231"/>
                <a:gd name="T29" fmla="*/ 89 h 118"/>
                <a:gd name="T30" fmla="*/ 41 w 231"/>
                <a:gd name="T31" fmla="*/ 92 h 118"/>
                <a:gd name="T32" fmla="*/ 24 w 231"/>
                <a:gd name="T33" fmla="*/ 92 h 118"/>
                <a:gd name="T34" fmla="*/ 8 w 231"/>
                <a:gd name="T35" fmla="*/ 87 h 118"/>
                <a:gd name="T36" fmla="*/ 2 w 231"/>
                <a:gd name="T37" fmla="*/ 84 h 118"/>
                <a:gd name="T38" fmla="*/ 0 w 231"/>
                <a:gd name="T39" fmla="*/ 79 h 118"/>
                <a:gd name="T40" fmla="*/ 5 w 231"/>
                <a:gd name="T41" fmla="*/ 67 h 118"/>
                <a:gd name="T42" fmla="*/ 19 w 231"/>
                <a:gd name="T43" fmla="*/ 54 h 118"/>
                <a:gd name="T44" fmla="*/ 25 w 231"/>
                <a:gd name="T45" fmla="*/ 45 h 118"/>
                <a:gd name="T46" fmla="*/ 28 w 231"/>
                <a:gd name="T47" fmla="*/ 34 h 118"/>
                <a:gd name="T48" fmla="*/ 33 w 231"/>
                <a:gd name="T49" fmla="*/ 25 h 118"/>
                <a:gd name="T50" fmla="*/ 38 w 231"/>
                <a:gd name="T51" fmla="*/ 18 h 118"/>
                <a:gd name="T52" fmla="*/ 49 w 231"/>
                <a:gd name="T53" fmla="*/ 12 h 118"/>
                <a:gd name="T54" fmla="*/ 60 w 231"/>
                <a:gd name="T55" fmla="*/ 7 h 118"/>
                <a:gd name="T56" fmla="*/ 71 w 231"/>
                <a:gd name="T57" fmla="*/ 6 h 118"/>
                <a:gd name="T58" fmla="*/ 72 w 231"/>
                <a:gd name="T59" fmla="*/ 11 h 118"/>
                <a:gd name="T60" fmla="*/ 77 w 231"/>
                <a:gd name="T61" fmla="*/ 12 h 118"/>
                <a:gd name="T62" fmla="*/ 80 w 231"/>
                <a:gd name="T63" fmla="*/ 11 h 118"/>
                <a:gd name="T64" fmla="*/ 83 w 231"/>
                <a:gd name="T65" fmla="*/ 7 h 118"/>
                <a:gd name="T66" fmla="*/ 89 w 231"/>
                <a:gd name="T67" fmla="*/ 1 h 118"/>
                <a:gd name="T68" fmla="*/ 103 w 231"/>
                <a:gd name="T69" fmla="*/ 0 h 118"/>
                <a:gd name="T70" fmla="*/ 116 w 231"/>
                <a:gd name="T71" fmla="*/ 3 h 118"/>
                <a:gd name="T72" fmla="*/ 127 w 231"/>
                <a:gd name="T73" fmla="*/ 11 h 118"/>
                <a:gd name="T74" fmla="*/ 136 w 231"/>
                <a:gd name="T75" fmla="*/ 23 h 118"/>
                <a:gd name="T76" fmla="*/ 141 w 231"/>
                <a:gd name="T77" fmla="*/ 29 h 118"/>
                <a:gd name="T78" fmla="*/ 147 w 231"/>
                <a:gd name="T79" fmla="*/ 28 h 118"/>
                <a:gd name="T80" fmla="*/ 169 w 231"/>
                <a:gd name="T81" fmla="*/ 23 h 118"/>
                <a:gd name="T82" fmla="*/ 194 w 231"/>
                <a:gd name="T83" fmla="*/ 18 h 118"/>
                <a:gd name="T84" fmla="*/ 219 w 231"/>
                <a:gd name="T85" fmla="*/ 12 h 118"/>
                <a:gd name="T86" fmla="*/ 230 w 231"/>
                <a:gd name="T87" fmla="*/ 14 h 118"/>
                <a:gd name="T88" fmla="*/ 219 w 231"/>
                <a:gd name="T89" fmla="*/ 23 h 118"/>
                <a:gd name="T90" fmla="*/ 194 w 231"/>
                <a:gd name="T91" fmla="*/ 32 h 118"/>
                <a:gd name="T92" fmla="*/ 169 w 231"/>
                <a:gd name="T93" fmla="*/ 42 h 118"/>
                <a:gd name="T94" fmla="*/ 145 w 231"/>
                <a:gd name="T95" fmla="*/ 51 h 118"/>
                <a:gd name="T96" fmla="*/ 139 w 231"/>
                <a:gd name="T97" fmla="*/ 65 h 118"/>
                <a:gd name="T98" fmla="*/ 131 w 231"/>
                <a:gd name="T99" fmla="*/ 79 h 118"/>
                <a:gd name="T100" fmla="*/ 120 w 231"/>
                <a:gd name="T101" fmla="*/ 92 h 118"/>
                <a:gd name="T102" fmla="*/ 102 w 231"/>
                <a:gd name="T103" fmla="*/ 103 h 118"/>
                <a:gd name="T104" fmla="*/ 80 w 231"/>
                <a:gd name="T105" fmla="*/ 110 h 118"/>
                <a:gd name="T106" fmla="*/ 57 w 231"/>
                <a:gd name="T107" fmla="*/ 117 h 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1"/>
                <a:gd name="T163" fmla="*/ 0 h 118"/>
                <a:gd name="T164" fmla="*/ 231 w 231"/>
                <a:gd name="T165" fmla="*/ 118 h 1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1" h="118">
                  <a:moveTo>
                    <a:pt x="46" y="118"/>
                  </a:moveTo>
                  <a:lnTo>
                    <a:pt x="42" y="118"/>
                  </a:lnTo>
                  <a:lnTo>
                    <a:pt x="39" y="118"/>
                  </a:lnTo>
                  <a:lnTo>
                    <a:pt x="38" y="118"/>
                  </a:lnTo>
                  <a:lnTo>
                    <a:pt x="35" y="118"/>
                  </a:lnTo>
                  <a:lnTo>
                    <a:pt x="32" y="117"/>
                  </a:lnTo>
                  <a:lnTo>
                    <a:pt x="28" y="117"/>
                  </a:lnTo>
                  <a:lnTo>
                    <a:pt x="25" y="115"/>
                  </a:lnTo>
                  <a:lnTo>
                    <a:pt x="24" y="115"/>
                  </a:lnTo>
                  <a:lnTo>
                    <a:pt x="21" y="114"/>
                  </a:lnTo>
                  <a:lnTo>
                    <a:pt x="18" y="114"/>
                  </a:lnTo>
                  <a:lnTo>
                    <a:pt x="16" y="112"/>
                  </a:lnTo>
                  <a:lnTo>
                    <a:pt x="13" y="110"/>
                  </a:lnTo>
                  <a:lnTo>
                    <a:pt x="10" y="109"/>
                  </a:lnTo>
                  <a:lnTo>
                    <a:pt x="8" y="107"/>
                  </a:lnTo>
                  <a:lnTo>
                    <a:pt x="5" y="106"/>
                  </a:lnTo>
                  <a:lnTo>
                    <a:pt x="3" y="103"/>
                  </a:lnTo>
                  <a:lnTo>
                    <a:pt x="3" y="101"/>
                  </a:lnTo>
                  <a:lnTo>
                    <a:pt x="2" y="99"/>
                  </a:lnTo>
                  <a:lnTo>
                    <a:pt x="2" y="98"/>
                  </a:lnTo>
                  <a:lnTo>
                    <a:pt x="0" y="96"/>
                  </a:lnTo>
                  <a:lnTo>
                    <a:pt x="2" y="96"/>
                  </a:lnTo>
                  <a:lnTo>
                    <a:pt x="5" y="96"/>
                  </a:lnTo>
                  <a:lnTo>
                    <a:pt x="7" y="98"/>
                  </a:lnTo>
                  <a:lnTo>
                    <a:pt x="10" y="99"/>
                  </a:lnTo>
                  <a:lnTo>
                    <a:pt x="13" y="101"/>
                  </a:lnTo>
                  <a:lnTo>
                    <a:pt x="16" y="101"/>
                  </a:lnTo>
                  <a:lnTo>
                    <a:pt x="19" y="103"/>
                  </a:lnTo>
                  <a:lnTo>
                    <a:pt x="21" y="103"/>
                  </a:lnTo>
                  <a:lnTo>
                    <a:pt x="24" y="104"/>
                  </a:lnTo>
                  <a:lnTo>
                    <a:pt x="27" y="104"/>
                  </a:lnTo>
                  <a:lnTo>
                    <a:pt x="30" y="104"/>
                  </a:lnTo>
                  <a:lnTo>
                    <a:pt x="33" y="104"/>
                  </a:lnTo>
                  <a:lnTo>
                    <a:pt x="36" y="104"/>
                  </a:lnTo>
                  <a:lnTo>
                    <a:pt x="39" y="104"/>
                  </a:lnTo>
                  <a:lnTo>
                    <a:pt x="42" y="103"/>
                  </a:lnTo>
                  <a:lnTo>
                    <a:pt x="46" y="103"/>
                  </a:lnTo>
                  <a:lnTo>
                    <a:pt x="47" y="101"/>
                  </a:lnTo>
                  <a:lnTo>
                    <a:pt x="52" y="99"/>
                  </a:lnTo>
                  <a:lnTo>
                    <a:pt x="55" y="98"/>
                  </a:lnTo>
                  <a:lnTo>
                    <a:pt x="60" y="96"/>
                  </a:lnTo>
                  <a:lnTo>
                    <a:pt x="63" y="95"/>
                  </a:lnTo>
                  <a:lnTo>
                    <a:pt x="67" y="93"/>
                  </a:lnTo>
                  <a:lnTo>
                    <a:pt x="71" y="92"/>
                  </a:lnTo>
                  <a:lnTo>
                    <a:pt x="75" y="90"/>
                  </a:lnTo>
                  <a:lnTo>
                    <a:pt x="78" y="89"/>
                  </a:lnTo>
                  <a:lnTo>
                    <a:pt x="81" y="87"/>
                  </a:lnTo>
                  <a:lnTo>
                    <a:pt x="86" y="85"/>
                  </a:lnTo>
                  <a:lnTo>
                    <a:pt x="89" y="84"/>
                  </a:lnTo>
                  <a:lnTo>
                    <a:pt x="94" y="82"/>
                  </a:lnTo>
                  <a:lnTo>
                    <a:pt x="97" y="81"/>
                  </a:lnTo>
                  <a:lnTo>
                    <a:pt x="102" y="79"/>
                  </a:lnTo>
                  <a:lnTo>
                    <a:pt x="105" y="78"/>
                  </a:lnTo>
                  <a:lnTo>
                    <a:pt x="108" y="76"/>
                  </a:lnTo>
                  <a:lnTo>
                    <a:pt x="110" y="76"/>
                  </a:lnTo>
                  <a:lnTo>
                    <a:pt x="110" y="75"/>
                  </a:lnTo>
                  <a:lnTo>
                    <a:pt x="111" y="75"/>
                  </a:lnTo>
                  <a:lnTo>
                    <a:pt x="110" y="73"/>
                  </a:lnTo>
                  <a:lnTo>
                    <a:pt x="106" y="73"/>
                  </a:lnTo>
                  <a:lnTo>
                    <a:pt x="103" y="73"/>
                  </a:lnTo>
                  <a:lnTo>
                    <a:pt x="100" y="75"/>
                  </a:lnTo>
                  <a:lnTo>
                    <a:pt x="97" y="75"/>
                  </a:lnTo>
                  <a:lnTo>
                    <a:pt x="94" y="76"/>
                  </a:lnTo>
                  <a:lnTo>
                    <a:pt x="91" y="76"/>
                  </a:lnTo>
                  <a:lnTo>
                    <a:pt x="86" y="78"/>
                  </a:lnTo>
                  <a:lnTo>
                    <a:pt x="83" y="79"/>
                  </a:lnTo>
                  <a:lnTo>
                    <a:pt x="80" y="81"/>
                  </a:lnTo>
                  <a:lnTo>
                    <a:pt x="77" y="81"/>
                  </a:lnTo>
                  <a:lnTo>
                    <a:pt x="74" y="82"/>
                  </a:lnTo>
                  <a:lnTo>
                    <a:pt x="71" y="84"/>
                  </a:lnTo>
                  <a:lnTo>
                    <a:pt x="67" y="85"/>
                  </a:lnTo>
                  <a:lnTo>
                    <a:pt x="64" y="85"/>
                  </a:lnTo>
                  <a:lnTo>
                    <a:pt x="60" y="87"/>
                  </a:lnTo>
                  <a:lnTo>
                    <a:pt x="57" y="89"/>
                  </a:lnTo>
                  <a:lnTo>
                    <a:pt x="53" y="89"/>
                  </a:lnTo>
                  <a:lnTo>
                    <a:pt x="50" y="90"/>
                  </a:lnTo>
                  <a:lnTo>
                    <a:pt x="47" y="90"/>
                  </a:lnTo>
                  <a:lnTo>
                    <a:pt x="44" y="92"/>
                  </a:lnTo>
                  <a:lnTo>
                    <a:pt x="41" y="92"/>
                  </a:lnTo>
                  <a:lnTo>
                    <a:pt x="36" y="93"/>
                  </a:lnTo>
                  <a:lnTo>
                    <a:pt x="33" y="93"/>
                  </a:lnTo>
                  <a:lnTo>
                    <a:pt x="30" y="93"/>
                  </a:lnTo>
                  <a:lnTo>
                    <a:pt x="27" y="93"/>
                  </a:lnTo>
                  <a:lnTo>
                    <a:pt x="24" y="92"/>
                  </a:lnTo>
                  <a:lnTo>
                    <a:pt x="21" y="92"/>
                  </a:lnTo>
                  <a:lnTo>
                    <a:pt x="18" y="92"/>
                  </a:lnTo>
                  <a:lnTo>
                    <a:pt x="14" y="90"/>
                  </a:lnTo>
                  <a:lnTo>
                    <a:pt x="11" y="89"/>
                  </a:lnTo>
                  <a:lnTo>
                    <a:pt x="8" y="87"/>
                  </a:lnTo>
                  <a:lnTo>
                    <a:pt x="5" y="85"/>
                  </a:lnTo>
                  <a:lnTo>
                    <a:pt x="3" y="85"/>
                  </a:lnTo>
                  <a:lnTo>
                    <a:pt x="3" y="84"/>
                  </a:lnTo>
                  <a:lnTo>
                    <a:pt x="2" y="84"/>
                  </a:lnTo>
                  <a:lnTo>
                    <a:pt x="2" y="82"/>
                  </a:lnTo>
                  <a:lnTo>
                    <a:pt x="0" y="82"/>
                  </a:lnTo>
                  <a:lnTo>
                    <a:pt x="0" y="81"/>
                  </a:lnTo>
                  <a:lnTo>
                    <a:pt x="0" y="79"/>
                  </a:lnTo>
                  <a:lnTo>
                    <a:pt x="0" y="78"/>
                  </a:lnTo>
                  <a:lnTo>
                    <a:pt x="0" y="75"/>
                  </a:lnTo>
                  <a:lnTo>
                    <a:pt x="2" y="73"/>
                  </a:lnTo>
                  <a:lnTo>
                    <a:pt x="3" y="70"/>
                  </a:lnTo>
                  <a:lnTo>
                    <a:pt x="5" y="67"/>
                  </a:lnTo>
                  <a:lnTo>
                    <a:pt x="8" y="65"/>
                  </a:lnTo>
                  <a:lnTo>
                    <a:pt x="11" y="62"/>
                  </a:lnTo>
                  <a:lnTo>
                    <a:pt x="13" y="59"/>
                  </a:lnTo>
                  <a:lnTo>
                    <a:pt x="16" y="56"/>
                  </a:lnTo>
                  <a:lnTo>
                    <a:pt x="19" y="54"/>
                  </a:lnTo>
                  <a:lnTo>
                    <a:pt x="22" y="51"/>
                  </a:lnTo>
                  <a:lnTo>
                    <a:pt x="25" y="50"/>
                  </a:lnTo>
                  <a:lnTo>
                    <a:pt x="25" y="48"/>
                  </a:lnTo>
                  <a:lnTo>
                    <a:pt x="25" y="46"/>
                  </a:lnTo>
                  <a:lnTo>
                    <a:pt x="25" y="45"/>
                  </a:lnTo>
                  <a:lnTo>
                    <a:pt x="27" y="43"/>
                  </a:lnTo>
                  <a:lnTo>
                    <a:pt x="27" y="40"/>
                  </a:lnTo>
                  <a:lnTo>
                    <a:pt x="28" y="39"/>
                  </a:lnTo>
                  <a:lnTo>
                    <a:pt x="28" y="36"/>
                  </a:lnTo>
                  <a:lnTo>
                    <a:pt x="28" y="34"/>
                  </a:lnTo>
                  <a:lnTo>
                    <a:pt x="30" y="31"/>
                  </a:lnTo>
                  <a:lnTo>
                    <a:pt x="30" y="29"/>
                  </a:lnTo>
                  <a:lnTo>
                    <a:pt x="32" y="28"/>
                  </a:lnTo>
                  <a:lnTo>
                    <a:pt x="32" y="25"/>
                  </a:lnTo>
                  <a:lnTo>
                    <a:pt x="33" y="25"/>
                  </a:lnTo>
                  <a:lnTo>
                    <a:pt x="33" y="23"/>
                  </a:lnTo>
                  <a:lnTo>
                    <a:pt x="35" y="21"/>
                  </a:lnTo>
                  <a:lnTo>
                    <a:pt x="36" y="20"/>
                  </a:lnTo>
                  <a:lnTo>
                    <a:pt x="38" y="18"/>
                  </a:lnTo>
                  <a:lnTo>
                    <a:pt x="39" y="17"/>
                  </a:lnTo>
                  <a:lnTo>
                    <a:pt x="41" y="15"/>
                  </a:lnTo>
                  <a:lnTo>
                    <a:pt x="44" y="14"/>
                  </a:lnTo>
                  <a:lnTo>
                    <a:pt x="46" y="14"/>
                  </a:lnTo>
                  <a:lnTo>
                    <a:pt x="49" y="12"/>
                  </a:lnTo>
                  <a:lnTo>
                    <a:pt x="50" y="11"/>
                  </a:lnTo>
                  <a:lnTo>
                    <a:pt x="53" y="11"/>
                  </a:lnTo>
                  <a:lnTo>
                    <a:pt x="55" y="9"/>
                  </a:lnTo>
                  <a:lnTo>
                    <a:pt x="58" y="9"/>
                  </a:lnTo>
                  <a:lnTo>
                    <a:pt x="60" y="7"/>
                  </a:lnTo>
                  <a:lnTo>
                    <a:pt x="63" y="7"/>
                  </a:lnTo>
                  <a:lnTo>
                    <a:pt x="64" y="7"/>
                  </a:lnTo>
                  <a:lnTo>
                    <a:pt x="67" y="6"/>
                  </a:lnTo>
                  <a:lnTo>
                    <a:pt x="69" y="6"/>
                  </a:lnTo>
                  <a:lnTo>
                    <a:pt x="71" y="6"/>
                  </a:lnTo>
                  <a:lnTo>
                    <a:pt x="71" y="7"/>
                  </a:lnTo>
                  <a:lnTo>
                    <a:pt x="71" y="9"/>
                  </a:lnTo>
                  <a:lnTo>
                    <a:pt x="72" y="11"/>
                  </a:lnTo>
                  <a:lnTo>
                    <a:pt x="74" y="11"/>
                  </a:lnTo>
                  <a:lnTo>
                    <a:pt x="74" y="12"/>
                  </a:lnTo>
                  <a:lnTo>
                    <a:pt x="75" y="12"/>
                  </a:lnTo>
                  <a:lnTo>
                    <a:pt x="77" y="12"/>
                  </a:lnTo>
                  <a:lnTo>
                    <a:pt x="78" y="12"/>
                  </a:lnTo>
                  <a:lnTo>
                    <a:pt x="80" y="11"/>
                  </a:lnTo>
                  <a:lnTo>
                    <a:pt x="81" y="11"/>
                  </a:lnTo>
                  <a:lnTo>
                    <a:pt x="81" y="9"/>
                  </a:lnTo>
                  <a:lnTo>
                    <a:pt x="83" y="9"/>
                  </a:lnTo>
                  <a:lnTo>
                    <a:pt x="83" y="7"/>
                  </a:lnTo>
                  <a:lnTo>
                    <a:pt x="83" y="6"/>
                  </a:lnTo>
                  <a:lnTo>
                    <a:pt x="85" y="6"/>
                  </a:lnTo>
                  <a:lnTo>
                    <a:pt x="83" y="1"/>
                  </a:lnTo>
                  <a:lnTo>
                    <a:pt x="86" y="1"/>
                  </a:lnTo>
                  <a:lnTo>
                    <a:pt x="89" y="1"/>
                  </a:lnTo>
                  <a:lnTo>
                    <a:pt x="92" y="0"/>
                  </a:lnTo>
                  <a:lnTo>
                    <a:pt x="95" y="0"/>
                  </a:lnTo>
                  <a:lnTo>
                    <a:pt x="97" y="0"/>
                  </a:lnTo>
                  <a:lnTo>
                    <a:pt x="100" y="0"/>
                  </a:lnTo>
                  <a:lnTo>
                    <a:pt x="103" y="0"/>
                  </a:lnTo>
                  <a:lnTo>
                    <a:pt x="106" y="0"/>
                  </a:lnTo>
                  <a:lnTo>
                    <a:pt x="108" y="1"/>
                  </a:lnTo>
                  <a:lnTo>
                    <a:pt x="111" y="1"/>
                  </a:lnTo>
                  <a:lnTo>
                    <a:pt x="114" y="3"/>
                  </a:lnTo>
                  <a:lnTo>
                    <a:pt x="116" y="3"/>
                  </a:lnTo>
                  <a:lnTo>
                    <a:pt x="119" y="4"/>
                  </a:lnTo>
                  <a:lnTo>
                    <a:pt x="120" y="6"/>
                  </a:lnTo>
                  <a:lnTo>
                    <a:pt x="122" y="7"/>
                  </a:lnTo>
                  <a:lnTo>
                    <a:pt x="125" y="9"/>
                  </a:lnTo>
                  <a:lnTo>
                    <a:pt x="127" y="11"/>
                  </a:lnTo>
                  <a:lnTo>
                    <a:pt x="128" y="14"/>
                  </a:lnTo>
                  <a:lnTo>
                    <a:pt x="131" y="15"/>
                  </a:lnTo>
                  <a:lnTo>
                    <a:pt x="133" y="18"/>
                  </a:lnTo>
                  <a:lnTo>
                    <a:pt x="134" y="20"/>
                  </a:lnTo>
                  <a:lnTo>
                    <a:pt x="136" y="23"/>
                  </a:lnTo>
                  <a:lnTo>
                    <a:pt x="138" y="25"/>
                  </a:lnTo>
                  <a:lnTo>
                    <a:pt x="139" y="28"/>
                  </a:lnTo>
                  <a:lnTo>
                    <a:pt x="141" y="29"/>
                  </a:lnTo>
                  <a:lnTo>
                    <a:pt x="142" y="29"/>
                  </a:lnTo>
                  <a:lnTo>
                    <a:pt x="144" y="29"/>
                  </a:lnTo>
                  <a:lnTo>
                    <a:pt x="145" y="29"/>
                  </a:lnTo>
                  <a:lnTo>
                    <a:pt x="147" y="28"/>
                  </a:lnTo>
                  <a:lnTo>
                    <a:pt x="149" y="28"/>
                  </a:lnTo>
                  <a:lnTo>
                    <a:pt x="153" y="28"/>
                  </a:lnTo>
                  <a:lnTo>
                    <a:pt x="158" y="26"/>
                  </a:lnTo>
                  <a:lnTo>
                    <a:pt x="163" y="25"/>
                  </a:lnTo>
                  <a:lnTo>
                    <a:pt x="169" y="23"/>
                  </a:lnTo>
                  <a:lnTo>
                    <a:pt x="173" y="23"/>
                  </a:lnTo>
                  <a:lnTo>
                    <a:pt x="178" y="21"/>
                  </a:lnTo>
                  <a:lnTo>
                    <a:pt x="183" y="20"/>
                  </a:lnTo>
                  <a:lnTo>
                    <a:pt x="187" y="18"/>
                  </a:lnTo>
                  <a:lnTo>
                    <a:pt x="194" y="18"/>
                  </a:lnTo>
                  <a:lnTo>
                    <a:pt x="198" y="17"/>
                  </a:lnTo>
                  <a:lnTo>
                    <a:pt x="203" y="15"/>
                  </a:lnTo>
                  <a:lnTo>
                    <a:pt x="208" y="14"/>
                  </a:lnTo>
                  <a:lnTo>
                    <a:pt x="214" y="14"/>
                  </a:lnTo>
                  <a:lnTo>
                    <a:pt x="219" y="12"/>
                  </a:lnTo>
                  <a:lnTo>
                    <a:pt x="223" y="12"/>
                  </a:lnTo>
                  <a:lnTo>
                    <a:pt x="228" y="11"/>
                  </a:lnTo>
                  <a:lnTo>
                    <a:pt x="230" y="12"/>
                  </a:lnTo>
                  <a:lnTo>
                    <a:pt x="230" y="14"/>
                  </a:lnTo>
                  <a:lnTo>
                    <a:pt x="231" y="15"/>
                  </a:lnTo>
                  <a:lnTo>
                    <a:pt x="230" y="17"/>
                  </a:lnTo>
                  <a:lnTo>
                    <a:pt x="228" y="18"/>
                  </a:lnTo>
                  <a:lnTo>
                    <a:pt x="223" y="20"/>
                  </a:lnTo>
                  <a:lnTo>
                    <a:pt x="219" y="23"/>
                  </a:lnTo>
                  <a:lnTo>
                    <a:pt x="214" y="25"/>
                  </a:lnTo>
                  <a:lnTo>
                    <a:pt x="209" y="26"/>
                  </a:lnTo>
                  <a:lnTo>
                    <a:pt x="205" y="29"/>
                  </a:lnTo>
                  <a:lnTo>
                    <a:pt x="198" y="31"/>
                  </a:lnTo>
                  <a:lnTo>
                    <a:pt x="194" y="32"/>
                  </a:lnTo>
                  <a:lnTo>
                    <a:pt x="189" y="34"/>
                  </a:lnTo>
                  <a:lnTo>
                    <a:pt x="183" y="36"/>
                  </a:lnTo>
                  <a:lnTo>
                    <a:pt x="178" y="37"/>
                  </a:lnTo>
                  <a:lnTo>
                    <a:pt x="173" y="40"/>
                  </a:lnTo>
                  <a:lnTo>
                    <a:pt x="169" y="42"/>
                  </a:lnTo>
                  <a:lnTo>
                    <a:pt x="164" y="43"/>
                  </a:lnTo>
                  <a:lnTo>
                    <a:pt x="158" y="45"/>
                  </a:lnTo>
                  <a:lnTo>
                    <a:pt x="153" y="48"/>
                  </a:lnTo>
                  <a:lnTo>
                    <a:pt x="149" y="50"/>
                  </a:lnTo>
                  <a:lnTo>
                    <a:pt x="145" y="51"/>
                  </a:lnTo>
                  <a:lnTo>
                    <a:pt x="145" y="54"/>
                  </a:lnTo>
                  <a:lnTo>
                    <a:pt x="144" y="57"/>
                  </a:lnTo>
                  <a:lnTo>
                    <a:pt x="142" y="60"/>
                  </a:lnTo>
                  <a:lnTo>
                    <a:pt x="141" y="62"/>
                  </a:lnTo>
                  <a:lnTo>
                    <a:pt x="139" y="65"/>
                  </a:lnTo>
                  <a:lnTo>
                    <a:pt x="138" y="68"/>
                  </a:lnTo>
                  <a:lnTo>
                    <a:pt x="136" y="71"/>
                  </a:lnTo>
                  <a:lnTo>
                    <a:pt x="134" y="75"/>
                  </a:lnTo>
                  <a:lnTo>
                    <a:pt x="133" y="76"/>
                  </a:lnTo>
                  <a:lnTo>
                    <a:pt x="131" y="79"/>
                  </a:lnTo>
                  <a:lnTo>
                    <a:pt x="130" y="82"/>
                  </a:lnTo>
                  <a:lnTo>
                    <a:pt x="127" y="84"/>
                  </a:lnTo>
                  <a:lnTo>
                    <a:pt x="125" y="87"/>
                  </a:lnTo>
                  <a:lnTo>
                    <a:pt x="124" y="89"/>
                  </a:lnTo>
                  <a:lnTo>
                    <a:pt x="120" y="92"/>
                  </a:lnTo>
                  <a:lnTo>
                    <a:pt x="117" y="95"/>
                  </a:lnTo>
                  <a:lnTo>
                    <a:pt x="114" y="96"/>
                  </a:lnTo>
                  <a:lnTo>
                    <a:pt x="110" y="98"/>
                  </a:lnTo>
                  <a:lnTo>
                    <a:pt x="106" y="99"/>
                  </a:lnTo>
                  <a:lnTo>
                    <a:pt x="102" y="103"/>
                  </a:lnTo>
                  <a:lnTo>
                    <a:pt x="97" y="104"/>
                  </a:lnTo>
                  <a:lnTo>
                    <a:pt x="92" y="106"/>
                  </a:lnTo>
                  <a:lnTo>
                    <a:pt x="89" y="107"/>
                  </a:lnTo>
                  <a:lnTo>
                    <a:pt x="85" y="109"/>
                  </a:lnTo>
                  <a:lnTo>
                    <a:pt x="80" y="110"/>
                  </a:lnTo>
                  <a:lnTo>
                    <a:pt x="75" y="112"/>
                  </a:lnTo>
                  <a:lnTo>
                    <a:pt x="71" y="114"/>
                  </a:lnTo>
                  <a:lnTo>
                    <a:pt x="66" y="115"/>
                  </a:lnTo>
                  <a:lnTo>
                    <a:pt x="61" y="117"/>
                  </a:lnTo>
                  <a:lnTo>
                    <a:pt x="57" y="117"/>
                  </a:lnTo>
                  <a:lnTo>
                    <a:pt x="52" y="118"/>
                  </a:lnTo>
                  <a:lnTo>
                    <a:pt x="47" y="118"/>
                  </a:lnTo>
                  <a:lnTo>
                    <a:pt x="46" y="118"/>
                  </a:lnTo>
                  <a:close/>
                </a:path>
              </a:pathLst>
            </a:custGeom>
            <a:solidFill>
              <a:srgbClr val="003399"/>
            </a:solidFill>
            <a:ln w="9525">
              <a:noFill/>
              <a:round/>
              <a:headEnd/>
              <a:tailEnd/>
            </a:ln>
          </p:spPr>
          <p:txBody>
            <a:bodyPr/>
            <a:lstStyle/>
            <a:p>
              <a:endParaRPr lang="en-US" dirty="0">
                <a:solidFill>
                  <a:prstClr val="black"/>
                </a:solidFill>
              </a:endParaRPr>
            </a:p>
          </p:txBody>
        </p:sp>
        <p:sp>
          <p:nvSpPr>
            <p:cNvPr id="74997" name="Freeform 1152"/>
            <p:cNvSpPr>
              <a:spLocks/>
            </p:cNvSpPr>
            <p:nvPr/>
          </p:nvSpPr>
          <p:spPr bwMode="auto">
            <a:xfrm>
              <a:off x="4013" y="2738"/>
              <a:ext cx="8" cy="6"/>
            </a:xfrm>
            <a:custGeom>
              <a:avLst/>
              <a:gdLst>
                <a:gd name="T0" fmla="*/ 0 w 8"/>
                <a:gd name="T1" fmla="*/ 6 h 6"/>
                <a:gd name="T2" fmla="*/ 0 w 8"/>
                <a:gd name="T3" fmla="*/ 5 h 6"/>
                <a:gd name="T4" fmla="*/ 0 w 8"/>
                <a:gd name="T5" fmla="*/ 3 h 6"/>
                <a:gd name="T6" fmla="*/ 0 w 8"/>
                <a:gd name="T7" fmla="*/ 2 h 6"/>
                <a:gd name="T8" fmla="*/ 0 w 8"/>
                <a:gd name="T9" fmla="*/ 0 h 6"/>
                <a:gd name="T10" fmla="*/ 0 w 8"/>
                <a:gd name="T11" fmla="*/ 0 h 6"/>
                <a:gd name="T12" fmla="*/ 2 w 8"/>
                <a:gd name="T13" fmla="*/ 0 h 6"/>
                <a:gd name="T14" fmla="*/ 3 w 8"/>
                <a:gd name="T15" fmla="*/ 2 h 6"/>
                <a:gd name="T16" fmla="*/ 3 w 8"/>
                <a:gd name="T17" fmla="*/ 2 h 6"/>
                <a:gd name="T18" fmla="*/ 5 w 8"/>
                <a:gd name="T19" fmla="*/ 2 h 6"/>
                <a:gd name="T20" fmla="*/ 5 w 8"/>
                <a:gd name="T21" fmla="*/ 2 h 6"/>
                <a:gd name="T22" fmla="*/ 6 w 8"/>
                <a:gd name="T23" fmla="*/ 3 h 6"/>
                <a:gd name="T24" fmla="*/ 8 w 8"/>
                <a:gd name="T25" fmla="*/ 3 h 6"/>
                <a:gd name="T26" fmla="*/ 8 w 8"/>
                <a:gd name="T27" fmla="*/ 5 h 6"/>
                <a:gd name="T28" fmla="*/ 6 w 8"/>
                <a:gd name="T29" fmla="*/ 5 h 6"/>
                <a:gd name="T30" fmla="*/ 6 w 8"/>
                <a:gd name="T31" fmla="*/ 5 h 6"/>
                <a:gd name="T32" fmla="*/ 5 w 8"/>
                <a:gd name="T33" fmla="*/ 5 h 6"/>
                <a:gd name="T34" fmla="*/ 5 w 8"/>
                <a:gd name="T35" fmla="*/ 5 h 6"/>
                <a:gd name="T36" fmla="*/ 3 w 8"/>
                <a:gd name="T37" fmla="*/ 5 h 6"/>
                <a:gd name="T38" fmla="*/ 2 w 8"/>
                <a:gd name="T39" fmla="*/ 6 h 6"/>
                <a:gd name="T40" fmla="*/ 2 w 8"/>
                <a:gd name="T41" fmla="*/ 6 h 6"/>
                <a:gd name="T42" fmla="*/ 0 w 8"/>
                <a:gd name="T43" fmla="*/ 6 h 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6"/>
                <a:gd name="T68" fmla="*/ 8 w 8"/>
                <a:gd name="T69" fmla="*/ 6 h 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6">
                  <a:moveTo>
                    <a:pt x="0" y="6"/>
                  </a:moveTo>
                  <a:lnTo>
                    <a:pt x="0" y="5"/>
                  </a:lnTo>
                  <a:lnTo>
                    <a:pt x="0" y="3"/>
                  </a:lnTo>
                  <a:lnTo>
                    <a:pt x="0" y="2"/>
                  </a:lnTo>
                  <a:lnTo>
                    <a:pt x="0" y="0"/>
                  </a:lnTo>
                  <a:lnTo>
                    <a:pt x="2" y="0"/>
                  </a:lnTo>
                  <a:lnTo>
                    <a:pt x="3" y="2"/>
                  </a:lnTo>
                  <a:lnTo>
                    <a:pt x="5" y="2"/>
                  </a:lnTo>
                  <a:lnTo>
                    <a:pt x="6" y="3"/>
                  </a:lnTo>
                  <a:lnTo>
                    <a:pt x="8" y="3"/>
                  </a:lnTo>
                  <a:lnTo>
                    <a:pt x="8" y="5"/>
                  </a:lnTo>
                  <a:lnTo>
                    <a:pt x="6" y="5"/>
                  </a:lnTo>
                  <a:lnTo>
                    <a:pt x="5" y="5"/>
                  </a:lnTo>
                  <a:lnTo>
                    <a:pt x="3" y="5"/>
                  </a:lnTo>
                  <a:lnTo>
                    <a:pt x="2" y="6"/>
                  </a:lnTo>
                  <a:lnTo>
                    <a:pt x="0" y="6"/>
                  </a:lnTo>
                  <a:close/>
                </a:path>
              </a:pathLst>
            </a:custGeom>
            <a:solidFill>
              <a:srgbClr val="666666"/>
            </a:solidFill>
            <a:ln w="9525">
              <a:noFill/>
              <a:round/>
              <a:headEnd/>
              <a:tailEnd/>
            </a:ln>
          </p:spPr>
          <p:txBody>
            <a:bodyPr/>
            <a:lstStyle/>
            <a:p>
              <a:endParaRPr lang="en-US" dirty="0">
                <a:solidFill>
                  <a:prstClr val="black"/>
                </a:solidFill>
              </a:endParaRPr>
            </a:p>
          </p:txBody>
        </p:sp>
        <p:sp>
          <p:nvSpPr>
            <p:cNvPr id="74998" name="Freeform 1153"/>
            <p:cNvSpPr>
              <a:spLocks/>
            </p:cNvSpPr>
            <p:nvPr/>
          </p:nvSpPr>
          <p:spPr bwMode="auto">
            <a:xfrm>
              <a:off x="3899" y="2713"/>
              <a:ext cx="103" cy="25"/>
            </a:xfrm>
            <a:custGeom>
              <a:avLst/>
              <a:gdLst>
                <a:gd name="T0" fmla="*/ 24 w 103"/>
                <a:gd name="T1" fmla="*/ 25 h 25"/>
                <a:gd name="T2" fmla="*/ 21 w 103"/>
                <a:gd name="T3" fmla="*/ 23 h 25"/>
                <a:gd name="T4" fmla="*/ 18 w 103"/>
                <a:gd name="T5" fmla="*/ 23 h 25"/>
                <a:gd name="T6" fmla="*/ 14 w 103"/>
                <a:gd name="T7" fmla="*/ 22 h 25"/>
                <a:gd name="T8" fmla="*/ 11 w 103"/>
                <a:gd name="T9" fmla="*/ 20 h 25"/>
                <a:gd name="T10" fmla="*/ 7 w 103"/>
                <a:gd name="T11" fmla="*/ 19 h 25"/>
                <a:gd name="T12" fmla="*/ 5 w 103"/>
                <a:gd name="T13" fmla="*/ 17 h 25"/>
                <a:gd name="T14" fmla="*/ 2 w 103"/>
                <a:gd name="T15" fmla="*/ 16 h 25"/>
                <a:gd name="T16" fmla="*/ 0 w 103"/>
                <a:gd name="T17" fmla="*/ 14 h 25"/>
                <a:gd name="T18" fmla="*/ 0 w 103"/>
                <a:gd name="T19" fmla="*/ 11 h 25"/>
                <a:gd name="T20" fmla="*/ 0 w 103"/>
                <a:gd name="T21" fmla="*/ 9 h 25"/>
                <a:gd name="T22" fmla="*/ 2 w 103"/>
                <a:gd name="T23" fmla="*/ 11 h 25"/>
                <a:gd name="T24" fmla="*/ 5 w 103"/>
                <a:gd name="T25" fmla="*/ 13 h 25"/>
                <a:gd name="T26" fmla="*/ 11 w 103"/>
                <a:gd name="T27" fmla="*/ 16 h 25"/>
                <a:gd name="T28" fmla="*/ 18 w 103"/>
                <a:gd name="T29" fmla="*/ 17 h 25"/>
                <a:gd name="T30" fmla="*/ 24 w 103"/>
                <a:gd name="T31" fmla="*/ 19 h 25"/>
                <a:gd name="T32" fmla="*/ 30 w 103"/>
                <a:gd name="T33" fmla="*/ 19 h 25"/>
                <a:gd name="T34" fmla="*/ 36 w 103"/>
                <a:gd name="T35" fmla="*/ 19 h 25"/>
                <a:gd name="T36" fmla="*/ 44 w 103"/>
                <a:gd name="T37" fmla="*/ 19 h 25"/>
                <a:gd name="T38" fmla="*/ 50 w 103"/>
                <a:gd name="T39" fmla="*/ 17 h 25"/>
                <a:gd name="T40" fmla="*/ 57 w 103"/>
                <a:gd name="T41" fmla="*/ 16 h 25"/>
                <a:gd name="T42" fmla="*/ 63 w 103"/>
                <a:gd name="T43" fmla="*/ 13 h 25"/>
                <a:gd name="T44" fmla="*/ 69 w 103"/>
                <a:gd name="T45" fmla="*/ 11 h 25"/>
                <a:gd name="T46" fmla="*/ 75 w 103"/>
                <a:gd name="T47" fmla="*/ 9 h 25"/>
                <a:gd name="T48" fmla="*/ 81 w 103"/>
                <a:gd name="T49" fmla="*/ 6 h 25"/>
                <a:gd name="T50" fmla="*/ 88 w 103"/>
                <a:gd name="T51" fmla="*/ 5 h 25"/>
                <a:gd name="T52" fmla="*/ 94 w 103"/>
                <a:gd name="T53" fmla="*/ 2 h 25"/>
                <a:gd name="T54" fmla="*/ 102 w 103"/>
                <a:gd name="T55" fmla="*/ 0 h 25"/>
                <a:gd name="T56" fmla="*/ 99 w 103"/>
                <a:gd name="T57" fmla="*/ 2 h 25"/>
                <a:gd name="T58" fmla="*/ 89 w 103"/>
                <a:gd name="T59" fmla="*/ 5 h 25"/>
                <a:gd name="T60" fmla="*/ 80 w 103"/>
                <a:gd name="T61" fmla="*/ 9 h 25"/>
                <a:gd name="T62" fmla="*/ 71 w 103"/>
                <a:gd name="T63" fmla="*/ 13 h 25"/>
                <a:gd name="T64" fmla="*/ 61 w 103"/>
                <a:gd name="T65" fmla="*/ 17 h 25"/>
                <a:gd name="T66" fmla="*/ 50 w 103"/>
                <a:gd name="T67" fmla="*/ 20 h 25"/>
                <a:gd name="T68" fmla="*/ 41 w 103"/>
                <a:gd name="T69" fmla="*/ 23 h 25"/>
                <a:gd name="T70" fmla="*/ 30 w 103"/>
                <a:gd name="T71" fmla="*/ 25 h 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3"/>
                <a:gd name="T109" fmla="*/ 0 h 25"/>
                <a:gd name="T110" fmla="*/ 103 w 103"/>
                <a:gd name="T111" fmla="*/ 25 h 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3" h="25">
                  <a:moveTo>
                    <a:pt x="25" y="25"/>
                  </a:moveTo>
                  <a:lnTo>
                    <a:pt x="24" y="25"/>
                  </a:lnTo>
                  <a:lnTo>
                    <a:pt x="22" y="25"/>
                  </a:lnTo>
                  <a:lnTo>
                    <a:pt x="21" y="23"/>
                  </a:lnTo>
                  <a:lnTo>
                    <a:pt x="19" y="23"/>
                  </a:lnTo>
                  <a:lnTo>
                    <a:pt x="18" y="23"/>
                  </a:lnTo>
                  <a:lnTo>
                    <a:pt x="16" y="22"/>
                  </a:lnTo>
                  <a:lnTo>
                    <a:pt x="14" y="22"/>
                  </a:lnTo>
                  <a:lnTo>
                    <a:pt x="13" y="22"/>
                  </a:lnTo>
                  <a:lnTo>
                    <a:pt x="11" y="20"/>
                  </a:lnTo>
                  <a:lnTo>
                    <a:pt x="8" y="20"/>
                  </a:lnTo>
                  <a:lnTo>
                    <a:pt x="7" y="19"/>
                  </a:lnTo>
                  <a:lnTo>
                    <a:pt x="5" y="17"/>
                  </a:lnTo>
                  <a:lnTo>
                    <a:pt x="3" y="17"/>
                  </a:lnTo>
                  <a:lnTo>
                    <a:pt x="2" y="16"/>
                  </a:lnTo>
                  <a:lnTo>
                    <a:pt x="0" y="14"/>
                  </a:lnTo>
                  <a:lnTo>
                    <a:pt x="0" y="13"/>
                  </a:lnTo>
                  <a:lnTo>
                    <a:pt x="0" y="11"/>
                  </a:lnTo>
                  <a:lnTo>
                    <a:pt x="0" y="9"/>
                  </a:lnTo>
                  <a:lnTo>
                    <a:pt x="2" y="11"/>
                  </a:lnTo>
                  <a:lnTo>
                    <a:pt x="5" y="13"/>
                  </a:lnTo>
                  <a:lnTo>
                    <a:pt x="8" y="14"/>
                  </a:lnTo>
                  <a:lnTo>
                    <a:pt x="11" y="16"/>
                  </a:lnTo>
                  <a:lnTo>
                    <a:pt x="14" y="17"/>
                  </a:lnTo>
                  <a:lnTo>
                    <a:pt x="18" y="17"/>
                  </a:lnTo>
                  <a:lnTo>
                    <a:pt x="21" y="19"/>
                  </a:lnTo>
                  <a:lnTo>
                    <a:pt x="24" y="19"/>
                  </a:lnTo>
                  <a:lnTo>
                    <a:pt x="27" y="19"/>
                  </a:lnTo>
                  <a:lnTo>
                    <a:pt x="30" y="19"/>
                  </a:lnTo>
                  <a:lnTo>
                    <a:pt x="33" y="19"/>
                  </a:lnTo>
                  <a:lnTo>
                    <a:pt x="36" y="19"/>
                  </a:lnTo>
                  <a:lnTo>
                    <a:pt x="41" y="19"/>
                  </a:lnTo>
                  <a:lnTo>
                    <a:pt x="44" y="19"/>
                  </a:lnTo>
                  <a:lnTo>
                    <a:pt x="47" y="17"/>
                  </a:lnTo>
                  <a:lnTo>
                    <a:pt x="50" y="17"/>
                  </a:lnTo>
                  <a:lnTo>
                    <a:pt x="53" y="16"/>
                  </a:lnTo>
                  <a:lnTo>
                    <a:pt x="57" y="16"/>
                  </a:lnTo>
                  <a:lnTo>
                    <a:pt x="60" y="14"/>
                  </a:lnTo>
                  <a:lnTo>
                    <a:pt x="63" y="13"/>
                  </a:lnTo>
                  <a:lnTo>
                    <a:pt x="66" y="13"/>
                  </a:lnTo>
                  <a:lnTo>
                    <a:pt x="69" y="11"/>
                  </a:lnTo>
                  <a:lnTo>
                    <a:pt x="72" y="9"/>
                  </a:lnTo>
                  <a:lnTo>
                    <a:pt x="75" y="9"/>
                  </a:lnTo>
                  <a:lnTo>
                    <a:pt x="78" y="8"/>
                  </a:lnTo>
                  <a:lnTo>
                    <a:pt x="81" y="6"/>
                  </a:lnTo>
                  <a:lnTo>
                    <a:pt x="85" y="5"/>
                  </a:lnTo>
                  <a:lnTo>
                    <a:pt x="88" y="5"/>
                  </a:lnTo>
                  <a:lnTo>
                    <a:pt x="91" y="3"/>
                  </a:lnTo>
                  <a:lnTo>
                    <a:pt x="94" y="2"/>
                  </a:lnTo>
                  <a:lnTo>
                    <a:pt x="99" y="2"/>
                  </a:lnTo>
                  <a:lnTo>
                    <a:pt x="102" y="0"/>
                  </a:lnTo>
                  <a:lnTo>
                    <a:pt x="103" y="0"/>
                  </a:lnTo>
                  <a:lnTo>
                    <a:pt x="99" y="2"/>
                  </a:lnTo>
                  <a:lnTo>
                    <a:pt x="94" y="3"/>
                  </a:lnTo>
                  <a:lnTo>
                    <a:pt x="89" y="5"/>
                  </a:lnTo>
                  <a:lnTo>
                    <a:pt x="85" y="6"/>
                  </a:lnTo>
                  <a:lnTo>
                    <a:pt x="80" y="9"/>
                  </a:lnTo>
                  <a:lnTo>
                    <a:pt x="75" y="11"/>
                  </a:lnTo>
                  <a:lnTo>
                    <a:pt x="71" y="13"/>
                  </a:lnTo>
                  <a:lnTo>
                    <a:pt x="66" y="16"/>
                  </a:lnTo>
                  <a:lnTo>
                    <a:pt x="61" y="17"/>
                  </a:lnTo>
                  <a:lnTo>
                    <a:pt x="55" y="19"/>
                  </a:lnTo>
                  <a:lnTo>
                    <a:pt x="50" y="20"/>
                  </a:lnTo>
                  <a:lnTo>
                    <a:pt x="46" y="22"/>
                  </a:lnTo>
                  <a:lnTo>
                    <a:pt x="41" y="23"/>
                  </a:lnTo>
                  <a:lnTo>
                    <a:pt x="35" y="25"/>
                  </a:lnTo>
                  <a:lnTo>
                    <a:pt x="30" y="25"/>
                  </a:lnTo>
                  <a:lnTo>
                    <a:pt x="25" y="25"/>
                  </a:lnTo>
                  <a:close/>
                </a:path>
              </a:pathLst>
            </a:custGeom>
            <a:solidFill>
              <a:srgbClr val="D81919"/>
            </a:solidFill>
            <a:ln w="9525">
              <a:noFill/>
              <a:round/>
              <a:headEnd/>
              <a:tailEnd/>
            </a:ln>
          </p:spPr>
          <p:txBody>
            <a:bodyPr/>
            <a:lstStyle/>
            <a:p>
              <a:endParaRPr lang="en-US" dirty="0">
                <a:solidFill>
                  <a:prstClr val="black"/>
                </a:solidFill>
              </a:endParaRPr>
            </a:p>
          </p:txBody>
        </p:sp>
        <p:sp>
          <p:nvSpPr>
            <p:cNvPr id="74999" name="Freeform 1154"/>
            <p:cNvSpPr>
              <a:spLocks/>
            </p:cNvSpPr>
            <p:nvPr/>
          </p:nvSpPr>
          <p:spPr bwMode="auto">
            <a:xfrm>
              <a:off x="4101" y="2662"/>
              <a:ext cx="24" cy="37"/>
            </a:xfrm>
            <a:custGeom>
              <a:avLst/>
              <a:gdLst>
                <a:gd name="T0" fmla="*/ 7 w 24"/>
                <a:gd name="T1" fmla="*/ 37 h 37"/>
                <a:gd name="T2" fmla="*/ 6 w 24"/>
                <a:gd name="T3" fmla="*/ 37 h 37"/>
                <a:gd name="T4" fmla="*/ 6 w 24"/>
                <a:gd name="T5" fmla="*/ 35 h 37"/>
                <a:gd name="T6" fmla="*/ 4 w 24"/>
                <a:gd name="T7" fmla="*/ 35 h 37"/>
                <a:gd name="T8" fmla="*/ 4 w 24"/>
                <a:gd name="T9" fmla="*/ 35 h 37"/>
                <a:gd name="T10" fmla="*/ 3 w 24"/>
                <a:gd name="T11" fmla="*/ 35 h 37"/>
                <a:gd name="T12" fmla="*/ 1 w 24"/>
                <a:gd name="T13" fmla="*/ 35 h 37"/>
                <a:gd name="T14" fmla="*/ 1 w 24"/>
                <a:gd name="T15" fmla="*/ 34 h 37"/>
                <a:gd name="T16" fmla="*/ 0 w 24"/>
                <a:gd name="T17" fmla="*/ 34 h 37"/>
                <a:gd name="T18" fmla="*/ 0 w 24"/>
                <a:gd name="T19" fmla="*/ 31 h 37"/>
                <a:gd name="T20" fmla="*/ 1 w 24"/>
                <a:gd name="T21" fmla="*/ 28 h 37"/>
                <a:gd name="T22" fmla="*/ 4 w 24"/>
                <a:gd name="T23" fmla="*/ 25 h 37"/>
                <a:gd name="T24" fmla="*/ 6 w 24"/>
                <a:gd name="T25" fmla="*/ 21 h 37"/>
                <a:gd name="T26" fmla="*/ 9 w 24"/>
                <a:gd name="T27" fmla="*/ 17 h 37"/>
                <a:gd name="T28" fmla="*/ 12 w 24"/>
                <a:gd name="T29" fmla="*/ 14 h 37"/>
                <a:gd name="T30" fmla="*/ 14 w 24"/>
                <a:gd name="T31" fmla="*/ 11 h 37"/>
                <a:gd name="T32" fmla="*/ 17 w 24"/>
                <a:gd name="T33" fmla="*/ 7 h 37"/>
                <a:gd name="T34" fmla="*/ 18 w 24"/>
                <a:gd name="T35" fmla="*/ 3 h 37"/>
                <a:gd name="T36" fmla="*/ 18 w 24"/>
                <a:gd name="T37" fmla="*/ 3 h 37"/>
                <a:gd name="T38" fmla="*/ 20 w 24"/>
                <a:gd name="T39" fmla="*/ 3 h 37"/>
                <a:gd name="T40" fmla="*/ 20 w 24"/>
                <a:gd name="T41" fmla="*/ 3 h 37"/>
                <a:gd name="T42" fmla="*/ 21 w 24"/>
                <a:gd name="T43" fmla="*/ 3 h 37"/>
                <a:gd name="T44" fmla="*/ 21 w 24"/>
                <a:gd name="T45" fmla="*/ 1 h 37"/>
                <a:gd name="T46" fmla="*/ 23 w 24"/>
                <a:gd name="T47" fmla="*/ 1 h 37"/>
                <a:gd name="T48" fmla="*/ 23 w 24"/>
                <a:gd name="T49" fmla="*/ 1 h 37"/>
                <a:gd name="T50" fmla="*/ 24 w 24"/>
                <a:gd name="T51" fmla="*/ 0 h 37"/>
                <a:gd name="T52" fmla="*/ 24 w 24"/>
                <a:gd name="T53" fmla="*/ 1 h 37"/>
                <a:gd name="T54" fmla="*/ 24 w 24"/>
                <a:gd name="T55" fmla="*/ 6 h 37"/>
                <a:gd name="T56" fmla="*/ 21 w 24"/>
                <a:gd name="T57" fmla="*/ 11 h 37"/>
                <a:gd name="T58" fmla="*/ 20 w 24"/>
                <a:gd name="T59" fmla="*/ 14 h 37"/>
                <a:gd name="T60" fmla="*/ 18 w 24"/>
                <a:gd name="T61" fmla="*/ 18 h 37"/>
                <a:gd name="T62" fmla="*/ 17 w 24"/>
                <a:gd name="T63" fmla="*/ 23 h 37"/>
                <a:gd name="T64" fmla="*/ 14 w 24"/>
                <a:gd name="T65" fmla="*/ 28 h 37"/>
                <a:gd name="T66" fmla="*/ 12 w 24"/>
                <a:gd name="T67" fmla="*/ 31 h 37"/>
                <a:gd name="T68" fmla="*/ 10 w 24"/>
                <a:gd name="T69" fmla="*/ 35 h 37"/>
                <a:gd name="T70" fmla="*/ 7 w 24"/>
                <a:gd name="T71" fmla="*/ 37 h 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
                <a:gd name="T109" fmla="*/ 0 h 37"/>
                <a:gd name="T110" fmla="*/ 24 w 24"/>
                <a:gd name="T111" fmla="*/ 37 h 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 h="37">
                  <a:moveTo>
                    <a:pt x="7" y="37"/>
                  </a:moveTo>
                  <a:lnTo>
                    <a:pt x="6" y="37"/>
                  </a:lnTo>
                  <a:lnTo>
                    <a:pt x="6" y="35"/>
                  </a:lnTo>
                  <a:lnTo>
                    <a:pt x="4" y="35"/>
                  </a:lnTo>
                  <a:lnTo>
                    <a:pt x="3" y="35"/>
                  </a:lnTo>
                  <a:lnTo>
                    <a:pt x="1" y="35"/>
                  </a:lnTo>
                  <a:lnTo>
                    <a:pt x="1" y="34"/>
                  </a:lnTo>
                  <a:lnTo>
                    <a:pt x="0" y="34"/>
                  </a:lnTo>
                  <a:lnTo>
                    <a:pt x="0" y="31"/>
                  </a:lnTo>
                  <a:lnTo>
                    <a:pt x="1" y="28"/>
                  </a:lnTo>
                  <a:lnTo>
                    <a:pt x="4" y="25"/>
                  </a:lnTo>
                  <a:lnTo>
                    <a:pt x="6" y="21"/>
                  </a:lnTo>
                  <a:lnTo>
                    <a:pt x="9" y="17"/>
                  </a:lnTo>
                  <a:lnTo>
                    <a:pt x="12" y="14"/>
                  </a:lnTo>
                  <a:lnTo>
                    <a:pt x="14" y="11"/>
                  </a:lnTo>
                  <a:lnTo>
                    <a:pt x="17" y="7"/>
                  </a:lnTo>
                  <a:lnTo>
                    <a:pt x="18" y="3"/>
                  </a:lnTo>
                  <a:lnTo>
                    <a:pt x="20" y="3"/>
                  </a:lnTo>
                  <a:lnTo>
                    <a:pt x="21" y="3"/>
                  </a:lnTo>
                  <a:lnTo>
                    <a:pt x="21" y="1"/>
                  </a:lnTo>
                  <a:lnTo>
                    <a:pt x="23" y="1"/>
                  </a:lnTo>
                  <a:lnTo>
                    <a:pt x="24" y="0"/>
                  </a:lnTo>
                  <a:lnTo>
                    <a:pt x="24" y="1"/>
                  </a:lnTo>
                  <a:lnTo>
                    <a:pt x="24" y="6"/>
                  </a:lnTo>
                  <a:lnTo>
                    <a:pt x="21" y="11"/>
                  </a:lnTo>
                  <a:lnTo>
                    <a:pt x="20" y="14"/>
                  </a:lnTo>
                  <a:lnTo>
                    <a:pt x="18" y="18"/>
                  </a:lnTo>
                  <a:lnTo>
                    <a:pt x="17" y="23"/>
                  </a:lnTo>
                  <a:lnTo>
                    <a:pt x="14" y="28"/>
                  </a:lnTo>
                  <a:lnTo>
                    <a:pt x="12" y="31"/>
                  </a:lnTo>
                  <a:lnTo>
                    <a:pt x="10" y="35"/>
                  </a:lnTo>
                  <a:lnTo>
                    <a:pt x="7" y="3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00" name="Freeform 1155"/>
            <p:cNvSpPr>
              <a:spLocks/>
            </p:cNvSpPr>
            <p:nvPr/>
          </p:nvSpPr>
          <p:spPr bwMode="auto">
            <a:xfrm>
              <a:off x="3966" y="2665"/>
              <a:ext cx="36" cy="32"/>
            </a:xfrm>
            <a:custGeom>
              <a:avLst/>
              <a:gdLst>
                <a:gd name="T0" fmla="*/ 4 w 36"/>
                <a:gd name="T1" fmla="*/ 32 h 32"/>
                <a:gd name="T2" fmla="*/ 2 w 36"/>
                <a:gd name="T3" fmla="*/ 31 h 32"/>
                <a:gd name="T4" fmla="*/ 2 w 36"/>
                <a:gd name="T5" fmla="*/ 31 h 32"/>
                <a:gd name="T6" fmla="*/ 0 w 36"/>
                <a:gd name="T7" fmla="*/ 31 h 32"/>
                <a:gd name="T8" fmla="*/ 0 w 36"/>
                <a:gd name="T9" fmla="*/ 29 h 32"/>
                <a:gd name="T10" fmla="*/ 0 w 36"/>
                <a:gd name="T11" fmla="*/ 28 h 32"/>
                <a:gd name="T12" fmla="*/ 0 w 36"/>
                <a:gd name="T13" fmla="*/ 25 h 32"/>
                <a:gd name="T14" fmla="*/ 2 w 36"/>
                <a:gd name="T15" fmla="*/ 22 h 32"/>
                <a:gd name="T16" fmla="*/ 2 w 36"/>
                <a:gd name="T17" fmla="*/ 18 h 32"/>
                <a:gd name="T18" fmla="*/ 4 w 36"/>
                <a:gd name="T19" fmla="*/ 15 h 32"/>
                <a:gd name="T20" fmla="*/ 4 w 36"/>
                <a:gd name="T21" fmla="*/ 14 h 32"/>
                <a:gd name="T22" fmla="*/ 5 w 36"/>
                <a:gd name="T23" fmla="*/ 11 h 32"/>
                <a:gd name="T24" fmla="*/ 5 w 36"/>
                <a:gd name="T25" fmla="*/ 8 h 32"/>
                <a:gd name="T26" fmla="*/ 8 w 36"/>
                <a:gd name="T27" fmla="*/ 6 h 32"/>
                <a:gd name="T28" fmla="*/ 11 w 36"/>
                <a:gd name="T29" fmla="*/ 6 h 32"/>
                <a:gd name="T30" fmla="*/ 14 w 36"/>
                <a:gd name="T31" fmla="*/ 4 h 32"/>
                <a:gd name="T32" fmla="*/ 18 w 36"/>
                <a:gd name="T33" fmla="*/ 4 h 32"/>
                <a:gd name="T34" fmla="*/ 21 w 36"/>
                <a:gd name="T35" fmla="*/ 3 h 32"/>
                <a:gd name="T36" fmla="*/ 24 w 36"/>
                <a:gd name="T37" fmla="*/ 1 h 32"/>
                <a:gd name="T38" fmla="*/ 27 w 36"/>
                <a:gd name="T39" fmla="*/ 1 h 32"/>
                <a:gd name="T40" fmla="*/ 30 w 36"/>
                <a:gd name="T41" fmla="*/ 0 h 32"/>
                <a:gd name="T42" fmla="*/ 32 w 36"/>
                <a:gd name="T43" fmla="*/ 0 h 32"/>
                <a:gd name="T44" fmla="*/ 33 w 36"/>
                <a:gd name="T45" fmla="*/ 1 h 32"/>
                <a:gd name="T46" fmla="*/ 35 w 36"/>
                <a:gd name="T47" fmla="*/ 3 h 32"/>
                <a:gd name="T48" fmla="*/ 36 w 36"/>
                <a:gd name="T49" fmla="*/ 6 h 32"/>
                <a:gd name="T50" fmla="*/ 36 w 36"/>
                <a:gd name="T51" fmla="*/ 9 h 32"/>
                <a:gd name="T52" fmla="*/ 36 w 36"/>
                <a:gd name="T53" fmla="*/ 11 h 32"/>
                <a:gd name="T54" fmla="*/ 36 w 36"/>
                <a:gd name="T55" fmla="*/ 14 h 32"/>
                <a:gd name="T56" fmla="*/ 36 w 36"/>
                <a:gd name="T57" fmla="*/ 17 h 32"/>
                <a:gd name="T58" fmla="*/ 36 w 36"/>
                <a:gd name="T59" fmla="*/ 20 h 32"/>
                <a:gd name="T60" fmla="*/ 35 w 36"/>
                <a:gd name="T61" fmla="*/ 22 h 32"/>
                <a:gd name="T62" fmla="*/ 33 w 36"/>
                <a:gd name="T63" fmla="*/ 23 h 32"/>
                <a:gd name="T64" fmla="*/ 32 w 36"/>
                <a:gd name="T65" fmla="*/ 23 h 32"/>
                <a:gd name="T66" fmla="*/ 30 w 36"/>
                <a:gd name="T67" fmla="*/ 25 h 32"/>
                <a:gd name="T68" fmla="*/ 28 w 36"/>
                <a:gd name="T69" fmla="*/ 26 h 32"/>
                <a:gd name="T70" fmla="*/ 25 w 36"/>
                <a:gd name="T71" fmla="*/ 26 h 32"/>
                <a:gd name="T72" fmla="*/ 24 w 36"/>
                <a:gd name="T73" fmla="*/ 28 h 32"/>
                <a:gd name="T74" fmla="*/ 22 w 36"/>
                <a:gd name="T75" fmla="*/ 28 h 32"/>
                <a:gd name="T76" fmla="*/ 19 w 36"/>
                <a:gd name="T77" fmla="*/ 29 h 32"/>
                <a:gd name="T78" fmla="*/ 18 w 36"/>
                <a:gd name="T79" fmla="*/ 29 h 32"/>
                <a:gd name="T80" fmla="*/ 14 w 36"/>
                <a:gd name="T81" fmla="*/ 29 h 32"/>
                <a:gd name="T82" fmla="*/ 13 w 36"/>
                <a:gd name="T83" fmla="*/ 31 h 32"/>
                <a:gd name="T84" fmla="*/ 10 w 36"/>
                <a:gd name="T85" fmla="*/ 31 h 32"/>
                <a:gd name="T86" fmla="*/ 8 w 36"/>
                <a:gd name="T87" fmla="*/ 31 h 32"/>
                <a:gd name="T88" fmla="*/ 5 w 36"/>
                <a:gd name="T89" fmla="*/ 31 h 32"/>
                <a:gd name="T90" fmla="*/ 4 w 36"/>
                <a:gd name="T91" fmla="*/ 32 h 32"/>
                <a:gd name="T92" fmla="*/ 4 w 36"/>
                <a:gd name="T93" fmla="*/ 32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
                <a:gd name="T142" fmla="*/ 0 h 32"/>
                <a:gd name="T143" fmla="*/ 36 w 36"/>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 h="32">
                  <a:moveTo>
                    <a:pt x="4" y="32"/>
                  </a:moveTo>
                  <a:lnTo>
                    <a:pt x="2" y="31"/>
                  </a:lnTo>
                  <a:lnTo>
                    <a:pt x="0" y="31"/>
                  </a:lnTo>
                  <a:lnTo>
                    <a:pt x="0" y="29"/>
                  </a:lnTo>
                  <a:lnTo>
                    <a:pt x="0" y="28"/>
                  </a:lnTo>
                  <a:lnTo>
                    <a:pt x="0" y="25"/>
                  </a:lnTo>
                  <a:lnTo>
                    <a:pt x="2" y="22"/>
                  </a:lnTo>
                  <a:lnTo>
                    <a:pt x="2" y="18"/>
                  </a:lnTo>
                  <a:lnTo>
                    <a:pt x="4" y="15"/>
                  </a:lnTo>
                  <a:lnTo>
                    <a:pt x="4" y="14"/>
                  </a:lnTo>
                  <a:lnTo>
                    <a:pt x="5" y="11"/>
                  </a:lnTo>
                  <a:lnTo>
                    <a:pt x="5" y="8"/>
                  </a:lnTo>
                  <a:lnTo>
                    <a:pt x="8" y="6"/>
                  </a:lnTo>
                  <a:lnTo>
                    <a:pt x="11" y="6"/>
                  </a:lnTo>
                  <a:lnTo>
                    <a:pt x="14" y="4"/>
                  </a:lnTo>
                  <a:lnTo>
                    <a:pt x="18" y="4"/>
                  </a:lnTo>
                  <a:lnTo>
                    <a:pt x="21" y="3"/>
                  </a:lnTo>
                  <a:lnTo>
                    <a:pt x="24" y="1"/>
                  </a:lnTo>
                  <a:lnTo>
                    <a:pt x="27" y="1"/>
                  </a:lnTo>
                  <a:lnTo>
                    <a:pt x="30" y="0"/>
                  </a:lnTo>
                  <a:lnTo>
                    <a:pt x="32" y="0"/>
                  </a:lnTo>
                  <a:lnTo>
                    <a:pt x="33" y="1"/>
                  </a:lnTo>
                  <a:lnTo>
                    <a:pt x="35" y="3"/>
                  </a:lnTo>
                  <a:lnTo>
                    <a:pt x="36" y="6"/>
                  </a:lnTo>
                  <a:lnTo>
                    <a:pt x="36" y="9"/>
                  </a:lnTo>
                  <a:lnTo>
                    <a:pt x="36" y="11"/>
                  </a:lnTo>
                  <a:lnTo>
                    <a:pt x="36" y="14"/>
                  </a:lnTo>
                  <a:lnTo>
                    <a:pt x="36" y="17"/>
                  </a:lnTo>
                  <a:lnTo>
                    <a:pt x="36" y="20"/>
                  </a:lnTo>
                  <a:lnTo>
                    <a:pt x="35" y="22"/>
                  </a:lnTo>
                  <a:lnTo>
                    <a:pt x="33" y="23"/>
                  </a:lnTo>
                  <a:lnTo>
                    <a:pt x="32" y="23"/>
                  </a:lnTo>
                  <a:lnTo>
                    <a:pt x="30" y="25"/>
                  </a:lnTo>
                  <a:lnTo>
                    <a:pt x="28" y="26"/>
                  </a:lnTo>
                  <a:lnTo>
                    <a:pt x="25" y="26"/>
                  </a:lnTo>
                  <a:lnTo>
                    <a:pt x="24" y="28"/>
                  </a:lnTo>
                  <a:lnTo>
                    <a:pt x="22" y="28"/>
                  </a:lnTo>
                  <a:lnTo>
                    <a:pt x="19" y="29"/>
                  </a:lnTo>
                  <a:lnTo>
                    <a:pt x="18" y="29"/>
                  </a:lnTo>
                  <a:lnTo>
                    <a:pt x="14" y="29"/>
                  </a:lnTo>
                  <a:lnTo>
                    <a:pt x="13" y="31"/>
                  </a:lnTo>
                  <a:lnTo>
                    <a:pt x="10" y="31"/>
                  </a:lnTo>
                  <a:lnTo>
                    <a:pt x="8" y="31"/>
                  </a:lnTo>
                  <a:lnTo>
                    <a:pt x="5" y="31"/>
                  </a:lnTo>
                  <a:lnTo>
                    <a:pt x="4" y="3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01" name="Freeform 1156"/>
            <p:cNvSpPr>
              <a:spLocks/>
            </p:cNvSpPr>
            <p:nvPr/>
          </p:nvSpPr>
          <p:spPr bwMode="auto">
            <a:xfrm>
              <a:off x="4102" y="2666"/>
              <a:ext cx="20" cy="30"/>
            </a:xfrm>
            <a:custGeom>
              <a:avLst/>
              <a:gdLst>
                <a:gd name="T0" fmla="*/ 5 w 20"/>
                <a:gd name="T1" fmla="*/ 30 h 30"/>
                <a:gd name="T2" fmla="*/ 3 w 20"/>
                <a:gd name="T3" fmla="*/ 30 h 30"/>
                <a:gd name="T4" fmla="*/ 3 w 20"/>
                <a:gd name="T5" fmla="*/ 30 h 30"/>
                <a:gd name="T6" fmla="*/ 2 w 20"/>
                <a:gd name="T7" fmla="*/ 28 h 30"/>
                <a:gd name="T8" fmla="*/ 2 w 20"/>
                <a:gd name="T9" fmla="*/ 28 h 30"/>
                <a:gd name="T10" fmla="*/ 0 w 20"/>
                <a:gd name="T11" fmla="*/ 27 h 30"/>
                <a:gd name="T12" fmla="*/ 3 w 20"/>
                <a:gd name="T13" fmla="*/ 24 h 30"/>
                <a:gd name="T14" fmla="*/ 5 w 20"/>
                <a:gd name="T15" fmla="*/ 22 h 30"/>
                <a:gd name="T16" fmla="*/ 6 w 20"/>
                <a:gd name="T17" fmla="*/ 19 h 30"/>
                <a:gd name="T18" fmla="*/ 9 w 20"/>
                <a:gd name="T19" fmla="*/ 16 h 30"/>
                <a:gd name="T20" fmla="*/ 11 w 20"/>
                <a:gd name="T21" fmla="*/ 13 h 30"/>
                <a:gd name="T22" fmla="*/ 13 w 20"/>
                <a:gd name="T23" fmla="*/ 10 h 30"/>
                <a:gd name="T24" fmla="*/ 16 w 20"/>
                <a:gd name="T25" fmla="*/ 7 h 30"/>
                <a:gd name="T26" fmla="*/ 17 w 20"/>
                <a:gd name="T27" fmla="*/ 3 h 30"/>
                <a:gd name="T28" fmla="*/ 17 w 20"/>
                <a:gd name="T29" fmla="*/ 3 h 30"/>
                <a:gd name="T30" fmla="*/ 19 w 20"/>
                <a:gd name="T31" fmla="*/ 2 h 30"/>
                <a:gd name="T32" fmla="*/ 19 w 20"/>
                <a:gd name="T33" fmla="*/ 2 h 30"/>
                <a:gd name="T34" fmla="*/ 20 w 20"/>
                <a:gd name="T35" fmla="*/ 0 h 30"/>
                <a:gd name="T36" fmla="*/ 20 w 20"/>
                <a:gd name="T37" fmla="*/ 2 h 30"/>
                <a:gd name="T38" fmla="*/ 19 w 20"/>
                <a:gd name="T39" fmla="*/ 5 h 30"/>
                <a:gd name="T40" fmla="*/ 17 w 20"/>
                <a:gd name="T41" fmla="*/ 8 h 30"/>
                <a:gd name="T42" fmla="*/ 16 w 20"/>
                <a:gd name="T43" fmla="*/ 13 h 30"/>
                <a:gd name="T44" fmla="*/ 14 w 20"/>
                <a:gd name="T45" fmla="*/ 16 h 30"/>
                <a:gd name="T46" fmla="*/ 13 w 20"/>
                <a:gd name="T47" fmla="*/ 19 h 30"/>
                <a:gd name="T48" fmla="*/ 11 w 20"/>
                <a:gd name="T49" fmla="*/ 22 h 30"/>
                <a:gd name="T50" fmla="*/ 9 w 20"/>
                <a:gd name="T51" fmla="*/ 27 h 30"/>
                <a:gd name="T52" fmla="*/ 8 w 20"/>
                <a:gd name="T53" fmla="*/ 30 h 30"/>
                <a:gd name="T54" fmla="*/ 5 w 20"/>
                <a:gd name="T55" fmla="*/ 3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
                <a:gd name="T85" fmla="*/ 0 h 30"/>
                <a:gd name="T86" fmla="*/ 20 w 20"/>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 h="30">
                  <a:moveTo>
                    <a:pt x="5" y="30"/>
                  </a:moveTo>
                  <a:lnTo>
                    <a:pt x="3" y="30"/>
                  </a:lnTo>
                  <a:lnTo>
                    <a:pt x="2" y="28"/>
                  </a:lnTo>
                  <a:lnTo>
                    <a:pt x="0" y="27"/>
                  </a:lnTo>
                  <a:lnTo>
                    <a:pt x="3" y="24"/>
                  </a:lnTo>
                  <a:lnTo>
                    <a:pt x="5" y="22"/>
                  </a:lnTo>
                  <a:lnTo>
                    <a:pt x="6" y="19"/>
                  </a:lnTo>
                  <a:lnTo>
                    <a:pt x="9" y="16"/>
                  </a:lnTo>
                  <a:lnTo>
                    <a:pt x="11" y="13"/>
                  </a:lnTo>
                  <a:lnTo>
                    <a:pt x="13" y="10"/>
                  </a:lnTo>
                  <a:lnTo>
                    <a:pt x="16" y="7"/>
                  </a:lnTo>
                  <a:lnTo>
                    <a:pt x="17" y="3"/>
                  </a:lnTo>
                  <a:lnTo>
                    <a:pt x="19" y="2"/>
                  </a:lnTo>
                  <a:lnTo>
                    <a:pt x="20" y="0"/>
                  </a:lnTo>
                  <a:lnTo>
                    <a:pt x="20" y="2"/>
                  </a:lnTo>
                  <a:lnTo>
                    <a:pt x="19" y="5"/>
                  </a:lnTo>
                  <a:lnTo>
                    <a:pt x="17" y="8"/>
                  </a:lnTo>
                  <a:lnTo>
                    <a:pt x="16" y="13"/>
                  </a:lnTo>
                  <a:lnTo>
                    <a:pt x="14" y="16"/>
                  </a:lnTo>
                  <a:lnTo>
                    <a:pt x="13" y="19"/>
                  </a:lnTo>
                  <a:lnTo>
                    <a:pt x="11" y="22"/>
                  </a:lnTo>
                  <a:lnTo>
                    <a:pt x="9" y="27"/>
                  </a:lnTo>
                  <a:lnTo>
                    <a:pt x="8" y="30"/>
                  </a:lnTo>
                  <a:lnTo>
                    <a:pt x="5" y="30"/>
                  </a:lnTo>
                  <a:close/>
                </a:path>
              </a:pathLst>
            </a:custGeom>
            <a:solidFill>
              <a:srgbClr val="666666"/>
            </a:solidFill>
            <a:ln w="9525">
              <a:noFill/>
              <a:round/>
              <a:headEnd/>
              <a:tailEnd/>
            </a:ln>
          </p:spPr>
          <p:txBody>
            <a:bodyPr/>
            <a:lstStyle/>
            <a:p>
              <a:endParaRPr lang="en-US" dirty="0">
                <a:solidFill>
                  <a:prstClr val="black"/>
                </a:solidFill>
              </a:endParaRPr>
            </a:p>
          </p:txBody>
        </p:sp>
        <p:sp>
          <p:nvSpPr>
            <p:cNvPr id="75002" name="Freeform 1157"/>
            <p:cNvSpPr>
              <a:spLocks/>
            </p:cNvSpPr>
            <p:nvPr/>
          </p:nvSpPr>
          <p:spPr bwMode="auto">
            <a:xfrm>
              <a:off x="3929" y="2660"/>
              <a:ext cx="33" cy="34"/>
            </a:xfrm>
            <a:custGeom>
              <a:avLst/>
              <a:gdLst>
                <a:gd name="T0" fmla="*/ 23 w 33"/>
                <a:gd name="T1" fmla="*/ 34 h 34"/>
                <a:gd name="T2" fmla="*/ 20 w 33"/>
                <a:gd name="T3" fmla="*/ 34 h 34"/>
                <a:gd name="T4" fmla="*/ 17 w 33"/>
                <a:gd name="T5" fmla="*/ 33 h 34"/>
                <a:gd name="T6" fmla="*/ 14 w 33"/>
                <a:gd name="T7" fmla="*/ 31 h 34"/>
                <a:gd name="T8" fmla="*/ 11 w 33"/>
                <a:gd name="T9" fmla="*/ 31 h 34"/>
                <a:gd name="T10" fmla="*/ 8 w 33"/>
                <a:gd name="T11" fmla="*/ 30 h 34"/>
                <a:gd name="T12" fmla="*/ 5 w 33"/>
                <a:gd name="T13" fmla="*/ 28 h 34"/>
                <a:gd name="T14" fmla="*/ 2 w 33"/>
                <a:gd name="T15" fmla="*/ 27 h 34"/>
                <a:gd name="T16" fmla="*/ 0 w 33"/>
                <a:gd name="T17" fmla="*/ 25 h 34"/>
                <a:gd name="T18" fmla="*/ 0 w 33"/>
                <a:gd name="T19" fmla="*/ 22 h 34"/>
                <a:gd name="T20" fmla="*/ 0 w 33"/>
                <a:gd name="T21" fmla="*/ 20 h 34"/>
                <a:gd name="T22" fmla="*/ 0 w 33"/>
                <a:gd name="T23" fmla="*/ 17 h 34"/>
                <a:gd name="T24" fmla="*/ 0 w 33"/>
                <a:gd name="T25" fmla="*/ 16 h 34"/>
                <a:gd name="T26" fmla="*/ 2 w 33"/>
                <a:gd name="T27" fmla="*/ 13 h 34"/>
                <a:gd name="T28" fmla="*/ 2 w 33"/>
                <a:gd name="T29" fmla="*/ 11 h 34"/>
                <a:gd name="T30" fmla="*/ 3 w 33"/>
                <a:gd name="T31" fmla="*/ 8 h 34"/>
                <a:gd name="T32" fmla="*/ 3 w 33"/>
                <a:gd name="T33" fmla="*/ 6 h 34"/>
                <a:gd name="T34" fmla="*/ 3 w 33"/>
                <a:gd name="T35" fmla="*/ 5 h 34"/>
                <a:gd name="T36" fmla="*/ 5 w 33"/>
                <a:gd name="T37" fmla="*/ 3 h 34"/>
                <a:gd name="T38" fmla="*/ 5 w 33"/>
                <a:gd name="T39" fmla="*/ 2 h 34"/>
                <a:gd name="T40" fmla="*/ 6 w 33"/>
                <a:gd name="T41" fmla="*/ 0 h 34"/>
                <a:gd name="T42" fmla="*/ 8 w 33"/>
                <a:gd name="T43" fmla="*/ 0 h 34"/>
                <a:gd name="T44" fmla="*/ 9 w 33"/>
                <a:gd name="T45" fmla="*/ 2 h 34"/>
                <a:gd name="T46" fmla="*/ 11 w 33"/>
                <a:gd name="T47" fmla="*/ 2 h 34"/>
                <a:gd name="T48" fmla="*/ 12 w 33"/>
                <a:gd name="T49" fmla="*/ 2 h 34"/>
                <a:gd name="T50" fmla="*/ 14 w 33"/>
                <a:gd name="T51" fmla="*/ 3 h 34"/>
                <a:gd name="T52" fmla="*/ 16 w 33"/>
                <a:gd name="T53" fmla="*/ 3 h 34"/>
                <a:gd name="T54" fmla="*/ 17 w 33"/>
                <a:gd name="T55" fmla="*/ 5 h 34"/>
                <a:gd name="T56" fmla="*/ 20 w 33"/>
                <a:gd name="T57" fmla="*/ 5 h 34"/>
                <a:gd name="T58" fmla="*/ 22 w 33"/>
                <a:gd name="T59" fmla="*/ 5 h 34"/>
                <a:gd name="T60" fmla="*/ 23 w 33"/>
                <a:gd name="T61" fmla="*/ 6 h 34"/>
                <a:gd name="T62" fmla="*/ 25 w 33"/>
                <a:gd name="T63" fmla="*/ 6 h 34"/>
                <a:gd name="T64" fmla="*/ 27 w 33"/>
                <a:gd name="T65" fmla="*/ 8 h 34"/>
                <a:gd name="T66" fmla="*/ 28 w 33"/>
                <a:gd name="T67" fmla="*/ 8 h 34"/>
                <a:gd name="T68" fmla="*/ 30 w 33"/>
                <a:gd name="T69" fmla="*/ 9 h 34"/>
                <a:gd name="T70" fmla="*/ 31 w 33"/>
                <a:gd name="T71" fmla="*/ 9 h 34"/>
                <a:gd name="T72" fmla="*/ 33 w 33"/>
                <a:gd name="T73" fmla="*/ 11 h 34"/>
                <a:gd name="T74" fmla="*/ 33 w 33"/>
                <a:gd name="T75" fmla="*/ 13 h 34"/>
                <a:gd name="T76" fmla="*/ 33 w 33"/>
                <a:gd name="T77" fmla="*/ 16 h 34"/>
                <a:gd name="T78" fmla="*/ 33 w 33"/>
                <a:gd name="T79" fmla="*/ 19 h 34"/>
                <a:gd name="T80" fmla="*/ 33 w 33"/>
                <a:gd name="T81" fmla="*/ 22 h 34"/>
                <a:gd name="T82" fmla="*/ 31 w 33"/>
                <a:gd name="T83" fmla="*/ 25 h 34"/>
                <a:gd name="T84" fmla="*/ 31 w 33"/>
                <a:gd name="T85" fmla="*/ 28 h 34"/>
                <a:gd name="T86" fmla="*/ 30 w 33"/>
                <a:gd name="T87" fmla="*/ 31 h 34"/>
                <a:gd name="T88" fmla="*/ 28 w 33"/>
                <a:gd name="T89" fmla="*/ 34 h 34"/>
                <a:gd name="T90" fmla="*/ 27 w 33"/>
                <a:gd name="T91" fmla="*/ 34 h 34"/>
                <a:gd name="T92" fmla="*/ 23 w 33"/>
                <a:gd name="T93" fmla="*/ 34 h 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
                <a:gd name="T142" fmla="*/ 0 h 34"/>
                <a:gd name="T143" fmla="*/ 33 w 33"/>
                <a:gd name="T144" fmla="*/ 34 h 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 h="34">
                  <a:moveTo>
                    <a:pt x="23" y="34"/>
                  </a:moveTo>
                  <a:lnTo>
                    <a:pt x="20" y="34"/>
                  </a:lnTo>
                  <a:lnTo>
                    <a:pt x="17" y="33"/>
                  </a:lnTo>
                  <a:lnTo>
                    <a:pt x="14" y="31"/>
                  </a:lnTo>
                  <a:lnTo>
                    <a:pt x="11" y="31"/>
                  </a:lnTo>
                  <a:lnTo>
                    <a:pt x="8" y="30"/>
                  </a:lnTo>
                  <a:lnTo>
                    <a:pt x="5" y="28"/>
                  </a:lnTo>
                  <a:lnTo>
                    <a:pt x="2" y="27"/>
                  </a:lnTo>
                  <a:lnTo>
                    <a:pt x="0" y="25"/>
                  </a:lnTo>
                  <a:lnTo>
                    <a:pt x="0" y="22"/>
                  </a:lnTo>
                  <a:lnTo>
                    <a:pt x="0" y="20"/>
                  </a:lnTo>
                  <a:lnTo>
                    <a:pt x="0" y="17"/>
                  </a:lnTo>
                  <a:lnTo>
                    <a:pt x="0" y="16"/>
                  </a:lnTo>
                  <a:lnTo>
                    <a:pt x="2" y="13"/>
                  </a:lnTo>
                  <a:lnTo>
                    <a:pt x="2" y="11"/>
                  </a:lnTo>
                  <a:lnTo>
                    <a:pt x="3" y="8"/>
                  </a:lnTo>
                  <a:lnTo>
                    <a:pt x="3" y="6"/>
                  </a:lnTo>
                  <a:lnTo>
                    <a:pt x="3" y="5"/>
                  </a:lnTo>
                  <a:lnTo>
                    <a:pt x="5" y="3"/>
                  </a:lnTo>
                  <a:lnTo>
                    <a:pt x="5" y="2"/>
                  </a:lnTo>
                  <a:lnTo>
                    <a:pt x="6" y="0"/>
                  </a:lnTo>
                  <a:lnTo>
                    <a:pt x="8" y="0"/>
                  </a:lnTo>
                  <a:lnTo>
                    <a:pt x="9" y="2"/>
                  </a:lnTo>
                  <a:lnTo>
                    <a:pt x="11" y="2"/>
                  </a:lnTo>
                  <a:lnTo>
                    <a:pt x="12" y="2"/>
                  </a:lnTo>
                  <a:lnTo>
                    <a:pt x="14" y="3"/>
                  </a:lnTo>
                  <a:lnTo>
                    <a:pt x="16" y="3"/>
                  </a:lnTo>
                  <a:lnTo>
                    <a:pt x="17" y="5"/>
                  </a:lnTo>
                  <a:lnTo>
                    <a:pt x="20" y="5"/>
                  </a:lnTo>
                  <a:lnTo>
                    <a:pt x="22" y="5"/>
                  </a:lnTo>
                  <a:lnTo>
                    <a:pt x="23" y="6"/>
                  </a:lnTo>
                  <a:lnTo>
                    <a:pt x="25" y="6"/>
                  </a:lnTo>
                  <a:lnTo>
                    <a:pt x="27" y="8"/>
                  </a:lnTo>
                  <a:lnTo>
                    <a:pt x="28" y="8"/>
                  </a:lnTo>
                  <a:lnTo>
                    <a:pt x="30" y="9"/>
                  </a:lnTo>
                  <a:lnTo>
                    <a:pt x="31" y="9"/>
                  </a:lnTo>
                  <a:lnTo>
                    <a:pt x="33" y="11"/>
                  </a:lnTo>
                  <a:lnTo>
                    <a:pt x="33" y="13"/>
                  </a:lnTo>
                  <a:lnTo>
                    <a:pt x="33" y="16"/>
                  </a:lnTo>
                  <a:lnTo>
                    <a:pt x="33" y="19"/>
                  </a:lnTo>
                  <a:lnTo>
                    <a:pt x="33" y="22"/>
                  </a:lnTo>
                  <a:lnTo>
                    <a:pt x="31" y="25"/>
                  </a:lnTo>
                  <a:lnTo>
                    <a:pt x="31" y="28"/>
                  </a:lnTo>
                  <a:lnTo>
                    <a:pt x="30" y="31"/>
                  </a:lnTo>
                  <a:lnTo>
                    <a:pt x="28" y="34"/>
                  </a:lnTo>
                  <a:lnTo>
                    <a:pt x="27" y="34"/>
                  </a:lnTo>
                  <a:lnTo>
                    <a:pt x="23" y="3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03" name="Freeform 1158"/>
            <p:cNvSpPr>
              <a:spLocks/>
            </p:cNvSpPr>
            <p:nvPr/>
          </p:nvSpPr>
          <p:spPr bwMode="auto">
            <a:xfrm>
              <a:off x="3970" y="2668"/>
              <a:ext cx="31" cy="26"/>
            </a:xfrm>
            <a:custGeom>
              <a:avLst/>
              <a:gdLst>
                <a:gd name="T0" fmla="*/ 0 w 31"/>
                <a:gd name="T1" fmla="*/ 26 h 26"/>
                <a:gd name="T2" fmla="*/ 0 w 31"/>
                <a:gd name="T3" fmla="*/ 26 h 26"/>
                <a:gd name="T4" fmla="*/ 0 w 31"/>
                <a:gd name="T5" fmla="*/ 22 h 26"/>
                <a:gd name="T6" fmla="*/ 1 w 31"/>
                <a:gd name="T7" fmla="*/ 17 h 26"/>
                <a:gd name="T8" fmla="*/ 3 w 31"/>
                <a:gd name="T9" fmla="*/ 12 h 26"/>
                <a:gd name="T10" fmla="*/ 3 w 31"/>
                <a:gd name="T11" fmla="*/ 8 h 26"/>
                <a:gd name="T12" fmla="*/ 4 w 31"/>
                <a:gd name="T13" fmla="*/ 6 h 26"/>
                <a:gd name="T14" fmla="*/ 6 w 31"/>
                <a:gd name="T15" fmla="*/ 6 h 26"/>
                <a:gd name="T16" fmla="*/ 9 w 31"/>
                <a:gd name="T17" fmla="*/ 5 h 26"/>
                <a:gd name="T18" fmla="*/ 12 w 31"/>
                <a:gd name="T19" fmla="*/ 3 h 26"/>
                <a:gd name="T20" fmla="*/ 15 w 31"/>
                <a:gd name="T21" fmla="*/ 3 h 26"/>
                <a:gd name="T22" fmla="*/ 18 w 31"/>
                <a:gd name="T23" fmla="*/ 1 h 26"/>
                <a:gd name="T24" fmla="*/ 21 w 31"/>
                <a:gd name="T25" fmla="*/ 1 h 26"/>
                <a:gd name="T26" fmla="*/ 24 w 31"/>
                <a:gd name="T27" fmla="*/ 0 h 26"/>
                <a:gd name="T28" fmla="*/ 26 w 31"/>
                <a:gd name="T29" fmla="*/ 0 h 26"/>
                <a:gd name="T30" fmla="*/ 28 w 31"/>
                <a:gd name="T31" fmla="*/ 0 h 26"/>
                <a:gd name="T32" fmla="*/ 29 w 31"/>
                <a:gd name="T33" fmla="*/ 1 h 26"/>
                <a:gd name="T34" fmla="*/ 29 w 31"/>
                <a:gd name="T35" fmla="*/ 3 h 26"/>
                <a:gd name="T36" fmla="*/ 29 w 31"/>
                <a:gd name="T37" fmla="*/ 5 h 26"/>
                <a:gd name="T38" fmla="*/ 31 w 31"/>
                <a:gd name="T39" fmla="*/ 6 h 26"/>
                <a:gd name="T40" fmla="*/ 31 w 31"/>
                <a:gd name="T41" fmla="*/ 9 h 26"/>
                <a:gd name="T42" fmla="*/ 31 w 31"/>
                <a:gd name="T43" fmla="*/ 12 h 26"/>
                <a:gd name="T44" fmla="*/ 31 w 31"/>
                <a:gd name="T45" fmla="*/ 14 h 26"/>
                <a:gd name="T46" fmla="*/ 29 w 31"/>
                <a:gd name="T47" fmla="*/ 17 h 26"/>
                <a:gd name="T48" fmla="*/ 28 w 31"/>
                <a:gd name="T49" fmla="*/ 19 h 26"/>
                <a:gd name="T50" fmla="*/ 26 w 31"/>
                <a:gd name="T51" fmla="*/ 19 h 26"/>
                <a:gd name="T52" fmla="*/ 24 w 31"/>
                <a:gd name="T53" fmla="*/ 20 h 26"/>
                <a:gd name="T54" fmla="*/ 23 w 31"/>
                <a:gd name="T55" fmla="*/ 20 h 26"/>
                <a:gd name="T56" fmla="*/ 21 w 31"/>
                <a:gd name="T57" fmla="*/ 22 h 26"/>
                <a:gd name="T58" fmla="*/ 20 w 31"/>
                <a:gd name="T59" fmla="*/ 22 h 26"/>
                <a:gd name="T60" fmla="*/ 17 w 31"/>
                <a:gd name="T61" fmla="*/ 23 h 26"/>
                <a:gd name="T62" fmla="*/ 15 w 31"/>
                <a:gd name="T63" fmla="*/ 23 h 26"/>
                <a:gd name="T64" fmla="*/ 14 w 31"/>
                <a:gd name="T65" fmla="*/ 25 h 26"/>
                <a:gd name="T66" fmla="*/ 12 w 31"/>
                <a:gd name="T67" fmla="*/ 25 h 26"/>
                <a:gd name="T68" fmla="*/ 9 w 31"/>
                <a:gd name="T69" fmla="*/ 25 h 26"/>
                <a:gd name="T70" fmla="*/ 7 w 31"/>
                <a:gd name="T71" fmla="*/ 25 h 26"/>
                <a:gd name="T72" fmla="*/ 6 w 31"/>
                <a:gd name="T73" fmla="*/ 26 h 26"/>
                <a:gd name="T74" fmla="*/ 4 w 31"/>
                <a:gd name="T75" fmla="*/ 26 h 26"/>
                <a:gd name="T76" fmla="*/ 1 w 31"/>
                <a:gd name="T77" fmla="*/ 26 h 26"/>
                <a:gd name="T78" fmla="*/ 0 w 31"/>
                <a:gd name="T79" fmla="*/ 26 h 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26"/>
                <a:gd name="T122" fmla="*/ 31 w 31"/>
                <a:gd name="T123" fmla="*/ 26 h 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26">
                  <a:moveTo>
                    <a:pt x="0" y="26"/>
                  </a:moveTo>
                  <a:lnTo>
                    <a:pt x="0" y="26"/>
                  </a:lnTo>
                  <a:lnTo>
                    <a:pt x="0" y="22"/>
                  </a:lnTo>
                  <a:lnTo>
                    <a:pt x="1" y="17"/>
                  </a:lnTo>
                  <a:lnTo>
                    <a:pt x="3" y="12"/>
                  </a:lnTo>
                  <a:lnTo>
                    <a:pt x="3" y="8"/>
                  </a:lnTo>
                  <a:lnTo>
                    <a:pt x="4" y="6"/>
                  </a:lnTo>
                  <a:lnTo>
                    <a:pt x="6" y="6"/>
                  </a:lnTo>
                  <a:lnTo>
                    <a:pt x="9" y="5"/>
                  </a:lnTo>
                  <a:lnTo>
                    <a:pt x="12" y="3"/>
                  </a:lnTo>
                  <a:lnTo>
                    <a:pt x="15" y="3"/>
                  </a:lnTo>
                  <a:lnTo>
                    <a:pt x="18" y="1"/>
                  </a:lnTo>
                  <a:lnTo>
                    <a:pt x="21" y="1"/>
                  </a:lnTo>
                  <a:lnTo>
                    <a:pt x="24" y="0"/>
                  </a:lnTo>
                  <a:lnTo>
                    <a:pt x="26" y="0"/>
                  </a:lnTo>
                  <a:lnTo>
                    <a:pt x="28" y="0"/>
                  </a:lnTo>
                  <a:lnTo>
                    <a:pt x="29" y="1"/>
                  </a:lnTo>
                  <a:lnTo>
                    <a:pt x="29" y="3"/>
                  </a:lnTo>
                  <a:lnTo>
                    <a:pt x="29" y="5"/>
                  </a:lnTo>
                  <a:lnTo>
                    <a:pt x="31" y="6"/>
                  </a:lnTo>
                  <a:lnTo>
                    <a:pt x="31" y="9"/>
                  </a:lnTo>
                  <a:lnTo>
                    <a:pt x="31" y="12"/>
                  </a:lnTo>
                  <a:lnTo>
                    <a:pt x="31" y="14"/>
                  </a:lnTo>
                  <a:lnTo>
                    <a:pt x="29" y="17"/>
                  </a:lnTo>
                  <a:lnTo>
                    <a:pt x="28" y="19"/>
                  </a:lnTo>
                  <a:lnTo>
                    <a:pt x="26" y="19"/>
                  </a:lnTo>
                  <a:lnTo>
                    <a:pt x="24" y="20"/>
                  </a:lnTo>
                  <a:lnTo>
                    <a:pt x="23" y="20"/>
                  </a:lnTo>
                  <a:lnTo>
                    <a:pt x="21" y="22"/>
                  </a:lnTo>
                  <a:lnTo>
                    <a:pt x="20" y="22"/>
                  </a:lnTo>
                  <a:lnTo>
                    <a:pt x="17" y="23"/>
                  </a:lnTo>
                  <a:lnTo>
                    <a:pt x="15" y="23"/>
                  </a:lnTo>
                  <a:lnTo>
                    <a:pt x="14" y="25"/>
                  </a:lnTo>
                  <a:lnTo>
                    <a:pt x="12" y="25"/>
                  </a:lnTo>
                  <a:lnTo>
                    <a:pt x="9" y="25"/>
                  </a:lnTo>
                  <a:lnTo>
                    <a:pt x="7" y="25"/>
                  </a:lnTo>
                  <a:lnTo>
                    <a:pt x="6" y="26"/>
                  </a:lnTo>
                  <a:lnTo>
                    <a:pt x="4" y="26"/>
                  </a:lnTo>
                  <a:lnTo>
                    <a:pt x="1" y="26"/>
                  </a:lnTo>
                  <a:lnTo>
                    <a:pt x="0" y="26"/>
                  </a:lnTo>
                  <a:close/>
                </a:path>
              </a:pathLst>
            </a:custGeom>
            <a:solidFill>
              <a:srgbClr val="9BC9C9"/>
            </a:solidFill>
            <a:ln w="9525">
              <a:noFill/>
              <a:round/>
              <a:headEnd/>
              <a:tailEnd/>
            </a:ln>
          </p:spPr>
          <p:txBody>
            <a:bodyPr/>
            <a:lstStyle/>
            <a:p>
              <a:endParaRPr lang="en-US" dirty="0">
                <a:solidFill>
                  <a:prstClr val="black"/>
                </a:solidFill>
              </a:endParaRPr>
            </a:p>
          </p:txBody>
        </p:sp>
        <p:sp>
          <p:nvSpPr>
            <p:cNvPr id="75004" name="Freeform 1159"/>
            <p:cNvSpPr>
              <a:spLocks/>
            </p:cNvSpPr>
            <p:nvPr/>
          </p:nvSpPr>
          <p:spPr bwMode="auto">
            <a:xfrm>
              <a:off x="3931" y="2663"/>
              <a:ext cx="29" cy="30"/>
            </a:xfrm>
            <a:custGeom>
              <a:avLst/>
              <a:gdLst>
                <a:gd name="T0" fmla="*/ 21 w 29"/>
                <a:gd name="T1" fmla="*/ 30 h 30"/>
                <a:gd name="T2" fmla="*/ 20 w 29"/>
                <a:gd name="T3" fmla="*/ 28 h 30"/>
                <a:gd name="T4" fmla="*/ 17 w 29"/>
                <a:gd name="T5" fmla="*/ 28 h 30"/>
                <a:gd name="T6" fmla="*/ 14 w 29"/>
                <a:gd name="T7" fmla="*/ 27 h 30"/>
                <a:gd name="T8" fmla="*/ 10 w 29"/>
                <a:gd name="T9" fmla="*/ 27 h 30"/>
                <a:gd name="T10" fmla="*/ 7 w 29"/>
                <a:gd name="T11" fmla="*/ 25 h 30"/>
                <a:gd name="T12" fmla="*/ 4 w 29"/>
                <a:gd name="T13" fmla="*/ 24 h 30"/>
                <a:gd name="T14" fmla="*/ 1 w 29"/>
                <a:gd name="T15" fmla="*/ 22 h 30"/>
                <a:gd name="T16" fmla="*/ 0 w 29"/>
                <a:gd name="T17" fmla="*/ 20 h 30"/>
                <a:gd name="T18" fmla="*/ 0 w 29"/>
                <a:gd name="T19" fmla="*/ 17 h 30"/>
                <a:gd name="T20" fmla="*/ 0 w 29"/>
                <a:gd name="T21" fmla="*/ 14 h 30"/>
                <a:gd name="T22" fmla="*/ 1 w 29"/>
                <a:gd name="T23" fmla="*/ 11 h 30"/>
                <a:gd name="T24" fmla="*/ 3 w 29"/>
                <a:gd name="T25" fmla="*/ 10 h 30"/>
                <a:gd name="T26" fmla="*/ 3 w 29"/>
                <a:gd name="T27" fmla="*/ 6 h 30"/>
                <a:gd name="T28" fmla="*/ 3 w 29"/>
                <a:gd name="T29" fmla="*/ 5 h 30"/>
                <a:gd name="T30" fmla="*/ 4 w 29"/>
                <a:gd name="T31" fmla="*/ 2 h 30"/>
                <a:gd name="T32" fmla="*/ 4 w 29"/>
                <a:gd name="T33" fmla="*/ 0 h 30"/>
                <a:gd name="T34" fmla="*/ 7 w 29"/>
                <a:gd name="T35" fmla="*/ 0 h 30"/>
                <a:gd name="T36" fmla="*/ 9 w 29"/>
                <a:gd name="T37" fmla="*/ 2 h 30"/>
                <a:gd name="T38" fmla="*/ 12 w 29"/>
                <a:gd name="T39" fmla="*/ 2 h 30"/>
                <a:gd name="T40" fmla="*/ 15 w 29"/>
                <a:gd name="T41" fmla="*/ 3 h 30"/>
                <a:gd name="T42" fmla="*/ 17 w 29"/>
                <a:gd name="T43" fmla="*/ 5 h 30"/>
                <a:gd name="T44" fmla="*/ 20 w 29"/>
                <a:gd name="T45" fmla="*/ 5 h 30"/>
                <a:gd name="T46" fmla="*/ 23 w 29"/>
                <a:gd name="T47" fmla="*/ 6 h 30"/>
                <a:gd name="T48" fmla="*/ 26 w 29"/>
                <a:gd name="T49" fmla="*/ 8 h 30"/>
                <a:gd name="T50" fmla="*/ 28 w 29"/>
                <a:gd name="T51" fmla="*/ 8 h 30"/>
                <a:gd name="T52" fmla="*/ 29 w 29"/>
                <a:gd name="T53" fmla="*/ 11 h 30"/>
                <a:gd name="T54" fmla="*/ 29 w 29"/>
                <a:gd name="T55" fmla="*/ 14 h 30"/>
                <a:gd name="T56" fmla="*/ 28 w 29"/>
                <a:gd name="T57" fmla="*/ 19 h 30"/>
                <a:gd name="T58" fmla="*/ 26 w 29"/>
                <a:gd name="T59" fmla="*/ 24 h 30"/>
                <a:gd name="T60" fmla="*/ 25 w 29"/>
                <a:gd name="T61" fmla="*/ 28 h 30"/>
                <a:gd name="T62" fmla="*/ 25 w 29"/>
                <a:gd name="T63" fmla="*/ 28 h 30"/>
                <a:gd name="T64" fmla="*/ 25 w 29"/>
                <a:gd name="T65" fmla="*/ 30 h 30"/>
                <a:gd name="T66" fmla="*/ 23 w 29"/>
                <a:gd name="T67" fmla="*/ 30 h 30"/>
                <a:gd name="T68" fmla="*/ 21 w 29"/>
                <a:gd name="T69" fmla="*/ 30 h 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30"/>
                <a:gd name="T107" fmla="*/ 29 w 29"/>
                <a:gd name="T108" fmla="*/ 30 h 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30">
                  <a:moveTo>
                    <a:pt x="21" y="30"/>
                  </a:moveTo>
                  <a:lnTo>
                    <a:pt x="20" y="28"/>
                  </a:lnTo>
                  <a:lnTo>
                    <a:pt x="17" y="28"/>
                  </a:lnTo>
                  <a:lnTo>
                    <a:pt x="14" y="27"/>
                  </a:lnTo>
                  <a:lnTo>
                    <a:pt x="10" y="27"/>
                  </a:lnTo>
                  <a:lnTo>
                    <a:pt x="7" y="25"/>
                  </a:lnTo>
                  <a:lnTo>
                    <a:pt x="4" y="24"/>
                  </a:lnTo>
                  <a:lnTo>
                    <a:pt x="1" y="22"/>
                  </a:lnTo>
                  <a:lnTo>
                    <a:pt x="0" y="20"/>
                  </a:lnTo>
                  <a:lnTo>
                    <a:pt x="0" y="17"/>
                  </a:lnTo>
                  <a:lnTo>
                    <a:pt x="0" y="14"/>
                  </a:lnTo>
                  <a:lnTo>
                    <a:pt x="1" y="11"/>
                  </a:lnTo>
                  <a:lnTo>
                    <a:pt x="3" y="10"/>
                  </a:lnTo>
                  <a:lnTo>
                    <a:pt x="3" y="6"/>
                  </a:lnTo>
                  <a:lnTo>
                    <a:pt x="3" y="5"/>
                  </a:lnTo>
                  <a:lnTo>
                    <a:pt x="4" y="2"/>
                  </a:lnTo>
                  <a:lnTo>
                    <a:pt x="4" y="0"/>
                  </a:lnTo>
                  <a:lnTo>
                    <a:pt x="7" y="0"/>
                  </a:lnTo>
                  <a:lnTo>
                    <a:pt x="9" y="2"/>
                  </a:lnTo>
                  <a:lnTo>
                    <a:pt x="12" y="2"/>
                  </a:lnTo>
                  <a:lnTo>
                    <a:pt x="15" y="3"/>
                  </a:lnTo>
                  <a:lnTo>
                    <a:pt x="17" y="5"/>
                  </a:lnTo>
                  <a:lnTo>
                    <a:pt x="20" y="5"/>
                  </a:lnTo>
                  <a:lnTo>
                    <a:pt x="23" y="6"/>
                  </a:lnTo>
                  <a:lnTo>
                    <a:pt x="26" y="8"/>
                  </a:lnTo>
                  <a:lnTo>
                    <a:pt x="28" y="8"/>
                  </a:lnTo>
                  <a:lnTo>
                    <a:pt x="29" y="11"/>
                  </a:lnTo>
                  <a:lnTo>
                    <a:pt x="29" y="14"/>
                  </a:lnTo>
                  <a:lnTo>
                    <a:pt x="28" y="19"/>
                  </a:lnTo>
                  <a:lnTo>
                    <a:pt x="26" y="24"/>
                  </a:lnTo>
                  <a:lnTo>
                    <a:pt x="25" y="28"/>
                  </a:lnTo>
                  <a:lnTo>
                    <a:pt x="25" y="30"/>
                  </a:lnTo>
                  <a:lnTo>
                    <a:pt x="23" y="30"/>
                  </a:lnTo>
                  <a:lnTo>
                    <a:pt x="21" y="30"/>
                  </a:lnTo>
                  <a:close/>
                </a:path>
              </a:pathLst>
            </a:custGeom>
            <a:solidFill>
              <a:srgbClr val="9BC9C9"/>
            </a:solidFill>
            <a:ln w="9525">
              <a:noFill/>
              <a:round/>
              <a:headEnd/>
              <a:tailEnd/>
            </a:ln>
          </p:spPr>
          <p:txBody>
            <a:bodyPr/>
            <a:lstStyle/>
            <a:p>
              <a:endParaRPr lang="en-US" dirty="0">
                <a:solidFill>
                  <a:prstClr val="black"/>
                </a:solidFill>
              </a:endParaRPr>
            </a:p>
          </p:txBody>
        </p:sp>
        <p:sp>
          <p:nvSpPr>
            <p:cNvPr id="75005" name="Freeform 1160"/>
            <p:cNvSpPr>
              <a:spLocks/>
            </p:cNvSpPr>
            <p:nvPr/>
          </p:nvSpPr>
          <p:spPr bwMode="auto">
            <a:xfrm>
              <a:off x="4118" y="2688"/>
              <a:ext cx="9" cy="3"/>
            </a:xfrm>
            <a:custGeom>
              <a:avLst/>
              <a:gdLst>
                <a:gd name="T0" fmla="*/ 4 w 9"/>
                <a:gd name="T1" fmla="*/ 3 h 3"/>
                <a:gd name="T2" fmla="*/ 4 w 9"/>
                <a:gd name="T3" fmla="*/ 3 h 3"/>
                <a:gd name="T4" fmla="*/ 3 w 9"/>
                <a:gd name="T5" fmla="*/ 3 h 3"/>
                <a:gd name="T6" fmla="*/ 1 w 9"/>
                <a:gd name="T7" fmla="*/ 3 h 3"/>
                <a:gd name="T8" fmla="*/ 0 w 9"/>
                <a:gd name="T9" fmla="*/ 2 h 3"/>
                <a:gd name="T10" fmla="*/ 1 w 9"/>
                <a:gd name="T11" fmla="*/ 0 h 3"/>
                <a:gd name="T12" fmla="*/ 3 w 9"/>
                <a:gd name="T13" fmla="*/ 2 h 3"/>
                <a:gd name="T14" fmla="*/ 3 w 9"/>
                <a:gd name="T15" fmla="*/ 2 h 3"/>
                <a:gd name="T16" fmla="*/ 4 w 9"/>
                <a:gd name="T17" fmla="*/ 2 h 3"/>
                <a:gd name="T18" fmla="*/ 4 w 9"/>
                <a:gd name="T19" fmla="*/ 2 h 3"/>
                <a:gd name="T20" fmla="*/ 6 w 9"/>
                <a:gd name="T21" fmla="*/ 2 h 3"/>
                <a:gd name="T22" fmla="*/ 6 w 9"/>
                <a:gd name="T23" fmla="*/ 2 h 3"/>
                <a:gd name="T24" fmla="*/ 7 w 9"/>
                <a:gd name="T25" fmla="*/ 2 h 3"/>
                <a:gd name="T26" fmla="*/ 7 w 9"/>
                <a:gd name="T27" fmla="*/ 2 h 3"/>
                <a:gd name="T28" fmla="*/ 7 w 9"/>
                <a:gd name="T29" fmla="*/ 2 h 3"/>
                <a:gd name="T30" fmla="*/ 9 w 9"/>
                <a:gd name="T31" fmla="*/ 3 h 3"/>
                <a:gd name="T32" fmla="*/ 7 w 9"/>
                <a:gd name="T33" fmla="*/ 3 h 3"/>
                <a:gd name="T34" fmla="*/ 6 w 9"/>
                <a:gd name="T35" fmla="*/ 3 h 3"/>
                <a:gd name="T36" fmla="*/ 6 w 9"/>
                <a:gd name="T37" fmla="*/ 3 h 3"/>
                <a:gd name="T38" fmla="*/ 4 w 9"/>
                <a:gd name="T39" fmla="*/ 3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
                <a:gd name="T61" fmla="*/ 0 h 3"/>
                <a:gd name="T62" fmla="*/ 9 w 9"/>
                <a:gd name="T63" fmla="*/ 3 h 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 h="3">
                  <a:moveTo>
                    <a:pt x="4" y="3"/>
                  </a:moveTo>
                  <a:lnTo>
                    <a:pt x="4" y="3"/>
                  </a:lnTo>
                  <a:lnTo>
                    <a:pt x="3" y="3"/>
                  </a:lnTo>
                  <a:lnTo>
                    <a:pt x="1" y="3"/>
                  </a:lnTo>
                  <a:lnTo>
                    <a:pt x="0" y="2"/>
                  </a:lnTo>
                  <a:lnTo>
                    <a:pt x="1" y="0"/>
                  </a:lnTo>
                  <a:lnTo>
                    <a:pt x="3" y="2"/>
                  </a:lnTo>
                  <a:lnTo>
                    <a:pt x="4" y="2"/>
                  </a:lnTo>
                  <a:lnTo>
                    <a:pt x="6" y="2"/>
                  </a:lnTo>
                  <a:lnTo>
                    <a:pt x="7" y="2"/>
                  </a:lnTo>
                  <a:lnTo>
                    <a:pt x="9" y="3"/>
                  </a:lnTo>
                  <a:lnTo>
                    <a:pt x="7" y="3"/>
                  </a:lnTo>
                  <a:lnTo>
                    <a:pt x="6" y="3"/>
                  </a:lnTo>
                  <a:lnTo>
                    <a:pt x="4"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06" name="Freeform 1161"/>
            <p:cNvSpPr>
              <a:spLocks/>
            </p:cNvSpPr>
            <p:nvPr/>
          </p:nvSpPr>
          <p:spPr bwMode="auto">
            <a:xfrm>
              <a:off x="4130" y="2616"/>
              <a:ext cx="34" cy="74"/>
            </a:xfrm>
            <a:custGeom>
              <a:avLst/>
              <a:gdLst>
                <a:gd name="T0" fmla="*/ 2 w 34"/>
                <a:gd name="T1" fmla="*/ 74 h 74"/>
                <a:gd name="T2" fmla="*/ 0 w 34"/>
                <a:gd name="T3" fmla="*/ 74 h 74"/>
                <a:gd name="T4" fmla="*/ 2 w 34"/>
                <a:gd name="T5" fmla="*/ 72 h 74"/>
                <a:gd name="T6" fmla="*/ 3 w 34"/>
                <a:gd name="T7" fmla="*/ 72 h 74"/>
                <a:gd name="T8" fmla="*/ 6 w 34"/>
                <a:gd name="T9" fmla="*/ 71 h 74"/>
                <a:gd name="T10" fmla="*/ 8 w 34"/>
                <a:gd name="T11" fmla="*/ 69 h 74"/>
                <a:gd name="T12" fmla="*/ 10 w 34"/>
                <a:gd name="T13" fmla="*/ 67 h 74"/>
                <a:gd name="T14" fmla="*/ 13 w 34"/>
                <a:gd name="T15" fmla="*/ 67 h 74"/>
                <a:gd name="T16" fmla="*/ 14 w 34"/>
                <a:gd name="T17" fmla="*/ 66 h 74"/>
                <a:gd name="T18" fmla="*/ 16 w 34"/>
                <a:gd name="T19" fmla="*/ 63 h 74"/>
                <a:gd name="T20" fmla="*/ 17 w 34"/>
                <a:gd name="T21" fmla="*/ 61 h 74"/>
                <a:gd name="T22" fmla="*/ 19 w 34"/>
                <a:gd name="T23" fmla="*/ 60 h 74"/>
                <a:gd name="T24" fmla="*/ 20 w 34"/>
                <a:gd name="T25" fmla="*/ 58 h 74"/>
                <a:gd name="T26" fmla="*/ 22 w 34"/>
                <a:gd name="T27" fmla="*/ 57 h 74"/>
                <a:gd name="T28" fmla="*/ 24 w 34"/>
                <a:gd name="T29" fmla="*/ 53 h 74"/>
                <a:gd name="T30" fmla="*/ 25 w 34"/>
                <a:gd name="T31" fmla="*/ 52 h 74"/>
                <a:gd name="T32" fmla="*/ 25 w 34"/>
                <a:gd name="T33" fmla="*/ 50 h 74"/>
                <a:gd name="T34" fmla="*/ 27 w 34"/>
                <a:gd name="T35" fmla="*/ 47 h 74"/>
                <a:gd name="T36" fmla="*/ 28 w 34"/>
                <a:gd name="T37" fmla="*/ 46 h 74"/>
                <a:gd name="T38" fmla="*/ 30 w 34"/>
                <a:gd name="T39" fmla="*/ 42 h 74"/>
                <a:gd name="T40" fmla="*/ 31 w 34"/>
                <a:gd name="T41" fmla="*/ 38 h 74"/>
                <a:gd name="T42" fmla="*/ 33 w 34"/>
                <a:gd name="T43" fmla="*/ 33 h 74"/>
                <a:gd name="T44" fmla="*/ 33 w 34"/>
                <a:gd name="T45" fmla="*/ 30 h 74"/>
                <a:gd name="T46" fmla="*/ 33 w 34"/>
                <a:gd name="T47" fmla="*/ 25 h 74"/>
                <a:gd name="T48" fmla="*/ 33 w 34"/>
                <a:gd name="T49" fmla="*/ 21 h 74"/>
                <a:gd name="T50" fmla="*/ 33 w 34"/>
                <a:gd name="T51" fmla="*/ 16 h 74"/>
                <a:gd name="T52" fmla="*/ 33 w 34"/>
                <a:gd name="T53" fmla="*/ 11 h 74"/>
                <a:gd name="T54" fmla="*/ 31 w 34"/>
                <a:gd name="T55" fmla="*/ 10 h 74"/>
                <a:gd name="T56" fmla="*/ 30 w 34"/>
                <a:gd name="T57" fmla="*/ 7 h 74"/>
                <a:gd name="T58" fmla="*/ 30 w 34"/>
                <a:gd name="T59" fmla="*/ 3 h 74"/>
                <a:gd name="T60" fmla="*/ 28 w 34"/>
                <a:gd name="T61" fmla="*/ 2 h 74"/>
                <a:gd name="T62" fmla="*/ 30 w 34"/>
                <a:gd name="T63" fmla="*/ 0 h 74"/>
                <a:gd name="T64" fmla="*/ 30 w 34"/>
                <a:gd name="T65" fmla="*/ 2 h 74"/>
                <a:gd name="T66" fmla="*/ 31 w 34"/>
                <a:gd name="T67" fmla="*/ 3 h 74"/>
                <a:gd name="T68" fmla="*/ 31 w 34"/>
                <a:gd name="T69" fmla="*/ 5 h 74"/>
                <a:gd name="T70" fmla="*/ 33 w 34"/>
                <a:gd name="T71" fmla="*/ 7 h 74"/>
                <a:gd name="T72" fmla="*/ 33 w 34"/>
                <a:gd name="T73" fmla="*/ 8 h 74"/>
                <a:gd name="T74" fmla="*/ 34 w 34"/>
                <a:gd name="T75" fmla="*/ 11 h 74"/>
                <a:gd name="T76" fmla="*/ 34 w 34"/>
                <a:gd name="T77" fmla="*/ 13 h 74"/>
                <a:gd name="T78" fmla="*/ 34 w 34"/>
                <a:gd name="T79" fmla="*/ 14 h 74"/>
                <a:gd name="T80" fmla="*/ 34 w 34"/>
                <a:gd name="T81" fmla="*/ 24 h 74"/>
                <a:gd name="T82" fmla="*/ 34 w 34"/>
                <a:gd name="T83" fmla="*/ 32 h 74"/>
                <a:gd name="T84" fmla="*/ 33 w 34"/>
                <a:gd name="T85" fmla="*/ 38 h 74"/>
                <a:gd name="T86" fmla="*/ 30 w 34"/>
                <a:gd name="T87" fmla="*/ 44 h 74"/>
                <a:gd name="T88" fmla="*/ 27 w 34"/>
                <a:gd name="T89" fmla="*/ 50 h 74"/>
                <a:gd name="T90" fmla="*/ 24 w 34"/>
                <a:gd name="T91" fmla="*/ 57 h 74"/>
                <a:gd name="T92" fmla="*/ 19 w 34"/>
                <a:gd name="T93" fmla="*/ 63 h 74"/>
                <a:gd name="T94" fmla="*/ 14 w 34"/>
                <a:gd name="T95" fmla="*/ 69 h 74"/>
                <a:gd name="T96" fmla="*/ 13 w 34"/>
                <a:gd name="T97" fmla="*/ 69 h 74"/>
                <a:gd name="T98" fmla="*/ 11 w 34"/>
                <a:gd name="T99" fmla="*/ 71 h 74"/>
                <a:gd name="T100" fmla="*/ 10 w 34"/>
                <a:gd name="T101" fmla="*/ 71 h 74"/>
                <a:gd name="T102" fmla="*/ 8 w 34"/>
                <a:gd name="T103" fmla="*/ 72 h 74"/>
                <a:gd name="T104" fmla="*/ 6 w 34"/>
                <a:gd name="T105" fmla="*/ 72 h 74"/>
                <a:gd name="T106" fmla="*/ 5 w 34"/>
                <a:gd name="T107" fmla="*/ 74 h 74"/>
                <a:gd name="T108" fmla="*/ 3 w 34"/>
                <a:gd name="T109" fmla="*/ 74 h 74"/>
                <a:gd name="T110" fmla="*/ 2 w 34"/>
                <a:gd name="T111" fmla="*/ 74 h 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
                <a:gd name="T169" fmla="*/ 0 h 74"/>
                <a:gd name="T170" fmla="*/ 34 w 34"/>
                <a:gd name="T171" fmla="*/ 74 h 7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 h="74">
                  <a:moveTo>
                    <a:pt x="2" y="74"/>
                  </a:moveTo>
                  <a:lnTo>
                    <a:pt x="0" y="74"/>
                  </a:lnTo>
                  <a:lnTo>
                    <a:pt x="2" y="72"/>
                  </a:lnTo>
                  <a:lnTo>
                    <a:pt x="3" y="72"/>
                  </a:lnTo>
                  <a:lnTo>
                    <a:pt x="6" y="71"/>
                  </a:lnTo>
                  <a:lnTo>
                    <a:pt x="8" y="69"/>
                  </a:lnTo>
                  <a:lnTo>
                    <a:pt x="10" y="67"/>
                  </a:lnTo>
                  <a:lnTo>
                    <a:pt x="13" y="67"/>
                  </a:lnTo>
                  <a:lnTo>
                    <a:pt x="14" y="66"/>
                  </a:lnTo>
                  <a:lnTo>
                    <a:pt x="16" y="63"/>
                  </a:lnTo>
                  <a:lnTo>
                    <a:pt x="17" y="61"/>
                  </a:lnTo>
                  <a:lnTo>
                    <a:pt x="19" y="60"/>
                  </a:lnTo>
                  <a:lnTo>
                    <a:pt x="20" y="58"/>
                  </a:lnTo>
                  <a:lnTo>
                    <a:pt x="22" y="57"/>
                  </a:lnTo>
                  <a:lnTo>
                    <a:pt x="24" y="53"/>
                  </a:lnTo>
                  <a:lnTo>
                    <a:pt x="25" y="52"/>
                  </a:lnTo>
                  <a:lnTo>
                    <a:pt x="25" y="50"/>
                  </a:lnTo>
                  <a:lnTo>
                    <a:pt x="27" y="47"/>
                  </a:lnTo>
                  <a:lnTo>
                    <a:pt x="28" y="46"/>
                  </a:lnTo>
                  <a:lnTo>
                    <a:pt x="30" y="42"/>
                  </a:lnTo>
                  <a:lnTo>
                    <a:pt x="31" y="38"/>
                  </a:lnTo>
                  <a:lnTo>
                    <a:pt x="33" y="33"/>
                  </a:lnTo>
                  <a:lnTo>
                    <a:pt x="33" y="30"/>
                  </a:lnTo>
                  <a:lnTo>
                    <a:pt x="33" y="25"/>
                  </a:lnTo>
                  <a:lnTo>
                    <a:pt x="33" y="21"/>
                  </a:lnTo>
                  <a:lnTo>
                    <a:pt x="33" y="16"/>
                  </a:lnTo>
                  <a:lnTo>
                    <a:pt x="33" y="11"/>
                  </a:lnTo>
                  <a:lnTo>
                    <a:pt x="31" y="10"/>
                  </a:lnTo>
                  <a:lnTo>
                    <a:pt x="30" y="7"/>
                  </a:lnTo>
                  <a:lnTo>
                    <a:pt x="30" y="3"/>
                  </a:lnTo>
                  <a:lnTo>
                    <a:pt x="28" y="2"/>
                  </a:lnTo>
                  <a:lnTo>
                    <a:pt x="30" y="0"/>
                  </a:lnTo>
                  <a:lnTo>
                    <a:pt x="30" y="2"/>
                  </a:lnTo>
                  <a:lnTo>
                    <a:pt x="31" y="3"/>
                  </a:lnTo>
                  <a:lnTo>
                    <a:pt x="31" y="5"/>
                  </a:lnTo>
                  <a:lnTo>
                    <a:pt x="33" y="7"/>
                  </a:lnTo>
                  <a:lnTo>
                    <a:pt x="33" y="8"/>
                  </a:lnTo>
                  <a:lnTo>
                    <a:pt x="34" y="11"/>
                  </a:lnTo>
                  <a:lnTo>
                    <a:pt x="34" y="13"/>
                  </a:lnTo>
                  <a:lnTo>
                    <a:pt x="34" y="14"/>
                  </a:lnTo>
                  <a:lnTo>
                    <a:pt x="34" y="24"/>
                  </a:lnTo>
                  <a:lnTo>
                    <a:pt x="34" y="32"/>
                  </a:lnTo>
                  <a:lnTo>
                    <a:pt x="33" y="38"/>
                  </a:lnTo>
                  <a:lnTo>
                    <a:pt x="30" y="44"/>
                  </a:lnTo>
                  <a:lnTo>
                    <a:pt x="27" y="50"/>
                  </a:lnTo>
                  <a:lnTo>
                    <a:pt x="24" y="57"/>
                  </a:lnTo>
                  <a:lnTo>
                    <a:pt x="19" y="63"/>
                  </a:lnTo>
                  <a:lnTo>
                    <a:pt x="14" y="69"/>
                  </a:lnTo>
                  <a:lnTo>
                    <a:pt x="13" y="69"/>
                  </a:lnTo>
                  <a:lnTo>
                    <a:pt x="11" y="71"/>
                  </a:lnTo>
                  <a:lnTo>
                    <a:pt x="10" y="71"/>
                  </a:lnTo>
                  <a:lnTo>
                    <a:pt x="8" y="72"/>
                  </a:lnTo>
                  <a:lnTo>
                    <a:pt x="6" y="72"/>
                  </a:lnTo>
                  <a:lnTo>
                    <a:pt x="5" y="74"/>
                  </a:lnTo>
                  <a:lnTo>
                    <a:pt x="3" y="74"/>
                  </a:lnTo>
                  <a:lnTo>
                    <a:pt x="2" y="7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07" name="Freeform 1162"/>
            <p:cNvSpPr>
              <a:spLocks/>
            </p:cNvSpPr>
            <p:nvPr/>
          </p:nvSpPr>
          <p:spPr bwMode="auto">
            <a:xfrm>
              <a:off x="4002" y="2658"/>
              <a:ext cx="27" cy="25"/>
            </a:xfrm>
            <a:custGeom>
              <a:avLst/>
              <a:gdLst>
                <a:gd name="T0" fmla="*/ 5 w 27"/>
                <a:gd name="T1" fmla="*/ 25 h 25"/>
                <a:gd name="T2" fmla="*/ 5 w 27"/>
                <a:gd name="T3" fmla="*/ 24 h 25"/>
                <a:gd name="T4" fmla="*/ 5 w 27"/>
                <a:gd name="T5" fmla="*/ 22 h 25"/>
                <a:gd name="T6" fmla="*/ 5 w 27"/>
                <a:gd name="T7" fmla="*/ 19 h 25"/>
                <a:gd name="T8" fmla="*/ 5 w 27"/>
                <a:gd name="T9" fmla="*/ 18 h 25"/>
                <a:gd name="T10" fmla="*/ 3 w 27"/>
                <a:gd name="T11" fmla="*/ 15 h 25"/>
                <a:gd name="T12" fmla="*/ 3 w 27"/>
                <a:gd name="T13" fmla="*/ 13 h 25"/>
                <a:gd name="T14" fmla="*/ 2 w 27"/>
                <a:gd name="T15" fmla="*/ 10 h 25"/>
                <a:gd name="T16" fmla="*/ 2 w 27"/>
                <a:gd name="T17" fmla="*/ 8 h 25"/>
                <a:gd name="T18" fmla="*/ 0 w 27"/>
                <a:gd name="T19" fmla="*/ 7 h 25"/>
                <a:gd name="T20" fmla="*/ 0 w 27"/>
                <a:gd name="T21" fmla="*/ 5 h 25"/>
                <a:gd name="T22" fmla="*/ 2 w 27"/>
                <a:gd name="T23" fmla="*/ 4 h 25"/>
                <a:gd name="T24" fmla="*/ 3 w 27"/>
                <a:gd name="T25" fmla="*/ 4 h 25"/>
                <a:gd name="T26" fmla="*/ 7 w 27"/>
                <a:gd name="T27" fmla="*/ 2 h 25"/>
                <a:gd name="T28" fmla="*/ 8 w 27"/>
                <a:gd name="T29" fmla="*/ 2 h 25"/>
                <a:gd name="T30" fmla="*/ 11 w 27"/>
                <a:gd name="T31" fmla="*/ 0 h 25"/>
                <a:gd name="T32" fmla="*/ 13 w 27"/>
                <a:gd name="T33" fmla="*/ 0 h 25"/>
                <a:gd name="T34" fmla="*/ 14 w 27"/>
                <a:gd name="T35" fmla="*/ 0 h 25"/>
                <a:gd name="T36" fmla="*/ 17 w 27"/>
                <a:gd name="T37" fmla="*/ 0 h 25"/>
                <a:gd name="T38" fmla="*/ 19 w 27"/>
                <a:gd name="T39" fmla="*/ 0 h 25"/>
                <a:gd name="T40" fmla="*/ 21 w 27"/>
                <a:gd name="T41" fmla="*/ 2 h 25"/>
                <a:gd name="T42" fmla="*/ 22 w 27"/>
                <a:gd name="T43" fmla="*/ 4 h 25"/>
                <a:gd name="T44" fmla="*/ 22 w 27"/>
                <a:gd name="T45" fmla="*/ 5 h 25"/>
                <a:gd name="T46" fmla="*/ 24 w 27"/>
                <a:gd name="T47" fmla="*/ 7 h 25"/>
                <a:gd name="T48" fmla="*/ 25 w 27"/>
                <a:gd name="T49" fmla="*/ 8 h 25"/>
                <a:gd name="T50" fmla="*/ 25 w 27"/>
                <a:gd name="T51" fmla="*/ 10 h 25"/>
                <a:gd name="T52" fmla="*/ 27 w 27"/>
                <a:gd name="T53" fmla="*/ 13 h 25"/>
                <a:gd name="T54" fmla="*/ 27 w 27"/>
                <a:gd name="T55" fmla="*/ 15 h 25"/>
                <a:gd name="T56" fmla="*/ 25 w 27"/>
                <a:gd name="T57" fmla="*/ 16 h 25"/>
                <a:gd name="T58" fmla="*/ 24 w 27"/>
                <a:gd name="T59" fmla="*/ 18 h 25"/>
                <a:gd name="T60" fmla="*/ 22 w 27"/>
                <a:gd name="T61" fmla="*/ 19 h 25"/>
                <a:gd name="T62" fmla="*/ 21 w 27"/>
                <a:gd name="T63" fmla="*/ 19 h 25"/>
                <a:gd name="T64" fmla="*/ 17 w 27"/>
                <a:gd name="T65" fmla="*/ 21 h 25"/>
                <a:gd name="T66" fmla="*/ 16 w 27"/>
                <a:gd name="T67" fmla="*/ 22 h 25"/>
                <a:gd name="T68" fmla="*/ 14 w 27"/>
                <a:gd name="T69" fmla="*/ 22 h 25"/>
                <a:gd name="T70" fmla="*/ 11 w 27"/>
                <a:gd name="T71" fmla="*/ 24 h 25"/>
                <a:gd name="T72" fmla="*/ 10 w 27"/>
                <a:gd name="T73" fmla="*/ 24 h 25"/>
                <a:gd name="T74" fmla="*/ 5 w 27"/>
                <a:gd name="T75" fmla="*/ 25 h 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
                <a:gd name="T115" fmla="*/ 0 h 25"/>
                <a:gd name="T116" fmla="*/ 27 w 27"/>
                <a:gd name="T117" fmla="*/ 25 h 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 h="25">
                  <a:moveTo>
                    <a:pt x="5" y="25"/>
                  </a:moveTo>
                  <a:lnTo>
                    <a:pt x="5" y="24"/>
                  </a:lnTo>
                  <a:lnTo>
                    <a:pt x="5" y="22"/>
                  </a:lnTo>
                  <a:lnTo>
                    <a:pt x="5" y="19"/>
                  </a:lnTo>
                  <a:lnTo>
                    <a:pt x="5" y="18"/>
                  </a:lnTo>
                  <a:lnTo>
                    <a:pt x="3" y="15"/>
                  </a:lnTo>
                  <a:lnTo>
                    <a:pt x="3" y="13"/>
                  </a:lnTo>
                  <a:lnTo>
                    <a:pt x="2" y="10"/>
                  </a:lnTo>
                  <a:lnTo>
                    <a:pt x="2" y="8"/>
                  </a:lnTo>
                  <a:lnTo>
                    <a:pt x="0" y="7"/>
                  </a:lnTo>
                  <a:lnTo>
                    <a:pt x="0" y="5"/>
                  </a:lnTo>
                  <a:lnTo>
                    <a:pt x="2" y="4"/>
                  </a:lnTo>
                  <a:lnTo>
                    <a:pt x="3" y="4"/>
                  </a:lnTo>
                  <a:lnTo>
                    <a:pt x="7" y="2"/>
                  </a:lnTo>
                  <a:lnTo>
                    <a:pt x="8" y="2"/>
                  </a:lnTo>
                  <a:lnTo>
                    <a:pt x="11" y="0"/>
                  </a:lnTo>
                  <a:lnTo>
                    <a:pt x="13" y="0"/>
                  </a:lnTo>
                  <a:lnTo>
                    <a:pt x="14" y="0"/>
                  </a:lnTo>
                  <a:lnTo>
                    <a:pt x="17" y="0"/>
                  </a:lnTo>
                  <a:lnTo>
                    <a:pt x="19" y="0"/>
                  </a:lnTo>
                  <a:lnTo>
                    <a:pt x="21" y="2"/>
                  </a:lnTo>
                  <a:lnTo>
                    <a:pt x="22" y="4"/>
                  </a:lnTo>
                  <a:lnTo>
                    <a:pt x="22" y="5"/>
                  </a:lnTo>
                  <a:lnTo>
                    <a:pt x="24" y="7"/>
                  </a:lnTo>
                  <a:lnTo>
                    <a:pt x="25" y="8"/>
                  </a:lnTo>
                  <a:lnTo>
                    <a:pt x="25" y="10"/>
                  </a:lnTo>
                  <a:lnTo>
                    <a:pt x="27" y="13"/>
                  </a:lnTo>
                  <a:lnTo>
                    <a:pt x="27" y="15"/>
                  </a:lnTo>
                  <a:lnTo>
                    <a:pt x="25" y="16"/>
                  </a:lnTo>
                  <a:lnTo>
                    <a:pt x="24" y="18"/>
                  </a:lnTo>
                  <a:lnTo>
                    <a:pt x="22" y="19"/>
                  </a:lnTo>
                  <a:lnTo>
                    <a:pt x="21" y="19"/>
                  </a:lnTo>
                  <a:lnTo>
                    <a:pt x="17" y="21"/>
                  </a:lnTo>
                  <a:lnTo>
                    <a:pt x="16" y="22"/>
                  </a:lnTo>
                  <a:lnTo>
                    <a:pt x="14" y="22"/>
                  </a:lnTo>
                  <a:lnTo>
                    <a:pt x="11" y="24"/>
                  </a:lnTo>
                  <a:lnTo>
                    <a:pt x="10" y="24"/>
                  </a:lnTo>
                  <a:lnTo>
                    <a:pt x="5" y="2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08" name="Freeform 1163"/>
            <p:cNvSpPr>
              <a:spLocks/>
            </p:cNvSpPr>
            <p:nvPr/>
          </p:nvSpPr>
          <p:spPr bwMode="auto">
            <a:xfrm>
              <a:off x="4099" y="2674"/>
              <a:ext cx="3" cy="8"/>
            </a:xfrm>
            <a:custGeom>
              <a:avLst/>
              <a:gdLst>
                <a:gd name="T0" fmla="*/ 3 w 3"/>
                <a:gd name="T1" fmla="*/ 8 h 8"/>
                <a:gd name="T2" fmla="*/ 2 w 3"/>
                <a:gd name="T3" fmla="*/ 6 h 8"/>
                <a:gd name="T4" fmla="*/ 2 w 3"/>
                <a:gd name="T5" fmla="*/ 5 h 8"/>
                <a:gd name="T6" fmla="*/ 0 w 3"/>
                <a:gd name="T7" fmla="*/ 3 h 8"/>
                <a:gd name="T8" fmla="*/ 0 w 3"/>
                <a:gd name="T9" fmla="*/ 0 h 8"/>
                <a:gd name="T10" fmla="*/ 2 w 3"/>
                <a:gd name="T11" fmla="*/ 0 h 8"/>
                <a:gd name="T12" fmla="*/ 2 w 3"/>
                <a:gd name="T13" fmla="*/ 2 h 8"/>
                <a:gd name="T14" fmla="*/ 3 w 3"/>
                <a:gd name="T15" fmla="*/ 3 h 8"/>
                <a:gd name="T16" fmla="*/ 3 w 3"/>
                <a:gd name="T17" fmla="*/ 5 h 8"/>
                <a:gd name="T18" fmla="*/ 3 w 3"/>
                <a:gd name="T19" fmla="*/ 6 h 8"/>
                <a:gd name="T20" fmla="*/ 3 w 3"/>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8"/>
                <a:gd name="T35" fmla="*/ 3 w 3"/>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8">
                  <a:moveTo>
                    <a:pt x="3" y="8"/>
                  </a:moveTo>
                  <a:lnTo>
                    <a:pt x="2" y="6"/>
                  </a:lnTo>
                  <a:lnTo>
                    <a:pt x="2" y="5"/>
                  </a:lnTo>
                  <a:lnTo>
                    <a:pt x="0" y="3"/>
                  </a:lnTo>
                  <a:lnTo>
                    <a:pt x="0" y="0"/>
                  </a:lnTo>
                  <a:lnTo>
                    <a:pt x="2" y="0"/>
                  </a:lnTo>
                  <a:lnTo>
                    <a:pt x="2" y="2"/>
                  </a:lnTo>
                  <a:lnTo>
                    <a:pt x="3" y="3"/>
                  </a:lnTo>
                  <a:lnTo>
                    <a:pt x="3" y="5"/>
                  </a:lnTo>
                  <a:lnTo>
                    <a:pt x="3" y="6"/>
                  </a:lnTo>
                  <a:lnTo>
                    <a:pt x="3"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09" name="Freeform 1164"/>
            <p:cNvSpPr>
              <a:spLocks/>
            </p:cNvSpPr>
            <p:nvPr/>
          </p:nvSpPr>
          <p:spPr bwMode="auto">
            <a:xfrm>
              <a:off x="4005" y="2660"/>
              <a:ext cx="21" cy="20"/>
            </a:xfrm>
            <a:custGeom>
              <a:avLst/>
              <a:gdLst>
                <a:gd name="T0" fmla="*/ 4 w 21"/>
                <a:gd name="T1" fmla="*/ 20 h 20"/>
                <a:gd name="T2" fmla="*/ 4 w 21"/>
                <a:gd name="T3" fmla="*/ 17 h 20"/>
                <a:gd name="T4" fmla="*/ 4 w 21"/>
                <a:gd name="T5" fmla="*/ 16 h 20"/>
                <a:gd name="T6" fmla="*/ 4 w 21"/>
                <a:gd name="T7" fmla="*/ 13 h 20"/>
                <a:gd name="T8" fmla="*/ 4 w 21"/>
                <a:gd name="T9" fmla="*/ 11 h 20"/>
                <a:gd name="T10" fmla="*/ 2 w 21"/>
                <a:gd name="T11" fmla="*/ 9 h 20"/>
                <a:gd name="T12" fmla="*/ 2 w 21"/>
                <a:gd name="T13" fmla="*/ 8 h 20"/>
                <a:gd name="T14" fmla="*/ 2 w 21"/>
                <a:gd name="T15" fmla="*/ 6 h 20"/>
                <a:gd name="T16" fmla="*/ 0 w 21"/>
                <a:gd name="T17" fmla="*/ 5 h 20"/>
                <a:gd name="T18" fmla="*/ 0 w 21"/>
                <a:gd name="T19" fmla="*/ 3 h 20"/>
                <a:gd name="T20" fmla="*/ 2 w 21"/>
                <a:gd name="T21" fmla="*/ 3 h 20"/>
                <a:gd name="T22" fmla="*/ 2 w 21"/>
                <a:gd name="T23" fmla="*/ 3 h 20"/>
                <a:gd name="T24" fmla="*/ 4 w 21"/>
                <a:gd name="T25" fmla="*/ 3 h 20"/>
                <a:gd name="T26" fmla="*/ 5 w 21"/>
                <a:gd name="T27" fmla="*/ 2 h 20"/>
                <a:gd name="T28" fmla="*/ 5 w 21"/>
                <a:gd name="T29" fmla="*/ 2 h 20"/>
                <a:gd name="T30" fmla="*/ 7 w 21"/>
                <a:gd name="T31" fmla="*/ 2 h 20"/>
                <a:gd name="T32" fmla="*/ 8 w 21"/>
                <a:gd name="T33" fmla="*/ 2 h 20"/>
                <a:gd name="T34" fmla="*/ 8 w 21"/>
                <a:gd name="T35" fmla="*/ 0 h 20"/>
                <a:gd name="T36" fmla="*/ 10 w 21"/>
                <a:gd name="T37" fmla="*/ 0 h 20"/>
                <a:gd name="T38" fmla="*/ 10 w 21"/>
                <a:gd name="T39" fmla="*/ 0 h 20"/>
                <a:gd name="T40" fmla="*/ 10 w 21"/>
                <a:gd name="T41" fmla="*/ 0 h 20"/>
                <a:gd name="T42" fmla="*/ 11 w 21"/>
                <a:gd name="T43" fmla="*/ 0 h 20"/>
                <a:gd name="T44" fmla="*/ 11 w 21"/>
                <a:gd name="T45" fmla="*/ 0 h 20"/>
                <a:gd name="T46" fmla="*/ 13 w 21"/>
                <a:gd name="T47" fmla="*/ 0 h 20"/>
                <a:gd name="T48" fmla="*/ 13 w 21"/>
                <a:gd name="T49" fmla="*/ 0 h 20"/>
                <a:gd name="T50" fmla="*/ 14 w 21"/>
                <a:gd name="T51" fmla="*/ 0 h 20"/>
                <a:gd name="T52" fmla="*/ 14 w 21"/>
                <a:gd name="T53" fmla="*/ 2 h 20"/>
                <a:gd name="T54" fmla="*/ 16 w 21"/>
                <a:gd name="T55" fmla="*/ 2 h 20"/>
                <a:gd name="T56" fmla="*/ 18 w 21"/>
                <a:gd name="T57" fmla="*/ 3 h 20"/>
                <a:gd name="T58" fmla="*/ 18 w 21"/>
                <a:gd name="T59" fmla="*/ 5 h 20"/>
                <a:gd name="T60" fmla="*/ 19 w 21"/>
                <a:gd name="T61" fmla="*/ 6 h 20"/>
                <a:gd name="T62" fmla="*/ 19 w 21"/>
                <a:gd name="T63" fmla="*/ 8 h 20"/>
                <a:gd name="T64" fmla="*/ 21 w 21"/>
                <a:gd name="T65" fmla="*/ 9 h 20"/>
                <a:gd name="T66" fmla="*/ 21 w 21"/>
                <a:gd name="T67" fmla="*/ 11 h 20"/>
                <a:gd name="T68" fmla="*/ 21 w 21"/>
                <a:gd name="T69" fmla="*/ 13 h 20"/>
                <a:gd name="T70" fmla="*/ 19 w 21"/>
                <a:gd name="T71" fmla="*/ 14 h 20"/>
                <a:gd name="T72" fmla="*/ 18 w 21"/>
                <a:gd name="T73" fmla="*/ 14 h 20"/>
                <a:gd name="T74" fmla="*/ 14 w 21"/>
                <a:gd name="T75" fmla="*/ 16 h 20"/>
                <a:gd name="T76" fmla="*/ 13 w 21"/>
                <a:gd name="T77" fmla="*/ 17 h 20"/>
                <a:gd name="T78" fmla="*/ 11 w 21"/>
                <a:gd name="T79" fmla="*/ 17 h 20"/>
                <a:gd name="T80" fmla="*/ 8 w 21"/>
                <a:gd name="T81" fmla="*/ 19 h 20"/>
                <a:gd name="T82" fmla="*/ 7 w 21"/>
                <a:gd name="T83" fmla="*/ 19 h 20"/>
                <a:gd name="T84" fmla="*/ 4 w 21"/>
                <a:gd name="T85" fmla="*/ 20 h 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
                <a:gd name="T130" fmla="*/ 0 h 20"/>
                <a:gd name="T131" fmla="*/ 21 w 21"/>
                <a:gd name="T132" fmla="*/ 20 h 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 h="20">
                  <a:moveTo>
                    <a:pt x="4" y="20"/>
                  </a:moveTo>
                  <a:lnTo>
                    <a:pt x="4" y="17"/>
                  </a:lnTo>
                  <a:lnTo>
                    <a:pt x="4" y="16"/>
                  </a:lnTo>
                  <a:lnTo>
                    <a:pt x="4" y="13"/>
                  </a:lnTo>
                  <a:lnTo>
                    <a:pt x="4" y="11"/>
                  </a:lnTo>
                  <a:lnTo>
                    <a:pt x="2" y="9"/>
                  </a:lnTo>
                  <a:lnTo>
                    <a:pt x="2" y="8"/>
                  </a:lnTo>
                  <a:lnTo>
                    <a:pt x="2" y="6"/>
                  </a:lnTo>
                  <a:lnTo>
                    <a:pt x="0" y="5"/>
                  </a:lnTo>
                  <a:lnTo>
                    <a:pt x="0" y="3"/>
                  </a:lnTo>
                  <a:lnTo>
                    <a:pt x="2" y="3"/>
                  </a:lnTo>
                  <a:lnTo>
                    <a:pt x="4" y="3"/>
                  </a:lnTo>
                  <a:lnTo>
                    <a:pt x="5" y="2"/>
                  </a:lnTo>
                  <a:lnTo>
                    <a:pt x="7" y="2"/>
                  </a:lnTo>
                  <a:lnTo>
                    <a:pt x="8" y="2"/>
                  </a:lnTo>
                  <a:lnTo>
                    <a:pt x="8" y="0"/>
                  </a:lnTo>
                  <a:lnTo>
                    <a:pt x="10" y="0"/>
                  </a:lnTo>
                  <a:lnTo>
                    <a:pt x="11" y="0"/>
                  </a:lnTo>
                  <a:lnTo>
                    <a:pt x="13" y="0"/>
                  </a:lnTo>
                  <a:lnTo>
                    <a:pt x="14" y="0"/>
                  </a:lnTo>
                  <a:lnTo>
                    <a:pt x="14" y="2"/>
                  </a:lnTo>
                  <a:lnTo>
                    <a:pt x="16" y="2"/>
                  </a:lnTo>
                  <a:lnTo>
                    <a:pt x="18" y="3"/>
                  </a:lnTo>
                  <a:lnTo>
                    <a:pt x="18" y="5"/>
                  </a:lnTo>
                  <a:lnTo>
                    <a:pt x="19" y="6"/>
                  </a:lnTo>
                  <a:lnTo>
                    <a:pt x="19" y="8"/>
                  </a:lnTo>
                  <a:lnTo>
                    <a:pt x="21" y="9"/>
                  </a:lnTo>
                  <a:lnTo>
                    <a:pt x="21" y="11"/>
                  </a:lnTo>
                  <a:lnTo>
                    <a:pt x="21" y="13"/>
                  </a:lnTo>
                  <a:lnTo>
                    <a:pt x="19" y="14"/>
                  </a:lnTo>
                  <a:lnTo>
                    <a:pt x="18" y="14"/>
                  </a:lnTo>
                  <a:lnTo>
                    <a:pt x="14" y="16"/>
                  </a:lnTo>
                  <a:lnTo>
                    <a:pt x="13" y="17"/>
                  </a:lnTo>
                  <a:lnTo>
                    <a:pt x="11" y="17"/>
                  </a:lnTo>
                  <a:lnTo>
                    <a:pt x="8" y="19"/>
                  </a:lnTo>
                  <a:lnTo>
                    <a:pt x="7" y="19"/>
                  </a:lnTo>
                  <a:lnTo>
                    <a:pt x="4" y="20"/>
                  </a:lnTo>
                  <a:close/>
                </a:path>
              </a:pathLst>
            </a:custGeom>
            <a:solidFill>
              <a:srgbClr val="9BC9C9"/>
            </a:solidFill>
            <a:ln w="9525">
              <a:noFill/>
              <a:round/>
              <a:headEnd/>
              <a:tailEnd/>
            </a:ln>
          </p:spPr>
          <p:txBody>
            <a:bodyPr/>
            <a:lstStyle/>
            <a:p>
              <a:endParaRPr lang="en-US" dirty="0">
                <a:solidFill>
                  <a:prstClr val="black"/>
                </a:solidFill>
              </a:endParaRPr>
            </a:p>
          </p:txBody>
        </p:sp>
        <p:sp>
          <p:nvSpPr>
            <p:cNvPr id="75010" name="Freeform 1165"/>
            <p:cNvSpPr>
              <a:spLocks/>
            </p:cNvSpPr>
            <p:nvPr/>
          </p:nvSpPr>
          <p:spPr bwMode="auto">
            <a:xfrm>
              <a:off x="4130" y="2671"/>
              <a:ext cx="6" cy="5"/>
            </a:xfrm>
            <a:custGeom>
              <a:avLst/>
              <a:gdLst>
                <a:gd name="T0" fmla="*/ 0 w 6"/>
                <a:gd name="T1" fmla="*/ 5 h 5"/>
                <a:gd name="T2" fmla="*/ 2 w 6"/>
                <a:gd name="T3" fmla="*/ 3 h 5"/>
                <a:gd name="T4" fmla="*/ 2 w 6"/>
                <a:gd name="T5" fmla="*/ 2 h 5"/>
                <a:gd name="T6" fmla="*/ 3 w 6"/>
                <a:gd name="T7" fmla="*/ 2 h 5"/>
                <a:gd name="T8" fmla="*/ 5 w 6"/>
                <a:gd name="T9" fmla="*/ 0 h 5"/>
                <a:gd name="T10" fmla="*/ 5 w 6"/>
                <a:gd name="T11" fmla="*/ 0 h 5"/>
                <a:gd name="T12" fmla="*/ 6 w 6"/>
                <a:gd name="T13" fmla="*/ 0 h 5"/>
                <a:gd name="T14" fmla="*/ 5 w 6"/>
                <a:gd name="T15" fmla="*/ 2 h 5"/>
                <a:gd name="T16" fmla="*/ 5 w 6"/>
                <a:gd name="T17" fmla="*/ 3 h 5"/>
                <a:gd name="T18" fmla="*/ 3 w 6"/>
                <a:gd name="T19" fmla="*/ 3 h 5"/>
                <a:gd name="T20" fmla="*/ 2 w 6"/>
                <a:gd name="T21" fmla="*/ 5 h 5"/>
                <a:gd name="T22" fmla="*/ 0 w 6"/>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
                <a:gd name="T38" fmla="*/ 6 w 6"/>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
                  <a:moveTo>
                    <a:pt x="0" y="5"/>
                  </a:moveTo>
                  <a:lnTo>
                    <a:pt x="2" y="3"/>
                  </a:lnTo>
                  <a:lnTo>
                    <a:pt x="2" y="2"/>
                  </a:lnTo>
                  <a:lnTo>
                    <a:pt x="3" y="2"/>
                  </a:lnTo>
                  <a:lnTo>
                    <a:pt x="5" y="0"/>
                  </a:lnTo>
                  <a:lnTo>
                    <a:pt x="6" y="0"/>
                  </a:lnTo>
                  <a:lnTo>
                    <a:pt x="5" y="2"/>
                  </a:lnTo>
                  <a:lnTo>
                    <a:pt x="5" y="3"/>
                  </a:lnTo>
                  <a:lnTo>
                    <a:pt x="3" y="3"/>
                  </a:lnTo>
                  <a:lnTo>
                    <a:pt x="2" y="5"/>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11" name="Freeform 1166"/>
            <p:cNvSpPr>
              <a:spLocks/>
            </p:cNvSpPr>
            <p:nvPr/>
          </p:nvSpPr>
          <p:spPr bwMode="auto">
            <a:xfrm>
              <a:off x="4138" y="2630"/>
              <a:ext cx="12" cy="36"/>
            </a:xfrm>
            <a:custGeom>
              <a:avLst/>
              <a:gdLst>
                <a:gd name="T0" fmla="*/ 2 w 12"/>
                <a:gd name="T1" fmla="*/ 36 h 36"/>
                <a:gd name="T2" fmla="*/ 0 w 12"/>
                <a:gd name="T3" fmla="*/ 36 h 36"/>
                <a:gd name="T4" fmla="*/ 2 w 12"/>
                <a:gd name="T5" fmla="*/ 35 h 36"/>
                <a:gd name="T6" fmla="*/ 3 w 12"/>
                <a:gd name="T7" fmla="*/ 33 h 36"/>
                <a:gd name="T8" fmla="*/ 3 w 12"/>
                <a:gd name="T9" fmla="*/ 32 h 36"/>
                <a:gd name="T10" fmla="*/ 5 w 12"/>
                <a:gd name="T11" fmla="*/ 28 h 36"/>
                <a:gd name="T12" fmla="*/ 6 w 12"/>
                <a:gd name="T13" fmla="*/ 27 h 36"/>
                <a:gd name="T14" fmla="*/ 6 w 12"/>
                <a:gd name="T15" fmla="*/ 25 h 36"/>
                <a:gd name="T16" fmla="*/ 8 w 12"/>
                <a:gd name="T17" fmla="*/ 24 h 36"/>
                <a:gd name="T18" fmla="*/ 8 w 12"/>
                <a:gd name="T19" fmla="*/ 22 h 36"/>
                <a:gd name="T20" fmla="*/ 9 w 12"/>
                <a:gd name="T21" fmla="*/ 16 h 36"/>
                <a:gd name="T22" fmla="*/ 9 w 12"/>
                <a:gd name="T23" fmla="*/ 11 h 36"/>
                <a:gd name="T24" fmla="*/ 11 w 12"/>
                <a:gd name="T25" fmla="*/ 7 h 36"/>
                <a:gd name="T26" fmla="*/ 11 w 12"/>
                <a:gd name="T27" fmla="*/ 0 h 36"/>
                <a:gd name="T28" fmla="*/ 12 w 12"/>
                <a:gd name="T29" fmla="*/ 2 h 36"/>
                <a:gd name="T30" fmla="*/ 12 w 12"/>
                <a:gd name="T31" fmla="*/ 5 h 36"/>
                <a:gd name="T32" fmla="*/ 12 w 12"/>
                <a:gd name="T33" fmla="*/ 10 h 36"/>
                <a:gd name="T34" fmla="*/ 12 w 12"/>
                <a:gd name="T35" fmla="*/ 13 h 36"/>
                <a:gd name="T36" fmla="*/ 11 w 12"/>
                <a:gd name="T37" fmla="*/ 16 h 36"/>
                <a:gd name="T38" fmla="*/ 11 w 12"/>
                <a:gd name="T39" fmla="*/ 19 h 36"/>
                <a:gd name="T40" fmla="*/ 9 w 12"/>
                <a:gd name="T41" fmla="*/ 22 h 36"/>
                <a:gd name="T42" fmla="*/ 9 w 12"/>
                <a:gd name="T43" fmla="*/ 25 h 36"/>
                <a:gd name="T44" fmla="*/ 8 w 12"/>
                <a:gd name="T45" fmla="*/ 28 h 36"/>
                <a:gd name="T46" fmla="*/ 6 w 12"/>
                <a:gd name="T47" fmla="*/ 30 h 36"/>
                <a:gd name="T48" fmla="*/ 6 w 12"/>
                <a:gd name="T49" fmla="*/ 30 h 36"/>
                <a:gd name="T50" fmla="*/ 6 w 12"/>
                <a:gd name="T51" fmla="*/ 32 h 36"/>
                <a:gd name="T52" fmla="*/ 5 w 12"/>
                <a:gd name="T53" fmla="*/ 33 h 36"/>
                <a:gd name="T54" fmla="*/ 5 w 12"/>
                <a:gd name="T55" fmla="*/ 33 h 36"/>
                <a:gd name="T56" fmla="*/ 3 w 12"/>
                <a:gd name="T57" fmla="*/ 35 h 36"/>
                <a:gd name="T58" fmla="*/ 3 w 12"/>
                <a:gd name="T59" fmla="*/ 36 h 36"/>
                <a:gd name="T60" fmla="*/ 2 w 12"/>
                <a:gd name="T61" fmla="*/ 36 h 36"/>
                <a:gd name="T62" fmla="*/ 2 w 12"/>
                <a:gd name="T63" fmla="*/ 36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
                <a:gd name="T97" fmla="*/ 0 h 36"/>
                <a:gd name="T98" fmla="*/ 12 w 12"/>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 h="36">
                  <a:moveTo>
                    <a:pt x="2" y="36"/>
                  </a:moveTo>
                  <a:lnTo>
                    <a:pt x="0" y="36"/>
                  </a:lnTo>
                  <a:lnTo>
                    <a:pt x="2" y="35"/>
                  </a:lnTo>
                  <a:lnTo>
                    <a:pt x="3" y="33"/>
                  </a:lnTo>
                  <a:lnTo>
                    <a:pt x="3" y="32"/>
                  </a:lnTo>
                  <a:lnTo>
                    <a:pt x="5" y="28"/>
                  </a:lnTo>
                  <a:lnTo>
                    <a:pt x="6" y="27"/>
                  </a:lnTo>
                  <a:lnTo>
                    <a:pt x="6" y="25"/>
                  </a:lnTo>
                  <a:lnTo>
                    <a:pt x="8" y="24"/>
                  </a:lnTo>
                  <a:lnTo>
                    <a:pt x="8" y="22"/>
                  </a:lnTo>
                  <a:lnTo>
                    <a:pt x="9" y="16"/>
                  </a:lnTo>
                  <a:lnTo>
                    <a:pt x="9" y="11"/>
                  </a:lnTo>
                  <a:lnTo>
                    <a:pt x="11" y="7"/>
                  </a:lnTo>
                  <a:lnTo>
                    <a:pt x="11" y="0"/>
                  </a:lnTo>
                  <a:lnTo>
                    <a:pt x="12" y="2"/>
                  </a:lnTo>
                  <a:lnTo>
                    <a:pt x="12" y="5"/>
                  </a:lnTo>
                  <a:lnTo>
                    <a:pt x="12" y="10"/>
                  </a:lnTo>
                  <a:lnTo>
                    <a:pt x="12" y="13"/>
                  </a:lnTo>
                  <a:lnTo>
                    <a:pt x="11" y="16"/>
                  </a:lnTo>
                  <a:lnTo>
                    <a:pt x="11" y="19"/>
                  </a:lnTo>
                  <a:lnTo>
                    <a:pt x="9" y="22"/>
                  </a:lnTo>
                  <a:lnTo>
                    <a:pt x="9" y="25"/>
                  </a:lnTo>
                  <a:lnTo>
                    <a:pt x="8" y="28"/>
                  </a:lnTo>
                  <a:lnTo>
                    <a:pt x="6" y="30"/>
                  </a:lnTo>
                  <a:lnTo>
                    <a:pt x="6" y="32"/>
                  </a:lnTo>
                  <a:lnTo>
                    <a:pt x="5" y="33"/>
                  </a:lnTo>
                  <a:lnTo>
                    <a:pt x="3" y="35"/>
                  </a:lnTo>
                  <a:lnTo>
                    <a:pt x="3" y="36"/>
                  </a:lnTo>
                  <a:lnTo>
                    <a:pt x="2" y="3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12" name="Freeform 1167"/>
            <p:cNvSpPr>
              <a:spLocks/>
            </p:cNvSpPr>
            <p:nvPr/>
          </p:nvSpPr>
          <p:spPr bwMode="auto">
            <a:xfrm>
              <a:off x="3971" y="2612"/>
              <a:ext cx="9" cy="34"/>
            </a:xfrm>
            <a:custGeom>
              <a:avLst/>
              <a:gdLst>
                <a:gd name="T0" fmla="*/ 5 w 9"/>
                <a:gd name="T1" fmla="*/ 34 h 34"/>
                <a:gd name="T2" fmla="*/ 3 w 9"/>
                <a:gd name="T3" fmla="*/ 34 h 34"/>
                <a:gd name="T4" fmla="*/ 3 w 9"/>
                <a:gd name="T5" fmla="*/ 34 h 34"/>
                <a:gd name="T6" fmla="*/ 3 w 9"/>
                <a:gd name="T7" fmla="*/ 34 h 34"/>
                <a:gd name="T8" fmla="*/ 2 w 9"/>
                <a:gd name="T9" fmla="*/ 32 h 34"/>
                <a:gd name="T10" fmla="*/ 0 w 9"/>
                <a:gd name="T11" fmla="*/ 26 h 34"/>
                <a:gd name="T12" fmla="*/ 0 w 9"/>
                <a:gd name="T13" fmla="*/ 18 h 34"/>
                <a:gd name="T14" fmla="*/ 0 w 9"/>
                <a:gd name="T15" fmla="*/ 9 h 34"/>
                <a:gd name="T16" fmla="*/ 0 w 9"/>
                <a:gd name="T17" fmla="*/ 1 h 34"/>
                <a:gd name="T18" fmla="*/ 0 w 9"/>
                <a:gd name="T19" fmla="*/ 1 h 34"/>
                <a:gd name="T20" fmla="*/ 2 w 9"/>
                <a:gd name="T21" fmla="*/ 1 h 34"/>
                <a:gd name="T22" fmla="*/ 3 w 9"/>
                <a:gd name="T23" fmla="*/ 0 h 34"/>
                <a:gd name="T24" fmla="*/ 3 w 9"/>
                <a:gd name="T25" fmla="*/ 0 h 34"/>
                <a:gd name="T26" fmla="*/ 5 w 9"/>
                <a:gd name="T27" fmla="*/ 1 h 34"/>
                <a:gd name="T28" fmla="*/ 5 w 9"/>
                <a:gd name="T29" fmla="*/ 3 h 34"/>
                <a:gd name="T30" fmla="*/ 6 w 9"/>
                <a:gd name="T31" fmla="*/ 6 h 34"/>
                <a:gd name="T32" fmla="*/ 6 w 9"/>
                <a:gd name="T33" fmla="*/ 9 h 34"/>
                <a:gd name="T34" fmla="*/ 6 w 9"/>
                <a:gd name="T35" fmla="*/ 11 h 34"/>
                <a:gd name="T36" fmla="*/ 6 w 9"/>
                <a:gd name="T37" fmla="*/ 12 h 34"/>
                <a:gd name="T38" fmla="*/ 6 w 9"/>
                <a:gd name="T39" fmla="*/ 12 h 34"/>
                <a:gd name="T40" fmla="*/ 8 w 9"/>
                <a:gd name="T41" fmla="*/ 14 h 34"/>
                <a:gd name="T42" fmla="*/ 8 w 9"/>
                <a:gd name="T43" fmla="*/ 14 h 34"/>
                <a:gd name="T44" fmla="*/ 8 w 9"/>
                <a:gd name="T45" fmla="*/ 18 h 34"/>
                <a:gd name="T46" fmla="*/ 8 w 9"/>
                <a:gd name="T47" fmla="*/ 23 h 34"/>
                <a:gd name="T48" fmla="*/ 9 w 9"/>
                <a:gd name="T49" fmla="*/ 26 h 34"/>
                <a:gd name="T50" fmla="*/ 9 w 9"/>
                <a:gd name="T51" fmla="*/ 31 h 34"/>
                <a:gd name="T52" fmla="*/ 8 w 9"/>
                <a:gd name="T53" fmla="*/ 32 h 34"/>
                <a:gd name="T54" fmla="*/ 6 w 9"/>
                <a:gd name="T55" fmla="*/ 32 h 34"/>
                <a:gd name="T56" fmla="*/ 6 w 9"/>
                <a:gd name="T57" fmla="*/ 34 h 34"/>
                <a:gd name="T58" fmla="*/ 5 w 9"/>
                <a:gd name="T59" fmla="*/ 34 h 34"/>
                <a:gd name="T60" fmla="*/ 5 w 9"/>
                <a:gd name="T61" fmla="*/ 34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
                <a:gd name="T94" fmla="*/ 0 h 34"/>
                <a:gd name="T95" fmla="*/ 9 w 9"/>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 h="34">
                  <a:moveTo>
                    <a:pt x="5" y="34"/>
                  </a:moveTo>
                  <a:lnTo>
                    <a:pt x="3" y="34"/>
                  </a:lnTo>
                  <a:lnTo>
                    <a:pt x="2" y="32"/>
                  </a:lnTo>
                  <a:lnTo>
                    <a:pt x="0" y="26"/>
                  </a:lnTo>
                  <a:lnTo>
                    <a:pt x="0" y="18"/>
                  </a:lnTo>
                  <a:lnTo>
                    <a:pt x="0" y="9"/>
                  </a:lnTo>
                  <a:lnTo>
                    <a:pt x="0" y="1"/>
                  </a:lnTo>
                  <a:lnTo>
                    <a:pt x="2" y="1"/>
                  </a:lnTo>
                  <a:lnTo>
                    <a:pt x="3" y="0"/>
                  </a:lnTo>
                  <a:lnTo>
                    <a:pt x="5" y="1"/>
                  </a:lnTo>
                  <a:lnTo>
                    <a:pt x="5" y="3"/>
                  </a:lnTo>
                  <a:lnTo>
                    <a:pt x="6" y="6"/>
                  </a:lnTo>
                  <a:lnTo>
                    <a:pt x="6" y="9"/>
                  </a:lnTo>
                  <a:lnTo>
                    <a:pt x="6" y="11"/>
                  </a:lnTo>
                  <a:lnTo>
                    <a:pt x="6" y="12"/>
                  </a:lnTo>
                  <a:lnTo>
                    <a:pt x="8" y="14"/>
                  </a:lnTo>
                  <a:lnTo>
                    <a:pt x="8" y="18"/>
                  </a:lnTo>
                  <a:lnTo>
                    <a:pt x="8" y="23"/>
                  </a:lnTo>
                  <a:lnTo>
                    <a:pt x="9" y="26"/>
                  </a:lnTo>
                  <a:lnTo>
                    <a:pt x="9" y="31"/>
                  </a:lnTo>
                  <a:lnTo>
                    <a:pt x="8" y="32"/>
                  </a:lnTo>
                  <a:lnTo>
                    <a:pt x="6" y="32"/>
                  </a:lnTo>
                  <a:lnTo>
                    <a:pt x="6" y="34"/>
                  </a:lnTo>
                  <a:lnTo>
                    <a:pt x="5" y="34"/>
                  </a:lnTo>
                  <a:close/>
                </a:path>
              </a:pathLst>
            </a:custGeom>
            <a:solidFill>
              <a:srgbClr val="666666"/>
            </a:solidFill>
            <a:ln w="9525">
              <a:noFill/>
              <a:round/>
              <a:headEnd/>
              <a:tailEnd/>
            </a:ln>
          </p:spPr>
          <p:txBody>
            <a:bodyPr/>
            <a:lstStyle/>
            <a:p>
              <a:endParaRPr lang="en-US" dirty="0">
                <a:solidFill>
                  <a:prstClr val="black"/>
                </a:solidFill>
              </a:endParaRPr>
            </a:p>
          </p:txBody>
        </p:sp>
        <p:sp>
          <p:nvSpPr>
            <p:cNvPr id="75013" name="Freeform 1168"/>
            <p:cNvSpPr>
              <a:spLocks/>
            </p:cNvSpPr>
            <p:nvPr/>
          </p:nvSpPr>
          <p:spPr bwMode="auto">
            <a:xfrm>
              <a:off x="4129" y="2599"/>
              <a:ext cx="25" cy="45"/>
            </a:xfrm>
            <a:custGeom>
              <a:avLst/>
              <a:gdLst>
                <a:gd name="T0" fmla="*/ 3 w 25"/>
                <a:gd name="T1" fmla="*/ 45 h 45"/>
                <a:gd name="T2" fmla="*/ 1 w 25"/>
                <a:gd name="T3" fmla="*/ 45 h 45"/>
                <a:gd name="T4" fmla="*/ 1 w 25"/>
                <a:gd name="T5" fmla="*/ 44 h 45"/>
                <a:gd name="T6" fmla="*/ 0 w 25"/>
                <a:gd name="T7" fmla="*/ 42 h 45"/>
                <a:gd name="T8" fmla="*/ 0 w 25"/>
                <a:gd name="T9" fmla="*/ 42 h 45"/>
                <a:gd name="T10" fmla="*/ 1 w 25"/>
                <a:gd name="T11" fmla="*/ 38 h 45"/>
                <a:gd name="T12" fmla="*/ 1 w 25"/>
                <a:gd name="T13" fmla="*/ 31 h 45"/>
                <a:gd name="T14" fmla="*/ 3 w 25"/>
                <a:gd name="T15" fmla="*/ 27 h 45"/>
                <a:gd name="T16" fmla="*/ 4 w 25"/>
                <a:gd name="T17" fmla="*/ 22 h 45"/>
                <a:gd name="T18" fmla="*/ 6 w 25"/>
                <a:gd name="T19" fmla="*/ 17 h 45"/>
                <a:gd name="T20" fmla="*/ 9 w 25"/>
                <a:gd name="T21" fmla="*/ 13 h 45"/>
                <a:gd name="T22" fmla="*/ 11 w 25"/>
                <a:gd name="T23" fmla="*/ 6 h 45"/>
                <a:gd name="T24" fmla="*/ 12 w 25"/>
                <a:gd name="T25" fmla="*/ 2 h 45"/>
                <a:gd name="T26" fmla="*/ 12 w 25"/>
                <a:gd name="T27" fmla="*/ 2 h 45"/>
                <a:gd name="T28" fmla="*/ 14 w 25"/>
                <a:gd name="T29" fmla="*/ 0 h 45"/>
                <a:gd name="T30" fmla="*/ 14 w 25"/>
                <a:gd name="T31" fmla="*/ 0 h 45"/>
                <a:gd name="T32" fmla="*/ 15 w 25"/>
                <a:gd name="T33" fmla="*/ 2 h 45"/>
                <a:gd name="T34" fmla="*/ 17 w 25"/>
                <a:gd name="T35" fmla="*/ 2 h 45"/>
                <a:gd name="T36" fmla="*/ 17 w 25"/>
                <a:gd name="T37" fmla="*/ 2 h 45"/>
                <a:gd name="T38" fmla="*/ 18 w 25"/>
                <a:gd name="T39" fmla="*/ 2 h 45"/>
                <a:gd name="T40" fmla="*/ 20 w 25"/>
                <a:gd name="T41" fmla="*/ 2 h 45"/>
                <a:gd name="T42" fmla="*/ 21 w 25"/>
                <a:gd name="T43" fmla="*/ 3 h 45"/>
                <a:gd name="T44" fmla="*/ 21 w 25"/>
                <a:gd name="T45" fmla="*/ 3 h 45"/>
                <a:gd name="T46" fmla="*/ 23 w 25"/>
                <a:gd name="T47" fmla="*/ 5 h 45"/>
                <a:gd name="T48" fmla="*/ 23 w 25"/>
                <a:gd name="T49" fmla="*/ 5 h 45"/>
                <a:gd name="T50" fmla="*/ 25 w 25"/>
                <a:gd name="T51" fmla="*/ 6 h 45"/>
                <a:gd name="T52" fmla="*/ 21 w 25"/>
                <a:gd name="T53" fmla="*/ 11 h 45"/>
                <a:gd name="T54" fmla="*/ 20 w 25"/>
                <a:gd name="T55" fmla="*/ 17 h 45"/>
                <a:gd name="T56" fmla="*/ 17 w 25"/>
                <a:gd name="T57" fmla="*/ 22 h 45"/>
                <a:gd name="T58" fmla="*/ 15 w 25"/>
                <a:gd name="T59" fmla="*/ 27 h 45"/>
                <a:gd name="T60" fmla="*/ 12 w 25"/>
                <a:gd name="T61" fmla="*/ 31 h 45"/>
                <a:gd name="T62" fmla="*/ 9 w 25"/>
                <a:gd name="T63" fmla="*/ 36 h 45"/>
                <a:gd name="T64" fmla="*/ 6 w 25"/>
                <a:gd name="T65" fmla="*/ 41 h 45"/>
                <a:gd name="T66" fmla="*/ 3 w 25"/>
                <a:gd name="T67" fmla="*/ 45 h 45"/>
                <a:gd name="T68" fmla="*/ 3 w 25"/>
                <a:gd name="T69" fmla="*/ 45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
                <a:gd name="T106" fmla="*/ 0 h 45"/>
                <a:gd name="T107" fmla="*/ 25 w 25"/>
                <a:gd name="T108" fmla="*/ 45 h 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 h="45">
                  <a:moveTo>
                    <a:pt x="3" y="45"/>
                  </a:moveTo>
                  <a:lnTo>
                    <a:pt x="1" y="45"/>
                  </a:lnTo>
                  <a:lnTo>
                    <a:pt x="1" y="44"/>
                  </a:lnTo>
                  <a:lnTo>
                    <a:pt x="0" y="42"/>
                  </a:lnTo>
                  <a:lnTo>
                    <a:pt x="1" y="38"/>
                  </a:lnTo>
                  <a:lnTo>
                    <a:pt x="1" y="31"/>
                  </a:lnTo>
                  <a:lnTo>
                    <a:pt x="3" y="27"/>
                  </a:lnTo>
                  <a:lnTo>
                    <a:pt x="4" y="22"/>
                  </a:lnTo>
                  <a:lnTo>
                    <a:pt x="6" y="17"/>
                  </a:lnTo>
                  <a:lnTo>
                    <a:pt x="9" y="13"/>
                  </a:lnTo>
                  <a:lnTo>
                    <a:pt x="11" y="6"/>
                  </a:lnTo>
                  <a:lnTo>
                    <a:pt x="12" y="2"/>
                  </a:lnTo>
                  <a:lnTo>
                    <a:pt x="14" y="0"/>
                  </a:lnTo>
                  <a:lnTo>
                    <a:pt x="15" y="2"/>
                  </a:lnTo>
                  <a:lnTo>
                    <a:pt x="17" y="2"/>
                  </a:lnTo>
                  <a:lnTo>
                    <a:pt x="18" y="2"/>
                  </a:lnTo>
                  <a:lnTo>
                    <a:pt x="20" y="2"/>
                  </a:lnTo>
                  <a:lnTo>
                    <a:pt x="21" y="3"/>
                  </a:lnTo>
                  <a:lnTo>
                    <a:pt x="23" y="5"/>
                  </a:lnTo>
                  <a:lnTo>
                    <a:pt x="25" y="6"/>
                  </a:lnTo>
                  <a:lnTo>
                    <a:pt x="21" y="11"/>
                  </a:lnTo>
                  <a:lnTo>
                    <a:pt x="20" y="17"/>
                  </a:lnTo>
                  <a:lnTo>
                    <a:pt x="17" y="22"/>
                  </a:lnTo>
                  <a:lnTo>
                    <a:pt x="15" y="27"/>
                  </a:lnTo>
                  <a:lnTo>
                    <a:pt x="12" y="31"/>
                  </a:lnTo>
                  <a:lnTo>
                    <a:pt x="9" y="36"/>
                  </a:lnTo>
                  <a:lnTo>
                    <a:pt x="6" y="41"/>
                  </a:lnTo>
                  <a:lnTo>
                    <a:pt x="3" y="4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14" name="Freeform 1169"/>
            <p:cNvSpPr>
              <a:spLocks/>
            </p:cNvSpPr>
            <p:nvPr/>
          </p:nvSpPr>
          <p:spPr bwMode="auto">
            <a:xfrm>
              <a:off x="3896" y="2630"/>
              <a:ext cx="49" cy="14"/>
            </a:xfrm>
            <a:custGeom>
              <a:avLst/>
              <a:gdLst>
                <a:gd name="T0" fmla="*/ 38 w 49"/>
                <a:gd name="T1" fmla="*/ 14 h 14"/>
                <a:gd name="T2" fmla="*/ 35 w 49"/>
                <a:gd name="T3" fmla="*/ 14 h 14"/>
                <a:gd name="T4" fmla="*/ 31 w 49"/>
                <a:gd name="T5" fmla="*/ 14 h 14"/>
                <a:gd name="T6" fmla="*/ 30 w 49"/>
                <a:gd name="T7" fmla="*/ 13 h 14"/>
                <a:gd name="T8" fmla="*/ 27 w 49"/>
                <a:gd name="T9" fmla="*/ 13 h 14"/>
                <a:gd name="T10" fmla="*/ 25 w 49"/>
                <a:gd name="T11" fmla="*/ 13 h 14"/>
                <a:gd name="T12" fmla="*/ 22 w 49"/>
                <a:gd name="T13" fmla="*/ 11 h 14"/>
                <a:gd name="T14" fmla="*/ 21 w 49"/>
                <a:gd name="T15" fmla="*/ 11 h 14"/>
                <a:gd name="T16" fmla="*/ 17 w 49"/>
                <a:gd name="T17" fmla="*/ 10 h 14"/>
                <a:gd name="T18" fmla="*/ 16 w 49"/>
                <a:gd name="T19" fmla="*/ 10 h 14"/>
                <a:gd name="T20" fmla="*/ 13 w 49"/>
                <a:gd name="T21" fmla="*/ 8 h 14"/>
                <a:gd name="T22" fmla="*/ 11 w 49"/>
                <a:gd name="T23" fmla="*/ 8 h 14"/>
                <a:gd name="T24" fmla="*/ 8 w 49"/>
                <a:gd name="T25" fmla="*/ 7 h 14"/>
                <a:gd name="T26" fmla="*/ 6 w 49"/>
                <a:gd name="T27" fmla="*/ 5 h 14"/>
                <a:gd name="T28" fmla="*/ 3 w 49"/>
                <a:gd name="T29" fmla="*/ 3 h 14"/>
                <a:gd name="T30" fmla="*/ 2 w 49"/>
                <a:gd name="T31" fmla="*/ 3 h 14"/>
                <a:gd name="T32" fmla="*/ 0 w 49"/>
                <a:gd name="T33" fmla="*/ 2 h 14"/>
                <a:gd name="T34" fmla="*/ 0 w 49"/>
                <a:gd name="T35" fmla="*/ 0 h 14"/>
                <a:gd name="T36" fmla="*/ 3 w 49"/>
                <a:gd name="T37" fmla="*/ 2 h 14"/>
                <a:gd name="T38" fmla="*/ 6 w 49"/>
                <a:gd name="T39" fmla="*/ 3 h 14"/>
                <a:gd name="T40" fmla="*/ 10 w 49"/>
                <a:gd name="T41" fmla="*/ 5 h 14"/>
                <a:gd name="T42" fmla="*/ 13 w 49"/>
                <a:gd name="T43" fmla="*/ 5 h 14"/>
                <a:gd name="T44" fmla="*/ 14 w 49"/>
                <a:gd name="T45" fmla="*/ 7 h 14"/>
                <a:gd name="T46" fmla="*/ 17 w 49"/>
                <a:gd name="T47" fmla="*/ 8 h 14"/>
                <a:gd name="T48" fmla="*/ 21 w 49"/>
                <a:gd name="T49" fmla="*/ 8 h 14"/>
                <a:gd name="T50" fmla="*/ 24 w 49"/>
                <a:gd name="T51" fmla="*/ 10 h 14"/>
                <a:gd name="T52" fmla="*/ 27 w 49"/>
                <a:gd name="T53" fmla="*/ 10 h 14"/>
                <a:gd name="T54" fmla="*/ 30 w 49"/>
                <a:gd name="T55" fmla="*/ 11 h 14"/>
                <a:gd name="T56" fmla="*/ 33 w 49"/>
                <a:gd name="T57" fmla="*/ 11 h 14"/>
                <a:gd name="T58" fmla="*/ 36 w 49"/>
                <a:gd name="T59" fmla="*/ 11 h 14"/>
                <a:gd name="T60" fmla="*/ 39 w 49"/>
                <a:gd name="T61" fmla="*/ 13 h 14"/>
                <a:gd name="T62" fmla="*/ 42 w 49"/>
                <a:gd name="T63" fmla="*/ 13 h 14"/>
                <a:gd name="T64" fmla="*/ 45 w 49"/>
                <a:gd name="T65" fmla="*/ 13 h 14"/>
                <a:gd name="T66" fmla="*/ 49 w 49"/>
                <a:gd name="T67" fmla="*/ 13 h 14"/>
                <a:gd name="T68" fmla="*/ 49 w 49"/>
                <a:gd name="T69" fmla="*/ 14 h 14"/>
                <a:gd name="T70" fmla="*/ 47 w 49"/>
                <a:gd name="T71" fmla="*/ 14 h 14"/>
                <a:gd name="T72" fmla="*/ 45 w 49"/>
                <a:gd name="T73" fmla="*/ 14 h 14"/>
                <a:gd name="T74" fmla="*/ 44 w 49"/>
                <a:gd name="T75" fmla="*/ 14 h 14"/>
                <a:gd name="T76" fmla="*/ 42 w 49"/>
                <a:gd name="T77" fmla="*/ 14 h 14"/>
                <a:gd name="T78" fmla="*/ 41 w 49"/>
                <a:gd name="T79" fmla="*/ 14 h 14"/>
                <a:gd name="T80" fmla="*/ 39 w 49"/>
                <a:gd name="T81" fmla="*/ 14 h 14"/>
                <a:gd name="T82" fmla="*/ 38 w 49"/>
                <a:gd name="T83" fmla="*/ 14 h 14"/>
                <a:gd name="T84" fmla="*/ 38 w 49"/>
                <a:gd name="T85" fmla="*/ 14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4"/>
                <a:gd name="T131" fmla="*/ 49 w 49"/>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4">
                  <a:moveTo>
                    <a:pt x="38" y="14"/>
                  </a:moveTo>
                  <a:lnTo>
                    <a:pt x="35" y="14"/>
                  </a:lnTo>
                  <a:lnTo>
                    <a:pt x="31" y="14"/>
                  </a:lnTo>
                  <a:lnTo>
                    <a:pt x="30" y="13"/>
                  </a:lnTo>
                  <a:lnTo>
                    <a:pt x="27" y="13"/>
                  </a:lnTo>
                  <a:lnTo>
                    <a:pt x="25" y="13"/>
                  </a:lnTo>
                  <a:lnTo>
                    <a:pt x="22" y="11"/>
                  </a:lnTo>
                  <a:lnTo>
                    <a:pt x="21" y="11"/>
                  </a:lnTo>
                  <a:lnTo>
                    <a:pt x="17" y="10"/>
                  </a:lnTo>
                  <a:lnTo>
                    <a:pt x="16" y="10"/>
                  </a:lnTo>
                  <a:lnTo>
                    <a:pt x="13" y="8"/>
                  </a:lnTo>
                  <a:lnTo>
                    <a:pt x="11" y="8"/>
                  </a:lnTo>
                  <a:lnTo>
                    <a:pt x="8" y="7"/>
                  </a:lnTo>
                  <a:lnTo>
                    <a:pt x="6" y="5"/>
                  </a:lnTo>
                  <a:lnTo>
                    <a:pt x="3" y="3"/>
                  </a:lnTo>
                  <a:lnTo>
                    <a:pt x="2" y="3"/>
                  </a:lnTo>
                  <a:lnTo>
                    <a:pt x="0" y="2"/>
                  </a:lnTo>
                  <a:lnTo>
                    <a:pt x="0" y="0"/>
                  </a:lnTo>
                  <a:lnTo>
                    <a:pt x="3" y="2"/>
                  </a:lnTo>
                  <a:lnTo>
                    <a:pt x="6" y="3"/>
                  </a:lnTo>
                  <a:lnTo>
                    <a:pt x="10" y="5"/>
                  </a:lnTo>
                  <a:lnTo>
                    <a:pt x="13" y="5"/>
                  </a:lnTo>
                  <a:lnTo>
                    <a:pt x="14" y="7"/>
                  </a:lnTo>
                  <a:lnTo>
                    <a:pt x="17" y="8"/>
                  </a:lnTo>
                  <a:lnTo>
                    <a:pt x="21" y="8"/>
                  </a:lnTo>
                  <a:lnTo>
                    <a:pt x="24" y="10"/>
                  </a:lnTo>
                  <a:lnTo>
                    <a:pt x="27" y="10"/>
                  </a:lnTo>
                  <a:lnTo>
                    <a:pt x="30" y="11"/>
                  </a:lnTo>
                  <a:lnTo>
                    <a:pt x="33" y="11"/>
                  </a:lnTo>
                  <a:lnTo>
                    <a:pt x="36" y="11"/>
                  </a:lnTo>
                  <a:lnTo>
                    <a:pt x="39" y="13"/>
                  </a:lnTo>
                  <a:lnTo>
                    <a:pt x="42" y="13"/>
                  </a:lnTo>
                  <a:lnTo>
                    <a:pt x="45" y="13"/>
                  </a:lnTo>
                  <a:lnTo>
                    <a:pt x="49" y="13"/>
                  </a:lnTo>
                  <a:lnTo>
                    <a:pt x="49" y="14"/>
                  </a:lnTo>
                  <a:lnTo>
                    <a:pt x="47" y="14"/>
                  </a:lnTo>
                  <a:lnTo>
                    <a:pt x="45" y="14"/>
                  </a:lnTo>
                  <a:lnTo>
                    <a:pt x="44" y="14"/>
                  </a:lnTo>
                  <a:lnTo>
                    <a:pt x="42" y="14"/>
                  </a:lnTo>
                  <a:lnTo>
                    <a:pt x="41" y="14"/>
                  </a:lnTo>
                  <a:lnTo>
                    <a:pt x="39" y="14"/>
                  </a:lnTo>
                  <a:lnTo>
                    <a:pt x="38" y="1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15" name="Freeform 1170"/>
            <p:cNvSpPr>
              <a:spLocks/>
            </p:cNvSpPr>
            <p:nvPr/>
          </p:nvSpPr>
          <p:spPr bwMode="auto">
            <a:xfrm>
              <a:off x="4033" y="2641"/>
              <a:ext cx="7" cy="3"/>
            </a:xfrm>
            <a:custGeom>
              <a:avLst/>
              <a:gdLst>
                <a:gd name="T0" fmla="*/ 0 w 7"/>
                <a:gd name="T1" fmla="*/ 3 h 3"/>
                <a:gd name="T2" fmla="*/ 0 w 7"/>
                <a:gd name="T3" fmla="*/ 2 h 3"/>
                <a:gd name="T4" fmla="*/ 2 w 7"/>
                <a:gd name="T5" fmla="*/ 0 h 3"/>
                <a:gd name="T6" fmla="*/ 2 w 7"/>
                <a:gd name="T7" fmla="*/ 0 h 3"/>
                <a:gd name="T8" fmla="*/ 2 w 7"/>
                <a:gd name="T9" fmla="*/ 0 h 3"/>
                <a:gd name="T10" fmla="*/ 4 w 7"/>
                <a:gd name="T11" fmla="*/ 0 h 3"/>
                <a:gd name="T12" fmla="*/ 4 w 7"/>
                <a:gd name="T13" fmla="*/ 0 h 3"/>
                <a:gd name="T14" fmla="*/ 5 w 7"/>
                <a:gd name="T15" fmla="*/ 0 h 3"/>
                <a:gd name="T16" fmla="*/ 5 w 7"/>
                <a:gd name="T17" fmla="*/ 0 h 3"/>
                <a:gd name="T18" fmla="*/ 7 w 7"/>
                <a:gd name="T19" fmla="*/ 0 h 3"/>
                <a:gd name="T20" fmla="*/ 7 w 7"/>
                <a:gd name="T21" fmla="*/ 0 h 3"/>
                <a:gd name="T22" fmla="*/ 7 w 7"/>
                <a:gd name="T23" fmla="*/ 0 h 3"/>
                <a:gd name="T24" fmla="*/ 5 w 7"/>
                <a:gd name="T25" fmla="*/ 2 h 3"/>
                <a:gd name="T26" fmla="*/ 5 w 7"/>
                <a:gd name="T27" fmla="*/ 2 h 3"/>
                <a:gd name="T28" fmla="*/ 5 w 7"/>
                <a:gd name="T29" fmla="*/ 2 h 3"/>
                <a:gd name="T30" fmla="*/ 4 w 7"/>
                <a:gd name="T31" fmla="*/ 2 h 3"/>
                <a:gd name="T32" fmla="*/ 2 w 7"/>
                <a:gd name="T33" fmla="*/ 2 h 3"/>
                <a:gd name="T34" fmla="*/ 2 w 7"/>
                <a:gd name="T35" fmla="*/ 2 h 3"/>
                <a:gd name="T36" fmla="*/ 0 w 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3"/>
                <a:gd name="T59" fmla="*/ 7 w 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3">
                  <a:moveTo>
                    <a:pt x="0" y="3"/>
                  </a:moveTo>
                  <a:lnTo>
                    <a:pt x="0" y="2"/>
                  </a:lnTo>
                  <a:lnTo>
                    <a:pt x="2" y="0"/>
                  </a:lnTo>
                  <a:lnTo>
                    <a:pt x="4" y="0"/>
                  </a:lnTo>
                  <a:lnTo>
                    <a:pt x="5" y="0"/>
                  </a:lnTo>
                  <a:lnTo>
                    <a:pt x="7" y="0"/>
                  </a:lnTo>
                  <a:lnTo>
                    <a:pt x="5" y="2"/>
                  </a:lnTo>
                  <a:lnTo>
                    <a:pt x="4" y="2"/>
                  </a:lnTo>
                  <a:lnTo>
                    <a:pt x="2" y="2"/>
                  </a:lnTo>
                  <a:lnTo>
                    <a:pt x="0"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16" name="Freeform 1171"/>
            <p:cNvSpPr>
              <a:spLocks/>
            </p:cNvSpPr>
            <p:nvPr/>
          </p:nvSpPr>
          <p:spPr bwMode="auto">
            <a:xfrm>
              <a:off x="4132" y="2602"/>
              <a:ext cx="18" cy="41"/>
            </a:xfrm>
            <a:custGeom>
              <a:avLst/>
              <a:gdLst>
                <a:gd name="T0" fmla="*/ 0 w 18"/>
                <a:gd name="T1" fmla="*/ 41 h 41"/>
                <a:gd name="T2" fmla="*/ 0 w 18"/>
                <a:gd name="T3" fmla="*/ 36 h 41"/>
                <a:gd name="T4" fmla="*/ 1 w 18"/>
                <a:gd name="T5" fmla="*/ 30 h 41"/>
                <a:gd name="T6" fmla="*/ 1 w 18"/>
                <a:gd name="T7" fmla="*/ 25 h 41"/>
                <a:gd name="T8" fmla="*/ 3 w 18"/>
                <a:gd name="T9" fmla="*/ 21 h 41"/>
                <a:gd name="T10" fmla="*/ 4 w 18"/>
                <a:gd name="T11" fmla="*/ 16 h 41"/>
                <a:gd name="T12" fmla="*/ 8 w 18"/>
                <a:gd name="T13" fmla="*/ 11 h 41"/>
                <a:gd name="T14" fmla="*/ 9 w 18"/>
                <a:gd name="T15" fmla="*/ 5 h 41"/>
                <a:gd name="T16" fmla="*/ 11 w 18"/>
                <a:gd name="T17" fmla="*/ 0 h 41"/>
                <a:gd name="T18" fmla="*/ 11 w 18"/>
                <a:gd name="T19" fmla="*/ 0 h 41"/>
                <a:gd name="T20" fmla="*/ 12 w 18"/>
                <a:gd name="T21" fmla="*/ 0 h 41"/>
                <a:gd name="T22" fmla="*/ 12 w 18"/>
                <a:gd name="T23" fmla="*/ 0 h 41"/>
                <a:gd name="T24" fmla="*/ 14 w 18"/>
                <a:gd name="T25" fmla="*/ 0 h 41"/>
                <a:gd name="T26" fmla="*/ 14 w 18"/>
                <a:gd name="T27" fmla="*/ 2 h 41"/>
                <a:gd name="T28" fmla="*/ 15 w 18"/>
                <a:gd name="T29" fmla="*/ 2 h 41"/>
                <a:gd name="T30" fmla="*/ 15 w 18"/>
                <a:gd name="T31" fmla="*/ 2 h 41"/>
                <a:gd name="T32" fmla="*/ 17 w 18"/>
                <a:gd name="T33" fmla="*/ 2 h 41"/>
                <a:gd name="T34" fmla="*/ 18 w 18"/>
                <a:gd name="T35" fmla="*/ 3 h 41"/>
                <a:gd name="T36" fmla="*/ 18 w 18"/>
                <a:gd name="T37" fmla="*/ 5 h 41"/>
                <a:gd name="T38" fmla="*/ 17 w 18"/>
                <a:gd name="T39" fmla="*/ 10 h 41"/>
                <a:gd name="T40" fmla="*/ 14 w 18"/>
                <a:gd name="T41" fmla="*/ 14 h 41"/>
                <a:gd name="T42" fmla="*/ 12 w 18"/>
                <a:gd name="T43" fmla="*/ 17 h 41"/>
                <a:gd name="T44" fmla="*/ 11 w 18"/>
                <a:gd name="T45" fmla="*/ 22 h 41"/>
                <a:gd name="T46" fmla="*/ 8 w 18"/>
                <a:gd name="T47" fmla="*/ 27 h 41"/>
                <a:gd name="T48" fmla="*/ 6 w 18"/>
                <a:gd name="T49" fmla="*/ 31 h 41"/>
                <a:gd name="T50" fmla="*/ 3 w 18"/>
                <a:gd name="T51" fmla="*/ 35 h 41"/>
                <a:gd name="T52" fmla="*/ 1 w 18"/>
                <a:gd name="T53" fmla="*/ 39 h 41"/>
                <a:gd name="T54" fmla="*/ 0 w 18"/>
                <a:gd name="T55" fmla="*/ 4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
                <a:gd name="T85" fmla="*/ 0 h 41"/>
                <a:gd name="T86" fmla="*/ 18 w 18"/>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 h="41">
                  <a:moveTo>
                    <a:pt x="0" y="41"/>
                  </a:moveTo>
                  <a:lnTo>
                    <a:pt x="0" y="36"/>
                  </a:lnTo>
                  <a:lnTo>
                    <a:pt x="1" y="30"/>
                  </a:lnTo>
                  <a:lnTo>
                    <a:pt x="1" y="25"/>
                  </a:lnTo>
                  <a:lnTo>
                    <a:pt x="3" y="21"/>
                  </a:lnTo>
                  <a:lnTo>
                    <a:pt x="4" y="16"/>
                  </a:lnTo>
                  <a:lnTo>
                    <a:pt x="8" y="11"/>
                  </a:lnTo>
                  <a:lnTo>
                    <a:pt x="9" y="5"/>
                  </a:lnTo>
                  <a:lnTo>
                    <a:pt x="11" y="0"/>
                  </a:lnTo>
                  <a:lnTo>
                    <a:pt x="12" y="0"/>
                  </a:lnTo>
                  <a:lnTo>
                    <a:pt x="14" y="0"/>
                  </a:lnTo>
                  <a:lnTo>
                    <a:pt x="14" y="2"/>
                  </a:lnTo>
                  <a:lnTo>
                    <a:pt x="15" y="2"/>
                  </a:lnTo>
                  <a:lnTo>
                    <a:pt x="17" y="2"/>
                  </a:lnTo>
                  <a:lnTo>
                    <a:pt x="18" y="3"/>
                  </a:lnTo>
                  <a:lnTo>
                    <a:pt x="18" y="5"/>
                  </a:lnTo>
                  <a:lnTo>
                    <a:pt x="17" y="10"/>
                  </a:lnTo>
                  <a:lnTo>
                    <a:pt x="14" y="14"/>
                  </a:lnTo>
                  <a:lnTo>
                    <a:pt x="12" y="17"/>
                  </a:lnTo>
                  <a:lnTo>
                    <a:pt x="11" y="22"/>
                  </a:lnTo>
                  <a:lnTo>
                    <a:pt x="8" y="27"/>
                  </a:lnTo>
                  <a:lnTo>
                    <a:pt x="6" y="31"/>
                  </a:lnTo>
                  <a:lnTo>
                    <a:pt x="3" y="35"/>
                  </a:lnTo>
                  <a:lnTo>
                    <a:pt x="1" y="39"/>
                  </a:lnTo>
                  <a:lnTo>
                    <a:pt x="0" y="41"/>
                  </a:lnTo>
                  <a:close/>
                </a:path>
              </a:pathLst>
            </a:custGeom>
            <a:solidFill>
              <a:srgbClr val="666666"/>
            </a:solidFill>
            <a:ln w="9525">
              <a:noFill/>
              <a:round/>
              <a:headEnd/>
              <a:tailEnd/>
            </a:ln>
          </p:spPr>
          <p:txBody>
            <a:bodyPr/>
            <a:lstStyle/>
            <a:p>
              <a:endParaRPr lang="en-US" dirty="0">
                <a:solidFill>
                  <a:prstClr val="black"/>
                </a:solidFill>
              </a:endParaRPr>
            </a:p>
          </p:txBody>
        </p:sp>
        <p:sp>
          <p:nvSpPr>
            <p:cNvPr id="75017" name="Freeform 1172"/>
            <p:cNvSpPr>
              <a:spLocks/>
            </p:cNvSpPr>
            <p:nvPr/>
          </p:nvSpPr>
          <p:spPr bwMode="auto">
            <a:xfrm>
              <a:off x="4101" y="2604"/>
              <a:ext cx="32" cy="36"/>
            </a:xfrm>
            <a:custGeom>
              <a:avLst/>
              <a:gdLst>
                <a:gd name="T0" fmla="*/ 0 w 32"/>
                <a:gd name="T1" fmla="*/ 36 h 36"/>
                <a:gd name="T2" fmla="*/ 0 w 32"/>
                <a:gd name="T3" fmla="*/ 36 h 36"/>
                <a:gd name="T4" fmla="*/ 1 w 32"/>
                <a:gd name="T5" fmla="*/ 31 h 36"/>
                <a:gd name="T6" fmla="*/ 3 w 32"/>
                <a:gd name="T7" fmla="*/ 26 h 36"/>
                <a:gd name="T8" fmla="*/ 4 w 32"/>
                <a:gd name="T9" fmla="*/ 22 h 36"/>
                <a:gd name="T10" fmla="*/ 7 w 32"/>
                <a:gd name="T11" fmla="*/ 17 h 36"/>
                <a:gd name="T12" fmla="*/ 10 w 32"/>
                <a:gd name="T13" fmla="*/ 14 h 36"/>
                <a:gd name="T14" fmla="*/ 14 w 32"/>
                <a:gd name="T15" fmla="*/ 9 h 36"/>
                <a:gd name="T16" fmla="*/ 18 w 32"/>
                <a:gd name="T17" fmla="*/ 8 h 36"/>
                <a:gd name="T18" fmla="*/ 21 w 32"/>
                <a:gd name="T19" fmla="*/ 5 h 36"/>
                <a:gd name="T20" fmla="*/ 23 w 32"/>
                <a:gd name="T21" fmla="*/ 5 h 36"/>
                <a:gd name="T22" fmla="*/ 24 w 32"/>
                <a:gd name="T23" fmla="*/ 3 h 36"/>
                <a:gd name="T24" fmla="*/ 26 w 32"/>
                <a:gd name="T25" fmla="*/ 3 h 36"/>
                <a:gd name="T26" fmla="*/ 26 w 32"/>
                <a:gd name="T27" fmla="*/ 1 h 36"/>
                <a:gd name="T28" fmla="*/ 28 w 32"/>
                <a:gd name="T29" fmla="*/ 1 h 36"/>
                <a:gd name="T30" fmla="*/ 29 w 32"/>
                <a:gd name="T31" fmla="*/ 1 h 36"/>
                <a:gd name="T32" fmla="*/ 31 w 32"/>
                <a:gd name="T33" fmla="*/ 0 h 36"/>
                <a:gd name="T34" fmla="*/ 32 w 32"/>
                <a:gd name="T35" fmla="*/ 0 h 36"/>
                <a:gd name="T36" fmla="*/ 32 w 32"/>
                <a:gd name="T37" fmla="*/ 1 h 36"/>
                <a:gd name="T38" fmla="*/ 31 w 32"/>
                <a:gd name="T39" fmla="*/ 3 h 36"/>
                <a:gd name="T40" fmla="*/ 28 w 32"/>
                <a:gd name="T41" fmla="*/ 3 h 36"/>
                <a:gd name="T42" fmla="*/ 24 w 32"/>
                <a:gd name="T43" fmla="*/ 5 h 36"/>
                <a:gd name="T44" fmla="*/ 23 w 32"/>
                <a:gd name="T45" fmla="*/ 6 h 36"/>
                <a:gd name="T46" fmla="*/ 21 w 32"/>
                <a:gd name="T47" fmla="*/ 8 h 36"/>
                <a:gd name="T48" fmla="*/ 18 w 32"/>
                <a:gd name="T49" fmla="*/ 9 h 36"/>
                <a:gd name="T50" fmla="*/ 17 w 32"/>
                <a:gd name="T51" fmla="*/ 11 h 36"/>
                <a:gd name="T52" fmla="*/ 15 w 32"/>
                <a:gd name="T53" fmla="*/ 12 h 36"/>
                <a:gd name="T54" fmla="*/ 12 w 32"/>
                <a:gd name="T55" fmla="*/ 14 h 36"/>
                <a:gd name="T56" fmla="*/ 10 w 32"/>
                <a:gd name="T57" fmla="*/ 15 h 36"/>
                <a:gd name="T58" fmla="*/ 9 w 32"/>
                <a:gd name="T59" fmla="*/ 19 h 36"/>
                <a:gd name="T60" fmla="*/ 7 w 32"/>
                <a:gd name="T61" fmla="*/ 20 h 36"/>
                <a:gd name="T62" fmla="*/ 6 w 32"/>
                <a:gd name="T63" fmla="*/ 23 h 36"/>
                <a:gd name="T64" fmla="*/ 4 w 32"/>
                <a:gd name="T65" fmla="*/ 25 h 36"/>
                <a:gd name="T66" fmla="*/ 4 w 32"/>
                <a:gd name="T67" fmla="*/ 28 h 36"/>
                <a:gd name="T68" fmla="*/ 3 w 32"/>
                <a:gd name="T69" fmla="*/ 29 h 36"/>
                <a:gd name="T70" fmla="*/ 3 w 32"/>
                <a:gd name="T71" fmla="*/ 31 h 36"/>
                <a:gd name="T72" fmla="*/ 1 w 32"/>
                <a:gd name="T73" fmla="*/ 33 h 36"/>
                <a:gd name="T74" fmla="*/ 1 w 32"/>
                <a:gd name="T75" fmla="*/ 34 h 36"/>
                <a:gd name="T76" fmla="*/ 1 w 32"/>
                <a:gd name="T77" fmla="*/ 36 h 36"/>
                <a:gd name="T78" fmla="*/ 0 w 32"/>
                <a:gd name="T79" fmla="*/ 36 h 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
                <a:gd name="T121" fmla="*/ 0 h 36"/>
                <a:gd name="T122" fmla="*/ 32 w 32"/>
                <a:gd name="T123" fmla="*/ 36 h 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 h="36">
                  <a:moveTo>
                    <a:pt x="0" y="36"/>
                  </a:moveTo>
                  <a:lnTo>
                    <a:pt x="0" y="36"/>
                  </a:lnTo>
                  <a:lnTo>
                    <a:pt x="1" y="31"/>
                  </a:lnTo>
                  <a:lnTo>
                    <a:pt x="3" y="26"/>
                  </a:lnTo>
                  <a:lnTo>
                    <a:pt x="4" y="22"/>
                  </a:lnTo>
                  <a:lnTo>
                    <a:pt x="7" y="17"/>
                  </a:lnTo>
                  <a:lnTo>
                    <a:pt x="10" y="14"/>
                  </a:lnTo>
                  <a:lnTo>
                    <a:pt x="14" y="9"/>
                  </a:lnTo>
                  <a:lnTo>
                    <a:pt x="18" y="8"/>
                  </a:lnTo>
                  <a:lnTo>
                    <a:pt x="21" y="5"/>
                  </a:lnTo>
                  <a:lnTo>
                    <a:pt x="23" y="5"/>
                  </a:lnTo>
                  <a:lnTo>
                    <a:pt x="24" y="3"/>
                  </a:lnTo>
                  <a:lnTo>
                    <a:pt x="26" y="3"/>
                  </a:lnTo>
                  <a:lnTo>
                    <a:pt x="26" y="1"/>
                  </a:lnTo>
                  <a:lnTo>
                    <a:pt x="28" y="1"/>
                  </a:lnTo>
                  <a:lnTo>
                    <a:pt x="29" y="1"/>
                  </a:lnTo>
                  <a:lnTo>
                    <a:pt x="31" y="0"/>
                  </a:lnTo>
                  <a:lnTo>
                    <a:pt x="32" y="0"/>
                  </a:lnTo>
                  <a:lnTo>
                    <a:pt x="32" y="1"/>
                  </a:lnTo>
                  <a:lnTo>
                    <a:pt x="31" y="3"/>
                  </a:lnTo>
                  <a:lnTo>
                    <a:pt x="28" y="3"/>
                  </a:lnTo>
                  <a:lnTo>
                    <a:pt x="24" y="5"/>
                  </a:lnTo>
                  <a:lnTo>
                    <a:pt x="23" y="6"/>
                  </a:lnTo>
                  <a:lnTo>
                    <a:pt x="21" y="8"/>
                  </a:lnTo>
                  <a:lnTo>
                    <a:pt x="18" y="9"/>
                  </a:lnTo>
                  <a:lnTo>
                    <a:pt x="17" y="11"/>
                  </a:lnTo>
                  <a:lnTo>
                    <a:pt x="15" y="12"/>
                  </a:lnTo>
                  <a:lnTo>
                    <a:pt x="12" y="14"/>
                  </a:lnTo>
                  <a:lnTo>
                    <a:pt x="10" y="15"/>
                  </a:lnTo>
                  <a:lnTo>
                    <a:pt x="9" y="19"/>
                  </a:lnTo>
                  <a:lnTo>
                    <a:pt x="7" y="20"/>
                  </a:lnTo>
                  <a:lnTo>
                    <a:pt x="6" y="23"/>
                  </a:lnTo>
                  <a:lnTo>
                    <a:pt x="4" y="25"/>
                  </a:lnTo>
                  <a:lnTo>
                    <a:pt x="4" y="28"/>
                  </a:lnTo>
                  <a:lnTo>
                    <a:pt x="3" y="29"/>
                  </a:lnTo>
                  <a:lnTo>
                    <a:pt x="3" y="31"/>
                  </a:lnTo>
                  <a:lnTo>
                    <a:pt x="1" y="33"/>
                  </a:lnTo>
                  <a:lnTo>
                    <a:pt x="1" y="34"/>
                  </a:lnTo>
                  <a:lnTo>
                    <a:pt x="1" y="36"/>
                  </a:lnTo>
                  <a:lnTo>
                    <a:pt x="0" y="3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18" name="Freeform 1173"/>
            <p:cNvSpPr>
              <a:spLocks/>
            </p:cNvSpPr>
            <p:nvPr/>
          </p:nvSpPr>
          <p:spPr bwMode="auto">
            <a:xfrm>
              <a:off x="4111" y="2619"/>
              <a:ext cx="18" cy="21"/>
            </a:xfrm>
            <a:custGeom>
              <a:avLst/>
              <a:gdLst>
                <a:gd name="T0" fmla="*/ 0 w 18"/>
                <a:gd name="T1" fmla="*/ 21 h 21"/>
                <a:gd name="T2" fmla="*/ 0 w 18"/>
                <a:gd name="T3" fmla="*/ 19 h 21"/>
                <a:gd name="T4" fmla="*/ 0 w 18"/>
                <a:gd name="T5" fmla="*/ 18 h 21"/>
                <a:gd name="T6" fmla="*/ 2 w 18"/>
                <a:gd name="T7" fmla="*/ 18 h 21"/>
                <a:gd name="T8" fmla="*/ 2 w 18"/>
                <a:gd name="T9" fmla="*/ 16 h 21"/>
                <a:gd name="T10" fmla="*/ 4 w 18"/>
                <a:gd name="T11" fmla="*/ 14 h 21"/>
                <a:gd name="T12" fmla="*/ 4 w 18"/>
                <a:gd name="T13" fmla="*/ 13 h 21"/>
                <a:gd name="T14" fmla="*/ 5 w 18"/>
                <a:gd name="T15" fmla="*/ 10 h 21"/>
                <a:gd name="T16" fmla="*/ 7 w 18"/>
                <a:gd name="T17" fmla="*/ 8 h 21"/>
                <a:gd name="T18" fmla="*/ 8 w 18"/>
                <a:gd name="T19" fmla="*/ 7 h 21"/>
                <a:gd name="T20" fmla="*/ 10 w 18"/>
                <a:gd name="T21" fmla="*/ 4 h 21"/>
                <a:gd name="T22" fmla="*/ 13 w 18"/>
                <a:gd name="T23" fmla="*/ 2 h 21"/>
                <a:gd name="T24" fmla="*/ 14 w 18"/>
                <a:gd name="T25" fmla="*/ 2 h 21"/>
                <a:gd name="T26" fmla="*/ 16 w 18"/>
                <a:gd name="T27" fmla="*/ 0 h 21"/>
                <a:gd name="T28" fmla="*/ 18 w 18"/>
                <a:gd name="T29" fmla="*/ 2 h 21"/>
                <a:gd name="T30" fmla="*/ 18 w 18"/>
                <a:gd name="T31" fmla="*/ 2 h 21"/>
                <a:gd name="T32" fmla="*/ 16 w 18"/>
                <a:gd name="T33" fmla="*/ 2 h 21"/>
                <a:gd name="T34" fmla="*/ 16 w 18"/>
                <a:gd name="T35" fmla="*/ 4 h 21"/>
                <a:gd name="T36" fmla="*/ 14 w 18"/>
                <a:gd name="T37" fmla="*/ 4 h 21"/>
                <a:gd name="T38" fmla="*/ 14 w 18"/>
                <a:gd name="T39" fmla="*/ 4 h 21"/>
                <a:gd name="T40" fmla="*/ 13 w 18"/>
                <a:gd name="T41" fmla="*/ 5 h 21"/>
                <a:gd name="T42" fmla="*/ 11 w 18"/>
                <a:gd name="T43" fmla="*/ 7 h 21"/>
                <a:gd name="T44" fmla="*/ 10 w 18"/>
                <a:gd name="T45" fmla="*/ 8 h 21"/>
                <a:gd name="T46" fmla="*/ 8 w 18"/>
                <a:gd name="T47" fmla="*/ 10 h 21"/>
                <a:gd name="T48" fmla="*/ 7 w 18"/>
                <a:gd name="T49" fmla="*/ 11 h 21"/>
                <a:gd name="T50" fmla="*/ 7 w 18"/>
                <a:gd name="T51" fmla="*/ 13 h 21"/>
                <a:gd name="T52" fmla="*/ 5 w 18"/>
                <a:gd name="T53" fmla="*/ 14 h 21"/>
                <a:gd name="T54" fmla="*/ 4 w 18"/>
                <a:gd name="T55" fmla="*/ 16 h 21"/>
                <a:gd name="T56" fmla="*/ 4 w 18"/>
                <a:gd name="T57" fmla="*/ 18 h 21"/>
                <a:gd name="T58" fmla="*/ 4 w 18"/>
                <a:gd name="T59" fmla="*/ 19 h 21"/>
                <a:gd name="T60" fmla="*/ 2 w 18"/>
                <a:gd name="T61" fmla="*/ 21 h 21"/>
                <a:gd name="T62" fmla="*/ 0 w 18"/>
                <a:gd name="T63" fmla="*/ 21 h 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
                <a:gd name="T97" fmla="*/ 0 h 21"/>
                <a:gd name="T98" fmla="*/ 18 w 18"/>
                <a:gd name="T99" fmla="*/ 21 h 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 h="21">
                  <a:moveTo>
                    <a:pt x="0" y="21"/>
                  </a:moveTo>
                  <a:lnTo>
                    <a:pt x="0" y="19"/>
                  </a:lnTo>
                  <a:lnTo>
                    <a:pt x="0" y="18"/>
                  </a:lnTo>
                  <a:lnTo>
                    <a:pt x="2" y="18"/>
                  </a:lnTo>
                  <a:lnTo>
                    <a:pt x="2" y="16"/>
                  </a:lnTo>
                  <a:lnTo>
                    <a:pt x="4" y="14"/>
                  </a:lnTo>
                  <a:lnTo>
                    <a:pt x="4" y="13"/>
                  </a:lnTo>
                  <a:lnTo>
                    <a:pt x="5" y="10"/>
                  </a:lnTo>
                  <a:lnTo>
                    <a:pt x="7" y="8"/>
                  </a:lnTo>
                  <a:lnTo>
                    <a:pt x="8" y="7"/>
                  </a:lnTo>
                  <a:lnTo>
                    <a:pt x="10" y="4"/>
                  </a:lnTo>
                  <a:lnTo>
                    <a:pt x="13" y="2"/>
                  </a:lnTo>
                  <a:lnTo>
                    <a:pt x="14" y="2"/>
                  </a:lnTo>
                  <a:lnTo>
                    <a:pt x="16" y="0"/>
                  </a:lnTo>
                  <a:lnTo>
                    <a:pt x="18" y="2"/>
                  </a:lnTo>
                  <a:lnTo>
                    <a:pt x="16" y="2"/>
                  </a:lnTo>
                  <a:lnTo>
                    <a:pt x="16" y="4"/>
                  </a:lnTo>
                  <a:lnTo>
                    <a:pt x="14" y="4"/>
                  </a:lnTo>
                  <a:lnTo>
                    <a:pt x="13" y="5"/>
                  </a:lnTo>
                  <a:lnTo>
                    <a:pt x="11" y="7"/>
                  </a:lnTo>
                  <a:lnTo>
                    <a:pt x="10" y="8"/>
                  </a:lnTo>
                  <a:lnTo>
                    <a:pt x="8" y="10"/>
                  </a:lnTo>
                  <a:lnTo>
                    <a:pt x="7" y="11"/>
                  </a:lnTo>
                  <a:lnTo>
                    <a:pt x="7" y="13"/>
                  </a:lnTo>
                  <a:lnTo>
                    <a:pt x="5" y="14"/>
                  </a:lnTo>
                  <a:lnTo>
                    <a:pt x="4" y="16"/>
                  </a:lnTo>
                  <a:lnTo>
                    <a:pt x="4" y="18"/>
                  </a:lnTo>
                  <a:lnTo>
                    <a:pt x="4" y="19"/>
                  </a:lnTo>
                  <a:lnTo>
                    <a:pt x="2" y="21"/>
                  </a:lnTo>
                  <a:lnTo>
                    <a:pt x="0" y="2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19" name="Freeform 1174"/>
            <p:cNvSpPr>
              <a:spLocks/>
            </p:cNvSpPr>
            <p:nvPr/>
          </p:nvSpPr>
          <p:spPr bwMode="auto">
            <a:xfrm>
              <a:off x="4044" y="2618"/>
              <a:ext cx="28" cy="22"/>
            </a:xfrm>
            <a:custGeom>
              <a:avLst/>
              <a:gdLst>
                <a:gd name="T0" fmla="*/ 0 w 28"/>
                <a:gd name="T1" fmla="*/ 22 h 22"/>
                <a:gd name="T2" fmla="*/ 0 w 28"/>
                <a:gd name="T3" fmla="*/ 20 h 22"/>
                <a:gd name="T4" fmla="*/ 0 w 28"/>
                <a:gd name="T5" fmla="*/ 20 h 22"/>
                <a:gd name="T6" fmla="*/ 2 w 28"/>
                <a:gd name="T7" fmla="*/ 19 h 22"/>
                <a:gd name="T8" fmla="*/ 5 w 28"/>
                <a:gd name="T9" fmla="*/ 17 h 22"/>
                <a:gd name="T10" fmla="*/ 7 w 28"/>
                <a:gd name="T11" fmla="*/ 17 h 22"/>
                <a:gd name="T12" fmla="*/ 8 w 28"/>
                <a:gd name="T13" fmla="*/ 15 h 22"/>
                <a:gd name="T14" fmla="*/ 10 w 28"/>
                <a:gd name="T15" fmla="*/ 14 h 22"/>
                <a:gd name="T16" fmla="*/ 11 w 28"/>
                <a:gd name="T17" fmla="*/ 14 h 22"/>
                <a:gd name="T18" fmla="*/ 13 w 28"/>
                <a:gd name="T19" fmla="*/ 12 h 22"/>
                <a:gd name="T20" fmla="*/ 14 w 28"/>
                <a:gd name="T21" fmla="*/ 11 h 22"/>
                <a:gd name="T22" fmla="*/ 16 w 28"/>
                <a:gd name="T23" fmla="*/ 11 h 22"/>
                <a:gd name="T24" fmla="*/ 18 w 28"/>
                <a:gd name="T25" fmla="*/ 9 h 22"/>
                <a:gd name="T26" fmla="*/ 19 w 28"/>
                <a:gd name="T27" fmla="*/ 8 h 22"/>
                <a:gd name="T28" fmla="*/ 21 w 28"/>
                <a:gd name="T29" fmla="*/ 6 h 22"/>
                <a:gd name="T30" fmla="*/ 22 w 28"/>
                <a:gd name="T31" fmla="*/ 5 h 22"/>
                <a:gd name="T32" fmla="*/ 24 w 28"/>
                <a:gd name="T33" fmla="*/ 3 h 22"/>
                <a:gd name="T34" fmla="*/ 25 w 28"/>
                <a:gd name="T35" fmla="*/ 1 h 22"/>
                <a:gd name="T36" fmla="*/ 27 w 28"/>
                <a:gd name="T37" fmla="*/ 0 h 22"/>
                <a:gd name="T38" fmla="*/ 28 w 28"/>
                <a:gd name="T39" fmla="*/ 1 h 22"/>
                <a:gd name="T40" fmla="*/ 28 w 28"/>
                <a:gd name="T41" fmla="*/ 3 h 22"/>
                <a:gd name="T42" fmla="*/ 27 w 28"/>
                <a:gd name="T43" fmla="*/ 5 h 22"/>
                <a:gd name="T44" fmla="*/ 25 w 28"/>
                <a:gd name="T45" fmla="*/ 6 h 22"/>
                <a:gd name="T46" fmla="*/ 24 w 28"/>
                <a:gd name="T47" fmla="*/ 8 h 22"/>
                <a:gd name="T48" fmla="*/ 22 w 28"/>
                <a:gd name="T49" fmla="*/ 8 h 22"/>
                <a:gd name="T50" fmla="*/ 21 w 28"/>
                <a:gd name="T51" fmla="*/ 9 h 22"/>
                <a:gd name="T52" fmla="*/ 19 w 28"/>
                <a:gd name="T53" fmla="*/ 11 h 22"/>
                <a:gd name="T54" fmla="*/ 18 w 28"/>
                <a:gd name="T55" fmla="*/ 12 h 22"/>
                <a:gd name="T56" fmla="*/ 16 w 28"/>
                <a:gd name="T57" fmla="*/ 12 h 22"/>
                <a:gd name="T58" fmla="*/ 14 w 28"/>
                <a:gd name="T59" fmla="*/ 14 h 22"/>
                <a:gd name="T60" fmla="*/ 13 w 28"/>
                <a:gd name="T61" fmla="*/ 15 h 22"/>
                <a:gd name="T62" fmla="*/ 11 w 28"/>
                <a:gd name="T63" fmla="*/ 17 h 22"/>
                <a:gd name="T64" fmla="*/ 8 w 28"/>
                <a:gd name="T65" fmla="*/ 17 h 22"/>
                <a:gd name="T66" fmla="*/ 7 w 28"/>
                <a:gd name="T67" fmla="*/ 19 h 22"/>
                <a:gd name="T68" fmla="*/ 5 w 28"/>
                <a:gd name="T69" fmla="*/ 20 h 22"/>
                <a:gd name="T70" fmla="*/ 4 w 28"/>
                <a:gd name="T71" fmla="*/ 20 h 22"/>
                <a:gd name="T72" fmla="*/ 0 w 28"/>
                <a:gd name="T73" fmla="*/ 22 h 22"/>
                <a:gd name="T74" fmla="*/ 0 w 28"/>
                <a:gd name="T75" fmla="*/ 22 h 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
                <a:gd name="T115" fmla="*/ 0 h 22"/>
                <a:gd name="T116" fmla="*/ 28 w 28"/>
                <a:gd name="T117" fmla="*/ 22 h 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 h="22">
                  <a:moveTo>
                    <a:pt x="0" y="22"/>
                  </a:moveTo>
                  <a:lnTo>
                    <a:pt x="0" y="20"/>
                  </a:lnTo>
                  <a:lnTo>
                    <a:pt x="2" y="19"/>
                  </a:lnTo>
                  <a:lnTo>
                    <a:pt x="5" y="17"/>
                  </a:lnTo>
                  <a:lnTo>
                    <a:pt x="7" y="17"/>
                  </a:lnTo>
                  <a:lnTo>
                    <a:pt x="8" y="15"/>
                  </a:lnTo>
                  <a:lnTo>
                    <a:pt x="10" y="14"/>
                  </a:lnTo>
                  <a:lnTo>
                    <a:pt x="11" y="14"/>
                  </a:lnTo>
                  <a:lnTo>
                    <a:pt x="13" y="12"/>
                  </a:lnTo>
                  <a:lnTo>
                    <a:pt x="14" y="11"/>
                  </a:lnTo>
                  <a:lnTo>
                    <a:pt x="16" y="11"/>
                  </a:lnTo>
                  <a:lnTo>
                    <a:pt x="18" y="9"/>
                  </a:lnTo>
                  <a:lnTo>
                    <a:pt x="19" y="8"/>
                  </a:lnTo>
                  <a:lnTo>
                    <a:pt x="21" y="6"/>
                  </a:lnTo>
                  <a:lnTo>
                    <a:pt x="22" y="5"/>
                  </a:lnTo>
                  <a:lnTo>
                    <a:pt x="24" y="3"/>
                  </a:lnTo>
                  <a:lnTo>
                    <a:pt x="25" y="1"/>
                  </a:lnTo>
                  <a:lnTo>
                    <a:pt x="27" y="0"/>
                  </a:lnTo>
                  <a:lnTo>
                    <a:pt x="28" y="1"/>
                  </a:lnTo>
                  <a:lnTo>
                    <a:pt x="28" y="3"/>
                  </a:lnTo>
                  <a:lnTo>
                    <a:pt x="27" y="5"/>
                  </a:lnTo>
                  <a:lnTo>
                    <a:pt x="25" y="6"/>
                  </a:lnTo>
                  <a:lnTo>
                    <a:pt x="24" y="8"/>
                  </a:lnTo>
                  <a:lnTo>
                    <a:pt x="22" y="8"/>
                  </a:lnTo>
                  <a:lnTo>
                    <a:pt x="21" y="9"/>
                  </a:lnTo>
                  <a:lnTo>
                    <a:pt x="19" y="11"/>
                  </a:lnTo>
                  <a:lnTo>
                    <a:pt x="18" y="12"/>
                  </a:lnTo>
                  <a:lnTo>
                    <a:pt x="16" y="12"/>
                  </a:lnTo>
                  <a:lnTo>
                    <a:pt x="14" y="14"/>
                  </a:lnTo>
                  <a:lnTo>
                    <a:pt x="13" y="15"/>
                  </a:lnTo>
                  <a:lnTo>
                    <a:pt x="11" y="17"/>
                  </a:lnTo>
                  <a:lnTo>
                    <a:pt x="8" y="17"/>
                  </a:lnTo>
                  <a:lnTo>
                    <a:pt x="7" y="19"/>
                  </a:lnTo>
                  <a:lnTo>
                    <a:pt x="5" y="20"/>
                  </a:lnTo>
                  <a:lnTo>
                    <a:pt x="4" y="20"/>
                  </a:lnTo>
                  <a:lnTo>
                    <a:pt x="0" y="2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20" name="Freeform 1175"/>
            <p:cNvSpPr>
              <a:spLocks/>
            </p:cNvSpPr>
            <p:nvPr/>
          </p:nvSpPr>
          <p:spPr bwMode="auto">
            <a:xfrm>
              <a:off x="4026" y="2615"/>
              <a:ext cx="36" cy="22"/>
            </a:xfrm>
            <a:custGeom>
              <a:avLst/>
              <a:gdLst>
                <a:gd name="T0" fmla="*/ 1 w 36"/>
                <a:gd name="T1" fmla="*/ 22 h 22"/>
                <a:gd name="T2" fmla="*/ 0 w 36"/>
                <a:gd name="T3" fmla="*/ 20 h 22"/>
                <a:gd name="T4" fmla="*/ 1 w 36"/>
                <a:gd name="T5" fmla="*/ 18 h 22"/>
                <a:gd name="T6" fmla="*/ 4 w 36"/>
                <a:gd name="T7" fmla="*/ 18 h 22"/>
                <a:gd name="T8" fmla="*/ 6 w 36"/>
                <a:gd name="T9" fmla="*/ 17 h 22"/>
                <a:gd name="T10" fmla="*/ 9 w 36"/>
                <a:gd name="T11" fmla="*/ 17 h 22"/>
                <a:gd name="T12" fmla="*/ 11 w 36"/>
                <a:gd name="T13" fmla="*/ 15 h 22"/>
                <a:gd name="T14" fmla="*/ 12 w 36"/>
                <a:gd name="T15" fmla="*/ 15 h 22"/>
                <a:gd name="T16" fmla="*/ 15 w 36"/>
                <a:gd name="T17" fmla="*/ 14 h 22"/>
                <a:gd name="T18" fmla="*/ 17 w 36"/>
                <a:gd name="T19" fmla="*/ 12 h 22"/>
                <a:gd name="T20" fmla="*/ 18 w 36"/>
                <a:gd name="T21" fmla="*/ 11 h 22"/>
                <a:gd name="T22" fmla="*/ 22 w 36"/>
                <a:gd name="T23" fmla="*/ 11 h 22"/>
                <a:gd name="T24" fmla="*/ 23 w 36"/>
                <a:gd name="T25" fmla="*/ 9 h 22"/>
                <a:gd name="T26" fmla="*/ 25 w 36"/>
                <a:gd name="T27" fmla="*/ 8 h 22"/>
                <a:gd name="T28" fmla="*/ 26 w 36"/>
                <a:gd name="T29" fmla="*/ 6 h 22"/>
                <a:gd name="T30" fmla="*/ 29 w 36"/>
                <a:gd name="T31" fmla="*/ 4 h 22"/>
                <a:gd name="T32" fmla="*/ 31 w 36"/>
                <a:gd name="T33" fmla="*/ 3 h 22"/>
                <a:gd name="T34" fmla="*/ 32 w 36"/>
                <a:gd name="T35" fmla="*/ 1 h 22"/>
                <a:gd name="T36" fmla="*/ 34 w 36"/>
                <a:gd name="T37" fmla="*/ 0 h 22"/>
                <a:gd name="T38" fmla="*/ 36 w 36"/>
                <a:gd name="T39" fmla="*/ 1 h 22"/>
                <a:gd name="T40" fmla="*/ 34 w 36"/>
                <a:gd name="T41" fmla="*/ 3 h 22"/>
                <a:gd name="T42" fmla="*/ 34 w 36"/>
                <a:gd name="T43" fmla="*/ 3 h 22"/>
                <a:gd name="T44" fmla="*/ 32 w 36"/>
                <a:gd name="T45" fmla="*/ 4 h 22"/>
                <a:gd name="T46" fmla="*/ 32 w 36"/>
                <a:gd name="T47" fmla="*/ 4 h 22"/>
                <a:gd name="T48" fmla="*/ 31 w 36"/>
                <a:gd name="T49" fmla="*/ 6 h 22"/>
                <a:gd name="T50" fmla="*/ 29 w 36"/>
                <a:gd name="T51" fmla="*/ 8 h 22"/>
                <a:gd name="T52" fmla="*/ 26 w 36"/>
                <a:gd name="T53" fmla="*/ 9 h 22"/>
                <a:gd name="T54" fmla="*/ 25 w 36"/>
                <a:gd name="T55" fmla="*/ 9 h 22"/>
                <a:gd name="T56" fmla="*/ 23 w 36"/>
                <a:gd name="T57" fmla="*/ 11 h 22"/>
                <a:gd name="T58" fmla="*/ 22 w 36"/>
                <a:gd name="T59" fmla="*/ 12 h 22"/>
                <a:gd name="T60" fmla="*/ 20 w 36"/>
                <a:gd name="T61" fmla="*/ 14 h 22"/>
                <a:gd name="T62" fmla="*/ 18 w 36"/>
                <a:gd name="T63" fmla="*/ 14 h 22"/>
                <a:gd name="T64" fmla="*/ 15 w 36"/>
                <a:gd name="T65" fmla="*/ 15 h 22"/>
                <a:gd name="T66" fmla="*/ 14 w 36"/>
                <a:gd name="T67" fmla="*/ 17 h 22"/>
                <a:gd name="T68" fmla="*/ 12 w 36"/>
                <a:gd name="T69" fmla="*/ 17 h 22"/>
                <a:gd name="T70" fmla="*/ 9 w 36"/>
                <a:gd name="T71" fmla="*/ 18 h 22"/>
                <a:gd name="T72" fmla="*/ 7 w 36"/>
                <a:gd name="T73" fmla="*/ 18 h 22"/>
                <a:gd name="T74" fmla="*/ 6 w 36"/>
                <a:gd name="T75" fmla="*/ 20 h 22"/>
                <a:gd name="T76" fmla="*/ 3 w 36"/>
                <a:gd name="T77" fmla="*/ 20 h 22"/>
                <a:gd name="T78" fmla="*/ 1 w 36"/>
                <a:gd name="T79" fmla="*/ 22 h 22"/>
                <a:gd name="T80" fmla="*/ 1 w 36"/>
                <a:gd name="T81" fmla="*/ 22 h 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
                <a:gd name="T124" fmla="*/ 0 h 22"/>
                <a:gd name="T125" fmla="*/ 36 w 36"/>
                <a:gd name="T126" fmla="*/ 22 h 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 h="22">
                  <a:moveTo>
                    <a:pt x="1" y="22"/>
                  </a:moveTo>
                  <a:lnTo>
                    <a:pt x="0" y="20"/>
                  </a:lnTo>
                  <a:lnTo>
                    <a:pt x="1" y="18"/>
                  </a:lnTo>
                  <a:lnTo>
                    <a:pt x="4" y="18"/>
                  </a:lnTo>
                  <a:lnTo>
                    <a:pt x="6" y="17"/>
                  </a:lnTo>
                  <a:lnTo>
                    <a:pt x="9" y="17"/>
                  </a:lnTo>
                  <a:lnTo>
                    <a:pt x="11" y="15"/>
                  </a:lnTo>
                  <a:lnTo>
                    <a:pt x="12" y="15"/>
                  </a:lnTo>
                  <a:lnTo>
                    <a:pt x="15" y="14"/>
                  </a:lnTo>
                  <a:lnTo>
                    <a:pt x="17" y="12"/>
                  </a:lnTo>
                  <a:lnTo>
                    <a:pt x="18" y="11"/>
                  </a:lnTo>
                  <a:lnTo>
                    <a:pt x="22" y="11"/>
                  </a:lnTo>
                  <a:lnTo>
                    <a:pt x="23" y="9"/>
                  </a:lnTo>
                  <a:lnTo>
                    <a:pt x="25" y="8"/>
                  </a:lnTo>
                  <a:lnTo>
                    <a:pt x="26" y="6"/>
                  </a:lnTo>
                  <a:lnTo>
                    <a:pt x="29" y="4"/>
                  </a:lnTo>
                  <a:lnTo>
                    <a:pt x="31" y="3"/>
                  </a:lnTo>
                  <a:lnTo>
                    <a:pt x="32" y="1"/>
                  </a:lnTo>
                  <a:lnTo>
                    <a:pt x="34" y="0"/>
                  </a:lnTo>
                  <a:lnTo>
                    <a:pt x="36" y="1"/>
                  </a:lnTo>
                  <a:lnTo>
                    <a:pt x="34" y="3"/>
                  </a:lnTo>
                  <a:lnTo>
                    <a:pt x="32" y="4"/>
                  </a:lnTo>
                  <a:lnTo>
                    <a:pt x="31" y="6"/>
                  </a:lnTo>
                  <a:lnTo>
                    <a:pt x="29" y="8"/>
                  </a:lnTo>
                  <a:lnTo>
                    <a:pt x="26" y="9"/>
                  </a:lnTo>
                  <a:lnTo>
                    <a:pt x="25" y="9"/>
                  </a:lnTo>
                  <a:lnTo>
                    <a:pt x="23" y="11"/>
                  </a:lnTo>
                  <a:lnTo>
                    <a:pt x="22" y="12"/>
                  </a:lnTo>
                  <a:lnTo>
                    <a:pt x="20" y="14"/>
                  </a:lnTo>
                  <a:lnTo>
                    <a:pt x="18" y="14"/>
                  </a:lnTo>
                  <a:lnTo>
                    <a:pt x="15" y="15"/>
                  </a:lnTo>
                  <a:lnTo>
                    <a:pt x="14" y="17"/>
                  </a:lnTo>
                  <a:lnTo>
                    <a:pt x="12" y="17"/>
                  </a:lnTo>
                  <a:lnTo>
                    <a:pt x="9" y="18"/>
                  </a:lnTo>
                  <a:lnTo>
                    <a:pt x="7" y="18"/>
                  </a:lnTo>
                  <a:lnTo>
                    <a:pt x="6" y="20"/>
                  </a:lnTo>
                  <a:lnTo>
                    <a:pt x="3" y="20"/>
                  </a:lnTo>
                  <a:lnTo>
                    <a:pt x="1" y="2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21" name="Freeform 1176"/>
            <p:cNvSpPr>
              <a:spLocks/>
            </p:cNvSpPr>
            <p:nvPr/>
          </p:nvSpPr>
          <p:spPr bwMode="auto">
            <a:xfrm>
              <a:off x="3898" y="2618"/>
              <a:ext cx="61" cy="14"/>
            </a:xfrm>
            <a:custGeom>
              <a:avLst/>
              <a:gdLst>
                <a:gd name="T0" fmla="*/ 47 w 61"/>
                <a:gd name="T1" fmla="*/ 14 h 14"/>
                <a:gd name="T2" fmla="*/ 45 w 61"/>
                <a:gd name="T3" fmla="*/ 14 h 14"/>
                <a:gd name="T4" fmla="*/ 43 w 61"/>
                <a:gd name="T5" fmla="*/ 14 h 14"/>
                <a:gd name="T6" fmla="*/ 42 w 61"/>
                <a:gd name="T7" fmla="*/ 14 h 14"/>
                <a:gd name="T8" fmla="*/ 39 w 61"/>
                <a:gd name="T9" fmla="*/ 14 h 14"/>
                <a:gd name="T10" fmla="*/ 37 w 61"/>
                <a:gd name="T11" fmla="*/ 14 h 14"/>
                <a:gd name="T12" fmla="*/ 36 w 61"/>
                <a:gd name="T13" fmla="*/ 12 h 14"/>
                <a:gd name="T14" fmla="*/ 33 w 61"/>
                <a:gd name="T15" fmla="*/ 12 h 14"/>
                <a:gd name="T16" fmla="*/ 31 w 61"/>
                <a:gd name="T17" fmla="*/ 12 h 14"/>
                <a:gd name="T18" fmla="*/ 29 w 61"/>
                <a:gd name="T19" fmla="*/ 12 h 14"/>
                <a:gd name="T20" fmla="*/ 26 w 61"/>
                <a:gd name="T21" fmla="*/ 11 h 14"/>
                <a:gd name="T22" fmla="*/ 25 w 61"/>
                <a:gd name="T23" fmla="*/ 11 h 14"/>
                <a:gd name="T24" fmla="*/ 23 w 61"/>
                <a:gd name="T25" fmla="*/ 11 h 14"/>
                <a:gd name="T26" fmla="*/ 20 w 61"/>
                <a:gd name="T27" fmla="*/ 9 h 14"/>
                <a:gd name="T28" fmla="*/ 19 w 61"/>
                <a:gd name="T29" fmla="*/ 9 h 14"/>
                <a:gd name="T30" fmla="*/ 17 w 61"/>
                <a:gd name="T31" fmla="*/ 9 h 14"/>
                <a:gd name="T32" fmla="*/ 15 w 61"/>
                <a:gd name="T33" fmla="*/ 8 h 14"/>
                <a:gd name="T34" fmla="*/ 12 w 61"/>
                <a:gd name="T35" fmla="*/ 8 h 14"/>
                <a:gd name="T36" fmla="*/ 11 w 61"/>
                <a:gd name="T37" fmla="*/ 6 h 14"/>
                <a:gd name="T38" fmla="*/ 9 w 61"/>
                <a:gd name="T39" fmla="*/ 6 h 14"/>
                <a:gd name="T40" fmla="*/ 6 w 61"/>
                <a:gd name="T41" fmla="*/ 5 h 14"/>
                <a:gd name="T42" fmla="*/ 4 w 61"/>
                <a:gd name="T43" fmla="*/ 5 h 14"/>
                <a:gd name="T44" fmla="*/ 3 w 61"/>
                <a:gd name="T45" fmla="*/ 3 h 14"/>
                <a:gd name="T46" fmla="*/ 1 w 61"/>
                <a:gd name="T47" fmla="*/ 3 h 14"/>
                <a:gd name="T48" fmla="*/ 0 w 61"/>
                <a:gd name="T49" fmla="*/ 1 h 14"/>
                <a:gd name="T50" fmla="*/ 0 w 61"/>
                <a:gd name="T51" fmla="*/ 0 h 14"/>
                <a:gd name="T52" fmla="*/ 4 w 61"/>
                <a:gd name="T53" fmla="*/ 1 h 14"/>
                <a:gd name="T54" fmla="*/ 8 w 61"/>
                <a:gd name="T55" fmla="*/ 3 h 14"/>
                <a:gd name="T56" fmla="*/ 11 w 61"/>
                <a:gd name="T57" fmla="*/ 5 h 14"/>
                <a:gd name="T58" fmla="*/ 15 w 61"/>
                <a:gd name="T59" fmla="*/ 6 h 14"/>
                <a:gd name="T60" fmla="*/ 19 w 61"/>
                <a:gd name="T61" fmla="*/ 8 h 14"/>
                <a:gd name="T62" fmla="*/ 22 w 61"/>
                <a:gd name="T63" fmla="*/ 8 h 14"/>
                <a:gd name="T64" fmla="*/ 26 w 61"/>
                <a:gd name="T65" fmla="*/ 9 h 14"/>
                <a:gd name="T66" fmla="*/ 29 w 61"/>
                <a:gd name="T67" fmla="*/ 9 h 14"/>
                <a:gd name="T68" fmla="*/ 34 w 61"/>
                <a:gd name="T69" fmla="*/ 11 h 14"/>
                <a:gd name="T70" fmla="*/ 37 w 61"/>
                <a:gd name="T71" fmla="*/ 11 h 14"/>
                <a:gd name="T72" fmla="*/ 42 w 61"/>
                <a:gd name="T73" fmla="*/ 11 h 14"/>
                <a:gd name="T74" fmla="*/ 45 w 61"/>
                <a:gd name="T75" fmla="*/ 12 h 14"/>
                <a:gd name="T76" fmla="*/ 48 w 61"/>
                <a:gd name="T77" fmla="*/ 12 h 14"/>
                <a:gd name="T78" fmla="*/ 53 w 61"/>
                <a:gd name="T79" fmla="*/ 12 h 14"/>
                <a:gd name="T80" fmla="*/ 56 w 61"/>
                <a:gd name="T81" fmla="*/ 12 h 14"/>
                <a:gd name="T82" fmla="*/ 61 w 61"/>
                <a:gd name="T83" fmla="*/ 12 h 14"/>
                <a:gd name="T84" fmla="*/ 59 w 61"/>
                <a:gd name="T85" fmla="*/ 14 h 14"/>
                <a:gd name="T86" fmla="*/ 58 w 61"/>
                <a:gd name="T87" fmla="*/ 14 h 14"/>
                <a:gd name="T88" fmla="*/ 56 w 61"/>
                <a:gd name="T89" fmla="*/ 14 h 14"/>
                <a:gd name="T90" fmla="*/ 54 w 61"/>
                <a:gd name="T91" fmla="*/ 14 h 14"/>
                <a:gd name="T92" fmla="*/ 53 w 61"/>
                <a:gd name="T93" fmla="*/ 14 h 14"/>
                <a:gd name="T94" fmla="*/ 51 w 61"/>
                <a:gd name="T95" fmla="*/ 14 h 14"/>
                <a:gd name="T96" fmla="*/ 51 w 61"/>
                <a:gd name="T97" fmla="*/ 14 h 14"/>
                <a:gd name="T98" fmla="*/ 48 w 61"/>
                <a:gd name="T99" fmla="*/ 14 h 14"/>
                <a:gd name="T100" fmla="*/ 47 w 61"/>
                <a:gd name="T101" fmla="*/ 14 h 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1"/>
                <a:gd name="T154" fmla="*/ 0 h 14"/>
                <a:gd name="T155" fmla="*/ 61 w 61"/>
                <a:gd name="T156" fmla="*/ 14 h 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1" h="14">
                  <a:moveTo>
                    <a:pt x="47" y="14"/>
                  </a:moveTo>
                  <a:lnTo>
                    <a:pt x="45" y="14"/>
                  </a:lnTo>
                  <a:lnTo>
                    <a:pt x="43" y="14"/>
                  </a:lnTo>
                  <a:lnTo>
                    <a:pt x="42" y="14"/>
                  </a:lnTo>
                  <a:lnTo>
                    <a:pt x="39" y="14"/>
                  </a:lnTo>
                  <a:lnTo>
                    <a:pt x="37" y="14"/>
                  </a:lnTo>
                  <a:lnTo>
                    <a:pt x="36" y="12"/>
                  </a:lnTo>
                  <a:lnTo>
                    <a:pt x="33" y="12"/>
                  </a:lnTo>
                  <a:lnTo>
                    <a:pt x="31" y="12"/>
                  </a:lnTo>
                  <a:lnTo>
                    <a:pt x="29" y="12"/>
                  </a:lnTo>
                  <a:lnTo>
                    <a:pt x="26" y="11"/>
                  </a:lnTo>
                  <a:lnTo>
                    <a:pt x="25" y="11"/>
                  </a:lnTo>
                  <a:lnTo>
                    <a:pt x="23" y="11"/>
                  </a:lnTo>
                  <a:lnTo>
                    <a:pt x="20" y="9"/>
                  </a:lnTo>
                  <a:lnTo>
                    <a:pt x="19" y="9"/>
                  </a:lnTo>
                  <a:lnTo>
                    <a:pt x="17" y="9"/>
                  </a:lnTo>
                  <a:lnTo>
                    <a:pt x="15" y="8"/>
                  </a:lnTo>
                  <a:lnTo>
                    <a:pt x="12" y="8"/>
                  </a:lnTo>
                  <a:lnTo>
                    <a:pt x="11" y="6"/>
                  </a:lnTo>
                  <a:lnTo>
                    <a:pt x="9" y="6"/>
                  </a:lnTo>
                  <a:lnTo>
                    <a:pt x="6" y="5"/>
                  </a:lnTo>
                  <a:lnTo>
                    <a:pt x="4" y="5"/>
                  </a:lnTo>
                  <a:lnTo>
                    <a:pt x="3" y="3"/>
                  </a:lnTo>
                  <a:lnTo>
                    <a:pt x="1" y="3"/>
                  </a:lnTo>
                  <a:lnTo>
                    <a:pt x="0" y="1"/>
                  </a:lnTo>
                  <a:lnTo>
                    <a:pt x="0" y="0"/>
                  </a:lnTo>
                  <a:lnTo>
                    <a:pt x="4" y="1"/>
                  </a:lnTo>
                  <a:lnTo>
                    <a:pt x="8" y="3"/>
                  </a:lnTo>
                  <a:lnTo>
                    <a:pt x="11" y="5"/>
                  </a:lnTo>
                  <a:lnTo>
                    <a:pt x="15" y="6"/>
                  </a:lnTo>
                  <a:lnTo>
                    <a:pt x="19" y="8"/>
                  </a:lnTo>
                  <a:lnTo>
                    <a:pt x="22" y="8"/>
                  </a:lnTo>
                  <a:lnTo>
                    <a:pt x="26" y="9"/>
                  </a:lnTo>
                  <a:lnTo>
                    <a:pt x="29" y="9"/>
                  </a:lnTo>
                  <a:lnTo>
                    <a:pt x="34" y="11"/>
                  </a:lnTo>
                  <a:lnTo>
                    <a:pt x="37" y="11"/>
                  </a:lnTo>
                  <a:lnTo>
                    <a:pt x="42" y="11"/>
                  </a:lnTo>
                  <a:lnTo>
                    <a:pt x="45" y="12"/>
                  </a:lnTo>
                  <a:lnTo>
                    <a:pt x="48" y="12"/>
                  </a:lnTo>
                  <a:lnTo>
                    <a:pt x="53" y="12"/>
                  </a:lnTo>
                  <a:lnTo>
                    <a:pt x="56" y="12"/>
                  </a:lnTo>
                  <a:lnTo>
                    <a:pt x="61" y="12"/>
                  </a:lnTo>
                  <a:lnTo>
                    <a:pt x="59" y="14"/>
                  </a:lnTo>
                  <a:lnTo>
                    <a:pt x="58" y="14"/>
                  </a:lnTo>
                  <a:lnTo>
                    <a:pt x="56" y="14"/>
                  </a:lnTo>
                  <a:lnTo>
                    <a:pt x="54" y="14"/>
                  </a:lnTo>
                  <a:lnTo>
                    <a:pt x="53" y="14"/>
                  </a:lnTo>
                  <a:lnTo>
                    <a:pt x="51" y="14"/>
                  </a:lnTo>
                  <a:lnTo>
                    <a:pt x="48" y="14"/>
                  </a:lnTo>
                  <a:lnTo>
                    <a:pt x="47" y="1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22" name="Freeform 1177"/>
            <p:cNvSpPr>
              <a:spLocks/>
            </p:cNvSpPr>
            <p:nvPr/>
          </p:nvSpPr>
          <p:spPr bwMode="auto">
            <a:xfrm>
              <a:off x="3881" y="2613"/>
              <a:ext cx="6" cy="8"/>
            </a:xfrm>
            <a:custGeom>
              <a:avLst/>
              <a:gdLst>
                <a:gd name="T0" fmla="*/ 4 w 6"/>
                <a:gd name="T1" fmla="*/ 8 h 8"/>
                <a:gd name="T2" fmla="*/ 4 w 6"/>
                <a:gd name="T3" fmla="*/ 8 h 8"/>
                <a:gd name="T4" fmla="*/ 4 w 6"/>
                <a:gd name="T5" fmla="*/ 6 h 8"/>
                <a:gd name="T6" fmla="*/ 3 w 6"/>
                <a:gd name="T7" fmla="*/ 6 h 8"/>
                <a:gd name="T8" fmla="*/ 3 w 6"/>
                <a:gd name="T9" fmla="*/ 6 h 8"/>
                <a:gd name="T10" fmla="*/ 1 w 6"/>
                <a:gd name="T11" fmla="*/ 5 h 8"/>
                <a:gd name="T12" fmla="*/ 1 w 6"/>
                <a:gd name="T13" fmla="*/ 3 h 8"/>
                <a:gd name="T14" fmla="*/ 0 w 6"/>
                <a:gd name="T15" fmla="*/ 3 h 8"/>
                <a:gd name="T16" fmla="*/ 0 w 6"/>
                <a:gd name="T17" fmla="*/ 2 h 8"/>
                <a:gd name="T18" fmla="*/ 0 w 6"/>
                <a:gd name="T19" fmla="*/ 0 h 8"/>
                <a:gd name="T20" fmla="*/ 1 w 6"/>
                <a:gd name="T21" fmla="*/ 2 h 8"/>
                <a:gd name="T22" fmla="*/ 1 w 6"/>
                <a:gd name="T23" fmla="*/ 2 h 8"/>
                <a:gd name="T24" fmla="*/ 3 w 6"/>
                <a:gd name="T25" fmla="*/ 3 h 8"/>
                <a:gd name="T26" fmla="*/ 3 w 6"/>
                <a:gd name="T27" fmla="*/ 3 h 8"/>
                <a:gd name="T28" fmla="*/ 4 w 6"/>
                <a:gd name="T29" fmla="*/ 3 h 8"/>
                <a:gd name="T30" fmla="*/ 4 w 6"/>
                <a:gd name="T31" fmla="*/ 5 h 8"/>
                <a:gd name="T32" fmla="*/ 4 w 6"/>
                <a:gd name="T33" fmla="*/ 5 h 8"/>
                <a:gd name="T34" fmla="*/ 6 w 6"/>
                <a:gd name="T35" fmla="*/ 6 h 8"/>
                <a:gd name="T36" fmla="*/ 6 w 6"/>
                <a:gd name="T37" fmla="*/ 6 h 8"/>
                <a:gd name="T38" fmla="*/ 4 w 6"/>
                <a:gd name="T39" fmla="*/ 8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
                <a:gd name="T61" fmla="*/ 0 h 8"/>
                <a:gd name="T62" fmla="*/ 6 w 6"/>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 h="8">
                  <a:moveTo>
                    <a:pt x="4" y="8"/>
                  </a:moveTo>
                  <a:lnTo>
                    <a:pt x="4" y="8"/>
                  </a:lnTo>
                  <a:lnTo>
                    <a:pt x="4" y="6"/>
                  </a:lnTo>
                  <a:lnTo>
                    <a:pt x="3" y="6"/>
                  </a:lnTo>
                  <a:lnTo>
                    <a:pt x="1" y="5"/>
                  </a:lnTo>
                  <a:lnTo>
                    <a:pt x="1" y="3"/>
                  </a:lnTo>
                  <a:lnTo>
                    <a:pt x="0" y="3"/>
                  </a:lnTo>
                  <a:lnTo>
                    <a:pt x="0" y="2"/>
                  </a:lnTo>
                  <a:lnTo>
                    <a:pt x="0" y="0"/>
                  </a:lnTo>
                  <a:lnTo>
                    <a:pt x="1" y="2"/>
                  </a:lnTo>
                  <a:lnTo>
                    <a:pt x="3" y="3"/>
                  </a:lnTo>
                  <a:lnTo>
                    <a:pt x="4" y="3"/>
                  </a:lnTo>
                  <a:lnTo>
                    <a:pt x="4" y="5"/>
                  </a:lnTo>
                  <a:lnTo>
                    <a:pt x="6" y="6"/>
                  </a:lnTo>
                  <a:lnTo>
                    <a:pt x="4"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23" name="Freeform 1178"/>
            <p:cNvSpPr>
              <a:spLocks/>
            </p:cNvSpPr>
            <p:nvPr/>
          </p:nvSpPr>
          <p:spPr bwMode="auto">
            <a:xfrm>
              <a:off x="3968" y="2599"/>
              <a:ext cx="8" cy="11"/>
            </a:xfrm>
            <a:custGeom>
              <a:avLst/>
              <a:gdLst>
                <a:gd name="T0" fmla="*/ 3 w 8"/>
                <a:gd name="T1" fmla="*/ 11 h 11"/>
                <a:gd name="T2" fmla="*/ 2 w 8"/>
                <a:gd name="T3" fmla="*/ 10 h 11"/>
                <a:gd name="T4" fmla="*/ 0 w 8"/>
                <a:gd name="T5" fmla="*/ 8 h 11"/>
                <a:gd name="T6" fmla="*/ 0 w 8"/>
                <a:gd name="T7" fmla="*/ 5 h 11"/>
                <a:gd name="T8" fmla="*/ 0 w 8"/>
                <a:gd name="T9" fmla="*/ 3 h 11"/>
                <a:gd name="T10" fmla="*/ 2 w 8"/>
                <a:gd name="T11" fmla="*/ 2 h 11"/>
                <a:gd name="T12" fmla="*/ 3 w 8"/>
                <a:gd name="T13" fmla="*/ 0 h 11"/>
                <a:gd name="T14" fmla="*/ 5 w 8"/>
                <a:gd name="T15" fmla="*/ 0 h 11"/>
                <a:gd name="T16" fmla="*/ 5 w 8"/>
                <a:gd name="T17" fmla="*/ 2 h 11"/>
                <a:gd name="T18" fmla="*/ 6 w 8"/>
                <a:gd name="T19" fmla="*/ 2 h 11"/>
                <a:gd name="T20" fmla="*/ 6 w 8"/>
                <a:gd name="T21" fmla="*/ 2 h 11"/>
                <a:gd name="T22" fmla="*/ 8 w 8"/>
                <a:gd name="T23" fmla="*/ 3 h 11"/>
                <a:gd name="T24" fmla="*/ 8 w 8"/>
                <a:gd name="T25" fmla="*/ 5 h 11"/>
                <a:gd name="T26" fmla="*/ 8 w 8"/>
                <a:gd name="T27" fmla="*/ 6 h 11"/>
                <a:gd name="T28" fmla="*/ 8 w 8"/>
                <a:gd name="T29" fmla="*/ 6 h 11"/>
                <a:gd name="T30" fmla="*/ 6 w 8"/>
                <a:gd name="T31" fmla="*/ 8 h 11"/>
                <a:gd name="T32" fmla="*/ 6 w 8"/>
                <a:gd name="T33" fmla="*/ 10 h 11"/>
                <a:gd name="T34" fmla="*/ 5 w 8"/>
                <a:gd name="T35" fmla="*/ 10 h 11"/>
                <a:gd name="T36" fmla="*/ 3 w 8"/>
                <a:gd name="T37" fmla="*/ 1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11"/>
                <a:gd name="T59" fmla="*/ 8 w 8"/>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11">
                  <a:moveTo>
                    <a:pt x="3" y="11"/>
                  </a:moveTo>
                  <a:lnTo>
                    <a:pt x="2" y="10"/>
                  </a:lnTo>
                  <a:lnTo>
                    <a:pt x="0" y="8"/>
                  </a:lnTo>
                  <a:lnTo>
                    <a:pt x="0" y="5"/>
                  </a:lnTo>
                  <a:lnTo>
                    <a:pt x="0" y="3"/>
                  </a:lnTo>
                  <a:lnTo>
                    <a:pt x="2" y="2"/>
                  </a:lnTo>
                  <a:lnTo>
                    <a:pt x="3" y="0"/>
                  </a:lnTo>
                  <a:lnTo>
                    <a:pt x="5" y="0"/>
                  </a:lnTo>
                  <a:lnTo>
                    <a:pt x="5" y="2"/>
                  </a:lnTo>
                  <a:lnTo>
                    <a:pt x="6" y="2"/>
                  </a:lnTo>
                  <a:lnTo>
                    <a:pt x="8" y="3"/>
                  </a:lnTo>
                  <a:lnTo>
                    <a:pt x="8" y="5"/>
                  </a:lnTo>
                  <a:lnTo>
                    <a:pt x="8" y="6"/>
                  </a:lnTo>
                  <a:lnTo>
                    <a:pt x="6" y="8"/>
                  </a:lnTo>
                  <a:lnTo>
                    <a:pt x="6" y="10"/>
                  </a:lnTo>
                  <a:lnTo>
                    <a:pt x="5" y="10"/>
                  </a:lnTo>
                  <a:lnTo>
                    <a:pt x="3" y="11"/>
                  </a:lnTo>
                  <a:close/>
                </a:path>
              </a:pathLst>
            </a:custGeom>
            <a:solidFill>
              <a:srgbClr val="666666"/>
            </a:solidFill>
            <a:ln w="9525">
              <a:noFill/>
              <a:round/>
              <a:headEnd/>
              <a:tailEnd/>
            </a:ln>
          </p:spPr>
          <p:txBody>
            <a:bodyPr/>
            <a:lstStyle/>
            <a:p>
              <a:endParaRPr lang="en-US" dirty="0">
                <a:solidFill>
                  <a:prstClr val="black"/>
                </a:solidFill>
              </a:endParaRPr>
            </a:p>
          </p:txBody>
        </p:sp>
        <p:sp>
          <p:nvSpPr>
            <p:cNvPr id="75024" name="Freeform 1179"/>
            <p:cNvSpPr>
              <a:spLocks/>
            </p:cNvSpPr>
            <p:nvPr/>
          </p:nvSpPr>
          <p:spPr bwMode="auto">
            <a:xfrm>
              <a:off x="3979" y="2602"/>
              <a:ext cx="104" cy="7"/>
            </a:xfrm>
            <a:custGeom>
              <a:avLst/>
              <a:gdLst>
                <a:gd name="T0" fmla="*/ 98 w 104"/>
                <a:gd name="T1" fmla="*/ 7 h 7"/>
                <a:gd name="T2" fmla="*/ 92 w 104"/>
                <a:gd name="T3" fmla="*/ 7 h 7"/>
                <a:gd name="T4" fmla="*/ 86 w 104"/>
                <a:gd name="T5" fmla="*/ 7 h 7"/>
                <a:gd name="T6" fmla="*/ 79 w 104"/>
                <a:gd name="T7" fmla="*/ 7 h 7"/>
                <a:gd name="T8" fmla="*/ 73 w 104"/>
                <a:gd name="T9" fmla="*/ 7 h 7"/>
                <a:gd name="T10" fmla="*/ 67 w 104"/>
                <a:gd name="T11" fmla="*/ 5 h 7"/>
                <a:gd name="T12" fmla="*/ 59 w 104"/>
                <a:gd name="T13" fmla="*/ 5 h 7"/>
                <a:gd name="T14" fmla="*/ 53 w 104"/>
                <a:gd name="T15" fmla="*/ 5 h 7"/>
                <a:gd name="T16" fmla="*/ 47 w 104"/>
                <a:gd name="T17" fmla="*/ 5 h 7"/>
                <a:gd name="T18" fmla="*/ 40 w 104"/>
                <a:gd name="T19" fmla="*/ 5 h 7"/>
                <a:gd name="T20" fmla="*/ 34 w 104"/>
                <a:gd name="T21" fmla="*/ 3 h 7"/>
                <a:gd name="T22" fmla="*/ 28 w 104"/>
                <a:gd name="T23" fmla="*/ 3 h 7"/>
                <a:gd name="T24" fmla="*/ 22 w 104"/>
                <a:gd name="T25" fmla="*/ 3 h 7"/>
                <a:gd name="T26" fmla="*/ 15 w 104"/>
                <a:gd name="T27" fmla="*/ 3 h 7"/>
                <a:gd name="T28" fmla="*/ 9 w 104"/>
                <a:gd name="T29" fmla="*/ 3 h 7"/>
                <a:gd name="T30" fmla="*/ 3 w 104"/>
                <a:gd name="T31" fmla="*/ 3 h 7"/>
                <a:gd name="T32" fmla="*/ 0 w 104"/>
                <a:gd name="T33" fmla="*/ 2 h 7"/>
                <a:gd name="T34" fmla="*/ 6 w 104"/>
                <a:gd name="T35" fmla="*/ 2 h 7"/>
                <a:gd name="T36" fmla="*/ 12 w 104"/>
                <a:gd name="T37" fmla="*/ 2 h 7"/>
                <a:gd name="T38" fmla="*/ 19 w 104"/>
                <a:gd name="T39" fmla="*/ 2 h 7"/>
                <a:gd name="T40" fmla="*/ 25 w 104"/>
                <a:gd name="T41" fmla="*/ 2 h 7"/>
                <a:gd name="T42" fmla="*/ 31 w 104"/>
                <a:gd name="T43" fmla="*/ 2 h 7"/>
                <a:gd name="T44" fmla="*/ 39 w 104"/>
                <a:gd name="T45" fmla="*/ 2 h 7"/>
                <a:gd name="T46" fmla="*/ 45 w 104"/>
                <a:gd name="T47" fmla="*/ 0 h 7"/>
                <a:gd name="T48" fmla="*/ 51 w 104"/>
                <a:gd name="T49" fmla="*/ 0 h 7"/>
                <a:gd name="T50" fmla="*/ 58 w 104"/>
                <a:gd name="T51" fmla="*/ 0 h 7"/>
                <a:gd name="T52" fmla="*/ 64 w 104"/>
                <a:gd name="T53" fmla="*/ 0 h 7"/>
                <a:gd name="T54" fmla="*/ 70 w 104"/>
                <a:gd name="T55" fmla="*/ 0 h 7"/>
                <a:gd name="T56" fmla="*/ 76 w 104"/>
                <a:gd name="T57" fmla="*/ 0 h 7"/>
                <a:gd name="T58" fmla="*/ 83 w 104"/>
                <a:gd name="T59" fmla="*/ 0 h 7"/>
                <a:gd name="T60" fmla="*/ 89 w 104"/>
                <a:gd name="T61" fmla="*/ 0 h 7"/>
                <a:gd name="T62" fmla="*/ 95 w 104"/>
                <a:gd name="T63" fmla="*/ 0 h 7"/>
                <a:gd name="T64" fmla="*/ 101 w 104"/>
                <a:gd name="T65" fmla="*/ 0 h 7"/>
                <a:gd name="T66" fmla="*/ 103 w 104"/>
                <a:gd name="T67" fmla="*/ 2 h 7"/>
                <a:gd name="T68" fmla="*/ 103 w 104"/>
                <a:gd name="T69" fmla="*/ 3 h 7"/>
                <a:gd name="T70" fmla="*/ 103 w 104"/>
                <a:gd name="T71" fmla="*/ 5 h 7"/>
                <a:gd name="T72" fmla="*/ 103 w 104"/>
                <a:gd name="T73" fmla="*/ 7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7"/>
                <a:gd name="T113" fmla="*/ 104 w 104"/>
                <a:gd name="T114" fmla="*/ 7 h 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7">
                  <a:moveTo>
                    <a:pt x="101" y="7"/>
                  </a:moveTo>
                  <a:lnTo>
                    <a:pt x="98" y="7"/>
                  </a:lnTo>
                  <a:lnTo>
                    <a:pt x="95" y="7"/>
                  </a:lnTo>
                  <a:lnTo>
                    <a:pt x="92" y="7"/>
                  </a:lnTo>
                  <a:lnTo>
                    <a:pt x="89" y="7"/>
                  </a:lnTo>
                  <a:lnTo>
                    <a:pt x="86" y="7"/>
                  </a:lnTo>
                  <a:lnTo>
                    <a:pt x="83" y="7"/>
                  </a:lnTo>
                  <a:lnTo>
                    <a:pt x="79" y="7"/>
                  </a:lnTo>
                  <a:lnTo>
                    <a:pt x="76" y="7"/>
                  </a:lnTo>
                  <a:lnTo>
                    <a:pt x="73" y="7"/>
                  </a:lnTo>
                  <a:lnTo>
                    <a:pt x="70" y="5"/>
                  </a:lnTo>
                  <a:lnTo>
                    <a:pt x="67" y="5"/>
                  </a:lnTo>
                  <a:lnTo>
                    <a:pt x="62" y="5"/>
                  </a:lnTo>
                  <a:lnTo>
                    <a:pt x="59" y="5"/>
                  </a:lnTo>
                  <a:lnTo>
                    <a:pt x="56" y="5"/>
                  </a:lnTo>
                  <a:lnTo>
                    <a:pt x="53" y="5"/>
                  </a:lnTo>
                  <a:lnTo>
                    <a:pt x="50" y="5"/>
                  </a:lnTo>
                  <a:lnTo>
                    <a:pt x="47" y="5"/>
                  </a:lnTo>
                  <a:lnTo>
                    <a:pt x="44" y="5"/>
                  </a:lnTo>
                  <a:lnTo>
                    <a:pt x="40" y="5"/>
                  </a:lnTo>
                  <a:lnTo>
                    <a:pt x="37" y="3"/>
                  </a:lnTo>
                  <a:lnTo>
                    <a:pt x="34" y="3"/>
                  </a:lnTo>
                  <a:lnTo>
                    <a:pt x="31" y="3"/>
                  </a:lnTo>
                  <a:lnTo>
                    <a:pt x="28" y="3"/>
                  </a:lnTo>
                  <a:lnTo>
                    <a:pt x="25" y="3"/>
                  </a:lnTo>
                  <a:lnTo>
                    <a:pt x="22" y="3"/>
                  </a:lnTo>
                  <a:lnTo>
                    <a:pt x="19" y="3"/>
                  </a:lnTo>
                  <a:lnTo>
                    <a:pt x="15" y="3"/>
                  </a:lnTo>
                  <a:lnTo>
                    <a:pt x="12" y="3"/>
                  </a:lnTo>
                  <a:lnTo>
                    <a:pt x="9" y="3"/>
                  </a:lnTo>
                  <a:lnTo>
                    <a:pt x="6" y="3"/>
                  </a:lnTo>
                  <a:lnTo>
                    <a:pt x="3" y="3"/>
                  </a:lnTo>
                  <a:lnTo>
                    <a:pt x="0" y="3"/>
                  </a:lnTo>
                  <a:lnTo>
                    <a:pt x="0" y="2"/>
                  </a:lnTo>
                  <a:lnTo>
                    <a:pt x="3" y="2"/>
                  </a:lnTo>
                  <a:lnTo>
                    <a:pt x="6" y="2"/>
                  </a:lnTo>
                  <a:lnTo>
                    <a:pt x="9" y="2"/>
                  </a:lnTo>
                  <a:lnTo>
                    <a:pt x="12" y="2"/>
                  </a:lnTo>
                  <a:lnTo>
                    <a:pt x="15" y="2"/>
                  </a:lnTo>
                  <a:lnTo>
                    <a:pt x="19" y="2"/>
                  </a:lnTo>
                  <a:lnTo>
                    <a:pt x="22" y="2"/>
                  </a:lnTo>
                  <a:lnTo>
                    <a:pt x="25" y="2"/>
                  </a:lnTo>
                  <a:lnTo>
                    <a:pt x="28" y="2"/>
                  </a:lnTo>
                  <a:lnTo>
                    <a:pt x="31" y="2"/>
                  </a:lnTo>
                  <a:lnTo>
                    <a:pt x="36" y="2"/>
                  </a:lnTo>
                  <a:lnTo>
                    <a:pt x="39" y="2"/>
                  </a:lnTo>
                  <a:lnTo>
                    <a:pt x="42" y="2"/>
                  </a:lnTo>
                  <a:lnTo>
                    <a:pt x="45" y="0"/>
                  </a:lnTo>
                  <a:lnTo>
                    <a:pt x="48" y="0"/>
                  </a:lnTo>
                  <a:lnTo>
                    <a:pt x="51" y="0"/>
                  </a:lnTo>
                  <a:lnTo>
                    <a:pt x="54" y="0"/>
                  </a:lnTo>
                  <a:lnTo>
                    <a:pt x="58" y="0"/>
                  </a:lnTo>
                  <a:lnTo>
                    <a:pt x="61" y="0"/>
                  </a:lnTo>
                  <a:lnTo>
                    <a:pt x="64" y="0"/>
                  </a:lnTo>
                  <a:lnTo>
                    <a:pt x="67" y="0"/>
                  </a:lnTo>
                  <a:lnTo>
                    <a:pt x="70" y="0"/>
                  </a:lnTo>
                  <a:lnTo>
                    <a:pt x="73" y="0"/>
                  </a:lnTo>
                  <a:lnTo>
                    <a:pt x="76" y="0"/>
                  </a:lnTo>
                  <a:lnTo>
                    <a:pt x="79" y="0"/>
                  </a:lnTo>
                  <a:lnTo>
                    <a:pt x="83" y="0"/>
                  </a:lnTo>
                  <a:lnTo>
                    <a:pt x="86" y="0"/>
                  </a:lnTo>
                  <a:lnTo>
                    <a:pt x="89" y="0"/>
                  </a:lnTo>
                  <a:lnTo>
                    <a:pt x="92" y="0"/>
                  </a:lnTo>
                  <a:lnTo>
                    <a:pt x="95" y="0"/>
                  </a:lnTo>
                  <a:lnTo>
                    <a:pt x="98" y="0"/>
                  </a:lnTo>
                  <a:lnTo>
                    <a:pt x="101" y="0"/>
                  </a:lnTo>
                  <a:lnTo>
                    <a:pt x="103" y="2"/>
                  </a:lnTo>
                  <a:lnTo>
                    <a:pt x="103" y="3"/>
                  </a:lnTo>
                  <a:lnTo>
                    <a:pt x="104" y="5"/>
                  </a:lnTo>
                  <a:lnTo>
                    <a:pt x="103" y="5"/>
                  </a:lnTo>
                  <a:lnTo>
                    <a:pt x="103" y="7"/>
                  </a:lnTo>
                  <a:lnTo>
                    <a:pt x="101" y="7"/>
                  </a:lnTo>
                  <a:close/>
                </a:path>
              </a:pathLst>
            </a:custGeom>
            <a:solidFill>
              <a:srgbClr val="666666"/>
            </a:solidFill>
            <a:ln w="9525">
              <a:noFill/>
              <a:round/>
              <a:headEnd/>
              <a:tailEnd/>
            </a:ln>
          </p:spPr>
          <p:txBody>
            <a:bodyPr/>
            <a:lstStyle/>
            <a:p>
              <a:endParaRPr lang="en-US" dirty="0">
                <a:solidFill>
                  <a:prstClr val="black"/>
                </a:solidFill>
              </a:endParaRPr>
            </a:p>
          </p:txBody>
        </p:sp>
        <p:sp>
          <p:nvSpPr>
            <p:cNvPr id="75025" name="Freeform 1180"/>
            <p:cNvSpPr>
              <a:spLocks/>
            </p:cNvSpPr>
            <p:nvPr/>
          </p:nvSpPr>
          <p:spPr bwMode="auto">
            <a:xfrm>
              <a:off x="3868" y="2591"/>
              <a:ext cx="97" cy="13"/>
            </a:xfrm>
            <a:custGeom>
              <a:avLst/>
              <a:gdLst>
                <a:gd name="T0" fmla="*/ 95 w 97"/>
                <a:gd name="T1" fmla="*/ 13 h 13"/>
                <a:gd name="T2" fmla="*/ 89 w 97"/>
                <a:gd name="T3" fmla="*/ 13 h 13"/>
                <a:gd name="T4" fmla="*/ 83 w 97"/>
                <a:gd name="T5" fmla="*/ 13 h 13"/>
                <a:gd name="T6" fmla="*/ 78 w 97"/>
                <a:gd name="T7" fmla="*/ 13 h 13"/>
                <a:gd name="T8" fmla="*/ 72 w 97"/>
                <a:gd name="T9" fmla="*/ 13 h 13"/>
                <a:gd name="T10" fmla="*/ 66 w 97"/>
                <a:gd name="T11" fmla="*/ 11 h 13"/>
                <a:gd name="T12" fmla="*/ 61 w 97"/>
                <a:gd name="T13" fmla="*/ 11 h 13"/>
                <a:gd name="T14" fmla="*/ 55 w 97"/>
                <a:gd name="T15" fmla="*/ 11 h 13"/>
                <a:gd name="T16" fmla="*/ 49 w 97"/>
                <a:gd name="T17" fmla="*/ 11 h 13"/>
                <a:gd name="T18" fmla="*/ 42 w 97"/>
                <a:gd name="T19" fmla="*/ 11 h 13"/>
                <a:gd name="T20" fmla="*/ 38 w 97"/>
                <a:gd name="T21" fmla="*/ 11 h 13"/>
                <a:gd name="T22" fmla="*/ 31 w 97"/>
                <a:gd name="T23" fmla="*/ 10 h 13"/>
                <a:gd name="T24" fmla="*/ 25 w 97"/>
                <a:gd name="T25" fmla="*/ 10 h 13"/>
                <a:gd name="T26" fmla="*/ 20 w 97"/>
                <a:gd name="T27" fmla="*/ 10 h 13"/>
                <a:gd name="T28" fmla="*/ 14 w 97"/>
                <a:gd name="T29" fmla="*/ 10 h 13"/>
                <a:gd name="T30" fmla="*/ 8 w 97"/>
                <a:gd name="T31" fmla="*/ 10 h 13"/>
                <a:gd name="T32" fmla="*/ 3 w 97"/>
                <a:gd name="T33" fmla="*/ 8 h 13"/>
                <a:gd name="T34" fmla="*/ 2 w 97"/>
                <a:gd name="T35" fmla="*/ 8 h 13"/>
                <a:gd name="T36" fmla="*/ 2 w 97"/>
                <a:gd name="T37" fmla="*/ 7 h 13"/>
                <a:gd name="T38" fmla="*/ 0 w 97"/>
                <a:gd name="T39" fmla="*/ 5 h 13"/>
                <a:gd name="T40" fmla="*/ 0 w 97"/>
                <a:gd name="T41" fmla="*/ 3 h 13"/>
                <a:gd name="T42" fmla="*/ 0 w 97"/>
                <a:gd name="T43" fmla="*/ 0 h 13"/>
                <a:gd name="T44" fmla="*/ 6 w 97"/>
                <a:gd name="T45" fmla="*/ 0 h 13"/>
                <a:gd name="T46" fmla="*/ 13 w 97"/>
                <a:gd name="T47" fmla="*/ 0 h 13"/>
                <a:gd name="T48" fmla="*/ 17 w 97"/>
                <a:gd name="T49" fmla="*/ 0 h 13"/>
                <a:gd name="T50" fmla="*/ 24 w 97"/>
                <a:gd name="T51" fmla="*/ 2 h 13"/>
                <a:gd name="T52" fmla="*/ 30 w 97"/>
                <a:gd name="T53" fmla="*/ 2 h 13"/>
                <a:gd name="T54" fmla="*/ 36 w 97"/>
                <a:gd name="T55" fmla="*/ 3 h 13"/>
                <a:gd name="T56" fmla="*/ 42 w 97"/>
                <a:gd name="T57" fmla="*/ 3 h 13"/>
                <a:gd name="T58" fmla="*/ 49 w 97"/>
                <a:gd name="T59" fmla="*/ 5 h 13"/>
                <a:gd name="T60" fmla="*/ 55 w 97"/>
                <a:gd name="T61" fmla="*/ 7 h 13"/>
                <a:gd name="T62" fmla="*/ 61 w 97"/>
                <a:gd name="T63" fmla="*/ 7 h 13"/>
                <a:gd name="T64" fmla="*/ 67 w 97"/>
                <a:gd name="T65" fmla="*/ 8 h 13"/>
                <a:gd name="T66" fmla="*/ 73 w 97"/>
                <a:gd name="T67" fmla="*/ 10 h 13"/>
                <a:gd name="T68" fmla="*/ 80 w 97"/>
                <a:gd name="T69" fmla="*/ 10 h 13"/>
                <a:gd name="T70" fmla="*/ 84 w 97"/>
                <a:gd name="T71" fmla="*/ 11 h 13"/>
                <a:gd name="T72" fmla="*/ 91 w 97"/>
                <a:gd name="T73" fmla="*/ 11 h 13"/>
                <a:gd name="T74" fmla="*/ 97 w 97"/>
                <a:gd name="T75" fmla="*/ 13 h 13"/>
                <a:gd name="T76" fmla="*/ 95 w 97"/>
                <a:gd name="T77" fmla="*/ 13 h 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7"/>
                <a:gd name="T118" fmla="*/ 0 h 13"/>
                <a:gd name="T119" fmla="*/ 97 w 97"/>
                <a:gd name="T120" fmla="*/ 13 h 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7" h="13">
                  <a:moveTo>
                    <a:pt x="95" y="13"/>
                  </a:moveTo>
                  <a:lnTo>
                    <a:pt x="89" y="13"/>
                  </a:lnTo>
                  <a:lnTo>
                    <a:pt x="83" y="13"/>
                  </a:lnTo>
                  <a:lnTo>
                    <a:pt x="78" y="13"/>
                  </a:lnTo>
                  <a:lnTo>
                    <a:pt x="72" y="13"/>
                  </a:lnTo>
                  <a:lnTo>
                    <a:pt x="66" y="11"/>
                  </a:lnTo>
                  <a:lnTo>
                    <a:pt x="61" y="11"/>
                  </a:lnTo>
                  <a:lnTo>
                    <a:pt x="55" y="11"/>
                  </a:lnTo>
                  <a:lnTo>
                    <a:pt x="49" y="11"/>
                  </a:lnTo>
                  <a:lnTo>
                    <a:pt x="42" y="11"/>
                  </a:lnTo>
                  <a:lnTo>
                    <a:pt x="38" y="11"/>
                  </a:lnTo>
                  <a:lnTo>
                    <a:pt x="31" y="10"/>
                  </a:lnTo>
                  <a:lnTo>
                    <a:pt x="25" y="10"/>
                  </a:lnTo>
                  <a:lnTo>
                    <a:pt x="20" y="10"/>
                  </a:lnTo>
                  <a:lnTo>
                    <a:pt x="14" y="10"/>
                  </a:lnTo>
                  <a:lnTo>
                    <a:pt x="8" y="10"/>
                  </a:lnTo>
                  <a:lnTo>
                    <a:pt x="3" y="8"/>
                  </a:lnTo>
                  <a:lnTo>
                    <a:pt x="2" y="8"/>
                  </a:lnTo>
                  <a:lnTo>
                    <a:pt x="2" y="7"/>
                  </a:lnTo>
                  <a:lnTo>
                    <a:pt x="0" y="5"/>
                  </a:lnTo>
                  <a:lnTo>
                    <a:pt x="0" y="3"/>
                  </a:lnTo>
                  <a:lnTo>
                    <a:pt x="0" y="0"/>
                  </a:lnTo>
                  <a:lnTo>
                    <a:pt x="6" y="0"/>
                  </a:lnTo>
                  <a:lnTo>
                    <a:pt x="13" y="0"/>
                  </a:lnTo>
                  <a:lnTo>
                    <a:pt x="17" y="0"/>
                  </a:lnTo>
                  <a:lnTo>
                    <a:pt x="24" y="2"/>
                  </a:lnTo>
                  <a:lnTo>
                    <a:pt x="30" y="2"/>
                  </a:lnTo>
                  <a:lnTo>
                    <a:pt x="36" y="3"/>
                  </a:lnTo>
                  <a:lnTo>
                    <a:pt x="42" y="3"/>
                  </a:lnTo>
                  <a:lnTo>
                    <a:pt x="49" y="5"/>
                  </a:lnTo>
                  <a:lnTo>
                    <a:pt x="55" y="7"/>
                  </a:lnTo>
                  <a:lnTo>
                    <a:pt x="61" y="7"/>
                  </a:lnTo>
                  <a:lnTo>
                    <a:pt x="67" y="8"/>
                  </a:lnTo>
                  <a:lnTo>
                    <a:pt x="73" y="10"/>
                  </a:lnTo>
                  <a:lnTo>
                    <a:pt x="80" y="10"/>
                  </a:lnTo>
                  <a:lnTo>
                    <a:pt x="84" y="11"/>
                  </a:lnTo>
                  <a:lnTo>
                    <a:pt x="91" y="11"/>
                  </a:lnTo>
                  <a:lnTo>
                    <a:pt x="97" y="13"/>
                  </a:lnTo>
                  <a:lnTo>
                    <a:pt x="95" y="13"/>
                  </a:lnTo>
                  <a:close/>
                </a:path>
              </a:pathLst>
            </a:custGeom>
            <a:solidFill>
              <a:srgbClr val="666666"/>
            </a:solidFill>
            <a:ln w="9525">
              <a:noFill/>
              <a:round/>
              <a:headEnd/>
              <a:tailEnd/>
            </a:ln>
          </p:spPr>
          <p:txBody>
            <a:bodyPr/>
            <a:lstStyle/>
            <a:p>
              <a:endParaRPr lang="en-US" dirty="0">
                <a:solidFill>
                  <a:prstClr val="black"/>
                </a:solidFill>
              </a:endParaRPr>
            </a:p>
          </p:txBody>
        </p:sp>
        <p:sp>
          <p:nvSpPr>
            <p:cNvPr id="75026" name="Freeform 1181"/>
            <p:cNvSpPr>
              <a:spLocks/>
            </p:cNvSpPr>
            <p:nvPr/>
          </p:nvSpPr>
          <p:spPr bwMode="auto">
            <a:xfrm>
              <a:off x="3893" y="2566"/>
              <a:ext cx="164" cy="30"/>
            </a:xfrm>
            <a:custGeom>
              <a:avLst/>
              <a:gdLst>
                <a:gd name="T0" fmla="*/ 162 w 164"/>
                <a:gd name="T1" fmla="*/ 28 h 30"/>
                <a:gd name="T2" fmla="*/ 161 w 164"/>
                <a:gd name="T3" fmla="*/ 27 h 30"/>
                <a:gd name="T4" fmla="*/ 158 w 164"/>
                <a:gd name="T5" fmla="*/ 24 h 30"/>
                <a:gd name="T6" fmla="*/ 156 w 164"/>
                <a:gd name="T7" fmla="*/ 22 h 30"/>
                <a:gd name="T8" fmla="*/ 153 w 164"/>
                <a:gd name="T9" fmla="*/ 21 h 30"/>
                <a:gd name="T10" fmla="*/ 151 w 164"/>
                <a:gd name="T11" fmla="*/ 19 h 30"/>
                <a:gd name="T12" fmla="*/ 150 w 164"/>
                <a:gd name="T13" fmla="*/ 19 h 30"/>
                <a:gd name="T14" fmla="*/ 147 w 164"/>
                <a:gd name="T15" fmla="*/ 18 h 30"/>
                <a:gd name="T16" fmla="*/ 142 w 164"/>
                <a:gd name="T17" fmla="*/ 14 h 30"/>
                <a:gd name="T18" fmla="*/ 133 w 164"/>
                <a:gd name="T19" fmla="*/ 13 h 30"/>
                <a:gd name="T20" fmla="*/ 125 w 164"/>
                <a:gd name="T21" fmla="*/ 10 h 30"/>
                <a:gd name="T22" fmla="*/ 116 w 164"/>
                <a:gd name="T23" fmla="*/ 8 h 30"/>
                <a:gd name="T24" fmla="*/ 108 w 164"/>
                <a:gd name="T25" fmla="*/ 7 h 30"/>
                <a:gd name="T26" fmla="*/ 98 w 164"/>
                <a:gd name="T27" fmla="*/ 5 h 30"/>
                <a:gd name="T28" fmla="*/ 89 w 164"/>
                <a:gd name="T29" fmla="*/ 4 h 30"/>
                <a:gd name="T30" fmla="*/ 80 w 164"/>
                <a:gd name="T31" fmla="*/ 2 h 30"/>
                <a:gd name="T32" fmla="*/ 70 w 164"/>
                <a:gd name="T33" fmla="*/ 2 h 30"/>
                <a:gd name="T34" fmla="*/ 63 w 164"/>
                <a:gd name="T35" fmla="*/ 2 h 30"/>
                <a:gd name="T36" fmla="*/ 53 w 164"/>
                <a:gd name="T37" fmla="*/ 2 h 30"/>
                <a:gd name="T38" fmla="*/ 44 w 164"/>
                <a:gd name="T39" fmla="*/ 4 h 30"/>
                <a:gd name="T40" fmla="*/ 36 w 164"/>
                <a:gd name="T41" fmla="*/ 5 h 30"/>
                <a:gd name="T42" fmla="*/ 27 w 164"/>
                <a:gd name="T43" fmla="*/ 7 h 30"/>
                <a:gd name="T44" fmla="*/ 17 w 164"/>
                <a:gd name="T45" fmla="*/ 8 h 30"/>
                <a:gd name="T46" fmla="*/ 9 w 164"/>
                <a:gd name="T47" fmla="*/ 11 h 30"/>
                <a:gd name="T48" fmla="*/ 5 w 164"/>
                <a:gd name="T49" fmla="*/ 13 h 30"/>
                <a:gd name="T50" fmla="*/ 2 w 164"/>
                <a:gd name="T51" fmla="*/ 14 h 30"/>
                <a:gd name="T52" fmla="*/ 0 w 164"/>
                <a:gd name="T53" fmla="*/ 16 h 30"/>
                <a:gd name="T54" fmla="*/ 2 w 164"/>
                <a:gd name="T55" fmla="*/ 13 h 30"/>
                <a:gd name="T56" fmla="*/ 3 w 164"/>
                <a:gd name="T57" fmla="*/ 11 h 30"/>
                <a:gd name="T58" fmla="*/ 6 w 164"/>
                <a:gd name="T59" fmla="*/ 10 h 30"/>
                <a:gd name="T60" fmla="*/ 8 w 164"/>
                <a:gd name="T61" fmla="*/ 8 h 30"/>
                <a:gd name="T62" fmla="*/ 14 w 164"/>
                <a:gd name="T63" fmla="*/ 7 h 30"/>
                <a:gd name="T64" fmla="*/ 22 w 164"/>
                <a:gd name="T65" fmla="*/ 5 h 30"/>
                <a:gd name="T66" fmla="*/ 30 w 164"/>
                <a:gd name="T67" fmla="*/ 4 h 30"/>
                <a:gd name="T68" fmla="*/ 39 w 164"/>
                <a:gd name="T69" fmla="*/ 2 h 30"/>
                <a:gd name="T70" fmla="*/ 47 w 164"/>
                <a:gd name="T71" fmla="*/ 2 h 30"/>
                <a:gd name="T72" fmla="*/ 55 w 164"/>
                <a:gd name="T73" fmla="*/ 0 h 30"/>
                <a:gd name="T74" fmla="*/ 64 w 164"/>
                <a:gd name="T75" fmla="*/ 0 h 30"/>
                <a:gd name="T76" fmla="*/ 72 w 164"/>
                <a:gd name="T77" fmla="*/ 0 h 30"/>
                <a:gd name="T78" fmla="*/ 81 w 164"/>
                <a:gd name="T79" fmla="*/ 0 h 30"/>
                <a:gd name="T80" fmla="*/ 89 w 164"/>
                <a:gd name="T81" fmla="*/ 2 h 30"/>
                <a:gd name="T82" fmla="*/ 98 w 164"/>
                <a:gd name="T83" fmla="*/ 2 h 30"/>
                <a:gd name="T84" fmla="*/ 106 w 164"/>
                <a:gd name="T85" fmla="*/ 4 h 30"/>
                <a:gd name="T86" fmla="*/ 114 w 164"/>
                <a:gd name="T87" fmla="*/ 5 h 30"/>
                <a:gd name="T88" fmla="*/ 123 w 164"/>
                <a:gd name="T89" fmla="*/ 7 h 30"/>
                <a:gd name="T90" fmla="*/ 131 w 164"/>
                <a:gd name="T91" fmla="*/ 10 h 30"/>
                <a:gd name="T92" fmla="*/ 140 w 164"/>
                <a:gd name="T93" fmla="*/ 11 h 30"/>
                <a:gd name="T94" fmla="*/ 145 w 164"/>
                <a:gd name="T95" fmla="*/ 14 h 30"/>
                <a:gd name="T96" fmla="*/ 148 w 164"/>
                <a:gd name="T97" fmla="*/ 16 h 30"/>
                <a:gd name="T98" fmla="*/ 151 w 164"/>
                <a:gd name="T99" fmla="*/ 16 h 30"/>
                <a:gd name="T100" fmla="*/ 153 w 164"/>
                <a:gd name="T101" fmla="*/ 18 h 30"/>
                <a:gd name="T102" fmla="*/ 156 w 164"/>
                <a:gd name="T103" fmla="*/ 19 h 30"/>
                <a:gd name="T104" fmla="*/ 158 w 164"/>
                <a:gd name="T105" fmla="*/ 22 h 30"/>
                <a:gd name="T106" fmla="*/ 161 w 164"/>
                <a:gd name="T107" fmla="*/ 24 h 30"/>
                <a:gd name="T108" fmla="*/ 164 w 164"/>
                <a:gd name="T109" fmla="*/ 27 h 30"/>
                <a:gd name="T110" fmla="*/ 164 w 164"/>
                <a:gd name="T111" fmla="*/ 30 h 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4"/>
                <a:gd name="T169" fmla="*/ 0 h 30"/>
                <a:gd name="T170" fmla="*/ 164 w 164"/>
                <a:gd name="T171" fmla="*/ 30 h 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4" h="30">
                  <a:moveTo>
                    <a:pt x="164" y="30"/>
                  </a:moveTo>
                  <a:lnTo>
                    <a:pt x="162" y="28"/>
                  </a:lnTo>
                  <a:lnTo>
                    <a:pt x="161" y="28"/>
                  </a:lnTo>
                  <a:lnTo>
                    <a:pt x="161" y="27"/>
                  </a:lnTo>
                  <a:lnTo>
                    <a:pt x="159" y="25"/>
                  </a:lnTo>
                  <a:lnTo>
                    <a:pt x="158" y="24"/>
                  </a:lnTo>
                  <a:lnTo>
                    <a:pt x="156" y="22"/>
                  </a:lnTo>
                  <a:lnTo>
                    <a:pt x="155" y="22"/>
                  </a:lnTo>
                  <a:lnTo>
                    <a:pt x="153" y="21"/>
                  </a:lnTo>
                  <a:lnTo>
                    <a:pt x="151" y="19"/>
                  </a:lnTo>
                  <a:lnTo>
                    <a:pt x="150" y="19"/>
                  </a:lnTo>
                  <a:lnTo>
                    <a:pt x="148" y="18"/>
                  </a:lnTo>
                  <a:lnTo>
                    <a:pt x="147" y="18"/>
                  </a:lnTo>
                  <a:lnTo>
                    <a:pt x="147" y="16"/>
                  </a:lnTo>
                  <a:lnTo>
                    <a:pt x="142" y="14"/>
                  </a:lnTo>
                  <a:lnTo>
                    <a:pt x="137" y="13"/>
                  </a:lnTo>
                  <a:lnTo>
                    <a:pt x="133" y="13"/>
                  </a:lnTo>
                  <a:lnTo>
                    <a:pt x="130" y="11"/>
                  </a:lnTo>
                  <a:lnTo>
                    <a:pt x="125" y="10"/>
                  </a:lnTo>
                  <a:lnTo>
                    <a:pt x="120" y="8"/>
                  </a:lnTo>
                  <a:lnTo>
                    <a:pt x="116" y="8"/>
                  </a:lnTo>
                  <a:lnTo>
                    <a:pt x="111" y="7"/>
                  </a:lnTo>
                  <a:lnTo>
                    <a:pt x="108" y="7"/>
                  </a:lnTo>
                  <a:lnTo>
                    <a:pt x="103" y="5"/>
                  </a:lnTo>
                  <a:lnTo>
                    <a:pt x="98" y="5"/>
                  </a:lnTo>
                  <a:lnTo>
                    <a:pt x="94" y="4"/>
                  </a:lnTo>
                  <a:lnTo>
                    <a:pt x="89" y="4"/>
                  </a:lnTo>
                  <a:lnTo>
                    <a:pt x="84" y="4"/>
                  </a:lnTo>
                  <a:lnTo>
                    <a:pt x="80" y="2"/>
                  </a:lnTo>
                  <a:lnTo>
                    <a:pt x="75" y="2"/>
                  </a:lnTo>
                  <a:lnTo>
                    <a:pt x="70" y="2"/>
                  </a:lnTo>
                  <a:lnTo>
                    <a:pt x="67" y="2"/>
                  </a:lnTo>
                  <a:lnTo>
                    <a:pt x="63" y="2"/>
                  </a:lnTo>
                  <a:lnTo>
                    <a:pt x="58" y="2"/>
                  </a:lnTo>
                  <a:lnTo>
                    <a:pt x="53" y="2"/>
                  </a:lnTo>
                  <a:lnTo>
                    <a:pt x="48" y="4"/>
                  </a:lnTo>
                  <a:lnTo>
                    <a:pt x="44" y="4"/>
                  </a:lnTo>
                  <a:lnTo>
                    <a:pt x="39" y="4"/>
                  </a:lnTo>
                  <a:lnTo>
                    <a:pt x="36" y="5"/>
                  </a:lnTo>
                  <a:lnTo>
                    <a:pt x="31" y="5"/>
                  </a:lnTo>
                  <a:lnTo>
                    <a:pt x="27" y="7"/>
                  </a:lnTo>
                  <a:lnTo>
                    <a:pt x="22" y="7"/>
                  </a:lnTo>
                  <a:lnTo>
                    <a:pt x="17" y="8"/>
                  </a:lnTo>
                  <a:lnTo>
                    <a:pt x="14" y="10"/>
                  </a:lnTo>
                  <a:lnTo>
                    <a:pt x="9" y="11"/>
                  </a:lnTo>
                  <a:lnTo>
                    <a:pt x="5" y="13"/>
                  </a:lnTo>
                  <a:lnTo>
                    <a:pt x="3" y="14"/>
                  </a:lnTo>
                  <a:lnTo>
                    <a:pt x="2" y="14"/>
                  </a:lnTo>
                  <a:lnTo>
                    <a:pt x="2" y="16"/>
                  </a:lnTo>
                  <a:lnTo>
                    <a:pt x="0" y="16"/>
                  </a:lnTo>
                  <a:lnTo>
                    <a:pt x="0" y="13"/>
                  </a:lnTo>
                  <a:lnTo>
                    <a:pt x="2" y="13"/>
                  </a:lnTo>
                  <a:lnTo>
                    <a:pt x="3" y="13"/>
                  </a:lnTo>
                  <a:lnTo>
                    <a:pt x="3" y="11"/>
                  </a:lnTo>
                  <a:lnTo>
                    <a:pt x="5" y="11"/>
                  </a:lnTo>
                  <a:lnTo>
                    <a:pt x="6" y="10"/>
                  </a:lnTo>
                  <a:lnTo>
                    <a:pt x="8" y="8"/>
                  </a:lnTo>
                  <a:lnTo>
                    <a:pt x="9" y="8"/>
                  </a:lnTo>
                  <a:lnTo>
                    <a:pt x="14" y="7"/>
                  </a:lnTo>
                  <a:lnTo>
                    <a:pt x="17" y="7"/>
                  </a:lnTo>
                  <a:lnTo>
                    <a:pt x="22" y="5"/>
                  </a:lnTo>
                  <a:lnTo>
                    <a:pt x="27" y="5"/>
                  </a:lnTo>
                  <a:lnTo>
                    <a:pt x="30" y="4"/>
                  </a:lnTo>
                  <a:lnTo>
                    <a:pt x="34" y="4"/>
                  </a:lnTo>
                  <a:lnTo>
                    <a:pt x="39" y="2"/>
                  </a:lnTo>
                  <a:lnTo>
                    <a:pt x="42" y="2"/>
                  </a:lnTo>
                  <a:lnTo>
                    <a:pt x="47" y="2"/>
                  </a:lnTo>
                  <a:lnTo>
                    <a:pt x="52" y="0"/>
                  </a:lnTo>
                  <a:lnTo>
                    <a:pt x="55" y="0"/>
                  </a:lnTo>
                  <a:lnTo>
                    <a:pt x="59" y="0"/>
                  </a:lnTo>
                  <a:lnTo>
                    <a:pt x="64" y="0"/>
                  </a:lnTo>
                  <a:lnTo>
                    <a:pt x="69" y="0"/>
                  </a:lnTo>
                  <a:lnTo>
                    <a:pt x="72" y="0"/>
                  </a:lnTo>
                  <a:lnTo>
                    <a:pt x="77" y="0"/>
                  </a:lnTo>
                  <a:lnTo>
                    <a:pt x="81" y="0"/>
                  </a:lnTo>
                  <a:lnTo>
                    <a:pt x="84" y="2"/>
                  </a:lnTo>
                  <a:lnTo>
                    <a:pt x="89" y="2"/>
                  </a:lnTo>
                  <a:lnTo>
                    <a:pt x="94" y="2"/>
                  </a:lnTo>
                  <a:lnTo>
                    <a:pt x="98" y="2"/>
                  </a:lnTo>
                  <a:lnTo>
                    <a:pt x="101" y="4"/>
                  </a:lnTo>
                  <a:lnTo>
                    <a:pt x="106" y="4"/>
                  </a:lnTo>
                  <a:lnTo>
                    <a:pt x="111" y="5"/>
                  </a:lnTo>
                  <a:lnTo>
                    <a:pt x="114" y="5"/>
                  </a:lnTo>
                  <a:lnTo>
                    <a:pt x="119" y="7"/>
                  </a:lnTo>
                  <a:lnTo>
                    <a:pt x="123" y="7"/>
                  </a:lnTo>
                  <a:lnTo>
                    <a:pt x="126" y="8"/>
                  </a:lnTo>
                  <a:lnTo>
                    <a:pt x="131" y="10"/>
                  </a:lnTo>
                  <a:lnTo>
                    <a:pt x="136" y="11"/>
                  </a:lnTo>
                  <a:lnTo>
                    <a:pt x="140" y="11"/>
                  </a:lnTo>
                  <a:lnTo>
                    <a:pt x="144" y="13"/>
                  </a:lnTo>
                  <a:lnTo>
                    <a:pt x="145" y="14"/>
                  </a:lnTo>
                  <a:lnTo>
                    <a:pt x="147" y="14"/>
                  </a:lnTo>
                  <a:lnTo>
                    <a:pt x="148" y="16"/>
                  </a:lnTo>
                  <a:lnTo>
                    <a:pt x="150" y="16"/>
                  </a:lnTo>
                  <a:lnTo>
                    <a:pt x="151" y="16"/>
                  </a:lnTo>
                  <a:lnTo>
                    <a:pt x="151" y="18"/>
                  </a:lnTo>
                  <a:lnTo>
                    <a:pt x="153" y="18"/>
                  </a:lnTo>
                  <a:lnTo>
                    <a:pt x="155" y="19"/>
                  </a:lnTo>
                  <a:lnTo>
                    <a:pt x="156" y="19"/>
                  </a:lnTo>
                  <a:lnTo>
                    <a:pt x="156" y="21"/>
                  </a:lnTo>
                  <a:lnTo>
                    <a:pt x="158" y="22"/>
                  </a:lnTo>
                  <a:lnTo>
                    <a:pt x="159" y="24"/>
                  </a:lnTo>
                  <a:lnTo>
                    <a:pt x="161" y="24"/>
                  </a:lnTo>
                  <a:lnTo>
                    <a:pt x="162" y="25"/>
                  </a:lnTo>
                  <a:lnTo>
                    <a:pt x="164" y="27"/>
                  </a:lnTo>
                  <a:lnTo>
                    <a:pt x="164" y="28"/>
                  </a:lnTo>
                  <a:lnTo>
                    <a:pt x="164" y="3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27" name="Freeform 1182"/>
            <p:cNvSpPr>
              <a:spLocks/>
            </p:cNvSpPr>
            <p:nvPr/>
          </p:nvSpPr>
          <p:spPr bwMode="auto">
            <a:xfrm>
              <a:off x="4023" y="2588"/>
              <a:ext cx="9" cy="5"/>
            </a:xfrm>
            <a:custGeom>
              <a:avLst/>
              <a:gdLst>
                <a:gd name="T0" fmla="*/ 7 w 9"/>
                <a:gd name="T1" fmla="*/ 5 h 5"/>
                <a:gd name="T2" fmla="*/ 7 w 9"/>
                <a:gd name="T3" fmla="*/ 5 h 5"/>
                <a:gd name="T4" fmla="*/ 6 w 9"/>
                <a:gd name="T5" fmla="*/ 5 h 5"/>
                <a:gd name="T6" fmla="*/ 6 w 9"/>
                <a:gd name="T7" fmla="*/ 3 h 5"/>
                <a:gd name="T8" fmla="*/ 4 w 9"/>
                <a:gd name="T9" fmla="*/ 3 h 5"/>
                <a:gd name="T10" fmla="*/ 3 w 9"/>
                <a:gd name="T11" fmla="*/ 3 h 5"/>
                <a:gd name="T12" fmla="*/ 1 w 9"/>
                <a:gd name="T13" fmla="*/ 2 h 5"/>
                <a:gd name="T14" fmla="*/ 1 w 9"/>
                <a:gd name="T15" fmla="*/ 2 h 5"/>
                <a:gd name="T16" fmla="*/ 0 w 9"/>
                <a:gd name="T17" fmla="*/ 2 h 5"/>
                <a:gd name="T18" fmla="*/ 0 w 9"/>
                <a:gd name="T19" fmla="*/ 0 h 5"/>
                <a:gd name="T20" fmla="*/ 1 w 9"/>
                <a:gd name="T21" fmla="*/ 0 h 5"/>
                <a:gd name="T22" fmla="*/ 1 w 9"/>
                <a:gd name="T23" fmla="*/ 0 h 5"/>
                <a:gd name="T24" fmla="*/ 1 w 9"/>
                <a:gd name="T25" fmla="*/ 0 h 5"/>
                <a:gd name="T26" fmla="*/ 3 w 9"/>
                <a:gd name="T27" fmla="*/ 2 h 5"/>
                <a:gd name="T28" fmla="*/ 4 w 9"/>
                <a:gd name="T29" fmla="*/ 2 h 5"/>
                <a:gd name="T30" fmla="*/ 4 w 9"/>
                <a:gd name="T31" fmla="*/ 2 h 5"/>
                <a:gd name="T32" fmla="*/ 6 w 9"/>
                <a:gd name="T33" fmla="*/ 2 h 5"/>
                <a:gd name="T34" fmla="*/ 7 w 9"/>
                <a:gd name="T35" fmla="*/ 2 h 5"/>
                <a:gd name="T36" fmla="*/ 7 w 9"/>
                <a:gd name="T37" fmla="*/ 3 h 5"/>
                <a:gd name="T38" fmla="*/ 9 w 9"/>
                <a:gd name="T39" fmla="*/ 3 h 5"/>
                <a:gd name="T40" fmla="*/ 9 w 9"/>
                <a:gd name="T41" fmla="*/ 3 h 5"/>
                <a:gd name="T42" fmla="*/ 9 w 9"/>
                <a:gd name="T43" fmla="*/ 5 h 5"/>
                <a:gd name="T44" fmla="*/ 7 w 9"/>
                <a:gd name="T45" fmla="*/ 5 h 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5"/>
                <a:gd name="T71" fmla="*/ 9 w 9"/>
                <a:gd name="T72" fmla="*/ 5 h 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5">
                  <a:moveTo>
                    <a:pt x="7" y="5"/>
                  </a:moveTo>
                  <a:lnTo>
                    <a:pt x="7" y="5"/>
                  </a:lnTo>
                  <a:lnTo>
                    <a:pt x="6" y="5"/>
                  </a:lnTo>
                  <a:lnTo>
                    <a:pt x="6" y="3"/>
                  </a:lnTo>
                  <a:lnTo>
                    <a:pt x="4" y="3"/>
                  </a:lnTo>
                  <a:lnTo>
                    <a:pt x="3" y="3"/>
                  </a:lnTo>
                  <a:lnTo>
                    <a:pt x="1" y="2"/>
                  </a:lnTo>
                  <a:lnTo>
                    <a:pt x="0" y="2"/>
                  </a:lnTo>
                  <a:lnTo>
                    <a:pt x="0" y="0"/>
                  </a:lnTo>
                  <a:lnTo>
                    <a:pt x="1" y="0"/>
                  </a:lnTo>
                  <a:lnTo>
                    <a:pt x="3" y="2"/>
                  </a:lnTo>
                  <a:lnTo>
                    <a:pt x="4" y="2"/>
                  </a:lnTo>
                  <a:lnTo>
                    <a:pt x="6" y="2"/>
                  </a:lnTo>
                  <a:lnTo>
                    <a:pt x="7" y="2"/>
                  </a:lnTo>
                  <a:lnTo>
                    <a:pt x="7" y="3"/>
                  </a:lnTo>
                  <a:lnTo>
                    <a:pt x="9" y="3"/>
                  </a:lnTo>
                  <a:lnTo>
                    <a:pt x="9" y="5"/>
                  </a:lnTo>
                  <a:lnTo>
                    <a:pt x="7"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28" name="Freeform 1183"/>
            <p:cNvSpPr>
              <a:spLocks/>
            </p:cNvSpPr>
            <p:nvPr/>
          </p:nvSpPr>
          <p:spPr bwMode="auto">
            <a:xfrm>
              <a:off x="3943" y="2577"/>
              <a:ext cx="64" cy="10"/>
            </a:xfrm>
            <a:custGeom>
              <a:avLst/>
              <a:gdLst>
                <a:gd name="T0" fmla="*/ 64 w 64"/>
                <a:gd name="T1" fmla="*/ 10 h 10"/>
                <a:gd name="T2" fmla="*/ 59 w 64"/>
                <a:gd name="T3" fmla="*/ 8 h 10"/>
                <a:gd name="T4" fmla="*/ 56 w 64"/>
                <a:gd name="T5" fmla="*/ 8 h 10"/>
                <a:gd name="T6" fmla="*/ 51 w 64"/>
                <a:gd name="T7" fmla="*/ 7 h 10"/>
                <a:gd name="T8" fmla="*/ 48 w 64"/>
                <a:gd name="T9" fmla="*/ 5 h 10"/>
                <a:gd name="T10" fmla="*/ 44 w 64"/>
                <a:gd name="T11" fmla="*/ 5 h 10"/>
                <a:gd name="T12" fmla="*/ 39 w 64"/>
                <a:gd name="T13" fmla="*/ 5 h 10"/>
                <a:gd name="T14" fmla="*/ 36 w 64"/>
                <a:gd name="T15" fmla="*/ 3 h 10"/>
                <a:gd name="T16" fmla="*/ 31 w 64"/>
                <a:gd name="T17" fmla="*/ 3 h 10"/>
                <a:gd name="T18" fmla="*/ 28 w 64"/>
                <a:gd name="T19" fmla="*/ 3 h 10"/>
                <a:gd name="T20" fmla="*/ 23 w 64"/>
                <a:gd name="T21" fmla="*/ 2 h 10"/>
                <a:gd name="T22" fmla="*/ 20 w 64"/>
                <a:gd name="T23" fmla="*/ 2 h 10"/>
                <a:gd name="T24" fmla="*/ 16 w 64"/>
                <a:gd name="T25" fmla="*/ 2 h 10"/>
                <a:gd name="T26" fmla="*/ 11 w 64"/>
                <a:gd name="T27" fmla="*/ 2 h 10"/>
                <a:gd name="T28" fmla="*/ 8 w 64"/>
                <a:gd name="T29" fmla="*/ 2 h 10"/>
                <a:gd name="T30" fmla="*/ 3 w 64"/>
                <a:gd name="T31" fmla="*/ 2 h 10"/>
                <a:gd name="T32" fmla="*/ 0 w 64"/>
                <a:gd name="T33" fmla="*/ 2 h 10"/>
                <a:gd name="T34" fmla="*/ 0 w 64"/>
                <a:gd name="T35" fmla="*/ 0 h 10"/>
                <a:gd name="T36" fmla="*/ 0 w 64"/>
                <a:gd name="T37" fmla="*/ 0 h 10"/>
                <a:gd name="T38" fmla="*/ 0 w 64"/>
                <a:gd name="T39" fmla="*/ 0 h 10"/>
                <a:gd name="T40" fmla="*/ 2 w 64"/>
                <a:gd name="T41" fmla="*/ 0 h 10"/>
                <a:gd name="T42" fmla="*/ 2 w 64"/>
                <a:gd name="T43" fmla="*/ 0 h 10"/>
                <a:gd name="T44" fmla="*/ 5 w 64"/>
                <a:gd name="T45" fmla="*/ 0 h 10"/>
                <a:gd name="T46" fmla="*/ 9 w 64"/>
                <a:gd name="T47" fmla="*/ 0 h 10"/>
                <a:gd name="T48" fmla="*/ 13 w 64"/>
                <a:gd name="T49" fmla="*/ 0 h 10"/>
                <a:gd name="T50" fmla="*/ 16 w 64"/>
                <a:gd name="T51" fmla="*/ 0 h 10"/>
                <a:gd name="T52" fmla="*/ 19 w 64"/>
                <a:gd name="T53" fmla="*/ 0 h 10"/>
                <a:gd name="T54" fmla="*/ 22 w 64"/>
                <a:gd name="T55" fmla="*/ 0 h 10"/>
                <a:gd name="T56" fmla="*/ 25 w 64"/>
                <a:gd name="T57" fmla="*/ 0 h 10"/>
                <a:gd name="T58" fmla="*/ 28 w 64"/>
                <a:gd name="T59" fmla="*/ 0 h 10"/>
                <a:gd name="T60" fmla="*/ 31 w 64"/>
                <a:gd name="T61" fmla="*/ 0 h 10"/>
                <a:gd name="T62" fmla="*/ 34 w 64"/>
                <a:gd name="T63" fmla="*/ 2 h 10"/>
                <a:gd name="T64" fmla="*/ 39 w 64"/>
                <a:gd name="T65" fmla="*/ 2 h 10"/>
                <a:gd name="T66" fmla="*/ 42 w 64"/>
                <a:gd name="T67" fmla="*/ 2 h 10"/>
                <a:gd name="T68" fmla="*/ 45 w 64"/>
                <a:gd name="T69" fmla="*/ 3 h 10"/>
                <a:gd name="T70" fmla="*/ 48 w 64"/>
                <a:gd name="T71" fmla="*/ 3 h 10"/>
                <a:gd name="T72" fmla="*/ 51 w 64"/>
                <a:gd name="T73" fmla="*/ 3 h 10"/>
                <a:gd name="T74" fmla="*/ 55 w 64"/>
                <a:gd name="T75" fmla="*/ 5 h 10"/>
                <a:gd name="T76" fmla="*/ 56 w 64"/>
                <a:gd name="T77" fmla="*/ 5 h 10"/>
                <a:gd name="T78" fmla="*/ 58 w 64"/>
                <a:gd name="T79" fmla="*/ 5 h 10"/>
                <a:gd name="T80" fmla="*/ 58 w 64"/>
                <a:gd name="T81" fmla="*/ 7 h 10"/>
                <a:gd name="T82" fmla="*/ 59 w 64"/>
                <a:gd name="T83" fmla="*/ 7 h 10"/>
                <a:gd name="T84" fmla="*/ 61 w 64"/>
                <a:gd name="T85" fmla="*/ 7 h 10"/>
                <a:gd name="T86" fmla="*/ 62 w 64"/>
                <a:gd name="T87" fmla="*/ 7 h 10"/>
                <a:gd name="T88" fmla="*/ 62 w 64"/>
                <a:gd name="T89" fmla="*/ 7 h 10"/>
                <a:gd name="T90" fmla="*/ 64 w 64"/>
                <a:gd name="T91" fmla="*/ 8 h 10"/>
                <a:gd name="T92" fmla="*/ 64 w 64"/>
                <a:gd name="T93" fmla="*/ 10 h 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10"/>
                <a:gd name="T143" fmla="*/ 64 w 64"/>
                <a:gd name="T144" fmla="*/ 10 h 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10">
                  <a:moveTo>
                    <a:pt x="64" y="10"/>
                  </a:moveTo>
                  <a:lnTo>
                    <a:pt x="59" y="8"/>
                  </a:lnTo>
                  <a:lnTo>
                    <a:pt x="56" y="8"/>
                  </a:lnTo>
                  <a:lnTo>
                    <a:pt x="51" y="7"/>
                  </a:lnTo>
                  <a:lnTo>
                    <a:pt x="48" y="5"/>
                  </a:lnTo>
                  <a:lnTo>
                    <a:pt x="44" y="5"/>
                  </a:lnTo>
                  <a:lnTo>
                    <a:pt x="39" y="5"/>
                  </a:lnTo>
                  <a:lnTo>
                    <a:pt x="36" y="3"/>
                  </a:lnTo>
                  <a:lnTo>
                    <a:pt x="31" y="3"/>
                  </a:lnTo>
                  <a:lnTo>
                    <a:pt x="28" y="3"/>
                  </a:lnTo>
                  <a:lnTo>
                    <a:pt x="23" y="2"/>
                  </a:lnTo>
                  <a:lnTo>
                    <a:pt x="20" y="2"/>
                  </a:lnTo>
                  <a:lnTo>
                    <a:pt x="16" y="2"/>
                  </a:lnTo>
                  <a:lnTo>
                    <a:pt x="11" y="2"/>
                  </a:lnTo>
                  <a:lnTo>
                    <a:pt x="8" y="2"/>
                  </a:lnTo>
                  <a:lnTo>
                    <a:pt x="3" y="2"/>
                  </a:lnTo>
                  <a:lnTo>
                    <a:pt x="0" y="2"/>
                  </a:lnTo>
                  <a:lnTo>
                    <a:pt x="0" y="0"/>
                  </a:lnTo>
                  <a:lnTo>
                    <a:pt x="2" y="0"/>
                  </a:lnTo>
                  <a:lnTo>
                    <a:pt x="5" y="0"/>
                  </a:lnTo>
                  <a:lnTo>
                    <a:pt x="9" y="0"/>
                  </a:lnTo>
                  <a:lnTo>
                    <a:pt x="13" y="0"/>
                  </a:lnTo>
                  <a:lnTo>
                    <a:pt x="16" y="0"/>
                  </a:lnTo>
                  <a:lnTo>
                    <a:pt x="19" y="0"/>
                  </a:lnTo>
                  <a:lnTo>
                    <a:pt x="22" y="0"/>
                  </a:lnTo>
                  <a:lnTo>
                    <a:pt x="25" y="0"/>
                  </a:lnTo>
                  <a:lnTo>
                    <a:pt x="28" y="0"/>
                  </a:lnTo>
                  <a:lnTo>
                    <a:pt x="31" y="0"/>
                  </a:lnTo>
                  <a:lnTo>
                    <a:pt x="34" y="2"/>
                  </a:lnTo>
                  <a:lnTo>
                    <a:pt x="39" y="2"/>
                  </a:lnTo>
                  <a:lnTo>
                    <a:pt x="42" y="2"/>
                  </a:lnTo>
                  <a:lnTo>
                    <a:pt x="45" y="3"/>
                  </a:lnTo>
                  <a:lnTo>
                    <a:pt x="48" y="3"/>
                  </a:lnTo>
                  <a:lnTo>
                    <a:pt x="51" y="3"/>
                  </a:lnTo>
                  <a:lnTo>
                    <a:pt x="55" y="5"/>
                  </a:lnTo>
                  <a:lnTo>
                    <a:pt x="56" y="5"/>
                  </a:lnTo>
                  <a:lnTo>
                    <a:pt x="58" y="5"/>
                  </a:lnTo>
                  <a:lnTo>
                    <a:pt x="58" y="7"/>
                  </a:lnTo>
                  <a:lnTo>
                    <a:pt x="59" y="7"/>
                  </a:lnTo>
                  <a:lnTo>
                    <a:pt x="61" y="7"/>
                  </a:lnTo>
                  <a:lnTo>
                    <a:pt x="62" y="7"/>
                  </a:lnTo>
                  <a:lnTo>
                    <a:pt x="64" y="8"/>
                  </a:lnTo>
                  <a:lnTo>
                    <a:pt x="64" y="1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5029" name="Freeform 1184"/>
            <p:cNvSpPr>
              <a:spLocks/>
            </p:cNvSpPr>
            <p:nvPr/>
          </p:nvSpPr>
          <p:spPr bwMode="auto">
            <a:xfrm>
              <a:off x="3915" y="2582"/>
              <a:ext cx="14" cy="5"/>
            </a:xfrm>
            <a:custGeom>
              <a:avLst/>
              <a:gdLst>
                <a:gd name="T0" fmla="*/ 2 w 14"/>
                <a:gd name="T1" fmla="*/ 5 h 5"/>
                <a:gd name="T2" fmla="*/ 0 w 14"/>
                <a:gd name="T3" fmla="*/ 3 h 5"/>
                <a:gd name="T4" fmla="*/ 2 w 14"/>
                <a:gd name="T5" fmla="*/ 2 h 5"/>
                <a:gd name="T6" fmla="*/ 3 w 14"/>
                <a:gd name="T7" fmla="*/ 2 h 5"/>
                <a:gd name="T8" fmla="*/ 5 w 14"/>
                <a:gd name="T9" fmla="*/ 0 h 5"/>
                <a:gd name="T10" fmla="*/ 8 w 14"/>
                <a:gd name="T11" fmla="*/ 0 h 5"/>
                <a:gd name="T12" fmla="*/ 9 w 14"/>
                <a:gd name="T13" fmla="*/ 0 h 5"/>
                <a:gd name="T14" fmla="*/ 11 w 14"/>
                <a:gd name="T15" fmla="*/ 0 h 5"/>
                <a:gd name="T16" fmla="*/ 12 w 14"/>
                <a:gd name="T17" fmla="*/ 0 h 5"/>
                <a:gd name="T18" fmla="*/ 14 w 14"/>
                <a:gd name="T19" fmla="*/ 0 h 5"/>
                <a:gd name="T20" fmla="*/ 12 w 14"/>
                <a:gd name="T21" fmla="*/ 0 h 5"/>
                <a:gd name="T22" fmla="*/ 11 w 14"/>
                <a:gd name="T23" fmla="*/ 2 h 5"/>
                <a:gd name="T24" fmla="*/ 9 w 14"/>
                <a:gd name="T25" fmla="*/ 2 h 5"/>
                <a:gd name="T26" fmla="*/ 8 w 14"/>
                <a:gd name="T27" fmla="*/ 2 h 5"/>
                <a:gd name="T28" fmla="*/ 6 w 14"/>
                <a:gd name="T29" fmla="*/ 2 h 5"/>
                <a:gd name="T30" fmla="*/ 5 w 14"/>
                <a:gd name="T31" fmla="*/ 3 h 5"/>
                <a:gd name="T32" fmla="*/ 3 w 14"/>
                <a:gd name="T33" fmla="*/ 3 h 5"/>
                <a:gd name="T34" fmla="*/ 2 w 14"/>
                <a:gd name="T35" fmla="*/ 5 h 5"/>
                <a:gd name="T36" fmla="*/ 2 w 14"/>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5"/>
                <a:gd name="T59" fmla="*/ 14 w 14"/>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5">
                  <a:moveTo>
                    <a:pt x="2" y="5"/>
                  </a:moveTo>
                  <a:lnTo>
                    <a:pt x="0" y="3"/>
                  </a:lnTo>
                  <a:lnTo>
                    <a:pt x="2" y="2"/>
                  </a:lnTo>
                  <a:lnTo>
                    <a:pt x="3" y="2"/>
                  </a:lnTo>
                  <a:lnTo>
                    <a:pt x="5" y="0"/>
                  </a:lnTo>
                  <a:lnTo>
                    <a:pt x="8" y="0"/>
                  </a:lnTo>
                  <a:lnTo>
                    <a:pt x="9" y="0"/>
                  </a:lnTo>
                  <a:lnTo>
                    <a:pt x="11" y="0"/>
                  </a:lnTo>
                  <a:lnTo>
                    <a:pt x="12" y="0"/>
                  </a:lnTo>
                  <a:lnTo>
                    <a:pt x="14" y="0"/>
                  </a:lnTo>
                  <a:lnTo>
                    <a:pt x="12" y="0"/>
                  </a:lnTo>
                  <a:lnTo>
                    <a:pt x="11" y="2"/>
                  </a:lnTo>
                  <a:lnTo>
                    <a:pt x="9" y="2"/>
                  </a:lnTo>
                  <a:lnTo>
                    <a:pt x="8" y="2"/>
                  </a:lnTo>
                  <a:lnTo>
                    <a:pt x="6" y="2"/>
                  </a:lnTo>
                  <a:lnTo>
                    <a:pt x="5" y="3"/>
                  </a:lnTo>
                  <a:lnTo>
                    <a:pt x="3" y="3"/>
                  </a:lnTo>
                  <a:lnTo>
                    <a:pt x="2" y="5"/>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22" name="Group 1185"/>
          <p:cNvGrpSpPr>
            <a:grpSpLocks/>
          </p:cNvGrpSpPr>
          <p:nvPr/>
        </p:nvGrpSpPr>
        <p:grpSpPr bwMode="auto">
          <a:xfrm>
            <a:off x="5591175" y="2533650"/>
            <a:ext cx="455613" cy="449263"/>
            <a:chOff x="3201" y="1335"/>
            <a:chExt cx="287" cy="283"/>
          </a:xfrm>
        </p:grpSpPr>
        <p:sp>
          <p:nvSpPr>
            <p:cNvPr id="74964" name="Freeform 1186"/>
            <p:cNvSpPr>
              <a:spLocks/>
            </p:cNvSpPr>
            <p:nvPr/>
          </p:nvSpPr>
          <p:spPr bwMode="auto">
            <a:xfrm>
              <a:off x="3272" y="1560"/>
              <a:ext cx="53" cy="17"/>
            </a:xfrm>
            <a:custGeom>
              <a:avLst/>
              <a:gdLst>
                <a:gd name="T0" fmla="*/ 0 w 53"/>
                <a:gd name="T1" fmla="*/ 16 h 17"/>
                <a:gd name="T2" fmla="*/ 11 w 53"/>
                <a:gd name="T3" fmla="*/ 2 h 17"/>
                <a:gd name="T4" fmla="*/ 11 w 53"/>
                <a:gd name="T5" fmla="*/ 2 h 17"/>
                <a:gd name="T6" fmla="*/ 13 w 53"/>
                <a:gd name="T7" fmla="*/ 2 h 17"/>
                <a:gd name="T8" fmla="*/ 13 w 53"/>
                <a:gd name="T9" fmla="*/ 2 h 17"/>
                <a:gd name="T10" fmla="*/ 15 w 53"/>
                <a:gd name="T11" fmla="*/ 2 h 17"/>
                <a:gd name="T12" fmla="*/ 16 w 53"/>
                <a:gd name="T13" fmla="*/ 2 h 17"/>
                <a:gd name="T14" fmla="*/ 18 w 53"/>
                <a:gd name="T15" fmla="*/ 2 h 17"/>
                <a:gd name="T16" fmla="*/ 19 w 53"/>
                <a:gd name="T17" fmla="*/ 0 h 17"/>
                <a:gd name="T18" fmla="*/ 22 w 53"/>
                <a:gd name="T19" fmla="*/ 0 h 17"/>
                <a:gd name="T20" fmla="*/ 24 w 53"/>
                <a:gd name="T21" fmla="*/ 0 h 17"/>
                <a:gd name="T22" fmla="*/ 27 w 53"/>
                <a:gd name="T23" fmla="*/ 0 h 17"/>
                <a:gd name="T24" fmla="*/ 30 w 53"/>
                <a:gd name="T25" fmla="*/ 0 h 17"/>
                <a:gd name="T26" fmla="*/ 32 w 53"/>
                <a:gd name="T27" fmla="*/ 0 h 17"/>
                <a:gd name="T28" fmla="*/ 35 w 53"/>
                <a:gd name="T29" fmla="*/ 0 h 17"/>
                <a:gd name="T30" fmla="*/ 36 w 53"/>
                <a:gd name="T31" fmla="*/ 0 h 17"/>
                <a:gd name="T32" fmla="*/ 39 w 53"/>
                <a:gd name="T33" fmla="*/ 0 h 17"/>
                <a:gd name="T34" fmla="*/ 41 w 53"/>
                <a:gd name="T35" fmla="*/ 0 h 17"/>
                <a:gd name="T36" fmla="*/ 46 w 53"/>
                <a:gd name="T37" fmla="*/ 0 h 17"/>
                <a:gd name="T38" fmla="*/ 47 w 53"/>
                <a:gd name="T39" fmla="*/ 2 h 17"/>
                <a:gd name="T40" fmla="*/ 50 w 53"/>
                <a:gd name="T41" fmla="*/ 2 h 17"/>
                <a:gd name="T42" fmla="*/ 52 w 53"/>
                <a:gd name="T43" fmla="*/ 2 h 17"/>
                <a:gd name="T44" fmla="*/ 52 w 53"/>
                <a:gd name="T45" fmla="*/ 3 h 17"/>
                <a:gd name="T46" fmla="*/ 53 w 53"/>
                <a:gd name="T47" fmla="*/ 3 h 17"/>
                <a:gd name="T48" fmla="*/ 53 w 53"/>
                <a:gd name="T49" fmla="*/ 3 h 17"/>
                <a:gd name="T50" fmla="*/ 53 w 53"/>
                <a:gd name="T51" fmla="*/ 3 h 17"/>
                <a:gd name="T52" fmla="*/ 53 w 53"/>
                <a:gd name="T53" fmla="*/ 8 h 17"/>
                <a:gd name="T54" fmla="*/ 52 w 53"/>
                <a:gd name="T55" fmla="*/ 9 h 17"/>
                <a:gd name="T56" fmla="*/ 50 w 53"/>
                <a:gd name="T57" fmla="*/ 9 h 17"/>
                <a:gd name="T58" fmla="*/ 47 w 53"/>
                <a:gd name="T59" fmla="*/ 11 h 17"/>
                <a:gd name="T60" fmla="*/ 44 w 53"/>
                <a:gd name="T61" fmla="*/ 13 h 17"/>
                <a:gd name="T62" fmla="*/ 39 w 53"/>
                <a:gd name="T63" fmla="*/ 13 h 17"/>
                <a:gd name="T64" fmla="*/ 33 w 53"/>
                <a:gd name="T65" fmla="*/ 14 h 17"/>
                <a:gd name="T66" fmla="*/ 29 w 53"/>
                <a:gd name="T67" fmla="*/ 16 h 17"/>
                <a:gd name="T68" fmla="*/ 24 w 53"/>
                <a:gd name="T69" fmla="*/ 17 h 17"/>
                <a:gd name="T70" fmla="*/ 19 w 53"/>
                <a:gd name="T71" fmla="*/ 17 h 17"/>
                <a:gd name="T72" fmla="*/ 15 w 53"/>
                <a:gd name="T73" fmla="*/ 17 h 17"/>
                <a:gd name="T74" fmla="*/ 11 w 53"/>
                <a:gd name="T75" fmla="*/ 17 h 17"/>
                <a:gd name="T76" fmla="*/ 7 w 53"/>
                <a:gd name="T77" fmla="*/ 17 h 17"/>
                <a:gd name="T78" fmla="*/ 5 w 53"/>
                <a:gd name="T79" fmla="*/ 17 h 17"/>
                <a:gd name="T80" fmla="*/ 2 w 53"/>
                <a:gd name="T81" fmla="*/ 16 h 17"/>
                <a:gd name="T82" fmla="*/ 0 w 53"/>
                <a:gd name="T83" fmla="*/ 16 h 17"/>
                <a:gd name="T84" fmla="*/ 0 w 53"/>
                <a:gd name="T85" fmla="*/ 16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7"/>
                <a:gd name="T131" fmla="*/ 53 w 53"/>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7">
                  <a:moveTo>
                    <a:pt x="0" y="16"/>
                  </a:moveTo>
                  <a:lnTo>
                    <a:pt x="11" y="2"/>
                  </a:lnTo>
                  <a:lnTo>
                    <a:pt x="13" y="2"/>
                  </a:lnTo>
                  <a:lnTo>
                    <a:pt x="15" y="2"/>
                  </a:lnTo>
                  <a:lnTo>
                    <a:pt x="16" y="2"/>
                  </a:lnTo>
                  <a:lnTo>
                    <a:pt x="18" y="2"/>
                  </a:lnTo>
                  <a:lnTo>
                    <a:pt x="19" y="0"/>
                  </a:lnTo>
                  <a:lnTo>
                    <a:pt x="22" y="0"/>
                  </a:lnTo>
                  <a:lnTo>
                    <a:pt x="24" y="0"/>
                  </a:lnTo>
                  <a:lnTo>
                    <a:pt x="27" y="0"/>
                  </a:lnTo>
                  <a:lnTo>
                    <a:pt x="30" y="0"/>
                  </a:lnTo>
                  <a:lnTo>
                    <a:pt x="32" y="0"/>
                  </a:lnTo>
                  <a:lnTo>
                    <a:pt x="35" y="0"/>
                  </a:lnTo>
                  <a:lnTo>
                    <a:pt x="36" y="0"/>
                  </a:lnTo>
                  <a:lnTo>
                    <a:pt x="39" y="0"/>
                  </a:lnTo>
                  <a:lnTo>
                    <a:pt x="41" y="0"/>
                  </a:lnTo>
                  <a:lnTo>
                    <a:pt x="46" y="0"/>
                  </a:lnTo>
                  <a:lnTo>
                    <a:pt x="47" y="2"/>
                  </a:lnTo>
                  <a:lnTo>
                    <a:pt x="50" y="2"/>
                  </a:lnTo>
                  <a:lnTo>
                    <a:pt x="52" y="2"/>
                  </a:lnTo>
                  <a:lnTo>
                    <a:pt x="52" y="3"/>
                  </a:lnTo>
                  <a:lnTo>
                    <a:pt x="53" y="3"/>
                  </a:lnTo>
                  <a:lnTo>
                    <a:pt x="53" y="8"/>
                  </a:lnTo>
                  <a:lnTo>
                    <a:pt x="52" y="9"/>
                  </a:lnTo>
                  <a:lnTo>
                    <a:pt x="50" y="9"/>
                  </a:lnTo>
                  <a:lnTo>
                    <a:pt x="47" y="11"/>
                  </a:lnTo>
                  <a:lnTo>
                    <a:pt x="44" y="13"/>
                  </a:lnTo>
                  <a:lnTo>
                    <a:pt x="39" y="13"/>
                  </a:lnTo>
                  <a:lnTo>
                    <a:pt x="33" y="14"/>
                  </a:lnTo>
                  <a:lnTo>
                    <a:pt x="29" y="16"/>
                  </a:lnTo>
                  <a:lnTo>
                    <a:pt x="24" y="17"/>
                  </a:lnTo>
                  <a:lnTo>
                    <a:pt x="19" y="17"/>
                  </a:lnTo>
                  <a:lnTo>
                    <a:pt x="15" y="17"/>
                  </a:lnTo>
                  <a:lnTo>
                    <a:pt x="11" y="17"/>
                  </a:lnTo>
                  <a:lnTo>
                    <a:pt x="7" y="17"/>
                  </a:lnTo>
                  <a:lnTo>
                    <a:pt x="5" y="17"/>
                  </a:lnTo>
                  <a:lnTo>
                    <a:pt x="2" y="16"/>
                  </a:lnTo>
                  <a:lnTo>
                    <a:pt x="0" y="16"/>
                  </a:lnTo>
                  <a:close/>
                </a:path>
              </a:pathLst>
            </a:custGeom>
            <a:solidFill>
              <a:srgbClr val="D1A0FF"/>
            </a:solidFill>
            <a:ln w="9525">
              <a:noFill/>
              <a:round/>
              <a:headEnd/>
              <a:tailEnd/>
            </a:ln>
          </p:spPr>
          <p:txBody>
            <a:bodyPr/>
            <a:lstStyle/>
            <a:p>
              <a:endParaRPr lang="en-US" dirty="0">
                <a:solidFill>
                  <a:prstClr val="black"/>
                </a:solidFill>
              </a:endParaRPr>
            </a:p>
          </p:txBody>
        </p:sp>
        <p:sp>
          <p:nvSpPr>
            <p:cNvPr id="74965" name="Freeform 1187"/>
            <p:cNvSpPr>
              <a:spLocks/>
            </p:cNvSpPr>
            <p:nvPr/>
          </p:nvSpPr>
          <p:spPr bwMode="auto">
            <a:xfrm>
              <a:off x="3240" y="1579"/>
              <a:ext cx="107" cy="25"/>
            </a:xfrm>
            <a:custGeom>
              <a:avLst/>
              <a:gdLst>
                <a:gd name="T0" fmla="*/ 11 w 107"/>
                <a:gd name="T1" fmla="*/ 9 h 25"/>
                <a:gd name="T2" fmla="*/ 14 w 107"/>
                <a:gd name="T3" fmla="*/ 9 h 25"/>
                <a:gd name="T4" fmla="*/ 18 w 107"/>
                <a:gd name="T5" fmla="*/ 9 h 25"/>
                <a:gd name="T6" fmla="*/ 25 w 107"/>
                <a:gd name="T7" fmla="*/ 9 h 25"/>
                <a:gd name="T8" fmla="*/ 32 w 107"/>
                <a:gd name="T9" fmla="*/ 9 h 25"/>
                <a:gd name="T10" fmla="*/ 42 w 107"/>
                <a:gd name="T11" fmla="*/ 9 h 25"/>
                <a:gd name="T12" fmla="*/ 51 w 107"/>
                <a:gd name="T13" fmla="*/ 9 h 25"/>
                <a:gd name="T14" fmla="*/ 62 w 107"/>
                <a:gd name="T15" fmla="*/ 8 h 25"/>
                <a:gd name="T16" fmla="*/ 71 w 107"/>
                <a:gd name="T17" fmla="*/ 6 h 25"/>
                <a:gd name="T18" fmla="*/ 79 w 107"/>
                <a:gd name="T19" fmla="*/ 5 h 25"/>
                <a:gd name="T20" fmla="*/ 87 w 107"/>
                <a:gd name="T21" fmla="*/ 5 h 25"/>
                <a:gd name="T22" fmla="*/ 93 w 107"/>
                <a:gd name="T23" fmla="*/ 3 h 25"/>
                <a:gd name="T24" fmla="*/ 98 w 107"/>
                <a:gd name="T25" fmla="*/ 1 h 25"/>
                <a:gd name="T26" fmla="*/ 103 w 107"/>
                <a:gd name="T27" fmla="*/ 1 h 25"/>
                <a:gd name="T28" fmla="*/ 104 w 107"/>
                <a:gd name="T29" fmla="*/ 0 h 25"/>
                <a:gd name="T30" fmla="*/ 106 w 107"/>
                <a:gd name="T31" fmla="*/ 0 h 25"/>
                <a:gd name="T32" fmla="*/ 106 w 107"/>
                <a:gd name="T33" fmla="*/ 0 h 25"/>
                <a:gd name="T34" fmla="*/ 106 w 107"/>
                <a:gd name="T35" fmla="*/ 5 h 25"/>
                <a:gd name="T36" fmla="*/ 107 w 107"/>
                <a:gd name="T37" fmla="*/ 8 h 25"/>
                <a:gd name="T38" fmla="*/ 107 w 107"/>
                <a:gd name="T39" fmla="*/ 12 h 25"/>
                <a:gd name="T40" fmla="*/ 107 w 107"/>
                <a:gd name="T41" fmla="*/ 12 h 25"/>
                <a:gd name="T42" fmla="*/ 106 w 107"/>
                <a:gd name="T43" fmla="*/ 14 h 25"/>
                <a:gd name="T44" fmla="*/ 101 w 107"/>
                <a:gd name="T45" fmla="*/ 15 h 25"/>
                <a:gd name="T46" fmla="*/ 95 w 107"/>
                <a:gd name="T47" fmla="*/ 17 h 25"/>
                <a:gd name="T48" fmla="*/ 87 w 107"/>
                <a:gd name="T49" fmla="*/ 19 h 25"/>
                <a:gd name="T50" fmla="*/ 76 w 107"/>
                <a:gd name="T51" fmla="*/ 22 h 25"/>
                <a:gd name="T52" fmla="*/ 64 w 107"/>
                <a:gd name="T53" fmla="*/ 23 h 25"/>
                <a:gd name="T54" fmla="*/ 50 w 107"/>
                <a:gd name="T55" fmla="*/ 23 h 25"/>
                <a:gd name="T56" fmla="*/ 34 w 107"/>
                <a:gd name="T57" fmla="*/ 25 h 25"/>
                <a:gd name="T58" fmla="*/ 20 w 107"/>
                <a:gd name="T59" fmla="*/ 25 h 25"/>
                <a:gd name="T60" fmla="*/ 12 w 107"/>
                <a:gd name="T61" fmla="*/ 25 h 25"/>
                <a:gd name="T62" fmla="*/ 6 w 107"/>
                <a:gd name="T63" fmla="*/ 25 h 25"/>
                <a:gd name="T64" fmla="*/ 3 w 107"/>
                <a:gd name="T65" fmla="*/ 25 h 25"/>
                <a:gd name="T66" fmla="*/ 1 w 107"/>
                <a:gd name="T67" fmla="*/ 25 h 25"/>
                <a:gd name="T68" fmla="*/ 1 w 107"/>
                <a:gd name="T69" fmla="*/ 25 h 25"/>
                <a:gd name="T70" fmla="*/ 1 w 107"/>
                <a:gd name="T71" fmla="*/ 25 h 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25"/>
                <a:gd name="T110" fmla="*/ 107 w 107"/>
                <a:gd name="T111" fmla="*/ 25 h 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25">
                  <a:moveTo>
                    <a:pt x="11" y="9"/>
                  </a:moveTo>
                  <a:lnTo>
                    <a:pt x="11" y="9"/>
                  </a:lnTo>
                  <a:lnTo>
                    <a:pt x="12" y="9"/>
                  </a:lnTo>
                  <a:lnTo>
                    <a:pt x="14" y="9"/>
                  </a:lnTo>
                  <a:lnTo>
                    <a:pt x="15" y="9"/>
                  </a:lnTo>
                  <a:lnTo>
                    <a:pt x="18" y="9"/>
                  </a:lnTo>
                  <a:lnTo>
                    <a:pt x="22" y="9"/>
                  </a:lnTo>
                  <a:lnTo>
                    <a:pt x="25" y="9"/>
                  </a:lnTo>
                  <a:lnTo>
                    <a:pt x="29" y="9"/>
                  </a:lnTo>
                  <a:lnTo>
                    <a:pt x="32" y="9"/>
                  </a:lnTo>
                  <a:lnTo>
                    <a:pt x="37" y="9"/>
                  </a:lnTo>
                  <a:lnTo>
                    <a:pt x="42" y="9"/>
                  </a:lnTo>
                  <a:lnTo>
                    <a:pt x="47" y="9"/>
                  </a:lnTo>
                  <a:lnTo>
                    <a:pt x="51" y="9"/>
                  </a:lnTo>
                  <a:lnTo>
                    <a:pt x="56" y="8"/>
                  </a:lnTo>
                  <a:lnTo>
                    <a:pt x="62" y="8"/>
                  </a:lnTo>
                  <a:lnTo>
                    <a:pt x="67" y="8"/>
                  </a:lnTo>
                  <a:lnTo>
                    <a:pt x="71" y="6"/>
                  </a:lnTo>
                  <a:lnTo>
                    <a:pt x="76" y="6"/>
                  </a:lnTo>
                  <a:lnTo>
                    <a:pt x="79" y="5"/>
                  </a:lnTo>
                  <a:lnTo>
                    <a:pt x="84" y="5"/>
                  </a:lnTo>
                  <a:lnTo>
                    <a:pt x="87" y="5"/>
                  </a:lnTo>
                  <a:lnTo>
                    <a:pt x="90" y="3"/>
                  </a:lnTo>
                  <a:lnTo>
                    <a:pt x="93" y="3"/>
                  </a:lnTo>
                  <a:lnTo>
                    <a:pt x="96" y="3"/>
                  </a:lnTo>
                  <a:lnTo>
                    <a:pt x="98" y="1"/>
                  </a:lnTo>
                  <a:lnTo>
                    <a:pt x="101" y="1"/>
                  </a:lnTo>
                  <a:lnTo>
                    <a:pt x="103" y="1"/>
                  </a:lnTo>
                  <a:lnTo>
                    <a:pt x="104" y="1"/>
                  </a:lnTo>
                  <a:lnTo>
                    <a:pt x="104" y="0"/>
                  </a:lnTo>
                  <a:lnTo>
                    <a:pt x="106" y="0"/>
                  </a:lnTo>
                  <a:lnTo>
                    <a:pt x="106" y="1"/>
                  </a:lnTo>
                  <a:lnTo>
                    <a:pt x="106" y="5"/>
                  </a:lnTo>
                  <a:lnTo>
                    <a:pt x="107" y="6"/>
                  </a:lnTo>
                  <a:lnTo>
                    <a:pt x="107" y="8"/>
                  </a:lnTo>
                  <a:lnTo>
                    <a:pt x="107" y="11"/>
                  </a:lnTo>
                  <a:lnTo>
                    <a:pt x="107" y="12"/>
                  </a:lnTo>
                  <a:lnTo>
                    <a:pt x="106" y="14"/>
                  </a:lnTo>
                  <a:lnTo>
                    <a:pt x="104" y="14"/>
                  </a:lnTo>
                  <a:lnTo>
                    <a:pt x="101" y="15"/>
                  </a:lnTo>
                  <a:lnTo>
                    <a:pt x="98" y="15"/>
                  </a:lnTo>
                  <a:lnTo>
                    <a:pt x="95" y="17"/>
                  </a:lnTo>
                  <a:lnTo>
                    <a:pt x="92" y="19"/>
                  </a:lnTo>
                  <a:lnTo>
                    <a:pt x="87" y="19"/>
                  </a:lnTo>
                  <a:lnTo>
                    <a:pt x="82" y="20"/>
                  </a:lnTo>
                  <a:lnTo>
                    <a:pt x="76" y="22"/>
                  </a:lnTo>
                  <a:lnTo>
                    <a:pt x="70" y="22"/>
                  </a:lnTo>
                  <a:lnTo>
                    <a:pt x="64" y="23"/>
                  </a:lnTo>
                  <a:lnTo>
                    <a:pt x="57" y="23"/>
                  </a:lnTo>
                  <a:lnTo>
                    <a:pt x="50" y="23"/>
                  </a:lnTo>
                  <a:lnTo>
                    <a:pt x="40" y="25"/>
                  </a:lnTo>
                  <a:lnTo>
                    <a:pt x="34" y="25"/>
                  </a:lnTo>
                  <a:lnTo>
                    <a:pt x="26" y="25"/>
                  </a:lnTo>
                  <a:lnTo>
                    <a:pt x="20" y="25"/>
                  </a:lnTo>
                  <a:lnTo>
                    <a:pt x="15" y="25"/>
                  </a:lnTo>
                  <a:lnTo>
                    <a:pt x="12" y="25"/>
                  </a:lnTo>
                  <a:lnTo>
                    <a:pt x="9" y="25"/>
                  </a:lnTo>
                  <a:lnTo>
                    <a:pt x="6" y="25"/>
                  </a:lnTo>
                  <a:lnTo>
                    <a:pt x="4" y="25"/>
                  </a:lnTo>
                  <a:lnTo>
                    <a:pt x="3" y="25"/>
                  </a:lnTo>
                  <a:lnTo>
                    <a:pt x="1" y="25"/>
                  </a:lnTo>
                  <a:lnTo>
                    <a:pt x="0" y="25"/>
                  </a:lnTo>
                  <a:lnTo>
                    <a:pt x="1" y="25"/>
                  </a:lnTo>
                  <a:lnTo>
                    <a:pt x="11" y="9"/>
                  </a:lnTo>
                  <a:close/>
                </a:path>
              </a:pathLst>
            </a:custGeom>
            <a:solidFill>
              <a:srgbClr val="D1A0FF"/>
            </a:solidFill>
            <a:ln w="9525">
              <a:noFill/>
              <a:round/>
              <a:headEnd/>
              <a:tailEnd/>
            </a:ln>
          </p:spPr>
          <p:txBody>
            <a:bodyPr/>
            <a:lstStyle/>
            <a:p>
              <a:endParaRPr lang="en-US" dirty="0">
                <a:solidFill>
                  <a:prstClr val="black"/>
                </a:solidFill>
              </a:endParaRPr>
            </a:p>
          </p:txBody>
        </p:sp>
        <p:sp>
          <p:nvSpPr>
            <p:cNvPr id="74966" name="Freeform 1188"/>
            <p:cNvSpPr>
              <a:spLocks/>
            </p:cNvSpPr>
            <p:nvPr/>
          </p:nvSpPr>
          <p:spPr bwMode="auto">
            <a:xfrm>
              <a:off x="3265" y="1534"/>
              <a:ext cx="60" cy="31"/>
            </a:xfrm>
            <a:custGeom>
              <a:avLst/>
              <a:gdLst>
                <a:gd name="T0" fmla="*/ 57 w 60"/>
                <a:gd name="T1" fmla="*/ 23 h 31"/>
                <a:gd name="T2" fmla="*/ 57 w 60"/>
                <a:gd name="T3" fmla="*/ 23 h 31"/>
                <a:gd name="T4" fmla="*/ 57 w 60"/>
                <a:gd name="T5" fmla="*/ 23 h 31"/>
                <a:gd name="T6" fmla="*/ 57 w 60"/>
                <a:gd name="T7" fmla="*/ 21 h 31"/>
                <a:gd name="T8" fmla="*/ 57 w 60"/>
                <a:gd name="T9" fmla="*/ 20 h 31"/>
                <a:gd name="T10" fmla="*/ 56 w 60"/>
                <a:gd name="T11" fmla="*/ 17 h 31"/>
                <a:gd name="T12" fmla="*/ 53 w 60"/>
                <a:gd name="T13" fmla="*/ 15 h 31"/>
                <a:gd name="T14" fmla="*/ 50 w 60"/>
                <a:gd name="T15" fmla="*/ 12 h 31"/>
                <a:gd name="T16" fmla="*/ 45 w 60"/>
                <a:gd name="T17" fmla="*/ 11 h 31"/>
                <a:gd name="T18" fmla="*/ 42 w 60"/>
                <a:gd name="T19" fmla="*/ 9 h 31"/>
                <a:gd name="T20" fmla="*/ 39 w 60"/>
                <a:gd name="T21" fmla="*/ 9 h 31"/>
                <a:gd name="T22" fmla="*/ 34 w 60"/>
                <a:gd name="T23" fmla="*/ 7 h 31"/>
                <a:gd name="T24" fmla="*/ 31 w 60"/>
                <a:gd name="T25" fmla="*/ 6 h 31"/>
                <a:gd name="T26" fmla="*/ 28 w 60"/>
                <a:gd name="T27" fmla="*/ 6 h 31"/>
                <a:gd name="T28" fmla="*/ 23 w 60"/>
                <a:gd name="T29" fmla="*/ 4 h 31"/>
                <a:gd name="T30" fmla="*/ 20 w 60"/>
                <a:gd name="T31" fmla="*/ 4 h 31"/>
                <a:gd name="T32" fmla="*/ 17 w 60"/>
                <a:gd name="T33" fmla="*/ 3 h 31"/>
                <a:gd name="T34" fmla="*/ 14 w 60"/>
                <a:gd name="T35" fmla="*/ 3 h 31"/>
                <a:gd name="T36" fmla="*/ 11 w 60"/>
                <a:gd name="T37" fmla="*/ 1 h 31"/>
                <a:gd name="T38" fmla="*/ 7 w 60"/>
                <a:gd name="T39" fmla="*/ 1 h 31"/>
                <a:gd name="T40" fmla="*/ 4 w 60"/>
                <a:gd name="T41" fmla="*/ 1 h 31"/>
                <a:gd name="T42" fmla="*/ 3 w 60"/>
                <a:gd name="T43" fmla="*/ 0 h 31"/>
                <a:gd name="T44" fmla="*/ 1 w 60"/>
                <a:gd name="T45" fmla="*/ 0 h 31"/>
                <a:gd name="T46" fmla="*/ 0 w 60"/>
                <a:gd name="T47" fmla="*/ 0 h 31"/>
                <a:gd name="T48" fmla="*/ 0 w 60"/>
                <a:gd name="T49" fmla="*/ 0 h 31"/>
                <a:gd name="T50" fmla="*/ 0 w 60"/>
                <a:gd name="T51" fmla="*/ 0 h 31"/>
                <a:gd name="T52" fmla="*/ 0 w 60"/>
                <a:gd name="T53" fmla="*/ 3 h 31"/>
                <a:gd name="T54" fmla="*/ 1 w 60"/>
                <a:gd name="T55" fmla="*/ 4 h 31"/>
                <a:gd name="T56" fmla="*/ 3 w 60"/>
                <a:gd name="T57" fmla="*/ 7 h 31"/>
                <a:gd name="T58" fmla="*/ 3 w 60"/>
                <a:gd name="T59" fmla="*/ 11 h 31"/>
                <a:gd name="T60" fmla="*/ 4 w 60"/>
                <a:gd name="T61" fmla="*/ 14 h 31"/>
                <a:gd name="T62" fmla="*/ 7 w 60"/>
                <a:gd name="T63" fmla="*/ 17 h 31"/>
                <a:gd name="T64" fmla="*/ 9 w 60"/>
                <a:gd name="T65" fmla="*/ 20 h 31"/>
                <a:gd name="T66" fmla="*/ 11 w 60"/>
                <a:gd name="T67" fmla="*/ 21 h 31"/>
                <a:gd name="T68" fmla="*/ 14 w 60"/>
                <a:gd name="T69" fmla="*/ 23 h 31"/>
                <a:gd name="T70" fmla="*/ 15 w 60"/>
                <a:gd name="T71" fmla="*/ 25 h 31"/>
                <a:gd name="T72" fmla="*/ 17 w 60"/>
                <a:gd name="T73" fmla="*/ 26 h 31"/>
                <a:gd name="T74" fmla="*/ 18 w 60"/>
                <a:gd name="T75" fmla="*/ 28 h 31"/>
                <a:gd name="T76" fmla="*/ 18 w 60"/>
                <a:gd name="T77" fmla="*/ 28 h 31"/>
                <a:gd name="T78" fmla="*/ 18 w 60"/>
                <a:gd name="T79" fmla="*/ 29 h 31"/>
                <a:gd name="T80" fmla="*/ 18 w 60"/>
                <a:gd name="T81" fmla="*/ 29 h 31"/>
                <a:gd name="T82" fmla="*/ 20 w 60"/>
                <a:gd name="T83" fmla="*/ 29 h 31"/>
                <a:gd name="T84" fmla="*/ 22 w 60"/>
                <a:gd name="T85" fmla="*/ 28 h 31"/>
                <a:gd name="T86" fmla="*/ 25 w 60"/>
                <a:gd name="T87" fmla="*/ 28 h 31"/>
                <a:gd name="T88" fmla="*/ 28 w 60"/>
                <a:gd name="T89" fmla="*/ 26 h 31"/>
                <a:gd name="T90" fmla="*/ 32 w 60"/>
                <a:gd name="T91" fmla="*/ 25 h 31"/>
                <a:gd name="T92" fmla="*/ 37 w 60"/>
                <a:gd name="T93" fmla="*/ 25 h 31"/>
                <a:gd name="T94" fmla="*/ 40 w 60"/>
                <a:gd name="T95" fmla="*/ 25 h 31"/>
                <a:gd name="T96" fmla="*/ 45 w 60"/>
                <a:gd name="T97" fmla="*/ 26 h 31"/>
                <a:gd name="T98" fmla="*/ 48 w 60"/>
                <a:gd name="T99" fmla="*/ 26 h 31"/>
                <a:gd name="T100" fmla="*/ 51 w 60"/>
                <a:gd name="T101" fmla="*/ 28 h 31"/>
                <a:gd name="T102" fmla="*/ 54 w 60"/>
                <a:gd name="T103" fmla="*/ 29 h 31"/>
                <a:gd name="T104" fmla="*/ 56 w 60"/>
                <a:gd name="T105" fmla="*/ 29 h 31"/>
                <a:gd name="T106" fmla="*/ 59 w 60"/>
                <a:gd name="T107" fmla="*/ 31 h 31"/>
                <a:gd name="T108" fmla="*/ 59 w 60"/>
                <a:gd name="T109" fmla="*/ 31 h 31"/>
                <a:gd name="T110" fmla="*/ 60 w 60"/>
                <a:gd name="T111" fmla="*/ 31 h 31"/>
                <a:gd name="T112" fmla="*/ 60 w 60"/>
                <a:gd name="T113" fmla="*/ 31 h 31"/>
                <a:gd name="T114" fmla="*/ 57 w 60"/>
                <a:gd name="T115" fmla="*/ 23 h 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
                <a:gd name="T175" fmla="*/ 0 h 31"/>
                <a:gd name="T176" fmla="*/ 60 w 60"/>
                <a:gd name="T177" fmla="*/ 31 h 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 h="31">
                  <a:moveTo>
                    <a:pt x="57" y="23"/>
                  </a:moveTo>
                  <a:lnTo>
                    <a:pt x="57" y="23"/>
                  </a:lnTo>
                  <a:lnTo>
                    <a:pt x="57" y="21"/>
                  </a:lnTo>
                  <a:lnTo>
                    <a:pt x="57" y="20"/>
                  </a:lnTo>
                  <a:lnTo>
                    <a:pt x="56" y="17"/>
                  </a:lnTo>
                  <a:lnTo>
                    <a:pt x="53" y="15"/>
                  </a:lnTo>
                  <a:lnTo>
                    <a:pt x="50" y="12"/>
                  </a:lnTo>
                  <a:lnTo>
                    <a:pt x="45" y="11"/>
                  </a:lnTo>
                  <a:lnTo>
                    <a:pt x="42" y="9"/>
                  </a:lnTo>
                  <a:lnTo>
                    <a:pt x="39" y="9"/>
                  </a:lnTo>
                  <a:lnTo>
                    <a:pt x="34" y="7"/>
                  </a:lnTo>
                  <a:lnTo>
                    <a:pt x="31" y="6"/>
                  </a:lnTo>
                  <a:lnTo>
                    <a:pt x="28" y="6"/>
                  </a:lnTo>
                  <a:lnTo>
                    <a:pt x="23" y="4"/>
                  </a:lnTo>
                  <a:lnTo>
                    <a:pt x="20" y="4"/>
                  </a:lnTo>
                  <a:lnTo>
                    <a:pt x="17" y="3"/>
                  </a:lnTo>
                  <a:lnTo>
                    <a:pt x="14" y="3"/>
                  </a:lnTo>
                  <a:lnTo>
                    <a:pt x="11" y="1"/>
                  </a:lnTo>
                  <a:lnTo>
                    <a:pt x="7" y="1"/>
                  </a:lnTo>
                  <a:lnTo>
                    <a:pt x="4" y="1"/>
                  </a:lnTo>
                  <a:lnTo>
                    <a:pt x="3" y="0"/>
                  </a:lnTo>
                  <a:lnTo>
                    <a:pt x="1" y="0"/>
                  </a:lnTo>
                  <a:lnTo>
                    <a:pt x="0" y="0"/>
                  </a:lnTo>
                  <a:lnTo>
                    <a:pt x="0" y="3"/>
                  </a:lnTo>
                  <a:lnTo>
                    <a:pt x="1" y="4"/>
                  </a:lnTo>
                  <a:lnTo>
                    <a:pt x="3" y="7"/>
                  </a:lnTo>
                  <a:lnTo>
                    <a:pt x="3" y="11"/>
                  </a:lnTo>
                  <a:lnTo>
                    <a:pt x="4" y="14"/>
                  </a:lnTo>
                  <a:lnTo>
                    <a:pt x="7" y="17"/>
                  </a:lnTo>
                  <a:lnTo>
                    <a:pt x="9" y="20"/>
                  </a:lnTo>
                  <a:lnTo>
                    <a:pt x="11" y="21"/>
                  </a:lnTo>
                  <a:lnTo>
                    <a:pt x="14" y="23"/>
                  </a:lnTo>
                  <a:lnTo>
                    <a:pt x="15" y="25"/>
                  </a:lnTo>
                  <a:lnTo>
                    <a:pt x="17" y="26"/>
                  </a:lnTo>
                  <a:lnTo>
                    <a:pt x="18" y="28"/>
                  </a:lnTo>
                  <a:lnTo>
                    <a:pt x="18" y="29"/>
                  </a:lnTo>
                  <a:lnTo>
                    <a:pt x="20" y="29"/>
                  </a:lnTo>
                  <a:lnTo>
                    <a:pt x="22" y="28"/>
                  </a:lnTo>
                  <a:lnTo>
                    <a:pt x="25" y="28"/>
                  </a:lnTo>
                  <a:lnTo>
                    <a:pt x="28" y="26"/>
                  </a:lnTo>
                  <a:lnTo>
                    <a:pt x="32" y="25"/>
                  </a:lnTo>
                  <a:lnTo>
                    <a:pt x="37" y="25"/>
                  </a:lnTo>
                  <a:lnTo>
                    <a:pt x="40" y="25"/>
                  </a:lnTo>
                  <a:lnTo>
                    <a:pt x="45" y="26"/>
                  </a:lnTo>
                  <a:lnTo>
                    <a:pt x="48" y="26"/>
                  </a:lnTo>
                  <a:lnTo>
                    <a:pt x="51" y="28"/>
                  </a:lnTo>
                  <a:lnTo>
                    <a:pt x="54" y="29"/>
                  </a:lnTo>
                  <a:lnTo>
                    <a:pt x="56" y="29"/>
                  </a:lnTo>
                  <a:lnTo>
                    <a:pt x="59" y="31"/>
                  </a:lnTo>
                  <a:lnTo>
                    <a:pt x="60" y="31"/>
                  </a:lnTo>
                  <a:lnTo>
                    <a:pt x="57" y="23"/>
                  </a:lnTo>
                  <a:close/>
                </a:path>
              </a:pathLst>
            </a:custGeom>
            <a:solidFill>
              <a:srgbClr val="8ED1ED"/>
            </a:solidFill>
            <a:ln w="9525">
              <a:noFill/>
              <a:round/>
              <a:headEnd/>
              <a:tailEnd/>
            </a:ln>
          </p:spPr>
          <p:txBody>
            <a:bodyPr/>
            <a:lstStyle/>
            <a:p>
              <a:endParaRPr lang="en-US" dirty="0">
                <a:solidFill>
                  <a:prstClr val="black"/>
                </a:solidFill>
              </a:endParaRPr>
            </a:p>
          </p:txBody>
        </p:sp>
        <p:sp>
          <p:nvSpPr>
            <p:cNvPr id="74967" name="Freeform 1189"/>
            <p:cNvSpPr>
              <a:spLocks/>
            </p:cNvSpPr>
            <p:nvPr/>
          </p:nvSpPr>
          <p:spPr bwMode="auto">
            <a:xfrm>
              <a:off x="3219" y="1541"/>
              <a:ext cx="127" cy="49"/>
            </a:xfrm>
            <a:custGeom>
              <a:avLst/>
              <a:gdLst>
                <a:gd name="T0" fmla="*/ 124 w 127"/>
                <a:gd name="T1" fmla="*/ 43 h 49"/>
                <a:gd name="T2" fmla="*/ 119 w 127"/>
                <a:gd name="T3" fmla="*/ 43 h 49"/>
                <a:gd name="T4" fmla="*/ 111 w 127"/>
                <a:gd name="T5" fmla="*/ 44 h 49"/>
                <a:gd name="T6" fmla="*/ 102 w 127"/>
                <a:gd name="T7" fmla="*/ 46 h 49"/>
                <a:gd name="T8" fmla="*/ 89 w 127"/>
                <a:gd name="T9" fmla="*/ 46 h 49"/>
                <a:gd name="T10" fmla="*/ 78 w 127"/>
                <a:gd name="T11" fmla="*/ 47 h 49"/>
                <a:gd name="T12" fmla="*/ 68 w 127"/>
                <a:gd name="T13" fmla="*/ 47 h 49"/>
                <a:gd name="T14" fmla="*/ 57 w 127"/>
                <a:gd name="T15" fmla="*/ 47 h 49"/>
                <a:gd name="T16" fmla="*/ 47 w 127"/>
                <a:gd name="T17" fmla="*/ 47 h 49"/>
                <a:gd name="T18" fmla="*/ 39 w 127"/>
                <a:gd name="T19" fmla="*/ 46 h 49"/>
                <a:gd name="T20" fmla="*/ 33 w 127"/>
                <a:gd name="T21" fmla="*/ 44 h 49"/>
                <a:gd name="T22" fmla="*/ 32 w 127"/>
                <a:gd name="T23" fmla="*/ 44 h 49"/>
                <a:gd name="T24" fmla="*/ 0 w 127"/>
                <a:gd name="T25" fmla="*/ 4 h 49"/>
                <a:gd name="T26" fmla="*/ 32 w 127"/>
                <a:gd name="T27" fmla="*/ 0 h 49"/>
                <a:gd name="T28" fmla="*/ 32 w 127"/>
                <a:gd name="T29" fmla="*/ 5 h 49"/>
                <a:gd name="T30" fmla="*/ 35 w 127"/>
                <a:gd name="T31" fmla="*/ 11 h 49"/>
                <a:gd name="T32" fmla="*/ 38 w 127"/>
                <a:gd name="T33" fmla="*/ 18 h 49"/>
                <a:gd name="T34" fmla="*/ 43 w 127"/>
                <a:gd name="T35" fmla="*/ 24 h 49"/>
                <a:gd name="T36" fmla="*/ 46 w 127"/>
                <a:gd name="T37" fmla="*/ 28 h 49"/>
                <a:gd name="T38" fmla="*/ 50 w 127"/>
                <a:gd name="T39" fmla="*/ 33 h 49"/>
                <a:gd name="T40" fmla="*/ 52 w 127"/>
                <a:gd name="T41" fmla="*/ 35 h 49"/>
                <a:gd name="T42" fmla="*/ 53 w 127"/>
                <a:gd name="T43" fmla="*/ 35 h 49"/>
                <a:gd name="T44" fmla="*/ 55 w 127"/>
                <a:gd name="T45" fmla="*/ 36 h 49"/>
                <a:gd name="T46" fmla="*/ 58 w 127"/>
                <a:gd name="T47" fmla="*/ 36 h 49"/>
                <a:gd name="T48" fmla="*/ 61 w 127"/>
                <a:gd name="T49" fmla="*/ 36 h 49"/>
                <a:gd name="T50" fmla="*/ 68 w 127"/>
                <a:gd name="T51" fmla="*/ 36 h 49"/>
                <a:gd name="T52" fmla="*/ 72 w 127"/>
                <a:gd name="T53" fmla="*/ 35 h 49"/>
                <a:gd name="T54" fmla="*/ 80 w 127"/>
                <a:gd name="T55" fmla="*/ 35 h 49"/>
                <a:gd name="T56" fmla="*/ 86 w 127"/>
                <a:gd name="T57" fmla="*/ 33 h 49"/>
                <a:gd name="T58" fmla="*/ 96 w 127"/>
                <a:gd name="T59" fmla="*/ 32 h 49"/>
                <a:gd name="T60" fmla="*/ 103 w 127"/>
                <a:gd name="T61" fmla="*/ 28 h 49"/>
                <a:gd name="T62" fmla="*/ 106 w 127"/>
                <a:gd name="T63" fmla="*/ 27 h 49"/>
                <a:gd name="T64" fmla="*/ 108 w 127"/>
                <a:gd name="T65" fmla="*/ 27 h 49"/>
                <a:gd name="T66" fmla="*/ 127 w 127"/>
                <a:gd name="T67" fmla="*/ 38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49"/>
                <a:gd name="T104" fmla="*/ 127 w 127"/>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49">
                  <a:moveTo>
                    <a:pt x="125" y="43"/>
                  </a:moveTo>
                  <a:lnTo>
                    <a:pt x="124" y="43"/>
                  </a:lnTo>
                  <a:lnTo>
                    <a:pt x="122" y="43"/>
                  </a:lnTo>
                  <a:lnTo>
                    <a:pt x="119" y="43"/>
                  </a:lnTo>
                  <a:lnTo>
                    <a:pt x="116" y="43"/>
                  </a:lnTo>
                  <a:lnTo>
                    <a:pt x="111" y="44"/>
                  </a:lnTo>
                  <a:lnTo>
                    <a:pt x="106" y="44"/>
                  </a:lnTo>
                  <a:lnTo>
                    <a:pt x="102" y="46"/>
                  </a:lnTo>
                  <a:lnTo>
                    <a:pt x="96" y="46"/>
                  </a:lnTo>
                  <a:lnTo>
                    <a:pt x="89" y="46"/>
                  </a:lnTo>
                  <a:lnTo>
                    <a:pt x="83" y="47"/>
                  </a:lnTo>
                  <a:lnTo>
                    <a:pt x="78" y="47"/>
                  </a:lnTo>
                  <a:lnTo>
                    <a:pt x="72" y="47"/>
                  </a:lnTo>
                  <a:lnTo>
                    <a:pt x="68" y="47"/>
                  </a:lnTo>
                  <a:lnTo>
                    <a:pt x="61" y="49"/>
                  </a:lnTo>
                  <a:lnTo>
                    <a:pt x="57" y="47"/>
                  </a:lnTo>
                  <a:lnTo>
                    <a:pt x="53" y="47"/>
                  </a:lnTo>
                  <a:lnTo>
                    <a:pt x="47" y="47"/>
                  </a:lnTo>
                  <a:lnTo>
                    <a:pt x="43" y="46"/>
                  </a:lnTo>
                  <a:lnTo>
                    <a:pt x="39" y="46"/>
                  </a:lnTo>
                  <a:lnTo>
                    <a:pt x="36" y="44"/>
                  </a:lnTo>
                  <a:lnTo>
                    <a:pt x="33" y="44"/>
                  </a:lnTo>
                  <a:lnTo>
                    <a:pt x="32" y="44"/>
                  </a:lnTo>
                  <a:lnTo>
                    <a:pt x="0" y="4"/>
                  </a:lnTo>
                  <a:lnTo>
                    <a:pt x="30" y="0"/>
                  </a:lnTo>
                  <a:lnTo>
                    <a:pt x="32" y="0"/>
                  </a:lnTo>
                  <a:lnTo>
                    <a:pt x="32" y="2"/>
                  </a:lnTo>
                  <a:lnTo>
                    <a:pt x="32" y="5"/>
                  </a:lnTo>
                  <a:lnTo>
                    <a:pt x="33" y="8"/>
                  </a:lnTo>
                  <a:lnTo>
                    <a:pt x="35" y="11"/>
                  </a:lnTo>
                  <a:lnTo>
                    <a:pt x="36" y="14"/>
                  </a:lnTo>
                  <a:lnTo>
                    <a:pt x="38" y="18"/>
                  </a:lnTo>
                  <a:lnTo>
                    <a:pt x="39" y="21"/>
                  </a:lnTo>
                  <a:lnTo>
                    <a:pt x="43" y="24"/>
                  </a:lnTo>
                  <a:lnTo>
                    <a:pt x="44" y="27"/>
                  </a:lnTo>
                  <a:lnTo>
                    <a:pt x="46" y="28"/>
                  </a:lnTo>
                  <a:lnTo>
                    <a:pt x="49" y="32"/>
                  </a:lnTo>
                  <a:lnTo>
                    <a:pt x="50" y="33"/>
                  </a:lnTo>
                  <a:lnTo>
                    <a:pt x="52" y="35"/>
                  </a:lnTo>
                  <a:lnTo>
                    <a:pt x="53" y="35"/>
                  </a:lnTo>
                  <a:lnTo>
                    <a:pt x="55" y="36"/>
                  </a:lnTo>
                  <a:lnTo>
                    <a:pt x="57" y="36"/>
                  </a:lnTo>
                  <a:lnTo>
                    <a:pt x="58" y="36"/>
                  </a:lnTo>
                  <a:lnTo>
                    <a:pt x="60" y="36"/>
                  </a:lnTo>
                  <a:lnTo>
                    <a:pt x="61" y="36"/>
                  </a:lnTo>
                  <a:lnTo>
                    <a:pt x="64" y="36"/>
                  </a:lnTo>
                  <a:lnTo>
                    <a:pt x="68" y="36"/>
                  </a:lnTo>
                  <a:lnTo>
                    <a:pt x="69" y="35"/>
                  </a:lnTo>
                  <a:lnTo>
                    <a:pt x="72" y="35"/>
                  </a:lnTo>
                  <a:lnTo>
                    <a:pt x="75" y="35"/>
                  </a:lnTo>
                  <a:lnTo>
                    <a:pt x="80" y="35"/>
                  </a:lnTo>
                  <a:lnTo>
                    <a:pt x="83" y="35"/>
                  </a:lnTo>
                  <a:lnTo>
                    <a:pt x="86" y="33"/>
                  </a:lnTo>
                  <a:lnTo>
                    <a:pt x="89" y="33"/>
                  </a:lnTo>
                  <a:lnTo>
                    <a:pt x="96" y="32"/>
                  </a:lnTo>
                  <a:lnTo>
                    <a:pt x="100" y="30"/>
                  </a:lnTo>
                  <a:lnTo>
                    <a:pt x="103" y="28"/>
                  </a:lnTo>
                  <a:lnTo>
                    <a:pt x="105" y="28"/>
                  </a:lnTo>
                  <a:lnTo>
                    <a:pt x="106" y="27"/>
                  </a:lnTo>
                  <a:lnTo>
                    <a:pt x="108" y="27"/>
                  </a:lnTo>
                  <a:lnTo>
                    <a:pt x="127" y="38"/>
                  </a:lnTo>
                  <a:lnTo>
                    <a:pt x="125" y="43"/>
                  </a:lnTo>
                  <a:close/>
                </a:path>
              </a:pathLst>
            </a:custGeom>
            <a:solidFill>
              <a:srgbClr val="8ED1ED"/>
            </a:solidFill>
            <a:ln w="9525">
              <a:noFill/>
              <a:round/>
              <a:headEnd/>
              <a:tailEnd/>
            </a:ln>
          </p:spPr>
          <p:txBody>
            <a:bodyPr/>
            <a:lstStyle/>
            <a:p>
              <a:endParaRPr lang="en-US" dirty="0">
                <a:solidFill>
                  <a:prstClr val="black"/>
                </a:solidFill>
              </a:endParaRPr>
            </a:p>
          </p:txBody>
        </p:sp>
        <p:sp>
          <p:nvSpPr>
            <p:cNvPr id="74968" name="Freeform 1190"/>
            <p:cNvSpPr>
              <a:spLocks/>
            </p:cNvSpPr>
            <p:nvPr/>
          </p:nvSpPr>
          <p:spPr bwMode="auto">
            <a:xfrm>
              <a:off x="3251" y="1535"/>
              <a:ext cx="32" cy="42"/>
            </a:xfrm>
            <a:custGeom>
              <a:avLst/>
              <a:gdLst>
                <a:gd name="T0" fmla="*/ 14 w 32"/>
                <a:gd name="T1" fmla="*/ 0 h 42"/>
                <a:gd name="T2" fmla="*/ 14 w 32"/>
                <a:gd name="T3" fmla="*/ 0 h 42"/>
                <a:gd name="T4" fmla="*/ 14 w 32"/>
                <a:gd name="T5" fmla="*/ 2 h 42"/>
                <a:gd name="T6" fmla="*/ 15 w 32"/>
                <a:gd name="T7" fmla="*/ 5 h 42"/>
                <a:gd name="T8" fmla="*/ 15 w 32"/>
                <a:gd name="T9" fmla="*/ 6 h 42"/>
                <a:gd name="T10" fmla="*/ 17 w 32"/>
                <a:gd name="T11" fmla="*/ 10 h 42"/>
                <a:gd name="T12" fmla="*/ 20 w 32"/>
                <a:gd name="T13" fmla="*/ 13 h 42"/>
                <a:gd name="T14" fmla="*/ 21 w 32"/>
                <a:gd name="T15" fmla="*/ 16 h 42"/>
                <a:gd name="T16" fmla="*/ 25 w 32"/>
                <a:gd name="T17" fmla="*/ 19 h 42"/>
                <a:gd name="T18" fmla="*/ 26 w 32"/>
                <a:gd name="T19" fmla="*/ 22 h 42"/>
                <a:gd name="T20" fmla="*/ 29 w 32"/>
                <a:gd name="T21" fmla="*/ 24 h 42"/>
                <a:gd name="T22" fmla="*/ 29 w 32"/>
                <a:gd name="T23" fmla="*/ 25 h 42"/>
                <a:gd name="T24" fmla="*/ 31 w 32"/>
                <a:gd name="T25" fmla="*/ 27 h 42"/>
                <a:gd name="T26" fmla="*/ 32 w 32"/>
                <a:gd name="T27" fmla="*/ 28 h 42"/>
                <a:gd name="T28" fmla="*/ 32 w 32"/>
                <a:gd name="T29" fmla="*/ 28 h 42"/>
                <a:gd name="T30" fmla="*/ 32 w 32"/>
                <a:gd name="T31" fmla="*/ 28 h 42"/>
                <a:gd name="T32" fmla="*/ 32 w 32"/>
                <a:gd name="T33" fmla="*/ 28 h 42"/>
                <a:gd name="T34" fmla="*/ 21 w 32"/>
                <a:gd name="T35" fmla="*/ 42 h 42"/>
                <a:gd name="T36" fmla="*/ 21 w 32"/>
                <a:gd name="T37" fmla="*/ 42 h 42"/>
                <a:gd name="T38" fmla="*/ 20 w 32"/>
                <a:gd name="T39" fmla="*/ 41 h 42"/>
                <a:gd name="T40" fmla="*/ 17 w 32"/>
                <a:gd name="T41" fmla="*/ 39 h 42"/>
                <a:gd name="T42" fmla="*/ 15 w 32"/>
                <a:gd name="T43" fmla="*/ 36 h 42"/>
                <a:gd name="T44" fmla="*/ 12 w 32"/>
                <a:gd name="T45" fmla="*/ 34 h 42"/>
                <a:gd name="T46" fmla="*/ 9 w 32"/>
                <a:gd name="T47" fmla="*/ 31 h 42"/>
                <a:gd name="T48" fmla="*/ 7 w 32"/>
                <a:gd name="T49" fmla="*/ 28 h 42"/>
                <a:gd name="T50" fmla="*/ 4 w 32"/>
                <a:gd name="T51" fmla="*/ 25 h 42"/>
                <a:gd name="T52" fmla="*/ 3 w 32"/>
                <a:gd name="T53" fmla="*/ 20 h 42"/>
                <a:gd name="T54" fmla="*/ 1 w 32"/>
                <a:gd name="T55" fmla="*/ 16 h 42"/>
                <a:gd name="T56" fmla="*/ 0 w 32"/>
                <a:gd name="T57" fmla="*/ 13 h 42"/>
                <a:gd name="T58" fmla="*/ 0 w 32"/>
                <a:gd name="T59" fmla="*/ 11 h 42"/>
                <a:gd name="T60" fmla="*/ 14 w 32"/>
                <a:gd name="T61" fmla="*/ 0 h 4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42"/>
                <a:gd name="T95" fmla="*/ 32 w 32"/>
                <a:gd name="T96" fmla="*/ 42 h 4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42">
                  <a:moveTo>
                    <a:pt x="14" y="0"/>
                  </a:moveTo>
                  <a:lnTo>
                    <a:pt x="14" y="0"/>
                  </a:lnTo>
                  <a:lnTo>
                    <a:pt x="14" y="2"/>
                  </a:lnTo>
                  <a:lnTo>
                    <a:pt x="15" y="5"/>
                  </a:lnTo>
                  <a:lnTo>
                    <a:pt x="15" y="6"/>
                  </a:lnTo>
                  <a:lnTo>
                    <a:pt x="17" y="10"/>
                  </a:lnTo>
                  <a:lnTo>
                    <a:pt x="20" y="13"/>
                  </a:lnTo>
                  <a:lnTo>
                    <a:pt x="21" y="16"/>
                  </a:lnTo>
                  <a:lnTo>
                    <a:pt x="25" y="19"/>
                  </a:lnTo>
                  <a:lnTo>
                    <a:pt x="26" y="22"/>
                  </a:lnTo>
                  <a:lnTo>
                    <a:pt x="29" y="24"/>
                  </a:lnTo>
                  <a:lnTo>
                    <a:pt x="29" y="25"/>
                  </a:lnTo>
                  <a:lnTo>
                    <a:pt x="31" y="27"/>
                  </a:lnTo>
                  <a:lnTo>
                    <a:pt x="32" y="28"/>
                  </a:lnTo>
                  <a:lnTo>
                    <a:pt x="21" y="42"/>
                  </a:lnTo>
                  <a:lnTo>
                    <a:pt x="20" y="41"/>
                  </a:lnTo>
                  <a:lnTo>
                    <a:pt x="17" y="39"/>
                  </a:lnTo>
                  <a:lnTo>
                    <a:pt x="15" y="36"/>
                  </a:lnTo>
                  <a:lnTo>
                    <a:pt x="12" y="34"/>
                  </a:lnTo>
                  <a:lnTo>
                    <a:pt x="9" y="31"/>
                  </a:lnTo>
                  <a:lnTo>
                    <a:pt x="7" y="28"/>
                  </a:lnTo>
                  <a:lnTo>
                    <a:pt x="4" y="25"/>
                  </a:lnTo>
                  <a:lnTo>
                    <a:pt x="3" y="20"/>
                  </a:lnTo>
                  <a:lnTo>
                    <a:pt x="1" y="16"/>
                  </a:lnTo>
                  <a:lnTo>
                    <a:pt x="0" y="13"/>
                  </a:lnTo>
                  <a:lnTo>
                    <a:pt x="0" y="11"/>
                  </a:lnTo>
                  <a:lnTo>
                    <a:pt x="14" y="0"/>
                  </a:lnTo>
                  <a:close/>
                </a:path>
              </a:pathLst>
            </a:custGeom>
            <a:solidFill>
              <a:srgbClr val="33ADE0"/>
            </a:solidFill>
            <a:ln w="9525">
              <a:noFill/>
              <a:round/>
              <a:headEnd/>
              <a:tailEnd/>
            </a:ln>
          </p:spPr>
          <p:txBody>
            <a:bodyPr/>
            <a:lstStyle/>
            <a:p>
              <a:endParaRPr lang="en-US" dirty="0">
                <a:solidFill>
                  <a:prstClr val="black"/>
                </a:solidFill>
              </a:endParaRPr>
            </a:p>
          </p:txBody>
        </p:sp>
        <p:sp>
          <p:nvSpPr>
            <p:cNvPr id="74969" name="Freeform 1191"/>
            <p:cNvSpPr>
              <a:spLocks/>
            </p:cNvSpPr>
            <p:nvPr/>
          </p:nvSpPr>
          <p:spPr bwMode="auto">
            <a:xfrm>
              <a:off x="3205" y="1545"/>
              <a:ext cx="47" cy="59"/>
            </a:xfrm>
            <a:custGeom>
              <a:avLst/>
              <a:gdLst>
                <a:gd name="T0" fmla="*/ 11 w 47"/>
                <a:gd name="T1" fmla="*/ 0 h 59"/>
                <a:gd name="T2" fmla="*/ 47 w 47"/>
                <a:gd name="T3" fmla="*/ 40 h 59"/>
                <a:gd name="T4" fmla="*/ 35 w 47"/>
                <a:gd name="T5" fmla="*/ 59 h 59"/>
                <a:gd name="T6" fmla="*/ 33 w 47"/>
                <a:gd name="T7" fmla="*/ 59 h 59"/>
                <a:gd name="T8" fmla="*/ 32 w 47"/>
                <a:gd name="T9" fmla="*/ 57 h 59"/>
                <a:gd name="T10" fmla="*/ 28 w 47"/>
                <a:gd name="T11" fmla="*/ 54 h 59"/>
                <a:gd name="T12" fmla="*/ 25 w 47"/>
                <a:gd name="T13" fmla="*/ 53 h 59"/>
                <a:gd name="T14" fmla="*/ 21 w 47"/>
                <a:gd name="T15" fmla="*/ 48 h 59"/>
                <a:gd name="T16" fmla="*/ 16 w 47"/>
                <a:gd name="T17" fmla="*/ 45 h 59"/>
                <a:gd name="T18" fmla="*/ 13 w 47"/>
                <a:gd name="T19" fmla="*/ 42 h 59"/>
                <a:gd name="T20" fmla="*/ 10 w 47"/>
                <a:gd name="T21" fmla="*/ 39 h 59"/>
                <a:gd name="T22" fmla="*/ 7 w 47"/>
                <a:gd name="T23" fmla="*/ 35 h 59"/>
                <a:gd name="T24" fmla="*/ 5 w 47"/>
                <a:gd name="T25" fmla="*/ 32 h 59"/>
                <a:gd name="T26" fmla="*/ 4 w 47"/>
                <a:gd name="T27" fmla="*/ 31 h 59"/>
                <a:gd name="T28" fmla="*/ 2 w 47"/>
                <a:gd name="T29" fmla="*/ 28 h 59"/>
                <a:gd name="T30" fmla="*/ 2 w 47"/>
                <a:gd name="T31" fmla="*/ 26 h 59"/>
                <a:gd name="T32" fmla="*/ 0 w 47"/>
                <a:gd name="T33" fmla="*/ 24 h 59"/>
                <a:gd name="T34" fmla="*/ 0 w 47"/>
                <a:gd name="T35" fmla="*/ 24 h 59"/>
                <a:gd name="T36" fmla="*/ 0 w 47"/>
                <a:gd name="T37" fmla="*/ 24 h 59"/>
                <a:gd name="T38" fmla="*/ 11 w 47"/>
                <a:gd name="T39" fmla="*/ 0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59"/>
                <a:gd name="T62" fmla="*/ 47 w 47"/>
                <a:gd name="T63" fmla="*/ 59 h 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59">
                  <a:moveTo>
                    <a:pt x="11" y="0"/>
                  </a:moveTo>
                  <a:lnTo>
                    <a:pt x="47" y="40"/>
                  </a:lnTo>
                  <a:lnTo>
                    <a:pt x="35" y="59"/>
                  </a:lnTo>
                  <a:lnTo>
                    <a:pt x="33" y="59"/>
                  </a:lnTo>
                  <a:lnTo>
                    <a:pt x="32" y="57"/>
                  </a:lnTo>
                  <a:lnTo>
                    <a:pt x="28" y="54"/>
                  </a:lnTo>
                  <a:lnTo>
                    <a:pt x="25" y="53"/>
                  </a:lnTo>
                  <a:lnTo>
                    <a:pt x="21" y="48"/>
                  </a:lnTo>
                  <a:lnTo>
                    <a:pt x="16" y="45"/>
                  </a:lnTo>
                  <a:lnTo>
                    <a:pt x="13" y="42"/>
                  </a:lnTo>
                  <a:lnTo>
                    <a:pt x="10" y="39"/>
                  </a:lnTo>
                  <a:lnTo>
                    <a:pt x="7" y="35"/>
                  </a:lnTo>
                  <a:lnTo>
                    <a:pt x="5" y="32"/>
                  </a:lnTo>
                  <a:lnTo>
                    <a:pt x="4" y="31"/>
                  </a:lnTo>
                  <a:lnTo>
                    <a:pt x="2" y="28"/>
                  </a:lnTo>
                  <a:lnTo>
                    <a:pt x="2" y="26"/>
                  </a:lnTo>
                  <a:lnTo>
                    <a:pt x="0" y="24"/>
                  </a:lnTo>
                  <a:lnTo>
                    <a:pt x="11" y="0"/>
                  </a:lnTo>
                  <a:close/>
                </a:path>
              </a:pathLst>
            </a:custGeom>
            <a:solidFill>
              <a:srgbClr val="33ADE0"/>
            </a:solidFill>
            <a:ln w="9525">
              <a:noFill/>
              <a:round/>
              <a:headEnd/>
              <a:tailEnd/>
            </a:ln>
          </p:spPr>
          <p:txBody>
            <a:bodyPr/>
            <a:lstStyle/>
            <a:p>
              <a:endParaRPr lang="en-US" dirty="0">
                <a:solidFill>
                  <a:prstClr val="black"/>
                </a:solidFill>
              </a:endParaRPr>
            </a:p>
          </p:txBody>
        </p:sp>
        <p:sp>
          <p:nvSpPr>
            <p:cNvPr id="74970" name="Freeform 1192"/>
            <p:cNvSpPr>
              <a:spLocks/>
            </p:cNvSpPr>
            <p:nvPr/>
          </p:nvSpPr>
          <p:spPr bwMode="auto">
            <a:xfrm>
              <a:off x="3396" y="1346"/>
              <a:ext cx="37" cy="64"/>
            </a:xfrm>
            <a:custGeom>
              <a:avLst/>
              <a:gdLst>
                <a:gd name="T0" fmla="*/ 0 w 37"/>
                <a:gd name="T1" fmla="*/ 60 h 64"/>
                <a:gd name="T2" fmla="*/ 29 w 37"/>
                <a:gd name="T3" fmla="*/ 0 h 64"/>
                <a:gd name="T4" fmla="*/ 37 w 37"/>
                <a:gd name="T5" fmla="*/ 4 h 64"/>
                <a:gd name="T6" fmla="*/ 11 w 37"/>
                <a:gd name="T7" fmla="*/ 64 h 64"/>
                <a:gd name="T8" fmla="*/ 0 w 37"/>
                <a:gd name="T9" fmla="*/ 60 h 64"/>
                <a:gd name="T10" fmla="*/ 0 60000 65536"/>
                <a:gd name="T11" fmla="*/ 0 60000 65536"/>
                <a:gd name="T12" fmla="*/ 0 60000 65536"/>
                <a:gd name="T13" fmla="*/ 0 60000 65536"/>
                <a:gd name="T14" fmla="*/ 0 60000 65536"/>
                <a:gd name="T15" fmla="*/ 0 w 37"/>
                <a:gd name="T16" fmla="*/ 0 h 64"/>
                <a:gd name="T17" fmla="*/ 37 w 37"/>
                <a:gd name="T18" fmla="*/ 64 h 64"/>
              </a:gdLst>
              <a:ahLst/>
              <a:cxnLst>
                <a:cxn ang="T10">
                  <a:pos x="T0" y="T1"/>
                </a:cxn>
                <a:cxn ang="T11">
                  <a:pos x="T2" y="T3"/>
                </a:cxn>
                <a:cxn ang="T12">
                  <a:pos x="T4" y="T5"/>
                </a:cxn>
                <a:cxn ang="T13">
                  <a:pos x="T6" y="T7"/>
                </a:cxn>
                <a:cxn ang="T14">
                  <a:pos x="T8" y="T9"/>
                </a:cxn>
              </a:cxnLst>
              <a:rect l="T15" t="T16" r="T17" b="T18"/>
              <a:pathLst>
                <a:path w="37" h="64">
                  <a:moveTo>
                    <a:pt x="0" y="60"/>
                  </a:moveTo>
                  <a:lnTo>
                    <a:pt x="29" y="0"/>
                  </a:lnTo>
                  <a:lnTo>
                    <a:pt x="37" y="4"/>
                  </a:lnTo>
                  <a:lnTo>
                    <a:pt x="11" y="64"/>
                  </a:lnTo>
                  <a:lnTo>
                    <a:pt x="0" y="60"/>
                  </a:lnTo>
                  <a:close/>
                </a:path>
              </a:pathLst>
            </a:custGeom>
            <a:solidFill>
              <a:srgbClr val="8ED1ED"/>
            </a:solidFill>
            <a:ln w="9525">
              <a:noFill/>
              <a:round/>
              <a:headEnd/>
              <a:tailEnd/>
            </a:ln>
          </p:spPr>
          <p:txBody>
            <a:bodyPr/>
            <a:lstStyle/>
            <a:p>
              <a:endParaRPr lang="en-US" dirty="0">
                <a:solidFill>
                  <a:prstClr val="black"/>
                </a:solidFill>
              </a:endParaRPr>
            </a:p>
          </p:txBody>
        </p:sp>
        <p:sp>
          <p:nvSpPr>
            <p:cNvPr id="74971" name="Freeform 1193"/>
            <p:cNvSpPr>
              <a:spLocks/>
            </p:cNvSpPr>
            <p:nvPr/>
          </p:nvSpPr>
          <p:spPr bwMode="auto">
            <a:xfrm>
              <a:off x="3307" y="1398"/>
              <a:ext cx="120" cy="176"/>
            </a:xfrm>
            <a:custGeom>
              <a:avLst/>
              <a:gdLst>
                <a:gd name="T0" fmla="*/ 67 w 120"/>
                <a:gd name="T1" fmla="*/ 0 h 176"/>
                <a:gd name="T2" fmla="*/ 67 w 120"/>
                <a:gd name="T3" fmla="*/ 3 h 176"/>
                <a:gd name="T4" fmla="*/ 64 w 120"/>
                <a:gd name="T5" fmla="*/ 8 h 176"/>
                <a:gd name="T6" fmla="*/ 61 w 120"/>
                <a:gd name="T7" fmla="*/ 15 h 176"/>
                <a:gd name="T8" fmla="*/ 54 w 120"/>
                <a:gd name="T9" fmla="*/ 23 h 176"/>
                <a:gd name="T10" fmla="*/ 50 w 120"/>
                <a:gd name="T11" fmla="*/ 34 h 176"/>
                <a:gd name="T12" fmla="*/ 42 w 120"/>
                <a:gd name="T13" fmla="*/ 44 h 176"/>
                <a:gd name="T14" fmla="*/ 34 w 120"/>
                <a:gd name="T15" fmla="*/ 54 h 176"/>
                <a:gd name="T16" fmla="*/ 26 w 120"/>
                <a:gd name="T17" fmla="*/ 65 h 176"/>
                <a:gd name="T18" fmla="*/ 20 w 120"/>
                <a:gd name="T19" fmla="*/ 76 h 176"/>
                <a:gd name="T20" fmla="*/ 14 w 120"/>
                <a:gd name="T21" fmla="*/ 86 h 176"/>
                <a:gd name="T22" fmla="*/ 9 w 120"/>
                <a:gd name="T23" fmla="*/ 95 h 176"/>
                <a:gd name="T24" fmla="*/ 6 w 120"/>
                <a:gd name="T25" fmla="*/ 103 h 176"/>
                <a:gd name="T26" fmla="*/ 3 w 120"/>
                <a:gd name="T27" fmla="*/ 111 h 176"/>
                <a:gd name="T28" fmla="*/ 1 w 120"/>
                <a:gd name="T29" fmla="*/ 117 h 176"/>
                <a:gd name="T30" fmla="*/ 0 w 120"/>
                <a:gd name="T31" fmla="*/ 123 h 176"/>
                <a:gd name="T32" fmla="*/ 0 w 120"/>
                <a:gd name="T33" fmla="*/ 134 h 176"/>
                <a:gd name="T34" fmla="*/ 1 w 120"/>
                <a:gd name="T35" fmla="*/ 143 h 176"/>
                <a:gd name="T36" fmla="*/ 1 w 120"/>
                <a:gd name="T37" fmla="*/ 143 h 176"/>
                <a:gd name="T38" fmla="*/ 4 w 120"/>
                <a:gd name="T39" fmla="*/ 145 h 176"/>
                <a:gd name="T40" fmla="*/ 8 w 120"/>
                <a:gd name="T41" fmla="*/ 148 h 176"/>
                <a:gd name="T42" fmla="*/ 12 w 120"/>
                <a:gd name="T43" fmla="*/ 153 h 176"/>
                <a:gd name="T44" fmla="*/ 15 w 120"/>
                <a:gd name="T45" fmla="*/ 161 h 176"/>
                <a:gd name="T46" fmla="*/ 18 w 120"/>
                <a:gd name="T47" fmla="*/ 167 h 176"/>
                <a:gd name="T48" fmla="*/ 34 w 120"/>
                <a:gd name="T49" fmla="*/ 176 h 176"/>
                <a:gd name="T50" fmla="*/ 36 w 120"/>
                <a:gd name="T51" fmla="*/ 176 h 176"/>
                <a:gd name="T52" fmla="*/ 39 w 120"/>
                <a:gd name="T53" fmla="*/ 175 h 176"/>
                <a:gd name="T54" fmla="*/ 45 w 120"/>
                <a:gd name="T55" fmla="*/ 171 h 176"/>
                <a:gd name="T56" fmla="*/ 53 w 120"/>
                <a:gd name="T57" fmla="*/ 168 h 176"/>
                <a:gd name="T58" fmla="*/ 62 w 120"/>
                <a:gd name="T59" fmla="*/ 164 h 176"/>
                <a:gd name="T60" fmla="*/ 70 w 120"/>
                <a:gd name="T61" fmla="*/ 156 h 176"/>
                <a:gd name="T62" fmla="*/ 78 w 120"/>
                <a:gd name="T63" fmla="*/ 147 h 176"/>
                <a:gd name="T64" fmla="*/ 86 w 120"/>
                <a:gd name="T65" fmla="*/ 136 h 176"/>
                <a:gd name="T66" fmla="*/ 95 w 120"/>
                <a:gd name="T67" fmla="*/ 112 h 176"/>
                <a:gd name="T68" fmla="*/ 101 w 120"/>
                <a:gd name="T69" fmla="*/ 95 h 176"/>
                <a:gd name="T70" fmla="*/ 104 w 120"/>
                <a:gd name="T71" fmla="*/ 79 h 176"/>
                <a:gd name="T72" fmla="*/ 109 w 120"/>
                <a:gd name="T73" fmla="*/ 64 h 176"/>
                <a:gd name="T74" fmla="*/ 114 w 120"/>
                <a:gd name="T75" fmla="*/ 50 h 176"/>
                <a:gd name="T76" fmla="*/ 117 w 120"/>
                <a:gd name="T77" fmla="*/ 39 h 176"/>
                <a:gd name="T78" fmla="*/ 120 w 120"/>
                <a:gd name="T79" fmla="*/ 33 h 176"/>
                <a:gd name="T80" fmla="*/ 120 w 120"/>
                <a:gd name="T81" fmla="*/ 30 h 176"/>
                <a:gd name="T82" fmla="*/ 118 w 120"/>
                <a:gd name="T83" fmla="*/ 30 h 176"/>
                <a:gd name="T84" fmla="*/ 115 w 120"/>
                <a:gd name="T85" fmla="*/ 28 h 176"/>
                <a:gd name="T86" fmla="*/ 112 w 120"/>
                <a:gd name="T87" fmla="*/ 25 h 176"/>
                <a:gd name="T88" fmla="*/ 106 w 120"/>
                <a:gd name="T89" fmla="*/ 22 h 176"/>
                <a:gd name="T90" fmla="*/ 101 w 120"/>
                <a:gd name="T91" fmla="*/ 19 h 176"/>
                <a:gd name="T92" fmla="*/ 95 w 120"/>
                <a:gd name="T93" fmla="*/ 15 h 176"/>
                <a:gd name="T94" fmla="*/ 92 w 120"/>
                <a:gd name="T95" fmla="*/ 14 h 176"/>
                <a:gd name="T96" fmla="*/ 89 w 120"/>
                <a:gd name="T97" fmla="*/ 12 h 176"/>
                <a:gd name="T98" fmla="*/ 82 w 120"/>
                <a:gd name="T99" fmla="*/ 9 h 176"/>
                <a:gd name="T100" fmla="*/ 76 w 120"/>
                <a:gd name="T101" fmla="*/ 5 h 176"/>
                <a:gd name="T102" fmla="*/ 70 w 120"/>
                <a:gd name="T103" fmla="*/ 1 h 176"/>
                <a:gd name="T104" fmla="*/ 67 w 120"/>
                <a:gd name="T105" fmla="*/ 0 h 17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0"/>
                <a:gd name="T160" fmla="*/ 0 h 176"/>
                <a:gd name="T161" fmla="*/ 120 w 120"/>
                <a:gd name="T162" fmla="*/ 176 h 17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0" h="176">
                  <a:moveTo>
                    <a:pt x="67" y="0"/>
                  </a:moveTo>
                  <a:lnTo>
                    <a:pt x="67" y="0"/>
                  </a:lnTo>
                  <a:lnTo>
                    <a:pt x="67" y="1"/>
                  </a:lnTo>
                  <a:lnTo>
                    <a:pt x="67" y="3"/>
                  </a:lnTo>
                  <a:lnTo>
                    <a:pt x="65" y="6"/>
                  </a:lnTo>
                  <a:lnTo>
                    <a:pt x="64" y="8"/>
                  </a:lnTo>
                  <a:lnTo>
                    <a:pt x="62" y="11"/>
                  </a:lnTo>
                  <a:lnTo>
                    <a:pt x="61" y="15"/>
                  </a:lnTo>
                  <a:lnTo>
                    <a:pt x="57" y="19"/>
                  </a:lnTo>
                  <a:lnTo>
                    <a:pt x="54" y="23"/>
                  </a:lnTo>
                  <a:lnTo>
                    <a:pt x="53" y="28"/>
                  </a:lnTo>
                  <a:lnTo>
                    <a:pt x="50" y="34"/>
                  </a:lnTo>
                  <a:lnTo>
                    <a:pt x="47" y="39"/>
                  </a:lnTo>
                  <a:lnTo>
                    <a:pt x="42" y="44"/>
                  </a:lnTo>
                  <a:lnTo>
                    <a:pt x="39" y="50"/>
                  </a:lnTo>
                  <a:lnTo>
                    <a:pt x="34" y="54"/>
                  </a:lnTo>
                  <a:lnTo>
                    <a:pt x="31" y="61"/>
                  </a:lnTo>
                  <a:lnTo>
                    <a:pt x="26" y="65"/>
                  </a:lnTo>
                  <a:lnTo>
                    <a:pt x="23" y="72"/>
                  </a:lnTo>
                  <a:lnTo>
                    <a:pt x="20" y="76"/>
                  </a:lnTo>
                  <a:lnTo>
                    <a:pt x="17" y="81"/>
                  </a:lnTo>
                  <a:lnTo>
                    <a:pt x="14" y="86"/>
                  </a:lnTo>
                  <a:lnTo>
                    <a:pt x="11" y="90"/>
                  </a:lnTo>
                  <a:lnTo>
                    <a:pt x="9" y="95"/>
                  </a:lnTo>
                  <a:lnTo>
                    <a:pt x="6" y="98"/>
                  </a:lnTo>
                  <a:lnTo>
                    <a:pt x="6" y="103"/>
                  </a:lnTo>
                  <a:lnTo>
                    <a:pt x="4" y="106"/>
                  </a:lnTo>
                  <a:lnTo>
                    <a:pt x="3" y="111"/>
                  </a:lnTo>
                  <a:lnTo>
                    <a:pt x="1" y="114"/>
                  </a:lnTo>
                  <a:lnTo>
                    <a:pt x="1" y="117"/>
                  </a:lnTo>
                  <a:lnTo>
                    <a:pt x="0" y="120"/>
                  </a:lnTo>
                  <a:lnTo>
                    <a:pt x="0" y="123"/>
                  </a:lnTo>
                  <a:lnTo>
                    <a:pt x="0" y="125"/>
                  </a:lnTo>
                  <a:lnTo>
                    <a:pt x="0" y="134"/>
                  </a:lnTo>
                  <a:lnTo>
                    <a:pt x="1" y="140"/>
                  </a:lnTo>
                  <a:lnTo>
                    <a:pt x="1" y="143"/>
                  </a:lnTo>
                  <a:lnTo>
                    <a:pt x="3" y="145"/>
                  </a:lnTo>
                  <a:lnTo>
                    <a:pt x="4" y="145"/>
                  </a:lnTo>
                  <a:lnTo>
                    <a:pt x="6" y="147"/>
                  </a:lnTo>
                  <a:lnTo>
                    <a:pt x="8" y="148"/>
                  </a:lnTo>
                  <a:lnTo>
                    <a:pt x="11" y="150"/>
                  </a:lnTo>
                  <a:lnTo>
                    <a:pt x="12" y="153"/>
                  </a:lnTo>
                  <a:lnTo>
                    <a:pt x="14" y="156"/>
                  </a:lnTo>
                  <a:lnTo>
                    <a:pt x="15" y="161"/>
                  </a:lnTo>
                  <a:lnTo>
                    <a:pt x="17" y="164"/>
                  </a:lnTo>
                  <a:lnTo>
                    <a:pt x="18" y="167"/>
                  </a:lnTo>
                  <a:lnTo>
                    <a:pt x="34" y="176"/>
                  </a:lnTo>
                  <a:lnTo>
                    <a:pt x="36" y="176"/>
                  </a:lnTo>
                  <a:lnTo>
                    <a:pt x="37" y="175"/>
                  </a:lnTo>
                  <a:lnTo>
                    <a:pt x="39" y="175"/>
                  </a:lnTo>
                  <a:lnTo>
                    <a:pt x="42" y="173"/>
                  </a:lnTo>
                  <a:lnTo>
                    <a:pt x="45" y="171"/>
                  </a:lnTo>
                  <a:lnTo>
                    <a:pt x="50" y="170"/>
                  </a:lnTo>
                  <a:lnTo>
                    <a:pt x="53" y="168"/>
                  </a:lnTo>
                  <a:lnTo>
                    <a:pt x="57" y="167"/>
                  </a:lnTo>
                  <a:lnTo>
                    <a:pt x="62" y="164"/>
                  </a:lnTo>
                  <a:lnTo>
                    <a:pt x="65" y="161"/>
                  </a:lnTo>
                  <a:lnTo>
                    <a:pt x="70" y="156"/>
                  </a:lnTo>
                  <a:lnTo>
                    <a:pt x="75" y="151"/>
                  </a:lnTo>
                  <a:lnTo>
                    <a:pt x="78" y="147"/>
                  </a:lnTo>
                  <a:lnTo>
                    <a:pt x="82" y="142"/>
                  </a:lnTo>
                  <a:lnTo>
                    <a:pt x="86" y="136"/>
                  </a:lnTo>
                  <a:lnTo>
                    <a:pt x="92" y="123"/>
                  </a:lnTo>
                  <a:lnTo>
                    <a:pt x="95" y="112"/>
                  </a:lnTo>
                  <a:lnTo>
                    <a:pt x="98" y="103"/>
                  </a:lnTo>
                  <a:lnTo>
                    <a:pt x="101" y="95"/>
                  </a:lnTo>
                  <a:lnTo>
                    <a:pt x="103" y="87"/>
                  </a:lnTo>
                  <a:lnTo>
                    <a:pt x="104" y="79"/>
                  </a:lnTo>
                  <a:lnTo>
                    <a:pt x="106" y="73"/>
                  </a:lnTo>
                  <a:lnTo>
                    <a:pt x="109" y="64"/>
                  </a:lnTo>
                  <a:lnTo>
                    <a:pt x="112" y="56"/>
                  </a:lnTo>
                  <a:lnTo>
                    <a:pt x="114" y="50"/>
                  </a:lnTo>
                  <a:lnTo>
                    <a:pt x="115" y="44"/>
                  </a:lnTo>
                  <a:lnTo>
                    <a:pt x="117" y="39"/>
                  </a:lnTo>
                  <a:lnTo>
                    <a:pt x="118" y="34"/>
                  </a:lnTo>
                  <a:lnTo>
                    <a:pt x="120" y="33"/>
                  </a:lnTo>
                  <a:lnTo>
                    <a:pt x="120" y="31"/>
                  </a:lnTo>
                  <a:lnTo>
                    <a:pt x="120" y="30"/>
                  </a:lnTo>
                  <a:lnTo>
                    <a:pt x="118" y="30"/>
                  </a:lnTo>
                  <a:lnTo>
                    <a:pt x="117" y="30"/>
                  </a:lnTo>
                  <a:lnTo>
                    <a:pt x="115" y="28"/>
                  </a:lnTo>
                  <a:lnTo>
                    <a:pt x="114" y="26"/>
                  </a:lnTo>
                  <a:lnTo>
                    <a:pt x="112" y="25"/>
                  </a:lnTo>
                  <a:lnTo>
                    <a:pt x="109" y="23"/>
                  </a:lnTo>
                  <a:lnTo>
                    <a:pt x="106" y="22"/>
                  </a:lnTo>
                  <a:lnTo>
                    <a:pt x="103" y="20"/>
                  </a:lnTo>
                  <a:lnTo>
                    <a:pt x="101" y="19"/>
                  </a:lnTo>
                  <a:lnTo>
                    <a:pt x="98" y="17"/>
                  </a:lnTo>
                  <a:lnTo>
                    <a:pt x="95" y="15"/>
                  </a:lnTo>
                  <a:lnTo>
                    <a:pt x="93" y="14"/>
                  </a:lnTo>
                  <a:lnTo>
                    <a:pt x="92" y="14"/>
                  </a:lnTo>
                  <a:lnTo>
                    <a:pt x="89" y="12"/>
                  </a:lnTo>
                  <a:lnTo>
                    <a:pt x="86" y="11"/>
                  </a:lnTo>
                  <a:lnTo>
                    <a:pt x="82" y="9"/>
                  </a:lnTo>
                  <a:lnTo>
                    <a:pt x="79" y="6"/>
                  </a:lnTo>
                  <a:lnTo>
                    <a:pt x="76" y="5"/>
                  </a:lnTo>
                  <a:lnTo>
                    <a:pt x="73" y="3"/>
                  </a:lnTo>
                  <a:lnTo>
                    <a:pt x="70" y="1"/>
                  </a:lnTo>
                  <a:lnTo>
                    <a:pt x="68" y="1"/>
                  </a:lnTo>
                  <a:lnTo>
                    <a:pt x="67" y="0"/>
                  </a:lnTo>
                  <a:close/>
                </a:path>
              </a:pathLst>
            </a:custGeom>
            <a:solidFill>
              <a:srgbClr val="FF1900"/>
            </a:solidFill>
            <a:ln w="9525">
              <a:noFill/>
              <a:round/>
              <a:headEnd/>
              <a:tailEnd/>
            </a:ln>
          </p:spPr>
          <p:txBody>
            <a:bodyPr/>
            <a:lstStyle/>
            <a:p>
              <a:endParaRPr lang="en-US" dirty="0">
                <a:solidFill>
                  <a:prstClr val="black"/>
                </a:solidFill>
              </a:endParaRPr>
            </a:p>
          </p:txBody>
        </p:sp>
        <p:sp>
          <p:nvSpPr>
            <p:cNvPr id="74972" name="Freeform 1194"/>
            <p:cNvSpPr>
              <a:spLocks/>
            </p:cNvSpPr>
            <p:nvPr/>
          </p:nvSpPr>
          <p:spPr bwMode="auto">
            <a:xfrm>
              <a:off x="3368" y="1390"/>
              <a:ext cx="65" cy="38"/>
            </a:xfrm>
            <a:custGeom>
              <a:avLst/>
              <a:gdLst>
                <a:gd name="T0" fmla="*/ 4 w 65"/>
                <a:gd name="T1" fmla="*/ 0 h 38"/>
                <a:gd name="T2" fmla="*/ 0 w 65"/>
                <a:gd name="T3" fmla="*/ 6 h 38"/>
                <a:gd name="T4" fmla="*/ 1 w 65"/>
                <a:gd name="T5" fmla="*/ 9 h 38"/>
                <a:gd name="T6" fmla="*/ 60 w 65"/>
                <a:gd name="T7" fmla="*/ 38 h 38"/>
                <a:gd name="T8" fmla="*/ 65 w 65"/>
                <a:gd name="T9" fmla="*/ 30 h 38"/>
                <a:gd name="T10" fmla="*/ 4 w 65"/>
                <a:gd name="T11" fmla="*/ 0 h 38"/>
                <a:gd name="T12" fmla="*/ 0 60000 65536"/>
                <a:gd name="T13" fmla="*/ 0 60000 65536"/>
                <a:gd name="T14" fmla="*/ 0 60000 65536"/>
                <a:gd name="T15" fmla="*/ 0 60000 65536"/>
                <a:gd name="T16" fmla="*/ 0 60000 65536"/>
                <a:gd name="T17" fmla="*/ 0 60000 65536"/>
                <a:gd name="T18" fmla="*/ 0 w 65"/>
                <a:gd name="T19" fmla="*/ 0 h 38"/>
                <a:gd name="T20" fmla="*/ 65 w 6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65" h="38">
                  <a:moveTo>
                    <a:pt x="4" y="0"/>
                  </a:moveTo>
                  <a:lnTo>
                    <a:pt x="0" y="6"/>
                  </a:lnTo>
                  <a:lnTo>
                    <a:pt x="1" y="9"/>
                  </a:lnTo>
                  <a:lnTo>
                    <a:pt x="60" y="38"/>
                  </a:lnTo>
                  <a:lnTo>
                    <a:pt x="65" y="30"/>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73" name="Freeform 1195"/>
            <p:cNvSpPr>
              <a:spLocks/>
            </p:cNvSpPr>
            <p:nvPr/>
          </p:nvSpPr>
          <p:spPr bwMode="auto">
            <a:xfrm>
              <a:off x="3397" y="1335"/>
              <a:ext cx="91" cy="75"/>
            </a:xfrm>
            <a:custGeom>
              <a:avLst/>
              <a:gdLst>
                <a:gd name="T0" fmla="*/ 0 w 91"/>
                <a:gd name="T1" fmla="*/ 64 h 75"/>
                <a:gd name="T2" fmla="*/ 3 w 91"/>
                <a:gd name="T3" fmla="*/ 58 h 75"/>
                <a:gd name="T4" fmla="*/ 10 w 91"/>
                <a:gd name="T5" fmla="*/ 46 h 75"/>
                <a:gd name="T6" fmla="*/ 16 w 91"/>
                <a:gd name="T7" fmla="*/ 33 h 75"/>
                <a:gd name="T8" fmla="*/ 22 w 91"/>
                <a:gd name="T9" fmla="*/ 21 h 75"/>
                <a:gd name="T10" fmla="*/ 27 w 91"/>
                <a:gd name="T11" fmla="*/ 13 h 75"/>
                <a:gd name="T12" fmla="*/ 31 w 91"/>
                <a:gd name="T13" fmla="*/ 8 h 75"/>
                <a:gd name="T14" fmla="*/ 33 w 91"/>
                <a:gd name="T15" fmla="*/ 7 h 75"/>
                <a:gd name="T16" fmla="*/ 84 w 91"/>
                <a:gd name="T17" fmla="*/ 0 h 75"/>
                <a:gd name="T18" fmla="*/ 86 w 91"/>
                <a:gd name="T19" fmla="*/ 2 h 75"/>
                <a:gd name="T20" fmla="*/ 88 w 91"/>
                <a:gd name="T21" fmla="*/ 5 h 75"/>
                <a:gd name="T22" fmla="*/ 91 w 91"/>
                <a:gd name="T23" fmla="*/ 8 h 75"/>
                <a:gd name="T24" fmla="*/ 91 w 91"/>
                <a:gd name="T25" fmla="*/ 11 h 75"/>
                <a:gd name="T26" fmla="*/ 89 w 91"/>
                <a:gd name="T27" fmla="*/ 15 h 75"/>
                <a:gd name="T28" fmla="*/ 88 w 91"/>
                <a:gd name="T29" fmla="*/ 16 h 75"/>
                <a:gd name="T30" fmla="*/ 84 w 91"/>
                <a:gd name="T31" fmla="*/ 16 h 75"/>
                <a:gd name="T32" fmla="*/ 83 w 91"/>
                <a:gd name="T33" fmla="*/ 16 h 75"/>
                <a:gd name="T34" fmla="*/ 80 w 91"/>
                <a:gd name="T35" fmla="*/ 18 h 75"/>
                <a:gd name="T36" fmla="*/ 77 w 91"/>
                <a:gd name="T37" fmla="*/ 16 h 75"/>
                <a:gd name="T38" fmla="*/ 75 w 91"/>
                <a:gd name="T39" fmla="*/ 16 h 75"/>
                <a:gd name="T40" fmla="*/ 74 w 91"/>
                <a:gd name="T41" fmla="*/ 16 h 75"/>
                <a:gd name="T42" fmla="*/ 72 w 91"/>
                <a:gd name="T43" fmla="*/ 16 h 75"/>
                <a:gd name="T44" fmla="*/ 70 w 91"/>
                <a:gd name="T45" fmla="*/ 18 h 75"/>
                <a:gd name="T46" fmla="*/ 67 w 91"/>
                <a:gd name="T47" fmla="*/ 18 h 75"/>
                <a:gd name="T48" fmla="*/ 66 w 91"/>
                <a:gd name="T49" fmla="*/ 18 h 75"/>
                <a:gd name="T50" fmla="*/ 63 w 91"/>
                <a:gd name="T51" fmla="*/ 18 h 75"/>
                <a:gd name="T52" fmla="*/ 61 w 91"/>
                <a:gd name="T53" fmla="*/ 16 h 75"/>
                <a:gd name="T54" fmla="*/ 58 w 91"/>
                <a:gd name="T55" fmla="*/ 16 h 75"/>
                <a:gd name="T56" fmla="*/ 56 w 91"/>
                <a:gd name="T57" fmla="*/ 18 h 75"/>
                <a:gd name="T58" fmla="*/ 55 w 91"/>
                <a:gd name="T59" fmla="*/ 21 h 75"/>
                <a:gd name="T60" fmla="*/ 52 w 91"/>
                <a:gd name="T61" fmla="*/ 21 h 75"/>
                <a:gd name="T62" fmla="*/ 49 w 91"/>
                <a:gd name="T63" fmla="*/ 19 h 75"/>
                <a:gd name="T64" fmla="*/ 45 w 91"/>
                <a:gd name="T65" fmla="*/ 19 h 75"/>
                <a:gd name="T66" fmla="*/ 44 w 91"/>
                <a:gd name="T67" fmla="*/ 19 h 75"/>
                <a:gd name="T68" fmla="*/ 44 w 91"/>
                <a:gd name="T69" fmla="*/ 19 h 75"/>
                <a:gd name="T70" fmla="*/ 38 w 91"/>
                <a:gd name="T71" fmla="*/ 19 h 75"/>
                <a:gd name="T72" fmla="*/ 33 w 91"/>
                <a:gd name="T73" fmla="*/ 19 h 75"/>
                <a:gd name="T74" fmla="*/ 35 w 91"/>
                <a:gd name="T75" fmla="*/ 18 h 75"/>
                <a:gd name="T76" fmla="*/ 33 w 91"/>
                <a:gd name="T77" fmla="*/ 15 h 75"/>
                <a:gd name="T78" fmla="*/ 30 w 91"/>
                <a:gd name="T79" fmla="*/ 15 h 75"/>
                <a:gd name="T80" fmla="*/ 30 w 91"/>
                <a:gd name="T81" fmla="*/ 15 h 75"/>
                <a:gd name="T82" fmla="*/ 28 w 91"/>
                <a:gd name="T83" fmla="*/ 18 h 75"/>
                <a:gd name="T84" fmla="*/ 24 w 91"/>
                <a:gd name="T85" fmla="*/ 27 h 75"/>
                <a:gd name="T86" fmla="*/ 17 w 91"/>
                <a:gd name="T87" fmla="*/ 36 h 75"/>
                <a:gd name="T88" fmla="*/ 13 w 91"/>
                <a:gd name="T89" fmla="*/ 47 h 75"/>
                <a:gd name="T90" fmla="*/ 8 w 91"/>
                <a:gd name="T91" fmla="*/ 57 h 75"/>
                <a:gd name="T92" fmla="*/ 5 w 91"/>
                <a:gd name="T93" fmla="*/ 64 h 75"/>
                <a:gd name="T94" fmla="*/ 3 w 91"/>
                <a:gd name="T95" fmla="*/ 69 h 75"/>
                <a:gd name="T96" fmla="*/ 2 w 91"/>
                <a:gd name="T97" fmla="*/ 71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75"/>
                <a:gd name="T149" fmla="*/ 91 w 91"/>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75">
                  <a:moveTo>
                    <a:pt x="0" y="66"/>
                  </a:moveTo>
                  <a:lnTo>
                    <a:pt x="0" y="64"/>
                  </a:lnTo>
                  <a:lnTo>
                    <a:pt x="2" y="63"/>
                  </a:lnTo>
                  <a:lnTo>
                    <a:pt x="3" y="58"/>
                  </a:lnTo>
                  <a:lnTo>
                    <a:pt x="6" y="52"/>
                  </a:lnTo>
                  <a:lnTo>
                    <a:pt x="10" y="46"/>
                  </a:lnTo>
                  <a:lnTo>
                    <a:pt x="13" y="39"/>
                  </a:lnTo>
                  <a:lnTo>
                    <a:pt x="16" y="33"/>
                  </a:lnTo>
                  <a:lnTo>
                    <a:pt x="19" y="27"/>
                  </a:lnTo>
                  <a:lnTo>
                    <a:pt x="22" y="21"/>
                  </a:lnTo>
                  <a:lnTo>
                    <a:pt x="24" y="18"/>
                  </a:lnTo>
                  <a:lnTo>
                    <a:pt x="27" y="13"/>
                  </a:lnTo>
                  <a:lnTo>
                    <a:pt x="28" y="11"/>
                  </a:lnTo>
                  <a:lnTo>
                    <a:pt x="31" y="8"/>
                  </a:lnTo>
                  <a:lnTo>
                    <a:pt x="33" y="8"/>
                  </a:lnTo>
                  <a:lnTo>
                    <a:pt x="33" y="7"/>
                  </a:lnTo>
                  <a:lnTo>
                    <a:pt x="84" y="0"/>
                  </a:lnTo>
                  <a:lnTo>
                    <a:pt x="86" y="2"/>
                  </a:lnTo>
                  <a:lnTo>
                    <a:pt x="86" y="4"/>
                  </a:lnTo>
                  <a:lnTo>
                    <a:pt x="88" y="5"/>
                  </a:lnTo>
                  <a:lnTo>
                    <a:pt x="89" y="7"/>
                  </a:lnTo>
                  <a:lnTo>
                    <a:pt x="91" y="8"/>
                  </a:lnTo>
                  <a:lnTo>
                    <a:pt x="91" y="10"/>
                  </a:lnTo>
                  <a:lnTo>
                    <a:pt x="91" y="11"/>
                  </a:lnTo>
                  <a:lnTo>
                    <a:pt x="91" y="13"/>
                  </a:lnTo>
                  <a:lnTo>
                    <a:pt x="89" y="15"/>
                  </a:lnTo>
                  <a:lnTo>
                    <a:pt x="88" y="16"/>
                  </a:lnTo>
                  <a:lnTo>
                    <a:pt x="86" y="16"/>
                  </a:lnTo>
                  <a:lnTo>
                    <a:pt x="84" y="16"/>
                  </a:lnTo>
                  <a:lnTo>
                    <a:pt x="83" y="16"/>
                  </a:lnTo>
                  <a:lnTo>
                    <a:pt x="81" y="18"/>
                  </a:lnTo>
                  <a:lnTo>
                    <a:pt x="80" y="18"/>
                  </a:lnTo>
                  <a:lnTo>
                    <a:pt x="78" y="18"/>
                  </a:lnTo>
                  <a:lnTo>
                    <a:pt x="77" y="16"/>
                  </a:lnTo>
                  <a:lnTo>
                    <a:pt x="75" y="16"/>
                  </a:lnTo>
                  <a:lnTo>
                    <a:pt x="74" y="16"/>
                  </a:lnTo>
                  <a:lnTo>
                    <a:pt x="72" y="16"/>
                  </a:lnTo>
                  <a:lnTo>
                    <a:pt x="72" y="18"/>
                  </a:lnTo>
                  <a:lnTo>
                    <a:pt x="70" y="18"/>
                  </a:lnTo>
                  <a:lnTo>
                    <a:pt x="69" y="18"/>
                  </a:lnTo>
                  <a:lnTo>
                    <a:pt x="67" y="18"/>
                  </a:lnTo>
                  <a:lnTo>
                    <a:pt x="66" y="18"/>
                  </a:lnTo>
                  <a:lnTo>
                    <a:pt x="64" y="18"/>
                  </a:lnTo>
                  <a:lnTo>
                    <a:pt x="63" y="18"/>
                  </a:lnTo>
                  <a:lnTo>
                    <a:pt x="63" y="16"/>
                  </a:lnTo>
                  <a:lnTo>
                    <a:pt x="61" y="16"/>
                  </a:lnTo>
                  <a:lnTo>
                    <a:pt x="59" y="16"/>
                  </a:lnTo>
                  <a:lnTo>
                    <a:pt x="58" y="16"/>
                  </a:lnTo>
                  <a:lnTo>
                    <a:pt x="56" y="18"/>
                  </a:lnTo>
                  <a:lnTo>
                    <a:pt x="55" y="19"/>
                  </a:lnTo>
                  <a:lnTo>
                    <a:pt x="55" y="21"/>
                  </a:lnTo>
                  <a:lnTo>
                    <a:pt x="53" y="21"/>
                  </a:lnTo>
                  <a:lnTo>
                    <a:pt x="52" y="21"/>
                  </a:lnTo>
                  <a:lnTo>
                    <a:pt x="50" y="19"/>
                  </a:lnTo>
                  <a:lnTo>
                    <a:pt x="49" y="19"/>
                  </a:lnTo>
                  <a:lnTo>
                    <a:pt x="47" y="19"/>
                  </a:lnTo>
                  <a:lnTo>
                    <a:pt x="45" y="19"/>
                  </a:lnTo>
                  <a:lnTo>
                    <a:pt x="44" y="19"/>
                  </a:lnTo>
                  <a:lnTo>
                    <a:pt x="41" y="21"/>
                  </a:lnTo>
                  <a:lnTo>
                    <a:pt x="38" y="19"/>
                  </a:lnTo>
                  <a:lnTo>
                    <a:pt x="14" y="75"/>
                  </a:lnTo>
                  <a:lnTo>
                    <a:pt x="33" y="19"/>
                  </a:lnTo>
                  <a:lnTo>
                    <a:pt x="33" y="18"/>
                  </a:lnTo>
                  <a:lnTo>
                    <a:pt x="35" y="18"/>
                  </a:lnTo>
                  <a:lnTo>
                    <a:pt x="35" y="16"/>
                  </a:lnTo>
                  <a:lnTo>
                    <a:pt x="33" y="15"/>
                  </a:lnTo>
                  <a:lnTo>
                    <a:pt x="31" y="15"/>
                  </a:lnTo>
                  <a:lnTo>
                    <a:pt x="30" y="15"/>
                  </a:lnTo>
                  <a:lnTo>
                    <a:pt x="28" y="16"/>
                  </a:lnTo>
                  <a:lnTo>
                    <a:pt x="28" y="18"/>
                  </a:lnTo>
                  <a:lnTo>
                    <a:pt x="25" y="22"/>
                  </a:lnTo>
                  <a:lnTo>
                    <a:pt x="24" y="27"/>
                  </a:lnTo>
                  <a:lnTo>
                    <a:pt x="21" y="32"/>
                  </a:lnTo>
                  <a:lnTo>
                    <a:pt x="17" y="36"/>
                  </a:lnTo>
                  <a:lnTo>
                    <a:pt x="14" y="43"/>
                  </a:lnTo>
                  <a:lnTo>
                    <a:pt x="13" y="47"/>
                  </a:lnTo>
                  <a:lnTo>
                    <a:pt x="10" y="52"/>
                  </a:lnTo>
                  <a:lnTo>
                    <a:pt x="8" y="57"/>
                  </a:lnTo>
                  <a:lnTo>
                    <a:pt x="6" y="60"/>
                  </a:lnTo>
                  <a:lnTo>
                    <a:pt x="5" y="64"/>
                  </a:lnTo>
                  <a:lnTo>
                    <a:pt x="3" y="68"/>
                  </a:lnTo>
                  <a:lnTo>
                    <a:pt x="3" y="69"/>
                  </a:lnTo>
                  <a:lnTo>
                    <a:pt x="2" y="71"/>
                  </a:lnTo>
                  <a:lnTo>
                    <a:pt x="0" y="6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74" name="Freeform 1196"/>
            <p:cNvSpPr>
              <a:spLocks/>
            </p:cNvSpPr>
            <p:nvPr/>
          </p:nvSpPr>
          <p:spPr bwMode="auto">
            <a:xfrm>
              <a:off x="3305" y="1403"/>
              <a:ext cx="67" cy="135"/>
            </a:xfrm>
            <a:custGeom>
              <a:avLst/>
              <a:gdLst>
                <a:gd name="T0" fmla="*/ 67 w 67"/>
                <a:gd name="T1" fmla="*/ 0 h 135"/>
                <a:gd name="T2" fmla="*/ 67 w 67"/>
                <a:gd name="T3" fmla="*/ 0 h 135"/>
                <a:gd name="T4" fmla="*/ 67 w 67"/>
                <a:gd name="T5" fmla="*/ 1 h 135"/>
                <a:gd name="T6" fmla="*/ 66 w 67"/>
                <a:gd name="T7" fmla="*/ 3 h 135"/>
                <a:gd name="T8" fmla="*/ 64 w 67"/>
                <a:gd name="T9" fmla="*/ 4 h 135"/>
                <a:gd name="T10" fmla="*/ 63 w 67"/>
                <a:gd name="T11" fmla="*/ 7 h 135"/>
                <a:gd name="T12" fmla="*/ 61 w 67"/>
                <a:gd name="T13" fmla="*/ 10 h 135"/>
                <a:gd name="T14" fmla="*/ 59 w 67"/>
                <a:gd name="T15" fmla="*/ 14 h 135"/>
                <a:gd name="T16" fmla="*/ 56 w 67"/>
                <a:gd name="T17" fmla="*/ 17 h 135"/>
                <a:gd name="T18" fmla="*/ 55 w 67"/>
                <a:gd name="T19" fmla="*/ 21 h 135"/>
                <a:gd name="T20" fmla="*/ 52 w 67"/>
                <a:gd name="T21" fmla="*/ 25 h 135"/>
                <a:gd name="T22" fmla="*/ 49 w 67"/>
                <a:gd name="T23" fmla="*/ 29 h 135"/>
                <a:gd name="T24" fmla="*/ 45 w 67"/>
                <a:gd name="T25" fmla="*/ 34 h 135"/>
                <a:gd name="T26" fmla="*/ 42 w 67"/>
                <a:gd name="T27" fmla="*/ 39 h 135"/>
                <a:gd name="T28" fmla="*/ 38 w 67"/>
                <a:gd name="T29" fmla="*/ 43 h 135"/>
                <a:gd name="T30" fmla="*/ 35 w 67"/>
                <a:gd name="T31" fmla="*/ 48 h 135"/>
                <a:gd name="T32" fmla="*/ 31 w 67"/>
                <a:gd name="T33" fmla="*/ 53 h 135"/>
                <a:gd name="T34" fmla="*/ 24 w 67"/>
                <a:gd name="T35" fmla="*/ 60 h 135"/>
                <a:gd name="T36" fmla="*/ 19 w 67"/>
                <a:gd name="T37" fmla="*/ 68 h 135"/>
                <a:gd name="T38" fmla="*/ 14 w 67"/>
                <a:gd name="T39" fmla="*/ 74 h 135"/>
                <a:gd name="T40" fmla="*/ 11 w 67"/>
                <a:gd name="T41" fmla="*/ 81 h 135"/>
                <a:gd name="T42" fmla="*/ 8 w 67"/>
                <a:gd name="T43" fmla="*/ 85 h 135"/>
                <a:gd name="T44" fmla="*/ 6 w 67"/>
                <a:gd name="T45" fmla="*/ 92 h 135"/>
                <a:gd name="T46" fmla="*/ 3 w 67"/>
                <a:gd name="T47" fmla="*/ 99 h 135"/>
                <a:gd name="T48" fmla="*/ 2 w 67"/>
                <a:gd name="T49" fmla="*/ 107 h 135"/>
                <a:gd name="T50" fmla="*/ 0 w 67"/>
                <a:gd name="T51" fmla="*/ 121 h 135"/>
                <a:gd name="T52" fmla="*/ 0 w 67"/>
                <a:gd name="T53" fmla="*/ 129 h 135"/>
                <a:gd name="T54" fmla="*/ 0 w 67"/>
                <a:gd name="T55" fmla="*/ 134 h 135"/>
                <a:gd name="T56" fmla="*/ 2 w 67"/>
                <a:gd name="T57" fmla="*/ 135 h 135"/>
                <a:gd name="T58" fmla="*/ 2 w 67"/>
                <a:gd name="T59" fmla="*/ 134 h 135"/>
                <a:gd name="T60" fmla="*/ 2 w 67"/>
                <a:gd name="T61" fmla="*/ 131 h 135"/>
                <a:gd name="T62" fmla="*/ 2 w 67"/>
                <a:gd name="T63" fmla="*/ 124 h 135"/>
                <a:gd name="T64" fmla="*/ 3 w 67"/>
                <a:gd name="T65" fmla="*/ 118 h 135"/>
                <a:gd name="T66" fmla="*/ 5 w 67"/>
                <a:gd name="T67" fmla="*/ 109 h 135"/>
                <a:gd name="T68" fmla="*/ 8 w 67"/>
                <a:gd name="T69" fmla="*/ 99 h 135"/>
                <a:gd name="T70" fmla="*/ 13 w 67"/>
                <a:gd name="T71" fmla="*/ 90 h 135"/>
                <a:gd name="T72" fmla="*/ 19 w 67"/>
                <a:gd name="T73" fmla="*/ 79 h 135"/>
                <a:gd name="T74" fmla="*/ 22 w 67"/>
                <a:gd name="T75" fmla="*/ 74 h 135"/>
                <a:gd name="T76" fmla="*/ 25 w 67"/>
                <a:gd name="T77" fmla="*/ 70 h 135"/>
                <a:gd name="T78" fmla="*/ 28 w 67"/>
                <a:gd name="T79" fmla="*/ 65 h 135"/>
                <a:gd name="T80" fmla="*/ 31 w 67"/>
                <a:gd name="T81" fmla="*/ 62 h 135"/>
                <a:gd name="T82" fmla="*/ 33 w 67"/>
                <a:gd name="T83" fmla="*/ 57 h 135"/>
                <a:gd name="T84" fmla="*/ 36 w 67"/>
                <a:gd name="T85" fmla="*/ 54 h 135"/>
                <a:gd name="T86" fmla="*/ 38 w 67"/>
                <a:gd name="T87" fmla="*/ 51 h 135"/>
                <a:gd name="T88" fmla="*/ 39 w 67"/>
                <a:gd name="T89" fmla="*/ 49 h 135"/>
                <a:gd name="T90" fmla="*/ 41 w 67"/>
                <a:gd name="T91" fmla="*/ 46 h 135"/>
                <a:gd name="T92" fmla="*/ 44 w 67"/>
                <a:gd name="T93" fmla="*/ 43 h 135"/>
                <a:gd name="T94" fmla="*/ 45 w 67"/>
                <a:gd name="T95" fmla="*/ 40 h 135"/>
                <a:gd name="T96" fmla="*/ 47 w 67"/>
                <a:gd name="T97" fmla="*/ 39 h 135"/>
                <a:gd name="T98" fmla="*/ 49 w 67"/>
                <a:gd name="T99" fmla="*/ 35 h 135"/>
                <a:gd name="T100" fmla="*/ 52 w 67"/>
                <a:gd name="T101" fmla="*/ 32 h 135"/>
                <a:gd name="T102" fmla="*/ 53 w 67"/>
                <a:gd name="T103" fmla="*/ 29 h 135"/>
                <a:gd name="T104" fmla="*/ 56 w 67"/>
                <a:gd name="T105" fmla="*/ 26 h 135"/>
                <a:gd name="T106" fmla="*/ 59 w 67"/>
                <a:gd name="T107" fmla="*/ 18 h 135"/>
                <a:gd name="T108" fmla="*/ 63 w 67"/>
                <a:gd name="T109" fmla="*/ 14 h 135"/>
                <a:gd name="T110" fmla="*/ 64 w 67"/>
                <a:gd name="T111" fmla="*/ 9 h 135"/>
                <a:gd name="T112" fmla="*/ 66 w 67"/>
                <a:gd name="T113" fmla="*/ 4 h 135"/>
                <a:gd name="T114" fmla="*/ 67 w 67"/>
                <a:gd name="T115" fmla="*/ 3 h 135"/>
                <a:gd name="T116" fmla="*/ 67 w 67"/>
                <a:gd name="T117" fmla="*/ 1 h 135"/>
                <a:gd name="T118" fmla="*/ 67 w 67"/>
                <a:gd name="T119" fmla="*/ 0 h 135"/>
                <a:gd name="T120" fmla="*/ 67 w 67"/>
                <a:gd name="T121" fmla="*/ 0 h 1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
                <a:gd name="T184" fmla="*/ 0 h 135"/>
                <a:gd name="T185" fmla="*/ 67 w 67"/>
                <a:gd name="T186" fmla="*/ 135 h 1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 h="135">
                  <a:moveTo>
                    <a:pt x="67" y="0"/>
                  </a:moveTo>
                  <a:lnTo>
                    <a:pt x="67" y="0"/>
                  </a:lnTo>
                  <a:lnTo>
                    <a:pt x="67" y="1"/>
                  </a:lnTo>
                  <a:lnTo>
                    <a:pt x="66" y="3"/>
                  </a:lnTo>
                  <a:lnTo>
                    <a:pt x="64" y="4"/>
                  </a:lnTo>
                  <a:lnTo>
                    <a:pt x="63" y="7"/>
                  </a:lnTo>
                  <a:lnTo>
                    <a:pt x="61" y="10"/>
                  </a:lnTo>
                  <a:lnTo>
                    <a:pt x="59" y="14"/>
                  </a:lnTo>
                  <a:lnTo>
                    <a:pt x="56" y="17"/>
                  </a:lnTo>
                  <a:lnTo>
                    <a:pt x="55" y="21"/>
                  </a:lnTo>
                  <a:lnTo>
                    <a:pt x="52" y="25"/>
                  </a:lnTo>
                  <a:lnTo>
                    <a:pt x="49" y="29"/>
                  </a:lnTo>
                  <a:lnTo>
                    <a:pt x="45" y="34"/>
                  </a:lnTo>
                  <a:lnTo>
                    <a:pt x="42" y="39"/>
                  </a:lnTo>
                  <a:lnTo>
                    <a:pt x="38" y="43"/>
                  </a:lnTo>
                  <a:lnTo>
                    <a:pt x="35" y="48"/>
                  </a:lnTo>
                  <a:lnTo>
                    <a:pt x="31" y="53"/>
                  </a:lnTo>
                  <a:lnTo>
                    <a:pt x="24" y="60"/>
                  </a:lnTo>
                  <a:lnTo>
                    <a:pt x="19" y="68"/>
                  </a:lnTo>
                  <a:lnTo>
                    <a:pt x="14" y="74"/>
                  </a:lnTo>
                  <a:lnTo>
                    <a:pt x="11" y="81"/>
                  </a:lnTo>
                  <a:lnTo>
                    <a:pt x="8" y="85"/>
                  </a:lnTo>
                  <a:lnTo>
                    <a:pt x="6" y="92"/>
                  </a:lnTo>
                  <a:lnTo>
                    <a:pt x="3" y="99"/>
                  </a:lnTo>
                  <a:lnTo>
                    <a:pt x="2" y="107"/>
                  </a:lnTo>
                  <a:lnTo>
                    <a:pt x="0" y="121"/>
                  </a:lnTo>
                  <a:lnTo>
                    <a:pt x="0" y="129"/>
                  </a:lnTo>
                  <a:lnTo>
                    <a:pt x="0" y="134"/>
                  </a:lnTo>
                  <a:lnTo>
                    <a:pt x="2" y="135"/>
                  </a:lnTo>
                  <a:lnTo>
                    <a:pt x="2" y="134"/>
                  </a:lnTo>
                  <a:lnTo>
                    <a:pt x="2" y="131"/>
                  </a:lnTo>
                  <a:lnTo>
                    <a:pt x="2" y="124"/>
                  </a:lnTo>
                  <a:lnTo>
                    <a:pt x="3" y="118"/>
                  </a:lnTo>
                  <a:lnTo>
                    <a:pt x="5" y="109"/>
                  </a:lnTo>
                  <a:lnTo>
                    <a:pt x="8" y="99"/>
                  </a:lnTo>
                  <a:lnTo>
                    <a:pt x="13" y="90"/>
                  </a:lnTo>
                  <a:lnTo>
                    <a:pt x="19" y="79"/>
                  </a:lnTo>
                  <a:lnTo>
                    <a:pt x="22" y="74"/>
                  </a:lnTo>
                  <a:lnTo>
                    <a:pt x="25" y="70"/>
                  </a:lnTo>
                  <a:lnTo>
                    <a:pt x="28" y="65"/>
                  </a:lnTo>
                  <a:lnTo>
                    <a:pt x="31" y="62"/>
                  </a:lnTo>
                  <a:lnTo>
                    <a:pt x="33" y="57"/>
                  </a:lnTo>
                  <a:lnTo>
                    <a:pt x="36" y="54"/>
                  </a:lnTo>
                  <a:lnTo>
                    <a:pt x="38" y="51"/>
                  </a:lnTo>
                  <a:lnTo>
                    <a:pt x="39" y="49"/>
                  </a:lnTo>
                  <a:lnTo>
                    <a:pt x="41" y="46"/>
                  </a:lnTo>
                  <a:lnTo>
                    <a:pt x="44" y="43"/>
                  </a:lnTo>
                  <a:lnTo>
                    <a:pt x="45" y="40"/>
                  </a:lnTo>
                  <a:lnTo>
                    <a:pt x="47" y="39"/>
                  </a:lnTo>
                  <a:lnTo>
                    <a:pt x="49" y="35"/>
                  </a:lnTo>
                  <a:lnTo>
                    <a:pt x="52" y="32"/>
                  </a:lnTo>
                  <a:lnTo>
                    <a:pt x="53" y="29"/>
                  </a:lnTo>
                  <a:lnTo>
                    <a:pt x="56" y="26"/>
                  </a:lnTo>
                  <a:lnTo>
                    <a:pt x="59" y="18"/>
                  </a:lnTo>
                  <a:lnTo>
                    <a:pt x="63" y="14"/>
                  </a:lnTo>
                  <a:lnTo>
                    <a:pt x="64" y="9"/>
                  </a:lnTo>
                  <a:lnTo>
                    <a:pt x="66" y="4"/>
                  </a:lnTo>
                  <a:lnTo>
                    <a:pt x="67" y="3"/>
                  </a:lnTo>
                  <a:lnTo>
                    <a:pt x="67" y="1"/>
                  </a:lnTo>
                  <a:lnTo>
                    <a:pt x="67"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75" name="Freeform 1197"/>
            <p:cNvSpPr>
              <a:spLocks/>
            </p:cNvSpPr>
            <p:nvPr/>
          </p:nvSpPr>
          <p:spPr bwMode="auto">
            <a:xfrm>
              <a:off x="3346" y="1429"/>
              <a:ext cx="78" cy="139"/>
            </a:xfrm>
            <a:custGeom>
              <a:avLst/>
              <a:gdLst>
                <a:gd name="T0" fmla="*/ 78 w 78"/>
                <a:gd name="T1" fmla="*/ 2 h 139"/>
                <a:gd name="T2" fmla="*/ 75 w 78"/>
                <a:gd name="T3" fmla="*/ 13 h 139"/>
                <a:gd name="T4" fmla="*/ 68 w 78"/>
                <a:gd name="T5" fmla="*/ 28 h 139"/>
                <a:gd name="T6" fmla="*/ 62 w 78"/>
                <a:gd name="T7" fmla="*/ 47 h 139"/>
                <a:gd name="T8" fmla="*/ 57 w 78"/>
                <a:gd name="T9" fmla="*/ 64 h 139"/>
                <a:gd name="T10" fmla="*/ 54 w 78"/>
                <a:gd name="T11" fmla="*/ 77 h 139"/>
                <a:gd name="T12" fmla="*/ 51 w 78"/>
                <a:gd name="T13" fmla="*/ 89 h 139"/>
                <a:gd name="T14" fmla="*/ 42 w 78"/>
                <a:gd name="T15" fmla="*/ 101 h 139"/>
                <a:gd name="T16" fmla="*/ 31 w 78"/>
                <a:gd name="T17" fmla="*/ 111 h 139"/>
                <a:gd name="T18" fmla="*/ 23 w 78"/>
                <a:gd name="T19" fmla="*/ 117 h 139"/>
                <a:gd name="T20" fmla="*/ 17 w 78"/>
                <a:gd name="T21" fmla="*/ 122 h 139"/>
                <a:gd name="T22" fmla="*/ 11 w 78"/>
                <a:gd name="T23" fmla="*/ 126 h 139"/>
                <a:gd name="T24" fmla="*/ 8 w 78"/>
                <a:gd name="T25" fmla="*/ 131 h 139"/>
                <a:gd name="T26" fmla="*/ 3 w 78"/>
                <a:gd name="T27" fmla="*/ 134 h 139"/>
                <a:gd name="T28" fmla="*/ 1 w 78"/>
                <a:gd name="T29" fmla="*/ 136 h 139"/>
                <a:gd name="T30" fmla="*/ 0 w 78"/>
                <a:gd name="T31" fmla="*/ 137 h 139"/>
                <a:gd name="T32" fmla="*/ 1 w 78"/>
                <a:gd name="T33" fmla="*/ 139 h 139"/>
                <a:gd name="T34" fmla="*/ 3 w 78"/>
                <a:gd name="T35" fmla="*/ 139 h 139"/>
                <a:gd name="T36" fmla="*/ 8 w 78"/>
                <a:gd name="T37" fmla="*/ 137 h 139"/>
                <a:gd name="T38" fmla="*/ 14 w 78"/>
                <a:gd name="T39" fmla="*/ 134 h 139"/>
                <a:gd name="T40" fmla="*/ 22 w 78"/>
                <a:gd name="T41" fmla="*/ 131 h 139"/>
                <a:gd name="T42" fmla="*/ 31 w 78"/>
                <a:gd name="T43" fmla="*/ 125 h 139"/>
                <a:gd name="T44" fmla="*/ 39 w 78"/>
                <a:gd name="T45" fmla="*/ 117 h 139"/>
                <a:gd name="T46" fmla="*/ 47 w 78"/>
                <a:gd name="T47" fmla="*/ 108 h 139"/>
                <a:gd name="T48" fmla="*/ 53 w 78"/>
                <a:gd name="T49" fmla="*/ 97 h 139"/>
                <a:gd name="T50" fmla="*/ 61 w 78"/>
                <a:gd name="T51" fmla="*/ 77 h 139"/>
                <a:gd name="T52" fmla="*/ 64 w 78"/>
                <a:gd name="T53" fmla="*/ 66 h 139"/>
                <a:gd name="T54" fmla="*/ 67 w 78"/>
                <a:gd name="T55" fmla="*/ 55 h 139"/>
                <a:gd name="T56" fmla="*/ 70 w 78"/>
                <a:gd name="T57" fmla="*/ 41 h 139"/>
                <a:gd name="T58" fmla="*/ 75 w 78"/>
                <a:gd name="T59" fmla="*/ 23 h 139"/>
                <a:gd name="T60" fmla="*/ 78 w 78"/>
                <a:gd name="T61" fmla="*/ 11 h 139"/>
                <a:gd name="T62" fmla="*/ 78 w 78"/>
                <a:gd name="T63" fmla="*/ 3 h 139"/>
                <a:gd name="T64" fmla="*/ 78 w 78"/>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139"/>
                <a:gd name="T101" fmla="*/ 78 w 78"/>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139">
                  <a:moveTo>
                    <a:pt x="78" y="0"/>
                  </a:moveTo>
                  <a:lnTo>
                    <a:pt x="78" y="2"/>
                  </a:lnTo>
                  <a:lnTo>
                    <a:pt x="76" y="6"/>
                  </a:lnTo>
                  <a:lnTo>
                    <a:pt x="75" y="13"/>
                  </a:lnTo>
                  <a:lnTo>
                    <a:pt x="72" y="20"/>
                  </a:lnTo>
                  <a:lnTo>
                    <a:pt x="68" y="28"/>
                  </a:lnTo>
                  <a:lnTo>
                    <a:pt x="65" y="38"/>
                  </a:lnTo>
                  <a:lnTo>
                    <a:pt x="62" y="47"/>
                  </a:lnTo>
                  <a:lnTo>
                    <a:pt x="61" y="56"/>
                  </a:lnTo>
                  <a:lnTo>
                    <a:pt x="57" y="64"/>
                  </a:lnTo>
                  <a:lnTo>
                    <a:pt x="56" y="70"/>
                  </a:lnTo>
                  <a:lnTo>
                    <a:pt x="54" y="77"/>
                  </a:lnTo>
                  <a:lnTo>
                    <a:pt x="53" y="83"/>
                  </a:lnTo>
                  <a:lnTo>
                    <a:pt x="51" y="89"/>
                  </a:lnTo>
                  <a:lnTo>
                    <a:pt x="47" y="95"/>
                  </a:lnTo>
                  <a:lnTo>
                    <a:pt x="42" y="101"/>
                  </a:lnTo>
                  <a:lnTo>
                    <a:pt x="34" y="108"/>
                  </a:lnTo>
                  <a:lnTo>
                    <a:pt x="31" y="111"/>
                  </a:lnTo>
                  <a:lnTo>
                    <a:pt x="26" y="114"/>
                  </a:lnTo>
                  <a:lnTo>
                    <a:pt x="23" y="117"/>
                  </a:lnTo>
                  <a:lnTo>
                    <a:pt x="20" y="120"/>
                  </a:lnTo>
                  <a:lnTo>
                    <a:pt x="17" y="122"/>
                  </a:lnTo>
                  <a:lnTo>
                    <a:pt x="14" y="125"/>
                  </a:lnTo>
                  <a:lnTo>
                    <a:pt x="11" y="126"/>
                  </a:lnTo>
                  <a:lnTo>
                    <a:pt x="9" y="128"/>
                  </a:lnTo>
                  <a:lnTo>
                    <a:pt x="8" y="131"/>
                  </a:lnTo>
                  <a:lnTo>
                    <a:pt x="4" y="133"/>
                  </a:lnTo>
                  <a:lnTo>
                    <a:pt x="3" y="134"/>
                  </a:lnTo>
                  <a:lnTo>
                    <a:pt x="1" y="136"/>
                  </a:lnTo>
                  <a:lnTo>
                    <a:pt x="0" y="137"/>
                  </a:lnTo>
                  <a:lnTo>
                    <a:pt x="1" y="139"/>
                  </a:lnTo>
                  <a:lnTo>
                    <a:pt x="3" y="139"/>
                  </a:lnTo>
                  <a:lnTo>
                    <a:pt x="4" y="139"/>
                  </a:lnTo>
                  <a:lnTo>
                    <a:pt x="8" y="137"/>
                  </a:lnTo>
                  <a:lnTo>
                    <a:pt x="11" y="136"/>
                  </a:lnTo>
                  <a:lnTo>
                    <a:pt x="14" y="134"/>
                  </a:lnTo>
                  <a:lnTo>
                    <a:pt x="18" y="133"/>
                  </a:lnTo>
                  <a:lnTo>
                    <a:pt x="22" y="131"/>
                  </a:lnTo>
                  <a:lnTo>
                    <a:pt x="26" y="128"/>
                  </a:lnTo>
                  <a:lnTo>
                    <a:pt x="31" y="125"/>
                  </a:lnTo>
                  <a:lnTo>
                    <a:pt x="36" y="122"/>
                  </a:lnTo>
                  <a:lnTo>
                    <a:pt x="39" y="117"/>
                  </a:lnTo>
                  <a:lnTo>
                    <a:pt x="43" y="112"/>
                  </a:lnTo>
                  <a:lnTo>
                    <a:pt x="47" y="108"/>
                  </a:lnTo>
                  <a:lnTo>
                    <a:pt x="50" y="103"/>
                  </a:lnTo>
                  <a:lnTo>
                    <a:pt x="53" y="97"/>
                  </a:lnTo>
                  <a:lnTo>
                    <a:pt x="57" y="86"/>
                  </a:lnTo>
                  <a:lnTo>
                    <a:pt x="61" y="77"/>
                  </a:lnTo>
                  <a:lnTo>
                    <a:pt x="62" y="70"/>
                  </a:lnTo>
                  <a:lnTo>
                    <a:pt x="64" y="66"/>
                  </a:lnTo>
                  <a:lnTo>
                    <a:pt x="65" y="59"/>
                  </a:lnTo>
                  <a:lnTo>
                    <a:pt x="67" y="55"/>
                  </a:lnTo>
                  <a:lnTo>
                    <a:pt x="68" y="48"/>
                  </a:lnTo>
                  <a:lnTo>
                    <a:pt x="70" y="41"/>
                  </a:lnTo>
                  <a:lnTo>
                    <a:pt x="73" y="31"/>
                  </a:lnTo>
                  <a:lnTo>
                    <a:pt x="75" y="23"/>
                  </a:lnTo>
                  <a:lnTo>
                    <a:pt x="76" y="17"/>
                  </a:lnTo>
                  <a:lnTo>
                    <a:pt x="78" y="11"/>
                  </a:lnTo>
                  <a:lnTo>
                    <a:pt x="78" y="6"/>
                  </a:lnTo>
                  <a:lnTo>
                    <a:pt x="78" y="3"/>
                  </a:lnTo>
                  <a:lnTo>
                    <a:pt x="78" y="2"/>
                  </a:lnTo>
                  <a:lnTo>
                    <a:pt x="7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76" name="Freeform 1198"/>
            <p:cNvSpPr>
              <a:spLocks/>
            </p:cNvSpPr>
            <p:nvPr/>
          </p:nvSpPr>
          <p:spPr bwMode="auto">
            <a:xfrm>
              <a:off x="3391" y="1509"/>
              <a:ext cx="25" cy="39"/>
            </a:xfrm>
            <a:custGeom>
              <a:avLst/>
              <a:gdLst>
                <a:gd name="T0" fmla="*/ 23 w 25"/>
                <a:gd name="T1" fmla="*/ 0 h 39"/>
                <a:gd name="T2" fmla="*/ 23 w 25"/>
                <a:gd name="T3" fmla="*/ 0 h 39"/>
                <a:gd name="T4" fmla="*/ 23 w 25"/>
                <a:gd name="T5" fmla="*/ 1 h 39"/>
                <a:gd name="T6" fmla="*/ 23 w 25"/>
                <a:gd name="T7" fmla="*/ 3 h 39"/>
                <a:gd name="T8" fmla="*/ 22 w 25"/>
                <a:gd name="T9" fmla="*/ 6 h 39"/>
                <a:gd name="T10" fmla="*/ 22 w 25"/>
                <a:gd name="T11" fmla="*/ 9 h 39"/>
                <a:gd name="T12" fmla="*/ 20 w 25"/>
                <a:gd name="T13" fmla="*/ 12 h 39"/>
                <a:gd name="T14" fmla="*/ 19 w 25"/>
                <a:gd name="T15" fmla="*/ 17 h 39"/>
                <a:gd name="T16" fmla="*/ 16 w 25"/>
                <a:gd name="T17" fmla="*/ 21 h 39"/>
                <a:gd name="T18" fmla="*/ 12 w 25"/>
                <a:gd name="T19" fmla="*/ 25 h 39"/>
                <a:gd name="T20" fmla="*/ 9 w 25"/>
                <a:gd name="T21" fmla="*/ 29 h 39"/>
                <a:gd name="T22" fmla="*/ 8 w 25"/>
                <a:gd name="T23" fmla="*/ 32 h 39"/>
                <a:gd name="T24" fmla="*/ 5 w 25"/>
                <a:gd name="T25" fmla="*/ 34 h 39"/>
                <a:gd name="T26" fmla="*/ 3 w 25"/>
                <a:gd name="T27" fmla="*/ 36 h 39"/>
                <a:gd name="T28" fmla="*/ 2 w 25"/>
                <a:gd name="T29" fmla="*/ 37 h 39"/>
                <a:gd name="T30" fmla="*/ 0 w 25"/>
                <a:gd name="T31" fmla="*/ 39 h 39"/>
                <a:gd name="T32" fmla="*/ 0 w 25"/>
                <a:gd name="T33" fmla="*/ 39 h 39"/>
                <a:gd name="T34" fmla="*/ 0 w 25"/>
                <a:gd name="T35" fmla="*/ 39 h 39"/>
                <a:gd name="T36" fmla="*/ 2 w 25"/>
                <a:gd name="T37" fmla="*/ 37 h 39"/>
                <a:gd name="T38" fmla="*/ 5 w 25"/>
                <a:gd name="T39" fmla="*/ 37 h 39"/>
                <a:gd name="T40" fmla="*/ 8 w 25"/>
                <a:gd name="T41" fmla="*/ 36 h 39"/>
                <a:gd name="T42" fmla="*/ 12 w 25"/>
                <a:gd name="T43" fmla="*/ 32 h 39"/>
                <a:gd name="T44" fmla="*/ 16 w 25"/>
                <a:gd name="T45" fmla="*/ 29 h 39"/>
                <a:gd name="T46" fmla="*/ 19 w 25"/>
                <a:gd name="T47" fmla="*/ 26 h 39"/>
                <a:gd name="T48" fmla="*/ 22 w 25"/>
                <a:gd name="T49" fmla="*/ 21 h 39"/>
                <a:gd name="T50" fmla="*/ 23 w 25"/>
                <a:gd name="T51" fmla="*/ 17 h 39"/>
                <a:gd name="T52" fmla="*/ 25 w 25"/>
                <a:gd name="T53" fmla="*/ 12 h 39"/>
                <a:gd name="T54" fmla="*/ 25 w 25"/>
                <a:gd name="T55" fmla="*/ 9 h 39"/>
                <a:gd name="T56" fmla="*/ 25 w 25"/>
                <a:gd name="T57" fmla="*/ 6 h 39"/>
                <a:gd name="T58" fmla="*/ 25 w 25"/>
                <a:gd name="T59" fmla="*/ 3 h 39"/>
                <a:gd name="T60" fmla="*/ 23 w 25"/>
                <a:gd name="T61" fmla="*/ 1 h 39"/>
                <a:gd name="T62" fmla="*/ 23 w 25"/>
                <a:gd name="T63" fmla="*/ 0 h 39"/>
                <a:gd name="T64" fmla="*/ 23 w 25"/>
                <a:gd name="T65" fmla="*/ 0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39"/>
                <a:gd name="T101" fmla="*/ 25 w 25"/>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39">
                  <a:moveTo>
                    <a:pt x="23" y="0"/>
                  </a:moveTo>
                  <a:lnTo>
                    <a:pt x="23" y="0"/>
                  </a:lnTo>
                  <a:lnTo>
                    <a:pt x="23" y="1"/>
                  </a:lnTo>
                  <a:lnTo>
                    <a:pt x="23" y="3"/>
                  </a:lnTo>
                  <a:lnTo>
                    <a:pt x="22" y="6"/>
                  </a:lnTo>
                  <a:lnTo>
                    <a:pt x="22" y="9"/>
                  </a:lnTo>
                  <a:lnTo>
                    <a:pt x="20" y="12"/>
                  </a:lnTo>
                  <a:lnTo>
                    <a:pt x="19" y="17"/>
                  </a:lnTo>
                  <a:lnTo>
                    <a:pt x="16" y="21"/>
                  </a:lnTo>
                  <a:lnTo>
                    <a:pt x="12" y="25"/>
                  </a:lnTo>
                  <a:lnTo>
                    <a:pt x="9" y="29"/>
                  </a:lnTo>
                  <a:lnTo>
                    <a:pt x="8" y="32"/>
                  </a:lnTo>
                  <a:lnTo>
                    <a:pt x="5" y="34"/>
                  </a:lnTo>
                  <a:lnTo>
                    <a:pt x="3" y="36"/>
                  </a:lnTo>
                  <a:lnTo>
                    <a:pt x="2" y="37"/>
                  </a:lnTo>
                  <a:lnTo>
                    <a:pt x="0" y="39"/>
                  </a:lnTo>
                  <a:lnTo>
                    <a:pt x="2" y="37"/>
                  </a:lnTo>
                  <a:lnTo>
                    <a:pt x="5" y="37"/>
                  </a:lnTo>
                  <a:lnTo>
                    <a:pt x="8" y="36"/>
                  </a:lnTo>
                  <a:lnTo>
                    <a:pt x="12" y="32"/>
                  </a:lnTo>
                  <a:lnTo>
                    <a:pt x="16" y="29"/>
                  </a:lnTo>
                  <a:lnTo>
                    <a:pt x="19" y="26"/>
                  </a:lnTo>
                  <a:lnTo>
                    <a:pt x="22" y="21"/>
                  </a:lnTo>
                  <a:lnTo>
                    <a:pt x="23" y="17"/>
                  </a:lnTo>
                  <a:lnTo>
                    <a:pt x="25" y="12"/>
                  </a:lnTo>
                  <a:lnTo>
                    <a:pt x="25" y="9"/>
                  </a:lnTo>
                  <a:lnTo>
                    <a:pt x="25" y="6"/>
                  </a:lnTo>
                  <a:lnTo>
                    <a:pt x="25" y="3"/>
                  </a:lnTo>
                  <a:lnTo>
                    <a:pt x="23" y="1"/>
                  </a:lnTo>
                  <a:lnTo>
                    <a:pt x="2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77" name="Freeform 1199"/>
            <p:cNvSpPr>
              <a:spLocks/>
            </p:cNvSpPr>
            <p:nvPr/>
          </p:nvSpPr>
          <p:spPr bwMode="auto">
            <a:xfrm>
              <a:off x="3297" y="1457"/>
              <a:ext cx="24" cy="52"/>
            </a:xfrm>
            <a:custGeom>
              <a:avLst/>
              <a:gdLst>
                <a:gd name="T0" fmla="*/ 24 w 24"/>
                <a:gd name="T1" fmla="*/ 0 h 52"/>
                <a:gd name="T2" fmla="*/ 24 w 24"/>
                <a:gd name="T3" fmla="*/ 0 h 52"/>
                <a:gd name="T4" fmla="*/ 22 w 24"/>
                <a:gd name="T5" fmla="*/ 2 h 52"/>
                <a:gd name="T6" fmla="*/ 21 w 24"/>
                <a:gd name="T7" fmla="*/ 5 h 52"/>
                <a:gd name="T8" fmla="*/ 18 w 24"/>
                <a:gd name="T9" fmla="*/ 8 h 52"/>
                <a:gd name="T10" fmla="*/ 14 w 24"/>
                <a:gd name="T11" fmla="*/ 13 h 52"/>
                <a:gd name="T12" fmla="*/ 11 w 24"/>
                <a:gd name="T13" fmla="*/ 17 h 52"/>
                <a:gd name="T14" fmla="*/ 10 w 24"/>
                <a:gd name="T15" fmla="*/ 22 h 52"/>
                <a:gd name="T16" fmla="*/ 8 w 24"/>
                <a:gd name="T17" fmla="*/ 27 h 52"/>
                <a:gd name="T18" fmla="*/ 5 w 24"/>
                <a:gd name="T19" fmla="*/ 36 h 52"/>
                <a:gd name="T20" fmla="*/ 5 w 24"/>
                <a:gd name="T21" fmla="*/ 44 h 52"/>
                <a:gd name="T22" fmla="*/ 4 w 24"/>
                <a:gd name="T23" fmla="*/ 50 h 52"/>
                <a:gd name="T24" fmla="*/ 4 w 24"/>
                <a:gd name="T25" fmla="*/ 52 h 52"/>
                <a:gd name="T26" fmla="*/ 4 w 24"/>
                <a:gd name="T27" fmla="*/ 52 h 52"/>
                <a:gd name="T28" fmla="*/ 4 w 24"/>
                <a:gd name="T29" fmla="*/ 50 h 52"/>
                <a:gd name="T30" fmla="*/ 2 w 24"/>
                <a:gd name="T31" fmla="*/ 47 h 52"/>
                <a:gd name="T32" fmla="*/ 2 w 24"/>
                <a:gd name="T33" fmla="*/ 44 h 52"/>
                <a:gd name="T34" fmla="*/ 0 w 24"/>
                <a:gd name="T35" fmla="*/ 39 h 52"/>
                <a:gd name="T36" fmla="*/ 0 w 24"/>
                <a:gd name="T37" fmla="*/ 34 h 52"/>
                <a:gd name="T38" fmla="*/ 2 w 24"/>
                <a:gd name="T39" fmla="*/ 30 h 52"/>
                <a:gd name="T40" fmla="*/ 4 w 24"/>
                <a:gd name="T41" fmla="*/ 24 h 52"/>
                <a:gd name="T42" fmla="*/ 7 w 24"/>
                <a:gd name="T43" fmla="*/ 17 h 52"/>
                <a:gd name="T44" fmla="*/ 10 w 24"/>
                <a:gd name="T45" fmla="*/ 13 h 52"/>
                <a:gd name="T46" fmla="*/ 13 w 24"/>
                <a:gd name="T47" fmla="*/ 8 h 52"/>
                <a:gd name="T48" fmla="*/ 18 w 24"/>
                <a:gd name="T49" fmla="*/ 5 h 52"/>
                <a:gd name="T50" fmla="*/ 19 w 24"/>
                <a:gd name="T51" fmla="*/ 3 h 52"/>
                <a:gd name="T52" fmla="*/ 22 w 24"/>
                <a:gd name="T53" fmla="*/ 2 h 52"/>
                <a:gd name="T54" fmla="*/ 24 w 24"/>
                <a:gd name="T55" fmla="*/ 0 h 52"/>
                <a:gd name="T56" fmla="*/ 24 w 24"/>
                <a:gd name="T57" fmla="*/ 0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
                <a:gd name="T88" fmla="*/ 0 h 52"/>
                <a:gd name="T89" fmla="*/ 24 w 24"/>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 h="52">
                  <a:moveTo>
                    <a:pt x="24" y="0"/>
                  </a:moveTo>
                  <a:lnTo>
                    <a:pt x="24" y="0"/>
                  </a:lnTo>
                  <a:lnTo>
                    <a:pt x="22" y="2"/>
                  </a:lnTo>
                  <a:lnTo>
                    <a:pt x="21" y="5"/>
                  </a:lnTo>
                  <a:lnTo>
                    <a:pt x="18" y="8"/>
                  </a:lnTo>
                  <a:lnTo>
                    <a:pt x="14" y="13"/>
                  </a:lnTo>
                  <a:lnTo>
                    <a:pt x="11" y="17"/>
                  </a:lnTo>
                  <a:lnTo>
                    <a:pt x="10" y="22"/>
                  </a:lnTo>
                  <a:lnTo>
                    <a:pt x="8" y="27"/>
                  </a:lnTo>
                  <a:lnTo>
                    <a:pt x="5" y="36"/>
                  </a:lnTo>
                  <a:lnTo>
                    <a:pt x="5" y="44"/>
                  </a:lnTo>
                  <a:lnTo>
                    <a:pt x="4" y="50"/>
                  </a:lnTo>
                  <a:lnTo>
                    <a:pt x="4" y="52"/>
                  </a:lnTo>
                  <a:lnTo>
                    <a:pt x="4" y="50"/>
                  </a:lnTo>
                  <a:lnTo>
                    <a:pt x="2" y="47"/>
                  </a:lnTo>
                  <a:lnTo>
                    <a:pt x="2" y="44"/>
                  </a:lnTo>
                  <a:lnTo>
                    <a:pt x="0" y="39"/>
                  </a:lnTo>
                  <a:lnTo>
                    <a:pt x="0" y="34"/>
                  </a:lnTo>
                  <a:lnTo>
                    <a:pt x="2" y="30"/>
                  </a:lnTo>
                  <a:lnTo>
                    <a:pt x="4" y="24"/>
                  </a:lnTo>
                  <a:lnTo>
                    <a:pt x="7" y="17"/>
                  </a:lnTo>
                  <a:lnTo>
                    <a:pt x="10" y="13"/>
                  </a:lnTo>
                  <a:lnTo>
                    <a:pt x="13" y="8"/>
                  </a:lnTo>
                  <a:lnTo>
                    <a:pt x="18" y="5"/>
                  </a:lnTo>
                  <a:lnTo>
                    <a:pt x="19" y="3"/>
                  </a:lnTo>
                  <a:lnTo>
                    <a:pt x="22" y="2"/>
                  </a:lnTo>
                  <a:lnTo>
                    <a:pt x="2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78" name="Freeform 1200"/>
            <p:cNvSpPr>
              <a:spLocks/>
            </p:cNvSpPr>
            <p:nvPr/>
          </p:nvSpPr>
          <p:spPr bwMode="auto">
            <a:xfrm>
              <a:off x="3293" y="1468"/>
              <a:ext cx="9" cy="28"/>
            </a:xfrm>
            <a:custGeom>
              <a:avLst/>
              <a:gdLst>
                <a:gd name="T0" fmla="*/ 9 w 9"/>
                <a:gd name="T1" fmla="*/ 0 h 28"/>
                <a:gd name="T2" fmla="*/ 9 w 9"/>
                <a:gd name="T3" fmla="*/ 2 h 28"/>
                <a:gd name="T4" fmla="*/ 8 w 9"/>
                <a:gd name="T5" fmla="*/ 5 h 28"/>
                <a:gd name="T6" fmla="*/ 6 w 9"/>
                <a:gd name="T7" fmla="*/ 8 h 28"/>
                <a:gd name="T8" fmla="*/ 4 w 9"/>
                <a:gd name="T9" fmla="*/ 13 h 28"/>
                <a:gd name="T10" fmla="*/ 3 w 9"/>
                <a:gd name="T11" fmla="*/ 17 h 28"/>
                <a:gd name="T12" fmla="*/ 3 w 9"/>
                <a:gd name="T13" fmla="*/ 22 h 28"/>
                <a:gd name="T14" fmla="*/ 3 w 9"/>
                <a:gd name="T15" fmla="*/ 27 h 28"/>
                <a:gd name="T16" fmla="*/ 3 w 9"/>
                <a:gd name="T17" fmla="*/ 28 h 28"/>
                <a:gd name="T18" fmla="*/ 1 w 9"/>
                <a:gd name="T19" fmla="*/ 27 h 28"/>
                <a:gd name="T20" fmla="*/ 0 w 9"/>
                <a:gd name="T21" fmla="*/ 22 h 28"/>
                <a:gd name="T22" fmla="*/ 0 w 9"/>
                <a:gd name="T23" fmla="*/ 17 h 28"/>
                <a:gd name="T24" fmla="*/ 0 w 9"/>
                <a:gd name="T25" fmla="*/ 11 h 28"/>
                <a:gd name="T26" fmla="*/ 1 w 9"/>
                <a:gd name="T27" fmla="*/ 9 h 28"/>
                <a:gd name="T28" fmla="*/ 1 w 9"/>
                <a:gd name="T29" fmla="*/ 6 h 28"/>
                <a:gd name="T30" fmla="*/ 3 w 9"/>
                <a:gd name="T31" fmla="*/ 5 h 28"/>
                <a:gd name="T32" fmla="*/ 4 w 9"/>
                <a:gd name="T33" fmla="*/ 3 h 28"/>
                <a:gd name="T34" fmla="*/ 6 w 9"/>
                <a:gd name="T35" fmla="*/ 2 h 28"/>
                <a:gd name="T36" fmla="*/ 8 w 9"/>
                <a:gd name="T37" fmla="*/ 2 h 28"/>
                <a:gd name="T38" fmla="*/ 9 w 9"/>
                <a:gd name="T39" fmla="*/ 0 h 28"/>
                <a:gd name="T40" fmla="*/ 9 w 9"/>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28"/>
                <a:gd name="T65" fmla="*/ 9 w 9"/>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28">
                  <a:moveTo>
                    <a:pt x="9" y="0"/>
                  </a:moveTo>
                  <a:lnTo>
                    <a:pt x="9" y="2"/>
                  </a:lnTo>
                  <a:lnTo>
                    <a:pt x="8" y="5"/>
                  </a:lnTo>
                  <a:lnTo>
                    <a:pt x="6" y="8"/>
                  </a:lnTo>
                  <a:lnTo>
                    <a:pt x="4" y="13"/>
                  </a:lnTo>
                  <a:lnTo>
                    <a:pt x="3" y="17"/>
                  </a:lnTo>
                  <a:lnTo>
                    <a:pt x="3" y="22"/>
                  </a:lnTo>
                  <a:lnTo>
                    <a:pt x="3" y="27"/>
                  </a:lnTo>
                  <a:lnTo>
                    <a:pt x="3" y="28"/>
                  </a:lnTo>
                  <a:lnTo>
                    <a:pt x="1" y="27"/>
                  </a:lnTo>
                  <a:lnTo>
                    <a:pt x="0" y="22"/>
                  </a:lnTo>
                  <a:lnTo>
                    <a:pt x="0" y="17"/>
                  </a:lnTo>
                  <a:lnTo>
                    <a:pt x="0" y="11"/>
                  </a:lnTo>
                  <a:lnTo>
                    <a:pt x="1" y="9"/>
                  </a:lnTo>
                  <a:lnTo>
                    <a:pt x="1" y="6"/>
                  </a:lnTo>
                  <a:lnTo>
                    <a:pt x="3" y="5"/>
                  </a:lnTo>
                  <a:lnTo>
                    <a:pt x="4" y="3"/>
                  </a:lnTo>
                  <a:lnTo>
                    <a:pt x="6" y="2"/>
                  </a:lnTo>
                  <a:lnTo>
                    <a:pt x="8" y="2"/>
                  </a:lnTo>
                  <a:lnTo>
                    <a:pt x="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79" name="Freeform 1201"/>
            <p:cNvSpPr>
              <a:spLocks/>
            </p:cNvSpPr>
            <p:nvPr/>
          </p:nvSpPr>
          <p:spPr bwMode="auto">
            <a:xfrm>
              <a:off x="3352" y="1571"/>
              <a:ext cx="122" cy="33"/>
            </a:xfrm>
            <a:custGeom>
              <a:avLst/>
              <a:gdLst>
                <a:gd name="T0" fmla="*/ 8 w 122"/>
                <a:gd name="T1" fmla="*/ 3 h 33"/>
                <a:gd name="T2" fmla="*/ 17 w 122"/>
                <a:gd name="T3" fmla="*/ 3 h 33"/>
                <a:gd name="T4" fmla="*/ 28 w 122"/>
                <a:gd name="T5" fmla="*/ 2 h 33"/>
                <a:gd name="T6" fmla="*/ 37 w 122"/>
                <a:gd name="T7" fmla="*/ 2 h 33"/>
                <a:gd name="T8" fmla="*/ 48 w 122"/>
                <a:gd name="T9" fmla="*/ 2 h 33"/>
                <a:gd name="T10" fmla="*/ 58 w 122"/>
                <a:gd name="T11" fmla="*/ 2 h 33"/>
                <a:gd name="T12" fmla="*/ 67 w 122"/>
                <a:gd name="T13" fmla="*/ 5 h 33"/>
                <a:gd name="T14" fmla="*/ 76 w 122"/>
                <a:gd name="T15" fmla="*/ 8 h 33"/>
                <a:gd name="T16" fmla="*/ 81 w 122"/>
                <a:gd name="T17" fmla="*/ 13 h 33"/>
                <a:gd name="T18" fmla="*/ 80 w 122"/>
                <a:gd name="T19" fmla="*/ 16 h 33"/>
                <a:gd name="T20" fmla="*/ 78 w 122"/>
                <a:gd name="T21" fmla="*/ 19 h 33"/>
                <a:gd name="T22" fmla="*/ 78 w 122"/>
                <a:gd name="T23" fmla="*/ 20 h 33"/>
                <a:gd name="T24" fmla="*/ 80 w 122"/>
                <a:gd name="T25" fmla="*/ 22 h 33"/>
                <a:gd name="T26" fmla="*/ 83 w 122"/>
                <a:gd name="T27" fmla="*/ 22 h 33"/>
                <a:gd name="T28" fmla="*/ 87 w 122"/>
                <a:gd name="T29" fmla="*/ 22 h 33"/>
                <a:gd name="T30" fmla="*/ 92 w 122"/>
                <a:gd name="T31" fmla="*/ 22 h 33"/>
                <a:gd name="T32" fmla="*/ 97 w 122"/>
                <a:gd name="T33" fmla="*/ 22 h 33"/>
                <a:gd name="T34" fmla="*/ 103 w 122"/>
                <a:gd name="T35" fmla="*/ 22 h 33"/>
                <a:gd name="T36" fmla="*/ 108 w 122"/>
                <a:gd name="T37" fmla="*/ 23 h 33"/>
                <a:gd name="T38" fmla="*/ 112 w 122"/>
                <a:gd name="T39" fmla="*/ 25 h 33"/>
                <a:gd name="T40" fmla="*/ 115 w 122"/>
                <a:gd name="T41" fmla="*/ 27 h 33"/>
                <a:gd name="T42" fmla="*/ 120 w 122"/>
                <a:gd name="T43" fmla="*/ 30 h 33"/>
                <a:gd name="T44" fmla="*/ 119 w 122"/>
                <a:gd name="T45" fmla="*/ 33 h 33"/>
                <a:gd name="T46" fmla="*/ 114 w 122"/>
                <a:gd name="T47" fmla="*/ 30 h 33"/>
                <a:gd name="T48" fmla="*/ 111 w 122"/>
                <a:gd name="T49" fmla="*/ 27 h 33"/>
                <a:gd name="T50" fmla="*/ 106 w 122"/>
                <a:gd name="T51" fmla="*/ 25 h 33"/>
                <a:gd name="T52" fmla="*/ 101 w 122"/>
                <a:gd name="T53" fmla="*/ 23 h 33"/>
                <a:gd name="T54" fmla="*/ 97 w 122"/>
                <a:gd name="T55" fmla="*/ 23 h 33"/>
                <a:gd name="T56" fmla="*/ 92 w 122"/>
                <a:gd name="T57" fmla="*/ 23 h 33"/>
                <a:gd name="T58" fmla="*/ 86 w 122"/>
                <a:gd name="T59" fmla="*/ 23 h 33"/>
                <a:gd name="T60" fmla="*/ 81 w 122"/>
                <a:gd name="T61" fmla="*/ 23 h 33"/>
                <a:gd name="T62" fmla="*/ 80 w 122"/>
                <a:gd name="T63" fmla="*/ 23 h 33"/>
                <a:gd name="T64" fmla="*/ 76 w 122"/>
                <a:gd name="T65" fmla="*/ 23 h 33"/>
                <a:gd name="T66" fmla="*/ 75 w 122"/>
                <a:gd name="T67" fmla="*/ 23 h 33"/>
                <a:gd name="T68" fmla="*/ 75 w 122"/>
                <a:gd name="T69" fmla="*/ 22 h 33"/>
                <a:gd name="T70" fmla="*/ 76 w 122"/>
                <a:gd name="T71" fmla="*/ 17 h 33"/>
                <a:gd name="T72" fmla="*/ 78 w 122"/>
                <a:gd name="T73" fmla="*/ 13 h 33"/>
                <a:gd name="T74" fmla="*/ 78 w 122"/>
                <a:gd name="T75" fmla="*/ 13 h 33"/>
                <a:gd name="T76" fmla="*/ 76 w 122"/>
                <a:gd name="T77" fmla="*/ 11 h 33"/>
                <a:gd name="T78" fmla="*/ 69 w 122"/>
                <a:gd name="T79" fmla="*/ 6 h 33"/>
                <a:gd name="T80" fmla="*/ 59 w 122"/>
                <a:gd name="T81" fmla="*/ 5 h 33"/>
                <a:gd name="T82" fmla="*/ 48 w 122"/>
                <a:gd name="T83" fmla="*/ 3 h 33"/>
                <a:gd name="T84" fmla="*/ 39 w 122"/>
                <a:gd name="T85" fmla="*/ 2 h 33"/>
                <a:gd name="T86" fmla="*/ 30 w 122"/>
                <a:gd name="T87" fmla="*/ 3 h 33"/>
                <a:gd name="T88" fmla="*/ 19 w 122"/>
                <a:gd name="T89" fmla="*/ 3 h 33"/>
                <a:gd name="T90" fmla="*/ 9 w 122"/>
                <a:gd name="T91" fmla="*/ 5 h 33"/>
                <a:gd name="T92" fmla="*/ 0 w 122"/>
                <a:gd name="T93" fmla="*/ 6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2"/>
                <a:gd name="T142" fmla="*/ 0 h 33"/>
                <a:gd name="T143" fmla="*/ 122 w 122"/>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2" h="33">
                  <a:moveTo>
                    <a:pt x="3" y="5"/>
                  </a:moveTo>
                  <a:lnTo>
                    <a:pt x="8" y="3"/>
                  </a:lnTo>
                  <a:lnTo>
                    <a:pt x="12" y="3"/>
                  </a:lnTo>
                  <a:lnTo>
                    <a:pt x="17" y="3"/>
                  </a:lnTo>
                  <a:lnTo>
                    <a:pt x="22" y="2"/>
                  </a:lnTo>
                  <a:lnTo>
                    <a:pt x="28" y="2"/>
                  </a:lnTo>
                  <a:lnTo>
                    <a:pt x="33" y="2"/>
                  </a:lnTo>
                  <a:lnTo>
                    <a:pt x="37" y="2"/>
                  </a:lnTo>
                  <a:lnTo>
                    <a:pt x="44" y="0"/>
                  </a:lnTo>
                  <a:lnTo>
                    <a:pt x="48" y="2"/>
                  </a:lnTo>
                  <a:lnTo>
                    <a:pt x="53" y="2"/>
                  </a:lnTo>
                  <a:lnTo>
                    <a:pt x="58" y="2"/>
                  </a:lnTo>
                  <a:lnTo>
                    <a:pt x="62" y="3"/>
                  </a:lnTo>
                  <a:lnTo>
                    <a:pt x="67" y="5"/>
                  </a:lnTo>
                  <a:lnTo>
                    <a:pt x="72" y="6"/>
                  </a:lnTo>
                  <a:lnTo>
                    <a:pt x="76" y="8"/>
                  </a:lnTo>
                  <a:lnTo>
                    <a:pt x="81" y="11"/>
                  </a:lnTo>
                  <a:lnTo>
                    <a:pt x="81" y="13"/>
                  </a:lnTo>
                  <a:lnTo>
                    <a:pt x="80" y="14"/>
                  </a:lnTo>
                  <a:lnTo>
                    <a:pt x="80" y="16"/>
                  </a:lnTo>
                  <a:lnTo>
                    <a:pt x="78" y="17"/>
                  </a:lnTo>
                  <a:lnTo>
                    <a:pt x="78" y="19"/>
                  </a:lnTo>
                  <a:lnTo>
                    <a:pt x="78" y="20"/>
                  </a:lnTo>
                  <a:lnTo>
                    <a:pt x="80" y="22"/>
                  </a:lnTo>
                  <a:lnTo>
                    <a:pt x="81" y="22"/>
                  </a:lnTo>
                  <a:lnTo>
                    <a:pt x="83" y="22"/>
                  </a:lnTo>
                  <a:lnTo>
                    <a:pt x="84" y="22"/>
                  </a:lnTo>
                  <a:lnTo>
                    <a:pt x="87" y="22"/>
                  </a:lnTo>
                  <a:lnTo>
                    <a:pt x="89" y="22"/>
                  </a:lnTo>
                  <a:lnTo>
                    <a:pt x="92" y="22"/>
                  </a:lnTo>
                  <a:lnTo>
                    <a:pt x="95" y="22"/>
                  </a:lnTo>
                  <a:lnTo>
                    <a:pt x="97" y="22"/>
                  </a:lnTo>
                  <a:lnTo>
                    <a:pt x="100" y="22"/>
                  </a:lnTo>
                  <a:lnTo>
                    <a:pt x="103" y="22"/>
                  </a:lnTo>
                  <a:lnTo>
                    <a:pt x="104" y="22"/>
                  </a:lnTo>
                  <a:lnTo>
                    <a:pt x="108" y="23"/>
                  </a:lnTo>
                  <a:lnTo>
                    <a:pt x="109" y="23"/>
                  </a:lnTo>
                  <a:lnTo>
                    <a:pt x="112" y="25"/>
                  </a:lnTo>
                  <a:lnTo>
                    <a:pt x="114" y="25"/>
                  </a:lnTo>
                  <a:lnTo>
                    <a:pt x="115" y="27"/>
                  </a:lnTo>
                  <a:lnTo>
                    <a:pt x="119" y="28"/>
                  </a:lnTo>
                  <a:lnTo>
                    <a:pt x="120" y="30"/>
                  </a:lnTo>
                  <a:lnTo>
                    <a:pt x="122" y="31"/>
                  </a:lnTo>
                  <a:lnTo>
                    <a:pt x="119" y="33"/>
                  </a:lnTo>
                  <a:lnTo>
                    <a:pt x="117" y="31"/>
                  </a:lnTo>
                  <a:lnTo>
                    <a:pt x="114" y="30"/>
                  </a:lnTo>
                  <a:lnTo>
                    <a:pt x="112" y="28"/>
                  </a:lnTo>
                  <a:lnTo>
                    <a:pt x="111" y="27"/>
                  </a:lnTo>
                  <a:lnTo>
                    <a:pt x="109" y="27"/>
                  </a:lnTo>
                  <a:lnTo>
                    <a:pt x="106" y="25"/>
                  </a:lnTo>
                  <a:lnTo>
                    <a:pt x="104" y="25"/>
                  </a:lnTo>
                  <a:lnTo>
                    <a:pt x="101" y="23"/>
                  </a:lnTo>
                  <a:lnTo>
                    <a:pt x="100" y="23"/>
                  </a:lnTo>
                  <a:lnTo>
                    <a:pt x="97" y="23"/>
                  </a:lnTo>
                  <a:lnTo>
                    <a:pt x="94" y="23"/>
                  </a:lnTo>
                  <a:lnTo>
                    <a:pt x="92" y="23"/>
                  </a:lnTo>
                  <a:lnTo>
                    <a:pt x="89" y="23"/>
                  </a:lnTo>
                  <a:lnTo>
                    <a:pt x="86" y="23"/>
                  </a:lnTo>
                  <a:lnTo>
                    <a:pt x="84" y="23"/>
                  </a:lnTo>
                  <a:lnTo>
                    <a:pt x="81" y="23"/>
                  </a:lnTo>
                  <a:lnTo>
                    <a:pt x="80" y="23"/>
                  </a:lnTo>
                  <a:lnTo>
                    <a:pt x="78" y="23"/>
                  </a:lnTo>
                  <a:lnTo>
                    <a:pt x="76" y="23"/>
                  </a:lnTo>
                  <a:lnTo>
                    <a:pt x="75" y="23"/>
                  </a:lnTo>
                  <a:lnTo>
                    <a:pt x="75" y="22"/>
                  </a:lnTo>
                  <a:lnTo>
                    <a:pt x="75" y="19"/>
                  </a:lnTo>
                  <a:lnTo>
                    <a:pt x="76" y="17"/>
                  </a:lnTo>
                  <a:lnTo>
                    <a:pt x="76" y="16"/>
                  </a:lnTo>
                  <a:lnTo>
                    <a:pt x="78" y="13"/>
                  </a:lnTo>
                  <a:lnTo>
                    <a:pt x="76" y="13"/>
                  </a:lnTo>
                  <a:lnTo>
                    <a:pt x="76" y="11"/>
                  </a:lnTo>
                  <a:lnTo>
                    <a:pt x="73" y="9"/>
                  </a:lnTo>
                  <a:lnTo>
                    <a:pt x="69" y="6"/>
                  </a:lnTo>
                  <a:lnTo>
                    <a:pt x="64" y="5"/>
                  </a:lnTo>
                  <a:lnTo>
                    <a:pt x="59" y="5"/>
                  </a:lnTo>
                  <a:lnTo>
                    <a:pt x="55" y="3"/>
                  </a:lnTo>
                  <a:lnTo>
                    <a:pt x="48" y="3"/>
                  </a:lnTo>
                  <a:lnTo>
                    <a:pt x="44" y="2"/>
                  </a:lnTo>
                  <a:lnTo>
                    <a:pt x="39" y="2"/>
                  </a:lnTo>
                  <a:lnTo>
                    <a:pt x="34" y="3"/>
                  </a:lnTo>
                  <a:lnTo>
                    <a:pt x="30" y="3"/>
                  </a:lnTo>
                  <a:lnTo>
                    <a:pt x="23" y="3"/>
                  </a:lnTo>
                  <a:lnTo>
                    <a:pt x="19" y="3"/>
                  </a:lnTo>
                  <a:lnTo>
                    <a:pt x="14" y="5"/>
                  </a:lnTo>
                  <a:lnTo>
                    <a:pt x="9" y="5"/>
                  </a:lnTo>
                  <a:lnTo>
                    <a:pt x="5" y="5"/>
                  </a:lnTo>
                  <a:lnTo>
                    <a:pt x="0" y="6"/>
                  </a:lnTo>
                  <a:lnTo>
                    <a:pt x="3"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80" name="Freeform 1202"/>
            <p:cNvSpPr>
              <a:spLocks/>
            </p:cNvSpPr>
            <p:nvPr/>
          </p:nvSpPr>
          <p:spPr bwMode="auto">
            <a:xfrm>
              <a:off x="3202" y="1535"/>
              <a:ext cx="145" cy="78"/>
            </a:xfrm>
            <a:custGeom>
              <a:avLst/>
              <a:gdLst>
                <a:gd name="T0" fmla="*/ 14 w 145"/>
                <a:gd name="T1" fmla="*/ 6 h 78"/>
                <a:gd name="T2" fmla="*/ 10 w 145"/>
                <a:gd name="T3" fmla="*/ 13 h 78"/>
                <a:gd name="T4" fmla="*/ 5 w 145"/>
                <a:gd name="T5" fmla="*/ 24 h 78"/>
                <a:gd name="T6" fmla="*/ 2 w 145"/>
                <a:gd name="T7" fmla="*/ 31 h 78"/>
                <a:gd name="T8" fmla="*/ 2 w 145"/>
                <a:gd name="T9" fmla="*/ 36 h 78"/>
                <a:gd name="T10" fmla="*/ 13 w 145"/>
                <a:gd name="T11" fmla="*/ 52 h 78"/>
                <a:gd name="T12" fmla="*/ 28 w 145"/>
                <a:gd name="T13" fmla="*/ 66 h 78"/>
                <a:gd name="T14" fmla="*/ 38 w 145"/>
                <a:gd name="T15" fmla="*/ 73 h 78"/>
                <a:gd name="T16" fmla="*/ 56 w 145"/>
                <a:gd name="T17" fmla="*/ 73 h 78"/>
                <a:gd name="T18" fmla="*/ 63 w 145"/>
                <a:gd name="T19" fmla="*/ 78 h 78"/>
                <a:gd name="T20" fmla="*/ 75 w 145"/>
                <a:gd name="T21" fmla="*/ 78 h 78"/>
                <a:gd name="T22" fmla="*/ 81 w 145"/>
                <a:gd name="T23" fmla="*/ 73 h 78"/>
                <a:gd name="T24" fmla="*/ 83 w 145"/>
                <a:gd name="T25" fmla="*/ 72 h 78"/>
                <a:gd name="T26" fmla="*/ 88 w 145"/>
                <a:gd name="T27" fmla="*/ 72 h 78"/>
                <a:gd name="T28" fmla="*/ 100 w 145"/>
                <a:gd name="T29" fmla="*/ 70 h 78"/>
                <a:gd name="T30" fmla="*/ 114 w 145"/>
                <a:gd name="T31" fmla="*/ 67 h 78"/>
                <a:gd name="T32" fmla="*/ 130 w 145"/>
                <a:gd name="T33" fmla="*/ 63 h 78"/>
                <a:gd name="T34" fmla="*/ 144 w 145"/>
                <a:gd name="T35" fmla="*/ 56 h 78"/>
                <a:gd name="T36" fmla="*/ 145 w 145"/>
                <a:gd name="T37" fmla="*/ 55 h 78"/>
                <a:gd name="T38" fmla="*/ 138 w 145"/>
                <a:gd name="T39" fmla="*/ 58 h 78"/>
                <a:gd name="T40" fmla="*/ 120 w 145"/>
                <a:gd name="T41" fmla="*/ 61 h 78"/>
                <a:gd name="T42" fmla="*/ 95 w 145"/>
                <a:gd name="T43" fmla="*/ 66 h 78"/>
                <a:gd name="T44" fmla="*/ 64 w 145"/>
                <a:gd name="T45" fmla="*/ 67 h 78"/>
                <a:gd name="T46" fmla="*/ 46 w 145"/>
                <a:gd name="T47" fmla="*/ 69 h 78"/>
                <a:gd name="T48" fmla="*/ 39 w 145"/>
                <a:gd name="T49" fmla="*/ 69 h 78"/>
                <a:gd name="T50" fmla="*/ 41 w 145"/>
                <a:gd name="T51" fmla="*/ 70 h 78"/>
                <a:gd name="T52" fmla="*/ 52 w 145"/>
                <a:gd name="T53" fmla="*/ 56 h 78"/>
                <a:gd name="T54" fmla="*/ 63 w 145"/>
                <a:gd name="T55" fmla="*/ 58 h 78"/>
                <a:gd name="T56" fmla="*/ 81 w 145"/>
                <a:gd name="T57" fmla="*/ 56 h 78"/>
                <a:gd name="T58" fmla="*/ 97 w 145"/>
                <a:gd name="T59" fmla="*/ 55 h 78"/>
                <a:gd name="T60" fmla="*/ 102 w 145"/>
                <a:gd name="T61" fmla="*/ 53 h 78"/>
                <a:gd name="T62" fmla="*/ 95 w 145"/>
                <a:gd name="T63" fmla="*/ 53 h 78"/>
                <a:gd name="T64" fmla="*/ 83 w 145"/>
                <a:gd name="T65" fmla="*/ 53 h 78"/>
                <a:gd name="T66" fmla="*/ 70 w 145"/>
                <a:gd name="T67" fmla="*/ 53 h 78"/>
                <a:gd name="T68" fmla="*/ 61 w 145"/>
                <a:gd name="T69" fmla="*/ 53 h 78"/>
                <a:gd name="T70" fmla="*/ 52 w 145"/>
                <a:gd name="T71" fmla="*/ 52 h 78"/>
                <a:gd name="T72" fmla="*/ 38 w 145"/>
                <a:gd name="T73" fmla="*/ 67 h 78"/>
                <a:gd name="T74" fmla="*/ 30 w 145"/>
                <a:gd name="T75" fmla="*/ 61 h 78"/>
                <a:gd name="T76" fmla="*/ 13 w 145"/>
                <a:gd name="T77" fmla="*/ 45 h 78"/>
                <a:gd name="T78" fmla="*/ 5 w 145"/>
                <a:gd name="T79" fmla="*/ 33 h 78"/>
                <a:gd name="T80" fmla="*/ 7 w 145"/>
                <a:gd name="T81" fmla="*/ 33 h 78"/>
                <a:gd name="T82" fmla="*/ 16 w 145"/>
                <a:gd name="T83" fmla="*/ 13 h 78"/>
                <a:gd name="T84" fmla="*/ 22 w 145"/>
                <a:gd name="T85" fmla="*/ 22 h 78"/>
                <a:gd name="T86" fmla="*/ 36 w 145"/>
                <a:gd name="T87" fmla="*/ 38 h 78"/>
                <a:gd name="T88" fmla="*/ 44 w 145"/>
                <a:gd name="T89" fmla="*/ 47 h 78"/>
                <a:gd name="T90" fmla="*/ 41 w 145"/>
                <a:gd name="T91" fmla="*/ 42 h 78"/>
                <a:gd name="T92" fmla="*/ 30 w 145"/>
                <a:gd name="T93" fmla="*/ 28 h 78"/>
                <a:gd name="T94" fmla="*/ 22 w 145"/>
                <a:gd name="T95" fmla="*/ 14 h 78"/>
                <a:gd name="T96" fmla="*/ 17 w 145"/>
                <a:gd name="T97" fmla="*/ 8 h 78"/>
                <a:gd name="T98" fmla="*/ 50 w 145"/>
                <a:gd name="T99" fmla="*/ 14 h 78"/>
                <a:gd name="T100" fmla="*/ 58 w 145"/>
                <a:gd name="T101" fmla="*/ 3 h 78"/>
                <a:gd name="T102" fmla="*/ 52 w 145"/>
                <a:gd name="T103" fmla="*/ 5 h 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5"/>
                <a:gd name="T157" fmla="*/ 0 h 78"/>
                <a:gd name="T158" fmla="*/ 145 w 145"/>
                <a:gd name="T159" fmla="*/ 78 h 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5" h="78">
                  <a:moveTo>
                    <a:pt x="52" y="5"/>
                  </a:moveTo>
                  <a:lnTo>
                    <a:pt x="16" y="5"/>
                  </a:lnTo>
                  <a:lnTo>
                    <a:pt x="14" y="5"/>
                  </a:lnTo>
                  <a:lnTo>
                    <a:pt x="14" y="6"/>
                  </a:lnTo>
                  <a:lnTo>
                    <a:pt x="13" y="6"/>
                  </a:lnTo>
                  <a:lnTo>
                    <a:pt x="13" y="8"/>
                  </a:lnTo>
                  <a:lnTo>
                    <a:pt x="11" y="10"/>
                  </a:lnTo>
                  <a:lnTo>
                    <a:pt x="10" y="13"/>
                  </a:lnTo>
                  <a:lnTo>
                    <a:pt x="8" y="14"/>
                  </a:lnTo>
                  <a:lnTo>
                    <a:pt x="7" y="17"/>
                  </a:lnTo>
                  <a:lnTo>
                    <a:pt x="5" y="20"/>
                  </a:lnTo>
                  <a:lnTo>
                    <a:pt x="5" y="24"/>
                  </a:lnTo>
                  <a:lnTo>
                    <a:pt x="3" y="27"/>
                  </a:lnTo>
                  <a:lnTo>
                    <a:pt x="2" y="28"/>
                  </a:lnTo>
                  <a:lnTo>
                    <a:pt x="2" y="30"/>
                  </a:lnTo>
                  <a:lnTo>
                    <a:pt x="2" y="31"/>
                  </a:lnTo>
                  <a:lnTo>
                    <a:pt x="0" y="33"/>
                  </a:lnTo>
                  <a:lnTo>
                    <a:pt x="2" y="33"/>
                  </a:lnTo>
                  <a:lnTo>
                    <a:pt x="2" y="36"/>
                  </a:lnTo>
                  <a:lnTo>
                    <a:pt x="3" y="39"/>
                  </a:lnTo>
                  <a:lnTo>
                    <a:pt x="7" y="42"/>
                  </a:lnTo>
                  <a:lnTo>
                    <a:pt x="10" y="47"/>
                  </a:lnTo>
                  <a:lnTo>
                    <a:pt x="13" y="52"/>
                  </a:lnTo>
                  <a:lnTo>
                    <a:pt x="16" y="56"/>
                  </a:lnTo>
                  <a:lnTo>
                    <a:pt x="21" y="59"/>
                  </a:lnTo>
                  <a:lnTo>
                    <a:pt x="24" y="63"/>
                  </a:lnTo>
                  <a:lnTo>
                    <a:pt x="28" y="66"/>
                  </a:lnTo>
                  <a:lnTo>
                    <a:pt x="31" y="69"/>
                  </a:lnTo>
                  <a:lnTo>
                    <a:pt x="33" y="70"/>
                  </a:lnTo>
                  <a:lnTo>
                    <a:pt x="36" y="72"/>
                  </a:lnTo>
                  <a:lnTo>
                    <a:pt x="38" y="73"/>
                  </a:lnTo>
                  <a:lnTo>
                    <a:pt x="39" y="73"/>
                  </a:lnTo>
                  <a:lnTo>
                    <a:pt x="56" y="73"/>
                  </a:lnTo>
                  <a:lnTo>
                    <a:pt x="58" y="75"/>
                  </a:lnTo>
                  <a:lnTo>
                    <a:pt x="60" y="77"/>
                  </a:lnTo>
                  <a:lnTo>
                    <a:pt x="63" y="78"/>
                  </a:lnTo>
                  <a:lnTo>
                    <a:pt x="66" y="78"/>
                  </a:lnTo>
                  <a:lnTo>
                    <a:pt x="69" y="78"/>
                  </a:lnTo>
                  <a:lnTo>
                    <a:pt x="72" y="78"/>
                  </a:lnTo>
                  <a:lnTo>
                    <a:pt x="75" y="78"/>
                  </a:lnTo>
                  <a:lnTo>
                    <a:pt x="78" y="77"/>
                  </a:lnTo>
                  <a:lnTo>
                    <a:pt x="80" y="75"/>
                  </a:lnTo>
                  <a:lnTo>
                    <a:pt x="81" y="75"/>
                  </a:lnTo>
                  <a:lnTo>
                    <a:pt x="81" y="73"/>
                  </a:lnTo>
                  <a:lnTo>
                    <a:pt x="81" y="72"/>
                  </a:lnTo>
                  <a:lnTo>
                    <a:pt x="83" y="72"/>
                  </a:lnTo>
                  <a:lnTo>
                    <a:pt x="85" y="72"/>
                  </a:lnTo>
                  <a:lnTo>
                    <a:pt x="86" y="72"/>
                  </a:lnTo>
                  <a:lnTo>
                    <a:pt x="88" y="72"/>
                  </a:lnTo>
                  <a:lnTo>
                    <a:pt x="91" y="70"/>
                  </a:lnTo>
                  <a:lnTo>
                    <a:pt x="94" y="70"/>
                  </a:lnTo>
                  <a:lnTo>
                    <a:pt x="97" y="70"/>
                  </a:lnTo>
                  <a:lnTo>
                    <a:pt x="100" y="70"/>
                  </a:lnTo>
                  <a:lnTo>
                    <a:pt x="103" y="69"/>
                  </a:lnTo>
                  <a:lnTo>
                    <a:pt x="106" y="69"/>
                  </a:lnTo>
                  <a:lnTo>
                    <a:pt x="111" y="67"/>
                  </a:lnTo>
                  <a:lnTo>
                    <a:pt x="114" y="67"/>
                  </a:lnTo>
                  <a:lnTo>
                    <a:pt x="117" y="66"/>
                  </a:lnTo>
                  <a:lnTo>
                    <a:pt x="120" y="66"/>
                  </a:lnTo>
                  <a:lnTo>
                    <a:pt x="125" y="64"/>
                  </a:lnTo>
                  <a:lnTo>
                    <a:pt x="130" y="63"/>
                  </a:lnTo>
                  <a:lnTo>
                    <a:pt x="136" y="61"/>
                  </a:lnTo>
                  <a:lnTo>
                    <a:pt x="139" y="59"/>
                  </a:lnTo>
                  <a:lnTo>
                    <a:pt x="142" y="58"/>
                  </a:lnTo>
                  <a:lnTo>
                    <a:pt x="144" y="56"/>
                  </a:lnTo>
                  <a:lnTo>
                    <a:pt x="145" y="56"/>
                  </a:lnTo>
                  <a:lnTo>
                    <a:pt x="145" y="55"/>
                  </a:lnTo>
                  <a:lnTo>
                    <a:pt x="144" y="56"/>
                  </a:lnTo>
                  <a:lnTo>
                    <a:pt x="142" y="56"/>
                  </a:lnTo>
                  <a:lnTo>
                    <a:pt x="141" y="56"/>
                  </a:lnTo>
                  <a:lnTo>
                    <a:pt x="138" y="58"/>
                  </a:lnTo>
                  <a:lnTo>
                    <a:pt x="134" y="58"/>
                  </a:lnTo>
                  <a:lnTo>
                    <a:pt x="130" y="59"/>
                  </a:lnTo>
                  <a:lnTo>
                    <a:pt x="125" y="61"/>
                  </a:lnTo>
                  <a:lnTo>
                    <a:pt x="120" y="61"/>
                  </a:lnTo>
                  <a:lnTo>
                    <a:pt x="114" y="63"/>
                  </a:lnTo>
                  <a:lnTo>
                    <a:pt x="108" y="64"/>
                  </a:lnTo>
                  <a:lnTo>
                    <a:pt x="102" y="64"/>
                  </a:lnTo>
                  <a:lnTo>
                    <a:pt x="95" y="66"/>
                  </a:lnTo>
                  <a:lnTo>
                    <a:pt x="88" y="66"/>
                  </a:lnTo>
                  <a:lnTo>
                    <a:pt x="80" y="67"/>
                  </a:lnTo>
                  <a:lnTo>
                    <a:pt x="72" y="67"/>
                  </a:lnTo>
                  <a:lnTo>
                    <a:pt x="64" y="67"/>
                  </a:lnTo>
                  <a:lnTo>
                    <a:pt x="58" y="67"/>
                  </a:lnTo>
                  <a:lnTo>
                    <a:pt x="53" y="69"/>
                  </a:lnTo>
                  <a:lnTo>
                    <a:pt x="49" y="69"/>
                  </a:lnTo>
                  <a:lnTo>
                    <a:pt x="46" y="69"/>
                  </a:lnTo>
                  <a:lnTo>
                    <a:pt x="42" y="69"/>
                  </a:lnTo>
                  <a:lnTo>
                    <a:pt x="41" y="69"/>
                  </a:lnTo>
                  <a:lnTo>
                    <a:pt x="39" y="69"/>
                  </a:lnTo>
                  <a:lnTo>
                    <a:pt x="39" y="70"/>
                  </a:lnTo>
                  <a:lnTo>
                    <a:pt x="41" y="70"/>
                  </a:lnTo>
                  <a:lnTo>
                    <a:pt x="50" y="56"/>
                  </a:lnTo>
                  <a:lnTo>
                    <a:pt x="52" y="56"/>
                  </a:lnTo>
                  <a:lnTo>
                    <a:pt x="53" y="56"/>
                  </a:lnTo>
                  <a:lnTo>
                    <a:pt x="56" y="56"/>
                  </a:lnTo>
                  <a:lnTo>
                    <a:pt x="60" y="56"/>
                  </a:lnTo>
                  <a:lnTo>
                    <a:pt x="63" y="58"/>
                  </a:lnTo>
                  <a:lnTo>
                    <a:pt x="67" y="58"/>
                  </a:lnTo>
                  <a:lnTo>
                    <a:pt x="72" y="58"/>
                  </a:lnTo>
                  <a:lnTo>
                    <a:pt x="77" y="58"/>
                  </a:lnTo>
                  <a:lnTo>
                    <a:pt x="81" y="56"/>
                  </a:lnTo>
                  <a:lnTo>
                    <a:pt x="85" y="56"/>
                  </a:lnTo>
                  <a:lnTo>
                    <a:pt x="89" y="56"/>
                  </a:lnTo>
                  <a:lnTo>
                    <a:pt x="94" y="55"/>
                  </a:lnTo>
                  <a:lnTo>
                    <a:pt x="97" y="55"/>
                  </a:lnTo>
                  <a:lnTo>
                    <a:pt x="100" y="55"/>
                  </a:lnTo>
                  <a:lnTo>
                    <a:pt x="102" y="53"/>
                  </a:lnTo>
                  <a:lnTo>
                    <a:pt x="103" y="53"/>
                  </a:lnTo>
                  <a:lnTo>
                    <a:pt x="102" y="53"/>
                  </a:lnTo>
                  <a:lnTo>
                    <a:pt x="100" y="53"/>
                  </a:lnTo>
                  <a:lnTo>
                    <a:pt x="97" y="53"/>
                  </a:lnTo>
                  <a:lnTo>
                    <a:pt x="95" y="53"/>
                  </a:lnTo>
                  <a:lnTo>
                    <a:pt x="92" y="53"/>
                  </a:lnTo>
                  <a:lnTo>
                    <a:pt x="89" y="53"/>
                  </a:lnTo>
                  <a:lnTo>
                    <a:pt x="86" y="53"/>
                  </a:lnTo>
                  <a:lnTo>
                    <a:pt x="83" y="53"/>
                  </a:lnTo>
                  <a:lnTo>
                    <a:pt x="80" y="53"/>
                  </a:lnTo>
                  <a:lnTo>
                    <a:pt x="77" y="53"/>
                  </a:lnTo>
                  <a:lnTo>
                    <a:pt x="74" y="53"/>
                  </a:lnTo>
                  <a:lnTo>
                    <a:pt x="70" y="53"/>
                  </a:lnTo>
                  <a:lnTo>
                    <a:pt x="67" y="53"/>
                  </a:lnTo>
                  <a:lnTo>
                    <a:pt x="66" y="53"/>
                  </a:lnTo>
                  <a:lnTo>
                    <a:pt x="64" y="53"/>
                  </a:lnTo>
                  <a:lnTo>
                    <a:pt x="61" y="53"/>
                  </a:lnTo>
                  <a:lnTo>
                    <a:pt x="58" y="53"/>
                  </a:lnTo>
                  <a:lnTo>
                    <a:pt x="55" y="52"/>
                  </a:lnTo>
                  <a:lnTo>
                    <a:pt x="53" y="52"/>
                  </a:lnTo>
                  <a:lnTo>
                    <a:pt x="52" y="52"/>
                  </a:lnTo>
                  <a:lnTo>
                    <a:pt x="50" y="52"/>
                  </a:lnTo>
                  <a:lnTo>
                    <a:pt x="50" y="50"/>
                  </a:lnTo>
                  <a:lnTo>
                    <a:pt x="49" y="50"/>
                  </a:lnTo>
                  <a:lnTo>
                    <a:pt x="38" y="67"/>
                  </a:lnTo>
                  <a:lnTo>
                    <a:pt x="36" y="67"/>
                  </a:lnTo>
                  <a:lnTo>
                    <a:pt x="35" y="66"/>
                  </a:lnTo>
                  <a:lnTo>
                    <a:pt x="33" y="64"/>
                  </a:lnTo>
                  <a:lnTo>
                    <a:pt x="30" y="61"/>
                  </a:lnTo>
                  <a:lnTo>
                    <a:pt x="25" y="58"/>
                  </a:lnTo>
                  <a:lnTo>
                    <a:pt x="22" y="55"/>
                  </a:lnTo>
                  <a:lnTo>
                    <a:pt x="17" y="50"/>
                  </a:lnTo>
                  <a:lnTo>
                    <a:pt x="13" y="45"/>
                  </a:lnTo>
                  <a:lnTo>
                    <a:pt x="10" y="41"/>
                  </a:lnTo>
                  <a:lnTo>
                    <a:pt x="8" y="38"/>
                  </a:lnTo>
                  <a:lnTo>
                    <a:pt x="7" y="34"/>
                  </a:lnTo>
                  <a:lnTo>
                    <a:pt x="5" y="33"/>
                  </a:lnTo>
                  <a:lnTo>
                    <a:pt x="7" y="33"/>
                  </a:lnTo>
                  <a:lnTo>
                    <a:pt x="14" y="11"/>
                  </a:lnTo>
                  <a:lnTo>
                    <a:pt x="16" y="13"/>
                  </a:lnTo>
                  <a:lnTo>
                    <a:pt x="16" y="14"/>
                  </a:lnTo>
                  <a:lnTo>
                    <a:pt x="17" y="17"/>
                  </a:lnTo>
                  <a:lnTo>
                    <a:pt x="19" y="19"/>
                  </a:lnTo>
                  <a:lnTo>
                    <a:pt x="22" y="22"/>
                  </a:lnTo>
                  <a:lnTo>
                    <a:pt x="25" y="27"/>
                  </a:lnTo>
                  <a:lnTo>
                    <a:pt x="28" y="31"/>
                  </a:lnTo>
                  <a:lnTo>
                    <a:pt x="33" y="34"/>
                  </a:lnTo>
                  <a:lnTo>
                    <a:pt x="36" y="38"/>
                  </a:lnTo>
                  <a:lnTo>
                    <a:pt x="39" y="41"/>
                  </a:lnTo>
                  <a:lnTo>
                    <a:pt x="41" y="44"/>
                  </a:lnTo>
                  <a:lnTo>
                    <a:pt x="44" y="45"/>
                  </a:lnTo>
                  <a:lnTo>
                    <a:pt x="44" y="47"/>
                  </a:lnTo>
                  <a:lnTo>
                    <a:pt x="46" y="47"/>
                  </a:lnTo>
                  <a:lnTo>
                    <a:pt x="44" y="47"/>
                  </a:lnTo>
                  <a:lnTo>
                    <a:pt x="42" y="45"/>
                  </a:lnTo>
                  <a:lnTo>
                    <a:pt x="41" y="42"/>
                  </a:lnTo>
                  <a:lnTo>
                    <a:pt x="38" y="39"/>
                  </a:lnTo>
                  <a:lnTo>
                    <a:pt x="35" y="36"/>
                  </a:lnTo>
                  <a:lnTo>
                    <a:pt x="33" y="31"/>
                  </a:lnTo>
                  <a:lnTo>
                    <a:pt x="30" y="28"/>
                  </a:lnTo>
                  <a:lnTo>
                    <a:pt x="27" y="24"/>
                  </a:lnTo>
                  <a:lnTo>
                    <a:pt x="25" y="20"/>
                  </a:lnTo>
                  <a:lnTo>
                    <a:pt x="24" y="17"/>
                  </a:lnTo>
                  <a:lnTo>
                    <a:pt x="22" y="14"/>
                  </a:lnTo>
                  <a:lnTo>
                    <a:pt x="21" y="13"/>
                  </a:lnTo>
                  <a:lnTo>
                    <a:pt x="19" y="11"/>
                  </a:lnTo>
                  <a:lnTo>
                    <a:pt x="19" y="10"/>
                  </a:lnTo>
                  <a:lnTo>
                    <a:pt x="17" y="8"/>
                  </a:lnTo>
                  <a:lnTo>
                    <a:pt x="49" y="8"/>
                  </a:lnTo>
                  <a:lnTo>
                    <a:pt x="50" y="14"/>
                  </a:lnTo>
                  <a:lnTo>
                    <a:pt x="52" y="13"/>
                  </a:lnTo>
                  <a:lnTo>
                    <a:pt x="53" y="10"/>
                  </a:lnTo>
                  <a:lnTo>
                    <a:pt x="55" y="6"/>
                  </a:lnTo>
                  <a:lnTo>
                    <a:pt x="58" y="3"/>
                  </a:lnTo>
                  <a:lnTo>
                    <a:pt x="60" y="0"/>
                  </a:lnTo>
                  <a:lnTo>
                    <a:pt x="52"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81" name="Freeform 1203"/>
            <p:cNvSpPr>
              <a:spLocks/>
            </p:cNvSpPr>
            <p:nvPr/>
          </p:nvSpPr>
          <p:spPr bwMode="auto">
            <a:xfrm>
              <a:off x="3265" y="1537"/>
              <a:ext cx="22" cy="36"/>
            </a:xfrm>
            <a:custGeom>
              <a:avLst/>
              <a:gdLst>
                <a:gd name="T0" fmla="*/ 0 w 22"/>
                <a:gd name="T1" fmla="*/ 0 h 36"/>
                <a:gd name="T2" fmla="*/ 0 w 22"/>
                <a:gd name="T3" fmla="*/ 0 h 36"/>
                <a:gd name="T4" fmla="*/ 0 w 22"/>
                <a:gd name="T5" fmla="*/ 1 h 36"/>
                <a:gd name="T6" fmla="*/ 0 w 22"/>
                <a:gd name="T7" fmla="*/ 3 h 36"/>
                <a:gd name="T8" fmla="*/ 1 w 22"/>
                <a:gd name="T9" fmla="*/ 4 h 36"/>
                <a:gd name="T10" fmla="*/ 1 w 22"/>
                <a:gd name="T11" fmla="*/ 6 h 36"/>
                <a:gd name="T12" fmla="*/ 3 w 22"/>
                <a:gd name="T13" fmla="*/ 9 h 36"/>
                <a:gd name="T14" fmla="*/ 6 w 22"/>
                <a:gd name="T15" fmla="*/ 12 h 36"/>
                <a:gd name="T16" fmla="*/ 9 w 22"/>
                <a:gd name="T17" fmla="*/ 15 h 36"/>
                <a:gd name="T18" fmla="*/ 11 w 22"/>
                <a:gd name="T19" fmla="*/ 18 h 36"/>
                <a:gd name="T20" fmla="*/ 14 w 22"/>
                <a:gd name="T21" fmla="*/ 20 h 36"/>
                <a:gd name="T22" fmla="*/ 17 w 22"/>
                <a:gd name="T23" fmla="*/ 23 h 36"/>
                <a:gd name="T24" fmla="*/ 18 w 22"/>
                <a:gd name="T25" fmla="*/ 23 h 36"/>
                <a:gd name="T26" fmla="*/ 20 w 22"/>
                <a:gd name="T27" fmla="*/ 25 h 36"/>
                <a:gd name="T28" fmla="*/ 20 w 22"/>
                <a:gd name="T29" fmla="*/ 26 h 36"/>
                <a:gd name="T30" fmla="*/ 22 w 22"/>
                <a:gd name="T31" fmla="*/ 26 h 36"/>
                <a:gd name="T32" fmla="*/ 22 w 22"/>
                <a:gd name="T33" fmla="*/ 26 h 36"/>
                <a:gd name="T34" fmla="*/ 12 w 22"/>
                <a:gd name="T35" fmla="*/ 36 h 36"/>
                <a:gd name="T36" fmla="*/ 14 w 22"/>
                <a:gd name="T37" fmla="*/ 26 h 36"/>
                <a:gd name="T38" fmla="*/ 14 w 22"/>
                <a:gd name="T39" fmla="*/ 26 h 36"/>
                <a:gd name="T40" fmla="*/ 12 w 22"/>
                <a:gd name="T41" fmla="*/ 25 h 36"/>
                <a:gd name="T42" fmla="*/ 11 w 22"/>
                <a:gd name="T43" fmla="*/ 23 h 36"/>
                <a:gd name="T44" fmla="*/ 9 w 22"/>
                <a:gd name="T45" fmla="*/ 22 h 36"/>
                <a:gd name="T46" fmla="*/ 7 w 22"/>
                <a:gd name="T47" fmla="*/ 20 h 36"/>
                <a:gd name="T48" fmla="*/ 6 w 22"/>
                <a:gd name="T49" fmla="*/ 17 h 36"/>
                <a:gd name="T50" fmla="*/ 4 w 22"/>
                <a:gd name="T51" fmla="*/ 15 h 36"/>
                <a:gd name="T52" fmla="*/ 3 w 22"/>
                <a:gd name="T53" fmla="*/ 12 h 36"/>
                <a:gd name="T54" fmla="*/ 0 w 22"/>
                <a:gd name="T55" fmla="*/ 8 h 36"/>
                <a:gd name="T56" fmla="*/ 0 w 22"/>
                <a:gd name="T57" fmla="*/ 3 h 36"/>
                <a:gd name="T58" fmla="*/ 0 w 22"/>
                <a:gd name="T59" fmla="*/ 1 h 36"/>
                <a:gd name="T60" fmla="*/ 0 w 22"/>
                <a:gd name="T61" fmla="*/ 0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
                <a:gd name="T94" fmla="*/ 0 h 36"/>
                <a:gd name="T95" fmla="*/ 22 w 22"/>
                <a:gd name="T96" fmla="*/ 36 h 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 h="36">
                  <a:moveTo>
                    <a:pt x="0" y="0"/>
                  </a:moveTo>
                  <a:lnTo>
                    <a:pt x="0" y="0"/>
                  </a:lnTo>
                  <a:lnTo>
                    <a:pt x="0" y="1"/>
                  </a:lnTo>
                  <a:lnTo>
                    <a:pt x="0" y="3"/>
                  </a:lnTo>
                  <a:lnTo>
                    <a:pt x="1" y="4"/>
                  </a:lnTo>
                  <a:lnTo>
                    <a:pt x="1" y="6"/>
                  </a:lnTo>
                  <a:lnTo>
                    <a:pt x="3" y="9"/>
                  </a:lnTo>
                  <a:lnTo>
                    <a:pt x="6" y="12"/>
                  </a:lnTo>
                  <a:lnTo>
                    <a:pt x="9" y="15"/>
                  </a:lnTo>
                  <a:lnTo>
                    <a:pt x="11" y="18"/>
                  </a:lnTo>
                  <a:lnTo>
                    <a:pt x="14" y="20"/>
                  </a:lnTo>
                  <a:lnTo>
                    <a:pt x="17" y="23"/>
                  </a:lnTo>
                  <a:lnTo>
                    <a:pt x="18" y="23"/>
                  </a:lnTo>
                  <a:lnTo>
                    <a:pt x="20" y="25"/>
                  </a:lnTo>
                  <a:lnTo>
                    <a:pt x="20" y="26"/>
                  </a:lnTo>
                  <a:lnTo>
                    <a:pt x="22" y="26"/>
                  </a:lnTo>
                  <a:lnTo>
                    <a:pt x="12" y="36"/>
                  </a:lnTo>
                  <a:lnTo>
                    <a:pt x="14" y="26"/>
                  </a:lnTo>
                  <a:lnTo>
                    <a:pt x="12" y="25"/>
                  </a:lnTo>
                  <a:lnTo>
                    <a:pt x="11" y="23"/>
                  </a:lnTo>
                  <a:lnTo>
                    <a:pt x="9" y="22"/>
                  </a:lnTo>
                  <a:lnTo>
                    <a:pt x="7" y="20"/>
                  </a:lnTo>
                  <a:lnTo>
                    <a:pt x="6" y="17"/>
                  </a:lnTo>
                  <a:lnTo>
                    <a:pt x="4" y="15"/>
                  </a:lnTo>
                  <a:lnTo>
                    <a:pt x="3" y="12"/>
                  </a:lnTo>
                  <a:lnTo>
                    <a:pt x="0" y="8"/>
                  </a:lnTo>
                  <a:lnTo>
                    <a:pt x="0" y="3"/>
                  </a:lnTo>
                  <a:lnTo>
                    <a:pt x="0" y="1"/>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82" name="Freeform 1204"/>
            <p:cNvSpPr>
              <a:spLocks/>
            </p:cNvSpPr>
            <p:nvPr/>
          </p:nvSpPr>
          <p:spPr bwMode="auto">
            <a:xfrm>
              <a:off x="3266" y="1534"/>
              <a:ext cx="63" cy="42"/>
            </a:xfrm>
            <a:custGeom>
              <a:avLst/>
              <a:gdLst>
                <a:gd name="T0" fmla="*/ 0 w 63"/>
                <a:gd name="T1" fmla="*/ 0 h 42"/>
                <a:gd name="T2" fmla="*/ 5 w 63"/>
                <a:gd name="T3" fmla="*/ 0 h 42"/>
                <a:gd name="T4" fmla="*/ 13 w 63"/>
                <a:gd name="T5" fmla="*/ 1 h 42"/>
                <a:gd name="T6" fmla="*/ 22 w 63"/>
                <a:gd name="T7" fmla="*/ 1 h 42"/>
                <a:gd name="T8" fmla="*/ 31 w 63"/>
                <a:gd name="T9" fmla="*/ 4 h 42"/>
                <a:gd name="T10" fmla="*/ 41 w 63"/>
                <a:gd name="T11" fmla="*/ 7 h 42"/>
                <a:gd name="T12" fmla="*/ 50 w 63"/>
                <a:gd name="T13" fmla="*/ 12 h 42"/>
                <a:gd name="T14" fmla="*/ 56 w 63"/>
                <a:gd name="T15" fmla="*/ 17 h 42"/>
                <a:gd name="T16" fmla="*/ 61 w 63"/>
                <a:gd name="T17" fmla="*/ 28 h 42"/>
                <a:gd name="T18" fmla="*/ 63 w 63"/>
                <a:gd name="T19" fmla="*/ 35 h 42"/>
                <a:gd name="T20" fmla="*/ 58 w 63"/>
                <a:gd name="T21" fmla="*/ 39 h 42"/>
                <a:gd name="T22" fmla="*/ 55 w 63"/>
                <a:gd name="T23" fmla="*/ 39 h 42"/>
                <a:gd name="T24" fmla="*/ 55 w 63"/>
                <a:gd name="T25" fmla="*/ 39 h 42"/>
                <a:gd name="T26" fmla="*/ 49 w 63"/>
                <a:gd name="T27" fmla="*/ 40 h 42"/>
                <a:gd name="T28" fmla="*/ 42 w 63"/>
                <a:gd name="T29" fmla="*/ 40 h 42"/>
                <a:gd name="T30" fmla="*/ 33 w 63"/>
                <a:gd name="T31" fmla="*/ 42 h 42"/>
                <a:gd name="T32" fmla="*/ 27 w 63"/>
                <a:gd name="T33" fmla="*/ 42 h 42"/>
                <a:gd name="T34" fmla="*/ 21 w 63"/>
                <a:gd name="T35" fmla="*/ 40 h 42"/>
                <a:gd name="T36" fmla="*/ 14 w 63"/>
                <a:gd name="T37" fmla="*/ 40 h 42"/>
                <a:gd name="T38" fmla="*/ 13 w 63"/>
                <a:gd name="T39" fmla="*/ 40 h 42"/>
                <a:gd name="T40" fmla="*/ 13 w 63"/>
                <a:gd name="T41" fmla="*/ 40 h 42"/>
                <a:gd name="T42" fmla="*/ 14 w 63"/>
                <a:gd name="T43" fmla="*/ 40 h 42"/>
                <a:gd name="T44" fmla="*/ 19 w 63"/>
                <a:gd name="T45" fmla="*/ 40 h 42"/>
                <a:gd name="T46" fmla="*/ 25 w 63"/>
                <a:gd name="T47" fmla="*/ 39 h 42"/>
                <a:gd name="T48" fmla="*/ 31 w 63"/>
                <a:gd name="T49" fmla="*/ 39 h 42"/>
                <a:gd name="T50" fmla="*/ 39 w 63"/>
                <a:gd name="T51" fmla="*/ 39 h 42"/>
                <a:gd name="T52" fmla="*/ 45 w 63"/>
                <a:gd name="T53" fmla="*/ 37 h 42"/>
                <a:gd name="T54" fmla="*/ 50 w 63"/>
                <a:gd name="T55" fmla="*/ 37 h 42"/>
                <a:gd name="T56" fmla="*/ 53 w 63"/>
                <a:gd name="T57" fmla="*/ 35 h 42"/>
                <a:gd name="T58" fmla="*/ 56 w 63"/>
                <a:gd name="T59" fmla="*/ 34 h 42"/>
                <a:gd name="T60" fmla="*/ 58 w 63"/>
                <a:gd name="T61" fmla="*/ 32 h 42"/>
                <a:gd name="T62" fmla="*/ 58 w 63"/>
                <a:gd name="T63" fmla="*/ 31 h 42"/>
                <a:gd name="T64" fmla="*/ 58 w 63"/>
                <a:gd name="T65" fmla="*/ 31 h 42"/>
                <a:gd name="T66" fmla="*/ 59 w 63"/>
                <a:gd name="T67" fmla="*/ 31 h 42"/>
                <a:gd name="T68" fmla="*/ 59 w 63"/>
                <a:gd name="T69" fmla="*/ 31 h 42"/>
                <a:gd name="T70" fmla="*/ 55 w 63"/>
                <a:gd name="T71" fmla="*/ 29 h 42"/>
                <a:gd name="T72" fmla="*/ 45 w 63"/>
                <a:gd name="T73" fmla="*/ 29 h 42"/>
                <a:gd name="T74" fmla="*/ 36 w 63"/>
                <a:gd name="T75" fmla="*/ 28 h 42"/>
                <a:gd name="T76" fmla="*/ 28 w 63"/>
                <a:gd name="T77" fmla="*/ 28 h 42"/>
                <a:gd name="T78" fmla="*/ 25 w 63"/>
                <a:gd name="T79" fmla="*/ 28 h 42"/>
                <a:gd name="T80" fmla="*/ 25 w 63"/>
                <a:gd name="T81" fmla="*/ 28 h 42"/>
                <a:gd name="T82" fmla="*/ 30 w 63"/>
                <a:gd name="T83" fmla="*/ 26 h 42"/>
                <a:gd name="T84" fmla="*/ 36 w 63"/>
                <a:gd name="T85" fmla="*/ 26 h 42"/>
                <a:gd name="T86" fmla="*/ 44 w 63"/>
                <a:gd name="T87" fmla="*/ 25 h 42"/>
                <a:gd name="T88" fmla="*/ 49 w 63"/>
                <a:gd name="T89" fmla="*/ 26 h 42"/>
                <a:gd name="T90" fmla="*/ 53 w 63"/>
                <a:gd name="T91" fmla="*/ 26 h 42"/>
                <a:gd name="T92" fmla="*/ 56 w 63"/>
                <a:gd name="T93" fmla="*/ 26 h 42"/>
                <a:gd name="T94" fmla="*/ 58 w 63"/>
                <a:gd name="T95" fmla="*/ 28 h 42"/>
                <a:gd name="T96" fmla="*/ 58 w 63"/>
                <a:gd name="T97" fmla="*/ 26 h 42"/>
                <a:gd name="T98" fmla="*/ 56 w 63"/>
                <a:gd name="T99" fmla="*/ 25 h 42"/>
                <a:gd name="T100" fmla="*/ 53 w 63"/>
                <a:gd name="T101" fmla="*/ 20 h 42"/>
                <a:gd name="T102" fmla="*/ 45 w 63"/>
                <a:gd name="T103" fmla="*/ 14 h 42"/>
                <a:gd name="T104" fmla="*/ 35 w 63"/>
                <a:gd name="T105" fmla="*/ 9 h 42"/>
                <a:gd name="T106" fmla="*/ 28 w 63"/>
                <a:gd name="T107" fmla="*/ 6 h 42"/>
                <a:gd name="T108" fmla="*/ 22 w 63"/>
                <a:gd name="T109" fmla="*/ 4 h 42"/>
                <a:gd name="T110" fmla="*/ 16 w 63"/>
                <a:gd name="T111" fmla="*/ 3 h 42"/>
                <a:gd name="T112" fmla="*/ 10 w 63"/>
                <a:gd name="T113" fmla="*/ 1 h 42"/>
                <a:gd name="T114" fmla="*/ 5 w 63"/>
                <a:gd name="T115" fmla="*/ 0 h 42"/>
                <a:gd name="T116" fmla="*/ 2 w 63"/>
                <a:gd name="T117" fmla="*/ 0 h 42"/>
                <a:gd name="T118" fmla="*/ 0 w 63"/>
                <a:gd name="T119" fmla="*/ 0 h 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42"/>
                <a:gd name="T182" fmla="*/ 63 w 63"/>
                <a:gd name="T183" fmla="*/ 42 h 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42">
                  <a:moveTo>
                    <a:pt x="0" y="0"/>
                  </a:moveTo>
                  <a:lnTo>
                    <a:pt x="0" y="0"/>
                  </a:lnTo>
                  <a:lnTo>
                    <a:pt x="3" y="0"/>
                  </a:lnTo>
                  <a:lnTo>
                    <a:pt x="5" y="0"/>
                  </a:lnTo>
                  <a:lnTo>
                    <a:pt x="8" y="0"/>
                  </a:lnTo>
                  <a:lnTo>
                    <a:pt x="13" y="1"/>
                  </a:lnTo>
                  <a:lnTo>
                    <a:pt x="16" y="1"/>
                  </a:lnTo>
                  <a:lnTo>
                    <a:pt x="22" y="1"/>
                  </a:lnTo>
                  <a:lnTo>
                    <a:pt x="27" y="3"/>
                  </a:lnTo>
                  <a:lnTo>
                    <a:pt x="31" y="4"/>
                  </a:lnTo>
                  <a:lnTo>
                    <a:pt x="36" y="6"/>
                  </a:lnTo>
                  <a:lnTo>
                    <a:pt x="41" y="7"/>
                  </a:lnTo>
                  <a:lnTo>
                    <a:pt x="45" y="9"/>
                  </a:lnTo>
                  <a:lnTo>
                    <a:pt x="50" y="12"/>
                  </a:lnTo>
                  <a:lnTo>
                    <a:pt x="53" y="14"/>
                  </a:lnTo>
                  <a:lnTo>
                    <a:pt x="56" y="17"/>
                  </a:lnTo>
                  <a:lnTo>
                    <a:pt x="59" y="21"/>
                  </a:lnTo>
                  <a:lnTo>
                    <a:pt x="61" y="28"/>
                  </a:lnTo>
                  <a:lnTo>
                    <a:pt x="63" y="32"/>
                  </a:lnTo>
                  <a:lnTo>
                    <a:pt x="63" y="35"/>
                  </a:lnTo>
                  <a:lnTo>
                    <a:pt x="61" y="37"/>
                  </a:lnTo>
                  <a:lnTo>
                    <a:pt x="58" y="39"/>
                  </a:lnTo>
                  <a:lnTo>
                    <a:pt x="56" y="39"/>
                  </a:lnTo>
                  <a:lnTo>
                    <a:pt x="55" y="39"/>
                  </a:lnTo>
                  <a:lnTo>
                    <a:pt x="52" y="39"/>
                  </a:lnTo>
                  <a:lnTo>
                    <a:pt x="49" y="40"/>
                  </a:lnTo>
                  <a:lnTo>
                    <a:pt x="45" y="40"/>
                  </a:lnTo>
                  <a:lnTo>
                    <a:pt x="42" y="40"/>
                  </a:lnTo>
                  <a:lnTo>
                    <a:pt x="38" y="40"/>
                  </a:lnTo>
                  <a:lnTo>
                    <a:pt x="33" y="42"/>
                  </a:lnTo>
                  <a:lnTo>
                    <a:pt x="30" y="42"/>
                  </a:lnTo>
                  <a:lnTo>
                    <a:pt x="27" y="42"/>
                  </a:lnTo>
                  <a:lnTo>
                    <a:pt x="22" y="42"/>
                  </a:lnTo>
                  <a:lnTo>
                    <a:pt x="21" y="40"/>
                  </a:lnTo>
                  <a:lnTo>
                    <a:pt x="17" y="40"/>
                  </a:lnTo>
                  <a:lnTo>
                    <a:pt x="14" y="40"/>
                  </a:lnTo>
                  <a:lnTo>
                    <a:pt x="13" y="40"/>
                  </a:lnTo>
                  <a:lnTo>
                    <a:pt x="11" y="40"/>
                  </a:lnTo>
                  <a:lnTo>
                    <a:pt x="13" y="40"/>
                  </a:lnTo>
                  <a:lnTo>
                    <a:pt x="14" y="40"/>
                  </a:lnTo>
                  <a:lnTo>
                    <a:pt x="16" y="40"/>
                  </a:lnTo>
                  <a:lnTo>
                    <a:pt x="19" y="40"/>
                  </a:lnTo>
                  <a:lnTo>
                    <a:pt x="22" y="39"/>
                  </a:lnTo>
                  <a:lnTo>
                    <a:pt x="25" y="39"/>
                  </a:lnTo>
                  <a:lnTo>
                    <a:pt x="28" y="39"/>
                  </a:lnTo>
                  <a:lnTo>
                    <a:pt x="31" y="39"/>
                  </a:lnTo>
                  <a:lnTo>
                    <a:pt x="36" y="39"/>
                  </a:lnTo>
                  <a:lnTo>
                    <a:pt x="39" y="39"/>
                  </a:lnTo>
                  <a:lnTo>
                    <a:pt x="42" y="39"/>
                  </a:lnTo>
                  <a:lnTo>
                    <a:pt x="45" y="37"/>
                  </a:lnTo>
                  <a:lnTo>
                    <a:pt x="47" y="37"/>
                  </a:lnTo>
                  <a:lnTo>
                    <a:pt x="50" y="37"/>
                  </a:lnTo>
                  <a:lnTo>
                    <a:pt x="52" y="37"/>
                  </a:lnTo>
                  <a:lnTo>
                    <a:pt x="53" y="35"/>
                  </a:lnTo>
                  <a:lnTo>
                    <a:pt x="56" y="34"/>
                  </a:lnTo>
                  <a:lnTo>
                    <a:pt x="58" y="32"/>
                  </a:lnTo>
                  <a:lnTo>
                    <a:pt x="58" y="31"/>
                  </a:lnTo>
                  <a:lnTo>
                    <a:pt x="59" y="31"/>
                  </a:lnTo>
                  <a:lnTo>
                    <a:pt x="58" y="29"/>
                  </a:lnTo>
                  <a:lnTo>
                    <a:pt x="55" y="29"/>
                  </a:lnTo>
                  <a:lnTo>
                    <a:pt x="50" y="29"/>
                  </a:lnTo>
                  <a:lnTo>
                    <a:pt x="45" y="29"/>
                  </a:lnTo>
                  <a:lnTo>
                    <a:pt x="41" y="28"/>
                  </a:lnTo>
                  <a:lnTo>
                    <a:pt x="36" y="28"/>
                  </a:lnTo>
                  <a:lnTo>
                    <a:pt x="31" y="28"/>
                  </a:lnTo>
                  <a:lnTo>
                    <a:pt x="28" y="28"/>
                  </a:lnTo>
                  <a:lnTo>
                    <a:pt x="27" y="28"/>
                  </a:lnTo>
                  <a:lnTo>
                    <a:pt x="25" y="28"/>
                  </a:lnTo>
                  <a:lnTo>
                    <a:pt x="24" y="28"/>
                  </a:lnTo>
                  <a:lnTo>
                    <a:pt x="25" y="28"/>
                  </a:lnTo>
                  <a:lnTo>
                    <a:pt x="27" y="28"/>
                  </a:lnTo>
                  <a:lnTo>
                    <a:pt x="30" y="26"/>
                  </a:lnTo>
                  <a:lnTo>
                    <a:pt x="33" y="26"/>
                  </a:lnTo>
                  <a:lnTo>
                    <a:pt x="36" y="26"/>
                  </a:lnTo>
                  <a:lnTo>
                    <a:pt x="39" y="25"/>
                  </a:lnTo>
                  <a:lnTo>
                    <a:pt x="44" y="25"/>
                  </a:lnTo>
                  <a:lnTo>
                    <a:pt x="47" y="25"/>
                  </a:lnTo>
                  <a:lnTo>
                    <a:pt x="49" y="26"/>
                  </a:lnTo>
                  <a:lnTo>
                    <a:pt x="52" y="26"/>
                  </a:lnTo>
                  <a:lnTo>
                    <a:pt x="53" y="26"/>
                  </a:lnTo>
                  <a:lnTo>
                    <a:pt x="55" y="26"/>
                  </a:lnTo>
                  <a:lnTo>
                    <a:pt x="56" y="26"/>
                  </a:lnTo>
                  <a:lnTo>
                    <a:pt x="58" y="28"/>
                  </a:lnTo>
                  <a:lnTo>
                    <a:pt x="58" y="26"/>
                  </a:lnTo>
                  <a:lnTo>
                    <a:pt x="56" y="26"/>
                  </a:lnTo>
                  <a:lnTo>
                    <a:pt x="56" y="25"/>
                  </a:lnTo>
                  <a:lnTo>
                    <a:pt x="55" y="21"/>
                  </a:lnTo>
                  <a:lnTo>
                    <a:pt x="53" y="20"/>
                  </a:lnTo>
                  <a:lnTo>
                    <a:pt x="50" y="17"/>
                  </a:lnTo>
                  <a:lnTo>
                    <a:pt x="45" y="14"/>
                  </a:lnTo>
                  <a:lnTo>
                    <a:pt x="39" y="11"/>
                  </a:lnTo>
                  <a:lnTo>
                    <a:pt x="35" y="9"/>
                  </a:lnTo>
                  <a:lnTo>
                    <a:pt x="31" y="7"/>
                  </a:lnTo>
                  <a:lnTo>
                    <a:pt x="28" y="6"/>
                  </a:lnTo>
                  <a:lnTo>
                    <a:pt x="25" y="4"/>
                  </a:lnTo>
                  <a:lnTo>
                    <a:pt x="22" y="4"/>
                  </a:lnTo>
                  <a:lnTo>
                    <a:pt x="19" y="3"/>
                  </a:lnTo>
                  <a:lnTo>
                    <a:pt x="16" y="3"/>
                  </a:lnTo>
                  <a:lnTo>
                    <a:pt x="13" y="1"/>
                  </a:lnTo>
                  <a:lnTo>
                    <a:pt x="10" y="1"/>
                  </a:lnTo>
                  <a:lnTo>
                    <a:pt x="8" y="1"/>
                  </a:lnTo>
                  <a:lnTo>
                    <a:pt x="5" y="0"/>
                  </a:lnTo>
                  <a:lnTo>
                    <a:pt x="3" y="0"/>
                  </a:lnTo>
                  <a:lnTo>
                    <a:pt x="2" y="0"/>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83" name="Freeform 1205"/>
            <p:cNvSpPr>
              <a:spLocks/>
            </p:cNvSpPr>
            <p:nvPr/>
          </p:nvSpPr>
          <p:spPr bwMode="auto">
            <a:xfrm>
              <a:off x="3201" y="1532"/>
              <a:ext cx="23" cy="14"/>
            </a:xfrm>
            <a:custGeom>
              <a:avLst/>
              <a:gdLst>
                <a:gd name="T0" fmla="*/ 23 w 23"/>
                <a:gd name="T1" fmla="*/ 2 h 14"/>
                <a:gd name="T2" fmla="*/ 23 w 23"/>
                <a:gd name="T3" fmla="*/ 0 h 14"/>
                <a:gd name="T4" fmla="*/ 22 w 23"/>
                <a:gd name="T5" fmla="*/ 0 h 14"/>
                <a:gd name="T6" fmla="*/ 20 w 23"/>
                <a:gd name="T7" fmla="*/ 0 h 14"/>
                <a:gd name="T8" fmla="*/ 17 w 23"/>
                <a:gd name="T9" fmla="*/ 0 h 14"/>
                <a:gd name="T10" fmla="*/ 14 w 23"/>
                <a:gd name="T11" fmla="*/ 0 h 14"/>
                <a:gd name="T12" fmla="*/ 12 w 23"/>
                <a:gd name="T13" fmla="*/ 0 h 14"/>
                <a:gd name="T14" fmla="*/ 9 w 23"/>
                <a:gd name="T15" fmla="*/ 0 h 14"/>
                <a:gd name="T16" fmla="*/ 8 w 23"/>
                <a:gd name="T17" fmla="*/ 2 h 14"/>
                <a:gd name="T18" fmla="*/ 6 w 23"/>
                <a:gd name="T19" fmla="*/ 3 h 14"/>
                <a:gd name="T20" fmla="*/ 4 w 23"/>
                <a:gd name="T21" fmla="*/ 5 h 14"/>
                <a:gd name="T22" fmla="*/ 3 w 23"/>
                <a:gd name="T23" fmla="*/ 6 h 14"/>
                <a:gd name="T24" fmla="*/ 1 w 23"/>
                <a:gd name="T25" fmla="*/ 9 h 14"/>
                <a:gd name="T26" fmla="*/ 1 w 23"/>
                <a:gd name="T27" fmla="*/ 11 h 14"/>
                <a:gd name="T28" fmla="*/ 0 w 23"/>
                <a:gd name="T29" fmla="*/ 13 h 14"/>
                <a:gd name="T30" fmla="*/ 0 w 23"/>
                <a:gd name="T31" fmla="*/ 14 h 14"/>
                <a:gd name="T32" fmla="*/ 0 w 23"/>
                <a:gd name="T33" fmla="*/ 14 h 14"/>
                <a:gd name="T34" fmla="*/ 0 w 23"/>
                <a:gd name="T35" fmla="*/ 14 h 14"/>
                <a:gd name="T36" fmla="*/ 0 w 23"/>
                <a:gd name="T37" fmla="*/ 13 h 14"/>
                <a:gd name="T38" fmla="*/ 1 w 23"/>
                <a:gd name="T39" fmla="*/ 11 h 14"/>
                <a:gd name="T40" fmla="*/ 3 w 23"/>
                <a:gd name="T41" fmla="*/ 9 h 14"/>
                <a:gd name="T42" fmla="*/ 4 w 23"/>
                <a:gd name="T43" fmla="*/ 8 h 14"/>
                <a:gd name="T44" fmla="*/ 4 w 23"/>
                <a:gd name="T45" fmla="*/ 6 h 14"/>
                <a:gd name="T46" fmla="*/ 8 w 23"/>
                <a:gd name="T47" fmla="*/ 5 h 14"/>
                <a:gd name="T48" fmla="*/ 9 w 23"/>
                <a:gd name="T49" fmla="*/ 3 h 14"/>
                <a:gd name="T50" fmla="*/ 12 w 23"/>
                <a:gd name="T51" fmla="*/ 3 h 14"/>
                <a:gd name="T52" fmla="*/ 15 w 23"/>
                <a:gd name="T53" fmla="*/ 2 h 14"/>
                <a:gd name="T54" fmla="*/ 17 w 23"/>
                <a:gd name="T55" fmla="*/ 2 h 14"/>
                <a:gd name="T56" fmla="*/ 18 w 23"/>
                <a:gd name="T57" fmla="*/ 2 h 14"/>
                <a:gd name="T58" fmla="*/ 20 w 23"/>
                <a:gd name="T59" fmla="*/ 2 h 14"/>
                <a:gd name="T60" fmla="*/ 22 w 23"/>
                <a:gd name="T61" fmla="*/ 2 h 14"/>
                <a:gd name="T62" fmla="*/ 23 w 23"/>
                <a:gd name="T63" fmla="*/ 2 h 14"/>
                <a:gd name="T64" fmla="*/ 23 w 23"/>
                <a:gd name="T65" fmla="*/ 2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14"/>
                <a:gd name="T101" fmla="*/ 23 w 23"/>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14">
                  <a:moveTo>
                    <a:pt x="23" y="2"/>
                  </a:moveTo>
                  <a:lnTo>
                    <a:pt x="23" y="0"/>
                  </a:lnTo>
                  <a:lnTo>
                    <a:pt x="22" y="0"/>
                  </a:lnTo>
                  <a:lnTo>
                    <a:pt x="20" y="0"/>
                  </a:lnTo>
                  <a:lnTo>
                    <a:pt x="17" y="0"/>
                  </a:lnTo>
                  <a:lnTo>
                    <a:pt x="14" y="0"/>
                  </a:lnTo>
                  <a:lnTo>
                    <a:pt x="12" y="0"/>
                  </a:lnTo>
                  <a:lnTo>
                    <a:pt x="9" y="0"/>
                  </a:lnTo>
                  <a:lnTo>
                    <a:pt x="8" y="2"/>
                  </a:lnTo>
                  <a:lnTo>
                    <a:pt x="6" y="3"/>
                  </a:lnTo>
                  <a:lnTo>
                    <a:pt x="4" y="5"/>
                  </a:lnTo>
                  <a:lnTo>
                    <a:pt x="3" y="6"/>
                  </a:lnTo>
                  <a:lnTo>
                    <a:pt x="1" y="9"/>
                  </a:lnTo>
                  <a:lnTo>
                    <a:pt x="1" y="11"/>
                  </a:lnTo>
                  <a:lnTo>
                    <a:pt x="0" y="13"/>
                  </a:lnTo>
                  <a:lnTo>
                    <a:pt x="0" y="14"/>
                  </a:lnTo>
                  <a:lnTo>
                    <a:pt x="0" y="13"/>
                  </a:lnTo>
                  <a:lnTo>
                    <a:pt x="1" y="11"/>
                  </a:lnTo>
                  <a:lnTo>
                    <a:pt x="3" y="9"/>
                  </a:lnTo>
                  <a:lnTo>
                    <a:pt x="4" y="8"/>
                  </a:lnTo>
                  <a:lnTo>
                    <a:pt x="4" y="6"/>
                  </a:lnTo>
                  <a:lnTo>
                    <a:pt x="8" y="5"/>
                  </a:lnTo>
                  <a:lnTo>
                    <a:pt x="9" y="3"/>
                  </a:lnTo>
                  <a:lnTo>
                    <a:pt x="12" y="3"/>
                  </a:lnTo>
                  <a:lnTo>
                    <a:pt x="15" y="2"/>
                  </a:lnTo>
                  <a:lnTo>
                    <a:pt x="17" y="2"/>
                  </a:lnTo>
                  <a:lnTo>
                    <a:pt x="18" y="2"/>
                  </a:lnTo>
                  <a:lnTo>
                    <a:pt x="20" y="2"/>
                  </a:lnTo>
                  <a:lnTo>
                    <a:pt x="22" y="2"/>
                  </a:lnTo>
                  <a:lnTo>
                    <a:pt x="23"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84" name="Freeform 1206"/>
            <p:cNvSpPr>
              <a:spLocks/>
            </p:cNvSpPr>
            <p:nvPr/>
          </p:nvSpPr>
          <p:spPr bwMode="auto">
            <a:xfrm>
              <a:off x="3223" y="1605"/>
              <a:ext cx="35" cy="13"/>
            </a:xfrm>
            <a:custGeom>
              <a:avLst/>
              <a:gdLst>
                <a:gd name="T0" fmla="*/ 0 w 35"/>
                <a:gd name="T1" fmla="*/ 0 h 13"/>
                <a:gd name="T2" fmla="*/ 1 w 35"/>
                <a:gd name="T3" fmla="*/ 0 h 13"/>
                <a:gd name="T4" fmla="*/ 1 w 35"/>
                <a:gd name="T5" fmla="*/ 2 h 13"/>
                <a:gd name="T6" fmla="*/ 1 w 35"/>
                <a:gd name="T7" fmla="*/ 2 h 13"/>
                <a:gd name="T8" fmla="*/ 3 w 35"/>
                <a:gd name="T9" fmla="*/ 3 h 13"/>
                <a:gd name="T10" fmla="*/ 4 w 35"/>
                <a:gd name="T11" fmla="*/ 5 h 13"/>
                <a:gd name="T12" fmla="*/ 7 w 35"/>
                <a:gd name="T13" fmla="*/ 7 h 13"/>
                <a:gd name="T14" fmla="*/ 10 w 35"/>
                <a:gd name="T15" fmla="*/ 8 h 13"/>
                <a:gd name="T16" fmla="*/ 14 w 35"/>
                <a:gd name="T17" fmla="*/ 10 h 13"/>
                <a:gd name="T18" fmla="*/ 18 w 35"/>
                <a:gd name="T19" fmla="*/ 10 h 13"/>
                <a:gd name="T20" fmla="*/ 21 w 35"/>
                <a:gd name="T21" fmla="*/ 10 h 13"/>
                <a:gd name="T22" fmla="*/ 26 w 35"/>
                <a:gd name="T23" fmla="*/ 11 h 13"/>
                <a:gd name="T24" fmla="*/ 29 w 35"/>
                <a:gd name="T25" fmla="*/ 11 h 13"/>
                <a:gd name="T26" fmla="*/ 31 w 35"/>
                <a:gd name="T27" fmla="*/ 11 h 13"/>
                <a:gd name="T28" fmla="*/ 34 w 35"/>
                <a:gd name="T29" fmla="*/ 11 h 13"/>
                <a:gd name="T30" fmla="*/ 35 w 35"/>
                <a:gd name="T31" fmla="*/ 11 h 13"/>
                <a:gd name="T32" fmla="*/ 35 w 35"/>
                <a:gd name="T33" fmla="*/ 11 h 13"/>
                <a:gd name="T34" fmla="*/ 35 w 35"/>
                <a:gd name="T35" fmla="*/ 11 h 13"/>
                <a:gd name="T36" fmla="*/ 34 w 35"/>
                <a:gd name="T37" fmla="*/ 11 h 13"/>
                <a:gd name="T38" fmla="*/ 31 w 35"/>
                <a:gd name="T39" fmla="*/ 11 h 13"/>
                <a:gd name="T40" fmla="*/ 29 w 35"/>
                <a:gd name="T41" fmla="*/ 13 h 13"/>
                <a:gd name="T42" fmla="*/ 26 w 35"/>
                <a:gd name="T43" fmla="*/ 13 h 13"/>
                <a:gd name="T44" fmla="*/ 21 w 35"/>
                <a:gd name="T45" fmla="*/ 13 h 13"/>
                <a:gd name="T46" fmla="*/ 17 w 35"/>
                <a:gd name="T47" fmla="*/ 13 h 13"/>
                <a:gd name="T48" fmla="*/ 12 w 35"/>
                <a:gd name="T49" fmla="*/ 13 h 13"/>
                <a:gd name="T50" fmla="*/ 7 w 35"/>
                <a:gd name="T51" fmla="*/ 11 h 13"/>
                <a:gd name="T52" fmla="*/ 4 w 35"/>
                <a:gd name="T53" fmla="*/ 10 h 13"/>
                <a:gd name="T54" fmla="*/ 3 w 35"/>
                <a:gd name="T55" fmla="*/ 8 h 13"/>
                <a:gd name="T56" fmla="*/ 1 w 35"/>
                <a:gd name="T57" fmla="*/ 5 h 13"/>
                <a:gd name="T58" fmla="*/ 1 w 35"/>
                <a:gd name="T59" fmla="*/ 3 h 13"/>
                <a:gd name="T60" fmla="*/ 0 w 35"/>
                <a:gd name="T61" fmla="*/ 2 h 13"/>
                <a:gd name="T62" fmla="*/ 0 w 35"/>
                <a:gd name="T63" fmla="*/ 0 h 13"/>
                <a:gd name="T64" fmla="*/ 0 w 35"/>
                <a:gd name="T65" fmla="*/ 0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
                <a:gd name="T100" fmla="*/ 0 h 13"/>
                <a:gd name="T101" fmla="*/ 35 w 35"/>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 h="13">
                  <a:moveTo>
                    <a:pt x="0" y="0"/>
                  </a:moveTo>
                  <a:lnTo>
                    <a:pt x="1" y="0"/>
                  </a:lnTo>
                  <a:lnTo>
                    <a:pt x="1" y="2"/>
                  </a:lnTo>
                  <a:lnTo>
                    <a:pt x="3" y="3"/>
                  </a:lnTo>
                  <a:lnTo>
                    <a:pt x="4" y="5"/>
                  </a:lnTo>
                  <a:lnTo>
                    <a:pt x="7" y="7"/>
                  </a:lnTo>
                  <a:lnTo>
                    <a:pt x="10" y="8"/>
                  </a:lnTo>
                  <a:lnTo>
                    <a:pt x="14" y="10"/>
                  </a:lnTo>
                  <a:lnTo>
                    <a:pt x="18" y="10"/>
                  </a:lnTo>
                  <a:lnTo>
                    <a:pt x="21" y="10"/>
                  </a:lnTo>
                  <a:lnTo>
                    <a:pt x="26" y="11"/>
                  </a:lnTo>
                  <a:lnTo>
                    <a:pt x="29" y="11"/>
                  </a:lnTo>
                  <a:lnTo>
                    <a:pt x="31" y="11"/>
                  </a:lnTo>
                  <a:lnTo>
                    <a:pt x="34" y="11"/>
                  </a:lnTo>
                  <a:lnTo>
                    <a:pt x="35" y="11"/>
                  </a:lnTo>
                  <a:lnTo>
                    <a:pt x="34" y="11"/>
                  </a:lnTo>
                  <a:lnTo>
                    <a:pt x="31" y="11"/>
                  </a:lnTo>
                  <a:lnTo>
                    <a:pt x="29" y="13"/>
                  </a:lnTo>
                  <a:lnTo>
                    <a:pt x="26" y="13"/>
                  </a:lnTo>
                  <a:lnTo>
                    <a:pt x="21" y="13"/>
                  </a:lnTo>
                  <a:lnTo>
                    <a:pt x="17" y="13"/>
                  </a:lnTo>
                  <a:lnTo>
                    <a:pt x="12" y="13"/>
                  </a:lnTo>
                  <a:lnTo>
                    <a:pt x="7" y="11"/>
                  </a:lnTo>
                  <a:lnTo>
                    <a:pt x="4" y="10"/>
                  </a:lnTo>
                  <a:lnTo>
                    <a:pt x="3" y="8"/>
                  </a:lnTo>
                  <a:lnTo>
                    <a:pt x="1" y="5"/>
                  </a:lnTo>
                  <a:lnTo>
                    <a:pt x="1" y="3"/>
                  </a:lnTo>
                  <a:lnTo>
                    <a:pt x="0" y="2"/>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85" name="Freeform 1207"/>
            <p:cNvSpPr>
              <a:spLocks/>
            </p:cNvSpPr>
            <p:nvPr/>
          </p:nvSpPr>
          <p:spPr bwMode="auto">
            <a:xfrm>
              <a:off x="3385" y="1431"/>
              <a:ext cx="28" cy="73"/>
            </a:xfrm>
            <a:custGeom>
              <a:avLst/>
              <a:gdLst>
                <a:gd name="T0" fmla="*/ 28 w 28"/>
                <a:gd name="T1" fmla="*/ 0 h 73"/>
                <a:gd name="T2" fmla="*/ 28 w 28"/>
                <a:gd name="T3" fmla="*/ 0 h 73"/>
                <a:gd name="T4" fmla="*/ 26 w 28"/>
                <a:gd name="T5" fmla="*/ 1 h 73"/>
                <a:gd name="T6" fmla="*/ 23 w 28"/>
                <a:gd name="T7" fmla="*/ 4 h 73"/>
                <a:gd name="T8" fmla="*/ 20 w 28"/>
                <a:gd name="T9" fmla="*/ 9 h 73"/>
                <a:gd name="T10" fmla="*/ 17 w 28"/>
                <a:gd name="T11" fmla="*/ 14 h 73"/>
                <a:gd name="T12" fmla="*/ 14 w 28"/>
                <a:gd name="T13" fmla="*/ 20 h 73"/>
                <a:gd name="T14" fmla="*/ 11 w 28"/>
                <a:gd name="T15" fmla="*/ 28 h 73"/>
                <a:gd name="T16" fmla="*/ 8 w 28"/>
                <a:gd name="T17" fmla="*/ 36 h 73"/>
                <a:gd name="T18" fmla="*/ 4 w 28"/>
                <a:gd name="T19" fmla="*/ 45 h 73"/>
                <a:gd name="T20" fmla="*/ 3 w 28"/>
                <a:gd name="T21" fmla="*/ 53 h 73"/>
                <a:gd name="T22" fmla="*/ 1 w 28"/>
                <a:gd name="T23" fmla="*/ 59 h 73"/>
                <a:gd name="T24" fmla="*/ 1 w 28"/>
                <a:gd name="T25" fmla="*/ 64 h 73"/>
                <a:gd name="T26" fmla="*/ 0 w 28"/>
                <a:gd name="T27" fmla="*/ 68 h 73"/>
                <a:gd name="T28" fmla="*/ 0 w 28"/>
                <a:gd name="T29" fmla="*/ 71 h 73"/>
                <a:gd name="T30" fmla="*/ 0 w 28"/>
                <a:gd name="T31" fmla="*/ 73 h 73"/>
                <a:gd name="T32" fmla="*/ 0 w 28"/>
                <a:gd name="T33" fmla="*/ 73 h 73"/>
                <a:gd name="T34" fmla="*/ 20 w 28"/>
                <a:gd name="T35" fmla="*/ 23 h 73"/>
                <a:gd name="T36" fmla="*/ 15 w 28"/>
                <a:gd name="T37" fmla="*/ 43 h 73"/>
                <a:gd name="T38" fmla="*/ 15 w 28"/>
                <a:gd name="T39" fmla="*/ 42 h 73"/>
                <a:gd name="T40" fmla="*/ 17 w 28"/>
                <a:gd name="T41" fmla="*/ 40 h 73"/>
                <a:gd name="T42" fmla="*/ 18 w 28"/>
                <a:gd name="T43" fmla="*/ 37 h 73"/>
                <a:gd name="T44" fmla="*/ 22 w 28"/>
                <a:gd name="T45" fmla="*/ 34 h 73"/>
                <a:gd name="T46" fmla="*/ 23 w 28"/>
                <a:gd name="T47" fmla="*/ 31 h 73"/>
                <a:gd name="T48" fmla="*/ 25 w 28"/>
                <a:gd name="T49" fmla="*/ 26 h 73"/>
                <a:gd name="T50" fmla="*/ 26 w 28"/>
                <a:gd name="T51" fmla="*/ 21 h 73"/>
                <a:gd name="T52" fmla="*/ 26 w 28"/>
                <a:gd name="T53" fmla="*/ 17 h 73"/>
                <a:gd name="T54" fmla="*/ 28 w 28"/>
                <a:gd name="T55" fmla="*/ 9 h 73"/>
                <a:gd name="T56" fmla="*/ 28 w 28"/>
                <a:gd name="T57" fmla="*/ 4 h 73"/>
                <a:gd name="T58" fmla="*/ 28 w 28"/>
                <a:gd name="T59" fmla="*/ 0 h 73"/>
                <a:gd name="T60" fmla="*/ 28 w 28"/>
                <a:gd name="T61" fmla="*/ 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73"/>
                <a:gd name="T95" fmla="*/ 28 w 28"/>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73">
                  <a:moveTo>
                    <a:pt x="28" y="0"/>
                  </a:moveTo>
                  <a:lnTo>
                    <a:pt x="28" y="0"/>
                  </a:lnTo>
                  <a:lnTo>
                    <a:pt x="26" y="1"/>
                  </a:lnTo>
                  <a:lnTo>
                    <a:pt x="23" y="4"/>
                  </a:lnTo>
                  <a:lnTo>
                    <a:pt x="20" y="9"/>
                  </a:lnTo>
                  <a:lnTo>
                    <a:pt x="17" y="14"/>
                  </a:lnTo>
                  <a:lnTo>
                    <a:pt x="14" y="20"/>
                  </a:lnTo>
                  <a:lnTo>
                    <a:pt x="11" y="28"/>
                  </a:lnTo>
                  <a:lnTo>
                    <a:pt x="8" y="36"/>
                  </a:lnTo>
                  <a:lnTo>
                    <a:pt x="4" y="45"/>
                  </a:lnTo>
                  <a:lnTo>
                    <a:pt x="3" y="53"/>
                  </a:lnTo>
                  <a:lnTo>
                    <a:pt x="1" y="59"/>
                  </a:lnTo>
                  <a:lnTo>
                    <a:pt x="1" y="64"/>
                  </a:lnTo>
                  <a:lnTo>
                    <a:pt x="0" y="68"/>
                  </a:lnTo>
                  <a:lnTo>
                    <a:pt x="0" y="71"/>
                  </a:lnTo>
                  <a:lnTo>
                    <a:pt x="0" y="73"/>
                  </a:lnTo>
                  <a:lnTo>
                    <a:pt x="20" y="23"/>
                  </a:lnTo>
                  <a:lnTo>
                    <a:pt x="15" y="43"/>
                  </a:lnTo>
                  <a:lnTo>
                    <a:pt x="15" y="42"/>
                  </a:lnTo>
                  <a:lnTo>
                    <a:pt x="17" y="40"/>
                  </a:lnTo>
                  <a:lnTo>
                    <a:pt x="18" y="37"/>
                  </a:lnTo>
                  <a:lnTo>
                    <a:pt x="22" y="34"/>
                  </a:lnTo>
                  <a:lnTo>
                    <a:pt x="23" y="31"/>
                  </a:lnTo>
                  <a:lnTo>
                    <a:pt x="25" y="26"/>
                  </a:lnTo>
                  <a:lnTo>
                    <a:pt x="26" y="21"/>
                  </a:lnTo>
                  <a:lnTo>
                    <a:pt x="26" y="17"/>
                  </a:lnTo>
                  <a:lnTo>
                    <a:pt x="28" y="9"/>
                  </a:lnTo>
                  <a:lnTo>
                    <a:pt x="28" y="4"/>
                  </a:lnTo>
                  <a:lnTo>
                    <a:pt x="2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86" name="Freeform 1208"/>
            <p:cNvSpPr>
              <a:spLocks/>
            </p:cNvSpPr>
            <p:nvPr/>
          </p:nvSpPr>
          <p:spPr bwMode="auto">
            <a:xfrm>
              <a:off x="3344" y="1580"/>
              <a:ext cx="20" cy="14"/>
            </a:xfrm>
            <a:custGeom>
              <a:avLst/>
              <a:gdLst>
                <a:gd name="T0" fmla="*/ 10 w 20"/>
                <a:gd name="T1" fmla="*/ 0 h 14"/>
                <a:gd name="T2" fmla="*/ 8 w 20"/>
                <a:gd name="T3" fmla="*/ 0 h 14"/>
                <a:gd name="T4" fmla="*/ 6 w 20"/>
                <a:gd name="T5" fmla="*/ 0 h 14"/>
                <a:gd name="T6" fmla="*/ 5 w 20"/>
                <a:gd name="T7" fmla="*/ 2 h 14"/>
                <a:gd name="T8" fmla="*/ 3 w 20"/>
                <a:gd name="T9" fmla="*/ 2 h 14"/>
                <a:gd name="T10" fmla="*/ 2 w 20"/>
                <a:gd name="T11" fmla="*/ 4 h 14"/>
                <a:gd name="T12" fmla="*/ 0 w 20"/>
                <a:gd name="T13" fmla="*/ 5 h 14"/>
                <a:gd name="T14" fmla="*/ 0 w 20"/>
                <a:gd name="T15" fmla="*/ 7 h 14"/>
                <a:gd name="T16" fmla="*/ 0 w 20"/>
                <a:gd name="T17" fmla="*/ 8 h 14"/>
                <a:gd name="T18" fmla="*/ 0 w 20"/>
                <a:gd name="T19" fmla="*/ 10 h 14"/>
                <a:gd name="T20" fmla="*/ 0 w 20"/>
                <a:gd name="T21" fmla="*/ 11 h 14"/>
                <a:gd name="T22" fmla="*/ 2 w 20"/>
                <a:gd name="T23" fmla="*/ 11 h 14"/>
                <a:gd name="T24" fmla="*/ 3 w 20"/>
                <a:gd name="T25" fmla="*/ 13 h 14"/>
                <a:gd name="T26" fmla="*/ 5 w 20"/>
                <a:gd name="T27" fmla="*/ 14 h 14"/>
                <a:gd name="T28" fmla="*/ 6 w 20"/>
                <a:gd name="T29" fmla="*/ 14 h 14"/>
                <a:gd name="T30" fmla="*/ 8 w 20"/>
                <a:gd name="T31" fmla="*/ 14 h 14"/>
                <a:gd name="T32" fmla="*/ 10 w 20"/>
                <a:gd name="T33" fmla="*/ 14 h 14"/>
                <a:gd name="T34" fmla="*/ 13 w 20"/>
                <a:gd name="T35" fmla="*/ 14 h 14"/>
                <a:gd name="T36" fmla="*/ 14 w 20"/>
                <a:gd name="T37" fmla="*/ 14 h 14"/>
                <a:gd name="T38" fmla="*/ 16 w 20"/>
                <a:gd name="T39" fmla="*/ 14 h 14"/>
                <a:gd name="T40" fmla="*/ 17 w 20"/>
                <a:gd name="T41" fmla="*/ 13 h 14"/>
                <a:gd name="T42" fmla="*/ 19 w 20"/>
                <a:gd name="T43" fmla="*/ 11 h 14"/>
                <a:gd name="T44" fmla="*/ 19 w 20"/>
                <a:gd name="T45" fmla="*/ 11 h 14"/>
                <a:gd name="T46" fmla="*/ 20 w 20"/>
                <a:gd name="T47" fmla="*/ 10 h 14"/>
                <a:gd name="T48" fmla="*/ 20 w 20"/>
                <a:gd name="T49" fmla="*/ 8 h 14"/>
                <a:gd name="T50" fmla="*/ 20 w 20"/>
                <a:gd name="T51" fmla="*/ 7 h 14"/>
                <a:gd name="T52" fmla="*/ 19 w 20"/>
                <a:gd name="T53" fmla="*/ 5 h 14"/>
                <a:gd name="T54" fmla="*/ 19 w 20"/>
                <a:gd name="T55" fmla="*/ 4 h 14"/>
                <a:gd name="T56" fmla="*/ 17 w 20"/>
                <a:gd name="T57" fmla="*/ 2 h 14"/>
                <a:gd name="T58" fmla="*/ 16 w 20"/>
                <a:gd name="T59" fmla="*/ 2 h 14"/>
                <a:gd name="T60" fmla="*/ 14 w 20"/>
                <a:gd name="T61" fmla="*/ 0 h 14"/>
                <a:gd name="T62" fmla="*/ 13 w 20"/>
                <a:gd name="T63" fmla="*/ 0 h 14"/>
                <a:gd name="T64" fmla="*/ 10 w 20"/>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14"/>
                <a:gd name="T101" fmla="*/ 20 w 20"/>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14">
                  <a:moveTo>
                    <a:pt x="10" y="0"/>
                  </a:moveTo>
                  <a:lnTo>
                    <a:pt x="8" y="0"/>
                  </a:lnTo>
                  <a:lnTo>
                    <a:pt x="6" y="0"/>
                  </a:lnTo>
                  <a:lnTo>
                    <a:pt x="5" y="2"/>
                  </a:lnTo>
                  <a:lnTo>
                    <a:pt x="3" y="2"/>
                  </a:lnTo>
                  <a:lnTo>
                    <a:pt x="2" y="4"/>
                  </a:lnTo>
                  <a:lnTo>
                    <a:pt x="0" y="5"/>
                  </a:lnTo>
                  <a:lnTo>
                    <a:pt x="0" y="7"/>
                  </a:lnTo>
                  <a:lnTo>
                    <a:pt x="0" y="8"/>
                  </a:lnTo>
                  <a:lnTo>
                    <a:pt x="0" y="10"/>
                  </a:lnTo>
                  <a:lnTo>
                    <a:pt x="0" y="11"/>
                  </a:lnTo>
                  <a:lnTo>
                    <a:pt x="2" y="11"/>
                  </a:lnTo>
                  <a:lnTo>
                    <a:pt x="3" y="13"/>
                  </a:lnTo>
                  <a:lnTo>
                    <a:pt x="5" y="14"/>
                  </a:lnTo>
                  <a:lnTo>
                    <a:pt x="6" y="14"/>
                  </a:lnTo>
                  <a:lnTo>
                    <a:pt x="8" y="14"/>
                  </a:lnTo>
                  <a:lnTo>
                    <a:pt x="10" y="14"/>
                  </a:lnTo>
                  <a:lnTo>
                    <a:pt x="13" y="14"/>
                  </a:lnTo>
                  <a:lnTo>
                    <a:pt x="14" y="14"/>
                  </a:lnTo>
                  <a:lnTo>
                    <a:pt x="16" y="14"/>
                  </a:lnTo>
                  <a:lnTo>
                    <a:pt x="17" y="13"/>
                  </a:lnTo>
                  <a:lnTo>
                    <a:pt x="19" y="11"/>
                  </a:lnTo>
                  <a:lnTo>
                    <a:pt x="20" y="10"/>
                  </a:lnTo>
                  <a:lnTo>
                    <a:pt x="20" y="8"/>
                  </a:lnTo>
                  <a:lnTo>
                    <a:pt x="20" y="7"/>
                  </a:lnTo>
                  <a:lnTo>
                    <a:pt x="19" y="5"/>
                  </a:lnTo>
                  <a:lnTo>
                    <a:pt x="19" y="4"/>
                  </a:lnTo>
                  <a:lnTo>
                    <a:pt x="17" y="2"/>
                  </a:lnTo>
                  <a:lnTo>
                    <a:pt x="16" y="2"/>
                  </a:lnTo>
                  <a:lnTo>
                    <a:pt x="14" y="0"/>
                  </a:lnTo>
                  <a:lnTo>
                    <a:pt x="13" y="0"/>
                  </a:lnTo>
                  <a:lnTo>
                    <a:pt x="1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87" name="Freeform 1209"/>
            <p:cNvSpPr>
              <a:spLocks/>
            </p:cNvSpPr>
            <p:nvPr/>
          </p:nvSpPr>
          <p:spPr bwMode="auto">
            <a:xfrm>
              <a:off x="3347" y="1584"/>
              <a:ext cx="13" cy="9"/>
            </a:xfrm>
            <a:custGeom>
              <a:avLst/>
              <a:gdLst>
                <a:gd name="T0" fmla="*/ 7 w 13"/>
                <a:gd name="T1" fmla="*/ 0 h 9"/>
                <a:gd name="T2" fmla="*/ 5 w 13"/>
                <a:gd name="T3" fmla="*/ 0 h 9"/>
                <a:gd name="T4" fmla="*/ 5 w 13"/>
                <a:gd name="T5" fmla="*/ 0 h 9"/>
                <a:gd name="T6" fmla="*/ 3 w 13"/>
                <a:gd name="T7" fmla="*/ 0 h 9"/>
                <a:gd name="T8" fmla="*/ 2 w 13"/>
                <a:gd name="T9" fmla="*/ 1 h 9"/>
                <a:gd name="T10" fmla="*/ 2 w 13"/>
                <a:gd name="T11" fmla="*/ 1 h 9"/>
                <a:gd name="T12" fmla="*/ 0 w 13"/>
                <a:gd name="T13" fmla="*/ 3 h 9"/>
                <a:gd name="T14" fmla="*/ 0 w 13"/>
                <a:gd name="T15" fmla="*/ 3 h 9"/>
                <a:gd name="T16" fmla="*/ 0 w 13"/>
                <a:gd name="T17" fmla="*/ 4 h 9"/>
                <a:gd name="T18" fmla="*/ 0 w 13"/>
                <a:gd name="T19" fmla="*/ 4 h 9"/>
                <a:gd name="T20" fmla="*/ 0 w 13"/>
                <a:gd name="T21" fmla="*/ 6 h 9"/>
                <a:gd name="T22" fmla="*/ 2 w 13"/>
                <a:gd name="T23" fmla="*/ 6 h 9"/>
                <a:gd name="T24" fmla="*/ 2 w 13"/>
                <a:gd name="T25" fmla="*/ 7 h 9"/>
                <a:gd name="T26" fmla="*/ 3 w 13"/>
                <a:gd name="T27" fmla="*/ 7 h 9"/>
                <a:gd name="T28" fmla="*/ 5 w 13"/>
                <a:gd name="T29" fmla="*/ 9 h 9"/>
                <a:gd name="T30" fmla="*/ 5 w 13"/>
                <a:gd name="T31" fmla="*/ 9 h 9"/>
                <a:gd name="T32" fmla="*/ 7 w 13"/>
                <a:gd name="T33" fmla="*/ 9 h 9"/>
                <a:gd name="T34" fmla="*/ 8 w 13"/>
                <a:gd name="T35" fmla="*/ 9 h 9"/>
                <a:gd name="T36" fmla="*/ 10 w 13"/>
                <a:gd name="T37" fmla="*/ 9 h 9"/>
                <a:gd name="T38" fmla="*/ 10 w 13"/>
                <a:gd name="T39" fmla="*/ 7 h 9"/>
                <a:gd name="T40" fmla="*/ 11 w 13"/>
                <a:gd name="T41" fmla="*/ 7 h 9"/>
                <a:gd name="T42" fmla="*/ 13 w 13"/>
                <a:gd name="T43" fmla="*/ 6 h 9"/>
                <a:gd name="T44" fmla="*/ 13 w 13"/>
                <a:gd name="T45" fmla="*/ 6 h 9"/>
                <a:gd name="T46" fmla="*/ 13 w 13"/>
                <a:gd name="T47" fmla="*/ 4 h 9"/>
                <a:gd name="T48" fmla="*/ 13 w 13"/>
                <a:gd name="T49" fmla="*/ 4 h 9"/>
                <a:gd name="T50" fmla="*/ 13 w 13"/>
                <a:gd name="T51" fmla="*/ 3 h 9"/>
                <a:gd name="T52" fmla="*/ 13 w 13"/>
                <a:gd name="T53" fmla="*/ 3 h 9"/>
                <a:gd name="T54" fmla="*/ 13 w 13"/>
                <a:gd name="T55" fmla="*/ 1 h 9"/>
                <a:gd name="T56" fmla="*/ 11 w 13"/>
                <a:gd name="T57" fmla="*/ 1 h 9"/>
                <a:gd name="T58" fmla="*/ 10 w 13"/>
                <a:gd name="T59" fmla="*/ 0 h 9"/>
                <a:gd name="T60" fmla="*/ 10 w 13"/>
                <a:gd name="T61" fmla="*/ 0 h 9"/>
                <a:gd name="T62" fmla="*/ 8 w 13"/>
                <a:gd name="T63" fmla="*/ 0 h 9"/>
                <a:gd name="T64" fmla="*/ 7 w 13"/>
                <a:gd name="T65" fmla="*/ 0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
                <a:gd name="T100" fmla="*/ 0 h 9"/>
                <a:gd name="T101" fmla="*/ 13 w 13"/>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 h="9">
                  <a:moveTo>
                    <a:pt x="7" y="0"/>
                  </a:moveTo>
                  <a:lnTo>
                    <a:pt x="5" y="0"/>
                  </a:lnTo>
                  <a:lnTo>
                    <a:pt x="3" y="0"/>
                  </a:lnTo>
                  <a:lnTo>
                    <a:pt x="2" y="1"/>
                  </a:lnTo>
                  <a:lnTo>
                    <a:pt x="0" y="3"/>
                  </a:lnTo>
                  <a:lnTo>
                    <a:pt x="0" y="4"/>
                  </a:lnTo>
                  <a:lnTo>
                    <a:pt x="0" y="6"/>
                  </a:lnTo>
                  <a:lnTo>
                    <a:pt x="2" y="6"/>
                  </a:lnTo>
                  <a:lnTo>
                    <a:pt x="2" y="7"/>
                  </a:lnTo>
                  <a:lnTo>
                    <a:pt x="3" y="7"/>
                  </a:lnTo>
                  <a:lnTo>
                    <a:pt x="5" y="9"/>
                  </a:lnTo>
                  <a:lnTo>
                    <a:pt x="7" y="9"/>
                  </a:lnTo>
                  <a:lnTo>
                    <a:pt x="8" y="9"/>
                  </a:lnTo>
                  <a:lnTo>
                    <a:pt x="10" y="9"/>
                  </a:lnTo>
                  <a:lnTo>
                    <a:pt x="10" y="7"/>
                  </a:lnTo>
                  <a:lnTo>
                    <a:pt x="11" y="7"/>
                  </a:lnTo>
                  <a:lnTo>
                    <a:pt x="13" y="6"/>
                  </a:lnTo>
                  <a:lnTo>
                    <a:pt x="13" y="4"/>
                  </a:lnTo>
                  <a:lnTo>
                    <a:pt x="13" y="3"/>
                  </a:lnTo>
                  <a:lnTo>
                    <a:pt x="13" y="1"/>
                  </a:lnTo>
                  <a:lnTo>
                    <a:pt x="11" y="1"/>
                  </a:lnTo>
                  <a:lnTo>
                    <a:pt x="10" y="0"/>
                  </a:lnTo>
                  <a:lnTo>
                    <a:pt x="8" y="0"/>
                  </a:lnTo>
                  <a:lnTo>
                    <a:pt x="7" y="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988" name="Freeform 1210"/>
            <p:cNvSpPr>
              <a:spLocks/>
            </p:cNvSpPr>
            <p:nvPr/>
          </p:nvSpPr>
          <p:spPr bwMode="auto">
            <a:xfrm>
              <a:off x="3329" y="1566"/>
              <a:ext cx="18" cy="16"/>
            </a:xfrm>
            <a:custGeom>
              <a:avLst/>
              <a:gdLst>
                <a:gd name="T0" fmla="*/ 15 w 18"/>
                <a:gd name="T1" fmla="*/ 16 h 16"/>
                <a:gd name="T2" fmla="*/ 7 w 18"/>
                <a:gd name="T3" fmla="*/ 10 h 16"/>
                <a:gd name="T4" fmla="*/ 0 w 18"/>
                <a:gd name="T5" fmla="*/ 0 h 16"/>
                <a:gd name="T6" fmla="*/ 18 w 18"/>
                <a:gd name="T7" fmla="*/ 13 h 16"/>
                <a:gd name="T8" fmla="*/ 15 w 18"/>
                <a:gd name="T9" fmla="*/ 16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15" y="16"/>
                  </a:moveTo>
                  <a:lnTo>
                    <a:pt x="7" y="10"/>
                  </a:lnTo>
                  <a:lnTo>
                    <a:pt x="0" y="0"/>
                  </a:lnTo>
                  <a:lnTo>
                    <a:pt x="18" y="13"/>
                  </a:lnTo>
                  <a:lnTo>
                    <a:pt x="15" y="16"/>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23" name="Group 1211"/>
          <p:cNvGrpSpPr>
            <a:grpSpLocks/>
          </p:cNvGrpSpPr>
          <p:nvPr/>
        </p:nvGrpSpPr>
        <p:grpSpPr bwMode="auto">
          <a:xfrm>
            <a:off x="5210175" y="1438275"/>
            <a:ext cx="319088" cy="392113"/>
            <a:chOff x="3032" y="688"/>
            <a:chExt cx="201" cy="247"/>
          </a:xfrm>
        </p:grpSpPr>
        <p:sp>
          <p:nvSpPr>
            <p:cNvPr id="74888" name="Freeform 1212"/>
            <p:cNvSpPr>
              <a:spLocks/>
            </p:cNvSpPr>
            <p:nvPr/>
          </p:nvSpPr>
          <p:spPr bwMode="auto">
            <a:xfrm>
              <a:off x="3032" y="688"/>
              <a:ext cx="201" cy="247"/>
            </a:xfrm>
            <a:custGeom>
              <a:avLst/>
              <a:gdLst>
                <a:gd name="T0" fmla="*/ 91 w 201"/>
                <a:gd name="T1" fmla="*/ 11 h 247"/>
                <a:gd name="T2" fmla="*/ 81 w 201"/>
                <a:gd name="T3" fmla="*/ 14 h 247"/>
                <a:gd name="T4" fmla="*/ 77 w 201"/>
                <a:gd name="T5" fmla="*/ 20 h 247"/>
                <a:gd name="T6" fmla="*/ 78 w 201"/>
                <a:gd name="T7" fmla="*/ 30 h 247"/>
                <a:gd name="T8" fmla="*/ 86 w 201"/>
                <a:gd name="T9" fmla="*/ 37 h 247"/>
                <a:gd name="T10" fmla="*/ 94 w 201"/>
                <a:gd name="T11" fmla="*/ 31 h 247"/>
                <a:gd name="T12" fmla="*/ 105 w 201"/>
                <a:gd name="T13" fmla="*/ 30 h 247"/>
                <a:gd name="T14" fmla="*/ 113 w 201"/>
                <a:gd name="T15" fmla="*/ 36 h 247"/>
                <a:gd name="T16" fmla="*/ 122 w 201"/>
                <a:gd name="T17" fmla="*/ 33 h 247"/>
                <a:gd name="T18" fmla="*/ 125 w 201"/>
                <a:gd name="T19" fmla="*/ 22 h 247"/>
                <a:gd name="T20" fmla="*/ 120 w 201"/>
                <a:gd name="T21" fmla="*/ 16 h 247"/>
                <a:gd name="T22" fmla="*/ 113 w 201"/>
                <a:gd name="T23" fmla="*/ 11 h 247"/>
                <a:gd name="T24" fmla="*/ 100 w 201"/>
                <a:gd name="T25" fmla="*/ 9 h 247"/>
                <a:gd name="T26" fmla="*/ 114 w 201"/>
                <a:gd name="T27" fmla="*/ 3 h 247"/>
                <a:gd name="T28" fmla="*/ 127 w 201"/>
                <a:gd name="T29" fmla="*/ 9 h 247"/>
                <a:gd name="T30" fmla="*/ 133 w 201"/>
                <a:gd name="T31" fmla="*/ 20 h 247"/>
                <a:gd name="T32" fmla="*/ 133 w 201"/>
                <a:gd name="T33" fmla="*/ 33 h 247"/>
                <a:gd name="T34" fmla="*/ 124 w 201"/>
                <a:gd name="T35" fmla="*/ 42 h 247"/>
                <a:gd name="T36" fmla="*/ 124 w 201"/>
                <a:gd name="T37" fmla="*/ 48 h 247"/>
                <a:gd name="T38" fmla="*/ 120 w 201"/>
                <a:gd name="T39" fmla="*/ 53 h 247"/>
                <a:gd name="T40" fmla="*/ 116 w 201"/>
                <a:gd name="T41" fmla="*/ 53 h 247"/>
                <a:gd name="T42" fmla="*/ 113 w 201"/>
                <a:gd name="T43" fmla="*/ 52 h 247"/>
                <a:gd name="T44" fmla="*/ 109 w 201"/>
                <a:gd name="T45" fmla="*/ 53 h 247"/>
                <a:gd name="T46" fmla="*/ 108 w 201"/>
                <a:gd name="T47" fmla="*/ 58 h 247"/>
                <a:gd name="T48" fmla="*/ 124 w 201"/>
                <a:gd name="T49" fmla="*/ 62 h 247"/>
                <a:gd name="T50" fmla="*/ 145 w 201"/>
                <a:gd name="T51" fmla="*/ 69 h 247"/>
                <a:gd name="T52" fmla="*/ 164 w 201"/>
                <a:gd name="T53" fmla="*/ 81 h 247"/>
                <a:gd name="T54" fmla="*/ 180 w 201"/>
                <a:gd name="T55" fmla="*/ 97 h 247"/>
                <a:gd name="T56" fmla="*/ 192 w 201"/>
                <a:gd name="T57" fmla="*/ 114 h 247"/>
                <a:gd name="T58" fmla="*/ 200 w 201"/>
                <a:gd name="T59" fmla="*/ 134 h 247"/>
                <a:gd name="T60" fmla="*/ 201 w 201"/>
                <a:gd name="T61" fmla="*/ 158 h 247"/>
                <a:gd name="T62" fmla="*/ 197 w 201"/>
                <a:gd name="T63" fmla="*/ 181 h 247"/>
                <a:gd name="T64" fmla="*/ 186 w 201"/>
                <a:gd name="T65" fmla="*/ 201 h 247"/>
                <a:gd name="T66" fmla="*/ 172 w 201"/>
                <a:gd name="T67" fmla="*/ 218 h 247"/>
                <a:gd name="T68" fmla="*/ 153 w 201"/>
                <a:gd name="T69" fmla="*/ 232 h 247"/>
                <a:gd name="T70" fmla="*/ 131 w 201"/>
                <a:gd name="T71" fmla="*/ 242 h 247"/>
                <a:gd name="T72" fmla="*/ 106 w 201"/>
                <a:gd name="T73" fmla="*/ 247 h 247"/>
                <a:gd name="T74" fmla="*/ 80 w 201"/>
                <a:gd name="T75" fmla="*/ 245 h 247"/>
                <a:gd name="T76" fmla="*/ 56 w 201"/>
                <a:gd name="T77" fmla="*/ 237 h 247"/>
                <a:gd name="T78" fmla="*/ 36 w 201"/>
                <a:gd name="T79" fmla="*/ 225 h 247"/>
                <a:gd name="T80" fmla="*/ 21 w 201"/>
                <a:gd name="T81" fmla="*/ 209 h 247"/>
                <a:gd name="T82" fmla="*/ 8 w 201"/>
                <a:gd name="T83" fmla="*/ 189 h 247"/>
                <a:gd name="T84" fmla="*/ 2 w 201"/>
                <a:gd name="T85" fmla="*/ 167 h 247"/>
                <a:gd name="T86" fmla="*/ 0 w 201"/>
                <a:gd name="T87" fmla="*/ 144 h 247"/>
                <a:gd name="T88" fmla="*/ 7 w 201"/>
                <a:gd name="T89" fmla="*/ 122 h 247"/>
                <a:gd name="T90" fmla="*/ 16 w 201"/>
                <a:gd name="T91" fmla="*/ 103 h 247"/>
                <a:gd name="T92" fmla="*/ 30 w 201"/>
                <a:gd name="T93" fmla="*/ 86 h 247"/>
                <a:gd name="T94" fmla="*/ 49 w 201"/>
                <a:gd name="T95" fmla="*/ 73 h 247"/>
                <a:gd name="T96" fmla="*/ 69 w 201"/>
                <a:gd name="T97" fmla="*/ 64 h 247"/>
                <a:gd name="T98" fmla="*/ 92 w 201"/>
                <a:gd name="T99" fmla="*/ 59 h 247"/>
                <a:gd name="T100" fmla="*/ 92 w 201"/>
                <a:gd name="T101" fmla="*/ 55 h 247"/>
                <a:gd name="T102" fmla="*/ 89 w 201"/>
                <a:gd name="T103" fmla="*/ 53 h 247"/>
                <a:gd name="T104" fmla="*/ 88 w 201"/>
                <a:gd name="T105" fmla="*/ 53 h 247"/>
                <a:gd name="T106" fmla="*/ 85 w 201"/>
                <a:gd name="T107" fmla="*/ 53 h 247"/>
                <a:gd name="T108" fmla="*/ 78 w 201"/>
                <a:gd name="T109" fmla="*/ 50 h 247"/>
                <a:gd name="T110" fmla="*/ 77 w 201"/>
                <a:gd name="T111" fmla="*/ 45 h 247"/>
                <a:gd name="T112" fmla="*/ 72 w 201"/>
                <a:gd name="T113" fmla="*/ 37 h 247"/>
                <a:gd name="T114" fmla="*/ 67 w 201"/>
                <a:gd name="T115" fmla="*/ 25 h 247"/>
                <a:gd name="T116" fmla="*/ 70 w 201"/>
                <a:gd name="T117" fmla="*/ 14 h 247"/>
                <a:gd name="T118" fmla="*/ 81 w 201"/>
                <a:gd name="T119" fmla="*/ 5 h 247"/>
                <a:gd name="T120" fmla="*/ 97 w 201"/>
                <a:gd name="T121" fmla="*/ 2 h 2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47"/>
                <a:gd name="T185" fmla="*/ 201 w 201"/>
                <a:gd name="T186" fmla="*/ 247 h 2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47">
                  <a:moveTo>
                    <a:pt x="100" y="9"/>
                  </a:moveTo>
                  <a:lnTo>
                    <a:pt x="99" y="9"/>
                  </a:lnTo>
                  <a:lnTo>
                    <a:pt x="95" y="9"/>
                  </a:lnTo>
                  <a:lnTo>
                    <a:pt x="94" y="9"/>
                  </a:lnTo>
                  <a:lnTo>
                    <a:pt x="91" y="11"/>
                  </a:lnTo>
                  <a:lnTo>
                    <a:pt x="89" y="11"/>
                  </a:lnTo>
                  <a:lnTo>
                    <a:pt x="86" y="12"/>
                  </a:lnTo>
                  <a:lnTo>
                    <a:pt x="85" y="12"/>
                  </a:lnTo>
                  <a:lnTo>
                    <a:pt x="83" y="14"/>
                  </a:lnTo>
                  <a:lnTo>
                    <a:pt x="81" y="14"/>
                  </a:lnTo>
                  <a:lnTo>
                    <a:pt x="80" y="16"/>
                  </a:lnTo>
                  <a:lnTo>
                    <a:pt x="78" y="17"/>
                  </a:lnTo>
                  <a:lnTo>
                    <a:pt x="78" y="19"/>
                  </a:lnTo>
                  <a:lnTo>
                    <a:pt x="77" y="20"/>
                  </a:lnTo>
                  <a:lnTo>
                    <a:pt x="77" y="22"/>
                  </a:lnTo>
                  <a:lnTo>
                    <a:pt x="77" y="23"/>
                  </a:lnTo>
                  <a:lnTo>
                    <a:pt x="77" y="27"/>
                  </a:lnTo>
                  <a:lnTo>
                    <a:pt x="77" y="28"/>
                  </a:lnTo>
                  <a:lnTo>
                    <a:pt x="78" y="30"/>
                  </a:lnTo>
                  <a:lnTo>
                    <a:pt x="78" y="33"/>
                  </a:lnTo>
                  <a:lnTo>
                    <a:pt x="80" y="34"/>
                  </a:lnTo>
                  <a:lnTo>
                    <a:pt x="83" y="36"/>
                  </a:lnTo>
                  <a:lnTo>
                    <a:pt x="85" y="36"/>
                  </a:lnTo>
                  <a:lnTo>
                    <a:pt x="86" y="37"/>
                  </a:lnTo>
                  <a:lnTo>
                    <a:pt x="88" y="36"/>
                  </a:lnTo>
                  <a:lnTo>
                    <a:pt x="89" y="34"/>
                  </a:lnTo>
                  <a:lnTo>
                    <a:pt x="91" y="33"/>
                  </a:lnTo>
                  <a:lnTo>
                    <a:pt x="92" y="31"/>
                  </a:lnTo>
                  <a:lnTo>
                    <a:pt x="94" y="31"/>
                  </a:lnTo>
                  <a:lnTo>
                    <a:pt x="95" y="30"/>
                  </a:lnTo>
                  <a:lnTo>
                    <a:pt x="99" y="30"/>
                  </a:lnTo>
                  <a:lnTo>
                    <a:pt x="100" y="30"/>
                  </a:lnTo>
                  <a:lnTo>
                    <a:pt x="103" y="30"/>
                  </a:lnTo>
                  <a:lnTo>
                    <a:pt x="105" y="30"/>
                  </a:lnTo>
                  <a:lnTo>
                    <a:pt x="106" y="31"/>
                  </a:lnTo>
                  <a:lnTo>
                    <a:pt x="108" y="31"/>
                  </a:lnTo>
                  <a:lnTo>
                    <a:pt x="111" y="33"/>
                  </a:lnTo>
                  <a:lnTo>
                    <a:pt x="113" y="34"/>
                  </a:lnTo>
                  <a:lnTo>
                    <a:pt x="113" y="36"/>
                  </a:lnTo>
                  <a:lnTo>
                    <a:pt x="114" y="37"/>
                  </a:lnTo>
                  <a:lnTo>
                    <a:pt x="116" y="37"/>
                  </a:lnTo>
                  <a:lnTo>
                    <a:pt x="119" y="36"/>
                  </a:lnTo>
                  <a:lnTo>
                    <a:pt x="120" y="34"/>
                  </a:lnTo>
                  <a:lnTo>
                    <a:pt x="122" y="33"/>
                  </a:lnTo>
                  <a:lnTo>
                    <a:pt x="124" y="31"/>
                  </a:lnTo>
                  <a:lnTo>
                    <a:pt x="125" y="28"/>
                  </a:lnTo>
                  <a:lnTo>
                    <a:pt x="125" y="27"/>
                  </a:lnTo>
                  <a:lnTo>
                    <a:pt x="125" y="23"/>
                  </a:lnTo>
                  <a:lnTo>
                    <a:pt x="125" y="22"/>
                  </a:lnTo>
                  <a:lnTo>
                    <a:pt x="125" y="20"/>
                  </a:lnTo>
                  <a:lnTo>
                    <a:pt x="124" y="20"/>
                  </a:lnTo>
                  <a:lnTo>
                    <a:pt x="124" y="19"/>
                  </a:lnTo>
                  <a:lnTo>
                    <a:pt x="122" y="17"/>
                  </a:lnTo>
                  <a:lnTo>
                    <a:pt x="120" y="16"/>
                  </a:lnTo>
                  <a:lnTo>
                    <a:pt x="120" y="14"/>
                  </a:lnTo>
                  <a:lnTo>
                    <a:pt x="117" y="14"/>
                  </a:lnTo>
                  <a:lnTo>
                    <a:pt x="116" y="12"/>
                  </a:lnTo>
                  <a:lnTo>
                    <a:pt x="114" y="12"/>
                  </a:lnTo>
                  <a:lnTo>
                    <a:pt x="113" y="11"/>
                  </a:lnTo>
                  <a:lnTo>
                    <a:pt x="111" y="11"/>
                  </a:lnTo>
                  <a:lnTo>
                    <a:pt x="108" y="9"/>
                  </a:lnTo>
                  <a:lnTo>
                    <a:pt x="105" y="9"/>
                  </a:lnTo>
                  <a:lnTo>
                    <a:pt x="103" y="9"/>
                  </a:lnTo>
                  <a:lnTo>
                    <a:pt x="100" y="9"/>
                  </a:lnTo>
                  <a:lnTo>
                    <a:pt x="100" y="0"/>
                  </a:lnTo>
                  <a:lnTo>
                    <a:pt x="105" y="2"/>
                  </a:lnTo>
                  <a:lnTo>
                    <a:pt x="108" y="2"/>
                  </a:lnTo>
                  <a:lnTo>
                    <a:pt x="111" y="2"/>
                  </a:lnTo>
                  <a:lnTo>
                    <a:pt x="114" y="3"/>
                  </a:lnTo>
                  <a:lnTo>
                    <a:pt x="117" y="3"/>
                  </a:lnTo>
                  <a:lnTo>
                    <a:pt x="119" y="5"/>
                  </a:lnTo>
                  <a:lnTo>
                    <a:pt x="122" y="6"/>
                  </a:lnTo>
                  <a:lnTo>
                    <a:pt x="125" y="8"/>
                  </a:lnTo>
                  <a:lnTo>
                    <a:pt x="127" y="9"/>
                  </a:lnTo>
                  <a:lnTo>
                    <a:pt x="128" y="11"/>
                  </a:lnTo>
                  <a:lnTo>
                    <a:pt x="130" y="14"/>
                  </a:lnTo>
                  <a:lnTo>
                    <a:pt x="131" y="16"/>
                  </a:lnTo>
                  <a:lnTo>
                    <a:pt x="133" y="17"/>
                  </a:lnTo>
                  <a:lnTo>
                    <a:pt x="133" y="20"/>
                  </a:lnTo>
                  <a:lnTo>
                    <a:pt x="134" y="22"/>
                  </a:lnTo>
                  <a:lnTo>
                    <a:pt x="134" y="25"/>
                  </a:lnTo>
                  <a:lnTo>
                    <a:pt x="134" y="28"/>
                  </a:lnTo>
                  <a:lnTo>
                    <a:pt x="133" y="30"/>
                  </a:lnTo>
                  <a:lnTo>
                    <a:pt x="133" y="33"/>
                  </a:lnTo>
                  <a:lnTo>
                    <a:pt x="131" y="34"/>
                  </a:lnTo>
                  <a:lnTo>
                    <a:pt x="130" y="37"/>
                  </a:lnTo>
                  <a:lnTo>
                    <a:pt x="128" y="39"/>
                  </a:lnTo>
                  <a:lnTo>
                    <a:pt x="125" y="41"/>
                  </a:lnTo>
                  <a:lnTo>
                    <a:pt x="124" y="42"/>
                  </a:lnTo>
                  <a:lnTo>
                    <a:pt x="124" y="44"/>
                  </a:lnTo>
                  <a:lnTo>
                    <a:pt x="124" y="45"/>
                  </a:lnTo>
                  <a:lnTo>
                    <a:pt x="125" y="47"/>
                  </a:lnTo>
                  <a:lnTo>
                    <a:pt x="124" y="48"/>
                  </a:lnTo>
                  <a:lnTo>
                    <a:pt x="124" y="50"/>
                  </a:lnTo>
                  <a:lnTo>
                    <a:pt x="122" y="52"/>
                  </a:lnTo>
                  <a:lnTo>
                    <a:pt x="120" y="53"/>
                  </a:lnTo>
                  <a:lnTo>
                    <a:pt x="119" y="53"/>
                  </a:lnTo>
                  <a:lnTo>
                    <a:pt x="117" y="53"/>
                  </a:lnTo>
                  <a:lnTo>
                    <a:pt x="116" y="53"/>
                  </a:lnTo>
                  <a:lnTo>
                    <a:pt x="114" y="53"/>
                  </a:lnTo>
                  <a:lnTo>
                    <a:pt x="114" y="52"/>
                  </a:lnTo>
                  <a:lnTo>
                    <a:pt x="113" y="52"/>
                  </a:lnTo>
                  <a:lnTo>
                    <a:pt x="111" y="53"/>
                  </a:lnTo>
                  <a:lnTo>
                    <a:pt x="109" y="53"/>
                  </a:lnTo>
                  <a:lnTo>
                    <a:pt x="109" y="55"/>
                  </a:lnTo>
                  <a:lnTo>
                    <a:pt x="108" y="55"/>
                  </a:lnTo>
                  <a:lnTo>
                    <a:pt x="108" y="56"/>
                  </a:lnTo>
                  <a:lnTo>
                    <a:pt x="108" y="58"/>
                  </a:lnTo>
                  <a:lnTo>
                    <a:pt x="109" y="59"/>
                  </a:lnTo>
                  <a:lnTo>
                    <a:pt x="114" y="61"/>
                  </a:lnTo>
                  <a:lnTo>
                    <a:pt x="119" y="61"/>
                  </a:lnTo>
                  <a:lnTo>
                    <a:pt x="124" y="62"/>
                  </a:lnTo>
                  <a:lnTo>
                    <a:pt x="128" y="62"/>
                  </a:lnTo>
                  <a:lnTo>
                    <a:pt x="131" y="64"/>
                  </a:lnTo>
                  <a:lnTo>
                    <a:pt x="136" y="66"/>
                  </a:lnTo>
                  <a:lnTo>
                    <a:pt x="141" y="67"/>
                  </a:lnTo>
                  <a:lnTo>
                    <a:pt x="145" y="69"/>
                  </a:lnTo>
                  <a:lnTo>
                    <a:pt x="148" y="72"/>
                  </a:lnTo>
                  <a:lnTo>
                    <a:pt x="153" y="73"/>
                  </a:lnTo>
                  <a:lnTo>
                    <a:pt x="156" y="75"/>
                  </a:lnTo>
                  <a:lnTo>
                    <a:pt x="161" y="78"/>
                  </a:lnTo>
                  <a:lnTo>
                    <a:pt x="164" y="81"/>
                  </a:lnTo>
                  <a:lnTo>
                    <a:pt x="167" y="84"/>
                  </a:lnTo>
                  <a:lnTo>
                    <a:pt x="170" y="86"/>
                  </a:lnTo>
                  <a:lnTo>
                    <a:pt x="175" y="89"/>
                  </a:lnTo>
                  <a:lnTo>
                    <a:pt x="178" y="92"/>
                  </a:lnTo>
                  <a:lnTo>
                    <a:pt x="180" y="97"/>
                  </a:lnTo>
                  <a:lnTo>
                    <a:pt x="183" y="100"/>
                  </a:lnTo>
                  <a:lnTo>
                    <a:pt x="186" y="103"/>
                  </a:lnTo>
                  <a:lnTo>
                    <a:pt x="187" y="106"/>
                  </a:lnTo>
                  <a:lnTo>
                    <a:pt x="191" y="111"/>
                  </a:lnTo>
                  <a:lnTo>
                    <a:pt x="192" y="114"/>
                  </a:lnTo>
                  <a:lnTo>
                    <a:pt x="194" y="119"/>
                  </a:lnTo>
                  <a:lnTo>
                    <a:pt x="195" y="122"/>
                  </a:lnTo>
                  <a:lnTo>
                    <a:pt x="197" y="126"/>
                  </a:lnTo>
                  <a:lnTo>
                    <a:pt x="198" y="131"/>
                  </a:lnTo>
                  <a:lnTo>
                    <a:pt x="200" y="134"/>
                  </a:lnTo>
                  <a:lnTo>
                    <a:pt x="200" y="139"/>
                  </a:lnTo>
                  <a:lnTo>
                    <a:pt x="200" y="144"/>
                  </a:lnTo>
                  <a:lnTo>
                    <a:pt x="201" y="148"/>
                  </a:lnTo>
                  <a:lnTo>
                    <a:pt x="201" y="153"/>
                  </a:lnTo>
                  <a:lnTo>
                    <a:pt x="201" y="158"/>
                  </a:lnTo>
                  <a:lnTo>
                    <a:pt x="200" y="162"/>
                  </a:lnTo>
                  <a:lnTo>
                    <a:pt x="200" y="167"/>
                  </a:lnTo>
                  <a:lnTo>
                    <a:pt x="198" y="172"/>
                  </a:lnTo>
                  <a:lnTo>
                    <a:pt x="198" y="176"/>
                  </a:lnTo>
                  <a:lnTo>
                    <a:pt x="197" y="181"/>
                  </a:lnTo>
                  <a:lnTo>
                    <a:pt x="195" y="184"/>
                  </a:lnTo>
                  <a:lnTo>
                    <a:pt x="194" y="189"/>
                  </a:lnTo>
                  <a:lnTo>
                    <a:pt x="191" y="193"/>
                  </a:lnTo>
                  <a:lnTo>
                    <a:pt x="189" y="197"/>
                  </a:lnTo>
                  <a:lnTo>
                    <a:pt x="186" y="201"/>
                  </a:lnTo>
                  <a:lnTo>
                    <a:pt x="184" y="204"/>
                  </a:lnTo>
                  <a:lnTo>
                    <a:pt x="181" y="209"/>
                  </a:lnTo>
                  <a:lnTo>
                    <a:pt x="178" y="212"/>
                  </a:lnTo>
                  <a:lnTo>
                    <a:pt x="175" y="215"/>
                  </a:lnTo>
                  <a:lnTo>
                    <a:pt x="172" y="218"/>
                  </a:lnTo>
                  <a:lnTo>
                    <a:pt x="169" y="222"/>
                  </a:lnTo>
                  <a:lnTo>
                    <a:pt x="164" y="225"/>
                  </a:lnTo>
                  <a:lnTo>
                    <a:pt x="161" y="228"/>
                  </a:lnTo>
                  <a:lnTo>
                    <a:pt x="156" y="231"/>
                  </a:lnTo>
                  <a:lnTo>
                    <a:pt x="153" y="232"/>
                  </a:lnTo>
                  <a:lnTo>
                    <a:pt x="148" y="234"/>
                  </a:lnTo>
                  <a:lnTo>
                    <a:pt x="144" y="237"/>
                  </a:lnTo>
                  <a:lnTo>
                    <a:pt x="139" y="239"/>
                  </a:lnTo>
                  <a:lnTo>
                    <a:pt x="134" y="240"/>
                  </a:lnTo>
                  <a:lnTo>
                    <a:pt x="131" y="242"/>
                  </a:lnTo>
                  <a:lnTo>
                    <a:pt x="125" y="243"/>
                  </a:lnTo>
                  <a:lnTo>
                    <a:pt x="120" y="245"/>
                  </a:lnTo>
                  <a:lnTo>
                    <a:pt x="116" y="245"/>
                  </a:lnTo>
                  <a:lnTo>
                    <a:pt x="111" y="245"/>
                  </a:lnTo>
                  <a:lnTo>
                    <a:pt x="106" y="247"/>
                  </a:lnTo>
                  <a:lnTo>
                    <a:pt x="100" y="247"/>
                  </a:lnTo>
                  <a:lnTo>
                    <a:pt x="95" y="247"/>
                  </a:lnTo>
                  <a:lnTo>
                    <a:pt x="91" y="245"/>
                  </a:lnTo>
                  <a:lnTo>
                    <a:pt x="86" y="245"/>
                  </a:lnTo>
                  <a:lnTo>
                    <a:pt x="80" y="245"/>
                  </a:lnTo>
                  <a:lnTo>
                    <a:pt x="75" y="243"/>
                  </a:lnTo>
                  <a:lnTo>
                    <a:pt x="70" y="242"/>
                  </a:lnTo>
                  <a:lnTo>
                    <a:pt x="66" y="240"/>
                  </a:lnTo>
                  <a:lnTo>
                    <a:pt x="61" y="239"/>
                  </a:lnTo>
                  <a:lnTo>
                    <a:pt x="56" y="237"/>
                  </a:lnTo>
                  <a:lnTo>
                    <a:pt x="53" y="234"/>
                  </a:lnTo>
                  <a:lnTo>
                    <a:pt x="49" y="232"/>
                  </a:lnTo>
                  <a:lnTo>
                    <a:pt x="44" y="231"/>
                  </a:lnTo>
                  <a:lnTo>
                    <a:pt x="41" y="228"/>
                  </a:lnTo>
                  <a:lnTo>
                    <a:pt x="36" y="225"/>
                  </a:lnTo>
                  <a:lnTo>
                    <a:pt x="33" y="222"/>
                  </a:lnTo>
                  <a:lnTo>
                    <a:pt x="30" y="218"/>
                  </a:lnTo>
                  <a:lnTo>
                    <a:pt x="27" y="215"/>
                  </a:lnTo>
                  <a:lnTo>
                    <a:pt x="24" y="212"/>
                  </a:lnTo>
                  <a:lnTo>
                    <a:pt x="21" y="209"/>
                  </a:lnTo>
                  <a:lnTo>
                    <a:pt x="17" y="204"/>
                  </a:lnTo>
                  <a:lnTo>
                    <a:pt x="14" y="201"/>
                  </a:lnTo>
                  <a:lnTo>
                    <a:pt x="13" y="197"/>
                  </a:lnTo>
                  <a:lnTo>
                    <a:pt x="10" y="193"/>
                  </a:lnTo>
                  <a:lnTo>
                    <a:pt x="8" y="189"/>
                  </a:lnTo>
                  <a:lnTo>
                    <a:pt x="7" y="184"/>
                  </a:lnTo>
                  <a:lnTo>
                    <a:pt x="5" y="181"/>
                  </a:lnTo>
                  <a:lnTo>
                    <a:pt x="3" y="176"/>
                  </a:lnTo>
                  <a:lnTo>
                    <a:pt x="2" y="172"/>
                  </a:lnTo>
                  <a:lnTo>
                    <a:pt x="2" y="167"/>
                  </a:lnTo>
                  <a:lnTo>
                    <a:pt x="0" y="162"/>
                  </a:lnTo>
                  <a:lnTo>
                    <a:pt x="0" y="158"/>
                  </a:lnTo>
                  <a:lnTo>
                    <a:pt x="0" y="153"/>
                  </a:lnTo>
                  <a:lnTo>
                    <a:pt x="0" y="148"/>
                  </a:lnTo>
                  <a:lnTo>
                    <a:pt x="0" y="144"/>
                  </a:lnTo>
                  <a:lnTo>
                    <a:pt x="2" y="139"/>
                  </a:lnTo>
                  <a:lnTo>
                    <a:pt x="2" y="134"/>
                  </a:lnTo>
                  <a:lnTo>
                    <a:pt x="3" y="131"/>
                  </a:lnTo>
                  <a:lnTo>
                    <a:pt x="5" y="126"/>
                  </a:lnTo>
                  <a:lnTo>
                    <a:pt x="7" y="122"/>
                  </a:lnTo>
                  <a:lnTo>
                    <a:pt x="8" y="119"/>
                  </a:lnTo>
                  <a:lnTo>
                    <a:pt x="10" y="114"/>
                  </a:lnTo>
                  <a:lnTo>
                    <a:pt x="11" y="111"/>
                  </a:lnTo>
                  <a:lnTo>
                    <a:pt x="13" y="106"/>
                  </a:lnTo>
                  <a:lnTo>
                    <a:pt x="16" y="103"/>
                  </a:lnTo>
                  <a:lnTo>
                    <a:pt x="19" y="100"/>
                  </a:lnTo>
                  <a:lnTo>
                    <a:pt x="21" y="97"/>
                  </a:lnTo>
                  <a:lnTo>
                    <a:pt x="24" y="92"/>
                  </a:lnTo>
                  <a:lnTo>
                    <a:pt x="27" y="89"/>
                  </a:lnTo>
                  <a:lnTo>
                    <a:pt x="30" y="86"/>
                  </a:lnTo>
                  <a:lnTo>
                    <a:pt x="33" y="84"/>
                  </a:lnTo>
                  <a:lnTo>
                    <a:pt x="38" y="81"/>
                  </a:lnTo>
                  <a:lnTo>
                    <a:pt x="41" y="78"/>
                  </a:lnTo>
                  <a:lnTo>
                    <a:pt x="44" y="75"/>
                  </a:lnTo>
                  <a:lnTo>
                    <a:pt x="49" y="73"/>
                  </a:lnTo>
                  <a:lnTo>
                    <a:pt x="52" y="72"/>
                  </a:lnTo>
                  <a:lnTo>
                    <a:pt x="56" y="69"/>
                  </a:lnTo>
                  <a:lnTo>
                    <a:pt x="61" y="67"/>
                  </a:lnTo>
                  <a:lnTo>
                    <a:pt x="64" y="66"/>
                  </a:lnTo>
                  <a:lnTo>
                    <a:pt x="69" y="64"/>
                  </a:lnTo>
                  <a:lnTo>
                    <a:pt x="74" y="62"/>
                  </a:lnTo>
                  <a:lnTo>
                    <a:pt x="78" y="62"/>
                  </a:lnTo>
                  <a:lnTo>
                    <a:pt x="83" y="61"/>
                  </a:lnTo>
                  <a:lnTo>
                    <a:pt x="88" y="61"/>
                  </a:lnTo>
                  <a:lnTo>
                    <a:pt x="92" y="59"/>
                  </a:lnTo>
                  <a:lnTo>
                    <a:pt x="94" y="58"/>
                  </a:lnTo>
                  <a:lnTo>
                    <a:pt x="94" y="56"/>
                  </a:lnTo>
                  <a:lnTo>
                    <a:pt x="92" y="55"/>
                  </a:lnTo>
                  <a:lnTo>
                    <a:pt x="91" y="55"/>
                  </a:lnTo>
                  <a:lnTo>
                    <a:pt x="91" y="53"/>
                  </a:lnTo>
                  <a:lnTo>
                    <a:pt x="89" y="53"/>
                  </a:lnTo>
                  <a:lnTo>
                    <a:pt x="89" y="52"/>
                  </a:lnTo>
                  <a:lnTo>
                    <a:pt x="88" y="52"/>
                  </a:lnTo>
                  <a:lnTo>
                    <a:pt x="88" y="53"/>
                  </a:lnTo>
                  <a:lnTo>
                    <a:pt x="86" y="53"/>
                  </a:lnTo>
                  <a:lnTo>
                    <a:pt x="85" y="53"/>
                  </a:lnTo>
                  <a:lnTo>
                    <a:pt x="83" y="53"/>
                  </a:lnTo>
                  <a:lnTo>
                    <a:pt x="81" y="53"/>
                  </a:lnTo>
                  <a:lnTo>
                    <a:pt x="80" y="52"/>
                  </a:lnTo>
                  <a:lnTo>
                    <a:pt x="78" y="50"/>
                  </a:lnTo>
                  <a:lnTo>
                    <a:pt x="78" y="48"/>
                  </a:lnTo>
                  <a:lnTo>
                    <a:pt x="77" y="48"/>
                  </a:lnTo>
                  <a:lnTo>
                    <a:pt x="77" y="47"/>
                  </a:lnTo>
                  <a:lnTo>
                    <a:pt x="77" y="45"/>
                  </a:lnTo>
                  <a:lnTo>
                    <a:pt x="78" y="44"/>
                  </a:lnTo>
                  <a:lnTo>
                    <a:pt x="78" y="42"/>
                  </a:lnTo>
                  <a:lnTo>
                    <a:pt x="77" y="41"/>
                  </a:lnTo>
                  <a:lnTo>
                    <a:pt x="74" y="39"/>
                  </a:lnTo>
                  <a:lnTo>
                    <a:pt x="72" y="37"/>
                  </a:lnTo>
                  <a:lnTo>
                    <a:pt x="70" y="34"/>
                  </a:lnTo>
                  <a:lnTo>
                    <a:pt x="69" y="33"/>
                  </a:lnTo>
                  <a:lnTo>
                    <a:pt x="67" y="30"/>
                  </a:lnTo>
                  <a:lnTo>
                    <a:pt x="67" y="28"/>
                  </a:lnTo>
                  <a:lnTo>
                    <a:pt x="67" y="25"/>
                  </a:lnTo>
                  <a:lnTo>
                    <a:pt x="67" y="22"/>
                  </a:lnTo>
                  <a:lnTo>
                    <a:pt x="67" y="20"/>
                  </a:lnTo>
                  <a:lnTo>
                    <a:pt x="69" y="17"/>
                  </a:lnTo>
                  <a:lnTo>
                    <a:pt x="70" y="16"/>
                  </a:lnTo>
                  <a:lnTo>
                    <a:pt x="70" y="14"/>
                  </a:lnTo>
                  <a:lnTo>
                    <a:pt x="74" y="11"/>
                  </a:lnTo>
                  <a:lnTo>
                    <a:pt x="75" y="9"/>
                  </a:lnTo>
                  <a:lnTo>
                    <a:pt x="77" y="8"/>
                  </a:lnTo>
                  <a:lnTo>
                    <a:pt x="80" y="6"/>
                  </a:lnTo>
                  <a:lnTo>
                    <a:pt x="81" y="5"/>
                  </a:lnTo>
                  <a:lnTo>
                    <a:pt x="85" y="3"/>
                  </a:lnTo>
                  <a:lnTo>
                    <a:pt x="88" y="3"/>
                  </a:lnTo>
                  <a:lnTo>
                    <a:pt x="91" y="2"/>
                  </a:lnTo>
                  <a:lnTo>
                    <a:pt x="94" y="2"/>
                  </a:lnTo>
                  <a:lnTo>
                    <a:pt x="97" y="2"/>
                  </a:lnTo>
                  <a:lnTo>
                    <a:pt x="100" y="0"/>
                  </a:lnTo>
                  <a:lnTo>
                    <a:pt x="100" y="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89" name="Freeform 1213"/>
            <p:cNvSpPr>
              <a:spLocks/>
            </p:cNvSpPr>
            <p:nvPr/>
          </p:nvSpPr>
          <p:spPr bwMode="auto">
            <a:xfrm>
              <a:off x="3037" y="750"/>
              <a:ext cx="192" cy="181"/>
            </a:xfrm>
            <a:custGeom>
              <a:avLst/>
              <a:gdLst>
                <a:gd name="T0" fmla="*/ 106 w 192"/>
                <a:gd name="T1" fmla="*/ 180 h 181"/>
                <a:gd name="T2" fmla="*/ 120 w 192"/>
                <a:gd name="T3" fmla="*/ 178 h 181"/>
                <a:gd name="T4" fmla="*/ 133 w 192"/>
                <a:gd name="T5" fmla="*/ 174 h 181"/>
                <a:gd name="T6" fmla="*/ 145 w 192"/>
                <a:gd name="T7" fmla="*/ 167 h 181"/>
                <a:gd name="T8" fmla="*/ 158 w 192"/>
                <a:gd name="T9" fmla="*/ 160 h 181"/>
                <a:gd name="T10" fmla="*/ 167 w 192"/>
                <a:gd name="T11" fmla="*/ 152 h 181"/>
                <a:gd name="T12" fmla="*/ 176 w 192"/>
                <a:gd name="T13" fmla="*/ 141 h 181"/>
                <a:gd name="T14" fmla="*/ 182 w 192"/>
                <a:gd name="T15" fmla="*/ 130 h 181"/>
                <a:gd name="T16" fmla="*/ 187 w 192"/>
                <a:gd name="T17" fmla="*/ 117 h 181"/>
                <a:gd name="T18" fmla="*/ 190 w 192"/>
                <a:gd name="T19" fmla="*/ 105 h 181"/>
                <a:gd name="T20" fmla="*/ 192 w 192"/>
                <a:gd name="T21" fmla="*/ 91 h 181"/>
                <a:gd name="T22" fmla="*/ 190 w 192"/>
                <a:gd name="T23" fmla="*/ 77 h 181"/>
                <a:gd name="T24" fmla="*/ 187 w 192"/>
                <a:gd name="T25" fmla="*/ 64 h 181"/>
                <a:gd name="T26" fmla="*/ 182 w 192"/>
                <a:gd name="T27" fmla="*/ 52 h 181"/>
                <a:gd name="T28" fmla="*/ 176 w 192"/>
                <a:gd name="T29" fmla="*/ 41 h 181"/>
                <a:gd name="T30" fmla="*/ 167 w 192"/>
                <a:gd name="T31" fmla="*/ 30 h 181"/>
                <a:gd name="T32" fmla="*/ 158 w 192"/>
                <a:gd name="T33" fmla="*/ 21 h 181"/>
                <a:gd name="T34" fmla="*/ 145 w 192"/>
                <a:gd name="T35" fmla="*/ 14 h 181"/>
                <a:gd name="T36" fmla="*/ 133 w 192"/>
                <a:gd name="T37" fmla="*/ 8 h 181"/>
                <a:gd name="T38" fmla="*/ 120 w 192"/>
                <a:gd name="T39" fmla="*/ 4 h 181"/>
                <a:gd name="T40" fmla="*/ 106 w 192"/>
                <a:gd name="T41" fmla="*/ 2 h 181"/>
                <a:gd name="T42" fmla="*/ 90 w 192"/>
                <a:gd name="T43" fmla="*/ 0 h 181"/>
                <a:gd name="T44" fmla="*/ 76 w 192"/>
                <a:gd name="T45" fmla="*/ 2 h 181"/>
                <a:gd name="T46" fmla="*/ 62 w 192"/>
                <a:gd name="T47" fmla="*/ 7 h 181"/>
                <a:gd name="T48" fmla="*/ 50 w 192"/>
                <a:gd name="T49" fmla="*/ 11 h 181"/>
                <a:gd name="T50" fmla="*/ 39 w 192"/>
                <a:gd name="T51" fmla="*/ 19 h 181"/>
                <a:gd name="T52" fmla="*/ 28 w 192"/>
                <a:gd name="T53" fmla="*/ 27 h 181"/>
                <a:gd name="T54" fmla="*/ 19 w 192"/>
                <a:gd name="T55" fmla="*/ 36 h 181"/>
                <a:gd name="T56" fmla="*/ 11 w 192"/>
                <a:gd name="T57" fmla="*/ 47 h 181"/>
                <a:gd name="T58" fmla="*/ 5 w 192"/>
                <a:gd name="T59" fmla="*/ 60 h 181"/>
                <a:gd name="T60" fmla="*/ 2 w 192"/>
                <a:gd name="T61" fmla="*/ 72 h 181"/>
                <a:gd name="T62" fmla="*/ 0 w 192"/>
                <a:gd name="T63" fmla="*/ 86 h 181"/>
                <a:gd name="T64" fmla="*/ 0 w 192"/>
                <a:gd name="T65" fmla="*/ 100 h 181"/>
                <a:gd name="T66" fmla="*/ 3 w 192"/>
                <a:gd name="T67" fmla="*/ 113 h 181"/>
                <a:gd name="T68" fmla="*/ 8 w 192"/>
                <a:gd name="T69" fmla="*/ 125 h 181"/>
                <a:gd name="T70" fmla="*/ 14 w 192"/>
                <a:gd name="T71" fmla="*/ 138 h 181"/>
                <a:gd name="T72" fmla="*/ 22 w 192"/>
                <a:gd name="T73" fmla="*/ 149 h 181"/>
                <a:gd name="T74" fmla="*/ 31 w 192"/>
                <a:gd name="T75" fmla="*/ 158 h 181"/>
                <a:gd name="T76" fmla="*/ 42 w 192"/>
                <a:gd name="T77" fmla="*/ 166 h 181"/>
                <a:gd name="T78" fmla="*/ 55 w 192"/>
                <a:gd name="T79" fmla="*/ 172 h 181"/>
                <a:gd name="T80" fmla="*/ 67 w 192"/>
                <a:gd name="T81" fmla="*/ 177 h 181"/>
                <a:gd name="T82" fmla="*/ 81 w 192"/>
                <a:gd name="T83" fmla="*/ 180 h 181"/>
                <a:gd name="T84" fmla="*/ 95 w 192"/>
                <a:gd name="T85" fmla="*/ 181 h 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81"/>
                <a:gd name="T131" fmla="*/ 192 w 192"/>
                <a:gd name="T132" fmla="*/ 181 h 1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81">
                  <a:moveTo>
                    <a:pt x="95" y="181"/>
                  </a:moveTo>
                  <a:lnTo>
                    <a:pt x="101" y="181"/>
                  </a:lnTo>
                  <a:lnTo>
                    <a:pt x="106" y="180"/>
                  </a:lnTo>
                  <a:lnTo>
                    <a:pt x="111" y="180"/>
                  </a:lnTo>
                  <a:lnTo>
                    <a:pt x="115" y="178"/>
                  </a:lnTo>
                  <a:lnTo>
                    <a:pt x="120" y="178"/>
                  </a:lnTo>
                  <a:lnTo>
                    <a:pt x="125" y="177"/>
                  </a:lnTo>
                  <a:lnTo>
                    <a:pt x="129" y="175"/>
                  </a:lnTo>
                  <a:lnTo>
                    <a:pt x="133" y="174"/>
                  </a:lnTo>
                  <a:lnTo>
                    <a:pt x="137" y="172"/>
                  </a:lnTo>
                  <a:lnTo>
                    <a:pt x="142" y="170"/>
                  </a:lnTo>
                  <a:lnTo>
                    <a:pt x="145" y="167"/>
                  </a:lnTo>
                  <a:lnTo>
                    <a:pt x="150" y="166"/>
                  </a:lnTo>
                  <a:lnTo>
                    <a:pt x="153" y="163"/>
                  </a:lnTo>
                  <a:lnTo>
                    <a:pt x="158" y="160"/>
                  </a:lnTo>
                  <a:lnTo>
                    <a:pt x="161" y="158"/>
                  </a:lnTo>
                  <a:lnTo>
                    <a:pt x="164" y="155"/>
                  </a:lnTo>
                  <a:lnTo>
                    <a:pt x="167" y="152"/>
                  </a:lnTo>
                  <a:lnTo>
                    <a:pt x="170" y="149"/>
                  </a:lnTo>
                  <a:lnTo>
                    <a:pt x="173" y="144"/>
                  </a:lnTo>
                  <a:lnTo>
                    <a:pt x="176" y="141"/>
                  </a:lnTo>
                  <a:lnTo>
                    <a:pt x="178" y="138"/>
                  </a:lnTo>
                  <a:lnTo>
                    <a:pt x="181" y="133"/>
                  </a:lnTo>
                  <a:lnTo>
                    <a:pt x="182" y="130"/>
                  </a:lnTo>
                  <a:lnTo>
                    <a:pt x="184" y="125"/>
                  </a:lnTo>
                  <a:lnTo>
                    <a:pt x="186" y="122"/>
                  </a:lnTo>
                  <a:lnTo>
                    <a:pt x="187" y="117"/>
                  </a:lnTo>
                  <a:lnTo>
                    <a:pt x="189" y="113"/>
                  </a:lnTo>
                  <a:lnTo>
                    <a:pt x="190" y="110"/>
                  </a:lnTo>
                  <a:lnTo>
                    <a:pt x="190" y="105"/>
                  </a:lnTo>
                  <a:lnTo>
                    <a:pt x="192" y="100"/>
                  </a:lnTo>
                  <a:lnTo>
                    <a:pt x="192" y="96"/>
                  </a:lnTo>
                  <a:lnTo>
                    <a:pt x="192" y="91"/>
                  </a:lnTo>
                  <a:lnTo>
                    <a:pt x="192" y="86"/>
                  </a:lnTo>
                  <a:lnTo>
                    <a:pt x="192" y="82"/>
                  </a:lnTo>
                  <a:lnTo>
                    <a:pt x="190" y="77"/>
                  </a:lnTo>
                  <a:lnTo>
                    <a:pt x="190" y="72"/>
                  </a:lnTo>
                  <a:lnTo>
                    <a:pt x="189" y="68"/>
                  </a:lnTo>
                  <a:lnTo>
                    <a:pt x="187" y="64"/>
                  </a:lnTo>
                  <a:lnTo>
                    <a:pt x="186" y="60"/>
                  </a:lnTo>
                  <a:lnTo>
                    <a:pt x="184" y="55"/>
                  </a:lnTo>
                  <a:lnTo>
                    <a:pt x="182" y="52"/>
                  </a:lnTo>
                  <a:lnTo>
                    <a:pt x="181" y="47"/>
                  </a:lnTo>
                  <a:lnTo>
                    <a:pt x="178" y="44"/>
                  </a:lnTo>
                  <a:lnTo>
                    <a:pt x="176" y="41"/>
                  </a:lnTo>
                  <a:lnTo>
                    <a:pt x="173" y="36"/>
                  </a:lnTo>
                  <a:lnTo>
                    <a:pt x="170" y="33"/>
                  </a:lnTo>
                  <a:lnTo>
                    <a:pt x="167" y="30"/>
                  </a:lnTo>
                  <a:lnTo>
                    <a:pt x="164" y="27"/>
                  </a:lnTo>
                  <a:lnTo>
                    <a:pt x="161" y="24"/>
                  </a:lnTo>
                  <a:lnTo>
                    <a:pt x="158" y="21"/>
                  </a:lnTo>
                  <a:lnTo>
                    <a:pt x="153" y="19"/>
                  </a:lnTo>
                  <a:lnTo>
                    <a:pt x="150" y="16"/>
                  </a:lnTo>
                  <a:lnTo>
                    <a:pt x="145" y="14"/>
                  </a:lnTo>
                  <a:lnTo>
                    <a:pt x="142" y="11"/>
                  </a:lnTo>
                  <a:lnTo>
                    <a:pt x="137" y="10"/>
                  </a:lnTo>
                  <a:lnTo>
                    <a:pt x="133" y="8"/>
                  </a:lnTo>
                  <a:lnTo>
                    <a:pt x="129" y="7"/>
                  </a:lnTo>
                  <a:lnTo>
                    <a:pt x="125" y="5"/>
                  </a:lnTo>
                  <a:lnTo>
                    <a:pt x="120" y="4"/>
                  </a:lnTo>
                  <a:lnTo>
                    <a:pt x="115" y="2"/>
                  </a:lnTo>
                  <a:lnTo>
                    <a:pt x="111" y="2"/>
                  </a:lnTo>
                  <a:lnTo>
                    <a:pt x="106" y="2"/>
                  </a:lnTo>
                  <a:lnTo>
                    <a:pt x="101" y="0"/>
                  </a:lnTo>
                  <a:lnTo>
                    <a:pt x="95" y="0"/>
                  </a:lnTo>
                  <a:lnTo>
                    <a:pt x="90" y="0"/>
                  </a:lnTo>
                  <a:lnTo>
                    <a:pt x="86" y="2"/>
                  </a:lnTo>
                  <a:lnTo>
                    <a:pt x="81" y="2"/>
                  </a:lnTo>
                  <a:lnTo>
                    <a:pt x="76" y="2"/>
                  </a:lnTo>
                  <a:lnTo>
                    <a:pt x="72" y="4"/>
                  </a:lnTo>
                  <a:lnTo>
                    <a:pt x="67" y="5"/>
                  </a:lnTo>
                  <a:lnTo>
                    <a:pt x="62" y="7"/>
                  </a:lnTo>
                  <a:lnTo>
                    <a:pt x="58" y="8"/>
                  </a:lnTo>
                  <a:lnTo>
                    <a:pt x="55" y="10"/>
                  </a:lnTo>
                  <a:lnTo>
                    <a:pt x="50" y="11"/>
                  </a:lnTo>
                  <a:lnTo>
                    <a:pt x="45" y="14"/>
                  </a:lnTo>
                  <a:lnTo>
                    <a:pt x="42" y="16"/>
                  </a:lnTo>
                  <a:lnTo>
                    <a:pt x="39" y="19"/>
                  </a:lnTo>
                  <a:lnTo>
                    <a:pt x="34" y="21"/>
                  </a:lnTo>
                  <a:lnTo>
                    <a:pt x="31" y="24"/>
                  </a:lnTo>
                  <a:lnTo>
                    <a:pt x="28" y="27"/>
                  </a:lnTo>
                  <a:lnTo>
                    <a:pt x="25" y="30"/>
                  </a:lnTo>
                  <a:lnTo>
                    <a:pt x="22" y="33"/>
                  </a:lnTo>
                  <a:lnTo>
                    <a:pt x="19" y="36"/>
                  </a:lnTo>
                  <a:lnTo>
                    <a:pt x="16" y="41"/>
                  </a:lnTo>
                  <a:lnTo>
                    <a:pt x="14" y="44"/>
                  </a:lnTo>
                  <a:lnTo>
                    <a:pt x="11" y="47"/>
                  </a:lnTo>
                  <a:lnTo>
                    <a:pt x="9" y="52"/>
                  </a:lnTo>
                  <a:lnTo>
                    <a:pt x="8" y="55"/>
                  </a:lnTo>
                  <a:lnTo>
                    <a:pt x="5" y="60"/>
                  </a:lnTo>
                  <a:lnTo>
                    <a:pt x="3" y="64"/>
                  </a:lnTo>
                  <a:lnTo>
                    <a:pt x="3" y="68"/>
                  </a:lnTo>
                  <a:lnTo>
                    <a:pt x="2" y="72"/>
                  </a:lnTo>
                  <a:lnTo>
                    <a:pt x="0" y="77"/>
                  </a:lnTo>
                  <a:lnTo>
                    <a:pt x="0" y="82"/>
                  </a:lnTo>
                  <a:lnTo>
                    <a:pt x="0" y="86"/>
                  </a:lnTo>
                  <a:lnTo>
                    <a:pt x="0" y="91"/>
                  </a:lnTo>
                  <a:lnTo>
                    <a:pt x="0" y="96"/>
                  </a:lnTo>
                  <a:lnTo>
                    <a:pt x="0" y="100"/>
                  </a:lnTo>
                  <a:lnTo>
                    <a:pt x="0" y="105"/>
                  </a:lnTo>
                  <a:lnTo>
                    <a:pt x="2" y="110"/>
                  </a:lnTo>
                  <a:lnTo>
                    <a:pt x="3" y="113"/>
                  </a:lnTo>
                  <a:lnTo>
                    <a:pt x="3" y="117"/>
                  </a:lnTo>
                  <a:lnTo>
                    <a:pt x="5" y="122"/>
                  </a:lnTo>
                  <a:lnTo>
                    <a:pt x="8" y="125"/>
                  </a:lnTo>
                  <a:lnTo>
                    <a:pt x="9" y="130"/>
                  </a:lnTo>
                  <a:lnTo>
                    <a:pt x="11" y="133"/>
                  </a:lnTo>
                  <a:lnTo>
                    <a:pt x="14" y="138"/>
                  </a:lnTo>
                  <a:lnTo>
                    <a:pt x="16" y="141"/>
                  </a:lnTo>
                  <a:lnTo>
                    <a:pt x="19" y="144"/>
                  </a:lnTo>
                  <a:lnTo>
                    <a:pt x="22" y="149"/>
                  </a:lnTo>
                  <a:lnTo>
                    <a:pt x="25" y="152"/>
                  </a:lnTo>
                  <a:lnTo>
                    <a:pt x="28" y="155"/>
                  </a:lnTo>
                  <a:lnTo>
                    <a:pt x="31" y="158"/>
                  </a:lnTo>
                  <a:lnTo>
                    <a:pt x="34" y="160"/>
                  </a:lnTo>
                  <a:lnTo>
                    <a:pt x="39" y="163"/>
                  </a:lnTo>
                  <a:lnTo>
                    <a:pt x="42" y="166"/>
                  </a:lnTo>
                  <a:lnTo>
                    <a:pt x="45" y="167"/>
                  </a:lnTo>
                  <a:lnTo>
                    <a:pt x="50" y="170"/>
                  </a:lnTo>
                  <a:lnTo>
                    <a:pt x="55" y="172"/>
                  </a:lnTo>
                  <a:lnTo>
                    <a:pt x="58" y="174"/>
                  </a:lnTo>
                  <a:lnTo>
                    <a:pt x="62" y="175"/>
                  </a:lnTo>
                  <a:lnTo>
                    <a:pt x="67" y="177"/>
                  </a:lnTo>
                  <a:lnTo>
                    <a:pt x="72" y="178"/>
                  </a:lnTo>
                  <a:lnTo>
                    <a:pt x="76" y="178"/>
                  </a:lnTo>
                  <a:lnTo>
                    <a:pt x="81" y="180"/>
                  </a:lnTo>
                  <a:lnTo>
                    <a:pt x="86" y="180"/>
                  </a:lnTo>
                  <a:lnTo>
                    <a:pt x="90" y="181"/>
                  </a:lnTo>
                  <a:lnTo>
                    <a:pt x="95" y="181"/>
                  </a:lnTo>
                  <a:close/>
                </a:path>
              </a:pathLst>
            </a:custGeom>
            <a:solidFill>
              <a:srgbClr val="FFFFFF"/>
            </a:solidFill>
            <a:ln w="9525">
              <a:noFill/>
              <a:round/>
              <a:headEnd/>
              <a:tailEnd/>
            </a:ln>
          </p:spPr>
          <p:txBody>
            <a:bodyPr/>
            <a:lstStyle/>
            <a:p>
              <a:endParaRPr lang="en-US" dirty="0">
                <a:solidFill>
                  <a:prstClr val="black"/>
                </a:solidFill>
              </a:endParaRPr>
            </a:p>
          </p:txBody>
        </p:sp>
        <p:grpSp>
          <p:nvGrpSpPr>
            <p:cNvPr id="24" name="Group 1214"/>
            <p:cNvGrpSpPr>
              <a:grpSpLocks/>
            </p:cNvGrpSpPr>
            <p:nvPr/>
          </p:nvGrpSpPr>
          <p:grpSpPr bwMode="auto">
            <a:xfrm>
              <a:off x="3049" y="691"/>
              <a:ext cx="167" cy="228"/>
              <a:chOff x="3049" y="691"/>
              <a:chExt cx="167" cy="228"/>
            </a:xfrm>
          </p:grpSpPr>
          <p:sp>
            <p:nvSpPr>
              <p:cNvPr id="74891" name="Freeform 1215"/>
              <p:cNvSpPr>
                <a:spLocks/>
              </p:cNvSpPr>
              <p:nvPr/>
            </p:nvSpPr>
            <p:spPr bwMode="auto">
              <a:xfrm>
                <a:off x="3049" y="763"/>
                <a:ext cx="167" cy="156"/>
              </a:xfrm>
              <a:custGeom>
                <a:avLst/>
                <a:gdLst>
                  <a:gd name="T0" fmla="*/ 92 w 167"/>
                  <a:gd name="T1" fmla="*/ 156 h 156"/>
                  <a:gd name="T2" fmla="*/ 108 w 167"/>
                  <a:gd name="T3" fmla="*/ 153 h 156"/>
                  <a:gd name="T4" fmla="*/ 124 w 167"/>
                  <a:gd name="T5" fmla="*/ 147 h 156"/>
                  <a:gd name="T6" fmla="*/ 138 w 167"/>
                  <a:gd name="T7" fmla="*/ 139 h 156"/>
                  <a:gd name="T8" fmla="*/ 149 w 167"/>
                  <a:gd name="T9" fmla="*/ 128 h 156"/>
                  <a:gd name="T10" fmla="*/ 158 w 167"/>
                  <a:gd name="T11" fmla="*/ 115 h 156"/>
                  <a:gd name="T12" fmla="*/ 164 w 167"/>
                  <a:gd name="T13" fmla="*/ 101 h 156"/>
                  <a:gd name="T14" fmla="*/ 167 w 167"/>
                  <a:gd name="T15" fmla="*/ 86 h 156"/>
                  <a:gd name="T16" fmla="*/ 167 w 167"/>
                  <a:gd name="T17" fmla="*/ 70 h 156"/>
                  <a:gd name="T18" fmla="*/ 164 w 167"/>
                  <a:gd name="T19" fmla="*/ 55 h 156"/>
                  <a:gd name="T20" fmla="*/ 158 w 167"/>
                  <a:gd name="T21" fmla="*/ 40 h 156"/>
                  <a:gd name="T22" fmla="*/ 149 w 167"/>
                  <a:gd name="T23" fmla="*/ 28 h 156"/>
                  <a:gd name="T24" fmla="*/ 138 w 167"/>
                  <a:gd name="T25" fmla="*/ 17 h 156"/>
                  <a:gd name="T26" fmla="*/ 124 w 167"/>
                  <a:gd name="T27" fmla="*/ 9 h 156"/>
                  <a:gd name="T28" fmla="*/ 108 w 167"/>
                  <a:gd name="T29" fmla="*/ 3 h 156"/>
                  <a:gd name="T30" fmla="*/ 92 w 167"/>
                  <a:gd name="T31" fmla="*/ 0 h 156"/>
                  <a:gd name="T32" fmla="*/ 75 w 167"/>
                  <a:gd name="T33" fmla="*/ 0 h 156"/>
                  <a:gd name="T34" fmla="*/ 58 w 167"/>
                  <a:gd name="T35" fmla="*/ 3 h 156"/>
                  <a:gd name="T36" fmla="*/ 44 w 167"/>
                  <a:gd name="T37" fmla="*/ 9 h 156"/>
                  <a:gd name="T38" fmla="*/ 30 w 167"/>
                  <a:gd name="T39" fmla="*/ 17 h 156"/>
                  <a:gd name="T40" fmla="*/ 19 w 167"/>
                  <a:gd name="T41" fmla="*/ 28 h 156"/>
                  <a:gd name="T42" fmla="*/ 10 w 167"/>
                  <a:gd name="T43" fmla="*/ 40 h 156"/>
                  <a:gd name="T44" fmla="*/ 4 w 167"/>
                  <a:gd name="T45" fmla="*/ 55 h 156"/>
                  <a:gd name="T46" fmla="*/ 0 w 167"/>
                  <a:gd name="T47" fmla="*/ 70 h 156"/>
                  <a:gd name="T48" fmla="*/ 0 w 167"/>
                  <a:gd name="T49" fmla="*/ 86 h 156"/>
                  <a:gd name="T50" fmla="*/ 4 w 167"/>
                  <a:gd name="T51" fmla="*/ 101 h 156"/>
                  <a:gd name="T52" fmla="*/ 10 w 167"/>
                  <a:gd name="T53" fmla="*/ 115 h 156"/>
                  <a:gd name="T54" fmla="*/ 19 w 167"/>
                  <a:gd name="T55" fmla="*/ 128 h 156"/>
                  <a:gd name="T56" fmla="*/ 30 w 167"/>
                  <a:gd name="T57" fmla="*/ 139 h 156"/>
                  <a:gd name="T58" fmla="*/ 44 w 167"/>
                  <a:gd name="T59" fmla="*/ 147 h 156"/>
                  <a:gd name="T60" fmla="*/ 58 w 167"/>
                  <a:gd name="T61" fmla="*/ 153 h 156"/>
                  <a:gd name="T62" fmla="*/ 75 w 167"/>
                  <a:gd name="T63" fmla="*/ 156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156"/>
                  <a:gd name="T98" fmla="*/ 167 w 167"/>
                  <a:gd name="T99" fmla="*/ 156 h 1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156">
                    <a:moveTo>
                      <a:pt x="83" y="156"/>
                    </a:moveTo>
                    <a:lnTo>
                      <a:pt x="92" y="156"/>
                    </a:lnTo>
                    <a:lnTo>
                      <a:pt x="100" y="154"/>
                    </a:lnTo>
                    <a:lnTo>
                      <a:pt x="108" y="153"/>
                    </a:lnTo>
                    <a:lnTo>
                      <a:pt x="116" y="150"/>
                    </a:lnTo>
                    <a:lnTo>
                      <a:pt x="124" y="147"/>
                    </a:lnTo>
                    <a:lnTo>
                      <a:pt x="130" y="143"/>
                    </a:lnTo>
                    <a:lnTo>
                      <a:pt x="138" y="139"/>
                    </a:lnTo>
                    <a:lnTo>
                      <a:pt x="142" y="133"/>
                    </a:lnTo>
                    <a:lnTo>
                      <a:pt x="149" y="128"/>
                    </a:lnTo>
                    <a:lnTo>
                      <a:pt x="153" y="122"/>
                    </a:lnTo>
                    <a:lnTo>
                      <a:pt x="158" y="115"/>
                    </a:lnTo>
                    <a:lnTo>
                      <a:pt x="161" y="108"/>
                    </a:lnTo>
                    <a:lnTo>
                      <a:pt x="164" y="101"/>
                    </a:lnTo>
                    <a:lnTo>
                      <a:pt x="166" y="94"/>
                    </a:lnTo>
                    <a:lnTo>
                      <a:pt x="167" y="86"/>
                    </a:lnTo>
                    <a:lnTo>
                      <a:pt x="167" y="78"/>
                    </a:lnTo>
                    <a:lnTo>
                      <a:pt x="167" y="70"/>
                    </a:lnTo>
                    <a:lnTo>
                      <a:pt x="166" y="62"/>
                    </a:lnTo>
                    <a:lnTo>
                      <a:pt x="164" y="55"/>
                    </a:lnTo>
                    <a:lnTo>
                      <a:pt x="161" y="47"/>
                    </a:lnTo>
                    <a:lnTo>
                      <a:pt x="158" y="40"/>
                    </a:lnTo>
                    <a:lnTo>
                      <a:pt x="153" y="34"/>
                    </a:lnTo>
                    <a:lnTo>
                      <a:pt x="149" y="28"/>
                    </a:lnTo>
                    <a:lnTo>
                      <a:pt x="142" y="22"/>
                    </a:lnTo>
                    <a:lnTo>
                      <a:pt x="138" y="17"/>
                    </a:lnTo>
                    <a:lnTo>
                      <a:pt x="130" y="12"/>
                    </a:lnTo>
                    <a:lnTo>
                      <a:pt x="124" y="9"/>
                    </a:lnTo>
                    <a:lnTo>
                      <a:pt x="116" y="6"/>
                    </a:lnTo>
                    <a:lnTo>
                      <a:pt x="108" y="3"/>
                    </a:lnTo>
                    <a:lnTo>
                      <a:pt x="100" y="1"/>
                    </a:lnTo>
                    <a:lnTo>
                      <a:pt x="92" y="0"/>
                    </a:lnTo>
                    <a:lnTo>
                      <a:pt x="83" y="0"/>
                    </a:lnTo>
                    <a:lnTo>
                      <a:pt x="75" y="0"/>
                    </a:lnTo>
                    <a:lnTo>
                      <a:pt x="66" y="1"/>
                    </a:lnTo>
                    <a:lnTo>
                      <a:pt x="58" y="3"/>
                    </a:lnTo>
                    <a:lnTo>
                      <a:pt x="50" y="6"/>
                    </a:lnTo>
                    <a:lnTo>
                      <a:pt x="44" y="9"/>
                    </a:lnTo>
                    <a:lnTo>
                      <a:pt x="36" y="12"/>
                    </a:lnTo>
                    <a:lnTo>
                      <a:pt x="30" y="17"/>
                    </a:lnTo>
                    <a:lnTo>
                      <a:pt x="24" y="22"/>
                    </a:lnTo>
                    <a:lnTo>
                      <a:pt x="19" y="28"/>
                    </a:lnTo>
                    <a:lnTo>
                      <a:pt x="15" y="34"/>
                    </a:lnTo>
                    <a:lnTo>
                      <a:pt x="10" y="40"/>
                    </a:lnTo>
                    <a:lnTo>
                      <a:pt x="7" y="47"/>
                    </a:lnTo>
                    <a:lnTo>
                      <a:pt x="4" y="55"/>
                    </a:lnTo>
                    <a:lnTo>
                      <a:pt x="2" y="62"/>
                    </a:lnTo>
                    <a:lnTo>
                      <a:pt x="0" y="70"/>
                    </a:lnTo>
                    <a:lnTo>
                      <a:pt x="0" y="78"/>
                    </a:lnTo>
                    <a:lnTo>
                      <a:pt x="0" y="86"/>
                    </a:lnTo>
                    <a:lnTo>
                      <a:pt x="2" y="94"/>
                    </a:lnTo>
                    <a:lnTo>
                      <a:pt x="4" y="101"/>
                    </a:lnTo>
                    <a:lnTo>
                      <a:pt x="7" y="108"/>
                    </a:lnTo>
                    <a:lnTo>
                      <a:pt x="10" y="115"/>
                    </a:lnTo>
                    <a:lnTo>
                      <a:pt x="15" y="122"/>
                    </a:lnTo>
                    <a:lnTo>
                      <a:pt x="19" y="128"/>
                    </a:lnTo>
                    <a:lnTo>
                      <a:pt x="24" y="133"/>
                    </a:lnTo>
                    <a:lnTo>
                      <a:pt x="30" y="139"/>
                    </a:lnTo>
                    <a:lnTo>
                      <a:pt x="36" y="143"/>
                    </a:lnTo>
                    <a:lnTo>
                      <a:pt x="44" y="147"/>
                    </a:lnTo>
                    <a:lnTo>
                      <a:pt x="50" y="150"/>
                    </a:lnTo>
                    <a:lnTo>
                      <a:pt x="58" y="153"/>
                    </a:lnTo>
                    <a:lnTo>
                      <a:pt x="66" y="154"/>
                    </a:lnTo>
                    <a:lnTo>
                      <a:pt x="75" y="156"/>
                    </a:lnTo>
                    <a:lnTo>
                      <a:pt x="83" y="15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92" name="Freeform 1216"/>
              <p:cNvSpPr>
                <a:spLocks/>
              </p:cNvSpPr>
              <p:nvPr/>
            </p:nvSpPr>
            <p:spPr bwMode="auto">
              <a:xfrm>
                <a:off x="3053" y="766"/>
                <a:ext cx="160" cy="150"/>
              </a:xfrm>
              <a:custGeom>
                <a:avLst/>
                <a:gdLst>
                  <a:gd name="T0" fmla="*/ 88 w 160"/>
                  <a:gd name="T1" fmla="*/ 150 h 150"/>
                  <a:gd name="T2" fmla="*/ 104 w 160"/>
                  <a:gd name="T3" fmla="*/ 147 h 150"/>
                  <a:gd name="T4" fmla="*/ 118 w 160"/>
                  <a:gd name="T5" fmla="*/ 140 h 150"/>
                  <a:gd name="T6" fmla="*/ 131 w 160"/>
                  <a:gd name="T7" fmla="*/ 133 h 150"/>
                  <a:gd name="T8" fmla="*/ 142 w 160"/>
                  <a:gd name="T9" fmla="*/ 123 h 150"/>
                  <a:gd name="T10" fmla="*/ 151 w 160"/>
                  <a:gd name="T11" fmla="*/ 111 h 150"/>
                  <a:gd name="T12" fmla="*/ 157 w 160"/>
                  <a:gd name="T13" fmla="*/ 97 h 150"/>
                  <a:gd name="T14" fmla="*/ 160 w 160"/>
                  <a:gd name="T15" fmla="*/ 83 h 150"/>
                  <a:gd name="T16" fmla="*/ 160 w 160"/>
                  <a:gd name="T17" fmla="*/ 67 h 150"/>
                  <a:gd name="T18" fmla="*/ 157 w 160"/>
                  <a:gd name="T19" fmla="*/ 53 h 150"/>
                  <a:gd name="T20" fmla="*/ 151 w 160"/>
                  <a:gd name="T21" fmla="*/ 39 h 150"/>
                  <a:gd name="T22" fmla="*/ 142 w 160"/>
                  <a:gd name="T23" fmla="*/ 27 h 150"/>
                  <a:gd name="T24" fmla="*/ 131 w 160"/>
                  <a:gd name="T25" fmla="*/ 17 h 150"/>
                  <a:gd name="T26" fmla="*/ 118 w 160"/>
                  <a:gd name="T27" fmla="*/ 8 h 150"/>
                  <a:gd name="T28" fmla="*/ 104 w 160"/>
                  <a:gd name="T29" fmla="*/ 3 h 150"/>
                  <a:gd name="T30" fmla="*/ 88 w 160"/>
                  <a:gd name="T31" fmla="*/ 0 h 150"/>
                  <a:gd name="T32" fmla="*/ 71 w 160"/>
                  <a:gd name="T33" fmla="*/ 0 h 150"/>
                  <a:gd name="T34" fmla="*/ 56 w 160"/>
                  <a:gd name="T35" fmla="*/ 3 h 150"/>
                  <a:gd name="T36" fmla="*/ 42 w 160"/>
                  <a:gd name="T37" fmla="*/ 8 h 150"/>
                  <a:gd name="T38" fmla="*/ 28 w 160"/>
                  <a:gd name="T39" fmla="*/ 17 h 150"/>
                  <a:gd name="T40" fmla="*/ 18 w 160"/>
                  <a:gd name="T41" fmla="*/ 27 h 150"/>
                  <a:gd name="T42" fmla="*/ 9 w 160"/>
                  <a:gd name="T43" fmla="*/ 39 h 150"/>
                  <a:gd name="T44" fmla="*/ 3 w 160"/>
                  <a:gd name="T45" fmla="*/ 53 h 150"/>
                  <a:gd name="T46" fmla="*/ 0 w 160"/>
                  <a:gd name="T47" fmla="*/ 67 h 150"/>
                  <a:gd name="T48" fmla="*/ 0 w 160"/>
                  <a:gd name="T49" fmla="*/ 83 h 150"/>
                  <a:gd name="T50" fmla="*/ 3 w 160"/>
                  <a:gd name="T51" fmla="*/ 97 h 150"/>
                  <a:gd name="T52" fmla="*/ 9 w 160"/>
                  <a:gd name="T53" fmla="*/ 111 h 150"/>
                  <a:gd name="T54" fmla="*/ 18 w 160"/>
                  <a:gd name="T55" fmla="*/ 123 h 150"/>
                  <a:gd name="T56" fmla="*/ 28 w 160"/>
                  <a:gd name="T57" fmla="*/ 133 h 150"/>
                  <a:gd name="T58" fmla="*/ 42 w 160"/>
                  <a:gd name="T59" fmla="*/ 140 h 150"/>
                  <a:gd name="T60" fmla="*/ 56 w 160"/>
                  <a:gd name="T61" fmla="*/ 147 h 150"/>
                  <a:gd name="T62" fmla="*/ 71 w 160"/>
                  <a:gd name="T63" fmla="*/ 150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0"/>
                  <a:gd name="T97" fmla="*/ 0 h 150"/>
                  <a:gd name="T98" fmla="*/ 160 w 160"/>
                  <a:gd name="T99" fmla="*/ 150 h 1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0" h="150">
                    <a:moveTo>
                      <a:pt x="79" y="150"/>
                    </a:moveTo>
                    <a:lnTo>
                      <a:pt x="88" y="150"/>
                    </a:lnTo>
                    <a:lnTo>
                      <a:pt x="96" y="148"/>
                    </a:lnTo>
                    <a:lnTo>
                      <a:pt x="104" y="147"/>
                    </a:lnTo>
                    <a:lnTo>
                      <a:pt x="110" y="145"/>
                    </a:lnTo>
                    <a:lnTo>
                      <a:pt x="118" y="140"/>
                    </a:lnTo>
                    <a:lnTo>
                      <a:pt x="124" y="137"/>
                    </a:lnTo>
                    <a:lnTo>
                      <a:pt x="131" y="133"/>
                    </a:lnTo>
                    <a:lnTo>
                      <a:pt x="137" y="128"/>
                    </a:lnTo>
                    <a:lnTo>
                      <a:pt x="142" y="123"/>
                    </a:lnTo>
                    <a:lnTo>
                      <a:pt x="146" y="117"/>
                    </a:lnTo>
                    <a:lnTo>
                      <a:pt x="151" y="111"/>
                    </a:lnTo>
                    <a:lnTo>
                      <a:pt x="154" y="105"/>
                    </a:lnTo>
                    <a:lnTo>
                      <a:pt x="157" y="97"/>
                    </a:lnTo>
                    <a:lnTo>
                      <a:pt x="159" y="91"/>
                    </a:lnTo>
                    <a:lnTo>
                      <a:pt x="160" y="83"/>
                    </a:lnTo>
                    <a:lnTo>
                      <a:pt x="160" y="75"/>
                    </a:lnTo>
                    <a:lnTo>
                      <a:pt x="160" y="67"/>
                    </a:lnTo>
                    <a:lnTo>
                      <a:pt x="159" y="59"/>
                    </a:lnTo>
                    <a:lnTo>
                      <a:pt x="157" y="53"/>
                    </a:lnTo>
                    <a:lnTo>
                      <a:pt x="154" y="45"/>
                    </a:lnTo>
                    <a:lnTo>
                      <a:pt x="151" y="39"/>
                    </a:lnTo>
                    <a:lnTo>
                      <a:pt x="146" y="33"/>
                    </a:lnTo>
                    <a:lnTo>
                      <a:pt x="142" y="27"/>
                    </a:lnTo>
                    <a:lnTo>
                      <a:pt x="137" y="22"/>
                    </a:lnTo>
                    <a:lnTo>
                      <a:pt x="131" y="17"/>
                    </a:lnTo>
                    <a:lnTo>
                      <a:pt x="124" y="13"/>
                    </a:lnTo>
                    <a:lnTo>
                      <a:pt x="118" y="8"/>
                    </a:lnTo>
                    <a:lnTo>
                      <a:pt x="110" y="5"/>
                    </a:lnTo>
                    <a:lnTo>
                      <a:pt x="104" y="3"/>
                    </a:lnTo>
                    <a:lnTo>
                      <a:pt x="96" y="2"/>
                    </a:lnTo>
                    <a:lnTo>
                      <a:pt x="88" y="0"/>
                    </a:lnTo>
                    <a:lnTo>
                      <a:pt x="79" y="0"/>
                    </a:lnTo>
                    <a:lnTo>
                      <a:pt x="71" y="0"/>
                    </a:lnTo>
                    <a:lnTo>
                      <a:pt x="64" y="2"/>
                    </a:lnTo>
                    <a:lnTo>
                      <a:pt x="56" y="3"/>
                    </a:lnTo>
                    <a:lnTo>
                      <a:pt x="48" y="5"/>
                    </a:lnTo>
                    <a:lnTo>
                      <a:pt x="42" y="8"/>
                    </a:lnTo>
                    <a:lnTo>
                      <a:pt x="34" y="13"/>
                    </a:lnTo>
                    <a:lnTo>
                      <a:pt x="28" y="17"/>
                    </a:lnTo>
                    <a:lnTo>
                      <a:pt x="23" y="22"/>
                    </a:lnTo>
                    <a:lnTo>
                      <a:pt x="18" y="27"/>
                    </a:lnTo>
                    <a:lnTo>
                      <a:pt x="12" y="33"/>
                    </a:lnTo>
                    <a:lnTo>
                      <a:pt x="9" y="39"/>
                    </a:lnTo>
                    <a:lnTo>
                      <a:pt x="6" y="45"/>
                    </a:lnTo>
                    <a:lnTo>
                      <a:pt x="3" y="53"/>
                    </a:lnTo>
                    <a:lnTo>
                      <a:pt x="1" y="59"/>
                    </a:lnTo>
                    <a:lnTo>
                      <a:pt x="0" y="67"/>
                    </a:lnTo>
                    <a:lnTo>
                      <a:pt x="0" y="75"/>
                    </a:lnTo>
                    <a:lnTo>
                      <a:pt x="0" y="83"/>
                    </a:lnTo>
                    <a:lnTo>
                      <a:pt x="1" y="91"/>
                    </a:lnTo>
                    <a:lnTo>
                      <a:pt x="3" y="97"/>
                    </a:lnTo>
                    <a:lnTo>
                      <a:pt x="6" y="105"/>
                    </a:lnTo>
                    <a:lnTo>
                      <a:pt x="9" y="111"/>
                    </a:lnTo>
                    <a:lnTo>
                      <a:pt x="12" y="117"/>
                    </a:lnTo>
                    <a:lnTo>
                      <a:pt x="18" y="123"/>
                    </a:lnTo>
                    <a:lnTo>
                      <a:pt x="23" y="128"/>
                    </a:lnTo>
                    <a:lnTo>
                      <a:pt x="28" y="133"/>
                    </a:lnTo>
                    <a:lnTo>
                      <a:pt x="34" y="137"/>
                    </a:lnTo>
                    <a:lnTo>
                      <a:pt x="42" y="140"/>
                    </a:lnTo>
                    <a:lnTo>
                      <a:pt x="48" y="145"/>
                    </a:lnTo>
                    <a:lnTo>
                      <a:pt x="56" y="147"/>
                    </a:lnTo>
                    <a:lnTo>
                      <a:pt x="64" y="148"/>
                    </a:lnTo>
                    <a:lnTo>
                      <a:pt x="71" y="150"/>
                    </a:lnTo>
                    <a:lnTo>
                      <a:pt x="79" y="150"/>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893" name="Freeform 1217"/>
              <p:cNvSpPr>
                <a:spLocks/>
              </p:cNvSpPr>
              <p:nvPr/>
            </p:nvSpPr>
            <p:spPr bwMode="auto">
              <a:xfrm>
                <a:off x="3123" y="832"/>
                <a:ext cx="20" cy="18"/>
              </a:xfrm>
              <a:custGeom>
                <a:avLst/>
                <a:gdLst>
                  <a:gd name="T0" fmla="*/ 9 w 20"/>
                  <a:gd name="T1" fmla="*/ 18 h 18"/>
                  <a:gd name="T2" fmla="*/ 12 w 20"/>
                  <a:gd name="T3" fmla="*/ 18 h 18"/>
                  <a:gd name="T4" fmla="*/ 14 w 20"/>
                  <a:gd name="T5" fmla="*/ 18 h 18"/>
                  <a:gd name="T6" fmla="*/ 15 w 20"/>
                  <a:gd name="T7" fmla="*/ 17 h 18"/>
                  <a:gd name="T8" fmla="*/ 17 w 20"/>
                  <a:gd name="T9" fmla="*/ 15 h 18"/>
                  <a:gd name="T10" fmla="*/ 18 w 20"/>
                  <a:gd name="T11" fmla="*/ 14 h 18"/>
                  <a:gd name="T12" fmla="*/ 18 w 20"/>
                  <a:gd name="T13" fmla="*/ 12 h 18"/>
                  <a:gd name="T14" fmla="*/ 20 w 20"/>
                  <a:gd name="T15" fmla="*/ 10 h 18"/>
                  <a:gd name="T16" fmla="*/ 20 w 20"/>
                  <a:gd name="T17" fmla="*/ 9 h 18"/>
                  <a:gd name="T18" fmla="*/ 20 w 20"/>
                  <a:gd name="T19" fmla="*/ 7 h 18"/>
                  <a:gd name="T20" fmla="*/ 18 w 20"/>
                  <a:gd name="T21" fmla="*/ 6 h 18"/>
                  <a:gd name="T22" fmla="*/ 18 w 20"/>
                  <a:gd name="T23" fmla="*/ 3 h 18"/>
                  <a:gd name="T24" fmla="*/ 17 w 20"/>
                  <a:gd name="T25" fmla="*/ 3 h 18"/>
                  <a:gd name="T26" fmla="*/ 15 w 20"/>
                  <a:gd name="T27" fmla="*/ 1 h 18"/>
                  <a:gd name="T28" fmla="*/ 14 w 20"/>
                  <a:gd name="T29" fmla="*/ 0 h 18"/>
                  <a:gd name="T30" fmla="*/ 12 w 20"/>
                  <a:gd name="T31" fmla="*/ 0 h 18"/>
                  <a:gd name="T32" fmla="*/ 9 w 20"/>
                  <a:gd name="T33" fmla="*/ 0 h 18"/>
                  <a:gd name="T34" fmla="*/ 8 w 20"/>
                  <a:gd name="T35" fmla="*/ 0 h 18"/>
                  <a:gd name="T36" fmla="*/ 6 w 20"/>
                  <a:gd name="T37" fmla="*/ 0 h 18"/>
                  <a:gd name="T38" fmla="*/ 4 w 20"/>
                  <a:gd name="T39" fmla="*/ 1 h 18"/>
                  <a:gd name="T40" fmla="*/ 3 w 20"/>
                  <a:gd name="T41" fmla="*/ 3 h 18"/>
                  <a:gd name="T42" fmla="*/ 1 w 20"/>
                  <a:gd name="T43" fmla="*/ 3 h 18"/>
                  <a:gd name="T44" fmla="*/ 0 w 20"/>
                  <a:gd name="T45" fmla="*/ 6 h 18"/>
                  <a:gd name="T46" fmla="*/ 0 w 20"/>
                  <a:gd name="T47" fmla="*/ 7 h 18"/>
                  <a:gd name="T48" fmla="*/ 0 w 20"/>
                  <a:gd name="T49" fmla="*/ 9 h 18"/>
                  <a:gd name="T50" fmla="*/ 0 w 20"/>
                  <a:gd name="T51" fmla="*/ 10 h 18"/>
                  <a:gd name="T52" fmla="*/ 0 w 20"/>
                  <a:gd name="T53" fmla="*/ 12 h 18"/>
                  <a:gd name="T54" fmla="*/ 1 w 20"/>
                  <a:gd name="T55" fmla="*/ 14 h 18"/>
                  <a:gd name="T56" fmla="*/ 3 w 20"/>
                  <a:gd name="T57" fmla="*/ 15 h 18"/>
                  <a:gd name="T58" fmla="*/ 4 w 20"/>
                  <a:gd name="T59" fmla="*/ 17 h 18"/>
                  <a:gd name="T60" fmla="*/ 6 w 20"/>
                  <a:gd name="T61" fmla="*/ 18 h 18"/>
                  <a:gd name="T62" fmla="*/ 8 w 20"/>
                  <a:gd name="T63" fmla="*/ 18 h 18"/>
                  <a:gd name="T64" fmla="*/ 9 w 20"/>
                  <a:gd name="T65" fmla="*/ 18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18"/>
                  <a:gd name="T101" fmla="*/ 20 w 20"/>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18">
                    <a:moveTo>
                      <a:pt x="9" y="18"/>
                    </a:moveTo>
                    <a:lnTo>
                      <a:pt x="12" y="18"/>
                    </a:lnTo>
                    <a:lnTo>
                      <a:pt x="14" y="18"/>
                    </a:lnTo>
                    <a:lnTo>
                      <a:pt x="15" y="17"/>
                    </a:lnTo>
                    <a:lnTo>
                      <a:pt x="17" y="15"/>
                    </a:lnTo>
                    <a:lnTo>
                      <a:pt x="18" y="14"/>
                    </a:lnTo>
                    <a:lnTo>
                      <a:pt x="18" y="12"/>
                    </a:lnTo>
                    <a:lnTo>
                      <a:pt x="20" y="10"/>
                    </a:lnTo>
                    <a:lnTo>
                      <a:pt x="20" y="9"/>
                    </a:lnTo>
                    <a:lnTo>
                      <a:pt x="20" y="7"/>
                    </a:lnTo>
                    <a:lnTo>
                      <a:pt x="18" y="6"/>
                    </a:lnTo>
                    <a:lnTo>
                      <a:pt x="18" y="3"/>
                    </a:lnTo>
                    <a:lnTo>
                      <a:pt x="17" y="3"/>
                    </a:lnTo>
                    <a:lnTo>
                      <a:pt x="15" y="1"/>
                    </a:lnTo>
                    <a:lnTo>
                      <a:pt x="14" y="0"/>
                    </a:lnTo>
                    <a:lnTo>
                      <a:pt x="12" y="0"/>
                    </a:lnTo>
                    <a:lnTo>
                      <a:pt x="9" y="0"/>
                    </a:lnTo>
                    <a:lnTo>
                      <a:pt x="8" y="0"/>
                    </a:lnTo>
                    <a:lnTo>
                      <a:pt x="6" y="0"/>
                    </a:lnTo>
                    <a:lnTo>
                      <a:pt x="4" y="1"/>
                    </a:lnTo>
                    <a:lnTo>
                      <a:pt x="3" y="3"/>
                    </a:lnTo>
                    <a:lnTo>
                      <a:pt x="1" y="3"/>
                    </a:lnTo>
                    <a:lnTo>
                      <a:pt x="0" y="6"/>
                    </a:lnTo>
                    <a:lnTo>
                      <a:pt x="0" y="7"/>
                    </a:lnTo>
                    <a:lnTo>
                      <a:pt x="0" y="9"/>
                    </a:lnTo>
                    <a:lnTo>
                      <a:pt x="0" y="10"/>
                    </a:lnTo>
                    <a:lnTo>
                      <a:pt x="0" y="12"/>
                    </a:lnTo>
                    <a:lnTo>
                      <a:pt x="1" y="14"/>
                    </a:lnTo>
                    <a:lnTo>
                      <a:pt x="3" y="15"/>
                    </a:lnTo>
                    <a:lnTo>
                      <a:pt x="4" y="17"/>
                    </a:lnTo>
                    <a:lnTo>
                      <a:pt x="6" y="18"/>
                    </a:lnTo>
                    <a:lnTo>
                      <a:pt x="8" y="18"/>
                    </a:lnTo>
                    <a:lnTo>
                      <a:pt x="9" y="1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94" name="Freeform 1218"/>
              <p:cNvSpPr>
                <a:spLocks/>
              </p:cNvSpPr>
              <p:nvPr/>
            </p:nvSpPr>
            <p:spPr bwMode="auto">
              <a:xfrm>
                <a:off x="3126" y="835"/>
                <a:ext cx="14" cy="12"/>
              </a:xfrm>
              <a:custGeom>
                <a:avLst/>
                <a:gdLst>
                  <a:gd name="T0" fmla="*/ 6 w 14"/>
                  <a:gd name="T1" fmla="*/ 12 h 12"/>
                  <a:gd name="T2" fmla="*/ 8 w 14"/>
                  <a:gd name="T3" fmla="*/ 12 h 12"/>
                  <a:gd name="T4" fmla="*/ 9 w 14"/>
                  <a:gd name="T5" fmla="*/ 12 h 12"/>
                  <a:gd name="T6" fmla="*/ 11 w 14"/>
                  <a:gd name="T7" fmla="*/ 11 h 12"/>
                  <a:gd name="T8" fmla="*/ 11 w 14"/>
                  <a:gd name="T9" fmla="*/ 11 h 12"/>
                  <a:gd name="T10" fmla="*/ 12 w 14"/>
                  <a:gd name="T11" fmla="*/ 9 h 12"/>
                  <a:gd name="T12" fmla="*/ 12 w 14"/>
                  <a:gd name="T13" fmla="*/ 9 h 12"/>
                  <a:gd name="T14" fmla="*/ 12 w 14"/>
                  <a:gd name="T15" fmla="*/ 7 h 12"/>
                  <a:gd name="T16" fmla="*/ 14 w 14"/>
                  <a:gd name="T17" fmla="*/ 6 h 12"/>
                  <a:gd name="T18" fmla="*/ 12 w 14"/>
                  <a:gd name="T19" fmla="*/ 4 h 12"/>
                  <a:gd name="T20" fmla="*/ 12 w 14"/>
                  <a:gd name="T21" fmla="*/ 3 h 12"/>
                  <a:gd name="T22" fmla="*/ 12 w 14"/>
                  <a:gd name="T23" fmla="*/ 3 h 12"/>
                  <a:gd name="T24" fmla="*/ 11 w 14"/>
                  <a:gd name="T25" fmla="*/ 1 h 12"/>
                  <a:gd name="T26" fmla="*/ 11 w 14"/>
                  <a:gd name="T27" fmla="*/ 1 h 12"/>
                  <a:gd name="T28" fmla="*/ 9 w 14"/>
                  <a:gd name="T29" fmla="*/ 0 h 12"/>
                  <a:gd name="T30" fmla="*/ 8 w 14"/>
                  <a:gd name="T31" fmla="*/ 0 h 12"/>
                  <a:gd name="T32" fmla="*/ 6 w 14"/>
                  <a:gd name="T33" fmla="*/ 0 h 12"/>
                  <a:gd name="T34" fmla="*/ 5 w 14"/>
                  <a:gd name="T35" fmla="*/ 0 h 12"/>
                  <a:gd name="T36" fmla="*/ 5 w 14"/>
                  <a:gd name="T37" fmla="*/ 0 h 12"/>
                  <a:gd name="T38" fmla="*/ 3 w 14"/>
                  <a:gd name="T39" fmla="*/ 1 h 12"/>
                  <a:gd name="T40" fmla="*/ 1 w 14"/>
                  <a:gd name="T41" fmla="*/ 1 h 12"/>
                  <a:gd name="T42" fmla="*/ 1 w 14"/>
                  <a:gd name="T43" fmla="*/ 3 h 12"/>
                  <a:gd name="T44" fmla="*/ 1 w 14"/>
                  <a:gd name="T45" fmla="*/ 3 h 12"/>
                  <a:gd name="T46" fmla="*/ 0 w 14"/>
                  <a:gd name="T47" fmla="*/ 4 h 12"/>
                  <a:gd name="T48" fmla="*/ 0 w 14"/>
                  <a:gd name="T49" fmla="*/ 6 h 12"/>
                  <a:gd name="T50" fmla="*/ 0 w 14"/>
                  <a:gd name="T51" fmla="*/ 7 h 12"/>
                  <a:gd name="T52" fmla="*/ 1 w 14"/>
                  <a:gd name="T53" fmla="*/ 9 h 12"/>
                  <a:gd name="T54" fmla="*/ 1 w 14"/>
                  <a:gd name="T55" fmla="*/ 9 h 12"/>
                  <a:gd name="T56" fmla="*/ 1 w 14"/>
                  <a:gd name="T57" fmla="*/ 11 h 12"/>
                  <a:gd name="T58" fmla="*/ 3 w 14"/>
                  <a:gd name="T59" fmla="*/ 11 h 12"/>
                  <a:gd name="T60" fmla="*/ 5 w 14"/>
                  <a:gd name="T61" fmla="*/ 12 h 12"/>
                  <a:gd name="T62" fmla="*/ 5 w 14"/>
                  <a:gd name="T63" fmla="*/ 12 h 12"/>
                  <a:gd name="T64" fmla="*/ 6 w 14"/>
                  <a:gd name="T65" fmla="*/ 12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12"/>
                  <a:gd name="T101" fmla="*/ 14 w 14"/>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12">
                    <a:moveTo>
                      <a:pt x="6" y="12"/>
                    </a:moveTo>
                    <a:lnTo>
                      <a:pt x="8" y="12"/>
                    </a:lnTo>
                    <a:lnTo>
                      <a:pt x="9" y="12"/>
                    </a:lnTo>
                    <a:lnTo>
                      <a:pt x="11" y="11"/>
                    </a:lnTo>
                    <a:lnTo>
                      <a:pt x="12" y="9"/>
                    </a:lnTo>
                    <a:lnTo>
                      <a:pt x="12" y="7"/>
                    </a:lnTo>
                    <a:lnTo>
                      <a:pt x="14" y="6"/>
                    </a:lnTo>
                    <a:lnTo>
                      <a:pt x="12" y="4"/>
                    </a:lnTo>
                    <a:lnTo>
                      <a:pt x="12" y="3"/>
                    </a:lnTo>
                    <a:lnTo>
                      <a:pt x="11" y="1"/>
                    </a:lnTo>
                    <a:lnTo>
                      <a:pt x="9" y="0"/>
                    </a:lnTo>
                    <a:lnTo>
                      <a:pt x="8" y="0"/>
                    </a:lnTo>
                    <a:lnTo>
                      <a:pt x="6" y="0"/>
                    </a:lnTo>
                    <a:lnTo>
                      <a:pt x="5" y="0"/>
                    </a:lnTo>
                    <a:lnTo>
                      <a:pt x="3" y="1"/>
                    </a:lnTo>
                    <a:lnTo>
                      <a:pt x="1" y="1"/>
                    </a:lnTo>
                    <a:lnTo>
                      <a:pt x="1" y="3"/>
                    </a:lnTo>
                    <a:lnTo>
                      <a:pt x="0" y="4"/>
                    </a:lnTo>
                    <a:lnTo>
                      <a:pt x="0" y="6"/>
                    </a:lnTo>
                    <a:lnTo>
                      <a:pt x="0" y="7"/>
                    </a:lnTo>
                    <a:lnTo>
                      <a:pt x="1" y="9"/>
                    </a:lnTo>
                    <a:lnTo>
                      <a:pt x="1" y="11"/>
                    </a:lnTo>
                    <a:lnTo>
                      <a:pt x="3" y="11"/>
                    </a:lnTo>
                    <a:lnTo>
                      <a:pt x="5" y="12"/>
                    </a:lnTo>
                    <a:lnTo>
                      <a:pt x="6" y="1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895" name="Freeform 1219"/>
              <p:cNvSpPr>
                <a:spLocks/>
              </p:cNvSpPr>
              <p:nvPr/>
            </p:nvSpPr>
            <p:spPr bwMode="auto">
              <a:xfrm>
                <a:off x="3129" y="838"/>
                <a:ext cx="8" cy="6"/>
              </a:xfrm>
              <a:custGeom>
                <a:avLst/>
                <a:gdLst>
                  <a:gd name="T0" fmla="*/ 3 w 8"/>
                  <a:gd name="T1" fmla="*/ 6 h 6"/>
                  <a:gd name="T2" fmla="*/ 5 w 8"/>
                  <a:gd name="T3" fmla="*/ 6 h 6"/>
                  <a:gd name="T4" fmla="*/ 6 w 8"/>
                  <a:gd name="T5" fmla="*/ 6 h 6"/>
                  <a:gd name="T6" fmla="*/ 8 w 8"/>
                  <a:gd name="T7" fmla="*/ 4 h 6"/>
                  <a:gd name="T8" fmla="*/ 8 w 8"/>
                  <a:gd name="T9" fmla="*/ 3 h 6"/>
                  <a:gd name="T10" fmla="*/ 8 w 8"/>
                  <a:gd name="T11" fmla="*/ 1 h 6"/>
                  <a:gd name="T12" fmla="*/ 6 w 8"/>
                  <a:gd name="T13" fmla="*/ 0 h 6"/>
                  <a:gd name="T14" fmla="*/ 5 w 8"/>
                  <a:gd name="T15" fmla="*/ 0 h 6"/>
                  <a:gd name="T16" fmla="*/ 3 w 8"/>
                  <a:gd name="T17" fmla="*/ 0 h 6"/>
                  <a:gd name="T18" fmla="*/ 2 w 8"/>
                  <a:gd name="T19" fmla="*/ 0 h 6"/>
                  <a:gd name="T20" fmla="*/ 2 w 8"/>
                  <a:gd name="T21" fmla="*/ 0 h 6"/>
                  <a:gd name="T22" fmla="*/ 0 w 8"/>
                  <a:gd name="T23" fmla="*/ 1 h 6"/>
                  <a:gd name="T24" fmla="*/ 0 w 8"/>
                  <a:gd name="T25" fmla="*/ 3 h 6"/>
                  <a:gd name="T26" fmla="*/ 0 w 8"/>
                  <a:gd name="T27" fmla="*/ 4 h 6"/>
                  <a:gd name="T28" fmla="*/ 2 w 8"/>
                  <a:gd name="T29" fmla="*/ 6 h 6"/>
                  <a:gd name="T30" fmla="*/ 2 w 8"/>
                  <a:gd name="T31" fmla="*/ 6 h 6"/>
                  <a:gd name="T32" fmla="*/ 3 w 8"/>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3" y="6"/>
                    </a:moveTo>
                    <a:lnTo>
                      <a:pt x="5" y="6"/>
                    </a:lnTo>
                    <a:lnTo>
                      <a:pt x="6" y="6"/>
                    </a:lnTo>
                    <a:lnTo>
                      <a:pt x="8" y="4"/>
                    </a:lnTo>
                    <a:lnTo>
                      <a:pt x="8" y="3"/>
                    </a:lnTo>
                    <a:lnTo>
                      <a:pt x="8" y="1"/>
                    </a:lnTo>
                    <a:lnTo>
                      <a:pt x="6" y="0"/>
                    </a:lnTo>
                    <a:lnTo>
                      <a:pt x="5" y="0"/>
                    </a:lnTo>
                    <a:lnTo>
                      <a:pt x="3" y="0"/>
                    </a:lnTo>
                    <a:lnTo>
                      <a:pt x="2" y="0"/>
                    </a:lnTo>
                    <a:lnTo>
                      <a:pt x="0" y="1"/>
                    </a:lnTo>
                    <a:lnTo>
                      <a:pt x="0" y="3"/>
                    </a:lnTo>
                    <a:lnTo>
                      <a:pt x="0" y="4"/>
                    </a:lnTo>
                    <a:lnTo>
                      <a:pt x="2" y="6"/>
                    </a:lnTo>
                    <a:lnTo>
                      <a:pt x="3"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96" name="Freeform 1220"/>
              <p:cNvSpPr>
                <a:spLocks/>
              </p:cNvSpPr>
              <p:nvPr/>
            </p:nvSpPr>
            <p:spPr bwMode="auto">
              <a:xfrm>
                <a:off x="3127" y="783"/>
                <a:ext cx="13" cy="50"/>
              </a:xfrm>
              <a:custGeom>
                <a:avLst/>
                <a:gdLst>
                  <a:gd name="T0" fmla="*/ 8 w 13"/>
                  <a:gd name="T1" fmla="*/ 50 h 50"/>
                  <a:gd name="T2" fmla="*/ 10 w 13"/>
                  <a:gd name="T3" fmla="*/ 45 h 50"/>
                  <a:gd name="T4" fmla="*/ 10 w 13"/>
                  <a:gd name="T5" fmla="*/ 41 h 50"/>
                  <a:gd name="T6" fmla="*/ 10 w 13"/>
                  <a:gd name="T7" fmla="*/ 36 h 50"/>
                  <a:gd name="T8" fmla="*/ 10 w 13"/>
                  <a:gd name="T9" fmla="*/ 31 h 50"/>
                  <a:gd name="T10" fmla="*/ 8 w 13"/>
                  <a:gd name="T11" fmla="*/ 28 h 50"/>
                  <a:gd name="T12" fmla="*/ 8 w 13"/>
                  <a:gd name="T13" fmla="*/ 24 h 50"/>
                  <a:gd name="T14" fmla="*/ 7 w 13"/>
                  <a:gd name="T15" fmla="*/ 19 h 50"/>
                  <a:gd name="T16" fmla="*/ 7 w 13"/>
                  <a:gd name="T17" fmla="*/ 16 h 50"/>
                  <a:gd name="T18" fmla="*/ 7 w 13"/>
                  <a:gd name="T19" fmla="*/ 16 h 50"/>
                  <a:gd name="T20" fmla="*/ 8 w 13"/>
                  <a:gd name="T21" fmla="*/ 14 h 50"/>
                  <a:gd name="T22" fmla="*/ 8 w 13"/>
                  <a:gd name="T23" fmla="*/ 14 h 50"/>
                  <a:gd name="T24" fmla="*/ 10 w 13"/>
                  <a:gd name="T25" fmla="*/ 13 h 50"/>
                  <a:gd name="T26" fmla="*/ 11 w 13"/>
                  <a:gd name="T27" fmla="*/ 13 h 50"/>
                  <a:gd name="T28" fmla="*/ 11 w 13"/>
                  <a:gd name="T29" fmla="*/ 13 h 50"/>
                  <a:gd name="T30" fmla="*/ 11 w 13"/>
                  <a:gd name="T31" fmla="*/ 11 h 50"/>
                  <a:gd name="T32" fmla="*/ 13 w 13"/>
                  <a:gd name="T33" fmla="*/ 11 h 50"/>
                  <a:gd name="T34" fmla="*/ 11 w 13"/>
                  <a:gd name="T35" fmla="*/ 11 h 50"/>
                  <a:gd name="T36" fmla="*/ 10 w 13"/>
                  <a:gd name="T37" fmla="*/ 10 h 50"/>
                  <a:gd name="T38" fmla="*/ 8 w 13"/>
                  <a:gd name="T39" fmla="*/ 8 h 50"/>
                  <a:gd name="T40" fmla="*/ 8 w 13"/>
                  <a:gd name="T41" fmla="*/ 5 h 50"/>
                  <a:gd name="T42" fmla="*/ 7 w 13"/>
                  <a:gd name="T43" fmla="*/ 3 h 50"/>
                  <a:gd name="T44" fmla="*/ 7 w 13"/>
                  <a:gd name="T45" fmla="*/ 2 h 50"/>
                  <a:gd name="T46" fmla="*/ 7 w 13"/>
                  <a:gd name="T47" fmla="*/ 2 h 50"/>
                  <a:gd name="T48" fmla="*/ 5 w 13"/>
                  <a:gd name="T49" fmla="*/ 0 h 50"/>
                  <a:gd name="T50" fmla="*/ 5 w 13"/>
                  <a:gd name="T51" fmla="*/ 2 h 50"/>
                  <a:gd name="T52" fmla="*/ 5 w 13"/>
                  <a:gd name="T53" fmla="*/ 2 h 50"/>
                  <a:gd name="T54" fmla="*/ 5 w 13"/>
                  <a:gd name="T55" fmla="*/ 3 h 50"/>
                  <a:gd name="T56" fmla="*/ 4 w 13"/>
                  <a:gd name="T57" fmla="*/ 5 h 50"/>
                  <a:gd name="T58" fmla="*/ 4 w 13"/>
                  <a:gd name="T59" fmla="*/ 8 h 50"/>
                  <a:gd name="T60" fmla="*/ 2 w 13"/>
                  <a:gd name="T61" fmla="*/ 10 h 50"/>
                  <a:gd name="T62" fmla="*/ 0 w 13"/>
                  <a:gd name="T63" fmla="*/ 11 h 50"/>
                  <a:gd name="T64" fmla="*/ 0 w 13"/>
                  <a:gd name="T65" fmla="*/ 11 h 50"/>
                  <a:gd name="T66" fmla="*/ 0 w 13"/>
                  <a:gd name="T67" fmla="*/ 11 h 50"/>
                  <a:gd name="T68" fmla="*/ 0 w 13"/>
                  <a:gd name="T69" fmla="*/ 13 h 50"/>
                  <a:gd name="T70" fmla="*/ 2 w 13"/>
                  <a:gd name="T71" fmla="*/ 13 h 50"/>
                  <a:gd name="T72" fmla="*/ 2 w 13"/>
                  <a:gd name="T73" fmla="*/ 13 h 50"/>
                  <a:gd name="T74" fmla="*/ 4 w 13"/>
                  <a:gd name="T75" fmla="*/ 14 h 50"/>
                  <a:gd name="T76" fmla="*/ 4 w 13"/>
                  <a:gd name="T77" fmla="*/ 14 h 50"/>
                  <a:gd name="T78" fmla="*/ 5 w 13"/>
                  <a:gd name="T79" fmla="*/ 16 h 50"/>
                  <a:gd name="T80" fmla="*/ 5 w 13"/>
                  <a:gd name="T81" fmla="*/ 16 h 50"/>
                  <a:gd name="T82" fmla="*/ 5 w 13"/>
                  <a:gd name="T83" fmla="*/ 19 h 50"/>
                  <a:gd name="T84" fmla="*/ 4 w 13"/>
                  <a:gd name="T85" fmla="*/ 24 h 50"/>
                  <a:gd name="T86" fmla="*/ 4 w 13"/>
                  <a:gd name="T87" fmla="*/ 28 h 50"/>
                  <a:gd name="T88" fmla="*/ 2 w 13"/>
                  <a:gd name="T89" fmla="*/ 31 h 50"/>
                  <a:gd name="T90" fmla="*/ 2 w 13"/>
                  <a:gd name="T91" fmla="*/ 36 h 50"/>
                  <a:gd name="T92" fmla="*/ 2 w 13"/>
                  <a:gd name="T93" fmla="*/ 41 h 50"/>
                  <a:gd name="T94" fmla="*/ 2 w 13"/>
                  <a:gd name="T95" fmla="*/ 45 h 50"/>
                  <a:gd name="T96" fmla="*/ 4 w 13"/>
                  <a:gd name="T97" fmla="*/ 50 h 50"/>
                  <a:gd name="T98" fmla="*/ 8 w 13"/>
                  <a:gd name="T99" fmla="*/ 50 h 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
                  <a:gd name="T151" fmla="*/ 0 h 50"/>
                  <a:gd name="T152" fmla="*/ 13 w 13"/>
                  <a:gd name="T153" fmla="*/ 50 h 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 h="50">
                    <a:moveTo>
                      <a:pt x="8" y="50"/>
                    </a:moveTo>
                    <a:lnTo>
                      <a:pt x="10" y="45"/>
                    </a:lnTo>
                    <a:lnTo>
                      <a:pt x="10" y="41"/>
                    </a:lnTo>
                    <a:lnTo>
                      <a:pt x="10" y="36"/>
                    </a:lnTo>
                    <a:lnTo>
                      <a:pt x="10" y="31"/>
                    </a:lnTo>
                    <a:lnTo>
                      <a:pt x="8" y="28"/>
                    </a:lnTo>
                    <a:lnTo>
                      <a:pt x="8" y="24"/>
                    </a:lnTo>
                    <a:lnTo>
                      <a:pt x="7" y="19"/>
                    </a:lnTo>
                    <a:lnTo>
                      <a:pt x="7" y="16"/>
                    </a:lnTo>
                    <a:lnTo>
                      <a:pt x="8" y="14"/>
                    </a:lnTo>
                    <a:lnTo>
                      <a:pt x="10" y="13"/>
                    </a:lnTo>
                    <a:lnTo>
                      <a:pt x="11" y="13"/>
                    </a:lnTo>
                    <a:lnTo>
                      <a:pt x="11" y="11"/>
                    </a:lnTo>
                    <a:lnTo>
                      <a:pt x="13" y="11"/>
                    </a:lnTo>
                    <a:lnTo>
                      <a:pt x="11" y="11"/>
                    </a:lnTo>
                    <a:lnTo>
                      <a:pt x="10" y="10"/>
                    </a:lnTo>
                    <a:lnTo>
                      <a:pt x="8" y="8"/>
                    </a:lnTo>
                    <a:lnTo>
                      <a:pt x="8" y="5"/>
                    </a:lnTo>
                    <a:lnTo>
                      <a:pt x="7" y="3"/>
                    </a:lnTo>
                    <a:lnTo>
                      <a:pt x="7" y="2"/>
                    </a:lnTo>
                    <a:lnTo>
                      <a:pt x="5" y="0"/>
                    </a:lnTo>
                    <a:lnTo>
                      <a:pt x="5" y="2"/>
                    </a:lnTo>
                    <a:lnTo>
                      <a:pt x="5" y="3"/>
                    </a:lnTo>
                    <a:lnTo>
                      <a:pt x="4" y="5"/>
                    </a:lnTo>
                    <a:lnTo>
                      <a:pt x="4" y="8"/>
                    </a:lnTo>
                    <a:lnTo>
                      <a:pt x="2" y="10"/>
                    </a:lnTo>
                    <a:lnTo>
                      <a:pt x="0" y="11"/>
                    </a:lnTo>
                    <a:lnTo>
                      <a:pt x="0" y="13"/>
                    </a:lnTo>
                    <a:lnTo>
                      <a:pt x="2" y="13"/>
                    </a:lnTo>
                    <a:lnTo>
                      <a:pt x="4" y="14"/>
                    </a:lnTo>
                    <a:lnTo>
                      <a:pt x="5" y="16"/>
                    </a:lnTo>
                    <a:lnTo>
                      <a:pt x="5" y="19"/>
                    </a:lnTo>
                    <a:lnTo>
                      <a:pt x="4" y="24"/>
                    </a:lnTo>
                    <a:lnTo>
                      <a:pt x="4" y="28"/>
                    </a:lnTo>
                    <a:lnTo>
                      <a:pt x="2" y="31"/>
                    </a:lnTo>
                    <a:lnTo>
                      <a:pt x="2" y="36"/>
                    </a:lnTo>
                    <a:lnTo>
                      <a:pt x="2" y="41"/>
                    </a:lnTo>
                    <a:lnTo>
                      <a:pt x="2" y="45"/>
                    </a:lnTo>
                    <a:lnTo>
                      <a:pt x="4" y="50"/>
                    </a:lnTo>
                    <a:lnTo>
                      <a:pt x="8" y="5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97" name="Freeform 1221"/>
              <p:cNvSpPr>
                <a:spLocks/>
              </p:cNvSpPr>
              <p:nvPr/>
            </p:nvSpPr>
            <p:spPr bwMode="auto">
              <a:xfrm>
                <a:off x="3071" y="835"/>
                <a:ext cx="53" cy="12"/>
              </a:xfrm>
              <a:custGeom>
                <a:avLst/>
                <a:gdLst>
                  <a:gd name="T0" fmla="*/ 50 w 53"/>
                  <a:gd name="T1" fmla="*/ 3 h 12"/>
                  <a:gd name="T2" fmla="*/ 46 w 53"/>
                  <a:gd name="T3" fmla="*/ 3 h 12"/>
                  <a:gd name="T4" fmla="*/ 41 w 53"/>
                  <a:gd name="T5" fmla="*/ 3 h 12"/>
                  <a:gd name="T6" fmla="*/ 36 w 53"/>
                  <a:gd name="T7" fmla="*/ 3 h 12"/>
                  <a:gd name="T8" fmla="*/ 31 w 53"/>
                  <a:gd name="T9" fmla="*/ 3 h 12"/>
                  <a:gd name="T10" fmla="*/ 27 w 53"/>
                  <a:gd name="T11" fmla="*/ 4 h 12"/>
                  <a:gd name="T12" fmla="*/ 24 w 53"/>
                  <a:gd name="T13" fmla="*/ 4 h 12"/>
                  <a:gd name="T14" fmla="*/ 19 w 53"/>
                  <a:gd name="T15" fmla="*/ 4 h 12"/>
                  <a:gd name="T16" fmla="*/ 16 w 53"/>
                  <a:gd name="T17" fmla="*/ 4 h 12"/>
                  <a:gd name="T18" fmla="*/ 14 w 53"/>
                  <a:gd name="T19" fmla="*/ 3 h 12"/>
                  <a:gd name="T20" fmla="*/ 13 w 53"/>
                  <a:gd name="T21" fmla="*/ 1 h 12"/>
                  <a:gd name="T22" fmla="*/ 13 w 53"/>
                  <a:gd name="T23" fmla="*/ 0 h 12"/>
                  <a:gd name="T24" fmla="*/ 11 w 53"/>
                  <a:gd name="T25" fmla="*/ 1 h 12"/>
                  <a:gd name="T26" fmla="*/ 8 w 53"/>
                  <a:gd name="T27" fmla="*/ 4 h 12"/>
                  <a:gd name="T28" fmla="*/ 5 w 53"/>
                  <a:gd name="T29" fmla="*/ 4 h 12"/>
                  <a:gd name="T30" fmla="*/ 2 w 53"/>
                  <a:gd name="T31" fmla="*/ 6 h 12"/>
                  <a:gd name="T32" fmla="*/ 2 w 53"/>
                  <a:gd name="T33" fmla="*/ 6 h 12"/>
                  <a:gd name="T34" fmla="*/ 5 w 53"/>
                  <a:gd name="T35" fmla="*/ 7 h 12"/>
                  <a:gd name="T36" fmla="*/ 8 w 53"/>
                  <a:gd name="T37" fmla="*/ 9 h 12"/>
                  <a:gd name="T38" fmla="*/ 11 w 53"/>
                  <a:gd name="T39" fmla="*/ 11 h 12"/>
                  <a:gd name="T40" fmla="*/ 13 w 53"/>
                  <a:gd name="T41" fmla="*/ 12 h 12"/>
                  <a:gd name="T42" fmla="*/ 13 w 53"/>
                  <a:gd name="T43" fmla="*/ 11 h 12"/>
                  <a:gd name="T44" fmla="*/ 14 w 53"/>
                  <a:gd name="T45" fmla="*/ 9 h 12"/>
                  <a:gd name="T46" fmla="*/ 16 w 53"/>
                  <a:gd name="T47" fmla="*/ 7 h 12"/>
                  <a:gd name="T48" fmla="*/ 19 w 53"/>
                  <a:gd name="T49" fmla="*/ 7 h 12"/>
                  <a:gd name="T50" fmla="*/ 24 w 53"/>
                  <a:gd name="T51" fmla="*/ 7 h 12"/>
                  <a:gd name="T52" fmla="*/ 27 w 53"/>
                  <a:gd name="T53" fmla="*/ 7 h 12"/>
                  <a:gd name="T54" fmla="*/ 31 w 53"/>
                  <a:gd name="T55" fmla="*/ 9 h 12"/>
                  <a:gd name="T56" fmla="*/ 36 w 53"/>
                  <a:gd name="T57" fmla="*/ 9 h 12"/>
                  <a:gd name="T58" fmla="*/ 41 w 53"/>
                  <a:gd name="T59" fmla="*/ 9 h 12"/>
                  <a:gd name="T60" fmla="*/ 46 w 53"/>
                  <a:gd name="T61" fmla="*/ 9 h 12"/>
                  <a:gd name="T62" fmla="*/ 50 w 53"/>
                  <a:gd name="T63" fmla="*/ 9 h 12"/>
                  <a:gd name="T64" fmla="*/ 53 w 53"/>
                  <a:gd name="T65" fmla="*/ 3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2"/>
                  <a:gd name="T101" fmla="*/ 53 w 53"/>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2">
                    <a:moveTo>
                      <a:pt x="53" y="3"/>
                    </a:moveTo>
                    <a:lnTo>
                      <a:pt x="50" y="3"/>
                    </a:lnTo>
                    <a:lnTo>
                      <a:pt x="47" y="3"/>
                    </a:lnTo>
                    <a:lnTo>
                      <a:pt x="46" y="3"/>
                    </a:lnTo>
                    <a:lnTo>
                      <a:pt x="42" y="3"/>
                    </a:lnTo>
                    <a:lnTo>
                      <a:pt x="41" y="3"/>
                    </a:lnTo>
                    <a:lnTo>
                      <a:pt x="38" y="3"/>
                    </a:lnTo>
                    <a:lnTo>
                      <a:pt x="36" y="3"/>
                    </a:lnTo>
                    <a:lnTo>
                      <a:pt x="33" y="3"/>
                    </a:lnTo>
                    <a:lnTo>
                      <a:pt x="31" y="3"/>
                    </a:lnTo>
                    <a:lnTo>
                      <a:pt x="30" y="3"/>
                    </a:lnTo>
                    <a:lnTo>
                      <a:pt x="27" y="4"/>
                    </a:lnTo>
                    <a:lnTo>
                      <a:pt x="25" y="4"/>
                    </a:lnTo>
                    <a:lnTo>
                      <a:pt x="24" y="4"/>
                    </a:lnTo>
                    <a:lnTo>
                      <a:pt x="21" y="4"/>
                    </a:lnTo>
                    <a:lnTo>
                      <a:pt x="19" y="4"/>
                    </a:lnTo>
                    <a:lnTo>
                      <a:pt x="17" y="4"/>
                    </a:lnTo>
                    <a:lnTo>
                      <a:pt x="16" y="4"/>
                    </a:lnTo>
                    <a:lnTo>
                      <a:pt x="14" y="3"/>
                    </a:lnTo>
                    <a:lnTo>
                      <a:pt x="13" y="1"/>
                    </a:lnTo>
                    <a:lnTo>
                      <a:pt x="13" y="0"/>
                    </a:lnTo>
                    <a:lnTo>
                      <a:pt x="11" y="1"/>
                    </a:lnTo>
                    <a:lnTo>
                      <a:pt x="10" y="3"/>
                    </a:lnTo>
                    <a:lnTo>
                      <a:pt x="8" y="4"/>
                    </a:lnTo>
                    <a:lnTo>
                      <a:pt x="7" y="4"/>
                    </a:lnTo>
                    <a:lnTo>
                      <a:pt x="5" y="4"/>
                    </a:lnTo>
                    <a:lnTo>
                      <a:pt x="2" y="6"/>
                    </a:lnTo>
                    <a:lnTo>
                      <a:pt x="0" y="6"/>
                    </a:lnTo>
                    <a:lnTo>
                      <a:pt x="2" y="6"/>
                    </a:lnTo>
                    <a:lnTo>
                      <a:pt x="3" y="6"/>
                    </a:lnTo>
                    <a:lnTo>
                      <a:pt x="5" y="7"/>
                    </a:lnTo>
                    <a:lnTo>
                      <a:pt x="7" y="7"/>
                    </a:lnTo>
                    <a:lnTo>
                      <a:pt x="8" y="9"/>
                    </a:lnTo>
                    <a:lnTo>
                      <a:pt x="10" y="9"/>
                    </a:lnTo>
                    <a:lnTo>
                      <a:pt x="11" y="11"/>
                    </a:lnTo>
                    <a:lnTo>
                      <a:pt x="13" y="12"/>
                    </a:lnTo>
                    <a:lnTo>
                      <a:pt x="13" y="11"/>
                    </a:lnTo>
                    <a:lnTo>
                      <a:pt x="14" y="9"/>
                    </a:lnTo>
                    <a:lnTo>
                      <a:pt x="16" y="7"/>
                    </a:lnTo>
                    <a:lnTo>
                      <a:pt x="17" y="7"/>
                    </a:lnTo>
                    <a:lnTo>
                      <a:pt x="19" y="7"/>
                    </a:lnTo>
                    <a:lnTo>
                      <a:pt x="21" y="7"/>
                    </a:lnTo>
                    <a:lnTo>
                      <a:pt x="24" y="7"/>
                    </a:lnTo>
                    <a:lnTo>
                      <a:pt x="25" y="7"/>
                    </a:lnTo>
                    <a:lnTo>
                      <a:pt x="27" y="7"/>
                    </a:lnTo>
                    <a:lnTo>
                      <a:pt x="30" y="7"/>
                    </a:lnTo>
                    <a:lnTo>
                      <a:pt x="31" y="9"/>
                    </a:lnTo>
                    <a:lnTo>
                      <a:pt x="35" y="9"/>
                    </a:lnTo>
                    <a:lnTo>
                      <a:pt x="36" y="9"/>
                    </a:lnTo>
                    <a:lnTo>
                      <a:pt x="38" y="9"/>
                    </a:lnTo>
                    <a:lnTo>
                      <a:pt x="41" y="9"/>
                    </a:lnTo>
                    <a:lnTo>
                      <a:pt x="42" y="9"/>
                    </a:lnTo>
                    <a:lnTo>
                      <a:pt x="46" y="9"/>
                    </a:lnTo>
                    <a:lnTo>
                      <a:pt x="47" y="9"/>
                    </a:lnTo>
                    <a:lnTo>
                      <a:pt x="50" y="9"/>
                    </a:lnTo>
                    <a:lnTo>
                      <a:pt x="53" y="7"/>
                    </a:lnTo>
                    <a:lnTo>
                      <a:pt x="53"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98" name="Freeform 1222"/>
              <p:cNvSpPr>
                <a:spLocks/>
              </p:cNvSpPr>
              <p:nvPr/>
            </p:nvSpPr>
            <p:spPr bwMode="auto">
              <a:xfrm>
                <a:off x="3152" y="768"/>
                <a:ext cx="2" cy="6"/>
              </a:xfrm>
              <a:custGeom>
                <a:avLst/>
                <a:gdLst>
                  <a:gd name="T0" fmla="*/ 2 w 2"/>
                  <a:gd name="T1" fmla="*/ 0 h 6"/>
                  <a:gd name="T2" fmla="*/ 0 w 2"/>
                  <a:gd name="T3" fmla="*/ 0 h 6"/>
                  <a:gd name="T4" fmla="*/ 0 w 2"/>
                  <a:gd name="T5" fmla="*/ 6 h 6"/>
                  <a:gd name="T6" fmla="*/ 2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0"/>
                    </a:moveTo>
                    <a:lnTo>
                      <a:pt x="0" y="0"/>
                    </a:lnTo>
                    <a:lnTo>
                      <a:pt x="0" y="6"/>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99" name="Freeform 1223"/>
              <p:cNvSpPr>
                <a:spLocks/>
              </p:cNvSpPr>
              <p:nvPr/>
            </p:nvSpPr>
            <p:spPr bwMode="auto">
              <a:xfrm>
                <a:off x="3185" y="786"/>
                <a:ext cx="6" cy="7"/>
              </a:xfrm>
              <a:custGeom>
                <a:avLst/>
                <a:gdLst>
                  <a:gd name="T0" fmla="*/ 6 w 6"/>
                  <a:gd name="T1" fmla="*/ 2 h 7"/>
                  <a:gd name="T2" fmla="*/ 5 w 6"/>
                  <a:gd name="T3" fmla="*/ 0 h 7"/>
                  <a:gd name="T4" fmla="*/ 0 w 6"/>
                  <a:gd name="T5" fmla="*/ 7 h 7"/>
                  <a:gd name="T6" fmla="*/ 6 w 6"/>
                  <a:gd name="T7" fmla="*/ 2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2"/>
                    </a:moveTo>
                    <a:lnTo>
                      <a:pt x="5" y="0"/>
                    </a:lnTo>
                    <a:lnTo>
                      <a:pt x="0" y="7"/>
                    </a:lnTo>
                    <a:lnTo>
                      <a:pt x="6"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0" name="Freeform 1224"/>
              <p:cNvSpPr>
                <a:spLocks/>
              </p:cNvSpPr>
              <p:nvPr/>
            </p:nvSpPr>
            <p:spPr bwMode="auto">
              <a:xfrm>
                <a:off x="3204" y="821"/>
                <a:ext cx="8" cy="1"/>
              </a:xfrm>
              <a:custGeom>
                <a:avLst/>
                <a:gdLst>
                  <a:gd name="T0" fmla="*/ 8 w 8"/>
                  <a:gd name="T1" fmla="*/ 1 h 1"/>
                  <a:gd name="T2" fmla="*/ 6 w 8"/>
                  <a:gd name="T3" fmla="*/ 0 h 1"/>
                  <a:gd name="T4" fmla="*/ 0 w 8"/>
                  <a:gd name="T5" fmla="*/ 1 h 1"/>
                  <a:gd name="T6" fmla="*/ 8 w 8"/>
                  <a:gd name="T7" fmla="*/ 1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8" y="1"/>
                    </a:moveTo>
                    <a:lnTo>
                      <a:pt x="6" y="0"/>
                    </a:lnTo>
                    <a:lnTo>
                      <a:pt x="0" y="1"/>
                    </a:lnTo>
                    <a:lnTo>
                      <a:pt x="8"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1" name="Freeform 1225"/>
              <p:cNvSpPr>
                <a:spLocks/>
              </p:cNvSpPr>
              <p:nvPr/>
            </p:nvSpPr>
            <p:spPr bwMode="auto">
              <a:xfrm>
                <a:off x="3160" y="771"/>
                <a:ext cx="5" cy="6"/>
              </a:xfrm>
              <a:custGeom>
                <a:avLst/>
                <a:gdLst>
                  <a:gd name="T0" fmla="*/ 5 w 5"/>
                  <a:gd name="T1" fmla="*/ 0 h 6"/>
                  <a:gd name="T2" fmla="*/ 3 w 5"/>
                  <a:gd name="T3" fmla="*/ 0 h 6"/>
                  <a:gd name="T4" fmla="*/ 0 w 5"/>
                  <a:gd name="T5" fmla="*/ 6 h 6"/>
                  <a:gd name="T6" fmla="*/ 5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3" y="0"/>
                    </a:lnTo>
                    <a:lnTo>
                      <a:pt x="0" y="6"/>
                    </a:lnTo>
                    <a:lnTo>
                      <a:pt x="5"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2" name="Freeform 1226"/>
              <p:cNvSpPr>
                <a:spLocks/>
              </p:cNvSpPr>
              <p:nvPr/>
            </p:nvSpPr>
            <p:spPr bwMode="auto">
              <a:xfrm>
                <a:off x="3191" y="794"/>
                <a:ext cx="7" cy="5"/>
              </a:xfrm>
              <a:custGeom>
                <a:avLst/>
                <a:gdLst>
                  <a:gd name="T0" fmla="*/ 7 w 7"/>
                  <a:gd name="T1" fmla="*/ 2 h 5"/>
                  <a:gd name="T2" fmla="*/ 5 w 7"/>
                  <a:gd name="T3" fmla="*/ 0 h 5"/>
                  <a:gd name="T4" fmla="*/ 0 w 7"/>
                  <a:gd name="T5" fmla="*/ 5 h 5"/>
                  <a:gd name="T6" fmla="*/ 7 w 7"/>
                  <a:gd name="T7" fmla="*/ 2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7" y="2"/>
                    </a:moveTo>
                    <a:lnTo>
                      <a:pt x="5" y="0"/>
                    </a:lnTo>
                    <a:lnTo>
                      <a:pt x="0" y="5"/>
                    </a:lnTo>
                    <a:lnTo>
                      <a:pt x="7"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3" name="Freeform 1227"/>
              <p:cNvSpPr>
                <a:spLocks/>
              </p:cNvSpPr>
              <p:nvPr/>
            </p:nvSpPr>
            <p:spPr bwMode="auto">
              <a:xfrm>
                <a:off x="3205" y="830"/>
                <a:ext cx="8" cy="2"/>
              </a:xfrm>
              <a:custGeom>
                <a:avLst/>
                <a:gdLst>
                  <a:gd name="T0" fmla="*/ 8 w 8"/>
                  <a:gd name="T1" fmla="*/ 2 h 2"/>
                  <a:gd name="T2" fmla="*/ 8 w 8"/>
                  <a:gd name="T3" fmla="*/ 0 h 2"/>
                  <a:gd name="T4" fmla="*/ 0 w 8"/>
                  <a:gd name="T5" fmla="*/ 2 h 2"/>
                  <a:gd name="T6" fmla="*/ 8 w 8"/>
                  <a:gd name="T7" fmla="*/ 2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8" y="2"/>
                    </a:moveTo>
                    <a:lnTo>
                      <a:pt x="8" y="0"/>
                    </a:lnTo>
                    <a:lnTo>
                      <a:pt x="0" y="2"/>
                    </a:lnTo>
                    <a:lnTo>
                      <a:pt x="8"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4" name="Freeform 1228"/>
              <p:cNvSpPr>
                <a:spLocks/>
              </p:cNvSpPr>
              <p:nvPr/>
            </p:nvSpPr>
            <p:spPr bwMode="auto">
              <a:xfrm>
                <a:off x="3141" y="766"/>
                <a:ext cx="4" cy="6"/>
              </a:xfrm>
              <a:custGeom>
                <a:avLst/>
                <a:gdLst>
                  <a:gd name="T0" fmla="*/ 4 w 4"/>
                  <a:gd name="T1" fmla="*/ 0 h 6"/>
                  <a:gd name="T2" fmla="*/ 0 w 4"/>
                  <a:gd name="T3" fmla="*/ 0 h 6"/>
                  <a:gd name="T4" fmla="*/ 0 w 4"/>
                  <a:gd name="T5" fmla="*/ 6 h 6"/>
                  <a:gd name="T6" fmla="*/ 4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0"/>
                    </a:moveTo>
                    <a:lnTo>
                      <a:pt x="0" y="0"/>
                    </a:lnTo>
                    <a:lnTo>
                      <a:pt x="0" y="6"/>
                    </a:lnTo>
                    <a:lnTo>
                      <a:pt x="4"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5" name="Freeform 1229"/>
              <p:cNvSpPr>
                <a:spLocks/>
              </p:cNvSpPr>
              <p:nvPr/>
            </p:nvSpPr>
            <p:spPr bwMode="auto">
              <a:xfrm>
                <a:off x="3177" y="780"/>
                <a:ext cx="5" cy="6"/>
              </a:xfrm>
              <a:custGeom>
                <a:avLst/>
                <a:gdLst>
                  <a:gd name="T0" fmla="*/ 5 w 5"/>
                  <a:gd name="T1" fmla="*/ 2 h 6"/>
                  <a:gd name="T2" fmla="*/ 3 w 5"/>
                  <a:gd name="T3" fmla="*/ 0 h 6"/>
                  <a:gd name="T4" fmla="*/ 0 w 5"/>
                  <a:gd name="T5" fmla="*/ 6 h 6"/>
                  <a:gd name="T6" fmla="*/ 5 w 5"/>
                  <a:gd name="T7" fmla="*/ 2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2"/>
                    </a:moveTo>
                    <a:lnTo>
                      <a:pt x="3" y="0"/>
                    </a:lnTo>
                    <a:lnTo>
                      <a:pt x="0" y="6"/>
                    </a:lnTo>
                    <a:lnTo>
                      <a:pt x="5"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6" name="Freeform 1230"/>
              <p:cNvSpPr>
                <a:spLocks/>
              </p:cNvSpPr>
              <p:nvPr/>
            </p:nvSpPr>
            <p:spPr bwMode="auto">
              <a:xfrm>
                <a:off x="3201" y="811"/>
                <a:ext cx="8" cy="3"/>
              </a:xfrm>
              <a:custGeom>
                <a:avLst/>
                <a:gdLst>
                  <a:gd name="T0" fmla="*/ 8 w 8"/>
                  <a:gd name="T1" fmla="*/ 2 h 3"/>
                  <a:gd name="T2" fmla="*/ 6 w 8"/>
                  <a:gd name="T3" fmla="*/ 0 h 3"/>
                  <a:gd name="T4" fmla="*/ 0 w 8"/>
                  <a:gd name="T5" fmla="*/ 3 h 3"/>
                  <a:gd name="T6" fmla="*/ 8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8" y="2"/>
                    </a:moveTo>
                    <a:lnTo>
                      <a:pt x="6" y="0"/>
                    </a:lnTo>
                    <a:lnTo>
                      <a:pt x="0" y="3"/>
                    </a:lnTo>
                    <a:lnTo>
                      <a:pt x="8"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7" name="Freeform 1231"/>
              <p:cNvSpPr>
                <a:spLocks/>
              </p:cNvSpPr>
              <p:nvPr/>
            </p:nvSpPr>
            <p:spPr bwMode="auto">
              <a:xfrm>
                <a:off x="3201" y="811"/>
                <a:ext cx="8" cy="3"/>
              </a:xfrm>
              <a:custGeom>
                <a:avLst/>
                <a:gdLst>
                  <a:gd name="T0" fmla="*/ 8 w 8"/>
                  <a:gd name="T1" fmla="*/ 2 h 3"/>
                  <a:gd name="T2" fmla="*/ 6 w 8"/>
                  <a:gd name="T3" fmla="*/ 0 h 3"/>
                  <a:gd name="T4" fmla="*/ 0 w 8"/>
                  <a:gd name="T5" fmla="*/ 3 h 3"/>
                  <a:gd name="T6" fmla="*/ 8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8" y="2"/>
                    </a:moveTo>
                    <a:lnTo>
                      <a:pt x="6" y="0"/>
                    </a:lnTo>
                    <a:lnTo>
                      <a:pt x="0" y="3"/>
                    </a:lnTo>
                    <a:lnTo>
                      <a:pt x="8"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8" name="Freeform 1232"/>
              <p:cNvSpPr>
                <a:spLocks/>
              </p:cNvSpPr>
              <p:nvPr/>
            </p:nvSpPr>
            <p:spPr bwMode="auto">
              <a:xfrm>
                <a:off x="3054" y="821"/>
                <a:ext cx="8" cy="1"/>
              </a:xfrm>
              <a:custGeom>
                <a:avLst/>
                <a:gdLst>
                  <a:gd name="T0" fmla="*/ 0 w 8"/>
                  <a:gd name="T1" fmla="*/ 0 h 1"/>
                  <a:gd name="T2" fmla="*/ 0 w 8"/>
                  <a:gd name="T3" fmla="*/ 1 h 1"/>
                  <a:gd name="T4" fmla="*/ 8 w 8"/>
                  <a:gd name="T5" fmla="*/ 1 h 1"/>
                  <a:gd name="T6" fmla="*/ 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0"/>
                    </a:moveTo>
                    <a:lnTo>
                      <a:pt x="0" y="1"/>
                    </a:lnTo>
                    <a:lnTo>
                      <a:pt x="8" y="1"/>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09" name="Freeform 1233"/>
              <p:cNvSpPr>
                <a:spLocks/>
              </p:cNvSpPr>
              <p:nvPr/>
            </p:nvSpPr>
            <p:spPr bwMode="auto">
              <a:xfrm>
                <a:off x="3074" y="786"/>
                <a:ext cx="7" cy="5"/>
              </a:xfrm>
              <a:custGeom>
                <a:avLst/>
                <a:gdLst>
                  <a:gd name="T0" fmla="*/ 2 w 7"/>
                  <a:gd name="T1" fmla="*/ 0 h 5"/>
                  <a:gd name="T2" fmla="*/ 0 w 7"/>
                  <a:gd name="T3" fmla="*/ 2 h 5"/>
                  <a:gd name="T4" fmla="*/ 7 w 7"/>
                  <a:gd name="T5" fmla="*/ 5 h 5"/>
                  <a:gd name="T6" fmla="*/ 2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2" y="0"/>
                    </a:moveTo>
                    <a:lnTo>
                      <a:pt x="0" y="2"/>
                    </a:lnTo>
                    <a:lnTo>
                      <a:pt x="7" y="5"/>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0" name="Freeform 1234"/>
              <p:cNvSpPr>
                <a:spLocks/>
              </p:cNvSpPr>
              <p:nvPr/>
            </p:nvSpPr>
            <p:spPr bwMode="auto">
              <a:xfrm>
                <a:off x="3110" y="768"/>
                <a:ext cx="3" cy="6"/>
              </a:xfrm>
              <a:custGeom>
                <a:avLst/>
                <a:gdLst>
                  <a:gd name="T0" fmla="*/ 2 w 3"/>
                  <a:gd name="T1" fmla="*/ 0 h 6"/>
                  <a:gd name="T2" fmla="*/ 0 w 3"/>
                  <a:gd name="T3" fmla="*/ 0 h 6"/>
                  <a:gd name="T4" fmla="*/ 3 w 3"/>
                  <a:gd name="T5" fmla="*/ 6 h 6"/>
                  <a:gd name="T6" fmla="*/ 2 w 3"/>
                  <a:gd name="T7" fmla="*/ 0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2" y="0"/>
                    </a:moveTo>
                    <a:lnTo>
                      <a:pt x="0" y="0"/>
                    </a:lnTo>
                    <a:lnTo>
                      <a:pt x="3" y="6"/>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1" name="Freeform 1235"/>
              <p:cNvSpPr>
                <a:spLocks/>
              </p:cNvSpPr>
              <p:nvPr/>
            </p:nvSpPr>
            <p:spPr bwMode="auto">
              <a:xfrm>
                <a:off x="3057" y="811"/>
                <a:ext cx="8" cy="3"/>
              </a:xfrm>
              <a:custGeom>
                <a:avLst/>
                <a:gdLst>
                  <a:gd name="T0" fmla="*/ 0 w 8"/>
                  <a:gd name="T1" fmla="*/ 0 h 3"/>
                  <a:gd name="T2" fmla="*/ 0 w 8"/>
                  <a:gd name="T3" fmla="*/ 2 h 3"/>
                  <a:gd name="T4" fmla="*/ 8 w 8"/>
                  <a:gd name="T5" fmla="*/ 3 h 3"/>
                  <a:gd name="T6" fmla="*/ 0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0" y="0"/>
                    </a:moveTo>
                    <a:lnTo>
                      <a:pt x="0" y="2"/>
                    </a:lnTo>
                    <a:lnTo>
                      <a:pt x="8" y="3"/>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2" name="Freeform 1236"/>
              <p:cNvSpPr>
                <a:spLocks/>
              </p:cNvSpPr>
              <p:nvPr/>
            </p:nvSpPr>
            <p:spPr bwMode="auto">
              <a:xfrm>
                <a:off x="3082" y="780"/>
                <a:ext cx="6" cy="6"/>
              </a:xfrm>
              <a:custGeom>
                <a:avLst/>
                <a:gdLst>
                  <a:gd name="T0" fmla="*/ 2 w 6"/>
                  <a:gd name="T1" fmla="*/ 0 h 6"/>
                  <a:gd name="T2" fmla="*/ 0 w 6"/>
                  <a:gd name="T3" fmla="*/ 2 h 6"/>
                  <a:gd name="T4" fmla="*/ 6 w 6"/>
                  <a:gd name="T5" fmla="*/ 6 h 6"/>
                  <a:gd name="T6" fmla="*/ 2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2" y="0"/>
                    </a:moveTo>
                    <a:lnTo>
                      <a:pt x="0" y="2"/>
                    </a:lnTo>
                    <a:lnTo>
                      <a:pt x="6" y="6"/>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3" name="Freeform 1237"/>
              <p:cNvSpPr>
                <a:spLocks/>
              </p:cNvSpPr>
              <p:nvPr/>
            </p:nvSpPr>
            <p:spPr bwMode="auto">
              <a:xfrm>
                <a:off x="3121" y="766"/>
                <a:ext cx="2" cy="6"/>
              </a:xfrm>
              <a:custGeom>
                <a:avLst/>
                <a:gdLst>
                  <a:gd name="T0" fmla="*/ 2 w 2"/>
                  <a:gd name="T1" fmla="*/ 0 h 6"/>
                  <a:gd name="T2" fmla="*/ 0 w 2"/>
                  <a:gd name="T3" fmla="*/ 0 h 6"/>
                  <a:gd name="T4" fmla="*/ 2 w 2"/>
                  <a:gd name="T5" fmla="*/ 6 h 6"/>
                  <a:gd name="T6" fmla="*/ 2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0"/>
                    </a:moveTo>
                    <a:lnTo>
                      <a:pt x="0" y="0"/>
                    </a:lnTo>
                    <a:lnTo>
                      <a:pt x="2" y="6"/>
                    </a:lnTo>
                    <a:lnTo>
                      <a:pt x="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4" name="Freeform 1238"/>
              <p:cNvSpPr>
                <a:spLocks/>
              </p:cNvSpPr>
              <p:nvPr/>
            </p:nvSpPr>
            <p:spPr bwMode="auto">
              <a:xfrm>
                <a:off x="3053" y="830"/>
                <a:ext cx="6" cy="2"/>
              </a:xfrm>
              <a:custGeom>
                <a:avLst/>
                <a:gdLst>
                  <a:gd name="T0" fmla="*/ 0 w 6"/>
                  <a:gd name="T1" fmla="*/ 0 h 2"/>
                  <a:gd name="T2" fmla="*/ 0 w 6"/>
                  <a:gd name="T3" fmla="*/ 2 h 2"/>
                  <a:gd name="T4" fmla="*/ 6 w 6"/>
                  <a:gd name="T5" fmla="*/ 2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2"/>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5" name="Freeform 1239"/>
              <p:cNvSpPr>
                <a:spLocks/>
              </p:cNvSpPr>
              <p:nvPr/>
            </p:nvSpPr>
            <p:spPr bwMode="auto">
              <a:xfrm>
                <a:off x="3068" y="794"/>
                <a:ext cx="6" cy="5"/>
              </a:xfrm>
              <a:custGeom>
                <a:avLst/>
                <a:gdLst>
                  <a:gd name="T0" fmla="*/ 0 w 6"/>
                  <a:gd name="T1" fmla="*/ 0 h 5"/>
                  <a:gd name="T2" fmla="*/ 0 w 6"/>
                  <a:gd name="T3" fmla="*/ 2 h 5"/>
                  <a:gd name="T4" fmla="*/ 6 w 6"/>
                  <a:gd name="T5" fmla="*/ 5 h 5"/>
                  <a:gd name="T6" fmla="*/ 0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0"/>
                    </a:moveTo>
                    <a:lnTo>
                      <a:pt x="0" y="2"/>
                    </a:lnTo>
                    <a:lnTo>
                      <a:pt x="6" y="5"/>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6" name="Freeform 1240"/>
              <p:cNvSpPr>
                <a:spLocks/>
              </p:cNvSpPr>
              <p:nvPr/>
            </p:nvSpPr>
            <p:spPr bwMode="auto">
              <a:xfrm>
                <a:off x="3101" y="771"/>
                <a:ext cx="3" cy="6"/>
              </a:xfrm>
              <a:custGeom>
                <a:avLst/>
                <a:gdLst>
                  <a:gd name="T0" fmla="*/ 1 w 3"/>
                  <a:gd name="T1" fmla="*/ 0 h 6"/>
                  <a:gd name="T2" fmla="*/ 0 w 3"/>
                  <a:gd name="T3" fmla="*/ 0 h 6"/>
                  <a:gd name="T4" fmla="*/ 3 w 3"/>
                  <a:gd name="T5" fmla="*/ 6 h 6"/>
                  <a:gd name="T6" fmla="*/ 1 w 3"/>
                  <a:gd name="T7" fmla="*/ 0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1" y="0"/>
                    </a:moveTo>
                    <a:lnTo>
                      <a:pt x="0" y="0"/>
                    </a:lnTo>
                    <a:lnTo>
                      <a:pt x="3" y="6"/>
                    </a:lnTo>
                    <a:lnTo>
                      <a:pt x="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7" name="Freeform 1241"/>
              <p:cNvSpPr>
                <a:spLocks/>
              </p:cNvSpPr>
              <p:nvPr/>
            </p:nvSpPr>
            <p:spPr bwMode="auto">
              <a:xfrm>
                <a:off x="3110" y="908"/>
                <a:ext cx="3" cy="6"/>
              </a:xfrm>
              <a:custGeom>
                <a:avLst/>
                <a:gdLst>
                  <a:gd name="T0" fmla="*/ 0 w 3"/>
                  <a:gd name="T1" fmla="*/ 6 h 6"/>
                  <a:gd name="T2" fmla="*/ 3 w 3"/>
                  <a:gd name="T3" fmla="*/ 6 h 6"/>
                  <a:gd name="T4" fmla="*/ 3 w 3"/>
                  <a:gd name="T5" fmla="*/ 0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lnTo>
                      <a:pt x="3" y="6"/>
                    </a:lnTo>
                    <a:lnTo>
                      <a:pt x="3" y="0"/>
                    </a:lnTo>
                    <a:lnTo>
                      <a:pt x="0"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8" name="Freeform 1242"/>
              <p:cNvSpPr>
                <a:spLocks/>
              </p:cNvSpPr>
              <p:nvPr/>
            </p:nvSpPr>
            <p:spPr bwMode="auto">
              <a:xfrm>
                <a:off x="3074" y="889"/>
                <a:ext cx="7" cy="7"/>
              </a:xfrm>
              <a:custGeom>
                <a:avLst/>
                <a:gdLst>
                  <a:gd name="T0" fmla="*/ 0 w 7"/>
                  <a:gd name="T1" fmla="*/ 5 h 7"/>
                  <a:gd name="T2" fmla="*/ 2 w 7"/>
                  <a:gd name="T3" fmla="*/ 7 h 7"/>
                  <a:gd name="T4" fmla="*/ 7 w 7"/>
                  <a:gd name="T5" fmla="*/ 0 h 7"/>
                  <a:gd name="T6" fmla="*/ 0 w 7"/>
                  <a:gd name="T7" fmla="*/ 5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0" y="5"/>
                    </a:moveTo>
                    <a:lnTo>
                      <a:pt x="2" y="7"/>
                    </a:lnTo>
                    <a:lnTo>
                      <a:pt x="7" y="0"/>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19" name="Freeform 1243"/>
              <p:cNvSpPr>
                <a:spLocks/>
              </p:cNvSpPr>
              <p:nvPr/>
            </p:nvSpPr>
            <p:spPr bwMode="auto">
              <a:xfrm>
                <a:off x="3054" y="858"/>
                <a:ext cx="8" cy="3"/>
              </a:xfrm>
              <a:custGeom>
                <a:avLst/>
                <a:gdLst>
                  <a:gd name="T0" fmla="*/ 0 w 8"/>
                  <a:gd name="T1" fmla="*/ 2 h 3"/>
                  <a:gd name="T2" fmla="*/ 0 w 8"/>
                  <a:gd name="T3" fmla="*/ 3 h 3"/>
                  <a:gd name="T4" fmla="*/ 8 w 8"/>
                  <a:gd name="T5" fmla="*/ 0 h 3"/>
                  <a:gd name="T6" fmla="*/ 0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0" y="2"/>
                    </a:moveTo>
                    <a:lnTo>
                      <a:pt x="0" y="3"/>
                    </a:lnTo>
                    <a:lnTo>
                      <a:pt x="8" y="0"/>
                    </a:lnTo>
                    <a:lnTo>
                      <a:pt x="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0" name="Freeform 1244"/>
              <p:cNvSpPr>
                <a:spLocks/>
              </p:cNvSpPr>
              <p:nvPr/>
            </p:nvSpPr>
            <p:spPr bwMode="auto">
              <a:xfrm>
                <a:off x="3101" y="905"/>
                <a:ext cx="3" cy="6"/>
              </a:xfrm>
              <a:custGeom>
                <a:avLst/>
                <a:gdLst>
                  <a:gd name="T0" fmla="*/ 0 w 3"/>
                  <a:gd name="T1" fmla="*/ 6 h 6"/>
                  <a:gd name="T2" fmla="*/ 1 w 3"/>
                  <a:gd name="T3" fmla="*/ 6 h 6"/>
                  <a:gd name="T4" fmla="*/ 3 w 3"/>
                  <a:gd name="T5" fmla="*/ 0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lnTo>
                      <a:pt x="1" y="6"/>
                    </a:lnTo>
                    <a:lnTo>
                      <a:pt x="3" y="0"/>
                    </a:lnTo>
                    <a:lnTo>
                      <a:pt x="0"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1" name="Freeform 1245"/>
              <p:cNvSpPr>
                <a:spLocks/>
              </p:cNvSpPr>
              <p:nvPr/>
            </p:nvSpPr>
            <p:spPr bwMode="auto">
              <a:xfrm>
                <a:off x="3068" y="883"/>
                <a:ext cx="6" cy="5"/>
              </a:xfrm>
              <a:custGeom>
                <a:avLst/>
                <a:gdLst>
                  <a:gd name="T0" fmla="*/ 0 w 6"/>
                  <a:gd name="T1" fmla="*/ 3 h 5"/>
                  <a:gd name="T2" fmla="*/ 0 w 6"/>
                  <a:gd name="T3" fmla="*/ 5 h 5"/>
                  <a:gd name="T4" fmla="*/ 6 w 6"/>
                  <a:gd name="T5" fmla="*/ 0 h 5"/>
                  <a:gd name="T6" fmla="*/ 0 w 6"/>
                  <a:gd name="T7" fmla="*/ 3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3"/>
                    </a:moveTo>
                    <a:lnTo>
                      <a:pt x="0" y="5"/>
                    </a:lnTo>
                    <a:lnTo>
                      <a:pt x="6" y="0"/>
                    </a:lnTo>
                    <a:lnTo>
                      <a:pt x="0"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2" name="Freeform 1246"/>
              <p:cNvSpPr>
                <a:spLocks/>
              </p:cNvSpPr>
              <p:nvPr/>
            </p:nvSpPr>
            <p:spPr bwMode="auto">
              <a:xfrm>
                <a:off x="3053" y="850"/>
                <a:ext cx="6" cy="2"/>
              </a:xfrm>
              <a:custGeom>
                <a:avLst/>
                <a:gdLst>
                  <a:gd name="T0" fmla="*/ 0 w 6"/>
                  <a:gd name="T1" fmla="*/ 0 h 2"/>
                  <a:gd name="T2" fmla="*/ 0 w 6"/>
                  <a:gd name="T3" fmla="*/ 2 h 2"/>
                  <a:gd name="T4" fmla="*/ 6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0" y="2"/>
                    </a:lnTo>
                    <a:lnTo>
                      <a:pt x="6" y="0"/>
                    </a:lnTo>
                    <a:lnTo>
                      <a:pt x="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3" name="Freeform 1247"/>
              <p:cNvSpPr>
                <a:spLocks/>
              </p:cNvSpPr>
              <p:nvPr/>
            </p:nvSpPr>
            <p:spPr bwMode="auto">
              <a:xfrm>
                <a:off x="3121" y="910"/>
                <a:ext cx="2" cy="6"/>
              </a:xfrm>
              <a:custGeom>
                <a:avLst/>
                <a:gdLst>
                  <a:gd name="T0" fmla="*/ 0 w 2"/>
                  <a:gd name="T1" fmla="*/ 6 h 6"/>
                  <a:gd name="T2" fmla="*/ 2 w 2"/>
                  <a:gd name="T3" fmla="*/ 6 h 6"/>
                  <a:gd name="T4" fmla="*/ 2 w 2"/>
                  <a:gd name="T5" fmla="*/ 0 h 6"/>
                  <a:gd name="T6" fmla="*/ 0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2" y="6"/>
                    </a:lnTo>
                    <a:lnTo>
                      <a:pt x="2" y="0"/>
                    </a:lnTo>
                    <a:lnTo>
                      <a:pt x="0"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4" name="Freeform 1248"/>
              <p:cNvSpPr>
                <a:spLocks/>
              </p:cNvSpPr>
              <p:nvPr/>
            </p:nvSpPr>
            <p:spPr bwMode="auto">
              <a:xfrm>
                <a:off x="3082" y="896"/>
                <a:ext cx="6" cy="6"/>
              </a:xfrm>
              <a:custGeom>
                <a:avLst/>
                <a:gdLst>
                  <a:gd name="T0" fmla="*/ 0 w 6"/>
                  <a:gd name="T1" fmla="*/ 4 h 6"/>
                  <a:gd name="T2" fmla="*/ 2 w 6"/>
                  <a:gd name="T3" fmla="*/ 6 h 6"/>
                  <a:gd name="T4" fmla="*/ 6 w 6"/>
                  <a:gd name="T5" fmla="*/ 0 h 6"/>
                  <a:gd name="T6" fmla="*/ 0 w 6"/>
                  <a:gd name="T7" fmla="*/ 4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4"/>
                    </a:moveTo>
                    <a:lnTo>
                      <a:pt x="2" y="6"/>
                    </a:lnTo>
                    <a:lnTo>
                      <a:pt x="6" y="0"/>
                    </a:lnTo>
                    <a:lnTo>
                      <a:pt x="0"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5" name="Freeform 1249"/>
              <p:cNvSpPr>
                <a:spLocks/>
              </p:cNvSpPr>
              <p:nvPr/>
            </p:nvSpPr>
            <p:spPr bwMode="auto">
              <a:xfrm>
                <a:off x="3057" y="867"/>
                <a:ext cx="8" cy="4"/>
              </a:xfrm>
              <a:custGeom>
                <a:avLst/>
                <a:gdLst>
                  <a:gd name="T0" fmla="*/ 0 w 8"/>
                  <a:gd name="T1" fmla="*/ 2 h 4"/>
                  <a:gd name="T2" fmla="*/ 0 w 8"/>
                  <a:gd name="T3" fmla="*/ 4 h 4"/>
                  <a:gd name="T4" fmla="*/ 8 w 8"/>
                  <a:gd name="T5" fmla="*/ 0 h 4"/>
                  <a:gd name="T6" fmla="*/ 0 w 8"/>
                  <a:gd name="T7" fmla="*/ 2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0" y="2"/>
                    </a:moveTo>
                    <a:lnTo>
                      <a:pt x="0" y="4"/>
                    </a:lnTo>
                    <a:lnTo>
                      <a:pt x="8" y="0"/>
                    </a:lnTo>
                    <a:lnTo>
                      <a:pt x="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6" name="Freeform 1250"/>
              <p:cNvSpPr>
                <a:spLocks/>
              </p:cNvSpPr>
              <p:nvPr/>
            </p:nvSpPr>
            <p:spPr bwMode="auto">
              <a:xfrm>
                <a:off x="3204" y="858"/>
                <a:ext cx="8" cy="3"/>
              </a:xfrm>
              <a:custGeom>
                <a:avLst/>
                <a:gdLst>
                  <a:gd name="T0" fmla="*/ 6 w 8"/>
                  <a:gd name="T1" fmla="*/ 3 h 3"/>
                  <a:gd name="T2" fmla="*/ 8 w 8"/>
                  <a:gd name="T3" fmla="*/ 2 h 3"/>
                  <a:gd name="T4" fmla="*/ 0 w 8"/>
                  <a:gd name="T5" fmla="*/ 0 h 3"/>
                  <a:gd name="T6" fmla="*/ 6 w 8"/>
                  <a:gd name="T7" fmla="*/ 3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6" y="3"/>
                    </a:moveTo>
                    <a:lnTo>
                      <a:pt x="8" y="2"/>
                    </a:lnTo>
                    <a:lnTo>
                      <a:pt x="0" y="0"/>
                    </a:lnTo>
                    <a:lnTo>
                      <a:pt x="6"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7" name="Freeform 1251"/>
              <p:cNvSpPr>
                <a:spLocks/>
              </p:cNvSpPr>
              <p:nvPr/>
            </p:nvSpPr>
            <p:spPr bwMode="auto">
              <a:xfrm>
                <a:off x="3185" y="889"/>
                <a:ext cx="5" cy="7"/>
              </a:xfrm>
              <a:custGeom>
                <a:avLst/>
                <a:gdLst>
                  <a:gd name="T0" fmla="*/ 5 w 5"/>
                  <a:gd name="T1" fmla="*/ 7 h 7"/>
                  <a:gd name="T2" fmla="*/ 5 w 5"/>
                  <a:gd name="T3" fmla="*/ 5 h 7"/>
                  <a:gd name="T4" fmla="*/ 0 w 5"/>
                  <a:gd name="T5" fmla="*/ 0 h 7"/>
                  <a:gd name="T6" fmla="*/ 5 w 5"/>
                  <a:gd name="T7" fmla="*/ 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7"/>
                    </a:moveTo>
                    <a:lnTo>
                      <a:pt x="5" y="5"/>
                    </a:lnTo>
                    <a:lnTo>
                      <a:pt x="0" y="0"/>
                    </a:lnTo>
                    <a:lnTo>
                      <a:pt x="5"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8" name="Freeform 1252"/>
              <p:cNvSpPr>
                <a:spLocks/>
              </p:cNvSpPr>
              <p:nvPr/>
            </p:nvSpPr>
            <p:spPr bwMode="auto">
              <a:xfrm>
                <a:off x="3152" y="908"/>
                <a:ext cx="2" cy="6"/>
              </a:xfrm>
              <a:custGeom>
                <a:avLst/>
                <a:gdLst>
                  <a:gd name="T0" fmla="*/ 0 w 2"/>
                  <a:gd name="T1" fmla="*/ 6 h 6"/>
                  <a:gd name="T2" fmla="*/ 2 w 2"/>
                  <a:gd name="T3" fmla="*/ 6 h 6"/>
                  <a:gd name="T4" fmla="*/ 0 w 2"/>
                  <a:gd name="T5" fmla="*/ 0 h 6"/>
                  <a:gd name="T6" fmla="*/ 0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2" y="6"/>
                    </a:lnTo>
                    <a:lnTo>
                      <a:pt x="0" y="0"/>
                    </a:lnTo>
                    <a:lnTo>
                      <a:pt x="0"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29" name="Freeform 1253"/>
              <p:cNvSpPr>
                <a:spLocks/>
              </p:cNvSpPr>
              <p:nvPr/>
            </p:nvSpPr>
            <p:spPr bwMode="auto">
              <a:xfrm>
                <a:off x="3201" y="867"/>
                <a:ext cx="8" cy="4"/>
              </a:xfrm>
              <a:custGeom>
                <a:avLst/>
                <a:gdLst>
                  <a:gd name="T0" fmla="*/ 6 w 8"/>
                  <a:gd name="T1" fmla="*/ 4 h 4"/>
                  <a:gd name="T2" fmla="*/ 8 w 8"/>
                  <a:gd name="T3" fmla="*/ 2 h 4"/>
                  <a:gd name="T4" fmla="*/ 0 w 8"/>
                  <a:gd name="T5" fmla="*/ 0 h 4"/>
                  <a:gd name="T6" fmla="*/ 6 w 8"/>
                  <a:gd name="T7" fmla="*/ 4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6" y="4"/>
                    </a:moveTo>
                    <a:lnTo>
                      <a:pt x="8" y="2"/>
                    </a:lnTo>
                    <a:lnTo>
                      <a:pt x="0" y="0"/>
                    </a:lnTo>
                    <a:lnTo>
                      <a:pt x="6" y="4"/>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30" name="Freeform 1254"/>
              <p:cNvSpPr>
                <a:spLocks/>
              </p:cNvSpPr>
              <p:nvPr/>
            </p:nvSpPr>
            <p:spPr bwMode="auto">
              <a:xfrm>
                <a:off x="3177" y="896"/>
                <a:ext cx="5" cy="6"/>
              </a:xfrm>
              <a:custGeom>
                <a:avLst/>
                <a:gdLst>
                  <a:gd name="T0" fmla="*/ 3 w 5"/>
                  <a:gd name="T1" fmla="*/ 6 h 6"/>
                  <a:gd name="T2" fmla="*/ 5 w 5"/>
                  <a:gd name="T3" fmla="*/ 4 h 6"/>
                  <a:gd name="T4" fmla="*/ 0 w 5"/>
                  <a:gd name="T5" fmla="*/ 0 h 6"/>
                  <a:gd name="T6" fmla="*/ 3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6"/>
                    </a:moveTo>
                    <a:lnTo>
                      <a:pt x="5" y="4"/>
                    </a:lnTo>
                    <a:lnTo>
                      <a:pt x="0" y="0"/>
                    </a:lnTo>
                    <a:lnTo>
                      <a:pt x="3"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31" name="Freeform 1255"/>
              <p:cNvSpPr>
                <a:spLocks/>
              </p:cNvSpPr>
              <p:nvPr/>
            </p:nvSpPr>
            <p:spPr bwMode="auto">
              <a:xfrm>
                <a:off x="3141" y="910"/>
                <a:ext cx="4" cy="6"/>
              </a:xfrm>
              <a:custGeom>
                <a:avLst/>
                <a:gdLst>
                  <a:gd name="T0" fmla="*/ 0 w 4"/>
                  <a:gd name="T1" fmla="*/ 6 h 6"/>
                  <a:gd name="T2" fmla="*/ 4 w 4"/>
                  <a:gd name="T3" fmla="*/ 6 h 6"/>
                  <a:gd name="T4" fmla="*/ 0 w 4"/>
                  <a:gd name="T5" fmla="*/ 0 h 6"/>
                  <a:gd name="T6" fmla="*/ 0 w 4"/>
                  <a:gd name="T7" fmla="*/ 6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0" y="6"/>
                    </a:moveTo>
                    <a:lnTo>
                      <a:pt x="4" y="6"/>
                    </a:lnTo>
                    <a:lnTo>
                      <a:pt x="0" y="0"/>
                    </a:lnTo>
                    <a:lnTo>
                      <a:pt x="0"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32" name="Freeform 1256"/>
              <p:cNvSpPr>
                <a:spLocks/>
              </p:cNvSpPr>
              <p:nvPr/>
            </p:nvSpPr>
            <p:spPr bwMode="auto">
              <a:xfrm>
                <a:off x="3205" y="850"/>
                <a:ext cx="8" cy="2"/>
              </a:xfrm>
              <a:custGeom>
                <a:avLst/>
                <a:gdLst>
                  <a:gd name="T0" fmla="*/ 8 w 8"/>
                  <a:gd name="T1" fmla="*/ 2 h 2"/>
                  <a:gd name="T2" fmla="*/ 8 w 8"/>
                  <a:gd name="T3" fmla="*/ 0 h 2"/>
                  <a:gd name="T4" fmla="*/ 0 w 8"/>
                  <a:gd name="T5" fmla="*/ 0 h 2"/>
                  <a:gd name="T6" fmla="*/ 8 w 8"/>
                  <a:gd name="T7" fmla="*/ 2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8" y="2"/>
                    </a:moveTo>
                    <a:lnTo>
                      <a:pt x="8" y="0"/>
                    </a:lnTo>
                    <a:lnTo>
                      <a:pt x="0" y="0"/>
                    </a:lnTo>
                    <a:lnTo>
                      <a:pt x="8"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33" name="Freeform 1257"/>
              <p:cNvSpPr>
                <a:spLocks/>
              </p:cNvSpPr>
              <p:nvPr/>
            </p:nvSpPr>
            <p:spPr bwMode="auto">
              <a:xfrm>
                <a:off x="3191" y="883"/>
                <a:ext cx="7" cy="5"/>
              </a:xfrm>
              <a:custGeom>
                <a:avLst/>
                <a:gdLst>
                  <a:gd name="T0" fmla="*/ 5 w 7"/>
                  <a:gd name="T1" fmla="*/ 5 h 5"/>
                  <a:gd name="T2" fmla="*/ 7 w 7"/>
                  <a:gd name="T3" fmla="*/ 3 h 5"/>
                  <a:gd name="T4" fmla="*/ 0 w 7"/>
                  <a:gd name="T5" fmla="*/ 0 h 5"/>
                  <a:gd name="T6" fmla="*/ 5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5" y="5"/>
                    </a:moveTo>
                    <a:lnTo>
                      <a:pt x="7" y="3"/>
                    </a:lnTo>
                    <a:lnTo>
                      <a:pt x="0" y="0"/>
                    </a:lnTo>
                    <a:lnTo>
                      <a:pt x="5"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34" name="Freeform 1258"/>
              <p:cNvSpPr>
                <a:spLocks/>
              </p:cNvSpPr>
              <p:nvPr/>
            </p:nvSpPr>
            <p:spPr bwMode="auto">
              <a:xfrm>
                <a:off x="3160" y="905"/>
                <a:ext cx="5" cy="6"/>
              </a:xfrm>
              <a:custGeom>
                <a:avLst/>
                <a:gdLst>
                  <a:gd name="T0" fmla="*/ 3 w 5"/>
                  <a:gd name="T1" fmla="*/ 6 h 6"/>
                  <a:gd name="T2" fmla="*/ 5 w 5"/>
                  <a:gd name="T3" fmla="*/ 6 h 6"/>
                  <a:gd name="T4" fmla="*/ 0 w 5"/>
                  <a:gd name="T5" fmla="*/ 0 h 6"/>
                  <a:gd name="T6" fmla="*/ 3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6"/>
                    </a:moveTo>
                    <a:lnTo>
                      <a:pt x="5" y="6"/>
                    </a:lnTo>
                    <a:lnTo>
                      <a:pt x="0" y="0"/>
                    </a:lnTo>
                    <a:lnTo>
                      <a:pt x="3"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35" name="Freeform 1259"/>
              <p:cNvSpPr>
                <a:spLocks/>
              </p:cNvSpPr>
              <p:nvPr/>
            </p:nvSpPr>
            <p:spPr bwMode="auto">
              <a:xfrm>
                <a:off x="3170" y="775"/>
                <a:ext cx="4" cy="7"/>
              </a:xfrm>
              <a:custGeom>
                <a:avLst/>
                <a:gdLst>
                  <a:gd name="T0" fmla="*/ 1 w 4"/>
                  <a:gd name="T1" fmla="*/ 7 h 7"/>
                  <a:gd name="T2" fmla="*/ 4 w 4"/>
                  <a:gd name="T3" fmla="*/ 0 h 7"/>
                  <a:gd name="T4" fmla="*/ 3 w 4"/>
                  <a:gd name="T5" fmla="*/ 0 h 7"/>
                  <a:gd name="T6" fmla="*/ 0 w 4"/>
                  <a:gd name="T7" fmla="*/ 5 h 7"/>
                  <a:gd name="T8" fmla="*/ 1 w 4"/>
                  <a:gd name="T9" fmla="*/ 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1" y="7"/>
                    </a:moveTo>
                    <a:lnTo>
                      <a:pt x="4" y="0"/>
                    </a:lnTo>
                    <a:lnTo>
                      <a:pt x="3" y="0"/>
                    </a:lnTo>
                    <a:lnTo>
                      <a:pt x="0" y="5"/>
                    </a:lnTo>
                    <a:lnTo>
                      <a:pt x="1"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36" name="Freeform 1260"/>
              <p:cNvSpPr>
                <a:spLocks/>
              </p:cNvSpPr>
              <p:nvPr/>
            </p:nvSpPr>
            <p:spPr bwMode="auto">
              <a:xfrm>
                <a:off x="3198" y="802"/>
                <a:ext cx="6" cy="5"/>
              </a:xfrm>
              <a:custGeom>
                <a:avLst/>
                <a:gdLst>
                  <a:gd name="T0" fmla="*/ 0 w 6"/>
                  <a:gd name="T1" fmla="*/ 5 h 5"/>
                  <a:gd name="T2" fmla="*/ 6 w 6"/>
                  <a:gd name="T3" fmla="*/ 1 h 5"/>
                  <a:gd name="T4" fmla="*/ 4 w 6"/>
                  <a:gd name="T5" fmla="*/ 0 h 5"/>
                  <a:gd name="T6" fmla="*/ 0 w 6"/>
                  <a:gd name="T7" fmla="*/ 3 h 5"/>
                  <a:gd name="T8" fmla="*/ 0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0" y="5"/>
                    </a:moveTo>
                    <a:lnTo>
                      <a:pt x="6" y="1"/>
                    </a:lnTo>
                    <a:lnTo>
                      <a:pt x="4" y="0"/>
                    </a:lnTo>
                    <a:lnTo>
                      <a:pt x="0" y="3"/>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37" name="Rectangle 1261"/>
              <p:cNvSpPr>
                <a:spLocks noChangeArrowheads="1"/>
              </p:cNvSpPr>
              <p:nvPr/>
            </p:nvSpPr>
            <p:spPr bwMode="auto">
              <a:xfrm>
                <a:off x="3207" y="839"/>
                <a:ext cx="6" cy="3"/>
              </a:xfrm>
              <a:prstGeom prst="rect">
                <a:avLst/>
              </a:prstGeom>
              <a:solidFill>
                <a:srgbClr val="000000"/>
              </a:solidFill>
              <a:ln w="9525">
                <a:noFill/>
                <a:miter lim="800000"/>
                <a:headEnd/>
                <a:tailEnd/>
              </a:ln>
            </p:spPr>
            <p:txBody>
              <a:bodyPr/>
              <a:lstStyle/>
              <a:p>
                <a:endParaRPr lang="en-US" dirty="0">
                  <a:solidFill>
                    <a:prstClr val="black"/>
                  </a:solidFill>
                  <a:latin typeface="Constantia" pitchFamily="18" charset="0"/>
                </a:endParaRPr>
              </a:p>
            </p:txBody>
          </p:sp>
          <p:sp>
            <p:nvSpPr>
              <p:cNvPr id="74938" name="Freeform 1262"/>
              <p:cNvSpPr>
                <a:spLocks/>
              </p:cNvSpPr>
              <p:nvPr/>
            </p:nvSpPr>
            <p:spPr bwMode="auto">
              <a:xfrm>
                <a:off x="3196" y="875"/>
                <a:ext cx="8" cy="5"/>
              </a:xfrm>
              <a:custGeom>
                <a:avLst/>
                <a:gdLst>
                  <a:gd name="T0" fmla="*/ 0 w 8"/>
                  <a:gd name="T1" fmla="*/ 2 h 5"/>
                  <a:gd name="T2" fmla="*/ 6 w 8"/>
                  <a:gd name="T3" fmla="*/ 5 h 5"/>
                  <a:gd name="T4" fmla="*/ 8 w 8"/>
                  <a:gd name="T5" fmla="*/ 3 h 5"/>
                  <a:gd name="T6" fmla="*/ 2 w 8"/>
                  <a:gd name="T7" fmla="*/ 0 h 5"/>
                  <a:gd name="T8" fmla="*/ 0 w 8"/>
                  <a:gd name="T9" fmla="*/ 2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2"/>
                    </a:moveTo>
                    <a:lnTo>
                      <a:pt x="6" y="5"/>
                    </a:lnTo>
                    <a:lnTo>
                      <a:pt x="8" y="3"/>
                    </a:lnTo>
                    <a:lnTo>
                      <a:pt x="2" y="0"/>
                    </a:lnTo>
                    <a:lnTo>
                      <a:pt x="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39" name="Freeform 1263"/>
              <p:cNvSpPr>
                <a:spLocks/>
              </p:cNvSpPr>
              <p:nvPr/>
            </p:nvSpPr>
            <p:spPr bwMode="auto">
              <a:xfrm>
                <a:off x="3170" y="900"/>
                <a:ext cx="4" cy="6"/>
              </a:xfrm>
              <a:custGeom>
                <a:avLst/>
                <a:gdLst>
                  <a:gd name="T0" fmla="*/ 0 w 4"/>
                  <a:gd name="T1" fmla="*/ 2 h 6"/>
                  <a:gd name="T2" fmla="*/ 3 w 4"/>
                  <a:gd name="T3" fmla="*/ 6 h 6"/>
                  <a:gd name="T4" fmla="*/ 4 w 4"/>
                  <a:gd name="T5" fmla="*/ 6 h 6"/>
                  <a:gd name="T6" fmla="*/ 1 w 4"/>
                  <a:gd name="T7" fmla="*/ 0 h 6"/>
                  <a:gd name="T8" fmla="*/ 0 w 4"/>
                  <a:gd name="T9" fmla="*/ 2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2"/>
                    </a:moveTo>
                    <a:lnTo>
                      <a:pt x="3" y="6"/>
                    </a:lnTo>
                    <a:lnTo>
                      <a:pt x="4" y="6"/>
                    </a:lnTo>
                    <a:lnTo>
                      <a:pt x="1" y="0"/>
                    </a:lnTo>
                    <a:lnTo>
                      <a:pt x="0" y="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0" name="Freeform 1264"/>
              <p:cNvSpPr>
                <a:spLocks/>
              </p:cNvSpPr>
              <p:nvPr/>
            </p:nvSpPr>
            <p:spPr bwMode="auto">
              <a:xfrm>
                <a:off x="3092" y="900"/>
                <a:ext cx="4" cy="6"/>
              </a:xfrm>
              <a:custGeom>
                <a:avLst/>
                <a:gdLst>
                  <a:gd name="T0" fmla="*/ 3 w 4"/>
                  <a:gd name="T1" fmla="*/ 0 h 6"/>
                  <a:gd name="T2" fmla="*/ 0 w 4"/>
                  <a:gd name="T3" fmla="*/ 6 h 6"/>
                  <a:gd name="T4" fmla="*/ 1 w 4"/>
                  <a:gd name="T5" fmla="*/ 6 h 6"/>
                  <a:gd name="T6" fmla="*/ 4 w 4"/>
                  <a:gd name="T7" fmla="*/ 2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0"/>
                    </a:moveTo>
                    <a:lnTo>
                      <a:pt x="0" y="6"/>
                    </a:lnTo>
                    <a:lnTo>
                      <a:pt x="1" y="6"/>
                    </a:lnTo>
                    <a:lnTo>
                      <a:pt x="4" y="2"/>
                    </a:lnTo>
                    <a:lnTo>
                      <a:pt x="3"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1" name="Freeform 1265"/>
              <p:cNvSpPr>
                <a:spLocks/>
              </p:cNvSpPr>
              <p:nvPr/>
            </p:nvSpPr>
            <p:spPr bwMode="auto">
              <a:xfrm>
                <a:off x="3062" y="875"/>
                <a:ext cx="6" cy="5"/>
              </a:xfrm>
              <a:custGeom>
                <a:avLst/>
                <a:gdLst>
                  <a:gd name="T0" fmla="*/ 6 w 6"/>
                  <a:gd name="T1" fmla="*/ 0 h 5"/>
                  <a:gd name="T2" fmla="*/ 0 w 6"/>
                  <a:gd name="T3" fmla="*/ 3 h 5"/>
                  <a:gd name="T4" fmla="*/ 2 w 6"/>
                  <a:gd name="T5" fmla="*/ 5 h 5"/>
                  <a:gd name="T6" fmla="*/ 6 w 6"/>
                  <a:gd name="T7" fmla="*/ 2 h 5"/>
                  <a:gd name="T8" fmla="*/ 6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6" y="0"/>
                    </a:moveTo>
                    <a:lnTo>
                      <a:pt x="0" y="3"/>
                    </a:lnTo>
                    <a:lnTo>
                      <a:pt x="2" y="5"/>
                    </a:lnTo>
                    <a:lnTo>
                      <a:pt x="6" y="2"/>
                    </a:lnTo>
                    <a:lnTo>
                      <a:pt x="6"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2" name="Freeform 1266"/>
              <p:cNvSpPr>
                <a:spLocks/>
              </p:cNvSpPr>
              <p:nvPr/>
            </p:nvSpPr>
            <p:spPr bwMode="auto">
              <a:xfrm>
                <a:off x="3062" y="802"/>
                <a:ext cx="6" cy="5"/>
              </a:xfrm>
              <a:custGeom>
                <a:avLst/>
                <a:gdLst>
                  <a:gd name="T0" fmla="*/ 6 w 6"/>
                  <a:gd name="T1" fmla="*/ 3 h 5"/>
                  <a:gd name="T2" fmla="*/ 2 w 6"/>
                  <a:gd name="T3" fmla="*/ 0 h 5"/>
                  <a:gd name="T4" fmla="*/ 0 w 6"/>
                  <a:gd name="T5" fmla="*/ 1 h 5"/>
                  <a:gd name="T6" fmla="*/ 6 w 6"/>
                  <a:gd name="T7" fmla="*/ 5 h 5"/>
                  <a:gd name="T8" fmla="*/ 6 w 6"/>
                  <a:gd name="T9" fmla="*/ 3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6" y="3"/>
                    </a:moveTo>
                    <a:lnTo>
                      <a:pt x="2" y="0"/>
                    </a:lnTo>
                    <a:lnTo>
                      <a:pt x="0" y="1"/>
                    </a:lnTo>
                    <a:lnTo>
                      <a:pt x="6" y="5"/>
                    </a:lnTo>
                    <a:lnTo>
                      <a:pt x="6"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3" name="Freeform 1267"/>
              <p:cNvSpPr>
                <a:spLocks/>
              </p:cNvSpPr>
              <p:nvPr/>
            </p:nvSpPr>
            <p:spPr bwMode="auto">
              <a:xfrm>
                <a:off x="3092" y="775"/>
                <a:ext cx="4" cy="5"/>
              </a:xfrm>
              <a:custGeom>
                <a:avLst/>
                <a:gdLst>
                  <a:gd name="T0" fmla="*/ 4 w 4"/>
                  <a:gd name="T1" fmla="*/ 5 h 5"/>
                  <a:gd name="T2" fmla="*/ 1 w 4"/>
                  <a:gd name="T3" fmla="*/ 0 h 5"/>
                  <a:gd name="T4" fmla="*/ 0 w 4"/>
                  <a:gd name="T5" fmla="*/ 0 h 5"/>
                  <a:gd name="T6" fmla="*/ 3 w 4"/>
                  <a:gd name="T7" fmla="*/ 5 h 5"/>
                  <a:gd name="T8" fmla="*/ 4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5"/>
                    </a:moveTo>
                    <a:lnTo>
                      <a:pt x="1" y="0"/>
                    </a:lnTo>
                    <a:lnTo>
                      <a:pt x="0" y="0"/>
                    </a:lnTo>
                    <a:lnTo>
                      <a:pt x="3" y="5"/>
                    </a:lnTo>
                    <a:lnTo>
                      <a:pt x="4"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4" name="Freeform 1268"/>
              <p:cNvSpPr>
                <a:spLocks/>
              </p:cNvSpPr>
              <p:nvPr/>
            </p:nvSpPr>
            <p:spPr bwMode="auto">
              <a:xfrm>
                <a:off x="3157" y="780"/>
                <a:ext cx="9" cy="13"/>
              </a:xfrm>
              <a:custGeom>
                <a:avLst/>
                <a:gdLst>
                  <a:gd name="T0" fmla="*/ 9 w 9"/>
                  <a:gd name="T1" fmla="*/ 0 h 13"/>
                  <a:gd name="T2" fmla="*/ 6 w 9"/>
                  <a:gd name="T3" fmla="*/ 11 h 13"/>
                  <a:gd name="T4" fmla="*/ 6 w 9"/>
                  <a:gd name="T5" fmla="*/ 11 h 13"/>
                  <a:gd name="T6" fmla="*/ 6 w 9"/>
                  <a:gd name="T7" fmla="*/ 13 h 13"/>
                  <a:gd name="T8" fmla="*/ 6 w 9"/>
                  <a:gd name="T9" fmla="*/ 13 h 13"/>
                  <a:gd name="T10" fmla="*/ 6 w 9"/>
                  <a:gd name="T11" fmla="*/ 13 h 13"/>
                  <a:gd name="T12" fmla="*/ 6 w 9"/>
                  <a:gd name="T13" fmla="*/ 13 h 13"/>
                  <a:gd name="T14" fmla="*/ 6 w 9"/>
                  <a:gd name="T15" fmla="*/ 13 h 13"/>
                  <a:gd name="T16" fmla="*/ 6 w 9"/>
                  <a:gd name="T17" fmla="*/ 13 h 13"/>
                  <a:gd name="T18" fmla="*/ 6 w 9"/>
                  <a:gd name="T19" fmla="*/ 13 h 13"/>
                  <a:gd name="T20" fmla="*/ 6 w 9"/>
                  <a:gd name="T21" fmla="*/ 13 h 13"/>
                  <a:gd name="T22" fmla="*/ 0 w 9"/>
                  <a:gd name="T23" fmla="*/ 13 h 13"/>
                  <a:gd name="T24" fmla="*/ 0 w 9"/>
                  <a:gd name="T25" fmla="*/ 13 h 13"/>
                  <a:gd name="T26" fmla="*/ 2 w 9"/>
                  <a:gd name="T27" fmla="*/ 13 h 13"/>
                  <a:gd name="T28" fmla="*/ 2 w 9"/>
                  <a:gd name="T29" fmla="*/ 13 h 13"/>
                  <a:gd name="T30" fmla="*/ 2 w 9"/>
                  <a:gd name="T31" fmla="*/ 13 h 13"/>
                  <a:gd name="T32" fmla="*/ 2 w 9"/>
                  <a:gd name="T33" fmla="*/ 13 h 13"/>
                  <a:gd name="T34" fmla="*/ 2 w 9"/>
                  <a:gd name="T35" fmla="*/ 13 h 13"/>
                  <a:gd name="T36" fmla="*/ 3 w 9"/>
                  <a:gd name="T37" fmla="*/ 13 h 13"/>
                  <a:gd name="T38" fmla="*/ 3 w 9"/>
                  <a:gd name="T39" fmla="*/ 11 h 13"/>
                  <a:gd name="T40" fmla="*/ 3 w 9"/>
                  <a:gd name="T41" fmla="*/ 11 h 13"/>
                  <a:gd name="T42" fmla="*/ 5 w 9"/>
                  <a:gd name="T43" fmla="*/ 5 h 13"/>
                  <a:gd name="T44" fmla="*/ 5 w 9"/>
                  <a:gd name="T45" fmla="*/ 5 h 13"/>
                  <a:gd name="T46" fmla="*/ 5 w 9"/>
                  <a:gd name="T47" fmla="*/ 5 h 13"/>
                  <a:gd name="T48" fmla="*/ 5 w 9"/>
                  <a:gd name="T49" fmla="*/ 5 h 13"/>
                  <a:gd name="T50" fmla="*/ 5 w 9"/>
                  <a:gd name="T51" fmla="*/ 5 h 13"/>
                  <a:gd name="T52" fmla="*/ 5 w 9"/>
                  <a:gd name="T53" fmla="*/ 5 h 13"/>
                  <a:gd name="T54" fmla="*/ 5 w 9"/>
                  <a:gd name="T55" fmla="*/ 5 h 13"/>
                  <a:gd name="T56" fmla="*/ 5 w 9"/>
                  <a:gd name="T57" fmla="*/ 5 h 13"/>
                  <a:gd name="T58" fmla="*/ 5 w 9"/>
                  <a:gd name="T59" fmla="*/ 5 h 13"/>
                  <a:gd name="T60" fmla="*/ 5 w 9"/>
                  <a:gd name="T61" fmla="*/ 5 h 13"/>
                  <a:gd name="T62" fmla="*/ 5 w 9"/>
                  <a:gd name="T63" fmla="*/ 5 h 13"/>
                  <a:gd name="T64" fmla="*/ 3 w 9"/>
                  <a:gd name="T65" fmla="*/ 5 h 13"/>
                  <a:gd name="T66" fmla="*/ 3 w 9"/>
                  <a:gd name="T67" fmla="*/ 5 h 13"/>
                  <a:gd name="T68" fmla="*/ 3 w 9"/>
                  <a:gd name="T69" fmla="*/ 5 h 13"/>
                  <a:gd name="T70" fmla="*/ 9 w 9"/>
                  <a:gd name="T71" fmla="*/ 0 h 13"/>
                  <a:gd name="T72" fmla="*/ 9 w 9"/>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3"/>
                  <a:gd name="T113" fmla="*/ 9 w 9"/>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3">
                    <a:moveTo>
                      <a:pt x="9" y="0"/>
                    </a:moveTo>
                    <a:lnTo>
                      <a:pt x="6" y="11"/>
                    </a:lnTo>
                    <a:lnTo>
                      <a:pt x="6" y="13"/>
                    </a:lnTo>
                    <a:lnTo>
                      <a:pt x="0" y="13"/>
                    </a:lnTo>
                    <a:lnTo>
                      <a:pt x="2" y="13"/>
                    </a:lnTo>
                    <a:lnTo>
                      <a:pt x="3" y="13"/>
                    </a:lnTo>
                    <a:lnTo>
                      <a:pt x="3" y="11"/>
                    </a:lnTo>
                    <a:lnTo>
                      <a:pt x="5" y="5"/>
                    </a:lnTo>
                    <a:lnTo>
                      <a:pt x="3" y="5"/>
                    </a:lnTo>
                    <a:lnTo>
                      <a:pt x="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5" name="Freeform 1269"/>
              <p:cNvSpPr>
                <a:spLocks/>
              </p:cNvSpPr>
              <p:nvPr/>
            </p:nvSpPr>
            <p:spPr bwMode="auto">
              <a:xfrm>
                <a:off x="3182" y="803"/>
                <a:ext cx="11" cy="11"/>
              </a:xfrm>
              <a:custGeom>
                <a:avLst/>
                <a:gdLst>
                  <a:gd name="T0" fmla="*/ 0 w 11"/>
                  <a:gd name="T1" fmla="*/ 11 h 11"/>
                  <a:gd name="T2" fmla="*/ 2 w 11"/>
                  <a:gd name="T3" fmla="*/ 11 h 11"/>
                  <a:gd name="T4" fmla="*/ 3 w 11"/>
                  <a:gd name="T5" fmla="*/ 10 h 11"/>
                  <a:gd name="T6" fmla="*/ 3 w 11"/>
                  <a:gd name="T7" fmla="*/ 10 h 11"/>
                  <a:gd name="T8" fmla="*/ 5 w 11"/>
                  <a:gd name="T9" fmla="*/ 8 h 11"/>
                  <a:gd name="T10" fmla="*/ 6 w 11"/>
                  <a:gd name="T11" fmla="*/ 8 h 11"/>
                  <a:gd name="T12" fmla="*/ 6 w 11"/>
                  <a:gd name="T13" fmla="*/ 7 h 11"/>
                  <a:gd name="T14" fmla="*/ 8 w 11"/>
                  <a:gd name="T15" fmla="*/ 5 h 11"/>
                  <a:gd name="T16" fmla="*/ 8 w 11"/>
                  <a:gd name="T17" fmla="*/ 5 h 11"/>
                  <a:gd name="T18" fmla="*/ 8 w 11"/>
                  <a:gd name="T19" fmla="*/ 4 h 11"/>
                  <a:gd name="T20" fmla="*/ 8 w 11"/>
                  <a:gd name="T21" fmla="*/ 4 h 11"/>
                  <a:gd name="T22" fmla="*/ 8 w 11"/>
                  <a:gd name="T23" fmla="*/ 4 h 11"/>
                  <a:gd name="T24" fmla="*/ 8 w 11"/>
                  <a:gd name="T25" fmla="*/ 2 h 11"/>
                  <a:gd name="T26" fmla="*/ 8 w 11"/>
                  <a:gd name="T27" fmla="*/ 2 h 11"/>
                  <a:gd name="T28" fmla="*/ 6 w 11"/>
                  <a:gd name="T29" fmla="*/ 2 h 11"/>
                  <a:gd name="T30" fmla="*/ 6 w 11"/>
                  <a:gd name="T31" fmla="*/ 2 h 11"/>
                  <a:gd name="T32" fmla="*/ 5 w 11"/>
                  <a:gd name="T33" fmla="*/ 4 h 11"/>
                  <a:gd name="T34" fmla="*/ 3 w 11"/>
                  <a:gd name="T35" fmla="*/ 4 h 11"/>
                  <a:gd name="T36" fmla="*/ 3 w 11"/>
                  <a:gd name="T37" fmla="*/ 4 h 11"/>
                  <a:gd name="T38" fmla="*/ 3 w 11"/>
                  <a:gd name="T39" fmla="*/ 4 h 11"/>
                  <a:gd name="T40" fmla="*/ 5 w 11"/>
                  <a:gd name="T41" fmla="*/ 2 h 11"/>
                  <a:gd name="T42" fmla="*/ 5 w 11"/>
                  <a:gd name="T43" fmla="*/ 2 h 11"/>
                  <a:gd name="T44" fmla="*/ 6 w 11"/>
                  <a:gd name="T45" fmla="*/ 2 h 11"/>
                  <a:gd name="T46" fmla="*/ 6 w 11"/>
                  <a:gd name="T47" fmla="*/ 0 h 11"/>
                  <a:gd name="T48" fmla="*/ 8 w 11"/>
                  <a:gd name="T49" fmla="*/ 0 h 11"/>
                  <a:gd name="T50" fmla="*/ 8 w 11"/>
                  <a:gd name="T51" fmla="*/ 0 h 11"/>
                  <a:gd name="T52" fmla="*/ 8 w 11"/>
                  <a:gd name="T53" fmla="*/ 0 h 11"/>
                  <a:gd name="T54" fmla="*/ 9 w 11"/>
                  <a:gd name="T55" fmla="*/ 0 h 11"/>
                  <a:gd name="T56" fmla="*/ 9 w 11"/>
                  <a:gd name="T57" fmla="*/ 0 h 11"/>
                  <a:gd name="T58" fmla="*/ 11 w 11"/>
                  <a:gd name="T59" fmla="*/ 0 h 11"/>
                  <a:gd name="T60" fmla="*/ 11 w 11"/>
                  <a:gd name="T61" fmla="*/ 2 h 11"/>
                  <a:gd name="T62" fmla="*/ 11 w 11"/>
                  <a:gd name="T63" fmla="*/ 2 h 11"/>
                  <a:gd name="T64" fmla="*/ 11 w 11"/>
                  <a:gd name="T65" fmla="*/ 4 h 11"/>
                  <a:gd name="T66" fmla="*/ 11 w 11"/>
                  <a:gd name="T67" fmla="*/ 4 h 11"/>
                  <a:gd name="T68" fmla="*/ 11 w 11"/>
                  <a:gd name="T69" fmla="*/ 5 h 11"/>
                  <a:gd name="T70" fmla="*/ 9 w 11"/>
                  <a:gd name="T71" fmla="*/ 5 h 11"/>
                  <a:gd name="T72" fmla="*/ 9 w 11"/>
                  <a:gd name="T73" fmla="*/ 7 h 11"/>
                  <a:gd name="T74" fmla="*/ 8 w 11"/>
                  <a:gd name="T75" fmla="*/ 7 h 11"/>
                  <a:gd name="T76" fmla="*/ 8 w 11"/>
                  <a:gd name="T77" fmla="*/ 8 h 11"/>
                  <a:gd name="T78" fmla="*/ 6 w 11"/>
                  <a:gd name="T79" fmla="*/ 8 h 11"/>
                  <a:gd name="T80" fmla="*/ 5 w 11"/>
                  <a:gd name="T81" fmla="*/ 10 h 11"/>
                  <a:gd name="T82" fmla="*/ 3 w 11"/>
                  <a:gd name="T83" fmla="*/ 10 h 11"/>
                  <a:gd name="T84" fmla="*/ 3 w 11"/>
                  <a:gd name="T85" fmla="*/ 10 h 11"/>
                  <a:gd name="T86" fmla="*/ 8 w 11"/>
                  <a:gd name="T87" fmla="*/ 10 h 11"/>
                  <a:gd name="T88" fmla="*/ 9 w 11"/>
                  <a:gd name="T89" fmla="*/ 10 h 11"/>
                  <a:gd name="T90" fmla="*/ 9 w 11"/>
                  <a:gd name="T91" fmla="*/ 10 h 11"/>
                  <a:gd name="T92" fmla="*/ 11 w 11"/>
                  <a:gd name="T93" fmla="*/ 10 h 11"/>
                  <a:gd name="T94" fmla="*/ 11 w 11"/>
                  <a:gd name="T95" fmla="*/ 8 h 11"/>
                  <a:gd name="T96" fmla="*/ 9 w 11"/>
                  <a:gd name="T97" fmla="*/ 11 h 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11"/>
                  <a:gd name="T149" fmla="*/ 11 w 11"/>
                  <a:gd name="T150" fmla="*/ 11 h 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11">
                    <a:moveTo>
                      <a:pt x="9" y="11"/>
                    </a:moveTo>
                    <a:lnTo>
                      <a:pt x="0" y="11"/>
                    </a:lnTo>
                    <a:lnTo>
                      <a:pt x="2" y="11"/>
                    </a:lnTo>
                    <a:lnTo>
                      <a:pt x="3" y="10"/>
                    </a:lnTo>
                    <a:lnTo>
                      <a:pt x="5" y="8"/>
                    </a:lnTo>
                    <a:lnTo>
                      <a:pt x="6" y="8"/>
                    </a:lnTo>
                    <a:lnTo>
                      <a:pt x="6" y="7"/>
                    </a:lnTo>
                    <a:lnTo>
                      <a:pt x="8" y="7"/>
                    </a:lnTo>
                    <a:lnTo>
                      <a:pt x="8" y="5"/>
                    </a:lnTo>
                    <a:lnTo>
                      <a:pt x="8" y="4"/>
                    </a:lnTo>
                    <a:lnTo>
                      <a:pt x="8" y="2"/>
                    </a:lnTo>
                    <a:lnTo>
                      <a:pt x="6" y="2"/>
                    </a:lnTo>
                    <a:lnTo>
                      <a:pt x="5" y="2"/>
                    </a:lnTo>
                    <a:lnTo>
                      <a:pt x="5" y="4"/>
                    </a:lnTo>
                    <a:lnTo>
                      <a:pt x="3" y="4"/>
                    </a:lnTo>
                    <a:lnTo>
                      <a:pt x="5" y="2"/>
                    </a:lnTo>
                    <a:lnTo>
                      <a:pt x="6" y="2"/>
                    </a:lnTo>
                    <a:lnTo>
                      <a:pt x="6" y="0"/>
                    </a:lnTo>
                    <a:lnTo>
                      <a:pt x="8" y="0"/>
                    </a:lnTo>
                    <a:lnTo>
                      <a:pt x="9" y="0"/>
                    </a:lnTo>
                    <a:lnTo>
                      <a:pt x="11" y="0"/>
                    </a:lnTo>
                    <a:lnTo>
                      <a:pt x="11" y="2"/>
                    </a:lnTo>
                    <a:lnTo>
                      <a:pt x="11" y="4"/>
                    </a:lnTo>
                    <a:lnTo>
                      <a:pt x="11" y="5"/>
                    </a:lnTo>
                    <a:lnTo>
                      <a:pt x="9" y="5"/>
                    </a:lnTo>
                    <a:lnTo>
                      <a:pt x="9" y="7"/>
                    </a:lnTo>
                    <a:lnTo>
                      <a:pt x="8" y="7"/>
                    </a:lnTo>
                    <a:lnTo>
                      <a:pt x="8" y="8"/>
                    </a:lnTo>
                    <a:lnTo>
                      <a:pt x="6" y="8"/>
                    </a:lnTo>
                    <a:lnTo>
                      <a:pt x="5" y="10"/>
                    </a:lnTo>
                    <a:lnTo>
                      <a:pt x="3" y="10"/>
                    </a:lnTo>
                    <a:lnTo>
                      <a:pt x="8" y="10"/>
                    </a:lnTo>
                    <a:lnTo>
                      <a:pt x="9" y="10"/>
                    </a:lnTo>
                    <a:lnTo>
                      <a:pt x="11" y="10"/>
                    </a:lnTo>
                    <a:lnTo>
                      <a:pt x="11" y="8"/>
                    </a:lnTo>
                    <a:lnTo>
                      <a:pt x="9" y="1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6" name="Freeform 1270"/>
              <p:cNvSpPr>
                <a:spLocks/>
              </p:cNvSpPr>
              <p:nvPr/>
            </p:nvSpPr>
            <p:spPr bwMode="auto">
              <a:xfrm>
                <a:off x="3195" y="835"/>
                <a:ext cx="9" cy="12"/>
              </a:xfrm>
              <a:custGeom>
                <a:avLst/>
                <a:gdLst>
                  <a:gd name="T0" fmla="*/ 1 w 9"/>
                  <a:gd name="T1" fmla="*/ 6 h 12"/>
                  <a:gd name="T2" fmla="*/ 3 w 9"/>
                  <a:gd name="T3" fmla="*/ 6 h 12"/>
                  <a:gd name="T4" fmla="*/ 3 w 9"/>
                  <a:gd name="T5" fmla="*/ 6 h 12"/>
                  <a:gd name="T6" fmla="*/ 4 w 9"/>
                  <a:gd name="T7" fmla="*/ 6 h 12"/>
                  <a:gd name="T8" fmla="*/ 6 w 9"/>
                  <a:gd name="T9" fmla="*/ 4 h 12"/>
                  <a:gd name="T10" fmla="*/ 6 w 9"/>
                  <a:gd name="T11" fmla="*/ 4 h 12"/>
                  <a:gd name="T12" fmla="*/ 7 w 9"/>
                  <a:gd name="T13" fmla="*/ 3 h 12"/>
                  <a:gd name="T14" fmla="*/ 6 w 9"/>
                  <a:gd name="T15" fmla="*/ 1 h 12"/>
                  <a:gd name="T16" fmla="*/ 6 w 9"/>
                  <a:gd name="T17" fmla="*/ 1 h 12"/>
                  <a:gd name="T18" fmla="*/ 4 w 9"/>
                  <a:gd name="T19" fmla="*/ 1 h 12"/>
                  <a:gd name="T20" fmla="*/ 4 w 9"/>
                  <a:gd name="T21" fmla="*/ 1 h 12"/>
                  <a:gd name="T22" fmla="*/ 3 w 9"/>
                  <a:gd name="T23" fmla="*/ 1 h 12"/>
                  <a:gd name="T24" fmla="*/ 3 w 9"/>
                  <a:gd name="T25" fmla="*/ 3 h 12"/>
                  <a:gd name="T26" fmla="*/ 3 w 9"/>
                  <a:gd name="T27" fmla="*/ 0 h 12"/>
                  <a:gd name="T28" fmla="*/ 3 w 9"/>
                  <a:gd name="T29" fmla="*/ 0 h 12"/>
                  <a:gd name="T30" fmla="*/ 4 w 9"/>
                  <a:gd name="T31" fmla="*/ 1 h 12"/>
                  <a:gd name="T32" fmla="*/ 4 w 9"/>
                  <a:gd name="T33" fmla="*/ 0 h 12"/>
                  <a:gd name="T34" fmla="*/ 4 w 9"/>
                  <a:gd name="T35" fmla="*/ 0 h 12"/>
                  <a:gd name="T36" fmla="*/ 6 w 9"/>
                  <a:gd name="T37" fmla="*/ 0 h 12"/>
                  <a:gd name="T38" fmla="*/ 7 w 9"/>
                  <a:gd name="T39" fmla="*/ 0 h 12"/>
                  <a:gd name="T40" fmla="*/ 9 w 9"/>
                  <a:gd name="T41" fmla="*/ 0 h 12"/>
                  <a:gd name="T42" fmla="*/ 9 w 9"/>
                  <a:gd name="T43" fmla="*/ 1 h 12"/>
                  <a:gd name="T44" fmla="*/ 9 w 9"/>
                  <a:gd name="T45" fmla="*/ 3 h 12"/>
                  <a:gd name="T46" fmla="*/ 9 w 9"/>
                  <a:gd name="T47" fmla="*/ 3 h 12"/>
                  <a:gd name="T48" fmla="*/ 7 w 9"/>
                  <a:gd name="T49" fmla="*/ 4 h 12"/>
                  <a:gd name="T50" fmla="*/ 6 w 9"/>
                  <a:gd name="T51" fmla="*/ 6 h 12"/>
                  <a:gd name="T52" fmla="*/ 7 w 9"/>
                  <a:gd name="T53" fmla="*/ 6 h 12"/>
                  <a:gd name="T54" fmla="*/ 7 w 9"/>
                  <a:gd name="T55" fmla="*/ 6 h 12"/>
                  <a:gd name="T56" fmla="*/ 9 w 9"/>
                  <a:gd name="T57" fmla="*/ 7 h 12"/>
                  <a:gd name="T58" fmla="*/ 9 w 9"/>
                  <a:gd name="T59" fmla="*/ 9 h 12"/>
                  <a:gd name="T60" fmla="*/ 7 w 9"/>
                  <a:gd name="T61" fmla="*/ 9 h 12"/>
                  <a:gd name="T62" fmla="*/ 7 w 9"/>
                  <a:gd name="T63" fmla="*/ 11 h 12"/>
                  <a:gd name="T64" fmla="*/ 6 w 9"/>
                  <a:gd name="T65" fmla="*/ 12 h 12"/>
                  <a:gd name="T66" fmla="*/ 3 w 9"/>
                  <a:gd name="T67" fmla="*/ 12 h 12"/>
                  <a:gd name="T68" fmla="*/ 1 w 9"/>
                  <a:gd name="T69" fmla="*/ 12 h 12"/>
                  <a:gd name="T70" fmla="*/ 0 w 9"/>
                  <a:gd name="T71" fmla="*/ 11 h 12"/>
                  <a:gd name="T72" fmla="*/ 0 w 9"/>
                  <a:gd name="T73" fmla="*/ 11 h 12"/>
                  <a:gd name="T74" fmla="*/ 0 w 9"/>
                  <a:gd name="T75" fmla="*/ 11 h 12"/>
                  <a:gd name="T76" fmla="*/ 1 w 9"/>
                  <a:gd name="T77" fmla="*/ 11 h 12"/>
                  <a:gd name="T78" fmla="*/ 1 w 9"/>
                  <a:gd name="T79" fmla="*/ 11 h 12"/>
                  <a:gd name="T80" fmla="*/ 3 w 9"/>
                  <a:gd name="T81" fmla="*/ 11 h 12"/>
                  <a:gd name="T82" fmla="*/ 3 w 9"/>
                  <a:gd name="T83" fmla="*/ 11 h 12"/>
                  <a:gd name="T84" fmla="*/ 4 w 9"/>
                  <a:gd name="T85" fmla="*/ 9 h 12"/>
                  <a:gd name="T86" fmla="*/ 6 w 9"/>
                  <a:gd name="T87" fmla="*/ 9 h 12"/>
                  <a:gd name="T88" fmla="*/ 4 w 9"/>
                  <a:gd name="T89" fmla="*/ 6 h 12"/>
                  <a:gd name="T90" fmla="*/ 3 w 9"/>
                  <a:gd name="T91" fmla="*/ 6 h 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12"/>
                  <a:gd name="T140" fmla="*/ 9 w 9"/>
                  <a:gd name="T141" fmla="*/ 12 h 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12">
                    <a:moveTo>
                      <a:pt x="1" y="6"/>
                    </a:moveTo>
                    <a:lnTo>
                      <a:pt x="1" y="6"/>
                    </a:lnTo>
                    <a:lnTo>
                      <a:pt x="3" y="6"/>
                    </a:lnTo>
                    <a:lnTo>
                      <a:pt x="4" y="6"/>
                    </a:lnTo>
                    <a:lnTo>
                      <a:pt x="4" y="4"/>
                    </a:lnTo>
                    <a:lnTo>
                      <a:pt x="6" y="4"/>
                    </a:lnTo>
                    <a:lnTo>
                      <a:pt x="6" y="3"/>
                    </a:lnTo>
                    <a:lnTo>
                      <a:pt x="7" y="3"/>
                    </a:lnTo>
                    <a:lnTo>
                      <a:pt x="7" y="1"/>
                    </a:lnTo>
                    <a:lnTo>
                      <a:pt x="6" y="1"/>
                    </a:lnTo>
                    <a:lnTo>
                      <a:pt x="4" y="1"/>
                    </a:lnTo>
                    <a:lnTo>
                      <a:pt x="3" y="1"/>
                    </a:lnTo>
                    <a:lnTo>
                      <a:pt x="3" y="3"/>
                    </a:lnTo>
                    <a:lnTo>
                      <a:pt x="1" y="3"/>
                    </a:lnTo>
                    <a:lnTo>
                      <a:pt x="3" y="0"/>
                    </a:lnTo>
                    <a:lnTo>
                      <a:pt x="3" y="1"/>
                    </a:lnTo>
                    <a:lnTo>
                      <a:pt x="4" y="1"/>
                    </a:lnTo>
                    <a:lnTo>
                      <a:pt x="4" y="0"/>
                    </a:lnTo>
                    <a:lnTo>
                      <a:pt x="6" y="0"/>
                    </a:lnTo>
                    <a:lnTo>
                      <a:pt x="7" y="0"/>
                    </a:lnTo>
                    <a:lnTo>
                      <a:pt x="9" y="0"/>
                    </a:lnTo>
                    <a:lnTo>
                      <a:pt x="9" y="1"/>
                    </a:lnTo>
                    <a:lnTo>
                      <a:pt x="9" y="3"/>
                    </a:lnTo>
                    <a:lnTo>
                      <a:pt x="9" y="4"/>
                    </a:lnTo>
                    <a:lnTo>
                      <a:pt x="7" y="4"/>
                    </a:lnTo>
                    <a:lnTo>
                      <a:pt x="6" y="6"/>
                    </a:lnTo>
                    <a:lnTo>
                      <a:pt x="7" y="6"/>
                    </a:lnTo>
                    <a:lnTo>
                      <a:pt x="7" y="7"/>
                    </a:lnTo>
                    <a:lnTo>
                      <a:pt x="9" y="7"/>
                    </a:lnTo>
                    <a:lnTo>
                      <a:pt x="9" y="9"/>
                    </a:lnTo>
                    <a:lnTo>
                      <a:pt x="7" y="9"/>
                    </a:lnTo>
                    <a:lnTo>
                      <a:pt x="7" y="11"/>
                    </a:lnTo>
                    <a:lnTo>
                      <a:pt x="6" y="11"/>
                    </a:lnTo>
                    <a:lnTo>
                      <a:pt x="6" y="12"/>
                    </a:lnTo>
                    <a:lnTo>
                      <a:pt x="4" y="12"/>
                    </a:lnTo>
                    <a:lnTo>
                      <a:pt x="3" y="12"/>
                    </a:lnTo>
                    <a:lnTo>
                      <a:pt x="1" y="12"/>
                    </a:lnTo>
                    <a:lnTo>
                      <a:pt x="0" y="11"/>
                    </a:lnTo>
                    <a:lnTo>
                      <a:pt x="0" y="9"/>
                    </a:lnTo>
                    <a:lnTo>
                      <a:pt x="0" y="11"/>
                    </a:lnTo>
                    <a:lnTo>
                      <a:pt x="1" y="11"/>
                    </a:lnTo>
                    <a:lnTo>
                      <a:pt x="3" y="11"/>
                    </a:lnTo>
                    <a:lnTo>
                      <a:pt x="4" y="11"/>
                    </a:lnTo>
                    <a:lnTo>
                      <a:pt x="4" y="9"/>
                    </a:lnTo>
                    <a:lnTo>
                      <a:pt x="6" y="9"/>
                    </a:lnTo>
                    <a:lnTo>
                      <a:pt x="6" y="7"/>
                    </a:lnTo>
                    <a:lnTo>
                      <a:pt x="4" y="7"/>
                    </a:lnTo>
                    <a:lnTo>
                      <a:pt x="4" y="6"/>
                    </a:lnTo>
                    <a:lnTo>
                      <a:pt x="3" y="6"/>
                    </a:lnTo>
                    <a:lnTo>
                      <a:pt x="1" y="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7" name="Freeform 1271"/>
              <p:cNvSpPr>
                <a:spLocks/>
              </p:cNvSpPr>
              <p:nvPr/>
            </p:nvSpPr>
            <p:spPr bwMode="auto">
              <a:xfrm>
                <a:off x="3185" y="864"/>
                <a:ext cx="11" cy="11"/>
              </a:xfrm>
              <a:custGeom>
                <a:avLst/>
                <a:gdLst>
                  <a:gd name="T0" fmla="*/ 5 w 11"/>
                  <a:gd name="T1" fmla="*/ 7 h 11"/>
                  <a:gd name="T2" fmla="*/ 0 w 11"/>
                  <a:gd name="T3" fmla="*/ 7 h 11"/>
                  <a:gd name="T4" fmla="*/ 0 w 11"/>
                  <a:gd name="T5" fmla="*/ 7 h 11"/>
                  <a:gd name="T6" fmla="*/ 10 w 11"/>
                  <a:gd name="T7" fmla="*/ 0 h 11"/>
                  <a:gd name="T8" fmla="*/ 11 w 11"/>
                  <a:gd name="T9" fmla="*/ 0 h 11"/>
                  <a:gd name="T10" fmla="*/ 8 w 11"/>
                  <a:gd name="T11" fmla="*/ 7 h 11"/>
                  <a:gd name="T12" fmla="*/ 11 w 11"/>
                  <a:gd name="T13" fmla="*/ 7 h 11"/>
                  <a:gd name="T14" fmla="*/ 11 w 11"/>
                  <a:gd name="T15" fmla="*/ 7 h 11"/>
                  <a:gd name="T16" fmla="*/ 8 w 11"/>
                  <a:gd name="T17" fmla="*/ 7 h 11"/>
                  <a:gd name="T18" fmla="*/ 6 w 11"/>
                  <a:gd name="T19" fmla="*/ 10 h 11"/>
                  <a:gd name="T20" fmla="*/ 6 w 11"/>
                  <a:gd name="T21" fmla="*/ 10 h 11"/>
                  <a:gd name="T22" fmla="*/ 6 w 11"/>
                  <a:gd name="T23" fmla="*/ 11 h 11"/>
                  <a:gd name="T24" fmla="*/ 6 w 11"/>
                  <a:gd name="T25" fmla="*/ 11 h 11"/>
                  <a:gd name="T26" fmla="*/ 6 w 11"/>
                  <a:gd name="T27" fmla="*/ 11 h 11"/>
                  <a:gd name="T28" fmla="*/ 6 w 11"/>
                  <a:gd name="T29" fmla="*/ 11 h 11"/>
                  <a:gd name="T30" fmla="*/ 8 w 11"/>
                  <a:gd name="T31" fmla="*/ 11 h 11"/>
                  <a:gd name="T32" fmla="*/ 8 w 11"/>
                  <a:gd name="T33" fmla="*/ 11 h 11"/>
                  <a:gd name="T34" fmla="*/ 8 w 11"/>
                  <a:gd name="T35" fmla="*/ 11 h 11"/>
                  <a:gd name="T36" fmla="*/ 8 w 11"/>
                  <a:gd name="T37" fmla="*/ 11 h 11"/>
                  <a:gd name="T38" fmla="*/ 8 w 11"/>
                  <a:gd name="T39" fmla="*/ 11 h 11"/>
                  <a:gd name="T40" fmla="*/ 2 w 11"/>
                  <a:gd name="T41" fmla="*/ 11 h 11"/>
                  <a:gd name="T42" fmla="*/ 2 w 11"/>
                  <a:gd name="T43" fmla="*/ 11 h 11"/>
                  <a:gd name="T44" fmla="*/ 2 w 11"/>
                  <a:gd name="T45" fmla="*/ 11 h 11"/>
                  <a:gd name="T46" fmla="*/ 3 w 11"/>
                  <a:gd name="T47" fmla="*/ 11 h 11"/>
                  <a:gd name="T48" fmla="*/ 3 w 11"/>
                  <a:gd name="T49" fmla="*/ 11 h 11"/>
                  <a:gd name="T50" fmla="*/ 3 w 11"/>
                  <a:gd name="T51" fmla="*/ 11 h 11"/>
                  <a:gd name="T52" fmla="*/ 3 w 11"/>
                  <a:gd name="T53" fmla="*/ 11 h 11"/>
                  <a:gd name="T54" fmla="*/ 3 w 11"/>
                  <a:gd name="T55" fmla="*/ 11 h 11"/>
                  <a:gd name="T56" fmla="*/ 3 w 11"/>
                  <a:gd name="T57" fmla="*/ 11 h 11"/>
                  <a:gd name="T58" fmla="*/ 3 w 11"/>
                  <a:gd name="T59" fmla="*/ 11 h 11"/>
                  <a:gd name="T60" fmla="*/ 5 w 11"/>
                  <a:gd name="T61" fmla="*/ 11 h 11"/>
                  <a:gd name="T62" fmla="*/ 5 w 11"/>
                  <a:gd name="T63" fmla="*/ 11 h 11"/>
                  <a:gd name="T64" fmla="*/ 5 w 11"/>
                  <a:gd name="T65" fmla="*/ 10 h 11"/>
                  <a:gd name="T66" fmla="*/ 5 w 11"/>
                  <a:gd name="T67" fmla="*/ 10 h 11"/>
                  <a:gd name="T68" fmla="*/ 5 w 11"/>
                  <a:gd name="T69" fmla="*/ 7 h 11"/>
                  <a:gd name="T70" fmla="*/ 5 w 11"/>
                  <a:gd name="T71" fmla="*/ 7 h 11"/>
                  <a:gd name="T72" fmla="*/ 6 w 11"/>
                  <a:gd name="T73" fmla="*/ 2 h 11"/>
                  <a:gd name="T74" fmla="*/ 6 w 11"/>
                  <a:gd name="T75" fmla="*/ 2 h 11"/>
                  <a:gd name="T76" fmla="*/ 2 w 11"/>
                  <a:gd name="T77" fmla="*/ 7 h 11"/>
                  <a:gd name="T78" fmla="*/ 5 w 11"/>
                  <a:gd name="T79" fmla="*/ 7 h 11"/>
                  <a:gd name="T80" fmla="*/ 5 w 11"/>
                  <a:gd name="T81" fmla="*/ 7 h 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
                  <a:gd name="T124" fmla="*/ 0 h 11"/>
                  <a:gd name="T125" fmla="*/ 11 w 11"/>
                  <a:gd name="T126" fmla="*/ 11 h 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 h="11">
                    <a:moveTo>
                      <a:pt x="5" y="7"/>
                    </a:moveTo>
                    <a:lnTo>
                      <a:pt x="0" y="7"/>
                    </a:lnTo>
                    <a:lnTo>
                      <a:pt x="10" y="0"/>
                    </a:lnTo>
                    <a:lnTo>
                      <a:pt x="11" y="0"/>
                    </a:lnTo>
                    <a:lnTo>
                      <a:pt x="8" y="7"/>
                    </a:lnTo>
                    <a:lnTo>
                      <a:pt x="11" y="7"/>
                    </a:lnTo>
                    <a:lnTo>
                      <a:pt x="8" y="7"/>
                    </a:lnTo>
                    <a:lnTo>
                      <a:pt x="6" y="10"/>
                    </a:lnTo>
                    <a:lnTo>
                      <a:pt x="6" y="11"/>
                    </a:lnTo>
                    <a:lnTo>
                      <a:pt x="8" y="11"/>
                    </a:lnTo>
                    <a:lnTo>
                      <a:pt x="2" y="11"/>
                    </a:lnTo>
                    <a:lnTo>
                      <a:pt x="3" y="11"/>
                    </a:lnTo>
                    <a:lnTo>
                      <a:pt x="5" y="11"/>
                    </a:lnTo>
                    <a:lnTo>
                      <a:pt x="5" y="10"/>
                    </a:lnTo>
                    <a:lnTo>
                      <a:pt x="5" y="7"/>
                    </a:lnTo>
                    <a:lnTo>
                      <a:pt x="6" y="2"/>
                    </a:lnTo>
                    <a:lnTo>
                      <a:pt x="2" y="7"/>
                    </a:lnTo>
                    <a:lnTo>
                      <a:pt x="5"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8" name="Freeform 1272"/>
              <p:cNvSpPr>
                <a:spLocks/>
              </p:cNvSpPr>
              <p:nvPr/>
            </p:nvSpPr>
            <p:spPr bwMode="auto">
              <a:xfrm>
                <a:off x="3162" y="888"/>
                <a:ext cx="12" cy="12"/>
              </a:xfrm>
              <a:custGeom>
                <a:avLst/>
                <a:gdLst>
                  <a:gd name="T0" fmla="*/ 11 w 12"/>
                  <a:gd name="T1" fmla="*/ 1 h 12"/>
                  <a:gd name="T2" fmla="*/ 4 w 12"/>
                  <a:gd name="T3" fmla="*/ 4 h 12"/>
                  <a:gd name="T4" fmla="*/ 6 w 12"/>
                  <a:gd name="T5" fmla="*/ 4 h 12"/>
                  <a:gd name="T6" fmla="*/ 8 w 12"/>
                  <a:gd name="T7" fmla="*/ 6 h 12"/>
                  <a:gd name="T8" fmla="*/ 8 w 12"/>
                  <a:gd name="T9" fmla="*/ 6 h 12"/>
                  <a:gd name="T10" fmla="*/ 8 w 12"/>
                  <a:gd name="T11" fmla="*/ 6 h 12"/>
                  <a:gd name="T12" fmla="*/ 8 w 12"/>
                  <a:gd name="T13" fmla="*/ 8 h 12"/>
                  <a:gd name="T14" fmla="*/ 8 w 12"/>
                  <a:gd name="T15" fmla="*/ 8 h 12"/>
                  <a:gd name="T16" fmla="*/ 8 w 12"/>
                  <a:gd name="T17" fmla="*/ 9 h 12"/>
                  <a:gd name="T18" fmla="*/ 8 w 12"/>
                  <a:gd name="T19" fmla="*/ 9 h 12"/>
                  <a:gd name="T20" fmla="*/ 6 w 12"/>
                  <a:gd name="T21" fmla="*/ 11 h 12"/>
                  <a:gd name="T22" fmla="*/ 6 w 12"/>
                  <a:gd name="T23" fmla="*/ 11 h 12"/>
                  <a:gd name="T24" fmla="*/ 4 w 12"/>
                  <a:gd name="T25" fmla="*/ 11 h 12"/>
                  <a:gd name="T26" fmla="*/ 4 w 12"/>
                  <a:gd name="T27" fmla="*/ 11 h 12"/>
                  <a:gd name="T28" fmla="*/ 3 w 12"/>
                  <a:gd name="T29" fmla="*/ 12 h 12"/>
                  <a:gd name="T30" fmla="*/ 3 w 12"/>
                  <a:gd name="T31" fmla="*/ 12 h 12"/>
                  <a:gd name="T32" fmla="*/ 1 w 12"/>
                  <a:gd name="T33" fmla="*/ 12 h 12"/>
                  <a:gd name="T34" fmla="*/ 1 w 12"/>
                  <a:gd name="T35" fmla="*/ 11 h 12"/>
                  <a:gd name="T36" fmla="*/ 0 w 12"/>
                  <a:gd name="T37" fmla="*/ 11 h 12"/>
                  <a:gd name="T38" fmla="*/ 0 w 12"/>
                  <a:gd name="T39" fmla="*/ 11 h 12"/>
                  <a:gd name="T40" fmla="*/ 0 w 12"/>
                  <a:gd name="T41" fmla="*/ 9 h 12"/>
                  <a:gd name="T42" fmla="*/ 0 w 12"/>
                  <a:gd name="T43" fmla="*/ 11 h 12"/>
                  <a:gd name="T44" fmla="*/ 1 w 12"/>
                  <a:gd name="T45" fmla="*/ 11 h 12"/>
                  <a:gd name="T46" fmla="*/ 1 w 12"/>
                  <a:gd name="T47" fmla="*/ 11 h 12"/>
                  <a:gd name="T48" fmla="*/ 3 w 12"/>
                  <a:gd name="T49" fmla="*/ 11 h 12"/>
                  <a:gd name="T50" fmla="*/ 3 w 12"/>
                  <a:gd name="T51" fmla="*/ 11 h 12"/>
                  <a:gd name="T52" fmla="*/ 3 w 12"/>
                  <a:gd name="T53" fmla="*/ 11 h 12"/>
                  <a:gd name="T54" fmla="*/ 4 w 12"/>
                  <a:gd name="T55" fmla="*/ 9 h 12"/>
                  <a:gd name="T56" fmla="*/ 4 w 12"/>
                  <a:gd name="T57" fmla="*/ 9 h 12"/>
                  <a:gd name="T58" fmla="*/ 4 w 12"/>
                  <a:gd name="T59" fmla="*/ 9 h 12"/>
                  <a:gd name="T60" fmla="*/ 4 w 12"/>
                  <a:gd name="T61" fmla="*/ 8 h 12"/>
                  <a:gd name="T62" fmla="*/ 4 w 12"/>
                  <a:gd name="T63" fmla="*/ 6 h 12"/>
                  <a:gd name="T64" fmla="*/ 4 w 12"/>
                  <a:gd name="T65" fmla="*/ 6 h 12"/>
                  <a:gd name="T66" fmla="*/ 4 w 12"/>
                  <a:gd name="T67" fmla="*/ 6 h 12"/>
                  <a:gd name="T68" fmla="*/ 4 w 12"/>
                  <a:gd name="T69" fmla="*/ 6 h 12"/>
                  <a:gd name="T70" fmla="*/ 3 w 12"/>
                  <a:gd name="T71" fmla="*/ 6 h 12"/>
                  <a:gd name="T72" fmla="*/ 3 w 12"/>
                  <a:gd name="T73" fmla="*/ 6 h 12"/>
                  <a:gd name="T74" fmla="*/ 1 w 12"/>
                  <a:gd name="T75" fmla="*/ 6 h 12"/>
                  <a:gd name="T76" fmla="*/ 4 w 12"/>
                  <a:gd name="T77" fmla="*/ 0 h 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
                  <a:gd name="T118" fmla="*/ 0 h 12"/>
                  <a:gd name="T119" fmla="*/ 12 w 12"/>
                  <a:gd name="T120" fmla="*/ 12 h 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 h="12">
                    <a:moveTo>
                      <a:pt x="12" y="0"/>
                    </a:moveTo>
                    <a:lnTo>
                      <a:pt x="11" y="1"/>
                    </a:lnTo>
                    <a:lnTo>
                      <a:pt x="6" y="1"/>
                    </a:lnTo>
                    <a:lnTo>
                      <a:pt x="4" y="4"/>
                    </a:lnTo>
                    <a:lnTo>
                      <a:pt x="6" y="4"/>
                    </a:lnTo>
                    <a:lnTo>
                      <a:pt x="6" y="6"/>
                    </a:lnTo>
                    <a:lnTo>
                      <a:pt x="8" y="6"/>
                    </a:lnTo>
                    <a:lnTo>
                      <a:pt x="8" y="8"/>
                    </a:lnTo>
                    <a:lnTo>
                      <a:pt x="8" y="9"/>
                    </a:lnTo>
                    <a:lnTo>
                      <a:pt x="6" y="11"/>
                    </a:lnTo>
                    <a:lnTo>
                      <a:pt x="4" y="11"/>
                    </a:lnTo>
                    <a:lnTo>
                      <a:pt x="4" y="12"/>
                    </a:lnTo>
                    <a:lnTo>
                      <a:pt x="3" y="12"/>
                    </a:lnTo>
                    <a:lnTo>
                      <a:pt x="1" y="12"/>
                    </a:lnTo>
                    <a:lnTo>
                      <a:pt x="1" y="11"/>
                    </a:lnTo>
                    <a:lnTo>
                      <a:pt x="0" y="11"/>
                    </a:lnTo>
                    <a:lnTo>
                      <a:pt x="0" y="9"/>
                    </a:lnTo>
                    <a:lnTo>
                      <a:pt x="0" y="11"/>
                    </a:lnTo>
                    <a:lnTo>
                      <a:pt x="1" y="11"/>
                    </a:lnTo>
                    <a:lnTo>
                      <a:pt x="3" y="11"/>
                    </a:lnTo>
                    <a:lnTo>
                      <a:pt x="4" y="11"/>
                    </a:lnTo>
                    <a:lnTo>
                      <a:pt x="4" y="9"/>
                    </a:lnTo>
                    <a:lnTo>
                      <a:pt x="4" y="8"/>
                    </a:lnTo>
                    <a:lnTo>
                      <a:pt x="6" y="8"/>
                    </a:lnTo>
                    <a:lnTo>
                      <a:pt x="4" y="6"/>
                    </a:lnTo>
                    <a:lnTo>
                      <a:pt x="3" y="6"/>
                    </a:lnTo>
                    <a:lnTo>
                      <a:pt x="1" y="6"/>
                    </a:lnTo>
                    <a:lnTo>
                      <a:pt x="4" y="0"/>
                    </a:lnTo>
                    <a:lnTo>
                      <a:pt x="1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49" name="Freeform 1273"/>
              <p:cNvSpPr>
                <a:spLocks/>
              </p:cNvSpPr>
              <p:nvPr/>
            </p:nvSpPr>
            <p:spPr bwMode="auto">
              <a:xfrm>
                <a:off x="3129" y="896"/>
                <a:ext cx="12" cy="12"/>
              </a:xfrm>
              <a:custGeom>
                <a:avLst/>
                <a:gdLst>
                  <a:gd name="T0" fmla="*/ 5 w 12"/>
                  <a:gd name="T1" fmla="*/ 12 h 12"/>
                  <a:gd name="T2" fmla="*/ 6 w 12"/>
                  <a:gd name="T3" fmla="*/ 10 h 12"/>
                  <a:gd name="T4" fmla="*/ 8 w 12"/>
                  <a:gd name="T5" fmla="*/ 10 h 12"/>
                  <a:gd name="T6" fmla="*/ 9 w 12"/>
                  <a:gd name="T7" fmla="*/ 9 h 12"/>
                  <a:gd name="T8" fmla="*/ 9 w 12"/>
                  <a:gd name="T9" fmla="*/ 7 h 12"/>
                  <a:gd name="T10" fmla="*/ 9 w 12"/>
                  <a:gd name="T11" fmla="*/ 6 h 12"/>
                  <a:gd name="T12" fmla="*/ 9 w 12"/>
                  <a:gd name="T13" fmla="*/ 6 h 12"/>
                  <a:gd name="T14" fmla="*/ 8 w 12"/>
                  <a:gd name="T15" fmla="*/ 6 h 12"/>
                  <a:gd name="T16" fmla="*/ 8 w 12"/>
                  <a:gd name="T17" fmla="*/ 4 h 12"/>
                  <a:gd name="T18" fmla="*/ 6 w 12"/>
                  <a:gd name="T19" fmla="*/ 6 h 12"/>
                  <a:gd name="T20" fmla="*/ 3 w 12"/>
                  <a:gd name="T21" fmla="*/ 6 h 12"/>
                  <a:gd name="T22" fmla="*/ 5 w 12"/>
                  <a:gd name="T23" fmla="*/ 4 h 12"/>
                  <a:gd name="T24" fmla="*/ 6 w 12"/>
                  <a:gd name="T25" fmla="*/ 3 h 12"/>
                  <a:gd name="T26" fmla="*/ 8 w 12"/>
                  <a:gd name="T27" fmla="*/ 1 h 12"/>
                  <a:gd name="T28" fmla="*/ 9 w 12"/>
                  <a:gd name="T29" fmla="*/ 1 h 12"/>
                  <a:gd name="T30" fmla="*/ 11 w 12"/>
                  <a:gd name="T31" fmla="*/ 1 h 12"/>
                  <a:gd name="T32" fmla="*/ 11 w 12"/>
                  <a:gd name="T33" fmla="*/ 0 h 12"/>
                  <a:gd name="T34" fmla="*/ 11 w 12"/>
                  <a:gd name="T35" fmla="*/ 0 h 12"/>
                  <a:gd name="T36" fmla="*/ 9 w 12"/>
                  <a:gd name="T37" fmla="*/ 0 h 12"/>
                  <a:gd name="T38" fmla="*/ 9 w 12"/>
                  <a:gd name="T39" fmla="*/ 0 h 12"/>
                  <a:gd name="T40" fmla="*/ 8 w 12"/>
                  <a:gd name="T41" fmla="*/ 0 h 12"/>
                  <a:gd name="T42" fmla="*/ 6 w 12"/>
                  <a:gd name="T43" fmla="*/ 1 h 12"/>
                  <a:gd name="T44" fmla="*/ 5 w 12"/>
                  <a:gd name="T45" fmla="*/ 1 h 12"/>
                  <a:gd name="T46" fmla="*/ 3 w 12"/>
                  <a:gd name="T47" fmla="*/ 3 h 12"/>
                  <a:gd name="T48" fmla="*/ 2 w 12"/>
                  <a:gd name="T49" fmla="*/ 4 h 12"/>
                  <a:gd name="T50" fmla="*/ 0 w 12"/>
                  <a:gd name="T51" fmla="*/ 7 h 12"/>
                  <a:gd name="T52" fmla="*/ 0 w 12"/>
                  <a:gd name="T53" fmla="*/ 9 h 12"/>
                  <a:gd name="T54" fmla="*/ 0 w 12"/>
                  <a:gd name="T55" fmla="*/ 10 h 12"/>
                  <a:gd name="T56" fmla="*/ 2 w 12"/>
                  <a:gd name="T57" fmla="*/ 12 h 12"/>
                  <a:gd name="T58" fmla="*/ 3 w 12"/>
                  <a:gd name="T59" fmla="*/ 12 h 12"/>
                  <a:gd name="T60" fmla="*/ 3 w 12"/>
                  <a:gd name="T61" fmla="*/ 10 h 12"/>
                  <a:gd name="T62" fmla="*/ 3 w 12"/>
                  <a:gd name="T63" fmla="*/ 9 h 12"/>
                  <a:gd name="T64" fmla="*/ 3 w 12"/>
                  <a:gd name="T65" fmla="*/ 7 h 12"/>
                  <a:gd name="T66" fmla="*/ 3 w 12"/>
                  <a:gd name="T67" fmla="*/ 7 h 12"/>
                  <a:gd name="T68" fmla="*/ 5 w 12"/>
                  <a:gd name="T69" fmla="*/ 6 h 12"/>
                  <a:gd name="T70" fmla="*/ 6 w 12"/>
                  <a:gd name="T71" fmla="*/ 6 h 12"/>
                  <a:gd name="T72" fmla="*/ 6 w 12"/>
                  <a:gd name="T73" fmla="*/ 7 h 12"/>
                  <a:gd name="T74" fmla="*/ 6 w 12"/>
                  <a:gd name="T75" fmla="*/ 7 h 12"/>
                  <a:gd name="T76" fmla="*/ 6 w 12"/>
                  <a:gd name="T77" fmla="*/ 9 h 12"/>
                  <a:gd name="T78" fmla="*/ 6 w 12"/>
                  <a:gd name="T79" fmla="*/ 10 h 12"/>
                  <a:gd name="T80" fmla="*/ 5 w 12"/>
                  <a:gd name="T81" fmla="*/ 10 h 12"/>
                  <a:gd name="T82" fmla="*/ 5 w 12"/>
                  <a:gd name="T83" fmla="*/ 10 h 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
                  <a:gd name="T127" fmla="*/ 0 h 12"/>
                  <a:gd name="T128" fmla="*/ 12 w 12"/>
                  <a:gd name="T129" fmla="*/ 12 h 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 h="12">
                    <a:moveTo>
                      <a:pt x="3" y="12"/>
                    </a:moveTo>
                    <a:lnTo>
                      <a:pt x="5" y="12"/>
                    </a:lnTo>
                    <a:lnTo>
                      <a:pt x="6" y="12"/>
                    </a:lnTo>
                    <a:lnTo>
                      <a:pt x="6" y="10"/>
                    </a:lnTo>
                    <a:lnTo>
                      <a:pt x="8" y="10"/>
                    </a:lnTo>
                    <a:lnTo>
                      <a:pt x="8" y="9"/>
                    </a:lnTo>
                    <a:lnTo>
                      <a:pt x="9" y="9"/>
                    </a:lnTo>
                    <a:lnTo>
                      <a:pt x="9" y="7"/>
                    </a:lnTo>
                    <a:lnTo>
                      <a:pt x="9" y="6"/>
                    </a:lnTo>
                    <a:lnTo>
                      <a:pt x="8" y="6"/>
                    </a:lnTo>
                    <a:lnTo>
                      <a:pt x="8" y="4"/>
                    </a:lnTo>
                    <a:lnTo>
                      <a:pt x="6" y="4"/>
                    </a:lnTo>
                    <a:lnTo>
                      <a:pt x="6" y="6"/>
                    </a:lnTo>
                    <a:lnTo>
                      <a:pt x="5" y="6"/>
                    </a:lnTo>
                    <a:lnTo>
                      <a:pt x="3" y="6"/>
                    </a:lnTo>
                    <a:lnTo>
                      <a:pt x="5" y="4"/>
                    </a:lnTo>
                    <a:lnTo>
                      <a:pt x="5" y="3"/>
                    </a:lnTo>
                    <a:lnTo>
                      <a:pt x="6" y="3"/>
                    </a:lnTo>
                    <a:lnTo>
                      <a:pt x="8" y="1"/>
                    </a:lnTo>
                    <a:lnTo>
                      <a:pt x="9" y="1"/>
                    </a:lnTo>
                    <a:lnTo>
                      <a:pt x="11" y="1"/>
                    </a:lnTo>
                    <a:lnTo>
                      <a:pt x="12" y="0"/>
                    </a:lnTo>
                    <a:lnTo>
                      <a:pt x="11" y="0"/>
                    </a:lnTo>
                    <a:lnTo>
                      <a:pt x="9" y="0"/>
                    </a:lnTo>
                    <a:lnTo>
                      <a:pt x="8" y="0"/>
                    </a:lnTo>
                    <a:lnTo>
                      <a:pt x="6" y="1"/>
                    </a:lnTo>
                    <a:lnTo>
                      <a:pt x="5" y="1"/>
                    </a:lnTo>
                    <a:lnTo>
                      <a:pt x="3" y="3"/>
                    </a:lnTo>
                    <a:lnTo>
                      <a:pt x="2" y="4"/>
                    </a:lnTo>
                    <a:lnTo>
                      <a:pt x="2" y="6"/>
                    </a:lnTo>
                    <a:lnTo>
                      <a:pt x="0" y="6"/>
                    </a:lnTo>
                    <a:lnTo>
                      <a:pt x="0" y="7"/>
                    </a:lnTo>
                    <a:lnTo>
                      <a:pt x="0" y="9"/>
                    </a:lnTo>
                    <a:lnTo>
                      <a:pt x="0" y="10"/>
                    </a:lnTo>
                    <a:lnTo>
                      <a:pt x="2" y="10"/>
                    </a:lnTo>
                    <a:lnTo>
                      <a:pt x="2" y="12"/>
                    </a:lnTo>
                    <a:lnTo>
                      <a:pt x="3" y="12"/>
                    </a:lnTo>
                    <a:lnTo>
                      <a:pt x="3" y="10"/>
                    </a:lnTo>
                    <a:lnTo>
                      <a:pt x="3" y="9"/>
                    </a:lnTo>
                    <a:lnTo>
                      <a:pt x="3" y="7"/>
                    </a:lnTo>
                    <a:lnTo>
                      <a:pt x="5" y="6"/>
                    </a:lnTo>
                    <a:lnTo>
                      <a:pt x="6" y="6"/>
                    </a:lnTo>
                    <a:lnTo>
                      <a:pt x="6" y="7"/>
                    </a:lnTo>
                    <a:lnTo>
                      <a:pt x="6" y="9"/>
                    </a:lnTo>
                    <a:lnTo>
                      <a:pt x="6" y="10"/>
                    </a:lnTo>
                    <a:lnTo>
                      <a:pt x="5" y="10"/>
                    </a:lnTo>
                    <a:lnTo>
                      <a:pt x="3" y="10"/>
                    </a:lnTo>
                    <a:lnTo>
                      <a:pt x="3" y="1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0" name="Freeform 1274"/>
              <p:cNvSpPr>
                <a:spLocks/>
              </p:cNvSpPr>
              <p:nvPr/>
            </p:nvSpPr>
            <p:spPr bwMode="auto">
              <a:xfrm>
                <a:off x="3098" y="888"/>
                <a:ext cx="12" cy="12"/>
              </a:xfrm>
              <a:custGeom>
                <a:avLst/>
                <a:gdLst>
                  <a:gd name="T0" fmla="*/ 12 w 12"/>
                  <a:gd name="T1" fmla="*/ 0 h 12"/>
                  <a:gd name="T2" fmla="*/ 3 w 12"/>
                  <a:gd name="T3" fmla="*/ 12 h 12"/>
                  <a:gd name="T4" fmla="*/ 0 w 12"/>
                  <a:gd name="T5" fmla="*/ 12 h 12"/>
                  <a:gd name="T6" fmla="*/ 8 w 12"/>
                  <a:gd name="T7" fmla="*/ 1 h 12"/>
                  <a:gd name="T8" fmla="*/ 4 w 12"/>
                  <a:gd name="T9" fmla="*/ 1 h 12"/>
                  <a:gd name="T10" fmla="*/ 4 w 12"/>
                  <a:gd name="T11" fmla="*/ 1 h 12"/>
                  <a:gd name="T12" fmla="*/ 4 w 12"/>
                  <a:gd name="T13" fmla="*/ 1 h 12"/>
                  <a:gd name="T14" fmla="*/ 3 w 12"/>
                  <a:gd name="T15" fmla="*/ 1 h 12"/>
                  <a:gd name="T16" fmla="*/ 3 w 12"/>
                  <a:gd name="T17" fmla="*/ 1 h 12"/>
                  <a:gd name="T18" fmla="*/ 3 w 12"/>
                  <a:gd name="T19" fmla="*/ 1 h 12"/>
                  <a:gd name="T20" fmla="*/ 3 w 12"/>
                  <a:gd name="T21" fmla="*/ 1 h 12"/>
                  <a:gd name="T22" fmla="*/ 3 w 12"/>
                  <a:gd name="T23" fmla="*/ 1 h 12"/>
                  <a:gd name="T24" fmla="*/ 3 w 12"/>
                  <a:gd name="T25" fmla="*/ 1 h 12"/>
                  <a:gd name="T26" fmla="*/ 3 w 12"/>
                  <a:gd name="T27" fmla="*/ 3 h 12"/>
                  <a:gd name="T28" fmla="*/ 1 w 12"/>
                  <a:gd name="T29" fmla="*/ 3 h 12"/>
                  <a:gd name="T30" fmla="*/ 1 w 12"/>
                  <a:gd name="T31" fmla="*/ 3 h 12"/>
                  <a:gd name="T32" fmla="*/ 1 w 12"/>
                  <a:gd name="T33" fmla="*/ 3 h 12"/>
                  <a:gd name="T34" fmla="*/ 1 w 12"/>
                  <a:gd name="T35" fmla="*/ 3 h 12"/>
                  <a:gd name="T36" fmla="*/ 1 w 12"/>
                  <a:gd name="T37" fmla="*/ 3 h 12"/>
                  <a:gd name="T38" fmla="*/ 3 w 12"/>
                  <a:gd name="T39" fmla="*/ 0 h 12"/>
                  <a:gd name="T40" fmla="*/ 12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12" y="0"/>
                    </a:moveTo>
                    <a:lnTo>
                      <a:pt x="3" y="12"/>
                    </a:lnTo>
                    <a:lnTo>
                      <a:pt x="0" y="12"/>
                    </a:lnTo>
                    <a:lnTo>
                      <a:pt x="8" y="1"/>
                    </a:lnTo>
                    <a:lnTo>
                      <a:pt x="4" y="1"/>
                    </a:lnTo>
                    <a:lnTo>
                      <a:pt x="3" y="1"/>
                    </a:lnTo>
                    <a:lnTo>
                      <a:pt x="3" y="3"/>
                    </a:lnTo>
                    <a:lnTo>
                      <a:pt x="1" y="3"/>
                    </a:lnTo>
                    <a:lnTo>
                      <a:pt x="3" y="0"/>
                    </a:lnTo>
                    <a:lnTo>
                      <a:pt x="12"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1" name="Freeform 1275"/>
              <p:cNvSpPr>
                <a:spLocks/>
              </p:cNvSpPr>
              <p:nvPr/>
            </p:nvSpPr>
            <p:spPr bwMode="auto">
              <a:xfrm>
                <a:off x="3071" y="864"/>
                <a:ext cx="11" cy="13"/>
              </a:xfrm>
              <a:custGeom>
                <a:avLst/>
                <a:gdLst>
                  <a:gd name="T0" fmla="*/ 10 w 11"/>
                  <a:gd name="T1" fmla="*/ 7 h 13"/>
                  <a:gd name="T2" fmla="*/ 10 w 11"/>
                  <a:gd name="T3" fmla="*/ 8 h 13"/>
                  <a:gd name="T4" fmla="*/ 10 w 11"/>
                  <a:gd name="T5" fmla="*/ 10 h 13"/>
                  <a:gd name="T6" fmla="*/ 10 w 11"/>
                  <a:gd name="T7" fmla="*/ 11 h 13"/>
                  <a:gd name="T8" fmla="*/ 8 w 11"/>
                  <a:gd name="T9" fmla="*/ 11 h 13"/>
                  <a:gd name="T10" fmla="*/ 8 w 11"/>
                  <a:gd name="T11" fmla="*/ 13 h 13"/>
                  <a:gd name="T12" fmla="*/ 7 w 11"/>
                  <a:gd name="T13" fmla="*/ 13 h 13"/>
                  <a:gd name="T14" fmla="*/ 7 w 11"/>
                  <a:gd name="T15" fmla="*/ 13 h 13"/>
                  <a:gd name="T16" fmla="*/ 5 w 11"/>
                  <a:gd name="T17" fmla="*/ 13 h 13"/>
                  <a:gd name="T18" fmla="*/ 3 w 11"/>
                  <a:gd name="T19" fmla="*/ 13 h 13"/>
                  <a:gd name="T20" fmla="*/ 3 w 11"/>
                  <a:gd name="T21" fmla="*/ 13 h 13"/>
                  <a:gd name="T22" fmla="*/ 2 w 11"/>
                  <a:gd name="T23" fmla="*/ 13 h 13"/>
                  <a:gd name="T24" fmla="*/ 0 w 11"/>
                  <a:gd name="T25" fmla="*/ 13 h 13"/>
                  <a:gd name="T26" fmla="*/ 0 w 11"/>
                  <a:gd name="T27" fmla="*/ 11 h 13"/>
                  <a:gd name="T28" fmla="*/ 0 w 11"/>
                  <a:gd name="T29" fmla="*/ 10 h 13"/>
                  <a:gd name="T30" fmla="*/ 2 w 11"/>
                  <a:gd name="T31" fmla="*/ 10 h 13"/>
                  <a:gd name="T32" fmla="*/ 3 w 11"/>
                  <a:gd name="T33" fmla="*/ 8 h 13"/>
                  <a:gd name="T34" fmla="*/ 5 w 11"/>
                  <a:gd name="T35" fmla="*/ 8 h 13"/>
                  <a:gd name="T36" fmla="*/ 3 w 11"/>
                  <a:gd name="T37" fmla="*/ 10 h 13"/>
                  <a:gd name="T38" fmla="*/ 3 w 11"/>
                  <a:gd name="T39" fmla="*/ 11 h 13"/>
                  <a:gd name="T40" fmla="*/ 3 w 11"/>
                  <a:gd name="T41" fmla="*/ 11 h 13"/>
                  <a:gd name="T42" fmla="*/ 5 w 11"/>
                  <a:gd name="T43" fmla="*/ 13 h 13"/>
                  <a:gd name="T44" fmla="*/ 5 w 11"/>
                  <a:gd name="T45" fmla="*/ 13 h 13"/>
                  <a:gd name="T46" fmla="*/ 7 w 11"/>
                  <a:gd name="T47" fmla="*/ 11 h 13"/>
                  <a:gd name="T48" fmla="*/ 7 w 11"/>
                  <a:gd name="T49" fmla="*/ 11 h 13"/>
                  <a:gd name="T50" fmla="*/ 7 w 11"/>
                  <a:gd name="T51" fmla="*/ 10 h 13"/>
                  <a:gd name="T52" fmla="*/ 7 w 11"/>
                  <a:gd name="T53" fmla="*/ 10 h 13"/>
                  <a:gd name="T54" fmla="*/ 7 w 11"/>
                  <a:gd name="T55" fmla="*/ 8 h 13"/>
                  <a:gd name="T56" fmla="*/ 5 w 11"/>
                  <a:gd name="T57" fmla="*/ 7 h 13"/>
                  <a:gd name="T58" fmla="*/ 3 w 11"/>
                  <a:gd name="T59" fmla="*/ 7 h 13"/>
                  <a:gd name="T60" fmla="*/ 2 w 11"/>
                  <a:gd name="T61" fmla="*/ 5 h 13"/>
                  <a:gd name="T62" fmla="*/ 3 w 11"/>
                  <a:gd name="T63" fmla="*/ 3 h 13"/>
                  <a:gd name="T64" fmla="*/ 3 w 11"/>
                  <a:gd name="T65" fmla="*/ 2 h 13"/>
                  <a:gd name="T66" fmla="*/ 5 w 11"/>
                  <a:gd name="T67" fmla="*/ 2 h 13"/>
                  <a:gd name="T68" fmla="*/ 7 w 11"/>
                  <a:gd name="T69" fmla="*/ 0 h 13"/>
                  <a:gd name="T70" fmla="*/ 8 w 11"/>
                  <a:gd name="T71" fmla="*/ 0 h 13"/>
                  <a:gd name="T72" fmla="*/ 10 w 11"/>
                  <a:gd name="T73" fmla="*/ 0 h 13"/>
                  <a:gd name="T74" fmla="*/ 11 w 11"/>
                  <a:gd name="T75" fmla="*/ 2 h 13"/>
                  <a:gd name="T76" fmla="*/ 11 w 11"/>
                  <a:gd name="T77" fmla="*/ 2 h 13"/>
                  <a:gd name="T78" fmla="*/ 11 w 11"/>
                  <a:gd name="T79" fmla="*/ 3 h 13"/>
                  <a:gd name="T80" fmla="*/ 10 w 11"/>
                  <a:gd name="T81" fmla="*/ 5 h 13"/>
                  <a:gd name="T82" fmla="*/ 8 w 11"/>
                  <a:gd name="T83" fmla="*/ 5 h 13"/>
                  <a:gd name="T84" fmla="*/ 8 w 11"/>
                  <a:gd name="T85" fmla="*/ 5 h 13"/>
                  <a:gd name="T86" fmla="*/ 8 w 11"/>
                  <a:gd name="T87" fmla="*/ 3 h 13"/>
                  <a:gd name="T88" fmla="*/ 8 w 11"/>
                  <a:gd name="T89" fmla="*/ 2 h 13"/>
                  <a:gd name="T90" fmla="*/ 8 w 11"/>
                  <a:gd name="T91" fmla="*/ 2 h 13"/>
                  <a:gd name="T92" fmla="*/ 7 w 11"/>
                  <a:gd name="T93" fmla="*/ 2 h 13"/>
                  <a:gd name="T94" fmla="*/ 7 w 11"/>
                  <a:gd name="T95" fmla="*/ 2 h 13"/>
                  <a:gd name="T96" fmla="*/ 5 w 11"/>
                  <a:gd name="T97" fmla="*/ 2 h 13"/>
                  <a:gd name="T98" fmla="*/ 5 w 11"/>
                  <a:gd name="T99" fmla="*/ 3 h 13"/>
                  <a:gd name="T100" fmla="*/ 5 w 11"/>
                  <a:gd name="T101" fmla="*/ 3 h 13"/>
                  <a:gd name="T102" fmla="*/ 5 w 11"/>
                  <a:gd name="T103" fmla="*/ 5 h 13"/>
                  <a:gd name="T104" fmla="*/ 7 w 11"/>
                  <a:gd name="T105" fmla="*/ 5 h 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3"/>
                  <a:gd name="T161" fmla="*/ 11 w 11"/>
                  <a:gd name="T162" fmla="*/ 13 h 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3">
                    <a:moveTo>
                      <a:pt x="8" y="7"/>
                    </a:moveTo>
                    <a:lnTo>
                      <a:pt x="8" y="7"/>
                    </a:lnTo>
                    <a:lnTo>
                      <a:pt x="10" y="7"/>
                    </a:lnTo>
                    <a:lnTo>
                      <a:pt x="10" y="8"/>
                    </a:lnTo>
                    <a:lnTo>
                      <a:pt x="10" y="10"/>
                    </a:lnTo>
                    <a:lnTo>
                      <a:pt x="10" y="11"/>
                    </a:lnTo>
                    <a:lnTo>
                      <a:pt x="8" y="11"/>
                    </a:lnTo>
                    <a:lnTo>
                      <a:pt x="8" y="13"/>
                    </a:lnTo>
                    <a:lnTo>
                      <a:pt x="7" y="13"/>
                    </a:lnTo>
                    <a:lnTo>
                      <a:pt x="5" y="13"/>
                    </a:lnTo>
                    <a:lnTo>
                      <a:pt x="3" y="13"/>
                    </a:lnTo>
                    <a:lnTo>
                      <a:pt x="2" y="13"/>
                    </a:lnTo>
                    <a:lnTo>
                      <a:pt x="0" y="13"/>
                    </a:lnTo>
                    <a:lnTo>
                      <a:pt x="0" y="11"/>
                    </a:lnTo>
                    <a:lnTo>
                      <a:pt x="0" y="10"/>
                    </a:lnTo>
                    <a:lnTo>
                      <a:pt x="2" y="10"/>
                    </a:lnTo>
                    <a:lnTo>
                      <a:pt x="2" y="8"/>
                    </a:lnTo>
                    <a:lnTo>
                      <a:pt x="3" y="8"/>
                    </a:lnTo>
                    <a:lnTo>
                      <a:pt x="5" y="7"/>
                    </a:lnTo>
                    <a:lnTo>
                      <a:pt x="5" y="8"/>
                    </a:lnTo>
                    <a:lnTo>
                      <a:pt x="3" y="8"/>
                    </a:lnTo>
                    <a:lnTo>
                      <a:pt x="3" y="10"/>
                    </a:lnTo>
                    <a:lnTo>
                      <a:pt x="3" y="11"/>
                    </a:lnTo>
                    <a:lnTo>
                      <a:pt x="3" y="13"/>
                    </a:lnTo>
                    <a:lnTo>
                      <a:pt x="5" y="13"/>
                    </a:lnTo>
                    <a:lnTo>
                      <a:pt x="5" y="11"/>
                    </a:lnTo>
                    <a:lnTo>
                      <a:pt x="7" y="11"/>
                    </a:lnTo>
                    <a:lnTo>
                      <a:pt x="7" y="10"/>
                    </a:lnTo>
                    <a:lnTo>
                      <a:pt x="7" y="8"/>
                    </a:lnTo>
                    <a:lnTo>
                      <a:pt x="5" y="8"/>
                    </a:lnTo>
                    <a:lnTo>
                      <a:pt x="5" y="7"/>
                    </a:lnTo>
                    <a:lnTo>
                      <a:pt x="3" y="7"/>
                    </a:lnTo>
                    <a:lnTo>
                      <a:pt x="3" y="5"/>
                    </a:lnTo>
                    <a:lnTo>
                      <a:pt x="2" y="5"/>
                    </a:lnTo>
                    <a:lnTo>
                      <a:pt x="3" y="3"/>
                    </a:lnTo>
                    <a:lnTo>
                      <a:pt x="3" y="2"/>
                    </a:lnTo>
                    <a:lnTo>
                      <a:pt x="5" y="2"/>
                    </a:lnTo>
                    <a:lnTo>
                      <a:pt x="7" y="0"/>
                    </a:lnTo>
                    <a:lnTo>
                      <a:pt x="8" y="0"/>
                    </a:lnTo>
                    <a:lnTo>
                      <a:pt x="10" y="0"/>
                    </a:lnTo>
                    <a:lnTo>
                      <a:pt x="11" y="2"/>
                    </a:lnTo>
                    <a:lnTo>
                      <a:pt x="11" y="3"/>
                    </a:lnTo>
                    <a:lnTo>
                      <a:pt x="10" y="5"/>
                    </a:lnTo>
                    <a:lnTo>
                      <a:pt x="8" y="5"/>
                    </a:lnTo>
                    <a:lnTo>
                      <a:pt x="8" y="7"/>
                    </a:lnTo>
                    <a:lnTo>
                      <a:pt x="7" y="5"/>
                    </a:lnTo>
                    <a:lnTo>
                      <a:pt x="8" y="5"/>
                    </a:lnTo>
                    <a:lnTo>
                      <a:pt x="8" y="3"/>
                    </a:lnTo>
                    <a:lnTo>
                      <a:pt x="10" y="2"/>
                    </a:lnTo>
                    <a:lnTo>
                      <a:pt x="8" y="2"/>
                    </a:lnTo>
                    <a:lnTo>
                      <a:pt x="7" y="2"/>
                    </a:lnTo>
                    <a:lnTo>
                      <a:pt x="5" y="2"/>
                    </a:lnTo>
                    <a:lnTo>
                      <a:pt x="5" y="3"/>
                    </a:lnTo>
                    <a:lnTo>
                      <a:pt x="5" y="5"/>
                    </a:lnTo>
                    <a:lnTo>
                      <a:pt x="7" y="5"/>
                    </a:lnTo>
                    <a:lnTo>
                      <a:pt x="8" y="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2" name="Freeform 1276"/>
              <p:cNvSpPr>
                <a:spLocks/>
              </p:cNvSpPr>
              <p:nvPr/>
            </p:nvSpPr>
            <p:spPr bwMode="auto">
              <a:xfrm>
                <a:off x="3060" y="833"/>
                <a:ext cx="13" cy="13"/>
              </a:xfrm>
              <a:custGeom>
                <a:avLst/>
                <a:gdLst>
                  <a:gd name="T0" fmla="*/ 8 w 13"/>
                  <a:gd name="T1" fmla="*/ 2 h 13"/>
                  <a:gd name="T2" fmla="*/ 7 w 13"/>
                  <a:gd name="T3" fmla="*/ 2 h 13"/>
                  <a:gd name="T4" fmla="*/ 5 w 13"/>
                  <a:gd name="T5" fmla="*/ 3 h 13"/>
                  <a:gd name="T6" fmla="*/ 4 w 13"/>
                  <a:gd name="T7" fmla="*/ 5 h 13"/>
                  <a:gd name="T8" fmla="*/ 4 w 13"/>
                  <a:gd name="T9" fmla="*/ 5 h 13"/>
                  <a:gd name="T10" fmla="*/ 4 w 13"/>
                  <a:gd name="T11" fmla="*/ 6 h 13"/>
                  <a:gd name="T12" fmla="*/ 5 w 13"/>
                  <a:gd name="T13" fmla="*/ 8 h 13"/>
                  <a:gd name="T14" fmla="*/ 5 w 13"/>
                  <a:gd name="T15" fmla="*/ 8 h 13"/>
                  <a:gd name="T16" fmla="*/ 8 w 13"/>
                  <a:gd name="T17" fmla="*/ 8 h 13"/>
                  <a:gd name="T18" fmla="*/ 10 w 13"/>
                  <a:gd name="T19" fmla="*/ 6 h 13"/>
                  <a:gd name="T20" fmla="*/ 8 w 13"/>
                  <a:gd name="T21" fmla="*/ 8 h 13"/>
                  <a:gd name="T22" fmla="*/ 7 w 13"/>
                  <a:gd name="T23" fmla="*/ 9 h 13"/>
                  <a:gd name="T24" fmla="*/ 7 w 13"/>
                  <a:gd name="T25" fmla="*/ 11 h 13"/>
                  <a:gd name="T26" fmla="*/ 5 w 13"/>
                  <a:gd name="T27" fmla="*/ 11 h 13"/>
                  <a:gd name="T28" fmla="*/ 4 w 13"/>
                  <a:gd name="T29" fmla="*/ 11 h 13"/>
                  <a:gd name="T30" fmla="*/ 2 w 13"/>
                  <a:gd name="T31" fmla="*/ 13 h 13"/>
                  <a:gd name="T32" fmla="*/ 2 w 13"/>
                  <a:gd name="T33" fmla="*/ 13 h 13"/>
                  <a:gd name="T34" fmla="*/ 0 w 13"/>
                  <a:gd name="T35" fmla="*/ 13 h 13"/>
                  <a:gd name="T36" fmla="*/ 2 w 13"/>
                  <a:gd name="T37" fmla="*/ 13 h 13"/>
                  <a:gd name="T38" fmla="*/ 2 w 13"/>
                  <a:gd name="T39" fmla="*/ 13 h 13"/>
                  <a:gd name="T40" fmla="*/ 4 w 13"/>
                  <a:gd name="T41" fmla="*/ 13 h 13"/>
                  <a:gd name="T42" fmla="*/ 4 w 13"/>
                  <a:gd name="T43" fmla="*/ 13 h 13"/>
                  <a:gd name="T44" fmla="*/ 5 w 13"/>
                  <a:gd name="T45" fmla="*/ 13 h 13"/>
                  <a:gd name="T46" fmla="*/ 7 w 13"/>
                  <a:gd name="T47" fmla="*/ 11 h 13"/>
                  <a:gd name="T48" fmla="*/ 8 w 13"/>
                  <a:gd name="T49" fmla="*/ 11 h 13"/>
                  <a:gd name="T50" fmla="*/ 10 w 13"/>
                  <a:gd name="T51" fmla="*/ 9 h 13"/>
                  <a:gd name="T52" fmla="*/ 11 w 13"/>
                  <a:gd name="T53" fmla="*/ 8 h 13"/>
                  <a:gd name="T54" fmla="*/ 11 w 13"/>
                  <a:gd name="T55" fmla="*/ 8 h 13"/>
                  <a:gd name="T56" fmla="*/ 13 w 13"/>
                  <a:gd name="T57" fmla="*/ 6 h 13"/>
                  <a:gd name="T58" fmla="*/ 13 w 13"/>
                  <a:gd name="T59" fmla="*/ 3 h 13"/>
                  <a:gd name="T60" fmla="*/ 13 w 13"/>
                  <a:gd name="T61" fmla="*/ 2 h 13"/>
                  <a:gd name="T62" fmla="*/ 11 w 13"/>
                  <a:gd name="T63" fmla="*/ 2 h 13"/>
                  <a:gd name="T64" fmla="*/ 10 w 13"/>
                  <a:gd name="T65" fmla="*/ 0 h 13"/>
                  <a:gd name="T66" fmla="*/ 10 w 13"/>
                  <a:gd name="T67" fmla="*/ 2 h 13"/>
                  <a:gd name="T68" fmla="*/ 10 w 13"/>
                  <a:gd name="T69" fmla="*/ 3 h 13"/>
                  <a:gd name="T70" fmla="*/ 10 w 13"/>
                  <a:gd name="T71" fmla="*/ 3 h 13"/>
                  <a:gd name="T72" fmla="*/ 10 w 13"/>
                  <a:gd name="T73" fmla="*/ 5 h 13"/>
                  <a:gd name="T74" fmla="*/ 10 w 13"/>
                  <a:gd name="T75" fmla="*/ 6 h 13"/>
                  <a:gd name="T76" fmla="*/ 8 w 13"/>
                  <a:gd name="T77" fmla="*/ 6 h 13"/>
                  <a:gd name="T78" fmla="*/ 7 w 13"/>
                  <a:gd name="T79" fmla="*/ 6 h 13"/>
                  <a:gd name="T80" fmla="*/ 7 w 13"/>
                  <a:gd name="T81" fmla="*/ 6 h 13"/>
                  <a:gd name="T82" fmla="*/ 7 w 13"/>
                  <a:gd name="T83" fmla="*/ 6 h 13"/>
                  <a:gd name="T84" fmla="*/ 7 w 13"/>
                  <a:gd name="T85" fmla="*/ 5 h 13"/>
                  <a:gd name="T86" fmla="*/ 7 w 13"/>
                  <a:gd name="T87" fmla="*/ 5 h 13"/>
                  <a:gd name="T88" fmla="*/ 7 w 13"/>
                  <a:gd name="T89" fmla="*/ 3 h 13"/>
                  <a:gd name="T90" fmla="*/ 8 w 13"/>
                  <a:gd name="T91" fmla="*/ 2 h 13"/>
                  <a:gd name="T92" fmla="*/ 10 w 13"/>
                  <a:gd name="T93" fmla="*/ 0 h 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
                  <a:gd name="T142" fmla="*/ 0 h 13"/>
                  <a:gd name="T143" fmla="*/ 13 w 13"/>
                  <a:gd name="T144" fmla="*/ 13 h 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 h="13">
                    <a:moveTo>
                      <a:pt x="10" y="0"/>
                    </a:moveTo>
                    <a:lnTo>
                      <a:pt x="8" y="0"/>
                    </a:lnTo>
                    <a:lnTo>
                      <a:pt x="8" y="2"/>
                    </a:lnTo>
                    <a:lnTo>
                      <a:pt x="7" y="2"/>
                    </a:lnTo>
                    <a:lnTo>
                      <a:pt x="5" y="2"/>
                    </a:lnTo>
                    <a:lnTo>
                      <a:pt x="5" y="3"/>
                    </a:lnTo>
                    <a:lnTo>
                      <a:pt x="4" y="3"/>
                    </a:lnTo>
                    <a:lnTo>
                      <a:pt x="4" y="5"/>
                    </a:lnTo>
                    <a:lnTo>
                      <a:pt x="4" y="6"/>
                    </a:lnTo>
                    <a:lnTo>
                      <a:pt x="4" y="8"/>
                    </a:lnTo>
                    <a:lnTo>
                      <a:pt x="5" y="8"/>
                    </a:lnTo>
                    <a:lnTo>
                      <a:pt x="7" y="8"/>
                    </a:lnTo>
                    <a:lnTo>
                      <a:pt x="8" y="8"/>
                    </a:lnTo>
                    <a:lnTo>
                      <a:pt x="8" y="6"/>
                    </a:lnTo>
                    <a:lnTo>
                      <a:pt x="10" y="6"/>
                    </a:lnTo>
                    <a:lnTo>
                      <a:pt x="10" y="8"/>
                    </a:lnTo>
                    <a:lnTo>
                      <a:pt x="8" y="8"/>
                    </a:lnTo>
                    <a:lnTo>
                      <a:pt x="8" y="9"/>
                    </a:lnTo>
                    <a:lnTo>
                      <a:pt x="7" y="9"/>
                    </a:lnTo>
                    <a:lnTo>
                      <a:pt x="7" y="11"/>
                    </a:lnTo>
                    <a:lnTo>
                      <a:pt x="5" y="11"/>
                    </a:lnTo>
                    <a:lnTo>
                      <a:pt x="4" y="11"/>
                    </a:lnTo>
                    <a:lnTo>
                      <a:pt x="4" y="13"/>
                    </a:lnTo>
                    <a:lnTo>
                      <a:pt x="2" y="13"/>
                    </a:lnTo>
                    <a:lnTo>
                      <a:pt x="0" y="13"/>
                    </a:lnTo>
                    <a:lnTo>
                      <a:pt x="2" y="13"/>
                    </a:lnTo>
                    <a:lnTo>
                      <a:pt x="4" y="13"/>
                    </a:lnTo>
                    <a:lnTo>
                      <a:pt x="5" y="13"/>
                    </a:lnTo>
                    <a:lnTo>
                      <a:pt x="7" y="13"/>
                    </a:lnTo>
                    <a:lnTo>
                      <a:pt x="7" y="11"/>
                    </a:lnTo>
                    <a:lnTo>
                      <a:pt x="8" y="11"/>
                    </a:lnTo>
                    <a:lnTo>
                      <a:pt x="10" y="11"/>
                    </a:lnTo>
                    <a:lnTo>
                      <a:pt x="10" y="9"/>
                    </a:lnTo>
                    <a:lnTo>
                      <a:pt x="11" y="9"/>
                    </a:lnTo>
                    <a:lnTo>
                      <a:pt x="11" y="8"/>
                    </a:lnTo>
                    <a:lnTo>
                      <a:pt x="13" y="6"/>
                    </a:lnTo>
                    <a:lnTo>
                      <a:pt x="13" y="5"/>
                    </a:lnTo>
                    <a:lnTo>
                      <a:pt x="13" y="3"/>
                    </a:lnTo>
                    <a:lnTo>
                      <a:pt x="13" y="2"/>
                    </a:lnTo>
                    <a:lnTo>
                      <a:pt x="11" y="2"/>
                    </a:lnTo>
                    <a:lnTo>
                      <a:pt x="10" y="0"/>
                    </a:lnTo>
                    <a:lnTo>
                      <a:pt x="8" y="2"/>
                    </a:lnTo>
                    <a:lnTo>
                      <a:pt x="10" y="2"/>
                    </a:lnTo>
                    <a:lnTo>
                      <a:pt x="10" y="3"/>
                    </a:lnTo>
                    <a:lnTo>
                      <a:pt x="10" y="5"/>
                    </a:lnTo>
                    <a:lnTo>
                      <a:pt x="10" y="6"/>
                    </a:lnTo>
                    <a:lnTo>
                      <a:pt x="8" y="6"/>
                    </a:lnTo>
                    <a:lnTo>
                      <a:pt x="7" y="6"/>
                    </a:lnTo>
                    <a:lnTo>
                      <a:pt x="7" y="5"/>
                    </a:lnTo>
                    <a:lnTo>
                      <a:pt x="7" y="3"/>
                    </a:lnTo>
                    <a:lnTo>
                      <a:pt x="7" y="2"/>
                    </a:lnTo>
                    <a:lnTo>
                      <a:pt x="8" y="2"/>
                    </a:lnTo>
                    <a:lnTo>
                      <a:pt x="1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3" name="Freeform 1277"/>
              <p:cNvSpPr>
                <a:spLocks/>
              </p:cNvSpPr>
              <p:nvPr/>
            </p:nvSpPr>
            <p:spPr bwMode="auto">
              <a:xfrm>
                <a:off x="3068" y="803"/>
                <a:ext cx="10" cy="11"/>
              </a:xfrm>
              <a:custGeom>
                <a:avLst/>
                <a:gdLst>
                  <a:gd name="T0" fmla="*/ 10 w 10"/>
                  <a:gd name="T1" fmla="*/ 0 h 11"/>
                  <a:gd name="T2" fmla="*/ 5 w 10"/>
                  <a:gd name="T3" fmla="*/ 10 h 11"/>
                  <a:gd name="T4" fmla="*/ 5 w 10"/>
                  <a:gd name="T5" fmla="*/ 11 h 11"/>
                  <a:gd name="T6" fmla="*/ 5 w 10"/>
                  <a:gd name="T7" fmla="*/ 11 h 11"/>
                  <a:gd name="T8" fmla="*/ 5 w 10"/>
                  <a:gd name="T9" fmla="*/ 11 h 11"/>
                  <a:gd name="T10" fmla="*/ 5 w 10"/>
                  <a:gd name="T11" fmla="*/ 11 h 11"/>
                  <a:gd name="T12" fmla="*/ 6 w 10"/>
                  <a:gd name="T13" fmla="*/ 11 h 11"/>
                  <a:gd name="T14" fmla="*/ 6 w 10"/>
                  <a:gd name="T15" fmla="*/ 11 h 11"/>
                  <a:gd name="T16" fmla="*/ 6 w 10"/>
                  <a:gd name="T17" fmla="*/ 11 h 11"/>
                  <a:gd name="T18" fmla="*/ 6 w 10"/>
                  <a:gd name="T19" fmla="*/ 11 h 11"/>
                  <a:gd name="T20" fmla="*/ 6 w 10"/>
                  <a:gd name="T21" fmla="*/ 11 h 11"/>
                  <a:gd name="T22" fmla="*/ 0 w 10"/>
                  <a:gd name="T23" fmla="*/ 11 h 11"/>
                  <a:gd name="T24" fmla="*/ 0 w 10"/>
                  <a:gd name="T25" fmla="*/ 11 h 11"/>
                  <a:gd name="T26" fmla="*/ 2 w 10"/>
                  <a:gd name="T27" fmla="*/ 11 h 11"/>
                  <a:gd name="T28" fmla="*/ 2 w 10"/>
                  <a:gd name="T29" fmla="*/ 11 h 11"/>
                  <a:gd name="T30" fmla="*/ 2 w 10"/>
                  <a:gd name="T31" fmla="*/ 11 h 11"/>
                  <a:gd name="T32" fmla="*/ 2 w 10"/>
                  <a:gd name="T33" fmla="*/ 11 h 11"/>
                  <a:gd name="T34" fmla="*/ 2 w 10"/>
                  <a:gd name="T35" fmla="*/ 11 h 11"/>
                  <a:gd name="T36" fmla="*/ 2 w 10"/>
                  <a:gd name="T37" fmla="*/ 11 h 11"/>
                  <a:gd name="T38" fmla="*/ 3 w 10"/>
                  <a:gd name="T39" fmla="*/ 11 h 11"/>
                  <a:gd name="T40" fmla="*/ 3 w 10"/>
                  <a:gd name="T41" fmla="*/ 10 h 11"/>
                  <a:gd name="T42" fmla="*/ 5 w 10"/>
                  <a:gd name="T43" fmla="*/ 5 h 11"/>
                  <a:gd name="T44" fmla="*/ 5 w 10"/>
                  <a:gd name="T45" fmla="*/ 5 h 11"/>
                  <a:gd name="T46" fmla="*/ 5 w 10"/>
                  <a:gd name="T47" fmla="*/ 5 h 11"/>
                  <a:gd name="T48" fmla="*/ 5 w 10"/>
                  <a:gd name="T49" fmla="*/ 4 h 11"/>
                  <a:gd name="T50" fmla="*/ 5 w 10"/>
                  <a:gd name="T51" fmla="*/ 4 h 11"/>
                  <a:gd name="T52" fmla="*/ 5 w 10"/>
                  <a:gd name="T53" fmla="*/ 4 h 11"/>
                  <a:gd name="T54" fmla="*/ 5 w 10"/>
                  <a:gd name="T55" fmla="*/ 4 h 11"/>
                  <a:gd name="T56" fmla="*/ 5 w 10"/>
                  <a:gd name="T57" fmla="*/ 4 h 11"/>
                  <a:gd name="T58" fmla="*/ 5 w 10"/>
                  <a:gd name="T59" fmla="*/ 4 h 11"/>
                  <a:gd name="T60" fmla="*/ 3 w 10"/>
                  <a:gd name="T61" fmla="*/ 4 h 11"/>
                  <a:gd name="T62" fmla="*/ 3 w 10"/>
                  <a:gd name="T63" fmla="*/ 4 h 11"/>
                  <a:gd name="T64" fmla="*/ 3 w 10"/>
                  <a:gd name="T65" fmla="*/ 4 h 11"/>
                  <a:gd name="T66" fmla="*/ 3 w 10"/>
                  <a:gd name="T67" fmla="*/ 4 h 11"/>
                  <a:gd name="T68" fmla="*/ 10 w 10"/>
                  <a:gd name="T69" fmla="*/ 0 h 11"/>
                  <a:gd name="T70" fmla="*/ 10 w 10"/>
                  <a:gd name="T71" fmla="*/ 0 h 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
                  <a:gd name="T109" fmla="*/ 0 h 11"/>
                  <a:gd name="T110" fmla="*/ 10 w 10"/>
                  <a:gd name="T111" fmla="*/ 11 h 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 h="11">
                    <a:moveTo>
                      <a:pt x="10" y="0"/>
                    </a:moveTo>
                    <a:lnTo>
                      <a:pt x="5" y="10"/>
                    </a:lnTo>
                    <a:lnTo>
                      <a:pt x="5" y="11"/>
                    </a:lnTo>
                    <a:lnTo>
                      <a:pt x="6" y="11"/>
                    </a:lnTo>
                    <a:lnTo>
                      <a:pt x="0" y="11"/>
                    </a:lnTo>
                    <a:lnTo>
                      <a:pt x="2" y="11"/>
                    </a:lnTo>
                    <a:lnTo>
                      <a:pt x="3" y="11"/>
                    </a:lnTo>
                    <a:lnTo>
                      <a:pt x="3" y="10"/>
                    </a:lnTo>
                    <a:lnTo>
                      <a:pt x="5" y="5"/>
                    </a:lnTo>
                    <a:lnTo>
                      <a:pt x="5" y="4"/>
                    </a:lnTo>
                    <a:lnTo>
                      <a:pt x="3" y="4"/>
                    </a:lnTo>
                    <a:lnTo>
                      <a:pt x="1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4" name="Freeform 1278"/>
              <p:cNvSpPr>
                <a:spLocks/>
              </p:cNvSpPr>
              <p:nvPr/>
            </p:nvSpPr>
            <p:spPr bwMode="auto">
              <a:xfrm>
                <a:off x="3076" y="803"/>
                <a:ext cx="12" cy="13"/>
              </a:xfrm>
              <a:custGeom>
                <a:avLst/>
                <a:gdLst>
                  <a:gd name="T0" fmla="*/ 8 w 12"/>
                  <a:gd name="T1" fmla="*/ 0 h 13"/>
                  <a:gd name="T2" fmla="*/ 8 w 12"/>
                  <a:gd name="T3" fmla="*/ 0 h 13"/>
                  <a:gd name="T4" fmla="*/ 6 w 12"/>
                  <a:gd name="T5" fmla="*/ 0 h 13"/>
                  <a:gd name="T6" fmla="*/ 5 w 12"/>
                  <a:gd name="T7" fmla="*/ 2 h 13"/>
                  <a:gd name="T8" fmla="*/ 3 w 12"/>
                  <a:gd name="T9" fmla="*/ 2 h 13"/>
                  <a:gd name="T10" fmla="*/ 3 w 12"/>
                  <a:gd name="T11" fmla="*/ 4 h 13"/>
                  <a:gd name="T12" fmla="*/ 2 w 12"/>
                  <a:gd name="T13" fmla="*/ 5 h 13"/>
                  <a:gd name="T14" fmla="*/ 2 w 12"/>
                  <a:gd name="T15" fmla="*/ 5 h 13"/>
                  <a:gd name="T16" fmla="*/ 0 w 12"/>
                  <a:gd name="T17" fmla="*/ 8 h 13"/>
                  <a:gd name="T18" fmla="*/ 0 w 12"/>
                  <a:gd name="T19" fmla="*/ 10 h 13"/>
                  <a:gd name="T20" fmla="*/ 0 w 12"/>
                  <a:gd name="T21" fmla="*/ 10 h 13"/>
                  <a:gd name="T22" fmla="*/ 2 w 12"/>
                  <a:gd name="T23" fmla="*/ 11 h 13"/>
                  <a:gd name="T24" fmla="*/ 3 w 12"/>
                  <a:gd name="T25" fmla="*/ 13 h 13"/>
                  <a:gd name="T26" fmla="*/ 3 w 12"/>
                  <a:gd name="T27" fmla="*/ 13 h 13"/>
                  <a:gd name="T28" fmla="*/ 5 w 12"/>
                  <a:gd name="T29" fmla="*/ 13 h 13"/>
                  <a:gd name="T30" fmla="*/ 6 w 12"/>
                  <a:gd name="T31" fmla="*/ 13 h 13"/>
                  <a:gd name="T32" fmla="*/ 8 w 12"/>
                  <a:gd name="T33" fmla="*/ 11 h 13"/>
                  <a:gd name="T34" fmla="*/ 9 w 12"/>
                  <a:gd name="T35" fmla="*/ 10 h 13"/>
                  <a:gd name="T36" fmla="*/ 11 w 12"/>
                  <a:gd name="T37" fmla="*/ 10 h 13"/>
                  <a:gd name="T38" fmla="*/ 12 w 12"/>
                  <a:gd name="T39" fmla="*/ 8 h 13"/>
                  <a:gd name="T40" fmla="*/ 12 w 12"/>
                  <a:gd name="T41" fmla="*/ 5 h 13"/>
                  <a:gd name="T42" fmla="*/ 12 w 12"/>
                  <a:gd name="T43" fmla="*/ 5 h 13"/>
                  <a:gd name="T44" fmla="*/ 12 w 12"/>
                  <a:gd name="T45" fmla="*/ 4 h 13"/>
                  <a:gd name="T46" fmla="*/ 12 w 12"/>
                  <a:gd name="T47" fmla="*/ 2 h 13"/>
                  <a:gd name="T48" fmla="*/ 12 w 12"/>
                  <a:gd name="T49" fmla="*/ 2 h 13"/>
                  <a:gd name="T50" fmla="*/ 11 w 12"/>
                  <a:gd name="T51" fmla="*/ 0 h 13"/>
                  <a:gd name="T52" fmla="*/ 11 w 12"/>
                  <a:gd name="T53" fmla="*/ 0 h 13"/>
                  <a:gd name="T54" fmla="*/ 9 w 12"/>
                  <a:gd name="T55" fmla="*/ 0 h 13"/>
                  <a:gd name="T56" fmla="*/ 8 w 12"/>
                  <a:gd name="T57" fmla="*/ 2 h 13"/>
                  <a:gd name="T58" fmla="*/ 9 w 12"/>
                  <a:gd name="T59" fmla="*/ 2 h 13"/>
                  <a:gd name="T60" fmla="*/ 9 w 12"/>
                  <a:gd name="T61" fmla="*/ 4 h 13"/>
                  <a:gd name="T62" fmla="*/ 9 w 12"/>
                  <a:gd name="T63" fmla="*/ 5 h 13"/>
                  <a:gd name="T64" fmla="*/ 9 w 12"/>
                  <a:gd name="T65" fmla="*/ 7 h 13"/>
                  <a:gd name="T66" fmla="*/ 8 w 12"/>
                  <a:gd name="T67" fmla="*/ 8 h 13"/>
                  <a:gd name="T68" fmla="*/ 8 w 12"/>
                  <a:gd name="T69" fmla="*/ 10 h 13"/>
                  <a:gd name="T70" fmla="*/ 6 w 12"/>
                  <a:gd name="T71" fmla="*/ 11 h 13"/>
                  <a:gd name="T72" fmla="*/ 5 w 12"/>
                  <a:gd name="T73" fmla="*/ 11 h 13"/>
                  <a:gd name="T74" fmla="*/ 5 w 12"/>
                  <a:gd name="T75" fmla="*/ 11 h 13"/>
                  <a:gd name="T76" fmla="*/ 3 w 12"/>
                  <a:gd name="T77" fmla="*/ 11 h 13"/>
                  <a:gd name="T78" fmla="*/ 3 w 12"/>
                  <a:gd name="T79" fmla="*/ 10 h 13"/>
                  <a:gd name="T80" fmla="*/ 3 w 12"/>
                  <a:gd name="T81" fmla="*/ 10 h 13"/>
                  <a:gd name="T82" fmla="*/ 3 w 12"/>
                  <a:gd name="T83" fmla="*/ 8 h 13"/>
                  <a:gd name="T84" fmla="*/ 3 w 12"/>
                  <a:gd name="T85" fmla="*/ 8 h 13"/>
                  <a:gd name="T86" fmla="*/ 3 w 12"/>
                  <a:gd name="T87" fmla="*/ 7 h 13"/>
                  <a:gd name="T88" fmla="*/ 5 w 12"/>
                  <a:gd name="T89" fmla="*/ 7 h 13"/>
                  <a:gd name="T90" fmla="*/ 5 w 12"/>
                  <a:gd name="T91" fmla="*/ 5 h 13"/>
                  <a:gd name="T92" fmla="*/ 5 w 12"/>
                  <a:gd name="T93" fmla="*/ 5 h 13"/>
                  <a:gd name="T94" fmla="*/ 5 w 12"/>
                  <a:gd name="T95" fmla="*/ 4 h 13"/>
                  <a:gd name="T96" fmla="*/ 6 w 12"/>
                  <a:gd name="T97" fmla="*/ 4 h 13"/>
                  <a:gd name="T98" fmla="*/ 6 w 12"/>
                  <a:gd name="T99" fmla="*/ 2 h 13"/>
                  <a:gd name="T100" fmla="*/ 6 w 12"/>
                  <a:gd name="T101" fmla="*/ 2 h 13"/>
                  <a:gd name="T102" fmla="*/ 8 w 12"/>
                  <a:gd name="T103" fmla="*/ 2 h 13"/>
                  <a:gd name="T104" fmla="*/ 8 w 12"/>
                  <a:gd name="T105" fmla="*/ 2 h 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
                  <a:gd name="T160" fmla="*/ 0 h 13"/>
                  <a:gd name="T161" fmla="*/ 12 w 12"/>
                  <a:gd name="T162" fmla="*/ 13 h 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 h="13">
                    <a:moveTo>
                      <a:pt x="9" y="0"/>
                    </a:moveTo>
                    <a:lnTo>
                      <a:pt x="8" y="0"/>
                    </a:lnTo>
                    <a:lnTo>
                      <a:pt x="6" y="0"/>
                    </a:lnTo>
                    <a:lnTo>
                      <a:pt x="6" y="2"/>
                    </a:lnTo>
                    <a:lnTo>
                      <a:pt x="5" y="2"/>
                    </a:lnTo>
                    <a:lnTo>
                      <a:pt x="3" y="2"/>
                    </a:lnTo>
                    <a:lnTo>
                      <a:pt x="3" y="4"/>
                    </a:lnTo>
                    <a:lnTo>
                      <a:pt x="2" y="4"/>
                    </a:lnTo>
                    <a:lnTo>
                      <a:pt x="2" y="5"/>
                    </a:lnTo>
                    <a:lnTo>
                      <a:pt x="2" y="7"/>
                    </a:lnTo>
                    <a:lnTo>
                      <a:pt x="0" y="8"/>
                    </a:lnTo>
                    <a:lnTo>
                      <a:pt x="0" y="10"/>
                    </a:lnTo>
                    <a:lnTo>
                      <a:pt x="2" y="11"/>
                    </a:lnTo>
                    <a:lnTo>
                      <a:pt x="3" y="13"/>
                    </a:lnTo>
                    <a:lnTo>
                      <a:pt x="5" y="13"/>
                    </a:lnTo>
                    <a:lnTo>
                      <a:pt x="6" y="13"/>
                    </a:lnTo>
                    <a:lnTo>
                      <a:pt x="8" y="11"/>
                    </a:lnTo>
                    <a:lnTo>
                      <a:pt x="9" y="11"/>
                    </a:lnTo>
                    <a:lnTo>
                      <a:pt x="9" y="10"/>
                    </a:lnTo>
                    <a:lnTo>
                      <a:pt x="11" y="10"/>
                    </a:lnTo>
                    <a:lnTo>
                      <a:pt x="11" y="8"/>
                    </a:lnTo>
                    <a:lnTo>
                      <a:pt x="12" y="8"/>
                    </a:lnTo>
                    <a:lnTo>
                      <a:pt x="12" y="7"/>
                    </a:lnTo>
                    <a:lnTo>
                      <a:pt x="12" y="5"/>
                    </a:lnTo>
                    <a:lnTo>
                      <a:pt x="12" y="4"/>
                    </a:lnTo>
                    <a:lnTo>
                      <a:pt x="12" y="2"/>
                    </a:lnTo>
                    <a:lnTo>
                      <a:pt x="11" y="2"/>
                    </a:lnTo>
                    <a:lnTo>
                      <a:pt x="11" y="0"/>
                    </a:lnTo>
                    <a:lnTo>
                      <a:pt x="9" y="0"/>
                    </a:lnTo>
                    <a:lnTo>
                      <a:pt x="8" y="2"/>
                    </a:lnTo>
                    <a:lnTo>
                      <a:pt x="9" y="2"/>
                    </a:lnTo>
                    <a:lnTo>
                      <a:pt x="9" y="4"/>
                    </a:lnTo>
                    <a:lnTo>
                      <a:pt x="9" y="5"/>
                    </a:lnTo>
                    <a:lnTo>
                      <a:pt x="9" y="7"/>
                    </a:lnTo>
                    <a:lnTo>
                      <a:pt x="8" y="8"/>
                    </a:lnTo>
                    <a:lnTo>
                      <a:pt x="8" y="10"/>
                    </a:lnTo>
                    <a:lnTo>
                      <a:pt x="8" y="11"/>
                    </a:lnTo>
                    <a:lnTo>
                      <a:pt x="6" y="11"/>
                    </a:lnTo>
                    <a:lnTo>
                      <a:pt x="5" y="11"/>
                    </a:lnTo>
                    <a:lnTo>
                      <a:pt x="3" y="11"/>
                    </a:lnTo>
                    <a:lnTo>
                      <a:pt x="3" y="10"/>
                    </a:lnTo>
                    <a:lnTo>
                      <a:pt x="3" y="8"/>
                    </a:lnTo>
                    <a:lnTo>
                      <a:pt x="3" y="7"/>
                    </a:lnTo>
                    <a:lnTo>
                      <a:pt x="5" y="7"/>
                    </a:lnTo>
                    <a:lnTo>
                      <a:pt x="5" y="5"/>
                    </a:lnTo>
                    <a:lnTo>
                      <a:pt x="5" y="4"/>
                    </a:lnTo>
                    <a:lnTo>
                      <a:pt x="6" y="4"/>
                    </a:lnTo>
                    <a:lnTo>
                      <a:pt x="6" y="2"/>
                    </a:lnTo>
                    <a:lnTo>
                      <a:pt x="8" y="2"/>
                    </a:lnTo>
                    <a:lnTo>
                      <a:pt x="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5" name="Freeform 1279"/>
              <p:cNvSpPr>
                <a:spLocks/>
              </p:cNvSpPr>
              <p:nvPr/>
            </p:nvSpPr>
            <p:spPr bwMode="auto">
              <a:xfrm>
                <a:off x="3093" y="780"/>
                <a:ext cx="9" cy="13"/>
              </a:xfrm>
              <a:custGeom>
                <a:avLst/>
                <a:gdLst>
                  <a:gd name="T0" fmla="*/ 9 w 9"/>
                  <a:gd name="T1" fmla="*/ 0 h 13"/>
                  <a:gd name="T2" fmla="*/ 6 w 9"/>
                  <a:gd name="T3" fmla="*/ 11 h 13"/>
                  <a:gd name="T4" fmla="*/ 6 w 9"/>
                  <a:gd name="T5" fmla="*/ 11 h 13"/>
                  <a:gd name="T6" fmla="*/ 6 w 9"/>
                  <a:gd name="T7" fmla="*/ 11 h 13"/>
                  <a:gd name="T8" fmla="*/ 6 w 9"/>
                  <a:gd name="T9" fmla="*/ 13 h 13"/>
                  <a:gd name="T10" fmla="*/ 6 w 9"/>
                  <a:gd name="T11" fmla="*/ 13 h 13"/>
                  <a:gd name="T12" fmla="*/ 6 w 9"/>
                  <a:gd name="T13" fmla="*/ 13 h 13"/>
                  <a:gd name="T14" fmla="*/ 6 w 9"/>
                  <a:gd name="T15" fmla="*/ 13 h 13"/>
                  <a:gd name="T16" fmla="*/ 6 w 9"/>
                  <a:gd name="T17" fmla="*/ 13 h 13"/>
                  <a:gd name="T18" fmla="*/ 6 w 9"/>
                  <a:gd name="T19" fmla="*/ 13 h 13"/>
                  <a:gd name="T20" fmla="*/ 6 w 9"/>
                  <a:gd name="T21" fmla="*/ 13 h 13"/>
                  <a:gd name="T22" fmla="*/ 0 w 9"/>
                  <a:gd name="T23" fmla="*/ 13 h 13"/>
                  <a:gd name="T24" fmla="*/ 0 w 9"/>
                  <a:gd name="T25" fmla="*/ 13 h 13"/>
                  <a:gd name="T26" fmla="*/ 2 w 9"/>
                  <a:gd name="T27" fmla="*/ 13 h 13"/>
                  <a:gd name="T28" fmla="*/ 2 w 9"/>
                  <a:gd name="T29" fmla="*/ 13 h 13"/>
                  <a:gd name="T30" fmla="*/ 2 w 9"/>
                  <a:gd name="T31" fmla="*/ 13 h 13"/>
                  <a:gd name="T32" fmla="*/ 2 w 9"/>
                  <a:gd name="T33" fmla="*/ 13 h 13"/>
                  <a:gd name="T34" fmla="*/ 2 w 9"/>
                  <a:gd name="T35" fmla="*/ 13 h 13"/>
                  <a:gd name="T36" fmla="*/ 3 w 9"/>
                  <a:gd name="T37" fmla="*/ 11 h 13"/>
                  <a:gd name="T38" fmla="*/ 3 w 9"/>
                  <a:gd name="T39" fmla="*/ 11 h 13"/>
                  <a:gd name="T40" fmla="*/ 3 w 9"/>
                  <a:gd name="T41" fmla="*/ 11 h 13"/>
                  <a:gd name="T42" fmla="*/ 5 w 9"/>
                  <a:gd name="T43" fmla="*/ 5 h 13"/>
                  <a:gd name="T44" fmla="*/ 5 w 9"/>
                  <a:gd name="T45" fmla="*/ 5 h 13"/>
                  <a:gd name="T46" fmla="*/ 5 w 9"/>
                  <a:gd name="T47" fmla="*/ 5 h 13"/>
                  <a:gd name="T48" fmla="*/ 5 w 9"/>
                  <a:gd name="T49" fmla="*/ 5 h 13"/>
                  <a:gd name="T50" fmla="*/ 5 w 9"/>
                  <a:gd name="T51" fmla="*/ 5 h 13"/>
                  <a:gd name="T52" fmla="*/ 5 w 9"/>
                  <a:gd name="T53" fmla="*/ 5 h 13"/>
                  <a:gd name="T54" fmla="*/ 5 w 9"/>
                  <a:gd name="T55" fmla="*/ 5 h 13"/>
                  <a:gd name="T56" fmla="*/ 5 w 9"/>
                  <a:gd name="T57" fmla="*/ 3 h 13"/>
                  <a:gd name="T58" fmla="*/ 5 w 9"/>
                  <a:gd name="T59" fmla="*/ 3 h 13"/>
                  <a:gd name="T60" fmla="*/ 5 w 9"/>
                  <a:gd name="T61" fmla="*/ 3 h 13"/>
                  <a:gd name="T62" fmla="*/ 5 w 9"/>
                  <a:gd name="T63" fmla="*/ 5 h 13"/>
                  <a:gd name="T64" fmla="*/ 3 w 9"/>
                  <a:gd name="T65" fmla="*/ 5 h 13"/>
                  <a:gd name="T66" fmla="*/ 3 w 9"/>
                  <a:gd name="T67" fmla="*/ 5 h 13"/>
                  <a:gd name="T68" fmla="*/ 3 w 9"/>
                  <a:gd name="T69" fmla="*/ 5 h 13"/>
                  <a:gd name="T70" fmla="*/ 9 w 9"/>
                  <a:gd name="T71" fmla="*/ 0 h 13"/>
                  <a:gd name="T72" fmla="*/ 9 w 9"/>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13"/>
                  <a:gd name="T113" fmla="*/ 9 w 9"/>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13">
                    <a:moveTo>
                      <a:pt x="9" y="0"/>
                    </a:moveTo>
                    <a:lnTo>
                      <a:pt x="6" y="11"/>
                    </a:lnTo>
                    <a:lnTo>
                      <a:pt x="6" y="13"/>
                    </a:lnTo>
                    <a:lnTo>
                      <a:pt x="0" y="13"/>
                    </a:lnTo>
                    <a:lnTo>
                      <a:pt x="2" y="13"/>
                    </a:lnTo>
                    <a:lnTo>
                      <a:pt x="3" y="11"/>
                    </a:lnTo>
                    <a:lnTo>
                      <a:pt x="5" y="5"/>
                    </a:lnTo>
                    <a:lnTo>
                      <a:pt x="5" y="3"/>
                    </a:lnTo>
                    <a:lnTo>
                      <a:pt x="5" y="5"/>
                    </a:lnTo>
                    <a:lnTo>
                      <a:pt x="3" y="5"/>
                    </a:lnTo>
                    <a:lnTo>
                      <a:pt x="9"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6" name="Freeform 1280"/>
              <p:cNvSpPr>
                <a:spLocks/>
              </p:cNvSpPr>
              <p:nvPr/>
            </p:nvSpPr>
            <p:spPr bwMode="auto">
              <a:xfrm>
                <a:off x="3101" y="780"/>
                <a:ext cx="8" cy="13"/>
              </a:xfrm>
              <a:custGeom>
                <a:avLst/>
                <a:gdLst>
                  <a:gd name="T0" fmla="*/ 8 w 8"/>
                  <a:gd name="T1" fmla="*/ 0 h 13"/>
                  <a:gd name="T2" fmla="*/ 5 w 8"/>
                  <a:gd name="T3" fmla="*/ 11 h 13"/>
                  <a:gd name="T4" fmla="*/ 5 w 8"/>
                  <a:gd name="T5" fmla="*/ 11 h 13"/>
                  <a:gd name="T6" fmla="*/ 3 w 8"/>
                  <a:gd name="T7" fmla="*/ 11 h 13"/>
                  <a:gd name="T8" fmla="*/ 3 w 8"/>
                  <a:gd name="T9" fmla="*/ 13 h 13"/>
                  <a:gd name="T10" fmla="*/ 5 w 8"/>
                  <a:gd name="T11" fmla="*/ 13 h 13"/>
                  <a:gd name="T12" fmla="*/ 5 w 8"/>
                  <a:gd name="T13" fmla="*/ 13 h 13"/>
                  <a:gd name="T14" fmla="*/ 5 w 8"/>
                  <a:gd name="T15" fmla="*/ 13 h 13"/>
                  <a:gd name="T16" fmla="*/ 5 w 8"/>
                  <a:gd name="T17" fmla="*/ 13 h 13"/>
                  <a:gd name="T18" fmla="*/ 5 w 8"/>
                  <a:gd name="T19" fmla="*/ 13 h 13"/>
                  <a:gd name="T20" fmla="*/ 5 w 8"/>
                  <a:gd name="T21" fmla="*/ 13 h 13"/>
                  <a:gd name="T22" fmla="*/ 0 w 8"/>
                  <a:gd name="T23" fmla="*/ 13 h 13"/>
                  <a:gd name="T24" fmla="*/ 0 w 8"/>
                  <a:gd name="T25" fmla="*/ 13 h 13"/>
                  <a:gd name="T26" fmla="*/ 0 w 8"/>
                  <a:gd name="T27" fmla="*/ 13 h 13"/>
                  <a:gd name="T28" fmla="*/ 0 w 8"/>
                  <a:gd name="T29" fmla="*/ 13 h 13"/>
                  <a:gd name="T30" fmla="*/ 0 w 8"/>
                  <a:gd name="T31" fmla="*/ 13 h 13"/>
                  <a:gd name="T32" fmla="*/ 0 w 8"/>
                  <a:gd name="T33" fmla="*/ 13 h 13"/>
                  <a:gd name="T34" fmla="*/ 1 w 8"/>
                  <a:gd name="T35" fmla="*/ 13 h 13"/>
                  <a:gd name="T36" fmla="*/ 1 w 8"/>
                  <a:gd name="T37" fmla="*/ 11 h 13"/>
                  <a:gd name="T38" fmla="*/ 1 w 8"/>
                  <a:gd name="T39" fmla="*/ 11 h 13"/>
                  <a:gd name="T40" fmla="*/ 1 w 8"/>
                  <a:gd name="T41" fmla="*/ 11 h 13"/>
                  <a:gd name="T42" fmla="*/ 3 w 8"/>
                  <a:gd name="T43" fmla="*/ 5 h 13"/>
                  <a:gd name="T44" fmla="*/ 3 w 8"/>
                  <a:gd name="T45" fmla="*/ 5 h 13"/>
                  <a:gd name="T46" fmla="*/ 3 w 8"/>
                  <a:gd name="T47" fmla="*/ 5 h 13"/>
                  <a:gd name="T48" fmla="*/ 3 w 8"/>
                  <a:gd name="T49" fmla="*/ 5 h 13"/>
                  <a:gd name="T50" fmla="*/ 3 w 8"/>
                  <a:gd name="T51" fmla="*/ 5 h 13"/>
                  <a:gd name="T52" fmla="*/ 3 w 8"/>
                  <a:gd name="T53" fmla="*/ 5 h 13"/>
                  <a:gd name="T54" fmla="*/ 3 w 8"/>
                  <a:gd name="T55" fmla="*/ 5 h 13"/>
                  <a:gd name="T56" fmla="*/ 3 w 8"/>
                  <a:gd name="T57" fmla="*/ 3 h 13"/>
                  <a:gd name="T58" fmla="*/ 3 w 8"/>
                  <a:gd name="T59" fmla="*/ 3 h 13"/>
                  <a:gd name="T60" fmla="*/ 3 w 8"/>
                  <a:gd name="T61" fmla="*/ 3 h 13"/>
                  <a:gd name="T62" fmla="*/ 3 w 8"/>
                  <a:gd name="T63" fmla="*/ 5 h 13"/>
                  <a:gd name="T64" fmla="*/ 1 w 8"/>
                  <a:gd name="T65" fmla="*/ 5 h 13"/>
                  <a:gd name="T66" fmla="*/ 1 w 8"/>
                  <a:gd name="T67" fmla="*/ 5 h 13"/>
                  <a:gd name="T68" fmla="*/ 1 w 8"/>
                  <a:gd name="T69" fmla="*/ 5 h 13"/>
                  <a:gd name="T70" fmla="*/ 8 w 8"/>
                  <a:gd name="T71" fmla="*/ 0 h 13"/>
                  <a:gd name="T72" fmla="*/ 8 w 8"/>
                  <a:gd name="T73" fmla="*/ 0 h 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
                  <a:gd name="T112" fmla="*/ 0 h 13"/>
                  <a:gd name="T113" fmla="*/ 8 w 8"/>
                  <a:gd name="T114" fmla="*/ 13 h 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 h="13">
                    <a:moveTo>
                      <a:pt x="8" y="0"/>
                    </a:moveTo>
                    <a:lnTo>
                      <a:pt x="5" y="11"/>
                    </a:lnTo>
                    <a:lnTo>
                      <a:pt x="3" y="11"/>
                    </a:lnTo>
                    <a:lnTo>
                      <a:pt x="3" y="13"/>
                    </a:lnTo>
                    <a:lnTo>
                      <a:pt x="5" y="13"/>
                    </a:lnTo>
                    <a:lnTo>
                      <a:pt x="0" y="13"/>
                    </a:lnTo>
                    <a:lnTo>
                      <a:pt x="1" y="13"/>
                    </a:lnTo>
                    <a:lnTo>
                      <a:pt x="1" y="11"/>
                    </a:lnTo>
                    <a:lnTo>
                      <a:pt x="3" y="5"/>
                    </a:lnTo>
                    <a:lnTo>
                      <a:pt x="3" y="3"/>
                    </a:lnTo>
                    <a:lnTo>
                      <a:pt x="3" y="5"/>
                    </a:lnTo>
                    <a:lnTo>
                      <a:pt x="1" y="5"/>
                    </a:lnTo>
                    <a:lnTo>
                      <a:pt x="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7" name="Freeform 1281"/>
              <p:cNvSpPr>
                <a:spLocks/>
              </p:cNvSpPr>
              <p:nvPr/>
            </p:nvSpPr>
            <p:spPr bwMode="auto">
              <a:xfrm>
                <a:off x="3124" y="774"/>
                <a:ext cx="8" cy="12"/>
              </a:xfrm>
              <a:custGeom>
                <a:avLst/>
                <a:gdLst>
                  <a:gd name="T0" fmla="*/ 8 w 8"/>
                  <a:gd name="T1" fmla="*/ 0 h 12"/>
                  <a:gd name="T2" fmla="*/ 5 w 8"/>
                  <a:gd name="T3" fmla="*/ 11 h 12"/>
                  <a:gd name="T4" fmla="*/ 5 w 8"/>
                  <a:gd name="T5" fmla="*/ 11 h 12"/>
                  <a:gd name="T6" fmla="*/ 5 w 8"/>
                  <a:gd name="T7" fmla="*/ 11 h 12"/>
                  <a:gd name="T8" fmla="*/ 5 w 8"/>
                  <a:gd name="T9" fmla="*/ 11 h 12"/>
                  <a:gd name="T10" fmla="*/ 5 w 8"/>
                  <a:gd name="T11" fmla="*/ 12 h 12"/>
                  <a:gd name="T12" fmla="*/ 5 w 8"/>
                  <a:gd name="T13" fmla="*/ 12 h 12"/>
                  <a:gd name="T14" fmla="*/ 5 w 8"/>
                  <a:gd name="T15" fmla="*/ 12 h 12"/>
                  <a:gd name="T16" fmla="*/ 5 w 8"/>
                  <a:gd name="T17" fmla="*/ 12 h 12"/>
                  <a:gd name="T18" fmla="*/ 5 w 8"/>
                  <a:gd name="T19" fmla="*/ 12 h 12"/>
                  <a:gd name="T20" fmla="*/ 5 w 8"/>
                  <a:gd name="T21" fmla="*/ 12 h 12"/>
                  <a:gd name="T22" fmla="*/ 0 w 8"/>
                  <a:gd name="T23" fmla="*/ 12 h 12"/>
                  <a:gd name="T24" fmla="*/ 0 w 8"/>
                  <a:gd name="T25" fmla="*/ 12 h 12"/>
                  <a:gd name="T26" fmla="*/ 0 w 8"/>
                  <a:gd name="T27" fmla="*/ 12 h 12"/>
                  <a:gd name="T28" fmla="*/ 0 w 8"/>
                  <a:gd name="T29" fmla="*/ 12 h 12"/>
                  <a:gd name="T30" fmla="*/ 0 w 8"/>
                  <a:gd name="T31" fmla="*/ 12 h 12"/>
                  <a:gd name="T32" fmla="*/ 2 w 8"/>
                  <a:gd name="T33" fmla="*/ 12 h 12"/>
                  <a:gd name="T34" fmla="*/ 2 w 8"/>
                  <a:gd name="T35" fmla="*/ 11 h 12"/>
                  <a:gd name="T36" fmla="*/ 2 w 8"/>
                  <a:gd name="T37" fmla="*/ 11 h 12"/>
                  <a:gd name="T38" fmla="*/ 2 w 8"/>
                  <a:gd name="T39" fmla="*/ 11 h 12"/>
                  <a:gd name="T40" fmla="*/ 2 w 8"/>
                  <a:gd name="T41" fmla="*/ 11 h 12"/>
                  <a:gd name="T42" fmla="*/ 3 w 8"/>
                  <a:gd name="T43" fmla="*/ 5 h 12"/>
                  <a:gd name="T44" fmla="*/ 3 w 8"/>
                  <a:gd name="T45" fmla="*/ 5 h 12"/>
                  <a:gd name="T46" fmla="*/ 3 w 8"/>
                  <a:gd name="T47" fmla="*/ 5 h 12"/>
                  <a:gd name="T48" fmla="*/ 3 w 8"/>
                  <a:gd name="T49" fmla="*/ 5 h 12"/>
                  <a:gd name="T50" fmla="*/ 3 w 8"/>
                  <a:gd name="T51" fmla="*/ 5 h 12"/>
                  <a:gd name="T52" fmla="*/ 3 w 8"/>
                  <a:gd name="T53" fmla="*/ 5 h 12"/>
                  <a:gd name="T54" fmla="*/ 3 w 8"/>
                  <a:gd name="T55" fmla="*/ 3 h 12"/>
                  <a:gd name="T56" fmla="*/ 3 w 8"/>
                  <a:gd name="T57" fmla="*/ 3 h 12"/>
                  <a:gd name="T58" fmla="*/ 3 w 8"/>
                  <a:gd name="T59" fmla="*/ 3 h 12"/>
                  <a:gd name="T60" fmla="*/ 3 w 8"/>
                  <a:gd name="T61" fmla="*/ 3 h 12"/>
                  <a:gd name="T62" fmla="*/ 3 w 8"/>
                  <a:gd name="T63" fmla="*/ 3 h 12"/>
                  <a:gd name="T64" fmla="*/ 3 w 8"/>
                  <a:gd name="T65" fmla="*/ 5 h 12"/>
                  <a:gd name="T66" fmla="*/ 2 w 8"/>
                  <a:gd name="T67" fmla="*/ 5 h 12"/>
                  <a:gd name="T68" fmla="*/ 2 w 8"/>
                  <a:gd name="T69" fmla="*/ 5 h 12"/>
                  <a:gd name="T70" fmla="*/ 8 w 8"/>
                  <a:gd name="T71" fmla="*/ 0 h 12"/>
                  <a:gd name="T72" fmla="*/ 8 w 8"/>
                  <a:gd name="T73" fmla="*/ 0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
                  <a:gd name="T112" fmla="*/ 0 h 12"/>
                  <a:gd name="T113" fmla="*/ 8 w 8"/>
                  <a:gd name="T114" fmla="*/ 12 h 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 h="12">
                    <a:moveTo>
                      <a:pt x="8" y="0"/>
                    </a:moveTo>
                    <a:lnTo>
                      <a:pt x="5" y="11"/>
                    </a:lnTo>
                    <a:lnTo>
                      <a:pt x="5" y="12"/>
                    </a:lnTo>
                    <a:lnTo>
                      <a:pt x="0" y="12"/>
                    </a:lnTo>
                    <a:lnTo>
                      <a:pt x="2" y="12"/>
                    </a:lnTo>
                    <a:lnTo>
                      <a:pt x="2" y="11"/>
                    </a:lnTo>
                    <a:lnTo>
                      <a:pt x="3" y="5"/>
                    </a:lnTo>
                    <a:lnTo>
                      <a:pt x="3" y="3"/>
                    </a:lnTo>
                    <a:lnTo>
                      <a:pt x="3" y="5"/>
                    </a:lnTo>
                    <a:lnTo>
                      <a:pt x="2" y="5"/>
                    </a:lnTo>
                    <a:lnTo>
                      <a:pt x="8"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8" name="Freeform 1282"/>
              <p:cNvSpPr>
                <a:spLocks/>
              </p:cNvSpPr>
              <p:nvPr/>
            </p:nvSpPr>
            <p:spPr bwMode="auto">
              <a:xfrm>
                <a:off x="3129" y="774"/>
                <a:ext cx="12" cy="12"/>
              </a:xfrm>
              <a:custGeom>
                <a:avLst/>
                <a:gdLst>
                  <a:gd name="T0" fmla="*/ 0 w 12"/>
                  <a:gd name="T1" fmla="*/ 12 h 12"/>
                  <a:gd name="T2" fmla="*/ 2 w 12"/>
                  <a:gd name="T3" fmla="*/ 11 h 12"/>
                  <a:gd name="T4" fmla="*/ 3 w 12"/>
                  <a:gd name="T5" fmla="*/ 11 h 12"/>
                  <a:gd name="T6" fmla="*/ 5 w 12"/>
                  <a:gd name="T7" fmla="*/ 9 h 12"/>
                  <a:gd name="T8" fmla="*/ 6 w 12"/>
                  <a:gd name="T9" fmla="*/ 8 h 12"/>
                  <a:gd name="T10" fmla="*/ 6 w 12"/>
                  <a:gd name="T11" fmla="*/ 8 h 12"/>
                  <a:gd name="T12" fmla="*/ 8 w 12"/>
                  <a:gd name="T13" fmla="*/ 6 h 12"/>
                  <a:gd name="T14" fmla="*/ 8 w 12"/>
                  <a:gd name="T15" fmla="*/ 6 h 12"/>
                  <a:gd name="T16" fmla="*/ 9 w 12"/>
                  <a:gd name="T17" fmla="*/ 5 h 12"/>
                  <a:gd name="T18" fmla="*/ 9 w 12"/>
                  <a:gd name="T19" fmla="*/ 5 h 12"/>
                  <a:gd name="T20" fmla="*/ 9 w 12"/>
                  <a:gd name="T21" fmla="*/ 3 h 12"/>
                  <a:gd name="T22" fmla="*/ 9 w 12"/>
                  <a:gd name="T23" fmla="*/ 3 h 12"/>
                  <a:gd name="T24" fmla="*/ 8 w 12"/>
                  <a:gd name="T25" fmla="*/ 3 h 12"/>
                  <a:gd name="T26" fmla="*/ 8 w 12"/>
                  <a:gd name="T27" fmla="*/ 3 h 12"/>
                  <a:gd name="T28" fmla="*/ 8 w 12"/>
                  <a:gd name="T29" fmla="*/ 1 h 12"/>
                  <a:gd name="T30" fmla="*/ 6 w 12"/>
                  <a:gd name="T31" fmla="*/ 3 h 12"/>
                  <a:gd name="T32" fmla="*/ 6 w 12"/>
                  <a:gd name="T33" fmla="*/ 3 h 12"/>
                  <a:gd name="T34" fmla="*/ 5 w 12"/>
                  <a:gd name="T35" fmla="*/ 3 h 12"/>
                  <a:gd name="T36" fmla="*/ 5 w 12"/>
                  <a:gd name="T37" fmla="*/ 5 h 12"/>
                  <a:gd name="T38" fmla="*/ 5 w 12"/>
                  <a:gd name="T39" fmla="*/ 3 h 12"/>
                  <a:gd name="T40" fmla="*/ 5 w 12"/>
                  <a:gd name="T41" fmla="*/ 3 h 12"/>
                  <a:gd name="T42" fmla="*/ 6 w 12"/>
                  <a:gd name="T43" fmla="*/ 1 h 12"/>
                  <a:gd name="T44" fmla="*/ 6 w 12"/>
                  <a:gd name="T45" fmla="*/ 1 h 12"/>
                  <a:gd name="T46" fmla="*/ 8 w 12"/>
                  <a:gd name="T47" fmla="*/ 1 h 12"/>
                  <a:gd name="T48" fmla="*/ 8 w 12"/>
                  <a:gd name="T49" fmla="*/ 0 h 12"/>
                  <a:gd name="T50" fmla="*/ 8 w 12"/>
                  <a:gd name="T51" fmla="*/ 0 h 12"/>
                  <a:gd name="T52" fmla="*/ 9 w 12"/>
                  <a:gd name="T53" fmla="*/ 0 h 12"/>
                  <a:gd name="T54" fmla="*/ 9 w 12"/>
                  <a:gd name="T55" fmla="*/ 0 h 12"/>
                  <a:gd name="T56" fmla="*/ 11 w 12"/>
                  <a:gd name="T57" fmla="*/ 0 h 12"/>
                  <a:gd name="T58" fmla="*/ 11 w 12"/>
                  <a:gd name="T59" fmla="*/ 1 h 12"/>
                  <a:gd name="T60" fmla="*/ 12 w 12"/>
                  <a:gd name="T61" fmla="*/ 1 h 12"/>
                  <a:gd name="T62" fmla="*/ 12 w 12"/>
                  <a:gd name="T63" fmla="*/ 1 h 12"/>
                  <a:gd name="T64" fmla="*/ 12 w 12"/>
                  <a:gd name="T65" fmla="*/ 3 h 12"/>
                  <a:gd name="T66" fmla="*/ 12 w 12"/>
                  <a:gd name="T67" fmla="*/ 5 h 12"/>
                  <a:gd name="T68" fmla="*/ 11 w 12"/>
                  <a:gd name="T69" fmla="*/ 5 h 12"/>
                  <a:gd name="T70" fmla="*/ 11 w 12"/>
                  <a:gd name="T71" fmla="*/ 6 h 12"/>
                  <a:gd name="T72" fmla="*/ 9 w 12"/>
                  <a:gd name="T73" fmla="*/ 6 h 12"/>
                  <a:gd name="T74" fmla="*/ 9 w 12"/>
                  <a:gd name="T75" fmla="*/ 8 h 12"/>
                  <a:gd name="T76" fmla="*/ 8 w 12"/>
                  <a:gd name="T77" fmla="*/ 8 h 12"/>
                  <a:gd name="T78" fmla="*/ 6 w 12"/>
                  <a:gd name="T79" fmla="*/ 9 h 12"/>
                  <a:gd name="T80" fmla="*/ 6 w 12"/>
                  <a:gd name="T81" fmla="*/ 9 h 12"/>
                  <a:gd name="T82" fmla="*/ 5 w 12"/>
                  <a:gd name="T83" fmla="*/ 11 h 12"/>
                  <a:gd name="T84" fmla="*/ 8 w 12"/>
                  <a:gd name="T85" fmla="*/ 11 h 12"/>
                  <a:gd name="T86" fmla="*/ 9 w 12"/>
                  <a:gd name="T87" fmla="*/ 11 h 12"/>
                  <a:gd name="T88" fmla="*/ 9 w 12"/>
                  <a:gd name="T89" fmla="*/ 11 h 12"/>
                  <a:gd name="T90" fmla="*/ 11 w 12"/>
                  <a:gd name="T91" fmla="*/ 9 h 12"/>
                  <a:gd name="T92" fmla="*/ 11 w 12"/>
                  <a:gd name="T93" fmla="*/ 9 h 12"/>
                  <a:gd name="T94" fmla="*/ 9 w 12"/>
                  <a:gd name="T95" fmla="*/ 12 h 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
                  <a:gd name="T145" fmla="*/ 0 h 12"/>
                  <a:gd name="T146" fmla="*/ 12 w 12"/>
                  <a:gd name="T147" fmla="*/ 12 h 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 h="12">
                    <a:moveTo>
                      <a:pt x="9" y="12"/>
                    </a:moveTo>
                    <a:lnTo>
                      <a:pt x="0" y="12"/>
                    </a:lnTo>
                    <a:lnTo>
                      <a:pt x="2" y="12"/>
                    </a:lnTo>
                    <a:lnTo>
                      <a:pt x="2" y="11"/>
                    </a:lnTo>
                    <a:lnTo>
                      <a:pt x="3" y="11"/>
                    </a:lnTo>
                    <a:lnTo>
                      <a:pt x="5" y="9"/>
                    </a:lnTo>
                    <a:lnTo>
                      <a:pt x="6" y="8"/>
                    </a:lnTo>
                    <a:lnTo>
                      <a:pt x="8" y="8"/>
                    </a:lnTo>
                    <a:lnTo>
                      <a:pt x="8" y="6"/>
                    </a:lnTo>
                    <a:lnTo>
                      <a:pt x="8" y="5"/>
                    </a:lnTo>
                    <a:lnTo>
                      <a:pt x="9" y="5"/>
                    </a:lnTo>
                    <a:lnTo>
                      <a:pt x="9" y="3"/>
                    </a:lnTo>
                    <a:lnTo>
                      <a:pt x="8" y="3"/>
                    </a:lnTo>
                    <a:lnTo>
                      <a:pt x="8" y="1"/>
                    </a:lnTo>
                    <a:lnTo>
                      <a:pt x="6" y="1"/>
                    </a:lnTo>
                    <a:lnTo>
                      <a:pt x="6" y="3"/>
                    </a:lnTo>
                    <a:lnTo>
                      <a:pt x="5" y="3"/>
                    </a:lnTo>
                    <a:lnTo>
                      <a:pt x="5" y="5"/>
                    </a:lnTo>
                    <a:lnTo>
                      <a:pt x="3" y="5"/>
                    </a:lnTo>
                    <a:lnTo>
                      <a:pt x="5" y="3"/>
                    </a:lnTo>
                    <a:lnTo>
                      <a:pt x="5" y="1"/>
                    </a:lnTo>
                    <a:lnTo>
                      <a:pt x="6" y="1"/>
                    </a:lnTo>
                    <a:lnTo>
                      <a:pt x="8" y="1"/>
                    </a:lnTo>
                    <a:lnTo>
                      <a:pt x="8" y="0"/>
                    </a:lnTo>
                    <a:lnTo>
                      <a:pt x="9" y="0"/>
                    </a:lnTo>
                    <a:lnTo>
                      <a:pt x="11" y="0"/>
                    </a:lnTo>
                    <a:lnTo>
                      <a:pt x="11" y="1"/>
                    </a:lnTo>
                    <a:lnTo>
                      <a:pt x="12" y="1"/>
                    </a:lnTo>
                    <a:lnTo>
                      <a:pt x="12" y="3"/>
                    </a:lnTo>
                    <a:lnTo>
                      <a:pt x="12" y="5"/>
                    </a:lnTo>
                    <a:lnTo>
                      <a:pt x="11" y="5"/>
                    </a:lnTo>
                    <a:lnTo>
                      <a:pt x="11" y="6"/>
                    </a:lnTo>
                    <a:lnTo>
                      <a:pt x="9" y="6"/>
                    </a:lnTo>
                    <a:lnTo>
                      <a:pt x="9" y="8"/>
                    </a:lnTo>
                    <a:lnTo>
                      <a:pt x="8" y="8"/>
                    </a:lnTo>
                    <a:lnTo>
                      <a:pt x="6" y="9"/>
                    </a:lnTo>
                    <a:lnTo>
                      <a:pt x="5" y="11"/>
                    </a:lnTo>
                    <a:lnTo>
                      <a:pt x="8" y="11"/>
                    </a:lnTo>
                    <a:lnTo>
                      <a:pt x="9" y="11"/>
                    </a:lnTo>
                    <a:lnTo>
                      <a:pt x="11" y="9"/>
                    </a:lnTo>
                    <a:lnTo>
                      <a:pt x="12" y="9"/>
                    </a:lnTo>
                    <a:lnTo>
                      <a:pt x="9" y="1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59" name="Freeform 1283"/>
              <p:cNvSpPr>
                <a:spLocks/>
              </p:cNvSpPr>
              <p:nvPr/>
            </p:nvSpPr>
            <p:spPr bwMode="auto">
              <a:xfrm>
                <a:off x="3112" y="732"/>
                <a:ext cx="8" cy="6"/>
              </a:xfrm>
              <a:custGeom>
                <a:avLst/>
                <a:gdLst>
                  <a:gd name="T0" fmla="*/ 5 w 8"/>
                  <a:gd name="T1" fmla="*/ 6 h 6"/>
                  <a:gd name="T2" fmla="*/ 5 w 8"/>
                  <a:gd name="T3" fmla="*/ 6 h 6"/>
                  <a:gd name="T4" fmla="*/ 6 w 8"/>
                  <a:gd name="T5" fmla="*/ 4 h 6"/>
                  <a:gd name="T6" fmla="*/ 8 w 8"/>
                  <a:gd name="T7" fmla="*/ 4 h 6"/>
                  <a:gd name="T8" fmla="*/ 8 w 8"/>
                  <a:gd name="T9" fmla="*/ 3 h 6"/>
                  <a:gd name="T10" fmla="*/ 8 w 8"/>
                  <a:gd name="T11" fmla="*/ 1 h 6"/>
                  <a:gd name="T12" fmla="*/ 6 w 8"/>
                  <a:gd name="T13" fmla="*/ 0 h 6"/>
                  <a:gd name="T14" fmla="*/ 5 w 8"/>
                  <a:gd name="T15" fmla="*/ 0 h 6"/>
                  <a:gd name="T16" fmla="*/ 5 w 8"/>
                  <a:gd name="T17" fmla="*/ 0 h 6"/>
                  <a:gd name="T18" fmla="*/ 3 w 8"/>
                  <a:gd name="T19" fmla="*/ 0 h 6"/>
                  <a:gd name="T20" fmla="*/ 1 w 8"/>
                  <a:gd name="T21" fmla="*/ 0 h 6"/>
                  <a:gd name="T22" fmla="*/ 1 w 8"/>
                  <a:gd name="T23" fmla="*/ 1 h 6"/>
                  <a:gd name="T24" fmla="*/ 0 w 8"/>
                  <a:gd name="T25" fmla="*/ 3 h 6"/>
                  <a:gd name="T26" fmla="*/ 1 w 8"/>
                  <a:gd name="T27" fmla="*/ 4 h 6"/>
                  <a:gd name="T28" fmla="*/ 1 w 8"/>
                  <a:gd name="T29" fmla="*/ 4 h 6"/>
                  <a:gd name="T30" fmla="*/ 3 w 8"/>
                  <a:gd name="T31" fmla="*/ 6 h 6"/>
                  <a:gd name="T32" fmla="*/ 5 w 8"/>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5" y="6"/>
                    </a:moveTo>
                    <a:lnTo>
                      <a:pt x="5" y="6"/>
                    </a:lnTo>
                    <a:lnTo>
                      <a:pt x="6" y="4"/>
                    </a:lnTo>
                    <a:lnTo>
                      <a:pt x="8" y="4"/>
                    </a:lnTo>
                    <a:lnTo>
                      <a:pt x="8" y="3"/>
                    </a:lnTo>
                    <a:lnTo>
                      <a:pt x="8" y="1"/>
                    </a:lnTo>
                    <a:lnTo>
                      <a:pt x="6" y="0"/>
                    </a:lnTo>
                    <a:lnTo>
                      <a:pt x="5" y="0"/>
                    </a:lnTo>
                    <a:lnTo>
                      <a:pt x="3" y="0"/>
                    </a:lnTo>
                    <a:lnTo>
                      <a:pt x="1" y="0"/>
                    </a:lnTo>
                    <a:lnTo>
                      <a:pt x="1" y="1"/>
                    </a:lnTo>
                    <a:lnTo>
                      <a:pt x="0" y="3"/>
                    </a:lnTo>
                    <a:lnTo>
                      <a:pt x="1" y="4"/>
                    </a:lnTo>
                    <a:lnTo>
                      <a:pt x="3" y="6"/>
                    </a:lnTo>
                    <a:lnTo>
                      <a:pt x="5" y="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960" name="Freeform 1284"/>
              <p:cNvSpPr>
                <a:spLocks/>
              </p:cNvSpPr>
              <p:nvPr/>
            </p:nvSpPr>
            <p:spPr bwMode="auto">
              <a:xfrm>
                <a:off x="3146" y="732"/>
                <a:ext cx="6" cy="6"/>
              </a:xfrm>
              <a:custGeom>
                <a:avLst/>
                <a:gdLst>
                  <a:gd name="T0" fmla="*/ 3 w 6"/>
                  <a:gd name="T1" fmla="*/ 6 h 6"/>
                  <a:gd name="T2" fmla="*/ 2 w 6"/>
                  <a:gd name="T3" fmla="*/ 6 h 6"/>
                  <a:gd name="T4" fmla="*/ 2 w 6"/>
                  <a:gd name="T5" fmla="*/ 4 h 6"/>
                  <a:gd name="T6" fmla="*/ 0 w 6"/>
                  <a:gd name="T7" fmla="*/ 4 h 6"/>
                  <a:gd name="T8" fmla="*/ 0 w 6"/>
                  <a:gd name="T9" fmla="*/ 3 h 6"/>
                  <a:gd name="T10" fmla="*/ 0 w 6"/>
                  <a:gd name="T11" fmla="*/ 1 h 6"/>
                  <a:gd name="T12" fmla="*/ 2 w 6"/>
                  <a:gd name="T13" fmla="*/ 0 h 6"/>
                  <a:gd name="T14" fmla="*/ 2 w 6"/>
                  <a:gd name="T15" fmla="*/ 0 h 6"/>
                  <a:gd name="T16" fmla="*/ 3 w 6"/>
                  <a:gd name="T17" fmla="*/ 0 h 6"/>
                  <a:gd name="T18" fmla="*/ 5 w 6"/>
                  <a:gd name="T19" fmla="*/ 0 h 6"/>
                  <a:gd name="T20" fmla="*/ 6 w 6"/>
                  <a:gd name="T21" fmla="*/ 0 h 6"/>
                  <a:gd name="T22" fmla="*/ 6 w 6"/>
                  <a:gd name="T23" fmla="*/ 1 h 6"/>
                  <a:gd name="T24" fmla="*/ 6 w 6"/>
                  <a:gd name="T25" fmla="*/ 3 h 6"/>
                  <a:gd name="T26" fmla="*/ 6 w 6"/>
                  <a:gd name="T27" fmla="*/ 4 h 6"/>
                  <a:gd name="T28" fmla="*/ 6 w 6"/>
                  <a:gd name="T29" fmla="*/ 4 h 6"/>
                  <a:gd name="T30" fmla="*/ 5 w 6"/>
                  <a:gd name="T31" fmla="*/ 6 h 6"/>
                  <a:gd name="T32" fmla="*/ 3 w 6"/>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6"/>
                  <a:gd name="T53" fmla="*/ 6 w 6"/>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6">
                    <a:moveTo>
                      <a:pt x="3" y="6"/>
                    </a:moveTo>
                    <a:lnTo>
                      <a:pt x="2" y="6"/>
                    </a:lnTo>
                    <a:lnTo>
                      <a:pt x="2" y="4"/>
                    </a:lnTo>
                    <a:lnTo>
                      <a:pt x="0" y="4"/>
                    </a:lnTo>
                    <a:lnTo>
                      <a:pt x="0" y="3"/>
                    </a:lnTo>
                    <a:lnTo>
                      <a:pt x="0" y="1"/>
                    </a:lnTo>
                    <a:lnTo>
                      <a:pt x="2" y="0"/>
                    </a:lnTo>
                    <a:lnTo>
                      <a:pt x="3" y="0"/>
                    </a:lnTo>
                    <a:lnTo>
                      <a:pt x="5" y="0"/>
                    </a:lnTo>
                    <a:lnTo>
                      <a:pt x="6" y="0"/>
                    </a:lnTo>
                    <a:lnTo>
                      <a:pt x="6" y="1"/>
                    </a:lnTo>
                    <a:lnTo>
                      <a:pt x="6" y="3"/>
                    </a:lnTo>
                    <a:lnTo>
                      <a:pt x="6" y="4"/>
                    </a:lnTo>
                    <a:lnTo>
                      <a:pt x="5" y="6"/>
                    </a:lnTo>
                    <a:lnTo>
                      <a:pt x="3" y="6"/>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961" name="Freeform 1285"/>
              <p:cNvSpPr>
                <a:spLocks/>
              </p:cNvSpPr>
              <p:nvPr/>
            </p:nvSpPr>
            <p:spPr bwMode="auto">
              <a:xfrm>
                <a:off x="3121" y="721"/>
                <a:ext cx="22" cy="22"/>
              </a:xfrm>
              <a:custGeom>
                <a:avLst/>
                <a:gdLst>
                  <a:gd name="T0" fmla="*/ 11 w 22"/>
                  <a:gd name="T1" fmla="*/ 22 h 22"/>
                  <a:gd name="T2" fmla="*/ 14 w 22"/>
                  <a:gd name="T3" fmla="*/ 20 h 22"/>
                  <a:gd name="T4" fmla="*/ 16 w 22"/>
                  <a:gd name="T5" fmla="*/ 20 h 22"/>
                  <a:gd name="T6" fmla="*/ 17 w 22"/>
                  <a:gd name="T7" fmla="*/ 20 h 22"/>
                  <a:gd name="T8" fmla="*/ 19 w 22"/>
                  <a:gd name="T9" fmla="*/ 19 h 22"/>
                  <a:gd name="T10" fmla="*/ 20 w 22"/>
                  <a:gd name="T11" fmla="*/ 17 h 22"/>
                  <a:gd name="T12" fmla="*/ 22 w 22"/>
                  <a:gd name="T13" fmla="*/ 14 h 22"/>
                  <a:gd name="T14" fmla="*/ 22 w 22"/>
                  <a:gd name="T15" fmla="*/ 12 h 22"/>
                  <a:gd name="T16" fmla="*/ 22 w 22"/>
                  <a:gd name="T17" fmla="*/ 11 h 22"/>
                  <a:gd name="T18" fmla="*/ 22 w 22"/>
                  <a:gd name="T19" fmla="*/ 8 h 22"/>
                  <a:gd name="T20" fmla="*/ 22 w 22"/>
                  <a:gd name="T21" fmla="*/ 6 h 22"/>
                  <a:gd name="T22" fmla="*/ 20 w 22"/>
                  <a:gd name="T23" fmla="*/ 4 h 22"/>
                  <a:gd name="T24" fmla="*/ 19 w 22"/>
                  <a:gd name="T25" fmla="*/ 3 h 22"/>
                  <a:gd name="T26" fmla="*/ 17 w 22"/>
                  <a:gd name="T27" fmla="*/ 1 h 22"/>
                  <a:gd name="T28" fmla="*/ 16 w 22"/>
                  <a:gd name="T29" fmla="*/ 0 h 22"/>
                  <a:gd name="T30" fmla="*/ 14 w 22"/>
                  <a:gd name="T31" fmla="*/ 0 h 22"/>
                  <a:gd name="T32" fmla="*/ 11 w 22"/>
                  <a:gd name="T33" fmla="*/ 0 h 22"/>
                  <a:gd name="T34" fmla="*/ 10 w 22"/>
                  <a:gd name="T35" fmla="*/ 0 h 22"/>
                  <a:gd name="T36" fmla="*/ 6 w 22"/>
                  <a:gd name="T37" fmla="*/ 0 h 22"/>
                  <a:gd name="T38" fmla="*/ 5 w 22"/>
                  <a:gd name="T39" fmla="*/ 1 h 22"/>
                  <a:gd name="T40" fmla="*/ 3 w 22"/>
                  <a:gd name="T41" fmla="*/ 3 h 22"/>
                  <a:gd name="T42" fmla="*/ 2 w 22"/>
                  <a:gd name="T43" fmla="*/ 4 h 22"/>
                  <a:gd name="T44" fmla="*/ 2 w 22"/>
                  <a:gd name="T45" fmla="*/ 6 h 22"/>
                  <a:gd name="T46" fmla="*/ 0 w 22"/>
                  <a:gd name="T47" fmla="*/ 8 h 22"/>
                  <a:gd name="T48" fmla="*/ 0 w 22"/>
                  <a:gd name="T49" fmla="*/ 11 h 22"/>
                  <a:gd name="T50" fmla="*/ 0 w 22"/>
                  <a:gd name="T51" fmla="*/ 12 h 22"/>
                  <a:gd name="T52" fmla="*/ 2 w 22"/>
                  <a:gd name="T53" fmla="*/ 14 h 22"/>
                  <a:gd name="T54" fmla="*/ 2 w 22"/>
                  <a:gd name="T55" fmla="*/ 17 h 22"/>
                  <a:gd name="T56" fmla="*/ 3 w 22"/>
                  <a:gd name="T57" fmla="*/ 19 h 22"/>
                  <a:gd name="T58" fmla="*/ 5 w 22"/>
                  <a:gd name="T59" fmla="*/ 20 h 22"/>
                  <a:gd name="T60" fmla="*/ 6 w 22"/>
                  <a:gd name="T61" fmla="*/ 20 h 22"/>
                  <a:gd name="T62" fmla="*/ 10 w 22"/>
                  <a:gd name="T63" fmla="*/ 20 h 22"/>
                  <a:gd name="T64" fmla="*/ 11 w 22"/>
                  <a:gd name="T65" fmla="*/ 22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22"/>
                  <a:gd name="T101" fmla="*/ 22 w 22"/>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22">
                    <a:moveTo>
                      <a:pt x="11" y="22"/>
                    </a:moveTo>
                    <a:lnTo>
                      <a:pt x="14" y="20"/>
                    </a:lnTo>
                    <a:lnTo>
                      <a:pt x="16" y="20"/>
                    </a:lnTo>
                    <a:lnTo>
                      <a:pt x="17" y="20"/>
                    </a:lnTo>
                    <a:lnTo>
                      <a:pt x="19" y="19"/>
                    </a:lnTo>
                    <a:lnTo>
                      <a:pt x="20" y="17"/>
                    </a:lnTo>
                    <a:lnTo>
                      <a:pt x="22" y="14"/>
                    </a:lnTo>
                    <a:lnTo>
                      <a:pt x="22" y="12"/>
                    </a:lnTo>
                    <a:lnTo>
                      <a:pt x="22" y="11"/>
                    </a:lnTo>
                    <a:lnTo>
                      <a:pt x="22" y="8"/>
                    </a:lnTo>
                    <a:lnTo>
                      <a:pt x="22" y="6"/>
                    </a:lnTo>
                    <a:lnTo>
                      <a:pt x="20" y="4"/>
                    </a:lnTo>
                    <a:lnTo>
                      <a:pt x="19" y="3"/>
                    </a:lnTo>
                    <a:lnTo>
                      <a:pt x="17" y="1"/>
                    </a:lnTo>
                    <a:lnTo>
                      <a:pt x="16" y="0"/>
                    </a:lnTo>
                    <a:lnTo>
                      <a:pt x="14" y="0"/>
                    </a:lnTo>
                    <a:lnTo>
                      <a:pt x="11" y="0"/>
                    </a:lnTo>
                    <a:lnTo>
                      <a:pt x="10" y="0"/>
                    </a:lnTo>
                    <a:lnTo>
                      <a:pt x="6" y="0"/>
                    </a:lnTo>
                    <a:lnTo>
                      <a:pt x="5" y="1"/>
                    </a:lnTo>
                    <a:lnTo>
                      <a:pt x="3" y="3"/>
                    </a:lnTo>
                    <a:lnTo>
                      <a:pt x="2" y="4"/>
                    </a:lnTo>
                    <a:lnTo>
                      <a:pt x="2" y="6"/>
                    </a:lnTo>
                    <a:lnTo>
                      <a:pt x="0" y="8"/>
                    </a:lnTo>
                    <a:lnTo>
                      <a:pt x="0" y="11"/>
                    </a:lnTo>
                    <a:lnTo>
                      <a:pt x="0" y="12"/>
                    </a:lnTo>
                    <a:lnTo>
                      <a:pt x="2" y="14"/>
                    </a:lnTo>
                    <a:lnTo>
                      <a:pt x="2" y="17"/>
                    </a:lnTo>
                    <a:lnTo>
                      <a:pt x="3" y="19"/>
                    </a:lnTo>
                    <a:lnTo>
                      <a:pt x="5" y="20"/>
                    </a:lnTo>
                    <a:lnTo>
                      <a:pt x="6" y="20"/>
                    </a:lnTo>
                    <a:lnTo>
                      <a:pt x="10" y="20"/>
                    </a:lnTo>
                    <a:lnTo>
                      <a:pt x="11" y="22"/>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962" name="Freeform 1286"/>
              <p:cNvSpPr>
                <a:spLocks/>
              </p:cNvSpPr>
              <p:nvPr/>
            </p:nvSpPr>
            <p:spPr bwMode="auto">
              <a:xfrm>
                <a:off x="3123" y="722"/>
                <a:ext cx="14" cy="19"/>
              </a:xfrm>
              <a:custGeom>
                <a:avLst/>
                <a:gdLst>
                  <a:gd name="T0" fmla="*/ 12 w 14"/>
                  <a:gd name="T1" fmla="*/ 18 h 19"/>
                  <a:gd name="T2" fmla="*/ 11 w 14"/>
                  <a:gd name="T3" fmla="*/ 18 h 19"/>
                  <a:gd name="T4" fmla="*/ 9 w 14"/>
                  <a:gd name="T5" fmla="*/ 18 h 19"/>
                  <a:gd name="T6" fmla="*/ 8 w 14"/>
                  <a:gd name="T7" fmla="*/ 16 h 19"/>
                  <a:gd name="T8" fmla="*/ 6 w 14"/>
                  <a:gd name="T9" fmla="*/ 14 h 19"/>
                  <a:gd name="T10" fmla="*/ 4 w 14"/>
                  <a:gd name="T11" fmla="*/ 14 h 19"/>
                  <a:gd name="T12" fmla="*/ 3 w 14"/>
                  <a:gd name="T13" fmla="*/ 13 h 19"/>
                  <a:gd name="T14" fmla="*/ 3 w 14"/>
                  <a:gd name="T15" fmla="*/ 11 h 19"/>
                  <a:gd name="T16" fmla="*/ 3 w 14"/>
                  <a:gd name="T17" fmla="*/ 8 h 19"/>
                  <a:gd name="T18" fmla="*/ 3 w 14"/>
                  <a:gd name="T19" fmla="*/ 7 h 19"/>
                  <a:gd name="T20" fmla="*/ 3 w 14"/>
                  <a:gd name="T21" fmla="*/ 7 h 19"/>
                  <a:gd name="T22" fmla="*/ 3 w 14"/>
                  <a:gd name="T23" fmla="*/ 5 h 19"/>
                  <a:gd name="T24" fmla="*/ 4 w 14"/>
                  <a:gd name="T25" fmla="*/ 3 h 19"/>
                  <a:gd name="T26" fmla="*/ 4 w 14"/>
                  <a:gd name="T27" fmla="*/ 2 h 19"/>
                  <a:gd name="T28" fmla="*/ 6 w 14"/>
                  <a:gd name="T29" fmla="*/ 2 h 19"/>
                  <a:gd name="T30" fmla="*/ 8 w 14"/>
                  <a:gd name="T31" fmla="*/ 0 h 19"/>
                  <a:gd name="T32" fmla="*/ 8 w 14"/>
                  <a:gd name="T33" fmla="*/ 0 h 19"/>
                  <a:gd name="T34" fmla="*/ 6 w 14"/>
                  <a:gd name="T35" fmla="*/ 0 h 19"/>
                  <a:gd name="T36" fmla="*/ 4 w 14"/>
                  <a:gd name="T37" fmla="*/ 2 h 19"/>
                  <a:gd name="T38" fmla="*/ 3 w 14"/>
                  <a:gd name="T39" fmla="*/ 2 h 19"/>
                  <a:gd name="T40" fmla="*/ 3 w 14"/>
                  <a:gd name="T41" fmla="*/ 3 h 19"/>
                  <a:gd name="T42" fmla="*/ 1 w 14"/>
                  <a:gd name="T43" fmla="*/ 5 h 19"/>
                  <a:gd name="T44" fmla="*/ 0 w 14"/>
                  <a:gd name="T45" fmla="*/ 7 h 19"/>
                  <a:gd name="T46" fmla="*/ 0 w 14"/>
                  <a:gd name="T47" fmla="*/ 8 h 19"/>
                  <a:gd name="T48" fmla="*/ 0 w 14"/>
                  <a:gd name="T49" fmla="*/ 10 h 19"/>
                  <a:gd name="T50" fmla="*/ 0 w 14"/>
                  <a:gd name="T51" fmla="*/ 11 h 19"/>
                  <a:gd name="T52" fmla="*/ 0 w 14"/>
                  <a:gd name="T53" fmla="*/ 13 h 19"/>
                  <a:gd name="T54" fmla="*/ 1 w 14"/>
                  <a:gd name="T55" fmla="*/ 14 h 19"/>
                  <a:gd name="T56" fmla="*/ 3 w 14"/>
                  <a:gd name="T57" fmla="*/ 16 h 19"/>
                  <a:gd name="T58" fmla="*/ 4 w 14"/>
                  <a:gd name="T59" fmla="*/ 18 h 19"/>
                  <a:gd name="T60" fmla="*/ 6 w 14"/>
                  <a:gd name="T61" fmla="*/ 18 h 19"/>
                  <a:gd name="T62" fmla="*/ 8 w 14"/>
                  <a:gd name="T63" fmla="*/ 19 h 19"/>
                  <a:gd name="T64" fmla="*/ 9 w 14"/>
                  <a:gd name="T65" fmla="*/ 19 h 19"/>
                  <a:gd name="T66" fmla="*/ 9 w 14"/>
                  <a:gd name="T67" fmla="*/ 19 h 19"/>
                  <a:gd name="T68" fmla="*/ 11 w 14"/>
                  <a:gd name="T69" fmla="*/ 19 h 19"/>
                  <a:gd name="T70" fmla="*/ 11 w 14"/>
                  <a:gd name="T71" fmla="*/ 19 h 19"/>
                  <a:gd name="T72" fmla="*/ 12 w 14"/>
                  <a:gd name="T73" fmla="*/ 19 h 19"/>
                  <a:gd name="T74" fmla="*/ 12 w 14"/>
                  <a:gd name="T75" fmla="*/ 19 h 19"/>
                  <a:gd name="T76" fmla="*/ 12 w 14"/>
                  <a:gd name="T77" fmla="*/ 18 h 19"/>
                  <a:gd name="T78" fmla="*/ 14 w 14"/>
                  <a:gd name="T79" fmla="*/ 18 h 19"/>
                  <a:gd name="T80" fmla="*/ 14 w 14"/>
                  <a:gd name="T81" fmla="*/ 18 h 19"/>
                  <a:gd name="T82" fmla="*/ 14 w 14"/>
                  <a:gd name="T83" fmla="*/ 18 h 19"/>
                  <a:gd name="T84" fmla="*/ 14 w 14"/>
                  <a:gd name="T85" fmla="*/ 18 h 19"/>
                  <a:gd name="T86" fmla="*/ 12 w 14"/>
                  <a:gd name="T87" fmla="*/ 18 h 19"/>
                  <a:gd name="T88" fmla="*/ 12 w 14"/>
                  <a:gd name="T89" fmla="*/ 18 h 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
                  <a:gd name="T136" fmla="*/ 0 h 19"/>
                  <a:gd name="T137" fmla="*/ 14 w 14"/>
                  <a:gd name="T138" fmla="*/ 19 h 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 h="19">
                    <a:moveTo>
                      <a:pt x="12" y="18"/>
                    </a:moveTo>
                    <a:lnTo>
                      <a:pt x="11" y="18"/>
                    </a:lnTo>
                    <a:lnTo>
                      <a:pt x="9" y="18"/>
                    </a:lnTo>
                    <a:lnTo>
                      <a:pt x="8" y="16"/>
                    </a:lnTo>
                    <a:lnTo>
                      <a:pt x="6" y="14"/>
                    </a:lnTo>
                    <a:lnTo>
                      <a:pt x="4" y="14"/>
                    </a:lnTo>
                    <a:lnTo>
                      <a:pt x="3" y="13"/>
                    </a:lnTo>
                    <a:lnTo>
                      <a:pt x="3" y="11"/>
                    </a:lnTo>
                    <a:lnTo>
                      <a:pt x="3" y="8"/>
                    </a:lnTo>
                    <a:lnTo>
                      <a:pt x="3" y="7"/>
                    </a:lnTo>
                    <a:lnTo>
                      <a:pt x="3" y="5"/>
                    </a:lnTo>
                    <a:lnTo>
                      <a:pt x="4" y="3"/>
                    </a:lnTo>
                    <a:lnTo>
                      <a:pt x="4" y="2"/>
                    </a:lnTo>
                    <a:lnTo>
                      <a:pt x="6" y="2"/>
                    </a:lnTo>
                    <a:lnTo>
                      <a:pt x="8" y="0"/>
                    </a:lnTo>
                    <a:lnTo>
                      <a:pt x="6" y="0"/>
                    </a:lnTo>
                    <a:lnTo>
                      <a:pt x="4" y="2"/>
                    </a:lnTo>
                    <a:lnTo>
                      <a:pt x="3" y="2"/>
                    </a:lnTo>
                    <a:lnTo>
                      <a:pt x="3" y="3"/>
                    </a:lnTo>
                    <a:lnTo>
                      <a:pt x="1" y="5"/>
                    </a:lnTo>
                    <a:lnTo>
                      <a:pt x="0" y="7"/>
                    </a:lnTo>
                    <a:lnTo>
                      <a:pt x="0" y="8"/>
                    </a:lnTo>
                    <a:lnTo>
                      <a:pt x="0" y="10"/>
                    </a:lnTo>
                    <a:lnTo>
                      <a:pt x="0" y="11"/>
                    </a:lnTo>
                    <a:lnTo>
                      <a:pt x="0" y="13"/>
                    </a:lnTo>
                    <a:lnTo>
                      <a:pt x="1" y="14"/>
                    </a:lnTo>
                    <a:lnTo>
                      <a:pt x="3" y="16"/>
                    </a:lnTo>
                    <a:lnTo>
                      <a:pt x="4" y="18"/>
                    </a:lnTo>
                    <a:lnTo>
                      <a:pt x="6" y="18"/>
                    </a:lnTo>
                    <a:lnTo>
                      <a:pt x="8" y="19"/>
                    </a:lnTo>
                    <a:lnTo>
                      <a:pt x="9" y="19"/>
                    </a:lnTo>
                    <a:lnTo>
                      <a:pt x="11" y="19"/>
                    </a:lnTo>
                    <a:lnTo>
                      <a:pt x="12" y="19"/>
                    </a:lnTo>
                    <a:lnTo>
                      <a:pt x="12" y="18"/>
                    </a:lnTo>
                    <a:lnTo>
                      <a:pt x="14" y="18"/>
                    </a:lnTo>
                    <a:lnTo>
                      <a:pt x="12" y="1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963" name="Freeform 1287"/>
              <p:cNvSpPr>
                <a:spLocks/>
              </p:cNvSpPr>
              <p:nvPr/>
            </p:nvSpPr>
            <p:spPr bwMode="auto">
              <a:xfrm>
                <a:off x="3101" y="691"/>
                <a:ext cx="64" cy="39"/>
              </a:xfrm>
              <a:custGeom>
                <a:avLst/>
                <a:gdLst>
                  <a:gd name="T0" fmla="*/ 25 w 64"/>
                  <a:gd name="T1" fmla="*/ 0 h 39"/>
                  <a:gd name="T2" fmla="*/ 17 w 64"/>
                  <a:gd name="T3" fmla="*/ 2 h 39"/>
                  <a:gd name="T4" fmla="*/ 9 w 64"/>
                  <a:gd name="T5" fmla="*/ 6 h 39"/>
                  <a:gd name="T6" fmla="*/ 3 w 64"/>
                  <a:gd name="T7" fmla="*/ 11 h 39"/>
                  <a:gd name="T8" fmla="*/ 0 w 64"/>
                  <a:gd name="T9" fmla="*/ 17 h 39"/>
                  <a:gd name="T10" fmla="*/ 0 w 64"/>
                  <a:gd name="T11" fmla="*/ 25 h 39"/>
                  <a:gd name="T12" fmla="*/ 3 w 64"/>
                  <a:gd name="T13" fmla="*/ 31 h 39"/>
                  <a:gd name="T14" fmla="*/ 8 w 64"/>
                  <a:gd name="T15" fmla="*/ 38 h 39"/>
                  <a:gd name="T16" fmla="*/ 11 w 64"/>
                  <a:gd name="T17" fmla="*/ 38 h 39"/>
                  <a:gd name="T18" fmla="*/ 12 w 64"/>
                  <a:gd name="T19" fmla="*/ 38 h 39"/>
                  <a:gd name="T20" fmla="*/ 16 w 64"/>
                  <a:gd name="T21" fmla="*/ 38 h 39"/>
                  <a:gd name="T22" fmla="*/ 17 w 64"/>
                  <a:gd name="T23" fmla="*/ 38 h 39"/>
                  <a:gd name="T24" fmla="*/ 17 w 64"/>
                  <a:gd name="T25" fmla="*/ 38 h 39"/>
                  <a:gd name="T26" fmla="*/ 14 w 64"/>
                  <a:gd name="T27" fmla="*/ 36 h 39"/>
                  <a:gd name="T28" fmla="*/ 8 w 64"/>
                  <a:gd name="T29" fmla="*/ 30 h 39"/>
                  <a:gd name="T30" fmla="*/ 5 w 64"/>
                  <a:gd name="T31" fmla="*/ 24 h 39"/>
                  <a:gd name="T32" fmla="*/ 6 w 64"/>
                  <a:gd name="T33" fmla="*/ 17 h 39"/>
                  <a:gd name="T34" fmla="*/ 8 w 64"/>
                  <a:gd name="T35" fmla="*/ 13 h 39"/>
                  <a:gd name="T36" fmla="*/ 12 w 64"/>
                  <a:gd name="T37" fmla="*/ 9 h 39"/>
                  <a:gd name="T38" fmla="*/ 19 w 64"/>
                  <a:gd name="T39" fmla="*/ 6 h 39"/>
                  <a:gd name="T40" fmla="*/ 26 w 64"/>
                  <a:gd name="T41" fmla="*/ 5 h 39"/>
                  <a:gd name="T42" fmla="*/ 34 w 64"/>
                  <a:gd name="T43" fmla="*/ 5 h 39"/>
                  <a:gd name="T44" fmla="*/ 42 w 64"/>
                  <a:gd name="T45" fmla="*/ 6 h 39"/>
                  <a:gd name="T46" fmla="*/ 48 w 64"/>
                  <a:gd name="T47" fmla="*/ 8 h 39"/>
                  <a:gd name="T48" fmla="*/ 53 w 64"/>
                  <a:gd name="T49" fmla="*/ 13 h 39"/>
                  <a:gd name="T50" fmla="*/ 58 w 64"/>
                  <a:gd name="T51" fmla="*/ 16 h 39"/>
                  <a:gd name="T52" fmla="*/ 58 w 64"/>
                  <a:gd name="T53" fmla="*/ 20 h 39"/>
                  <a:gd name="T54" fmla="*/ 56 w 64"/>
                  <a:gd name="T55" fmla="*/ 28 h 39"/>
                  <a:gd name="T56" fmla="*/ 51 w 64"/>
                  <a:gd name="T57" fmla="*/ 34 h 39"/>
                  <a:gd name="T58" fmla="*/ 45 w 64"/>
                  <a:gd name="T59" fmla="*/ 38 h 39"/>
                  <a:gd name="T60" fmla="*/ 45 w 64"/>
                  <a:gd name="T61" fmla="*/ 38 h 39"/>
                  <a:gd name="T62" fmla="*/ 48 w 64"/>
                  <a:gd name="T63" fmla="*/ 38 h 39"/>
                  <a:gd name="T64" fmla="*/ 50 w 64"/>
                  <a:gd name="T65" fmla="*/ 38 h 39"/>
                  <a:gd name="T66" fmla="*/ 51 w 64"/>
                  <a:gd name="T67" fmla="*/ 38 h 39"/>
                  <a:gd name="T68" fmla="*/ 53 w 64"/>
                  <a:gd name="T69" fmla="*/ 39 h 39"/>
                  <a:gd name="T70" fmla="*/ 59 w 64"/>
                  <a:gd name="T71" fmla="*/ 33 h 39"/>
                  <a:gd name="T72" fmla="*/ 62 w 64"/>
                  <a:gd name="T73" fmla="*/ 27 h 39"/>
                  <a:gd name="T74" fmla="*/ 64 w 64"/>
                  <a:gd name="T75" fmla="*/ 20 h 39"/>
                  <a:gd name="T76" fmla="*/ 61 w 64"/>
                  <a:gd name="T77" fmla="*/ 13 h 39"/>
                  <a:gd name="T78" fmla="*/ 56 w 64"/>
                  <a:gd name="T79" fmla="*/ 8 h 39"/>
                  <a:gd name="T80" fmla="*/ 50 w 64"/>
                  <a:gd name="T81" fmla="*/ 3 h 39"/>
                  <a:gd name="T82" fmla="*/ 40 w 64"/>
                  <a:gd name="T83" fmla="*/ 0 h 39"/>
                  <a:gd name="T84" fmla="*/ 31 w 64"/>
                  <a:gd name="T85" fmla="*/ 0 h 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
                  <a:gd name="T130" fmla="*/ 0 h 39"/>
                  <a:gd name="T131" fmla="*/ 64 w 64"/>
                  <a:gd name="T132" fmla="*/ 39 h 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 h="39">
                    <a:moveTo>
                      <a:pt x="31" y="0"/>
                    </a:moveTo>
                    <a:lnTo>
                      <a:pt x="28" y="0"/>
                    </a:lnTo>
                    <a:lnTo>
                      <a:pt x="25" y="0"/>
                    </a:lnTo>
                    <a:lnTo>
                      <a:pt x="22" y="0"/>
                    </a:lnTo>
                    <a:lnTo>
                      <a:pt x="19" y="2"/>
                    </a:lnTo>
                    <a:lnTo>
                      <a:pt x="17" y="2"/>
                    </a:lnTo>
                    <a:lnTo>
                      <a:pt x="14" y="3"/>
                    </a:lnTo>
                    <a:lnTo>
                      <a:pt x="11" y="5"/>
                    </a:lnTo>
                    <a:lnTo>
                      <a:pt x="9" y="6"/>
                    </a:lnTo>
                    <a:lnTo>
                      <a:pt x="8" y="8"/>
                    </a:lnTo>
                    <a:lnTo>
                      <a:pt x="5" y="9"/>
                    </a:lnTo>
                    <a:lnTo>
                      <a:pt x="3" y="11"/>
                    </a:lnTo>
                    <a:lnTo>
                      <a:pt x="3" y="13"/>
                    </a:lnTo>
                    <a:lnTo>
                      <a:pt x="1" y="16"/>
                    </a:lnTo>
                    <a:lnTo>
                      <a:pt x="0" y="17"/>
                    </a:lnTo>
                    <a:lnTo>
                      <a:pt x="0" y="20"/>
                    </a:lnTo>
                    <a:lnTo>
                      <a:pt x="0" y="22"/>
                    </a:lnTo>
                    <a:lnTo>
                      <a:pt x="0" y="25"/>
                    </a:lnTo>
                    <a:lnTo>
                      <a:pt x="0" y="27"/>
                    </a:lnTo>
                    <a:lnTo>
                      <a:pt x="1" y="30"/>
                    </a:lnTo>
                    <a:lnTo>
                      <a:pt x="3" y="31"/>
                    </a:lnTo>
                    <a:lnTo>
                      <a:pt x="5" y="33"/>
                    </a:lnTo>
                    <a:lnTo>
                      <a:pt x="6" y="36"/>
                    </a:lnTo>
                    <a:lnTo>
                      <a:pt x="8" y="38"/>
                    </a:lnTo>
                    <a:lnTo>
                      <a:pt x="11" y="39"/>
                    </a:lnTo>
                    <a:lnTo>
                      <a:pt x="11" y="38"/>
                    </a:lnTo>
                    <a:lnTo>
                      <a:pt x="12" y="38"/>
                    </a:lnTo>
                    <a:lnTo>
                      <a:pt x="14" y="38"/>
                    </a:lnTo>
                    <a:lnTo>
                      <a:pt x="16" y="38"/>
                    </a:lnTo>
                    <a:lnTo>
                      <a:pt x="17" y="38"/>
                    </a:lnTo>
                    <a:lnTo>
                      <a:pt x="17" y="36"/>
                    </a:lnTo>
                    <a:lnTo>
                      <a:pt x="14" y="36"/>
                    </a:lnTo>
                    <a:lnTo>
                      <a:pt x="12" y="34"/>
                    </a:lnTo>
                    <a:lnTo>
                      <a:pt x="11" y="31"/>
                    </a:lnTo>
                    <a:lnTo>
                      <a:pt x="8" y="30"/>
                    </a:lnTo>
                    <a:lnTo>
                      <a:pt x="6" y="28"/>
                    </a:lnTo>
                    <a:lnTo>
                      <a:pt x="6" y="27"/>
                    </a:lnTo>
                    <a:lnTo>
                      <a:pt x="5" y="24"/>
                    </a:lnTo>
                    <a:lnTo>
                      <a:pt x="5" y="20"/>
                    </a:lnTo>
                    <a:lnTo>
                      <a:pt x="5" y="19"/>
                    </a:lnTo>
                    <a:lnTo>
                      <a:pt x="6" y="17"/>
                    </a:lnTo>
                    <a:lnTo>
                      <a:pt x="6" y="16"/>
                    </a:lnTo>
                    <a:lnTo>
                      <a:pt x="8" y="14"/>
                    </a:lnTo>
                    <a:lnTo>
                      <a:pt x="8" y="13"/>
                    </a:lnTo>
                    <a:lnTo>
                      <a:pt x="9" y="13"/>
                    </a:lnTo>
                    <a:lnTo>
                      <a:pt x="11" y="11"/>
                    </a:lnTo>
                    <a:lnTo>
                      <a:pt x="12" y="9"/>
                    </a:lnTo>
                    <a:lnTo>
                      <a:pt x="14" y="8"/>
                    </a:lnTo>
                    <a:lnTo>
                      <a:pt x="17" y="8"/>
                    </a:lnTo>
                    <a:lnTo>
                      <a:pt x="19" y="6"/>
                    </a:lnTo>
                    <a:lnTo>
                      <a:pt x="22" y="6"/>
                    </a:lnTo>
                    <a:lnTo>
                      <a:pt x="23" y="5"/>
                    </a:lnTo>
                    <a:lnTo>
                      <a:pt x="26" y="5"/>
                    </a:lnTo>
                    <a:lnTo>
                      <a:pt x="30" y="5"/>
                    </a:lnTo>
                    <a:lnTo>
                      <a:pt x="31" y="5"/>
                    </a:lnTo>
                    <a:lnTo>
                      <a:pt x="34" y="5"/>
                    </a:lnTo>
                    <a:lnTo>
                      <a:pt x="37" y="5"/>
                    </a:lnTo>
                    <a:lnTo>
                      <a:pt x="39" y="5"/>
                    </a:lnTo>
                    <a:lnTo>
                      <a:pt x="42" y="6"/>
                    </a:lnTo>
                    <a:lnTo>
                      <a:pt x="44" y="6"/>
                    </a:lnTo>
                    <a:lnTo>
                      <a:pt x="47" y="8"/>
                    </a:lnTo>
                    <a:lnTo>
                      <a:pt x="48" y="8"/>
                    </a:lnTo>
                    <a:lnTo>
                      <a:pt x="50" y="9"/>
                    </a:lnTo>
                    <a:lnTo>
                      <a:pt x="51" y="11"/>
                    </a:lnTo>
                    <a:lnTo>
                      <a:pt x="53" y="13"/>
                    </a:lnTo>
                    <a:lnTo>
                      <a:pt x="55" y="13"/>
                    </a:lnTo>
                    <a:lnTo>
                      <a:pt x="56" y="14"/>
                    </a:lnTo>
                    <a:lnTo>
                      <a:pt x="58" y="16"/>
                    </a:lnTo>
                    <a:lnTo>
                      <a:pt x="58" y="17"/>
                    </a:lnTo>
                    <a:lnTo>
                      <a:pt x="58" y="19"/>
                    </a:lnTo>
                    <a:lnTo>
                      <a:pt x="58" y="20"/>
                    </a:lnTo>
                    <a:lnTo>
                      <a:pt x="58" y="24"/>
                    </a:lnTo>
                    <a:lnTo>
                      <a:pt x="58" y="27"/>
                    </a:lnTo>
                    <a:lnTo>
                      <a:pt x="56" y="28"/>
                    </a:lnTo>
                    <a:lnTo>
                      <a:pt x="55" y="30"/>
                    </a:lnTo>
                    <a:lnTo>
                      <a:pt x="53" y="33"/>
                    </a:lnTo>
                    <a:lnTo>
                      <a:pt x="51" y="34"/>
                    </a:lnTo>
                    <a:lnTo>
                      <a:pt x="48" y="36"/>
                    </a:lnTo>
                    <a:lnTo>
                      <a:pt x="45" y="36"/>
                    </a:lnTo>
                    <a:lnTo>
                      <a:pt x="45" y="38"/>
                    </a:lnTo>
                    <a:lnTo>
                      <a:pt x="47" y="38"/>
                    </a:lnTo>
                    <a:lnTo>
                      <a:pt x="48" y="38"/>
                    </a:lnTo>
                    <a:lnTo>
                      <a:pt x="50" y="38"/>
                    </a:lnTo>
                    <a:lnTo>
                      <a:pt x="51" y="38"/>
                    </a:lnTo>
                    <a:lnTo>
                      <a:pt x="51" y="39"/>
                    </a:lnTo>
                    <a:lnTo>
                      <a:pt x="53" y="39"/>
                    </a:lnTo>
                    <a:lnTo>
                      <a:pt x="55" y="38"/>
                    </a:lnTo>
                    <a:lnTo>
                      <a:pt x="58" y="36"/>
                    </a:lnTo>
                    <a:lnTo>
                      <a:pt x="59" y="33"/>
                    </a:lnTo>
                    <a:lnTo>
                      <a:pt x="61" y="31"/>
                    </a:lnTo>
                    <a:lnTo>
                      <a:pt x="62" y="30"/>
                    </a:lnTo>
                    <a:lnTo>
                      <a:pt x="62" y="27"/>
                    </a:lnTo>
                    <a:lnTo>
                      <a:pt x="64" y="25"/>
                    </a:lnTo>
                    <a:lnTo>
                      <a:pt x="64" y="22"/>
                    </a:lnTo>
                    <a:lnTo>
                      <a:pt x="64" y="20"/>
                    </a:lnTo>
                    <a:lnTo>
                      <a:pt x="62" y="17"/>
                    </a:lnTo>
                    <a:lnTo>
                      <a:pt x="62" y="16"/>
                    </a:lnTo>
                    <a:lnTo>
                      <a:pt x="61" y="13"/>
                    </a:lnTo>
                    <a:lnTo>
                      <a:pt x="59" y="11"/>
                    </a:lnTo>
                    <a:lnTo>
                      <a:pt x="58" y="9"/>
                    </a:lnTo>
                    <a:lnTo>
                      <a:pt x="56" y="8"/>
                    </a:lnTo>
                    <a:lnTo>
                      <a:pt x="55" y="6"/>
                    </a:lnTo>
                    <a:lnTo>
                      <a:pt x="51" y="5"/>
                    </a:lnTo>
                    <a:lnTo>
                      <a:pt x="50" y="3"/>
                    </a:lnTo>
                    <a:lnTo>
                      <a:pt x="47" y="2"/>
                    </a:lnTo>
                    <a:lnTo>
                      <a:pt x="44" y="2"/>
                    </a:lnTo>
                    <a:lnTo>
                      <a:pt x="40" y="0"/>
                    </a:lnTo>
                    <a:lnTo>
                      <a:pt x="37" y="0"/>
                    </a:lnTo>
                    <a:lnTo>
                      <a:pt x="34" y="0"/>
                    </a:lnTo>
                    <a:lnTo>
                      <a:pt x="31" y="0"/>
                    </a:lnTo>
                    <a:close/>
                  </a:path>
                </a:pathLst>
              </a:custGeom>
              <a:solidFill>
                <a:srgbClr val="FFFFFF"/>
              </a:solidFill>
              <a:ln w="9525">
                <a:noFill/>
                <a:round/>
                <a:headEnd/>
                <a:tailEnd/>
              </a:ln>
            </p:spPr>
            <p:txBody>
              <a:bodyPr/>
              <a:lstStyle/>
              <a:p>
                <a:endParaRPr lang="en-US" dirty="0">
                  <a:solidFill>
                    <a:prstClr val="black"/>
                  </a:solidFill>
                </a:endParaRPr>
              </a:p>
            </p:txBody>
          </p:sp>
        </p:grpSp>
      </p:grpSp>
      <p:sp>
        <p:nvSpPr>
          <p:cNvPr id="74788" name="Rectangle 1288"/>
          <p:cNvSpPr>
            <a:spLocks noChangeArrowheads="1"/>
          </p:cNvSpPr>
          <p:nvPr/>
        </p:nvSpPr>
        <p:spPr bwMode="auto">
          <a:xfrm>
            <a:off x="3263900" y="1604963"/>
            <a:ext cx="250825" cy="257175"/>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74789" name="Rectangle 1289"/>
          <p:cNvSpPr>
            <a:spLocks noChangeArrowheads="1"/>
          </p:cNvSpPr>
          <p:nvPr/>
        </p:nvSpPr>
        <p:spPr bwMode="auto">
          <a:xfrm>
            <a:off x="3306763" y="1492250"/>
            <a:ext cx="79375" cy="212725"/>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z</a:t>
            </a:r>
            <a:endParaRPr lang="en-US" sz="1400" b="1" dirty="0">
              <a:solidFill>
                <a:prstClr val="black"/>
              </a:solidFill>
              <a:latin typeface="Times New Roman" pitchFamily="18" charset="0"/>
            </a:endParaRPr>
          </a:p>
        </p:txBody>
      </p:sp>
      <p:sp>
        <p:nvSpPr>
          <p:cNvPr id="74790" name="Rectangle 1290"/>
          <p:cNvSpPr>
            <a:spLocks noChangeArrowheads="1"/>
          </p:cNvSpPr>
          <p:nvPr/>
        </p:nvSpPr>
        <p:spPr bwMode="auto">
          <a:xfrm>
            <a:off x="3511550" y="1627188"/>
            <a:ext cx="312738" cy="257175"/>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74791" name="Rectangle 1291"/>
          <p:cNvSpPr>
            <a:spLocks noChangeArrowheads="1"/>
          </p:cNvSpPr>
          <p:nvPr/>
        </p:nvSpPr>
        <p:spPr bwMode="auto">
          <a:xfrm>
            <a:off x="3551238" y="1514475"/>
            <a:ext cx="88900" cy="212725"/>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v</a:t>
            </a:r>
            <a:endParaRPr lang="en-US" sz="1400" b="1" dirty="0">
              <a:solidFill>
                <a:prstClr val="black"/>
              </a:solidFill>
              <a:latin typeface="Times New Roman" pitchFamily="18" charset="0"/>
            </a:endParaRPr>
          </a:p>
        </p:txBody>
      </p:sp>
      <p:sp>
        <p:nvSpPr>
          <p:cNvPr id="74792" name="Rectangle 1292"/>
          <p:cNvSpPr>
            <a:spLocks noChangeArrowheads="1"/>
          </p:cNvSpPr>
          <p:nvPr/>
        </p:nvSpPr>
        <p:spPr bwMode="auto">
          <a:xfrm>
            <a:off x="4741863" y="1517650"/>
            <a:ext cx="744537" cy="839788"/>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grpSp>
        <p:nvGrpSpPr>
          <p:cNvPr id="25" name="Group 1293"/>
          <p:cNvGrpSpPr>
            <a:grpSpLocks/>
          </p:cNvGrpSpPr>
          <p:nvPr/>
        </p:nvGrpSpPr>
        <p:grpSpPr bwMode="auto">
          <a:xfrm>
            <a:off x="4816476" y="1728788"/>
            <a:ext cx="393700" cy="823912"/>
            <a:chOff x="3034" y="981"/>
            <a:chExt cx="248" cy="519"/>
          </a:xfrm>
        </p:grpSpPr>
        <p:sp>
          <p:nvSpPr>
            <p:cNvPr id="74881" name="Rectangle 1294"/>
            <p:cNvSpPr>
              <a:spLocks noChangeArrowheads="1"/>
            </p:cNvSpPr>
            <p:nvPr/>
          </p:nvSpPr>
          <p:spPr bwMode="auto">
            <a:xfrm>
              <a:off x="3043" y="981"/>
              <a:ext cx="62"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p</a:t>
              </a:r>
              <a:endParaRPr lang="en-US" sz="1400" b="1" dirty="0">
                <a:solidFill>
                  <a:prstClr val="black"/>
                </a:solidFill>
                <a:latin typeface="Times New Roman" pitchFamily="18" charset="0"/>
              </a:endParaRPr>
            </a:p>
          </p:txBody>
        </p:sp>
        <p:grpSp>
          <p:nvGrpSpPr>
            <p:cNvPr id="26" name="Group 1295"/>
            <p:cNvGrpSpPr>
              <a:grpSpLocks/>
            </p:cNvGrpSpPr>
            <p:nvPr/>
          </p:nvGrpSpPr>
          <p:grpSpPr bwMode="auto">
            <a:xfrm>
              <a:off x="3042" y="1094"/>
              <a:ext cx="196" cy="225"/>
              <a:chOff x="3024" y="1070"/>
              <a:chExt cx="196" cy="225"/>
            </a:xfrm>
          </p:grpSpPr>
          <p:sp>
            <p:nvSpPr>
              <p:cNvPr id="74886" name="Rectangle 1296"/>
              <p:cNvSpPr>
                <a:spLocks noChangeArrowheads="1"/>
              </p:cNvSpPr>
              <p:nvPr/>
            </p:nvSpPr>
            <p:spPr bwMode="auto">
              <a:xfrm>
                <a:off x="3035" y="1070"/>
                <a:ext cx="118"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h</a:t>
                </a:r>
                <a:endParaRPr lang="en-US" sz="1400" b="1" dirty="0">
                  <a:solidFill>
                    <a:prstClr val="black"/>
                  </a:solidFill>
                  <a:latin typeface="Times New Roman" pitchFamily="18" charset="0"/>
                </a:endParaRPr>
              </a:p>
            </p:txBody>
          </p:sp>
          <p:sp>
            <p:nvSpPr>
              <p:cNvPr id="74887" name="Rectangle 1297"/>
              <p:cNvSpPr>
                <a:spLocks noChangeArrowheads="1"/>
              </p:cNvSpPr>
              <p:nvPr/>
            </p:nvSpPr>
            <p:spPr bwMode="auto">
              <a:xfrm>
                <a:off x="3024" y="1161"/>
                <a:ext cx="196"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g</a:t>
                </a:r>
                <a:endParaRPr lang="en-US" sz="1400" b="1" dirty="0">
                  <a:solidFill>
                    <a:prstClr val="black"/>
                  </a:solidFill>
                  <a:latin typeface="Times New Roman" pitchFamily="18" charset="0"/>
                </a:endParaRPr>
              </a:p>
            </p:txBody>
          </p:sp>
        </p:grpSp>
        <p:grpSp>
          <p:nvGrpSpPr>
            <p:cNvPr id="27" name="Group 1298"/>
            <p:cNvGrpSpPr>
              <a:grpSpLocks/>
            </p:cNvGrpSpPr>
            <p:nvPr/>
          </p:nvGrpSpPr>
          <p:grpSpPr bwMode="auto">
            <a:xfrm>
              <a:off x="3034" y="1274"/>
              <a:ext cx="248" cy="226"/>
              <a:chOff x="3016" y="1250"/>
              <a:chExt cx="248" cy="226"/>
            </a:xfrm>
          </p:grpSpPr>
          <p:sp>
            <p:nvSpPr>
              <p:cNvPr id="74884" name="Rectangle 1299"/>
              <p:cNvSpPr>
                <a:spLocks noChangeArrowheads="1"/>
              </p:cNvSpPr>
              <p:nvPr/>
            </p:nvSpPr>
            <p:spPr bwMode="auto">
              <a:xfrm>
                <a:off x="3034" y="1250"/>
                <a:ext cx="113" cy="13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ch</a:t>
                </a:r>
                <a:endParaRPr lang="en-US" sz="1400" b="1" dirty="0">
                  <a:solidFill>
                    <a:prstClr val="black"/>
                  </a:solidFill>
                  <a:latin typeface="Times New Roman" pitchFamily="18" charset="0"/>
                </a:endParaRPr>
              </a:p>
            </p:txBody>
          </p:sp>
          <p:sp>
            <p:nvSpPr>
              <p:cNvPr id="74885" name="Rectangle 1300"/>
              <p:cNvSpPr>
                <a:spLocks noChangeArrowheads="1"/>
              </p:cNvSpPr>
              <p:nvPr/>
            </p:nvSpPr>
            <p:spPr bwMode="auto">
              <a:xfrm>
                <a:off x="3016" y="1340"/>
                <a:ext cx="248" cy="136"/>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sh</a:t>
                </a:r>
                <a:endParaRPr lang="en-US" sz="1400" b="1" dirty="0">
                  <a:solidFill>
                    <a:prstClr val="black"/>
                  </a:solidFill>
                  <a:latin typeface="Times New Roman" pitchFamily="18" charset="0"/>
                </a:endParaRPr>
              </a:p>
            </p:txBody>
          </p:sp>
        </p:grpSp>
      </p:grpSp>
      <p:sp>
        <p:nvSpPr>
          <p:cNvPr id="74794" name="Rectangle 1301"/>
          <p:cNvSpPr>
            <a:spLocks noChangeArrowheads="1"/>
          </p:cNvSpPr>
          <p:nvPr/>
        </p:nvSpPr>
        <p:spPr bwMode="auto">
          <a:xfrm>
            <a:off x="3751263" y="2122488"/>
            <a:ext cx="319087" cy="187325"/>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74795" name="Rectangle 1302"/>
          <p:cNvSpPr>
            <a:spLocks noChangeArrowheads="1"/>
          </p:cNvSpPr>
          <p:nvPr/>
        </p:nvSpPr>
        <p:spPr bwMode="auto">
          <a:xfrm>
            <a:off x="3922713" y="2224088"/>
            <a:ext cx="311150" cy="249237"/>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grpSp>
        <p:nvGrpSpPr>
          <p:cNvPr id="28" name="Group 1303"/>
          <p:cNvGrpSpPr>
            <a:grpSpLocks/>
          </p:cNvGrpSpPr>
          <p:nvPr/>
        </p:nvGrpSpPr>
        <p:grpSpPr bwMode="auto">
          <a:xfrm>
            <a:off x="3816350" y="2428875"/>
            <a:ext cx="379413" cy="428625"/>
            <a:chOff x="2398" y="1362"/>
            <a:chExt cx="239" cy="270"/>
          </a:xfrm>
        </p:grpSpPr>
        <p:sp>
          <p:nvSpPr>
            <p:cNvPr id="74876" name="Rectangle 1304"/>
            <p:cNvSpPr>
              <a:spLocks noChangeArrowheads="1"/>
            </p:cNvSpPr>
            <p:nvPr/>
          </p:nvSpPr>
          <p:spPr bwMode="auto">
            <a:xfrm>
              <a:off x="2414" y="1362"/>
              <a:ext cx="87"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  l</a:t>
              </a:r>
              <a:endParaRPr lang="en-US" sz="1400" b="1" dirty="0">
                <a:solidFill>
                  <a:prstClr val="black"/>
                </a:solidFill>
                <a:latin typeface="Times New Roman" pitchFamily="18" charset="0"/>
              </a:endParaRPr>
            </a:p>
          </p:txBody>
        </p:sp>
        <p:sp>
          <p:nvSpPr>
            <p:cNvPr id="74877" name="Rectangle 1305"/>
            <p:cNvSpPr>
              <a:spLocks noChangeArrowheads="1"/>
            </p:cNvSpPr>
            <p:nvPr/>
          </p:nvSpPr>
          <p:spPr bwMode="auto">
            <a:xfrm>
              <a:off x="2587" y="1498"/>
              <a:ext cx="50"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r</a:t>
              </a:r>
              <a:endParaRPr lang="en-US" sz="1400" b="1" dirty="0">
                <a:solidFill>
                  <a:prstClr val="black"/>
                </a:solidFill>
                <a:latin typeface="Times New Roman" pitchFamily="18" charset="0"/>
              </a:endParaRPr>
            </a:p>
          </p:txBody>
        </p:sp>
        <p:sp>
          <p:nvSpPr>
            <p:cNvPr id="74878" name="Rectangle 1306"/>
            <p:cNvSpPr>
              <a:spLocks noChangeArrowheads="1"/>
            </p:cNvSpPr>
            <p:nvPr/>
          </p:nvSpPr>
          <p:spPr bwMode="auto">
            <a:xfrm>
              <a:off x="2398" y="1454"/>
              <a:ext cx="157" cy="134"/>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74879" name="Rectangle 1307"/>
            <p:cNvSpPr>
              <a:spLocks noChangeArrowheads="1"/>
            </p:cNvSpPr>
            <p:nvPr/>
          </p:nvSpPr>
          <p:spPr bwMode="auto">
            <a:xfrm>
              <a:off x="2453" y="1479"/>
              <a:ext cx="56"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o</a:t>
              </a:r>
              <a:endParaRPr lang="en-US" sz="1400" b="1" dirty="0">
                <a:solidFill>
                  <a:prstClr val="black"/>
                </a:solidFill>
                <a:latin typeface="Times New Roman" pitchFamily="18" charset="0"/>
              </a:endParaRPr>
            </a:p>
          </p:txBody>
        </p:sp>
        <p:sp>
          <p:nvSpPr>
            <p:cNvPr id="74880" name="Rectangle 1308"/>
            <p:cNvSpPr>
              <a:spLocks noChangeArrowheads="1"/>
            </p:cNvSpPr>
            <p:nvPr/>
          </p:nvSpPr>
          <p:spPr bwMode="auto">
            <a:xfrm>
              <a:off x="2527" y="1424"/>
              <a:ext cx="56" cy="13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a</a:t>
              </a:r>
              <a:endParaRPr lang="en-US" sz="1400" b="1" dirty="0">
                <a:solidFill>
                  <a:prstClr val="black"/>
                </a:solidFill>
                <a:latin typeface="Times New Roman" pitchFamily="18" charset="0"/>
              </a:endParaRPr>
            </a:p>
          </p:txBody>
        </p:sp>
      </p:grpSp>
      <p:sp>
        <p:nvSpPr>
          <p:cNvPr id="74797" name="Rectangle 1309"/>
          <p:cNvSpPr>
            <a:spLocks noChangeArrowheads="1"/>
          </p:cNvSpPr>
          <p:nvPr/>
        </p:nvSpPr>
        <p:spPr bwMode="auto">
          <a:xfrm>
            <a:off x="6569075" y="1668463"/>
            <a:ext cx="69850" cy="212725"/>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s</a:t>
            </a:r>
            <a:endParaRPr lang="en-US" sz="1400" b="1" dirty="0">
              <a:solidFill>
                <a:prstClr val="black"/>
              </a:solidFill>
              <a:latin typeface="Times New Roman" pitchFamily="18" charset="0"/>
            </a:endParaRPr>
          </a:p>
        </p:txBody>
      </p:sp>
      <p:sp>
        <p:nvSpPr>
          <p:cNvPr id="74798" name="Rectangle 1310"/>
          <p:cNvSpPr>
            <a:spLocks noChangeArrowheads="1"/>
          </p:cNvSpPr>
          <p:nvPr/>
        </p:nvSpPr>
        <p:spPr bwMode="auto">
          <a:xfrm>
            <a:off x="6391275" y="1360488"/>
            <a:ext cx="450850" cy="212725"/>
          </a:xfrm>
          <a:prstGeom prst="rect">
            <a:avLst/>
          </a:prstGeom>
          <a:noFill/>
          <a:ln w="9525">
            <a:noFill/>
            <a:miter lim="800000"/>
            <a:headEnd/>
            <a:tailEnd/>
          </a:ln>
        </p:spPr>
        <p:txBody>
          <a:bodyPr/>
          <a:lstStyle/>
          <a:p>
            <a:endParaRPr lang="en-US" dirty="0">
              <a:solidFill>
                <a:prstClr val="black"/>
              </a:solidFill>
              <a:latin typeface="Constantia" pitchFamily="18" charset="0"/>
            </a:endParaRPr>
          </a:p>
        </p:txBody>
      </p:sp>
      <p:sp>
        <p:nvSpPr>
          <p:cNvPr id="74799" name="Rectangle 1311"/>
          <p:cNvSpPr>
            <a:spLocks noChangeArrowheads="1"/>
          </p:cNvSpPr>
          <p:nvPr/>
        </p:nvSpPr>
        <p:spPr bwMode="auto">
          <a:xfrm>
            <a:off x="6435391" y="1543050"/>
            <a:ext cx="397545" cy="215444"/>
          </a:xfrm>
          <a:prstGeom prst="rect">
            <a:avLst/>
          </a:prstGeom>
          <a:noFill/>
          <a:ln w="9525">
            <a:noFill/>
            <a:miter lim="800000"/>
            <a:headEnd/>
            <a:tailEnd/>
          </a:ln>
        </p:spPr>
        <p:txBody>
          <a:bodyPr wrap="none" lIns="0" tIns="0" rIns="0" bIns="0">
            <a:spAutoFit/>
          </a:bodyPr>
          <a:lstStyle/>
          <a:p>
            <a:pPr algn="ctr"/>
            <a:r>
              <a:rPr lang="en-US" sz="1400" b="1" dirty="0">
                <a:solidFill>
                  <a:srgbClr val="000000"/>
                </a:solidFill>
                <a:latin typeface="Times New Roman" pitchFamily="18" charset="0"/>
              </a:rPr>
              <a:t>f    th</a:t>
            </a:r>
            <a:endParaRPr lang="en-US" sz="1400" b="1" dirty="0">
              <a:solidFill>
                <a:prstClr val="black"/>
              </a:solidFill>
              <a:latin typeface="Times New Roman" pitchFamily="18" charset="0"/>
            </a:endParaRPr>
          </a:p>
        </p:txBody>
      </p:sp>
      <p:grpSp>
        <p:nvGrpSpPr>
          <p:cNvPr id="29" name="Group 1312"/>
          <p:cNvGrpSpPr>
            <a:grpSpLocks/>
          </p:cNvGrpSpPr>
          <p:nvPr/>
        </p:nvGrpSpPr>
        <p:grpSpPr bwMode="auto">
          <a:xfrm>
            <a:off x="6648450" y="828675"/>
            <a:ext cx="371475" cy="338138"/>
            <a:chOff x="3773" y="190"/>
            <a:chExt cx="234" cy="213"/>
          </a:xfrm>
        </p:grpSpPr>
        <p:sp>
          <p:nvSpPr>
            <p:cNvPr id="74868" name="Freeform 1313"/>
            <p:cNvSpPr>
              <a:spLocks/>
            </p:cNvSpPr>
            <p:nvPr/>
          </p:nvSpPr>
          <p:spPr bwMode="auto">
            <a:xfrm>
              <a:off x="3784" y="195"/>
              <a:ext cx="221" cy="206"/>
            </a:xfrm>
            <a:custGeom>
              <a:avLst/>
              <a:gdLst>
                <a:gd name="T0" fmla="*/ 19 w 221"/>
                <a:gd name="T1" fmla="*/ 106 h 206"/>
                <a:gd name="T2" fmla="*/ 26 w 221"/>
                <a:gd name="T3" fmla="*/ 126 h 206"/>
                <a:gd name="T4" fmla="*/ 41 w 221"/>
                <a:gd name="T5" fmla="*/ 142 h 206"/>
                <a:gd name="T6" fmla="*/ 53 w 221"/>
                <a:gd name="T7" fmla="*/ 148 h 206"/>
                <a:gd name="T8" fmla="*/ 69 w 221"/>
                <a:gd name="T9" fmla="*/ 151 h 206"/>
                <a:gd name="T10" fmla="*/ 86 w 221"/>
                <a:gd name="T11" fmla="*/ 156 h 206"/>
                <a:gd name="T12" fmla="*/ 100 w 221"/>
                <a:gd name="T13" fmla="*/ 159 h 206"/>
                <a:gd name="T14" fmla="*/ 109 w 221"/>
                <a:gd name="T15" fmla="*/ 162 h 206"/>
                <a:gd name="T16" fmla="*/ 120 w 221"/>
                <a:gd name="T17" fmla="*/ 167 h 206"/>
                <a:gd name="T18" fmla="*/ 131 w 221"/>
                <a:gd name="T19" fmla="*/ 176 h 206"/>
                <a:gd name="T20" fmla="*/ 143 w 221"/>
                <a:gd name="T21" fmla="*/ 195 h 206"/>
                <a:gd name="T22" fmla="*/ 156 w 221"/>
                <a:gd name="T23" fmla="*/ 203 h 206"/>
                <a:gd name="T24" fmla="*/ 165 w 221"/>
                <a:gd name="T25" fmla="*/ 203 h 206"/>
                <a:gd name="T26" fmla="*/ 184 w 221"/>
                <a:gd name="T27" fmla="*/ 206 h 206"/>
                <a:gd name="T28" fmla="*/ 196 w 221"/>
                <a:gd name="T29" fmla="*/ 198 h 206"/>
                <a:gd name="T30" fmla="*/ 203 w 221"/>
                <a:gd name="T31" fmla="*/ 192 h 206"/>
                <a:gd name="T32" fmla="*/ 210 w 221"/>
                <a:gd name="T33" fmla="*/ 184 h 206"/>
                <a:gd name="T34" fmla="*/ 210 w 221"/>
                <a:gd name="T35" fmla="*/ 176 h 206"/>
                <a:gd name="T36" fmla="*/ 212 w 221"/>
                <a:gd name="T37" fmla="*/ 167 h 206"/>
                <a:gd name="T38" fmla="*/ 212 w 221"/>
                <a:gd name="T39" fmla="*/ 156 h 206"/>
                <a:gd name="T40" fmla="*/ 206 w 221"/>
                <a:gd name="T41" fmla="*/ 153 h 206"/>
                <a:gd name="T42" fmla="*/ 190 w 221"/>
                <a:gd name="T43" fmla="*/ 153 h 206"/>
                <a:gd name="T44" fmla="*/ 165 w 221"/>
                <a:gd name="T45" fmla="*/ 154 h 206"/>
                <a:gd name="T46" fmla="*/ 142 w 221"/>
                <a:gd name="T47" fmla="*/ 156 h 206"/>
                <a:gd name="T48" fmla="*/ 128 w 221"/>
                <a:gd name="T49" fmla="*/ 137 h 206"/>
                <a:gd name="T50" fmla="*/ 122 w 221"/>
                <a:gd name="T51" fmla="*/ 126 h 206"/>
                <a:gd name="T52" fmla="*/ 128 w 221"/>
                <a:gd name="T53" fmla="*/ 122 h 206"/>
                <a:gd name="T54" fmla="*/ 137 w 221"/>
                <a:gd name="T55" fmla="*/ 115 h 206"/>
                <a:gd name="T56" fmla="*/ 142 w 221"/>
                <a:gd name="T57" fmla="*/ 106 h 206"/>
                <a:gd name="T58" fmla="*/ 154 w 221"/>
                <a:gd name="T59" fmla="*/ 100 h 206"/>
                <a:gd name="T60" fmla="*/ 164 w 221"/>
                <a:gd name="T61" fmla="*/ 91 h 206"/>
                <a:gd name="T62" fmla="*/ 172 w 221"/>
                <a:gd name="T63" fmla="*/ 81 h 206"/>
                <a:gd name="T64" fmla="*/ 182 w 221"/>
                <a:gd name="T65" fmla="*/ 69 h 206"/>
                <a:gd name="T66" fmla="*/ 189 w 221"/>
                <a:gd name="T67" fmla="*/ 58 h 206"/>
                <a:gd name="T68" fmla="*/ 198 w 221"/>
                <a:gd name="T69" fmla="*/ 45 h 206"/>
                <a:gd name="T70" fmla="*/ 203 w 221"/>
                <a:gd name="T71" fmla="*/ 33 h 206"/>
                <a:gd name="T72" fmla="*/ 206 w 221"/>
                <a:gd name="T73" fmla="*/ 20 h 206"/>
                <a:gd name="T74" fmla="*/ 215 w 221"/>
                <a:gd name="T75" fmla="*/ 11 h 206"/>
                <a:gd name="T76" fmla="*/ 220 w 221"/>
                <a:gd name="T77" fmla="*/ 0 h 206"/>
                <a:gd name="T78" fmla="*/ 214 w 221"/>
                <a:gd name="T79" fmla="*/ 2 h 206"/>
                <a:gd name="T80" fmla="*/ 203 w 221"/>
                <a:gd name="T81" fmla="*/ 8 h 206"/>
                <a:gd name="T82" fmla="*/ 187 w 221"/>
                <a:gd name="T83" fmla="*/ 16 h 206"/>
                <a:gd name="T84" fmla="*/ 172 w 221"/>
                <a:gd name="T85" fmla="*/ 23 h 206"/>
                <a:gd name="T86" fmla="*/ 159 w 221"/>
                <a:gd name="T87" fmla="*/ 30 h 206"/>
                <a:gd name="T88" fmla="*/ 143 w 221"/>
                <a:gd name="T89" fmla="*/ 36 h 206"/>
                <a:gd name="T90" fmla="*/ 129 w 221"/>
                <a:gd name="T91" fmla="*/ 44 h 206"/>
                <a:gd name="T92" fmla="*/ 118 w 221"/>
                <a:gd name="T93" fmla="*/ 52 h 206"/>
                <a:gd name="T94" fmla="*/ 106 w 221"/>
                <a:gd name="T95" fmla="*/ 67 h 206"/>
                <a:gd name="T96" fmla="*/ 92 w 221"/>
                <a:gd name="T97" fmla="*/ 81 h 206"/>
                <a:gd name="T98" fmla="*/ 76 w 221"/>
                <a:gd name="T99" fmla="*/ 86 h 206"/>
                <a:gd name="T100" fmla="*/ 70 w 221"/>
                <a:gd name="T101" fmla="*/ 76 h 206"/>
                <a:gd name="T102" fmla="*/ 64 w 221"/>
                <a:gd name="T103" fmla="*/ 69 h 206"/>
                <a:gd name="T104" fmla="*/ 58 w 221"/>
                <a:gd name="T105" fmla="*/ 64 h 206"/>
                <a:gd name="T106" fmla="*/ 51 w 221"/>
                <a:gd name="T107" fmla="*/ 52 h 206"/>
                <a:gd name="T108" fmla="*/ 42 w 221"/>
                <a:gd name="T109" fmla="*/ 41 h 206"/>
                <a:gd name="T110" fmla="*/ 31 w 221"/>
                <a:gd name="T111" fmla="*/ 31 h 206"/>
                <a:gd name="T112" fmla="*/ 23 w 221"/>
                <a:gd name="T113" fmla="*/ 27 h 206"/>
                <a:gd name="T114" fmla="*/ 19 w 221"/>
                <a:gd name="T115" fmla="*/ 31 h 206"/>
                <a:gd name="T116" fmla="*/ 22 w 221"/>
                <a:gd name="T117" fmla="*/ 58 h 206"/>
                <a:gd name="T118" fmla="*/ 11 w 221"/>
                <a:gd name="T119" fmla="*/ 67 h 206"/>
                <a:gd name="T120" fmla="*/ 0 w 221"/>
                <a:gd name="T121" fmla="*/ 80 h 206"/>
                <a:gd name="T122" fmla="*/ 5 w 221"/>
                <a:gd name="T123" fmla="*/ 89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1"/>
                <a:gd name="T187" fmla="*/ 0 h 206"/>
                <a:gd name="T188" fmla="*/ 221 w 221"/>
                <a:gd name="T189" fmla="*/ 206 h 2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1" h="206">
                  <a:moveTo>
                    <a:pt x="14" y="95"/>
                  </a:moveTo>
                  <a:lnTo>
                    <a:pt x="16" y="97"/>
                  </a:lnTo>
                  <a:lnTo>
                    <a:pt x="17" y="98"/>
                  </a:lnTo>
                  <a:lnTo>
                    <a:pt x="19" y="101"/>
                  </a:lnTo>
                  <a:lnTo>
                    <a:pt x="19" y="106"/>
                  </a:lnTo>
                  <a:lnTo>
                    <a:pt x="20" y="109"/>
                  </a:lnTo>
                  <a:lnTo>
                    <a:pt x="22" y="114"/>
                  </a:lnTo>
                  <a:lnTo>
                    <a:pt x="23" y="119"/>
                  </a:lnTo>
                  <a:lnTo>
                    <a:pt x="25" y="123"/>
                  </a:lnTo>
                  <a:lnTo>
                    <a:pt x="26" y="126"/>
                  </a:lnTo>
                  <a:lnTo>
                    <a:pt x="28" y="130"/>
                  </a:lnTo>
                  <a:lnTo>
                    <a:pt x="31" y="133"/>
                  </a:lnTo>
                  <a:lnTo>
                    <a:pt x="34" y="136"/>
                  </a:lnTo>
                  <a:lnTo>
                    <a:pt x="37" y="139"/>
                  </a:lnTo>
                  <a:lnTo>
                    <a:pt x="41" y="142"/>
                  </a:lnTo>
                  <a:lnTo>
                    <a:pt x="44" y="144"/>
                  </a:lnTo>
                  <a:lnTo>
                    <a:pt x="47" y="145"/>
                  </a:lnTo>
                  <a:lnTo>
                    <a:pt x="48" y="147"/>
                  </a:lnTo>
                  <a:lnTo>
                    <a:pt x="51" y="147"/>
                  </a:lnTo>
                  <a:lnTo>
                    <a:pt x="53" y="148"/>
                  </a:lnTo>
                  <a:lnTo>
                    <a:pt x="56" y="148"/>
                  </a:lnTo>
                  <a:lnTo>
                    <a:pt x="59" y="150"/>
                  </a:lnTo>
                  <a:lnTo>
                    <a:pt x="62" y="150"/>
                  </a:lnTo>
                  <a:lnTo>
                    <a:pt x="65" y="151"/>
                  </a:lnTo>
                  <a:lnTo>
                    <a:pt x="69" y="151"/>
                  </a:lnTo>
                  <a:lnTo>
                    <a:pt x="72" y="153"/>
                  </a:lnTo>
                  <a:lnTo>
                    <a:pt x="75" y="153"/>
                  </a:lnTo>
                  <a:lnTo>
                    <a:pt x="78" y="154"/>
                  </a:lnTo>
                  <a:lnTo>
                    <a:pt x="83" y="154"/>
                  </a:lnTo>
                  <a:lnTo>
                    <a:pt x="86" y="156"/>
                  </a:lnTo>
                  <a:lnTo>
                    <a:pt x="89" y="156"/>
                  </a:lnTo>
                  <a:lnTo>
                    <a:pt x="92" y="158"/>
                  </a:lnTo>
                  <a:lnTo>
                    <a:pt x="95" y="158"/>
                  </a:lnTo>
                  <a:lnTo>
                    <a:pt x="97" y="158"/>
                  </a:lnTo>
                  <a:lnTo>
                    <a:pt x="100" y="159"/>
                  </a:lnTo>
                  <a:lnTo>
                    <a:pt x="101" y="159"/>
                  </a:lnTo>
                  <a:lnTo>
                    <a:pt x="104" y="161"/>
                  </a:lnTo>
                  <a:lnTo>
                    <a:pt x="106" y="161"/>
                  </a:lnTo>
                  <a:lnTo>
                    <a:pt x="108" y="162"/>
                  </a:lnTo>
                  <a:lnTo>
                    <a:pt x="109" y="162"/>
                  </a:lnTo>
                  <a:lnTo>
                    <a:pt x="112" y="164"/>
                  </a:lnTo>
                  <a:lnTo>
                    <a:pt x="114" y="164"/>
                  </a:lnTo>
                  <a:lnTo>
                    <a:pt x="115" y="165"/>
                  </a:lnTo>
                  <a:lnTo>
                    <a:pt x="118" y="167"/>
                  </a:lnTo>
                  <a:lnTo>
                    <a:pt x="120" y="167"/>
                  </a:lnTo>
                  <a:lnTo>
                    <a:pt x="122" y="169"/>
                  </a:lnTo>
                  <a:lnTo>
                    <a:pt x="125" y="170"/>
                  </a:lnTo>
                  <a:lnTo>
                    <a:pt x="128" y="170"/>
                  </a:lnTo>
                  <a:lnTo>
                    <a:pt x="129" y="172"/>
                  </a:lnTo>
                  <a:lnTo>
                    <a:pt x="131" y="176"/>
                  </a:lnTo>
                  <a:lnTo>
                    <a:pt x="134" y="181"/>
                  </a:lnTo>
                  <a:lnTo>
                    <a:pt x="136" y="186"/>
                  </a:lnTo>
                  <a:lnTo>
                    <a:pt x="139" y="189"/>
                  </a:lnTo>
                  <a:lnTo>
                    <a:pt x="140" y="192"/>
                  </a:lnTo>
                  <a:lnTo>
                    <a:pt x="143" y="195"/>
                  </a:lnTo>
                  <a:lnTo>
                    <a:pt x="147" y="197"/>
                  </a:lnTo>
                  <a:lnTo>
                    <a:pt x="148" y="198"/>
                  </a:lnTo>
                  <a:lnTo>
                    <a:pt x="151" y="201"/>
                  </a:lnTo>
                  <a:lnTo>
                    <a:pt x="154" y="201"/>
                  </a:lnTo>
                  <a:lnTo>
                    <a:pt x="156" y="203"/>
                  </a:lnTo>
                  <a:lnTo>
                    <a:pt x="159" y="204"/>
                  </a:lnTo>
                  <a:lnTo>
                    <a:pt x="161" y="204"/>
                  </a:lnTo>
                  <a:lnTo>
                    <a:pt x="162" y="204"/>
                  </a:lnTo>
                  <a:lnTo>
                    <a:pt x="164" y="204"/>
                  </a:lnTo>
                  <a:lnTo>
                    <a:pt x="165" y="203"/>
                  </a:lnTo>
                  <a:lnTo>
                    <a:pt x="170" y="204"/>
                  </a:lnTo>
                  <a:lnTo>
                    <a:pt x="173" y="206"/>
                  </a:lnTo>
                  <a:lnTo>
                    <a:pt x="176" y="206"/>
                  </a:lnTo>
                  <a:lnTo>
                    <a:pt x="181" y="206"/>
                  </a:lnTo>
                  <a:lnTo>
                    <a:pt x="184" y="206"/>
                  </a:lnTo>
                  <a:lnTo>
                    <a:pt x="186" y="204"/>
                  </a:lnTo>
                  <a:lnTo>
                    <a:pt x="189" y="201"/>
                  </a:lnTo>
                  <a:lnTo>
                    <a:pt x="189" y="198"/>
                  </a:lnTo>
                  <a:lnTo>
                    <a:pt x="193" y="200"/>
                  </a:lnTo>
                  <a:lnTo>
                    <a:pt x="196" y="198"/>
                  </a:lnTo>
                  <a:lnTo>
                    <a:pt x="200" y="198"/>
                  </a:lnTo>
                  <a:lnTo>
                    <a:pt x="201" y="197"/>
                  </a:lnTo>
                  <a:lnTo>
                    <a:pt x="203" y="195"/>
                  </a:lnTo>
                  <a:lnTo>
                    <a:pt x="203" y="193"/>
                  </a:lnTo>
                  <a:lnTo>
                    <a:pt x="203" y="192"/>
                  </a:lnTo>
                  <a:lnTo>
                    <a:pt x="201" y="189"/>
                  </a:lnTo>
                  <a:lnTo>
                    <a:pt x="206" y="187"/>
                  </a:lnTo>
                  <a:lnTo>
                    <a:pt x="209" y="187"/>
                  </a:lnTo>
                  <a:lnTo>
                    <a:pt x="210" y="186"/>
                  </a:lnTo>
                  <a:lnTo>
                    <a:pt x="210" y="184"/>
                  </a:lnTo>
                  <a:lnTo>
                    <a:pt x="210" y="183"/>
                  </a:lnTo>
                  <a:lnTo>
                    <a:pt x="210" y="181"/>
                  </a:lnTo>
                  <a:lnTo>
                    <a:pt x="209" y="179"/>
                  </a:lnTo>
                  <a:lnTo>
                    <a:pt x="207" y="178"/>
                  </a:lnTo>
                  <a:lnTo>
                    <a:pt x="210" y="176"/>
                  </a:lnTo>
                  <a:lnTo>
                    <a:pt x="212" y="175"/>
                  </a:lnTo>
                  <a:lnTo>
                    <a:pt x="212" y="172"/>
                  </a:lnTo>
                  <a:lnTo>
                    <a:pt x="214" y="170"/>
                  </a:lnTo>
                  <a:lnTo>
                    <a:pt x="214" y="169"/>
                  </a:lnTo>
                  <a:lnTo>
                    <a:pt x="212" y="167"/>
                  </a:lnTo>
                  <a:lnTo>
                    <a:pt x="210" y="165"/>
                  </a:lnTo>
                  <a:lnTo>
                    <a:pt x="209" y="164"/>
                  </a:lnTo>
                  <a:lnTo>
                    <a:pt x="210" y="161"/>
                  </a:lnTo>
                  <a:lnTo>
                    <a:pt x="212" y="158"/>
                  </a:lnTo>
                  <a:lnTo>
                    <a:pt x="212" y="156"/>
                  </a:lnTo>
                  <a:lnTo>
                    <a:pt x="212" y="154"/>
                  </a:lnTo>
                  <a:lnTo>
                    <a:pt x="210" y="154"/>
                  </a:lnTo>
                  <a:lnTo>
                    <a:pt x="209" y="153"/>
                  </a:lnTo>
                  <a:lnTo>
                    <a:pt x="207" y="153"/>
                  </a:lnTo>
                  <a:lnTo>
                    <a:pt x="206" y="153"/>
                  </a:lnTo>
                  <a:lnTo>
                    <a:pt x="204" y="153"/>
                  </a:lnTo>
                  <a:lnTo>
                    <a:pt x="201" y="153"/>
                  </a:lnTo>
                  <a:lnTo>
                    <a:pt x="198" y="153"/>
                  </a:lnTo>
                  <a:lnTo>
                    <a:pt x="195" y="153"/>
                  </a:lnTo>
                  <a:lnTo>
                    <a:pt x="190" y="153"/>
                  </a:lnTo>
                  <a:lnTo>
                    <a:pt x="186" y="153"/>
                  </a:lnTo>
                  <a:lnTo>
                    <a:pt x="181" y="154"/>
                  </a:lnTo>
                  <a:lnTo>
                    <a:pt x="175" y="154"/>
                  </a:lnTo>
                  <a:lnTo>
                    <a:pt x="170" y="154"/>
                  </a:lnTo>
                  <a:lnTo>
                    <a:pt x="165" y="154"/>
                  </a:lnTo>
                  <a:lnTo>
                    <a:pt x="159" y="156"/>
                  </a:lnTo>
                  <a:lnTo>
                    <a:pt x="154" y="156"/>
                  </a:lnTo>
                  <a:lnTo>
                    <a:pt x="150" y="156"/>
                  </a:lnTo>
                  <a:lnTo>
                    <a:pt x="147" y="156"/>
                  </a:lnTo>
                  <a:lnTo>
                    <a:pt x="142" y="156"/>
                  </a:lnTo>
                  <a:lnTo>
                    <a:pt x="140" y="156"/>
                  </a:lnTo>
                  <a:lnTo>
                    <a:pt x="137" y="151"/>
                  </a:lnTo>
                  <a:lnTo>
                    <a:pt x="133" y="147"/>
                  </a:lnTo>
                  <a:lnTo>
                    <a:pt x="131" y="142"/>
                  </a:lnTo>
                  <a:lnTo>
                    <a:pt x="128" y="137"/>
                  </a:lnTo>
                  <a:lnTo>
                    <a:pt x="125" y="134"/>
                  </a:lnTo>
                  <a:lnTo>
                    <a:pt x="122" y="131"/>
                  </a:lnTo>
                  <a:lnTo>
                    <a:pt x="120" y="128"/>
                  </a:lnTo>
                  <a:lnTo>
                    <a:pt x="117" y="126"/>
                  </a:lnTo>
                  <a:lnTo>
                    <a:pt x="122" y="126"/>
                  </a:lnTo>
                  <a:lnTo>
                    <a:pt x="123" y="125"/>
                  </a:lnTo>
                  <a:lnTo>
                    <a:pt x="125" y="125"/>
                  </a:lnTo>
                  <a:lnTo>
                    <a:pt x="126" y="123"/>
                  </a:lnTo>
                  <a:lnTo>
                    <a:pt x="128" y="123"/>
                  </a:lnTo>
                  <a:lnTo>
                    <a:pt x="128" y="122"/>
                  </a:lnTo>
                  <a:lnTo>
                    <a:pt x="129" y="120"/>
                  </a:lnTo>
                  <a:lnTo>
                    <a:pt x="129" y="117"/>
                  </a:lnTo>
                  <a:lnTo>
                    <a:pt x="133" y="117"/>
                  </a:lnTo>
                  <a:lnTo>
                    <a:pt x="134" y="117"/>
                  </a:lnTo>
                  <a:lnTo>
                    <a:pt x="137" y="115"/>
                  </a:lnTo>
                  <a:lnTo>
                    <a:pt x="139" y="115"/>
                  </a:lnTo>
                  <a:lnTo>
                    <a:pt x="140" y="114"/>
                  </a:lnTo>
                  <a:lnTo>
                    <a:pt x="142" y="112"/>
                  </a:lnTo>
                  <a:lnTo>
                    <a:pt x="142" y="109"/>
                  </a:lnTo>
                  <a:lnTo>
                    <a:pt x="142" y="106"/>
                  </a:lnTo>
                  <a:lnTo>
                    <a:pt x="145" y="106"/>
                  </a:lnTo>
                  <a:lnTo>
                    <a:pt x="148" y="105"/>
                  </a:lnTo>
                  <a:lnTo>
                    <a:pt x="151" y="103"/>
                  </a:lnTo>
                  <a:lnTo>
                    <a:pt x="153" y="101"/>
                  </a:lnTo>
                  <a:lnTo>
                    <a:pt x="154" y="100"/>
                  </a:lnTo>
                  <a:lnTo>
                    <a:pt x="156" y="98"/>
                  </a:lnTo>
                  <a:lnTo>
                    <a:pt x="156" y="95"/>
                  </a:lnTo>
                  <a:lnTo>
                    <a:pt x="156" y="94"/>
                  </a:lnTo>
                  <a:lnTo>
                    <a:pt x="161" y="92"/>
                  </a:lnTo>
                  <a:lnTo>
                    <a:pt x="164" y="91"/>
                  </a:lnTo>
                  <a:lnTo>
                    <a:pt x="165" y="89"/>
                  </a:lnTo>
                  <a:lnTo>
                    <a:pt x="168" y="87"/>
                  </a:lnTo>
                  <a:lnTo>
                    <a:pt x="170" y="86"/>
                  </a:lnTo>
                  <a:lnTo>
                    <a:pt x="170" y="83"/>
                  </a:lnTo>
                  <a:lnTo>
                    <a:pt x="172" y="81"/>
                  </a:lnTo>
                  <a:lnTo>
                    <a:pt x="172" y="78"/>
                  </a:lnTo>
                  <a:lnTo>
                    <a:pt x="175" y="76"/>
                  </a:lnTo>
                  <a:lnTo>
                    <a:pt x="178" y="75"/>
                  </a:lnTo>
                  <a:lnTo>
                    <a:pt x="181" y="72"/>
                  </a:lnTo>
                  <a:lnTo>
                    <a:pt x="182" y="69"/>
                  </a:lnTo>
                  <a:lnTo>
                    <a:pt x="184" y="67"/>
                  </a:lnTo>
                  <a:lnTo>
                    <a:pt x="186" y="64"/>
                  </a:lnTo>
                  <a:lnTo>
                    <a:pt x="186" y="61"/>
                  </a:lnTo>
                  <a:lnTo>
                    <a:pt x="186" y="59"/>
                  </a:lnTo>
                  <a:lnTo>
                    <a:pt x="189" y="58"/>
                  </a:lnTo>
                  <a:lnTo>
                    <a:pt x="192" y="55"/>
                  </a:lnTo>
                  <a:lnTo>
                    <a:pt x="193" y="53"/>
                  </a:lnTo>
                  <a:lnTo>
                    <a:pt x="196" y="50"/>
                  </a:lnTo>
                  <a:lnTo>
                    <a:pt x="196" y="48"/>
                  </a:lnTo>
                  <a:lnTo>
                    <a:pt x="198" y="45"/>
                  </a:lnTo>
                  <a:lnTo>
                    <a:pt x="198" y="44"/>
                  </a:lnTo>
                  <a:lnTo>
                    <a:pt x="196" y="41"/>
                  </a:lnTo>
                  <a:lnTo>
                    <a:pt x="200" y="39"/>
                  </a:lnTo>
                  <a:lnTo>
                    <a:pt x="201" y="36"/>
                  </a:lnTo>
                  <a:lnTo>
                    <a:pt x="203" y="33"/>
                  </a:lnTo>
                  <a:lnTo>
                    <a:pt x="204" y="30"/>
                  </a:lnTo>
                  <a:lnTo>
                    <a:pt x="206" y="28"/>
                  </a:lnTo>
                  <a:lnTo>
                    <a:pt x="206" y="25"/>
                  </a:lnTo>
                  <a:lnTo>
                    <a:pt x="206" y="22"/>
                  </a:lnTo>
                  <a:lnTo>
                    <a:pt x="206" y="20"/>
                  </a:lnTo>
                  <a:lnTo>
                    <a:pt x="207" y="19"/>
                  </a:lnTo>
                  <a:lnTo>
                    <a:pt x="209" y="17"/>
                  </a:lnTo>
                  <a:lnTo>
                    <a:pt x="212" y="16"/>
                  </a:lnTo>
                  <a:lnTo>
                    <a:pt x="214" y="14"/>
                  </a:lnTo>
                  <a:lnTo>
                    <a:pt x="215" y="11"/>
                  </a:lnTo>
                  <a:lnTo>
                    <a:pt x="218" y="9"/>
                  </a:lnTo>
                  <a:lnTo>
                    <a:pt x="220" y="6"/>
                  </a:lnTo>
                  <a:lnTo>
                    <a:pt x="220" y="5"/>
                  </a:lnTo>
                  <a:lnTo>
                    <a:pt x="221" y="2"/>
                  </a:lnTo>
                  <a:lnTo>
                    <a:pt x="220" y="0"/>
                  </a:lnTo>
                  <a:lnTo>
                    <a:pt x="218" y="0"/>
                  </a:lnTo>
                  <a:lnTo>
                    <a:pt x="217" y="0"/>
                  </a:lnTo>
                  <a:lnTo>
                    <a:pt x="215" y="0"/>
                  </a:lnTo>
                  <a:lnTo>
                    <a:pt x="214" y="2"/>
                  </a:lnTo>
                  <a:lnTo>
                    <a:pt x="210" y="3"/>
                  </a:lnTo>
                  <a:lnTo>
                    <a:pt x="209" y="5"/>
                  </a:lnTo>
                  <a:lnTo>
                    <a:pt x="207" y="5"/>
                  </a:lnTo>
                  <a:lnTo>
                    <a:pt x="206" y="6"/>
                  </a:lnTo>
                  <a:lnTo>
                    <a:pt x="203" y="8"/>
                  </a:lnTo>
                  <a:lnTo>
                    <a:pt x="200" y="9"/>
                  </a:lnTo>
                  <a:lnTo>
                    <a:pt x="196" y="11"/>
                  </a:lnTo>
                  <a:lnTo>
                    <a:pt x="193" y="12"/>
                  </a:lnTo>
                  <a:lnTo>
                    <a:pt x="190" y="14"/>
                  </a:lnTo>
                  <a:lnTo>
                    <a:pt x="187" y="16"/>
                  </a:lnTo>
                  <a:lnTo>
                    <a:pt x="184" y="17"/>
                  </a:lnTo>
                  <a:lnTo>
                    <a:pt x="181" y="19"/>
                  </a:lnTo>
                  <a:lnTo>
                    <a:pt x="176" y="20"/>
                  </a:lnTo>
                  <a:lnTo>
                    <a:pt x="175" y="22"/>
                  </a:lnTo>
                  <a:lnTo>
                    <a:pt x="172" y="23"/>
                  </a:lnTo>
                  <a:lnTo>
                    <a:pt x="168" y="25"/>
                  </a:lnTo>
                  <a:lnTo>
                    <a:pt x="167" y="27"/>
                  </a:lnTo>
                  <a:lnTo>
                    <a:pt x="165" y="27"/>
                  </a:lnTo>
                  <a:lnTo>
                    <a:pt x="162" y="28"/>
                  </a:lnTo>
                  <a:lnTo>
                    <a:pt x="159" y="30"/>
                  </a:lnTo>
                  <a:lnTo>
                    <a:pt x="157" y="30"/>
                  </a:lnTo>
                  <a:lnTo>
                    <a:pt x="154" y="31"/>
                  </a:lnTo>
                  <a:lnTo>
                    <a:pt x="150" y="33"/>
                  </a:lnTo>
                  <a:lnTo>
                    <a:pt x="147" y="34"/>
                  </a:lnTo>
                  <a:lnTo>
                    <a:pt x="143" y="36"/>
                  </a:lnTo>
                  <a:lnTo>
                    <a:pt x="140" y="37"/>
                  </a:lnTo>
                  <a:lnTo>
                    <a:pt x="137" y="39"/>
                  </a:lnTo>
                  <a:lnTo>
                    <a:pt x="134" y="41"/>
                  </a:lnTo>
                  <a:lnTo>
                    <a:pt x="131" y="42"/>
                  </a:lnTo>
                  <a:lnTo>
                    <a:pt x="129" y="44"/>
                  </a:lnTo>
                  <a:lnTo>
                    <a:pt x="128" y="44"/>
                  </a:lnTo>
                  <a:lnTo>
                    <a:pt x="125" y="45"/>
                  </a:lnTo>
                  <a:lnTo>
                    <a:pt x="123" y="47"/>
                  </a:lnTo>
                  <a:lnTo>
                    <a:pt x="122" y="48"/>
                  </a:lnTo>
                  <a:lnTo>
                    <a:pt x="118" y="52"/>
                  </a:lnTo>
                  <a:lnTo>
                    <a:pt x="115" y="53"/>
                  </a:lnTo>
                  <a:lnTo>
                    <a:pt x="114" y="56"/>
                  </a:lnTo>
                  <a:lnTo>
                    <a:pt x="111" y="61"/>
                  </a:lnTo>
                  <a:lnTo>
                    <a:pt x="109" y="64"/>
                  </a:lnTo>
                  <a:lnTo>
                    <a:pt x="106" y="67"/>
                  </a:lnTo>
                  <a:lnTo>
                    <a:pt x="104" y="70"/>
                  </a:lnTo>
                  <a:lnTo>
                    <a:pt x="101" y="73"/>
                  </a:lnTo>
                  <a:lnTo>
                    <a:pt x="98" y="76"/>
                  </a:lnTo>
                  <a:lnTo>
                    <a:pt x="97" y="80"/>
                  </a:lnTo>
                  <a:lnTo>
                    <a:pt x="92" y="81"/>
                  </a:lnTo>
                  <a:lnTo>
                    <a:pt x="89" y="83"/>
                  </a:lnTo>
                  <a:lnTo>
                    <a:pt x="86" y="86"/>
                  </a:lnTo>
                  <a:lnTo>
                    <a:pt x="81" y="87"/>
                  </a:lnTo>
                  <a:lnTo>
                    <a:pt x="76" y="89"/>
                  </a:lnTo>
                  <a:lnTo>
                    <a:pt x="76" y="86"/>
                  </a:lnTo>
                  <a:lnTo>
                    <a:pt x="75" y="84"/>
                  </a:lnTo>
                  <a:lnTo>
                    <a:pt x="73" y="83"/>
                  </a:lnTo>
                  <a:lnTo>
                    <a:pt x="73" y="80"/>
                  </a:lnTo>
                  <a:lnTo>
                    <a:pt x="72" y="78"/>
                  </a:lnTo>
                  <a:lnTo>
                    <a:pt x="70" y="76"/>
                  </a:lnTo>
                  <a:lnTo>
                    <a:pt x="67" y="76"/>
                  </a:lnTo>
                  <a:lnTo>
                    <a:pt x="65" y="75"/>
                  </a:lnTo>
                  <a:lnTo>
                    <a:pt x="65" y="73"/>
                  </a:lnTo>
                  <a:lnTo>
                    <a:pt x="65" y="72"/>
                  </a:lnTo>
                  <a:lnTo>
                    <a:pt x="64" y="69"/>
                  </a:lnTo>
                  <a:lnTo>
                    <a:pt x="64" y="67"/>
                  </a:lnTo>
                  <a:lnTo>
                    <a:pt x="62" y="66"/>
                  </a:lnTo>
                  <a:lnTo>
                    <a:pt x="61" y="64"/>
                  </a:lnTo>
                  <a:lnTo>
                    <a:pt x="59" y="64"/>
                  </a:lnTo>
                  <a:lnTo>
                    <a:pt x="58" y="64"/>
                  </a:lnTo>
                  <a:lnTo>
                    <a:pt x="56" y="61"/>
                  </a:lnTo>
                  <a:lnTo>
                    <a:pt x="56" y="59"/>
                  </a:lnTo>
                  <a:lnTo>
                    <a:pt x="55" y="56"/>
                  </a:lnTo>
                  <a:lnTo>
                    <a:pt x="53" y="55"/>
                  </a:lnTo>
                  <a:lnTo>
                    <a:pt x="51" y="52"/>
                  </a:lnTo>
                  <a:lnTo>
                    <a:pt x="50" y="50"/>
                  </a:lnTo>
                  <a:lnTo>
                    <a:pt x="48" y="50"/>
                  </a:lnTo>
                  <a:lnTo>
                    <a:pt x="45" y="48"/>
                  </a:lnTo>
                  <a:lnTo>
                    <a:pt x="44" y="45"/>
                  </a:lnTo>
                  <a:lnTo>
                    <a:pt x="42" y="41"/>
                  </a:lnTo>
                  <a:lnTo>
                    <a:pt x="41" y="37"/>
                  </a:lnTo>
                  <a:lnTo>
                    <a:pt x="37" y="36"/>
                  </a:lnTo>
                  <a:lnTo>
                    <a:pt x="36" y="33"/>
                  </a:lnTo>
                  <a:lnTo>
                    <a:pt x="33" y="31"/>
                  </a:lnTo>
                  <a:lnTo>
                    <a:pt x="31" y="31"/>
                  </a:lnTo>
                  <a:lnTo>
                    <a:pt x="28" y="31"/>
                  </a:lnTo>
                  <a:lnTo>
                    <a:pt x="28" y="30"/>
                  </a:lnTo>
                  <a:lnTo>
                    <a:pt x="25" y="28"/>
                  </a:lnTo>
                  <a:lnTo>
                    <a:pt x="25" y="27"/>
                  </a:lnTo>
                  <a:lnTo>
                    <a:pt x="23" y="27"/>
                  </a:lnTo>
                  <a:lnTo>
                    <a:pt x="22" y="25"/>
                  </a:lnTo>
                  <a:lnTo>
                    <a:pt x="20" y="27"/>
                  </a:lnTo>
                  <a:lnTo>
                    <a:pt x="19" y="28"/>
                  </a:lnTo>
                  <a:lnTo>
                    <a:pt x="19" y="31"/>
                  </a:lnTo>
                  <a:lnTo>
                    <a:pt x="19" y="36"/>
                  </a:lnTo>
                  <a:lnTo>
                    <a:pt x="20" y="41"/>
                  </a:lnTo>
                  <a:lnTo>
                    <a:pt x="20" y="45"/>
                  </a:lnTo>
                  <a:lnTo>
                    <a:pt x="22" y="52"/>
                  </a:lnTo>
                  <a:lnTo>
                    <a:pt x="22" y="58"/>
                  </a:lnTo>
                  <a:lnTo>
                    <a:pt x="23" y="62"/>
                  </a:lnTo>
                  <a:lnTo>
                    <a:pt x="25" y="66"/>
                  </a:lnTo>
                  <a:lnTo>
                    <a:pt x="19" y="66"/>
                  </a:lnTo>
                  <a:lnTo>
                    <a:pt x="14" y="66"/>
                  </a:lnTo>
                  <a:lnTo>
                    <a:pt x="11" y="67"/>
                  </a:lnTo>
                  <a:lnTo>
                    <a:pt x="8" y="69"/>
                  </a:lnTo>
                  <a:lnTo>
                    <a:pt x="5" y="72"/>
                  </a:lnTo>
                  <a:lnTo>
                    <a:pt x="3" y="73"/>
                  </a:lnTo>
                  <a:lnTo>
                    <a:pt x="2" y="76"/>
                  </a:lnTo>
                  <a:lnTo>
                    <a:pt x="0" y="80"/>
                  </a:lnTo>
                  <a:lnTo>
                    <a:pt x="0" y="81"/>
                  </a:lnTo>
                  <a:lnTo>
                    <a:pt x="0" y="83"/>
                  </a:lnTo>
                  <a:lnTo>
                    <a:pt x="2" y="84"/>
                  </a:lnTo>
                  <a:lnTo>
                    <a:pt x="3" y="87"/>
                  </a:lnTo>
                  <a:lnTo>
                    <a:pt x="5" y="89"/>
                  </a:lnTo>
                  <a:lnTo>
                    <a:pt x="6" y="91"/>
                  </a:lnTo>
                  <a:lnTo>
                    <a:pt x="9" y="91"/>
                  </a:lnTo>
                  <a:lnTo>
                    <a:pt x="9" y="92"/>
                  </a:lnTo>
                  <a:lnTo>
                    <a:pt x="14" y="95"/>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869" name="Freeform 1314"/>
            <p:cNvSpPr>
              <a:spLocks/>
            </p:cNvSpPr>
            <p:nvPr/>
          </p:nvSpPr>
          <p:spPr bwMode="auto">
            <a:xfrm>
              <a:off x="3784" y="190"/>
              <a:ext cx="223" cy="125"/>
            </a:xfrm>
            <a:custGeom>
              <a:avLst/>
              <a:gdLst>
                <a:gd name="T0" fmla="*/ 42 w 223"/>
                <a:gd name="T1" fmla="*/ 77 h 125"/>
                <a:gd name="T2" fmla="*/ 55 w 223"/>
                <a:gd name="T3" fmla="*/ 86 h 125"/>
                <a:gd name="T4" fmla="*/ 72 w 223"/>
                <a:gd name="T5" fmla="*/ 91 h 125"/>
                <a:gd name="T6" fmla="*/ 89 w 223"/>
                <a:gd name="T7" fmla="*/ 86 h 125"/>
                <a:gd name="T8" fmla="*/ 104 w 223"/>
                <a:gd name="T9" fmla="*/ 71 h 125"/>
                <a:gd name="T10" fmla="*/ 117 w 223"/>
                <a:gd name="T11" fmla="*/ 55 h 125"/>
                <a:gd name="T12" fmla="*/ 134 w 223"/>
                <a:gd name="T13" fmla="*/ 42 h 125"/>
                <a:gd name="T14" fmla="*/ 168 w 223"/>
                <a:gd name="T15" fmla="*/ 27 h 125"/>
                <a:gd name="T16" fmla="*/ 204 w 223"/>
                <a:gd name="T17" fmla="*/ 10 h 125"/>
                <a:gd name="T18" fmla="*/ 223 w 223"/>
                <a:gd name="T19" fmla="*/ 2 h 125"/>
                <a:gd name="T20" fmla="*/ 218 w 223"/>
                <a:gd name="T21" fmla="*/ 16 h 125"/>
                <a:gd name="T22" fmla="*/ 209 w 223"/>
                <a:gd name="T23" fmla="*/ 32 h 125"/>
                <a:gd name="T24" fmla="*/ 201 w 223"/>
                <a:gd name="T25" fmla="*/ 49 h 125"/>
                <a:gd name="T26" fmla="*/ 189 w 223"/>
                <a:gd name="T27" fmla="*/ 67 h 125"/>
                <a:gd name="T28" fmla="*/ 175 w 223"/>
                <a:gd name="T29" fmla="*/ 83 h 125"/>
                <a:gd name="T30" fmla="*/ 164 w 223"/>
                <a:gd name="T31" fmla="*/ 97 h 125"/>
                <a:gd name="T32" fmla="*/ 151 w 223"/>
                <a:gd name="T33" fmla="*/ 110 h 125"/>
                <a:gd name="T34" fmla="*/ 139 w 223"/>
                <a:gd name="T35" fmla="*/ 120 h 125"/>
                <a:gd name="T36" fmla="*/ 118 w 223"/>
                <a:gd name="T37" fmla="*/ 125 h 125"/>
                <a:gd name="T38" fmla="*/ 114 w 223"/>
                <a:gd name="T39" fmla="*/ 124 h 125"/>
                <a:gd name="T40" fmla="*/ 131 w 223"/>
                <a:gd name="T41" fmla="*/ 120 h 125"/>
                <a:gd name="T42" fmla="*/ 136 w 223"/>
                <a:gd name="T43" fmla="*/ 116 h 125"/>
                <a:gd name="T44" fmla="*/ 112 w 223"/>
                <a:gd name="T45" fmla="*/ 116 h 125"/>
                <a:gd name="T46" fmla="*/ 137 w 223"/>
                <a:gd name="T47" fmla="*/ 111 h 125"/>
                <a:gd name="T48" fmla="*/ 154 w 223"/>
                <a:gd name="T49" fmla="*/ 103 h 125"/>
                <a:gd name="T50" fmla="*/ 143 w 223"/>
                <a:gd name="T51" fmla="*/ 105 h 125"/>
                <a:gd name="T52" fmla="*/ 128 w 223"/>
                <a:gd name="T53" fmla="*/ 106 h 125"/>
                <a:gd name="T54" fmla="*/ 129 w 223"/>
                <a:gd name="T55" fmla="*/ 105 h 125"/>
                <a:gd name="T56" fmla="*/ 156 w 223"/>
                <a:gd name="T57" fmla="*/ 97 h 125"/>
                <a:gd name="T58" fmla="*/ 170 w 223"/>
                <a:gd name="T59" fmla="*/ 85 h 125"/>
                <a:gd name="T60" fmla="*/ 147 w 223"/>
                <a:gd name="T61" fmla="*/ 91 h 125"/>
                <a:gd name="T62" fmla="*/ 170 w 223"/>
                <a:gd name="T63" fmla="*/ 81 h 125"/>
                <a:gd name="T64" fmla="*/ 184 w 223"/>
                <a:gd name="T65" fmla="*/ 71 h 125"/>
                <a:gd name="T66" fmla="*/ 168 w 223"/>
                <a:gd name="T67" fmla="*/ 74 h 125"/>
                <a:gd name="T68" fmla="*/ 168 w 223"/>
                <a:gd name="T69" fmla="*/ 71 h 125"/>
                <a:gd name="T70" fmla="*/ 192 w 223"/>
                <a:gd name="T71" fmla="*/ 57 h 125"/>
                <a:gd name="T72" fmla="*/ 193 w 223"/>
                <a:gd name="T73" fmla="*/ 50 h 125"/>
                <a:gd name="T74" fmla="*/ 168 w 223"/>
                <a:gd name="T75" fmla="*/ 60 h 125"/>
                <a:gd name="T76" fmla="*/ 195 w 223"/>
                <a:gd name="T77" fmla="*/ 44 h 125"/>
                <a:gd name="T78" fmla="*/ 204 w 223"/>
                <a:gd name="T79" fmla="*/ 30 h 125"/>
                <a:gd name="T80" fmla="*/ 186 w 223"/>
                <a:gd name="T81" fmla="*/ 39 h 125"/>
                <a:gd name="T82" fmla="*/ 186 w 223"/>
                <a:gd name="T83" fmla="*/ 36 h 125"/>
                <a:gd name="T84" fmla="*/ 207 w 223"/>
                <a:gd name="T85" fmla="*/ 19 h 125"/>
                <a:gd name="T86" fmla="*/ 218 w 223"/>
                <a:gd name="T87" fmla="*/ 7 h 125"/>
                <a:gd name="T88" fmla="*/ 212 w 223"/>
                <a:gd name="T89" fmla="*/ 10 h 125"/>
                <a:gd name="T90" fmla="*/ 176 w 223"/>
                <a:gd name="T91" fmla="*/ 28 h 125"/>
                <a:gd name="T92" fmla="*/ 139 w 223"/>
                <a:gd name="T93" fmla="*/ 46 h 125"/>
                <a:gd name="T94" fmla="*/ 112 w 223"/>
                <a:gd name="T95" fmla="*/ 67 h 125"/>
                <a:gd name="T96" fmla="*/ 92 w 223"/>
                <a:gd name="T97" fmla="*/ 91 h 125"/>
                <a:gd name="T98" fmla="*/ 72 w 223"/>
                <a:gd name="T99" fmla="*/ 96 h 125"/>
                <a:gd name="T100" fmla="*/ 55 w 223"/>
                <a:gd name="T101" fmla="*/ 91 h 125"/>
                <a:gd name="T102" fmla="*/ 39 w 223"/>
                <a:gd name="T103" fmla="*/ 80 h 125"/>
                <a:gd name="T104" fmla="*/ 25 w 223"/>
                <a:gd name="T105" fmla="*/ 74 h 125"/>
                <a:gd name="T106" fmla="*/ 0 w 223"/>
                <a:gd name="T107" fmla="*/ 86 h 125"/>
                <a:gd name="T108" fmla="*/ 20 w 223"/>
                <a:gd name="T109" fmla="*/ 69 h 1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3"/>
                <a:gd name="T166" fmla="*/ 0 h 125"/>
                <a:gd name="T167" fmla="*/ 223 w 223"/>
                <a:gd name="T168" fmla="*/ 125 h 1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3" h="125">
                  <a:moveTo>
                    <a:pt x="26" y="71"/>
                  </a:moveTo>
                  <a:lnTo>
                    <a:pt x="30" y="71"/>
                  </a:lnTo>
                  <a:lnTo>
                    <a:pt x="33" y="72"/>
                  </a:lnTo>
                  <a:lnTo>
                    <a:pt x="36" y="74"/>
                  </a:lnTo>
                  <a:lnTo>
                    <a:pt x="37" y="74"/>
                  </a:lnTo>
                  <a:lnTo>
                    <a:pt x="41" y="75"/>
                  </a:lnTo>
                  <a:lnTo>
                    <a:pt x="42" y="77"/>
                  </a:lnTo>
                  <a:lnTo>
                    <a:pt x="44" y="78"/>
                  </a:lnTo>
                  <a:lnTo>
                    <a:pt x="45" y="80"/>
                  </a:lnTo>
                  <a:lnTo>
                    <a:pt x="47" y="81"/>
                  </a:lnTo>
                  <a:lnTo>
                    <a:pt x="48" y="83"/>
                  </a:lnTo>
                  <a:lnTo>
                    <a:pt x="50" y="85"/>
                  </a:lnTo>
                  <a:lnTo>
                    <a:pt x="51" y="85"/>
                  </a:lnTo>
                  <a:lnTo>
                    <a:pt x="55" y="86"/>
                  </a:lnTo>
                  <a:lnTo>
                    <a:pt x="56" y="88"/>
                  </a:lnTo>
                  <a:lnTo>
                    <a:pt x="58" y="88"/>
                  </a:lnTo>
                  <a:lnTo>
                    <a:pt x="61" y="89"/>
                  </a:lnTo>
                  <a:lnTo>
                    <a:pt x="64" y="89"/>
                  </a:lnTo>
                  <a:lnTo>
                    <a:pt x="67" y="89"/>
                  </a:lnTo>
                  <a:lnTo>
                    <a:pt x="69" y="89"/>
                  </a:lnTo>
                  <a:lnTo>
                    <a:pt x="72" y="91"/>
                  </a:lnTo>
                  <a:lnTo>
                    <a:pt x="75" y="91"/>
                  </a:lnTo>
                  <a:lnTo>
                    <a:pt x="76" y="91"/>
                  </a:lnTo>
                  <a:lnTo>
                    <a:pt x="79" y="89"/>
                  </a:lnTo>
                  <a:lnTo>
                    <a:pt x="81" y="89"/>
                  </a:lnTo>
                  <a:lnTo>
                    <a:pt x="84" y="89"/>
                  </a:lnTo>
                  <a:lnTo>
                    <a:pt x="86" y="88"/>
                  </a:lnTo>
                  <a:lnTo>
                    <a:pt x="89" y="86"/>
                  </a:lnTo>
                  <a:lnTo>
                    <a:pt x="90" y="85"/>
                  </a:lnTo>
                  <a:lnTo>
                    <a:pt x="94" y="83"/>
                  </a:lnTo>
                  <a:lnTo>
                    <a:pt x="95" y="81"/>
                  </a:lnTo>
                  <a:lnTo>
                    <a:pt x="97" y="78"/>
                  </a:lnTo>
                  <a:lnTo>
                    <a:pt x="100" y="77"/>
                  </a:lnTo>
                  <a:lnTo>
                    <a:pt x="101" y="74"/>
                  </a:lnTo>
                  <a:lnTo>
                    <a:pt x="104" y="71"/>
                  </a:lnTo>
                  <a:lnTo>
                    <a:pt x="106" y="67"/>
                  </a:lnTo>
                  <a:lnTo>
                    <a:pt x="108" y="66"/>
                  </a:lnTo>
                  <a:lnTo>
                    <a:pt x="109" y="63"/>
                  </a:lnTo>
                  <a:lnTo>
                    <a:pt x="111" y="61"/>
                  </a:lnTo>
                  <a:lnTo>
                    <a:pt x="112" y="58"/>
                  </a:lnTo>
                  <a:lnTo>
                    <a:pt x="114" y="57"/>
                  </a:lnTo>
                  <a:lnTo>
                    <a:pt x="117" y="55"/>
                  </a:lnTo>
                  <a:lnTo>
                    <a:pt x="118" y="52"/>
                  </a:lnTo>
                  <a:lnTo>
                    <a:pt x="120" y="50"/>
                  </a:lnTo>
                  <a:lnTo>
                    <a:pt x="122" y="49"/>
                  </a:lnTo>
                  <a:lnTo>
                    <a:pt x="125" y="47"/>
                  </a:lnTo>
                  <a:lnTo>
                    <a:pt x="128" y="46"/>
                  </a:lnTo>
                  <a:lnTo>
                    <a:pt x="131" y="44"/>
                  </a:lnTo>
                  <a:lnTo>
                    <a:pt x="134" y="42"/>
                  </a:lnTo>
                  <a:lnTo>
                    <a:pt x="137" y="41"/>
                  </a:lnTo>
                  <a:lnTo>
                    <a:pt x="142" y="39"/>
                  </a:lnTo>
                  <a:lnTo>
                    <a:pt x="147" y="38"/>
                  </a:lnTo>
                  <a:lnTo>
                    <a:pt x="153" y="35"/>
                  </a:lnTo>
                  <a:lnTo>
                    <a:pt x="157" y="33"/>
                  </a:lnTo>
                  <a:lnTo>
                    <a:pt x="164" y="30"/>
                  </a:lnTo>
                  <a:lnTo>
                    <a:pt x="168" y="27"/>
                  </a:lnTo>
                  <a:lnTo>
                    <a:pt x="175" y="25"/>
                  </a:lnTo>
                  <a:lnTo>
                    <a:pt x="181" y="22"/>
                  </a:lnTo>
                  <a:lnTo>
                    <a:pt x="187" y="19"/>
                  </a:lnTo>
                  <a:lnTo>
                    <a:pt x="192" y="17"/>
                  </a:lnTo>
                  <a:lnTo>
                    <a:pt x="196" y="14"/>
                  </a:lnTo>
                  <a:lnTo>
                    <a:pt x="201" y="11"/>
                  </a:lnTo>
                  <a:lnTo>
                    <a:pt x="204" y="10"/>
                  </a:lnTo>
                  <a:lnTo>
                    <a:pt x="209" y="8"/>
                  </a:lnTo>
                  <a:lnTo>
                    <a:pt x="210" y="7"/>
                  </a:lnTo>
                  <a:lnTo>
                    <a:pt x="215" y="3"/>
                  </a:lnTo>
                  <a:lnTo>
                    <a:pt x="218" y="2"/>
                  </a:lnTo>
                  <a:lnTo>
                    <a:pt x="220" y="0"/>
                  </a:lnTo>
                  <a:lnTo>
                    <a:pt x="221" y="2"/>
                  </a:lnTo>
                  <a:lnTo>
                    <a:pt x="223" y="2"/>
                  </a:lnTo>
                  <a:lnTo>
                    <a:pt x="223" y="3"/>
                  </a:lnTo>
                  <a:lnTo>
                    <a:pt x="223" y="7"/>
                  </a:lnTo>
                  <a:lnTo>
                    <a:pt x="223" y="10"/>
                  </a:lnTo>
                  <a:lnTo>
                    <a:pt x="221" y="11"/>
                  </a:lnTo>
                  <a:lnTo>
                    <a:pt x="221" y="13"/>
                  </a:lnTo>
                  <a:lnTo>
                    <a:pt x="220" y="14"/>
                  </a:lnTo>
                  <a:lnTo>
                    <a:pt x="218" y="16"/>
                  </a:lnTo>
                  <a:lnTo>
                    <a:pt x="215" y="19"/>
                  </a:lnTo>
                  <a:lnTo>
                    <a:pt x="214" y="21"/>
                  </a:lnTo>
                  <a:lnTo>
                    <a:pt x="210" y="22"/>
                  </a:lnTo>
                  <a:lnTo>
                    <a:pt x="207" y="25"/>
                  </a:lnTo>
                  <a:lnTo>
                    <a:pt x="209" y="27"/>
                  </a:lnTo>
                  <a:lnTo>
                    <a:pt x="209" y="28"/>
                  </a:lnTo>
                  <a:lnTo>
                    <a:pt x="209" y="32"/>
                  </a:lnTo>
                  <a:lnTo>
                    <a:pt x="207" y="35"/>
                  </a:lnTo>
                  <a:lnTo>
                    <a:pt x="206" y="36"/>
                  </a:lnTo>
                  <a:lnTo>
                    <a:pt x="204" y="39"/>
                  </a:lnTo>
                  <a:lnTo>
                    <a:pt x="203" y="42"/>
                  </a:lnTo>
                  <a:lnTo>
                    <a:pt x="200" y="44"/>
                  </a:lnTo>
                  <a:lnTo>
                    <a:pt x="201" y="47"/>
                  </a:lnTo>
                  <a:lnTo>
                    <a:pt x="201" y="49"/>
                  </a:lnTo>
                  <a:lnTo>
                    <a:pt x="201" y="52"/>
                  </a:lnTo>
                  <a:lnTo>
                    <a:pt x="200" y="55"/>
                  </a:lnTo>
                  <a:lnTo>
                    <a:pt x="196" y="57"/>
                  </a:lnTo>
                  <a:lnTo>
                    <a:pt x="195" y="60"/>
                  </a:lnTo>
                  <a:lnTo>
                    <a:pt x="192" y="63"/>
                  </a:lnTo>
                  <a:lnTo>
                    <a:pt x="187" y="64"/>
                  </a:lnTo>
                  <a:lnTo>
                    <a:pt x="189" y="67"/>
                  </a:lnTo>
                  <a:lnTo>
                    <a:pt x="187" y="69"/>
                  </a:lnTo>
                  <a:lnTo>
                    <a:pt x="187" y="72"/>
                  </a:lnTo>
                  <a:lnTo>
                    <a:pt x="186" y="74"/>
                  </a:lnTo>
                  <a:lnTo>
                    <a:pt x="182" y="77"/>
                  </a:lnTo>
                  <a:lnTo>
                    <a:pt x="181" y="78"/>
                  </a:lnTo>
                  <a:lnTo>
                    <a:pt x="178" y="81"/>
                  </a:lnTo>
                  <a:lnTo>
                    <a:pt x="175" y="83"/>
                  </a:lnTo>
                  <a:lnTo>
                    <a:pt x="175" y="85"/>
                  </a:lnTo>
                  <a:lnTo>
                    <a:pt x="175" y="88"/>
                  </a:lnTo>
                  <a:lnTo>
                    <a:pt x="173" y="89"/>
                  </a:lnTo>
                  <a:lnTo>
                    <a:pt x="172" y="92"/>
                  </a:lnTo>
                  <a:lnTo>
                    <a:pt x="168" y="94"/>
                  </a:lnTo>
                  <a:lnTo>
                    <a:pt x="167" y="96"/>
                  </a:lnTo>
                  <a:lnTo>
                    <a:pt x="164" y="97"/>
                  </a:lnTo>
                  <a:lnTo>
                    <a:pt x="161" y="99"/>
                  </a:lnTo>
                  <a:lnTo>
                    <a:pt x="159" y="102"/>
                  </a:lnTo>
                  <a:lnTo>
                    <a:pt x="159" y="103"/>
                  </a:lnTo>
                  <a:lnTo>
                    <a:pt x="157" y="105"/>
                  </a:lnTo>
                  <a:lnTo>
                    <a:pt x="156" y="106"/>
                  </a:lnTo>
                  <a:lnTo>
                    <a:pt x="153" y="108"/>
                  </a:lnTo>
                  <a:lnTo>
                    <a:pt x="151" y="110"/>
                  </a:lnTo>
                  <a:lnTo>
                    <a:pt x="148" y="111"/>
                  </a:lnTo>
                  <a:lnTo>
                    <a:pt x="145" y="113"/>
                  </a:lnTo>
                  <a:lnTo>
                    <a:pt x="145" y="114"/>
                  </a:lnTo>
                  <a:lnTo>
                    <a:pt x="143" y="116"/>
                  </a:lnTo>
                  <a:lnTo>
                    <a:pt x="142" y="117"/>
                  </a:lnTo>
                  <a:lnTo>
                    <a:pt x="140" y="119"/>
                  </a:lnTo>
                  <a:lnTo>
                    <a:pt x="139" y="120"/>
                  </a:lnTo>
                  <a:lnTo>
                    <a:pt x="136" y="122"/>
                  </a:lnTo>
                  <a:lnTo>
                    <a:pt x="134" y="124"/>
                  </a:lnTo>
                  <a:lnTo>
                    <a:pt x="131" y="124"/>
                  </a:lnTo>
                  <a:lnTo>
                    <a:pt x="128" y="125"/>
                  </a:lnTo>
                  <a:lnTo>
                    <a:pt x="125" y="125"/>
                  </a:lnTo>
                  <a:lnTo>
                    <a:pt x="122" y="125"/>
                  </a:lnTo>
                  <a:lnTo>
                    <a:pt x="118" y="125"/>
                  </a:lnTo>
                  <a:lnTo>
                    <a:pt x="114" y="125"/>
                  </a:lnTo>
                  <a:lnTo>
                    <a:pt x="111" y="124"/>
                  </a:lnTo>
                  <a:lnTo>
                    <a:pt x="108" y="124"/>
                  </a:lnTo>
                  <a:lnTo>
                    <a:pt x="104" y="122"/>
                  </a:lnTo>
                  <a:lnTo>
                    <a:pt x="108" y="122"/>
                  </a:lnTo>
                  <a:lnTo>
                    <a:pt x="111" y="124"/>
                  </a:lnTo>
                  <a:lnTo>
                    <a:pt x="114" y="124"/>
                  </a:lnTo>
                  <a:lnTo>
                    <a:pt x="117" y="124"/>
                  </a:lnTo>
                  <a:lnTo>
                    <a:pt x="120" y="124"/>
                  </a:lnTo>
                  <a:lnTo>
                    <a:pt x="122" y="122"/>
                  </a:lnTo>
                  <a:lnTo>
                    <a:pt x="125" y="122"/>
                  </a:lnTo>
                  <a:lnTo>
                    <a:pt x="126" y="122"/>
                  </a:lnTo>
                  <a:lnTo>
                    <a:pt x="129" y="122"/>
                  </a:lnTo>
                  <a:lnTo>
                    <a:pt x="131" y="120"/>
                  </a:lnTo>
                  <a:lnTo>
                    <a:pt x="133" y="120"/>
                  </a:lnTo>
                  <a:lnTo>
                    <a:pt x="134" y="119"/>
                  </a:lnTo>
                  <a:lnTo>
                    <a:pt x="136" y="119"/>
                  </a:lnTo>
                  <a:lnTo>
                    <a:pt x="137" y="117"/>
                  </a:lnTo>
                  <a:lnTo>
                    <a:pt x="137" y="116"/>
                  </a:lnTo>
                  <a:lnTo>
                    <a:pt x="139" y="114"/>
                  </a:lnTo>
                  <a:lnTo>
                    <a:pt x="136" y="116"/>
                  </a:lnTo>
                  <a:lnTo>
                    <a:pt x="133" y="116"/>
                  </a:lnTo>
                  <a:lnTo>
                    <a:pt x="129" y="116"/>
                  </a:lnTo>
                  <a:lnTo>
                    <a:pt x="126" y="116"/>
                  </a:lnTo>
                  <a:lnTo>
                    <a:pt x="123" y="116"/>
                  </a:lnTo>
                  <a:lnTo>
                    <a:pt x="120" y="116"/>
                  </a:lnTo>
                  <a:lnTo>
                    <a:pt x="117" y="116"/>
                  </a:lnTo>
                  <a:lnTo>
                    <a:pt x="112" y="116"/>
                  </a:lnTo>
                  <a:lnTo>
                    <a:pt x="117" y="116"/>
                  </a:lnTo>
                  <a:lnTo>
                    <a:pt x="120" y="116"/>
                  </a:lnTo>
                  <a:lnTo>
                    <a:pt x="125" y="114"/>
                  </a:lnTo>
                  <a:lnTo>
                    <a:pt x="128" y="114"/>
                  </a:lnTo>
                  <a:lnTo>
                    <a:pt x="131" y="113"/>
                  </a:lnTo>
                  <a:lnTo>
                    <a:pt x="134" y="113"/>
                  </a:lnTo>
                  <a:lnTo>
                    <a:pt x="137" y="111"/>
                  </a:lnTo>
                  <a:lnTo>
                    <a:pt x="140" y="111"/>
                  </a:lnTo>
                  <a:lnTo>
                    <a:pt x="143" y="110"/>
                  </a:lnTo>
                  <a:lnTo>
                    <a:pt x="147" y="108"/>
                  </a:lnTo>
                  <a:lnTo>
                    <a:pt x="148" y="106"/>
                  </a:lnTo>
                  <a:lnTo>
                    <a:pt x="151" y="106"/>
                  </a:lnTo>
                  <a:lnTo>
                    <a:pt x="153" y="105"/>
                  </a:lnTo>
                  <a:lnTo>
                    <a:pt x="154" y="103"/>
                  </a:lnTo>
                  <a:lnTo>
                    <a:pt x="156" y="102"/>
                  </a:lnTo>
                  <a:lnTo>
                    <a:pt x="156" y="100"/>
                  </a:lnTo>
                  <a:lnTo>
                    <a:pt x="153" y="102"/>
                  </a:lnTo>
                  <a:lnTo>
                    <a:pt x="151" y="102"/>
                  </a:lnTo>
                  <a:lnTo>
                    <a:pt x="148" y="103"/>
                  </a:lnTo>
                  <a:lnTo>
                    <a:pt x="147" y="103"/>
                  </a:lnTo>
                  <a:lnTo>
                    <a:pt x="143" y="105"/>
                  </a:lnTo>
                  <a:lnTo>
                    <a:pt x="142" y="105"/>
                  </a:lnTo>
                  <a:lnTo>
                    <a:pt x="139" y="105"/>
                  </a:lnTo>
                  <a:lnTo>
                    <a:pt x="137" y="105"/>
                  </a:lnTo>
                  <a:lnTo>
                    <a:pt x="134" y="106"/>
                  </a:lnTo>
                  <a:lnTo>
                    <a:pt x="133" y="106"/>
                  </a:lnTo>
                  <a:lnTo>
                    <a:pt x="129" y="106"/>
                  </a:lnTo>
                  <a:lnTo>
                    <a:pt x="128" y="106"/>
                  </a:lnTo>
                  <a:lnTo>
                    <a:pt x="126" y="106"/>
                  </a:lnTo>
                  <a:lnTo>
                    <a:pt x="125" y="106"/>
                  </a:lnTo>
                  <a:lnTo>
                    <a:pt x="123" y="105"/>
                  </a:lnTo>
                  <a:lnTo>
                    <a:pt x="122" y="105"/>
                  </a:lnTo>
                  <a:lnTo>
                    <a:pt x="123" y="105"/>
                  </a:lnTo>
                  <a:lnTo>
                    <a:pt x="126" y="105"/>
                  </a:lnTo>
                  <a:lnTo>
                    <a:pt x="129" y="105"/>
                  </a:lnTo>
                  <a:lnTo>
                    <a:pt x="133" y="103"/>
                  </a:lnTo>
                  <a:lnTo>
                    <a:pt x="137" y="103"/>
                  </a:lnTo>
                  <a:lnTo>
                    <a:pt x="140" y="102"/>
                  </a:lnTo>
                  <a:lnTo>
                    <a:pt x="145" y="100"/>
                  </a:lnTo>
                  <a:lnTo>
                    <a:pt x="148" y="100"/>
                  </a:lnTo>
                  <a:lnTo>
                    <a:pt x="153" y="99"/>
                  </a:lnTo>
                  <a:lnTo>
                    <a:pt x="156" y="97"/>
                  </a:lnTo>
                  <a:lnTo>
                    <a:pt x="161" y="96"/>
                  </a:lnTo>
                  <a:lnTo>
                    <a:pt x="164" y="94"/>
                  </a:lnTo>
                  <a:lnTo>
                    <a:pt x="165" y="91"/>
                  </a:lnTo>
                  <a:lnTo>
                    <a:pt x="168" y="89"/>
                  </a:lnTo>
                  <a:lnTo>
                    <a:pt x="168" y="88"/>
                  </a:lnTo>
                  <a:lnTo>
                    <a:pt x="168" y="86"/>
                  </a:lnTo>
                  <a:lnTo>
                    <a:pt x="170" y="85"/>
                  </a:lnTo>
                  <a:lnTo>
                    <a:pt x="167" y="86"/>
                  </a:lnTo>
                  <a:lnTo>
                    <a:pt x="164" y="88"/>
                  </a:lnTo>
                  <a:lnTo>
                    <a:pt x="159" y="89"/>
                  </a:lnTo>
                  <a:lnTo>
                    <a:pt x="156" y="89"/>
                  </a:lnTo>
                  <a:lnTo>
                    <a:pt x="153" y="91"/>
                  </a:lnTo>
                  <a:lnTo>
                    <a:pt x="150" y="91"/>
                  </a:lnTo>
                  <a:lnTo>
                    <a:pt x="147" y="91"/>
                  </a:lnTo>
                  <a:lnTo>
                    <a:pt x="143" y="91"/>
                  </a:lnTo>
                  <a:lnTo>
                    <a:pt x="148" y="89"/>
                  </a:lnTo>
                  <a:lnTo>
                    <a:pt x="154" y="88"/>
                  </a:lnTo>
                  <a:lnTo>
                    <a:pt x="159" y="86"/>
                  </a:lnTo>
                  <a:lnTo>
                    <a:pt x="162" y="85"/>
                  </a:lnTo>
                  <a:lnTo>
                    <a:pt x="167" y="83"/>
                  </a:lnTo>
                  <a:lnTo>
                    <a:pt x="170" y="81"/>
                  </a:lnTo>
                  <a:lnTo>
                    <a:pt x="173" y="80"/>
                  </a:lnTo>
                  <a:lnTo>
                    <a:pt x="176" y="78"/>
                  </a:lnTo>
                  <a:lnTo>
                    <a:pt x="178" y="75"/>
                  </a:lnTo>
                  <a:lnTo>
                    <a:pt x="179" y="74"/>
                  </a:lnTo>
                  <a:lnTo>
                    <a:pt x="181" y="72"/>
                  </a:lnTo>
                  <a:lnTo>
                    <a:pt x="182" y="71"/>
                  </a:lnTo>
                  <a:lnTo>
                    <a:pt x="184" y="71"/>
                  </a:lnTo>
                  <a:lnTo>
                    <a:pt x="184" y="69"/>
                  </a:lnTo>
                  <a:lnTo>
                    <a:pt x="184" y="67"/>
                  </a:lnTo>
                  <a:lnTo>
                    <a:pt x="181" y="69"/>
                  </a:lnTo>
                  <a:lnTo>
                    <a:pt x="176" y="71"/>
                  </a:lnTo>
                  <a:lnTo>
                    <a:pt x="172" y="72"/>
                  </a:lnTo>
                  <a:lnTo>
                    <a:pt x="168" y="74"/>
                  </a:lnTo>
                  <a:lnTo>
                    <a:pt x="164" y="75"/>
                  </a:lnTo>
                  <a:lnTo>
                    <a:pt x="159" y="75"/>
                  </a:lnTo>
                  <a:lnTo>
                    <a:pt x="156" y="77"/>
                  </a:lnTo>
                  <a:lnTo>
                    <a:pt x="153" y="77"/>
                  </a:lnTo>
                  <a:lnTo>
                    <a:pt x="159" y="74"/>
                  </a:lnTo>
                  <a:lnTo>
                    <a:pt x="164" y="72"/>
                  </a:lnTo>
                  <a:lnTo>
                    <a:pt x="168" y="71"/>
                  </a:lnTo>
                  <a:lnTo>
                    <a:pt x="173" y="69"/>
                  </a:lnTo>
                  <a:lnTo>
                    <a:pt x="178" y="66"/>
                  </a:lnTo>
                  <a:lnTo>
                    <a:pt x="181" y="64"/>
                  </a:lnTo>
                  <a:lnTo>
                    <a:pt x="184" y="63"/>
                  </a:lnTo>
                  <a:lnTo>
                    <a:pt x="187" y="61"/>
                  </a:lnTo>
                  <a:lnTo>
                    <a:pt x="189" y="60"/>
                  </a:lnTo>
                  <a:lnTo>
                    <a:pt x="192" y="57"/>
                  </a:lnTo>
                  <a:lnTo>
                    <a:pt x="193" y="55"/>
                  </a:lnTo>
                  <a:lnTo>
                    <a:pt x="195" y="53"/>
                  </a:lnTo>
                  <a:lnTo>
                    <a:pt x="195" y="52"/>
                  </a:lnTo>
                  <a:lnTo>
                    <a:pt x="196" y="50"/>
                  </a:lnTo>
                  <a:lnTo>
                    <a:pt x="196" y="49"/>
                  </a:lnTo>
                  <a:lnTo>
                    <a:pt x="196" y="47"/>
                  </a:lnTo>
                  <a:lnTo>
                    <a:pt x="193" y="50"/>
                  </a:lnTo>
                  <a:lnTo>
                    <a:pt x="189" y="52"/>
                  </a:lnTo>
                  <a:lnTo>
                    <a:pt x="186" y="55"/>
                  </a:lnTo>
                  <a:lnTo>
                    <a:pt x="182" y="57"/>
                  </a:lnTo>
                  <a:lnTo>
                    <a:pt x="179" y="58"/>
                  </a:lnTo>
                  <a:lnTo>
                    <a:pt x="176" y="58"/>
                  </a:lnTo>
                  <a:lnTo>
                    <a:pt x="172" y="60"/>
                  </a:lnTo>
                  <a:lnTo>
                    <a:pt x="168" y="60"/>
                  </a:lnTo>
                  <a:lnTo>
                    <a:pt x="175" y="57"/>
                  </a:lnTo>
                  <a:lnTo>
                    <a:pt x="179" y="55"/>
                  </a:lnTo>
                  <a:lnTo>
                    <a:pt x="182" y="53"/>
                  </a:lnTo>
                  <a:lnTo>
                    <a:pt x="187" y="50"/>
                  </a:lnTo>
                  <a:lnTo>
                    <a:pt x="190" y="49"/>
                  </a:lnTo>
                  <a:lnTo>
                    <a:pt x="193" y="46"/>
                  </a:lnTo>
                  <a:lnTo>
                    <a:pt x="195" y="44"/>
                  </a:lnTo>
                  <a:lnTo>
                    <a:pt x="198" y="41"/>
                  </a:lnTo>
                  <a:lnTo>
                    <a:pt x="200" y="39"/>
                  </a:lnTo>
                  <a:lnTo>
                    <a:pt x="201" y="38"/>
                  </a:lnTo>
                  <a:lnTo>
                    <a:pt x="203" y="35"/>
                  </a:lnTo>
                  <a:lnTo>
                    <a:pt x="203" y="33"/>
                  </a:lnTo>
                  <a:lnTo>
                    <a:pt x="204" y="32"/>
                  </a:lnTo>
                  <a:lnTo>
                    <a:pt x="204" y="30"/>
                  </a:lnTo>
                  <a:lnTo>
                    <a:pt x="204" y="28"/>
                  </a:lnTo>
                  <a:lnTo>
                    <a:pt x="201" y="30"/>
                  </a:lnTo>
                  <a:lnTo>
                    <a:pt x="196" y="33"/>
                  </a:lnTo>
                  <a:lnTo>
                    <a:pt x="193" y="35"/>
                  </a:lnTo>
                  <a:lnTo>
                    <a:pt x="189" y="38"/>
                  </a:lnTo>
                  <a:lnTo>
                    <a:pt x="186" y="39"/>
                  </a:lnTo>
                  <a:lnTo>
                    <a:pt x="181" y="41"/>
                  </a:lnTo>
                  <a:lnTo>
                    <a:pt x="178" y="42"/>
                  </a:lnTo>
                  <a:lnTo>
                    <a:pt x="173" y="44"/>
                  </a:lnTo>
                  <a:lnTo>
                    <a:pt x="176" y="42"/>
                  </a:lnTo>
                  <a:lnTo>
                    <a:pt x="179" y="41"/>
                  </a:lnTo>
                  <a:lnTo>
                    <a:pt x="182" y="39"/>
                  </a:lnTo>
                  <a:lnTo>
                    <a:pt x="186" y="36"/>
                  </a:lnTo>
                  <a:lnTo>
                    <a:pt x="189" y="35"/>
                  </a:lnTo>
                  <a:lnTo>
                    <a:pt x="192" y="32"/>
                  </a:lnTo>
                  <a:lnTo>
                    <a:pt x="195" y="30"/>
                  </a:lnTo>
                  <a:lnTo>
                    <a:pt x="198" y="27"/>
                  </a:lnTo>
                  <a:lnTo>
                    <a:pt x="201" y="24"/>
                  </a:lnTo>
                  <a:lnTo>
                    <a:pt x="204" y="22"/>
                  </a:lnTo>
                  <a:lnTo>
                    <a:pt x="207" y="19"/>
                  </a:lnTo>
                  <a:lnTo>
                    <a:pt x="210" y="17"/>
                  </a:lnTo>
                  <a:lnTo>
                    <a:pt x="212" y="16"/>
                  </a:lnTo>
                  <a:lnTo>
                    <a:pt x="215" y="13"/>
                  </a:lnTo>
                  <a:lnTo>
                    <a:pt x="215" y="11"/>
                  </a:lnTo>
                  <a:lnTo>
                    <a:pt x="217" y="10"/>
                  </a:lnTo>
                  <a:lnTo>
                    <a:pt x="218" y="8"/>
                  </a:lnTo>
                  <a:lnTo>
                    <a:pt x="218" y="7"/>
                  </a:lnTo>
                  <a:lnTo>
                    <a:pt x="218" y="5"/>
                  </a:lnTo>
                  <a:lnTo>
                    <a:pt x="217" y="7"/>
                  </a:lnTo>
                  <a:lnTo>
                    <a:pt x="215" y="7"/>
                  </a:lnTo>
                  <a:lnTo>
                    <a:pt x="214" y="8"/>
                  </a:lnTo>
                  <a:lnTo>
                    <a:pt x="214" y="10"/>
                  </a:lnTo>
                  <a:lnTo>
                    <a:pt x="212" y="10"/>
                  </a:lnTo>
                  <a:lnTo>
                    <a:pt x="209" y="11"/>
                  </a:lnTo>
                  <a:lnTo>
                    <a:pt x="206" y="14"/>
                  </a:lnTo>
                  <a:lnTo>
                    <a:pt x="201" y="16"/>
                  </a:lnTo>
                  <a:lnTo>
                    <a:pt x="195" y="19"/>
                  </a:lnTo>
                  <a:lnTo>
                    <a:pt x="189" y="22"/>
                  </a:lnTo>
                  <a:lnTo>
                    <a:pt x="182" y="25"/>
                  </a:lnTo>
                  <a:lnTo>
                    <a:pt x="176" y="28"/>
                  </a:lnTo>
                  <a:lnTo>
                    <a:pt x="170" y="32"/>
                  </a:lnTo>
                  <a:lnTo>
                    <a:pt x="164" y="35"/>
                  </a:lnTo>
                  <a:lnTo>
                    <a:pt x="157" y="38"/>
                  </a:lnTo>
                  <a:lnTo>
                    <a:pt x="151" y="41"/>
                  </a:lnTo>
                  <a:lnTo>
                    <a:pt x="147" y="42"/>
                  </a:lnTo>
                  <a:lnTo>
                    <a:pt x="142" y="44"/>
                  </a:lnTo>
                  <a:lnTo>
                    <a:pt x="139" y="46"/>
                  </a:lnTo>
                  <a:lnTo>
                    <a:pt x="137" y="47"/>
                  </a:lnTo>
                  <a:lnTo>
                    <a:pt x="133" y="49"/>
                  </a:lnTo>
                  <a:lnTo>
                    <a:pt x="129" y="50"/>
                  </a:lnTo>
                  <a:lnTo>
                    <a:pt x="125" y="55"/>
                  </a:lnTo>
                  <a:lnTo>
                    <a:pt x="120" y="58"/>
                  </a:lnTo>
                  <a:lnTo>
                    <a:pt x="115" y="63"/>
                  </a:lnTo>
                  <a:lnTo>
                    <a:pt x="112" y="67"/>
                  </a:lnTo>
                  <a:lnTo>
                    <a:pt x="108" y="72"/>
                  </a:lnTo>
                  <a:lnTo>
                    <a:pt x="104" y="77"/>
                  </a:lnTo>
                  <a:lnTo>
                    <a:pt x="103" y="80"/>
                  </a:lnTo>
                  <a:lnTo>
                    <a:pt x="101" y="83"/>
                  </a:lnTo>
                  <a:lnTo>
                    <a:pt x="98" y="86"/>
                  </a:lnTo>
                  <a:lnTo>
                    <a:pt x="95" y="88"/>
                  </a:lnTo>
                  <a:lnTo>
                    <a:pt x="92" y="91"/>
                  </a:lnTo>
                  <a:lnTo>
                    <a:pt x="89" y="92"/>
                  </a:lnTo>
                  <a:lnTo>
                    <a:pt x="86" y="92"/>
                  </a:lnTo>
                  <a:lnTo>
                    <a:pt x="84" y="94"/>
                  </a:lnTo>
                  <a:lnTo>
                    <a:pt x="81" y="94"/>
                  </a:lnTo>
                  <a:lnTo>
                    <a:pt x="78" y="96"/>
                  </a:lnTo>
                  <a:lnTo>
                    <a:pt x="75" y="96"/>
                  </a:lnTo>
                  <a:lnTo>
                    <a:pt x="72" y="96"/>
                  </a:lnTo>
                  <a:lnTo>
                    <a:pt x="69" y="96"/>
                  </a:lnTo>
                  <a:lnTo>
                    <a:pt x="67" y="94"/>
                  </a:lnTo>
                  <a:lnTo>
                    <a:pt x="64" y="94"/>
                  </a:lnTo>
                  <a:lnTo>
                    <a:pt x="62" y="94"/>
                  </a:lnTo>
                  <a:lnTo>
                    <a:pt x="59" y="92"/>
                  </a:lnTo>
                  <a:lnTo>
                    <a:pt x="58" y="92"/>
                  </a:lnTo>
                  <a:lnTo>
                    <a:pt x="55" y="91"/>
                  </a:lnTo>
                  <a:lnTo>
                    <a:pt x="53" y="89"/>
                  </a:lnTo>
                  <a:lnTo>
                    <a:pt x="51" y="88"/>
                  </a:lnTo>
                  <a:lnTo>
                    <a:pt x="48" y="86"/>
                  </a:lnTo>
                  <a:lnTo>
                    <a:pt x="47" y="85"/>
                  </a:lnTo>
                  <a:lnTo>
                    <a:pt x="44" y="83"/>
                  </a:lnTo>
                  <a:lnTo>
                    <a:pt x="42" y="81"/>
                  </a:lnTo>
                  <a:lnTo>
                    <a:pt x="39" y="80"/>
                  </a:lnTo>
                  <a:lnTo>
                    <a:pt x="37" y="78"/>
                  </a:lnTo>
                  <a:lnTo>
                    <a:pt x="36" y="78"/>
                  </a:lnTo>
                  <a:lnTo>
                    <a:pt x="33" y="77"/>
                  </a:lnTo>
                  <a:lnTo>
                    <a:pt x="31" y="75"/>
                  </a:lnTo>
                  <a:lnTo>
                    <a:pt x="30" y="75"/>
                  </a:lnTo>
                  <a:lnTo>
                    <a:pt x="28" y="74"/>
                  </a:lnTo>
                  <a:lnTo>
                    <a:pt x="25" y="74"/>
                  </a:lnTo>
                  <a:lnTo>
                    <a:pt x="22" y="72"/>
                  </a:lnTo>
                  <a:lnTo>
                    <a:pt x="19" y="72"/>
                  </a:lnTo>
                  <a:lnTo>
                    <a:pt x="16" y="72"/>
                  </a:lnTo>
                  <a:lnTo>
                    <a:pt x="11" y="74"/>
                  </a:lnTo>
                  <a:lnTo>
                    <a:pt x="8" y="77"/>
                  </a:lnTo>
                  <a:lnTo>
                    <a:pt x="3" y="80"/>
                  </a:lnTo>
                  <a:lnTo>
                    <a:pt x="0" y="86"/>
                  </a:lnTo>
                  <a:lnTo>
                    <a:pt x="0" y="83"/>
                  </a:lnTo>
                  <a:lnTo>
                    <a:pt x="2" y="80"/>
                  </a:lnTo>
                  <a:lnTo>
                    <a:pt x="3" y="77"/>
                  </a:lnTo>
                  <a:lnTo>
                    <a:pt x="6" y="74"/>
                  </a:lnTo>
                  <a:lnTo>
                    <a:pt x="9" y="71"/>
                  </a:lnTo>
                  <a:lnTo>
                    <a:pt x="14" y="71"/>
                  </a:lnTo>
                  <a:lnTo>
                    <a:pt x="20" y="69"/>
                  </a:lnTo>
                  <a:lnTo>
                    <a:pt x="26" y="7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70" name="Freeform 1315"/>
            <p:cNvSpPr>
              <a:spLocks/>
            </p:cNvSpPr>
            <p:nvPr/>
          </p:nvSpPr>
          <p:spPr bwMode="auto">
            <a:xfrm>
              <a:off x="3885" y="314"/>
              <a:ext cx="32" cy="9"/>
            </a:xfrm>
            <a:custGeom>
              <a:avLst/>
              <a:gdLst>
                <a:gd name="T0" fmla="*/ 27 w 32"/>
                <a:gd name="T1" fmla="*/ 1 h 9"/>
                <a:gd name="T2" fmla="*/ 32 w 32"/>
                <a:gd name="T3" fmla="*/ 0 h 9"/>
                <a:gd name="T4" fmla="*/ 30 w 32"/>
                <a:gd name="T5" fmla="*/ 4 h 9"/>
                <a:gd name="T6" fmla="*/ 25 w 32"/>
                <a:gd name="T7" fmla="*/ 7 h 9"/>
                <a:gd name="T8" fmla="*/ 22 w 32"/>
                <a:gd name="T9" fmla="*/ 9 h 9"/>
                <a:gd name="T10" fmla="*/ 17 w 32"/>
                <a:gd name="T11" fmla="*/ 9 h 9"/>
                <a:gd name="T12" fmla="*/ 13 w 32"/>
                <a:gd name="T13" fmla="*/ 9 h 9"/>
                <a:gd name="T14" fmla="*/ 8 w 32"/>
                <a:gd name="T15" fmla="*/ 9 h 9"/>
                <a:gd name="T16" fmla="*/ 3 w 32"/>
                <a:gd name="T17" fmla="*/ 7 h 9"/>
                <a:gd name="T18" fmla="*/ 0 w 32"/>
                <a:gd name="T19" fmla="*/ 6 h 9"/>
                <a:gd name="T20" fmla="*/ 7 w 32"/>
                <a:gd name="T21" fmla="*/ 7 h 9"/>
                <a:gd name="T22" fmla="*/ 11 w 32"/>
                <a:gd name="T23" fmla="*/ 7 h 9"/>
                <a:gd name="T24" fmla="*/ 16 w 32"/>
                <a:gd name="T25" fmla="*/ 7 h 9"/>
                <a:gd name="T26" fmla="*/ 19 w 32"/>
                <a:gd name="T27" fmla="*/ 6 h 9"/>
                <a:gd name="T28" fmla="*/ 22 w 32"/>
                <a:gd name="T29" fmla="*/ 4 h 9"/>
                <a:gd name="T30" fmla="*/ 24 w 32"/>
                <a:gd name="T31" fmla="*/ 4 h 9"/>
                <a:gd name="T32" fmla="*/ 25 w 32"/>
                <a:gd name="T33" fmla="*/ 3 h 9"/>
                <a:gd name="T34" fmla="*/ 27 w 32"/>
                <a:gd name="T35" fmla="*/ 1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9"/>
                <a:gd name="T56" fmla="*/ 32 w 32"/>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9">
                  <a:moveTo>
                    <a:pt x="27" y="1"/>
                  </a:moveTo>
                  <a:lnTo>
                    <a:pt x="32" y="0"/>
                  </a:lnTo>
                  <a:lnTo>
                    <a:pt x="30" y="4"/>
                  </a:lnTo>
                  <a:lnTo>
                    <a:pt x="25" y="7"/>
                  </a:lnTo>
                  <a:lnTo>
                    <a:pt x="22" y="9"/>
                  </a:lnTo>
                  <a:lnTo>
                    <a:pt x="17" y="9"/>
                  </a:lnTo>
                  <a:lnTo>
                    <a:pt x="13" y="9"/>
                  </a:lnTo>
                  <a:lnTo>
                    <a:pt x="8" y="9"/>
                  </a:lnTo>
                  <a:lnTo>
                    <a:pt x="3" y="7"/>
                  </a:lnTo>
                  <a:lnTo>
                    <a:pt x="0" y="6"/>
                  </a:lnTo>
                  <a:lnTo>
                    <a:pt x="7" y="7"/>
                  </a:lnTo>
                  <a:lnTo>
                    <a:pt x="11" y="7"/>
                  </a:lnTo>
                  <a:lnTo>
                    <a:pt x="16" y="7"/>
                  </a:lnTo>
                  <a:lnTo>
                    <a:pt x="19" y="6"/>
                  </a:lnTo>
                  <a:lnTo>
                    <a:pt x="22" y="4"/>
                  </a:lnTo>
                  <a:lnTo>
                    <a:pt x="24" y="4"/>
                  </a:lnTo>
                  <a:lnTo>
                    <a:pt x="25" y="3"/>
                  </a:lnTo>
                  <a:lnTo>
                    <a:pt x="27" y="1"/>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71" name="Freeform 1316"/>
            <p:cNvSpPr>
              <a:spLocks/>
            </p:cNvSpPr>
            <p:nvPr/>
          </p:nvSpPr>
          <p:spPr bwMode="auto">
            <a:xfrm>
              <a:off x="3787" y="281"/>
              <a:ext cx="212" cy="122"/>
            </a:xfrm>
            <a:custGeom>
              <a:avLst/>
              <a:gdLst>
                <a:gd name="T0" fmla="*/ 22 w 212"/>
                <a:gd name="T1" fmla="*/ 29 h 122"/>
                <a:gd name="T2" fmla="*/ 33 w 212"/>
                <a:gd name="T3" fmla="*/ 47 h 122"/>
                <a:gd name="T4" fmla="*/ 56 w 212"/>
                <a:gd name="T5" fmla="*/ 62 h 122"/>
                <a:gd name="T6" fmla="*/ 95 w 212"/>
                <a:gd name="T7" fmla="*/ 70 h 122"/>
                <a:gd name="T8" fmla="*/ 122 w 212"/>
                <a:gd name="T9" fmla="*/ 81 h 122"/>
                <a:gd name="T10" fmla="*/ 136 w 212"/>
                <a:gd name="T11" fmla="*/ 90 h 122"/>
                <a:gd name="T12" fmla="*/ 130 w 212"/>
                <a:gd name="T13" fmla="*/ 87 h 122"/>
                <a:gd name="T14" fmla="*/ 158 w 212"/>
                <a:gd name="T15" fmla="*/ 115 h 122"/>
                <a:gd name="T16" fmla="*/ 147 w 212"/>
                <a:gd name="T17" fmla="*/ 104 h 122"/>
                <a:gd name="T18" fmla="*/ 158 w 212"/>
                <a:gd name="T19" fmla="*/ 112 h 122"/>
                <a:gd name="T20" fmla="*/ 178 w 212"/>
                <a:gd name="T21" fmla="*/ 118 h 122"/>
                <a:gd name="T22" fmla="*/ 178 w 212"/>
                <a:gd name="T23" fmla="*/ 112 h 122"/>
                <a:gd name="T24" fmla="*/ 158 w 212"/>
                <a:gd name="T25" fmla="*/ 103 h 122"/>
                <a:gd name="T26" fmla="*/ 147 w 212"/>
                <a:gd name="T27" fmla="*/ 93 h 122"/>
                <a:gd name="T28" fmla="*/ 167 w 212"/>
                <a:gd name="T29" fmla="*/ 104 h 122"/>
                <a:gd name="T30" fmla="*/ 184 w 212"/>
                <a:gd name="T31" fmla="*/ 111 h 122"/>
                <a:gd name="T32" fmla="*/ 197 w 212"/>
                <a:gd name="T33" fmla="*/ 107 h 122"/>
                <a:gd name="T34" fmla="*/ 186 w 212"/>
                <a:gd name="T35" fmla="*/ 104 h 122"/>
                <a:gd name="T36" fmla="*/ 169 w 212"/>
                <a:gd name="T37" fmla="*/ 98 h 122"/>
                <a:gd name="T38" fmla="*/ 167 w 212"/>
                <a:gd name="T39" fmla="*/ 97 h 122"/>
                <a:gd name="T40" fmla="*/ 187 w 212"/>
                <a:gd name="T41" fmla="*/ 101 h 122"/>
                <a:gd name="T42" fmla="*/ 203 w 212"/>
                <a:gd name="T43" fmla="*/ 100 h 122"/>
                <a:gd name="T44" fmla="*/ 203 w 212"/>
                <a:gd name="T45" fmla="*/ 93 h 122"/>
                <a:gd name="T46" fmla="*/ 183 w 212"/>
                <a:gd name="T47" fmla="*/ 93 h 122"/>
                <a:gd name="T48" fmla="*/ 159 w 212"/>
                <a:gd name="T49" fmla="*/ 89 h 122"/>
                <a:gd name="T50" fmla="*/ 170 w 212"/>
                <a:gd name="T51" fmla="*/ 89 h 122"/>
                <a:gd name="T52" fmla="*/ 195 w 212"/>
                <a:gd name="T53" fmla="*/ 90 h 122"/>
                <a:gd name="T54" fmla="*/ 206 w 212"/>
                <a:gd name="T55" fmla="*/ 87 h 122"/>
                <a:gd name="T56" fmla="*/ 201 w 212"/>
                <a:gd name="T57" fmla="*/ 81 h 122"/>
                <a:gd name="T58" fmla="*/ 178 w 212"/>
                <a:gd name="T59" fmla="*/ 81 h 122"/>
                <a:gd name="T60" fmla="*/ 154 w 212"/>
                <a:gd name="T61" fmla="*/ 79 h 122"/>
                <a:gd name="T62" fmla="*/ 176 w 212"/>
                <a:gd name="T63" fmla="*/ 79 h 122"/>
                <a:gd name="T64" fmla="*/ 198 w 212"/>
                <a:gd name="T65" fmla="*/ 78 h 122"/>
                <a:gd name="T66" fmla="*/ 207 w 212"/>
                <a:gd name="T67" fmla="*/ 72 h 122"/>
                <a:gd name="T68" fmla="*/ 192 w 212"/>
                <a:gd name="T69" fmla="*/ 70 h 122"/>
                <a:gd name="T70" fmla="*/ 156 w 212"/>
                <a:gd name="T71" fmla="*/ 72 h 122"/>
                <a:gd name="T72" fmla="*/ 140 w 212"/>
                <a:gd name="T73" fmla="*/ 75 h 122"/>
                <a:gd name="T74" fmla="*/ 133 w 212"/>
                <a:gd name="T75" fmla="*/ 67 h 122"/>
                <a:gd name="T76" fmla="*/ 125 w 212"/>
                <a:gd name="T77" fmla="*/ 51 h 122"/>
                <a:gd name="T78" fmla="*/ 144 w 212"/>
                <a:gd name="T79" fmla="*/ 70 h 122"/>
                <a:gd name="T80" fmla="*/ 175 w 212"/>
                <a:gd name="T81" fmla="*/ 67 h 122"/>
                <a:gd name="T82" fmla="*/ 201 w 212"/>
                <a:gd name="T83" fmla="*/ 65 h 122"/>
                <a:gd name="T84" fmla="*/ 211 w 212"/>
                <a:gd name="T85" fmla="*/ 78 h 122"/>
                <a:gd name="T86" fmla="*/ 212 w 212"/>
                <a:gd name="T87" fmla="*/ 90 h 122"/>
                <a:gd name="T88" fmla="*/ 209 w 212"/>
                <a:gd name="T89" fmla="*/ 103 h 122"/>
                <a:gd name="T90" fmla="*/ 197 w 212"/>
                <a:gd name="T91" fmla="*/ 114 h 122"/>
                <a:gd name="T92" fmla="*/ 186 w 212"/>
                <a:gd name="T93" fmla="*/ 120 h 122"/>
                <a:gd name="T94" fmla="*/ 169 w 212"/>
                <a:gd name="T95" fmla="*/ 120 h 122"/>
                <a:gd name="T96" fmla="*/ 164 w 212"/>
                <a:gd name="T97" fmla="*/ 118 h 122"/>
                <a:gd name="T98" fmla="*/ 145 w 212"/>
                <a:gd name="T99" fmla="*/ 115 h 122"/>
                <a:gd name="T100" fmla="*/ 128 w 212"/>
                <a:gd name="T101" fmla="*/ 95 h 122"/>
                <a:gd name="T102" fmla="*/ 115 w 212"/>
                <a:gd name="T103" fmla="*/ 83 h 122"/>
                <a:gd name="T104" fmla="*/ 97 w 212"/>
                <a:gd name="T105" fmla="*/ 75 h 122"/>
                <a:gd name="T106" fmla="*/ 70 w 212"/>
                <a:gd name="T107" fmla="*/ 70 h 122"/>
                <a:gd name="T108" fmla="*/ 36 w 212"/>
                <a:gd name="T109" fmla="*/ 56 h 122"/>
                <a:gd name="T110" fmla="*/ 20 w 212"/>
                <a:gd name="T111" fmla="*/ 40 h 122"/>
                <a:gd name="T112" fmla="*/ 11 w 212"/>
                <a:gd name="T113" fmla="*/ 12 h 122"/>
                <a:gd name="T114" fmla="*/ 3 w 212"/>
                <a:gd name="T115" fmla="*/ 3 h 122"/>
                <a:gd name="T116" fmla="*/ 8 w 212"/>
                <a:gd name="T117" fmla="*/ 5 h 1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2"/>
                <a:gd name="T178" fmla="*/ 0 h 122"/>
                <a:gd name="T179" fmla="*/ 212 w 212"/>
                <a:gd name="T180" fmla="*/ 122 h 1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2" h="122">
                  <a:moveTo>
                    <a:pt x="13" y="8"/>
                  </a:moveTo>
                  <a:lnTo>
                    <a:pt x="14" y="11"/>
                  </a:lnTo>
                  <a:lnTo>
                    <a:pt x="16" y="14"/>
                  </a:lnTo>
                  <a:lnTo>
                    <a:pt x="17" y="17"/>
                  </a:lnTo>
                  <a:lnTo>
                    <a:pt x="20" y="22"/>
                  </a:lnTo>
                  <a:lnTo>
                    <a:pt x="20" y="25"/>
                  </a:lnTo>
                  <a:lnTo>
                    <a:pt x="22" y="29"/>
                  </a:lnTo>
                  <a:lnTo>
                    <a:pt x="23" y="34"/>
                  </a:lnTo>
                  <a:lnTo>
                    <a:pt x="25" y="37"/>
                  </a:lnTo>
                  <a:lnTo>
                    <a:pt x="27" y="39"/>
                  </a:lnTo>
                  <a:lnTo>
                    <a:pt x="28" y="40"/>
                  </a:lnTo>
                  <a:lnTo>
                    <a:pt x="28" y="42"/>
                  </a:lnTo>
                  <a:lnTo>
                    <a:pt x="30" y="44"/>
                  </a:lnTo>
                  <a:lnTo>
                    <a:pt x="33" y="47"/>
                  </a:lnTo>
                  <a:lnTo>
                    <a:pt x="34" y="48"/>
                  </a:lnTo>
                  <a:lnTo>
                    <a:pt x="38" y="51"/>
                  </a:lnTo>
                  <a:lnTo>
                    <a:pt x="41" y="53"/>
                  </a:lnTo>
                  <a:lnTo>
                    <a:pt x="44" y="54"/>
                  </a:lnTo>
                  <a:lnTo>
                    <a:pt x="47" y="58"/>
                  </a:lnTo>
                  <a:lnTo>
                    <a:pt x="52" y="59"/>
                  </a:lnTo>
                  <a:lnTo>
                    <a:pt x="56" y="62"/>
                  </a:lnTo>
                  <a:lnTo>
                    <a:pt x="62" y="64"/>
                  </a:lnTo>
                  <a:lnTo>
                    <a:pt x="69" y="65"/>
                  </a:lnTo>
                  <a:lnTo>
                    <a:pt x="75" y="67"/>
                  </a:lnTo>
                  <a:lnTo>
                    <a:pt x="83" y="68"/>
                  </a:lnTo>
                  <a:lnTo>
                    <a:pt x="87" y="68"/>
                  </a:lnTo>
                  <a:lnTo>
                    <a:pt x="91" y="70"/>
                  </a:lnTo>
                  <a:lnTo>
                    <a:pt x="95" y="70"/>
                  </a:lnTo>
                  <a:lnTo>
                    <a:pt x="100" y="72"/>
                  </a:lnTo>
                  <a:lnTo>
                    <a:pt x="103" y="73"/>
                  </a:lnTo>
                  <a:lnTo>
                    <a:pt x="108" y="75"/>
                  </a:lnTo>
                  <a:lnTo>
                    <a:pt x="111" y="76"/>
                  </a:lnTo>
                  <a:lnTo>
                    <a:pt x="115" y="78"/>
                  </a:lnTo>
                  <a:lnTo>
                    <a:pt x="119" y="79"/>
                  </a:lnTo>
                  <a:lnTo>
                    <a:pt x="122" y="81"/>
                  </a:lnTo>
                  <a:lnTo>
                    <a:pt x="125" y="83"/>
                  </a:lnTo>
                  <a:lnTo>
                    <a:pt x="128" y="84"/>
                  </a:lnTo>
                  <a:lnTo>
                    <a:pt x="131" y="86"/>
                  </a:lnTo>
                  <a:lnTo>
                    <a:pt x="133" y="87"/>
                  </a:lnTo>
                  <a:lnTo>
                    <a:pt x="136" y="89"/>
                  </a:lnTo>
                  <a:lnTo>
                    <a:pt x="137" y="90"/>
                  </a:lnTo>
                  <a:lnTo>
                    <a:pt x="136" y="90"/>
                  </a:lnTo>
                  <a:lnTo>
                    <a:pt x="136" y="89"/>
                  </a:lnTo>
                  <a:lnTo>
                    <a:pt x="134" y="89"/>
                  </a:lnTo>
                  <a:lnTo>
                    <a:pt x="133" y="89"/>
                  </a:lnTo>
                  <a:lnTo>
                    <a:pt x="131" y="89"/>
                  </a:lnTo>
                  <a:lnTo>
                    <a:pt x="130" y="87"/>
                  </a:lnTo>
                  <a:lnTo>
                    <a:pt x="131" y="95"/>
                  </a:lnTo>
                  <a:lnTo>
                    <a:pt x="136" y="100"/>
                  </a:lnTo>
                  <a:lnTo>
                    <a:pt x="139" y="106"/>
                  </a:lnTo>
                  <a:lnTo>
                    <a:pt x="144" y="109"/>
                  </a:lnTo>
                  <a:lnTo>
                    <a:pt x="148" y="112"/>
                  </a:lnTo>
                  <a:lnTo>
                    <a:pt x="153" y="115"/>
                  </a:lnTo>
                  <a:lnTo>
                    <a:pt x="158" y="115"/>
                  </a:lnTo>
                  <a:lnTo>
                    <a:pt x="159" y="115"/>
                  </a:lnTo>
                  <a:lnTo>
                    <a:pt x="158" y="114"/>
                  </a:lnTo>
                  <a:lnTo>
                    <a:pt x="154" y="112"/>
                  </a:lnTo>
                  <a:lnTo>
                    <a:pt x="151" y="111"/>
                  </a:lnTo>
                  <a:lnTo>
                    <a:pt x="150" y="109"/>
                  </a:lnTo>
                  <a:lnTo>
                    <a:pt x="148" y="106"/>
                  </a:lnTo>
                  <a:lnTo>
                    <a:pt x="147" y="104"/>
                  </a:lnTo>
                  <a:lnTo>
                    <a:pt x="145" y="103"/>
                  </a:lnTo>
                  <a:lnTo>
                    <a:pt x="144" y="100"/>
                  </a:lnTo>
                  <a:lnTo>
                    <a:pt x="145" y="103"/>
                  </a:lnTo>
                  <a:lnTo>
                    <a:pt x="148" y="104"/>
                  </a:lnTo>
                  <a:lnTo>
                    <a:pt x="151" y="106"/>
                  </a:lnTo>
                  <a:lnTo>
                    <a:pt x="154" y="109"/>
                  </a:lnTo>
                  <a:lnTo>
                    <a:pt x="158" y="112"/>
                  </a:lnTo>
                  <a:lnTo>
                    <a:pt x="162" y="114"/>
                  </a:lnTo>
                  <a:lnTo>
                    <a:pt x="165" y="115"/>
                  </a:lnTo>
                  <a:lnTo>
                    <a:pt x="169" y="117"/>
                  </a:lnTo>
                  <a:lnTo>
                    <a:pt x="172" y="118"/>
                  </a:lnTo>
                  <a:lnTo>
                    <a:pt x="173" y="118"/>
                  </a:lnTo>
                  <a:lnTo>
                    <a:pt x="176" y="118"/>
                  </a:lnTo>
                  <a:lnTo>
                    <a:pt x="178" y="118"/>
                  </a:lnTo>
                  <a:lnTo>
                    <a:pt x="179" y="117"/>
                  </a:lnTo>
                  <a:lnTo>
                    <a:pt x="181" y="117"/>
                  </a:lnTo>
                  <a:lnTo>
                    <a:pt x="183" y="115"/>
                  </a:lnTo>
                  <a:lnTo>
                    <a:pt x="184" y="114"/>
                  </a:lnTo>
                  <a:lnTo>
                    <a:pt x="183" y="114"/>
                  </a:lnTo>
                  <a:lnTo>
                    <a:pt x="181" y="114"/>
                  </a:lnTo>
                  <a:lnTo>
                    <a:pt x="178" y="112"/>
                  </a:lnTo>
                  <a:lnTo>
                    <a:pt x="175" y="111"/>
                  </a:lnTo>
                  <a:lnTo>
                    <a:pt x="173" y="111"/>
                  </a:lnTo>
                  <a:lnTo>
                    <a:pt x="170" y="109"/>
                  </a:lnTo>
                  <a:lnTo>
                    <a:pt x="167" y="107"/>
                  </a:lnTo>
                  <a:lnTo>
                    <a:pt x="164" y="106"/>
                  </a:lnTo>
                  <a:lnTo>
                    <a:pt x="161" y="104"/>
                  </a:lnTo>
                  <a:lnTo>
                    <a:pt x="158" y="103"/>
                  </a:lnTo>
                  <a:lnTo>
                    <a:pt x="154" y="101"/>
                  </a:lnTo>
                  <a:lnTo>
                    <a:pt x="151" y="100"/>
                  </a:lnTo>
                  <a:lnTo>
                    <a:pt x="150" y="98"/>
                  </a:lnTo>
                  <a:lnTo>
                    <a:pt x="148" y="97"/>
                  </a:lnTo>
                  <a:lnTo>
                    <a:pt x="147" y="93"/>
                  </a:lnTo>
                  <a:lnTo>
                    <a:pt x="145" y="92"/>
                  </a:lnTo>
                  <a:lnTo>
                    <a:pt x="147" y="93"/>
                  </a:lnTo>
                  <a:lnTo>
                    <a:pt x="150" y="95"/>
                  </a:lnTo>
                  <a:lnTo>
                    <a:pt x="151" y="97"/>
                  </a:lnTo>
                  <a:lnTo>
                    <a:pt x="154" y="98"/>
                  </a:lnTo>
                  <a:lnTo>
                    <a:pt x="158" y="100"/>
                  </a:lnTo>
                  <a:lnTo>
                    <a:pt x="161" y="101"/>
                  </a:lnTo>
                  <a:lnTo>
                    <a:pt x="164" y="103"/>
                  </a:lnTo>
                  <a:lnTo>
                    <a:pt x="167" y="104"/>
                  </a:lnTo>
                  <a:lnTo>
                    <a:pt x="169" y="106"/>
                  </a:lnTo>
                  <a:lnTo>
                    <a:pt x="172" y="106"/>
                  </a:lnTo>
                  <a:lnTo>
                    <a:pt x="175" y="107"/>
                  </a:lnTo>
                  <a:lnTo>
                    <a:pt x="178" y="109"/>
                  </a:lnTo>
                  <a:lnTo>
                    <a:pt x="179" y="109"/>
                  </a:lnTo>
                  <a:lnTo>
                    <a:pt x="183" y="109"/>
                  </a:lnTo>
                  <a:lnTo>
                    <a:pt x="184" y="111"/>
                  </a:lnTo>
                  <a:lnTo>
                    <a:pt x="186" y="111"/>
                  </a:lnTo>
                  <a:lnTo>
                    <a:pt x="189" y="111"/>
                  </a:lnTo>
                  <a:lnTo>
                    <a:pt x="192" y="111"/>
                  </a:lnTo>
                  <a:lnTo>
                    <a:pt x="193" y="111"/>
                  </a:lnTo>
                  <a:lnTo>
                    <a:pt x="195" y="109"/>
                  </a:lnTo>
                  <a:lnTo>
                    <a:pt x="197" y="109"/>
                  </a:lnTo>
                  <a:lnTo>
                    <a:pt x="197" y="107"/>
                  </a:lnTo>
                  <a:lnTo>
                    <a:pt x="197" y="106"/>
                  </a:lnTo>
                  <a:lnTo>
                    <a:pt x="198" y="106"/>
                  </a:lnTo>
                  <a:lnTo>
                    <a:pt x="195" y="104"/>
                  </a:lnTo>
                  <a:lnTo>
                    <a:pt x="193" y="104"/>
                  </a:lnTo>
                  <a:lnTo>
                    <a:pt x="190" y="104"/>
                  </a:lnTo>
                  <a:lnTo>
                    <a:pt x="189" y="104"/>
                  </a:lnTo>
                  <a:lnTo>
                    <a:pt x="186" y="104"/>
                  </a:lnTo>
                  <a:lnTo>
                    <a:pt x="184" y="103"/>
                  </a:lnTo>
                  <a:lnTo>
                    <a:pt x="181" y="103"/>
                  </a:lnTo>
                  <a:lnTo>
                    <a:pt x="178" y="101"/>
                  </a:lnTo>
                  <a:lnTo>
                    <a:pt x="176" y="101"/>
                  </a:lnTo>
                  <a:lnTo>
                    <a:pt x="173" y="100"/>
                  </a:lnTo>
                  <a:lnTo>
                    <a:pt x="170" y="100"/>
                  </a:lnTo>
                  <a:lnTo>
                    <a:pt x="169" y="98"/>
                  </a:lnTo>
                  <a:lnTo>
                    <a:pt x="165" y="97"/>
                  </a:lnTo>
                  <a:lnTo>
                    <a:pt x="162" y="95"/>
                  </a:lnTo>
                  <a:lnTo>
                    <a:pt x="161" y="95"/>
                  </a:lnTo>
                  <a:lnTo>
                    <a:pt x="158" y="93"/>
                  </a:lnTo>
                  <a:lnTo>
                    <a:pt x="161" y="93"/>
                  </a:lnTo>
                  <a:lnTo>
                    <a:pt x="164" y="95"/>
                  </a:lnTo>
                  <a:lnTo>
                    <a:pt x="167" y="97"/>
                  </a:lnTo>
                  <a:lnTo>
                    <a:pt x="170" y="97"/>
                  </a:lnTo>
                  <a:lnTo>
                    <a:pt x="173" y="98"/>
                  </a:lnTo>
                  <a:lnTo>
                    <a:pt x="176" y="98"/>
                  </a:lnTo>
                  <a:lnTo>
                    <a:pt x="179" y="98"/>
                  </a:lnTo>
                  <a:lnTo>
                    <a:pt x="183" y="100"/>
                  </a:lnTo>
                  <a:lnTo>
                    <a:pt x="186" y="100"/>
                  </a:lnTo>
                  <a:lnTo>
                    <a:pt x="187" y="101"/>
                  </a:lnTo>
                  <a:lnTo>
                    <a:pt x="190" y="101"/>
                  </a:lnTo>
                  <a:lnTo>
                    <a:pt x="193" y="101"/>
                  </a:lnTo>
                  <a:lnTo>
                    <a:pt x="195" y="101"/>
                  </a:lnTo>
                  <a:lnTo>
                    <a:pt x="197" y="101"/>
                  </a:lnTo>
                  <a:lnTo>
                    <a:pt x="198" y="101"/>
                  </a:lnTo>
                  <a:lnTo>
                    <a:pt x="200" y="101"/>
                  </a:lnTo>
                  <a:lnTo>
                    <a:pt x="203" y="100"/>
                  </a:lnTo>
                  <a:lnTo>
                    <a:pt x="204" y="100"/>
                  </a:lnTo>
                  <a:lnTo>
                    <a:pt x="204" y="98"/>
                  </a:lnTo>
                  <a:lnTo>
                    <a:pt x="204" y="97"/>
                  </a:lnTo>
                  <a:lnTo>
                    <a:pt x="204" y="95"/>
                  </a:lnTo>
                  <a:lnTo>
                    <a:pt x="203" y="93"/>
                  </a:lnTo>
                  <a:lnTo>
                    <a:pt x="201" y="95"/>
                  </a:lnTo>
                  <a:lnTo>
                    <a:pt x="198" y="95"/>
                  </a:lnTo>
                  <a:lnTo>
                    <a:pt x="197" y="95"/>
                  </a:lnTo>
                  <a:lnTo>
                    <a:pt x="193" y="93"/>
                  </a:lnTo>
                  <a:lnTo>
                    <a:pt x="190" y="93"/>
                  </a:lnTo>
                  <a:lnTo>
                    <a:pt x="186" y="93"/>
                  </a:lnTo>
                  <a:lnTo>
                    <a:pt x="183" y="93"/>
                  </a:lnTo>
                  <a:lnTo>
                    <a:pt x="179" y="92"/>
                  </a:lnTo>
                  <a:lnTo>
                    <a:pt x="176" y="92"/>
                  </a:lnTo>
                  <a:lnTo>
                    <a:pt x="173" y="90"/>
                  </a:lnTo>
                  <a:lnTo>
                    <a:pt x="169" y="90"/>
                  </a:lnTo>
                  <a:lnTo>
                    <a:pt x="165" y="89"/>
                  </a:lnTo>
                  <a:lnTo>
                    <a:pt x="162" y="89"/>
                  </a:lnTo>
                  <a:lnTo>
                    <a:pt x="159" y="89"/>
                  </a:lnTo>
                  <a:lnTo>
                    <a:pt x="158" y="87"/>
                  </a:lnTo>
                  <a:lnTo>
                    <a:pt x="154" y="87"/>
                  </a:lnTo>
                  <a:lnTo>
                    <a:pt x="158" y="87"/>
                  </a:lnTo>
                  <a:lnTo>
                    <a:pt x="159" y="87"/>
                  </a:lnTo>
                  <a:lnTo>
                    <a:pt x="162" y="87"/>
                  </a:lnTo>
                  <a:lnTo>
                    <a:pt x="165" y="87"/>
                  </a:lnTo>
                  <a:lnTo>
                    <a:pt x="170" y="89"/>
                  </a:lnTo>
                  <a:lnTo>
                    <a:pt x="173" y="89"/>
                  </a:lnTo>
                  <a:lnTo>
                    <a:pt x="176" y="89"/>
                  </a:lnTo>
                  <a:lnTo>
                    <a:pt x="181" y="89"/>
                  </a:lnTo>
                  <a:lnTo>
                    <a:pt x="184" y="90"/>
                  </a:lnTo>
                  <a:lnTo>
                    <a:pt x="189" y="90"/>
                  </a:lnTo>
                  <a:lnTo>
                    <a:pt x="192" y="90"/>
                  </a:lnTo>
                  <a:lnTo>
                    <a:pt x="195" y="90"/>
                  </a:lnTo>
                  <a:lnTo>
                    <a:pt x="197" y="90"/>
                  </a:lnTo>
                  <a:lnTo>
                    <a:pt x="200" y="90"/>
                  </a:lnTo>
                  <a:lnTo>
                    <a:pt x="201" y="90"/>
                  </a:lnTo>
                  <a:lnTo>
                    <a:pt x="203" y="90"/>
                  </a:lnTo>
                  <a:lnTo>
                    <a:pt x="204" y="90"/>
                  </a:lnTo>
                  <a:lnTo>
                    <a:pt x="206" y="89"/>
                  </a:lnTo>
                  <a:lnTo>
                    <a:pt x="206" y="87"/>
                  </a:lnTo>
                  <a:lnTo>
                    <a:pt x="207" y="86"/>
                  </a:lnTo>
                  <a:lnTo>
                    <a:pt x="207" y="84"/>
                  </a:lnTo>
                  <a:lnTo>
                    <a:pt x="207" y="83"/>
                  </a:lnTo>
                  <a:lnTo>
                    <a:pt x="206" y="81"/>
                  </a:lnTo>
                  <a:lnTo>
                    <a:pt x="206" y="79"/>
                  </a:lnTo>
                  <a:lnTo>
                    <a:pt x="203" y="79"/>
                  </a:lnTo>
                  <a:lnTo>
                    <a:pt x="201" y="81"/>
                  </a:lnTo>
                  <a:lnTo>
                    <a:pt x="198" y="81"/>
                  </a:lnTo>
                  <a:lnTo>
                    <a:pt x="195" y="81"/>
                  </a:lnTo>
                  <a:lnTo>
                    <a:pt x="192" y="81"/>
                  </a:lnTo>
                  <a:lnTo>
                    <a:pt x="189" y="81"/>
                  </a:lnTo>
                  <a:lnTo>
                    <a:pt x="186" y="81"/>
                  </a:lnTo>
                  <a:lnTo>
                    <a:pt x="181" y="81"/>
                  </a:lnTo>
                  <a:lnTo>
                    <a:pt x="178" y="81"/>
                  </a:lnTo>
                  <a:lnTo>
                    <a:pt x="173" y="81"/>
                  </a:lnTo>
                  <a:lnTo>
                    <a:pt x="170" y="81"/>
                  </a:lnTo>
                  <a:lnTo>
                    <a:pt x="167" y="81"/>
                  </a:lnTo>
                  <a:lnTo>
                    <a:pt x="164" y="81"/>
                  </a:lnTo>
                  <a:lnTo>
                    <a:pt x="161" y="79"/>
                  </a:lnTo>
                  <a:lnTo>
                    <a:pt x="158" y="79"/>
                  </a:lnTo>
                  <a:lnTo>
                    <a:pt x="154" y="79"/>
                  </a:lnTo>
                  <a:lnTo>
                    <a:pt x="158" y="79"/>
                  </a:lnTo>
                  <a:lnTo>
                    <a:pt x="159" y="79"/>
                  </a:lnTo>
                  <a:lnTo>
                    <a:pt x="162" y="79"/>
                  </a:lnTo>
                  <a:lnTo>
                    <a:pt x="165" y="79"/>
                  </a:lnTo>
                  <a:lnTo>
                    <a:pt x="169" y="79"/>
                  </a:lnTo>
                  <a:lnTo>
                    <a:pt x="173" y="79"/>
                  </a:lnTo>
                  <a:lnTo>
                    <a:pt x="176" y="79"/>
                  </a:lnTo>
                  <a:lnTo>
                    <a:pt x="179" y="78"/>
                  </a:lnTo>
                  <a:lnTo>
                    <a:pt x="184" y="78"/>
                  </a:lnTo>
                  <a:lnTo>
                    <a:pt x="187" y="78"/>
                  </a:lnTo>
                  <a:lnTo>
                    <a:pt x="190" y="78"/>
                  </a:lnTo>
                  <a:lnTo>
                    <a:pt x="193" y="78"/>
                  </a:lnTo>
                  <a:lnTo>
                    <a:pt x="197" y="78"/>
                  </a:lnTo>
                  <a:lnTo>
                    <a:pt x="198" y="78"/>
                  </a:lnTo>
                  <a:lnTo>
                    <a:pt x="201" y="78"/>
                  </a:lnTo>
                  <a:lnTo>
                    <a:pt x="203" y="76"/>
                  </a:lnTo>
                  <a:lnTo>
                    <a:pt x="204" y="76"/>
                  </a:lnTo>
                  <a:lnTo>
                    <a:pt x="206" y="75"/>
                  </a:lnTo>
                  <a:lnTo>
                    <a:pt x="207" y="73"/>
                  </a:lnTo>
                  <a:lnTo>
                    <a:pt x="207" y="72"/>
                  </a:lnTo>
                  <a:lnTo>
                    <a:pt x="207" y="70"/>
                  </a:lnTo>
                  <a:lnTo>
                    <a:pt x="206" y="70"/>
                  </a:lnTo>
                  <a:lnTo>
                    <a:pt x="204" y="68"/>
                  </a:lnTo>
                  <a:lnTo>
                    <a:pt x="203" y="68"/>
                  </a:lnTo>
                  <a:lnTo>
                    <a:pt x="200" y="68"/>
                  </a:lnTo>
                  <a:lnTo>
                    <a:pt x="197" y="70"/>
                  </a:lnTo>
                  <a:lnTo>
                    <a:pt x="192" y="70"/>
                  </a:lnTo>
                  <a:lnTo>
                    <a:pt x="187" y="70"/>
                  </a:lnTo>
                  <a:lnTo>
                    <a:pt x="183" y="70"/>
                  </a:lnTo>
                  <a:lnTo>
                    <a:pt x="176" y="70"/>
                  </a:lnTo>
                  <a:lnTo>
                    <a:pt x="172" y="70"/>
                  </a:lnTo>
                  <a:lnTo>
                    <a:pt x="167" y="70"/>
                  </a:lnTo>
                  <a:lnTo>
                    <a:pt x="161" y="72"/>
                  </a:lnTo>
                  <a:lnTo>
                    <a:pt x="156" y="72"/>
                  </a:lnTo>
                  <a:lnTo>
                    <a:pt x="151" y="72"/>
                  </a:lnTo>
                  <a:lnTo>
                    <a:pt x="147" y="72"/>
                  </a:lnTo>
                  <a:lnTo>
                    <a:pt x="144" y="72"/>
                  </a:lnTo>
                  <a:lnTo>
                    <a:pt x="142" y="73"/>
                  </a:lnTo>
                  <a:lnTo>
                    <a:pt x="140" y="73"/>
                  </a:lnTo>
                  <a:lnTo>
                    <a:pt x="139" y="72"/>
                  </a:lnTo>
                  <a:lnTo>
                    <a:pt x="140" y="75"/>
                  </a:lnTo>
                  <a:lnTo>
                    <a:pt x="140" y="78"/>
                  </a:lnTo>
                  <a:lnTo>
                    <a:pt x="142" y="81"/>
                  </a:lnTo>
                  <a:lnTo>
                    <a:pt x="142" y="83"/>
                  </a:lnTo>
                  <a:lnTo>
                    <a:pt x="139" y="79"/>
                  </a:lnTo>
                  <a:lnTo>
                    <a:pt x="137" y="76"/>
                  </a:lnTo>
                  <a:lnTo>
                    <a:pt x="134" y="72"/>
                  </a:lnTo>
                  <a:lnTo>
                    <a:pt x="133" y="67"/>
                  </a:lnTo>
                  <a:lnTo>
                    <a:pt x="130" y="62"/>
                  </a:lnTo>
                  <a:lnTo>
                    <a:pt x="126" y="58"/>
                  </a:lnTo>
                  <a:lnTo>
                    <a:pt x="122" y="51"/>
                  </a:lnTo>
                  <a:lnTo>
                    <a:pt x="119" y="45"/>
                  </a:lnTo>
                  <a:lnTo>
                    <a:pt x="120" y="47"/>
                  </a:lnTo>
                  <a:lnTo>
                    <a:pt x="122" y="50"/>
                  </a:lnTo>
                  <a:lnTo>
                    <a:pt x="125" y="51"/>
                  </a:lnTo>
                  <a:lnTo>
                    <a:pt x="128" y="54"/>
                  </a:lnTo>
                  <a:lnTo>
                    <a:pt x="130" y="59"/>
                  </a:lnTo>
                  <a:lnTo>
                    <a:pt x="133" y="62"/>
                  </a:lnTo>
                  <a:lnTo>
                    <a:pt x="136" y="65"/>
                  </a:lnTo>
                  <a:lnTo>
                    <a:pt x="137" y="70"/>
                  </a:lnTo>
                  <a:lnTo>
                    <a:pt x="140" y="70"/>
                  </a:lnTo>
                  <a:lnTo>
                    <a:pt x="144" y="70"/>
                  </a:lnTo>
                  <a:lnTo>
                    <a:pt x="148" y="68"/>
                  </a:lnTo>
                  <a:lnTo>
                    <a:pt x="151" y="68"/>
                  </a:lnTo>
                  <a:lnTo>
                    <a:pt x="156" y="68"/>
                  </a:lnTo>
                  <a:lnTo>
                    <a:pt x="161" y="68"/>
                  </a:lnTo>
                  <a:lnTo>
                    <a:pt x="165" y="67"/>
                  </a:lnTo>
                  <a:lnTo>
                    <a:pt x="170" y="67"/>
                  </a:lnTo>
                  <a:lnTo>
                    <a:pt x="175" y="67"/>
                  </a:lnTo>
                  <a:lnTo>
                    <a:pt x="179" y="67"/>
                  </a:lnTo>
                  <a:lnTo>
                    <a:pt x="184" y="65"/>
                  </a:lnTo>
                  <a:lnTo>
                    <a:pt x="189" y="65"/>
                  </a:lnTo>
                  <a:lnTo>
                    <a:pt x="192" y="65"/>
                  </a:lnTo>
                  <a:lnTo>
                    <a:pt x="195" y="65"/>
                  </a:lnTo>
                  <a:lnTo>
                    <a:pt x="198" y="65"/>
                  </a:lnTo>
                  <a:lnTo>
                    <a:pt x="201" y="65"/>
                  </a:lnTo>
                  <a:lnTo>
                    <a:pt x="206" y="65"/>
                  </a:lnTo>
                  <a:lnTo>
                    <a:pt x="209" y="67"/>
                  </a:lnTo>
                  <a:lnTo>
                    <a:pt x="212" y="68"/>
                  </a:lnTo>
                  <a:lnTo>
                    <a:pt x="212" y="70"/>
                  </a:lnTo>
                  <a:lnTo>
                    <a:pt x="212" y="73"/>
                  </a:lnTo>
                  <a:lnTo>
                    <a:pt x="212" y="75"/>
                  </a:lnTo>
                  <a:lnTo>
                    <a:pt x="211" y="78"/>
                  </a:lnTo>
                  <a:lnTo>
                    <a:pt x="207" y="79"/>
                  </a:lnTo>
                  <a:lnTo>
                    <a:pt x="209" y="81"/>
                  </a:lnTo>
                  <a:lnTo>
                    <a:pt x="211" y="83"/>
                  </a:lnTo>
                  <a:lnTo>
                    <a:pt x="212" y="84"/>
                  </a:lnTo>
                  <a:lnTo>
                    <a:pt x="212" y="86"/>
                  </a:lnTo>
                  <a:lnTo>
                    <a:pt x="212" y="87"/>
                  </a:lnTo>
                  <a:lnTo>
                    <a:pt x="212" y="90"/>
                  </a:lnTo>
                  <a:lnTo>
                    <a:pt x="211" y="92"/>
                  </a:lnTo>
                  <a:lnTo>
                    <a:pt x="207" y="93"/>
                  </a:lnTo>
                  <a:lnTo>
                    <a:pt x="209" y="95"/>
                  </a:lnTo>
                  <a:lnTo>
                    <a:pt x="209" y="97"/>
                  </a:lnTo>
                  <a:lnTo>
                    <a:pt x="211" y="98"/>
                  </a:lnTo>
                  <a:lnTo>
                    <a:pt x="209" y="101"/>
                  </a:lnTo>
                  <a:lnTo>
                    <a:pt x="209" y="103"/>
                  </a:lnTo>
                  <a:lnTo>
                    <a:pt x="207" y="103"/>
                  </a:lnTo>
                  <a:lnTo>
                    <a:pt x="204" y="104"/>
                  </a:lnTo>
                  <a:lnTo>
                    <a:pt x="203" y="104"/>
                  </a:lnTo>
                  <a:lnTo>
                    <a:pt x="201" y="107"/>
                  </a:lnTo>
                  <a:lnTo>
                    <a:pt x="200" y="111"/>
                  </a:lnTo>
                  <a:lnTo>
                    <a:pt x="200" y="112"/>
                  </a:lnTo>
                  <a:lnTo>
                    <a:pt x="197" y="114"/>
                  </a:lnTo>
                  <a:lnTo>
                    <a:pt x="195" y="114"/>
                  </a:lnTo>
                  <a:lnTo>
                    <a:pt x="193" y="114"/>
                  </a:lnTo>
                  <a:lnTo>
                    <a:pt x="190" y="114"/>
                  </a:lnTo>
                  <a:lnTo>
                    <a:pt x="189" y="114"/>
                  </a:lnTo>
                  <a:lnTo>
                    <a:pt x="189" y="115"/>
                  </a:lnTo>
                  <a:lnTo>
                    <a:pt x="187" y="117"/>
                  </a:lnTo>
                  <a:lnTo>
                    <a:pt x="186" y="120"/>
                  </a:lnTo>
                  <a:lnTo>
                    <a:pt x="183" y="120"/>
                  </a:lnTo>
                  <a:lnTo>
                    <a:pt x="181" y="122"/>
                  </a:lnTo>
                  <a:lnTo>
                    <a:pt x="178" y="122"/>
                  </a:lnTo>
                  <a:lnTo>
                    <a:pt x="175" y="122"/>
                  </a:lnTo>
                  <a:lnTo>
                    <a:pt x="172" y="122"/>
                  </a:lnTo>
                  <a:lnTo>
                    <a:pt x="170" y="122"/>
                  </a:lnTo>
                  <a:lnTo>
                    <a:pt x="169" y="120"/>
                  </a:lnTo>
                  <a:lnTo>
                    <a:pt x="167" y="120"/>
                  </a:lnTo>
                  <a:lnTo>
                    <a:pt x="165" y="120"/>
                  </a:lnTo>
                  <a:lnTo>
                    <a:pt x="164" y="118"/>
                  </a:lnTo>
                  <a:lnTo>
                    <a:pt x="161" y="120"/>
                  </a:lnTo>
                  <a:lnTo>
                    <a:pt x="158" y="120"/>
                  </a:lnTo>
                  <a:lnTo>
                    <a:pt x="154" y="120"/>
                  </a:lnTo>
                  <a:lnTo>
                    <a:pt x="151" y="118"/>
                  </a:lnTo>
                  <a:lnTo>
                    <a:pt x="148" y="117"/>
                  </a:lnTo>
                  <a:lnTo>
                    <a:pt x="145" y="115"/>
                  </a:lnTo>
                  <a:lnTo>
                    <a:pt x="142" y="114"/>
                  </a:lnTo>
                  <a:lnTo>
                    <a:pt x="140" y="111"/>
                  </a:lnTo>
                  <a:lnTo>
                    <a:pt x="137" y="107"/>
                  </a:lnTo>
                  <a:lnTo>
                    <a:pt x="134" y="104"/>
                  </a:lnTo>
                  <a:lnTo>
                    <a:pt x="133" y="101"/>
                  </a:lnTo>
                  <a:lnTo>
                    <a:pt x="130" y="98"/>
                  </a:lnTo>
                  <a:lnTo>
                    <a:pt x="128" y="95"/>
                  </a:lnTo>
                  <a:lnTo>
                    <a:pt x="126" y="92"/>
                  </a:lnTo>
                  <a:lnTo>
                    <a:pt x="125" y="89"/>
                  </a:lnTo>
                  <a:lnTo>
                    <a:pt x="125" y="86"/>
                  </a:lnTo>
                  <a:lnTo>
                    <a:pt x="122" y="86"/>
                  </a:lnTo>
                  <a:lnTo>
                    <a:pt x="120" y="84"/>
                  </a:lnTo>
                  <a:lnTo>
                    <a:pt x="117" y="83"/>
                  </a:lnTo>
                  <a:lnTo>
                    <a:pt x="115" y="83"/>
                  </a:lnTo>
                  <a:lnTo>
                    <a:pt x="112" y="81"/>
                  </a:lnTo>
                  <a:lnTo>
                    <a:pt x="109" y="79"/>
                  </a:lnTo>
                  <a:lnTo>
                    <a:pt x="108" y="79"/>
                  </a:lnTo>
                  <a:lnTo>
                    <a:pt x="105" y="78"/>
                  </a:lnTo>
                  <a:lnTo>
                    <a:pt x="101" y="76"/>
                  </a:lnTo>
                  <a:lnTo>
                    <a:pt x="98" y="76"/>
                  </a:lnTo>
                  <a:lnTo>
                    <a:pt x="97" y="75"/>
                  </a:lnTo>
                  <a:lnTo>
                    <a:pt x="94" y="75"/>
                  </a:lnTo>
                  <a:lnTo>
                    <a:pt x="92" y="73"/>
                  </a:lnTo>
                  <a:lnTo>
                    <a:pt x="89" y="73"/>
                  </a:lnTo>
                  <a:lnTo>
                    <a:pt x="86" y="72"/>
                  </a:lnTo>
                  <a:lnTo>
                    <a:pt x="84" y="72"/>
                  </a:lnTo>
                  <a:lnTo>
                    <a:pt x="76" y="70"/>
                  </a:lnTo>
                  <a:lnTo>
                    <a:pt x="70" y="70"/>
                  </a:lnTo>
                  <a:lnTo>
                    <a:pt x="64" y="68"/>
                  </a:lnTo>
                  <a:lnTo>
                    <a:pt x="59" y="65"/>
                  </a:lnTo>
                  <a:lnTo>
                    <a:pt x="53" y="64"/>
                  </a:lnTo>
                  <a:lnTo>
                    <a:pt x="48" y="62"/>
                  </a:lnTo>
                  <a:lnTo>
                    <a:pt x="44" y="61"/>
                  </a:lnTo>
                  <a:lnTo>
                    <a:pt x="41" y="59"/>
                  </a:lnTo>
                  <a:lnTo>
                    <a:pt x="36" y="56"/>
                  </a:lnTo>
                  <a:lnTo>
                    <a:pt x="33" y="54"/>
                  </a:lnTo>
                  <a:lnTo>
                    <a:pt x="30" y="51"/>
                  </a:lnTo>
                  <a:lnTo>
                    <a:pt x="27" y="50"/>
                  </a:lnTo>
                  <a:lnTo>
                    <a:pt x="25" y="47"/>
                  </a:lnTo>
                  <a:lnTo>
                    <a:pt x="23" y="45"/>
                  </a:lnTo>
                  <a:lnTo>
                    <a:pt x="22" y="42"/>
                  </a:lnTo>
                  <a:lnTo>
                    <a:pt x="20" y="40"/>
                  </a:lnTo>
                  <a:lnTo>
                    <a:pt x="19" y="36"/>
                  </a:lnTo>
                  <a:lnTo>
                    <a:pt x="17" y="31"/>
                  </a:lnTo>
                  <a:lnTo>
                    <a:pt x="16" y="26"/>
                  </a:lnTo>
                  <a:lnTo>
                    <a:pt x="14" y="22"/>
                  </a:lnTo>
                  <a:lnTo>
                    <a:pt x="13" y="19"/>
                  </a:lnTo>
                  <a:lnTo>
                    <a:pt x="13" y="14"/>
                  </a:lnTo>
                  <a:lnTo>
                    <a:pt x="11" y="12"/>
                  </a:lnTo>
                  <a:lnTo>
                    <a:pt x="11" y="11"/>
                  </a:lnTo>
                  <a:lnTo>
                    <a:pt x="9" y="9"/>
                  </a:lnTo>
                  <a:lnTo>
                    <a:pt x="8" y="8"/>
                  </a:lnTo>
                  <a:lnTo>
                    <a:pt x="6" y="8"/>
                  </a:lnTo>
                  <a:lnTo>
                    <a:pt x="5" y="6"/>
                  </a:lnTo>
                  <a:lnTo>
                    <a:pt x="5" y="5"/>
                  </a:lnTo>
                  <a:lnTo>
                    <a:pt x="3" y="3"/>
                  </a:lnTo>
                  <a:lnTo>
                    <a:pt x="2" y="1"/>
                  </a:lnTo>
                  <a:lnTo>
                    <a:pt x="0" y="0"/>
                  </a:lnTo>
                  <a:lnTo>
                    <a:pt x="2" y="1"/>
                  </a:lnTo>
                  <a:lnTo>
                    <a:pt x="3" y="1"/>
                  </a:lnTo>
                  <a:lnTo>
                    <a:pt x="5" y="3"/>
                  </a:lnTo>
                  <a:lnTo>
                    <a:pt x="6" y="5"/>
                  </a:lnTo>
                  <a:lnTo>
                    <a:pt x="8" y="5"/>
                  </a:lnTo>
                  <a:lnTo>
                    <a:pt x="9" y="6"/>
                  </a:lnTo>
                  <a:lnTo>
                    <a:pt x="11" y="8"/>
                  </a:lnTo>
                  <a:lnTo>
                    <a:pt x="13" y="8"/>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72" name="Freeform 1317"/>
            <p:cNvSpPr>
              <a:spLocks/>
            </p:cNvSpPr>
            <p:nvPr/>
          </p:nvSpPr>
          <p:spPr bwMode="auto">
            <a:xfrm>
              <a:off x="3786" y="278"/>
              <a:ext cx="1" cy="3"/>
            </a:xfrm>
            <a:custGeom>
              <a:avLst/>
              <a:gdLst>
                <a:gd name="T0" fmla="*/ 1 w 1"/>
                <a:gd name="T1" fmla="*/ 3 h 3"/>
                <a:gd name="T2" fmla="*/ 1 w 1"/>
                <a:gd name="T3" fmla="*/ 1 h 3"/>
                <a:gd name="T4" fmla="*/ 0 w 1"/>
                <a:gd name="T5" fmla="*/ 1 h 3"/>
                <a:gd name="T6" fmla="*/ 0 w 1"/>
                <a:gd name="T7" fmla="*/ 1 h 3"/>
                <a:gd name="T8" fmla="*/ 0 w 1"/>
                <a:gd name="T9" fmla="*/ 0 h 3"/>
                <a:gd name="T10" fmla="*/ 0 w 1"/>
                <a:gd name="T11" fmla="*/ 1 h 3"/>
                <a:gd name="T12" fmla="*/ 1 w 1"/>
                <a:gd name="T13" fmla="*/ 1 h 3"/>
                <a:gd name="T14" fmla="*/ 1 w 1"/>
                <a:gd name="T15" fmla="*/ 1 h 3"/>
                <a:gd name="T16" fmla="*/ 1 w 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1" y="3"/>
                  </a:moveTo>
                  <a:lnTo>
                    <a:pt x="1" y="1"/>
                  </a:lnTo>
                  <a:lnTo>
                    <a:pt x="0" y="1"/>
                  </a:lnTo>
                  <a:lnTo>
                    <a:pt x="0" y="0"/>
                  </a:lnTo>
                  <a:lnTo>
                    <a:pt x="0" y="1"/>
                  </a:lnTo>
                  <a:lnTo>
                    <a:pt x="1" y="1"/>
                  </a:lnTo>
                  <a:lnTo>
                    <a:pt x="1" y="3"/>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73" name="Freeform 1318"/>
            <p:cNvSpPr>
              <a:spLocks/>
            </p:cNvSpPr>
            <p:nvPr/>
          </p:nvSpPr>
          <p:spPr bwMode="auto">
            <a:xfrm>
              <a:off x="3773" y="275"/>
              <a:ext cx="20" cy="17"/>
            </a:xfrm>
            <a:custGeom>
              <a:avLst/>
              <a:gdLst>
                <a:gd name="T0" fmla="*/ 11 w 20"/>
                <a:gd name="T1" fmla="*/ 0 h 17"/>
                <a:gd name="T2" fmla="*/ 11 w 20"/>
                <a:gd name="T3" fmla="*/ 1 h 17"/>
                <a:gd name="T4" fmla="*/ 9 w 20"/>
                <a:gd name="T5" fmla="*/ 3 h 17"/>
                <a:gd name="T6" fmla="*/ 8 w 20"/>
                <a:gd name="T7" fmla="*/ 6 h 17"/>
                <a:gd name="T8" fmla="*/ 6 w 20"/>
                <a:gd name="T9" fmla="*/ 9 h 17"/>
                <a:gd name="T10" fmla="*/ 5 w 20"/>
                <a:gd name="T11" fmla="*/ 11 h 17"/>
                <a:gd name="T12" fmla="*/ 2 w 20"/>
                <a:gd name="T13" fmla="*/ 14 h 17"/>
                <a:gd name="T14" fmla="*/ 0 w 20"/>
                <a:gd name="T15" fmla="*/ 15 h 17"/>
                <a:gd name="T16" fmla="*/ 0 w 20"/>
                <a:gd name="T17" fmla="*/ 17 h 17"/>
                <a:gd name="T18" fmla="*/ 2 w 20"/>
                <a:gd name="T19" fmla="*/ 17 h 17"/>
                <a:gd name="T20" fmla="*/ 3 w 20"/>
                <a:gd name="T21" fmla="*/ 17 h 17"/>
                <a:gd name="T22" fmla="*/ 6 w 20"/>
                <a:gd name="T23" fmla="*/ 17 h 17"/>
                <a:gd name="T24" fmla="*/ 9 w 20"/>
                <a:gd name="T25" fmla="*/ 15 h 17"/>
                <a:gd name="T26" fmla="*/ 13 w 20"/>
                <a:gd name="T27" fmla="*/ 14 h 17"/>
                <a:gd name="T28" fmla="*/ 16 w 20"/>
                <a:gd name="T29" fmla="*/ 14 h 17"/>
                <a:gd name="T30" fmla="*/ 19 w 20"/>
                <a:gd name="T31" fmla="*/ 12 h 17"/>
                <a:gd name="T32" fmla="*/ 20 w 20"/>
                <a:gd name="T33" fmla="*/ 12 h 17"/>
                <a:gd name="T34" fmla="*/ 19 w 20"/>
                <a:gd name="T35" fmla="*/ 11 h 17"/>
                <a:gd name="T36" fmla="*/ 16 w 20"/>
                <a:gd name="T37" fmla="*/ 9 h 17"/>
                <a:gd name="T38" fmla="*/ 14 w 20"/>
                <a:gd name="T39" fmla="*/ 7 h 17"/>
                <a:gd name="T40" fmla="*/ 14 w 20"/>
                <a:gd name="T41" fmla="*/ 6 h 17"/>
                <a:gd name="T42" fmla="*/ 13 w 20"/>
                <a:gd name="T43" fmla="*/ 4 h 17"/>
                <a:gd name="T44" fmla="*/ 13 w 20"/>
                <a:gd name="T45" fmla="*/ 3 h 17"/>
                <a:gd name="T46" fmla="*/ 11 w 20"/>
                <a:gd name="T47" fmla="*/ 1 h 17"/>
                <a:gd name="T48" fmla="*/ 11 w 20"/>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7"/>
                <a:gd name="T77" fmla="*/ 20 w 20"/>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7">
                  <a:moveTo>
                    <a:pt x="11" y="0"/>
                  </a:moveTo>
                  <a:lnTo>
                    <a:pt x="11" y="1"/>
                  </a:lnTo>
                  <a:lnTo>
                    <a:pt x="9" y="3"/>
                  </a:lnTo>
                  <a:lnTo>
                    <a:pt x="8" y="6"/>
                  </a:lnTo>
                  <a:lnTo>
                    <a:pt x="6" y="9"/>
                  </a:lnTo>
                  <a:lnTo>
                    <a:pt x="5" y="11"/>
                  </a:lnTo>
                  <a:lnTo>
                    <a:pt x="2" y="14"/>
                  </a:lnTo>
                  <a:lnTo>
                    <a:pt x="0" y="15"/>
                  </a:lnTo>
                  <a:lnTo>
                    <a:pt x="0" y="17"/>
                  </a:lnTo>
                  <a:lnTo>
                    <a:pt x="2" y="17"/>
                  </a:lnTo>
                  <a:lnTo>
                    <a:pt x="3" y="17"/>
                  </a:lnTo>
                  <a:lnTo>
                    <a:pt x="6" y="17"/>
                  </a:lnTo>
                  <a:lnTo>
                    <a:pt x="9" y="15"/>
                  </a:lnTo>
                  <a:lnTo>
                    <a:pt x="13" y="14"/>
                  </a:lnTo>
                  <a:lnTo>
                    <a:pt x="16" y="14"/>
                  </a:lnTo>
                  <a:lnTo>
                    <a:pt x="19" y="12"/>
                  </a:lnTo>
                  <a:lnTo>
                    <a:pt x="20" y="12"/>
                  </a:lnTo>
                  <a:lnTo>
                    <a:pt x="19" y="11"/>
                  </a:lnTo>
                  <a:lnTo>
                    <a:pt x="16" y="9"/>
                  </a:lnTo>
                  <a:lnTo>
                    <a:pt x="14" y="7"/>
                  </a:lnTo>
                  <a:lnTo>
                    <a:pt x="14" y="6"/>
                  </a:lnTo>
                  <a:lnTo>
                    <a:pt x="13" y="4"/>
                  </a:lnTo>
                  <a:lnTo>
                    <a:pt x="13" y="3"/>
                  </a:lnTo>
                  <a:lnTo>
                    <a:pt x="11" y="1"/>
                  </a:lnTo>
                  <a:lnTo>
                    <a:pt x="11"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74" name="Freeform 1319"/>
            <p:cNvSpPr>
              <a:spLocks/>
            </p:cNvSpPr>
            <p:nvPr/>
          </p:nvSpPr>
          <p:spPr bwMode="auto">
            <a:xfrm>
              <a:off x="3796" y="273"/>
              <a:ext cx="7" cy="5"/>
            </a:xfrm>
            <a:custGeom>
              <a:avLst/>
              <a:gdLst>
                <a:gd name="T0" fmla="*/ 4 w 7"/>
                <a:gd name="T1" fmla="*/ 5 h 5"/>
                <a:gd name="T2" fmla="*/ 4 w 7"/>
                <a:gd name="T3" fmla="*/ 5 h 5"/>
                <a:gd name="T4" fmla="*/ 2 w 7"/>
                <a:gd name="T5" fmla="*/ 5 h 5"/>
                <a:gd name="T6" fmla="*/ 2 w 7"/>
                <a:gd name="T7" fmla="*/ 3 h 5"/>
                <a:gd name="T8" fmla="*/ 0 w 7"/>
                <a:gd name="T9" fmla="*/ 3 h 5"/>
                <a:gd name="T10" fmla="*/ 2 w 7"/>
                <a:gd name="T11" fmla="*/ 2 h 5"/>
                <a:gd name="T12" fmla="*/ 2 w 7"/>
                <a:gd name="T13" fmla="*/ 0 h 5"/>
                <a:gd name="T14" fmla="*/ 4 w 7"/>
                <a:gd name="T15" fmla="*/ 0 h 5"/>
                <a:gd name="T16" fmla="*/ 4 w 7"/>
                <a:gd name="T17" fmla="*/ 0 h 5"/>
                <a:gd name="T18" fmla="*/ 5 w 7"/>
                <a:gd name="T19" fmla="*/ 0 h 5"/>
                <a:gd name="T20" fmla="*/ 7 w 7"/>
                <a:gd name="T21" fmla="*/ 0 h 5"/>
                <a:gd name="T22" fmla="*/ 7 w 7"/>
                <a:gd name="T23" fmla="*/ 2 h 5"/>
                <a:gd name="T24" fmla="*/ 7 w 7"/>
                <a:gd name="T25" fmla="*/ 3 h 5"/>
                <a:gd name="T26" fmla="*/ 7 w 7"/>
                <a:gd name="T27" fmla="*/ 3 h 5"/>
                <a:gd name="T28" fmla="*/ 7 w 7"/>
                <a:gd name="T29" fmla="*/ 5 h 5"/>
                <a:gd name="T30" fmla="*/ 5 w 7"/>
                <a:gd name="T31" fmla="*/ 5 h 5"/>
                <a:gd name="T32" fmla="*/ 4 w 7"/>
                <a:gd name="T33" fmla="*/ 5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5"/>
                <a:gd name="T53" fmla="*/ 7 w 7"/>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5">
                  <a:moveTo>
                    <a:pt x="4" y="5"/>
                  </a:moveTo>
                  <a:lnTo>
                    <a:pt x="4" y="5"/>
                  </a:lnTo>
                  <a:lnTo>
                    <a:pt x="2" y="5"/>
                  </a:lnTo>
                  <a:lnTo>
                    <a:pt x="2" y="3"/>
                  </a:lnTo>
                  <a:lnTo>
                    <a:pt x="0" y="3"/>
                  </a:lnTo>
                  <a:lnTo>
                    <a:pt x="2" y="2"/>
                  </a:lnTo>
                  <a:lnTo>
                    <a:pt x="2" y="0"/>
                  </a:lnTo>
                  <a:lnTo>
                    <a:pt x="4" y="0"/>
                  </a:lnTo>
                  <a:lnTo>
                    <a:pt x="5" y="0"/>
                  </a:lnTo>
                  <a:lnTo>
                    <a:pt x="7" y="0"/>
                  </a:lnTo>
                  <a:lnTo>
                    <a:pt x="7" y="2"/>
                  </a:lnTo>
                  <a:lnTo>
                    <a:pt x="7" y="3"/>
                  </a:lnTo>
                  <a:lnTo>
                    <a:pt x="7" y="5"/>
                  </a:lnTo>
                  <a:lnTo>
                    <a:pt x="5" y="5"/>
                  </a:lnTo>
                  <a:lnTo>
                    <a:pt x="4"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75" name="Freeform 1320"/>
            <p:cNvSpPr>
              <a:spLocks/>
            </p:cNvSpPr>
            <p:nvPr/>
          </p:nvSpPr>
          <p:spPr bwMode="auto">
            <a:xfrm>
              <a:off x="3801" y="217"/>
              <a:ext cx="61" cy="65"/>
            </a:xfrm>
            <a:custGeom>
              <a:avLst/>
              <a:gdLst>
                <a:gd name="T0" fmla="*/ 2 w 61"/>
                <a:gd name="T1" fmla="*/ 3 h 65"/>
                <a:gd name="T2" fmla="*/ 3 w 61"/>
                <a:gd name="T3" fmla="*/ 0 h 65"/>
                <a:gd name="T4" fmla="*/ 6 w 61"/>
                <a:gd name="T5" fmla="*/ 1 h 65"/>
                <a:gd name="T6" fmla="*/ 9 w 61"/>
                <a:gd name="T7" fmla="*/ 5 h 65"/>
                <a:gd name="T8" fmla="*/ 13 w 61"/>
                <a:gd name="T9" fmla="*/ 8 h 65"/>
                <a:gd name="T10" fmla="*/ 17 w 61"/>
                <a:gd name="T11" fmla="*/ 8 h 65"/>
                <a:gd name="T12" fmla="*/ 22 w 61"/>
                <a:gd name="T13" fmla="*/ 12 h 65"/>
                <a:gd name="T14" fmla="*/ 27 w 61"/>
                <a:gd name="T15" fmla="*/ 19 h 65"/>
                <a:gd name="T16" fmla="*/ 30 w 61"/>
                <a:gd name="T17" fmla="*/ 25 h 65"/>
                <a:gd name="T18" fmla="*/ 33 w 61"/>
                <a:gd name="T19" fmla="*/ 26 h 65"/>
                <a:gd name="T20" fmla="*/ 36 w 61"/>
                <a:gd name="T21" fmla="*/ 30 h 65"/>
                <a:gd name="T22" fmla="*/ 39 w 61"/>
                <a:gd name="T23" fmla="*/ 34 h 65"/>
                <a:gd name="T24" fmla="*/ 41 w 61"/>
                <a:gd name="T25" fmla="*/ 39 h 65"/>
                <a:gd name="T26" fmla="*/ 42 w 61"/>
                <a:gd name="T27" fmla="*/ 39 h 65"/>
                <a:gd name="T28" fmla="*/ 45 w 61"/>
                <a:gd name="T29" fmla="*/ 40 h 65"/>
                <a:gd name="T30" fmla="*/ 48 w 61"/>
                <a:gd name="T31" fmla="*/ 44 h 65"/>
                <a:gd name="T32" fmla="*/ 50 w 61"/>
                <a:gd name="T33" fmla="*/ 48 h 65"/>
                <a:gd name="T34" fmla="*/ 52 w 61"/>
                <a:gd name="T35" fmla="*/ 51 h 65"/>
                <a:gd name="T36" fmla="*/ 55 w 61"/>
                <a:gd name="T37" fmla="*/ 54 h 65"/>
                <a:gd name="T38" fmla="*/ 58 w 61"/>
                <a:gd name="T39" fmla="*/ 58 h 65"/>
                <a:gd name="T40" fmla="*/ 59 w 61"/>
                <a:gd name="T41" fmla="*/ 62 h 65"/>
                <a:gd name="T42" fmla="*/ 56 w 61"/>
                <a:gd name="T43" fmla="*/ 65 h 65"/>
                <a:gd name="T44" fmla="*/ 56 w 61"/>
                <a:gd name="T45" fmla="*/ 64 h 65"/>
                <a:gd name="T46" fmla="*/ 55 w 61"/>
                <a:gd name="T47" fmla="*/ 61 h 65"/>
                <a:gd name="T48" fmla="*/ 53 w 61"/>
                <a:gd name="T49" fmla="*/ 58 h 65"/>
                <a:gd name="T50" fmla="*/ 50 w 61"/>
                <a:gd name="T51" fmla="*/ 54 h 65"/>
                <a:gd name="T52" fmla="*/ 50 w 61"/>
                <a:gd name="T53" fmla="*/ 61 h 65"/>
                <a:gd name="T54" fmla="*/ 47 w 61"/>
                <a:gd name="T55" fmla="*/ 65 h 65"/>
                <a:gd name="T56" fmla="*/ 47 w 61"/>
                <a:gd name="T57" fmla="*/ 58 h 65"/>
                <a:gd name="T58" fmla="*/ 45 w 61"/>
                <a:gd name="T59" fmla="*/ 51 h 65"/>
                <a:gd name="T60" fmla="*/ 44 w 61"/>
                <a:gd name="T61" fmla="*/ 47 h 65"/>
                <a:gd name="T62" fmla="*/ 42 w 61"/>
                <a:gd name="T63" fmla="*/ 44 h 65"/>
                <a:gd name="T64" fmla="*/ 42 w 61"/>
                <a:gd name="T65" fmla="*/ 50 h 65"/>
                <a:gd name="T66" fmla="*/ 41 w 61"/>
                <a:gd name="T67" fmla="*/ 56 h 65"/>
                <a:gd name="T68" fmla="*/ 39 w 61"/>
                <a:gd name="T69" fmla="*/ 48 h 65"/>
                <a:gd name="T70" fmla="*/ 38 w 61"/>
                <a:gd name="T71" fmla="*/ 40 h 65"/>
                <a:gd name="T72" fmla="*/ 34 w 61"/>
                <a:gd name="T73" fmla="*/ 33 h 65"/>
                <a:gd name="T74" fmla="*/ 30 w 61"/>
                <a:gd name="T75" fmla="*/ 30 h 65"/>
                <a:gd name="T76" fmla="*/ 33 w 61"/>
                <a:gd name="T77" fmla="*/ 40 h 65"/>
                <a:gd name="T78" fmla="*/ 31 w 61"/>
                <a:gd name="T79" fmla="*/ 50 h 65"/>
                <a:gd name="T80" fmla="*/ 28 w 61"/>
                <a:gd name="T81" fmla="*/ 34 h 65"/>
                <a:gd name="T82" fmla="*/ 24 w 61"/>
                <a:gd name="T83" fmla="*/ 22 h 65"/>
                <a:gd name="T84" fmla="*/ 19 w 61"/>
                <a:gd name="T85" fmla="*/ 14 h 65"/>
                <a:gd name="T86" fmla="*/ 14 w 61"/>
                <a:gd name="T87" fmla="*/ 11 h 65"/>
                <a:gd name="T88" fmla="*/ 16 w 61"/>
                <a:gd name="T89" fmla="*/ 19 h 65"/>
                <a:gd name="T90" fmla="*/ 19 w 61"/>
                <a:gd name="T91" fmla="*/ 28 h 65"/>
                <a:gd name="T92" fmla="*/ 13 w 61"/>
                <a:gd name="T93" fmla="*/ 17 h 65"/>
                <a:gd name="T94" fmla="*/ 9 w 61"/>
                <a:gd name="T95" fmla="*/ 9 h 65"/>
                <a:gd name="T96" fmla="*/ 6 w 61"/>
                <a:gd name="T97" fmla="*/ 6 h 65"/>
                <a:gd name="T98" fmla="*/ 3 w 61"/>
                <a:gd name="T99" fmla="*/ 8 h 65"/>
                <a:gd name="T100" fmla="*/ 5 w 61"/>
                <a:gd name="T101" fmla="*/ 14 h 65"/>
                <a:gd name="T102" fmla="*/ 6 w 61"/>
                <a:gd name="T103" fmla="*/ 25 h 65"/>
                <a:gd name="T104" fmla="*/ 8 w 61"/>
                <a:gd name="T105" fmla="*/ 36 h 65"/>
                <a:gd name="T106" fmla="*/ 9 w 61"/>
                <a:gd name="T107" fmla="*/ 45 h 65"/>
                <a:gd name="T108" fmla="*/ 3 w 61"/>
                <a:gd name="T109" fmla="*/ 34 h 65"/>
                <a:gd name="T110" fmla="*/ 0 w 61"/>
                <a:gd name="T111" fmla="*/ 11 h 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
                <a:gd name="T169" fmla="*/ 0 h 65"/>
                <a:gd name="T170" fmla="*/ 61 w 61"/>
                <a:gd name="T171" fmla="*/ 65 h 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 h="65">
                  <a:moveTo>
                    <a:pt x="0" y="5"/>
                  </a:moveTo>
                  <a:lnTo>
                    <a:pt x="2" y="3"/>
                  </a:lnTo>
                  <a:lnTo>
                    <a:pt x="2" y="1"/>
                  </a:lnTo>
                  <a:lnTo>
                    <a:pt x="3" y="0"/>
                  </a:lnTo>
                  <a:lnTo>
                    <a:pt x="5" y="0"/>
                  </a:lnTo>
                  <a:lnTo>
                    <a:pt x="6" y="1"/>
                  </a:lnTo>
                  <a:lnTo>
                    <a:pt x="8" y="3"/>
                  </a:lnTo>
                  <a:lnTo>
                    <a:pt x="9" y="5"/>
                  </a:lnTo>
                  <a:lnTo>
                    <a:pt x="13" y="8"/>
                  </a:lnTo>
                  <a:lnTo>
                    <a:pt x="14" y="8"/>
                  </a:lnTo>
                  <a:lnTo>
                    <a:pt x="17" y="8"/>
                  </a:lnTo>
                  <a:lnTo>
                    <a:pt x="19" y="11"/>
                  </a:lnTo>
                  <a:lnTo>
                    <a:pt x="22" y="12"/>
                  </a:lnTo>
                  <a:lnTo>
                    <a:pt x="24" y="15"/>
                  </a:lnTo>
                  <a:lnTo>
                    <a:pt x="27" y="19"/>
                  </a:lnTo>
                  <a:lnTo>
                    <a:pt x="28" y="22"/>
                  </a:lnTo>
                  <a:lnTo>
                    <a:pt x="30" y="25"/>
                  </a:lnTo>
                  <a:lnTo>
                    <a:pt x="31" y="26"/>
                  </a:lnTo>
                  <a:lnTo>
                    <a:pt x="33" y="26"/>
                  </a:lnTo>
                  <a:lnTo>
                    <a:pt x="34" y="28"/>
                  </a:lnTo>
                  <a:lnTo>
                    <a:pt x="36" y="30"/>
                  </a:lnTo>
                  <a:lnTo>
                    <a:pt x="38" y="33"/>
                  </a:lnTo>
                  <a:lnTo>
                    <a:pt x="39" y="34"/>
                  </a:lnTo>
                  <a:lnTo>
                    <a:pt x="39" y="37"/>
                  </a:lnTo>
                  <a:lnTo>
                    <a:pt x="41" y="39"/>
                  </a:lnTo>
                  <a:lnTo>
                    <a:pt x="42" y="39"/>
                  </a:lnTo>
                  <a:lnTo>
                    <a:pt x="44" y="39"/>
                  </a:lnTo>
                  <a:lnTo>
                    <a:pt x="45" y="40"/>
                  </a:lnTo>
                  <a:lnTo>
                    <a:pt x="47" y="42"/>
                  </a:lnTo>
                  <a:lnTo>
                    <a:pt x="48" y="44"/>
                  </a:lnTo>
                  <a:lnTo>
                    <a:pt x="50" y="47"/>
                  </a:lnTo>
                  <a:lnTo>
                    <a:pt x="50" y="48"/>
                  </a:lnTo>
                  <a:lnTo>
                    <a:pt x="50" y="51"/>
                  </a:lnTo>
                  <a:lnTo>
                    <a:pt x="52" y="51"/>
                  </a:lnTo>
                  <a:lnTo>
                    <a:pt x="53" y="53"/>
                  </a:lnTo>
                  <a:lnTo>
                    <a:pt x="55" y="54"/>
                  </a:lnTo>
                  <a:lnTo>
                    <a:pt x="56" y="56"/>
                  </a:lnTo>
                  <a:lnTo>
                    <a:pt x="58" y="58"/>
                  </a:lnTo>
                  <a:lnTo>
                    <a:pt x="58" y="61"/>
                  </a:lnTo>
                  <a:lnTo>
                    <a:pt x="59" y="62"/>
                  </a:lnTo>
                  <a:lnTo>
                    <a:pt x="61" y="65"/>
                  </a:lnTo>
                  <a:lnTo>
                    <a:pt x="56" y="65"/>
                  </a:lnTo>
                  <a:lnTo>
                    <a:pt x="56" y="64"/>
                  </a:lnTo>
                  <a:lnTo>
                    <a:pt x="55" y="62"/>
                  </a:lnTo>
                  <a:lnTo>
                    <a:pt x="55" y="61"/>
                  </a:lnTo>
                  <a:lnTo>
                    <a:pt x="53" y="59"/>
                  </a:lnTo>
                  <a:lnTo>
                    <a:pt x="53" y="58"/>
                  </a:lnTo>
                  <a:lnTo>
                    <a:pt x="52" y="56"/>
                  </a:lnTo>
                  <a:lnTo>
                    <a:pt x="50" y="54"/>
                  </a:lnTo>
                  <a:lnTo>
                    <a:pt x="50" y="58"/>
                  </a:lnTo>
                  <a:lnTo>
                    <a:pt x="50" y="61"/>
                  </a:lnTo>
                  <a:lnTo>
                    <a:pt x="48" y="62"/>
                  </a:lnTo>
                  <a:lnTo>
                    <a:pt x="47" y="65"/>
                  </a:lnTo>
                  <a:lnTo>
                    <a:pt x="47" y="62"/>
                  </a:lnTo>
                  <a:lnTo>
                    <a:pt x="47" y="58"/>
                  </a:lnTo>
                  <a:lnTo>
                    <a:pt x="47" y="54"/>
                  </a:lnTo>
                  <a:lnTo>
                    <a:pt x="45" y="51"/>
                  </a:lnTo>
                  <a:lnTo>
                    <a:pt x="45" y="48"/>
                  </a:lnTo>
                  <a:lnTo>
                    <a:pt x="44" y="47"/>
                  </a:lnTo>
                  <a:lnTo>
                    <a:pt x="42" y="44"/>
                  </a:lnTo>
                  <a:lnTo>
                    <a:pt x="42" y="47"/>
                  </a:lnTo>
                  <a:lnTo>
                    <a:pt x="42" y="50"/>
                  </a:lnTo>
                  <a:lnTo>
                    <a:pt x="41" y="53"/>
                  </a:lnTo>
                  <a:lnTo>
                    <a:pt x="41" y="56"/>
                  </a:lnTo>
                  <a:lnTo>
                    <a:pt x="41" y="51"/>
                  </a:lnTo>
                  <a:lnTo>
                    <a:pt x="39" y="48"/>
                  </a:lnTo>
                  <a:lnTo>
                    <a:pt x="39" y="44"/>
                  </a:lnTo>
                  <a:lnTo>
                    <a:pt x="38" y="40"/>
                  </a:lnTo>
                  <a:lnTo>
                    <a:pt x="36" y="36"/>
                  </a:lnTo>
                  <a:lnTo>
                    <a:pt x="34" y="33"/>
                  </a:lnTo>
                  <a:lnTo>
                    <a:pt x="33" y="31"/>
                  </a:lnTo>
                  <a:lnTo>
                    <a:pt x="30" y="30"/>
                  </a:lnTo>
                  <a:lnTo>
                    <a:pt x="31" y="34"/>
                  </a:lnTo>
                  <a:lnTo>
                    <a:pt x="33" y="40"/>
                  </a:lnTo>
                  <a:lnTo>
                    <a:pt x="33" y="45"/>
                  </a:lnTo>
                  <a:lnTo>
                    <a:pt x="31" y="50"/>
                  </a:lnTo>
                  <a:lnTo>
                    <a:pt x="30" y="42"/>
                  </a:lnTo>
                  <a:lnTo>
                    <a:pt x="28" y="34"/>
                  </a:lnTo>
                  <a:lnTo>
                    <a:pt x="27" y="28"/>
                  </a:lnTo>
                  <a:lnTo>
                    <a:pt x="24" y="22"/>
                  </a:lnTo>
                  <a:lnTo>
                    <a:pt x="20" y="17"/>
                  </a:lnTo>
                  <a:lnTo>
                    <a:pt x="19" y="14"/>
                  </a:lnTo>
                  <a:lnTo>
                    <a:pt x="16" y="12"/>
                  </a:lnTo>
                  <a:lnTo>
                    <a:pt x="14" y="11"/>
                  </a:lnTo>
                  <a:lnTo>
                    <a:pt x="16" y="14"/>
                  </a:lnTo>
                  <a:lnTo>
                    <a:pt x="16" y="19"/>
                  </a:lnTo>
                  <a:lnTo>
                    <a:pt x="17" y="23"/>
                  </a:lnTo>
                  <a:lnTo>
                    <a:pt x="19" y="28"/>
                  </a:lnTo>
                  <a:lnTo>
                    <a:pt x="16" y="22"/>
                  </a:lnTo>
                  <a:lnTo>
                    <a:pt x="13" y="17"/>
                  </a:lnTo>
                  <a:lnTo>
                    <a:pt x="11" y="12"/>
                  </a:lnTo>
                  <a:lnTo>
                    <a:pt x="9" y="9"/>
                  </a:lnTo>
                  <a:lnTo>
                    <a:pt x="8" y="8"/>
                  </a:lnTo>
                  <a:lnTo>
                    <a:pt x="6" y="6"/>
                  </a:lnTo>
                  <a:lnTo>
                    <a:pt x="5" y="6"/>
                  </a:lnTo>
                  <a:lnTo>
                    <a:pt x="3" y="8"/>
                  </a:lnTo>
                  <a:lnTo>
                    <a:pt x="3" y="9"/>
                  </a:lnTo>
                  <a:lnTo>
                    <a:pt x="5" y="14"/>
                  </a:lnTo>
                  <a:lnTo>
                    <a:pt x="5" y="19"/>
                  </a:lnTo>
                  <a:lnTo>
                    <a:pt x="6" y="25"/>
                  </a:lnTo>
                  <a:lnTo>
                    <a:pt x="6" y="31"/>
                  </a:lnTo>
                  <a:lnTo>
                    <a:pt x="8" y="36"/>
                  </a:lnTo>
                  <a:lnTo>
                    <a:pt x="9" y="42"/>
                  </a:lnTo>
                  <a:lnTo>
                    <a:pt x="9" y="45"/>
                  </a:lnTo>
                  <a:lnTo>
                    <a:pt x="5" y="44"/>
                  </a:lnTo>
                  <a:lnTo>
                    <a:pt x="3" y="34"/>
                  </a:lnTo>
                  <a:lnTo>
                    <a:pt x="2" y="23"/>
                  </a:lnTo>
                  <a:lnTo>
                    <a:pt x="0" y="11"/>
                  </a:lnTo>
                  <a:lnTo>
                    <a:pt x="0" y="5"/>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30" name="Group 1321"/>
          <p:cNvGrpSpPr>
            <a:grpSpLocks/>
          </p:cNvGrpSpPr>
          <p:nvPr/>
        </p:nvGrpSpPr>
        <p:grpSpPr bwMode="auto">
          <a:xfrm flipH="1">
            <a:off x="2924175" y="4467225"/>
            <a:ext cx="381000" cy="457200"/>
            <a:chOff x="212" y="3315"/>
            <a:chExt cx="599" cy="628"/>
          </a:xfrm>
        </p:grpSpPr>
        <p:sp>
          <p:nvSpPr>
            <p:cNvPr id="74848" name="Freeform 1322"/>
            <p:cNvSpPr>
              <a:spLocks/>
            </p:cNvSpPr>
            <p:nvPr/>
          </p:nvSpPr>
          <p:spPr bwMode="auto">
            <a:xfrm>
              <a:off x="421" y="3604"/>
              <a:ext cx="345" cy="200"/>
            </a:xfrm>
            <a:custGeom>
              <a:avLst/>
              <a:gdLst>
                <a:gd name="T0" fmla="*/ 19 w 690"/>
                <a:gd name="T1" fmla="*/ 5 h 398"/>
                <a:gd name="T2" fmla="*/ 20 w 690"/>
                <a:gd name="T3" fmla="*/ 5 h 398"/>
                <a:gd name="T4" fmla="*/ 21 w 690"/>
                <a:gd name="T5" fmla="*/ 6 h 398"/>
                <a:gd name="T6" fmla="*/ 22 w 690"/>
                <a:gd name="T7" fmla="*/ 6 h 398"/>
                <a:gd name="T8" fmla="*/ 22 w 690"/>
                <a:gd name="T9" fmla="*/ 6 h 398"/>
                <a:gd name="T10" fmla="*/ 22 w 690"/>
                <a:gd name="T11" fmla="*/ 7 h 398"/>
                <a:gd name="T12" fmla="*/ 21 w 690"/>
                <a:gd name="T13" fmla="*/ 9 h 398"/>
                <a:gd name="T14" fmla="*/ 21 w 690"/>
                <a:gd name="T15" fmla="*/ 11 h 398"/>
                <a:gd name="T16" fmla="*/ 20 w 690"/>
                <a:gd name="T17" fmla="*/ 11 h 398"/>
                <a:gd name="T18" fmla="*/ 19 w 690"/>
                <a:gd name="T19" fmla="*/ 11 h 398"/>
                <a:gd name="T20" fmla="*/ 18 w 690"/>
                <a:gd name="T21" fmla="*/ 12 h 398"/>
                <a:gd name="T22" fmla="*/ 17 w 690"/>
                <a:gd name="T23" fmla="*/ 12 h 398"/>
                <a:gd name="T24" fmla="*/ 15 w 690"/>
                <a:gd name="T25" fmla="*/ 13 h 398"/>
                <a:gd name="T26" fmla="*/ 13 w 690"/>
                <a:gd name="T27" fmla="*/ 13 h 398"/>
                <a:gd name="T28" fmla="*/ 11 w 690"/>
                <a:gd name="T29" fmla="*/ 13 h 398"/>
                <a:gd name="T30" fmla="*/ 9 w 690"/>
                <a:gd name="T31" fmla="*/ 12 h 398"/>
                <a:gd name="T32" fmla="*/ 5 w 690"/>
                <a:gd name="T33" fmla="*/ 12 h 398"/>
                <a:gd name="T34" fmla="*/ 3 w 690"/>
                <a:gd name="T35" fmla="*/ 12 h 398"/>
                <a:gd name="T36" fmla="*/ 1 w 690"/>
                <a:gd name="T37" fmla="*/ 12 h 398"/>
                <a:gd name="T38" fmla="*/ 1 w 690"/>
                <a:gd name="T39" fmla="*/ 12 h 398"/>
                <a:gd name="T40" fmla="*/ 1 w 690"/>
                <a:gd name="T41" fmla="*/ 11 h 398"/>
                <a:gd name="T42" fmla="*/ 1 w 690"/>
                <a:gd name="T43" fmla="*/ 9 h 398"/>
                <a:gd name="T44" fmla="*/ 1 w 690"/>
                <a:gd name="T45" fmla="*/ 7 h 398"/>
                <a:gd name="T46" fmla="*/ 3 w 690"/>
                <a:gd name="T47" fmla="*/ 5 h 398"/>
                <a:gd name="T48" fmla="*/ 5 w 690"/>
                <a:gd name="T49" fmla="*/ 4 h 398"/>
                <a:gd name="T50" fmla="*/ 5 w 690"/>
                <a:gd name="T51" fmla="*/ 4 h 398"/>
                <a:gd name="T52" fmla="*/ 6 w 690"/>
                <a:gd name="T53" fmla="*/ 4 h 398"/>
                <a:gd name="T54" fmla="*/ 7 w 690"/>
                <a:gd name="T55" fmla="*/ 4 h 398"/>
                <a:gd name="T56" fmla="*/ 9 w 690"/>
                <a:gd name="T57" fmla="*/ 4 h 398"/>
                <a:gd name="T58" fmla="*/ 10 w 690"/>
                <a:gd name="T59" fmla="*/ 3 h 398"/>
                <a:gd name="T60" fmla="*/ 11 w 690"/>
                <a:gd name="T61" fmla="*/ 3 h 398"/>
                <a:gd name="T62" fmla="*/ 11 w 690"/>
                <a:gd name="T63" fmla="*/ 3 h 398"/>
                <a:gd name="T64" fmla="*/ 11 w 690"/>
                <a:gd name="T65" fmla="*/ 2 h 398"/>
                <a:gd name="T66" fmla="*/ 11 w 690"/>
                <a:gd name="T67" fmla="*/ 1 h 398"/>
                <a:gd name="T68" fmla="*/ 12 w 690"/>
                <a:gd name="T69" fmla="*/ 1 h 398"/>
                <a:gd name="T70" fmla="*/ 12 w 690"/>
                <a:gd name="T71" fmla="*/ 1 h 398"/>
                <a:gd name="T72" fmla="*/ 13 w 690"/>
                <a:gd name="T73" fmla="*/ 1 h 398"/>
                <a:gd name="T74" fmla="*/ 14 w 690"/>
                <a:gd name="T75" fmla="*/ 1 h 398"/>
                <a:gd name="T76" fmla="*/ 15 w 690"/>
                <a:gd name="T77" fmla="*/ 0 h 398"/>
                <a:gd name="T78" fmla="*/ 18 w 690"/>
                <a:gd name="T79" fmla="*/ 1 h 398"/>
                <a:gd name="T80" fmla="*/ 19 w 690"/>
                <a:gd name="T81" fmla="*/ 1 h 398"/>
                <a:gd name="T82" fmla="*/ 20 w 690"/>
                <a:gd name="T83" fmla="*/ 2 h 398"/>
                <a:gd name="T84" fmla="*/ 20 w 690"/>
                <a:gd name="T85" fmla="*/ 2 h 398"/>
                <a:gd name="T86" fmla="*/ 19 w 690"/>
                <a:gd name="T87" fmla="*/ 3 h 398"/>
                <a:gd name="T88" fmla="*/ 18 w 690"/>
                <a:gd name="T89" fmla="*/ 4 h 398"/>
                <a:gd name="T90" fmla="*/ 18 w 690"/>
                <a:gd name="T91" fmla="*/ 4 h 3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0"/>
                <a:gd name="T139" fmla="*/ 0 h 398"/>
                <a:gd name="T140" fmla="*/ 690 w 690"/>
                <a:gd name="T141" fmla="*/ 398 h 3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0" h="398">
                  <a:moveTo>
                    <a:pt x="559" y="125"/>
                  </a:moveTo>
                  <a:lnTo>
                    <a:pt x="587" y="136"/>
                  </a:lnTo>
                  <a:lnTo>
                    <a:pt x="612" y="147"/>
                  </a:lnTo>
                  <a:lnTo>
                    <a:pt x="635" y="156"/>
                  </a:lnTo>
                  <a:lnTo>
                    <a:pt x="653" y="166"/>
                  </a:lnTo>
                  <a:lnTo>
                    <a:pt x="669" y="173"/>
                  </a:lnTo>
                  <a:lnTo>
                    <a:pt x="681" y="179"/>
                  </a:lnTo>
                  <a:lnTo>
                    <a:pt x="688" y="183"/>
                  </a:lnTo>
                  <a:lnTo>
                    <a:pt x="690" y="184"/>
                  </a:lnTo>
                  <a:lnTo>
                    <a:pt x="689" y="189"/>
                  </a:lnTo>
                  <a:lnTo>
                    <a:pt x="687" y="201"/>
                  </a:lnTo>
                  <a:lnTo>
                    <a:pt x="682" y="221"/>
                  </a:lnTo>
                  <a:lnTo>
                    <a:pt x="676" y="245"/>
                  </a:lnTo>
                  <a:lnTo>
                    <a:pt x="668" y="273"/>
                  </a:lnTo>
                  <a:lnTo>
                    <a:pt x="659" y="300"/>
                  </a:lnTo>
                  <a:lnTo>
                    <a:pt x="649" y="328"/>
                  </a:lnTo>
                  <a:lnTo>
                    <a:pt x="637" y="352"/>
                  </a:lnTo>
                  <a:lnTo>
                    <a:pt x="618" y="351"/>
                  </a:lnTo>
                  <a:lnTo>
                    <a:pt x="599" y="351"/>
                  </a:lnTo>
                  <a:lnTo>
                    <a:pt x="581" y="351"/>
                  </a:lnTo>
                  <a:lnTo>
                    <a:pt x="565" y="354"/>
                  </a:lnTo>
                  <a:lnTo>
                    <a:pt x="548" y="359"/>
                  </a:lnTo>
                  <a:lnTo>
                    <a:pt x="535" y="368"/>
                  </a:lnTo>
                  <a:lnTo>
                    <a:pt x="524" y="381"/>
                  </a:lnTo>
                  <a:lnTo>
                    <a:pt x="515" y="398"/>
                  </a:lnTo>
                  <a:lnTo>
                    <a:pt x="497" y="397"/>
                  </a:lnTo>
                  <a:lnTo>
                    <a:pt x="471" y="395"/>
                  </a:lnTo>
                  <a:lnTo>
                    <a:pt x="440" y="392"/>
                  </a:lnTo>
                  <a:lnTo>
                    <a:pt x="403" y="390"/>
                  </a:lnTo>
                  <a:lnTo>
                    <a:pt x="363" y="388"/>
                  </a:lnTo>
                  <a:lnTo>
                    <a:pt x="319" y="384"/>
                  </a:lnTo>
                  <a:lnTo>
                    <a:pt x="274" y="382"/>
                  </a:lnTo>
                  <a:lnTo>
                    <a:pt x="229" y="379"/>
                  </a:lnTo>
                  <a:lnTo>
                    <a:pt x="186" y="376"/>
                  </a:lnTo>
                  <a:lnTo>
                    <a:pt x="143" y="374"/>
                  </a:lnTo>
                  <a:lnTo>
                    <a:pt x="105" y="372"/>
                  </a:lnTo>
                  <a:lnTo>
                    <a:pt x="71" y="369"/>
                  </a:lnTo>
                  <a:lnTo>
                    <a:pt x="42" y="367"/>
                  </a:lnTo>
                  <a:lnTo>
                    <a:pt x="20" y="366"/>
                  </a:lnTo>
                  <a:lnTo>
                    <a:pt x="5" y="365"/>
                  </a:lnTo>
                  <a:lnTo>
                    <a:pt x="0" y="365"/>
                  </a:lnTo>
                  <a:lnTo>
                    <a:pt x="4" y="339"/>
                  </a:lnTo>
                  <a:lnTo>
                    <a:pt x="12" y="312"/>
                  </a:lnTo>
                  <a:lnTo>
                    <a:pt x="22" y="282"/>
                  </a:lnTo>
                  <a:lnTo>
                    <a:pt x="37" y="251"/>
                  </a:lnTo>
                  <a:lnTo>
                    <a:pt x="54" y="219"/>
                  </a:lnTo>
                  <a:lnTo>
                    <a:pt x="74" y="188"/>
                  </a:lnTo>
                  <a:lnTo>
                    <a:pt x="98" y="155"/>
                  </a:lnTo>
                  <a:lnTo>
                    <a:pt x="125" y="125"/>
                  </a:lnTo>
                  <a:lnTo>
                    <a:pt x="137" y="128"/>
                  </a:lnTo>
                  <a:lnTo>
                    <a:pt x="151" y="128"/>
                  </a:lnTo>
                  <a:lnTo>
                    <a:pt x="166" y="127"/>
                  </a:lnTo>
                  <a:lnTo>
                    <a:pt x="181" y="124"/>
                  </a:lnTo>
                  <a:lnTo>
                    <a:pt x="197" y="121"/>
                  </a:lnTo>
                  <a:lnTo>
                    <a:pt x="213" y="116"/>
                  </a:lnTo>
                  <a:lnTo>
                    <a:pt x="229" y="112"/>
                  </a:lnTo>
                  <a:lnTo>
                    <a:pt x="247" y="107"/>
                  </a:lnTo>
                  <a:lnTo>
                    <a:pt x="263" y="101"/>
                  </a:lnTo>
                  <a:lnTo>
                    <a:pt x="279" y="97"/>
                  </a:lnTo>
                  <a:lnTo>
                    <a:pt x="295" y="92"/>
                  </a:lnTo>
                  <a:lnTo>
                    <a:pt x="311" y="87"/>
                  </a:lnTo>
                  <a:lnTo>
                    <a:pt x="326" y="84"/>
                  </a:lnTo>
                  <a:lnTo>
                    <a:pt x="341" y="82"/>
                  </a:lnTo>
                  <a:lnTo>
                    <a:pt x="355" y="80"/>
                  </a:lnTo>
                  <a:lnTo>
                    <a:pt x="368" y="82"/>
                  </a:lnTo>
                  <a:lnTo>
                    <a:pt x="368" y="54"/>
                  </a:lnTo>
                  <a:lnTo>
                    <a:pt x="373" y="34"/>
                  </a:lnTo>
                  <a:lnTo>
                    <a:pt x="380" y="23"/>
                  </a:lnTo>
                  <a:lnTo>
                    <a:pt x="384" y="19"/>
                  </a:lnTo>
                  <a:lnTo>
                    <a:pt x="386" y="18"/>
                  </a:lnTo>
                  <a:lnTo>
                    <a:pt x="392" y="17"/>
                  </a:lnTo>
                  <a:lnTo>
                    <a:pt x="401" y="15"/>
                  </a:lnTo>
                  <a:lnTo>
                    <a:pt x="413" y="11"/>
                  </a:lnTo>
                  <a:lnTo>
                    <a:pt x="428" y="8"/>
                  </a:lnTo>
                  <a:lnTo>
                    <a:pt x="444" y="6"/>
                  </a:lnTo>
                  <a:lnTo>
                    <a:pt x="462" y="3"/>
                  </a:lnTo>
                  <a:lnTo>
                    <a:pt x="482" y="1"/>
                  </a:lnTo>
                  <a:lnTo>
                    <a:pt x="502" y="0"/>
                  </a:lnTo>
                  <a:lnTo>
                    <a:pt x="524" y="1"/>
                  </a:lnTo>
                  <a:lnTo>
                    <a:pt x="545" y="3"/>
                  </a:lnTo>
                  <a:lnTo>
                    <a:pt x="566" y="7"/>
                  </a:lnTo>
                  <a:lnTo>
                    <a:pt x="587" y="13"/>
                  </a:lnTo>
                  <a:lnTo>
                    <a:pt x="605" y="22"/>
                  </a:lnTo>
                  <a:lnTo>
                    <a:pt x="622" y="33"/>
                  </a:lnTo>
                  <a:lnTo>
                    <a:pt x="638" y="48"/>
                  </a:lnTo>
                  <a:lnTo>
                    <a:pt x="620" y="62"/>
                  </a:lnTo>
                  <a:lnTo>
                    <a:pt x="605" y="76"/>
                  </a:lnTo>
                  <a:lnTo>
                    <a:pt x="591" y="89"/>
                  </a:lnTo>
                  <a:lnTo>
                    <a:pt x="580" y="100"/>
                  </a:lnTo>
                  <a:lnTo>
                    <a:pt x="570" y="110"/>
                  </a:lnTo>
                  <a:lnTo>
                    <a:pt x="565" y="118"/>
                  </a:lnTo>
                  <a:lnTo>
                    <a:pt x="560" y="123"/>
                  </a:lnTo>
                  <a:lnTo>
                    <a:pt x="559" y="125"/>
                  </a:lnTo>
                  <a:close/>
                </a:path>
              </a:pathLst>
            </a:custGeom>
            <a:solidFill>
              <a:srgbClr val="FFA3C1"/>
            </a:solidFill>
            <a:ln w="9525">
              <a:noFill/>
              <a:round/>
              <a:headEnd/>
              <a:tailEnd/>
            </a:ln>
          </p:spPr>
          <p:txBody>
            <a:bodyPr/>
            <a:lstStyle/>
            <a:p>
              <a:endParaRPr lang="en-US" dirty="0">
                <a:solidFill>
                  <a:prstClr val="black"/>
                </a:solidFill>
              </a:endParaRPr>
            </a:p>
          </p:txBody>
        </p:sp>
        <p:sp>
          <p:nvSpPr>
            <p:cNvPr id="74849" name="Freeform 1323"/>
            <p:cNvSpPr>
              <a:spLocks/>
            </p:cNvSpPr>
            <p:nvPr/>
          </p:nvSpPr>
          <p:spPr bwMode="auto">
            <a:xfrm>
              <a:off x="421" y="3696"/>
              <a:ext cx="372" cy="182"/>
            </a:xfrm>
            <a:custGeom>
              <a:avLst/>
              <a:gdLst>
                <a:gd name="T0" fmla="*/ 21 w 745"/>
                <a:gd name="T1" fmla="*/ 0 h 365"/>
                <a:gd name="T2" fmla="*/ 21 w 745"/>
                <a:gd name="T3" fmla="*/ 1 h 365"/>
                <a:gd name="T4" fmla="*/ 20 w 745"/>
                <a:gd name="T5" fmla="*/ 2 h 365"/>
                <a:gd name="T6" fmla="*/ 20 w 745"/>
                <a:gd name="T7" fmla="*/ 4 h 365"/>
                <a:gd name="T8" fmla="*/ 19 w 745"/>
                <a:gd name="T9" fmla="*/ 5 h 365"/>
                <a:gd name="T10" fmla="*/ 18 w 745"/>
                <a:gd name="T11" fmla="*/ 5 h 365"/>
                <a:gd name="T12" fmla="*/ 17 w 745"/>
                <a:gd name="T13" fmla="*/ 5 h 365"/>
                <a:gd name="T14" fmla="*/ 16 w 745"/>
                <a:gd name="T15" fmla="*/ 6 h 365"/>
                <a:gd name="T16" fmla="*/ 15 w 745"/>
                <a:gd name="T17" fmla="*/ 6 h 365"/>
                <a:gd name="T18" fmla="*/ 13 w 745"/>
                <a:gd name="T19" fmla="*/ 6 h 365"/>
                <a:gd name="T20" fmla="*/ 11 w 745"/>
                <a:gd name="T21" fmla="*/ 6 h 365"/>
                <a:gd name="T22" fmla="*/ 8 w 745"/>
                <a:gd name="T23" fmla="*/ 6 h 365"/>
                <a:gd name="T24" fmla="*/ 5 w 745"/>
                <a:gd name="T25" fmla="*/ 6 h 365"/>
                <a:gd name="T26" fmla="*/ 3 w 745"/>
                <a:gd name="T27" fmla="*/ 5 h 365"/>
                <a:gd name="T28" fmla="*/ 1 w 745"/>
                <a:gd name="T29" fmla="*/ 5 h 365"/>
                <a:gd name="T30" fmla="*/ 0 w 745"/>
                <a:gd name="T31" fmla="*/ 5 h 365"/>
                <a:gd name="T32" fmla="*/ 1 w 745"/>
                <a:gd name="T33" fmla="*/ 10 h 365"/>
                <a:gd name="T34" fmla="*/ 3 w 745"/>
                <a:gd name="T35" fmla="*/ 10 h 365"/>
                <a:gd name="T36" fmla="*/ 4 w 745"/>
                <a:gd name="T37" fmla="*/ 10 h 365"/>
                <a:gd name="T38" fmla="*/ 5 w 745"/>
                <a:gd name="T39" fmla="*/ 10 h 365"/>
                <a:gd name="T40" fmla="*/ 7 w 745"/>
                <a:gd name="T41" fmla="*/ 11 h 365"/>
                <a:gd name="T42" fmla="*/ 9 w 745"/>
                <a:gd name="T43" fmla="*/ 11 h 365"/>
                <a:gd name="T44" fmla="*/ 11 w 745"/>
                <a:gd name="T45" fmla="*/ 11 h 365"/>
                <a:gd name="T46" fmla="*/ 14 w 745"/>
                <a:gd name="T47" fmla="*/ 10 h 365"/>
                <a:gd name="T48" fmla="*/ 16 w 745"/>
                <a:gd name="T49" fmla="*/ 9 h 365"/>
                <a:gd name="T50" fmla="*/ 18 w 745"/>
                <a:gd name="T51" fmla="*/ 8 h 365"/>
                <a:gd name="T52" fmla="*/ 19 w 745"/>
                <a:gd name="T53" fmla="*/ 8 h 365"/>
                <a:gd name="T54" fmla="*/ 19 w 745"/>
                <a:gd name="T55" fmla="*/ 8 h 365"/>
                <a:gd name="T56" fmla="*/ 20 w 745"/>
                <a:gd name="T57" fmla="*/ 8 h 365"/>
                <a:gd name="T58" fmla="*/ 21 w 745"/>
                <a:gd name="T59" fmla="*/ 9 h 365"/>
                <a:gd name="T60" fmla="*/ 22 w 745"/>
                <a:gd name="T61" fmla="*/ 8 h 365"/>
                <a:gd name="T62" fmla="*/ 22 w 745"/>
                <a:gd name="T63" fmla="*/ 5 h 365"/>
                <a:gd name="T64" fmla="*/ 23 w 745"/>
                <a:gd name="T65" fmla="*/ 2 h 365"/>
                <a:gd name="T66" fmla="*/ 23 w 745"/>
                <a:gd name="T67" fmla="*/ 1 h 365"/>
                <a:gd name="T68" fmla="*/ 23 w 745"/>
                <a:gd name="T69" fmla="*/ 1 h 365"/>
                <a:gd name="T70" fmla="*/ 23 w 745"/>
                <a:gd name="T71" fmla="*/ 0 h 365"/>
                <a:gd name="T72" fmla="*/ 22 w 745"/>
                <a:gd name="T73" fmla="*/ 0 h 365"/>
                <a:gd name="T74" fmla="*/ 22 w 745"/>
                <a:gd name="T75" fmla="*/ 0 h 365"/>
                <a:gd name="T76" fmla="*/ 21 w 745"/>
                <a:gd name="T77" fmla="*/ 0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5"/>
                <a:gd name="T118" fmla="*/ 0 h 365"/>
                <a:gd name="T119" fmla="*/ 745 w 745"/>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5" h="365">
                  <a:moveTo>
                    <a:pt x="690" y="1"/>
                  </a:moveTo>
                  <a:lnTo>
                    <a:pt x="689" y="6"/>
                  </a:lnTo>
                  <a:lnTo>
                    <a:pt x="687" y="18"/>
                  </a:lnTo>
                  <a:lnTo>
                    <a:pt x="682" y="38"/>
                  </a:lnTo>
                  <a:lnTo>
                    <a:pt x="676" y="62"/>
                  </a:lnTo>
                  <a:lnTo>
                    <a:pt x="668" y="90"/>
                  </a:lnTo>
                  <a:lnTo>
                    <a:pt x="659" y="117"/>
                  </a:lnTo>
                  <a:lnTo>
                    <a:pt x="649" y="145"/>
                  </a:lnTo>
                  <a:lnTo>
                    <a:pt x="637" y="169"/>
                  </a:lnTo>
                  <a:lnTo>
                    <a:pt x="618" y="168"/>
                  </a:lnTo>
                  <a:lnTo>
                    <a:pt x="599" y="168"/>
                  </a:lnTo>
                  <a:lnTo>
                    <a:pt x="581" y="168"/>
                  </a:lnTo>
                  <a:lnTo>
                    <a:pt x="565" y="171"/>
                  </a:lnTo>
                  <a:lnTo>
                    <a:pt x="548" y="176"/>
                  </a:lnTo>
                  <a:lnTo>
                    <a:pt x="535" y="185"/>
                  </a:lnTo>
                  <a:lnTo>
                    <a:pt x="524" y="198"/>
                  </a:lnTo>
                  <a:lnTo>
                    <a:pt x="515" y="215"/>
                  </a:lnTo>
                  <a:lnTo>
                    <a:pt x="497" y="214"/>
                  </a:lnTo>
                  <a:lnTo>
                    <a:pt x="471" y="212"/>
                  </a:lnTo>
                  <a:lnTo>
                    <a:pt x="440" y="209"/>
                  </a:lnTo>
                  <a:lnTo>
                    <a:pt x="403" y="207"/>
                  </a:lnTo>
                  <a:lnTo>
                    <a:pt x="363" y="205"/>
                  </a:lnTo>
                  <a:lnTo>
                    <a:pt x="319" y="201"/>
                  </a:lnTo>
                  <a:lnTo>
                    <a:pt x="274" y="199"/>
                  </a:lnTo>
                  <a:lnTo>
                    <a:pt x="229" y="196"/>
                  </a:lnTo>
                  <a:lnTo>
                    <a:pt x="186" y="193"/>
                  </a:lnTo>
                  <a:lnTo>
                    <a:pt x="143" y="191"/>
                  </a:lnTo>
                  <a:lnTo>
                    <a:pt x="105" y="189"/>
                  </a:lnTo>
                  <a:lnTo>
                    <a:pt x="71" y="186"/>
                  </a:lnTo>
                  <a:lnTo>
                    <a:pt x="42" y="184"/>
                  </a:lnTo>
                  <a:lnTo>
                    <a:pt x="20" y="183"/>
                  </a:lnTo>
                  <a:lnTo>
                    <a:pt x="5" y="182"/>
                  </a:lnTo>
                  <a:lnTo>
                    <a:pt x="0" y="182"/>
                  </a:lnTo>
                  <a:lnTo>
                    <a:pt x="39" y="335"/>
                  </a:lnTo>
                  <a:lnTo>
                    <a:pt x="111" y="315"/>
                  </a:lnTo>
                  <a:lnTo>
                    <a:pt x="119" y="320"/>
                  </a:lnTo>
                  <a:lnTo>
                    <a:pt x="132" y="326"/>
                  </a:lnTo>
                  <a:lnTo>
                    <a:pt x="148" y="331"/>
                  </a:lnTo>
                  <a:lnTo>
                    <a:pt x="167" y="338"/>
                  </a:lnTo>
                  <a:lnTo>
                    <a:pt x="191" y="345"/>
                  </a:lnTo>
                  <a:lnTo>
                    <a:pt x="218" y="352"/>
                  </a:lnTo>
                  <a:lnTo>
                    <a:pt x="247" y="358"/>
                  </a:lnTo>
                  <a:lnTo>
                    <a:pt x="278" y="361"/>
                  </a:lnTo>
                  <a:lnTo>
                    <a:pt x="310" y="364"/>
                  </a:lnTo>
                  <a:lnTo>
                    <a:pt x="345" y="365"/>
                  </a:lnTo>
                  <a:lnTo>
                    <a:pt x="380" y="361"/>
                  </a:lnTo>
                  <a:lnTo>
                    <a:pt x="417" y="357"/>
                  </a:lnTo>
                  <a:lnTo>
                    <a:pt x="454" y="348"/>
                  </a:lnTo>
                  <a:lnTo>
                    <a:pt x="491" y="335"/>
                  </a:lnTo>
                  <a:lnTo>
                    <a:pt x="528" y="318"/>
                  </a:lnTo>
                  <a:lnTo>
                    <a:pt x="563" y="296"/>
                  </a:lnTo>
                  <a:lnTo>
                    <a:pt x="582" y="284"/>
                  </a:lnTo>
                  <a:lnTo>
                    <a:pt x="597" y="276"/>
                  </a:lnTo>
                  <a:lnTo>
                    <a:pt x="610" y="273"/>
                  </a:lnTo>
                  <a:lnTo>
                    <a:pt x="621" y="272"/>
                  </a:lnTo>
                  <a:lnTo>
                    <a:pt x="631" y="274"/>
                  </a:lnTo>
                  <a:lnTo>
                    <a:pt x="641" y="279"/>
                  </a:lnTo>
                  <a:lnTo>
                    <a:pt x="650" y="287"/>
                  </a:lnTo>
                  <a:lnTo>
                    <a:pt x="658" y="296"/>
                  </a:lnTo>
                  <a:lnTo>
                    <a:pt x="674" y="317"/>
                  </a:lnTo>
                  <a:lnTo>
                    <a:pt x="689" y="305"/>
                  </a:lnTo>
                  <a:lnTo>
                    <a:pt x="704" y="270"/>
                  </a:lnTo>
                  <a:lnTo>
                    <a:pt x="717" y="221"/>
                  </a:lnTo>
                  <a:lnTo>
                    <a:pt x="727" y="166"/>
                  </a:lnTo>
                  <a:lnTo>
                    <a:pt x="735" y="116"/>
                  </a:lnTo>
                  <a:lnTo>
                    <a:pt x="740" y="78"/>
                  </a:lnTo>
                  <a:lnTo>
                    <a:pt x="742" y="64"/>
                  </a:lnTo>
                  <a:lnTo>
                    <a:pt x="743" y="62"/>
                  </a:lnTo>
                  <a:lnTo>
                    <a:pt x="744" y="57"/>
                  </a:lnTo>
                  <a:lnTo>
                    <a:pt x="745" y="51"/>
                  </a:lnTo>
                  <a:lnTo>
                    <a:pt x="745" y="41"/>
                  </a:lnTo>
                  <a:lnTo>
                    <a:pt x="744" y="31"/>
                  </a:lnTo>
                  <a:lnTo>
                    <a:pt x="740" y="21"/>
                  </a:lnTo>
                  <a:lnTo>
                    <a:pt x="732" y="11"/>
                  </a:lnTo>
                  <a:lnTo>
                    <a:pt x="719" y="3"/>
                  </a:lnTo>
                  <a:lnTo>
                    <a:pt x="711" y="1"/>
                  </a:lnTo>
                  <a:lnTo>
                    <a:pt x="702" y="0"/>
                  </a:lnTo>
                  <a:lnTo>
                    <a:pt x="694" y="1"/>
                  </a:lnTo>
                  <a:lnTo>
                    <a:pt x="690" y="1"/>
                  </a:lnTo>
                  <a:close/>
                </a:path>
              </a:pathLst>
            </a:custGeom>
            <a:solidFill>
              <a:srgbClr val="DB497A"/>
            </a:solidFill>
            <a:ln w="9525">
              <a:noFill/>
              <a:round/>
              <a:headEnd/>
              <a:tailEnd/>
            </a:ln>
          </p:spPr>
          <p:txBody>
            <a:bodyPr/>
            <a:lstStyle/>
            <a:p>
              <a:endParaRPr lang="en-US" dirty="0">
                <a:solidFill>
                  <a:prstClr val="black"/>
                </a:solidFill>
              </a:endParaRPr>
            </a:p>
          </p:txBody>
        </p:sp>
        <p:sp>
          <p:nvSpPr>
            <p:cNvPr id="74850" name="Freeform 1324"/>
            <p:cNvSpPr>
              <a:spLocks/>
            </p:cNvSpPr>
            <p:nvPr/>
          </p:nvSpPr>
          <p:spPr bwMode="auto">
            <a:xfrm>
              <a:off x="507" y="3646"/>
              <a:ext cx="181" cy="96"/>
            </a:xfrm>
            <a:custGeom>
              <a:avLst/>
              <a:gdLst>
                <a:gd name="T0" fmla="*/ 1 w 362"/>
                <a:gd name="T1" fmla="*/ 3 h 191"/>
                <a:gd name="T2" fmla="*/ 1 w 362"/>
                <a:gd name="T3" fmla="*/ 4 h 191"/>
                <a:gd name="T4" fmla="*/ 0 w 362"/>
                <a:gd name="T5" fmla="*/ 4 h 191"/>
                <a:gd name="T6" fmla="*/ 1 w 362"/>
                <a:gd name="T7" fmla="*/ 5 h 191"/>
                <a:gd name="T8" fmla="*/ 1 w 362"/>
                <a:gd name="T9" fmla="*/ 5 h 191"/>
                <a:gd name="T10" fmla="*/ 1 w 362"/>
                <a:gd name="T11" fmla="*/ 5 h 191"/>
                <a:gd name="T12" fmla="*/ 1 w 362"/>
                <a:gd name="T13" fmla="*/ 6 h 191"/>
                <a:gd name="T14" fmla="*/ 3 w 362"/>
                <a:gd name="T15" fmla="*/ 6 h 191"/>
                <a:gd name="T16" fmla="*/ 3 w 362"/>
                <a:gd name="T17" fmla="*/ 6 h 191"/>
                <a:gd name="T18" fmla="*/ 3 w 362"/>
                <a:gd name="T19" fmla="*/ 6 h 191"/>
                <a:gd name="T20" fmla="*/ 5 w 362"/>
                <a:gd name="T21" fmla="*/ 6 h 191"/>
                <a:gd name="T22" fmla="*/ 5 w 362"/>
                <a:gd name="T23" fmla="*/ 6 h 191"/>
                <a:gd name="T24" fmla="*/ 6 w 362"/>
                <a:gd name="T25" fmla="*/ 6 h 191"/>
                <a:gd name="T26" fmla="*/ 6 w 362"/>
                <a:gd name="T27" fmla="*/ 6 h 191"/>
                <a:gd name="T28" fmla="*/ 6 w 362"/>
                <a:gd name="T29" fmla="*/ 6 h 191"/>
                <a:gd name="T30" fmla="*/ 7 w 362"/>
                <a:gd name="T31" fmla="*/ 6 h 191"/>
                <a:gd name="T32" fmla="*/ 7 w 362"/>
                <a:gd name="T33" fmla="*/ 6 h 191"/>
                <a:gd name="T34" fmla="*/ 9 w 362"/>
                <a:gd name="T35" fmla="*/ 6 h 191"/>
                <a:gd name="T36" fmla="*/ 9 w 362"/>
                <a:gd name="T37" fmla="*/ 6 h 191"/>
                <a:gd name="T38" fmla="*/ 10 w 362"/>
                <a:gd name="T39" fmla="*/ 6 h 191"/>
                <a:gd name="T40" fmla="*/ 10 w 362"/>
                <a:gd name="T41" fmla="*/ 6 h 191"/>
                <a:gd name="T42" fmla="*/ 11 w 362"/>
                <a:gd name="T43" fmla="*/ 6 h 191"/>
                <a:gd name="T44" fmla="*/ 11 w 362"/>
                <a:gd name="T45" fmla="*/ 6 h 191"/>
                <a:gd name="T46" fmla="*/ 11 w 362"/>
                <a:gd name="T47" fmla="*/ 5 h 191"/>
                <a:gd name="T48" fmla="*/ 11 w 362"/>
                <a:gd name="T49" fmla="*/ 5 h 191"/>
                <a:gd name="T50" fmla="*/ 11 w 362"/>
                <a:gd name="T51" fmla="*/ 5 h 191"/>
                <a:gd name="T52" fmla="*/ 11 w 362"/>
                <a:gd name="T53" fmla="*/ 4 h 191"/>
                <a:gd name="T54" fmla="*/ 11 w 362"/>
                <a:gd name="T55" fmla="*/ 3 h 191"/>
                <a:gd name="T56" fmla="*/ 11 w 362"/>
                <a:gd name="T57" fmla="*/ 3 h 191"/>
                <a:gd name="T58" fmla="*/ 11 w 362"/>
                <a:gd name="T59" fmla="*/ 2 h 191"/>
                <a:gd name="T60" fmla="*/ 10 w 362"/>
                <a:gd name="T61" fmla="*/ 2 h 191"/>
                <a:gd name="T62" fmla="*/ 10 w 362"/>
                <a:gd name="T63" fmla="*/ 1 h 191"/>
                <a:gd name="T64" fmla="*/ 9 w 362"/>
                <a:gd name="T65" fmla="*/ 1 h 191"/>
                <a:gd name="T66" fmla="*/ 7 w 362"/>
                <a:gd name="T67" fmla="*/ 1 h 191"/>
                <a:gd name="T68" fmla="*/ 7 w 362"/>
                <a:gd name="T69" fmla="*/ 1 h 191"/>
                <a:gd name="T70" fmla="*/ 6 w 362"/>
                <a:gd name="T71" fmla="*/ 1 h 191"/>
                <a:gd name="T72" fmla="*/ 6 w 362"/>
                <a:gd name="T73" fmla="*/ 1 h 191"/>
                <a:gd name="T74" fmla="*/ 6 w 362"/>
                <a:gd name="T75" fmla="*/ 1 h 191"/>
                <a:gd name="T76" fmla="*/ 6 w 362"/>
                <a:gd name="T77" fmla="*/ 0 h 191"/>
                <a:gd name="T78" fmla="*/ 5 w 362"/>
                <a:gd name="T79" fmla="*/ 0 h 191"/>
                <a:gd name="T80" fmla="*/ 5 w 362"/>
                <a:gd name="T81" fmla="*/ 0 h 191"/>
                <a:gd name="T82" fmla="*/ 3 w 362"/>
                <a:gd name="T83" fmla="*/ 1 h 191"/>
                <a:gd name="T84" fmla="*/ 3 w 362"/>
                <a:gd name="T85" fmla="*/ 1 h 191"/>
                <a:gd name="T86" fmla="*/ 3 w 362"/>
                <a:gd name="T87" fmla="*/ 1 h 191"/>
                <a:gd name="T88" fmla="*/ 3 w 362"/>
                <a:gd name="T89" fmla="*/ 1 h 191"/>
                <a:gd name="T90" fmla="*/ 1 w 362"/>
                <a:gd name="T91" fmla="*/ 1 h 191"/>
                <a:gd name="T92" fmla="*/ 1 w 362"/>
                <a:gd name="T93" fmla="*/ 2 h 191"/>
                <a:gd name="T94" fmla="*/ 1 w 362"/>
                <a:gd name="T95" fmla="*/ 2 h 191"/>
                <a:gd name="T96" fmla="*/ 1 w 362"/>
                <a:gd name="T97" fmla="*/ 3 h 1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2"/>
                <a:gd name="T148" fmla="*/ 0 h 191"/>
                <a:gd name="T149" fmla="*/ 362 w 362"/>
                <a:gd name="T150" fmla="*/ 191 h 19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2" h="191">
                  <a:moveTo>
                    <a:pt x="13" y="72"/>
                  </a:moveTo>
                  <a:lnTo>
                    <a:pt x="1" y="98"/>
                  </a:lnTo>
                  <a:lnTo>
                    <a:pt x="0" y="118"/>
                  </a:lnTo>
                  <a:lnTo>
                    <a:pt x="6" y="135"/>
                  </a:lnTo>
                  <a:lnTo>
                    <a:pt x="20" y="146"/>
                  </a:lnTo>
                  <a:lnTo>
                    <a:pt x="38" y="156"/>
                  </a:lnTo>
                  <a:lnTo>
                    <a:pt x="59" y="165"/>
                  </a:lnTo>
                  <a:lnTo>
                    <a:pt x="82" y="173"/>
                  </a:lnTo>
                  <a:lnTo>
                    <a:pt x="105" y="180"/>
                  </a:lnTo>
                  <a:lnTo>
                    <a:pt x="118" y="183"/>
                  </a:lnTo>
                  <a:lnTo>
                    <a:pt x="132" y="185"/>
                  </a:lnTo>
                  <a:lnTo>
                    <a:pt x="150" y="188"/>
                  </a:lnTo>
                  <a:lnTo>
                    <a:pt x="167" y="190"/>
                  </a:lnTo>
                  <a:lnTo>
                    <a:pt x="187" y="190"/>
                  </a:lnTo>
                  <a:lnTo>
                    <a:pt x="206" y="191"/>
                  </a:lnTo>
                  <a:lnTo>
                    <a:pt x="226" y="190"/>
                  </a:lnTo>
                  <a:lnTo>
                    <a:pt x="245" y="189"/>
                  </a:lnTo>
                  <a:lnTo>
                    <a:pt x="265" y="188"/>
                  </a:lnTo>
                  <a:lnTo>
                    <a:pt x="283" y="185"/>
                  </a:lnTo>
                  <a:lnTo>
                    <a:pt x="301" y="182"/>
                  </a:lnTo>
                  <a:lnTo>
                    <a:pt x="316" y="177"/>
                  </a:lnTo>
                  <a:lnTo>
                    <a:pt x="329" y="173"/>
                  </a:lnTo>
                  <a:lnTo>
                    <a:pt x="341" y="167"/>
                  </a:lnTo>
                  <a:lnTo>
                    <a:pt x="349" y="160"/>
                  </a:lnTo>
                  <a:lnTo>
                    <a:pt x="355" y="153"/>
                  </a:lnTo>
                  <a:lnTo>
                    <a:pt x="361" y="136"/>
                  </a:lnTo>
                  <a:lnTo>
                    <a:pt x="362" y="116"/>
                  </a:lnTo>
                  <a:lnTo>
                    <a:pt x="359" y="95"/>
                  </a:lnTo>
                  <a:lnTo>
                    <a:pt x="351" y="75"/>
                  </a:lnTo>
                  <a:lnTo>
                    <a:pt x="337" y="55"/>
                  </a:lnTo>
                  <a:lnTo>
                    <a:pt x="318" y="38"/>
                  </a:lnTo>
                  <a:lnTo>
                    <a:pt x="293" y="23"/>
                  </a:lnTo>
                  <a:lnTo>
                    <a:pt x="260" y="14"/>
                  </a:lnTo>
                  <a:lnTo>
                    <a:pt x="249" y="11"/>
                  </a:lnTo>
                  <a:lnTo>
                    <a:pt x="235" y="9"/>
                  </a:lnTo>
                  <a:lnTo>
                    <a:pt x="221" y="6"/>
                  </a:lnTo>
                  <a:lnTo>
                    <a:pt x="205" y="3"/>
                  </a:lnTo>
                  <a:lnTo>
                    <a:pt x="189" y="1"/>
                  </a:lnTo>
                  <a:lnTo>
                    <a:pt x="173" y="0"/>
                  </a:lnTo>
                  <a:lnTo>
                    <a:pt x="154" y="0"/>
                  </a:lnTo>
                  <a:lnTo>
                    <a:pt x="137" y="0"/>
                  </a:lnTo>
                  <a:lnTo>
                    <a:pt x="120" y="2"/>
                  </a:lnTo>
                  <a:lnTo>
                    <a:pt x="103" y="6"/>
                  </a:lnTo>
                  <a:lnTo>
                    <a:pt x="85" y="10"/>
                  </a:lnTo>
                  <a:lnTo>
                    <a:pt x="69" y="18"/>
                  </a:lnTo>
                  <a:lnTo>
                    <a:pt x="53" y="28"/>
                  </a:lnTo>
                  <a:lnTo>
                    <a:pt x="38" y="40"/>
                  </a:lnTo>
                  <a:lnTo>
                    <a:pt x="25" y="54"/>
                  </a:lnTo>
                  <a:lnTo>
                    <a:pt x="13" y="72"/>
                  </a:lnTo>
                  <a:close/>
                </a:path>
              </a:pathLst>
            </a:custGeom>
            <a:solidFill>
              <a:srgbClr val="DB497A"/>
            </a:solidFill>
            <a:ln w="9525">
              <a:noFill/>
              <a:round/>
              <a:headEnd/>
              <a:tailEnd/>
            </a:ln>
          </p:spPr>
          <p:txBody>
            <a:bodyPr/>
            <a:lstStyle/>
            <a:p>
              <a:endParaRPr lang="en-US" dirty="0">
                <a:solidFill>
                  <a:prstClr val="black"/>
                </a:solidFill>
              </a:endParaRPr>
            </a:p>
          </p:txBody>
        </p:sp>
        <p:sp>
          <p:nvSpPr>
            <p:cNvPr id="74851" name="Freeform 1325"/>
            <p:cNvSpPr>
              <a:spLocks/>
            </p:cNvSpPr>
            <p:nvPr/>
          </p:nvSpPr>
          <p:spPr bwMode="auto">
            <a:xfrm>
              <a:off x="428" y="3872"/>
              <a:ext cx="71" cy="62"/>
            </a:xfrm>
            <a:custGeom>
              <a:avLst/>
              <a:gdLst>
                <a:gd name="T0" fmla="*/ 0 w 143"/>
                <a:gd name="T1" fmla="*/ 0 h 125"/>
                <a:gd name="T2" fmla="*/ 0 w 143"/>
                <a:gd name="T3" fmla="*/ 1 h 125"/>
                <a:gd name="T4" fmla="*/ 0 w 143"/>
                <a:gd name="T5" fmla="*/ 1 h 125"/>
                <a:gd name="T6" fmla="*/ 0 w 143"/>
                <a:gd name="T7" fmla="*/ 1 h 125"/>
                <a:gd name="T8" fmla="*/ 0 w 143"/>
                <a:gd name="T9" fmla="*/ 2 h 125"/>
                <a:gd name="T10" fmla="*/ 0 w 143"/>
                <a:gd name="T11" fmla="*/ 2 h 125"/>
                <a:gd name="T12" fmla="*/ 0 w 143"/>
                <a:gd name="T13" fmla="*/ 3 h 125"/>
                <a:gd name="T14" fmla="*/ 0 w 143"/>
                <a:gd name="T15" fmla="*/ 3 h 125"/>
                <a:gd name="T16" fmla="*/ 1 w 143"/>
                <a:gd name="T17" fmla="*/ 3 h 125"/>
                <a:gd name="T18" fmla="*/ 1 w 143"/>
                <a:gd name="T19" fmla="*/ 3 h 125"/>
                <a:gd name="T20" fmla="*/ 2 w 143"/>
                <a:gd name="T21" fmla="*/ 3 h 125"/>
                <a:gd name="T22" fmla="*/ 2 w 143"/>
                <a:gd name="T23" fmla="*/ 3 h 125"/>
                <a:gd name="T24" fmla="*/ 3 w 143"/>
                <a:gd name="T25" fmla="*/ 3 h 125"/>
                <a:gd name="T26" fmla="*/ 3 w 143"/>
                <a:gd name="T27" fmla="*/ 3 h 125"/>
                <a:gd name="T28" fmla="*/ 3 w 143"/>
                <a:gd name="T29" fmla="*/ 3 h 125"/>
                <a:gd name="T30" fmla="*/ 4 w 143"/>
                <a:gd name="T31" fmla="*/ 3 h 125"/>
                <a:gd name="T32" fmla="*/ 4 w 143"/>
                <a:gd name="T33" fmla="*/ 3 h 125"/>
                <a:gd name="T34" fmla="*/ 4 w 143"/>
                <a:gd name="T35" fmla="*/ 2 h 125"/>
                <a:gd name="T36" fmla="*/ 4 w 143"/>
                <a:gd name="T37" fmla="*/ 1 h 125"/>
                <a:gd name="T38" fmla="*/ 4 w 143"/>
                <a:gd name="T39" fmla="*/ 1 h 125"/>
                <a:gd name="T40" fmla="*/ 3 w 143"/>
                <a:gd name="T41" fmla="*/ 0 h 125"/>
                <a:gd name="T42" fmla="*/ 2 w 143"/>
                <a:gd name="T43" fmla="*/ 0 h 125"/>
                <a:gd name="T44" fmla="*/ 2 w 143"/>
                <a:gd name="T45" fmla="*/ 0 h 125"/>
                <a:gd name="T46" fmla="*/ 1 w 143"/>
                <a:gd name="T47" fmla="*/ 0 h 125"/>
                <a:gd name="T48" fmla="*/ 0 w 143"/>
                <a:gd name="T49" fmla="*/ 0 h 1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25"/>
                <a:gd name="T77" fmla="*/ 143 w 143"/>
                <a:gd name="T78" fmla="*/ 125 h 1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25">
                  <a:moveTo>
                    <a:pt x="7" y="29"/>
                  </a:moveTo>
                  <a:lnTo>
                    <a:pt x="2" y="36"/>
                  </a:lnTo>
                  <a:lnTo>
                    <a:pt x="0" y="47"/>
                  </a:lnTo>
                  <a:lnTo>
                    <a:pt x="0" y="60"/>
                  </a:lnTo>
                  <a:lnTo>
                    <a:pt x="4" y="75"/>
                  </a:lnTo>
                  <a:lnTo>
                    <a:pt x="9" y="90"/>
                  </a:lnTo>
                  <a:lnTo>
                    <a:pt x="17" y="103"/>
                  </a:lnTo>
                  <a:lnTo>
                    <a:pt x="29" y="113"/>
                  </a:lnTo>
                  <a:lnTo>
                    <a:pt x="43" y="119"/>
                  </a:lnTo>
                  <a:lnTo>
                    <a:pt x="58" y="122"/>
                  </a:lnTo>
                  <a:lnTo>
                    <a:pt x="73" y="123"/>
                  </a:lnTo>
                  <a:lnTo>
                    <a:pt x="88" y="125"/>
                  </a:lnTo>
                  <a:lnTo>
                    <a:pt x="101" y="123"/>
                  </a:lnTo>
                  <a:lnTo>
                    <a:pt x="114" y="120"/>
                  </a:lnTo>
                  <a:lnTo>
                    <a:pt x="124" y="115"/>
                  </a:lnTo>
                  <a:lnTo>
                    <a:pt x="133" y="108"/>
                  </a:lnTo>
                  <a:lnTo>
                    <a:pt x="138" y="98"/>
                  </a:lnTo>
                  <a:lnTo>
                    <a:pt x="143" y="76"/>
                  </a:lnTo>
                  <a:lnTo>
                    <a:pt x="141" y="53"/>
                  </a:lnTo>
                  <a:lnTo>
                    <a:pt x="130" y="32"/>
                  </a:lnTo>
                  <a:lnTo>
                    <a:pt x="115" y="15"/>
                  </a:lnTo>
                  <a:lnTo>
                    <a:pt x="95" y="4"/>
                  </a:lnTo>
                  <a:lnTo>
                    <a:pt x="69" y="0"/>
                  </a:lnTo>
                  <a:lnTo>
                    <a:pt x="39" y="8"/>
                  </a:lnTo>
                  <a:lnTo>
                    <a:pt x="7" y="2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852" name="Freeform 1326"/>
            <p:cNvSpPr>
              <a:spLocks/>
            </p:cNvSpPr>
            <p:nvPr/>
          </p:nvSpPr>
          <p:spPr bwMode="auto">
            <a:xfrm>
              <a:off x="684" y="3868"/>
              <a:ext cx="72" cy="62"/>
            </a:xfrm>
            <a:custGeom>
              <a:avLst/>
              <a:gdLst>
                <a:gd name="T0" fmla="*/ 1 w 143"/>
                <a:gd name="T1" fmla="*/ 1 h 124"/>
                <a:gd name="T2" fmla="*/ 1 w 143"/>
                <a:gd name="T3" fmla="*/ 2 h 124"/>
                <a:gd name="T4" fmla="*/ 0 w 143"/>
                <a:gd name="T5" fmla="*/ 2 h 124"/>
                <a:gd name="T6" fmla="*/ 0 w 143"/>
                <a:gd name="T7" fmla="*/ 2 h 124"/>
                <a:gd name="T8" fmla="*/ 1 w 143"/>
                <a:gd name="T9" fmla="*/ 3 h 124"/>
                <a:gd name="T10" fmla="*/ 1 w 143"/>
                <a:gd name="T11" fmla="*/ 3 h 124"/>
                <a:gd name="T12" fmla="*/ 1 w 143"/>
                <a:gd name="T13" fmla="*/ 4 h 124"/>
                <a:gd name="T14" fmla="*/ 1 w 143"/>
                <a:gd name="T15" fmla="*/ 4 h 124"/>
                <a:gd name="T16" fmla="*/ 2 w 143"/>
                <a:gd name="T17" fmla="*/ 4 h 124"/>
                <a:gd name="T18" fmla="*/ 2 w 143"/>
                <a:gd name="T19" fmla="*/ 4 h 124"/>
                <a:gd name="T20" fmla="*/ 3 w 143"/>
                <a:gd name="T21" fmla="*/ 4 h 124"/>
                <a:gd name="T22" fmla="*/ 3 w 143"/>
                <a:gd name="T23" fmla="*/ 4 h 124"/>
                <a:gd name="T24" fmla="*/ 4 w 143"/>
                <a:gd name="T25" fmla="*/ 4 h 124"/>
                <a:gd name="T26" fmla="*/ 4 w 143"/>
                <a:gd name="T27" fmla="*/ 4 h 124"/>
                <a:gd name="T28" fmla="*/ 4 w 143"/>
                <a:gd name="T29" fmla="*/ 4 h 124"/>
                <a:gd name="T30" fmla="*/ 5 w 143"/>
                <a:gd name="T31" fmla="*/ 4 h 124"/>
                <a:gd name="T32" fmla="*/ 5 w 143"/>
                <a:gd name="T33" fmla="*/ 4 h 124"/>
                <a:gd name="T34" fmla="*/ 5 w 143"/>
                <a:gd name="T35" fmla="*/ 3 h 124"/>
                <a:gd name="T36" fmla="*/ 5 w 143"/>
                <a:gd name="T37" fmla="*/ 2 h 124"/>
                <a:gd name="T38" fmla="*/ 5 w 143"/>
                <a:gd name="T39" fmla="*/ 1 h 124"/>
                <a:gd name="T40" fmla="*/ 4 w 143"/>
                <a:gd name="T41" fmla="*/ 1 h 124"/>
                <a:gd name="T42" fmla="*/ 3 w 143"/>
                <a:gd name="T43" fmla="*/ 1 h 124"/>
                <a:gd name="T44" fmla="*/ 3 w 143"/>
                <a:gd name="T45" fmla="*/ 0 h 124"/>
                <a:gd name="T46" fmla="*/ 2 w 143"/>
                <a:gd name="T47" fmla="*/ 1 h 124"/>
                <a:gd name="T48" fmla="*/ 1 w 143"/>
                <a:gd name="T49" fmla="*/ 1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24"/>
                <a:gd name="T77" fmla="*/ 143 w 143"/>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24">
                  <a:moveTo>
                    <a:pt x="6" y="29"/>
                  </a:moveTo>
                  <a:lnTo>
                    <a:pt x="1" y="37"/>
                  </a:lnTo>
                  <a:lnTo>
                    <a:pt x="0" y="47"/>
                  </a:lnTo>
                  <a:lnTo>
                    <a:pt x="0" y="61"/>
                  </a:lnTo>
                  <a:lnTo>
                    <a:pt x="3" y="76"/>
                  </a:lnTo>
                  <a:lnTo>
                    <a:pt x="9" y="90"/>
                  </a:lnTo>
                  <a:lnTo>
                    <a:pt x="17" y="104"/>
                  </a:lnTo>
                  <a:lnTo>
                    <a:pt x="29" y="113"/>
                  </a:lnTo>
                  <a:lnTo>
                    <a:pt x="42" y="119"/>
                  </a:lnTo>
                  <a:lnTo>
                    <a:pt x="57" y="122"/>
                  </a:lnTo>
                  <a:lnTo>
                    <a:pt x="72" y="123"/>
                  </a:lnTo>
                  <a:lnTo>
                    <a:pt x="87" y="124"/>
                  </a:lnTo>
                  <a:lnTo>
                    <a:pt x="101" y="123"/>
                  </a:lnTo>
                  <a:lnTo>
                    <a:pt x="114" y="120"/>
                  </a:lnTo>
                  <a:lnTo>
                    <a:pt x="124" y="115"/>
                  </a:lnTo>
                  <a:lnTo>
                    <a:pt x="132" y="108"/>
                  </a:lnTo>
                  <a:lnTo>
                    <a:pt x="138" y="98"/>
                  </a:lnTo>
                  <a:lnTo>
                    <a:pt x="143" y="76"/>
                  </a:lnTo>
                  <a:lnTo>
                    <a:pt x="139" y="53"/>
                  </a:lnTo>
                  <a:lnTo>
                    <a:pt x="130" y="32"/>
                  </a:lnTo>
                  <a:lnTo>
                    <a:pt x="114" y="15"/>
                  </a:lnTo>
                  <a:lnTo>
                    <a:pt x="93" y="3"/>
                  </a:lnTo>
                  <a:lnTo>
                    <a:pt x="68" y="0"/>
                  </a:lnTo>
                  <a:lnTo>
                    <a:pt x="38" y="8"/>
                  </a:lnTo>
                  <a:lnTo>
                    <a:pt x="6" y="29"/>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853" name="Freeform 1327"/>
            <p:cNvSpPr>
              <a:spLocks/>
            </p:cNvSpPr>
            <p:nvPr/>
          </p:nvSpPr>
          <p:spPr bwMode="auto">
            <a:xfrm>
              <a:off x="508" y="3653"/>
              <a:ext cx="195" cy="119"/>
            </a:xfrm>
            <a:custGeom>
              <a:avLst/>
              <a:gdLst>
                <a:gd name="T0" fmla="*/ 3 w 391"/>
                <a:gd name="T1" fmla="*/ 1 h 238"/>
                <a:gd name="T2" fmla="*/ 1 w 391"/>
                <a:gd name="T3" fmla="*/ 2 h 238"/>
                <a:gd name="T4" fmla="*/ 0 w 391"/>
                <a:gd name="T5" fmla="*/ 3 h 238"/>
                <a:gd name="T6" fmla="*/ 0 w 391"/>
                <a:gd name="T7" fmla="*/ 4 h 238"/>
                <a:gd name="T8" fmla="*/ 0 w 391"/>
                <a:gd name="T9" fmla="*/ 6 h 238"/>
                <a:gd name="T10" fmla="*/ 1 w 391"/>
                <a:gd name="T11" fmla="*/ 6 h 238"/>
                <a:gd name="T12" fmla="*/ 2 w 391"/>
                <a:gd name="T13" fmla="*/ 7 h 238"/>
                <a:gd name="T14" fmla="*/ 3 w 391"/>
                <a:gd name="T15" fmla="*/ 7 h 238"/>
                <a:gd name="T16" fmla="*/ 4 w 391"/>
                <a:gd name="T17" fmla="*/ 7 h 238"/>
                <a:gd name="T18" fmla="*/ 5 w 391"/>
                <a:gd name="T19" fmla="*/ 7 h 238"/>
                <a:gd name="T20" fmla="*/ 6 w 391"/>
                <a:gd name="T21" fmla="*/ 7 h 238"/>
                <a:gd name="T22" fmla="*/ 7 w 391"/>
                <a:gd name="T23" fmla="*/ 7 h 238"/>
                <a:gd name="T24" fmla="*/ 9 w 391"/>
                <a:gd name="T25" fmla="*/ 7 h 238"/>
                <a:gd name="T26" fmla="*/ 10 w 391"/>
                <a:gd name="T27" fmla="*/ 7 h 238"/>
                <a:gd name="T28" fmla="*/ 11 w 391"/>
                <a:gd name="T29" fmla="*/ 7 h 238"/>
                <a:gd name="T30" fmla="*/ 11 w 391"/>
                <a:gd name="T31" fmla="*/ 7 h 238"/>
                <a:gd name="T32" fmla="*/ 12 w 391"/>
                <a:gd name="T33" fmla="*/ 6 h 238"/>
                <a:gd name="T34" fmla="*/ 12 w 391"/>
                <a:gd name="T35" fmla="*/ 5 h 238"/>
                <a:gd name="T36" fmla="*/ 12 w 391"/>
                <a:gd name="T37" fmla="*/ 5 h 238"/>
                <a:gd name="T38" fmla="*/ 11 w 391"/>
                <a:gd name="T39" fmla="*/ 4 h 238"/>
                <a:gd name="T40" fmla="*/ 11 w 391"/>
                <a:gd name="T41" fmla="*/ 4 h 238"/>
                <a:gd name="T42" fmla="*/ 10 w 391"/>
                <a:gd name="T43" fmla="*/ 4 h 238"/>
                <a:gd name="T44" fmla="*/ 10 w 391"/>
                <a:gd name="T45" fmla="*/ 3 h 238"/>
                <a:gd name="T46" fmla="*/ 10 w 391"/>
                <a:gd name="T47" fmla="*/ 4 h 238"/>
                <a:gd name="T48" fmla="*/ 9 w 391"/>
                <a:gd name="T49" fmla="*/ 4 h 238"/>
                <a:gd name="T50" fmla="*/ 10 w 391"/>
                <a:gd name="T51" fmla="*/ 4 h 238"/>
                <a:gd name="T52" fmla="*/ 10 w 391"/>
                <a:gd name="T53" fmla="*/ 5 h 238"/>
                <a:gd name="T54" fmla="*/ 11 w 391"/>
                <a:gd name="T55" fmla="*/ 5 h 238"/>
                <a:gd name="T56" fmla="*/ 10 w 391"/>
                <a:gd name="T57" fmla="*/ 6 h 238"/>
                <a:gd name="T58" fmla="*/ 10 w 391"/>
                <a:gd name="T59" fmla="*/ 6 h 238"/>
                <a:gd name="T60" fmla="*/ 9 w 391"/>
                <a:gd name="T61" fmla="*/ 7 h 238"/>
                <a:gd name="T62" fmla="*/ 7 w 391"/>
                <a:gd name="T63" fmla="*/ 7 h 238"/>
                <a:gd name="T64" fmla="*/ 6 w 391"/>
                <a:gd name="T65" fmla="*/ 7 h 238"/>
                <a:gd name="T66" fmla="*/ 4 w 391"/>
                <a:gd name="T67" fmla="*/ 7 h 238"/>
                <a:gd name="T68" fmla="*/ 3 w 391"/>
                <a:gd name="T69" fmla="*/ 6 h 238"/>
                <a:gd name="T70" fmla="*/ 1 w 391"/>
                <a:gd name="T71" fmla="*/ 5 h 238"/>
                <a:gd name="T72" fmla="*/ 1 w 391"/>
                <a:gd name="T73" fmla="*/ 4 h 238"/>
                <a:gd name="T74" fmla="*/ 1 w 391"/>
                <a:gd name="T75" fmla="*/ 3 h 238"/>
                <a:gd name="T76" fmla="*/ 2 w 391"/>
                <a:gd name="T77" fmla="*/ 3 h 238"/>
                <a:gd name="T78" fmla="*/ 3 w 391"/>
                <a:gd name="T79" fmla="*/ 2 h 238"/>
                <a:gd name="T80" fmla="*/ 4 w 391"/>
                <a:gd name="T81" fmla="*/ 2 h 238"/>
                <a:gd name="T82" fmla="*/ 5 w 391"/>
                <a:gd name="T83" fmla="*/ 2 h 238"/>
                <a:gd name="T84" fmla="*/ 7 w 391"/>
                <a:gd name="T85" fmla="*/ 2 h 238"/>
                <a:gd name="T86" fmla="*/ 8 w 391"/>
                <a:gd name="T87" fmla="*/ 2 h 238"/>
                <a:gd name="T88" fmla="*/ 9 w 391"/>
                <a:gd name="T89" fmla="*/ 2 h 238"/>
                <a:gd name="T90" fmla="*/ 10 w 391"/>
                <a:gd name="T91" fmla="*/ 2 h 238"/>
                <a:gd name="T92" fmla="*/ 10 w 391"/>
                <a:gd name="T93" fmla="*/ 2 h 238"/>
                <a:gd name="T94" fmla="*/ 10 w 391"/>
                <a:gd name="T95" fmla="*/ 1 h 238"/>
                <a:gd name="T96" fmla="*/ 9 w 391"/>
                <a:gd name="T97" fmla="*/ 1 h 238"/>
                <a:gd name="T98" fmla="*/ 8 w 391"/>
                <a:gd name="T99" fmla="*/ 1 h 238"/>
                <a:gd name="T100" fmla="*/ 7 w 391"/>
                <a:gd name="T101" fmla="*/ 1 h 238"/>
                <a:gd name="T102" fmla="*/ 6 w 391"/>
                <a:gd name="T103" fmla="*/ 0 h 238"/>
                <a:gd name="T104" fmla="*/ 5 w 391"/>
                <a:gd name="T105" fmla="*/ 0 h 238"/>
                <a:gd name="T106" fmla="*/ 4 w 391"/>
                <a:gd name="T107" fmla="*/ 1 h 2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1"/>
                <a:gd name="T163" fmla="*/ 0 h 238"/>
                <a:gd name="T164" fmla="*/ 391 w 391"/>
                <a:gd name="T165" fmla="*/ 238 h 2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1" h="238">
                  <a:moveTo>
                    <a:pt x="120" y="3"/>
                  </a:moveTo>
                  <a:lnTo>
                    <a:pt x="96" y="9"/>
                  </a:lnTo>
                  <a:lnTo>
                    <a:pt x="72" y="19"/>
                  </a:lnTo>
                  <a:lnTo>
                    <a:pt x="50" y="34"/>
                  </a:lnTo>
                  <a:lnTo>
                    <a:pt x="30" y="53"/>
                  </a:lnTo>
                  <a:lnTo>
                    <a:pt x="15" y="74"/>
                  </a:lnTo>
                  <a:lnTo>
                    <a:pt x="4" y="97"/>
                  </a:lnTo>
                  <a:lnTo>
                    <a:pt x="0" y="123"/>
                  </a:lnTo>
                  <a:lnTo>
                    <a:pt x="4" y="149"/>
                  </a:lnTo>
                  <a:lnTo>
                    <a:pt x="12" y="165"/>
                  </a:lnTo>
                  <a:lnTo>
                    <a:pt x="21" y="180"/>
                  </a:lnTo>
                  <a:lnTo>
                    <a:pt x="34" y="192"/>
                  </a:lnTo>
                  <a:lnTo>
                    <a:pt x="49" y="202"/>
                  </a:lnTo>
                  <a:lnTo>
                    <a:pt x="64" y="211"/>
                  </a:lnTo>
                  <a:lnTo>
                    <a:pt x="81" y="218"/>
                  </a:lnTo>
                  <a:lnTo>
                    <a:pt x="97" y="224"/>
                  </a:lnTo>
                  <a:lnTo>
                    <a:pt x="114" y="229"/>
                  </a:lnTo>
                  <a:lnTo>
                    <a:pt x="133" y="232"/>
                  </a:lnTo>
                  <a:lnTo>
                    <a:pt x="151" y="236"/>
                  </a:lnTo>
                  <a:lnTo>
                    <a:pt x="171" y="237"/>
                  </a:lnTo>
                  <a:lnTo>
                    <a:pt x="192" y="238"/>
                  </a:lnTo>
                  <a:lnTo>
                    <a:pt x="212" y="238"/>
                  </a:lnTo>
                  <a:lnTo>
                    <a:pt x="233" y="237"/>
                  </a:lnTo>
                  <a:lnTo>
                    <a:pt x="254" y="236"/>
                  </a:lnTo>
                  <a:lnTo>
                    <a:pt x="274" y="233"/>
                  </a:lnTo>
                  <a:lnTo>
                    <a:pt x="293" y="230"/>
                  </a:lnTo>
                  <a:lnTo>
                    <a:pt x="311" y="225"/>
                  </a:lnTo>
                  <a:lnTo>
                    <a:pt x="329" y="221"/>
                  </a:lnTo>
                  <a:lnTo>
                    <a:pt x="344" y="215"/>
                  </a:lnTo>
                  <a:lnTo>
                    <a:pt x="357" y="208"/>
                  </a:lnTo>
                  <a:lnTo>
                    <a:pt x="368" y="201"/>
                  </a:lnTo>
                  <a:lnTo>
                    <a:pt x="377" y="193"/>
                  </a:lnTo>
                  <a:lnTo>
                    <a:pt x="383" y="184"/>
                  </a:lnTo>
                  <a:lnTo>
                    <a:pt x="390" y="167"/>
                  </a:lnTo>
                  <a:lnTo>
                    <a:pt x="391" y="152"/>
                  </a:lnTo>
                  <a:lnTo>
                    <a:pt x="390" y="140"/>
                  </a:lnTo>
                  <a:lnTo>
                    <a:pt x="388" y="135"/>
                  </a:lnTo>
                  <a:lnTo>
                    <a:pt x="385" y="130"/>
                  </a:lnTo>
                  <a:lnTo>
                    <a:pt x="380" y="123"/>
                  </a:lnTo>
                  <a:lnTo>
                    <a:pt x="375" y="116"/>
                  </a:lnTo>
                  <a:lnTo>
                    <a:pt x="369" y="110"/>
                  </a:lnTo>
                  <a:lnTo>
                    <a:pt x="362" y="105"/>
                  </a:lnTo>
                  <a:lnTo>
                    <a:pt x="355" y="101"/>
                  </a:lnTo>
                  <a:lnTo>
                    <a:pt x="347" y="97"/>
                  </a:lnTo>
                  <a:lnTo>
                    <a:pt x="339" y="96"/>
                  </a:lnTo>
                  <a:lnTo>
                    <a:pt x="333" y="96"/>
                  </a:lnTo>
                  <a:lnTo>
                    <a:pt x="327" y="99"/>
                  </a:lnTo>
                  <a:lnTo>
                    <a:pt x="323" y="102"/>
                  </a:lnTo>
                  <a:lnTo>
                    <a:pt x="319" y="108"/>
                  </a:lnTo>
                  <a:lnTo>
                    <a:pt x="319" y="114"/>
                  </a:lnTo>
                  <a:lnTo>
                    <a:pt x="322" y="119"/>
                  </a:lnTo>
                  <a:lnTo>
                    <a:pt x="326" y="124"/>
                  </a:lnTo>
                  <a:lnTo>
                    <a:pt x="332" y="127"/>
                  </a:lnTo>
                  <a:lnTo>
                    <a:pt x="339" y="130"/>
                  </a:lnTo>
                  <a:lnTo>
                    <a:pt x="347" y="134"/>
                  </a:lnTo>
                  <a:lnTo>
                    <a:pt x="354" y="142"/>
                  </a:lnTo>
                  <a:lnTo>
                    <a:pt x="354" y="160"/>
                  </a:lnTo>
                  <a:lnTo>
                    <a:pt x="348" y="169"/>
                  </a:lnTo>
                  <a:lnTo>
                    <a:pt x="339" y="177"/>
                  </a:lnTo>
                  <a:lnTo>
                    <a:pt x="326" y="184"/>
                  </a:lnTo>
                  <a:lnTo>
                    <a:pt x="309" y="190"/>
                  </a:lnTo>
                  <a:lnTo>
                    <a:pt x="291" y="195"/>
                  </a:lnTo>
                  <a:lnTo>
                    <a:pt x="269" y="199"/>
                  </a:lnTo>
                  <a:lnTo>
                    <a:pt x="246" y="200"/>
                  </a:lnTo>
                  <a:lnTo>
                    <a:pt x="221" y="201"/>
                  </a:lnTo>
                  <a:lnTo>
                    <a:pt x="196" y="200"/>
                  </a:lnTo>
                  <a:lnTo>
                    <a:pt x="171" y="198"/>
                  </a:lnTo>
                  <a:lnTo>
                    <a:pt x="145" y="193"/>
                  </a:lnTo>
                  <a:lnTo>
                    <a:pt x="121" y="187"/>
                  </a:lnTo>
                  <a:lnTo>
                    <a:pt x="98" y="179"/>
                  </a:lnTo>
                  <a:lnTo>
                    <a:pt x="77" y="169"/>
                  </a:lnTo>
                  <a:lnTo>
                    <a:pt x="58" y="157"/>
                  </a:lnTo>
                  <a:lnTo>
                    <a:pt x="42" y="142"/>
                  </a:lnTo>
                  <a:lnTo>
                    <a:pt x="36" y="127"/>
                  </a:lnTo>
                  <a:lnTo>
                    <a:pt x="38" y="109"/>
                  </a:lnTo>
                  <a:lnTo>
                    <a:pt x="45" y="91"/>
                  </a:lnTo>
                  <a:lnTo>
                    <a:pt x="56" y="78"/>
                  </a:lnTo>
                  <a:lnTo>
                    <a:pt x="72" y="67"/>
                  </a:lnTo>
                  <a:lnTo>
                    <a:pt x="90" y="58"/>
                  </a:lnTo>
                  <a:lnTo>
                    <a:pt x="109" y="51"/>
                  </a:lnTo>
                  <a:lnTo>
                    <a:pt x="128" y="47"/>
                  </a:lnTo>
                  <a:lnTo>
                    <a:pt x="149" y="43"/>
                  </a:lnTo>
                  <a:lnTo>
                    <a:pt x="170" y="41"/>
                  </a:lnTo>
                  <a:lnTo>
                    <a:pt x="190" y="40"/>
                  </a:lnTo>
                  <a:lnTo>
                    <a:pt x="212" y="39"/>
                  </a:lnTo>
                  <a:lnTo>
                    <a:pt x="232" y="40"/>
                  </a:lnTo>
                  <a:lnTo>
                    <a:pt x="253" y="41"/>
                  </a:lnTo>
                  <a:lnTo>
                    <a:pt x="271" y="42"/>
                  </a:lnTo>
                  <a:lnTo>
                    <a:pt x="289" y="43"/>
                  </a:lnTo>
                  <a:lnTo>
                    <a:pt x="306" y="46"/>
                  </a:lnTo>
                  <a:lnTo>
                    <a:pt x="321" y="48"/>
                  </a:lnTo>
                  <a:lnTo>
                    <a:pt x="333" y="49"/>
                  </a:lnTo>
                  <a:lnTo>
                    <a:pt x="344" y="50"/>
                  </a:lnTo>
                  <a:lnTo>
                    <a:pt x="341" y="41"/>
                  </a:lnTo>
                  <a:lnTo>
                    <a:pt x="335" y="34"/>
                  </a:lnTo>
                  <a:lnTo>
                    <a:pt x="326" y="27"/>
                  </a:lnTo>
                  <a:lnTo>
                    <a:pt x="316" y="20"/>
                  </a:lnTo>
                  <a:lnTo>
                    <a:pt x="303" y="16"/>
                  </a:lnTo>
                  <a:lnTo>
                    <a:pt x="289" y="11"/>
                  </a:lnTo>
                  <a:lnTo>
                    <a:pt x="273" y="8"/>
                  </a:lnTo>
                  <a:lnTo>
                    <a:pt x="256" y="4"/>
                  </a:lnTo>
                  <a:lnTo>
                    <a:pt x="239" y="2"/>
                  </a:lnTo>
                  <a:lnTo>
                    <a:pt x="220" y="1"/>
                  </a:lnTo>
                  <a:lnTo>
                    <a:pt x="202" y="0"/>
                  </a:lnTo>
                  <a:lnTo>
                    <a:pt x="183" y="0"/>
                  </a:lnTo>
                  <a:lnTo>
                    <a:pt x="166" y="0"/>
                  </a:lnTo>
                  <a:lnTo>
                    <a:pt x="150" y="1"/>
                  </a:lnTo>
                  <a:lnTo>
                    <a:pt x="134" y="2"/>
                  </a:lnTo>
                  <a:lnTo>
                    <a:pt x="120" y="3"/>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854" name="Freeform 1328"/>
            <p:cNvSpPr>
              <a:spLocks/>
            </p:cNvSpPr>
            <p:nvPr/>
          </p:nvSpPr>
          <p:spPr bwMode="auto">
            <a:xfrm>
              <a:off x="419" y="3690"/>
              <a:ext cx="371" cy="144"/>
            </a:xfrm>
            <a:custGeom>
              <a:avLst/>
              <a:gdLst>
                <a:gd name="T0" fmla="*/ 22 w 742"/>
                <a:gd name="T1" fmla="*/ 1 h 288"/>
                <a:gd name="T2" fmla="*/ 22 w 742"/>
                <a:gd name="T3" fmla="*/ 1 h 288"/>
                <a:gd name="T4" fmla="*/ 23 w 742"/>
                <a:gd name="T5" fmla="*/ 1 h 288"/>
                <a:gd name="T6" fmla="*/ 23 w 742"/>
                <a:gd name="T7" fmla="*/ 0 h 288"/>
                <a:gd name="T8" fmla="*/ 23 w 742"/>
                <a:gd name="T9" fmla="*/ 1 h 288"/>
                <a:gd name="T10" fmla="*/ 23 w 742"/>
                <a:gd name="T11" fmla="*/ 1 h 288"/>
                <a:gd name="T12" fmla="*/ 23 w 742"/>
                <a:gd name="T13" fmla="*/ 1 h 288"/>
                <a:gd name="T14" fmla="*/ 23 w 742"/>
                <a:gd name="T15" fmla="*/ 3 h 288"/>
                <a:gd name="T16" fmla="*/ 22 w 742"/>
                <a:gd name="T17" fmla="*/ 5 h 288"/>
                <a:gd name="T18" fmla="*/ 22 w 742"/>
                <a:gd name="T19" fmla="*/ 7 h 288"/>
                <a:gd name="T20" fmla="*/ 21 w 742"/>
                <a:gd name="T21" fmla="*/ 7 h 288"/>
                <a:gd name="T22" fmla="*/ 21 w 742"/>
                <a:gd name="T23" fmla="*/ 7 h 288"/>
                <a:gd name="T24" fmla="*/ 20 w 742"/>
                <a:gd name="T25" fmla="*/ 7 h 288"/>
                <a:gd name="T26" fmla="*/ 20 w 742"/>
                <a:gd name="T27" fmla="*/ 7 h 288"/>
                <a:gd name="T28" fmla="*/ 19 w 742"/>
                <a:gd name="T29" fmla="*/ 7 h 288"/>
                <a:gd name="T30" fmla="*/ 18 w 742"/>
                <a:gd name="T31" fmla="*/ 7 h 288"/>
                <a:gd name="T32" fmla="*/ 17 w 742"/>
                <a:gd name="T33" fmla="*/ 9 h 288"/>
                <a:gd name="T34" fmla="*/ 17 w 742"/>
                <a:gd name="T35" fmla="*/ 9 h 288"/>
                <a:gd name="T36" fmla="*/ 17 w 742"/>
                <a:gd name="T37" fmla="*/ 9 h 288"/>
                <a:gd name="T38" fmla="*/ 15 w 742"/>
                <a:gd name="T39" fmla="*/ 9 h 288"/>
                <a:gd name="T40" fmla="*/ 14 w 742"/>
                <a:gd name="T41" fmla="*/ 9 h 288"/>
                <a:gd name="T42" fmla="*/ 12 w 742"/>
                <a:gd name="T43" fmla="*/ 9 h 288"/>
                <a:gd name="T44" fmla="*/ 12 w 742"/>
                <a:gd name="T45" fmla="*/ 9 h 288"/>
                <a:gd name="T46" fmla="*/ 10 w 742"/>
                <a:gd name="T47" fmla="*/ 9 h 288"/>
                <a:gd name="T48" fmla="*/ 7 w 742"/>
                <a:gd name="T49" fmla="*/ 9 h 288"/>
                <a:gd name="T50" fmla="*/ 6 w 742"/>
                <a:gd name="T51" fmla="*/ 9 h 288"/>
                <a:gd name="T52" fmla="*/ 5 w 742"/>
                <a:gd name="T53" fmla="*/ 8 h 288"/>
                <a:gd name="T54" fmla="*/ 3 w 742"/>
                <a:gd name="T55" fmla="*/ 7 h 288"/>
                <a:gd name="T56" fmla="*/ 1 w 742"/>
                <a:gd name="T57" fmla="*/ 7 h 288"/>
                <a:gd name="T58" fmla="*/ 1 w 742"/>
                <a:gd name="T59" fmla="*/ 7 h 288"/>
                <a:gd name="T60" fmla="*/ 1 w 742"/>
                <a:gd name="T61" fmla="*/ 7 h 288"/>
                <a:gd name="T62" fmla="*/ 1 w 742"/>
                <a:gd name="T63" fmla="*/ 7 h 288"/>
                <a:gd name="T64" fmla="*/ 0 w 742"/>
                <a:gd name="T65" fmla="*/ 6 h 288"/>
                <a:gd name="T66" fmla="*/ 1 w 742"/>
                <a:gd name="T67" fmla="*/ 6 h 288"/>
                <a:gd name="T68" fmla="*/ 1 w 742"/>
                <a:gd name="T69" fmla="*/ 6 h 288"/>
                <a:gd name="T70" fmla="*/ 1 w 742"/>
                <a:gd name="T71" fmla="*/ 6 h 288"/>
                <a:gd name="T72" fmla="*/ 3 w 742"/>
                <a:gd name="T73" fmla="*/ 6 h 288"/>
                <a:gd name="T74" fmla="*/ 6 w 742"/>
                <a:gd name="T75" fmla="*/ 6 h 288"/>
                <a:gd name="T76" fmla="*/ 9 w 742"/>
                <a:gd name="T77" fmla="*/ 6 h 288"/>
                <a:gd name="T78" fmla="*/ 12 w 742"/>
                <a:gd name="T79" fmla="*/ 6 h 288"/>
                <a:gd name="T80" fmla="*/ 13 w 742"/>
                <a:gd name="T81" fmla="*/ 6 h 288"/>
                <a:gd name="T82" fmla="*/ 15 w 742"/>
                <a:gd name="T83" fmla="*/ 7 h 288"/>
                <a:gd name="T84" fmla="*/ 17 w 742"/>
                <a:gd name="T85" fmla="*/ 6 h 288"/>
                <a:gd name="T86" fmla="*/ 18 w 742"/>
                <a:gd name="T87" fmla="*/ 5 h 288"/>
                <a:gd name="T88" fmla="*/ 19 w 742"/>
                <a:gd name="T89" fmla="*/ 5 h 288"/>
                <a:gd name="T90" fmla="*/ 20 w 742"/>
                <a:gd name="T91" fmla="*/ 5 h 288"/>
                <a:gd name="T92" fmla="*/ 21 w 742"/>
                <a:gd name="T93" fmla="*/ 5 h 288"/>
                <a:gd name="T94" fmla="*/ 21 w 742"/>
                <a:gd name="T95" fmla="*/ 3 h 288"/>
                <a:gd name="T96" fmla="*/ 22 w 742"/>
                <a:gd name="T97" fmla="*/ 1 h 288"/>
                <a:gd name="T98" fmla="*/ 22 w 742"/>
                <a:gd name="T99" fmla="*/ 1 h 2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2"/>
                <a:gd name="T151" fmla="*/ 0 h 288"/>
                <a:gd name="T152" fmla="*/ 742 w 742"/>
                <a:gd name="T153" fmla="*/ 288 h 2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2" h="288">
                  <a:moveTo>
                    <a:pt x="692" y="14"/>
                  </a:moveTo>
                  <a:lnTo>
                    <a:pt x="694" y="12"/>
                  </a:lnTo>
                  <a:lnTo>
                    <a:pt x="698" y="8"/>
                  </a:lnTo>
                  <a:lnTo>
                    <a:pt x="704" y="6"/>
                  </a:lnTo>
                  <a:lnTo>
                    <a:pt x="709" y="4"/>
                  </a:lnTo>
                  <a:lnTo>
                    <a:pt x="716" y="3"/>
                  </a:lnTo>
                  <a:lnTo>
                    <a:pt x="723" y="1"/>
                  </a:lnTo>
                  <a:lnTo>
                    <a:pt x="729" y="0"/>
                  </a:lnTo>
                  <a:lnTo>
                    <a:pt x="732" y="0"/>
                  </a:lnTo>
                  <a:lnTo>
                    <a:pt x="737" y="3"/>
                  </a:lnTo>
                  <a:lnTo>
                    <a:pt x="741" y="6"/>
                  </a:lnTo>
                  <a:lnTo>
                    <a:pt x="742" y="12"/>
                  </a:lnTo>
                  <a:lnTo>
                    <a:pt x="742" y="16"/>
                  </a:lnTo>
                  <a:lnTo>
                    <a:pt x="734" y="46"/>
                  </a:lnTo>
                  <a:lnTo>
                    <a:pt x="724" y="82"/>
                  </a:lnTo>
                  <a:lnTo>
                    <a:pt x="715" y="119"/>
                  </a:lnTo>
                  <a:lnTo>
                    <a:pt x="706" y="156"/>
                  </a:lnTo>
                  <a:lnTo>
                    <a:pt x="697" y="189"/>
                  </a:lnTo>
                  <a:lnTo>
                    <a:pt x="690" y="217"/>
                  </a:lnTo>
                  <a:lnTo>
                    <a:pt x="685" y="235"/>
                  </a:lnTo>
                  <a:lnTo>
                    <a:pt x="684" y="242"/>
                  </a:lnTo>
                  <a:lnTo>
                    <a:pt x="670" y="255"/>
                  </a:lnTo>
                  <a:lnTo>
                    <a:pt x="660" y="254"/>
                  </a:lnTo>
                  <a:lnTo>
                    <a:pt x="654" y="247"/>
                  </a:lnTo>
                  <a:lnTo>
                    <a:pt x="652" y="243"/>
                  </a:lnTo>
                  <a:lnTo>
                    <a:pt x="639" y="239"/>
                  </a:lnTo>
                  <a:lnTo>
                    <a:pt x="625" y="235"/>
                  </a:lnTo>
                  <a:lnTo>
                    <a:pt x="612" y="233"/>
                  </a:lnTo>
                  <a:lnTo>
                    <a:pt x="597" y="232"/>
                  </a:lnTo>
                  <a:lnTo>
                    <a:pt x="583" y="233"/>
                  </a:lnTo>
                  <a:lnTo>
                    <a:pt x="570" y="236"/>
                  </a:lnTo>
                  <a:lnTo>
                    <a:pt x="560" y="242"/>
                  </a:lnTo>
                  <a:lnTo>
                    <a:pt x="550" y="252"/>
                  </a:lnTo>
                  <a:lnTo>
                    <a:pt x="544" y="262"/>
                  </a:lnTo>
                  <a:lnTo>
                    <a:pt x="536" y="267"/>
                  </a:lnTo>
                  <a:lnTo>
                    <a:pt x="529" y="271"/>
                  </a:lnTo>
                  <a:lnTo>
                    <a:pt x="522" y="272"/>
                  </a:lnTo>
                  <a:lnTo>
                    <a:pt x="516" y="271"/>
                  </a:lnTo>
                  <a:lnTo>
                    <a:pt x="511" y="270"/>
                  </a:lnTo>
                  <a:lnTo>
                    <a:pt x="509" y="269"/>
                  </a:lnTo>
                  <a:lnTo>
                    <a:pt x="508" y="267"/>
                  </a:lnTo>
                  <a:lnTo>
                    <a:pt x="476" y="275"/>
                  </a:lnTo>
                  <a:lnTo>
                    <a:pt x="445" y="281"/>
                  </a:lnTo>
                  <a:lnTo>
                    <a:pt x="415" y="286"/>
                  </a:lnTo>
                  <a:lnTo>
                    <a:pt x="386" y="287"/>
                  </a:lnTo>
                  <a:lnTo>
                    <a:pt x="357" y="288"/>
                  </a:lnTo>
                  <a:lnTo>
                    <a:pt x="329" y="287"/>
                  </a:lnTo>
                  <a:lnTo>
                    <a:pt x="303" y="283"/>
                  </a:lnTo>
                  <a:lnTo>
                    <a:pt x="275" y="280"/>
                  </a:lnTo>
                  <a:lnTo>
                    <a:pt x="249" y="277"/>
                  </a:lnTo>
                  <a:lnTo>
                    <a:pt x="222" y="272"/>
                  </a:lnTo>
                  <a:lnTo>
                    <a:pt x="196" y="266"/>
                  </a:lnTo>
                  <a:lnTo>
                    <a:pt x="169" y="260"/>
                  </a:lnTo>
                  <a:lnTo>
                    <a:pt x="143" y="256"/>
                  </a:lnTo>
                  <a:lnTo>
                    <a:pt x="115" y="250"/>
                  </a:lnTo>
                  <a:lnTo>
                    <a:pt x="87" y="245"/>
                  </a:lnTo>
                  <a:lnTo>
                    <a:pt x="60" y="242"/>
                  </a:lnTo>
                  <a:lnTo>
                    <a:pt x="53" y="241"/>
                  </a:lnTo>
                  <a:lnTo>
                    <a:pt x="45" y="241"/>
                  </a:lnTo>
                  <a:lnTo>
                    <a:pt x="36" y="241"/>
                  </a:lnTo>
                  <a:lnTo>
                    <a:pt x="28" y="240"/>
                  </a:lnTo>
                  <a:lnTo>
                    <a:pt x="20" y="239"/>
                  </a:lnTo>
                  <a:lnTo>
                    <a:pt x="11" y="235"/>
                  </a:lnTo>
                  <a:lnTo>
                    <a:pt x="5" y="231"/>
                  </a:lnTo>
                  <a:lnTo>
                    <a:pt x="0" y="225"/>
                  </a:lnTo>
                  <a:lnTo>
                    <a:pt x="0" y="220"/>
                  </a:lnTo>
                  <a:lnTo>
                    <a:pt x="1" y="210"/>
                  </a:lnTo>
                  <a:lnTo>
                    <a:pt x="1" y="199"/>
                  </a:lnTo>
                  <a:lnTo>
                    <a:pt x="2" y="195"/>
                  </a:lnTo>
                  <a:lnTo>
                    <a:pt x="7" y="195"/>
                  </a:lnTo>
                  <a:lnTo>
                    <a:pt x="22" y="196"/>
                  </a:lnTo>
                  <a:lnTo>
                    <a:pt x="44" y="197"/>
                  </a:lnTo>
                  <a:lnTo>
                    <a:pt x="73" y="199"/>
                  </a:lnTo>
                  <a:lnTo>
                    <a:pt x="107" y="202"/>
                  </a:lnTo>
                  <a:lnTo>
                    <a:pt x="145" y="204"/>
                  </a:lnTo>
                  <a:lnTo>
                    <a:pt x="188" y="206"/>
                  </a:lnTo>
                  <a:lnTo>
                    <a:pt x="231" y="209"/>
                  </a:lnTo>
                  <a:lnTo>
                    <a:pt x="276" y="212"/>
                  </a:lnTo>
                  <a:lnTo>
                    <a:pt x="321" y="214"/>
                  </a:lnTo>
                  <a:lnTo>
                    <a:pt x="365" y="218"/>
                  </a:lnTo>
                  <a:lnTo>
                    <a:pt x="405" y="220"/>
                  </a:lnTo>
                  <a:lnTo>
                    <a:pt x="442" y="222"/>
                  </a:lnTo>
                  <a:lnTo>
                    <a:pt x="473" y="225"/>
                  </a:lnTo>
                  <a:lnTo>
                    <a:pt x="499" y="227"/>
                  </a:lnTo>
                  <a:lnTo>
                    <a:pt x="517" y="228"/>
                  </a:lnTo>
                  <a:lnTo>
                    <a:pt x="526" y="211"/>
                  </a:lnTo>
                  <a:lnTo>
                    <a:pt x="537" y="198"/>
                  </a:lnTo>
                  <a:lnTo>
                    <a:pt x="550" y="189"/>
                  </a:lnTo>
                  <a:lnTo>
                    <a:pt x="567" y="184"/>
                  </a:lnTo>
                  <a:lnTo>
                    <a:pt x="583" y="181"/>
                  </a:lnTo>
                  <a:lnTo>
                    <a:pt x="601" y="181"/>
                  </a:lnTo>
                  <a:lnTo>
                    <a:pt x="620" y="181"/>
                  </a:lnTo>
                  <a:lnTo>
                    <a:pt x="639" y="182"/>
                  </a:lnTo>
                  <a:lnTo>
                    <a:pt x="651" y="158"/>
                  </a:lnTo>
                  <a:lnTo>
                    <a:pt x="661" y="130"/>
                  </a:lnTo>
                  <a:lnTo>
                    <a:pt x="670" y="103"/>
                  </a:lnTo>
                  <a:lnTo>
                    <a:pt x="678" y="75"/>
                  </a:lnTo>
                  <a:lnTo>
                    <a:pt x="684" y="51"/>
                  </a:lnTo>
                  <a:lnTo>
                    <a:pt x="689" y="31"/>
                  </a:lnTo>
                  <a:lnTo>
                    <a:pt x="691" y="19"/>
                  </a:lnTo>
                  <a:lnTo>
                    <a:pt x="692" y="14"/>
                  </a:lnTo>
                  <a:close/>
                </a:path>
              </a:pathLst>
            </a:custGeom>
            <a:solidFill>
              <a:srgbClr val="FFFFFF"/>
            </a:solidFill>
            <a:ln w="9525">
              <a:noFill/>
              <a:round/>
              <a:headEnd/>
              <a:tailEnd/>
            </a:ln>
          </p:spPr>
          <p:txBody>
            <a:bodyPr/>
            <a:lstStyle/>
            <a:p>
              <a:endParaRPr lang="en-US" dirty="0">
                <a:solidFill>
                  <a:prstClr val="black"/>
                </a:solidFill>
              </a:endParaRPr>
            </a:p>
          </p:txBody>
        </p:sp>
        <p:sp>
          <p:nvSpPr>
            <p:cNvPr id="74855" name="Freeform 1329"/>
            <p:cNvSpPr>
              <a:spLocks/>
            </p:cNvSpPr>
            <p:nvPr/>
          </p:nvSpPr>
          <p:spPr bwMode="auto">
            <a:xfrm>
              <a:off x="662" y="3509"/>
              <a:ext cx="13" cy="80"/>
            </a:xfrm>
            <a:custGeom>
              <a:avLst/>
              <a:gdLst>
                <a:gd name="T0" fmla="*/ 1 w 26"/>
                <a:gd name="T1" fmla="*/ 1 h 159"/>
                <a:gd name="T2" fmla="*/ 1 w 26"/>
                <a:gd name="T3" fmla="*/ 1 h 159"/>
                <a:gd name="T4" fmla="*/ 1 w 26"/>
                <a:gd name="T5" fmla="*/ 1 h 159"/>
                <a:gd name="T6" fmla="*/ 1 w 26"/>
                <a:gd name="T7" fmla="*/ 1 h 159"/>
                <a:gd name="T8" fmla="*/ 1 w 26"/>
                <a:gd name="T9" fmla="*/ 0 h 159"/>
                <a:gd name="T10" fmla="*/ 1 w 26"/>
                <a:gd name="T11" fmla="*/ 1 h 159"/>
                <a:gd name="T12" fmla="*/ 1 w 26"/>
                <a:gd name="T13" fmla="*/ 1 h 159"/>
                <a:gd name="T14" fmla="*/ 1 w 26"/>
                <a:gd name="T15" fmla="*/ 1 h 159"/>
                <a:gd name="T16" fmla="*/ 1 w 26"/>
                <a:gd name="T17" fmla="*/ 1 h 159"/>
                <a:gd name="T18" fmla="*/ 1 w 26"/>
                <a:gd name="T19" fmla="*/ 2 h 159"/>
                <a:gd name="T20" fmla="*/ 1 w 26"/>
                <a:gd name="T21" fmla="*/ 3 h 159"/>
                <a:gd name="T22" fmla="*/ 0 w 26"/>
                <a:gd name="T23" fmla="*/ 4 h 159"/>
                <a:gd name="T24" fmla="*/ 0 w 26"/>
                <a:gd name="T25" fmla="*/ 5 h 159"/>
                <a:gd name="T26" fmla="*/ 0 w 26"/>
                <a:gd name="T27" fmla="*/ 5 h 159"/>
                <a:gd name="T28" fmla="*/ 1 w 26"/>
                <a:gd name="T29" fmla="*/ 5 h 159"/>
                <a:gd name="T30" fmla="*/ 1 w 26"/>
                <a:gd name="T31" fmla="*/ 5 h 159"/>
                <a:gd name="T32" fmla="*/ 1 w 26"/>
                <a:gd name="T33" fmla="*/ 5 h 159"/>
                <a:gd name="T34" fmla="*/ 1 w 26"/>
                <a:gd name="T35" fmla="*/ 5 h 159"/>
                <a:gd name="T36" fmla="*/ 1 w 26"/>
                <a:gd name="T37" fmla="*/ 5 h 159"/>
                <a:gd name="T38" fmla="*/ 1 w 26"/>
                <a:gd name="T39" fmla="*/ 5 h 159"/>
                <a:gd name="T40" fmla="*/ 1 w 26"/>
                <a:gd name="T41" fmla="*/ 5 h 159"/>
                <a:gd name="T42" fmla="*/ 1 w 26"/>
                <a:gd name="T43" fmla="*/ 5 h 159"/>
                <a:gd name="T44" fmla="*/ 1 w 26"/>
                <a:gd name="T45" fmla="*/ 4 h 159"/>
                <a:gd name="T46" fmla="*/ 1 w 26"/>
                <a:gd name="T47" fmla="*/ 2 h 159"/>
                <a:gd name="T48" fmla="*/ 1 w 26"/>
                <a:gd name="T49" fmla="*/ 1 h 1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159"/>
                <a:gd name="T77" fmla="*/ 26 w 26"/>
                <a:gd name="T78" fmla="*/ 159 h 1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159">
                  <a:moveTo>
                    <a:pt x="26" y="9"/>
                  </a:moveTo>
                  <a:lnTo>
                    <a:pt x="25" y="6"/>
                  </a:lnTo>
                  <a:lnTo>
                    <a:pt x="24" y="3"/>
                  </a:lnTo>
                  <a:lnTo>
                    <a:pt x="22" y="1"/>
                  </a:lnTo>
                  <a:lnTo>
                    <a:pt x="18" y="0"/>
                  </a:lnTo>
                  <a:lnTo>
                    <a:pt x="15" y="1"/>
                  </a:lnTo>
                  <a:lnTo>
                    <a:pt x="13" y="2"/>
                  </a:lnTo>
                  <a:lnTo>
                    <a:pt x="10" y="6"/>
                  </a:lnTo>
                  <a:lnTo>
                    <a:pt x="9" y="9"/>
                  </a:lnTo>
                  <a:lnTo>
                    <a:pt x="7" y="45"/>
                  </a:lnTo>
                  <a:lnTo>
                    <a:pt x="3" y="80"/>
                  </a:lnTo>
                  <a:lnTo>
                    <a:pt x="0" y="117"/>
                  </a:lnTo>
                  <a:lnTo>
                    <a:pt x="0" y="153"/>
                  </a:lnTo>
                  <a:lnTo>
                    <a:pt x="0" y="155"/>
                  </a:lnTo>
                  <a:lnTo>
                    <a:pt x="1" y="158"/>
                  </a:lnTo>
                  <a:lnTo>
                    <a:pt x="3" y="159"/>
                  </a:lnTo>
                  <a:lnTo>
                    <a:pt x="4" y="159"/>
                  </a:lnTo>
                  <a:lnTo>
                    <a:pt x="7" y="159"/>
                  </a:lnTo>
                  <a:lnTo>
                    <a:pt x="9" y="158"/>
                  </a:lnTo>
                  <a:lnTo>
                    <a:pt x="10" y="155"/>
                  </a:lnTo>
                  <a:lnTo>
                    <a:pt x="10" y="153"/>
                  </a:lnTo>
                  <a:lnTo>
                    <a:pt x="13" y="138"/>
                  </a:lnTo>
                  <a:lnTo>
                    <a:pt x="17" y="100"/>
                  </a:lnTo>
                  <a:lnTo>
                    <a:pt x="23" y="53"/>
                  </a:lnTo>
                  <a:lnTo>
                    <a:pt x="26" y="9"/>
                  </a:lnTo>
                  <a:close/>
                </a:path>
              </a:pathLst>
            </a:custGeom>
            <a:solidFill>
              <a:srgbClr val="B7EACE"/>
            </a:solidFill>
            <a:ln w="9525">
              <a:noFill/>
              <a:round/>
              <a:headEnd/>
              <a:tailEnd/>
            </a:ln>
          </p:spPr>
          <p:txBody>
            <a:bodyPr/>
            <a:lstStyle/>
            <a:p>
              <a:endParaRPr lang="en-US" dirty="0">
                <a:solidFill>
                  <a:prstClr val="black"/>
                </a:solidFill>
              </a:endParaRPr>
            </a:p>
          </p:txBody>
        </p:sp>
        <p:sp>
          <p:nvSpPr>
            <p:cNvPr id="74856" name="Freeform 1330"/>
            <p:cNvSpPr>
              <a:spLocks/>
            </p:cNvSpPr>
            <p:nvPr/>
          </p:nvSpPr>
          <p:spPr bwMode="auto">
            <a:xfrm>
              <a:off x="700" y="3524"/>
              <a:ext cx="24" cy="58"/>
            </a:xfrm>
            <a:custGeom>
              <a:avLst/>
              <a:gdLst>
                <a:gd name="T0" fmla="*/ 2 w 48"/>
                <a:gd name="T1" fmla="*/ 1 h 116"/>
                <a:gd name="T2" fmla="*/ 2 w 48"/>
                <a:gd name="T3" fmla="*/ 1 h 116"/>
                <a:gd name="T4" fmla="*/ 2 w 48"/>
                <a:gd name="T5" fmla="*/ 1 h 116"/>
                <a:gd name="T6" fmla="*/ 2 w 48"/>
                <a:gd name="T7" fmla="*/ 1 h 116"/>
                <a:gd name="T8" fmla="*/ 2 w 48"/>
                <a:gd name="T9" fmla="*/ 0 h 116"/>
                <a:gd name="T10" fmla="*/ 2 w 48"/>
                <a:gd name="T11" fmla="*/ 0 h 116"/>
                <a:gd name="T12" fmla="*/ 2 w 48"/>
                <a:gd name="T13" fmla="*/ 1 h 116"/>
                <a:gd name="T14" fmla="*/ 2 w 48"/>
                <a:gd name="T15" fmla="*/ 1 h 116"/>
                <a:gd name="T16" fmla="*/ 2 w 48"/>
                <a:gd name="T17" fmla="*/ 1 h 116"/>
                <a:gd name="T18" fmla="*/ 1 w 48"/>
                <a:gd name="T19" fmla="*/ 1 h 116"/>
                <a:gd name="T20" fmla="*/ 1 w 48"/>
                <a:gd name="T21" fmla="*/ 2 h 116"/>
                <a:gd name="T22" fmla="*/ 1 w 48"/>
                <a:gd name="T23" fmla="*/ 3 h 116"/>
                <a:gd name="T24" fmla="*/ 1 w 48"/>
                <a:gd name="T25" fmla="*/ 4 h 116"/>
                <a:gd name="T26" fmla="*/ 0 w 48"/>
                <a:gd name="T27" fmla="*/ 4 h 116"/>
                <a:gd name="T28" fmla="*/ 0 w 48"/>
                <a:gd name="T29" fmla="*/ 4 h 116"/>
                <a:gd name="T30" fmla="*/ 1 w 48"/>
                <a:gd name="T31" fmla="*/ 4 h 116"/>
                <a:gd name="T32" fmla="*/ 1 w 48"/>
                <a:gd name="T33" fmla="*/ 4 h 116"/>
                <a:gd name="T34" fmla="*/ 1 w 48"/>
                <a:gd name="T35" fmla="*/ 4 h 116"/>
                <a:gd name="T36" fmla="*/ 1 w 48"/>
                <a:gd name="T37" fmla="*/ 4 h 116"/>
                <a:gd name="T38" fmla="*/ 1 w 48"/>
                <a:gd name="T39" fmla="*/ 4 h 116"/>
                <a:gd name="T40" fmla="*/ 1 w 48"/>
                <a:gd name="T41" fmla="*/ 4 h 116"/>
                <a:gd name="T42" fmla="*/ 1 w 48"/>
                <a:gd name="T43" fmla="*/ 4 h 116"/>
                <a:gd name="T44" fmla="*/ 1 w 48"/>
                <a:gd name="T45" fmla="*/ 4 h 116"/>
                <a:gd name="T46" fmla="*/ 1 w 48"/>
                <a:gd name="T47" fmla="*/ 3 h 116"/>
                <a:gd name="T48" fmla="*/ 1 w 48"/>
                <a:gd name="T49" fmla="*/ 3 h 116"/>
                <a:gd name="T50" fmla="*/ 1 w 48"/>
                <a:gd name="T51" fmla="*/ 2 h 116"/>
                <a:gd name="T52" fmla="*/ 2 w 48"/>
                <a:gd name="T53" fmla="*/ 2 h 116"/>
                <a:gd name="T54" fmla="*/ 2 w 48"/>
                <a:gd name="T55" fmla="*/ 1 h 116"/>
                <a:gd name="T56" fmla="*/ 2 w 48"/>
                <a:gd name="T57" fmla="*/ 1 h 1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116"/>
                <a:gd name="T89" fmla="*/ 48 w 48"/>
                <a:gd name="T90" fmla="*/ 116 h 1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116">
                  <a:moveTo>
                    <a:pt x="48" y="10"/>
                  </a:moveTo>
                  <a:lnTo>
                    <a:pt x="48" y="8"/>
                  </a:lnTo>
                  <a:lnTo>
                    <a:pt x="48" y="4"/>
                  </a:lnTo>
                  <a:lnTo>
                    <a:pt x="46" y="2"/>
                  </a:lnTo>
                  <a:lnTo>
                    <a:pt x="44" y="0"/>
                  </a:lnTo>
                  <a:lnTo>
                    <a:pt x="40" y="0"/>
                  </a:lnTo>
                  <a:lnTo>
                    <a:pt x="37" y="1"/>
                  </a:lnTo>
                  <a:lnTo>
                    <a:pt x="34" y="2"/>
                  </a:lnTo>
                  <a:lnTo>
                    <a:pt x="33" y="5"/>
                  </a:lnTo>
                  <a:lnTo>
                    <a:pt x="24" y="31"/>
                  </a:lnTo>
                  <a:lnTo>
                    <a:pt x="17" y="56"/>
                  </a:lnTo>
                  <a:lnTo>
                    <a:pt x="9" y="81"/>
                  </a:lnTo>
                  <a:lnTo>
                    <a:pt x="1" y="107"/>
                  </a:lnTo>
                  <a:lnTo>
                    <a:pt x="0" y="109"/>
                  </a:lnTo>
                  <a:lnTo>
                    <a:pt x="0" y="111"/>
                  </a:lnTo>
                  <a:lnTo>
                    <a:pt x="1" y="114"/>
                  </a:lnTo>
                  <a:lnTo>
                    <a:pt x="3" y="115"/>
                  </a:lnTo>
                  <a:lnTo>
                    <a:pt x="6" y="116"/>
                  </a:lnTo>
                  <a:lnTo>
                    <a:pt x="8" y="116"/>
                  </a:lnTo>
                  <a:lnTo>
                    <a:pt x="10" y="115"/>
                  </a:lnTo>
                  <a:lnTo>
                    <a:pt x="11" y="113"/>
                  </a:lnTo>
                  <a:lnTo>
                    <a:pt x="13" y="109"/>
                  </a:lnTo>
                  <a:lnTo>
                    <a:pt x="15" y="101"/>
                  </a:lnTo>
                  <a:lnTo>
                    <a:pt x="19" y="88"/>
                  </a:lnTo>
                  <a:lnTo>
                    <a:pt x="25" y="73"/>
                  </a:lnTo>
                  <a:lnTo>
                    <a:pt x="31" y="57"/>
                  </a:lnTo>
                  <a:lnTo>
                    <a:pt x="37" y="40"/>
                  </a:lnTo>
                  <a:lnTo>
                    <a:pt x="42" y="24"/>
                  </a:lnTo>
                  <a:lnTo>
                    <a:pt x="48" y="10"/>
                  </a:lnTo>
                  <a:close/>
                </a:path>
              </a:pathLst>
            </a:custGeom>
            <a:solidFill>
              <a:srgbClr val="B7EACE"/>
            </a:solidFill>
            <a:ln w="9525">
              <a:noFill/>
              <a:round/>
              <a:headEnd/>
              <a:tailEnd/>
            </a:ln>
          </p:spPr>
          <p:txBody>
            <a:bodyPr/>
            <a:lstStyle/>
            <a:p>
              <a:endParaRPr lang="en-US" dirty="0">
                <a:solidFill>
                  <a:prstClr val="black"/>
                </a:solidFill>
              </a:endParaRPr>
            </a:p>
          </p:txBody>
        </p:sp>
        <p:sp>
          <p:nvSpPr>
            <p:cNvPr id="74857" name="Freeform 1331"/>
            <p:cNvSpPr>
              <a:spLocks/>
            </p:cNvSpPr>
            <p:nvPr/>
          </p:nvSpPr>
          <p:spPr bwMode="auto">
            <a:xfrm>
              <a:off x="750" y="3550"/>
              <a:ext cx="61" cy="49"/>
            </a:xfrm>
            <a:custGeom>
              <a:avLst/>
              <a:gdLst>
                <a:gd name="T0" fmla="*/ 4 w 122"/>
                <a:gd name="T1" fmla="*/ 1 h 96"/>
                <a:gd name="T2" fmla="*/ 4 w 122"/>
                <a:gd name="T3" fmla="*/ 1 h 96"/>
                <a:gd name="T4" fmla="*/ 4 w 122"/>
                <a:gd name="T5" fmla="*/ 1 h 96"/>
                <a:gd name="T6" fmla="*/ 4 w 122"/>
                <a:gd name="T7" fmla="*/ 1 h 96"/>
                <a:gd name="T8" fmla="*/ 4 w 122"/>
                <a:gd name="T9" fmla="*/ 1 h 96"/>
                <a:gd name="T10" fmla="*/ 4 w 122"/>
                <a:gd name="T11" fmla="*/ 1 h 96"/>
                <a:gd name="T12" fmla="*/ 4 w 122"/>
                <a:gd name="T13" fmla="*/ 0 h 96"/>
                <a:gd name="T14" fmla="*/ 4 w 122"/>
                <a:gd name="T15" fmla="*/ 0 h 96"/>
                <a:gd name="T16" fmla="*/ 4 w 122"/>
                <a:gd name="T17" fmla="*/ 1 h 96"/>
                <a:gd name="T18" fmla="*/ 3 w 122"/>
                <a:gd name="T19" fmla="*/ 1 h 96"/>
                <a:gd name="T20" fmla="*/ 3 w 122"/>
                <a:gd name="T21" fmla="*/ 1 h 96"/>
                <a:gd name="T22" fmla="*/ 2 w 122"/>
                <a:gd name="T23" fmla="*/ 2 h 96"/>
                <a:gd name="T24" fmla="*/ 2 w 122"/>
                <a:gd name="T25" fmla="*/ 2 h 96"/>
                <a:gd name="T26" fmla="*/ 1 w 122"/>
                <a:gd name="T27" fmla="*/ 3 h 96"/>
                <a:gd name="T28" fmla="*/ 1 w 122"/>
                <a:gd name="T29" fmla="*/ 3 h 96"/>
                <a:gd name="T30" fmla="*/ 0 w 122"/>
                <a:gd name="T31" fmla="*/ 3 h 96"/>
                <a:gd name="T32" fmla="*/ 0 w 122"/>
                <a:gd name="T33" fmla="*/ 4 h 96"/>
                <a:gd name="T34" fmla="*/ 1 w 122"/>
                <a:gd name="T35" fmla="*/ 3 h 96"/>
                <a:gd name="T36" fmla="*/ 1 w 122"/>
                <a:gd name="T37" fmla="*/ 3 h 96"/>
                <a:gd name="T38" fmla="*/ 2 w 122"/>
                <a:gd name="T39" fmla="*/ 3 h 96"/>
                <a:gd name="T40" fmla="*/ 2 w 122"/>
                <a:gd name="T41" fmla="*/ 3 h 96"/>
                <a:gd name="T42" fmla="*/ 3 w 122"/>
                <a:gd name="T43" fmla="*/ 2 h 96"/>
                <a:gd name="T44" fmla="*/ 3 w 122"/>
                <a:gd name="T45" fmla="*/ 2 h 96"/>
                <a:gd name="T46" fmla="*/ 4 w 122"/>
                <a:gd name="T47" fmla="*/ 1 h 96"/>
                <a:gd name="T48" fmla="*/ 4 w 122"/>
                <a:gd name="T49" fmla="*/ 1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
                <a:gd name="T76" fmla="*/ 0 h 96"/>
                <a:gd name="T77" fmla="*/ 122 w 122"/>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 h="96">
                  <a:moveTo>
                    <a:pt x="116" y="20"/>
                  </a:moveTo>
                  <a:lnTo>
                    <a:pt x="120" y="17"/>
                  </a:lnTo>
                  <a:lnTo>
                    <a:pt x="122" y="12"/>
                  </a:lnTo>
                  <a:lnTo>
                    <a:pt x="122" y="9"/>
                  </a:lnTo>
                  <a:lnTo>
                    <a:pt x="120" y="4"/>
                  </a:lnTo>
                  <a:lnTo>
                    <a:pt x="116" y="2"/>
                  </a:lnTo>
                  <a:lnTo>
                    <a:pt x="113" y="0"/>
                  </a:lnTo>
                  <a:lnTo>
                    <a:pt x="108" y="0"/>
                  </a:lnTo>
                  <a:lnTo>
                    <a:pt x="104" y="2"/>
                  </a:lnTo>
                  <a:lnTo>
                    <a:pt x="89" y="13"/>
                  </a:lnTo>
                  <a:lnTo>
                    <a:pt x="70" y="27"/>
                  </a:lnTo>
                  <a:lnTo>
                    <a:pt x="52" y="42"/>
                  </a:lnTo>
                  <a:lnTo>
                    <a:pt x="35" y="56"/>
                  </a:lnTo>
                  <a:lnTo>
                    <a:pt x="20" y="70"/>
                  </a:lnTo>
                  <a:lnTo>
                    <a:pt x="7" y="83"/>
                  </a:lnTo>
                  <a:lnTo>
                    <a:pt x="0" y="91"/>
                  </a:lnTo>
                  <a:lnTo>
                    <a:pt x="0" y="96"/>
                  </a:lnTo>
                  <a:lnTo>
                    <a:pt x="8" y="93"/>
                  </a:lnTo>
                  <a:lnTo>
                    <a:pt x="18" y="85"/>
                  </a:lnTo>
                  <a:lnTo>
                    <a:pt x="33" y="76"/>
                  </a:lnTo>
                  <a:lnTo>
                    <a:pt x="50" y="65"/>
                  </a:lnTo>
                  <a:lnTo>
                    <a:pt x="67" y="53"/>
                  </a:lnTo>
                  <a:lnTo>
                    <a:pt x="84" y="41"/>
                  </a:lnTo>
                  <a:lnTo>
                    <a:pt x="100" y="30"/>
                  </a:lnTo>
                  <a:lnTo>
                    <a:pt x="116" y="20"/>
                  </a:lnTo>
                  <a:close/>
                </a:path>
              </a:pathLst>
            </a:custGeom>
            <a:solidFill>
              <a:srgbClr val="B7EACE"/>
            </a:solidFill>
            <a:ln w="9525">
              <a:noFill/>
              <a:round/>
              <a:headEnd/>
              <a:tailEnd/>
            </a:ln>
          </p:spPr>
          <p:txBody>
            <a:bodyPr/>
            <a:lstStyle/>
            <a:p>
              <a:endParaRPr lang="en-US" dirty="0">
                <a:solidFill>
                  <a:prstClr val="black"/>
                </a:solidFill>
              </a:endParaRPr>
            </a:p>
          </p:txBody>
        </p:sp>
        <p:sp>
          <p:nvSpPr>
            <p:cNvPr id="74858" name="Freeform 1332"/>
            <p:cNvSpPr>
              <a:spLocks/>
            </p:cNvSpPr>
            <p:nvPr/>
          </p:nvSpPr>
          <p:spPr bwMode="auto">
            <a:xfrm>
              <a:off x="741" y="3541"/>
              <a:ext cx="61" cy="48"/>
            </a:xfrm>
            <a:custGeom>
              <a:avLst/>
              <a:gdLst>
                <a:gd name="T0" fmla="*/ 4 w 122"/>
                <a:gd name="T1" fmla="*/ 0 h 97"/>
                <a:gd name="T2" fmla="*/ 4 w 122"/>
                <a:gd name="T3" fmla="*/ 0 h 97"/>
                <a:gd name="T4" fmla="*/ 4 w 122"/>
                <a:gd name="T5" fmla="*/ 0 h 97"/>
                <a:gd name="T6" fmla="*/ 4 w 122"/>
                <a:gd name="T7" fmla="*/ 0 h 97"/>
                <a:gd name="T8" fmla="*/ 4 w 122"/>
                <a:gd name="T9" fmla="*/ 0 h 97"/>
                <a:gd name="T10" fmla="*/ 4 w 122"/>
                <a:gd name="T11" fmla="*/ 0 h 97"/>
                <a:gd name="T12" fmla="*/ 4 w 122"/>
                <a:gd name="T13" fmla="*/ 0 h 97"/>
                <a:gd name="T14" fmla="*/ 4 w 122"/>
                <a:gd name="T15" fmla="*/ 0 h 97"/>
                <a:gd name="T16" fmla="*/ 4 w 122"/>
                <a:gd name="T17" fmla="*/ 0 h 97"/>
                <a:gd name="T18" fmla="*/ 3 w 122"/>
                <a:gd name="T19" fmla="*/ 0 h 97"/>
                <a:gd name="T20" fmla="*/ 3 w 122"/>
                <a:gd name="T21" fmla="*/ 0 h 97"/>
                <a:gd name="T22" fmla="*/ 2 w 122"/>
                <a:gd name="T23" fmla="*/ 1 h 97"/>
                <a:gd name="T24" fmla="*/ 2 w 122"/>
                <a:gd name="T25" fmla="*/ 1 h 97"/>
                <a:gd name="T26" fmla="*/ 1 w 122"/>
                <a:gd name="T27" fmla="*/ 2 h 97"/>
                <a:gd name="T28" fmla="*/ 1 w 122"/>
                <a:gd name="T29" fmla="*/ 2 h 97"/>
                <a:gd name="T30" fmla="*/ 1 w 122"/>
                <a:gd name="T31" fmla="*/ 2 h 97"/>
                <a:gd name="T32" fmla="*/ 0 w 122"/>
                <a:gd name="T33" fmla="*/ 3 h 97"/>
                <a:gd name="T34" fmla="*/ 1 w 122"/>
                <a:gd name="T35" fmla="*/ 2 h 97"/>
                <a:gd name="T36" fmla="*/ 1 w 122"/>
                <a:gd name="T37" fmla="*/ 2 h 97"/>
                <a:gd name="T38" fmla="*/ 2 w 122"/>
                <a:gd name="T39" fmla="*/ 2 h 97"/>
                <a:gd name="T40" fmla="*/ 2 w 122"/>
                <a:gd name="T41" fmla="*/ 2 h 97"/>
                <a:gd name="T42" fmla="*/ 3 w 122"/>
                <a:gd name="T43" fmla="*/ 1 h 97"/>
                <a:gd name="T44" fmla="*/ 3 w 122"/>
                <a:gd name="T45" fmla="*/ 1 h 97"/>
                <a:gd name="T46" fmla="*/ 4 w 122"/>
                <a:gd name="T47" fmla="*/ 0 h 97"/>
                <a:gd name="T48" fmla="*/ 4 w 122"/>
                <a:gd name="T49" fmla="*/ 0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
                <a:gd name="T76" fmla="*/ 0 h 97"/>
                <a:gd name="T77" fmla="*/ 122 w 122"/>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 h="97">
                  <a:moveTo>
                    <a:pt x="117" y="20"/>
                  </a:moveTo>
                  <a:lnTo>
                    <a:pt x="120" y="16"/>
                  </a:lnTo>
                  <a:lnTo>
                    <a:pt x="122" y="13"/>
                  </a:lnTo>
                  <a:lnTo>
                    <a:pt x="122" y="8"/>
                  </a:lnTo>
                  <a:lnTo>
                    <a:pt x="120" y="5"/>
                  </a:lnTo>
                  <a:lnTo>
                    <a:pt x="116" y="3"/>
                  </a:lnTo>
                  <a:lnTo>
                    <a:pt x="113" y="0"/>
                  </a:lnTo>
                  <a:lnTo>
                    <a:pt x="108" y="0"/>
                  </a:lnTo>
                  <a:lnTo>
                    <a:pt x="105" y="1"/>
                  </a:lnTo>
                  <a:lnTo>
                    <a:pt x="88" y="13"/>
                  </a:lnTo>
                  <a:lnTo>
                    <a:pt x="71" y="27"/>
                  </a:lnTo>
                  <a:lnTo>
                    <a:pt x="53" y="42"/>
                  </a:lnTo>
                  <a:lnTo>
                    <a:pt x="35" y="57"/>
                  </a:lnTo>
                  <a:lnTo>
                    <a:pt x="21" y="70"/>
                  </a:lnTo>
                  <a:lnTo>
                    <a:pt x="8" y="82"/>
                  </a:lnTo>
                  <a:lnTo>
                    <a:pt x="1" y="91"/>
                  </a:lnTo>
                  <a:lnTo>
                    <a:pt x="0" y="97"/>
                  </a:lnTo>
                  <a:lnTo>
                    <a:pt x="8" y="95"/>
                  </a:lnTo>
                  <a:lnTo>
                    <a:pt x="19" y="88"/>
                  </a:lnTo>
                  <a:lnTo>
                    <a:pt x="33" y="79"/>
                  </a:lnTo>
                  <a:lnTo>
                    <a:pt x="49" y="67"/>
                  </a:lnTo>
                  <a:lnTo>
                    <a:pt x="67" y="54"/>
                  </a:lnTo>
                  <a:lnTo>
                    <a:pt x="84" y="42"/>
                  </a:lnTo>
                  <a:lnTo>
                    <a:pt x="101" y="30"/>
                  </a:lnTo>
                  <a:lnTo>
                    <a:pt x="117" y="2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59" name="Freeform 1333"/>
            <p:cNvSpPr>
              <a:spLocks/>
            </p:cNvSpPr>
            <p:nvPr/>
          </p:nvSpPr>
          <p:spPr bwMode="auto">
            <a:xfrm>
              <a:off x="500" y="3641"/>
              <a:ext cx="196" cy="113"/>
            </a:xfrm>
            <a:custGeom>
              <a:avLst/>
              <a:gdLst>
                <a:gd name="T0" fmla="*/ 11 w 392"/>
                <a:gd name="T1" fmla="*/ 2 h 224"/>
                <a:gd name="T2" fmla="*/ 10 w 392"/>
                <a:gd name="T3" fmla="*/ 1 h 224"/>
                <a:gd name="T4" fmla="*/ 9 w 392"/>
                <a:gd name="T5" fmla="*/ 1 h 224"/>
                <a:gd name="T6" fmla="*/ 7 w 392"/>
                <a:gd name="T7" fmla="*/ 1 h 224"/>
                <a:gd name="T8" fmla="*/ 6 w 392"/>
                <a:gd name="T9" fmla="*/ 1 h 224"/>
                <a:gd name="T10" fmla="*/ 6 w 392"/>
                <a:gd name="T11" fmla="*/ 0 h 224"/>
                <a:gd name="T12" fmla="*/ 5 w 392"/>
                <a:gd name="T13" fmla="*/ 1 h 224"/>
                <a:gd name="T14" fmla="*/ 5 w 392"/>
                <a:gd name="T15" fmla="*/ 1 h 224"/>
                <a:gd name="T16" fmla="*/ 3 w 392"/>
                <a:gd name="T17" fmla="*/ 1 h 224"/>
                <a:gd name="T18" fmla="*/ 2 w 392"/>
                <a:gd name="T19" fmla="*/ 1 h 224"/>
                <a:gd name="T20" fmla="*/ 1 w 392"/>
                <a:gd name="T21" fmla="*/ 3 h 224"/>
                <a:gd name="T22" fmla="*/ 0 w 392"/>
                <a:gd name="T23" fmla="*/ 4 h 224"/>
                <a:gd name="T24" fmla="*/ 1 w 392"/>
                <a:gd name="T25" fmla="*/ 5 h 224"/>
                <a:gd name="T26" fmla="*/ 2 w 392"/>
                <a:gd name="T27" fmla="*/ 6 h 224"/>
                <a:gd name="T28" fmla="*/ 2 w 392"/>
                <a:gd name="T29" fmla="*/ 7 h 224"/>
                <a:gd name="T30" fmla="*/ 3 w 392"/>
                <a:gd name="T31" fmla="*/ 7 h 224"/>
                <a:gd name="T32" fmla="*/ 5 w 392"/>
                <a:gd name="T33" fmla="*/ 7 h 224"/>
                <a:gd name="T34" fmla="*/ 6 w 392"/>
                <a:gd name="T35" fmla="*/ 8 h 224"/>
                <a:gd name="T36" fmla="*/ 6 w 392"/>
                <a:gd name="T37" fmla="*/ 8 h 224"/>
                <a:gd name="T38" fmla="*/ 7 w 392"/>
                <a:gd name="T39" fmla="*/ 8 h 224"/>
                <a:gd name="T40" fmla="*/ 10 w 392"/>
                <a:gd name="T41" fmla="*/ 7 h 224"/>
                <a:gd name="T42" fmla="*/ 11 w 392"/>
                <a:gd name="T43" fmla="*/ 7 h 224"/>
                <a:gd name="T44" fmla="*/ 12 w 392"/>
                <a:gd name="T45" fmla="*/ 7 h 224"/>
                <a:gd name="T46" fmla="*/ 12 w 392"/>
                <a:gd name="T47" fmla="*/ 6 h 224"/>
                <a:gd name="T48" fmla="*/ 12 w 392"/>
                <a:gd name="T49" fmla="*/ 5 h 224"/>
                <a:gd name="T50" fmla="*/ 12 w 392"/>
                <a:gd name="T51" fmla="*/ 4 h 224"/>
                <a:gd name="T52" fmla="*/ 12 w 392"/>
                <a:gd name="T53" fmla="*/ 4 h 224"/>
                <a:gd name="T54" fmla="*/ 12 w 392"/>
                <a:gd name="T55" fmla="*/ 4 h 224"/>
                <a:gd name="T56" fmla="*/ 12 w 392"/>
                <a:gd name="T57" fmla="*/ 3 h 224"/>
                <a:gd name="T58" fmla="*/ 11 w 392"/>
                <a:gd name="T59" fmla="*/ 3 h 224"/>
                <a:gd name="T60" fmla="*/ 11 w 392"/>
                <a:gd name="T61" fmla="*/ 3 h 224"/>
                <a:gd name="T62" fmla="*/ 11 w 392"/>
                <a:gd name="T63" fmla="*/ 3 h 224"/>
                <a:gd name="T64" fmla="*/ 10 w 392"/>
                <a:gd name="T65" fmla="*/ 4 h 224"/>
                <a:gd name="T66" fmla="*/ 11 w 392"/>
                <a:gd name="T67" fmla="*/ 4 h 224"/>
                <a:gd name="T68" fmla="*/ 11 w 392"/>
                <a:gd name="T69" fmla="*/ 4 h 224"/>
                <a:gd name="T70" fmla="*/ 12 w 392"/>
                <a:gd name="T71" fmla="*/ 5 h 224"/>
                <a:gd name="T72" fmla="*/ 11 w 392"/>
                <a:gd name="T73" fmla="*/ 5 h 224"/>
                <a:gd name="T74" fmla="*/ 11 w 392"/>
                <a:gd name="T75" fmla="*/ 6 h 224"/>
                <a:gd name="T76" fmla="*/ 10 w 392"/>
                <a:gd name="T77" fmla="*/ 6 h 224"/>
                <a:gd name="T78" fmla="*/ 7 w 392"/>
                <a:gd name="T79" fmla="*/ 6 h 224"/>
                <a:gd name="T80" fmla="*/ 6 w 392"/>
                <a:gd name="T81" fmla="*/ 6 h 224"/>
                <a:gd name="T82" fmla="*/ 5 w 392"/>
                <a:gd name="T83" fmla="*/ 6 h 224"/>
                <a:gd name="T84" fmla="*/ 3 w 392"/>
                <a:gd name="T85" fmla="*/ 6 h 224"/>
                <a:gd name="T86" fmla="*/ 2 w 392"/>
                <a:gd name="T87" fmla="*/ 5 h 224"/>
                <a:gd name="T88" fmla="*/ 2 w 392"/>
                <a:gd name="T89" fmla="*/ 4 h 224"/>
                <a:gd name="T90" fmla="*/ 2 w 392"/>
                <a:gd name="T91" fmla="*/ 3 h 224"/>
                <a:gd name="T92" fmla="*/ 3 w 392"/>
                <a:gd name="T93" fmla="*/ 2 h 224"/>
                <a:gd name="T94" fmla="*/ 3 w 392"/>
                <a:gd name="T95" fmla="*/ 2 h 224"/>
                <a:gd name="T96" fmla="*/ 5 w 392"/>
                <a:gd name="T97" fmla="*/ 1 h 224"/>
                <a:gd name="T98" fmla="*/ 6 w 392"/>
                <a:gd name="T99" fmla="*/ 1 h 224"/>
                <a:gd name="T100" fmla="*/ 6 w 392"/>
                <a:gd name="T101" fmla="*/ 1 h 224"/>
                <a:gd name="T102" fmla="*/ 7 w 392"/>
                <a:gd name="T103" fmla="*/ 1 h 224"/>
                <a:gd name="T104" fmla="*/ 10 w 392"/>
                <a:gd name="T105" fmla="*/ 2 h 224"/>
                <a:gd name="T106" fmla="*/ 11 w 392"/>
                <a:gd name="T107" fmla="*/ 2 h 224"/>
                <a:gd name="T108" fmla="*/ 11 w 392"/>
                <a:gd name="T109" fmla="*/ 2 h 224"/>
                <a:gd name="T110" fmla="*/ 11 w 392"/>
                <a:gd name="T111" fmla="*/ 2 h 2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2"/>
                <a:gd name="T169" fmla="*/ 0 h 224"/>
                <a:gd name="T170" fmla="*/ 392 w 392"/>
                <a:gd name="T171" fmla="*/ 224 h 2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2" h="224">
                  <a:moveTo>
                    <a:pt x="349" y="42"/>
                  </a:moveTo>
                  <a:lnTo>
                    <a:pt x="337" y="34"/>
                  </a:lnTo>
                  <a:lnTo>
                    <a:pt x="324" y="27"/>
                  </a:lnTo>
                  <a:lnTo>
                    <a:pt x="310" y="20"/>
                  </a:lnTo>
                  <a:lnTo>
                    <a:pt x="295" y="16"/>
                  </a:lnTo>
                  <a:lnTo>
                    <a:pt x="280" y="11"/>
                  </a:lnTo>
                  <a:lnTo>
                    <a:pt x="265" y="8"/>
                  </a:lnTo>
                  <a:lnTo>
                    <a:pt x="250" y="4"/>
                  </a:lnTo>
                  <a:lnTo>
                    <a:pt x="235" y="2"/>
                  </a:lnTo>
                  <a:lnTo>
                    <a:pt x="220" y="1"/>
                  </a:lnTo>
                  <a:lnTo>
                    <a:pt x="204" y="0"/>
                  </a:lnTo>
                  <a:lnTo>
                    <a:pt x="189" y="0"/>
                  </a:lnTo>
                  <a:lnTo>
                    <a:pt x="174" y="0"/>
                  </a:lnTo>
                  <a:lnTo>
                    <a:pt x="159" y="1"/>
                  </a:lnTo>
                  <a:lnTo>
                    <a:pt x="145" y="1"/>
                  </a:lnTo>
                  <a:lnTo>
                    <a:pt x="132" y="3"/>
                  </a:lnTo>
                  <a:lnTo>
                    <a:pt x="118" y="4"/>
                  </a:lnTo>
                  <a:lnTo>
                    <a:pt x="93" y="10"/>
                  </a:lnTo>
                  <a:lnTo>
                    <a:pt x="69" y="18"/>
                  </a:lnTo>
                  <a:lnTo>
                    <a:pt x="47" y="31"/>
                  </a:lnTo>
                  <a:lnTo>
                    <a:pt x="29" y="47"/>
                  </a:lnTo>
                  <a:lnTo>
                    <a:pt x="14" y="65"/>
                  </a:lnTo>
                  <a:lnTo>
                    <a:pt x="4" y="86"/>
                  </a:lnTo>
                  <a:lnTo>
                    <a:pt x="0" y="110"/>
                  </a:lnTo>
                  <a:lnTo>
                    <a:pt x="5" y="135"/>
                  </a:lnTo>
                  <a:lnTo>
                    <a:pt x="12" y="153"/>
                  </a:lnTo>
                  <a:lnTo>
                    <a:pt x="22" y="166"/>
                  </a:lnTo>
                  <a:lnTo>
                    <a:pt x="35" y="179"/>
                  </a:lnTo>
                  <a:lnTo>
                    <a:pt x="49" y="190"/>
                  </a:lnTo>
                  <a:lnTo>
                    <a:pt x="64" y="198"/>
                  </a:lnTo>
                  <a:lnTo>
                    <a:pt x="81" y="204"/>
                  </a:lnTo>
                  <a:lnTo>
                    <a:pt x="98" y="210"/>
                  </a:lnTo>
                  <a:lnTo>
                    <a:pt x="115" y="215"/>
                  </a:lnTo>
                  <a:lnTo>
                    <a:pt x="133" y="218"/>
                  </a:lnTo>
                  <a:lnTo>
                    <a:pt x="152" y="222"/>
                  </a:lnTo>
                  <a:lnTo>
                    <a:pt x="172" y="223"/>
                  </a:lnTo>
                  <a:lnTo>
                    <a:pt x="193" y="224"/>
                  </a:lnTo>
                  <a:lnTo>
                    <a:pt x="213" y="224"/>
                  </a:lnTo>
                  <a:lnTo>
                    <a:pt x="234" y="223"/>
                  </a:lnTo>
                  <a:lnTo>
                    <a:pt x="255" y="222"/>
                  </a:lnTo>
                  <a:lnTo>
                    <a:pt x="274" y="219"/>
                  </a:lnTo>
                  <a:lnTo>
                    <a:pt x="294" y="216"/>
                  </a:lnTo>
                  <a:lnTo>
                    <a:pt x="312" y="211"/>
                  </a:lnTo>
                  <a:lnTo>
                    <a:pt x="328" y="207"/>
                  </a:lnTo>
                  <a:lnTo>
                    <a:pt x="343" y="201"/>
                  </a:lnTo>
                  <a:lnTo>
                    <a:pt x="357" y="195"/>
                  </a:lnTo>
                  <a:lnTo>
                    <a:pt x="369" y="187"/>
                  </a:lnTo>
                  <a:lnTo>
                    <a:pt x="377" y="180"/>
                  </a:lnTo>
                  <a:lnTo>
                    <a:pt x="383" y="171"/>
                  </a:lnTo>
                  <a:lnTo>
                    <a:pt x="389" y="154"/>
                  </a:lnTo>
                  <a:lnTo>
                    <a:pt x="392" y="138"/>
                  </a:lnTo>
                  <a:lnTo>
                    <a:pt x="391" y="126"/>
                  </a:lnTo>
                  <a:lnTo>
                    <a:pt x="389" y="122"/>
                  </a:lnTo>
                  <a:lnTo>
                    <a:pt x="385" y="116"/>
                  </a:lnTo>
                  <a:lnTo>
                    <a:pt x="380" y="109"/>
                  </a:lnTo>
                  <a:lnTo>
                    <a:pt x="375" y="102"/>
                  </a:lnTo>
                  <a:lnTo>
                    <a:pt x="369" y="96"/>
                  </a:lnTo>
                  <a:lnTo>
                    <a:pt x="362" y="92"/>
                  </a:lnTo>
                  <a:lnTo>
                    <a:pt x="355" y="87"/>
                  </a:lnTo>
                  <a:lnTo>
                    <a:pt x="348" y="84"/>
                  </a:lnTo>
                  <a:lnTo>
                    <a:pt x="340" y="82"/>
                  </a:lnTo>
                  <a:lnTo>
                    <a:pt x="333" y="82"/>
                  </a:lnTo>
                  <a:lnTo>
                    <a:pt x="327" y="85"/>
                  </a:lnTo>
                  <a:lnTo>
                    <a:pt x="323" y="88"/>
                  </a:lnTo>
                  <a:lnTo>
                    <a:pt x="320" y="94"/>
                  </a:lnTo>
                  <a:lnTo>
                    <a:pt x="320" y="101"/>
                  </a:lnTo>
                  <a:lnTo>
                    <a:pt x="322" y="107"/>
                  </a:lnTo>
                  <a:lnTo>
                    <a:pt x="326" y="111"/>
                  </a:lnTo>
                  <a:lnTo>
                    <a:pt x="332" y="114"/>
                  </a:lnTo>
                  <a:lnTo>
                    <a:pt x="339" y="116"/>
                  </a:lnTo>
                  <a:lnTo>
                    <a:pt x="347" y="120"/>
                  </a:lnTo>
                  <a:lnTo>
                    <a:pt x="355" y="128"/>
                  </a:lnTo>
                  <a:lnTo>
                    <a:pt x="355" y="146"/>
                  </a:lnTo>
                  <a:lnTo>
                    <a:pt x="349" y="155"/>
                  </a:lnTo>
                  <a:lnTo>
                    <a:pt x="340" y="163"/>
                  </a:lnTo>
                  <a:lnTo>
                    <a:pt x="326" y="171"/>
                  </a:lnTo>
                  <a:lnTo>
                    <a:pt x="310" y="177"/>
                  </a:lnTo>
                  <a:lnTo>
                    <a:pt x="290" y="181"/>
                  </a:lnTo>
                  <a:lnTo>
                    <a:pt x="269" y="185"/>
                  </a:lnTo>
                  <a:lnTo>
                    <a:pt x="246" y="187"/>
                  </a:lnTo>
                  <a:lnTo>
                    <a:pt x="221" y="187"/>
                  </a:lnTo>
                  <a:lnTo>
                    <a:pt x="196" y="187"/>
                  </a:lnTo>
                  <a:lnTo>
                    <a:pt x="171" y="184"/>
                  </a:lnTo>
                  <a:lnTo>
                    <a:pt x="145" y="180"/>
                  </a:lnTo>
                  <a:lnTo>
                    <a:pt x="121" y="173"/>
                  </a:lnTo>
                  <a:lnTo>
                    <a:pt x="98" y="166"/>
                  </a:lnTo>
                  <a:lnTo>
                    <a:pt x="77" y="156"/>
                  </a:lnTo>
                  <a:lnTo>
                    <a:pt x="58" y="143"/>
                  </a:lnTo>
                  <a:lnTo>
                    <a:pt x="42" y="130"/>
                  </a:lnTo>
                  <a:lnTo>
                    <a:pt x="36" y="115"/>
                  </a:lnTo>
                  <a:lnTo>
                    <a:pt x="38" y="95"/>
                  </a:lnTo>
                  <a:lnTo>
                    <a:pt x="45" y="77"/>
                  </a:lnTo>
                  <a:lnTo>
                    <a:pt x="55" y="64"/>
                  </a:lnTo>
                  <a:lnTo>
                    <a:pt x="72" y="54"/>
                  </a:lnTo>
                  <a:lnTo>
                    <a:pt x="88" y="44"/>
                  </a:lnTo>
                  <a:lnTo>
                    <a:pt x="105" y="38"/>
                  </a:lnTo>
                  <a:lnTo>
                    <a:pt x="122" y="33"/>
                  </a:lnTo>
                  <a:lnTo>
                    <a:pt x="140" y="29"/>
                  </a:lnTo>
                  <a:lnTo>
                    <a:pt x="158" y="27"/>
                  </a:lnTo>
                  <a:lnTo>
                    <a:pt x="176" y="26"/>
                  </a:lnTo>
                  <a:lnTo>
                    <a:pt x="195" y="26"/>
                  </a:lnTo>
                  <a:lnTo>
                    <a:pt x="214" y="27"/>
                  </a:lnTo>
                  <a:lnTo>
                    <a:pt x="233" y="29"/>
                  </a:lnTo>
                  <a:lnTo>
                    <a:pt x="251" y="32"/>
                  </a:lnTo>
                  <a:lnTo>
                    <a:pt x="270" y="34"/>
                  </a:lnTo>
                  <a:lnTo>
                    <a:pt x="289" y="38"/>
                  </a:lnTo>
                  <a:lnTo>
                    <a:pt x="308" y="41"/>
                  </a:lnTo>
                  <a:lnTo>
                    <a:pt x="325" y="44"/>
                  </a:lnTo>
                  <a:lnTo>
                    <a:pt x="343" y="48"/>
                  </a:lnTo>
                  <a:lnTo>
                    <a:pt x="345" y="47"/>
                  </a:lnTo>
                  <a:lnTo>
                    <a:pt x="347" y="44"/>
                  </a:lnTo>
                  <a:lnTo>
                    <a:pt x="348" y="43"/>
                  </a:lnTo>
                  <a:lnTo>
                    <a:pt x="349" y="42"/>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60" name="Freeform 1334"/>
            <p:cNvSpPr>
              <a:spLocks/>
            </p:cNvSpPr>
            <p:nvPr/>
          </p:nvSpPr>
          <p:spPr bwMode="auto">
            <a:xfrm>
              <a:off x="477" y="3665"/>
              <a:ext cx="39" cy="10"/>
            </a:xfrm>
            <a:custGeom>
              <a:avLst/>
              <a:gdLst>
                <a:gd name="T0" fmla="*/ 3 w 77"/>
                <a:gd name="T1" fmla="*/ 1 h 19"/>
                <a:gd name="T2" fmla="*/ 3 w 77"/>
                <a:gd name="T3" fmla="*/ 1 h 19"/>
                <a:gd name="T4" fmla="*/ 3 w 77"/>
                <a:gd name="T5" fmla="*/ 1 h 19"/>
                <a:gd name="T6" fmla="*/ 3 w 77"/>
                <a:gd name="T7" fmla="*/ 1 h 19"/>
                <a:gd name="T8" fmla="*/ 3 w 77"/>
                <a:gd name="T9" fmla="*/ 1 h 19"/>
                <a:gd name="T10" fmla="*/ 3 w 77"/>
                <a:gd name="T11" fmla="*/ 1 h 19"/>
                <a:gd name="T12" fmla="*/ 3 w 77"/>
                <a:gd name="T13" fmla="*/ 1 h 19"/>
                <a:gd name="T14" fmla="*/ 3 w 77"/>
                <a:gd name="T15" fmla="*/ 1 h 19"/>
                <a:gd name="T16" fmla="*/ 3 w 77"/>
                <a:gd name="T17" fmla="*/ 0 h 19"/>
                <a:gd name="T18" fmla="*/ 2 w 77"/>
                <a:gd name="T19" fmla="*/ 1 h 19"/>
                <a:gd name="T20" fmla="*/ 2 w 77"/>
                <a:gd name="T21" fmla="*/ 1 h 19"/>
                <a:gd name="T22" fmla="*/ 2 w 77"/>
                <a:gd name="T23" fmla="*/ 1 h 19"/>
                <a:gd name="T24" fmla="*/ 1 w 77"/>
                <a:gd name="T25" fmla="*/ 1 h 19"/>
                <a:gd name="T26" fmla="*/ 1 w 77"/>
                <a:gd name="T27" fmla="*/ 1 h 19"/>
                <a:gd name="T28" fmla="*/ 1 w 77"/>
                <a:gd name="T29" fmla="*/ 1 h 19"/>
                <a:gd name="T30" fmla="*/ 1 w 77"/>
                <a:gd name="T31" fmla="*/ 1 h 19"/>
                <a:gd name="T32" fmla="*/ 0 w 77"/>
                <a:gd name="T33" fmla="*/ 1 h 19"/>
                <a:gd name="T34" fmla="*/ 1 w 77"/>
                <a:gd name="T35" fmla="*/ 1 h 19"/>
                <a:gd name="T36" fmla="*/ 1 w 77"/>
                <a:gd name="T37" fmla="*/ 1 h 19"/>
                <a:gd name="T38" fmla="*/ 1 w 77"/>
                <a:gd name="T39" fmla="*/ 1 h 19"/>
                <a:gd name="T40" fmla="*/ 1 w 77"/>
                <a:gd name="T41" fmla="*/ 1 h 19"/>
                <a:gd name="T42" fmla="*/ 1 w 77"/>
                <a:gd name="T43" fmla="*/ 1 h 19"/>
                <a:gd name="T44" fmla="*/ 2 w 77"/>
                <a:gd name="T45" fmla="*/ 1 h 19"/>
                <a:gd name="T46" fmla="*/ 2 w 77"/>
                <a:gd name="T47" fmla="*/ 1 h 19"/>
                <a:gd name="T48" fmla="*/ 3 w 77"/>
                <a:gd name="T49" fmla="*/ 1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9"/>
                <a:gd name="T77" fmla="*/ 77 w 77"/>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9">
                  <a:moveTo>
                    <a:pt x="68" y="19"/>
                  </a:moveTo>
                  <a:lnTo>
                    <a:pt x="72" y="18"/>
                  </a:lnTo>
                  <a:lnTo>
                    <a:pt x="75" y="16"/>
                  </a:lnTo>
                  <a:lnTo>
                    <a:pt x="76" y="12"/>
                  </a:lnTo>
                  <a:lnTo>
                    <a:pt x="77" y="9"/>
                  </a:lnTo>
                  <a:lnTo>
                    <a:pt x="76" y="6"/>
                  </a:lnTo>
                  <a:lnTo>
                    <a:pt x="74" y="2"/>
                  </a:lnTo>
                  <a:lnTo>
                    <a:pt x="72" y="1"/>
                  </a:lnTo>
                  <a:lnTo>
                    <a:pt x="67" y="0"/>
                  </a:lnTo>
                  <a:lnTo>
                    <a:pt x="58" y="1"/>
                  </a:lnTo>
                  <a:lnTo>
                    <a:pt x="49" y="1"/>
                  </a:lnTo>
                  <a:lnTo>
                    <a:pt x="40" y="1"/>
                  </a:lnTo>
                  <a:lnTo>
                    <a:pt x="32" y="1"/>
                  </a:lnTo>
                  <a:lnTo>
                    <a:pt x="25" y="2"/>
                  </a:lnTo>
                  <a:lnTo>
                    <a:pt x="17" y="3"/>
                  </a:lnTo>
                  <a:lnTo>
                    <a:pt x="9" y="6"/>
                  </a:lnTo>
                  <a:lnTo>
                    <a:pt x="0" y="10"/>
                  </a:lnTo>
                  <a:lnTo>
                    <a:pt x="1" y="11"/>
                  </a:lnTo>
                  <a:lnTo>
                    <a:pt x="6" y="12"/>
                  </a:lnTo>
                  <a:lnTo>
                    <a:pt x="12" y="14"/>
                  </a:lnTo>
                  <a:lnTo>
                    <a:pt x="20" y="15"/>
                  </a:lnTo>
                  <a:lnTo>
                    <a:pt x="30" y="17"/>
                  </a:lnTo>
                  <a:lnTo>
                    <a:pt x="42" y="18"/>
                  </a:lnTo>
                  <a:lnTo>
                    <a:pt x="54" y="19"/>
                  </a:lnTo>
                  <a:lnTo>
                    <a:pt x="68" y="19"/>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61" name="Freeform 1335"/>
            <p:cNvSpPr>
              <a:spLocks/>
            </p:cNvSpPr>
            <p:nvPr/>
          </p:nvSpPr>
          <p:spPr bwMode="auto">
            <a:xfrm>
              <a:off x="409" y="3596"/>
              <a:ext cx="376" cy="216"/>
            </a:xfrm>
            <a:custGeom>
              <a:avLst/>
              <a:gdLst>
                <a:gd name="T0" fmla="*/ 14 w 751"/>
                <a:gd name="T1" fmla="*/ 1 h 430"/>
                <a:gd name="T2" fmla="*/ 16 w 751"/>
                <a:gd name="T3" fmla="*/ 0 h 430"/>
                <a:gd name="T4" fmla="*/ 19 w 751"/>
                <a:gd name="T5" fmla="*/ 1 h 430"/>
                <a:gd name="T6" fmla="*/ 21 w 751"/>
                <a:gd name="T7" fmla="*/ 2 h 430"/>
                <a:gd name="T8" fmla="*/ 21 w 751"/>
                <a:gd name="T9" fmla="*/ 3 h 430"/>
                <a:gd name="T10" fmla="*/ 20 w 751"/>
                <a:gd name="T11" fmla="*/ 3 h 430"/>
                <a:gd name="T12" fmla="*/ 19 w 751"/>
                <a:gd name="T13" fmla="*/ 4 h 430"/>
                <a:gd name="T14" fmla="*/ 21 w 751"/>
                <a:gd name="T15" fmla="*/ 5 h 430"/>
                <a:gd name="T16" fmla="*/ 23 w 751"/>
                <a:gd name="T17" fmla="*/ 6 h 430"/>
                <a:gd name="T18" fmla="*/ 23 w 751"/>
                <a:gd name="T19" fmla="*/ 6 h 430"/>
                <a:gd name="T20" fmla="*/ 24 w 751"/>
                <a:gd name="T21" fmla="*/ 6 h 430"/>
                <a:gd name="T22" fmla="*/ 23 w 751"/>
                <a:gd name="T23" fmla="*/ 9 h 430"/>
                <a:gd name="T24" fmla="*/ 22 w 751"/>
                <a:gd name="T25" fmla="*/ 13 h 430"/>
                <a:gd name="T26" fmla="*/ 22 w 751"/>
                <a:gd name="T27" fmla="*/ 14 h 430"/>
                <a:gd name="T28" fmla="*/ 21 w 751"/>
                <a:gd name="T29" fmla="*/ 13 h 430"/>
                <a:gd name="T30" fmla="*/ 20 w 751"/>
                <a:gd name="T31" fmla="*/ 13 h 430"/>
                <a:gd name="T32" fmla="*/ 18 w 751"/>
                <a:gd name="T33" fmla="*/ 13 h 430"/>
                <a:gd name="T34" fmla="*/ 17 w 751"/>
                <a:gd name="T35" fmla="*/ 14 h 430"/>
                <a:gd name="T36" fmla="*/ 17 w 751"/>
                <a:gd name="T37" fmla="*/ 14 h 430"/>
                <a:gd name="T38" fmla="*/ 14 w 751"/>
                <a:gd name="T39" fmla="*/ 14 h 430"/>
                <a:gd name="T40" fmla="*/ 10 w 751"/>
                <a:gd name="T41" fmla="*/ 13 h 430"/>
                <a:gd name="T42" fmla="*/ 7 w 751"/>
                <a:gd name="T43" fmla="*/ 13 h 430"/>
                <a:gd name="T44" fmla="*/ 3 w 751"/>
                <a:gd name="T45" fmla="*/ 13 h 430"/>
                <a:gd name="T46" fmla="*/ 2 w 751"/>
                <a:gd name="T47" fmla="*/ 13 h 430"/>
                <a:gd name="T48" fmla="*/ 1 w 751"/>
                <a:gd name="T49" fmla="*/ 13 h 430"/>
                <a:gd name="T50" fmla="*/ 1 w 751"/>
                <a:gd name="T51" fmla="*/ 12 h 430"/>
                <a:gd name="T52" fmla="*/ 2 w 751"/>
                <a:gd name="T53" fmla="*/ 9 h 430"/>
                <a:gd name="T54" fmla="*/ 4 w 751"/>
                <a:gd name="T55" fmla="*/ 6 h 430"/>
                <a:gd name="T56" fmla="*/ 3 w 751"/>
                <a:gd name="T57" fmla="*/ 8 h 430"/>
                <a:gd name="T58" fmla="*/ 2 w 751"/>
                <a:gd name="T59" fmla="*/ 11 h 430"/>
                <a:gd name="T60" fmla="*/ 4 w 751"/>
                <a:gd name="T61" fmla="*/ 12 h 430"/>
                <a:gd name="T62" fmla="*/ 8 w 751"/>
                <a:gd name="T63" fmla="*/ 12 h 430"/>
                <a:gd name="T64" fmla="*/ 12 w 751"/>
                <a:gd name="T65" fmla="*/ 12 h 430"/>
                <a:gd name="T66" fmla="*/ 16 w 751"/>
                <a:gd name="T67" fmla="*/ 13 h 430"/>
                <a:gd name="T68" fmla="*/ 18 w 751"/>
                <a:gd name="T69" fmla="*/ 12 h 430"/>
                <a:gd name="T70" fmla="*/ 20 w 751"/>
                <a:gd name="T71" fmla="*/ 12 h 430"/>
                <a:gd name="T72" fmla="*/ 21 w 751"/>
                <a:gd name="T73" fmla="*/ 11 h 430"/>
                <a:gd name="T74" fmla="*/ 22 w 751"/>
                <a:gd name="T75" fmla="*/ 8 h 430"/>
                <a:gd name="T76" fmla="*/ 22 w 751"/>
                <a:gd name="T77" fmla="*/ 7 h 430"/>
                <a:gd name="T78" fmla="*/ 20 w 751"/>
                <a:gd name="T79" fmla="*/ 6 h 430"/>
                <a:gd name="T80" fmla="*/ 18 w 751"/>
                <a:gd name="T81" fmla="*/ 6 h 430"/>
                <a:gd name="T82" fmla="*/ 18 w 751"/>
                <a:gd name="T83" fmla="*/ 5 h 430"/>
                <a:gd name="T84" fmla="*/ 18 w 751"/>
                <a:gd name="T85" fmla="*/ 5 h 430"/>
                <a:gd name="T86" fmla="*/ 19 w 751"/>
                <a:gd name="T87" fmla="*/ 4 h 430"/>
                <a:gd name="T88" fmla="*/ 20 w 751"/>
                <a:gd name="T89" fmla="*/ 3 h 430"/>
                <a:gd name="T90" fmla="*/ 20 w 751"/>
                <a:gd name="T91" fmla="*/ 2 h 430"/>
                <a:gd name="T92" fmla="*/ 18 w 751"/>
                <a:gd name="T93" fmla="*/ 1 h 430"/>
                <a:gd name="T94" fmla="*/ 16 w 751"/>
                <a:gd name="T95" fmla="*/ 1 h 430"/>
                <a:gd name="T96" fmla="*/ 14 w 751"/>
                <a:gd name="T97" fmla="*/ 2 h 430"/>
                <a:gd name="T98" fmla="*/ 13 w 751"/>
                <a:gd name="T99" fmla="*/ 3 h 430"/>
                <a:gd name="T100" fmla="*/ 12 w 751"/>
                <a:gd name="T101" fmla="*/ 3 h 430"/>
                <a:gd name="T102" fmla="*/ 13 w 751"/>
                <a:gd name="T103" fmla="*/ 2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51"/>
                <a:gd name="T157" fmla="*/ 0 h 430"/>
                <a:gd name="T158" fmla="*/ 751 w 751"/>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51" h="430">
                  <a:moveTo>
                    <a:pt x="393" y="46"/>
                  </a:moveTo>
                  <a:lnTo>
                    <a:pt x="404" y="34"/>
                  </a:lnTo>
                  <a:lnTo>
                    <a:pt x="418" y="25"/>
                  </a:lnTo>
                  <a:lnTo>
                    <a:pt x="434" y="17"/>
                  </a:lnTo>
                  <a:lnTo>
                    <a:pt x="452" y="10"/>
                  </a:lnTo>
                  <a:lnTo>
                    <a:pt x="471" y="5"/>
                  </a:lnTo>
                  <a:lnTo>
                    <a:pt x="491" y="2"/>
                  </a:lnTo>
                  <a:lnTo>
                    <a:pt x="510" y="0"/>
                  </a:lnTo>
                  <a:lnTo>
                    <a:pt x="531" y="0"/>
                  </a:lnTo>
                  <a:lnTo>
                    <a:pt x="552" y="1"/>
                  </a:lnTo>
                  <a:lnTo>
                    <a:pt x="571" y="3"/>
                  </a:lnTo>
                  <a:lnTo>
                    <a:pt x="591" y="8"/>
                  </a:lnTo>
                  <a:lnTo>
                    <a:pt x="610" y="12"/>
                  </a:lnTo>
                  <a:lnTo>
                    <a:pt x="627" y="19"/>
                  </a:lnTo>
                  <a:lnTo>
                    <a:pt x="642" y="27"/>
                  </a:lnTo>
                  <a:lnTo>
                    <a:pt x="654" y="38"/>
                  </a:lnTo>
                  <a:lnTo>
                    <a:pt x="666" y="48"/>
                  </a:lnTo>
                  <a:lnTo>
                    <a:pt x="669" y="53"/>
                  </a:lnTo>
                  <a:lnTo>
                    <a:pt x="672" y="58"/>
                  </a:lnTo>
                  <a:lnTo>
                    <a:pt x="671" y="65"/>
                  </a:lnTo>
                  <a:lnTo>
                    <a:pt x="667" y="70"/>
                  </a:lnTo>
                  <a:lnTo>
                    <a:pt x="659" y="80"/>
                  </a:lnTo>
                  <a:lnTo>
                    <a:pt x="650" y="88"/>
                  </a:lnTo>
                  <a:lnTo>
                    <a:pt x="639" y="96"/>
                  </a:lnTo>
                  <a:lnTo>
                    <a:pt x="629" y="105"/>
                  </a:lnTo>
                  <a:lnTo>
                    <a:pt x="618" y="111"/>
                  </a:lnTo>
                  <a:lnTo>
                    <a:pt x="606" y="119"/>
                  </a:lnTo>
                  <a:lnTo>
                    <a:pt x="596" y="126"/>
                  </a:lnTo>
                  <a:lnTo>
                    <a:pt x="586" y="134"/>
                  </a:lnTo>
                  <a:lnTo>
                    <a:pt x="613" y="139"/>
                  </a:lnTo>
                  <a:lnTo>
                    <a:pt x="638" y="145"/>
                  </a:lnTo>
                  <a:lnTo>
                    <a:pt x="661" y="153"/>
                  </a:lnTo>
                  <a:lnTo>
                    <a:pt x="682" y="161"/>
                  </a:lnTo>
                  <a:lnTo>
                    <a:pt x="699" y="168"/>
                  </a:lnTo>
                  <a:lnTo>
                    <a:pt x="712" y="175"/>
                  </a:lnTo>
                  <a:lnTo>
                    <a:pt x="720" y="179"/>
                  </a:lnTo>
                  <a:lnTo>
                    <a:pt x="724" y="180"/>
                  </a:lnTo>
                  <a:lnTo>
                    <a:pt x="726" y="175"/>
                  </a:lnTo>
                  <a:lnTo>
                    <a:pt x="730" y="169"/>
                  </a:lnTo>
                  <a:lnTo>
                    <a:pt x="736" y="167"/>
                  </a:lnTo>
                  <a:lnTo>
                    <a:pt x="742" y="166"/>
                  </a:lnTo>
                  <a:lnTo>
                    <a:pt x="747" y="168"/>
                  </a:lnTo>
                  <a:lnTo>
                    <a:pt x="750" y="171"/>
                  </a:lnTo>
                  <a:lnTo>
                    <a:pt x="751" y="177"/>
                  </a:lnTo>
                  <a:lnTo>
                    <a:pt x="751" y="182"/>
                  </a:lnTo>
                  <a:lnTo>
                    <a:pt x="743" y="212"/>
                  </a:lnTo>
                  <a:lnTo>
                    <a:pt x="734" y="247"/>
                  </a:lnTo>
                  <a:lnTo>
                    <a:pt x="725" y="284"/>
                  </a:lnTo>
                  <a:lnTo>
                    <a:pt x="717" y="321"/>
                  </a:lnTo>
                  <a:lnTo>
                    <a:pt x="709" y="354"/>
                  </a:lnTo>
                  <a:lnTo>
                    <a:pt x="702" y="382"/>
                  </a:lnTo>
                  <a:lnTo>
                    <a:pt x="697" y="400"/>
                  </a:lnTo>
                  <a:lnTo>
                    <a:pt x="696" y="407"/>
                  </a:lnTo>
                  <a:lnTo>
                    <a:pt x="688" y="415"/>
                  </a:lnTo>
                  <a:lnTo>
                    <a:pt x="681" y="419"/>
                  </a:lnTo>
                  <a:lnTo>
                    <a:pt x="675" y="419"/>
                  </a:lnTo>
                  <a:lnTo>
                    <a:pt x="669" y="415"/>
                  </a:lnTo>
                  <a:lnTo>
                    <a:pt x="665" y="411"/>
                  </a:lnTo>
                  <a:lnTo>
                    <a:pt x="661" y="406"/>
                  </a:lnTo>
                  <a:lnTo>
                    <a:pt x="659" y="403"/>
                  </a:lnTo>
                  <a:lnTo>
                    <a:pt x="658" y="402"/>
                  </a:lnTo>
                  <a:lnTo>
                    <a:pt x="645" y="397"/>
                  </a:lnTo>
                  <a:lnTo>
                    <a:pt x="631" y="393"/>
                  </a:lnTo>
                  <a:lnTo>
                    <a:pt x="618" y="391"/>
                  </a:lnTo>
                  <a:lnTo>
                    <a:pt x="604" y="391"/>
                  </a:lnTo>
                  <a:lnTo>
                    <a:pt x="590" y="392"/>
                  </a:lnTo>
                  <a:lnTo>
                    <a:pt x="577" y="396"/>
                  </a:lnTo>
                  <a:lnTo>
                    <a:pt x="566" y="402"/>
                  </a:lnTo>
                  <a:lnTo>
                    <a:pt x="557" y="412"/>
                  </a:lnTo>
                  <a:lnTo>
                    <a:pt x="550" y="421"/>
                  </a:lnTo>
                  <a:lnTo>
                    <a:pt x="542" y="427"/>
                  </a:lnTo>
                  <a:lnTo>
                    <a:pt x="535" y="430"/>
                  </a:lnTo>
                  <a:lnTo>
                    <a:pt x="529" y="430"/>
                  </a:lnTo>
                  <a:lnTo>
                    <a:pt x="523" y="429"/>
                  </a:lnTo>
                  <a:lnTo>
                    <a:pt x="519" y="428"/>
                  </a:lnTo>
                  <a:lnTo>
                    <a:pt x="516" y="427"/>
                  </a:lnTo>
                  <a:lnTo>
                    <a:pt x="515" y="426"/>
                  </a:lnTo>
                  <a:lnTo>
                    <a:pt x="487" y="422"/>
                  </a:lnTo>
                  <a:lnTo>
                    <a:pt x="459" y="420"/>
                  </a:lnTo>
                  <a:lnTo>
                    <a:pt x="431" y="418"/>
                  </a:lnTo>
                  <a:lnTo>
                    <a:pt x="403" y="417"/>
                  </a:lnTo>
                  <a:lnTo>
                    <a:pt x="376" y="415"/>
                  </a:lnTo>
                  <a:lnTo>
                    <a:pt x="347" y="414"/>
                  </a:lnTo>
                  <a:lnTo>
                    <a:pt x="319" y="414"/>
                  </a:lnTo>
                  <a:lnTo>
                    <a:pt x="292" y="413"/>
                  </a:lnTo>
                  <a:lnTo>
                    <a:pt x="263" y="413"/>
                  </a:lnTo>
                  <a:lnTo>
                    <a:pt x="235" y="412"/>
                  </a:lnTo>
                  <a:lnTo>
                    <a:pt x="208" y="412"/>
                  </a:lnTo>
                  <a:lnTo>
                    <a:pt x="179" y="411"/>
                  </a:lnTo>
                  <a:lnTo>
                    <a:pt x="151" y="408"/>
                  </a:lnTo>
                  <a:lnTo>
                    <a:pt x="122" y="407"/>
                  </a:lnTo>
                  <a:lnTo>
                    <a:pt x="95" y="405"/>
                  </a:lnTo>
                  <a:lnTo>
                    <a:pt x="66" y="402"/>
                  </a:lnTo>
                  <a:lnTo>
                    <a:pt x="59" y="400"/>
                  </a:lnTo>
                  <a:lnTo>
                    <a:pt x="51" y="400"/>
                  </a:lnTo>
                  <a:lnTo>
                    <a:pt x="44" y="400"/>
                  </a:lnTo>
                  <a:lnTo>
                    <a:pt x="36" y="399"/>
                  </a:lnTo>
                  <a:lnTo>
                    <a:pt x="29" y="398"/>
                  </a:lnTo>
                  <a:lnTo>
                    <a:pt x="23" y="395"/>
                  </a:lnTo>
                  <a:lnTo>
                    <a:pt x="17" y="390"/>
                  </a:lnTo>
                  <a:lnTo>
                    <a:pt x="13" y="384"/>
                  </a:lnTo>
                  <a:lnTo>
                    <a:pt x="8" y="383"/>
                  </a:lnTo>
                  <a:lnTo>
                    <a:pt x="4" y="381"/>
                  </a:lnTo>
                  <a:lnTo>
                    <a:pt x="1" y="376"/>
                  </a:lnTo>
                  <a:lnTo>
                    <a:pt x="0" y="372"/>
                  </a:lnTo>
                  <a:lnTo>
                    <a:pt x="6" y="344"/>
                  </a:lnTo>
                  <a:lnTo>
                    <a:pt x="17" y="312"/>
                  </a:lnTo>
                  <a:lnTo>
                    <a:pt x="34" y="278"/>
                  </a:lnTo>
                  <a:lnTo>
                    <a:pt x="53" y="246"/>
                  </a:lnTo>
                  <a:lnTo>
                    <a:pt x="73" y="218"/>
                  </a:lnTo>
                  <a:lnTo>
                    <a:pt x="91" y="195"/>
                  </a:lnTo>
                  <a:lnTo>
                    <a:pt x="105" y="180"/>
                  </a:lnTo>
                  <a:lnTo>
                    <a:pt x="114" y="177"/>
                  </a:lnTo>
                  <a:lnTo>
                    <a:pt x="110" y="186"/>
                  </a:lnTo>
                  <a:lnTo>
                    <a:pt x="100" y="205"/>
                  </a:lnTo>
                  <a:lnTo>
                    <a:pt x="89" y="229"/>
                  </a:lnTo>
                  <a:lnTo>
                    <a:pt x="76" y="256"/>
                  </a:lnTo>
                  <a:lnTo>
                    <a:pt x="61" y="288"/>
                  </a:lnTo>
                  <a:lnTo>
                    <a:pt x="47" y="319"/>
                  </a:lnTo>
                  <a:lnTo>
                    <a:pt x="36" y="347"/>
                  </a:lnTo>
                  <a:lnTo>
                    <a:pt x="27" y="373"/>
                  </a:lnTo>
                  <a:lnTo>
                    <a:pt x="59" y="376"/>
                  </a:lnTo>
                  <a:lnTo>
                    <a:pt x="90" y="379"/>
                  </a:lnTo>
                  <a:lnTo>
                    <a:pt x="121" y="381"/>
                  </a:lnTo>
                  <a:lnTo>
                    <a:pt x="152" y="381"/>
                  </a:lnTo>
                  <a:lnTo>
                    <a:pt x="185" y="382"/>
                  </a:lnTo>
                  <a:lnTo>
                    <a:pt x="216" y="382"/>
                  </a:lnTo>
                  <a:lnTo>
                    <a:pt x="247" y="382"/>
                  </a:lnTo>
                  <a:lnTo>
                    <a:pt x="278" y="381"/>
                  </a:lnTo>
                  <a:lnTo>
                    <a:pt x="309" y="381"/>
                  </a:lnTo>
                  <a:lnTo>
                    <a:pt x="340" y="381"/>
                  </a:lnTo>
                  <a:lnTo>
                    <a:pt x="371" y="382"/>
                  </a:lnTo>
                  <a:lnTo>
                    <a:pt x="403" y="383"/>
                  </a:lnTo>
                  <a:lnTo>
                    <a:pt x="434" y="385"/>
                  </a:lnTo>
                  <a:lnTo>
                    <a:pt x="466" y="388"/>
                  </a:lnTo>
                  <a:lnTo>
                    <a:pt x="497" y="392"/>
                  </a:lnTo>
                  <a:lnTo>
                    <a:pt x="529" y="397"/>
                  </a:lnTo>
                  <a:lnTo>
                    <a:pt x="538" y="383"/>
                  </a:lnTo>
                  <a:lnTo>
                    <a:pt x="552" y="373"/>
                  </a:lnTo>
                  <a:lnTo>
                    <a:pt x="567" y="365"/>
                  </a:lnTo>
                  <a:lnTo>
                    <a:pt x="583" y="360"/>
                  </a:lnTo>
                  <a:lnTo>
                    <a:pt x="598" y="358"/>
                  </a:lnTo>
                  <a:lnTo>
                    <a:pt x="614" y="359"/>
                  </a:lnTo>
                  <a:lnTo>
                    <a:pt x="630" y="360"/>
                  </a:lnTo>
                  <a:lnTo>
                    <a:pt x="645" y="364"/>
                  </a:lnTo>
                  <a:lnTo>
                    <a:pt x="660" y="368"/>
                  </a:lnTo>
                  <a:lnTo>
                    <a:pt x="661" y="364"/>
                  </a:lnTo>
                  <a:lnTo>
                    <a:pt x="665" y="351"/>
                  </a:lnTo>
                  <a:lnTo>
                    <a:pt x="669" y="332"/>
                  </a:lnTo>
                  <a:lnTo>
                    <a:pt x="676" y="308"/>
                  </a:lnTo>
                  <a:lnTo>
                    <a:pt x="683" y="282"/>
                  </a:lnTo>
                  <a:lnTo>
                    <a:pt x="692" y="254"/>
                  </a:lnTo>
                  <a:lnTo>
                    <a:pt x="703" y="227"/>
                  </a:lnTo>
                  <a:lnTo>
                    <a:pt x="713" y="200"/>
                  </a:lnTo>
                  <a:lnTo>
                    <a:pt x="709" y="199"/>
                  </a:lnTo>
                  <a:lnTo>
                    <a:pt x="697" y="195"/>
                  </a:lnTo>
                  <a:lnTo>
                    <a:pt x="680" y="191"/>
                  </a:lnTo>
                  <a:lnTo>
                    <a:pt x="659" y="185"/>
                  </a:lnTo>
                  <a:lnTo>
                    <a:pt x="635" y="179"/>
                  </a:lnTo>
                  <a:lnTo>
                    <a:pt x="611" y="174"/>
                  </a:lnTo>
                  <a:lnTo>
                    <a:pt x="586" y="169"/>
                  </a:lnTo>
                  <a:lnTo>
                    <a:pt x="565" y="167"/>
                  </a:lnTo>
                  <a:lnTo>
                    <a:pt x="559" y="167"/>
                  </a:lnTo>
                  <a:lnTo>
                    <a:pt x="554" y="163"/>
                  </a:lnTo>
                  <a:lnTo>
                    <a:pt x="551" y="159"/>
                  </a:lnTo>
                  <a:lnTo>
                    <a:pt x="548" y="153"/>
                  </a:lnTo>
                  <a:lnTo>
                    <a:pt x="550" y="147"/>
                  </a:lnTo>
                  <a:lnTo>
                    <a:pt x="552" y="140"/>
                  </a:lnTo>
                  <a:lnTo>
                    <a:pt x="553" y="136"/>
                  </a:lnTo>
                  <a:lnTo>
                    <a:pt x="552" y="132"/>
                  </a:lnTo>
                  <a:lnTo>
                    <a:pt x="558" y="132"/>
                  </a:lnTo>
                  <a:lnTo>
                    <a:pt x="565" y="132"/>
                  </a:lnTo>
                  <a:lnTo>
                    <a:pt x="570" y="132"/>
                  </a:lnTo>
                  <a:lnTo>
                    <a:pt x="576" y="132"/>
                  </a:lnTo>
                  <a:lnTo>
                    <a:pt x="583" y="122"/>
                  </a:lnTo>
                  <a:lnTo>
                    <a:pt x="591" y="113"/>
                  </a:lnTo>
                  <a:lnTo>
                    <a:pt x="599" y="106"/>
                  </a:lnTo>
                  <a:lnTo>
                    <a:pt x="608" y="99"/>
                  </a:lnTo>
                  <a:lnTo>
                    <a:pt x="618" y="93"/>
                  </a:lnTo>
                  <a:lnTo>
                    <a:pt x="628" y="86"/>
                  </a:lnTo>
                  <a:lnTo>
                    <a:pt x="637" y="79"/>
                  </a:lnTo>
                  <a:lnTo>
                    <a:pt x="645" y="70"/>
                  </a:lnTo>
                  <a:lnTo>
                    <a:pt x="636" y="61"/>
                  </a:lnTo>
                  <a:lnTo>
                    <a:pt x="624" y="53"/>
                  </a:lnTo>
                  <a:lnTo>
                    <a:pt x="611" y="45"/>
                  </a:lnTo>
                  <a:lnTo>
                    <a:pt x="597" y="39"/>
                  </a:lnTo>
                  <a:lnTo>
                    <a:pt x="581" y="34"/>
                  </a:lnTo>
                  <a:lnTo>
                    <a:pt x="565" y="31"/>
                  </a:lnTo>
                  <a:lnTo>
                    <a:pt x="547" y="27"/>
                  </a:lnTo>
                  <a:lnTo>
                    <a:pt x="529" y="26"/>
                  </a:lnTo>
                  <a:lnTo>
                    <a:pt x="512" y="25"/>
                  </a:lnTo>
                  <a:lnTo>
                    <a:pt x="493" y="26"/>
                  </a:lnTo>
                  <a:lnTo>
                    <a:pt x="476" y="27"/>
                  </a:lnTo>
                  <a:lnTo>
                    <a:pt x="459" y="31"/>
                  </a:lnTo>
                  <a:lnTo>
                    <a:pt x="443" y="34"/>
                  </a:lnTo>
                  <a:lnTo>
                    <a:pt x="426" y="39"/>
                  </a:lnTo>
                  <a:lnTo>
                    <a:pt x="413" y="46"/>
                  </a:lnTo>
                  <a:lnTo>
                    <a:pt x="400" y="53"/>
                  </a:lnTo>
                  <a:lnTo>
                    <a:pt x="400" y="76"/>
                  </a:lnTo>
                  <a:lnTo>
                    <a:pt x="394" y="94"/>
                  </a:lnTo>
                  <a:lnTo>
                    <a:pt x="387" y="108"/>
                  </a:lnTo>
                  <a:lnTo>
                    <a:pt x="384" y="113"/>
                  </a:lnTo>
                  <a:lnTo>
                    <a:pt x="385" y="95"/>
                  </a:lnTo>
                  <a:lnTo>
                    <a:pt x="384" y="84"/>
                  </a:lnTo>
                  <a:lnTo>
                    <a:pt x="380" y="72"/>
                  </a:lnTo>
                  <a:lnTo>
                    <a:pt x="380" y="55"/>
                  </a:lnTo>
                  <a:lnTo>
                    <a:pt x="381" y="52"/>
                  </a:lnTo>
                  <a:lnTo>
                    <a:pt x="385" y="48"/>
                  </a:lnTo>
                  <a:lnTo>
                    <a:pt x="390" y="47"/>
                  </a:lnTo>
                  <a:lnTo>
                    <a:pt x="393" y="46"/>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62" name="Freeform 1336"/>
            <p:cNvSpPr>
              <a:spLocks/>
            </p:cNvSpPr>
            <p:nvPr/>
          </p:nvSpPr>
          <p:spPr bwMode="auto">
            <a:xfrm>
              <a:off x="212" y="3315"/>
              <a:ext cx="299" cy="474"/>
            </a:xfrm>
            <a:custGeom>
              <a:avLst/>
              <a:gdLst>
                <a:gd name="T0" fmla="*/ 13 w 599"/>
                <a:gd name="T1" fmla="*/ 13 h 948"/>
                <a:gd name="T2" fmla="*/ 11 w 599"/>
                <a:gd name="T3" fmla="*/ 15 h 948"/>
                <a:gd name="T4" fmla="*/ 9 w 599"/>
                <a:gd name="T5" fmla="*/ 17 h 948"/>
                <a:gd name="T6" fmla="*/ 7 w 599"/>
                <a:gd name="T7" fmla="*/ 18 h 948"/>
                <a:gd name="T8" fmla="*/ 8 w 599"/>
                <a:gd name="T9" fmla="*/ 20 h 948"/>
                <a:gd name="T10" fmla="*/ 9 w 599"/>
                <a:gd name="T11" fmla="*/ 23 h 948"/>
                <a:gd name="T12" fmla="*/ 10 w 599"/>
                <a:gd name="T13" fmla="*/ 25 h 948"/>
                <a:gd name="T14" fmla="*/ 12 w 599"/>
                <a:gd name="T15" fmla="*/ 27 h 948"/>
                <a:gd name="T16" fmla="*/ 13 w 599"/>
                <a:gd name="T17" fmla="*/ 29 h 948"/>
                <a:gd name="T18" fmla="*/ 14 w 599"/>
                <a:gd name="T19" fmla="*/ 30 h 948"/>
                <a:gd name="T20" fmla="*/ 13 w 599"/>
                <a:gd name="T21" fmla="*/ 30 h 948"/>
                <a:gd name="T22" fmla="*/ 10 w 599"/>
                <a:gd name="T23" fmla="*/ 28 h 948"/>
                <a:gd name="T24" fmla="*/ 8 w 599"/>
                <a:gd name="T25" fmla="*/ 24 h 948"/>
                <a:gd name="T26" fmla="*/ 6 w 599"/>
                <a:gd name="T27" fmla="*/ 20 h 948"/>
                <a:gd name="T28" fmla="*/ 4 w 599"/>
                <a:gd name="T29" fmla="*/ 15 h 948"/>
                <a:gd name="T30" fmla="*/ 3 w 599"/>
                <a:gd name="T31" fmla="*/ 14 h 948"/>
                <a:gd name="T32" fmla="*/ 1 w 599"/>
                <a:gd name="T33" fmla="*/ 13 h 948"/>
                <a:gd name="T34" fmla="*/ 0 w 599"/>
                <a:gd name="T35" fmla="*/ 10 h 948"/>
                <a:gd name="T36" fmla="*/ 1 w 599"/>
                <a:gd name="T37" fmla="*/ 6 h 948"/>
                <a:gd name="T38" fmla="*/ 3 w 599"/>
                <a:gd name="T39" fmla="*/ 4 h 948"/>
                <a:gd name="T40" fmla="*/ 4 w 599"/>
                <a:gd name="T41" fmla="*/ 2 h 948"/>
                <a:gd name="T42" fmla="*/ 6 w 599"/>
                <a:gd name="T43" fmla="*/ 1 h 948"/>
                <a:gd name="T44" fmla="*/ 8 w 599"/>
                <a:gd name="T45" fmla="*/ 1 h 948"/>
                <a:gd name="T46" fmla="*/ 10 w 599"/>
                <a:gd name="T47" fmla="*/ 1 h 948"/>
                <a:gd name="T48" fmla="*/ 13 w 599"/>
                <a:gd name="T49" fmla="*/ 2 h 948"/>
                <a:gd name="T50" fmla="*/ 14 w 599"/>
                <a:gd name="T51" fmla="*/ 4 h 948"/>
                <a:gd name="T52" fmla="*/ 15 w 599"/>
                <a:gd name="T53" fmla="*/ 7 h 948"/>
                <a:gd name="T54" fmla="*/ 16 w 599"/>
                <a:gd name="T55" fmla="*/ 13 h 948"/>
                <a:gd name="T56" fmla="*/ 18 w 599"/>
                <a:gd name="T57" fmla="*/ 21 h 948"/>
                <a:gd name="T58" fmla="*/ 18 w 599"/>
                <a:gd name="T59" fmla="*/ 22 h 948"/>
                <a:gd name="T60" fmla="*/ 17 w 599"/>
                <a:gd name="T61" fmla="*/ 19 h 948"/>
                <a:gd name="T62" fmla="*/ 15 w 599"/>
                <a:gd name="T63" fmla="*/ 14 h 948"/>
                <a:gd name="T64" fmla="*/ 15 w 599"/>
                <a:gd name="T65" fmla="*/ 11 h 948"/>
                <a:gd name="T66" fmla="*/ 14 w 599"/>
                <a:gd name="T67" fmla="*/ 8 h 948"/>
                <a:gd name="T68" fmla="*/ 13 w 599"/>
                <a:gd name="T69" fmla="*/ 5 h 948"/>
                <a:gd name="T70" fmla="*/ 12 w 599"/>
                <a:gd name="T71" fmla="*/ 2 h 948"/>
                <a:gd name="T72" fmla="*/ 10 w 599"/>
                <a:gd name="T73" fmla="*/ 2 h 948"/>
                <a:gd name="T74" fmla="*/ 7 w 599"/>
                <a:gd name="T75" fmla="*/ 2 h 948"/>
                <a:gd name="T76" fmla="*/ 4 w 599"/>
                <a:gd name="T77" fmla="*/ 4 h 948"/>
                <a:gd name="T78" fmla="*/ 2 w 599"/>
                <a:gd name="T79" fmla="*/ 6 h 948"/>
                <a:gd name="T80" fmla="*/ 1 w 599"/>
                <a:gd name="T81" fmla="*/ 9 h 948"/>
                <a:gd name="T82" fmla="*/ 1 w 599"/>
                <a:gd name="T83" fmla="*/ 11 h 948"/>
                <a:gd name="T84" fmla="*/ 2 w 599"/>
                <a:gd name="T85" fmla="*/ 12 h 948"/>
                <a:gd name="T86" fmla="*/ 3 w 599"/>
                <a:gd name="T87" fmla="*/ 13 h 948"/>
                <a:gd name="T88" fmla="*/ 5 w 599"/>
                <a:gd name="T89" fmla="*/ 14 h 948"/>
                <a:gd name="T90" fmla="*/ 5 w 599"/>
                <a:gd name="T91" fmla="*/ 15 h 948"/>
                <a:gd name="T92" fmla="*/ 6 w 599"/>
                <a:gd name="T93" fmla="*/ 17 h 948"/>
                <a:gd name="T94" fmla="*/ 7 w 599"/>
                <a:gd name="T95" fmla="*/ 17 h 948"/>
                <a:gd name="T96" fmla="*/ 8 w 599"/>
                <a:gd name="T97" fmla="*/ 15 h 948"/>
                <a:gd name="T98" fmla="*/ 10 w 599"/>
                <a:gd name="T99" fmla="*/ 15 h 948"/>
                <a:gd name="T100" fmla="*/ 12 w 599"/>
                <a:gd name="T101" fmla="*/ 13 h 948"/>
                <a:gd name="T102" fmla="*/ 13 w 599"/>
                <a:gd name="T103" fmla="*/ 11 h 948"/>
                <a:gd name="T104" fmla="*/ 14 w 599"/>
                <a:gd name="T105" fmla="*/ 10 h 948"/>
                <a:gd name="T106" fmla="*/ 15 w 599"/>
                <a:gd name="T107" fmla="*/ 11 h 9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9"/>
                <a:gd name="T163" fmla="*/ 0 h 948"/>
                <a:gd name="T164" fmla="*/ 599 w 599"/>
                <a:gd name="T165" fmla="*/ 948 h 9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9" h="948">
                  <a:moveTo>
                    <a:pt x="484" y="337"/>
                  </a:moveTo>
                  <a:lnTo>
                    <a:pt x="474" y="354"/>
                  </a:lnTo>
                  <a:lnTo>
                    <a:pt x="461" y="372"/>
                  </a:lnTo>
                  <a:lnTo>
                    <a:pt x="447" y="389"/>
                  </a:lnTo>
                  <a:lnTo>
                    <a:pt x="430" y="407"/>
                  </a:lnTo>
                  <a:lnTo>
                    <a:pt x="412" y="426"/>
                  </a:lnTo>
                  <a:lnTo>
                    <a:pt x="393" y="443"/>
                  </a:lnTo>
                  <a:lnTo>
                    <a:pt x="373" y="461"/>
                  </a:lnTo>
                  <a:lnTo>
                    <a:pt x="354" y="478"/>
                  </a:lnTo>
                  <a:lnTo>
                    <a:pt x="334" y="495"/>
                  </a:lnTo>
                  <a:lnTo>
                    <a:pt x="315" y="510"/>
                  </a:lnTo>
                  <a:lnTo>
                    <a:pt x="296" y="525"/>
                  </a:lnTo>
                  <a:lnTo>
                    <a:pt x="278" y="537"/>
                  </a:lnTo>
                  <a:lnTo>
                    <a:pt x="263" y="550"/>
                  </a:lnTo>
                  <a:lnTo>
                    <a:pt x="248" y="559"/>
                  </a:lnTo>
                  <a:lnTo>
                    <a:pt x="236" y="568"/>
                  </a:lnTo>
                  <a:lnTo>
                    <a:pt x="227" y="574"/>
                  </a:lnTo>
                  <a:lnTo>
                    <a:pt x="236" y="594"/>
                  </a:lnTo>
                  <a:lnTo>
                    <a:pt x="247" y="613"/>
                  </a:lnTo>
                  <a:lnTo>
                    <a:pt x="257" y="633"/>
                  </a:lnTo>
                  <a:lnTo>
                    <a:pt x="267" y="651"/>
                  </a:lnTo>
                  <a:lnTo>
                    <a:pt x="278" y="671"/>
                  </a:lnTo>
                  <a:lnTo>
                    <a:pt x="288" y="689"/>
                  </a:lnTo>
                  <a:lnTo>
                    <a:pt x="300" y="709"/>
                  </a:lnTo>
                  <a:lnTo>
                    <a:pt x="311" y="727"/>
                  </a:lnTo>
                  <a:lnTo>
                    <a:pt x="323" y="747"/>
                  </a:lnTo>
                  <a:lnTo>
                    <a:pt x="334" y="765"/>
                  </a:lnTo>
                  <a:lnTo>
                    <a:pt x="347" y="784"/>
                  </a:lnTo>
                  <a:lnTo>
                    <a:pt x="360" y="802"/>
                  </a:lnTo>
                  <a:lnTo>
                    <a:pt x="372" y="821"/>
                  </a:lnTo>
                  <a:lnTo>
                    <a:pt x="386" y="839"/>
                  </a:lnTo>
                  <a:lnTo>
                    <a:pt x="400" y="857"/>
                  </a:lnTo>
                  <a:lnTo>
                    <a:pt x="414" y="876"/>
                  </a:lnTo>
                  <a:lnTo>
                    <a:pt x="423" y="889"/>
                  </a:lnTo>
                  <a:lnTo>
                    <a:pt x="432" y="901"/>
                  </a:lnTo>
                  <a:lnTo>
                    <a:pt x="438" y="910"/>
                  </a:lnTo>
                  <a:lnTo>
                    <a:pt x="439" y="912"/>
                  </a:lnTo>
                  <a:lnTo>
                    <a:pt x="446" y="916"/>
                  </a:lnTo>
                  <a:lnTo>
                    <a:pt x="449" y="923"/>
                  </a:lnTo>
                  <a:lnTo>
                    <a:pt x="452" y="930"/>
                  </a:lnTo>
                  <a:lnTo>
                    <a:pt x="449" y="938"/>
                  </a:lnTo>
                  <a:lnTo>
                    <a:pt x="444" y="944"/>
                  </a:lnTo>
                  <a:lnTo>
                    <a:pt x="436" y="946"/>
                  </a:lnTo>
                  <a:lnTo>
                    <a:pt x="427" y="948"/>
                  </a:lnTo>
                  <a:lnTo>
                    <a:pt x="424" y="948"/>
                  </a:lnTo>
                  <a:lnTo>
                    <a:pt x="398" y="922"/>
                  </a:lnTo>
                  <a:lnTo>
                    <a:pt x="373" y="894"/>
                  </a:lnTo>
                  <a:lnTo>
                    <a:pt x="350" y="866"/>
                  </a:lnTo>
                  <a:lnTo>
                    <a:pt x="328" y="837"/>
                  </a:lnTo>
                  <a:lnTo>
                    <a:pt x="308" y="807"/>
                  </a:lnTo>
                  <a:lnTo>
                    <a:pt x="288" y="776"/>
                  </a:lnTo>
                  <a:lnTo>
                    <a:pt x="270" y="745"/>
                  </a:lnTo>
                  <a:lnTo>
                    <a:pt x="251" y="714"/>
                  </a:lnTo>
                  <a:lnTo>
                    <a:pt x="234" y="681"/>
                  </a:lnTo>
                  <a:lnTo>
                    <a:pt x="218" y="649"/>
                  </a:lnTo>
                  <a:lnTo>
                    <a:pt x="202" y="616"/>
                  </a:lnTo>
                  <a:lnTo>
                    <a:pt x="186" y="583"/>
                  </a:lnTo>
                  <a:lnTo>
                    <a:pt x="169" y="550"/>
                  </a:lnTo>
                  <a:lnTo>
                    <a:pt x="153" y="517"/>
                  </a:lnTo>
                  <a:lnTo>
                    <a:pt x="136" y="484"/>
                  </a:lnTo>
                  <a:lnTo>
                    <a:pt x="120" y="451"/>
                  </a:lnTo>
                  <a:lnTo>
                    <a:pt x="114" y="442"/>
                  </a:lnTo>
                  <a:lnTo>
                    <a:pt x="107" y="434"/>
                  </a:lnTo>
                  <a:lnTo>
                    <a:pt x="98" y="428"/>
                  </a:lnTo>
                  <a:lnTo>
                    <a:pt x="90" y="421"/>
                  </a:lnTo>
                  <a:lnTo>
                    <a:pt x="80" y="417"/>
                  </a:lnTo>
                  <a:lnTo>
                    <a:pt x="69" y="412"/>
                  </a:lnTo>
                  <a:lnTo>
                    <a:pt x="59" y="408"/>
                  </a:lnTo>
                  <a:lnTo>
                    <a:pt x="49" y="405"/>
                  </a:lnTo>
                  <a:lnTo>
                    <a:pt x="27" y="382"/>
                  </a:lnTo>
                  <a:lnTo>
                    <a:pt x="8" y="349"/>
                  </a:lnTo>
                  <a:lnTo>
                    <a:pt x="0" y="314"/>
                  </a:lnTo>
                  <a:lnTo>
                    <a:pt x="2" y="280"/>
                  </a:lnTo>
                  <a:lnTo>
                    <a:pt x="12" y="245"/>
                  </a:lnTo>
                  <a:lnTo>
                    <a:pt x="27" y="210"/>
                  </a:lnTo>
                  <a:lnTo>
                    <a:pt x="46" y="179"/>
                  </a:lnTo>
                  <a:lnTo>
                    <a:pt x="68" y="149"/>
                  </a:lnTo>
                  <a:lnTo>
                    <a:pt x="91" y="122"/>
                  </a:lnTo>
                  <a:lnTo>
                    <a:pt x="100" y="111"/>
                  </a:lnTo>
                  <a:lnTo>
                    <a:pt x="111" y="100"/>
                  </a:lnTo>
                  <a:lnTo>
                    <a:pt x="121" y="90"/>
                  </a:lnTo>
                  <a:lnTo>
                    <a:pt x="131" y="80"/>
                  </a:lnTo>
                  <a:lnTo>
                    <a:pt x="143" y="70"/>
                  </a:lnTo>
                  <a:lnTo>
                    <a:pt x="154" y="61"/>
                  </a:lnTo>
                  <a:lnTo>
                    <a:pt x="166" y="52"/>
                  </a:lnTo>
                  <a:lnTo>
                    <a:pt x="178" y="44"/>
                  </a:lnTo>
                  <a:lnTo>
                    <a:pt x="190" y="35"/>
                  </a:lnTo>
                  <a:lnTo>
                    <a:pt x="203" y="29"/>
                  </a:lnTo>
                  <a:lnTo>
                    <a:pt x="216" y="22"/>
                  </a:lnTo>
                  <a:lnTo>
                    <a:pt x="229" y="16"/>
                  </a:lnTo>
                  <a:lnTo>
                    <a:pt x="243" y="10"/>
                  </a:lnTo>
                  <a:lnTo>
                    <a:pt x="257" y="7"/>
                  </a:lnTo>
                  <a:lnTo>
                    <a:pt x="271" y="3"/>
                  </a:lnTo>
                  <a:lnTo>
                    <a:pt x="286" y="1"/>
                  </a:lnTo>
                  <a:lnTo>
                    <a:pt x="309" y="0"/>
                  </a:lnTo>
                  <a:lnTo>
                    <a:pt x="333" y="1"/>
                  </a:lnTo>
                  <a:lnTo>
                    <a:pt x="356" y="6"/>
                  </a:lnTo>
                  <a:lnTo>
                    <a:pt x="378" y="12"/>
                  </a:lnTo>
                  <a:lnTo>
                    <a:pt x="399" y="23"/>
                  </a:lnTo>
                  <a:lnTo>
                    <a:pt x="416" y="37"/>
                  </a:lnTo>
                  <a:lnTo>
                    <a:pt x="431" y="53"/>
                  </a:lnTo>
                  <a:lnTo>
                    <a:pt x="442" y="72"/>
                  </a:lnTo>
                  <a:lnTo>
                    <a:pt x="454" y="99"/>
                  </a:lnTo>
                  <a:lnTo>
                    <a:pt x="463" y="126"/>
                  </a:lnTo>
                  <a:lnTo>
                    <a:pt x="472" y="155"/>
                  </a:lnTo>
                  <a:lnTo>
                    <a:pt x="480" y="183"/>
                  </a:lnTo>
                  <a:lnTo>
                    <a:pt x="487" y="212"/>
                  </a:lnTo>
                  <a:lnTo>
                    <a:pt x="495" y="239"/>
                  </a:lnTo>
                  <a:lnTo>
                    <a:pt x="502" y="268"/>
                  </a:lnTo>
                  <a:lnTo>
                    <a:pt x="510" y="297"/>
                  </a:lnTo>
                  <a:lnTo>
                    <a:pt x="525" y="352"/>
                  </a:lnTo>
                  <a:lnTo>
                    <a:pt x="540" y="415"/>
                  </a:lnTo>
                  <a:lnTo>
                    <a:pt x="555" y="481"/>
                  </a:lnTo>
                  <a:lnTo>
                    <a:pt x="569" y="545"/>
                  </a:lnTo>
                  <a:lnTo>
                    <a:pt x="582" y="603"/>
                  </a:lnTo>
                  <a:lnTo>
                    <a:pt x="591" y="650"/>
                  </a:lnTo>
                  <a:lnTo>
                    <a:pt x="597" y="682"/>
                  </a:lnTo>
                  <a:lnTo>
                    <a:pt x="599" y="694"/>
                  </a:lnTo>
                  <a:lnTo>
                    <a:pt x="597" y="695"/>
                  </a:lnTo>
                  <a:lnTo>
                    <a:pt x="591" y="694"/>
                  </a:lnTo>
                  <a:lnTo>
                    <a:pt x="583" y="685"/>
                  </a:lnTo>
                  <a:lnTo>
                    <a:pt x="574" y="661"/>
                  </a:lnTo>
                  <a:lnTo>
                    <a:pt x="563" y="620"/>
                  </a:lnTo>
                  <a:lnTo>
                    <a:pt x="552" y="580"/>
                  </a:lnTo>
                  <a:lnTo>
                    <a:pt x="540" y="539"/>
                  </a:lnTo>
                  <a:lnTo>
                    <a:pt x="529" y="498"/>
                  </a:lnTo>
                  <a:lnTo>
                    <a:pt x="518" y="457"/>
                  </a:lnTo>
                  <a:lnTo>
                    <a:pt x="507" y="417"/>
                  </a:lnTo>
                  <a:lnTo>
                    <a:pt x="495" y="376"/>
                  </a:lnTo>
                  <a:lnTo>
                    <a:pt x="484" y="337"/>
                  </a:lnTo>
                  <a:lnTo>
                    <a:pt x="482" y="330"/>
                  </a:lnTo>
                  <a:lnTo>
                    <a:pt x="480" y="326"/>
                  </a:lnTo>
                  <a:lnTo>
                    <a:pt x="478" y="321"/>
                  </a:lnTo>
                  <a:lnTo>
                    <a:pt x="476" y="314"/>
                  </a:lnTo>
                  <a:lnTo>
                    <a:pt x="468" y="285"/>
                  </a:lnTo>
                  <a:lnTo>
                    <a:pt x="460" y="256"/>
                  </a:lnTo>
                  <a:lnTo>
                    <a:pt x="452" y="229"/>
                  </a:lnTo>
                  <a:lnTo>
                    <a:pt x="444" y="200"/>
                  </a:lnTo>
                  <a:lnTo>
                    <a:pt x="434" y="171"/>
                  </a:lnTo>
                  <a:lnTo>
                    <a:pt x="426" y="143"/>
                  </a:lnTo>
                  <a:lnTo>
                    <a:pt x="418" y="115"/>
                  </a:lnTo>
                  <a:lnTo>
                    <a:pt x="410" y="86"/>
                  </a:lnTo>
                  <a:lnTo>
                    <a:pt x="399" y="73"/>
                  </a:lnTo>
                  <a:lnTo>
                    <a:pt x="385" y="62"/>
                  </a:lnTo>
                  <a:lnTo>
                    <a:pt x="370" y="53"/>
                  </a:lnTo>
                  <a:lnTo>
                    <a:pt x="354" y="47"/>
                  </a:lnTo>
                  <a:lnTo>
                    <a:pt x="338" y="42"/>
                  </a:lnTo>
                  <a:lnTo>
                    <a:pt x="320" y="40"/>
                  </a:lnTo>
                  <a:lnTo>
                    <a:pt x="303" y="40"/>
                  </a:lnTo>
                  <a:lnTo>
                    <a:pt x="286" y="42"/>
                  </a:lnTo>
                  <a:lnTo>
                    <a:pt x="262" y="48"/>
                  </a:lnTo>
                  <a:lnTo>
                    <a:pt x="239" y="56"/>
                  </a:lnTo>
                  <a:lnTo>
                    <a:pt x="216" y="67"/>
                  </a:lnTo>
                  <a:lnTo>
                    <a:pt x="195" y="78"/>
                  </a:lnTo>
                  <a:lnTo>
                    <a:pt x="174" y="92"/>
                  </a:lnTo>
                  <a:lnTo>
                    <a:pt x="156" y="107"/>
                  </a:lnTo>
                  <a:lnTo>
                    <a:pt x="137" y="123"/>
                  </a:lnTo>
                  <a:lnTo>
                    <a:pt x="121" y="140"/>
                  </a:lnTo>
                  <a:lnTo>
                    <a:pt x="105" y="159"/>
                  </a:lnTo>
                  <a:lnTo>
                    <a:pt x="91" y="179"/>
                  </a:lnTo>
                  <a:lnTo>
                    <a:pt x="80" y="200"/>
                  </a:lnTo>
                  <a:lnTo>
                    <a:pt x="68" y="222"/>
                  </a:lnTo>
                  <a:lnTo>
                    <a:pt x="60" y="244"/>
                  </a:lnTo>
                  <a:lnTo>
                    <a:pt x="52" y="267"/>
                  </a:lnTo>
                  <a:lnTo>
                    <a:pt x="46" y="291"/>
                  </a:lnTo>
                  <a:lnTo>
                    <a:pt x="43" y="315"/>
                  </a:lnTo>
                  <a:lnTo>
                    <a:pt x="43" y="327"/>
                  </a:lnTo>
                  <a:lnTo>
                    <a:pt x="47" y="338"/>
                  </a:lnTo>
                  <a:lnTo>
                    <a:pt x="52" y="347"/>
                  </a:lnTo>
                  <a:lnTo>
                    <a:pt x="59" y="356"/>
                  </a:lnTo>
                  <a:lnTo>
                    <a:pt x="66" y="361"/>
                  </a:lnTo>
                  <a:lnTo>
                    <a:pt x="73" y="367"/>
                  </a:lnTo>
                  <a:lnTo>
                    <a:pt x="77" y="369"/>
                  </a:lnTo>
                  <a:lnTo>
                    <a:pt x="78" y="370"/>
                  </a:lnTo>
                  <a:lnTo>
                    <a:pt x="96" y="377"/>
                  </a:lnTo>
                  <a:lnTo>
                    <a:pt x="111" y="385"/>
                  </a:lnTo>
                  <a:lnTo>
                    <a:pt x="126" y="395"/>
                  </a:lnTo>
                  <a:lnTo>
                    <a:pt x="138" y="406"/>
                  </a:lnTo>
                  <a:lnTo>
                    <a:pt x="151" y="418"/>
                  </a:lnTo>
                  <a:lnTo>
                    <a:pt x="161" y="431"/>
                  </a:lnTo>
                  <a:lnTo>
                    <a:pt x="171" y="448"/>
                  </a:lnTo>
                  <a:lnTo>
                    <a:pt x="179" y="464"/>
                  </a:lnTo>
                  <a:lnTo>
                    <a:pt x="183" y="474"/>
                  </a:lnTo>
                  <a:lnTo>
                    <a:pt x="188" y="484"/>
                  </a:lnTo>
                  <a:lnTo>
                    <a:pt x="191" y="495"/>
                  </a:lnTo>
                  <a:lnTo>
                    <a:pt x="196" y="505"/>
                  </a:lnTo>
                  <a:lnTo>
                    <a:pt x="201" y="516"/>
                  </a:lnTo>
                  <a:lnTo>
                    <a:pt x="205" y="526"/>
                  </a:lnTo>
                  <a:lnTo>
                    <a:pt x="210" y="535"/>
                  </a:lnTo>
                  <a:lnTo>
                    <a:pt x="214" y="545"/>
                  </a:lnTo>
                  <a:lnTo>
                    <a:pt x="219" y="540"/>
                  </a:lnTo>
                  <a:lnTo>
                    <a:pt x="224" y="534"/>
                  </a:lnTo>
                  <a:lnTo>
                    <a:pt x="232" y="528"/>
                  </a:lnTo>
                  <a:lnTo>
                    <a:pt x="242" y="520"/>
                  </a:lnTo>
                  <a:lnTo>
                    <a:pt x="257" y="510"/>
                  </a:lnTo>
                  <a:lnTo>
                    <a:pt x="272" y="499"/>
                  </a:lnTo>
                  <a:lnTo>
                    <a:pt x="288" y="488"/>
                  </a:lnTo>
                  <a:lnTo>
                    <a:pt x="303" y="475"/>
                  </a:lnTo>
                  <a:lnTo>
                    <a:pt x="318" y="463"/>
                  </a:lnTo>
                  <a:lnTo>
                    <a:pt x="334" y="450"/>
                  </a:lnTo>
                  <a:lnTo>
                    <a:pt x="348" y="437"/>
                  </a:lnTo>
                  <a:lnTo>
                    <a:pt x="363" y="423"/>
                  </a:lnTo>
                  <a:lnTo>
                    <a:pt x="377" y="411"/>
                  </a:lnTo>
                  <a:lnTo>
                    <a:pt x="389" y="397"/>
                  </a:lnTo>
                  <a:lnTo>
                    <a:pt x="402" y="384"/>
                  </a:lnTo>
                  <a:lnTo>
                    <a:pt x="414" y="372"/>
                  </a:lnTo>
                  <a:lnTo>
                    <a:pt x="424" y="360"/>
                  </a:lnTo>
                  <a:lnTo>
                    <a:pt x="433" y="349"/>
                  </a:lnTo>
                  <a:lnTo>
                    <a:pt x="441" y="338"/>
                  </a:lnTo>
                  <a:lnTo>
                    <a:pt x="448" y="329"/>
                  </a:lnTo>
                  <a:lnTo>
                    <a:pt x="453" y="322"/>
                  </a:lnTo>
                  <a:lnTo>
                    <a:pt x="460" y="318"/>
                  </a:lnTo>
                  <a:lnTo>
                    <a:pt x="468" y="314"/>
                  </a:lnTo>
                  <a:lnTo>
                    <a:pt x="476" y="314"/>
                  </a:lnTo>
                  <a:lnTo>
                    <a:pt x="478" y="321"/>
                  </a:lnTo>
                  <a:lnTo>
                    <a:pt x="480" y="326"/>
                  </a:lnTo>
                  <a:lnTo>
                    <a:pt x="482" y="330"/>
                  </a:lnTo>
                  <a:lnTo>
                    <a:pt x="484" y="337"/>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63" name="Freeform 1337"/>
            <p:cNvSpPr>
              <a:spLocks/>
            </p:cNvSpPr>
            <p:nvPr/>
          </p:nvSpPr>
          <p:spPr bwMode="auto">
            <a:xfrm>
              <a:off x="415" y="3800"/>
              <a:ext cx="32" cy="64"/>
            </a:xfrm>
            <a:custGeom>
              <a:avLst/>
              <a:gdLst>
                <a:gd name="T0" fmla="*/ 1 w 63"/>
                <a:gd name="T1" fmla="*/ 0 h 128"/>
                <a:gd name="T2" fmla="*/ 1 w 63"/>
                <a:gd name="T3" fmla="*/ 1 h 128"/>
                <a:gd name="T4" fmla="*/ 0 w 63"/>
                <a:gd name="T5" fmla="*/ 1 h 128"/>
                <a:gd name="T6" fmla="*/ 0 w 63"/>
                <a:gd name="T7" fmla="*/ 1 h 128"/>
                <a:gd name="T8" fmla="*/ 1 w 63"/>
                <a:gd name="T9" fmla="*/ 1 h 128"/>
                <a:gd name="T10" fmla="*/ 1 w 63"/>
                <a:gd name="T11" fmla="*/ 2 h 128"/>
                <a:gd name="T12" fmla="*/ 1 w 63"/>
                <a:gd name="T13" fmla="*/ 2 h 128"/>
                <a:gd name="T14" fmla="*/ 1 w 63"/>
                <a:gd name="T15" fmla="*/ 3 h 128"/>
                <a:gd name="T16" fmla="*/ 1 w 63"/>
                <a:gd name="T17" fmla="*/ 3 h 128"/>
                <a:gd name="T18" fmla="*/ 1 w 63"/>
                <a:gd name="T19" fmla="*/ 3 h 128"/>
                <a:gd name="T20" fmla="*/ 2 w 63"/>
                <a:gd name="T21" fmla="*/ 3 h 128"/>
                <a:gd name="T22" fmla="*/ 2 w 63"/>
                <a:gd name="T23" fmla="*/ 4 h 128"/>
                <a:gd name="T24" fmla="*/ 2 w 63"/>
                <a:gd name="T25" fmla="*/ 4 h 128"/>
                <a:gd name="T26" fmla="*/ 2 w 63"/>
                <a:gd name="T27" fmla="*/ 3 h 128"/>
                <a:gd name="T28" fmla="*/ 2 w 63"/>
                <a:gd name="T29" fmla="*/ 3 h 128"/>
                <a:gd name="T30" fmla="*/ 2 w 63"/>
                <a:gd name="T31" fmla="*/ 3 h 128"/>
                <a:gd name="T32" fmla="*/ 2 w 63"/>
                <a:gd name="T33" fmla="*/ 3 h 128"/>
                <a:gd name="T34" fmla="*/ 2 w 63"/>
                <a:gd name="T35" fmla="*/ 2 h 128"/>
                <a:gd name="T36" fmla="*/ 2 w 63"/>
                <a:gd name="T37" fmla="*/ 2 h 128"/>
                <a:gd name="T38" fmla="*/ 2 w 63"/>
                <a:gd name="T39" fmla="*/ 1 h 128"/>
                <a:gd name="T40" fmla="*/ 2 w 63"/>
                <a:gd name="T41" fmla="*/ 1 h 128"/>
                <a:gd name="T42" fmla="*/ 1 w 63"/>
                <a:gd name="T43" fmla="*/ 1 h 128"/>
                <a:gd name="T44" fmla="*/ 1 w 63"/>
                <a:gd name="T45" fmla="*/ 1 h 128"/>
                <a:gd name="T46" fmla="*/ 1 w 63"/>
                <a:gd name="T47" fmla="*/ 1 h 128"/>
                <a:gd name="T48" fmla="*/ 1 w 63"/>
                <a:gd name="T49" fmla="*/ 0 h 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28"/>
                <a:gd name="T77" fmla="*/ 63 w 63"/>
                <a:gd name="T78" fmla="*/ 128 h 1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28">
                  <a:moveTo>
                    <a:pt x="10" y="0"/>
                  </a:moveTo>
                  <a:lnTo>
                    <a:pt x="2" y="14"/>
                  </a:lnTo>
                  <a:lnTo>
                    <a:pt x="0" y="28"/>
                  </a:lnTo>
                  <a:lnTo>
                    <a:pt x="0" y="43"/>
                  </a:lnTo>
                  <a:lnTo>
                    <a:pt x="4" y="57"/>
                  </a:lnTo>
                  <a:lnTo>
                    <a:pt x="10" y="72"/>
                  </a:lnTo>
                  <a:lnTo>
                    <a:pt x="16" y="87"/>
                  </a:lnTo>
                  <a:lnTo>
                    <a:pt x="23" y="100"/>
                  </a:lnTo>
                  <a:lnTo>
                    <a:pt x="27" y="114"/>
                  </a:lnTo>
                  <a:lnTo>
                    <a:pt x="31" y="121"/>
                  </a:lnTo>
                  <a:lnTo>
                    <a:pt x="35" y="126"/>
                  </a:lnTo>
                  <a:lnTo>
                    <a:pt x="42" y="128"/>
                  </a:lnTo>
                  <a:lnTo>
                    <a:pt x="49" y="128"/>
                  </a:lnTo>
                  <a:lnTo>
                    <a:pt x="56" y="125"/>
                  </a:lnTo>
                  <a:lnTo>
                    <a:pt x="61" y="120"/>
                  </a:lnTo>
                  <a:lnTo>
                    <a:pt x="63" y="113"/>
                  </a:lnTo>
                  <a:lnTo>
                    <a:pt x="63" y="106"/>
                  </a:lnTo>
                  <a:lnTo>
                    <a:pt x="57" y="91"/>
                  </a:lnTo>
                  <a:lnTo>
                    <a:pt x="50" y="74"/>
                  </a:lnTo>
                  <a:lnTo>
                    <a:pt x="41" y="56"/>
                  </a:lnTo>
                  <a:lnTo>
                    <a:pt x="33" y="39"/>
                  </a:lnTo>
                  <a:lnTo>
                    <a:pt x="24" y="23"/>
                  </a:lnTo>
                  <a:lnTo>
                    <a:pt x="17" y="12"/>
                  </a:lnTo>
                  <a:lnTo>
                    <a:pt x="12" y="4"/>
                  </a:lnTo>
                  <a:lnTo>
                    <a:pt x="10" y="0"/>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64" name="Freeform 1338"/>
            <p:cNvSpPr>
              <a:spLocks/>
            </p:cNvSpPr>
            <p:nvPr/>
          </p:nvSpPr>
          <p:spPr bwMode="auto">
            <a:xfrm>
              <a:off x="456" y="3823"/>
              <a:ext cx="258" cy="62"/>
            </a:xfrm>
            <a:custGeom>
              <a:avLst/>
              <a:gdLst>
                <a:gd name="T0" fmla="*/ 1 w 516"/>
                <a:gd name="T1" fmla="*/ 1 h 125"/>
                <a:gd name="T2" fmla="*/ 1 w 516"/>
                <a:gd name="T3" fmla="*/ 2 h 125"/>
                <a:gd name="T4" fmla="*/ 2 w 516"/>
                <a:gd name="T5" fmla="*/ 2 h 125"/>
                <a:gd name="T6" fmla="*/ 3 w 516"/>
                <a:gd name="T7" fmla="*/ 3 h 125"/>
                <a:gd name="T8" fmla="*/ 4 w 516"/>
                <a:gd name="T9" fmla="*/ 3 h 125"/>
                <a:gd name="T10" fmla="*/ 6 w 516"/>
                <a:gd name="T11" fmla="*/ 3 h 125"/>
                <a:gd name="T12" fmla="*/ 7 w 516"/>
                <a:gd name="T13" fmla="*/ 3 h 125"/>
                <a:gd name="T14" fmla="*/ 8 w 516"/>
                <a:gd name="T15" fmla="*/ 3 h 125"/>
                <a:gd name="T16" fmla="*/ 10 w 516"/>
                <a:gd name="T17" fmla="*/ 3 h 125"/>
                <a:gd name="T18" fmla="*/ 10 w 516"/>
                <a:gd name="T19" fmla="*/ 3 h 125"/>
                <a:gd name="T20" fmla="*/ 11 w 516"/>
                <a:gd name="T21" fmla="*/ 3 h 125"/>
                <a:gd name="T22" fmla="*/ 12 w 516"/>
                <a:gd name="T23" fmla="*/ 3 h 125"/>
                <a:gd name="T24" fmla="*/ 13 w 516"/>
                <a:gd name="T25" fmla="*/ 2 h 125"/>
                <a:gd name="T26" fmla="*/ 14 w 516"/>
                <a:gd name="T27" fmla="*/ 2 h 125"/>
                <a:gd name="T28" fmla="*/ 14 w 516"/>
                <a:gd name="T29" fmla="*/ 1 h 125"/>
                <a:gd name="T30" fmla="*/ 15 w 516"/>
                <a:gd name="T31" fmla="*/ 1 h 125"/>
                <a:gd name="T32" fmla="*/ 16 w 516"/>
                <a:gd name="T33" fmla="*/ 0 h 125"/>
                <a:gd name="T34" fmla="*/ 16 w 516"/>
                <a:gd name="T35" fmla="*/ 0 h 125"/>
                <a:gd name="T36" fmla="*/ 15 w 516"/>
                <a:gd name="T37" fmla="*/ 0 h 125"/>
                <a:gd name="T38" fmla="*/ 15 w 516"/>
                <a:gd name="T39" fmla="*/ 0 h 125"/>
                <a:gd name="T40" fmla="*/ 15 w 516"/>
                <a:gd name="T41" fmla="*/ 0 h 125"/>
                <a:gd name="T42" fmla="*/ 14 w 516"/>
                <a:gd name="T43" fmla="*/ 0 h 125"/>
                <a:gd name="T44" fmla="*/ 12 w 516"/>
                <a:gd name="T45" fmla="*/ 1 h 125"/>
                <a:gd name="T46" fmla="*/ 10 w 516"/>
                <a:gd name="T47" fmla="*/ 2 h 125"/>
                <a:gd name="T48" fmla="*/ 9 w 516"/>
                <a:gd name="T49" fmla="*/ 2 h 125"/>
                <a:gd name="T50" fmla="*/ 7 w 516"/>
                <a:gd name="T51" fmla="*/ 2 h 125"/>
                <a:gd name="T52" fmla="*/ 6 w 516"/>
                <a:gd name="T53" fmla="*/ 2 h 125"/>
                <a:gd name="T54" fmla="*/ 5 w 516"/>
                <a:gd name="T55" fmla="*/ 2 h 125"/>
                <a:gd name="T56" fmla="*/ 4 w 516"/>
                <a:gd name="T57" fmla="*/ 2 h 125"/>
                <a:gd name="T58" fmla="*/ 3 w 516"/>
                <a:gd name="T59" fmla="*/ 1 h 125"/>
                <a:gd name="T60" fmla="*/ 2 w 516"/>
                <a:gd name="T61" fmla="*/ 1 h 125"/>
                <a:gd name="T62" fmla="*/ 1 w 516"/>
                <a:gd name="T63" fmla="*/ 0 h 125"/>
                <a:gd name="T64" fmla="*/ 1 w 516"/>
                <a:gd name="T65" fmla="*/ 0 h 125"/>
                <a:gd name="T66" fmla="*/ 0 w 516"/>
                <a:gd name="T67" fmla="*/ 0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125"/>
                <a:gd name="T104" fmla="*/ 516 w 516"/>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125">
                  <a:moveTo>
                    <a:pt x="0" y="15"/>
                  </a:moveTo>
                  <a:lnTo>
                    <a:pt x="11" y="35"/>
                  </a:lnTo>
                  <a:lnTo>
                    <a:pt x="24" y="52"/>
                  </a:lnTo>
                  <a:lnTo>
                    <a:pt x="40" y="67"/>
                  </a:lnTo>
                  <a:lnTo>
                    <a:pt x="56" y="80"/>
                  </a:lnTo>
                  <a:lnTo>
                    <a:pt x="74" y="91"/>
                  </a:lnTo>
                  <a:lnTo>
                    <a:pt x="93" y="101"/>
                  </a:lnTo>
                  <a:lnTo>
                    <a:pt x="114" y="107"/>
                  </a:lnTo>
                  <a:lnTo>
                    <a:pt x="134" y="113"/>
                  </a:lnTo>
                  <a:lnTo>
                    <a:pt x="156" y="118"/>
                  </a:lnTo>
                  <a:lnTo>
                    <a:pt x="178" y="121"/>
                  </a:lnTo>
                  <a:lnTo>
                    <a:pt x="200" y="124"/>
                  </a:lnTo>
                  <a:lnTo>
                    <a:pt x="222" y="125"/>
                  </a:lnTo>
                  <a:lnTo>
                    <a:pt x="244" y="125"/>
                  </a:lnTo>
                  <a:lnTo>
                    <a:pt x="264" y="125"/>
                  </a:lnTo>
                  <a:lnTo>
                    <a:pt x="286" y="124"/>
                  </a:lnTo>
                  <a:lnTo>
                    <a:pt x="306" y="122"/>
                  </a:lnTo>
                  <a:lnTo>
                    <a:pt x="320" y="121"/>
                  </a:lnTo>
                  <a:lnTo>
                    <a:pt x="334" y="119"/>
                  </a:lnTo>
                  <a:lnTo>
                    <a:pt x="347" y="117"/>
                  </a:lnTo>
                  <a:lnTo>
                    <a:pt x="361" y="113"/>
                  </a:lnTo>
                  <a:lnTo>
                    <a:pt x="374" y="110"/>
                  </a:lnTo>
                  <a:lnTo>
                    <a:pt x="388" y="105"/>
                  </a:lnTo>
                  <a:lnTo>
                    <a:pt x="400" y="101"/>
                  </a:lnTo>
                  <a:lnTo>
                    <a:pt x="414" y="95"/>
                  </a:lnTo>
                  <a:lnTo>
                    <a:pt x="427" y="89"/>
                  </a:lnTo>
                  <a:lnTo>
                    <a:pt x="439" y="83"/>
                  </a:lnTo>
                  <a:lnTo>
                    <a:pt x="451" y="76"/>
                  </a:lnTo>
                  <a:lnTo>
                    <a:pt x="464" y="68"/>
                  </a:lnTo>
                  <a:lnTo>
                    <a:pt x="475" y="60"/>
                  </a:lnTo>
                  <a:lnTo>
                    <a:pt x="487" y="52"/>
                  </a:lnTo>
                  <a:lnTo>
                    <a:pt x="498" y="43"/>
                  </a:lnTo>
                  <a:lnTo>
                    <a:pt x="509" y="34"/>
                  </a:lnTo>
                  <a:lnTo>
                    <a:pt x="513" y="28"/>
                  </a:lnTo>
                  <a:lnTo>
                    <a:pt x="516" y="22"/>
                  </a:lnTo>
                  <a:lnTo>
                    <a:pt x="516" y="15"/>
                  </a:lnTo>
                  <a:lnTo>
                    <a:pt x="512" y="8"/>
                  </a:lnTo>
                  <a:lnTo>
                    <a:pt x="506" y="4"/>
                  </a:lnTo>
                  <a:lnTo>
                    <a:pt x="499" y="2"/>
                  </a:lnTo>
                  <a:lnTo>
                    <a:pt x="492" y="2"/>
                  </a:lnTo>
                  <a:lnTo>
                    <a:pt x="486" y="5"/>
                  </a:lnTo>
                  <a:lnTo>
                    <a:pt x="481" y="8"/>
                  </a:lnTo>
                  <a:lnTo>
                    <a:pt x="468" y="15"/>
                  </a:lnTo>
                  <a:lnTo>
                    <a:pt x="450" y="27"/>
                  </a:lnTo>
                  <a:lnTo>
                    <a:pt x="426" y="39"/>
                  </a:lnTo>
                  <a:lnTo>
                    <a:pt x="399" y="53"/>
                  </a:lnTo>
                  <a:lnTo>
                    <a:pt x="370" y="65"/>
                  </a:lnTo>
                  <a:lnTo>
                    <a:pt x="343" y="75"/>
                  </a:lnTo>
                  <a:lnTo>
                    <a:pt x="316" y="81"/>
                  </a:lnTo>
                  <a:lnTo>
                    <a:pt x="296" y="83"/>
                  </a:lnTo>
                  <a:lnTo>
                    <a:pt x="276" y="84"/>
                  </a:lnTo>
                  <a:lnTo>
                    <a:pt x="255" y="84"/>
                  </a:lnTo>
                  <a:lnTo>
                    <a:pt x="236" y="84"/>
                  </a:lnTo>
                  <a:lnTo>
                    <a:pt x="216" y="82"/>
                  </a:lnTo>
                  <a:lnTo>
                    <a:pt x="198" y="80"/>
                  </a:lnTo>
                  <a:lnTo>
                    <a:pt x="178" y="76"/>
                  </a:lnTo>
                  <a:lnTo>
                    <a:pt x="160" y="72"/>
                  </a:lnTo>
                  <a:lnTo>
                    <a:pt x="141" y="67"/>
                  </a:lnTo>
                  <a:lnTo>
                    <a:pt x="123" y="60"/>
                  </a:lnTo>
                  <a:lnTo>
                    <a:pt x="104" y="53"/>
                  </a:lnTo>
                  <a:lnTo>
                    <a:pt x="86" y="45"/>
                  </a:lnTo>
                  <a:lnTo>
                    <a:pt x="69" y="36"/>
                  </a:lnTo>
                  <a:lnTo>
                    <a:pt x="51" y="27"/>
                  </a:lnTo>
                  <a:lnTo>
                    <a:pt x="33" y="15"/>
                  </a:lnTo>
                  <a:lnTo>
                    <a:pt x="16" y="4"/>
                  </a:lnTo>
                  <a:lnTo>
                    <a:pt x="6" y="0"/>
                  </a:lnTo>
                  <a:lnTo>
                    <a:pt x="2" y="5"/>
                  </a:lnTo>
                  <a:lnTo>
                    <a:pt x="0" y="12"/>
                  </a:lnTo>
                  <a:lnTo>
                    <a:pt x="0" y="1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65" name="Freeform 1339"/>
            <p:cNvSpPr>
              <a:spLocks/>
            </p:cNvSpPr>
            <p:nvPr/>
          </p:nvSpPr>
          <p:spPr bwMode="auto">
            <a:xfrm>
              <a:off x="724" y="3723"/>
              <a:ext cx="76" cy="143"/>
            </a:xfrm>
            <a:custGeom>
              <a:avLst/>
              <a:gdLst>
                <a:gd name="T0" fmla="*/ 4 w 151"/>
                <a:gd name="T1" fmla="*/ 1 h 286"/>
                <a:gd name="T2" fmla="*/ 4 w 151"/>
                <a:gd name="T3" fmla="*/ 1 h 286"/>
                <a:gd name="T4" fmla="*/ 4 w 151"/>
                <a:gd name="T5" fmla="*/ 2 h 286"/>
                <a:gd name="T6" fmla="*/ 4 w 151"/>
                <a:gd name="T7" fmla="*/ 3 h 286"/>
                <a:gd name="T8" fmla="*/ 3 w 151"/>
                <a:gd name="T9" fmla="*/ 4 h 286"/>
                <a:gd name="T10" fmla="*/ 3 w 151"/>
                <a:gd name="T11" fmla="*/ 5 h 286"/>
                <a:gd name="T12" fmla="*/ 3 w 151"/>
                <a:gd name="T13" fmla="*/ 6 h 286"/>
                <a:gd name="T14" fmla="*/ 3 w 151"/>
                <a:gd name="T15" fmla="*/ 7 h 286"/>
                <a:gd name="T16" fmla="*/ 3 w 151"/>
                <a:gd name="T17" fmla="*/ 7 h 286"/>
                <a:gd name="T18" fmla="*/ 3 w 151"/>
                <a:gd name="T19" fmla="*/ 7 h 286"/>
                <a:gd name="T20" fmla="*/ 2 w 151"/>
                <a:gd name="T21" fmla="*/ 7 h 286"/>
                <a:gd name="T22" fmla="*/ 2 w 151"/>
                <a:gd name="T23" fmla="*/ 6 h 286"/>
                <a:gd name="T24" fmla="*/ 2 w 151"/>
                <a:gd name="T25" fmla="*/ 6 h 286"/>
                <a:gd name="T26" fmla="*/ 2 w 151"/>
                <a:gd name="T27" fmla="*/ 6 h 286"/>
                <a:gd name="T28" fmla="*/ 2 w 151"/>
                <a:gd name="T29" fmla="*/ 5 h 286"/>
                <a:gd name="T30" fmla="*/ 1 w 151"/>
                <a:gd name="T31" fmla="*/ 5 h 286"/>
                <a:gd name="T32" fmla="*/ 1 w 151"/>
                <a:gd name="T33" fmla="*/ 5 h 286"/>
                <a:gd name="T34" fmla="*/ 1 w 151"/>
                <a:gd name="T35" fmla="*/ 5 h 286"/>
                <a:gd name="T36" fmla="*/ 1 w 151"/>
                <a:gd name="T37" fmla="*/ 5 h 286"/>
                <a:gd name="T38" fmla="*/ 1 w 151"/>
                <a:gd name="T39" fmla="*/ 5 h 286"/>
                <a:gd name="T40" fmla="*/ 1 w 151"/>
                <a:gd name="T41" fmla="*/ 6 h 286"/>
                <a:gd name="T42" fmla="*/ 0 w 151"/>
                <a:gd name="T43" fmla="*/ 6 h 286"/>
                <a:gd name="T44" fmla="*/ 1 w 151"/>
                <a:gd name="T45" fmla="*/ 6 h 286"/>
                <a:gd name="T46" fmla="*/ 1 w 151"/>
                <a:gd name="T47" fmla="*/ 7 h 286"/>
                <a:gd name="T48" fmla="*/ 1 w 151"/>
                <a:gd name="T49" fmla="*/ 7 h 286"/>
                <a:gd name="T50" fmla="*/ 1 w 151"/>
                <a:gd name="T51" fmla="*/ 7 h 286"/>
                <a:gd name="T52" fmla="*/ 2 w 151"/>
                <a:gd name="T53" fmla="*/ 8 h 286"/>
                <a:gd name="T54" fmla="*/ 2 w 151"/>
                <a:gd name="T55" fmla="*/ 9 h 286"/>
                <a:gd name="T56" fmla="*/ 2 w 151"/>
                <a:gd name="T57" fmla="*/ 9 h 286"/>
                <a:gd name="T58" fmla="*/ 2 w 151"/>
                <a:gd name="T59" fmla="*/ 9 h 286"/>
                <a:gd name="T60" fmla="*/ 2 w 151"/>
                <a:gd name="T61" fmla="*/ 9 h 286"/>
                <a:gd name="T62" fmla="*/ 2 w 151"/>
                <a:gd name="T63" fmla="*/ 9 h 286"/>
                <a:gd name="T64" fmla="*/ 2 w 151"/>
                <a:gd name="T65" fmla="*/ 9 h 286"/>
                <a:gd name="T66" fmla="*/ 3 w 151"/>
                <a:gd name="T67" fmla="*/ 9 h 286"/>
                <a:gd name="T68" fmla="*/ 3 w 151"/>
                <a:gd name="T69" fmla="*/ 9 h 286"/>
                <a:gd name="T70" fmla="*/ 3 w 151"/>
                <a:gd name="T71" fmla="*/ 9 h 286"/>
                <a:gd name="T72" fmla="*/ 3 w 151"/>
                <a:gd name="T73" fmla="*/ 9 h 286"/>
                <a:gd name="T74" fmla="*/ 4 w 151"/>
                <a:gd name="T75" fmla="*/ 7 h 286"/>
                <a:gd name="T76" fmla="*/ 4 w 151"/>
                <a:gd name="T77" fmla="*/ 6 h 286"/>
                <a:gd name="T78" fmla="*/ 4 w 151"/>
                <a:gd name="T79" fmla="*/ 5 h 286"/>
                <a:gd name="T80" fmla="*/ 4 w 151"/>
                <a:gd name="T81" fmla="*/ 4 h 286"/>
                <a:gd name="T82" fmla="*/ 5 w 151"/>
                <a:gd name="T83" fmla="*/ 2 h 286"/>
                <a:gd name="T84" fmla="*/ 5 w 151"/>
                <a:gd name="T85" fmla="*/ 1 h 286"/>
                <a:gd name="T86" fmla="*/ 5 w 151"/>
                <a:gd name="T87" fmla="*/ 1 h 286"/>
                <a:gd name="T88" fmla="*/ 5 w 151"/>
                <a:gd name="T89" fmla="*/ 1 h 286"/>
                <a:gd name="T90" fmla="*/ 5 w 151"/>
                <a:gd name="T91" fmla="*/ 1 h 286"/>
                <a:gd name="T92" fmla="*/ 5 w 151"/>
                <a:gd name="T93" fmla="*/ 1 h 286"/>
                <a:gd name="T94" fmla="*/ 5 w 151"/>
                <a:gd name="T95" fmla="*/ 0 h 286"/>
                <a:gd name="T96" fmla="*/ 4 w 151"/>
                <a:gd name="T97" fmla="*/ 1 h 2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
                <a:gd name="T148" fmla="*/ 0 h 286"/>
                <a:gd name="T149" fmla="*/ 151 w 151"/>
                <a:gd name="T150" fmla="*/ 286 h 2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 h="286">
                  <a:moveTo>
                    <a:pt x="127" y="5"/>
                  </a:moveTo>
                  <a:lnTo>
                    <a:pt x="117" y="38"/>
                  </a:lnTo>
                  <a:lnTo>
                    <a:pt x="106" y="76"/>
                  </a:lnTo>
                  <a:lnTo>
                    <a:pt x="97" y="115"/>
                  </a:lnTo>
                  <a:lnTo>
                    <a:pt x="89" y="153"/>
                  </a:lnTo>
                  <a:lnTo>
                    <a:pt x="83" y="188"/>
                  </a:lnTo>
                  <a:lnTo>
                    <a:pt x="79" y="215"/>
                  </a:lnTo>
                  <a:lnTo>
                    <a:pt x="75" y="234"/>
                  </a:lnTo>
                  <a:lnTo>
                    <a:pt x="74" y="241"/>
                  </a:lnTo>
                  <a:lnTo>
                    <a:pt x="67" y="235"/>
                  </a:lnTo>
                  <a:lnTo>
                    <a:pt x="60" y="227"/>
                  </a:lnTo>
                  <a:lnTo>
                    <a:pt x="53" y="218"/>
                  </a:lnTo>
                  <a:lnTo>
                    <a:pt x="46" y="207"/>
                  </a:lnTo>
                  <a:lnTo>
                    <a:pt x="39" y="198"/>
                  </a:lnTo>
                  <a:lnTo>
                    <a:pt x="34" y="189"/>
                  </a:lnTo>
                  <a:lnTo>
                    <a:pt x="28" y="183"/>
                  </a:lnTo>
                  <a:lnTo>
                    <a:pt x="23" y="181"/>
                  </a:lnTo>
                  <a:lnTo>
                    <a:pt x="16" y="181"/>
                  </a:lnTo>
                  <a:lnTo>
                    <a:pt x="9" y="184"/>
                  </a:lnTo>
                  <a:lnTo>
                    <a:pt x="5" y="190"/>
                  </a:lnTo>
                  <a:lnTo>
                    <a:pt x="3" y="197"/>
                  </a:lnTo>
                  <a:lnTo>
                    <a:pt x="0" y="208"/>
                  </a:lnTo>
                  <a:lnTo>
                    <a:pt x="3" y="219"/>
                  </a:lnTo>
                  <a:lnTo>
                    <a:pt x="7" y="229"/>
                  </a:lnTo>
                  <a:lnTo>
                    <a:pt x="15" y="238"/>
                  </a:lnTo>
                  <a:lnTo>
                    <a:pt x="24" y="246"/>
                  </a:lnTo>
                  <a:lnTo>
                    <a:pt x="35" y="256"/>
                  </a:lnTo>
                  <a:lnTo>
                    <a:pt x="44" y="264"/>
                  </a:lnTo>
                  <a:lnTo>
                    <a:pt x="52" y="272"/>
                  </a:lnTo>
                  <a:lnTo>
                    <a:pt x="53" y="273"/>
                  </a:lnTo>
                  <a:lnTo>
                    <a:pt x="58" y="277"/>
                  </a:lnTo>
                  <a:lnTo>
                    <a:pt x="61" y="281"/>
                  </a:lnTo>
                  <a:lnTo>
                    <a:pt x="62" y="283"/>
                  </a:lnTo>
                  <a:lnTo>
                    <a:pt x="72" y="286"/>
                  </a:lnTo>
                  <a:lnTo>
                    <a:pt x="82" y="286"/>
                  </a:lnTo>
                  <a:lnTo>
                    <a:pt x="90" y="279"/>
                  </a:lnTo>
                  <a:lnTo>
                    <a:pt x="95" y="265"/>
                  </a:lnTo>
                  <a:lnTo>
                    <a:pt x="98" y="246"/>
                  </a:lnTo>
                  <a:lnTo>
                    <a:pt x="105" y="215"/>
                  </a:lnTo>
                  <a:lnTo>
                    <a:pt x="113" y="174"/>
                  </a:lnTo>
                  <a:lnTo>
                    <a:pt x="123" y="129"/>
                  </a:lnTo>
                  <a:lnTo>
                    <a:pt x="134" y="84"/>
                  </a:lnTo>
                  <a:lnTo>
                    <a:pt x="143" y="47"/>
                  </a:lnTo>
                  <a:lnTo>
                    <a:pt x="149" y="21"/>
                  </a:lnTo>
                  <a:lnTo>
                    <a:pt x="151" y="10"/>
                  </a:lnTo>
                  <a:lnTo>
                    <a:pt x="148" y="8"/>
                  </a:lnTo>
                  <a:lnTo>
                    <a:pt x="142" y="2"/>
                  </a:lnTo>
                  <a:lnTo>
                    <a:pt x="135" y="0"/>
                  </a:lnTo>
                  <a:lnTo>
                    <a:pt x="127" y="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66" name="Freeform 1340"/>
            <p:cNvSpPr>
              <a:spLocks/>
            </p:cNvSpPr>
            <p:nvPr/>
          </p:nvSpPr>
          <p:spPr bwMode="auto">
            <a:xfrm>
              <a:off x="417" y="3866"/>
              <a:ext cx="92" cy="77"/>
            </a:xfrm>
            <a:custGeom>
              <a:avLst/>
              <a:gdLst>
                <a:gd name="T0" fmla="*/ 4 w 183"/>
                <a:gd name="T1" fmla="*/ 1 h 153"/>
                <a:gd name="T2" fmla="*/ 3 w 183"/>
                <a:gd name="T3" fmla="*/ 1 h 153"/>
                <a:gd name="T4" fmla="*/ 3 w 183"/>
                <a:gd name="T5" fmla="*/ 1 h 153"/>
                <a:gd name="T6" fmla="*/ 3 w 183"/>
                <a:gd name="T7" fmla="*/ 0 h 153"/>
                <a:gd name="T8" fmla="*/ 2 w 183"/>
                <a:gd name="T9" fmla="*/ 1 h 153"/>
                <a:gd name="T10" fmla="*/ 1 w 183"/>
                <a:gd name="T11" fmla="*/ 1 h 153"/>
                <a:gd name="T12" fmla="*/ 1 w 183"/>
                <a:gd name="T13" fmla="*/ 2 h 153"/>
                <a:gd name="T14" fmla="*/ 1 w 183"/>
                <a:gd name="T15" fmla="*/ 2 h 153"/>
                <a:gd name="T16" fmla="*/ 1 w 183"/>
                <a:gd name="T17" fmla="*/ 3 h 153"/>
                <a:gd name="T18" fmla="*/ 1 w 183"/>
                <a:gd name="T19" fmla="*/ 4 h 153"/>
                <a:gd name="T20" fmla="*/ 2 w 183"/>
                <a:gd name="T21" fmla="*/ 5 h 153"/>
                <a:gd name="T22" fmla="*/ 4 w 183"/>
                <a:gd name="T23" fmla="*/ 5 h 153"/>
                <a:gd name="T24" fmla="*/ 5 w 183"/>
                <a:gd name="T25" fmla="*/ 5 h 153"/>
                <a:gd name="T26" fmla="*/ 6 w 183"/>
                <a:gd name="T27" fmla="*/ 4 h 153"/>
                <a:gd name="T28" fmla="*/ 6 w 183"/>
                <a:gd name="T29" fmla="*/ 3 h 153"/>
                <a:gd name="T30" fmla="*/ 6 w 183"/>
                <a:gd name="T31" fmla="*/ 2 h 153"/>
                <a:gd name="T32" fmla="*/ 5 w 183"/>
                <a:gd name="T33" fmla="*/ 1 h 153"/>
                <a:gd name="T34" fmla="*/ 4 w 183"/>
                <a:gd name="T35" fmla="*/ 1 h 153"/>
                <a:gd name="T36" fmla="*/ 4 w 183"/>
                <a:gd name="T37" fmla="*/ 1 h 153"/>
                <a:gd name="T38" fmla="*/ 3 w 183"/>
                <a:gd name="T39" fmla="*/ 1 h 153"/>
                <a:gd name="T40" fmla="*/ 3 w 183"/>
                <a:gd name="T41" fmla="*/ 2 h 153"/>
                <a:gd name="T42" fmla="*/ 3 w 183"/>
                <a:gd name="T43" fmla="*/ 2 h 153"/>
                <a:gd name="T44" fmla="*/ 3 w 183"/>
                <a:gd name="T45" fmla="*/ 3 h 153"/>
                <a:gd name="T46" fmla="*/ 4 w 183"/>
                <a:gd name="T47" fmla="*/ 3 h 153"/>
                <a:gd name="T48" fmla="*/ 4 w 183"/>
                <a:gd name="T49" fmla="*/ 3 h 153"/>
                <a:gd name="T50" fmla="*/ 4 w 183"/>
                <a:gd name="T51" fmla="*/ 3 h 153"/>
                <a:gd name="T52" fmla="*/ 4 w 183"/>
                <a:gd name="T53" fmla="*/ 2 h 153"/>
                <a:gd name="T54" fmla="*/ 4 w 183"/>
                <a:gd name="T55" fmla="*/ 2 h 153"/>
                <a:gd name="T56" fmla="*/ 5 w 183"/>
                <a:gd name="T57" fmla="*/ 2 h 153"/>
                <a:gd name="T58" fmla="*/ 5 w 183"/>
                <a:gd name="T59" fmla="*/ 3 h 153"/>
                <a:gd name="T60" fmla="*/ 5 w 183"/>
                <a:gd name="T61" fmla="*/ 4 h 153"/>
                <a:gd name="T62" fmla="*/ 4 w 183"/>
                <a:gd name="T63" fmla="*/ 4 h 153"/>
                <a:gd name="T64" fmla="*/ 4 w 183"/>
                <a:gd name="T65" fmla="*/ 4 h 153"/>
                <a:gd name="T66" fmla="*/ 3 w 183"/>
                <a:gd name="T67" fmla="*/ 4 h 153"/>
                <a:gd name="T68" fmla="*/ 2 w 183"/>
                <a:gd name="T69" fmla="*/ 4 h 153"/>
                <a:gd name="T70" fmla="*/ 2 w 183"/>
                <a:gd name="T71" fmla="*/ 2 h 153"/>
                <a:gd name="T72" fmla="*/ 2 w 183"/>
                <a:gd name="T73" fmla="*/ 1 h 153"/>
                <a:gd name="T74" fmla="*/ 3 w 183"/>
                <a:gd name="T75" fmla="*/ 1 h 153"/>
                <a:gd name="T76" fmla="*/ 3 w 183"/>
                <a:gd name="T77" fmla="*/ 1 h 153"/>
                <a:gd name="T78" fmla="*/ 4 w 183"/>
                <a:gd name="T79" fmla="*/ 1 h 153"/>
                <a:gd name="T80" fmla="*/ 4 w 183"/>
                <a:gd name="T81" fmla="*/ 1 h 1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3"/>
                <a:gd name="T124" fmla="*/ 0 h 153"/>
                <a:gd name="T125" fmla="*/ 183 w 183"/>
                <a:gd name="T126" fmla="*/ 153 h 1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3" h="153">
                  <a:moveTo>
                    <a:pt x="111" y="15"/>
                  </a:moveTo>
                  <a:lnTo>
                    <a:pt x="106" y="12"/>
                  </a:lnTo>
                  <a:lnTo>
                    <a:pt x="102" y="10"/>
                  </a:lnTo>
                  <a:lnTo>
                    <a:pt x="96" y="7"/>
                  </a:lnTo>
                  <a:lnTo>
                    <a:pt x="90" y="4"/>
                  </a:lnTo>
                  <a:lnTo>
                    <a:pt x="82" y="1"/>
                  </a:lnTo>
                  <a:lnTo>
                    <a:pt x="74" y="0"/>
                  </a:lnTo>
                  <a:lnTo>
                    <a:pt x="66" y="0"/>
                  </a:lnTo>
                  <a:lnTo>
                    <a:pt x="56" y="1"/>
                  </a:lnTo>
                  <a:lnTo>
                    <a:pt x="45" y="4"/>
                  </a:lnTo>
                  <a:lnTo>
                    <a:pt x="35" y="10"/>
                  </a:lnTo>
                  <a:lnTo>
                    <a:pt x="26" y="16"/>
                  </a:lnTo>
                  <a:lnTo>
                    <a:pt x="18" y="24"/>
                  </a:lnTo>
                  <a:lnTo>
                    <a:pt x="11" y="33"/>
                  </a:lnTo>
                  <a:lnTo>
                    <a:pt x="6" y="43"/>
                  </a:lnTo>
                  <a:lnTo>
                    <a:pt x="3" y="54"/>
                  </a:lnTo>
                  <a:lnTo>
                    <a:pt x="0" y="64"/>
                  </a:lnTo>
                  <a:lnTo>
                    <a:pt x="3" y="85"/>
                  </a:lnTo>
                  <a:lnTo>
                    <a:pt x="11" y="104"/>
                  </a:lnTo>
                  <a:lnTo>
                    <a:pt x="25" y="122"/>
                  </a:lnTo>
                  <a:lnTo>
                    <a:pt x="42" y="137"/>
                  </a:lnTo>
                  <a:lnTo>
                    <a:pt x="64" y="147"/>
                  </a:lnTo>
                  <a:lnTo>
                    <a:pt x="87" y="153"/>
                  </a:lnTo>
                  <a:lnTo>
                    <a:pt x="110" y="152"/>
                  </a:lnTo>
                  <a:lnTo>
                    <a:pt x="134" y="144"/>
                  </a:lnTo>
                  <a:lnTo>
                    <a:pt x="154" y="131"/>
                  </a:lnTo>
                  <a:lnTo>
                    <a:pt x="169" y="119"/>
                  </a:lnTo>
                  <a:lnTo>
                    <a:pt x="178" y="108"/>
                  </a:lnTo>
                  <a:lnTo>
                    <a:pt x="182" y="96"/>
                  </a:lnTo>
                  <a:lnTo>
                    <a:pt x="183" y="84"/>
                  </a:lnTo>
                  <a:lnTo>
                    <a:pt x="181" y="72"/>
                  </a:lnTo>
                  <a:lnTo>
                    <a:pt x="177" y="60"/>
                  </a:lnTo>
                  <a:lnTo>
                    <a:pt x="171" y="46"/>
                  </a:lnTo>
                  <a:lnTo>
                    <a:pt x="142" y="22"/>
                  </a:lnTo>
                  <a:lnTo>
                    <a:pt x="133" y="20"/>
                  </a:lnTo>
                  <a:lnTo>
                    <a:pt x="124" y="20"/>
                  </a:lnTo>
                  <a:lnTo>
                    <a:pt x="114" y="22"/>
                  </a:lnTo>
                  <a:lnTo>
                    <a:pt x="106" y="24"/>
                  </a:lnTo>
                  <a:lnTo>
                    <a:pt x="97" y="26"/>
                  </a:lnTo>
                  <a:lnTo>
                    <a:pt x="90" y="31"/>
                  </a:lnTo>
                  <a:lnTo>
                    <a:pt x="83" y="37"/>
                  </a:lnTo>
                  <a:lnTo>
                    <a:pt x="78" y="42"/>
                  </a:lnTo>
                  <a:lnTo>
                    <a:pt x="74" y="53"/>
                  </a:lnTo>
                  <a:lnTo>
                    <a:pt x="76" y="63"/>
                  </a:lnTo>
                  <a:lnTo>
                    <a:pt x="82" y="72"/>
                  </a:lnTo>
                  <a:lnTo>
                    <a:pt x="89" y="77"/>
                  </a:lnTo>
                  <a:lnTo>
                    <a:pt x="94" y="78"/>
                  </a:lnTo>
                  <a:lnTo>
                    <a:pt x="98" y="78"/>
                  </a:lnTo>
                  <a:lnTo>
                    <a:pt x="104" y="76"/>
                  </a:lnTo>
                  <a:lnTo>
                    <a:pt x="110" y="73"/>
                  </a:lnTo>
                  <a:lnTo>
                    <a:pt x="116" y="70"/>
                  </a:lnTo>
                  <a:lnTo>
                    <a:pt x="119" y="65"/>
                  </a:lnTo>
                  <a:lnTo>
                    <a:pt x="121" y="60"/>
                  </a:lnTo>
                  <a:lnTo>
                    <a:pt x="120" y="54"/>
                  </a:lnTo>
                  <a:lnTo>
                    <a:pt x="122" y="55"/>
                  </a:lnTo>
                  <a:lnTo>
                    <a:pt x="127" y="57"/>
                  </a:lnTo>
                  <a:lnTo>
                    <a:pt x="133" y="61"/>
                  </a:lnTo>
                  <a:lnTo>
                    <a:pt x="137" y="64"/>
                  </a:lnTo>
                  <a:lnTo>
                    <a:pt x="141" y="70"/>
                  </a:lnTo>
                  <a:lnTo>
                    <a:pt x="143" y="80"/>
                  </a:lnTo>
                  <a:lnTo>
                    <a:pt x="140" y="92"/>
                  </a:lnTo>
                  <a:lnTo>
                    <a:pt x="132" y="101"/>
                  </a:lnTo>
                  <a:lnTo>
                    <a:pt x="125" y="106"/>
                  </a:lnTo>
                  <a:lnTo>
                    <a:pt x="117" y="109"/>
                  </a:lnTo>
                  <a:lnTo>
                    <a:pt x="109" y="113"/>
                  </a:lnTo>
                  <a:lnTo>
                    <a:pt x="99" y="115"/>
                  </a:lnTo>
                  <a:lnTo>
                    <a:pt x="90" y="116"/>
                  </a:lnTo>
                  <a:lnTo>
                    <a:pt x="80" y="116"/>
                  </a:lnTo>
                  <a:lnTo>
                    <a:pt x="69" y="113"/>
                  </a:lnTo>
                  <a:lnTo>
                    <a:pt x="58" y="106"/>
                  </a:lnTo>
                  <a:lnTo>
                    <a:pt x="43" y="87"/>
                  </a:lnTo>
                  <a:lnTo>
                    <a:pt x="40" y="64"/>
                  </a:lnTo>
                  <a:lnTo>
                    <a:pt x="44" y="43"/>
                  </a:lnTo>
                  <a:lnTo>
                    <a:pt x="53" y="31"/>
                  </a:lnTo>
                  <a:lnTo>
                    <a:pt x="60" y="27"/>
                  </a:lnTo>
                  <a:lnTo>
                    <a:pt x="68" y="24"/>
                  </a:lnTo>
                  <a:lnTo>
                    <a:pt x="79" y="22"/>
                  </a:lnTo>
                  <a:lnTo>
                    <a:pt x="88" y="19"/>
                  </a:lnTo>
                  <a:lnTo>
                    <a:pt x="97" y="17"/>
                  </a:lnTo>
                  <a:lnTo>
                    <a:pt x="104" y="16"/>
                  </a:lnTo>
                  <a:lnTo>
                    <a:pt x="110" y="15"/>
                  </a:lnTo>
                  <a:lnTo>
                    <a:pt x="111" y="15"/>
                  </a:lnTo>
                  <a:close/>
                </a:path>
              </a:pathLst>
            </a:custGeom>
            <a:solidFill>
              <a:srgbClr val="000000"/>
            </a:solidFill>
            <a:ln w="9525">
              <a:noFill/>
              <a:round/>
              <a:headEnd/>
              <a:tailEnd/>
            </a:ln>
          </p:spPr>
          <p:txBody>
            <a:bodyPr/>
            <a:lstStyle/>
            <a:p>
              <a:endParaRPr lang="en-US" dirty="0">
                <a:solidFill>
                  <a:prstClr val="black"/>
                </a:solidFill>
              </a:endParaRPr>
            </a:p>
          </p:txBody>
        </p:sp>
        <p:sp>
          <p:nvSpPr>
            <p:cNvPr id="74867" name="Freeform 1341"/>
            <p:cNvSpPr>
              <a:spLocks/>
            </p:cNvSpPr>
            <p:nvPr/>
          </p:nvSpPr>
          <p:spPr bwMode="auto">
            <a:xfrm>
              <a:off x="675" y="3862"/>
              <a:ext cx="89" cy="75"/>
            </a:xfrm>
            <a:custGeom>
              <a:avLst/>
              <a:gdLst>
                <a:gd name="T0" fmla="*/ 5 w 178"/>
                <a:gd name="T1" fmla="*/ 0 h 151"/>
                <a:gd name="T2" fmla="*/ 3 w 178"/>
                <a:gd name="T3" fmla="*/ 0 h 151"/>
                <a:gd name="T4" fmla="*/ 3 w 178"/>
                <a:gd name="T5" fmla="*/ 0 h 151"/>
                <a:gd name="T6" fmla="*/ 3 w 178"/>
                <a:gd name="T7" fmla="*/ 0 h 151"/>
                <a:gd name="T8" fmla="*/ 1 w 178"/>
                <a:gd name="T9" fmla="*/ 0 h 151"/>
                <a:gd name="T10" fmla="*/ 1 w 178"/>
                <a:gd name="T11" fmla="*/ 0 h 151"/>
                <a:gd name="T12" fmla="*/ 1 w 178"/>
                <a:gd name="T13" fmla="*/ 1 h 151"/>
                <a:gd name="T14" fmla="*/ 0 w 178"/>
                <a:gd name="T15" fmla="*/ 2 h 151"/>
                <a:gd name="T16" fmla="*/ 1 w 178"/>
                <a:gd name="T17" fmla="*/ 3 h 151"/>
                <a:gd name="T18" fmla="*/ 1 w 178"/>
                <a:gd name="T19" fmla="*/ 3 h 151"/>
                <a:gd name="T20" fmla="*/ 1 w 178"/>
                <a:gd name="T21" fmla="*/ 4 h 151"/>
                <a:gd name="T22" fmla="*/ 1 w 178"/>
                <a:gd name="T23" fmla="*/ 4 h 151"/>
                <a:gd name="T24" fmla="*/ 3 w 178"/>
                <a:gd name="T25" fmla="*/ 4 h 151"/>
                <a:gd name="T26" fmla="*/ 3 w 178"/>
                <a:gd name="T27" fmla="*/ 4 h 151"/>
                <a:gd name="T28" fmla="*/ 3 w 178"/>
                <a:gd name="T29" fmla="*/ 4 h 151"/>
                <a:gd name="T30" fmla="*/ 5 w 178"/>
                <a:gd name="T31" fmla="*/ 4 h 151"/>
                <a:gd name="T32" fmla="*/ 5 w 178"/>
                <a:gd name="T33" fmla="*/ 4 h 151"/>
                <a:gd name="T34" fmla="*/ 6 w 178"/>
                <a:gd name="T35" fmla="*/ 3 h 151"/>
                <a:gd name="T36" fmla="*/ 6 w 178"/>
                <a:gd name="T37" fmla="*/ 3 h 151"/>
                <a:gd name="T38" fmla="*/ 6 w 178"/>
                <a:gd name="T39" fmla="*/ 2 h 151"/>
                <a:gd name="T40" fmla="*/ 5 w 178"/>
                <a:gd name="T41" fmla="*/ 1 h 151"/>
                <a:gd name="T42" fmla="*/ 5 w 178"/>
                <a:gd name="T43" fmla="*/ 1 h 151"/>
                <a:gd name="T44" fmla="*/ 3 w 178"/>
                <a:gd name="T45" fmla="*/ 0 h 151"/>
                <a:gd name="T46" fmla="*/ 3 w 178"/>
                <a:gd name="T47" fmla="*/ 0 h 151"/>
                <a:gd name="T48" fmla="*/ 3 w 178"/>
                <a:gd name="T49" fmla="*/ 1 h 151"/>
                <a:gd name="T50" fmla="*/ 3 w 178"/>
                <a:gd name="T51" fmla="*/ 1 h 151"/>
                <a:gd name="T52" fmla="*/ 1 w 178"/>
                <a:gd name="T53" fmla="*/ 1 h 151"/>
                <a:gd name="T54" fmla="*/ 3 w 178"/>
                <a:gd name="T55" fmla="*/ 2 h 151"/>
                <a:gd name="T56" fmla="*/ 3 w 178"/>
                <a:gd name="T57" fmla="*/ 2 h 151"/>
                <a:gd name="T58" fmla="*/ 3 w 178"/>
                <a:gd name="T59" fmla="*/ 2 h 151"/>
                <a:gd name="T60" fmla="*/ 3 w 178"/>
                <a:gd name="T61" fmla="*/ 2 h 151"/>
                <a:gd name="T62" fmla="*/ 3 w 178"/>
                <a:gd name="T63" fmla="*/ 1 h 151"/>
                <a:gd name="T64" fmla="*/ 5 w 178"/>
                <a:gd name="T65" fmla="*/ 2 h 151"/>
                <a:gd name="T66" fmla="*/ 5 w 178"/>
                <a:gd name="T67" fmla="*/ 2 h 151"/>
                <a:gd name="T68" fmla="*/ 5 w 178"/>
                <a:gd name="T69" fmla="*/ 2 h 151"/>
                <a:gd name="T70" fmla="*/ 5 w 178"/>
                <a:gd name="T71" fmla="*/ 3 h 151"/>
                <a:gd name="T72" fmla="*/ 3 w 178"/>
                <a:gd name="T73" fmla="*/ 3 h 151"/>
                <a:gd name="T74" fmla="*/ 3 w 178"/>
                <a:gd name="T75" fmla="*/ 3 h 151"/>
                <a:gd name="T76" fmla="*/ 3 w 178"/>
                <a:gd name="T77" fmla="*/ 3 h 151"/>
                <a:gd name="T78" fmla="*/ 3 w 178"/>
                <a:gd name="T79" fmla="*/ 3 h 151"/>
                <a:gd name="T80" fmla="*/ 1 w 178"/>
                <a:gd name="T81" fmla="*/ 3 h 151"/>
                <a:gd name="T82" fmla="*/ 1 w 178"/>
                <a:gd name="T83" fmla="*/ 2 h 151"/>
                <a:gd name="T84" fmla="*/ 1 w 178"/>
                <a:gd name="T85" fmla="*/ 1 h 151"/>
                <a:gd name="T86" fmla="*/ 3 w 178"/>
                <a:gd name="T87" fmla="*/ 0 h 151"/>
                <a:gd name="T88" fmla="*/ 5 w 178"/>
                <a:gd name="T89" fmla="*/ 0 h 151"/>
                <a:gd name="T90" fmla="*/ 5 w 178"/>
                <a:gd name="T91" fmla="*/ 0 h 151"/>
                <a:gd name="T92" fmla="*/ 5 w 178"/>
                <a:gd name="T93" fmla="*/ 0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8"/>
                <a:gd name="T142" fmla="*/ 0 h 151"/>
                <a:gd name="T143" fmla="*/ 178 w 178"/>
                <a:gd name="T144" fmla="*/ 151 h 1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8" h="151">
                  <a:moveTo>
                    <a:pt x="144" y="13"/>
                  </a:moveTo>
                  <a:lnTo>
                    <a:pt x="134" y="7"/>
                  </a:lnTo>
                  <a:lnTo>
                    <a:pt x="124" y="4"/>
                  </a:lnTo>
                  <a:lnTo>
                    <a:pt x="112" y="2"/>
                  </a:lnTo>
                  <a:lnTo>
                    <a:pt x="101" y="0"/>
                  </a:lnTo>
                  <a:lnTo>
                    <a:pt x="88" y="0"/>
                  </a:lnTo>
                  <a:lnTo>
                    <a:pt x="76" y="2"/>
                  </a:lnTo>
                  <a:lnTo>
                    <a:pt x="65" y="4"/>
                  </a:lnTo>
                  <a:lnTo>
                    <a:pt x="53" y="6"/>
                  </a:lnTo>
                  <a:lnTo>
                    <a:pt x="41" y="12"/>
                  </a:lnTo>
                  <a:lnTo>
                    <a:pt x="30" y="20"/>
                  </a:lnTo>
                  <a:lnTo>
                    <a:pt x="21" y="30"/>
                  </a:lnTo>
                  <a:lnTo>
                    <a:pt x="13" y="42"/>
                  </a:lnTo>
                  <a:lnTo>
                    <a:pt x="7" y="55"/>
                  </a:lnTo>
                  <a:lnTo>
                    <a:pt x="3" y="67"/>
                  </a:lnTo>
                  <a:lnTo>
                    <a:pt x="0" y="80"/>
                  </a:lnTo>
                  <a:lnTo>
                    <a:pt x="0" y="93"/>
                  </a:lnTo>
                  <a:lnTo>
                    <a:pt x="3" y="102"/>
                  </a:lnTo>
                  <a:lnTo>
                    <a:pt x="6" y="111"/>
                  </a:lnTo>
                  <a:lnTo>
                    <a:pt x="12" y="120"/>
                  </a:lnTo>
                  <a:lnTo>
                    <a:pt x="20" y="127"/>
                  </a:lnTo>
                  <a:lnTo>
                    <a:pt x="28" y="134"/>
                  </a:lnTo>
                  <a:lnTo>
                    <a:pt x="38" y="140"/>
                  </a:lnTo>
                  <a:lnTo>
                    <a:pt x="50" y="146"/>
                  </a:lnTo>
                  <a:lnTo>
                    <a:pt x="61" y="149"/>
                  </a:lnTo>
                  <a:lnTo>
                    <a:pt x="72" y="151"/>
                  </a:lnTo>
                  <a:lnTo>
                    <a:pt x="84" y="151"/>
                  </a:lnTo>
                  <a:lnTo>
                    <a:pt x="96" y="150"/>
                  </a:lnTo>
                  <a:lnTo>
                    <a:pt x="109" y="148"/>
                  </a:lnTo>
                  <a:lnTo>
                    <a:pt x="119" y="146"/>
                  </a:lnTo>
                  <a:lnTo>
                    <a:pt x="129" y="143"/>
                  </a:lnTo>
                  <a:lnTo>
                    <a:pt x="137" y="140"/>
                  </a:lnTo>
                  <a:lnTo>
                    <a:pt x="144" y="136"/>
                  </a:lnTo>
                  <a:lnTo>
                    <a:pt x="155" y="131"/>
                  </a:lnTo>
                  <a:lnTo>
                    <a:pt x="162" y="124"/>
                  </a:lnTo>
                  <a:lnTo>
                    <a:pt x="168" y="118"/>
                  </a:lnTo>
                  <a:lnTo>
                    <a:pt x="174" y="109"/>
                  </a:lnTo>
                  <a:lnTo>
                    <a:pt x="178" y="98"/>
                  </a:lnTo>
                  <a:lnTo>
                    <a:pt x="178" y="87"/>
                  </a:lnTo>
                  <a:lnTo>
                    <a:pt x="175" y="74"/>
                  </a:lnTo>
                  <a:lnTo>
                    <a:pt x="168" y="62"/>
                  </a:lnTo>
                  <a:lnTo>
                    <a:pt x="159" y="50"/>
                  </a:lnTo>
                  <a:lnTo>
                    <a:pt x="147" y="41"/>
                  </a:lnTo>
                  <a:lnTo>
                    <a:pt x="132" y="33"/>
                  </a:lnTo>
                  <a:lnTo>
                    <a:pt x="114" y="28"/>
                  </a:lnTo>
                  <a:lnTo>
                    <a:pt x="106" y="27"/>
                  </a:lnTo>
                  <a:lnTo>
                    <a:pt x="98" y="28"/>
                  </a:lnTo>
                  <a:lnTo>
                    <a:pt x="90" y="30"/>
                  </a:lnTo>
                  <a:lnTo>
                    <a:pt x="83" y="33"/>
                  </a:lnTo>
                  <a:lnTo>
                    <a:pt x="76" y="37"/>
                  </a:lnTo>
                  <a:lnTo>
                    <a:pt x="71" y="42"/>
                  </a:lnTo>
                  <a:lnTo>
                    <a:pt x="66" y="49"/>
                  </a:lnTo>
                  <a:lnTo>
                    <a:pt x="63" y="56"/>
                  </a:lnTo>
                  <a:lnTo>
                    <a:pt x="60" y="63"/>
                  </a:lnTo>
                  <a:lnTo>
                    <a:pt x="63" y="70"/>
                  </a:lnTo>
                  <a:lnTo>
                    <a:pt x="67" y="75"/>
                  </a:lnTo>
                  <a:lnTo>
                    <a:pt x="75" y="79"/>
                  </a:lnTo>
                  <a:lnTo>
                    <a:pt x="84" y="81"/>
                  </a:lnTo>
                  <a:lnTo>
                    <a:pt x="92" y="81"/>
                  </a:lnTo>
                  <a:lnTo>
                    <a:pt x="99" y="79"/>
                  </a:lnTo>
                  <a:lnTo>
                    <a:pt x="104" y="73"/>
                  </a:lnTo>
                  <a:lnTo>
                    <a:pt x="102" y="66"/>
                  </a:lnTo>
                  <a:lnTo>
                    <a:pt x="110" y="62"/>
                  </a:lnTo>
                  <a:lnTo>
                    <a:pt x="118" y="59"/>
                  </a:lnTo>
                  <a:lnTo>
                    <a:pt x="126" y="62"/>
                  </a:lnTo>
                  <a:lnTo>
                    <a:pt x="133" y="65"/>
                  </a:lnTo>
                  <a:lnTo>
                    <a:pt x="139" y="70"/>
                  </a:lnTo>
                  <a:lnTo>
                    <a:pt x="142" y="76"/>
                  </a:lnTo>
                  <a:lnTo>
                    <a:pt x="143" y="82"/>
                  </a:lnTo>
                  <a:lnTo>
                    <a:pt x="141" y="89"/>
                  </a:lnTo>
                  <a:lnTo>
                    <a:pt x="139" y="95"/>
                  </a:lnTo>
                  <a:lnTo>
                    <a:pt x="134" y="102"/>
                  </a:lnTo>
                  <a:lnTo>
                    <a:pt x="129" y="108"/>
                  </a:lnTo>
                  <a:lnTo>
                    <a:pt x="122" y="113"/>
                  </a:lnTo>
                  <a:lnTo>
                    <a:pt x="117" y="117"/>
                  </a:lnTo>
                  <a:lnTo>
                    <a:pt x="109" y="120"/>
                  </a:lnTo>
                  <a:lnTo>
                    <a:pt x="99" y="124"/>
                  </a:lnTo>
                  <a:lnTo>
                    <a:pt x="90" y="125"/>
                  </a:lnTo>
                  <a:lnTo>
                    <a:pt x="80" y="125"/>
                  </a:lnTo>
                  <a:lnTo>
                    <a:pt x="68" y="120"/>
                  </a:lnTo>
                  <a:lnTo>
                    <a:pt x="57" y="113"/>
                  </a:lnTo>
                  <a:lnTo>
                    <a:pt x="44" y="102"/>
                  </a:lnTo>
                  <a:lnTo>
                    <a:pt x="35" y="86"/>
                  </a:lnTo>
                  <a:lnTo>
                    <a:pt x="35" y="70"/>
                  </a:lnTo>
                  <a:lnTo>
                    <a:pt x="42" y="53"/>
                  </a:lnTo>
                  <a:lnTo>
                    <a:pt x="54" y="38"/>
                  </a:lnTo>
                  <a:lnTo>
                    <a:pt x="73" y="27"/>
                  </a:lnTo>
                  <a:lnTo>
                    <a:pt x="95" y="20"/>
                  </a:lnTo>
                  <a:lnTo>
                    <a:pt x="120" y="17"/>
                  </a:lnTo>
                  <a:lnTo>
                    <a:pt x="147" y="21"/>
                  </a:lnTo>
                  <a:lnTo>
                    <a:pt x="147" y="20"/>
                  </a:lnTo>
                  <a:lnTo>
                    <a:pt x="147" y="18"/>
                  </a:lnTo>
                  <a:lnTo>
                    <a:pt x="145" y="14"/>
                  </a:lnTo>
                  <a:lnTo>
                    <a:pt x="144" y="13"/>
                  </a:lnTo>
                  <a:close/>
                </a:path>
              </a:pathLst>
            </a:custGeom>
            <a:solidFill>
              <a:srgbClr val="000000"/>
            </a:solidFill>
            <a:ln w="9525">
              <a:noFill/>
              <a:round/>
              <a:headEnd/>
              <a:tailEnd/>
            </a:ln>
          </p:spPr>
          <p:txBody>
            <a:bodyPr/>
            <a:lstStyle/>
            <a:p>
              <a:endParaRPr lang="en-US" dirty="0">
                <a:solidFill>
                  <a:prstClr val="black"/>
                </a:solidFill>
              </a:endParaRPr>
            </a:p>
          </p:txBody>
        </p:sp>
      </p:grpSp>
      <p:grpSp>
        <p:nvGrpSpPr>
          <p:cNvPr id="31" name="Group 1342"/>
          <p:cNvGrpSpPr>
            <a:grpSpLocks/>
          </p:cNvGrpSpPr>
          <p:nvPr/>
        </p:nvGrpSpPr>
        <p:grpSpPr bwMode="auto">
          <a:xfrm>
            <a:off x="2743200" y="2333625"/>
            <a:ext cx="762000" cy="762000"/>
            <a:chOff x="1728" y="1470"/>
            <a:chExt cx="480" cy="480"/>
          </a:xfrm>
        </p:grpSpPr>
        <p:sp>
          <p:nvSpPr>
            <p:cNvPr id="74843" name="Text Box 1343"/>
            <p:cNvSpPr txBox="1">
              <a:spLocks noChangeArrowheads="1"/>
            </p:cNvSpPr>
            <p:nvPr/>
          </p:nvSpPr>
          <p:spPr bwMode="auto">
            <a:xfrm>
              <a:off x="1728" y="1470"/>
              <a:ext cx="144" cy="192"/>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Times New Roman" pitchFamily="18" charset="0"/>
                </a:rPr>
                <a:t>j</a:t>
              </a:r>
            </a:p>
          </p:txBody>
        </p:sp>
        <p:sp>
          <p:nvSpPr>
            <p:cNvPr id="74844" name="Text Box 1344"/>
            <p:cNvSpPr txBox="1">
              <a:spLocks noChangeArrowheads="1"/>
            </p:cNvSpPr>
            <p:nvPr/>
          </p:nvSpPr>
          <p:spPr bwMode="auto">
            <a:xfrm>
              <a:off x="1872" y="1470"/>
              <a:ext cx="336" cy="192"/>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Times New Roman" pitchFamily="18" charset="0"/>
                </a:rPr>
                <a:t>mdb</a:t>
              </a:r>
            </a:p>
          </p:txBody>
        </p:sp>
        <p:sp>
          <p:nvSpPr>
            <p:cNvPr id="74845" name="Text Box 1345"/>
            <p:cNvSpPr txBox="1">
              <a:spLocks noChangeArrowheads="1"/>
            </p:cNvSpPr>
            <p:nvPr/>
          </p:nvSpPr>
          <p:spPr bwMode="auto">
            <a:xfrm>
              <a:off x="1872" y="1566"/>
              <a:ext cx="144" cy="192"/>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Times New Roman" pitchFamily="18" charset="0"/>
                </a:rPr>
                <a:t>n</a:t>
              </a:r>
            </a:p>
          </p:txBody>
        </p:sp>
        <p:sp>
          <p:nvSpPr>
            <p:cNvPr id="74846" name="Text Box 1346"/>
            <p:cNvSpPr txBox="1">
              <a:spLocks noChangeArrowheads="1"/>
            </p:cNvSpPr>
            <p:nvPr/>
          </p:nvSpPr>
          <p:spPr bwMode="auto">
            <a:xfrm>
              <a:off x="1824" y="1662"/>
              <a:ext cx="240" cy="192"/>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Times New Roman" pitchFamily="18" charset="0"/>
                </a:rPr>
                <a:t>ng</a:t>
              </a:r>
            </a:p>
          </p:txBody>
        </p:sp>
        <p:sp>
          <p:nvSpPr>
            <p:cNvPr id="74847" name="Text Box 1347"/>
            <p:cNvSpPr txBox="1">
              <a:spLocks noChangeArrowheads="1"/>
            </p:cNvSpPr>
            <p:nvPr/>
          </p:nvSpPr>
          <p:spPr bwMode="auto">
            <a:xfrm>
              <a:off x="1872" y="1758"/>
              <a:ext cx="318" cy="192"/>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Times New Roman" pitchFamily="18" charset="0"/>
                </a:rPr>
                <a:t>e  i</a:t>
              </a:r>
            </a:p>
          </p:txBody>
        </p:sp>
      </p:grpSp>
      <p:sp>
        <p:nvSpPr>
          <p:cNvPr id="74803" name="Text Box 1348"/>
          <p:cNvSpPr txBox="1">
            <a:spLocks noChangeArrowheads="1"/>
          </p:cNvSpPr>
          <p:nvPr/>
        </p:nvSpPr>
        <p:spPr bwMode="auto">
          <a:xfrm>
            <a:off x="2971800" y="2943225"/>
            <a:ext cx="228600" cy="30480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Times New Roman" pitchFamily="18" charset="0"/>
              </a:rPr>
              <a:t>u</a:t>
            </a:r>
          </a:p>
        </p:txBody>
      </p:sp>
      <p:sp>
        <p:nvSpPr>
          <p:cNvPr id="74804" name="Rectangle 1349"/>
          <p:cNvSpPr>
            <a:spLocks noChangeArrowheads="1"/>
          </p:cNvSpPr>
          <p:nvPr/>
        </p:nvSpPr>
        <p:spPr bwMode="auto">
          <a:xfrm>
            <a:off x="2016125" y="2413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125</a:t>
            </a:r>
            <a:endParaRPr lang="en-US" sz="1600" b="1" dirty="0">
              <a:solidFill>
                <a:prstClr val="black"/>
              </a:solidFill>
              <a:latin typeface="Times New Roman" pitchFamily="18" charset="0"/>
            </a:endParaRPr>
          </a:p>
        </p:txBody>
      </p:sp>
      <p:sp>
        <p:nvSpPr>
          <p:cNvPr id="74805" name="Rectangle 1350"/>
          <p:cNvSpPr>
            <a:spLocks noChangeArrowheads="1"/>
          </p:cNvSpPr>
          <p:nvPr/>
        </p:nvSpPr>
        <p:spPr bwMode="auto">
          <a:xfrm>
            <a:off x="2797175" y="2413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250</a:t>
            </a:r>
            <a:endParaRPr lang="en-US" sz="1600" b="1" dirty="0">
              <a:solidFill>
                <a:prstClr val="black"/>
              </a:solidFill>
              <a:latin typeface="Times New Roman" pitchFamily="18" charset="0"/>
            </a:endParaRPr>
          </a:p>
        </p:txBody>
      </p:sp>
      <p:sp>
        <p:nvSpPr>
          <p:cNvPr id="74806" name="Rectangle 1351"/>
          <p:cNvSpPr>
            <a:spLocks noChangeArrowheads="1"/>
          </p:cNvSpPr>
          <p:nvPr/>
        </p:nvSpPr>
        <p:spPr bwMode="auto">
          <a:xfrm>
            <a:off x="3625850" y="241300"/>
            <a:ext cx="3048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500</a:t>
            </a:r>
            <a:endParaRPr lang="en-US" sz="1600" b="1" dirty="0">
              <a:solidFill>
                <a:prstClr val="black"/>
              </a:solidFill>
              <a:latin typeface="Times New Roman" pitchFamily="18" charset="0"/>
            </a:endParaRPr>
          </a:p>
        </p:txBody>
      </p:sp>
      <p:sp>
        <p:nvSpPr>
          <p:cNvPr id="74807" name="Rectangle 1352"/>
          <p:cNvSpPr>
            <a:spLocks noChangeArrowheads="1"/>
          </p:cNvSpPr>
          <p:nvPr/>
        </p:nvSpPr>
        <p:spPr bwMode="auto">
          <a:xfrm>
            <a:off x="4397375" y="2413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1000</a:t>
            </a:r>
            <a:endParaRPr lang="en-US" sz="1600" b="1" dirty="0">
              <a:solidFill>
                <a:prstClr val="black"/>
              </a:solidFill>
              <a:latin typeface="Times New Roman" pitchFamily="18" charset="0"/>
            </a:endParaRPr>
          </a:p>
        </p:txBody>
      </p:sp>
      <p:sp>
        <p:nvSpPr>
          <p:cNvPr id="74808" name="Rectangle 1353"/>
          <p:cNvSpPr>
            <a:spLocks noChangeArrowheads="1"/>
          </p:cNvSpPr>
          <p:nvPr/>
        </p:nvSpPr>
        <p:spPr bwMode="auto">
          <a:xfrm>
            <a:off x="5245100" y="2413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2000</a:t>
            </a:r>
            <a:endParaRPr lang="en-US" sz="1600" b="1" dirty="0">
              <a:solidFill>
                <a:prstClr val="black"/>
              </a:solidFill>
              <a:latin typeface="Times New Roman" pitchFamily="18" charset="0"/>
            </a:endParaRPr>
          </a:p>
        </p:txBody>
      </p:sp>
      <p:sp>
        <p:nvSpPr>
          <p:cNvPr id="74809" name="Rectangle 1354"/>
          <p:cNvSpPr>
            <a:spLocks noChangeArrowheads="1"/>
          </p:cNvSpPr>
          <p:nvPr/>
        </p:nvSpPr>
        <p:spPr bwMode="auto">
          <a:xfrm>
            <a:off x="6056313" y="2413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4000</a:t>
            </a:r>
            <a:endParaRPr lang="en-US" sz="1600" b="1" dirty="0">
              <a:solidFill>
                <a:prstClr val="black"/>
              </a:solidFill>
              <a:latin typeface="Times New Roman" pitchFamily="18" charset="0"/>
            </a:endParaRPr>
          </a:p>
        </p:txBody>
      </p:sp>
      <p:sp>
        <p:nvSpPr>
          <p:cNvPr id="74810" name="Rectangle 1355"/>
          <p:cNvSpPr>
            <a:spLocks noChangeArrowheads="1"/>
          </p:cNvSpPr>
          <p:nvPr/>
        </p:nvSpPr>
        <p:spPr bwMode="auto">
          <a:xfrm>
            <a:off x="6845300" y="241300"/>
            <a:ext cx="406400" cy="244475"/>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Times New Roman" pitchFamily="18" charset="0"/>
              </a:rPr>
              <a:t>8000</a:t>
            </a:r>
            <a:endParaRPr lang="en-US" sz="1600" b="1" dirty="0">
              <a:solidFill>
                <a:prstClr val="black"/>
              </a:solidFill>
              <a:latin typeface="Times New Roman" pitchFamily="18" charset="0"/>
            </a:endParaRPr>
          </a:p>
        </p:txBody>
      </p:sp>
      <p:sp>
        <p:nvSpPr>
          <p:cNvPr id="74811" name="Text Box 1356"/>
          <p:cNvSpPr txBox="1">
            <a:spLocks noChangeArrowheads="1"/>
          </p:cNvSpPr>
          <p:nvPr/>
        </p:nvSpPr>
        <p:spPr bwMode="auto">
          <a:xfrm rot="-5400000">
            <a:off x="207962" y="3014663"/>
            <a:ext cx="2365375" cy="304800"/>
          </a:xfrm>
          <a:prstGeom prst="rect">
            <a:avLst/>
          </a:prstGeom>
          <a:noFill/>
          <a:ln w="9525">
            <a:noFill/>
            <a:miter lim="800000"/>
            <a:headEnd/>
            <a:tailEnd/>
          </a:ln>
        </p:spPr>
        <p:txBody>
          <a:bodyPr wrap="none">
            <a:spAutoFit/>
          </a:bodyPr>
          <a:lstStyle/>
          <a:p>
            <a:r>
              <a:rPr lang="en-US" sz="1400" b="1" dirty="0">
                <a:solidFill>
                  <a:prstClr val="black"/>
                </a:solidFill>
                <a:latin typeface="Times New Roman" pitchFamily="18" charset="0"/>
              </a:rPr>
              <a:t>HEARING LEVEL (dB HL)</a:t>
            </a:r>
          </a:p>
        </p:txBody>
      </p:sp>
      <p:sp>
        <p:nvSpPr>
          <p:cNvPr id="74812" name="Text Box 1357"/>
          <p:cNvSpPr txBox="1">
            <a:spLocks noChangeArrowheads="1"/>
          </p:cNvSpPr>
          <p:nvPr/>
        </p:nvSpPr>
        <p:spPr bwMode="auto">
          <a:xfrm>
            <a:off x="7412038" y="436563"/>
            <a:ext cx="55721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1. </a:t>
            </a:r>
          </a:p>
        </p:txBody>
      </p:sp>
      <p:sp>
        <p:nvSpPr>
          <p:cNvPr id="74813" name="Text Box 1358"/>
          <p:cNvSpPr txBox="1">
            <a:spLocks noChangeArrowheads="1"/>
          </p:cNvSpPr>
          <p:nvPr/>
        </p:nvSpPr>
        <p:spPr bwMode="auto">
          <a:xfrm>
            <a:off x="7432675" y="987425"/>
            <a:ext cx="481013" cy="519113"/>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2.</a:t>
            </a:r>
          </a:p>
        </p:txBody>
      </p:sp>
      <p:sp>
        <p:nvSpPr>
          <p:cNvPr id="74814" name="Text Box 1359"/>
          <p:cNvSpPr txBox="1">
            <a:spLocks noChangeArrowheads="1"/>
          </p:cNvSpPr>
          <p:nvPr/>
        </p:nvSpPr>
        <p:spPr bwMode="auto">
          <a:xfrm>
            <a:off x="7429500" y="1565275"/>
            <a:ext cx="481013" cy="519113"/>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3.</a:t>
            </a:r>
          </a:p>
        </p:txBody>
      </p:sp>
      <p:sp>
        <p:nvSpPr>
          <p:cNvPr id="74815" name="Text Box 1360"/>
          <p:cNvSpPr txBox="1">
            <a:spLocks noChangeArrowheads="1"/>
          </p:cNvSpPr>
          <p:nvPr/>
        </p:nvSpPr>
        <p:spPr bwMode="auto">
          <a:xfrm>
            <a:off x="7437438" y="2136775"/>
            <a:ext cx="481012" cy="519113"/>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4.</a:t>
            </a:r>
          </a:p>
        </p:txBody>
      </p:sp>
      <p:sp>
        <p:nvSpPr>
          <p:cNvPr id="74816" name="Text Box 1361"/>
          <p:cNvSpPr txBox="1">
            <a:spLocks noChangeArrowheads="1"/>
          </p:cNvSpPr>
          <p:nvPr/>
        </p:nvSpPr>
        <p:spPr bwMode="auto">
          <a:xfrm>
            <a:off x="7445375" y="2698750"/>
            <a:ext cx="481013" cy="519113"/>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5.</a:t>
            </a:r>
          </a:p>
        </p:txBody>
      </p:sp>
      <p:sp>
        <p:nvSpPr>
          <p:cNvPr id="74817" name="Text Box 1362"/>
          <p:cNvSpPr txBox="1">
            <a:spLocks noChangeArrowheads="1"/>
          </p:cNvSpPr>
          <p:nvPr/>
        </p:nvSpPr>
        <p:spPr bwMode="auto">
          <a:xfrm>
            <a:off x="7423150" y="3238500"/>
            <a:ext cx="481013" cy="519113"/>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6.</a:t>
            </a:r>
          </a:p>
        </p:txBody>
      </p:sp>
      <p:sp>
        <p:nvSpPr>
          <p:cNvPr id="74818" name="Text Box 1363"/>
          <p:cNvSpPr txBox="1">
            <a:spLocks noChangeArrowheads="1"/>
          </p:cNvSpPr>
          <p:nvPr/>
        </p:nvSpPr>
        <p:spPr bwMode="auto">
          <a:xfrm>
            <a:off x="7429500" y="3810000"/>
            <a:ext cx="481013" cy="519113"/>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7.</a:t>
            </a:r>
          </a:p>
        </p:txBody>
      </p:sp>
      <p:sp>
        <p:nvSpPr>
          <p:cNvPr id="74819" name="Text Box 1364"/>
          <p:cNvSpPr txBox="1">
            <a:spLocks noChangeArrowheads="1"/>
          </p:cNvSpPr>
          <p:nvPr/>
        </p:nvSpPr>
        <p:spPr bwMode="auto">
          <a:xfrm>
            <a:off x="7439025" y="4338638"/>
            <a:ext cx="481013"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8.</a:t>
            </a:r>
          </a:p>
        </p:txBody>
      </p:sp>
      <p:sp>
        <p:nvSpPr>
          <p:cNvPr id="74820" name="Text Box 1365"/>
          <p:cNvSpPr txBox="1">
            <a:spLocks noChangeArrowheads="1"/>
          </p:cNvSpPr>
          <p:nvPr/>
        </p:nvSpPr>
        <p:spPr bwMode="auto">
          <a:xfrm>
            <a:off x="7429500" y="4865688"/>
            <a:ext cx="919163"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9.</a:t>
            </a:r>
          </a:p>
        </p:txBody>
      </p:sp>
      <p:sp>
        <p:nvSpPr>
          <p:cNvPr id="74821" name="Text Box 1366"/>
          <p:cNvSpPr txBox="1">
            <a:spLocks noChangeArrowheads="1"/>
          </p:cNvSpPr>
          <p:nvPr/>
        </p:nvSpPr>
        <p:spPr bwMode="auto">
          <a:xfrm>
            <a:off x="7259638" y="5426075"/>
            <a:ext cx="709612" cy="519113"/>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10.</a:t>
            </a:r>
          </a:p>
        </p:txBody>
      </p:sp>
      <p:sp>
        <p:nvSpPr>
          <p:cNvPr id="270689" name="Text Box 1377"/>
          <p:cNvSpPr txBox="1">
            <a:spLocks noChangeArrowheads="1"/>
          </p:cNvSpPr>
          <p:nvPr/>
        </p:nvSpPr>
        <p:spPr bwMode="auto">
          <a:xfrm>
            <a:off x="7831138" y="42703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Shoe </a:t>
            </a:r>
          </a:p>
        </p:txBody>
      </p:sp>
      <p:sp>
        <p:nvSpPr>
          <p:cNvPr id="270690" name="Text Box 1378"/>
          <p:cNvSpPr txBox="1">
            <a:spLocks noChangeArrowheads="1"/>
          </p:cNvSpPr>
          <p:nvPr/>
        </p:nvSpPr>
        <p:spPr bwMode="auto">
          <a:xfrm>
            <a:off x="7831138" y="96043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Tree </a:t>
            </a:r>
          </a:p>
        </p:txBody>
      </p:sp>
      <p:sp>
        <p:nvSpPr>
          <p:cNvPr id="270691" name="Text Box 1379"/>
          <p:cNvSpPr txBox="1">
            <a:spLocks noChangeArrowheads="1"/>
          </p:cNvSpPr>
          <p:nvPr/>
        </p:nvSpPr>
        <p:spPr bwMode="auto">
          <a:xfrm>
            <a:off x="7831138" y="155098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Math </a:t>
            </a:r>
          </a:p>
        </p:txBody>
      </p:sp>
      <p:sp>
        <p:nvSpPr>
          <p:cNvPr id="270692" name="Text Box 1380"/>
          <p:cNvSpPr txBox="1">
            <a:spLocks noChangeArrowheads="1"/>
          </p:cNvSpPr>
          <p:nvPr/>
        </p:nvSpPr>
        <p:spPr bwMode="auto">
          <a:xfrm>
            <a:off x="7831138" y="212248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Desk </a:t>
            </a:r>
          </a:p>
        </p:txBody>
      </p:sp>
      <p:sp>
        <p:nvSpPr>
          <p:cNvPr id="270693" name="Text Box 1381"/>
          <p:cNvSpPr txBox="1">
            <a:spLocks noChangeArrowheads="1"/>
          </p:cNvSpPr>
          <p:nvPr/>
        </p:nvSpPr>
        <p:spPr bwMode="auto">
          <a:xfrm>
            <a:off x="7831138" y="269398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Snack </a:t>
            </a:r>
          </a:p>
        </p:txBody>
      </p:sp>
      <p:sp>
        <p:nvSpPr>
          <p:cNvPr id="270694" name="Text Box 1382"/>
          <p:cNvSpPr txBox="1">
            <a:spLocks noChangeArrowheads="1"/>
          </p:cNvSpPr>
          <p:nvPr/>
        </p:nvSpPr>
        <p:spPr bwMode="auto">
          <a:xfrm>
            <a:off x="7831138" y="322738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Miss </a:t>
            </a:r>
          </a:p>
        </p:txBody>
      </p:sp>
      <p:sp>
        <p:nvSpPr>
          <p:cNvPr id="270695" name="Text Box 1383"/>
          <p:cNvSpPr txBox="1">
            <a:spLocks noChangeArrowheads="1"/>
          </p:cNvSpPr>
          <p:nvPr/>
        </p:nvSpPr>
        <p:spPr bwMode="auto">
          <a:xfrm>
            <a:off x="7831138" y="379888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Test </a:t>
            </a:r>
          </a:p>
        </p:txBody>
      </p:sp>
      <p:sp>
        <p:nvSpPr>
          <p:cNvPr id="270696" name="Text Box 1384"/>
          <p:cNvSpPr txBox="1">
            <a:spLocks noChangeArrowheads="1"/>
          </p:cNvSpPr>
          <p:nvPr/>
        </p:nvSpPr>
        <p:spPr bwMode="auto">
          <a:xfrm>
            <a:off x="7831138" y="433228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Thumb </a:t>
            </a:r>
          </a:p>
        </p:txBody>
      </p:sp>
      <p:sp>
        <p:nvSpPr>
          <p:cNvPr id="270697" name="Text Box 1385"/>
          <p:cNvSpPr txBox="1">
            <a:spLocks noChangeArrowheads="1"/>
          </p:cNvSpPr>
          <p:nvPr/>
        </p:nvSpPr>
        <p:spPr bwMode="auto">
          <a:xfrm>
            <a:off x="7831138" y="486568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Fish </a:t>
            </a:r>
          </a:p>
        </p:txBody>
      </p:sp>
      <p:sp>
        <p:nvSpPr>
          <p:cNvPr id="270698" name="Text Box 1386"/>
          <p:cNvSpPr txBox="1">
            <a:spLocks noChangeArrowheads="1"/>
          </p:cNvSpPr>
          <p:nvPr/>
        </p:nvSpPr>
        <p:spPr bwMode="auto">
          <a:xfrm>
            <a:off x="7831138" y="5418138"/>
            <a:ext cx="1312862" cy="519112"/>
          </a:xfrm>
          <a:prstGeom prst="rect">
            <a:avLst/>
          </a:prstGeom>
          <a:noFill/>
          <a:ln w="9525">
            <a:noFill/>
            <a:miter lim="800000"/>
            <a:headEnd/>
            <a:tailEnd/>
          </a:ln>
        </p:spPr>
        <p:txBody>
          <a:bodyPr>
            <a:spAutoFit/>
          </a:bodyPr>
          <a:lstStyle/>
          <a:p>
            <a:pPr>
              <a:spcBef>
                <a:spcPct val="50000"/>
              </a:spcBef>
            </a:pPr>
            <a:r>
              <a:rPr lang="en-US" sz="2800" b="1" dirty="0">
                <a:solidFill>
                  <a:prstClr val="black"/>
                </a:solidFill>
                <a:latin typeface="Times New Roman" pitchFamily="18" charset="0"/>
              </a:rPr>
              <a:t>Spill </a:t>
            </a:r>
          </a:p>
        </p:txBody>
      </p:sp>
      <p:sp>
        <p:nvSpPr>
          <p:cNvPr id="74842" name="Text Box 1387"/>
          <p:cNvSpPr txBox="1">
            <a:spLocks noChangeArrowheads="1"/>
          </p:cNvSpPr>
          <p:nvPr/>
        </p:nvSpPr>
        <p:spPr bwMode="auto">
          <a:xfrm>
            <a:off x="7048500" y="6064250"/>
            <a:ext cx="2095500" cy="457200"/>
          </a:xfrm>
          <a:prstGeom prst="rect">
            <a:avLst/>
          </a:prstGeom>
          <a:noFill/>
          <a:ln w="9525">
            <a:noFill/>
            <a:miter lim="800000"/>
            <a:headEnd/>
            <a:tailEnd/>
          </a:ln>
        </p:spPr>
        <p:txBody>
          <a:bodyPr>
            <a:spAutoFit/>
          </a:bodyPr>
          <a:lstStyle/>
          <a:p>
            <a:r>
              <a:rPr lang="en-US" sz="1200" b="1" dirty="0">
                <a:solidFill>
                  <a:prstClr val="black"/>
                </a:solidFill>
                <a:latin typeface="Tahoma" pitchFamily="34" charset="0"/>
              </a:rPr>
              <a:t>Click on Speaker to</a:t>
            </a:r>
          </a:p>
          <a:p>
            <a:r>
              <a:rPr lang="en-US" sz="1200" b="1" dirty="0">
                <a:solidFill>
                  <a:prstClr val="black"/>
                </a:solidFill>
                <a:latin typeface="Tahoma" pitchFamily="34" charset="0"/>
              </a:rPr>
              <a:t>Present Spelling word.</a:t>
            </a:r>
          </a:p>
        </p:txBody>
      </p:sp>
    </p:spTree>
    <p:extLst>
      <p:ext uri="{BB962C8B-B14F-4D97-AF65-F5344CB8AC3E}">
        <p14:creationId xmlns:p14="http://schemas.microsoft.com/office/powerpoint/2010/main" val="4028286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689"/>
                                        </p:tgtEl>
                                        <p:attrNameLst>
                                          <p:attrName>style.visibility</p:attrName>
                                        </p:attrNameLst>
                                      </p:cBhvr>
                                      <p:to>
                                        <p:strVal val="visible"/>
                                      </p:to>
                                    </p:set>
                                    <p:animEffect transition="in" filter="dissolve">
                                      <p:cBhvr>
                                        <p:cTn id="7" dur="500"/>
                                        <p:tgtEl>
                                          <p:spTgt spid="270689"/>
                                        </p:tgtEl>
                                      </p:cBhvr>
                                    </p:animEffect>
                                  </p:childTnLst>
                                  <p:subTnLst>
                                    <p:audio>
                                      <p:cMediaNode>
                                        <p:cTn display="0" masterRel="sameClick">
                                          <p:stCondLst>
                                            <p:cond evt="begin" delay="0">
                                              <p:tn val="5"/>
                                            </p:cond>
                                          </p:stCondLst>
                                          <p:endCondLst>
                                            <p:cond evt="onStopAudio" delay="0">
                                              <p:tgtEl>
                                                <p:sldTgt/>
                                              </p:tgtEl>
                                            </p:cond>
                                          </p:endCondLst>
                                        </p:cTn>
                                        <p:tgtEl>
                                          <p:sndTgt r:embed="rId3" name="1_norm.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690"/>
                                        </p:tgtEl>
                                        <p:attrNameLst>
                                          <p:attrName>style.visibility</p:attrName>
                                        </p:attrNameLst>
                                      </p:cBhvr>
                                      <p:to>
                                        <p:strVal val="visible"/>
                                      </p:to>
                                    </p:set>
                                    <p:animEffect transition="in" filter="dissolve">
                                      <p:cBhvr>
                                        <p:cTn id="12" dur="500"/>
                                        <p:tgtEl>
                                          <p:spTgt spid="270690"/>
                                        </p:tgtEl>
                                      </p:cBhvr>
                                    </p:animEffect>
                                  </p:childTnLst>
                                  <p:subTnLst>
                                    <p:audio>
                                      <p:cMediaNode>
                                        <p:cTn display="0" masterRel="sameClick">
                                          <p:stCondLst>
                                            <p:cond evt="begin" delay="0">
                                              <p:tn val="10"/>
                                            </p:cond>
                                          </p:stCondLst>
                                          <p:endCondLst>
                                            <p:cond evt="onStopAudio" delay="0">
                                              <p:tgtEl>
                                                <p:sldTgt/>
                                              </p:tgtEl>
                                            </p:cond>
                                          </p:endCondLst>
                                        </p:cTn>
                                        <p:tgtEl>
                                          <p:sndTgt r:embed="rId4" name="2_norm.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691"/>
                                        </p:tgtEl>
                                        <p:attrNameLst>
                                          <p:attrName>style.visibility</p:attrName>
                                        </p:attrNameLst>
                                      </p:cBhvr>
                                      <p:to>
                                        <p:strVal val="visible"/>
                                      </p:to>
                                    </p:set>
                                    <p:animEffect transition="in" filter="dissolve">
                                      <p:cBhvr>
                                        <p:cTn id="17" dur="500"/>
                                        <p:tgtEl>
                                          <p:spTgt spid="270691"/>
                                        </p:tgtEl>
                                      </p:cBhvr>
                                    </p:animEffect>
                                  </p:childTnLst>
                                  <p:subTnLst>
                                    <p:audio>
                                      <p:cMediaNode>
                                        <p:cTn display="0" masterRel="sameClick">
                                          <p:stCondLst>
                                            <p:cond evt="begin" delay="0">
                                              <p:tn val="15"/>
                                            </p:cond>
                                          </p:stCondLst>
                                          <p:endCondLst>
                                            <p:cond evt="onStopAudio" delay="0">
                                              <p:tgtEl>
                                                <p:sldTgt/>
                                              </p:tgtEl>
                                            </p:cond>
                                          </p:endCondLst>
                                        </p:cTn>
                                        <p:tgtEl>
                                          <p:sndTgt r:embed="rId5" name="3_norm.wav"/>
                                        </p:tgtEl>
                                      </p:cMediaNode>
                                    </p:audio>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692"/>
                                        </p:tgtEl>
                                        <p:attrNameLst>
                                          <p:attrName>style.visibility</p:attrName>
                                        </p:attrNameLst>
                                      </p:cBhvr>
                                      <p:to>
                                        <p:strVal val="visible"/>
                                      </p:to>
                                    </p:set>
                                    <p:animEffect transition="in" filter="dissolve">
                                      <p:cBhvr>
                                        <p:cTn id="22" dur="500"/>
                                        <p:tgtEl>
                                          <p:spTgt spid="270692"/>
                                        </p:tgtEl>
                                      </p:cBhvr>
                                    </p:animEffect>
                                  </p:childTnLst>
                                  <p:subTnLst>
                                    <p:audio>
                                      <p:cMediaNode>
                                        <p:cTn display="0" masterRel="sameClick">
                                          <p:stCondLst>
                                            <p:cond evt="begin" delay="0">
                                              <p:tn val="20"/>
                                            </p:cond>
                                          </p:stCondLst>
                                          <p:endCondLst>
                                            <p:cond evt="onStopAudio" delay="0">
                                              <p:tgtEl>
                                                <p:sldTgt/>
                                              </p:tgtEl>
                                            </p:cond>
                                          </p:endCondLst>
                                        </p:cTn>
                                        <p:tgtEl>
                                          <p:sndTgt r:embed="rId6" name="4_norm.wav"/>
                                        </p:tgtEl>
                                      </p:cMediaNode>
                                    </p:audio>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0693"/>
                                        </p:tgtEl>
                                        <p:attrNameLst>
                                          <p:attrName>style.visibility</p:attrName>
                                        </p:attrNameLst>
                                      </p:cBhvr>
                                      <p:to>
                                        <p:strVal val="visible"/>
                                      </p:to>
                                    </p:set>
                                    <p:animEffect transition="in" filter="dissolve">
                                      <p:cBhvr>
                                        <p:cTn id="27" dur="500"/>
                                        <p:tgtEl>
                                          <p:spTgt spid="270693"/>
                                        </p:tgtEl>
                                      </p:cBhvr>
                                    </p:animEffect>
                                  </p:childTnLst>
                                  <p:subTnLst>
                                    <p:audio>
                                      <p:cMediaNode>
                                        <p:cTn display="0" masterRel="sameClick">
                                          <p:stCondLst>
                                            <p:cond evt="begin" delay="0">
                                              <p:tn val="25"/>
                                            </p:cond>
                                          </p:stCondLst>
                                          <p:endCondLst>
                                            <p:cond evt="onStopAudio" delay="0">
                                              <p:tgtEl>
                                                <p:sldTgt/>
                                              </p:tgtEl>
                                            </p:cond>
                                          </p:endCondLst>
                                        </p:cTn>
                                        <p:tgtEl>
                                          <p:sndTgt r:embed="rId7" name="5_norm.wav"/>
                                        </p:tgtEl>
                                      </p:cMediaNode>
                                    </p:audio>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0694"/>
                                        </p:tgtEl>
                                        <p:attrNameLst>
                                          <p:attrName>style.visibility</p:attrName>
                                        </p:attrNameLst>
                                      </p:cBhvr>
                                      <p:to>
                                        <p:strVal val="visible"/>
                                      </p:to>
                                    </p:set>
                                    <p:animEffect transition="in" filter="dissolve">
                                      <p:cBhvr>
                                        <p:cTn id="32" dur="500"/>
                                        <p:tgtEl>
                                          <p:spTgt spid="270694"/>
                                        </p:tgtEl>
                                      </p:cBhvr>
                                    </p:animEffect>
                                  </p:childTnLst>
                                  <p:subTnLst>
                                    <p:audio>
                                      <p:cMediaNode>
                                        <p:cTn display="0" masterRel="sameClick">
                                          <p:stCondLst>
                                            <p:cond evt="begin" delay="0">
                                              <p:tn val="30"/>
                                            </p:cond>
                                          </p:stCondLst>
                                          <p:endCondLst>
                                            <p:cond evt="onStopAudio" delay="0">
                                              <p:tgtEl>
                                                <p:sldTgt/>
                                              </p:tgtEl>
                                            </p:cond>
                                          </p:endCondLst>
                                        </p:cTn>
                                        <p:tgtEl>
                                          <p:sndTgt r:embed="rId8" name="6_norm.wav"/>
                                        </p:tgtEl>
                                      </p:cMediaNode>
                                    </p:audio>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70695"/>
                                        </p:tgtEl>
                                        <p:attrNameLst>
                                          <p:attrName>style.visibility</p:attrName>
                                        </p:attrNameLst>
                                      </p:cBhvr>
                                      <p:to>
                                        <p:strVal val="visible"/>
                                      </p:to>
                                    </p:set>
                                    <p:animEffect transition="in" filter="dissolve">
                                      <p:cBhvr>
                                        <p:cTn id="37" dur="500"/>
                                        <p:tgtEl>
                                          <p:spTgt spid="270695"/>
                                        </p:tgtEl>
                                      </p:cBhvr>
                                    </p:animEffect>
                                  </p:childTnLst>
                                  <p:subTnLst>
                                    <p:audio>
                                      <p:cMediaNode>
                                        <p:cTn display="0" masterRel="sameClick">
                                          <p:stCondLst>
                                            <p:cond evt="begin" delay="0">
                                              <p:tn val="35"/>
                                            </p:cond>
                                          </p:stCondLst>
                                          <p:endCondLst>
                                            <p:cond evt="onStopAudio" delay="0">
                                              <p:tgtEl>
                                                <p:sldTgt/>
                                              </p:tgtEl>
                                            </p:cond>
                                          </p:endCondLst>
                                        </p:cTn>
                                        <p:tgtEl>
                                          <p:sndTgt r:embed="rId9" name="7_norm.wav"/>
                                        </p:tgtEl>
                                      </p:cMediaNode>
                                    </p:audio>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0696"/>
                                        </p:tgtEl>
                                        <p:attrNameLst>
                                          <p:attrName>style.visibility</p:attrName>
                                        </p:attrNameLst>
                                      </p:cBhvr>
                                      <p:to>
                                        <p:strVal val="visible"/>
                                      </p:to>
                                    </p:set>
                                    <p:animEffect transition="in" filter="dissolve">
                                      <p:cBhvr>
                                        <p:cTn id="42" dur="500"/>
                                        <p:tgtEl>
                                          <p:spTgt spid="270696"/>
                                        </p:tgtEl>
                                      </p:cBhvr>
                                    </p:animEffect>
                                  </p:childTnLst>
                                  <p:subTnLst>
                                    <p:audio>
                                      <p:cMediaNode>
                                        <p:cTn display="0" masterRel="sameClick">
                                          <p:stCondLst>
                                            <p:cond evt="begin" delay="0">
                                              <p:tn val="40"/>
                                            </p:cond>
                                          </p:stCondLst>
                                          <p:endCondLst>
                                            <p:cond evt="onStopAudio" delay="0">
                                              <p:tgtEl>
                                                <p:sldTgt/>
                                              </p:tgtEl>
                                            </p:cond>
                                          </p:endCondLst>
                                        </p:cTn>
                                        <p:tgtEl>
                                          <p:sndTgt r:embed="rId10" name="8_norm.wav"/>
                                        </p:tgtEl>
                                      </p:cMediaNode>
                                    </p:audio>
                                  </p:sub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70697"/>
                                        </p:tgtEl>
                                        <p:attrNameLst>
                                          <p:attrName>style.visibility</p:attrName>
                                        </p:attrNameLst>
                                      </p:cBhvr>
                                      <p:to>
                                        <p:strVal val="visible"/>
                                      </p:to>
                                    </p:set>
                                    <p:animEffect transition="in" filter="dissolve">
                                      <p:cBhvr>
                                        <p:cTn id="47" dur="500"/>
                                        <p:tgtEl>
                                          <p:spTgt spid="270697"/>
                                        </p:tgtEl>
                                      </p:cBhvr>
                                    </p:animEffect>
                                  </p:childTnLst>
                                  <p:subTnLst>
                                    <p:audio>
                                      <p:cMediaNode>
                                        <p:cTn display="0" masterRel="sameClick">
                                          <p:stCondLst>
                                            <p:cond evt="begin" delay="0">
                                              <p:tn val="45"/>
                                            </p:cond>
                                          </p:stCondLst>
                                          <p:endCondLst>
                                            <p:cond evt="onStopAudio" delay="0">
                                              <p:tgtEl>
                                                <p:sldTgt/>
                                              </p:tgtEl>
                                            </p:cond>
                                          </p:endCondLst>
                                        </p:cTn>
                                        <p:tgtEl>
                                          <p:sndTgt r:embed="rId11" name="9_norm.wav"/>
                                        </p:tgtEl>
                                      </p:cMediaNode>
                                    </p:audio>
                                  </p:sub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70698"/>
                                        </p:tgtEl>
                                        <p:attrNameLst>
                                          <p:attrName>style.visibility</p:attrName>
                                        </p:attrNameLst>
                                      </p:cBhvr>
                                      <p:to>
                                        <p:strVal val="visible"/>
                                      </p:to>
                                    </p:set>
                                    <p:animEffect transition="in" filter="dissolve">
                                      <p:cBhvr>
                                        <p:cTn id="52" dur="500"/>
                                        <p:tgtEl>
                                          <p:spTgt spid="270698"/>
                                        </p:tgtEl>
                                      </p:cBhvr>
                                    </p:animEffect>
                                  </p:childTnLst>
                                  <p:subTnLst>
                                    <p:audio>
                                      <p:cMediaNode>
                                        <p:cTn display="0" masterRel="sameClick">
                                          <p:stCondLst>
                                            <p:cond evt="begin" delay="0">
                                              <p:tn val="50"/>
                                            </p:cond>
                                          </p:stCondLst>
                                          <p:endCondLst>
                                            <p:cond evt="onStopAudio" delay="0">
                                              <p:tgtEl>
                                                <p:sldTgt/>
                                              </p:tgtEl>
                                            </p:cond>
                                          </p:endCondLst>
                                        </p:cTn>
                                        <p:tgtEl>
                                          <p:sndTgt r:embed="rId12" name="10_nor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689" grpId="0" autoUpdateAnimBg="0"/>
      <p:bldP spid="270690" grpId="0" autoUpdateAnimBg="0"/>
      <p:bldP spid="270691" grpId="0" autoUpdateAnimBg="0"/>
      <p:bldP spid="270692" grpId="0" autoUpdateAnimBg="0"/>
      <p:bldP spid="270693" grpId="0" autoUpdateAnimBg="0"/>
      <p:bldP spid="270694" grpId="0" autoUpdateAnimBg="0"/>
      <p:bldP spid="270695" grpId="0" autoUpdateAnimBg="0"/>
      <p:bldP spid="270696" grpId="0" autoUpdateAnimBg="0"/>
      <p:bldP spid="270697" grpId="0" autoUpdateAnimBg="0"/>
      <p:bldP spid="270698"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3471672"/>
          </a:xfrm>
        </p:spPr>
        <p:txBody>
          <a:bodyPr/>
          <a:lstStyle/>
          <a:p>
            <a:r>
              <a:rPr lang="en-US" sz="2800" dirty="0" smtClean="0"/>
              <a:t>Could you </a:t>
            </a:r>
            <a:r>
              <a:rPr lang="en-US" sz="2800" b="1" dirty="0" smtClean="0">
                <a:solidFill>
                  <a:schemeClr val="accent1"/>
                </a:solidFill>
              </a:rPr>
              <a:t>HEAR</a:t>
            </a:r>
            <a:r>
              <a:rPr lang="en-US" sz="2800" dirty="0" smtClean="0"/>
              <a:t> the words?</a:t>
            </a:r>
          </a:p>
          <a:p>
            <a:r>
              <a:rPr lang="en-US" sz="2800" dirty="0" smtClean="0"/>
              <a:t>Could you </a:t>
            </a:r>
            <a:r>
              <a:rPr lang="en-US" sz="2800" b="1" dirty="0" smtClean="0">
                <a:solidFill>
                  <a:schemeClr val="accent1"/>
                </a:solidFill>
              </a:rPr>
              <a:t>UNDERSTAND</a:t>
            </a:r>
            <a:r>
              <a:rPr lang="en-US" sz="2800" dirty="0" smtClean="0"/>
              <a:t> the words?</a:t>
            </a:r>
          </a:p>
          <a:p>
            <a:r>
              <a:rPr lang="en-US" sz="2800" dirty="0" smtClean="0"/>
              <a:t>How many did you get correct?</a:t>
            </a:r>
          </a:p>
          <a:p>
            <a:pPr algn="ctr">
              <a:buNone/>
            </a:pPr>
            <a:endParaRPr lang="en-US" sz="2800" dirty="0" smtClean="0"/>
          </a:p>
          <a:p>
            <a:pPr>
              <a:buNone/>
            </a:pPr>
            <a:r>
              <a:rPr lang="en-US" sz="2800" dirty="0" smtClean="0"/>
              <a:t>How can we develop language and reading skills if we get </a:t>
            </a:r>
            <a:r>
              <a:rPr lang="en-US" sz="2800" b="1" dirty="0" smtClean="0">
                <a:solidFill>
                  <a:schemeClr val="accent1"/>
                </a:solidFill>
              </a:rPr>
              <a:t>HALF</a:t>
            </a:r>
            <a:r>
              <a:rPr lang="en-US" sz="2800" dirty="0" smtClean="0">
                <a:solidFill>
                  <a:schemeClr val="accent1"/>
                </a:solidFill>
              </a:rPr>
              <a:t> </a:t>
            </a:r>
            <a:r>
              <a:rPr lang="en-US" sz="2800" dirty="0" smtClean="0"/>
              <a:t>the auditory information?</a:t>
            </a:r>
          </a:p>
          <a:p>
            <a:pPr algn="ctr">
              <a:buNone/>
            </a:pPr>
            <a:endParaRPr lang="en-US" sz="2800" dirty="0" smtClean="0"/>
          </a:p>
          <a:p>
            <a:endParaRPr lang="en-US" sz="2800" dirty="0" smtClean="0"/>
          </a:p>
          <a:p>
            <a:endParaRPr lang="en-US" sz="2800" dirty="0" smtClean="0"/>
          </a:p>
          <a:p>
            <a:endParaRPr lang="en-US" dirty="0"/>
          </a:p>
        </p:txBody>
      </p:sp>
      <p:sp>
        <p:nvSpPr>
          <p:cNvPr id="3" name="Title 2"/>
          <p:cNvSpPr>
            <a:spLocks noGrp="1"/>
          </p:cNvSpPr>
          <p:nvPr>
            <p:ph type="title"/>
          </p:nvPr>
        </p:nvSpPr>
        <p:spPr/>
        <p:txBody>
          <a:bodyPr/>
          <a:lstStyle/>
          <a:p>
            <a:r>
              <a:rPr lang="en-US" dirty="0" smtClean="0"/>
              <a:t>Results</a:t>
            </a:r>
            <a:endParaRPr lang="en-US" dirty="0"/>
          </a:p>
        </p:txBody>
      </p:sp>
      <p:pic>
        <p:nvPicPr>
          <p:cNvPr id="4" name="Picture 2" descr="C:\Documents and Settings\cfritz\Local Settings\Temporary Internet Files\Content.IE5\21RT8LZ5\MCj00787180000[1].wmf"/>
          <p:cNvPicPr>
            <a:picLocks noChangeAspect="1" noChangeArrowheads="1"/>
          </p:cNvPicPr>
          <p:nvPr/>
        </p:nvPicPr>
        <p:blipFill>
          <a:blip r:embed="rId2" cstate="print"/>
          <a:srcRect/>
          <a:stretch>
            <a:fillRect/>
          </a:stretch>
        </p:blipFill>
        <p:spPr bwMode="auto">
          <a:xfrm>
            <a:off x="6400800" y="4549536"/>
            <a:ext cx="2291141" cy="2156063"/>
          </a:xfrm>
          <a:prstGeom prst="rect">
            <a:avLst/>
          </a:prstGeom>
          <a:noFill/>
        </p:spPr>
      </p:pic>
    </p:spTree>
    <p:extLst>
      <p:ext uri="{BB962C8B-B14F-4D97-AF65-F5344CB8AC3E}">
        <p14:creationId xmlns:p14="http://schemas.microsoft.com/office/powerpoint/2010/main" val="75584465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5315158" cy="1381676"/>
          </a:xfrm>
        </p:spPr>
        <p:txBody>
          <a:bodyPr/>
          <a:lstStyle/>
          <a:p>
            <a:r>
              <a:rPr lang="en-US" sz="4000" b="1" dirty="0" smtClean="0">
                <a:solidFill>
                  <a:schemeClr val="accent6">
                    <a:lumMod val="50000"/>
                  </a:schemeClr>
                </a:solidFill>
                <a:latin typeface="Garamond" pitchFamily="18" charset="0"/>
              </a:rPr>
              <a:t>Ask Questions!</a:t>
            </a:r>
            <a:br>
              <a:rPr lang="en-US" sz="4000" b="1" dirty="0" smtClean="0">
                <a:solidFill>
                  <a:schemeClr val="accent6">
                    <a:lumMod val="50000"/>
                  </a:schemeClr>
                </a:solidFill>
                <a:latin typeface="Garamond" pitchFamily="18" charset="0"/>
              </a:rPr>
            </a:br>
            <a:r>
              <a:rPr lang="en-US" sz="4000" b="1" dirty="0" smtClean="0">
                <a:solidFill>
                  <a:schemeClr val="accent6">
                    <a:lumMod val="50000"/>
                  </a:schemeClr>
                </a:solidFill>
                <a:latin typeface="Garamond" pitchFamily="18" charset="0"/>
              </a:rPr>
              <a:t>Jump in!  Don’t be shy!</a:t>
            </a:r>
            <a:endParaRPr lang="en-US" sz="4000" b="1" dirty="0">
              <a:solidFill>
                <a:schemeClr val="accent6">
                  <a:lumMod val="50000"/>
                </a:schemeClr>
              </a:solidFill>
              <a:latin typeface="Garamond" pitchFamily="18" charset="0"/>
            </a:endParaRPr>
          </a:p>
        </p:txBody>
      </p:sp>
      <p:pic>
        <p:nvPicPr>
          <p:cNvPr id="4" name="Content Placeholder 3" descr="I have a question.gif"/>
          <p:cNvPicPr>
            <a:picLocks noGrp="1" noChangeAspect="1"/>
          </p:cNvPicPr>
          <p:nvPr>
            <p:ph idx="1"/>
          </p:nvPr>
        </p:nvPicPr>
        <p:blipFill>
          <a:blip r:embed="rId3" cstate="print"/>
          <a:stretch>
            <a:fillRect/>
          </a:stretch>
        </p:blipFill>
        <p:spPr>
          <a:xfrm>
            <a:off x="6019800" y="228600"/>
            <a:ext cx="2686050" cy="3524250"/>
          </a:xfrm>
        </p:spPr>
      </p:pic>
      <p:sp>
        <p:nvSpPr>
          <p:cNvPr id="5" name="Title 2"/>
          <p:cNvSpPr txBox="1">
            <a:spLocks/>
          </p:cNvSpPr>
          <p:nvPr/>
        </p:nvSpPr>
        <p:spPr>
          <a:xfrm>
            <a:off x="6159843" y="5562600"/>
            <a:ext cx="2495758"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smtClean="0">
                <a:solidFill>
                  <a:schemeClr val="accent6">
                    <a:lumMod val="50000"/>
                  </a:schemeClr>
                </a:solidFill>
                <a:latin typeface="Garamond" pitchFamily="18" charset="0"/>
              </a:rPr>
              <a:t>Restroom</a:t>
            </a:r>
            <a:endParaRPr lang="en-US" sz="4000" b="1" dirty="0">
              <a:solidFill>
                <a:schemeClr val="accent6">
                  <a:lumMod val="50000"/>
                </a:schemeClr>
              </a:solidFill>
              <a:latin typeface="Garamond" pitchFamily="18" charset="0"/>
            </a:endParaRPr>
          </a:p>
        </p:txBody>
      </p:sp>
      <p:pic>
        <p:nvPicPr>
          <p:cNvPr id="6" name="Content Placeholder 3" descr="bathroom break.jpg"/>
          <p:cNvPicPr>
            <a:picLocks noChangeAspect="1"/>
          </p:cNvPicPr>
          <p:nvPr/>
        </p:nvPicPr>
        <p:blipFill>
          <a:blip r:embed="rId4" cstate="print"/>
          <a:stretch>
            <a:fillRect/>
          </a:stretch>
        </p:blipFill>
        <p:spPr>
          <a:xfrm>
            <a:off x="228600" y="2720079"/>
            <a:ext cx="5029200" cy="3766996"/>
          </a:xfrm>
          <a:prstGeom prst="rect">
            <a:avLst/>
          </a:prstGeom>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0"/>
            <a:ext cx="8610600" cy="4525963"/>
          </a:xfrm>
        </p:spPr>
        <p:txBody>
          <a:bodyPr>
            <a:normAutofit/>
          </a:bodyPr>
          <a:lstStyle/>
          <a:p>
            <a:pPr algn="ctr">
              <a:buNone/>
            </a:pPr>
            <a:r>
              <a:rPr lang="en-US" sz="3200" b="1" dirty="0" smtClean="0">
                <a:solidFill>
                  <a:schemeClr val="tx2"/>
                </a:solidFill>
              </a:rPr>
              <a:t>“When can hearing loss be educationally/</a:t>
            </a:r>
          </a:p>
          <a:p>
            <a:pPr algn="ctr">
              <a:buNone/>
            </a:pPr>
            <a:r>
              <a:rPr lang="en-US" sz="3200" b="1" dirty="0" smtClean="0">
                <a:solidFill>
                  <a:schemeClr val="tx2"/>
                </a:solidFill>
              </a:rPr>
              <a:t>developmentally significant?</a:t>
            </a:r>
            <a:r>
              <a:rPr lang="en-US" sz="3200" dirty="0" smtClean="0"/>
              <a:t>”</a:t>
            </a:r>
          </a:p>
          <a:p>
            <a:pPr algn="ctr">
              <a:buNone/>
            </a:pPr>
            <a:endParaRPr lang="en-US" sz="3200" dirty="0" smtClean="0"/>
          </a:p>
          <a:p>
            <a:pPr algn="ctr">
              <a:buNone/>
            </a:pPr>
            <a:endParaRPr lang="en-US" sz="3200" dirty="0" smtClean="0"/>
          </a:p>
          <a:p>
            <a:pPr algn="ctr">
              <a:buNone/>
            </a:pPr>
            <a:r>
              <a:rPr lang="en-US" sz="4800" dirty="0" smtClean="0">
                <a:solidFill>
                  <a:schemeClr val="accent1"/>
                </a:solidFill>
              </a:rPr>
              <a:t>Always!!!</a:t>
            </a:r>
            <a:endParaRPr lang="en-US" sz="4800" dirty="0">
              <a:solidFill>
                <a:schemeClr val="accent1"/>
              </a:solidFill>
            </a:endParaRPr>
          </a:p>
        </p:txBody>
      </p:sp>
    </p:spTree>
    <p:extLst>
      <p:ext uri="{BB962C8B-B14F-4D97-AF65-F5344CB8AC3E}">
        <p14:creationId xmlns:p14="http://schemas.microsoft.com/office/powerpoint/2010/main" val="3563582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2">
                                            <p:txEl>
                                              <p:pRg st="4" end="4"/>
                                            </p:txEl>
                                          </p:spTgt>
                                        </p:tgtEl>
                                        <p:attrNameLst>
                                          <p:attrName>style.visibility</p:attrName>
                                        </p:attrNameLst>
                                      </p:cBhvr>
                                      <p:to>
                                        <p:strVal val="visible"/>
                                      </p:to>
                                    </p:set>
                                    <p:set>
                                      <p:cBhvr>
                                        <p:cTn id="7" dur="455" fill="hold">
                                          <p:stCondLst>
                                            <p:cond delay="0"/>
                                          </p:stCondLst>
                                        </p:cTn>
                                        <p:tgtEl>
                                          <p:spTgt spid="2">
                                            <p:txEl>
                                              <p:pRg st="4" end="4"/>
                                            </p:txEl>
                                          </p:spTgt>
                                        </p:tgtEl>
                                        <p:attrNameLst>
                                          <p:attrName>style.rotation</p:attrName>
                                        </p:attrNameLst>
                                      </p:cBhvr>
                                      <p:to>
                                        <p:strVal val="-45.0"/>
                                      </p:to>
                                    </p:set>
                                    <p:anim calcmode="lin" valueType="num">
                                      <p:cBhvr>
                                        <p:cTn id="8" dur="455" fill="hold">
                                          <p:stCondLst>
                                            <p:cond delay="455"/>
                                          </p:stCondLst>
                                        </p:cTn>
                                        <p:tgtEl>
                                          <p:spTgt spid="2">
                                            <p:txEl>
                                              <p:pRg st="4" end="4"/>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xEl>
                                              <p:pRg st="4" end="4"/>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xEl>
                                              <p:pRg st="4" end="4"/>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xEl>
                                              <p:pRg st="4" end="4"/>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0"/>
            <a:ext cx="8229600" cy="3721291"/>
          </a:xfrm>
        </p:spPr>
        <p:txBody>
          <a:bodyPr>
            <a:normAutofit fontScale="92500" lnSpcReduction="10000"/>
          </a:bodyPr>
          <a:lstStyle/>
          <a:p>
            <a:pPr indent="0" algn="ctr">
              <a:buFont typeface="Wingdings 2" pitchFamily="18" charset="2"/>
              <a:buNone/>
            </a:pPr>
            <a:endParaRPr lang="en-US" sz="2400" dirty="0" smtClean="0"/>
          </a:p>
          <a:p>
            <a:pPr indent="0" algn="ctr">
              <a:buFont typeface="Wingdings 2" pitchFamily="18" charset="2"/>
              <a:buNone/>
            </a:pPr>
            <a:r>
              <a:rPr lang="en-US" sz="2800" dirty="0" smtClean="0"/>
              <a:t>Children who wear hearing aids or who use cochlear implants have educationally/developmentally significant hearing loss.</a:t>
            </a:r>
          </a:p>
          <a:p>
            <a:pPr indent="0" algn="ctr">
              <a:buFont typeface="Wingdings 2" pitchFamily="18" charset="2"/>
              <a:buNone/>
            </a:pPr>
            <a:endParaRPr lang="en-US" sz="2800" dirty="0" smtClean="0"/>
          </a:p>
          <a:p>
            <a:pPr indent="0" algn="ctr">
              <a:buFont typeface="Wingdings 2" pitchFamily="18" charset="2"/>
              <a:buNone/>
            </a:pPr>
            <a:endParaRPr lang="en-US" sz="2800" dirty="0" smtClean="0"/>
          </a:p>
          <a:p>
            <a:pPr indent="0" algn="ctr">
              <a:buFont typeface="Wingdings 2" pitchFamily="18" charset="2"/>
              <a:buNone/>
            </a:pPr>
            <a:r>
              <a:rPr lang="en-US" sz="2800" dirty="0" smtClean="0"/>
              <a:t>Very true. But, there are so many more children with hearing loss.</a:t>
            </a:r>
          </a:p>
          <a:p>
            <a:endParaRPr lang="en-US" dirty="0"/>
          </a:p>
        </p:txBody>
      </p:sp>
      <p:sp>
        <p:nvSpPr>
          <p:cNvPr id="3" name="Title 2"/>
          <p:cNvSpPr>
            <a:spLocks noGrp="1"/>
          </p:cNvSpPr>
          <p:nvPr>
            <p:ph type="title"/>
          </p:nvPr>
        </p:nvSpPr>
        <p:spPr>
          <a:xfrm>
            <a:off x="0" y="533400"/>
            <a:ext cx="9144000" cy="1143000"/>
          </a:xfrm>
        </p:spPr>
        <p:txBody>
          <a:bodyPr>
            <a:normAutofit fontScale="90000"/>
          </a:bodyPr>
          <a:lstStyle/>
          <a:p>
            <a:pPr algn="ctr"/>
            <a:r>
              <a:rPr lang="en-US" dirty="0" smtClean="0"/>
              <a:t/>
            </a:r>
            <a:br>
              <a:rPr lang="en-US" dirty="0" smtClean="0"/>
            </a:br>
            <a:r>
              <a:rPr lang="en-US" dirty="0" smtClean="0"/>
              <a:t>“How Many Children Have Educationally/Developmentally Significant Hearing Loss?” </a:t>
            </a:r>
            <a:endParaRPr lang="en-US" dirty="0"/>
          </a:p>
        </p:txBody>
      </p:sp>
    </p:spTree>
    <p:extLst>
      <p:ext uri="{BB962C8B-B14F-4D97-AF65-F5344CB8AC3E}">
        <p14:creationId xmlns:p14="http://schemas.microsoft.com/office/powerpoint/2010/main" val="352827201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3319272"/>
          </a:xfrm>
        </p:spPr>
        <p:txBody>
          <a:bodyPr/>
          <a:lstStyle/>
          <a:p>
            <a:pPr>
              <a:buNone/>
            </a:pPr>
            <a:endParaRPr lang="en-US" sz="2400" dirty="0" smtClean="0"/>
          </a:p>
          <a:p>
            <a:r>
              <a:rPr lang="en-US" sz="3200" dirty="0" smtClean="0"/>
              <a:t>80% of children (4-10 years) have a temporary hearing loss sometime during the school year.</a:t>
            </a:r>
          </a:p>
          <a:p>
            <a:endParaRPr lang="en-US" sz="3200" dirty="0"/>
          </a:p>
          <a:p>
            <a:r>
              <a:rPr lang="en-US" sz="3200" dirty="0" smtClean="0"/>
              <a:t>Hearing loss is </a:t>
            </a:r>
            <a:r>
              <a:rPr lang="en-US" sz="3200" b="1" dirty="0" smtClean="0">
                <a:solidFill>
                  <a:schemeClr val="accent1"/>
                </a:solidFill>
              </a:rPr>
              <a:t>not</a:t>
            </a:r>
            <a:r>
              <a:rPr lang="en-US" sz="3200" dirty="0" smtClean="0">
                <a:solidFill>
                  <a:srgbClr val="00B0F0"/>
                </a:solidFill>
              </a:rPr>
              <a:t> </a:t>
            </a:r>
            <a:r>
              <a:rPr lang="en-US" sz="3200" dirty="0" smtClean="0"/>
              <a:t>‘low incidence’.</a:t>
            </a:r>
          </a:p>
          <a:p>
            <a:pPr marL="365760" lvl="1" indent="-256032" algn="ctr">
              <a:spcBef>
                <a:spcPts val="400"/>
              </a:spcBef>
              <a:buSzPct val="68000"/>
              <a:buFont typeface="Wingdings 3"/>
              <a:buChar char=""/>
            </a:pPr>
            <a:endParaRPr lang="en-US" sz="2400" dirty="0" smtClean="0"/>
          </a:p>
          <a:p>
            <a:endParaRPr lang="en-US" sz="2800" dirty="0" smtClean="0"/>
          </a:p>
          <a:p>
            <a:endParaRPr lang="en-US" sz="2800" dirty="0" smtClean="0"/>
          </a:p>
          <a:p>
            <a:endParaRPr lang="en-US" dirty="0"/>
          </a:p>
        </p:txBody>
      </p:sp>
    </p:spTree>
    <p:extLst>
      <p:ext uri="{BB962C8B-B14F-4D97-AF65-F5344CB8AC3E}">
        <p14:creationId xmlns:p14="http://schemas.microsoft.com/office/powerpoint/2010/main" val="172539827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Content Placeholder 2"/>
          <p:cNvSpPr>
            <a:spLocks noGrp="1"/>
          </p:cNvSpPr>
          <p:nvPr>
            <p:ph idx="1"/>
          </p:nvPr>
        </p:nvSpPr>
        <p:spPr>
          <a:xfrm>
            <a:off x="457200" y="1828800"/>
            <a:ext cx="8229600" cy="4178491"/>
          </a:xfrm>
        </p:spPr>
        <p:txBody>
          <a:bodyPr/>
          <a:lstStyle/>
          <a:p>
            <a:r>
              <a:rPr lang="en-US" sz="3200" dirty="0" smtClean="0"/>
              <a:t>At birth, 3/1000 babies have permanent, bilateral hearing loss.</a:t>
            </a:r>
          </a:p>
          <a:p>
            <a:endParaRPr lang="en-US" sz="3200" dirty="0" smtClean="0"/>
          </a:p>
          <a:p>
            <a:r>
              <a:rPr lang="en-US" sz="3200" dirty="0" smtClean="0"/>
              <a:t>This number triples (9/1000) by kindergarten entry.</a:t>
            </a:r>
          </a:p>
        </p:txBody>
      </p:sp>
      <p:sp>
        <p:nvSpPr>
          <p:cNvPr id="2" name="Title 1"/>
          <p:cNvSpPr>
            <a:spLocks noGrp="1"/>
          </p:cNvSpPr>
          <p:nvPr>
            <p:ph type="title"/>
          </p:nvPr>
        </p:nvSpPr>
        <p:spPr>
          <a:xfrm>
            <a:off x="381000" y="609600"/>
            <a:ext cx="8382000" cy="933450"/>
          </a:xfrm>
        </p:spPr>
        <p:txBody>
          <a:bodyPr>
            <a:normAutofit fontScale="90000"/>
          </a:bodyPr>
          <a:lstStyle/>
          <a:p>
            <a:pPr fontAlgn="auto">
              <a:spcAft>
                <a:spcPts val="0"/>
              </a:spcAft>
              <a:defRPr/>
            </a:pPr>
            <a:r>
              <a:rPr lang="en-US" dirty="0" smtClean="0"/>
              <a:t>Where do all these kids come from?</a:t>
            </a:r>
            <a:endParaRPr lang="en-US" dirty="0"/>
          </a:p>
        </p:txBody>
      </p:sp>
    </p:spTree>
    <p:extLst>
      <p:ext uri="{BB962C8B-B14F-4D97-AF65-F5344CB8AC3E}">
        <p14:creationId xmlns:p14="http://schemas.microsoft.com/office/powerpoint/2010/main" val="476511929"/>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Content Placeholder 2"/>
          <p:cNvSpPr>
            <a:spLocks noGrp="1"/>
          </p:cNvSpPr>
          <p:nvPr>
            <p:ph idx="1"/>
          </p:nvPr>
        </p:nvSpPr>
        <p:spPr>
          <a:xfrm>
            <a:off x="457200" y="1371600"/>
            <a:ext cx="8229600" cy="4102291"/>
          </a:xfrm>
        </p:spPr>
        <p:txBody>
          <a:bodyPr>
            <a:noAutofit/>
          </a:bodyPr>
          <a:lstStyle/>
          <a:p>
            <a:r>
              <a:rPr lang="en-US" sz="2400" dirty="0" smtClean="0"/>
              <a:t>Children with middle ear disease have fluctuating hearing loss.</a:t>
            </a:r>
          </a:p>
          <a:p>
            <a:endParaRPr lang="en-US" sz="2400" dirty="0" smtClean="0"/>
          </a:p>
          <a:p>
            <a:r>
              <a:rPr lang="en-US" sz="2400" dirty="0" smtClean="0"/>
              <a:t>Across all ages, otitis media with effusion (OME) increased 150% between 1975 and 1990.</a:t>
            </a:r>
          </a:p>
          <a:p>
            <a:pPr lvl="1"/>
            <a:endParaRPr lang="en-US" sz="2400" dirty="0" smtClean="0"/>
          </a:p>
          <a:p>
            <a:r>
              <a:rPr lang="en-US" sz="2400" dirty="0" smtClean="0"/>
              <a:t>Below age 2, OME increased 224% during the same period.</a:t>
            </a:r>
          </a:p>
          <a:p>
            <a:pPr lvl="2"/>
            <a:r>
              <a:rPr lang="en-US" sz="2400" dirty="0" smtClean="0"/>
              <a:t>More kids in day care.</a:t>
            </a:r>
          </a:p>
          <a:p>
            <a:pPr lvl="2"/>
            <a:r>
              <a:rPr lang="en-US" sz="2400" dirty="0" smtClean="0"/>
              <a:t>Increased allergens in the air.</a:t>
            </a:r>
          </a:p>
          <a:p>
            <a:pPr lvl="2"/>
            <a:r>
              <a:rPr lang="en-US" sz="2400" dirty="0" smtClean="0"/>
              <a:t>Ways to detect its presence.</a:t>
            </a:r>
          </a:p>
        </p:txBody>
      </p:sp>
      <p:sp>
        <p:nvSpPr>
          <p:cNvPr id="80898" name="Title 1"/>
          <p:cNvSpPr>
            <a:spLocks noGrp="1"/>
          </p:cNvSpPr>
          <p:nvPr>
            <p:ph type="title"/>
          </p:nvPr>
        </p:nvSpPr>
        <p:spPr/>
        <p:txBody>
          <a:bodyPr/>
          <a:lstStyle/>
          <a:p>
            <a:r>
              <a:rPr lang="en-US" dirty="0" smtClean="0"/>
              <a:t>Middle Ear Disease</a:t>
            </a:r>
          </a:p>
        </p:txBody>
      </p:sp>
    </p:spTree>
    <p:extLst>
      <p:ext uri="{BB962C8B-B14F-4D97-AF65-F5344CB8AC3E}">
        <p14:creationId xmlns:p14="http://schemas.microsoft.com/office/powerpoint/2010/main" val="233381853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457200" y="1828800"/>
            <a:ext cx="8229600" cy="4178491"/>
          </a:xfrm>
        </p:spPr>
        <p:txBody>
          <a:bodyPr/>
          <a:lstStyle/>
          <a:p>
            <a:r>
              <a:rPr lang="en-US" dirty="0" smtClean="0"/>
              <a:t>The amount of environmental noise has doubled each decade for the last 20 years.</a:t>
            </a:r>
          </a:p>
          <a:p>
            <a:r>
              <a:rPr lang="en-US" dirty="0" smtClean="0"/>
              <a:t>5.2 million children in the U.S. between 6-19 years of age have some degree of NIHL.</a:t>
            </a:r>
          </a:p>
          <a:p>
            <a:r>
              <a:rPr lang="en-US" dirty="0" smtClean="0"/>
              <a:t>47 million iPods on the market with an output of 115-120 </a:t>
            </a:r>
            <a:r>
              <a:rPr lang="en-US" dirty="0" err="1" smtClean="0"/>
              <a:t>dB.</a:t>
            </a:r>
            <a:endParaRPr lang="en-US" dirty="0" smtClean="0"/>
          </a:p>
          <a:p>
            <a:pPr lvl="1"/>
            <a:r>
              <a:rPr lang="en-US" dirty="0" smtClean="0"/>
              <a:t>7 minutes at this level causes damage.</a:t>
            </a:r>
          </a:p>
          <a:p>
            <a:pPr lvl="1"/>
            <a:r>
              <a:rPr lang="en-US" dirty="0" smtClean="0"/>
              <a:t>Sound quality is good; less distortion – they sound good loud.</a:t>
            </a:r>
          </a:p>
        </p:txBody>
      </p:sp>
      <p:sp>
        <p:nvSpPr>
          <p:cNvPr id="2" name="Title 1"/>
          <p:cNvSpPr>
            <a:spLocks noGrp="1"/>
          </p:cNvSpPr>
          <p:nvPr>
            <p:ph type="title"/>
          </p:nvPr>
        </p:nvSpPr>
        <p:spPr>
          <a:xfrm>
            <a:off x="457200" y="457200"/>
            <a:ext cx="8229600" cy="1009650"/>
          </a:xfrm>
        </p:spPr>
        <p:txBody>
          <a:bodyPr>
            <a:normAutofit fontScale="90000"/>
          </a:bodyPr>
          <a:lstStyle/>
          <a:p>
            <a:pPr fontAlgn="auto">
              <a:spcAft>
                <a:spcPts val="0"/>
              </a:spcAft>
              <a:defRPr/>
            </a:pPr>
            <a:r>
              <a:rPr lang="en-US" dirty="0" smtClean="0"/>
              <a:t>Noise Induced Hearing Loss (NIHL)</a:t>
            </a:r>
            <a:endParaRPr lang="en-US" dirty="0"/>
          </a:p>
        </p:txBody>
      </p:sp>
    </p:spTree>
    <p:extLst>
      <p:ext uri="{BB962C8B-B14F-4D97-AF65-F5344CB8AC3E}">
        <p14:creationId xmlns:p14="http://schemas.microsoft.com/office/powerpoint/2010/main" val="180510907"/>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idx="1"/>
          </p:nvPr>
        </p:nvSpPr>
        <p:spPr>
          <a:xfrm>
            <a:off x="457200" y="2057400"/>
            <a:ext cx="8229600" cy="3949891"/>
          </a:xfrm>
        </p:spPr>
        <p:txBody>
          <a:bodyPr/>
          <a:lstStyle/>
          <a:p>
            <a:r>
              <a:rPr lang="en-US" dirty="0" smtClean="0"/>
              <a:t>iPod rules for normal hearing children:	</a:t>
            </a:r>
          </a:p>
          <a:p>
            <a:pPr lvl="1"/>
            <a:r>
              <a:rPr lang="en-US" dirty="0" smtClean="0"/>
              <a:t>Less than 60% volume; and</a:t>
            </a:r>
          </a:p>
          <a:p>
            <a:pPr lvl="1"/>
            <a:r>
              <a:rPr lang="en-US" dirty="0" smtClean="0"/>
              <a:t>Less than 2 hours per day.</a:t>
            </a:r>
          </a:p>
          <a:p>
            <a:pPr lvl="1"/>
            <a:endParaRPr lang="en-US" dirty="0" smtClean="0"/>
          </a:p>
          <a:p>
            <a:r>
              <a:rPr lang="en-US" dirty="0" smtClean="0"/>
              <a:t>In Wyoming:</a:t>
            </a:r>
          </a:p>
          <a:p>
            <a:pPr lvl="1"/>
            <a:r>
              <a:rPr lang="en-US" dirty="0" smtClean="0"/>
              <a:t>Outdoor activities (e.g., hunting, snowmobiles,             4-wheelers, chainsaws); and</a:t>
            </a:r>
          </a:p>
          <a:p>
            <a:pPr lvl="1"/>
            <a:r>
              <a:rPr lang="en-US" dirty="0" smtClean="0"/>
              <a:t>Agriculture (tractors and other farm machinery).</a:t>
            </a:r>
          </a:p>
        </p:txBody>
      </p:sp>
      <p:sp>
        <p:nvSpPr>
          <p:cNvPr id="2" name="Title 1"/>
          <p:cNvSpPr>
            <a:spLocks noGrp="1"/>
          </p:cNvSpPr>
          <p:nvPr>
            <p:ph type="title"/>
          </p:nvPr>
        </p:nvSpPr>
        <p:spPr>
          <a:xfrm>
            <a:off x="457200" y="609600"/>
            <a:ext cx="8229600" cy="781050"/>
          </a:xfrm>
        </p:spPr>
        <p:txBody>
          <a:bodyPr>
            <a:normAutofit fontScale="90000"/>
          </a:bodyPr>
          <a:lstStyle/>
          <a:p>
            <a:pPr fontAlgn="auto">
              <a:spcAft>
                <a:spcPts val="0"/>
              </a:spcAft>
              <a:defRPr/>
            </a:pPr>
            <a:r>
              <a:rPr lang="en-US" dirty="0" smtClean="0"/>
              <a:t>Noise Induced Hearing Loss (NIHL)</a:t>
            </a:r>
            <a:endParaRPr lang="en-US" dirty="0"/>
          </a:p>
        </p:txBody>
      </p:sp>
    </p:spTree>
    <p:extLst>
      <p:ext uri="{BB962C8B-B14F-4D97-AF65-F5344CB8AC3E}">
        <p14:creationId xmlns:p14="http://schemas.microsoft.com/office/powerpoint/2010/main" val="253821419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ud enough for you.jpg"/>
          <p:cNvPicPr>
            <a:picLocks noGrp="1" noChangeAspect="1"/>
          </p:cNvPicPr>
          <p:nvPr>
            <p:ph idx="1"/>
          </p:nvPr>
        </p:nvPicPr>
        <p:blipFill>
          <a:blip r:embed="rId2" cstate="print"/>
          <a:stretch>
            <a:fillRect/>
          </a:stretch>
        </p:blipFill>
        <p:spPr>
          <a:xfrm>
            <a:off x="1447800" y="1066800"/>
            <a:ext cx="6590851" cy="4953000"/>
          </a:xfrm>
        </p:spPr>
      </p:pic>
      <p:sp>
        <p:nvSpPr>
          <p:cNvPr id="3" name="Title 2"/>
          <p:cNvSpPr>
            <a:spLocks noGrp="1"/>
          </p:cNvSpPr>
          <p:nvPr>
            <p:ph type="title"/>
          </p:nvPr>
        </p:nvSpPr>
        <p:spPr/>
        <p:txBody>
          <a:bodyPr/>
          <a:lstStyle/>
          <a:p>
            <a:r>
              <a:rPr lang="en-US" dirty="0" smtClean="0"/>
              <a:t>Too Loud??</a:t>
            </a:r>
            <a:endParaRPr lang="en-US" dirty="0"/>
          </a:p>
        </p:txBody>
      </p:sp>
    </p:spTree>
    <p:extLst>
      <p:ext uri="{BB962C8B-B14F-4D97-AF65-F5344CB8AC3E}">
        <p14:creationId xmlns:p14="http://schemas.microsoft.com/office/powerpoint/2010/main" val="400824480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364736"/>
          </a:xfrm>
        </p:spPr>
        <p:txBody>
          <a:bodyPr/>
          <a:lstStyle/>
          <a:p>
            <a:pPr algn="ctr">
              <a:buNone/>
            </a:pPr>
            <a:endParaRPr lang="en-US" dirty="0" smtClean="0"/>
          </a:p>
          <a:p>
            <a:pPr algn="ctr">
              <a:buNone/>
            </a:pPr>
            <a:r>
              <a:rPr lang="en-US" dirty="0" smtClean="0">
                <a:hlinkClick r:id="rId2"/>
              </a:rPr>
              <a:t>http://www.usatoday.com/news/health/2010-08-18-hearing18_st_N.htm?csp=34news</a:t>
            </a:r>
            <a:r>
              <a:rPr lang="en-US" dirty="0" smtClean="0"/>
              <a:t> </a:t>
            </a:r>
          </a:p>
          <a:p>
            <a:pPr algn="ctr">
              <a:buNone/>
            </a:pPr>
            <a:endParaRPr lang="en-US" dirty="0"/>
          </a:p>
          <a:p>
            <a:pPr algn="ctr">
              <a:buNone/>
            </a:pPr>
            <a:r>
              <a:rPr lang="en-US" dirty="0" smtClean="0"/>
              <a:t>1 in 5 U.S. teens with hearing loss.</a:t>
            </a:r>
          </a:p>
          <a:p>
            <a:pPr algn="ctr">
              <a:buNone/>
            </a:pPr>
            <a:r>
              <a:rPr lang="en-US" dirty="0" smtClean="0"/>
              <a:t>(8-17-2010)</a:t>
            </a:r>
          </a:p>
          <a:p>
            <a:pPr algn="ctr">
              <a:buNone/>
            </a:pPr>
            <a:endParaRPr lang="en-US" dirty="0" smtClean="0"/>
          </a:p>
        </p:txBody>
      </p:sp>
      <p:sp>
        <p:nvSpPr>
          <p:cNvPr id="2" name="Title 1"/>
          <p:cNvSpPr>
            <a:spLocks noGrp="1"/>
          </p:cNvSpPr>
          <p:nvPr>
            <p:ph type="title"/>
          </p:nvPr>
        </p:nvSpPr>
        <p:spPr>
          <a:xfrm>
            <a:off x="457200" y="609600"/>
            <a:ext cx="8229600" cy="838200"/>
          </a:xfrm>
        </p:spPr>
        <p:txBody>
          <a:bodyPr>
            <a:normAutofit fontScale="90000"/>
          </a:bodyPr>
          <a:lstStyle/>
          <a:p>
            <a:r>
              <a:rPr lang="en-US" dirty="0" smtClean="0"/>
              <a:t>Noise Induced Hearing Loss (NIHL)</a:t>
            </a:r>
            <a:endParaRPr lang="en-US" dirty="0"/>
          </a:p>
        </p:txBody>
      </p:sp>
    </p:spTree>
    <p:extLst>
      <p:ext uri="{BB962C8B-B14F-4D97-AF65-F5344CB8AC3E}">
        <p14:creationId xmlns:p14="http://schemas.microsoft.com/office/powerpoint/2010/main" val="107658735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0"/>
            <a:ext cx="8534400" cy="4114800"/>
          </a:xfrm>
        </p:spPr>
        <p:txBody>
          <a:bodyPr>
            <a:normAutofit fontScale="92500"/>
          </a:bodyPr>
          <a:lstStyle/>
          <a:p>
            <a:pPr algn="ctr">
              <a:buNone/>
            </a:pPr>
            <a:r>
              <a:rPr lang="en-US" dirty="0" smtClean="0"/>
              <a:t>	A recent study found that teenagers exposed to smoke performed worse across every sound frequency tested and were more likely to have one-sided or unilateral low-frequency hearing loss.</a:t>
            </a:r>
          </a:p>
          <a:p>
            <a:pPr algn="ctr">
              <a:buNone/>
            </a:pPr>
            <a:endParaRPr lang="en-US" dirty="0"/>
          </a:p>
          <a:p>
            <a:pPr algn="ctr">
              <a:buNone/>
            </a:pPr>
            <a:r>
              <a:rPr lang="en-US" dirty="0"/>
              <a:t>While all children born in the U.S. are screened for hearing loss, this study underscores the importance of regularly screening children who are exposed to secondhand smoke.</a:t>
            </a:r>
          </a:p>
          <a:p>
            <a:pPr algn="ctr">
              <a:buNone/>
            </a:pPr>
            <a:r>
              <a:rPr lang="en-US" dirty="0" smtClean="0"/>
              <a:t> </a:t>
            </a:r>
            <a:endParaRPr lang="en-US" dirty="0"/>
          </a:p>
        </p:txBody>
      </p:sp>
      <p:sp>
        <p:nvSpPr>
          <p:cNvPr id="3" name="Title 1"/>
          <p:cNvSpPr>
            <a:spLocks noGrp="1"/>
          </p:cNvSpPr>
          <p:nvPr>
            <p:ph type="title"/>
          </p:nvPr>
        </p:nvSpPr>
        <p:spPr>
          <a:xfrm>
            <a:off x="457200" y="609600"/>
            <a:ext cx="8229600" cy="838200"/>
          </a:xfrm>
        </p:spPr>
        <p:txBody>
          <a:bodyPr>
            <a:normAutofit/>
          </a:bodyPr>
          <a:lstStyle/>
          <a:p>
            <a:pPr algn="ctr"/>
            <a:r>
              <a:rPr lang="en-US" dirty="0" smtClean="0"/>
              <a:t>NIHL</a:t>
            </a:r>
            <a:endParaRPr lang="en-US" dirty="0"/>
          </a:p>
        </p:txBody>
      </p:sp>
    </p:spTree>
    <p:extLst>
      <p:ext uri="{BB962C8B-B14F-4D97-AF65-F5344CB8AC3E}">
        <p14:creationId xmlns:p14="http://schemas.microsoft.com/office/powerpoint/2010/main" val="2596946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
            <a:ext cx="12420600" cy="6931869"/>
          </a:xfrm>
          <a:prstGeom prst="rect">
            <a:avLst/>
          </a:prstGeom>
        </p:spPr>
      </p:pic>
      <p:sp>
        <p:nvSpPr>
          <p:cNvPr id="5" name="Title 2"/>
          <p:cNvSpPr>
            <a:spLocks noGrp="1"/>
          </p:cNvSpPr>
          <p:nvPr>
            <p:ph type="title"/>
          </p:nvPr>
        </p:nvSpPr>
        <p:spPr>
          <a:xfrm>
            <a:off x="4876800" y="838200"/>
            <a:ext cx="4495800" cy="1143000"/>
          </a:xfrm>
        </p:spPr>
        <p:txBody>
          <a:bodyPr/>
          <a:lstStyle/>
          <a:p>
            <a:r>
              <a:rPr lang="en-US" sz="4000" b="1" dirty="0" smtClean="0">
                <a:latin typeface="Garamond" pitchFamily="18" charset="0"/>
              </a:rPr>
              <a:t>The road ahead…</a:t>
            </a:r>
            <a:endParaRPr lang="en-US" sz="4000" b="1" dirty="0">
              <a:latin typeface="Garamond" pitchFamily="18" charset="0"/>
            </a:endParaRPr>
          </a:p>
        </p:txBody>
      </p:sp>
    </p:spTree>
    <p:extLst>
      <p:ext uri="{BB962C8B-B14F-4D97-AF65-F5344CB8AC3E}">
        <p14:creationId xmlns:p14="http://schemas.microsoft.com/office/powerpoint/2010/main" val="13545654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2819400"/>
            <a:ext cx="4800600" cy="2819400"/>
          </a:xfrm>
        </p:spPr>
        <p:txBody>
          <a:bodyPr/>
          <a:lstStyle/>
          <a:p>
            <a:pPr marL="624078" indent="-514350">
              <a:lnSpc>
                <a:spcPct val="150000"/>
              </a:lnSpc>
              <a:buFont typeface="+mj-lt"/>
              <a:buAutoNum type="alphaUcPeriod"/>
            </a:pPr>
            <a:r>
              <a:rPr lang="en-US" dirty="0" smtClean="0"/>
              <a:t>The use of iPods</a:t>
            </a:r>
          </a:p>
          <a:p>
            <a:pPr marL="624078" indent="-514350">
              <a:lnSpc>
                <a:spcPct val="150000"/>
              </a:lnSpc>
              <a:buFont typeface="+mj-lt"/>
              <a:buAutoNum type="alphaUcPeriod"/>
            </a:pPr>
            <a:r>
              <a:rPr lang="en-US" dirty="0" smtClean="0"/>
              <a:t>Firearms</a:t>
            </a:r>
          </a:p>
          <a:p>
            <a:pPr marL="624078" indent="-514350">
              <a:lnSpc>
                <a:spcPct val="150000"/>
              </a:lnSpc>
              <a:buFont typeface="+mj-lt"/>
              <a:buAutoNum type="alphaUcPeriod"/>
            </a:pPr>
            <a:r>
              <a:rPr lang="en-US" dirty="0" smtClean="0"/>
              <a:t>Chainsaws</a:t>
            </a:r>
          </a:p>
          <a:p>
            <a:pPr marL="624078" indent="-514350">
              <a:lnSpc>
                <a:spcPct val="150000"/>
              </a:lnSpc>
              <a:buFont typeface="+mj-lt"/>
              <a:buAutoNum type="alphaUcPeriod"/>
            </a:pPr>
            <a:r>
              <a:rPr lang="en-US" dirty="0" smtClean="0"/>
              <a:t>A, B, and C</a:t>
            </a:r>
            <a:endParaRPr lang="en-US" dirty="0"/>
          </a:p>
        </p:txBody>
      </p:sp>
      <p:sp>
        <p:nvSpPr>
          <p:cNvPr id="3" name="Title 2"/>
          <p:cNvSpPr>
            <a:spLocks noGrp="1"/>
          </p:cNvSpPr>
          <p:nvPr>
            <p:ph type="title"/>
          </p:nvPr>
        </p:nvSpPr>
        <p:spPr>
          <a:xfrm>
            <a:off x="457200" y="152400"/>
            <a:ext cx="8229600" cy="2362200"/>
          </a:xfrm>
        </p:spPr>
        <p:txBody>
          <a:bodyPr>
            <a:normAutofit fontScale="90000"/>
          </a:bodyPr>
          <a:lstStyle/>
          <a:p>
            <a:r>
              <a:rPr lang="en-US" dirty="0"/>
              <a:t>CLICKER TIME!</a:t>
            </a:r>
            <a:br>
              <a:rPr lang="en-US" dirty="0"/>
            </a:br>
            <a:r>
              <a:rPr lang="en-US" dirty="0"/>
              <a:t/>
            </a:r>
            <a:br>
              <a:rPr lang="en-US" dirty="0"/>
            </a:br>
            <a:r>
              <a:rPr lang="en-US" dirty="0" smtClean="0"/>
              <a:t>What can cause Noise Induced Hearing Loss (NIHL)?</a:t>
            </a:r>
            <a:endParaRPr lang="en-US" dirty="0"/>
          </a:p>
        </p:txBody>
      </p:sp>
    </p:spTree>
    <p:extLst>
      <p:ext uri="{BB962C8B-B14F-4D97-AF65-F5344CB8AC3E}">
        <p14:creationId xmlns:p14="http://schemas.microsoft.com/office/powerpoint/2010/main" val="291836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3" end="3"/>
                                            </p:txEl>
                                          </p:spTgt>
                                        </p:tgtEl>
                                        <p:attrNameLst>
                                          <p:attrName>ppt_x</p:attrName>
                                          <p:attrName>ppt_y</p:attrName>
                                        </p:attrNameLst>
                                      </p:cBhvr>
                                    </p:animMotion>
                                    <p:animRot by="1500000">
                                      <p:cBhvr>
                                        <p:cTn id="7" dur="125" fill="hold">
                                          <p:stCondLst>
                                            <p:cond delay="0"/>
                                          </p:stCondLst>
                                        </p:cTn>
                                        <p:tgtEl>
                                          <p:spTgt spid="2">
                                            <p:txEl>
                                              <p:pRg st="3" end="3"/>
                                            </p:txEl>
                                          </p:spTgt>
                                        </p:tgtEl>
                                        <p:attrNameLst>
                                          <p:attrName>r</p:attrName>
                                        </p:attrNameLst>
                                      </p:cBhvr>
                                    </p:animRot>
                                    <p:animRot by="-1500000">
                                      <p:cBhvr>
                                        <p:cTn id="8" dur="125" fill="hold">
                                          <p:stCondLst>
                                            <p:cond delay="125"/>
                                          </p:stCondLst>
                                        </p:cTn>
                                        <p:tgtEl>
                                          <p:spTgt spid="2">
                                            <p:txEl>
                                              <p:pRg st="3" end="3"/>
                                            </p:txEl>
                                          </p:spTgt>
                                        </p:tgtEl>
                                        <p:attrNameLst>
                                          <p:attrName>r</p:attrName>
                                        </p:attrNameLst>
                                      </p:cBhvr>
                                    </p:animRot>
                                    <p:animRot by="-1500000">
                                      <p:cBhvr>
                                        <p:cTn id="9" dur="125" fill="hold">
                                          <p:stCondLst>
                                            <p:cond delay="250"/>
                                          </p:stCondLst>
                                        </p:cTn>
                                        <p:tgtEl>
                                          <p:spTgt spid="2">
                                            <p:txEl>
                                              <p:pRg st="3" end="3"/>
                                            </p:txEl>
                                          </p:spTgt>
                                        </p:tgtEl>
                                        <p:attrNameLst>
                                          <p:attrName>r</p:attrName>
                                        </p:attrNameLst>
                                      </p:cBhvr>
                                    </p:animRot>
                                    <p:animRot by="1500000">
                                      <p:cBhvr>
                                        <p:cTn id="10" dur="125" fill="hold">
                                          <p:stCondLst>
                                            <p:cond delay="375"/>
                                          </p:stCondLst>
                                        </p:cTn>
                                        <p:tgtEl>
                                          <p:spTgt spid="2">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81328"/>
            <a:ext cx="8229600" cy="4386072"/>
          </a:xfrm>
        </p:spPr>
        <p:txBody>
          <a:bodyPr>
            <a:normAutofit fontScale="92500"/>
          </a:bodyPr>
          <a:lstStyle/>
          <a:p>
            <a:r>
              <a:rPr lang="en-US" sz="2400" dirty="0"/>
              <a:t>Phonological awareness is essential for reading success</a:t>
            </a:r>
            <a:r>
              <a:rPr lang="en-US" sz="2400" dirty="0" smtClean="0"/>
              <a:t>.</a:t>
            </a:r>
          </a:p>
          <a:p>
            <a:endParaRPr lang="en-US" sz="2400" dirty="0"/>
          </a:p>
          <a:p>
            <a:r>
              <a:rPr lang="en-US" sz="2400" dirty="0" smtClean="0"/>
              <a:t>Auditory </a:t>
            </a:r>
            <a:r>
              <a:rPr lang="en-US" sz="2400" dirty="0"/>
              <a:t>access is essential to phonological </a:t>
            </a:r>
            <a:r>
              <a:rPr lang="en-US" sz="2400" dirty="0" smtClean="0"/>
              <a:t>awareness.</a:t>
            </a:r>
          </a:p>
          <a:p>
            <a:pPr marL="109728" indent="0">
              <a:buNone/>
            </a:pPr>
            <a:endParaRPr lang="en-US" sz="2400" dirty="0"/>
          </a:p>
          <a:p>
            <a:r>
              <a:rPr lang="en-US" sz="2400" dirty="0" smtClean="0"/>
              <a:t>Audition is the cornerstone of our developmental educational system.</a:t>
            </a:r>
          </a:p>
          <a:p>
            <a:endParaRPr lang="en-US" sz="2400" dirty="0" smtClean="0"/>
          </a:p>
          <a:p>
            <a:r>
              <a:rPr lang="en-US" sz="2400" dirty="0" smtClean="0"/>
              <a:t>Auditory access is key to student success.</a:t>
            </a:r>
          </a:p>
          <a:p>
            <a:endParaRPr lang="en-US" sz="2400" dirty="0"/>
          </a:p>
          <a:p>
            <a:r>
              <a:rPr lang="en-US" sz="2400" dirty="0" smtClean="0"/>
              <a:t>Good hearing screening programs are one of our best avenues to ensure auditory access.</a:t>
            </a:r>
          </a:p>
        </p:txBody>
      </p:sp>
      <p:sp>
        <p:nvSpPr>
          <p:cNvPr id="4" name="Title 3"/>
          <p:cNvSpPr>
            <a:spLocks noGrp="1"/>
          </p:cNvSpPr>
          <p:nvPr>
            <p:ph type="title"/>
          </p:nvPr>
        </p:nvSpPr>
        <p:spPr/>
        <p:txBody>
          <a:bodyPr/>
          <a:lstStyle/>
          <a:p>
            <a:r>
              <a:rPr lang="en-US" dirty="0" smtClean="0"/>
              <a:t>In Summary…</a:t>
            </a:r>
            <a:endParaRPr lang="en-US" dirty="0"/>
          </a:p>
        </p:txBody>
      </p:sp>
    </p:spTree>
    <p:extLst>
      <p:ext uri="{BB962C8B-B14F-4D97-AF65-F5344CB8AC3E}">
        <p14:creationId xmlns:p14="http://schemas.microsoft.com/office/powerpoint/2010/main" val="2731325238"/>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1219199"/>
          </a:xfrm>
        </p:spPr>
        <p:txBody>
          <a:bodyPr>
            <a:normAutofit/>
          </a:bodyPr>
          <a:lstStyle/>
          <a:p>
            <a:pPr>
              <a:buNone/>
            </a:pPr>
            <a:endParaRPr lang="en-US" dirty="0" smtClean="0"/>
          </a:p>
          <a:p>
            <a:pPr algn="ctr">
              <a:buNone/>
            </a:pPr>
            <a:r>
              <a:rPr lang="en-US" sz="2800" b="1" i="1" dirty="0" smtClean="0"/>
              <a:t>Hearing </a:t>
            </a:r>
            <a:r>
              <a:rPr lang="en-US" sz="2800" b="1" i="1" dirty="0"/>
              <a:t>Loss is Invisible</a:t>
            </a:r>
            <a:r>
              <a:rPr lang="en-US" sz="2800" b="1" i="1" dirty="0" smtClean="0"/>
              <a:t>!</a:t>
            </a:r>
            <a:endParaRPr lang="en-US" sz="2800" b="1" i="1" dirty="0"/>
          </a:p>
        </p:txBody>
      </p:sp>
      <p:sp>
        <p:nvSpPr>
          <p:cNvPr id="3" name="Title 2"/>
          <p:cNvSpPr>
            <a:spLocks noGrp="1"/>
          </p:cNvSpPr>
          <p:nvPr>
            <p:ph type="title"/>
          </p:nvPr>
        </p:nvSpPr>
        <p:spPr/>
        <p:txBody>
          <a:bodyPr>
            <a:noAutofit/>
          </a:bodyPr>
          <a:lstStyle/>
          <a:p>
            <a:r>
              <a:rPr lang="en-US" sz="4400" dirty="0" smtClean="0"/>
              <a:t>Purpose of Hearing Screening </a:t>
            </a:r>
            <a:endParaRPr lang="en-US" sz="4400" dirty="0"/>
          </a:p>
        </p:txBody>
      </p:sp>
      <p:sp>
        <p:nvSpPr>
          <p:cNvPr id="4" name="Rectangle 3"/>
          <p:cNvSpPr/>
          <p:nvPr/>
        </p:nvSpPr>
        <p:spPr>
          <a:xfrm>
            <a:off x="685800" y="4227493"/>
            <a:ext cx="7752443" cy="954107"/>
          </a:xfrm>
          <a:prstGeom prst="rect">
            <a:avLst/>
          </a:prstGeom>
        </p:spPr>
        <p:txBody>
          <a:bodyPr wrap="none">
            <a:spAutoFit/>
          </a:bodyPr>
          <a:lstStyle/>
          <a:p>
            <a:pPr algn="ctr"/>
            <a:r>
              <a:rPr lang="en-US" sz="2800" dirty="0" smtClean="0">
                <a:solidFill>
                  <a:prstClr val="black"/>
                </a:solidFill>
              </a:rPr>
              <a:t>FAIL the children with hearing loss,</a:t>
            </a:r>
          </a:p>
          <a:p>
            <a:pPr algn="ctr"/>
            <a:r>
              <a:rPr lang="en-US" sz="2800" dirty="0" smtClean="0">
                <a:solidFill>
                  <a:prstClr val="black"/>
                </a:solidFill>
              </a:rPr>
              <a:t>and pass the children with normal hearing.</a:t>
            </a:r>
            <a:r>
              <a:rPr lang="en-US" dirty="0" smtClean="0">
                <a:solidFill>
                  <a:prstClr val="black"/>
                </a:solidFill>
              </a:rPr>
              <a:t> </a:t>
            </a:r>
            <a:endParaRPr lang="en-US" dirty="0">
              <a:solidFill>
                <a:prstClr val="black"/>
              </a:solidFill>
            </a:endParaRPr>
          </a:p>
        </p:txBody>
      </p:sp>
      <p:pic>
        <p:nvPicPr>
          <p:cNvPr id="5" name="Picture 4" descr="turning eye.gif"/>
          <p:cNvPicPr>
            <a:picLocks noChangeAspect="1"/>
          </p:cNvPicPr>
          <p:nvPr/>
        </p:nvPicPr>
        <p:blipFill>
          <a:blip r:embed="rId2" cstate="print"/>
          <a:stretch>
            <a:fillRect/>
          </a:stretch>
        </p:blipFill>
        <p:spPr>
          <a:xfrm>
            <a:off x="3962400" y="2438400"/>
            <a:ext cx="1295400" cy="1295400"/>
          </a:xfrm>
          <a:prstGeom prst="rect">
            <a:avLst/>
          </a:prstGeom>
        </p:spPr>
      </p:pic>
    </p:spTree>
    <p:extLst>
      <p:ext uri="{BB962C8B-B14F-4D97-AF65-F5344CB8AC3E}">
        <p14:creationId xmlns:p14="http://schemas.microsoft.com/office/powerpoint/2010/main" val="2269724444"/>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2"/>
          <p:cNvSpPr>
            <a:spLocks noGrp="1"/>
          </p:cNvSpPr>
          <p:nvPr>
            <p:ph idx="1"/>
          </p:nvPr>
        </p:nvSpPr>
        <p:spPr>
          <a:xfrm>
            <a:off x="457200" y="1752600"/>
            <a:ext cx="8229600" cy="4254691"/>
          </a:xfrm>
        </p:spPr>
        <p:txBody>
          <a:bodyPr>
            <a:normAutofit/>
          </a:bodyPr>
          <a:lstStyle/>
          <a:p>
            <a:r>
              <a:rPr lang="en-US" dirty="0" smtClean="0"/>
              <a:t>Part of EHDI (state legislation) and part of school accreditation requirements (Wyoming).</a:t>
            </a:r>
          </a:p>
          <a:p>
            <a:pPr>
              <a:buNone/>
            </a:pPr>
            <a:endParaRPr lang="en-US" dirty="0" smtClean="0"/>
          </a:p>
          <a:p>
            <a:r>
              <a:rPr lang="en-US" dirty="0" smtClean="0"/>
              <a:t>Also part of Child Find in Individuals with Disabilities Education Act (IDEA; federal) that is included in CDC contracts.</a:t>
            </a:r>
          </a:p>
          <a:p>
            <a:pPr>
              <a:buNone/>
            </a:pPr>
            <a:endParaRPr lang="en-US" dirty="0" smtClean="0"/>
          </a:p>
          <a:p>
            <a:r>
              <a:rPr lang="en-US" dirty="0" smtClean="0"/>
              <a:t>In contracts with child development centers.</a:t>
            </a:r>
          </a:p>
        </p:txBody>
      </p:sp>
      <p:sp>
        <p:nvSpPr>
          <p:cNvPr id="3" name="Title 2"/>
          <p:cNvSpPr>
            <a:spLocks noGrp="1"/>
          </p:cNvSpPr>
          <p:nvPr>
            <p:ph type="title"/>
          </p:nvPr>
        </p:nvSpPr>
        <p:spPr/>
        <p:txBody>
          <a:bodyPr/>
          <a:lstStyle/>
          <a:p>
            <a:r>
              <a:rPr lang="en-US" dirty="0" smtClean="0"/>
              <a:t>Hearing Screening Mandates</a:t>
            </a:r>
            <a:endParaRPr lang="en-US" dirty="0"/>
          </a:p>
        </p:txBody>
      </p:sp>
    </p:spTree>
    <p:extLst>
      <p:ext uri="{BB962C8B-B14F-4D97-AF65-F5344CB8AC3E}">
        <p14:creationId xmlns:p14="http://schemas.microsoft.com/office/powerpoint/2010/main" val="191397349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Content Placeholder 2"/>
          <p:cNvSpPr>
            <a:spLocks noGrp="1"/>
          </p:cNvSpPr>
          <p:nvPr>
            <p:ph idx="1"/>
          </p:nvPr>
        </p:nvSpPr>
        <p:spPr>
          <a:xfrm>
            <a:off x="0" y="838200"/>
            <a:ext cx="9144000" cy="4953000"/>
          </a:xfrm>
        </p:spPr>
        <p:txBody>
          <a:bodyPr>
            <a:normAutofit fontScale="92500" lnSpcReduction="10000"/>
          </a:bodyPr>
          <a:lstStyle/>
          <a:p>
            <a:pPr algn="ctr">
              <a:buFont typeface="Wingdings 2" pitchFamily="18" charset="2"/>
              <a:buNone/>
            </a:pPr>
            <a:r>
              <a:rPr lang="en-US" sz="5400" dirty="0" smtClean="0"/>
              <a:t>The Letter of the Law</a:t>
            </a:r>
          </a:p>
          <a:p>
            <a:pPr algn="ctr">
              <a:buFont typeface="Wingdings 2" pitchFamily="18" charset="2"/>
              <a:buNone/>
            </a:pPr>
            <a:r>
              <a:rPr lang="en-US" sz="2800" dirty="0" smtClean="0"/>
              <a:t>Screening</a:t>
            </a:r>
          </a:p>
          <a:p>
            <a:pPr algn="ctr">
              <a:buFont typeface="Wingdings 2" pitchFamily="18" charset="2"/>
              <a:buNone/>
            </a:pPr>
            <a:endParaRPr lang="en-US" sz="5400" dirty="0" smtClean="0"/>
          </a:p>
          <a:p>
            <a:pPr algn="ctr">
              <a:buFont typeface="Wingdings 2" pitchFamily="18" charset="2"/>
              <a:buNone/>
            </a:pPr>
            <a:r>
              <a:rPr lang="en-US" sz="5400" dirty="0" smtClean="0"/>
              <a:t>Vs.</a:t>
            </a:r>
          </a:p>
          <a:p>
            <a:pPr algn="ctr">
              <a:buFont typeface="Wingdings 2" pitchFamily="18" charset="2"/>
              <a:buNone/>
            </a:pPr>
            <a:endParaRPr lang="en-US" sz="5400" dirty="0" smtClean="0"/>
          </a:p>
          <a:p>
            <a:pPr algn="ctr">
              <a:buFont typeface="Wingdings 2" pitchFamily="18" charset="2"/>
              <a:buNone/>
            </a:pPr>
            <a:r>
              <a:rPr lang="en-US" sz="5400" dirty="0" smtClean="0"/>
              <a:t>The Intent of the Law</a:t>
            </a:r>
          </a:p>
          <a:p>
            <a:pPr algn="ctr">
              <a:buFont typeface="Wingdings 2" pitchFamily="18" charset="2"/>
              <a:buNone/>
            </a:pPr>
            <a:r>
              <a:rPr lang="en-US" sz="2800" dirty="0" smtClean="0"/>
              <a:t>Identification, management, follow-up, and intervention occurring in a timely manner</a:t>
            </a:r>
          </a:p>
          <a:p>
            <a:pPr algn="ctr">
              <a:buFont typeface="Wingdings 2" pitchFamily="18" charset="2"/>
              <a:buNone/>
            </a:pPr>
            <a:endParaRPr lang="en-US" sz="5400" dirty="0" smtClean="0">
              <a:solidFill>
                <a:srgbClr val="00B0F0"/>
              </a:solidFill>
            </a:endParaRPr>
          </a:p>
          <a:p>
            <a:pPr algn="ctr">
              <a:buFont typeface="Wingdings 2" pitchFamily="18" charset="2"/>
              <a:buNone/>
            </a:pPr>
            <a:endParaRPr lang="en-US" dirty="0" smtClean="0"/>
          </a:p>
        </p:txBody>
      </p:sp>
    </p:spTree>
    <p:extLst>
      <p:ext uri="{BB962C8B-B14F-4D97-AF65-F5344CB8AC3E}">
        <p14:creationId xmlns:p14="http://schemas.microsoft.com/office/powerpoint/2010/main" val="128759001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Content Placeholder 2"/>
          <p:cNvSpPr>
            <a:spLocks noGrp="1"/>
          </p:cNvSpPr>
          <p:nvPr>
            <p:ph idx="1"/>
          </p:nvPr>
        </p:nvSpPr>
        <p:spPr>
          <a:xfrm>
            <a:off x="457200" y="1828800"/>
            <a:ext cx="8229600" cy="4178491"/>
          </a:xfrm>
        </p:spPr>
        <p:txBody>
          <a:bodyPr>
            <a:normAutofit/>
          </a:bodyPr>
          <a:lstStyle/>
          <a:p>
            <a:r>
              <a:rPr lang="en-US" dirty="0" smtClean="0"/>
              <a:t>Preventive aspect</a:t>
            </a:r>
          </a:p>
          <a:p>
            <a:pPr lvl="1"/>
            <a:r>
              <a:rPr lang="en-US" dirty="0" smtClean="0"/>
              <a:t>Finding a problem as early as possible and providing intervention</a:t>
            </a:r>
          </a:p>
          <a:p>
            <a:r>
              <a:rPr lang="en-US" dirty="0" smtClean="0"/>
              <a:t>Systematic and methodical</a:t>
            </a:r>
          </a:p>
          <a:p>
            <a:r>
              <a:rPr lang="en-US" dirty="0" smtClean="0"/>
              <a:t>Pass/Fail</a:t>
            </a:r>
          </a:p>
          <a:p>
            <a:r>
              <a:rPr lang="en-US" dirty="0" smtClean="0"/>
              <a:t>Must have follow-up procedures in place</a:t>
            </a:r>
          </a:p>
          <a:p>
            <a:r>
              <a:rPr lang="en-US" dirty="0" smtClean="0"/>
              <a:t>Cookie cutter approach</a:t>
            </a:r>
          </a:p>
          <a:p>
            <a:pPr lvl="1">
              <a:buNone/>
            </a:pPr>
            <a:endParaRPr lang="en-US" dirty="0" smtClean="0"/>
          </a:p>
        </p:txBody>
      </p:sp>
      <p:sp>
        <p:nvSpPr>
          <p:cNvPr id="2" name="Title 1"/>
          <p:cNvSpPr>
            <a:spLocks noGrp="1"/>
          </p:cNvSpPr>
          <p:nvPr>
            <p:ph type="title"/>
          </p:nvPr>
        </p:nvSpPr>
        <p:spPr>
          <a:xfrm>
            <a:off x="457200" y="533400"/>
            <a:ext cx="8229600" cy="1009650"/>
          </a:xfrm>
        </p:spPr>
        <p:txBody>
          <a:bodyPr>
            <a:normAutofit/>
          </a:bodyPr>
          <a:lstStyle/>
          <a:p>
            <a:pPr fontAlgn="auto">
              <a:spcAft>
                <a:spcPts val="0"/>
              </a:spcAft>
              <a:defRPr/>
            </a:pPr>
            <a:r>
              <a:rPr lang="en-US" dirty="0" smtClean="0"/>
              <a:t>Hearing Screening Programs</a:t>
            </a:r>
            <a:endParaRPr lang="en-US" dirty="0"/>
          </a:p>
        </p:txBody>
      </p:sp>
    </p:spTree>
    <p:extLst>
      <p:ext uri="{BB962C8B-B14F-4D97-AF65-F5344CB8AC3E}">
        <p14:creationId xmlns:p14="http://schemas.microsoft.com/office/powerpoint/2010/main" val="1441945933"/>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524000"/>
            <a:ext cx="8229600" cy="2971800"/>
          </a:xfrm>
        </p:spPr>
        <p:txBody>
          <a:bodyPr/>
          <a:lstStyle/>
          <a:p>
            <a:pPr>
              <a:buNone/>
            </a:pPr>
            <a:endParaRPr lang="en-US" dirty="0" smtClean="0"/>
          </a:p>
          <a:p>
            <a:pPr algn="ctr">
              <a:buNone/>
            </a:pPr>
            <a:r>
              <a:rPr lang="en-US" sz="3600" b="1" dirty="0" smtClean="0">
                <a:solidFill>
                  <a:schemeClr val="tx2"/>
                </a:solidFill>
                <a:latin typeface="Copperplate Gothic Bold" pitchFamily="34" charset="0"/>
              </a:rPr>
              <a:t>When  we screen, refer, and follow-up appropriately, there are better outcomes for all children!</a:t>
            </a:r>
            <a:endParaRPr lang="en-US" sz="3600" b="1" dirty="0">
              <a:solidFill>
                <a:schemeClr val="tx2"/>
              </a:solidFill>
              <a:latin typeface="Copperplate Gothic Bold" pitchFamily="34" charset="0"/>
            </a:endParaRPr>
          </a:p>
        </p:txBody>
      </p:sp>
    </p:spTree>
    <p:extLst>
      <p:ext uri="{BB962C8B-B14F-4D97-AF65-F5344CB8AC3E}">
        <p14:creationId xmlns:p14="http://schemas.microsoft.com/office/powerpoint/2010/main" val="95021367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770438"/>
          </a:xfrm>
        </p:spPr>
        <p:txBody>
          <a:bodyPr>
            <a:normAutofit/>
          </a:bodyPr>
          <a:lstStyle/>
          <a:p>
            <a:pPr marL="274320" indent="-274320" algn="ctr" fontAlgn="auto">
              <a:spcAft>
                <a:spcPts val="0"/>
              </a:spcAft>
              <a:buClr>
                <a:schemeClr val="accent3"/>
              </a:buClr>
              <a:buFont typeface="Wingdings 2"/>
              <a:buNone/>
              <a:defRPr/>
            </a:pPr>
            <a:r>
              <a:rPr lang="en-US" sz="4400" b="1" dirty="0" smtClean="0">
                <a:solidFill>
                  <a:schemeClr val="accent1"/>
                </a:solidFill>
                <a:effectLst>
                  <a:outerShdw blurRad="38100" dist="38100" dir="2700000" algn="tl">
                    <a:srgbClr val="000000">
                      <a:alpha val="43137"/>
                    </a:srgbClr>
                  </a:outerShdw>
                </a:effectLst>
              </a:rPr>
              <a:t>Screening</a:t>
            </a:r>
          </a:p>
          <a:p>
            <a:pPr marL="274320" indent="-274320" algn="ctr" fontAlgn="auto">
              <a:spcAft>
                <a:spcPts val="0"/>
              </a:spcAft>
              <a:buClr>
                <a:schemeClr val="accent3"/>
              </a:buClr>
              <a:buFont typeface="Wingdings 2"/>
              <a:buNone/>
              <a:defRPr/>
            </a:pPr>
            <a:r>
              <a:rPr lang="en-US" sz="4400" b="1" dirty="0" smtClean="0">
                <a:solidFill>
                  <a:schemeClr val="accent1"/>
                </a:solidFill>
                <a:effectLst>
                  <a:outerShdw blurRad="38100" dist="38100" dir="2700000" algn="tl">
                    <a:srgbClr val="000000">
                      <a:alpha val="43137"/>
                    </a:srgbClr>
                  </a:outerShdw>
                </a:effectLst>
              </a:rPr>
              <a:t>Vs.</a:t>
            </a:r>
          </a:p>
          <a:p>
            <a:pPr marL="274320" indent="-274320" algn="ctr" fontAlgn="auto">
              <a:spcAft>
                <a:spcPts val="0"/>
              </a:spcAft>
              <a:buClr>
                <a:schemeClr val="accent3"/>
              </a:buClr>
              <a:buFont typeface="Wingdings 2"/>
              <a:buNone/>
              <a:defRPr/>
            </a:pPr>
            <a:r>
              <a:rPr lang="en-US" sz="4400" b="1" dirty="0" smtClean="0">
                <a:solidFill>
                  <a:schemeClr val="accent1"/>
                </a:solidFill>
                <a:effectLst>
                  <a:outerShdw blurRad="38100" dist="38100" dir="2700000" algn="tl">
                    <a:srgbClr val="000000">
                      <a:alpha val="43137"/>
                    </a:srgbClr>
                  </a:outerShdw>
                </a:effectLst>
              </a:rPr>
              <a:t>Testing/Evaluating</a:t>
            </a:r>
          </a:p>
          <a:p>
            <a:pPr marL="274320" indent="-274320" algn="ctr" fontAlgn="auto">
              <a:spcAft>
                <a:spcPts val="0"/>
              </a:spcAft>
              <a:buClr>
                <a:schemeClr val="accent3"/>
              </a:buClr>
              <a:buFont typeface="Wingdings 2"/>
              <a:buNone/>
              <a:defRPr/>
            </a:pPr>
            <a:endParaRPr lang="en-US" dirty="0" smtClean="0"/>
          </a:p>
          <a:p>
            <a:pPr marL="274320" indent="-274320" algn="ctr" fontAlgn="auto">
              <a:spcAft>
                <a:spcPts val="0"/>
              </a:spcAft>
              <a:buClr>
                <a:schemeClr val="accent3"/>
              </a:buClr>
              <a:buFont typeface="Wingdings 2"/>
              <a:buNone/>
              <a:defRPr/>
            </a:pPr>
            <a:endParaRPr lang="en-US" dirty="0" smtClean="0"/>
          </a:p>
          <a:p>
            <a:pPr marL="274320" indent="-274320" algn="ctr" fontAlgn="auto">
              <a:spcAft>
                <a:spcPts val="0"/>
              </a:spcAft>
              <a:buClr>
                <a:schemeClr val="accent3"/>
              </a:buClr>
              <a:buFont typeface="Wingdings 2"/>
              <a:buNone/>
              <a:defRPr/>
            </a:pPr>
            <a:r>
              <a:rPr lang="en-US" dirty="0" smtClean="0"/>
              <a:t>We </a:t>
            </a:r>
            <a:r>
              <a:rPr lang="en-US" u="sng" dirty="0" smtClean="0"/>
              <a:t>screen</a:t>
            </a:r>
            <a:r>
              <a:rPr lang="en-US" dirty="0" smtClean="0"/>
              <a:t> and </a:t>
            </a:r>
            <a:r>
              <a:rPr lang="en-US" u="sng" dirty="0" smtClean="0"/>
              <a:t>refer</a:t>
            </a:r>
            <a:r>
              <a:rPr lang="en-US" dirty="0" smtClean="0"/>
              <a:t>,</a:t>
            </a:r>
          </a:p>
          <a:p>
            <a:pPr marL="274320" indent="-274320" algn="ctr" fontAlgn="auto">
              <a:spcAft>
                <a:spcPts val="0"/>
              </a:spcAft>
              <a:buClr>
                <a:schemeClr val="accent3"/>
              </a:buClr>
              <a:buFont typeface="Wingdings 2"/>
              <a:buNone/>
              <a:defRPr/>
            </a:pPr>
            <a:r>
              <a:rPr lang="en-US" dirty="0"/>
              <a:t>b</a:t>
            </a:r>
            <a:r>
              <a:rPr lang="en-US" dirty="0" smtClean="0"/>
              <a:t>ut we do NOT </a:t>
            </a:r>
            <a:r>
              <a:rPr lang="en-US" u="sng" dirty="0" smtClean="0"/>
              <a:t>test</a:t>
            </a:r>
            <a:r>
              <a:rPr lang="en-US" dirty="0" smtClean="0"/>
              <a:t> or </a:t>
            </a:r>
            <a:r>
              <a:rPr lang="en-US" u="sng" dirty="0" smtClean="0"/>
              <a:t>diagnose</a:t>
            </a:r>
            <a:r>
              <a:rPr lang="en-US" dirty="0" smtClean="0"/>
              <a:t>.</a:t>
            </a:r>
            <a:endParaRPr lang="en-US" dirty="0"/>
          </a:p>
        </p:txBody>
      </p:sp>
    </p:spTree>
    <p:extLst>
      <p:ext uri="{BB962C8B-B14F-4D97-AF65-F5344CB8AC3E}">
        <p14:creationId xmlns:p14="http://schemas.microsoft.com/office/powerpoint/2010/main" val="143158323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rrisB\Pictures\egg question.jpg"/>
          <p:cNvPicPr>
            <a:picLocks noGrp="1" noChangeAspect="1" noChangeArrowheads="1"/>
          </p:cNvPicPr>
          <p:nvPr>
            <p:ph idx="1"/>
          </p:nvPr>
        </p:nvPicPr>
        <p:blipFill>
          <a:blip r:embed="rId2" cstate="prin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759874884"/>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026091"/>
          </a:xfrm>
        </p:spPr>
        <p:txBody>
          <a:bodyPr>
            <a:normAutofit/>
          </a:bodyPr>
          <a:lstStyle/>
          <a:p>
            <a:pPr marL="274320" indent="0" algn="ctr" fontAlgn="auto">
              <a:spcAft>
                <a:spcPts val="0"/>
              </a:spcAft>
              <a:buClr>
                <a:schemeClr val="accent3"/>
              </a:buClr>
              <a:buFont typeface="Wingdings 2"/>
              <a:buNone/>
              <a:defRPr/>
            </a:pPr>
            <a:r>
              <a:rPr lang="en-US" sz="4800" b="1" dirty="0" smtClean="0"/>
              <a:t>Components of </a:t>
            </a:r>
          </a:p>
          <a:p>
            <a:pPr marL="274320" indent="0" algn="ctr" fontAlgn="auto">
              <a:spcAft>
                <a:spcPts val="0"/>
              </a:spcAft>
              <a:buClr>
                <a:schemeClr val="accent3"/>
              </a:buClr>
              <a:buFont typeface="Wingdings 2"/>
              <a:buNone/>
              <a:defRPr/>
            </a:pPr>
            <a:r>
              <a:rPr lang="en-US" sz="4800" b="1" dirty="0" smtClean="0"/>
              <a:t>Hearing Screening for LOHL in Wyoming</a:t>
            </a:r>
            <a:endParaRPr lang="en-US" sz="4800" b="1" dirty="0"/>
          </a:p>
        </p:txBody>
      </p:sp>
    </p:spTree>
    <p:extLst>
      <p:ext uri="{BB962C8B-B14F-4D97-AF65-F5344CB8AC3E}">
        <p14:creationId xmlns:p14="http://schemas.microsoft.com/office/powerpoint/2010/main" val="1129037309"/>
      </p:ext>
    </p:extLst>
  </p:cSld>
  <p:clrMapOvr>
    <a:masterClrMapping/>
  </p:clrMapOvr>
  <p:transition/>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1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2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Concours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Summer</Template>
  <TotalTime>2156</TotalTime>
  <Words>7102</Words>
  <Application>Microsoft Office PowerPoint</Application>
  <PresentationFormat>On-screen Show (4:3)</PresentationFormat>
  <Paragraphs>1330</Paragraphs>
  <Slides>230</Slides>
  <Notes>120</Notes>
  <HiddenSlides>0</HiddenSlides>
  <MMClips>3</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230</vt:i4>
      </vt:variant>
    </vt:vector>
  </HeadingPairs>
  <TitlesOfParts>
    <vt:vector size="236" baseType="lpstr">
      <vt:lpstr>Summer</vt:lpstr>
      <vt:lpstr>1_Summer</vt:lpstr>
      <vt:lpstr>2_Summer</vt:lpstr>
      <vt:lpstr>Concourse</vt:lpstr>
      <vt:lpstr>Clip</vt:lpstr>
      <vt:lpstr>Packager Shell Object</vt:lpstr>
      <vt:lpstr>Hear This, Wyoming! Obtaining, Interpreting, Referring, and Following-up on Hearing Screening Results for Wyoming Infants, Toddlers, and Preschoolers </vt:lpstr>
      <vt:lpstr>PowerPoint Presentation</vt:lpstr>
      <vt:lpstr>PowerPoint Presentation</vt:lpstr>
      <vt:lpstr>Wyoming Early Hearing Detection and Intervention (EHDI) Program</vt:lpstr>
      <vt:lpstr>Who We Are</vt:lpstr>
      <vt:lpstr>Who Are You?</vt:lpstr>
      <vt:lpstr>PowerPoint Presentation</vt:lpstr>
      <vt:lpstr>Ask Questions! Jump in!  Don’t be shy!</vt:lpstr>
      <vt:lpstr>The road ahead…</vt:lpstr>
      <vt:lpstr>Purpose of This Training</vt:lpstr>
      <vt:lpstr>Purpose of This Training</vt:lpstr>
      <vt:lpstr>PowerPoint Presentation</vt:lpstr>
      <vt:lpstr>PowerPoint Presentation</vt:lpstr>
      <vt:lpstr>EHDI’s 1-3-6 goal:</vt:lpstr>
      <vt:lpstr>PowerPoint Presentation</vt:lpstr>
      <vt:lpstr>Late onset hearing loss (LOHL):</vt:lpstr>
      <vt:lpstr>Wyoming’s 42 child development centers LOHL/periodic childhood screening sites</vt:lpstr>
      <vt:lpstr>Wyoming’s HHH System</vt:lpstr>
      <vt:lpstr>PowerPoint Presentation</vt:lpstr>
      <vt:lpstr>Why all this fuss about hearing?</vt:lpstr>
      <vt:lpstr>Hearing, Learning, and Reading</vt:lpstr>
      <vt:lpstr>PowerPoint Presentation</vt:lpstr>
      <vt:lpstr>PowerPoint Presentation</vt:lpstr>
      <vt:lpstr>PowerPoint Presentation</vt:lpstr>
      <vt:lpstr>PowerPoint Presentation</vt:lpstr>
      <vt:lpstr>“Now it’s time for your hearing lesson”.</vt:lpstr>
      <vt:lpstr>PowerPoint Presentation</vt:lpstr>
      <vt:lpstr>The connection between hearing and reading…</vt:lpstr>
      <vt:lpstr>PowerPoint Presentation</vt:lpstr>
      <vt:lpstr>Hearing begins the process of:</vt:lpstr>
      <vt:lpstr>In the beginning…</vt:lpstr>
      <vt:lpstr>Baby’s First Words</vt:lpstr>
      <vt:lpstr>What happened that first year? </vt:lpstr>
      <vt:lpstr>PowerPoint Presentation</vt:lpstr>
      <vt:lpstr>Hearing, learning, and reading</vt:lpstr>
      <vt:lpstr>Hearing, learning, and reading</vt:lpstr>
      <vt:lpstr>Spiraling Effects of Hearing Loss</vt:lpstr>
      <vt:lpstr>Hearing, learning, and reading</vt:lpstr>
      <vt:lpstr>Quiz/Clicker Time!  A child with hearing loss may have developmental delays in which areas of his/her life?</vt:lpstr>
      <vt:lpstr>PowerPoint Presentation</vt:lpstr>
      <vt:lpstr> The child that begins kindergarten with 5,000 words should finish high school knowing 90,000–100,000 words.   </vt:lpstr>
      <vt:lpstr>The Child with Hearing Loss…</vt:lpstr>
      <vt:lpstr>Language and Literacy</vt:lpstr>
      <vt:lpstr>Educational and Developmental Systems are Auditory</vt:lpstr>
      <vt:lpstr>Do you Know the Answer?</vt:lpstr>
      <vt:lpstr>Hearing and Reading</vt:lpstr>
      <vt:lpstr>Typical Preschool Classroom Scenario</vt:lpstr>
      <vt:lpstr>English Language</vt:lpstr>
      <vt:lpstr>If we do not identify and properly manage ear/hearing problems….</vt:lpstr>
      <vt:lpstr>So... hearing leads to language communication and reading</vt:lpstr>
      <vt:lpstr>Hearing Loss……… </vt:lpstr>
      <vt:lpstr>FACTS/Misconceptions About Hearing Loss:</vt:lpstr>
      <vt:lpstr> Hearing Loss Simulation </vt:lpstr>
      <vt:lpstr>Visual Analogy of Understanding Speech When Hearing is Within “Normal” Limits</vt:lpstr>
      <vt:lpstr>Visual Analogy of Understanding Speech With a “Minimal” (25 dB HL) Hearing Loss</vt:lpstr>
      <vt:lpstr>Visual Analogy of Understanding Speech With a “Mild” (40dB HL) Hearing Loss</vt:lpstr>
      <vt:lpstr>Visual Analogy of Understanding Speech With a “Moderate” (60 dB HL) Hearing Loss</vt:lpstr>
      <vt:lpstr>Visual Analogy of Understanding Speech With a “Severe” (80 dB HL) Hearing Loss</vt:lpstr>
      <vt:lpstr>Visual Analogy of Understanding Speech With a “Profound” (95 dB HL) Hearing Loss (deaf)</vt:lpstr>
      <vt:lpstr>Visual Analogy of Understanding Speech With a “Severe” (80 dB HL) Hearing Loss</vt:lpstr>
      <vt:lpstr>Visual Analogy of Understanding Speech With a “Moderate” (60 dB HL) Hearing Loss</vt:lpstr>
      <vt:lpstr>Visual Analogy of Understanding Speech With a “Mild” (40dB HL) Hearing Loss</vt:lpstr>
      <vt:lpstr>Visual Analogy of Understanding Speech With a “Minimal” (25 dB HL) Hearing Loss</vt:lpstr>
      <vt:lpstr>Visual Analogy of Understanding Speech When Hearing is Within “Normal” Limits</vt:lpstr>
      <vt:lpstr>Good examples of hearing loss simulations can be found here:</vt:lpstr>
      <vt:lpstr>CLICKER TIME!  Which is true about hearing loss?</vt:lpstr>
      <vt:lpstr>PowerPoint Presentation</vt:lpstr>
      <vt:lpstr>FAMILIAR SOUNDS AUDIOGRAM</vt:lpstr>
      <vt:lpstr>PowerPoint Presentation</vt:lpstr>
      <vt:lpstr>JUST INTERESTING….</vt:lpstr>
      <vt:lpstr>Familiar Sounds Audiogram</vt:lpstr>
      <vt:lpstr>PowerPoint Presentation</vt:lpstr>
      <vt:lpstr>Vowels vs. Consonants</vt:lpstr>
      <vt:lpstr>Vowels vs. Consonants</vt:lpstr>
      <vt:lpstr>PowerPoint Presentation</vt:lpstr>
      <vt:lpstr>PowerPoint Presentation</vt:lpstr>
      <vt:lpstr>PowerPoint Presentation</vt:lpstr>
      <vt:lpstr>PowerPoint Presentation</vt:lpstr>
      <vt:lpstr>Results</vt:lpstr>
      <vt:lpstr>PowerPoint Presentation</vt:lpstr>
      <vt:lpstr> “How Many Children Have Educationally/Developmentally Significant Hearing Loss?” </vt:lpstr>
      <vt:lpstr>PowerPoint Presentation</vt:lpstr>
      <vt:lpstr>Where do all these kids come from?</vt:lpstr>
      <vt:lpstr>Middle Ear Disease</vt:lpstr>
      <vt:lpstr>Noise Induced Hearing Loss (NIHL)</vt:lpstr>
      <vt:lpstr>Noise Induced Hearing Loss (NIHL)</vt:lpstr>
      <vt:lpstr>Too Loud??</vt:lpstr>
      <vt:lpstr>Noise Induced Hearing Loss (NIHL)</vt:lpstr>
      <vt:lpstr>NIHL</vt:lpstr>
      <vt:lpstr>CLICKER TIME!  What can cause Noise Induced Hearing Loss (NIHL)?</vt:lpstr>
      <vt:lpstr>In Summary…</vt:lpstr>
      <vt:lpstr>Purpose of Hearing Screening </vt:lpstr>
      <vt:lpstr>Hearing Screening Mandates</vt:lpstr>
      <vt:lpstr>PowerPoint Presentation</vt:lpstr>
      <vt:lpstr>Hearing Screening Programs</vt:lpstr>
      <vt:lpstr>PowerPoint Presentation</vt:lpstr>
      <vt:lpstr>PowerPoint Presentation</vt:lpstr>
      <vt:lpstr>PowerPoint Presentation</vt:lpstr>
      <vt:lpstr>PowerPoint Presentation</vt:lpstr>
      <vt:lpstr>Hearing Screening Procedures</vt:lpstr>
      <vt:lpstr>Screening Manual</vt:lpstr>
      <vt:lpstr>What are we looking (screening) for?</vt:lpstr>
      <vt:lpstr>PowerPoint Presentation</vt:lpstr>
      <vt:lpstr>Anatomy</vt:lpstr>
      <vt:lpstr>PowerPoint Presentation</vt:lpstr>
      <vt:lpstr>Outer Ear</vt:lpstr>
      <vt:lpstr>PowerPoint Presentation</vt:lpstr>
      <vt:lpstr>Middle Ear</vt:lpstr>
      <vt:lpstr>Normal Eardrum (Tympanic Membrane)</vt:lpstr>
      <vt:lpstr>Middle Ear</vt:lpstr>
      <vt:lpstr>PowerPoint Presentation</vt:lpstr>
      <vt:lpstr>Inner Ear</vt:lpstr>
      <vt:lpstr>CLICKER TIME!</vt:lpstr>
      <vt:lpstr>PowerPoint Presentation</vt:lpstr>
      <vt:lpstr>Types of Peripheral Hearing Loss</vt:lpstr>
      <vt:lpstr>Conductive Hearing Loss</vt:lpstr>
      <vt:lpstr>Conductive Hearing Loss</vt:lpstr>
      <vt:lpstr>Sensorineural Hearing Loss</vt:lpstr>
      <vt:lpstr>Sensorineural Hearing Loss</vt:lpstr>
      <vt:lpstr>Mixed Hearing Loss</vt:lpstr>
      <vt:lpstr>Screening tools look at different sections of the ear. </vt:lpstr>
      <vt:lpstr>Summary</vt:lpstr>
      <vt:lpstr>Immittance</vt:lpstr>
      <vt:lpstr>Immittance – How It ‘Works’</vt:lpstr>
      <vt:lpstr>Immittance Terminology</vt:lpstr>
      <vt:lpstr>Immittance Technology</vt:lpstr>
      <vt:lpstr>Tympanometry</vt:lpstr>
      <vt:lpstr>Tympanometry…</vt:lpstr>
      <vt:lpstr>Tympanometer </vt:lpstr>
      <vt:lpstr>Tympanogram…</vt:lpstr>
      <vt:lpstr>Tympanogram</vt:lpstr>
      <vt:lpstr>Acoustic Reflex (AR) or Stapedial Reflex</vt:lpstr>
      <vt:lpstr>PowerPoint Presentation</vt:lpstr>
      <vt:lpstr>CLICKER TIME!  What part(s) of the ear does the tympanometer/immittance bridge screen?</vt:lpstr>
      <vt:lpstr>Performing Immittance Measurements</vt:lpstr>
      <vt:lpstr>PowerPoint Presentation</vt:lpstr>
      <vt:lpstr>Performing Immittance Measurements</vt:lpstr>
      <vt:lpstr>Performing Immittance Measurements</vt:lpstr>
      <vt:lpstr>Directions to the Child</vt:lpstr>
      <vt:lpstr>Directions to the Child</vt:lpstr>
      <vt:lpstr>PowerPoint Presentation</vt:lpstr>
      <vt:lpstr>Normal Tympanogram</vt:lpstr>
      <vt:lpstr>Normal Tympanogram</vt:lpstr>
      <vt:lpstr>PowerPoint Presentation</vt:lpstr>
      <vt:lpstr>PowerPoint Presentation</vt:lpstr>
      <vt:lpstr>PowerPoint Presentation</vt:lpstr>
      <vt:lpstr>“You Can’t Have One Without the Other”</vt:lpstr>
      <vt:lpstr>Ear Canal Volume</vt:lpstr>
      <vt:lpstr>PowerPoint Presentation</vt:lpstr>
      <vt:lpstr>Normal Tympanogram</vt:lpstr>
      <vt:lpstr>Tympanic Membrane (TM) Compliance</vt:lpstr>
      <vt:lpstr>Flat Tympanogram, Low Compliance</vt:lpstr>
      <vt:lpstr>PowerPoint Presentation</vt:lpstr>
      <vt:lpstr>Middle Ear Pressure (MEP)</vt:lpstr>
      <vt:lpstr>PowerPoint Presentation</vt:lpstr>
      <vt:lpstr>Negative Pressure</vt:lpstr>
      <vt:lpstr>PowerPoint Presentation</vt:lpstr>
      <vt:lpstr>CLICKER TIME!  Which of the following Middle Ear Pressures would cause the ear to fail the screening?</vt:lpstr>
      <vt:lpstr>Doin’ OK?...Hang in There…</vt:lpstr>
      <vt:lpstr>PowerPoint Presentation</vt:lpstr>
      <vt:lpstr>Scenario 1</vt:lpstr>
      <vt:lpstr>Scenario 1 (continued)</vt:lpstr>
      <vt:lpstr>Scenario 2</vt:lpstr>
      <vt:lpstr>Scenario 2 (continued)</vt:lpstr>
      <vt:lpstr>Scenario 3</vt:lpstr>
      <vt:lpstr>Scenario 3 (continued)</vt:lpstr>
      <vt:lpstr>PowerPoint Presentation</vt:lpstr>
      <vt:lpstr>Scenario 4</vt:lpstr>
      <vt:lpstr>Scenario 4 (continued)</vt:lpstr>
      <vt:lpstr>Scenario 5</vt:lpstr>
      <vt:lpstr>Scenario 5 (continued)</vt:lpstr>
      <vt:lpstr>Scenario 6</vt:lpstr>
      <vt:lpstr>PowerPoint Presentation</vt:lpstr>
      <vt:lpstr>Scenario 6 (continued)</vt:lpstr>
      <vt:lpstr>Scenario 7</vt:lpstr>
      <vt:lpstr>Scenario 7 (continued)</vt:lpstr>
      <vt:lpstr>Scenario 8</vt:lpstr>
      <vt:lpstr>Scenario 8 (continued)</vt:lpstr>
      <vt:lpstr>Immittance Failure Criteria</vt:lpstr>
      <vt:lpstr>Educational vs. medical concerns</vt:lpstr>
      <vt:lpstr>Practice Interpreting Results</vt:lpstr>
      <vt:lpstr>Immittance Failure Criteria</vt:lpstr>
      <vt:lpstr>Immittance Failure Criteria</vt:lpstr>
      <vt:lpstr>PowerPoint Presentation</vt:lpstr>
      <vt:lpstr>QUESTIONS, COMMENTS, CONCERNS?</vt:lpstr>
      <vt:lpstr>Otoscopic Inspection</vt:lpstr>
      <vt:lpstr>Otoacoustic Emissions (OAEs)</vt:lpstr>
      <vt:lpstr>What are Otoacoustic Emissions</vt:lpstr>
      <vt:lpstr>Pure Tones</vt:lpstr>
      <vt:lpstr>Pure Tones to Screen:</vt:lpstr>
      <vt:lpstr>Why these frequencies and this level?</vt:lpstr>
      <vt:lpstr>Pure Tone Screening</vt:lpstr>
      <vt:lpstr>PowerPoint Presentation</vt:lpstr>
      <vt:lpstr>Conditioned Play Audiometry (CPA) Using Pure Tones</vt:lpstr>
      <vt:lpstr>Pure Tones</vt:lpstr>
      <vt:lpstr>PowerPoint Presentation</vt:lpstr>
      <vt:lpstr>Rescreening</vt:lpstr>
      <vt:lpstr>Rescreening</vt:lpstr>
      <vt:lpstr>Rescreening</vt:lpstr>
      <vt:lpstr>Referrals: Getting Bang for the Buck</vt:lpstr>
      <vt:lpstr>Referrals</vt:lpstr>
      <vt:lpstr>HIPAA and FERPA</vt:lpstr>
      <vt:lpstr>Hearing Evaluations</vt:lpstr>
      <vt:lpstr>Referrals</vt:lpstr>
      <vt:lpstr>Referral to an Audiologist</vt:lpstr>
      <vt:lpstr>Referrals: Examples</vt:lpstr>
      <vt:lpstr>PowerPoint Presentation</vt:lpstr>
      <vt:lpstr>Communicating Results to Parents/Physicians</vt:lpstr>
      <vt:lpstr>Contacting Parents</vt:lpstr>
      <vt:lpstr>CLICKER TIME!  When a child fails both immittance screenings and pure tone/OAE screenings two times, to whom do you refer the child?</vt:lpstr>
      <vt:lpstr>Wyoming Pediatric Audiology Specialty Clinic</vt:lpstr>
      <vt:lpstr>Wyoming Pediatric Audiology Specialty Clinic</vt:lpstr>
      <vt:lpstr>Wyoming Pediatric Audiology Specialty Clinic</vt:lpstr>
      <vt:lpstr>Wyoming Pediatric Audiology Specialty Clinic Staff</vt:lpstr>
      <vt:lpstr>Affiliate Clinics</vt:lpstr>
      <vt:lpstr>PowerPoint Presentation</vt:lpstr>
      <vt:lpstr>Components of Hearing Screening and the Criteria for Failure </vt:lpstr>
      <vt:lpstr>Components of Hearing Screening and the Criteria for Failure</vt:lpstr>
      <vt:lpstr>CLICKER TIME!  It is okay to screen at 25 dBHL if the room is noisy and the child can’t hear the tone at 20 dBHL.</vt:lpstr>
      <vt:lpstr>It Takes A Village? And then some!!!</vt:lpstr>
      <vt:lpstr>Coordinating care takes a CEO…</vt:lpstr>
      <vt:lpstr>Our Village is Called a “Medical Home”</vt:lpstr>
      <vt:lpstr>Equipment</vt:lpstr>
      <vt:lpstr>Supplies</vt:lpstr>
      <vt:lpstr>CLICKER TIME!  How often should your hearing screening equipment be calibrated?</vt:lpstr>
      <vt:lpstr>Wyoming Hearing Health History (HHH) System</vt:lpstr>
      <vt:lpstr>Remember…</vt:lpstr>
      <vt:lpstr>PowerPoint Presentation</vt:lpstr>
      <vt:lpstr>PowerPoint Presentation</vt:lpstr>
      <vt:lpstr> Thank You for Coming!!!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NorrisB</dc:creator>
  <cp:lastModifiedBy>EHDI Admin Asst</cp:lastModifiedBy>
  <cp:revision>385</cp:revision>
  <cp:lastPrinted>2013-11-19T17:32:13Z</cp:lastPrinted>
  <dcterms:created xsi:type="dcterms:W3CDTF">2011-09-25T14:47:47Z</dcterms:created>
  <dcterms:modified xsi:type="dcterms:W3CDTF">2013-12-18T20:00:05Z</dcterms:modified>
</cp:coreProperties>
</file>